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9.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28.xml" ContentType="application/vnd.openxmlformats-officedocument.presentationml.slide+xml"/>
  <Override PartName="/ppt/slides/slide75.xml" ContentType="application/vnd.openxmlformats-officedocument.presentationml.slide+xml"/>
  <Override PartName="/ppt/slides/slide7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18.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84.xml" ContentType="application/vnd.openxmlformats-officedocument.presentationml.slide+xml"/>
  <Override PartName="/ppt/slides/slide80.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4" r:id="rId1"/>
  </p:sldMasterIdLst>
  <p:notesMasterIdLst>
    <p:notesMasterId r:id="rId86"/>
  </p:notesMasterIdLst>
  <p:handoutMasterIdLst>
    <p:handoutMasterId r:id="rId87"/>
  </p:handoutMasterIdLst>
  <p:sldIdLst>
    <p:sldId id="256" r:id="rId2"/>
    <p:sldId id="268" r:id="rId3"/>
    <p:sldId id="269" r:id="rId4"/>
    <p:sldId id="353" r:id="rId5"/>
    <p:sldId id="257" r:id="rId6"/>
    <p:sldId id="354" r:id="rId7"/>
    <p:sldId id="380" r:id="rId8"/>
    <p:sldId id="381" r:id="rId9"/>
    <p:sldId id="382" r:id="rId10"/>
    <p:sldId id="325" r:id="rId11"/>
    <p:sldId id="312" r:id="rId12"/>
    <p:sldId id="298" r:id="rId13"/>
    <p:sldId id="333" r:id="rId14"/>
    <p:sldId id="355" r:id="rId15"/>
    <p:sldId id="300" r:id="rId16"/>
    <p:sldId id="335" r:id="rId17"/>
    <p:sldId id="301" r:id="rId18"/>
    <p:sldId id="302" r:id="rId19"/>
    <p:sldId id="336" r:id="rId20"/>
    <p:sldId id="313" r:id="rId21"/>
    <p:sldId id="356" r:id="rId22"/>
    <p:sldId id="371" r:id="rId23"/>
    <p:sldId id="374" r:id="rId24"/>
    <p:sldId id="375" r:id="rId25"/>
    <p:sldId id="352" r:id="rId26"/>
    <p:sldId id="278" r:id="rId27"/>
    <p:sldId id="277" r:id="rId28"/>
    <p:sldId id="338" r:id="rId29"/>
    <p:sldId id="279" r:id="rId30"/>
    <p:sldId id="314" r:id="rId31"/>
    <p:sldId id="315" r:id="rId32"/>
    <p:sldId id="316" r:id="rId33"/>
    <p:sldId id="317" r:id="rId34"/>
    <p:sldId id="261" r:id="rId35"/>
    <p:sldId id="318" r:id="rId36"/>
    <p:sldId id="376" r:id="rId37"/>
    <p:sldId id="377" r:id="rId38"/>
    <p:sldId id="319" r:id="rId39"/>
    <p:sldId id="357" r:id="rId40"/>
    <p:sldId id="320" r:id="rId41"/>
    <p:sldId id="334" r:id="rId42"/>
    <p:sldId id="280" r:id="rId43"/>
    <p:sldId id="358" r:id="rId44"/>
    <p:sldId id="339" r:id="rId45"/>
    <p:sldId id="305" r:id="rId46"/>
    <p:sldId id="306" r:id="rId47"/>
    <p:sldId id="307" r:id="rId48"/>
    <p:sldId id="378" r:id="rId49"/>
    <p:sldId id="337" r:id="rId50"/>
    <p:sldId id="359" r:id="rId51"/>
    <p:sldId id="275" r:id="rId52"/>
    <p:sldId id="276" r:id="rId53"/>
    <p:sldId id="372" r:id="rId54"/>
    <p:sldId id="295" r:id="rId55"/>
    <p:sldId id="311" r:id="rId56"/>
    <p:sldId id="304" r:id="rId57"/>
    <p:sldId id="264" r:id="rId58"/>
    <p:sldId id="373" r:id="rId59"/>
    <p:sldId id="322" r:id="rId60"/>
    <p:sldId id="323" r:id="rId61"/>
    <p:sldId id="324" r:id="rId62"/>
    <p:sldId id="379" r:id="rId63"/>
    <p:sldId id="360" r:id="rId64"/>
    <p:sldId id="286" r:id="rId65"/>
    <p:sldId id="287" r:id="rId66"/>
    <p:sldId id="288" r:id="rId67"/>
    <p:sldId id="383" r:id="rId68"/>
    <p:sldId id="309" r:id="rId69"/>
    <p:sldId id="310" r:id="rId70"/>
    <p:sldId id="361" r:id="rId71"/>
    <p:sldId id="370" r:id="rId72"/>
    <p:sldId id="296" r:id="rId73"/>
    <p:sldId id="297" r:id="rId74"/>
    <p:sldId id="332" r:id="rId75"/>
    <p:sldId id="299" r:id="rId76"/>
    <p:sldId id="362" r:id="rId77"/>
    <p:sldId id="363" r:id="rId78"/>
    <p:sldId id="364" r:id="rId79"/>
    <p:sldId id="368" r:id="rId80"/>
    <p:sldId id="326" r:id="rId81"/>
    <p:sldId id="365" r:id="rId82"/>
    <p:sldId id="366" r:id="rId83"/>
    <p:sldId id="367" r:id="rId84"/>
    <p:sldId id="369" r:id="rId8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6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396" y="78"/>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0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692DD826-DACF-4E45-B69A-1530CA464250}" type="datetimeFigureOut">
              <a:rPr lang="en-US"/>
              <a:pPr>
                <a:defRPr/>
              </a:pPr>
              <a:t>12/20/2017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EB0D40C-27E9-4EE6-8E95-7F3E075EC9AB}" type="slidenum">
              <a:rPr lang="en-US" altLang="en-US"/>
              <a:pPr/>
              <a:t>‹#›</a:t>
            </a:fld>
            <a:endParaRPr lang="en-US" altLang="en-US"/>
          </a:p>
        </p:txBody>
      </p:sp>
    </p:spTree>
    <p:extLst>
      <p:ext uri="{BB962C8B-B14F-4D97-AF65-F5344CB8AC3E}">
        <p14:creationId xmlns:p14="http://schemas.microsoft.com/office/powerpoint/2010/main" val="2852215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48" charset="0"/>
                <a:ea typeface="+mn-ea"/>
                <a:cs typeface="+mn-cs"/>
              </a:defRPr>
            </a:lvl1pPr>
          </a:lstStyle>
          <a:p>
            <a:pPr>
              <a:defRPr/>
            </a:pPr>
            <a:endParaRPr lang="en-US"/>
          </a:p>
        </p:txBody>
      </p:sp>
      <p:sp>
        <p:nvSpPr>
          <p:cNvPr id="911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48" charset="0"/>
                <a:ea typeface="+mn-ea"/>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11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48" charset="0"/>
                <a:ea typeface="+mn-ea"/>
                <a:cs typeface="+mn-cs"/>
              </a:defRPr>
            </a:lvl1pPr>
          </a:lstStyle>
          <a:p>
            <a:pPr>
              <a:defRPr/>
            </a:pPr>
            <a:endParaRPr lang="en-US"/>
          </a:p>
        </p:txBody>
      </p:sp>
      <p:sp>
        <p:nvSpPr>
          <p:cNvPr id="911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anose="02020603050405020304" pitchFamily="18" charset="0"/>
              </a:defRPr>
            </a:lvl1pPr>
          </a:lstStyle>
          <a:p>
            <a:fld id="{9531C6F3-2C64-4462-BB48-5FD6ECB7029F}" type="slidenum">
              <a:rPr lang="en-US" altLang="en-US"/>
              <a:pPr/>
              <a:t>‹#›</a:t>
            </a:fld>
            <a:endParaRPr lang="en-US" altLang="en-US"/>
          </a:p>
        </p:txBody>
      </p:sp>
    </p:spTree>
    <p:extLst>
      <p:ext uri="{BB962C8B-B14F-4D97-AF65-F5344CB8AC3E}">
        <p14:creationId xmlns:p14="http://schemas.microsoft.com/office/powerpoint/2010/main" val="1685543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4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DG_Bar_Blue_USLetter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Quinn_978129206123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3000" y="838200"/>
            <a:ext cx="3467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9" name="Rectangle 5"/>
          <p:cNvSpPr>
            <a:spLocks noGrp="1" noChangeArrowheads="1"/>
          </p:cNvSpPr>
          <p:nvPr>
            <p:ph type="ctrTitle" sz="quarter"/>
          </p:nvPr>
        </p:nvSpPr>
        <p:spPr>
          <a:xfrm>
            <a:off x="4876800" y="1905000"/>
            <a:ext cx="3429000" cy="2209800"/>
          </a:xfrm>
        </p:spPr>
        <p:txBody>
          <a:bodyPr wrap="none" anchor="t"/>
          <a:lstStyle>
            <a:lvl1pPr algn="ctr">
              <a:defRPr sz="3200"/>
            </a:lvl1pPr>
          </a:lstStyle>
          <a:p>
            <a:endParaRPr lang="en-US"/>
          </a:p>
        </p:txBody>
      </p:sp>
    </p:spTree>
    <p:extLst>
      <p:ext uri="{BB962C8B-B14F-4D97-AF65-F5344CB8AC3E}">
        <p14:creationId xmlns:p14="http://schemas.microsoft.com/office/powerpoint/2010/main" val="138361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r>
              <a:rPr lang="en-US" altLang="en-US"/>
              <a:t>1-</a:t>
            </a:r>
            <a:fld id="{5CC57762-5FE8-4393-95FB-19E0C9606C55}" type="slidenum">
              <a:rPr lang="en-US" altLang="en-US"/>
              <a:pPr/>
              <a:t>‹#›</a:t>
            </a:fld>
            <a:endParaRPr lang="en-US" altLang="en-US"/>
          </a:p>
        </p:txBody>
      </p:sp>
    </p:spTree>
    <p:extLst>
      <p:ext uri="{BB962C8B-B14F-4D97-AF65-F5344CB8AC3E}">
        <p14:creationId xmlns:p14="http://schemas.microsoft.com/office/powerpoint/2010/main" val="220209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76200"/>
            <a:ext cx="20764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769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r>
              <a:rPr lang="en-US" altLang="en-US"/>
              <a:t>1-</a:t>
            </a:r>
            <a:fld id="{F9AB49E1-1293-45DF-B614-8EEF79BB584D}" type="slidenum">
              <a:rPr lang="en-US" altLang="en-US"/>
              <a:pPr/>
              <a:t>‹#›</a:t>
            </a:fld>
            <a:endParaRPr lang="en-US" altLang="en-US"/>
          </a:p>
        </p:txBody>
      </p:sp>
    </p:spTree>
    <p:extLst>
      <p:ext uri="{BB962C8B-B14F-4D97-AF65-F5344CB8AC3E}">
        <p14:creationId xmlns:p14="http://schemas.microsoft.com/office/powerpoint/2010/main" val="407361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r>
              <a:rPr lang="en-US" altLang="en-US"/>
              <a:t>1-</a:t>
            </a:r>
            <a:fld id="{4FF99F0A-143C-40D9-8A85-857C4A82AC35}" type="slidenum">
              <a:rPr lang="en-US" altLang="en-US"/>
              <a:pPr/>
              <a:t>‹#›</a:t>
            </a:fld>
            <a:endParaRPr lang="en-US" altLang="en-US"/>
          </a:p>
        </p:txBody>
      </p:sp>
    </p:spTree>
    <p:extLst>
      <p:ext uri="{BB962C8B-B14F-4D97-AF65-F5344CB8AC3E}">
        <p14:creationId xmlns:p14="http://schemas.microsoft.com/office/powerpoint/2010/main" val="197933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r>
              <a:rPr lang="en-US" altLang="en-US"/>
              <a:t>1-</a:t>
            </a:r>
            <a:fld id="{5EFF5E9A-4A3F-41CE-9939-A0826935F012}" type="slidenum">
              <a:rPr lang="en-US" altLang="en-US"/>
              <a:pPr/>
              <a:t>‹#›</a:t>
            </a:fld>
            <a:endParaRPr lang="en-US" altLang="en-US"/>
          </a:p>
        </p:txBody>
      </p:sp>
    </p:spTree>
    <p:extLst>
      <p:ext uri="{BB962C8B-B14F-4D97-AF65-F5344CB8AC3E}">
        <p14:creationId xmlns:p14="http://schemas.microsoft.com/office/powerpoint/2010/main" val="1128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76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r>
              <a:rPr lang="en-US" altLang="en-US"/>
              <a:t>1-</a:t>
            </a:r>
            <a:fld id="{6507E156-5A63-4C54-93DC-7C7EBEC766E2}" type="slidenum">
              <a:rPr lang="en-US" altLang="en-US"/>
              <a:pPr/>
              <a:t>‹#›</a:t>
            </a:fld>
            <a:endParaRPr lang="en-US" altLang="en-US"/>
          </a:p>
        </p:txBody>
      </p:sp>
    </p:spTree>
    <p:extLst>
      <p:ext uri="{BB962C8B-B14F-4D97-AF65-F5344CB8AC3E}">
        <p14:creationId xmlns:p14="http://schemas.microsoft.com/office/powerpoint/2010/main" val="277161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r>
              <a:rPr lang="en-US" altLang="en-US"/>
              <a:t>1-</a:t>
            </a:r>
            <a:fld id="{D985E79E-6BC9-4113-9EEB-804140A2D0CF}" type="slidenum">
              <a:rPr lang="en-US" altLang="en-US"/>
              <a:pPr/>
              <a:t>‹#›</a:t>
            </a:fld>
            <a:endParaRPr lang="en-US" altLang="en-US"/>
          </a:p>
        </p:txBody>
      </p:sp>
    </p:spTree>
    <p:extLst>
      <p:ext uri="{BB962C8B-B14F-4D97-AF65-F5344CB8AC3E}">
        <p14:creationId xmlns:p14="http://schemas.microsoft.com/office/powerpoint/2010/main" val="283254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defRPr/>
            </a:lvl1pPr>
          </a:lstStyle>
          <a:p>
            <a:r>
              <a:rPr lang="en-US" altLang="en-US"/>
              <a:t>6-</a:t>
            </a:r>
            <a:fld id="{23A9296E-1B86-4051-BA4E-4E54C5F5CDDE}" type="slidenum">
              <a:rPr lang="en-US" altLang="en-US"/>
              <a:pPr/>
              <a:t>‹#›</a:t>
            </a:fld>
            <a:endParaRPr lang="en-US" altLang="en-US"/>
          </a:p>
        </p:txBody>
      </p:sp>
    </p:spTree>
    <p:extLst>
      <p:ext uri="{BB962C8B-B14F-4D97-AF65-F5344CB8AC3E}">
        <p14:creationId xmlns:p14="http://schemas.microsoft.com/office/powerpoint/2010/main" val="82227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r>
              <a:rPr lang="en-US" altLang="en-US"/>
              <a:t>1-</a:t>
            </a:r>
            <a:fld id="{05968F60-5ED8-4772-9782-FC6EEA3827A2}" type="slidenum">
              <a:rPr lang="en-US" altLang="en-US"/>
              <a:pPr/>
              <a:t>‹#›</a:t>
            </a:fld>
            <a:endParaRPr lang="en-US" altLang="en-US"/>
          </a:p>
        </p:txBody>
      </p:sp>
    </p:spTree>
    <p:extLst>
      <p:ext uri="{BB962C8B-B14F-4D97-AF65-F5344CB8AC3E}">
        <p14:creationId xmlns:p14="http://schemas.microsoft.com/office/powerpoint/2010/main" val="976992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lvl1pPr>
          </a:lstStyle>
          <a:p>
            <a:r>
              <a:rPr lang="en-US" altLang="en-US"/>
              <a:t>6-</a:t>
            </a:r>
            <a:fld id="{C4EE916B-D327-4281-9992-CAFB993A1FF3}" type="slidenum">
              <a:rPr lang="en-US" altLang="en-US"/>
              <a:pPr/>
              <a:t>‹#›</a:t>
            </a:fld>
            <a:endParaRPr lang="en-US" altLang="en-US"/>
          </a:p>
        </p:txBody>
      </p:sp>
    </p:spTree>
    <p:extLst>
      <p:ext uri="{BB962C8B-B14F-4D97-AF65-F5344CB8AC3E}">
        <p14:creationId xmlns:p14="http://schemas.microsoft.com/office/powerpoint/2010/main" val="241432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r>
              <a:rPr lang="en-US" altLang="en-US"/>
              <a:t>1-</a:t>
            </a:r>
            <a:fld id="{3F28DCE6-7228-4D64-A37A-B420AD012F90}" type="slidenum">
              <a:rPr lang="en-US" altLang="en-US"/>
              <a:pPr/>
              <a:t>‹#›</a:t>
            </a:fld>
            <a:endParaRPr lang="en-US" altLang="en-US"/>
          </a:p>
        </p:txBody>
      </p:sp>
    </p:spTree>
    <p:extLst>
      <p:ext uri="{BB962C8B-B14F-4D97-AF65-F5344CB8AC3E}">
        <p14:creationId xmlns:p14="http://schemas.microsoft.com/office/powerpoint/2010/main" val="45921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762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4"/>
          <p:cNvSpPr>
            <a:spLocks noGrp="1" noChangeArrowheads="1"/>
          </p:cNvSpPr>
          <p:nvPr>
            <p:ph type="body" idx="1"/>
          </p:nvPr>
        </p:nvSpPr>
        <p:spPr bwMode="auto">
          <a:xfrm>
            <a:off x="457200" y="16002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9845" name="Rectangle 5"/>
          <p:cNvSpPr>
            <a:spLocks noGrp="1" noChangeArrowheads="1"/>
          </p:cNvSpPr>
          <p:nvPr>
            <p:ph type="sldNum" sz="quarter" idx="4"/>
          </p:nvPr>
        </p:nvSpPr>
        <p:spPr bwMode="auto">
          <a:xfrm>
            <a:off x="7086600" y="5791200"/>
            <a:ext cx="1905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defRPr sz="1000"/>
            </a:lvl1pPr>
          </a:lstStyle>
          <a:p>
            <a:r>
              <a:rPr lang="en-US" altLang="en-US"/>
              <a:t>1-</a:t>
            </a:r>
            <a:fld id="{C4AD30A8-5C99-4835-9769-B6B2E9275D54}" type="slidenum">
              <a:rPr lang="en-US" altLang="en-US"/>
              <a:pPr/>
              <a:t>‹#›</a:t>
            </a:fld>
            <a:endParaRPr lang="en-US" altLang="en-US"/>
          </a:p>
        </p:txBody>
      </p:sp>
      <p:sp>
        <p:nvSpPr>
          <p:cNvPr id="1030" name="Rectangle 6"/>
          <p:cNvSpPr>
            <a:spLocks noChangeArrowheads="1"/>
          </p:cNvSpPr>
          <p:nvPr/>
        </p:nvSpPr>
        <p:spPr bwMode="auto">
          <a:xfrm>
            <a:off x="7086600" y="5867400"/>
            <a:ext cx="1905000" cy="457200"/>
          </a:xfrm>
          <a:prstGeom prst="rect">
            <a:avLst/>
          </a:prstGeom>
          <a:noFill/>
          <a:ln>
            <a:noFill/>
          </a:ln>
          <a:extLst/>
        </p:spPr>
        <p:txBody>
          <a:bodyPr anchor="b"/>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algn="r"/>
            <a:r>
              <a:rPr lang="en-US" altLang="en-US" sz="1200">
                <a:solidFill>
                  <a:schemeClr val="bg1"/>
                </a:solidFill>
              </a:rPr>
              <a:t>1-</a:t>
            </a:r>
            <a:fld id="{C4786F58-30BE-4B30-A478-134F4F077221}" type="slidenum">
              <a:rPr lang="en-US" altLang="en-US" sz="1200">
                <a:solidFill>
                  <a:schemeClr val="bg1"/>
                </a:solidFill>
              </a:rPr>
              <a:pPr algn="r"/>
              <a:t>‹#›</a:t>
            </a:fld>
            <a:endParaRPr lang="en-US" altLang="en-US" sz="1200">
              <a:solidFill>
                <a:schemeClr val="bg1"/>
              </a:solidFill>
            </a:endParaRPr>
          </a:p>
        </p:txBody>
      </p:sp>
      <p:pic>
        <p:nvPicPr>
          <p:cNvPr id="2" name="Picture 8" descr="DG_Bar_Blue_USLetter_RGB"/>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248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7" r:id="rId1"/>
    <p:sldLayoutId id="2147483839" r:id="rId2"/>
    <p:sldLayoutId id="2147483840" r:id="rId3"/>
    <p:sldLayoutId id="2147483841" r:id="rId4"/>
    <p:sldLayoutId id="2147483842" r:id="rId5"/>
    <p:sldLayoutId id="2147483848" r:id="rId6"/>
    <p:sldLayoutId id="2147483843" r:id="rId7"/>
    <p:sldLayoutId id="2147483849" r:id="rId8"/>
    <p:sldLayoutId id="2147483844" r:id="rId9"/>
    <p:sldLayoutId id="2147483845" r:id="rId10"/>
    <p:sldLayoutId id="2147483846"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ea typeface="ヒラギノ角ゴ Pro W3" pitchFamily="-48" charset="-128"/>
          <a:cs typeface="Arial" charset="0"/>
        </a:defRPr>
      </a:lvl2pPr>
      <a:lvl3pPr algn="l" rtl="0" eaLnBrk="0" fontAlgn="base" hangingPunct="0">
        <a:spcBef>
          <a:spcPct val="0"/>
        </a:spcBef>
        <a:spcAft>
          <a:spcPct val="0"/>
        </a:spcAft>
        <a:defRPr sz="3600" b="1">
          <a:solidFill>
            <a:schemeClr val="tx1"/>
          </a:solidFill>
          <a:latin typeface="Arial" charset="0"/>
          <a:ea typeface="ヒラギノ角ゴ Pro W3" pitchFamily="-48" charset="-128"/>
          <a:cs typeface="Arial" charset="0"/>
        </a:defRPr>
      </a:lvl3pPr>
      <a:lvl4pPr algn="l" rtl="0" eaLnBrk="0" fontAlgn="base" hangingPunct="0">
        <a:spcBef>
          <a:spcPct val="0"/>
        </a:spcBef>
        <a:spcAft>
          <a:spcPct val="0"/>
        </a:spcAft>
        <a:defRPr sz="3600" b="1">
          <a:solidFill>
            <a:schemeClr val="tx1"/>
          </a:solidFill>
          <a:latin typeface="Arial" charset="0"/>
          <a:ea typeface="ヒラギノ角ゴ Pro W3" pitchFamily="-48" charset="-128"/>
          <a:cs typeface="Arial" charset="0"/>
        </a:defRPr>
      </a:lvl4pPr>
      <a:lvl5pPr algn="l" rtl="0" eaLnBrk="0" fontAlgn="base" hangingPunct="0">
        <a:spcBef>
          <a:spcPct val="0"/>
        </a:spcBef>
        <a:spcAft>
          <a:spcPct val="0"/>
        </a:spcAft>
        <a:defRPr sz="3600" b="1">
          <a:solidFill>
            <a:schemeClr val="tx1"/>
          </a:solidFill>
          <a:latin typeface="Arial" charset="0"/>
          <a:ea typeface="ヒラギノ角ゴ Pro W3" pitchFamily="-48" charset="-128"/>
          <a:cs typeface="Arial" charset="0"/>
        </a:defRPr>
      </a:lvl5pPr>
      <a:lvl6pPr marL="457200" algn="l" rtl="0" fontAlgn="base">
        <a:spcBef>
          <a:spcPct val="0"/>
        </a:spcBef>
        <a:spcAft>
          <a:spcPct val="0"/>
        </a:spcAft>
        <a:defRPr sz="3600" b="1">
          <a:solidFill>
            <a:schemeClr val="tx1"/>
          </a:solidFill>
          <a:latin typeface="Arial" charset="0"/>
          <a:ea typeface="ヒラギノ角ゴ Pro W3" pitchFamily="-48" charset="-128"/>
          <a:cs typeface="Arial" charset="0"/>
        </a:defRPr>
      </a:lvl6pPr>
      <a:lvl7pPr marL="914400" algn="l" rtl="0" fontAlgn="base">
        <a:spcBef>
          <a:spcPct val="0"/>
        </a:spcBef>
        <a:spcAft>
          <a:spcPct val="0"/>
        </a:spcAft>
        <a:defRPr sz="3600" b="1">
          <a:solidFill>
            <a:schemeClr val="tx1"/>
          </a:solidFill>
          <a:latin typeface="Arial" charset="0"/>
          <a:ea typeface="ヒラギノ角ゴ Pro W3" pitchFamily="-48" charset="-128"/>
          <a:cs typeface="Arial" charset="0"/>
        </a:defRPr>
      </a:lvl7pPr>
      <a:lvl8pPr marL="1371600" algn="l" rtl="0" fontAlgn="base">
        <a:spcBef>
          <a:spcPct val="0"/>
        </a:spcBef>
        <a:spcAft>
          <a:spcPct val="0"/>
        </a:spcAft>
        <a:defRPr sz="3600" b="1">
          <a:solidFill>
            <a:schemeClr val="tx1"/>
          </a:solidFill>
          <a:latin typeface="Arial" charset="0"/>
          <a:ea typeface="ヒラギノ角ゴ Pro W3" pitchFamily="-48" charset="-128"/>
          <a:cs typeface="Arial" charset="0"/>
        </a:defRPr>
      </a:lvl8pPr>
      <a:lvl9pPr marL="1828800" algn="l" rtl="0" fontAlgn="base">
        <a:spcBef>
          <a:spcPct val="0"/>
        </a:spcBef>
        <a:spcAft>
          <a:spcPct val="0"/>
        </a:spcAft>
        <a:defRPr sz="3600" b="1">
          <a:solidFill>
            <a:schemeClr val="tx1"/>
          </a:solidFill>
          <a:latin typeface="Arial" charset="0"/>
          <a:ea typeface="ヒラギノ角ゴ Pro W3" pitchFamily="-48" charset="-128"/>
          <a:cs typeface="Arial" charset="0"/>
        </a:defRPr>
      </a:lvl9pPr>
    </p:titleStyle>
    <p:bodyStyle>
      <a:lvl1pPr marL="342900" indent="-342900" algn="l" rtl="0" eaLnBrk="0" fontAlgn="base" hangingPunct="0">
        <a:spcBef>
          <a:spcPct val="20000"/>
        </a:spcBef>
        <a:spcAft>
          <a:spcPct val="0"/>
        </a:spcAft>
        <a:buClr>
          <a:schemeClr val="bg2"/>
        </a:buClr>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descr="Pink tissue paper"/>
          <p:cNvSpPr>
            <a:spLocks noChangeArrowheads="1"/>
          </p:cNvSpPr>
          <p:nvPr/>
        </p:nvSpPr>
        <p:spPr bwMode="auto">
          <a:xfrm>
            <a:off x="4876800" y="2133600"/>
            <a:ext cx="3429000" cy="1600200"/>
          </a:xfrm>
          <a:prstGeom prst="rect">
            <a:avLst/>
          </a:prstGeom>
          <a:noFill/>
          <a:ln w="9525">
            <a:noFill/>
            <a:miter lim="800000"/>
            <a:headEnd/>
            <a:tailEnd/>
          </a:ln>
        </p:spPr>
        <p:txBody>
          <a:bodyPr wrap="none"/>
          <a:lstStyle/>
          <a:p>
            <a:pPr eaLnBrk="0" hangingPunct="0">
              <a:defRPr/>
            </a:pPr>
            <a:r>
              <a:rPr lang="en-US" sz="3200" b="1" dirty="0">
                <a:latin typeface="+mj-lt"/>
              </a:rPr>
              <a:t>Chapter 6:</a:t>
            </a:r>
            <a:br>
              <a:rPr lang="en-US" sz="3200" b="1" dirty="0">
                <a:latin typeface="+mj-lt"/>
              </a:rPr>
            </a:br>
            <a:r>
              <a:rPr lang="en-US" sz="3200" b="1" dirty="0">
                <a:latin typeface="+mj-lt"/>
              </a:rPr>
              <a:t>Privacy and the </a:t>
            </a:r>
          </a:p>
          <a:p>
            <a:pPr eaLnBrk="0" hangingPunct="0">
              <a:defRPr/>
            </a:pPr>
            <a:r>
              <a:rPr lang="en-US" sz="3200" b="1" dirty="0">
                <a:latin typeface="+mj-lt"/>
              </a:rPr>
              <a:t>Government</a:t>
            </a:r>
          </a:p>
        </p:txBody>
      </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305800" cy="6096000"/>
          </a:xfrm>
        </p:spPr>
        <p:txBody>
          <a:bodyPr/>
          <a:lstStyle/>
          <a:p>
            <a:pPr eaLnBrk="1" hangingPunct="1"/>
            <a:r>
              <a:rPr lang="en-US" altLang="en-US" dirty="0" smtClean="0"/>
              <a:t>6.2 US Legislation Restricting 	Information Collection</a:t>
            </a:r>
          </a:p>
        </p:txBody>
      </p:sp>
      <p:sp>
        <p:nvSpPr>
          <p:cNvPr id="8195"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67C1CB4-1F8A-4133-A300-D82CDEA48C83}" type="slidenum">
              <a:rPr lang="en-US" altLang="en-US" sz="1000"/>
              <a:pPr/>
              <a:t>10</a:t>
            </a:fld>
            <a:endParaRPr lang="en-US" altLang="en-US" sz="1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ACC88BD0-F945-4885-A186-5170E1F1B3B0}" type="slidenum">
              <a:rPr lang="en-US" altLang="en-US" sz="1000"/>
              <a:pPr/>
              <a:t>11</a:t>
            </a:fld>
            <a:endParaRPr lang="en-US" altLang="en-US" sz="1000"/>
          </a:p>
        </p:txBody>
      </p:sp>
      <p:sp>
        <p:nvSpPr>
          <p:cNvPr id="12291" name="Rectangle 2"/>
          <p:cNvSpPr>
            <a:spLocks noGrp="1" noChangeArrowheads="1"/>
          </p:cNvSpPr>
          <p:nvPr>
            <p:ph type="title"/>
          </p:nvPr>
        </p:nvSpPr>
        <p:spPr/>
        <p:txBody>
          <a:bodyPr/>
          <a:lstStyle/>
          <a:p>
            <a:pPr eaLnBrk="1" hangingPunct="1"/>
            <a:r>
              <a:rPr lang="en-US" altLang="en-US" smtClean="0"/>
              <a:t>Employee Polygraph Protection Act</a:t>
            </a:r>
          </a:p>
        </p:txBody>
      </p:sp>
      <p:sp>
        <p:nvSpPr>
          <p:cNvPr id="12292" name="Rectangle 3"/>
          <p:cNvSpPr>
            <a:spLocks noGrp="1" noChangeArrowheads="1"/>
          </p:cNvSpPr>
          <p:nvPr>
            <p:ph type="body" idx="1"/>
          </p:nvPr>
        </p:nvSpPr>
        <p:spPr/>
        <p:txBody>
          <a:bodyPr/>
          <a:lstStyle/>
          <a:p>
            <a:pPr eaLnBrk="1" hangingPunct="1">
              <a:lnSpc>
                <a:spcPct val="90000"/>
              </a:lnSpc>
            </a:pPr>
            <a:r>
              <a:rPr lang="en-US" altLang="en-US" sz="2800" dirty="0" smtClean="0"/>
              <a:t>Passed in 1988</a:t>
            </a:r>
          </a:p>
          <a:p>
            <a:pPr eaLnBrk="1" hangingPunct="1">
              <a:lnSpc>
                <a:spcPct val="90000"/>
              </a:lnSpc>
            </a:pPr>
            <a:r>
              <a:rPr lang="en-US" altLang="en-US" sz="2800" dirty="0" smtClean="0"/>
              <a:t>Prohibits private employers from using lie detector tests under most conditions</a:t>
            </a:r>
          </a:p>
          <a:p>
            <a:pPr eaLnBrk="1" hangingPunct="1">
              <a:lnSpc>
                <a:spcPct val="90000"/>
              </a:lnSpc>
            </a:pPr>
            <a:r>
              <a:rPr lang="en-US" altLang="en-US" sz="2800" dirty="0" smtClean="0"/>
              <a:t>Cannot require test for employment</a:t>
            </a:r>
          </a:p>
          <a:p>
            <a:pPr eaLnBrk="1" hangingPunct="1">
              <a:lnSpc>
                <a:spcPct val="90000"/>
              </a:lnSpc>
            </a:pPr>
            <a:r>
              <a:rPr lang="en-US" altLang="en-US" sz="2800" dirty="0" smtClean="0"/>
              <a:t>Exceptions</a:t>
            </a:r>
          </a:p>
          <a:p>
            <a:pPr lvl="1" eaLnBrk="1" hangingPunct="1">
              <a:lnSpc>
                <a:spcPct val="90000"/>
              </a:lnSpc>
            </a:pPr>
            <a:r>
              <a:rPr lang="en-US" altLang="en-US" sz="2400" dirty="0" smtClean="0"/>
              <a:t>Pharmaceutical companies and security firms may give test to certain classes of employees</a:t>
            </a:r>
          </a:p>
          <a:p>
            <a:pPr lvl="1" eaLnBrk="1" hangingPunct="1">
              <a:lnSpc>
                <a:spcPct val="90000"/>
              </a:lnSpc>
            </a:pPr>
            <a:r>
              <a:rPr lang="en-US" altLang="en-US" sz="2400" dirty="0" smtClean="0"/>
              <a:t>Employers who have suffered a theft may administer tests to reasonable suspects</a:t>
            </a:r>
          </a:p>
          <a:p>
            <a:pPr lvl="1" eaLnBrk="1" hangingPunct="1">
              <a:lnSpc>
                <a:spcPct val="90000"/>
              </a:lnSpc>
            </a:pPr>
            <a:r>
              <a:rPr lang="en-US" altLang="en-US" sz="2400" dirty="0" smtClean="0"/>
              <a:t>Federal, state, and local governments exempt</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0C4BFD3-9AE2-4F2B-9BFD-92547E07341B}" type="slidenum">
              <a:rPr lang="en-US" altLang="en-US" sz="1000"/>
              <a:pPr/>
              <a:t>12</a:t>
            </a:fld>
            <a:endParaRPr lang="en-US" altLang="en-US" sz="1000"/>
          </a:p>
        </p:txBody>
      </p:sp>
      <p:sp>
        <p:nvSpPr>
          <p:cNvPr id="13315" name="Rectangle 2"/>
          <p:cNvSpPr>
            <a:spLocks noGrp="1" noChangeArrowheads="1"/>
          </p:cNvSpPr>
          <p:nvPr>
            <p:ph type="title"/>
          </p:nvPr>
        </p:nvSpPr>
        <p:spPr>
          <a:xfrm>
            <a:off x="457200" y="228600"/>
            <a:ext cx="8305800" cy="1143000"/>
          </a:xfrm>
        </p:spPr>
        <p:txBody>
          <a:bodyPr/>
          <a:lstStyle/>
          <a:p>
            <a:pPr eaLnBrk="1" hangingPunct="1"/>
            <a:r>
              <a:rPr lang="en-US" altLang="en-US" sz="3200" smtClean="0"/>
              <a:t>Children’s Online Privacy Protection Act</a:t>
            </a:r>
          </a:p>
        </p:txBody>
      </p:sp>
      <p:sp>
        <p:nvSpPr>
          <p:cNvPr id="13316" name="Rectangle 3"/>
          <p:cNvSpPr>
            <a:spLocks noGrp="1" noChangeArrowheads="1"/>
          </p:cNvSpPr>
          <p:nvPr>
            <p:ph type="body" idx="1"/>
          </p:nvPr>
        </p:nvSpPr>
        <p:spPr/>
        <p:txBody>
          <a:bodyPr/>
          <a:lstStyle/>
          <a:p>
            <a:pPr eaLnBrk="1" hangingPunct="1"/>
            <a:r>
              <a:rPr lang="en-US" altLang="en-US" dirty="0" smtClean="0"/>
              <a:t>Reduces amount of public information gathered from children</a:t>
            </a:r>
          </a:p>
          <a:p>
            <a:pPr eaLnBrk="1" hangingPunct="1"/>
            <a:r>
              <a:rPr lang="en-US" altLang="en-US" dirty="0" smtClean="0"/>
              <a:t>Online services must gain parental consent before collecting information from children 12 and under</a:t>
            </a:r>
          </a:p>
        </p:txBody>
      </p:sp>
      <p:sp>
        <p:nvSpPr>
          <p:cNvPr id="2" name="Smiley Face 1"/>
          <p:cNvSpPr/>
          <p:nvPr/>
        </p:nvSpPr>
        <p:spPr bwMode="auto">
          <a:xfrm>
            <a:off x="8001000" y="1295400"/>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3400" y="0"/>
            <a:ext cx="8305800" cy="1371600"/>
          </a:xfrm>
        </p:spPr>
        <p:txBody>
          <a:bodyPr/>
          <a:lstStyle/>
          <a:p>
            <a:pPr eaLnBrk="1" hangingPunct="1"/>
            <a:r>
              <a:rPr lang="en-US" altLang="en-US" smtClean="0"/>
              <a:t>Genetic Information Nondiscrimination Act</a:t>
            </a:r>
          </a:p>
        </p:txBody>
      </p:sp>
      <p:sp>
        <p:nvSpPr>
          <p:cNvPr id="14339" name="Content Placeholder 2"/>
          <p:cNvSpPr>
            <a:spLocks noGrp="1"/>
          </p:cNvSpPr>
          <p:nvPr>
            <p:ph idx="1"/>
          </p:nvPr>
        </p:nvSpPr>
        <p:spPr/>
        <p:txBody>
          <a:bodyPr/>
          <a:lstStyle/>
          <a:p>
            <a:pPr eaLnBrk="1" hangingPunct="1"/>
            <a:r>
              <a:rPr lang="en-US" altLang="en-US" sz="2800" dirty="0" smtClean="0"/>
              <a:t>Health insurance companies</a:t>
            </a:r>
          </a:p>
          <a:p>
            <a:pPr lvl="1" eaLnBrk="1" hangingPunct="1"/>
            <a:r>
              <a:rPr lang="en-US" altLang="en-US" sz="2400" dirty="0" smtClean="0"/>
              <a:t>Can’t request genetic information</a:t>
            </a:r>
          </a:p>
          <a:p>
            <a:pPr lvl="1" eaLnBrk="1" hangingPunct="1"/>
            <a:r>
              <a:rPr lang="en-US" altLang="en-US" sz="2400" dirty="0" smtClean="0"/>
              <a:t>Can’t use genetic information when making decisions about coverage, rates, etc.</a:t>
            </a:r>
          </a:p>
          <a:p>
            <a:pPr lvl="1" eaLnBrk="1" hangingPunct="1"/>
            <a:r>
              <a:rPr lang="en-US" altLang="en-US" sz="2400" dirty="0" smtClean="0"/>
              <a:t>Doesn’t apply to life insurance, disability insurance, long-term care insurance</a:t>
            </a:r>
          </a:p>
          <a:p>
            <a:pPr eaLnBrk="1" hangingPunct="1"/>
            <a:r>
              <a:rPr lang="en-US" altLang="en-US" sz="2800" dirty="0" smtClean="0"/>
              <a:t>Employers</a:t>
            </a:r>
          </a:p>
          <a:p>
            <a:pPr lvl="1" eaLnBrk="1" hangingPunct="1"/>
            <a:r>
              <a:rPr lang="en-US" altLang="en-US" sz="2400" dirty="0" smtClean="0"/>
              <a:t>Can’t take genetic information into account when hiring, firing, promoting, etc.</a:t>
            </a:r>
          </a:p>
          <a:p>
            <a:pPr lvl="1" eaLnBrk="1" hangingPunct="1"/>
            <a:r>
              <a:rPr lang="en-US" altLang="en-US" sz="2400" dirty="0" smtClean="0"/>
              <a:t>Small companies (&lt; 15 employees) are exempt</a:t>
            </a:r>
          </a:p>
        </p:txBody>
      </p:sp>
      <p:sp>
        <p:nvSpPr>
          <p:cNvPr id="3482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8FB7AE2-8274-4712-8708-1195799E2F5F}" type="slidenum">
              <a:rPr lang="en-US" altLang="en-US" sz="1000"/>
              <a:pPr/>
              <a:t>13</a:t>
            </a:fld>
            <a:endParaRPr lang="en-US" altLang="en-US" sz="1000"/>
          </a:p>
        </p:txBody>
      </p:sp>
      <p:sp>
        <p:nvSpPr>
          <p:cNvPr id="5" name="Smiley Face 4"/>
          <p:cNvSpPr/>
          <p:nvPr/>
        </p:nvSpPr>
        <p:spPr bwMode="auto">
          <a:xfrm>
            <a:off x="8001000" y="1295400"/>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76200"/>
            <a:ext cx="8305800" cy="6096000"/>
          </a:xfrm>
        </p:spPr>
        <p:txBody>
          <a:bodyPr/>
          <a:lstStyle/>
          <a:p>
            <a:pPr eaLnBrk="1" hangingPunct="1"/>
            <a:r>
              <a:rPr lang="en-US" altLang="en-US" smtClean="0"/>
              <a:t>6.3 Information Collection by the 	Government</a:t>
            </a:r>
          </a:p>
        </p:txBody>
      </p:sp>
      <p:sp>
        <p:nvSpPr>
          <p:cNvPr id="8195"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04953DF5-9FD3-4E19-B9DC-827A8E996CC7}" type="slidenum">
              <a:rPr lang="en-US" altLang="en-US" sz="1000"/>
              <a:pPr/>
              <a:t>14</a:t>
            </a:fld>
            <a:endParaRPr lang="en-US" altLang="en-US"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7F176E6E-2A09-4903-8C0E-1261324292F4}" type="slidenum">
              <a:rPr lang="en-US" altLang="en-US" sz="1000"/>
              <a:pPr/>
              <a:t>15</a:t>
            </a:fld>
            <a:endParaRPr lang="en-US" altLang="en-US" sz="1000"/>
          </a:p>
        </p:txBody>
      </p:sp>
      <p:sp>
        <p:nvSpPr>
          <p:cNvPr id="16387" name="Rectangle 2"/>
          <p:cNvSpPr>
            <a:spLocks noGrp="1" noChangeArrowheads="1"/>
          </p:cNvSpPr>
          <p:nvPr>
            <p:ph type="title"/>
          </p:nvPr>
        </p:nvSpPr>
        <p:spPr/>
        <p:txBody>
          <a:bodyPr/>
          <a:lstStyle/>
          <a:p>
            <a:pPr eaLnBrk="1" hangingPunct="1"/>
            <a:r>
              <a:rPr lang="en-US" altLang="en-US" smtClean="0"/>
              <a:t>Census Records</a:t>
            </a:r>
          </a:p>
        </p:txBody>
      </p:sp>
      <p:sp>
        <p:nvSpPr>
          <p:cNvPr id="16388" name="Rectangle 3"/>
          <p:cNvSpPr>
            <a:spLocks noGrp="1" noChangeArrowheads="1"/>
          </p:cNvSpPr>
          <p:nvPr>
            <p:ph type="body" idx="1"/>
          </p:nvPr>
        </p:nvSpPr>
        <p:spPr/>
        <p:txBody>
          <a:bodyPr/>
          <a:lstStyle/>
          <a:p>
            <a:pPr eaLnBrk="1" hangingPunct="1"/>
            <a:r>
              <a:rPr lang="en-US" altLang="en-US" dirty="0" smtClean="0"/>
              <a:t>Census required to ensure every state has fair representation</a:t>
            </a:r>
          </a:p>
          <a:p>
            <a:pPr eaLnBrk="1" hangingPunct="1"/>
            <a:r>
              <a:rPr lang="en-US" altLang="en-US" dirty="0" smtClean="0"/>
              <a:t>Number of questions steadily rising</a:t>
            </a:r>
          </a:p>
          <a:p>
            <a:pPr eaLnBrk="1" hangingPunct="1"/>
            <a:r>
              <a:rPr lang="en-US" altLang="en-US" dirty="0" smtClean="0"/>
              <a:t>Sometimes Census Bureau has broken confidentiality requirement</a:t>
            </a:r>
          </a:p>
          <a:p>
            <a:pPr lvl="1" eaLnBrk="1" hangingPunct="1"/>
            <a:r>
              <a:rPr lang="en-US" altLang="en-US" dirty="0" smtClean="0"/>
              <a:t>World War I: draft resistors</a:t>
            </a:r>
          </a:p>
          <a:p>
            <a:pPr lvl="1" eaLnBrk="1" hangingPunct="1"/>
            <a:r>
              <a:rPr lang="en-US" altLang="en-US" dirty="0" smtClean="0"/>
              <a:t>World War II: Japanese-Americans</a:t>
            </a:r>
          </a:p>
        </p:txBody>
      </p:sp>
      <p:sp>
        <p:nvSpPr>
          <p:cNvPr id="5" name="Smiley Face 4"/>
          <p:cNvSpPr/>
          <p:nvPr/>
        </p:nvSpPr>
        <p:spPr bwMode="auto">
          <a:xfrm>
            <a:off x="7772400" y="647700"/>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6200"/>
            <a:ext cx="8305800" cy="1447800"/>
          </a:xfrm>
        </p:spPr>
        <p:txBody>
          <a:bodyPr/>
          <a:lstStyle/>
          <a:p>
            <a:pPr eaLnBrk="1" hangingPunct="1"/>
            <a:r>
              <a:rPr lang="en-US" altLang="en-US" smtClean="0"/>
              <a:t>Japanese-Americans on Way to Internment Camp in 1942</a:t>
            </a:r>
          </a:p>
        </p:txBody>
      </p:sp>
      <p:sp>
        <p:nvSpPr>
          <p:cNvPr id="37891"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2C7DD62-8AE4-47AF-AA4E-3DF9E71D48BB}" type="slidenum">
              <a:rPr lang="en-US" altLang="en-US" sz="1000"/>
              <a:pPr/>
              <a:t>16</a:t>
            </a:fld>
            <a:endParaRPr lang="en-US" altLang="en-US" sz="1000"/>
          </a:p>
        </p:txBody>
      </p:sp>
      <p:sp>
        <p:nvSpPr>
          <p:cNvPr id="17412" name="TextBox 3"/>
          <p:cNvSpPr txBox="1">
            <a:spLocks noChangeArrowheads="1"/>
          </p:cNvSpPr>
          <p:nvPr/>
        </p:nvSpPr>
        <p:spPr bwMode="auto">
          <a:xfrm>
            <a:off x="4953000" y="5181600"/>
            <a:ext cx="2895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900"/>
              <a:t>National Archives, file #210-G-3B-414)</a:t>
            </a:r>
          </a:p>
        </p:txBody>
      </p:sp>
      <p:pic>
        <p:nvPicPr>
          <p:cNvPr id="17413" name="Picture 7" descr="Pink tissu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038" y="1371600"/>
            <a:ext cx="47339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CDD397B-65E1-40DC-B4C8-20D02D278768}" type="slidenum">
              <a:rPr lang="en-US" altLang="en-US" sz="1000"/>
              <a:pPr/>
              <a:t>17</a:t>
            </a:fld>
            <a:endParaRPr lang="en-US" altLang="en-US" sz="1000"/>
          </a:p>
        </p:txBody>
      </p:sp>
      <p:sp>
        <p:nvSpPr>
          <p:cNvPr id="18435" name="Rectangle 2"/>
          <p:cNvSpPr>
            <a:spLocks noGrp="1" noChangeArrowheads="1"/>
          </p:cNvSpPr>
          <p:nvPr>
            <p:ph type="title"/>
          </p:nvPr>
        </p:nvSpPr>
        <p:spPr/>
        <p:txBody>
          <a:bodyPr/>
          <a:lstStyle/>
          <a:p>
            <a:pPr eaLnBrk="1" hangingPunct="1"/>
            <a:r>
              <a:rPr lang="en-US" altLang="en-US" smtClean="0"/>
              <a:t>Internal Revenue Service Records</a:t>
            </a:r>
          </a:p>
        </p:txBody>
      </p:sp>
      <p:sp>
        <p:nvSpPr>
          <p:cNvPr id="18436" name="Rectangle 3"/>
          <p:cNvSpPr>
            <a:spLocks noGrp="1" noChangeArrowheads="1"/>
          </p:cNvSpPr>
          <p:nvPr>
            <p:ph type="body" idx="1"/>
          </p:nvPr>
        </p:nvSpPr>
        <p:spPr/>
        <p:txBody>
          <a:bodyPr/>
          <a:lstStyle/>
          <a:p>
            <a:pPr eaLnBrk="1" hangingPunct="1"/>
            <a:r>
              <a:rPr lang="en-US" altLang="en-US" dirty="0" smtClean="0"/>
              <a:t>The 16</a:t>
            </a:r>
            <a:r>
              <a:rPr lang="en-US" altLang="en-US" baseline="30000" dirty="0" smtClean="0"/>
              <a:t>th</a:t>
            </a:r>
            <a:r>
              <a:rPr lang="en-US" altLang="en-US" dirty="0" smtClean="0"/>
              <a:t> Amendment to the US Constitution gives the federal government the power to collect an income tax</a:t>
            </a:r>
          </a:p>
          <a:p>
            <a:pPr eaLnBrk="1" hangingPunct="1"/>
            <a:r>
              <a:rPr lang="en-US" altLang="en-US" dirty="0" smtClean="0"/>
              <a:t>IRS collects more than $2 trillion a year in income taxes</a:t>
            </a:r>
          </a:p>
          <a:p>
            <a:pPr eaLnBrk="1" hangingPunct="1"/>
            <a:r>
              <a:rPr lang="en-US" altLang="en-US" dirty="0" smtClean="0"/>
              <a:t>Income tax forms contain a tremendous amount of personal information: </a:t>
            </a:r>
            <a:r>
              <a:rPr lang="en-US" altLang="en-US" sz="2400" dirty="0" smtClean="0"/>
              <a:t>income, assets, to whom you make charitable contributions, medical expenses, and more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7543034D-F738-438E-8820-211033B816F6}" type="slidenum">
              <a:rPr lang="en-US" altLang="en-US" sz="1000"/>
              <a:pPr/>
              <a:t>18</a:t>
            </a:fld>
            <a:endParaRPr lang="en-US" altLang="en-US" sz="1000"/>
          </a:p>
        </p:txBody>
      </p:sp>
      <p:sp>
        <p:nvSpPr>
          <p:cNvPr id="19459" name="Rectangle 2"/>
          <p:cNvSpPr>
            <a:spLocks noGrp="1" noChangeArrowheads="1"/>
          </p:cNvSpPr>
          <p:nvPr>
            <p:ph type="title"/>
          </p:nvPr>
        </p:nvSpPr>
        <p:spPr>
          <a:xfrm>
            <a:off x="609600" y="152400"/>
            <a:ext cx="7772400" cy="1600200"/>
          </a:xfrm>
        </p:spPr>
        <p:txBody>
          <a:bodyPr/>
          <a:lstStyle/>
          <a:p>
            <a:pPr eaLnBrk="1" hangingPunct="1"/>
            <a:r>
              <a:rPr lang="en-US" altLang="en-US" smtClean="0"/>
              <a:t>FBI National Crime Information Center 2000</a:t>
            </a:r>
          </a:p>
        </p:txBody>
      </p:sp>
      <p:sp>
        <p:nvSpPr>
          <p:cNvPr id="19460" name="Rectangle 3"/>
          <p:cNvSpPr>
            <a:spLocks noGrp="1" noChangeArrowheads="1"/>
          </p:cNvSpPr>
          <p:nvPr>
            <p:ph type="body" idx="1"/>
          </p:nvPr>
        </p:nvSpPr>
        <p:spPr>
          <a:xfrm>
            <a:off x="533400" y="1874838"/>
            <a:ext cx="7783513" cy="4297362"/>
          </a:xfrm>
        </p:spPr>
        <p:txBody>
          <a:bodyPr/>
          <a:lstStyle/>
          <a:p>
            <a:pPr eaLnBrk="1" hangingPunct="1">
              <a:lnSpc>
                <a:spcPct val="90000"/>
              </a:lnSpc>
            </a:pPr>
            <a:r>
              <a:rPr lang="en-US" altLang="en-US" sz="2800" dirty="0" smtClean="0"/>
              <a:t>NCIC</a:t>
            </a:r>
          </a:p>
          <a:p>
            <a:pPr lvl="1" eaLnBrk="1" hangingPunct="1">
              <a:lnSpc>
                <a:spcPct val="90000"/>
              </a:lnSpc>
            </a:pPr>
            <a:r>
              <a:rPr lang="en-US" altLang="en-US" sz="2400" dirty="0" smtClean="0"/>
              <a:t>Collection of databases related to various crimes</a:t>
            </a:r>
          </a:p>
          <a:p>
            <a:pPr lvl="1" eaLnBrk="1" hangingPunct="1">
              <a:lnSpc>
                <a:spcPct val="90000"/>
              </a:lnSpc>
            </a:pPr>
            <a:r>
              <a:rPr lang="en-US" altLang="en-US" sz="2400" dirty="0" smtClean="0"/>
              <a:t>Contains &gt; 39 million records</a:t>
            </a:r>
          </a:p>
          <a:p>
            <a:pPr eaLnBrk="1" hangingPunct="1">
              <a:lnSpc>
                <a:spcPct val="90000"/>
              </a:lnSpc>
            </a:pPr>
            <a:r>
              <a:rPr lang="en-US" altLang="en-US" sz="2800" dirty="0" smtClean="0"/>
              <a:t>Successes</a:t>
            </a:r>
          </a:p>
          <a:p>
            <a:pPr lvl="1" eaLnBrk="1" hangingPunct="1">
              <a:lnSpc>
                <a:spcPct val="90000"/>
              </a:lnSpc>
            </a:pPr>
            <a:r>
              <a:rPr lang="en-US" altLang="en-US" sz="2400" dirty="0" smtClean="0"/>
              <a:t>Helps police solve hundreds of thousands of cases every year</a:t>
            </a:r>
          </a:p>
          <a:p>
            <a:pPr lvl="1" eaLnBrk="1" hangingPunct="1">
              <a:lnSpc>
                <a:spcPct val="90000"/>
              </a:lnSpc>
            </a:pPr>
            <a:r>
              <a:rPr lang="en-US" altLang="en-US" sz="2400" dirty="0" smtClean="0"/>
              <a:t>Helped FBI tie James Earl Ray to assassination of Dr. Martin Luther King, Jr.</a:t>
            </a:r>
          </a:p>
          <a:p>
            <a:pPr lvl="1" eaLnBrk="1" hangingPunct="1">
              <a:lnSpc>
                <a:spcPct val="90000"/>
              </a:lnSpc>
            </a:pPr>
            <a:r>
              <a:rPr lang="en-US" altLang="en-US" sz="2400" dirty="0" smtClean="0"/>
              <a:t>Helped FBI apprehend Timothy McVeigh for bombing of federal building in Oklahoma City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mtClean="0"/>
              <a:t>Timothy McVeigh</a:t>
            </a:r>
          </a:p>
        </p:txBody>
      </p:sp>
      <p:sp>
        <p:nvSpPr>
          <p:cNvPr id="40963"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4D95530A-7FFE-4352-BAAE-FCDADB6AA2DB}" type="slidenum">
              <a:rPr lang="en-US" altLang="en-US" sz="1000"/>
              <a:pPr/>
              <a:t>19</a:t>
            </a:fld>
            <a:endParaRPr lang="en-US" altLang="en-US" sz="1000"/>
          </a:p>
        </p:txBody>
      </p:sp>
      <p:sp>
        <p:nvSpPr>
          <p:cNvPr id="20484" name="TextBox 3"/>
          <p:cNvSpPr txBox="1">
            <a:spLocks noChangeArrowheads="1"/>
          </p:cNvSpPr>
          <p:nvPr/>
        </p:nvSpPr>
        <p:spPr bwMode="auto">
          <a:xfrm>
            <a:off x="3505200" y="6096000"/>
            <a:ext cx="2895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algn="r"/>
            <a:r>
              <a:rPr lang="en-US" altLang="en-US" sz="900"/>
              <a:t>© Bob E.Daemmrich/Sygma/Corbis</a:t>
            </a:r>
          </a:p>
        </p:txBody>
      </p:sp>
      <p:pic>
        <p:nvPicPr>
          <p:cNvPr id="20485" name="Picture 6" descr="qui05f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40116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2C895BC0-7DA1-4B41-8809-56AD05A31F24}" type="slidenum">
              <a:rPr lang="en-US" altLang="en-US" sz="1000"/>
              <a:pPr/>
              <a:t>2</a:t>
            </a:fld>
            <a:endParaRPr lang="en-US" altLang="en-US" sz="1000"/>
          </a:p>
        </p:txBody>
      </p:sp>
      <p:sp>
        <p:nvSpPr>
          <p:cNvPr id="6147" name="Rectangle 2"/>
          <p:cNvSpPr>
            <a:spLocks noGrp="1" noChangeArrowheads="1"/>
          </p:cNvSpPr>
          <p:nvPr>
            <p:ph type="title"/>
          </p:nvPr>
        </p:nvSpPr>
        <p:spPr/>
        <p:txBody>
          <a:bodyPr/>
          <a:lstStyle/>
          <a:p>
            <a:pPr eaLnBrk="1" hangingPunct="1"/>
            <a:r>
              <a:rPr lang="en-US" altLang="en-US" smtClean="0"/>
              <a:t>Chapter Overview (1/2)</a:t>
            </a:r>
          </a:p>
        </p:txBody>
      </p:sp>
      <p:sp>
        <p:nvSpPr>
          <p:cNvPr id="6148" name="Rectangle 3"/>
          <p:cNvSpPr>
            <a:spLocks noGrp="1" noChangeArrowheads="1"/>
          </p:cNvSpPr>
          <p:nvPr>
            <p:ph type="body" idx="1"/>
          </p:nvPr>
        </p:nvSpPr>
        <p:spPr/>
        <p:txBody>
          <a:bodyPr/>
          <a:lstStyle/>
          <a:p>
            <a:pPr eaLnBrk="1" hangingPunct="1"/>
            <a:r>
              <a:rPr lang="en-US" altLang="en-US" dirty="0" smtClean="0"/>
              <a:t>Introduction</a:t>
            </a:r>
          </a:p>
          <a:p>
            <a:pPr eaLnBrk="1" hangingPunct="1"/>
            <a:r>
              <a:rPr lang="en-US" altLang="en-US" dirty="0" smtClean="0"/>
              <a:t>US legislation restricting information collection</a:t>
            </a:r>
          </a:p>
          <a:p>
            <a:pPr eaLnBrk="1" hangingPunct="1"/>
            <a:r>
              <a:rPr lang="en-US" altLang="en-US" dirty="0" smtClean="0"/>
              <a:t>Information collection by the government</a:t>
            </a:r>
          </a:p>
          <a:p>
            <a:pPr eaLnBrk="1" hangingPunct="1"/>
            <a:r>
              <a:rPr lang="en-US" altLang="en-US" dirty="0" smtClean="0"/>
              <a:t>Covert government surveillance</a:t>
            </a:r>
          </a:p>
          <a:p>
            <a:pPr eaLnBrk="1" hangingPunct="1"/>
            <a:r>
              <a:rPr lang="en-US" altLang="en-US" dirty="0" smtClean="0"/>
              <a:t>US legislation authorizing wiretapping</a:t>
            </a:r>
          </a:p>
          <a:p>
            <a:pPr eaLnBrk="1" hangingPunct="1"/>
            <a:r>
              <a:rPr lang="en-US" altLang="en-US" dirty="0" smtClean="0"/>
              <a:t>USA PATRIOT Act</a:t>
            </a:r>
          </a:p>
          <a:p>
            <a:pPr eaLnBrk="1" hangingPunct="1"/>
            <a:endParaRPr lang="en-US" altLang="en-US" dirty="0" smtClean="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5F2BC48D-E13E-418C-87BB-8A2968FD9BE8}" type="slidenum">
              <a:rPr lang="en-US" altLang="en-US" sz="1000"/>
              <a:pPr/>
              <a:t>20</a:t>
            </a:fld>
            <a:endParaRPr lang="en-US" altLang="en-US" sz="1000"/>
          </a:p>
        </p:txBody>
      </p:sp>
      <p:sp>
        <p:nvSpPr>
          <p:cNvPr id="21507" name="Rectangle 2"/>
          <p:cNvSpPr>
            <a:spLocks noGrp="1" noChangeArrowheads="1"/>
          </p:cNvSpPr>
          <p:nvPr>
            <p:ph type="title"/>
          </p:nvPr>
        </p:nvSpPr>
        <p:spPr/>
        <p:txBody>
          <a:bodyPr/>
          <a:lstStyle/>
          <a:p>
            <a:pPr eaLnBrk="1" hangingPunct="1"/>
            <a:r>
              <a:rPr lang="en-US" altLang="en-US" dirty="0" err="1" smtClean="0"/>
              <a:t>OneDOJ</a:t>
            </a:r>
            <a:r>
              <a:rPr lang="en-US" altLang="en-US" dirty="0" smtClean="0"/>
              <a:t> Database</a:t>
            </a:r>
          </a:p>
        </p:txBody>
      </p:sp>
      <p:sp>
        <p:nvSpPr>
          <p:cNvPr id="21508" name="Rectangle 3"/>
          <p:cNvSpPr>
            <a:spLocks noGrp="1" noChangeArrowheads="1"/>
          </p:cNvSpPr>
          <p:nvPr>
            <p:ph type="body" idx="1"/>
          </p:nvPr>
        </p:nvSpPr>
        <p:spPr>
          <a:xfrm>
            <a:off x="457200" y="1371600"/>
            <a:ext cx="8229600" cy="4876800"/>
          </a:xfrm>
        </p:spPr>
        <p:txBody>
          <a:bodyPr>
            <a:normAutofit fontScale="92500"/>
          </a:bodyPr>
          <a:lstStyle/>
          <a:p>
            <a:pPr eaLnBrk="1" hangingPunct="1">
              <a:lnSpc>
                <a:spcPct val="90000"/>
              </a:lnSpc>
            </a:pPr>
            <a:r>
              <a:rPr lang="en-US" altLang="en-US" sz="2600" dirty="0" smtClean="0">
                <a:solidFill>
                  <a:srgbClr val="FF0000"/>
                </a:solidFill>
              </a:rPr>
              <a:t>central database that allows local law enforcement in the United States to search and read federal criminal cases. </a:t>
            </a:r>
            <a:endParaRPr lang="tr-TR" altLang="en-US" sz="2600" dirty="0" smtClean="0">
              <a:solidFill>
                <a:srgbClr val="FF0000"/>
              </a:solidFill>
            </a:endParaRPr>
          </a:p>
          <a:p>
            <a:pPr eaLnBrk="1" hangingPunct="1">
              <a:lnSpc>
                <a:spcPct val="90000"/>
              </a:lnSpc>
            </a:pPr>
            <a:r>
              <a:rPr lang="en-US" altLang="en-US" sz="2600" dirty="0" smtClean="0"/>
              <a:t>constructed by US Department of Justice</a:t>
            </a:r>
          </a:p>
          <a:p>
            <a:pPr eaLnBrk="1" hangingPunct="1">
              <a:lnSpc>
                <a:spcPct val="90000"/>
              </a:lnSpc>
            </a:pPr>
            <a:r>
              <a:rPr lang="en-US" altLang="en-US" sz="2600" dirty="0" smtClean="0"/>
              <a:t>Gives state and local police officers access to information provided by five federal law enforcement agencies</a:t>
            </a:r>
          </a:p>
          <a:p>
            <a:pPr lvl="1" eaLnBrk="1" hangingPunct="1">
              <a:lnSpc>
                <a:spcPct val="90000"/>
              </a:lnSpc>
            </a:pPr>
            <a:r>
              <a:rPr lang="en-US" altLang="en-US" sz="2200" dirty="0" smtClean="0"/>
              <a:t>Incident reports</a:t>
            </a:r>
          </a:p>
          <a:p>
            <a:pPr lvl="1" eaLnBrk="1" hangingPunct="1">
              <a:lnSpc>
                <a:spcPct val="90000"/>
              </a:lnSpc>
            </a:pPr>
            <a:r>
              <a:rPr lang="en-US" altLang="en-US" sz="2200" dirty="0" smtClean="0"/>
              <a:t>Interrogation summaries</a:t>
            </a:r>
          </a:p>
          <a:p>
            <a:pPr lvl="1" eaLnBrk="1" hangingPunct="1">
              <a:lnSpc>
                <a:spcPct val="90000"/>
              </a:lnSpc>
            </a:pPr>
            <a:r>
              <a:rPr lang="en-US" altLang="en-US" sz="2200" dirty="0" smtClean="0"/>
              <a:t>Other information not available through NCIC</a:t>
            </a:r>
          </a:p>
          <a:p>
            <a:pPr eaLnBrk="1" hangingPunct="1">
              <a:lnSpc>
                <a:spcPct val="90000"/>
              </a:lnSpc>
            </a:pPr>
            <a:r>
              <a:rPr lang="en-US" altLang="en-US" sz="2600" dirty="0" smtClean="0"/>
              <a:t>Criticisms</a:t>
            </a:r>
          </a:p>
          <a:p>
            <a:pPr lvl="1" eaLnBrk="1" hangingPunct="1">
              <a:lnSpc>
                <a:spcPct val="90000"/>
              </a:lnSpc>
            </a:pPr>
            <a:r>
              <a:rPr lang="en-US" altLang="en-US" sz="2200" dirty="0" err="1" smtClean="0"/>
              <a:t>OneDOJ</a:t>
            </a:r>
            <a:r>
              <a:rPr lang="en-US" altLang="en-US" sz="2200" dirty="0" smtClean="0"/>
              <a:t> gives local police access to information about people who have not been charged with a crime</a:t>
            </a:r>
          </a:p>
          <a:p>
            <a:pPr lvl="1" eaLnBrk="1" hangingPunct="1">
              <a:lnSpc>
                <a:spcPct val="90000"/>
              </a:lnSpc>
            </a:pPr>
            <a:r>
              <a:rPr lang="en-US" altLang="en-US" sz="2200" dirty="0" smtClean="0"/>
              <a:t>There is no way to correct misinformation in raw police reports</a:t>
            </a:r>
          </a:p>
          <a:p>
            <a:pPr eaLnBrk="1" hangingPunct="1">
              <a:lnSpc>
                <a:spcPct val="90000"/>
              </a:lnSpc>
            </a:pPr>
            <a:endParaRPr lang="en-US" altLang="en-US" sz="2800" dirty="0" smtClean="0"/>
          </a:p>
        </p:txBody>
      </p:sp>
      <p:sp>
        <p:nvSpPr>
          <p:cNvPr id="5" name="Smiley Face 4"/>
          <p:cNvSpPr/>
          <p:nvPr/>
        </p:nvSpPr>
        <p:spPr bwMode="auto">
          <a:xfrm>
            <a:off x="7921580" y="180304"/>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Closed-circuit Television Cameras</a:t>
            </a:r>
          </a:p>
        </p:txBody>
      </p:sp>
      <p:sp>
        <p:nvSpPr>
          <p:cNvPr id="22531" name="Content Placeholder 2"/>
          <p:cNvSpPr>
            <a:spLocks noGrp="1"/>
          </p:cNvSpPr>
          <p:nvPr>
            <p:ph idx="1"/>
          </p:nvPr>
        </p:nvSpPr>
        <p:spPr/>
        <p:txBody>
          <a:bodyPr/>
          <a:lstStyle/>
          <a:p>
            <a:r>
              <a:rPr lang="en-US" altLang="en-US" dirty="0" smtClean="0"/>
              <a:t>First use in Olean, New York in 1968</a:t>
            </a:r>
          </a:p>
          <a:p>
            <a:r>
              <a:rPr lang="en-US" altLang="en-US" dirty="0" smtClean="0"/>
              <a:t>Now more than 30 million cameras in US</a:t>
            </a:r>
          </a:p>
          <a:p>
            <a:r>
              <a:rPr lang="en-US" altLang="en-US" dirty="0" smtClean="0"/>
              <a:t>New York City’s effort in lower Manhattan</a:t>
            </a:r>
          </a:p>
          <a:p>
            <a:pPr lvl="1"/>
            <a:r>
              <a:rPr lang="en-US" altLang="en-US" dirty="0" smtClean="0"/>
              <a:t>$201 million for 3,000 new cameras</a:t>
            </a:r>
          </a:p>
          <a:p>
            <a:pPr lvl="1"/>
            <a:r>
              <a:rPr lang="en-US" altLang="en-US" dirty="0" smtClean="0"/>
              <a:t>License plate readers</a:t>
            </a:r>
          </a:p>
          <a:p>
            <a:pPr lvl="1"/>
            <a:r>
              <a:rPr lang="en-US" altLang="en-US" dirty="0" smtClean="0"/>
              <a:t>Radiation detectors</a:t>
            </a:r>
          </a:p>
          <a:p>
            <a:r>
              <a:rPr lang="en-US" altLang="en-US" dirty="0" smtClean="0"/>
              <a:t>Effectiveness of cameras debated</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DEE3375C-7CBA-452F-BF4F-F3E3B194DB8E}" type="slidenum">
              <a:rPr lang="en-US" altLang="en-US" sz="1000"/>
              <a:pPr/>
              <a:t>21</a:t>
            </a:fld>
            <a:endParaRPr lang="en-US" altLang="en-US" sz="1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6200"/>
            <a:ext cx="8305800" cy="1524000"/>
          </a:xfrm>
        </p:spPr>
        <p:txBody>
          <a:bodyPr/>
          <a:lstStyle/>
          <a:p>
            <a:r>
              <a:rPr lang="en-US" altLang="en-US" smtClean="0"/>
              <a:t>Surveillance Camera Images of Boston Marathon Bombing Suspects</a:t>
            </a:r>
          </a:p>
        </p:txBody>
      </p:sp>
      <p:sp>
        <p:nvSpPr>
          <p:cNvPr id="3"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E0E74CA1-DBA9-4CBD-BA19-C20A06B52B57}" type="slidenum">
              <a:rPr lang="en-US" altLang="en-US" sz="1000"/>
              <a:pPr/>
              <a:t>22</a:t>
            </a:fld>
            <a:endParaRPr lang="en-US" altLang="en-US" sz="1000"/>
          </a:p>
        </p:txBody>
      </p:sp>
      <p:pic>
        <p:nvPicPr>
          <p:cNvPr id="23556" name="Picture 5" descr="Pink tissue 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752600"/>
            <a:ext cx="51054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Police Drones</a:t>
            </a:r>
          </a:p>
        </p:txBody>
      </p:sp>
      <p:sp>
        <p:nvSpPr>
          <p:cNvPr id="24579" name="Content Placeholder 2"/>
          <p:cNvSpPr>
            <a:spLocks noGrp="1"/>
          </p:cNvSpPr>
          <p:nvPr>
            <p:ph idx="1"/>
          </p:nvPr>
        </p:nvSpPr>
        <p:spPr/>
        <p:txBody>
          <a:bodyPr/>
          <a:lstStyle/>
          <a:p>
            <a:r>
              <a:rPr lang="en-US" altLang="en-US" dirty="0" smtClean="0"/>
              <a:t>A few police departments in US operate small unmanned drones</a:t>
            </a:r>
          </a:p>
          <a:p>
            <a:r>
              <a:rPr lang="en-US" altLang="en-US" dirty="0" smtClean="0"/>
              <a:t>FAA puts restrictions on use</a:t>
            </a:r>
          </a:p>
          <a:p>
            <a:r>
              <a:rPr lang="en-US" altLang="en-US" dirty="0" smtClean="0"/>
              <a:t>Public opinion mixed</a:t>
            </a:r>
          </a:p>
          <a:p>
            <a:pPr lvl="1"/>
            <a:r>
              <a:rPr lang="en-US" altLang="en-US" dirty="0" smtClean="0"/>
              <a:t>Yes: Search and rescue</a:t>
            </a:r>
          </a:p>
          <a:p>
            <a:pPr lvl="1"/>
            <a:r>
              <a:rPr lang="en-US" altLang="en-US" dirty="0" smtClean="0"/>
              <a:t>No: Identify speeders</a:t>
            </a:r>
          </a:p>
          <a:p>
            <a:r>
              <a:rPr lang="en-US" altLang="en-US" dirty="0" smtClean="0"/>
              <a:t>Should police be required to get a search warrant before surveillance of a residence?</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3586C456-06FB-4BC6-9C52-63CB40A06039}" type="slidenum">
              <a:rPr lang="en-US" altLang="en-US" sz="1000"/>
              <a:pPr/>
              <a:t>23</a:t>
            </a:fld>
            <a:endParaRPr lang="en-US" altLang="en-US" sz="1000"/>
          </a:p>
        </p:txBody>
      </p:sp>
      <p:sp>
        <p:nvSpPr>
          <p:cNvPr id="5" name="Smiley Face 4"/>
          <p:cNvSpPr/>
          <p:nvPr/>
        </p:nvSpPr>
        <p:spPr bwMode="auto">
          <a:xfrm>
            <a:off x="7772400" y="419100"/>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Police Drone Surveillance Platform</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79B18E4F-FB81-4A53-B89C-1403C50D0701}" type="slidenum">
              <a:rPr lang="en-US" altLang="en-US" sz="1000"/>
              <a:pPr/>
              <a:t>24</a:t>
            </a:fld>
            <a:endParaRPr lang="en-US" altLang="en-US" sz="1000"/>
          </a:p>
        </p:txBody>
      </p:sp>
      <p:pic>
        <p:nvPicPr>
          <p:cNvPr id="25604" name="Picture 5" descr="Pink tissu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38275"/>
            <a:ext cx="59721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6200"/>
            <a:ext cx="8305800" cy="6096000"/>
          </a:xfrm>
        </p:spPr>
        <p:txBody>
          <a:bodyPr/>
          <a:lstStyle/>
          <a:p>
            <a:pPr eaLnBrk="1" hangingPunct="1"/>
            <a:r>
              <a:rPr lang="en-US" altLang="en-US" smtClean="0"/>
              <a:t>6.4 Covert Government Surveillance</a:t>
            </a:r>
          </a:p>
        </p:txBody>
      </p:sp>
      <p:sp>
        <p:nvSpPr>
          <p:cNvPr id="20483"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76C69F0F-79F9-46BB-966F-3E9F5EFCDD29}" type="slidenum">
              <a:rPr lang="en-US" altLang="en-US" sz="1000"/>
              <a:pPr/>
              <a:t>25</a:t>
            </a:fld>
            <a:endParaRPr lang="en-US" altLang="en-US"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293BE51-DF1F-490E-A0CC-89C19F19B785}" type="slidenum">
              <a:rPr lang="en-US" altLang="en-US" sz="1000"/>
              <a:pPr/>
              <a:t>26</a:t>
            </a:fld>
            <a:endParaRPr lang="en-US" altLang="en-US" sz="1000"/>
          </a:p>
        </p:txBody>
      </p:sp>
      <p:sp>
        <p:nvSpPr>
          <p:cNvPr id="27651" name="Rectangle 2"/>
          <p:cNvSpPr>
            <a:spLocks noGrp="1" noChangeArrowheads="1"/>
          </p:cNvSpPr>
          <p:nvPr>
            <p:ph type="title"/>
          </p:nvPr>
        </p:nvSpPr>
        <p:spPr/>
        <p:txBody>
          <a:bodyPr/>
          <a:lstStyle/>
          <a:p>
            <a:pPr eaLnBrk="1" hangingPunct="1"/>
            <a:r>
              <a:rPr lang="en-US" altLang="en-US" smtClean="0"/>
              <a:t>4</a:t>
            </a:r>
            <a:r>
              <a:rPr lang="en-US" altLang="en-US" baseline="30000" smtClean="0"/>
              <a:t>th</a:t>
            </a:r>
            <a:r>
              <a:rPr lang="en-US" altLang="en-US" smtClean="0"/>
              <a:t> Amendment to US Constitution</a:t>
            </a:r>
          </a:p>
        </p:txBody>
      </p:sp>
      <p:sp>
        <p:nvSpPr>
          <p:cNvPr id="27652" name="Rectangle 3"/>
          <p:cNvSpPr>
            <a:spLocks noGrp="1" noChangeArrowheads="1"/>
          </p:cNvSpPr>
          <p:nvPr>
            <p:ph type="body" idx="1"/>
          </p:nvPr>
        </p:nvSpPr>
        <p:spPr/>
        <p:txBody>
          <a:bodyPr/>
          <a:lstStyle/>
          <a:p>
            <a:pPr eaLnBrk="1" hangingPunct="1">
              <a:buFont typeface="Times" panose="02020603050405020304" pitchFamily="18" charset="0"/>
              <a:buNone/>
            </a:pPr>
            <a:r>
              <a:rPr lang="en-US" altLang="en-US" dirty="0" smtClean="0"/>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CC6E92C-973D-4585-BDBC-1252337BAAC6}" type="slidenum">
              <a:rPr lang="en-US" altLang="en-US" sz="1000"/>
              <a:pPr/>
              <a:t>27</a:t>
            </a:fld>
            <a:endParaRPr lang="en-US" altLang="en-US" sz="1000"/>
          </a:p>
        </p:txBody>
      </p:sp>
      <p:sp>
        <p:nvSpPr>
          <p:cNvPr id="28675" name="Rectangle 2"/>
          <p:cNvSpPr>
            <a:spLocks noGrp="1" noChangeArrowheads="1"/>
          </p:cNvSpPr>
          <p:nvPr>
            <p:ph type="title"/>
          </p:nvPr>
        </p:nvSpPr>
        <p:spPr/>
        <p:txBody>
          <a:bodyPr/>
          <a:lstStyle/>
          <a:p>
            <a:pPr eaLnBrk="1" hangingPunct="1"/>
            <a:r>
              <a:rPr lang="en-US" altLang="en-US" smtClean="0"/>
              <a:t>Wiretaps and Bugs</a:t>
            </a:r>
          </a:p>
        </p:txBody>
      </p:sp>
      <p:sp>
        <p:nvSpPr>
          <p:cNvPr id="28676" name="Rectangle 3"/>
          <p:cNvSpPr>
            <a:spLocks noGrp="1" noChangeArrowheads="1"/>
          </p:cNvSpPr>
          <p:nvPr>
            <p:ph type="body" idx="1"/>
          </p:nvPr>
        </p:nvSpPr>
        <p:spPr/>
        <p:txBody>
          <a:bodyPr/>
          <a:lstStyle/>
          <a:p>
            <a:pPr eaLnBrk="1" hangingPunct="1"/>
            <a:r>
              <a:rPr lang="en-US" altLang="en-US" i="1" dirty="0" err="1" smtClean="0"/>
              <a:t>Omstead</a:t>
            </a:r>
            <a:r>
              <a:rPr lang="en-US" altLang="en-US" i="1" dirty="0" smtClean="0"/>
              <a:t> v. United States </a:t>
            </a:r>
            <a:r>
              <a:rPr lang="en-US" altLang="en-US" i="1" dirty="0" smtClean="0">
                <a:sym typeface="Symbol" panose="05050102010706020507" pitchFamily="18" charset="2"/>
              </a:rPr>
              <a:t></a:t>
            </a:r>
            <a:br>
              <a:rPr lang="en-US" altLang="en-US" i="1" dirty="0" smtClean="0">
                <a:sym typeface="Symbol" panose="05050102010706020507" pitchFamily="18" charset="2"/>
              </a:rPr>
            </a:br>
            <a:r>
              <a:rPr lang="en-US" altLang="en-US" i="1" dirty="0" smtClean="0">
                <a:sym typeface="Symbol" panose="05050102010706020507" pitchFamily="18" charset="2"/>
              </a:rPr>
              <a:t>  	</a:t>
            </a:r>
            <a:r>
              <a:rPr lang="en-US" altLang="en-US" dirty="0" smtClean="0">
                <a:sym typeface="Symbol" panose="05050102010706020507" pitchFamily="18" charset="2"/>
              </a:rPr>
              <a:t>wiretapping OK</a:t>
            </a:r>
          </a:p>
          <a:p>
            <a:pPr eaLnBrk="1" hangingPunct="1"/>
            <a:r>
              <a:rPr lang="en-US" altLang="en-US" dirty="0" smtClean="0"/>
              <a:t>Federal Communications Act </a:t>
            </a:r>
            <a:r>
              <a:rPr lang="en-US" altLang="en-US" i="1" dirty="0" smtClean="0">
                <a:sym typeface="Symbol" panose="05050102010706020507" pitchFamily="18" charset="2"/>
              </a:rPr>
              <a:t></a:t>
            </a:r>
            <a:r>
              <a:rPr lang="en-US" altLang="en-US" dirty="0" smtClean="0"/>
              <a:t> 	wiretapping made illegal</a:t>
            </a:r>
          </a:p>
          <a:p>
            <a:pPr eaLnBrk="1" hangingPunct="1"/>
            <a:r>
              <a:rPr lang="en-US" altLang="en-US" i="1" dirty="0" err="1" smtClean="0"/>
              <a:t>Nardone</a:t>
            </a:r>
            <a:r>
              <a:rPr lang="en-US" altLang="en-US" i="1" dirty="0" smtClean="0"/>
              <a:t> v. United States </a:t>
            </a:r>
            <a:r>
              <a:rPr lang="en-US" altLang="en-US" i="1" dirty="0" smtClean="0">
                <a:sym typeface="Symbol" panose="05050102010706020507" pitchFamily="18" charset="2"/>
              </a:rPr>
              <a:t></a:t>
            </a:r>
            <a:br>
              <a:rPr lang="en-US" altLang="en-US" i="1" dirty="0" smtClean="0">
                <a:sym typeface="Symbol" panose="05050102010706020507" pitchFamily="18" charset="2"/>
              </a:rPr>
            </a:br>
            <a:r>
              <a:rPr lang="en-US" altLang="en-US" i="1" dirty="0" smtClean="0">
                <a:sym typeface="Symbol" panose="05050102010706020507" pitchFamily="18" charset="2"/>
              </a:rPr>
              <a:t> 	</a:t>
            </a:r>
            <a:r>
              <a:rPr lang="en-US" altLang="en-US" dirty="0" smtClean="0">
                <a:sym typeface="Symbol" panose="05050102010706020507" pitchFamily="18" charset="2"/>
              </a:rPr>
              <a:t>wiretapping not OK</a:t>
            </a:r>
            <a:endParaRPr lang="en-US" altLang="en-US" i="1" dirty="0" smtClean="0"/>
          </a:p>
          <a:p>
            <a:pPr eaLnBrk="1" hangingPunct="1"/>
            <a:r>
              <a:rPr lang="en-US" altLang="en-US" dirty="0" smtClean="0"/>
              <a:t>FBI continues secret wiretapping</a:t>
            </a:r>
          </a:p>
          <a:p>
            <a:pPr eaLnBrk="1" hangingPunct="1"/>
            <a:r>
              <a:rPr lang="en-US" altLang="en-US" i="1" dirty="0" smtClean="0"/>
              <a:t>Katz v. United States </a:t>
            </a:r>
            <a:r>
              <a:rPr lang="en-US" altLang="en-US" i="1" dirty="0" smtClean="0">
                <a:sym typeface="Symbol" panose="05050102010706020507" pitchFamily="18" charset="2"/>
              </a:rPr>
              <a:t>  </a:t>
            </a:r>
            <a:r>
              <a:rPr lang="en-US" altLang="en-US" dirty="0" smtClean="0">
                <a:sym typeface="Symbol" panose="05050102010706020507" pitchFamily="18" charset="2"/>
              </a:rPr>
              <a:t>bugs not OK</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mtClean="0"/>
              <a:t>J. Edgar Hoover</a:t>
            </a:r>
          </a:p>
        </p:txBody>
      </p:sp>
      <p:sp>
        <p:nvSpPr>
          <p:cNvPr id="49155"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BD41FD7-A1E0-4543-96FF-6675ED9322CB}" type="slidenum">
              <a:rPr lang="en-US" altLang="en-US" sz="1000"/>
              <a:pPr/>
              <a:t>28</a:t>
            </a:fld>
            <a:endParaRPr lang="en-US" altLang="en-US" sz="1000"/>
          </a:p>
        </p:txBody>
      </p:sp>
      <p:sp>
        <p:nvSpPr>
          <p:cNvPr id="29700" name="Rectangle 3"/>
          <p:cNvSpPr>
            <a:spLocks noChangeArrowheads="1"/>
          </p:cNvSpPr>
          <p:nvPr/>
        </p:nvSpPr>
        <p:spPr bwMode="auto">
          <a:xfrm>
            <a:off x="4267200" y="5867400"/>
            <a:ext cx="274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algn="r" eaLnBrk="1" hangingPunct="1"/>
            <a:r>
              <a:rPr lang="en-US" altLang="en-US" sz="900">
                <a:sym typeface="Symbol" panose="05050102010706020507" pitchFamily="18" charset="2"/>
              </a:rPr>
              <a:t>© Bettmann/CORBIS</a:t>
            </a:r>
            <a:endParaRPr lang="en-US" altLang="en-US" sz="900"/>
          </a:p>
        </p:txBody>
      </p:sp>
      <p:pic>
        <p:nvPicPr>
          <p:cNvPr id="29701" name="Picture 6" descr="qui05f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43000"/>
            <a:ext cx="480060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F7FE183-DC24-470F-9764-ADEC6EF92A7D}" type="slidenum">
              <a:rPr lang="en-US" altLang="en-US" sz="1000"/>
              <a:pPr/>
              <a:t>29</a:t>
            </a:fld>
            <a:endParaRPr lang="en-US" altLang="en-US" sz="1000"/>
          </a:p>
        </p:txBody>
      </p:sp>
      <p:sp>
        <p:nvSpPr>
          <p:cNvPr id="30723" name="Rectangle 2"/>
          <p:cNvSpPr>
            <a:spLocks noGrp="1" noChangeArrowheads="1"/>
          </p:cNvSpPr>
          <p:nvPr>
            <p:ph type="title"/>
          </p:nvPr>
        </p:nvSpPr>
        <p:spPr/>
        <p:txBody>
          <a:bodyPr/>
          <a:lstStyle/>
          <a:p>
            <a:pPr eaLnBrk="1" hangingPunct="1"/>
            <a:r>
              <a:rPr lang="en-US" altLang="en-US" smtClean="0"/>
              <a:t>Operation Shamrock</a:t>
            </a:r>
          </a:p>
        </p:txBody>
      </p:sp>
      <p:sp>
        <p:nvSpPr>
          <p:cNvPr id="30724" name="Rectangle 3"/>
          <p:cNvSpPr>
            <a:spLocks noGrp="1" noChangeArrowheads="1"/>
          </p:cNvSpPr>
          <p:nvPr>
            <p:ph type="body" idx="1"/>
          </p:nvPr>
        </p:nvSpPr>
        <p:spPr/>
        <p:txBody>
          <a:bodyPr/>
          <a:lstStyle/>
          <a:p>
            <a:pPr eaLnBrk="1" hangingPunct="1">
              <a:lnSpc>
                <a:spcPct val="80000"/>
              </a:lnSpc>
            </a:pPr>
            <a:r>
              <a:rPr lang="en-US" altLang="en-US" sz="2800" smtClean="0"/>
              <a:t>Continuation of World War II interception of international telegrams</a:t>
            </a:r>
          </a:p>
          <a:p>
            <a:pPr eaLnBrk="1" hangingPunct="1">
              <a:lnSpc>
                <a:spcPct val="80000"/>
              </a:lnSpc>
            </a:pPr>
            <a:r>
              <a:rPr lang="en-US" altLang="en-US" sz="2800" smtClean="0"/>
              <a:t>National Security Agency (1952)</a:t>
            </a:r>
          </a:p>
          <a:p>
            <a:pPr eaLnBrk="1" hangingPunct="1">
              <a:lnSpc>
                <a:spcPct val="80000"/>
              </a:lnSpc>
            </a:pPr>
            <a:r>
              <a:rPr lang="en-US" altLang="en-US" sz="2800" smtClean="0"/>
              <a:t>Expanded to telephone calls</a:t>
            </a:r>
          </a:p>
          <a:p>
            <a:pPr eaLnBrk="1" hangingPunct="1">
              <a:lnSpc>
                <a:spcPct val="80000"/>
              </a:lnSpc>
            </a:pPr>
            <a:r>
              <a:rPr lang="en-US" altLang="en-US" sz="2800" smtClean="0"/>
              <a:t>Kennedy</a:t>
            </a:r>
          </a:p>
          <a:p>
            <a:pPr lvl="1" eaLnBrk="1" hangingPunct="1">
              <a:lnSpc>
                <a:spcPct val="80000"/>
              </a:lnSpc>
            </a:pPr>
            <a:r>
              <a:rPr lang="en-US" altLang="en-US" sz="2400" smtClean="0"/>
              <a:t>Organized crime figures</a:t>
            </a:r>
          </a:p>
          <a:p>
            <a:pPr lvl="1" eaLnBrk="1" hangingPunct="1">
              <a:lnSpc>
                <a:spcPct val="80000"/>
              </a:lnSpc>
            </a:pPr>
            <a:r>
              <a:rPr lang="en-US" altLang="en-US" sz="2400" smtClean="0"/>
              <a:t>Cuba-related individuals and businesses</a:t>
            </a:r>
          </a:p>
          <a:p>
            <a:pPr eaLnBrk="1" hangingPunct="1">
              <a:lnSpc>
                <a:spcPct val="80000"/>
              </a:lnSpc>
            </a:pPr>
            <a:r>
              <a:rPr lang="en-US" altLang="en-US" sz="2800" smtClean="0"/>
              <a:t>Johnson and Nixon</a:t>
            </a:r>
          </a:p>
          <a:p>
            <a:pPr lvl="1" eaLnBrk="1" hangingPunct="1">
              <a:lnSpc>
                <a:spcPct val="80000"/>
              </a:lnSpc>
            </a:pPr>
            <a:r>
              <a:rPr lang="en-US" altLang="en-US" sz="2400" smtClean="0"/>
              <a:t>Vietnam war protesters</a:t>
            </a:r>
          </a:p>
          <a:p>
            <a:pPr eaLnBrk="1" hangingPunct="1">
              <a:lnSpc>
                <a:spcPct val="80000"/>
              </a:lnSpc>
            </a:pPr>
            <a:r>
              <a:rPr lang="en-US" altLang="en-US" sz="2800" smtClean="0"/>
              <a:t>Nixon</a:t>
            </a:r>
          </a:p>
          <a:p>
            <a:pPr lvl="1" eaLnBrk="1" hangingPunct="1">
              <a:lnSpc>
                <a:spcPct val="80000"/>
              </a:lnSpc>
            </a:pPr>
            <a:r>
              <a:rPr lang="en-US" altLang="en-US" sz="2400" smtClean="0"/>
              <a:t>War on drugs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AF562582-A1F2-4A8C-8CDF-632F54DF1B0D}" type="slidenum">
              <a:rPr lang="en-US" altLang="en-US" sz="1000"/>
              <a:pPr/>
              <a:t>3</a:t>
            </a:fld>
            <a:endParaRPr lang="en-US" altLang="en-US" sz="1000"/>
          </a:p>
        </p:txBody>
      </p:sp>
      <p:sp>
        <p:nvSpPr>
          <p:cNvPr id="7171" name="Rectangle 2"/>
          <p:cNvSpPr>
            <a:spLocks noGrp="1" noChangeArrowheads="1"/>
          </p:cNvSpPr>
          <p:nvPr>
            <p:ph type="title"/>
          </p:nvPr>
        </p:nvSpPr>
        <p:spPr/>
        <p:txBody>
          <a:bodyPr/>
          <a:lstStyle/>
          <a:p>
            <a:pPr eaLnBrk="1" hangingPunct="1"/>
            <a:r>
              <a:rPr lang="en-US" altLang="en-US" smtClean="0"/>
              <a:t>Chapter Overview (2/2)</a:t>
            </a:r>
          </a:p>
        </p:txBody>
      </p:sp>
      <p:sp>
        <p:nvSpPr>
          <p:cNvPr id="7172" name="Rectangle 3"/>
          <p:cNvSpPr>
            <a:spLocks noGrp="1" noChangeArrowheads="1"/>
          </p:cNvSpPr>
          <p:nvPr>
            <p:ph type="body" idx="1"/>
          </p:nvPr>
        </p:nvSpPr>
        <p:spPr/>
        <p:txBody>
          <a:bodyPr/>
          <a:lstStyle/>
          <a:p>
            <a:pPr eaLnBrk="1" hangingPunct="1"/>
            <a:r>
              <a:rPr lang="en-US" altLang="en-US" smtClean="0"/>
              <a:t>Regulation of public and private databases</a:t>
            </a:r>
          </a:p>
          <a:p>
            <a:pPr eaLnBrk="1" hangingPunct="1"/>
            <a:r>
              <a:rPr lang="en-US" altLang="en-US" smtClean="0"/>
              <a:t>Data mining by the government</a:t>
            </a:r>
          </a:p>
          <a:p>
            <a:pPr eaLnBrk="1" hangingPunct="1"/>
            <a:r>
              <a:rPr lang="en-US" altLang="en-US" smtClean="0"/>
              <a:t>National identification card</a:t>
            </a:r>
          </a:p>
          <a:p>
            <a:pPr eaLnBrk="1" hangingPunct="1"/>
            <a:r>
              <a:rPr lang="en-US" altLang="en-US" smtClean="0"/>
              <a:t>Information dissemination</a:t>
            </a:r>
          </a:p>
          <a:p>
            <a:pPr eaLnBrk="1" hangingPunct="1"/>
            <a:r>
              <a:rPr lang="en-US" altLang="en-US" smtClean="0"/>
              <a:t>Invasion</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49C46FD-8A7C-455D-AD42-323B1E904A2A}" type="slidenum">
              <a:rPr lang="en-US" altLang="en-US" sz="1000"/>
              <a:pPr/>
              <a:t>30</a:t>
            </a:fld>
            <a:endParaRPr lang="en-US" altLang="en-US" sz="1000"/>
          </a:p>
        </p:txBody>
      </p:sp>
      <p:sp>
        <p:nvSpPr>
          <p:cNvPr id="31747" name="Rectangle 2"/>
          <p:cNvSpPr>
            <a:spLocks noGrp="1" noChangeArrowheads="1"/>
          </p:cNvSpPr>
          <p:nvPr>
            <p:ph type="title"/>
          </p:nvPr>
        </p:nvSpPr>
        <p:spPr/>
        <p:txBody>
          <a:bodyPr/>
          <a:lstStyle/>
          <a:p>
            <a:pPr eaLnBrk="1" hangingPunct="1"/>
            <a:r>
              <a:rPr lang="en-US" altLang="en-US" smtClean="0"/>
              <a:t>Carnivore Surveillance System</a:t>
            </a:r>
          </a:p>
        </p:txBody>
      </p:sp>
      <p:sp>
        <p:nvSpPr>
          <p:cNvPr id="31748" name="Rectangle 3"/>
          <p:cNvSpPr>
            <a:spLocks noGrp="1" noChangeArrowheads="1"/>
          </p:cNvSpPr>
          <p:nvPr>
            <p:ph type="body" idx="1"/>
          </p:nvPr>
        </p:nvSpPr>
        <p:spPr/>
        <p:txBody>
          <a:bodyPr/>
          <a:lstStyle/>
          <a:p>
            <a:pPr eaLnBrk="1" hangingPunct="1">
              <a:lnSpc>
                <a:spcPct val="90000"/>
              </a:lnSpc>
            </a:pPr>
            <a:r>
              <a:rPr lang="en-US" altLang="en-US" sz="3000" smtClean="0"/>
              <a:t>Created by FBI in late 1990s</a:t>
            </a:r>
          </a:p>
          <a:p>
            <a:pPr eaLnBrk="1" hangingPunct="1">
              <a:lnSpc>
                <a:spcPct val="90000"/>
              </a:lnSpc>
            </a:pPr>
            <a:r>
              <a:rPr lang="en-US" altLang="en-US" sz="3000" smtClean="0"/>
              <a:t>Monitored Internet traffic, including email exchanges</a:t>
            </a:r>
          </a:p>
          <a:p>
            <a:pPr eaLnBrk="1" hangingPunct="1">
              <a:lnSpc>
                <a:spcPct val="90000"/>
              </a:lnSpc>
            </a:pPr>
            <a:r>
              <a:rPr lang="en-US" altLang="en-US" sz="3000" smtClean="0"/>
              <a:t>Carnivore = Windows PC + “packet-sniffing” software</a:t>
            </a:r>
          </a:p>
          <a:p>
            <a:pPr eaLnBrk="1" hangingPunct="1">
              <a:lnSpc>
                <a:spcPct val="90000"/>
              </a:lnSpc>
            </a:pPr>
            <a:r>
              <a:rPr lang="en-US" altLang="en-US" sz="3000" smtClean="0"/>
              <a:t>Captured packets going to/from a particular IP address</a:t>
            </a:r>
          </a:p>
          <a:p>
            <a:pPr eaLnBrk="1" hangingPunct="1">
              <a:lnSpc>
                <a:spcPct val="90000"/>
              </a:lnSpc>
            </a:pPr>
            <a:r>
              <a:rPr lang="en-US" altLang="en-US" sz="3000" smtClean="0"/>
              <a:t>Used about 25 times between 1998 and 2000</a:t>
            </a:r>
          </a:p>
          <a:p>
            <a:pPr eaLnBrk="1" hangingPunct="1">
              <a:lnSpc>
                <a:spcPct val="90000"/>
              </a:lnSpc>
            </a:pPr>
            <a:r>
              <a:rPr lang="en-US" altLang="en-US" sz="3000" smtClean="0"/>
              <a:t>Replaced with commercial software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133E2E37-F738-4FE4-B385-FA079B631EBC}" type="slidenum">
              <a:rPr lang="en-US" altLang="en-US" sz="1000"/>
              <a:pPr/>
              <a:t>31</a:t>
            </a:fld>
            <a:endParaRPr lang="en-US" altLang="en-US" sz="1000"/>
          </a:p>
        </p:txBody>
      </p:sp>
      <p:sp>
        <p:nvSpPr>
          <p:cNvPr id="32771" name="Rectangle 2"/>
          <p:cNvSpPr>
            <a:spLocks noGrp="1" noChangeArrowheads="1"/>
          </p:cNvSpPr>
          <p:nvPr>
            <p:ph type="title"/>
          </p:nvPr>
        </p:nvSpPr>
        <p:spPr/>
        <p:txBody>
          <a:bodyPr/>
          <a:lstStyle/>
          <a:p>
            <a:pPr eaLnBrk="1" hangingPunct="1"/>
            <a:r>
              <a:rPr lang="en-US" altLang="en-US" smtClean="0"/>
              <a:t>Covert Activities after 9/11</a:t>
            </a:r>
          </a:p>
        </p:txBody>
      </p:sp>
      <p:sp>
        <p:nvSpPr>
          <p:cNvPr id="32772" name="Rectangle 3"/>
          <p:cNvSpPr>
            <a:spLocks noGrp="1" noChangeArrowheads="1"/>
          </p:cNvSpPr>
          <p:nvPr>
            <p:ph type="body" idx="1"/>
          </p:nvPr>
        </p:nvSpPr>
        <p:spPr/>
        <p:txBody>
          <a:bodyPr/>
          <a:lstStyle/>
          <a:p>
            <a:pPr eaLnBrk="1" hangingPunct="1"/>
            <a:r>
              <a:rPr lang="en-US" altLang="en-US" smtClean="0"/>
              <a:t>September 11, 2001 attacks on World Trade Center and Pentagon</a:t>
            </a:r>
          </a:p>
          <a:p>
            <a:pPr eaLnBrk="1" hangingPunct="1"/>
            <a:r>
              <a:rPr lang="en-US" altLang="en-US" smtClean="0"/>
              <a:t>President Bush authorized new, secret, intelligence-gathering operations inside United States</a:t>
            </a:r>
          </a:p>
          <a:p>
            <a:pPr eaLnBrk="1" hangingPunct="1"/>
            <a:endParaRPr lang="en-US" altLang="en-US" smtClean="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DDC65FC-9577-4725-9260-F63734965719}" type="slidenum">
              <a:rPr lang="en-US" altLang="en-US" sz="1000"/>
              <a:pPr/>
              <a:t>32</a:t>
            </a:fld>
            <a:endParaRPr lang="en-US" altLang="en-US" sz="1000"/>
          </a:p>
        </p:txBody>
      </p:sp>
      <p:sp>
        <p:nvSpPr>
          <p:cNvPr id="33795" name="Rectangle 2"/>
          <p:cNvSpPr>
            <a:spLocks noGrp="1" noChangeArrowheads="1"/>
          </p:cNvSpPr>
          <p:nvPr>
            <p:ph type="title"/>
          </p:nvPr>
        </p:nvSpPr>
        <p:spPr/>
        <p:txBody>
          <a:bodyPr/>
          <a:lstStyle/>
          <a:p>
            <a:pPr eaLnBrk="1" hangingPunct="1"/>
            <a:r>
              <a:rPr lang="en-US" altLang="en-US" sz="3200" dirty="0" smtClean="0"/>
              <a:t>National Security Administration Wiretapping</a:t>
            </a:r>
          </a:p>
        </p:txBody>
      </p:sp>
      <p:sp>
        <p:nvSpPr>
          <p:cNvPr id="33796" name="Rectangle 3"/>
          <p:cNvSpPr>
            <a:spLocks noGrp="1" noChangeArrowheads="1"/>
          </p:cNvSpPr>
          <p:nvPr>
            <p:ph type="body" idx="1"/>
          </p:nvPr>
        </p:nvSpPr>
        <p:spPr/>
        <p:txBody>
          <a:bodyPr/>
          <a:lstStyle/>
          <a:p>
            <a:pPr eaLnBrk="1" hangingPunct="1">
              <a:lnSpc>
                <a:spcPct val="90000"/>
              </a:lnSpc>
            </a:pPr>
            <a:r>
              <a:rPr lang="en-US" altLang="en-US" sz="2800" smtClean="0"/>
              <a:t>President Bush signed presidential order</a:t>
            </a:r>
          </a:p>
          <a:p>
            <a:pPr lvl="1" eaLnBrk="1" hangingPunct="1">
              <a:lnSpc>
                <a:spcPct val="90000"/>
              </a:lnSpc>
            </a:pPr>
            <a:r>
              <a:rPr lang="en-US" altLang="en-US" sz="2400" smtClean="0"/>
              <a:t>OK for NSA to intercept international phone calls &amp; emails initiated by people inside US</a:t>
            </a:r>
          </a:p>
          <a:p>
            <a:pPr lvl="1" eaLnBrk="1" hangingPunct="1">
              <a:lnSpc>
                <a:spcPct val="90000"/>
              </a:lnSpc>
            </a:pPr>
            <a:r>
              <a:rPr lang="en-US" altLang="en-US" sz="2400" smtClean="0"/>
              <a:t>No search warrant required</a:t>
            </a:r>
          </a:p>
          <a:p>
            <a:pPr eaLnBrk="1" hangingPunct="1">
              <a:lnSpc>
                <a:spcPct val="90000"/>
              </a:lnSpc>
            </a:pPr>
            <a:r>
              <a:rPr lang="en-US" altLang="en-US" sz="2800" smtClean="0"/>
              <a:t>Number of people monitored</a:t>
            </a:r>
          </a:p>
          <a:p>
            <a:pPr lvl="1" eaLnBrk="1" hangingPunct="1">
              <a:lnSpc>
                <a:spcPct val="90000"/>
              </a:lnSpc>
            </a:pPr>
            <a:r>
              <a:rPr lang="en-US" altLang="en-US" sz="2400" smtClean="0"/>
              <a:t>About 500 people inside US</a:t>
            </a:r>
          </a:p>
          <a:p>
            <a:pPr lvl="1" eaLnBrk="1" hangingPunct="1">
              <a:lnSpc>
                <a:spcPct val="90000"/>
              </a:lnSpc>
            </a:pPr>
            <a:r>
              <a:rPr lang="en-US" altLang="en-US" sz="2400" smtClean="0"/>
              <a:t>Another 5,000-7,000 people outside US</a:t>
            </a:r>
          </a:p>
          <a:p>
            <a:pPr eaLnBrk="1" hangingPunct="1">
              <a:lnSpc>
                <a:spcPct val="90000"/>
              </a:lnSpc>
            </a:pPr>
            <a:r>
              <a:rPr lang="en-US" altLang="en-US" sz="2800" smtClean="0"/>
              <a:t>Two al-Qaeda plots foiled</a:t>
            </a:r>
          </a:p>
          <a:p>
            <a:pPr lvl="1" eaLnBrk="1" hangingPunct="1">
              <a:lnSpc>
                <a:spcPct val="90000"/>
              </a:lnSpc>
            </a:pPr>
            <a:r>
              <a:rPr lang="en-US" altLang="en-US" sz="2400" smtClean="0"/>
              <a:t>Plot to take down Brooklyn bridge</a:t>
            </a:r>
          </a:p>
          <a:p>
            <a:pPr lvl="1" eaLnBrk="1" hangingPunct="1">
              <a:lnSpc>
                <a:spcPct val="90000"/>
              </a:lnSpc>
            </a:pPr>
            <a:r>
              <a:rPr lang="en-US" altLang="en-US" sz="2400" smtClean="0"/>
              <a:t>Plot to bomb British pubs and train stations</a:t>
            </a:r>
          </a:p>
          <a:p>
            <a:pPr eaLnBrk="1" hangingPunct="1">
              <a:lnSpc>
                <a:spcPct val="90000"/>
              </a:lnSpc>
            </a:pPr>
            <a:endParaRPr lang="en-US" altLang="en-US" sz="2800" smtClean="0"/>
          </a:p>
        </p:txBody>
      </p:sp>
      <p:sp>
        <p:nvSpPr>
          <p:cNvPr id="5" name="Smiley Face 4"/>
          <p:cNvSpPr/>
          <p:nvPr/>
        </p:nvSpPr>
        <p:spPr bwMode="auto">
          <a:xfrm>
            <a:off x="3200400" y="687946"/>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BAD61EF-B477-488A-B619-653EF57C8550}" type="slidenum">
              <a:rPr lang="en-US" altLang="en-US" sz="1000"/>
              <a:pPr/>
              <a:t>33</a:t>
            </a:fld>
            <a:endParaRPr lang="en-US" altLang="en-US" sz="1000"/>
          </a:p>
        </p:txBody>
      </p:sp>
      <p:sp>
        <p:nvSpPr>
          <p:cNvPr id="34819" name="Rectangle 2"/>
          <p:cNvSpPr>
            <a:spLocks noGrp="1" noChangeArrowheads="1"/>
          </p:cNvSpPr>
          <p:nvPr>
            <p:ph type="title"/>
          </p:nvPr>
        </p:nvSpPr>
        <p:spPr/>
        <p:txBody>
          <a:bodyPr/>
          <a:lstStyle/>
          <a:p>
            <a:pPr eaLnBrk="1" hangingPunct="1"/>
            <a:r>
              <a:rPr lang="en-US" altLang="en-US" smtClean="0"/>
              <a:t>TALON Database</a:t>
            </a:r>
          </a:p>
        </p:txBody>
      </p:sp>
      <p:sp>
        <p:nvSpPr>
          <p:cNvPr id="34820" name="Rectangle 3"/>
          <p:cNvSpPr>
            <a:spLocks noGrp="1" noChangeArrowheads="1"/>
          </p:cNvSpPr>
          <p:nvPr>
            <p:ph type="body" idx="1"/>
          </p:nvPr>
        </p:nvSpPr>
        <p:spPr/>
        <p:txBody>
          <a:bodyPr/>
          <a:lstStyle/>
          <a:p>
            <a:pPr eaLnBrk="1" hangingPunct="1">
              <a:lnSpc>
                <a:spcPct val="90000"/>
              </a:lnSpc>
            </a:pPr>
            <a:r>
              <a:rPr lang="en-US" altLang="en-US" sz="2600" dirty="0" smtClean="0"/>
              <a:t>Created by US Department of Defense in 2003</a:t>
            </a:r>
          </a:p>
          <a:p>
            <a:pPr eaLnBrk="1" hangingPunct="1">
              <a:lnSpc>
                <a:spcPct val="90000"/>
              </a:lnSpc>
            </a:pPr>
            <a:r>
              <a:rPr lang="en-US" altLang="en-US" sz="2600" dirty="0" smtClean="0"/>
              <a:t>Supposed to contain reports of suspicious activities or terrorist threats near military bases</a:t>
            </a:r>
          </a:p>
          <a:p>
            <a:pPr eaLnBrk="1" hangingPunct="1">
              <a:lnSpc>
                <a:spcPct val="90000"/>
              </a:lnSpc>
            </a:pPr>
            <a:r>
              <a:rPr lang="en-US" altLang="en-US" sz="2600" dirty="0" smtClean="0"/>
              <a:t>Reports submitted by military personnel or civilians</a:t>
            </a:r>
          </a:p>
          <a:p>
            <a:pPr eaLnBrk="1" hangingPunct="1">
              <a:lnSpc>
                <a:spcPct val="90000"/>
              </a:lnSpc>
            </a:pPr>
            <a:r>
              <a:rPr lang="en-US" altLang="en-US" sz="2600" dirty="0" smtClean="0"/>
              <a:t>Reports assessed as “credible” or “not credible” by military experts</a:t>
            </a:r>
          </a:p>
          <a:p>
            <a:pPr eaLnBrk="1" hangingPunct="1">
              <a:lnSpc>
                <a:spcPct val="90000"/>
              </a:lnSpc>
            </a:pPr>
            <a:r>
              <a:rPr lang="en-US" altLang="en-US" sz="2600" dirty="0" smtClean="0"/>
              <a:t>Reports about anti-war protests added to database</a:t>
            </a:r>
          </a:p>
          <a:p>
            <a:pPr eaLnBrk="1" hangingPunct="1">
              <a:lnSpc>
                <a:spcPct val="90000"/>
              </a:lnSpc>
            </a:pPr>
            <a:r>
              <a:rPr lang="en-US" altLang="en-US" sz="2600" dirty="0" smtClean="0"/>
              <a:t>Many of these reports later deleted from database</a:t>
            </a:r>
          </a:p>
          <a:p>
            <a:pPr eaLnBrk="1" hangingPunct="1">
              <a:lnSpc>
                <a:spcPct val="90000"/>
              </a:lnSpc>
            </a:pPr>
            <a:r>
              <a:rPr lang="en-US" altLang="en-US" sz="2600" dirty="0" smtClean="0"/>
              <a:t>In 2007 new Under Secretary of Defense for Intelligence recommended that TALON be terminated</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DE54718D-8E2F-4837-8A2B-C46236D6BFB4}" type="slidenum">
              <a:rPr lang="en-US" altLang="en-US" sz="1000"/>
              <a:pPr/>
              <a:t>34</a:t>
            </a:fld>
            <a:endParaRPr lang="en-US" altLang="en-US" sz="1000"/>
          </a:p>
        </p:txBody>
      </p:sp>
      <p:sp>
        <p:nvSpPr>
          <p:cNvPr id="35843" name="Rectangle 2"/>
          <p:cNvSpPr>
            <a:spLocks noGrp="1" noChangeArrowheads="1"/>
          </p:cNvSpPr>
          <p:nvPr>
            <p:ph type="title"/>
          </p:nvPr>
        </p:nvSpPr>
        <p:spPr>
          <a:xfrm>
            <a:off x="457200" y="76200"/>
            <a:ext cx="8305800" cy="6096000"/>
          </a:xfrm>
        </p:spPr>
        <p:txBody>
          <a:bodyPr/>
          <a:lstStyle/>
          <a:p>
            <a:pPr eaLnBrk="1" hangingPunct="1"/>
            <a:r>
              <a:rPr lang="en-US" altLang="en-US" smtClean="0"/>
              <a:t>6.5 US Legislation Authorizing 	Wiretapping</a:t>
            </a:r>
          </a:p>
        </p:txBody>
      </p:sp>
    </p:spTree>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930F674F-BF19-47DD-8D4E-6D02CC6D7742}" type="slidenum">
              <a:rPr lang="en-US" altLang="en-US" sz="1000"/>
              <a:pPr/>
              <a:t>35</a:t>
            </a:fld>
            <a:endParaRPr lang="en-US" altLang="en-US" sz="1000"/>
          </a:p>
        </p:txBody>
      </p:sp>
      <p:sp>
        <p:nvSpPr>
          <p:cNvPr id="36867" name="Rectangle 2"/>
          <p:cNvSpPr>
            <a:spLocks noGrp="1" noChangeArrowheads="1"/>
          </p:cNvSpPr>
          <p:nvPr>
            <p:ph type="title"/>
          </p:nvPr>
        </p:nvSpPr>
        <p:spPr/>
        <p:txBody>
          <a:bodyPr/>
          <a:lstStyle/>
          <a:p>
            <a:pPr eaLnBrk="1" hangingPunct="1"/>
            <a:r>
              <a:rPr lang="en-US" altLang="en-US" smtClean="0"/>
              <a:t>Title III</a:t>
            </a:r>
          </a:p>
        </p:txBody>
      </p:sp>
      <p:sp>
        <p:nvSpPr>
          <p:cNvPr id="36868" name="Rectangle 3"/>
          <p:cNvSpPr>
            <a:spLocks noGrp="1" noChangeArrowheads="1"/>
          </p:cNvSpPr>
          <p:nvPr>
            <p:ph type="body" idx="1"/>
          </p:nvPr>
        </p:nvSpPr>
        <p:spPr/>
        <p:txBody>
          <a:bodyPr/>
          <a:lstStyle/>
          <a:p>
            <a:pPr eaLnBrk="1" hangingPunct="1"/>
            <a:r>
              <a:rPr lang="en-US" altLang="en-US" smtClean="0"/>
              <a:t>Part of Omnibus Crime Control and Safe Streets Act of 1968</a:t>
            </a:r>
          </a:p>
          <a:p>
            <a:pPr eaLnBrk="1" hangingPunct="1"/>
            <a:r>
              <a:rPr lang="en-US" altLang="en-US" smtClean="0"/>
              <a:t>Allows a police agency with a court order to tap a phone for up to 30 days</a:t>
            </a:r>
          </a:p>
          <a:p>
            <a:pPr eaLnBrk="1" hangingPunct="1"/>
            <a:r>
              <a:rPr lang="en-US" altLang="en-US" smtClean="0"/>
              <a:t>In 1972 US Supreme Court again rejected warrantless wiretapping, even for national security</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Foreign Intelligence Surveillance Act</a:t>
            </a:r>
          </a:p>
        </p:txBody>
      </p:sp>
      <p:sp>
        <p:nvSpPr>
          <p:cNvPr id="37891" name="Content Placeholder 2"/>
          <p:cNvSpPr>
            <a:spLocks noGrp="1"/>
          </p:cNvSpPr>
          <p:nvPr>
            <p:ph idx="1"/>
          </p:nvPr>
        </p:nvSpPr>
        <p:spPr/>
        <p:txBody>
          <a:bodyPr/>
          <a:lstStyle/>
          <a:p>
            <a:r>
              <a:rPr lang="en-US" altLang="en-US" sz="2800" smtClean="0"/>
              <a:t>FISA provides judicial and congressional oversight of covert surveillance of foreign governments and agents</a:t>
            </a:r>
          </a:p>
          <a:p>
            <a:r>
              <a:rPr lang="en-US" altLang="en-US" sz="2800" smtClean="0"/>
              <a:t>Allows electronic surveillance of foreign nationals for up to one year without a court order</a:t>
            </a:r>
          </a:p>
          <a:p>
            <a:r>
              <a:rPr lang="en-US" altLang="en-US" sz="2800" smtClean="0"/>
              <a:t>Amended in 2007 to allow government to wiretap communications to/from foreign countries without oversight by FISA Court</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879B0379-8329-41C7-A907-0746C6ACC00C}" type="slidenum">
              <a:rPr lang="en-US" altLang="en-US" sz="1000"/>
              <a:pPr/>
              <a:t>36</a:t>
            </a:fld>
            <a:endParaRPr lang="en-US" altLang="en-US" sz="1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PRISM Program</a:t>
            </a:r>
          </a:p>
        </p:txBody>
      </p:sp>
      <p:sp>
        <p:nvSpPr>
          <p:cNvPr id="38915" name="Content Placeholder 2"/>
          <p:cNvSpPr>
            <a:spLocks noGrp="1"/>
          </p:cNvSpPr>
          <p:nvPr>
            <p:ph idx="1"/>
          </p:nvPr>
        </p:nvSpPr>
        <p:spPr/>
        <p:txBody>
          <a:bodyPr/>
          <a:lstStyle/>
          <a:p>
            <a:r>
              <a:rPr lang="en-US" altLang="en-US" sz="2800" smtClean="0"/>
              <a:t>Documents provided by Edward Snowden revealed NSA had obtained access to servers at Microsoft, Yahoo, Google, Facebook, YouTube, Skype, AOL, and Apple</a:t>
            </a:r>
          </a:p>
          <a:p>
            <a:r>
              <a:rPr lang="en-US" altLang="en-US" sz="2800" smtClean="0"/>
              <a:t>PRISM program enabled NSA to access email messages and monitor live communications of foreigners outside US</a:t>
            </a:r>
          </a:p>
          <a:p>
            <a:r>
              <a:rPr lang="en-US" altLang="en-US" sz="2800" smtClean="0"/>
              <a:t>All companies contacted by the </a:t>
            </a:r>
            <a:r>
              <a:rPr lang="en-US" altLang="en-US" sz="2800" i="1" smtClean="0"/>
              <a:t>Guardian</a:t>
            </a:r>
            <a:r>
              <a:rPr lang="en-US" altLang="en-US" sz="2800" smtClean="0"/>
              <a:t> denied knowledge of the PRISM program</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55A983FF-7DB7-4934-9C04-FA7D145E678E}" type="slidenum">
              <a:rPr lang="en-US" altLang="en-US" sz="1000"/>
              <a:pPr/>
              <a:t>37</a:t>
            </a:fld>
            <a:endParaRPr lang="en-US" altLang="en-US" sz="1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EF071E3A-992B-48AB-9CA8-44F39AA342A6}" type="slidenum">
              <a:rPr lang="en-US" altLang="en-US" sz="1000"/>
              <a:pPr/>
              <a:t>38</a:t>
            </a:fld>
            <a:endParaRPr lang="en-US" altLang="en-US" sz="1000"/>
          </a:p>
        </p:txBody>
      </p:sp>
      <p:sp>
        <p:nvSpPr>
          <p:cNvPr id="39939" name="Rectangle 2"/>
          <p:cNvSpPr>
            <a:spLocks noGrp="1" noChangeArrowheads="1"/>
          </p:cNvSpPr>
          <p:nvPr>
            <p:ph type="title"/>
          </p:nvPr>
        </p:nvSpPr>
        <p:spPr>
          <a:xfrm>
            <a:off x="457200" y="228600"/>
            <a:ext cx="8305800" cy="1143000"/>
          </a:xfrm>
        </p:spPr>
        <p:txBody>
          <a:bodyPr/>
          <a:lstStyle/>
          <a:p>
            <a:pPr eaLnBrk="1" hangingPunct="1"/>
            <a:r>
              <a:rPr lang="en-US" altLang="en-US" sz="3200" smtClean="0"/>
              <a:t>Electronic Communications Privacy Act</a:t>
            </a:r>
          </a:p>
        </p:txBody>
      </p:sp>
      <p:sp>
        <p:nvSpPr>
          <p:cNvPr id="39940" name="Rectangle 3"/>
          <p:cNvSpPr>
            <a:spLocks noGrp="1" noChangeArrowheads="1"/>
          </p:cNvSpPr>
          <p:nvPr>
            <p:ph type="body" idx="1"/>
          </p:nvPr>
        </p:nvSpPr>
        <p:spPr/>
        <p:txBody>
          <a:bodyPr/>
          <a:lstStyle/>
          <a:p>
            <a:pPr eaLnBrk="1" hangingPunct="1">
              <a:lnSpc>
                <a:spcPct val="90000"/>
              </a:lnSpc>
            </a:pPr>
            <a:r>
              <a:rPr lang="en-US" altLang="en-US" sz="2800" smtClean="0"/>
              <a:t>Passed by Congress in 1986</a:t>
            </a:r>
          </a:p>
          <a:p>
            <a:pPr eaLnBrk="1" hangingPunct="1">
              <a:lnSpc>
                <a:spcPct val="90000"/>
              </a:lnSpc>
            </a:pPr>
            <a:r>
              <a:rPr lang="en-US" altLang="en-US" sz="2800" smtClean="0"/>
              <a:t>Allows police to attach two kinds of surveillance devices to a suspect’s phone line</a:t>
            </a:r>
          </a:p>
          <a:p>
            <a:pPr lvl="1" eaLnBrk="1" hangingPunct="1">
              <a:lnSpc>
                <a:spcPct val="90000"/>
              </a:lnSpc>
            </a:pPr>
            <a:r>
              <a:rPr lang="en-US" altLang="en-US" sz="2400" smtClean="0"/>
              <a:t>Pen register: displays number being dialed</a:t>
            </a:r>
          </a:p>
          <a:p>
            <a:pPr lvl="1" eaLnBrk="1" hangingPunct="1">
              <a:lnSpc>
                <a:spcPct val="90000"/>
              </a:lnSpc>
            </a:pPr>
            <a:r>
              <a:rPr lang="en-US" altLang="en-US" sz="2400" smtClean="0"/>
              <a:t>Trap-and-trace device: displays caller’s phone number</a:t>
            </a:r>
          </a:p>
          <a:p>
            <a:pPr eaLnBrk="1" hangingPunct="1">
              <a:lnSpc>
                <a:spcPct val="90000"/>
              </a:lnSpc>
            </a:pPr>
            <a:r>
              <a:rPr lang="en-US" altLang="en-US" sz="2800" smtClean="0"/>
              <a:t>Court order needed, but prosecutors do not need to show probable cause</a:t>
            </a:r>
          </a:p>
          <a:p>
            <a:pPr eaLnBrk="1" hangingPunct="1">
              <a:lnSpc>
                <a:spcPct val="90000"/>
              </a:lnSpc>
            </a:pPr>
            <a:r>
              <a:rPr lang="en-US" altLang="en-US" sz="2800" smtClean="0"/>
              <a:t>Allows police to do roving wiretaps (following suspect from phone to phone)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Stored Communications Act</a:t>
            </a:r>
          </a:p>
        </p:txBody>
      </p:sp>
      <p:sp>
        <p:nvSpPr>
          <p:cNvPr id="40963" name="Content Placeholder 2"/>
          <p:cNvSpPr>
            <a:spLocks noGrp="1"/>
          </p:cNvSpPr>
          <p:nvPr>
            <p:ph idx="1"/>
          </p:nvPr>
        </p:nvSpPr>
        <p:spPr/>
        <p:txBody>
          <a:bodyPr/>
          <a:lstStyle/>
          <a:p>
            <a:r>
              <a:rPr lang="en-US" altLang="en-US" sz="2800" smtClean="0"/>
              <a:t>Part of Electronic Communications Privacy Act</a:t>
            </a:r>
          </a:p>
          <a:p>
            <a:r>
              <a:rPr lang="en-US" altLang="en-US" sz="2800" smtClean="0"/>
              <a:t>Government does not need a search warrant to obtain from an Internet service provider email messages more than 180 days old</a:t>
            </a:r>
          </a:p>
          <a:p>
            <a:r>
              <a:rPr lang="en-US" altLang="en-US" sz="2800" smtClean="0"/>
              <a:t>Advent of cloud computing raises new privacy concerns</a:t>
            </a:r>
          </a:p>
          <a:p>
            <a:r>
              <a:rPr lang="en-US" altLang="en-US" sz="2800" smtClean="0"/>
              <a:t>Digital Due Process organization (nearly 50 companies and privacy rights organizations) lobbying Congress to change law</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EA037D56-1F77-42CD-B2A2-5F562A564DAE}" type="slidenum">
              <a:rPr lang="en-US" altLang="en-US" sz="1000"/>
              <a:pPr/>
              <a:t>39</a:t>
            </a:fld>
            <a:endParaRPr lang="en-US" altLang="en-US"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305800" cy="6096000"/>
          </a:xfrm>
        </p:spPr>
        <p:txBody>
          <a:bodyPr/>
          <a:lstStyle/>
          <a:p>
            <a:pPr eaLnBrk="1" hangingPunct="1"/>
            <a:r>
              <a:rPr lang="en-US" altLang="en-US" smtClean="0"/>
              <a:t>6.1 Introduction</a:t>
            </a:r>
          </a:p>
        </p:txBody>
      </p:sp>
      <p:sp>
        <p:nvSpPr>
          <p:cNvPr id="8195"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E0970C6-CFF7-4B79-89E9-97AA26DA7693}" type="slidenum">
              <a:rPr lang="en-US" altLang="en-US" sz="1000"/>
              <a:pPr/>
              <a:t>4</a:t>
            </a:fld>
            <a:endParaRPr lang="en-US" altLang="en-US" sz="10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AB0A80EE-9085-4744-A1EB-CFF005FC287C}" type="slidenum">
              <a:rPr lang="en-US" altLang="en-US" sz="1000"/>
              <a:pPr/>
              <a:t>40</a:t>
            </a:fld>
            <a:endParaRPr lang="en-US" altLang="en-US" sz="1000"/>
          </a:p>
        </p:txBody>
      </p:sp>
      <p:sp>
        <p:nvSpPr>
          <p:cNvPr id="41987" name="Rectangle 2"/>
          <p:cNvSpPr>
            <a:spLocks noGrp="1" noChangeArrowheads="1"/>
          </p:cNvSpPr>
          <p:nvPr>
            <p:ph type="title"/>
          </p:nvPr>
        </p:nvSpPr>
        <p:spPr>
          <a:xfrm>
            <a:off x="533400" y="303213"/>
            <a:ext cx="8305800" cy="1220787"/>
          </a:xfrm>
        </p:spPr>
        <p:txBody>
          <a:bodyPr/>
          <a:lstStyle/>
          <a:p>
            <a:pPr eaLnBrk="1" hangingPunct="1"/>
            <a:r>
              <a:rPr lang="en-US" altLang="en-US" smtClean="0"/>
              <a:t>Communications Assistance for Law Enforcement Act</a:t>
            </a:r>
          </a:p>
        </p:txBody>
      </p:sp>
      <p:sp>
        <p:nvSpPr>
          <p:cNvPr id="41988" name="Rectangle 3"/>
          <p:cNvSpPr>
            <a:spLocks noGrp="1" noChangeArrowheads="1"/>
          </p:cNvSpPr>
          <p:nvPr>
            <p:ph type="body" idx="1"/>
          </p:nvPr>
        </p:nvSpPr>
        <p:spPr>
          <a:xfrm>
            <a:off x="457200" y="1668463"/>
            <a:ext cx="8305800" cy="4046537"/>
          </a:xfrm>
        </p:spPr>
        <p:txBody>
          <a:bodyPr/>
          <a:lstStyle/>
          <a:p>
            <a:pPr eaLnBrk="1" hangingPunct="1">
              <a:lnSpc>
                <a:spcPct val="90000"/>
              </a:lnSpc>
            </a:pPr>
            <a:r>
              <a:rPr lang="en-US" altLang="en-US" sz="2400" smtClean="0"/>
              <a:t>Passed in 1994</a:t>
            </a:r>
          </a:p>
          <a:p>
            <a:pPr eaLnBrk="1" hangingPunct="1">
              <a:lnSpc>
                <a:spcPct val="90000"/>
              </a:lnSpc>
            </a:pPr>
            <a:r>
              <a:rPr lang="en-US" altLang="en-US" sz="2400" smtClean="0"/>
              <a:t>Designed to ensure police can still do wiretapping as digital networks are introduced</a:t>
            </a:r>
          </a:p>
          <a:p>
            <a:pPr eaLnBrk="1" hangingPunct="1">
              <a:lnSpc>
                <a:spcPct val="90000"/>
              </a:lnSpc>
            </a:pPr>
            <a:r>
              <a:rPr lang="en-US" altLang="en-US" sz="2400" smtClean="0"/>
              <a:t>FBI asked for new abilities, such as ability to intercept digits typed by caller after phone call placed</a:t>
            </a:r>
          </a:p>
          <a:p>
            <a:pPr eaLnBrk="1" hangingPunct="1">
              <a:lnSpc>
                <a:spcPct val="90000"/>
              </a:lnSpc>
            </a:pPr>
            <a:r>
              <a:rPr lang="en-US" altLang="en-US" sz="2400" smtClean="0"/>
              <a:t>Federal Communications Commission included these capabilities in its guidelines to phone companies</a:t>
            </a:r>
          </a:p>
          <a:p>
            <a:pPr eaLnBrk="1" hangingPunct="1">
              <a:lnSpc>
                <a:spcPct val="90000"/>
              </a:lnSpc>
            </a:pPr>
            <a:r>
              <a:rPr lang="en-US" altLang="en-US" sz="2400" smtClean="0"/>
              <a:t>Privacy-rights advocates argued that new capabilities went beyond Congress’s intent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305800" cy="6096000"/>
          </a:xfrm>
        </p:spPr>
        <p:txBody>
          <a:bodyPr/>
          <a:lstStyle/>
          <a:p>
            <a:pPr eaLnBrk="1" hangingPunct="1"/>
            <a:r>
              <a:rPr lang="en-US" altLang="en-US" smtClean="0"/>
              <a:t>6.6 USA PATRIOT Act</a:t>
            </a:r>
          </a:p>
        </p:txBody>
      </p:sp>
      <p:sp>
        <p:nvSpPr>
          <p:cNvPr id="35843"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5E30CEA4-F23C-4FC5-9329-0F60E2C62EB3}" type="slidenum">
              <a:rPr lang="en-US" altLang="en-US" sz="1000"/>
              <a:pPr/>
              <a:t>41</a:t>
            </a:fld>
            <a:endParaRPr lang="en-US" altLang="en-US" sz="1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8243B3FD-4801-49B9-B612-F988B1AF5E9E}" type="slidenum">
              <a:rPr lang="en-US" altLang="en-US" sz="1000"/>
              <a:pPr/>
              <a:t>42</a:t>
            </a:fld>
            <a:endParaRPr lang="en-US" altLang="en-US" sz="1000"/>
          </a:p>
        </p:txBody>
      </p:sp>
      <p:sp>
        <p:nvSpPr>
          <p:cNvPr id="44035" name="Rectangle 2"/>
          <p:cNvSpPr>
            <a:spLocks noGrp="1" noChangeArrowheads="1"/>
          </p:cNvSpPr>
          <p:nvPr>
            <p:ph type="title"/>
          </p:nvPr>
        </p:nvSpPr>
        <p:spPr/>
        <p:txBody>
          <a:bodyPr/>
          <a:lstStyle/>
          <a:p>
            <a:pPr eaLnBrk="1" hangingPunct="1"/>
            <a:r>
              <a:rPr lang="en-US" altLang="en-US" smtClean="0"/>
              <a:t>USA PATRIOT Act</a:t>
            </a:r>
          </a:p>
        </p:txBody>
      </p:sp>
      <p:sp>
        <p:nvSpPr>
          <p:cNvPr id="44036" name="Rectangle 3"/>
          <p:cNvSpPr>
            <a:spLocks noGrp="1" noChangeArrowheads="1"/>
          </p:cNvSpPr>
          <p:nvPr>
            <p:ph type="body" idx="1"/>
          </p:nvPr>
        </p:nvSpPr>
        <p:spPr/>
        <p:txBody>
          <a:bodyPr/>
          <a:lstStyle/>
          <a:p>
            <a:pPr eaLnBrk="1" hangingPunct="1">
              <a:lnSpc>
                <a:spcPct val="90000"/>
              </a:lnSpc>
            </a:pPr>
            <a:r>
              <a:rPr lang="en-US" altLang="en-US" sz="2800" smtClean="0"/>
              <a:t>Provisions</a:t>
            </a:r>
          </a:p>
          <a:p>
            <a:pPr lvl="1" eaLnBrk="1" hangingPunct="1">
              <a:lnSpc>
                <a:spcPct val="90000"/>
              </a:lnSpc>
            </a:pPr>
            <a:r>
              <a:rPr lang="en-US" altLang="en-US" sz="2400" smtClean="0"/>
              <a:t>Greater authority to monitor communications</a:t>
            </a:r>
          </a:p>
          <a:p>
            <a:pPr lvl="1" eaLnBrk="1" hangingPunct="1">
              <a:lnSpc>
                <a:spcPct val="90000"/>
              </a:lnSpc>
            </a:pPr>
            <a:r>
              <a:rPr lang="en-US" altLang="en-US" sz="2400" smtClean="0"/>
              <a:t>Greater powers to regulate banks</a:t>
            </a:r>
          </a:p>
          <a:p>
            <a:pPr lvl="1" eaLnBrk="1" hangingPunct="1">
              <a:lnSpc>
                <a:spcPct val="90000"/>
              </a:lnSpc>
            </a:pPr>
            <a:r>
              <a:rPr lang="en-US" altLang="en-US" sz="2400" smtClean="0"/>
              <a:t>Greater border controls</a:t>
            </a:r>
          </a:p>
          <a:p>
            <a:pPr lvl="1" eaLnBrk="1" hangingPunct="1">
              <a:lnSpc>
                <a:spcPct val="90000"/>
              </a:lnSpc>
            </a:pPr>
            <a:r>
              <a:rPr lang="en-US" altLang="en-US" sz="2400" smtClean="0"/>
              <a:t>New crimes and penalties for terrorist activity</a:t>
            </a:r>
          </a:p>
          <a:p>
            <a:pPr eaLnBrk="1" hangingPunct="1">
              <a:lnSpc>
                <a:spcPct val="90000"/>
              </a:lnSpc>
            </a:pPr>
            <a:r>
              <a:rPr lang="en-US" altLang="en-US" sz="2800" smtClean="0"/>
              <a:t>Critics say Act undermines 4</a:t>
            </a:r>
            <a:r>
              <a:rPr lang="en-US" altLang="en-US" sz="2800" baseline="30000" smtClean="0"/>
              <a:t>th</a:t>
            </a:r>
            <a:r>
              <a:rPr lang="en-US" altLang="en-US" sz="2800" smtClean="0"/>
              <a:t> Amendment rights</a:t>
            </a:r>
          </a:p>
          <a:p>
            <a:pPr lvl="1" eaLnBrk="1" hangingPunct="1">
              <a:lnSpc>
                <a:spcPct val="90000"/>
              </a:lnSpc>
            </a:pPr>
            <a:r>
              <a:rPr lang="en-US" altLang="en-US" sz="2400" smtClean="0"/>
              <a:t>Pen registers on Web browsers</a:t>
            </a:r>
          </a:p>
          <a:p>
            <a:pPr lvl="1" eaLnBrk="1" hangingPunct="1">
              <a:lnSpc>
                <a:spcPct val="90000"/>
              </a:lnSpc>
            </a:pPr>
            <a:r>
              <a:rPr lang="en-US" altLang="en-US" sz="2400" smtClean="0"/>
              <a:t>Roving surveillance</a:t>
            </a:r>
          </a:p>
          <a:p>
            <a:pPr lvl="1" eaLnBrk="1" hangingPunct="1">
              <a:lnSpc>
                <a:spcPct val="90000"/>
              </a:lnSpc>
            </a:pPr>
            <a:r>
              <a:rPr lang="en-US" altLang="en-US" sz="2400" smtClean="0"/>
              <a:t>Searches and seizures without warrants</a:t>
            </a:r>
          </a:p>
          <a:p>
            <a:pPr lvl="1" eaLnBrk="1" hangingPunct="1">
              <a:lnSpc>
                <a:spcPct val="90000"/>
              </a:lnSpc>
            </a:pPr>
            <a:r>
              <a:rPr lang="en-US" altLang="en-US" sz="2400" smtClean="0"/>
              <a:t>Warrants issued without need for showing probable cause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National Security Letters</a:t>
            </a:r>
          </a:p>
        </p:txBody>
      </p:sp>
      <p:sp>
        <p:nvSpPr>
          <p:cNvPr id="45059" name="Content Placeholder 2"/>
          <p:cNvSpPr>
            <a:spLocks noGrp="1"/>
          </p:cNvSpPr>
          <p:nvPr>
            <p:ph idx="1"/>
          </p:nvPr>
        </p:nvSpPr>
        <p:spPr/>
        <p:txBody>
          <a:bodyPr/>
          <a:lstStyle/>
          <a:p>
            <a:r>
              <a:rPr lang="en-US" altLang="en-US" sz="2400" smtClean="0"/>
              <a:t>FBI can collect Internet, business, medical, educational, library, and church/mosque/ synagogue records without showing probable cause</a:t>
            </a:r>
          </a:p>
          <a:p>
            <a:r>
              <a:rPr lang="en-US" altLang="en-US" sz="2400" smtClean="0"/>
              <a:t>Issues a National Security Letter stating the records are related to an ongoing investigation; no approval from judge needed</a:t>
            </a:r>
          </a:p>
          <a:p>
            <a:r>
              <a:rPr lang="en-US" altLang="en-US" sz="2400" smtClean="0"/>
              <a:t>Gag orders prevent recipients (e.g., libraries) from disclosing receipt</a:t>
            </a:r>
          </a:p>
          <a:p>
            <a:r>
              <a:rPr lang="en-US" altLang="en-US" sz="2400" smtClean="0"/>
              <a:t>FBI issued 50,000 National Security Letters a year between 2003 and 2006</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248B1CE0-8614-4A03-9180-9D5FE5737AF4}" type="slidenum">
              <a:rPr lang="en-US" altLang="en-US" sz="1000"/>
              <a:pPr/>
              <a:t>43</a:t>
            </a:fld>
            <a:endParaRPr lang="en-US" altLang="en-US" sz="1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ACEC508-3352-4D0B-84D6-8D4FB1039CC2}" type="slidenum">
              <a:rPr lang="en-US" altLang="en-US" sz="1000"/>
              <a:pPr/>
              <a:t>44</a:t>
            </a:fld>
            <a:endParaRPr lang="en-US" altLang="en-US" sz="1000"/>
          </a:p>
        </p:txBody>
      </p:sp>
      <p:sp>
        <p:nvSpPr>
          <p:cNvPr id="46083" name="Rectangle 2"/>
          <p:cNvSpPr>
            <a:spLocks noChangeArrowheads="1"/>
          </p:cNvSpPr>
          <p:nvPr/>
        </p:nvSpPr>
        <p:spPr bwMode="auto">
          <a:xfrm>
            <a:off x="4933950" y="5334000"/>
            <a:ext cx="2133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algn="r" eaLnBrk="1" hangingPunct="1"/>
            <a:r>
              <a:rPr lang="en-US" altLang="en-US" sz="900">
                <a:sym typeface="Symbol" panose="05050102010706020507" pitchFamily="18" charset="2"/>
              </a:rPr>
              <a:t>Tribune Media Services TMS Reprints</a:t>
            </a:r>
            <a:endParaRPr lang="en-US" altLang="en-US" sz="900"/>
          </a:p>
        </p:txBody>
      </p:sp>
      <p:pic>
        <p:nvPicPr>
          <p:cNvPr id="46084" name="Picture 5" descr="qui05u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5626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3691F56-14DE-4DEE-90DB-7DE6514C216D}" type="slidenum">
              <a:rPr lang="en-US" altLang="en-US" sz="1000"/>
              <a:pPr/>
              <a:t>45</a:t>
            </a:fld>
            <a:endParaRPr lang="en-US" altLang="en-US" sz="1000"/>
          </a:p>
        </p:txBody>
      </p:sp>
      <p:sp>
        <p:nvSpPr>
          <p:cNvPr id="47107" name="Rectangle 2"/>
          <p:cNvSpPr>
            <a:spLocks noGrp="1" noChangeArrowheads="1"/>
          </p:cNvSpPr>
          <p:nvPr>
            <p:ph type="title"/>
          </p:nvPr>
        </p:nvSpPr>
        <p:spPr/>
        <p:txBody>
          <a:bodyPr/>
          <a:lstStyle/>
          <a:p>
            <a:pPr eaLnBrk="1" hangingPunct="1"/>
            <a:r>
              <a:rPr lang="en-US" altLang="en-US" smtClean="0"/>
              <a:t>Patriot Act Successes</a:t>
            </a:r>
          </a:p>
        </p:txBody>
      </p:sp>
      <p:sp>
        <p:nvSpPr>
          <p:cNvPr id="47108" name="Rectangle 3"/>
          <p:cNvSpPr>
            <a:spLocks noGrp="1" noChangeArrowheads="1"/>
          </p:cNvSpPr>
          <p:nvPr>
            <p:ph type="body" idx="1"/>
          </p:nvPr>
        </p:nvSpPr>
        <p:spPr/>
        <p:txBody>
          <a:bodyPr/>
          <a:lstStyle/>
          <a:p>
            <a:pPr eaLnBrk="1" hangingPunct="1"/>
            <a:r>
              <a:rPr lang="en-US" altLang="en-US" sz="2800" smtClean="0"/>
              <a:t>Charges against 361 individuals</a:t>
            </a:r>
          </a:p>
          <a:p>
            <a:pPr lvl="1" eaLnBrk="1" hangingPunct="1"/>
            <a:r>
              <a:rPr lang="en-US" altLang="en-US" sz="2400" smtClean="0"/>
              <a:t>Guilty pleas or convictions for 191 people</a:t>
            </a:r>
          </a:p>
          <a:p>
            <a:pPr lvl="1" eaLnBrk="1" hangingPunct="1"/>
            <a:r>
              <a:rPr lang="en-US" altLang="en-US" sz="2400" smtClean="0"/>
              <a:t>Shoe-bomber Richard Reid</a:t>
            </a:r>
          </a:p>
          <a:p>
            <a:pPr lvl="1" eaLnBrk="1" hangingPunct="1"/>
            <a:r>
              <a:rPr lang="en-US" altLang="en-US" sz="2400" smtClean="0"/>
              <a:t>John Walker Lindh</a:t>
            </a:r>
          </a:p>
          <a:p>
            <a:pPr eaLnBrk="1" hangingPunct="1"/>
            <a:r>
              <a:rPr lang="en-US" altLang="en-US" sz="2800" smtClean="0"/>
              <a:t>More than 500 people removed from United States</a:t>
            </a:r>
          </a:p>
          <a:p>
            <a:pPr eaLnBrk="1" hangingPunct="1"/>
            <a:r>
              <a:rPr lang="en-US" altLang="en-US" sz="2800" smtClean="0"/>
              <a:t>Terrorist cells broken up in Buffalo, Seattle, Tampa, and Portland (“the Portland Seven”)</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95CD41F-90E0-4B22-B048-6865226CD31A}" type="slidenum">
              <a:rPr lang="en-US" altLang="en-US" sz="1000"/>
              <a:pPr/>
              <a:t>46</a:t>
            </a:fld>
            <a:endParaRPr lang="en-US" altLang="en-US" sz="1000"/>
          </a:p>
        </p:txBody>
      </p:sp>
      <p:sp>
        <p:nvSpPr>
          <p:cNvPr id="48131" name="Rectangle 2"/>
          <p:cNvSpPr>
            <a:spLocks noGrp="1" noChangeArrowheads="1"/>
          </p:cNvSpPr>
          <p:nvPr>
            <p:ph type="title"/>
          </p:nvPr>
        </p:nvSpPr>
        <p:spPr/>
        <p:txBody>
          <a:bodyPr/>
          <a:lstStyle/>
          <a:p>
            <a:pPr eaLnBrk="1" hangingPunct="1"/>
            <a:r>
              <a:rPr lang="en-US" altLang="en-US" smtClean="0"/>
              <a:t>Patriot Act Failure</a:t>
            </a:r>
          </a:p>
        </p:txBody>
      </p:sp>
      <p:sp>
        <p:nvSpPr>
          <p:cNvPr id="48132" name="Rectangle 3"/>
          <p:cNvSpPr>
            <a:spLocks noGrp="1" noChangeArrowheads="1"/>
          </p:cNvSpPr>
          <p:nvPr>
            <p:ph type="body" idx="1"/>
          </p:nvPr>
        </p:nvSpPr>
        <p:spPr>
          <a:xfrm>
            <a:off x="457200" y="1219200"/>
            <a:ext cx="7772400" cy="4495800"/>
          </a:xfrm>
        </p:spPr>
        <p:txBody>
          <a:bodyPr/>
          <a:lstStyle/>
          <a:p>
            <a:pPr eaLnBrk="1" hangingPunct="1">
              <a:lnSpc>
                <a:spcPct val="90000"/>
              </a:lnSpc>
            </a:pPr>
            <a:r>
              <a:rPr lang="en-US" altLang="en-US" sz="2400" smtClean="0"/>
              <a:t>March 11, 2004 bombings in Madrid Spain</a:t>
            </a:r>
          </a:p>
          <a:p>
            <a:pPr eaLnBrk="1" hangingPunct="1">
              <a:lnSpc>
                <a:spcPct val="90000"/>
              </a:lnSpc>
            </a:pPr>
            <a:r>
              <a:rPr lang="en-US" altLang="en-US" sz="2400" smtClean="0"/>
              <a:t>FBI makes Brandon Mayfield a suspect</a:t>
            </a:r>
          </a:p>
          <a:p>
            <a:pPr lvl="1" eaLnBrk="1" hangingPunct="1">
              <a:lnSpc>
                <a:spcPct val="90000"/>
              </a:lnSpc>
            </a:pPr>
            <a:r>
              <a:rPr lang="en-US" altLang="en-US" sz="2000" smtClean="0"/>
              <a:t>Claims partial fingerprint match</a:t>
            </a:r>
          </a:p>
          <a:p>
            <a:pPr lvl="1" eaLnBrk="1" hangingPunct="1">
              <a:lnSpc>
                <a:spcPct val="90000"/>
              </a:lnSpc>
            </a:pPr>
            <a:r>
              <a:rPr lang="en-US" altLang="en-US" sz="2000" smtClean="0"/>
              <a:t>Conducts electronic surveillance</a:t>
            </a:r>
          </a:p>
          <a:p>
            <a:pPr lvl="1" eaLnBrk="1" hangingPunct="1">
              <a:lnSpc>
                <a:spcPct val="90000"/>
              </a:lnSpc>
            </a:pPr>
            <a:r>
              <a:rPr lang="en-US" altLang="en-US" sz="2000" smtClean="0"/>
              <a:t>Enters home without revealing search warrant</a:t>
            </a:r>
          </a:p>
          <a:p>
            <a:pPr lvl="1" eaLnBrk="1" hangingPunct="1">
              <a:lnSpc>
                <a:spcPct val="90000"/>
              </a:lnSpc>
            </a:pPr>
            <a:r>
              <a:rPr lang="en-US" altLang="en-US" sz="2000" smtClean="0"/>
              <a:t>Copies documents and computer hard drives</a:t>
            </a:r>
          </a:p>
          <a:p>
            <a:pPr eaLnBrk="1" hangingPunct="1">
              <a:lnSpc>
                <a:spcPct val="90000"/>
              </a:lnSpc>
            </a:pPr>
            <a:r>
              <a:rPr lang="en-US" altLang="en-US" sz="2400" smtClean="0"/>
              <a:t>Spanish authorities match fingerprint with an Algerian</a:t>
            </a:r>
          </a:p>
          <a:p>
            <a:pPr lvl="1" eaLnBrk="1" hangingPunct="1">
              <a:lnSpc>
                <a:spcPct val="90000"/>
              </a:lnSpc>
            </a:pPr>
            <a:r>
              <a:rPr lang="en-US" altLang="en-US" sz="2000" smtClean="0"/>
              <a:t>Judge orders Mayfield released</a:t>
            </a:r>
          </a:p>
          <a:p>
            <a:pPr lvl="1" eaLnBrk="1" hangingPunct="1">
              <a:lnSpc>
                <a:spcPct val="90000"/>
              </a:lnSpc>
            </a:pPr>
            <a:r>
              <a:rPr lang="en-US" altLang="en-US" sz="2000" smtClean="0"/>
              <a:t>FBI apologizes</a:t>
            </a:r>
          </a:p>
          <a:p>
            <a:pPr eaLnBrk="1" hangingPunct="1">
              <a:lnSpc>
                <a:spcPct val="90000"/>
              </a:lnSpc>
            </a:pPr>
            <a:r>
              <a:rPr lang="en-US" altLang="en-US" sz="2400" smtClean="0"/>
              <a:t>Civil rights groups: Mayfield was targeted for his religious beliefs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58723A6A-2E49-47FF-B542-584365839AB8}" type="slidenum">
              <a:rPr lang="en-US" altLang="en-US" sz="1000"/>
              <a:pPr/>
              <a:t>47</a:t>
            </a:fld>
            <a:endParaRPr lang="en-US" altLang="en-US" sz="1000"/>
          </a:p>
        </p:txBody>
      </p:sp>
      <p:sp>
        <p:nvSpPr>
          <p:cNvPr id="49155" name="Rectangle 2"/>
          <p:cNvSpPr>
            <a:spLocks noGrp="1" noChangeArrowheads="1"/>
          </p:cNvSpPr>
          <p:nvPr>
            <p:ph type="title"/>
          </p:nvPr>
        </p:nvSpPr>
        <p:spPr/>
        <p:txBody>
          <a:bodyPr/>
          <a:lstStyle/>
          <a:p>
            <a:pPr eaLnBrk="1" hangingPunct="1"/>
            <a:r>
              <a:rPr lang="en-US" altLang="en-US" smtClean="0"/>
              <a:t>Patriot Act Renewal</a:t>
            </a:r>
          </a:p>
        </p:txBody>
      </p:sp>
      <p:sp>
        <p:nvSpPr>
          <p:cNvPr id="49156" name="Rectangle 3"/>
          <p:cNvSpPr>
            <a:spLocks noGrp="1" noChangeArrowheads="1"/>
          </p:cNvSpPr>
          <p:nvPr>
            <p:ph type="body" idx="1"/>
          </p:nvPr>
        </p:nvSpPr>
        <p:spPr/>
        <p:txBody>
          <a:bodyPr/>
          <a:lstStyle/>
          <a:p>
            <a:pPr eaLnBrk="1" hangingPunct="1">
              <a:lnSpc>
                <a:spcPct val="90000"/>
              </a:lnSpc>
            </a:pPr>
            <a:r>
              <a:rPr lang="en-US" altLang="en-US" smtClean="0"/>
              <a:t>Nearly all provisions have been made permanent</a:t>
            </a:r>
          </a:p>
          <a:p>
            <a:pPr eaLnBrk="1" hangingPunct="1">
              <a:lnSpc>
                <a:spcPct val="90000"/>
              </a:lnSpc>
            </a:pPr>
            <a:r>
              <a:rPr lang="en-US" altLang="en-US" smtClean="0"/>
              <a:t>Four-year sunset clause on two provisions</a:t>
            </a:r>
          </a:p>
          <a:p>
            <a:pPr lvl="1" eaLnBrk="1" hangingPunct="1">
              <a:lnSpc>
                <a:spcPct val="90000"/>
              </a:lnSpc>
            </a:pPr>
            <a:r>
              <a:rPr lang="en-US" altLang="en-US" smtClean="0"/>
              <a:t>Roving wiretaps</a:t>
            </a:r>
          </a:p>
          <a:p>
            <a:pPr lvl="1" eaLnBrk="1" hangingPunct="1">
              <a:lnSpc>
                <a:spcPct val="90000"/>
              </a:lnSpc>
            </a:pPr>
            <a:r>
              <a:rPr lang="en-US" altLang="en-US" smtClean="0"/>
              <a:t>FBI ability to seize records from financial institutions, libraries, doctors, and businesses with approval from secret Foreign Intelligence Surveillance Court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NSA Access to Telephone Records</a:t>
            </a:r>
          </a:p>
        </p:txBody>
      </p:sp>
      <p:sp>
        <p:nvSpPr>
          <p:cNvPr id="50179" name="Content Placeholder 2"/>
          <p:cNvSpPr>
            <a:spLocks noGrp="1"/>
          </p:cNvSpPr>
          <p:nvPr>
            <p:ph idx="1"/>
          </p:nvPr>
        </p:nvSpPr>
        <p:spPr>
          <a:xfrm>
            <a:off x="457200" y="1371600"/>
            <a:ext cx="8305800" cy="4648200"/>
          </a:xfrm>
        </p:spPr>
        <p:txBody>
          <a:bodyPr/>
          <a:lstStyle/>
          <a:p>
            <a:r>
              <a:rPr lang="en-US" altLang="en-US" sz="2400" smtClean="0"/>
              <a:t>Edward Snowden leaked documents to the </a:t>
            </a:r>
            <a:r>
              <a:rPr lang="en-US" altLang="en-US" sz="2400" i="1" smtClean="0"/>
              <a:t>Guardian</a:t>
            </a:r>
            <a:r>
              <a:rPr lang="en-US" altLang="en-US" sz="2400" smtClean="0"/>
              <a:t> newspaper</a:t>
            </a:r>
          </a:p>
          <a:p>
            <a:r>
              <a:rPr lang="en-US" altLang="en-US" sz="2400" i="1" smtClean="0"/>
              <a:t>Guardian</a:t>
            </a:r>
            <a:r>
              <a:rPr lang="en-US" altLang="en-US" sz="2400" smtClean="0"/>
              <a:t> revealed Foreign Intelligence Surveillance Court had ordered Verizon to provide NSA with all of its telephone metadata for 3-month period in 2013 (date, time, location, and length of call, but not contents of call)</a:t>
            </a:r>
          </a:p>
          <a:p>
            <a:r>
              <a:rPr lang="en-US" altLang="en-US" sz="2400" i="1" smtClean="0"/>
              <a:t>Guardian </a:t>
            </a:r>
            <a:r>
              <a:rPr lang="en-US" altLang="en-US" sz="2400" smtClean="0"/>
              <a:t>critique: NSA’s mission now “focuses increasingly on domestic communications”</a:t>
            </a:r>
          </a:p>
          <a:p>
            <a:r>
              <a:rPr lang="en-US" altLang="en-US" sz="2400" smtClean="0"/>
              <a:t>Obama administration: Court orders for telephone records “are something that have been in place a number of years now”</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1812AD7E-5AF9-430E-A0BE-DE575C2AFBA4}" type="slidenum">
              <a:rPr lang="en-US" altLang="en-US" sz="1000"/>
              <a:pPr/>
              <a:t>48</a:t>
            </a:fld>
            <a:endParaRPr lang="en-US" altLang="en-US" sz="1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305800" cy="6096000"/>
          </a:xfrm>
        </p:spPr>
        <p:txBody>
          <a:bodyPr/>
          <a:lstStyle/>
          <a:p>
            <a:pPr eaLnBrk="1" hangingPunct="1"/>
            <a:r>
              <a:rPr lang="en-US" altLang="en-US" smtClean="0"/>
              <a:t>6.7 Regulation of Public and Private 	Databases</a:t>
            </a:r>
          </a:p>
        </p:txBody>
      </p:sp>
      <p:sp>
        <p:nvSpPr>
          <p:cNvPr id="46083"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E9DC2EE8-B7E6-4C8C-B002-E155049EB07B}" type="slidenum">
              <a:rPr lang="en-US" altLang="en-US" sz="1000"/>
              <a:pPr/>
              <a:t>49</a:t>
            </a:fld>
            <a:endParaRPr lang="en-US" altLang="en-US"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2CE24089-D01F-41B7-A83A-5EF93B49BCBF}" type="slidenum">
              <a:rPr lang="en-US" altLang="en-US" sz="1000"/>
              <a:pPr/>
              <a:t>5</a:t>
            </a:fld>
            <a:endParaRPr lang="en-US" altLang="en-US" sz="1000"/>
          </a:p>
        </p:txBody>
      </p:sp>
      <p:sp>
        <p:nvSpPr>
          <p:cNvPr id="9219" name="Rectangle 2"/>
          <p:cNvSpPr>
            <a:spLocks noGrp="1" noChangeArrowheads="1"/>
          </p:cNvSpPr>
          <p:nvPr>
            <p:ph type="title"/>
          </p:nvPr>
        </p:nvSpPr>
        <p:spPr/>
        <p:txBody>
          <a:bodyPr/>
          <a:lstStyle/>
          <a:p>
            <a:pPr eaLnBrk="1" hangingPunct="1"/>
            <a:r>
              <a:rPr lang="en-US" altLang="en-US" smtClean="0"/>
              <a:t>A Balancing Act</a:t>
            </a:r>
          </a:p>
        </p:txBody>
      </p:sp>
      <p:sp>
        <p:nvSpPr>
          <p:cNvPr id="9220" name="Rectangle 3"/>
          <p:cNvSpPr>
            <a:spLocks noGrp="1" noChangeArrowheads="1"/>
          </p:cNvSpPr>
          <p:nvPr>
            <p:ph type="body" idx="1"/>
          </p:nvPr>
        </p:nvSpPr>
        <p:spPr/>
        <p:txBody>
          <a:bodyPr/>
          <a:lstStyle/>
          <a:p>
            <a:pPr eaLnBrk="1" hangingPunct="1">
              <a:lnSpc>
                <a:spcPct val="90000"/>
              </a:lnSpc>
            </a:pPr>
            <a:r>
              <a:rPr lang="en-US" altLang="en-US" dirty="0" smtClean="0"/>
              <a:t>Federal, state, and local governments in United States have had significant impact on privacy of individuals</a:t>
            </a:r>
          </a:p>
          <a:p>
            <a:pPr eaLnBrk="1" hangingPunct="1">
              <a:lnSpc>
                <a:spcPct val="90000"/>
              </a:lnSpc>
            </a:pPr>
            <a:r>
              <a:rPr lang="en-US" altLang="en-US" dirty="0" smtClean="0"/>
              <a:t>Government must balance competing desires of citizens</a:t>
            </a:r>
          </a:p>
          <a:p>
            <a:pPr lvl="1" eaLnBrk="1" hangingPunct="1">
              <a:lnSpc>
                <a:spcPct val="90000"/>
              </a:lnSpc>
            </a:pPr>
            <a:r>
              <a:rPr lang="en-US" altLang="en-US" dirty="0" smtClean="0"/>
              <a:t>desire to be left alone</a:t>
            </a:r>
          </a:p>
          <a:p>
            <a:pPr lvl="1" eaLnBrk="1" hangingPunct="1">
              <a:lnSpc>
                <a:spcPct val="90000"/>
              </a:lnSpc>
            </a:pPr>
            <a:r>
              <a:rPr lang="en-US" altLang="en-US" dirty="0" smtClean="0"/>
              <a:t>desire for safety and security</a:t>
            </a:r>
          </a:p>
          <a:p>
            <a:pPr eaLnBrk="1" hangingPunct="1">
              <a:lnSpc>
                <a:spcPct val="90000"/>
              </a:lnSpc>
            </a:pPr>
            <a:r>
              <a:rPr lang="en-US" altLang="en-US" dirty="0" smtClean="0"/>
              <a:t>National security concerns increased significantly after 9/11 attacks</a:t>
            </a:r>
          </a:p>
        </p:txBody>
      </p:sp>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305800" cy="1524000"/>
          </a:xfrm>
        </p:spPr>
        <p:txBody>
          <a:bodyPr/>
          <a:lstStyle/>
          <a:p>
            <a:r>
              <a:rPr lang="en-US" altLang="en-US" smtClean="0"/>
              <a:t>Genesis of Code of Fair Information Practices</a:t>
            </a:r>
          </a:p>
        </p:txBody>
      </p:sp>
      <p:sp>
        <p:nvSpPr>
          <p:cNvPr id="52227" name="Content Placeholder 2"/>
          <p:cNvSpPr>
            <a:spLocks noGrp="1"/>
          </p:cNvSpPr>
          <p:nvPr>
            <p:ph idx="1"/>
          </p:nvPr>
        </p:nvSpPr>
        <p:spPr/>
        <p:txBody>
          <a:bodyPr/>
          <a:lstStyle/>
          <a:p>
            <a:r>
              <a:rPr lang="en-US" altLang="en-US" sz="2800" dirty="0" smtClean="0"/>
              <a:t>1965: Director of Budget asked committee of economists to look at problems caused by decentralization of statistical data across federal agencies</a:t>
            </a:r>
          </a:p>
          <a:p>
            <a:r>
              <a:rPr lang="en-US" altLang="en-US" sz="2800" dirty="0" smtClean="0"/>
              <a:t>Committee recommended creation of a National Data Center</a:t>
            </a:r>
          </a:p>
          <a:p>
            <a:r>
              <a:rPr lang="en-US" altLang="en-US" sz="2800" dirty="0" smtClean="0"/>
              <a:t>Citizens and legislators expressed concerns about possible abuses of such a system</a:t>
            </a:r>
          </a:p>
          <a:p>
            <a:r>
              <a:rPr lang="en-US" altLang="en-US" sz="2800" dirty="0" smtClean="0"/>
              <a:t>Another group formed to draft guidelines for government databases</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DDE94AAF-B35F-43A8-B36B-128B775969BE}" type="slidenum">
              <a:rPr lang="en-US" altLang="en-US" sz="1000"/>
              <a:pPr/>
              <a:t>50</a:t>
            </a:fld>
            <a:endParaRPr lang="en-US" altLang="en-US" sz="1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6295F2F-B491-4711-95B2-B226259D207C}" type="slidenum">
              <a:rPr lang="en-US" altLang="en-US" sz="1000"/>
              <a:pPr/>
              <a:t>51</a:t>
            </a:fld>
            <a:endParaRPr lang="en-US" altLang="en-US" sz="1000"/>
          </a:p>
        </p:txBody>
      </p:sp>
      <p:sp>
        <p:nvSpPr>
          <p:cNvPr id="53251" name="Rectangle 2"/>
          <p:cNvSpPr>
            <a:spLocks noGrp="1" noChangeArrowheads="1"/>
          </p:cNvSpPr>
          <p:nvPr>
            <p:ph type="title"/>
          </p:nvPr>
        </p:nvSpPr>
        <p:spPr/>
        <p:txBody>
          <a:bodyPr/>
          <a:lstStyle/>
          <a:p>
            <a:pPr eaLnBrk="1" hangingPunct="1"/>
            <a:r>
              <a:rPr lang="en-US" altLang="en-US" smtClean="0"/>
              <a:t>Code of Fair Information Practices</a:t>
            </a:r>
          </a:p>
        </p:txBody>
      </p:sp>
      <p:sp>
        <p:nvSpPr>
          <p:cNvPr id="53252" name="Rectangle 3"/>
          <p:cNvSpPr>
            <a:spLocks noGrp="1" noChangeArrowheads="1"/>
          </p:cNvSpPr>
          <p:nvPr>
            <p:ph type="body" idx="1"/>
          </p:nvPr>
        </p:nvSpPr>
        <p:spPr/>
        <p:txBody>
          <a:bodyPr/>
          <a:lstStyle/>
          <a:p>
            <a:pPr eaLnBrk="1" hangingPunct="1">
              <a:lnSpc>
                <a:spcPct val="90000"/>
              </a:lnSpc>
            </a:pPr>
            <a:r>
              <a:rPr lang="en-US" altLang="en-US" sz="2800" smtClean="0"/>
              <a:t>No secret databases</a:t>
            </a:r>
          </a:p>
          <a:p>
            <a:pPr eaLnBrk="1" hangingPunct="1">
              <a:lnSpc>
                <a:spcPct val="90000"/>
              </a:lnSpc>
            </a:pPr>
            <a:r>
              <a:rPr lang="en-US" altLang="en-US" sz="2800" smtClean="0"/>
              <a:t>People should have access to personal information in databases</a:t>
            </a:r>
          </a:p>
          <a:p>
            <a:pPr eaLnBrk="1" hangingPunct="1">
              <a:lnSpc>
                <a:spcPct val="90000"/>
              </a:lnSpc>
            </a:pPr>
            <a:r>
              <a:rPr lang="en-US" altLang="en-US" sz="2800" smtClean="0"/>
              <a:t>Organizations cannot change how information is used without consent</a:t>
            </a:r>
          </a:p>
          <a:p>
            <a:pPr eaLnBrk="1" hangingPunct="1">
              <a:lnSpc>
                <a:spcPct val="90000"/>
              </a:lnSpc>
            </a:pPr>
            <a:r>
              <a:rPr lang="en-US" altLang="en-US" sz="2800" smtClean="0"/>
              <a:t>People should be able to correct or amend records</a:t>
            </a:r>
          </a:p>
          <a:p>
            <a:pPr eaLnBrk="1" hangingPunct="1">
              <a:lnSpc>
                <a:spcPct val="90000"/>
              </a:lnSpc>
            </a:pPr>
            <a:r>
              <a:rPr lang="en-US" altLang="en-US" sz="2800" smtClean="0"/>
              <a:t>Database owners, users responsible for reliability of data and preventing misuse</a:t>
            </a:r>
          </a:p>
          <a:p>
            <a:pPr eaLnBrk="1" hangingPunct="1">
              <a:lnSpc>
                <a:spcPct val="90000"/>
              </a:lnSpc>
            </a:pPr>
            <a:endParaRPr lang="en-US" altLang="en-US" sz="2800" smtClean="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90DBEB5E-1791-40E4-B373-769B8D044780}" type="slidenum">
              <a:rPr lang="en-US" altLang="en-US" sz="1000"/>
              <a:pPr/>
              <a:t>52</a:t>
            </a:fld>
            <a:endParaRPr lang="en-US" altLang="en-US" sz="1000"/>
          </a:p>
        </p:txBody>
      </p:sp>
      <p:sp>
        <p:nvSpPr>
          <p:cNvPr id="54275" name="Rectangle 2"/>
          <p:cNvSpPr>
            <a:spLocks noGrp="1" noChangeArrowheads="1"/>
          </p:cNvSpPr>
          <p:nvPr>
            <p:ph type="title"/>
          </p:nvPr>
        </p:nvSpPr>
        <p:spPr/>
        <p:txBody>
          <a:bodyPr/>
          <a:lstStyle/>
          <a:p>
            <a:pPr eaLnBrk="1" hangingPunct="1"/>
            <a:r>
              <a:rPr lang="en-US" altLang="en-US" smtClean="0"/>
              <a:t>Privacy Act of 1974 Falls Short</a:t>
            </a:r>
          </a:p>
        </p:txBody>
      </p:sp>
      <p:sp>
        <p:nvSpPr>
          <p:cNvPr id="54276" name="Rectangle 3"/>
          <p:cNvSpPr>
            <a:spLocks noGrp="1" noChangeArrowheads="1"/>
          </p:cNvSpPr>
          <p:nvPr>
            <p:ph type="body" idx="1"/>
          </p:nvPr>
        </p:nvSpPr>
        <p:spPr/>
        <p:txBody>
          <a:bodyPr/>
          <a:lstStyle/>
          <a:p>
            <a:pPr eaLnBrk="1" hangingPunct="1"/>
            <a:r>
              <a:rPr lang="en-US" altLang="en-US" smtClean="0"/>
              <a:t>Applies only to government databases</a:t>
            </a:r>
          </a:p>
          <a:p>
            <a:pPr eaLnBrk="1" hangingPunct="1"/>
            <a:r>
              <a:rPr lang="en-US" altLang="en-US" smtClean="0"/>
              <a:t>Only covers records indexed by a personal ID</a:t>
            </a:r>
          </a:p>
          <a:p>
            <a:pPr eaLnBrk="1" hangingPunct="1"/>
            <a:r>
              <a:rPr lang="en-US" altLang="en-US" smtClean="0"/>
              <a:t>No federal employee responsible to enforcing Privacy Act provisions</a:t>
            </a:r>
          </a:p>
          <a:p>
            <a:pPr eaLnBrk="1" hangingPunct="1"/>
            <a:r>
              <a:rPr lang="en-US" altLang="en-US" smtClean="0"/>
              <a:t>Allows agencies to share records with other agencies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t>Legislation for Private Institutions</a:t>
            </a:r>
          </a:p>
        </p:txBody>
      </p:sp>
      <p:sp>
        <p:nvSpPr>
          <p:cNvPr id="55299" name="Content Placeholder 2"/>
          <p:cNvSpPr>
            <a:spLocks noGrp="1"/>
          </p:cNvSpPr>
          <p:nvPr>
            <p:ph idx="1"/>
          </p:nvPr>
        </p:nvSpPr>
        <p:spPr/>
        <p:txBody>
          <a:bodyPr/>
          <a:lstStyle/>
          <a:p>
            <a:r>
              <a:rPr lang="en-US" altLang="en-US" smtClean="0"/>
              <a:t>Fair Credit Reporting Act</a:t>
            </a:r>
          </a:p>
          <a:p>
            <a:r>
              <a:rPr lang="en-US" altLang="en-US" smtClean="0"/>
              <a:t>Fair and Accurate Credit Transactions Act</a:t>
            </a:r>
          </a:p>
          <a:p>
            <a:r>
              <a:rPr lang="en-US" altLang="en-US" smtClean="0"/>
              <a:t>Financial Services Modernization Act</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7408FAFD-B8D6-449F-B47B-05A0DD13880D}" type="slidenum">
              <a:rPr lang="en-US" altLang="en-US" sz="1000"/>
              <a:pPr/>
              <a:t>53</a:t>
            </a:fld>
            <a:endParaRPr lang="en-US" altLang="en-US" sz="1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8F1A48E-061A-4F94-A461-2D2015209FFD}" type="slidenum">
              <a:rPr lang="en-US" altLang="en-US" sz="1000"/>
              <a:pPr/>
              <a:t>54</a:t>
            </a:fld>
            <a:endParaRPr lang="en-US" altLang="en-US" sz="1000"/>
          </a:p>
        </p:txBody>
      </p:sp>
      <p:sp>
        <p:nvSpPr>
          <p:cNvPr id="56323" name="Rectangle 2"/>
          <p:cNvSpPr>
            <a:spLocks noGrp="1" noChangeArrowheads="1"/>
          </p:cNvSpPr>
          <p:nvPr>
            <p:ph type="title"/>
          </p:nvPr>
        </p:nvSpPr>
        <p:spPr/>
        <p:txBody>
          <a:bodyPr/>
          <a:lstStyle/>
          <a:p>
            <a:pPr eaLnBrk="1" hangingPunct="1"/>
            <a:r>
              <a:rPr lang="en-US" altLang="en-US" smtClean="0"/>
              <a:t>Fair Credit Reporting Act</a:t>
            </a:r>
          </a:p>
        </p:txBody>
      </p:sp>
      <p:sp>
        <p:nvSpPr>
          <p:cNvPr id="56324" name="Rectangle 3"/>
          <p:cNvSpPr>
            <a:spLocks noGrp="1" noChangeArrowheads="1"/>
          </p:cNvSpPr>
          <p:nvPr>
            <p:ph type="body" idx="1"/>
          </p:nvPr>
        </p:nvSpPr>
        <p:spPr/>
        <p:txBody>
          <a:bodyPr/>
          <a:lstStyle/>
          <a:p>
            <a:pPr eaLnBrk="1" hangingPunct="1">
              <a:lnSpc>
                <a:spcPct val="90000"/>
              </a:lnSpc>
            </a:pPr>
            <a:r>
              <a:rPr lang="en-US" altLang="en-US" smtClean="0"/>
              <a:t>Promotes accuracy and privacy of information used by credit bureaus</a:t>
            </a:r>
          </a:p>
          <a:p>
            <a:pPr eaLnBrk="1" hangingPunct="1">
              <a:lnSpc>
                <a:spcPct val="90000"/>
              </a:lnSpc>
            </a:pPr>
            <a:r>
              <a:rPr lang="en-US" altLang="en-US" smtClean="0"/>
              <a:t>Major credit bureaus: Equifax, Experian, Trans Union</a:t>
            </a:r>
          </a:p>
          <a:p>
            <a:pPr eaLnBrk="1" hangingPunct="1">
              <a:lnSpc>
                <a:spcPct val="90000"/>
              </a:lnSpc>
            </a:pPr>
            <a:r>
              <a:rPr lang="en-US" altLang="en-US" smtClean="0"/>
              <a:t>Negative information kept only 7 years</a:t>
            </a:r>
          </a:p>
          <a:p>
            <a:pPr eaLnBrk="1" hangingPunct="1">
              <a:lnSpc>
                <a:spcPct val="90000"/>
              </a:lnSpc>
            </a:pPr>
            <a:r>
              <a:rPr lang="en-US" altLang="en-US" smtClean="0"/>
              <a:t>Exceptions</a:t>
            </a:r>
          </a:p>
          <a:p>
            <a:pPr lvl="1" eaLnBrk="1" hangingPunct="1">
              <a:lnSpc>
                <a:spcPct val="90000"/>
              </a:lnSpc>
            </a:pPr>
            <a:r>
              <a:rPr lang="en-US" altLang="en-US" smtClean="0"/>
              <a:t>Bankruptcies: 10 years</a:t>
            </a:r>
          </a:p>
          <a:p>
            <a:pPr lvl="1" eaLnBrk="1" hangingPunct="1">
              <a:lnSpc>
                <a:spcPct val="90000"/>
              </a:lnSpc>
            </a:pPr>
            <a:r>
              <a:rPr lang="en-US" altLang="en-US" smtClean="0"/>
              <a:t>Criminal convictions: indefinitely</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E191306-6B1A-4126-AEE6-4045DFADE83B}" type="slidenum">
              <a:rPr lang="en-US" altLang="en-US" sz="1000"/>
              <a:pPr/>
              <a:t>55</a:t>
            </a:fld>
            <a:endParaRPr lang="en-US" altLang="en-US" sz="1000"/>
          </a:p>
        </p:txBody>
      </p:sp>
      <p:sp>
        <p:nvSpPr>
          <p:cNvPr id="57347" name="Rectangle 2"/>
          <p:cNvSpPr>
            <a:spLocks noGrp="1" noChangeArrowheads="1"/>
          </p:cNvSpPr>
          <p:nvPr>
            <p:ph type="title"/>
          </p:nvPr>
        </p:nvSpPr>
        <p:spPr>
          <a:xfrm>
            <a:off x="533400" y="303213"/>
            <a:ext cx="8305800" cy="1373187"/>
          </a:xfrm>
        </p:spPr>
        <p:txBody>
          <a:bodyPr/>
          <a:lstStyle/>
          <a:p>
            <a:pPr eaLnBrk="1" hangingPunct="1"/>
            <a:r>
              <a:rPr lang="en-US" altLang="en-US" smtClean="0"/>
              <a:t>Fair and Accurate Credit</a:t>
            </a:r>
            <a:br>
              <a:rPr lang="en-US" altLang="en-US" smtClean="0"/>
            </a:br>
            <a:r>
              <a:rPr lang="en-US" altLang="en-US" smtClean="0"/>
              <a:t>Transactions Act</a:t>
            </a:r>
          </a:p>
        </p:txBody>
      </p:sp>
      <p:sp>
        <p:nvSpPr>
          <p:cNvPr id="57348" name="Rectangle 3"/>
          <p:cNvSpPr>
            <a:spLocks noGrp="1" noChangeArrowheads="1"/>
          </p:cNvSpPr>
          <p:nvPr>
            <p:ph type="body" idx="1"/>
          </p:nvPr>
        </p:nvSpPr>
        <p:spPr>
          <a:xfrm>
            <a:off x="457200" y="1806575"/>
            <a:ext cx="8305800" cy="3908425"/>
          </a:xfrm>
        </p:spPr>
        <p:txBody>
          <a:bodyPr/>
          <a:lstStyle/>
          <a:p>
            <a:pPr eaLnBrk="1" hangingPunct="1"/>
            <a:r>
              <a:rPr lang="en-US" altLang="en-US" smtClean="0"/>
              <a:t>Passed in 2004</a:t>
            </a:r>
          </a:p>
          <a:p>
            <a:pPr eaLnBrk="1" hangingPunct="1"/>
            <a:r>
              <a:rPr lang="en-US" altLang="en-US" smtClean="0"/>
              <a:t>Requires three major credit bureaus to provide consumers a free copy of their credit report every 12 months</a:t>
            </a:r>
          </a:p>
          <a:p>
            <a:pPr eaLnBrk="1" hangingPunct="1"/>
            <a:r>
              <a:rPr lang="en-US" altLang="en-US" smtClean="0"/>
              <a:t>Not automatic: consumers must request credit reports</a:t>
            </a:r>
          </a:p>
          <a:p>
            <a:pPr eaLnBrk="1" hangingPunct="1"/>
            <a:r>
              <a:rPr lang="en-US" altLang="en-US" smtClean="0"/>
              <a:t>Provisions to reduce identity theft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02DD3E58-E14E-4174-8338-B22491C7638F}" type="slidenum">
              <a:rPr lang="en-US" altLang="en-US" sz="1000"/>
              <a:pPr/>
              <a:t>56</a:t>
            </a:fld>
            <a:endParaRPr lang="en-US" altLang="en-US" sz="1000"/>
          </a:p>
        </p:txBody>
      </p:sp>
      <p:sp>
        <p:nvSpPr>
          <p:cNvPr id="58371" name="Rectangle 2"/>
          <p:cNvSpPr>
            <a:spLocks noGrp="1" noChangeArrowheads="1"/>
          </p:cNvSpPr>
          <p:nvPr>
            <p:ph type="title"/>
          </p:nvPr>
        </p:nvSpPr>
        <p:spPr/>
        <p:txBody>
          <a:bodyPr/>
          <a:lstStyle/>
          <a:p>
            <a:pPr eaLnBrk="1" hangingPunct="1"/>
            <a:r>
              <a:rPr lang="en-US" altLang="en-US" smtClean="0"/>
              <a:t>Financial Services Modernization Act</a:t>
            </a:r>
          </a:p>
        </p:txBody>
      </p:sp>
      <p:sp>
        <p:nvSpPr>
          <p:cNvPr id="58372" name="Rectangle 3"/>
          <p:cNvSpPr>
            <a:spLocks noGrp="1" noChangeArrowheads="1"/>
          </p:cNvSpPr>
          <p:nvPr>
            <p:ph type="body" idx="1"/>
          </p:nvPr>
        </p:nvSpPr>
        <p:spPr/>
        <p:txBody>
          <a:bodyPr/>
          <a:lstStyle/>
          <a:p>
            <a:pPr eaLnBrk="1" hangingPunct="1"/>
            <a:r>
              <a:rPr lang="en-US" altLang="en-US" sz="2800" smtClean="0"/>
              <a:t>Also called Gramm-Leach-Bliley Act of 1999</a:t>
            </a:r>
          </a:p>
          <a:p>
            <a:pPr eaLnBrk="1" hangingPunct="1"/>
            <a:r>
              <a:rPr lang="en-US" altLang="en-US" sz="2800" smtClean="0"/>
              <a:t>Creates “financial supermarkets” offering banking, insurance, and brokerage services</a:t>
            </a:r>
          </a:p>
          <a:p>
            <a:pPr eaLnBrk="1" hangingPunct="1"/>
            <a:r>
              <a:rPr lang="en-US" altLang="en-US" sz="2800" smtClean="0"/>
              <a:t>Privacy-related provisions</a:t>
            </a:r>
          </a:p>
          <a:p>
            <a:pPr lvl="1" eaLnBrk="1" hangingPunct="1"/>
            <a:r>
              <a:rPr lang="en-US" altLang="en-US" sz="2400" smtClean="0"/>
              <a:t>Privacy policies must be disclosed to customers</a:t>
            </a:r>
          </a:p>
          <a:p>
            <a:pPr lvl="1" eaLnBrk="1" hangingPunct="1"/>
            <a:r>
              <a:rPr lang="en-US" altLang="en-US" sz="2400" smtClean="0"/>
              <a:t>Notices must provide an opt-out clause</a:t>
            </a:r>
          </a:p>
          <a:p>
            <a:pPr lvl="1" eaLnBrk="1" hangingPunct="1"/>
            <a:r>
              <a:rPr lang="en-US" altLang="en-US" sz="2400" smtClean="0"/>
              <a:t>Companies must develop procedures to protect customers’ confidential information</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0024CE1-A0D3-4E87-8056-8A923F44AE40}" type="slidenum">
              <a:rPr lang="en-US" altLang="en-US" sz="1000"/>
              <a:pPr/>
              <a:t>57</a:t>
            </a:fld>
            <a:endParaRPr lang="en-US" altLang="en-US" sz="1000"/>
          </a:p>
        </p:txBody>
      </p:sp>
      <p:sp>
        <p:nvSpPr>
          <p:cNvPr id="59395" name="Rectangle 2"/>
          <p:cNvSpPr>
            <a:spLocks noGrp="1" noChangeArrowheads="1"/>
          </p:cNvSpPr>
          <p:nvPr>
            <p:ph type="title"/>
          </p:nvPr>
        </p:nvSpPr>
        <p:spPr>
          <a:xfrm>
            <a:off x="762000" y="152400"/>
            <a:ext cx="8001000" cy="6019800"/>
          </a:xfrm>
        </p:spPr>
        <p:txBody>
          <a:bodyPr/>
          <a:lstStyle/>
          <a:p>
            <a:pPr eaLnBrk="1" hangingPunct="1"/>
            <a:r>
              <a:rPr lang="en-US" altLang="en-US" smtClean="0"/>
              <a:t>6.8 Data Mining by the Government</a:t>
            </a:r>
          </a:p>
        </p:txBody>
      </p:sp>
    </p:spTree>
  </p:cSld>
  <p:clrMapOvr>
    <a:masterClrMapping/>
  </p:clrMapOvr>
  <p:transition spd="med">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Definition of Data Mining</a:t>
            </a:r>
          </a:p>
        </p:txBody>
      </p:sp>
      <p:sp>
        <p:nvSpPr>
          <p:cNvPr id="60419" name="Content Placeholder 2"/>
          <p:cNvSpPr>
            <a:spLocks noGrp="1"/>
          </p:cNvSpPr>
          <p:nvPr>
            <p:ph idx="1"/>
          </p:nvPr>
        </p:nvSpPr>
        <p:spPr/>
        <p:txBody>
          <a:bodyPr/>
          <a:lstStyle/>
          <a:p>
            <a:r>
              <a:rPr lang="en-US" altLang="en-US" smtClean="0"/>
              <a:t>Data mining: Process of searching through one or more databases looking for patterns or relationships among the data</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1D4519AD-9981-481E-B2AA-F834733A020C}" type="slidenum">
              <a:rPr lang="en-US" altLang="en-US" sz="1000"/>
              <a:pPr/>
              <a:t>58</a:t>
            </a:fld>
            <a:endParaRPr lang="en-US" altLang="en-US" sz="10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AC31E315-C78E-40A1-85D5-99694E1889EC}" type="slidenum">
              <a:rPr lang="en-US" altLang="en-US" sz="1000"/>
              <a:pPr/>
              <a:t>59</a:t>
            </a:fld>
            <a:endParaRPr lang="en-US" altLang="en-US" sz="1000"/>
          </a:p>
        </p:txBody>
      </p:sp>
      <p:sp>
        <p:nvSpPr>
          <p:cNvPr id="61443" name="Rectangle 2"/>
          <p:cNvSpPr>
            <a:spLocks noGrp="1" noChangeArrowheads="1"/>
          </p:cNvSpPr>
          <p:nvPr>
            <p:ph type="title"/>
          </p:nvPr>
        </p:nvSpPr>
        <p:spPr/>
        <p:txBody>
          <a:bodyPr/>
          <a:lstStyle/>
          <a:p>
            <a:pPr eaLnBrk="1" hangingPunct="1"/>
            <a:r>
              <a:rPr lang="en-US" altLang="en-US" smtClean="0"/>
              <a:t>IRS Audits</a:t>
            </a:r>
          </a:p>
        </p:txBody>
      </p:sp>
      <p:sp>
        <p:nvSpPr>
          <p:cNvPr id="61444" name="Rectangle 3"/>
          <p:cNvSpPr>
            <a:spLocks noGrp="1" noChangeArrowheads="1"/>
          </p:cNvSpPr>
          <p:nvPr>
            <p:ph type="body" idx="1"/>
          </p:nvPr>
        </p:nvSpPr>
        <p:spPr/>
        <p:txBody>
          <a:bodyPr/>
          <a:lstStyle/>
          <a:p>
            <a:pPr eaLnBrk="1" hangingPunct="1"/>
            <a:r>
              <a:rPr lang="en-US" altLang="en-US" sz="2800" smtClean="0"/>
              <a:t>IRS uses computer matching and data mining to look for possible income tax fraud</a:t>
            </a:r>
          </a:p>
          <a:p>
            <a:pPr eaLnBrk="1" hangingPunct="1"/>
            <a:r>
              <a:rPr lang="en-US" altLang="en-US" sz="2800" smtClean="0"/>
              <a:t>Computer matching: matching tax form information with information provided by employers, banks, etc.</a:t>
            </a:r>
          </a:p>
          <a:p>
            <a:pPr eaLnBrk="1" hangingPunct="1"/>
            <a:r>
              <a:rPr lang="en-US" altLang="en-US" sz="2800" smtClean="0"/>
              <a:t>Data mining: searching through forms to detect those that appear most likely to have errors resulting in underpayment of taxes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Solove’s Taxonomy of Privacy</a:t>
            </a:r>
            <a:r>
              <a:rPr lang="tr-TR" altLang="en-US" dirty="0" smtClean="0"/>
              <a:t/>
            </a:r>
            <a:br>
              <a:rPr lang="tr-TR" altLang="en-US" dirty="0" smtClean="0"/>
            </a:br>
            <a:r>
              <a:rPr lang="en-US" sz="2400" b="0" i="1" dirty="0" smtClean="0"/>
              <a:t>different </a:t>
            </a:r>
            <a:r>
              <a:rPr lang="en-US" sz="2400" b="0" i="1" dirty="0"/>
              <a:t>harms that may arise from infringements in </a:t>
            </a:r>
            <a:r>
              <a:rPr lang="en-US" sz="2400" b="0" i="1" dirty="0" smtClean="0"/>
              <a:t>privacy</a:t>
            </a:r>
            <a:endParaRPr lang="en-US" altLang="en-US" i="1" dirty="0" smtClean="0"/>
          </a:p>
        </p:txBody>
      </p:sp>
      <p:sp>
        <p:nvSpPr>
          <p:cNvPr id="10243" name="Content Placeholder 2"/>
          <p:cNvSpPr>
            <a:spLocks noGrp="1"/>
          </p:cNvSpPr>
          <p:nvPr>
            <p:ph idx="1"/>
          </p:nvPr>
        </p:nvSpPr>
        <p:spPr>
          <a:xfrm>
            <a:off x="457200" y="1371600"/>
            <a:ext cx="8305800" cy="4648200"/>
          </a:xfrm>
        </p:spPr>
        <p:txBody>
          <a:bodyPr/>
          <a:lstStyle/>
          <a:p>
            <a:r>
              <a:rPr lang="en-US" altLang="en-US" dirty="0" smtClean="0"/>
              <a:t>Information collection: </a:t>
            </a:r>
            <a:r>
              <a:rPr lang="en-US" altLang="en-US" sz="2400" dirty="0" smtClean="0"/>
              <a:t>Activities that gather personal information</a:t>
            </a:r>
          </a:p>
          <a:p>
            <a:r>
              <a:rPr lang="en-US" altLang="en-US" dirty="0" smtClean="0"/>
              <a:t>Information processing: </a:t>
            </a:r>
            <a:r>
              <a:rPr lang="en-US" altLang="en-US" sz="2400" dirty="0" smtClean="0"/>
              <a:t>Activities that store, manipulate, and use personal information that has been collected</a:t>
            </a:r>
          </a:p>
          <a:p>
            <a:r>
              <a:rPr lang="en-US" altLang="en-US" dirty="0" smtClean="0"/>
              <a:t>Information dissemination: </a:t>
            </a:r>
            <a:r>
              <a:rPr lang="en-US" altLang="en-US" sz="2400" dirty="0" smtClean="0"/>
              <a:t>Activities that spread personal information</a:t>
            </a:r>
          </a:p>
          <a:p>
            <a:r>
              <a:rPr lang="en-US" altLang="en-US" dirty="0" smtClean="0"/>
              <a:t>Invasion: </a:t>
            </a:r>
            <a:r>
              <a:rPr lang="en-US" altLang="en-US" sz="2400" dirty="0" smtClean="0"/>
              <a:t>Activities that intrude upon a person’s daily life, interrupt someone’s solitude, or interfere with decision-making</a:t>
            </a:r>
          </a:p>
        </p:txBody>
      </p:sp>
      <p:sp>
        <p:nvSpPr>
          <p:cNvPr id="4" name="Slide Number Placeholder 3"/>
          <p:cNvSpPr>
            <a:spLocks noGrp="1"/>
          </p:cNvSpPr>
          <p:nvPr>
            <p:ph type="sldNum" sz="quarter" idx="10"/>
          </p:nvPr>
        </p:nvSpPr>
        <p:spPr>
          <a:xfrm>
            <a:off x="7251700" y="6421438"/>
            <a:ext cx="1905000" cy="457200"/>
          </a:xfrm>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5582A283-7F7F-4930-B57D-356E38B13A8A}" type="slidenum">
              <a:rPr lang="en-US" altLang="en-US" sz="1000"/>
              <a:pPr/>
              <a:t>6</a:t>
            </a:fld>
            <a:endParaRPr lang="en-US" altLang="en-US" sz="10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8CCEAA3-FA59-4BA2-8AA9-97A600660EBE}" type="slidenum">
              <a:rPr lang="en-US" altLang="en-US" sz="1000"/>
              <a:pPr/>
              <a:t>60</a:t>
            </a:fld>
            <a:endParaRPr lang="en-US" altLang="en-US" sz="1000"/>
          </a:p>
        </p:txBody>
      </p:sp>
      <p:sp>
        <p:nvSpPr>
          <p:cNvPr id="62467" name="Rectangle 2"/>
          <p:cNvSpPr>
            <a:spLocks noGrp="1" noChangeArrowheads="1"/>
          </p:cNvSpPr>
          <p:nvPr>
            <p:ph type="title"/>
          </p:nvPr>
        </p:nvSpPr>
        <p:spPr/>
        <p:txBody>
          <a:bodyPr/>
          <a:lstStyle/>
          <a:p>
            <a:pPr eaLnBrk="1" hangingPunct="1"/>
            <a:r>
              <a:rPr lang="en-US" altLang="en-US" smtClean="0"/>
              <a:t>Syndromic Surveillance Systems</a:t>
            </a:r>
          </a:p>
        </p:txBody>
      </p:sp>
      <p:sp>
        <p:nvSpPr>
          <p:cNvPr id="62468" name="Rectangle 3"/>
          <p:cNvSpPr>
            <a:spLocks noGrp="1" noChangeArrowheads="1"/>
          </p:cNvSpPr>
          <p:nvPr>
            <p:ph type="body" idx="1"/>
          </p:nvPr>
        </p:nvSpPr>
        <p:spPr/>
        <p:txBody>
          <a:bodyPr/>
          <a:lstStyle/>
          <a:p>
            <a:pPr eaLnBrk="1" hangingPunct="1">
              <a:lnSpc>
                <a:spcPct val="90000"/>
              </a:lnSpc>
            </a:pPr>
            <a:r>
              <a:rPr lang="en-US" altLang="en-US" sz="2800" smtClean="0"/>
              <a:t>Syndromic surveillance system: A data mining system that searches for patterns indicating the outbreak of an epidemic or bioterrorism</a:t>
            </a:r>
          </a:p>
          <a:p>
            <a:pPr lvl="1" eaLnBrk="1" hangingPunct="1">
              <a:lnSpc>
                <a:spcPct val="90000"/>
              </a:lnSpc>
            </a:pPr>
            <a:r>
              <a:rPr lang="en-US" altLang="en-US" sz="2400" smtClean="0"/>
              <a:t>911 calls</a:t>
            </a:r>
          </a:p>
          <a:p>
            <a:pPr lvl="1" eaLnBrk="1" hangingPunct="1">
              <a:lnSpc>
                <a:spcPct val="90000"/>
              </a:lnSpc>
            </a:pPr>
            <a:r>
              <a:rPr lang="en-US" altLang="en-US" sz="2400" smtClean="0"/>
              <a:t>emergency room visits</a:t>
            </a:r>
          </a:p>
          <a:p>
            <a:pPr lvl="1" eaLnBrk="1" hangingPunct="1">
              <a:lnSpc>
                <a:spcPct val="90000"/>
              </a:lnSpc>
            </a:pPr>
            <a:r>
              <a:rPr lang="en-US" altLang="en-US" sz="2400" smtClean="0"/>
              <a:t>school absenteeism</a:t>
            </a:r>
          </a:p>
          <a:p>
            <a:pPr lvl="1" eaLnBrk="1" hangingPunct="1">
              <a:lnSpc>
                <a:spcPct val="90000"/>
              </a:lnSpc>
            </a:pPr>
            <a:r>
              <a:rPr lang="en-US" altLang="en-US" sz="2400" smtClean="0"/>
              <a:t>Internet searches</a:t>
            </a:r>
          </a:p>
          <a:p>
            <a:pPr eaLnBrk="1" hangingPunct="1">
              <a:lnSpc>
                <a:spcPct val="90000"/>
              </a:lnSpc>
            </a:pPr>
            <a:r>
              <a:rPr lang="en-US" altLang="en-US" smtClean="0"/>
              <a:t>Example: A system in New York City detected an outbreak of a virus in 2002</a:t>
            </a:r>
            <a:endParaRPr lang="en-US" altLang="en-US" sz="2800" smtClean="0"/>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C4B0B22D-85AF-4A07-B016-0D0405EDF156}" type="slidenum">
              <a:rPr lang="en-US" altLang="en-US" sz="1000"/>
              <a:pPr/>
              <a:t>61</a:t>
            </a:fld>
            <a:endParaRPr lang="en-US" altLang="en-US" sz="1000"/>
          </a:p>
        </p:txBody>
      </p:sp>
      <p:sp>
        <p:nvSpPr>
          <p:cNvPr id="63491" name="Rectangle 2"/>
          <p:cNvSpPr>
            <a:spLocks noGrp="1" noChangeArrowheads="1"/>
          </p:cNvSpPr>
          <p:nvPr>
            <p:ph type="title"/>
          </p:nvPr>
        </p:nvSpPr>
        <p:spPr/>
        <p:txBody>
          <a:bodyPr/>
          <a:lstStyle/>
          <a:p>
            <a:pPr eaLnBrk="1" hangingPunct="1"/>
            <a:r>
              <a:rPr lang="en-US" altLang="en-US" smtClean="0"/>
              <a:t>Telecommunications Records Database</a:t>
            </a:r>
          </a:p>
        </p:txBody>
      </p:sp>
      <p:sp>
        <p:nvSpPr>
          <p:cNvPr id="63492" name="Rectangle 3"/>
          <p:cNvSpPr>
            <a:spLocks noGrp="1" noChangeArrowheads="1"/>
          </p:cNvSpPr>
          <p:nvPr>
            <p:ph type="body" idx="1"/>
          </p:nvPr>
        </p:nvSpPr>
        <p:spPr>
          <a:xfrm>
            <a:off x="457200" y="1447800"/>
            <a:ext cx="8305800" cy="4267200"/>
          </a:xfrm>
        </p:spPr>
        <p:txBody>
          <a:bodyPr/>
          <a:lstStyle/>
          <a:p>
            <a:pPr eaLnBrk="1" hangingPunct="1"/>
            <a:r>
              <a:rPr lang="en-US" altLang="en-US" sz="2200" smtClean="0"/>
              <a:t>Created by National Security Agency after 9/11</a:t>
            </a:r>
          </a:p>
          <a:p>
            <a:pPr eaLnBrk="1" hangingPunct="1"/>
            <a:r>
              <a:rPr lang="en-US" altLang="en-US" sz="2200" smtClean="0"/>
              <a:t>Contains phone call records of tens of millions of Americans</a:t>
            </a:r>
          </a:p>
          <a:p>
            <a:pPr eaLnBrk="1" hangingPunct="1"/>
            <a:r>
              <a:rPr lang="en-US" altLang="en-US" sz="2200" smtClean="0"/>
              <a:t>NSA analyzing calling patterns to detect terrorist networks</a:t>
            </a:r>
          </a:p>
          <a:p>
            <a:pPr eaLnBrk="1" hangingPunct="1"/>
            <a:r>
              <a:rPr lang="en-US" altLang="en-US" sz="2200" smtClean="0"/>
              <a:t>Phone records voluntarily provided by several major telecommunications companies</a:t>
            </a:r>
          </a:p>
          <a:p>
            <a:pPr eaLnBrk="1" hangingPunct="1"/>
            <a:r>
              <a:rPr lang="en-US" altLang="en-US" sz="2200" i="1" smtClean="0"/>
              <a:t>USA Today</a:t>
            </a:r>
            <a:r>
              <a:rPr lang="en-US" altLang="en-US" sz="2200" smtClean="0"/>
              <a:t> revealed existence of database in May 2006</a:t>
            </a:r>
          </a:p>
          <a:p>
            <a:pPr eaLnBrk="1" hangingPunct="1"/>
            <a:r>
              <a:rPr lang="en-US" altLang="en-US" sz="2200" smtClean="0"/>
              <a:t>Several dozen class-action lawsuits filed</a:t>
            </a:r>
          </a:p>
          <a:p>
            <a:pPr eaLnBrk="1" hangingPunct="1"/>
            <a:r>
              <a:rPr lang="en-US" altLang="en-US" sz="2200" smtClean="0"/>
              <a:t>August 2006: Federal judge in Detroit ruled program illegal and unconstitutional</a:t>
            </a:r>
          </a:p>
          <a:p>
            <a:pPr eaLnBrk="1" hangingPunct="1"/>
            <a:r>
              <a:rPr lang="en-US" altLang="en-US" sz="2200" smtClean="0"/>
              <a:t>July 2007: US Court of Appeals overturned ruling, saying plaintiffs did not have standing to bring suit forward</a:t>
            </a:r>
          </a:p>
        </p:txBody>
      </p:sp>
      <p:sp>
        <p:nvSpPr>
          <p:cNvPr id="5" name="Smiley Face 4"/>
          <p:cNvSpPr/>
          <p:nvPr/>
        </p:nvSpPr>
        <p:spPr bwMode="auto">
          <a:xfrm>
            <a:off x="7658100" y="533400"/>
            <a:ext cx="762000" cy="762000"/>
          </a:xfrm>
          <a:prstGeom prst="smileyFace">
            <a:avLst/>
          </a:prstGeom>
          <a:blipFill dpi="0" rotWithShape="0">
            <a:blip r:embed="rId2"/>
            <a:srcRec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Predictive Policing</a:t>
            </a:r>
          </a:p>
        </p:txBody>
      </p:sp>
      <p:sp>
        <p:nvSpPr>
          <p:cNvPr id="64515" name="Content Placeholder 2"/>
          <p:cNvSpPr>
            <a:spLocks noGrp="1"/>
          </p:cNvSpPr>
          <p:nvPr>
            <p:ph idx="1"/>
          </p:nvPr>
        </p:nvSpPr>
        <p:spPr/>
        <p:txBody>
          <a:bodyPr/>
          <a:lstStyle/>
          <a:p>
            <a:r>
              <a:rPr lang="en-US" altLang="en-US" smtClean="0"/>
              <a:t>Criminals behave in a predictable way</a:t>
            </a:r>
          </a:p>
          <a:p>
            <a:pPr lvl="1"/>
            <a:r>
              <a:rPr lang="en-US" altLang="en-US" smtClean="0"/>
              <a:t>Times of crimes fall into patterns</a:t>
            </a:r>
          </a:p>
          <a:p>
            <a:pPr lvl="1"/>
            <a:r>
              <a:rPr lang="en-US" altLang="en-US" smtClean="0"/>
              <a:t>Some areas have higher incidence of crimes</a:t>
            </a:r>
          </a:p>
          <a:p>
            <a:r>
              <a:rPr lang="en-US" altLang="en-US" smtClean="0"/>
              <a:t>Predictive policing: use of data mining to deploy police officers to areas where crimes are more likely to occur</a:t>
            </a:r>
          </a:p>
          <a:p>
            <a:r>
              <a:rPr lang="en-US" altLang="en-US" smtClean="0"/>
              <a:t>Police in Santa Cruz and Los Angeles saw significant declines in property crime</a:t>
            </a:r>
          </a:p>
          <a:p>
            <a:endParaRPr lang="en-US" altLang="en-US" smtClean="0"/>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1530B601-A2F8-4E54-982B-6B0944F3FBD4}" type="slidenum">
              <a:rPr lang="en-US" altLang="en-US" sz="1000"/>
              <a:pPr/>
              <a:t>62</a:t>
            </a:fld>
            <a:endParaRPr lang="en-US" altLang="en-US" sz="1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9D829B32-96F5-4D37-969B-D972D3CC5055}" type="slidenum">
              <a:rPr lang="en-US" altLang="en-US" sz="1000"/>
              <a:pPr/>
              <a:t>63</a:t>
            </a:fld>
            <a:endParaRPr lang="en-US" altLang="en-US" sz="1000"/>
          </a:p>
        </p:txBody>
      </p:sp>
      <p:sp>
        <p:nvSpPr>
          <p:cNvPr id="65539" name="Rectangle 2"/>
          <p:cNvSpPr>
            <a:spLocks noGrp="1" noChangeArrowheads="1"/>
          </p:cNvSpPr>
          <p:nvPr>
            <p:ph type="title"/>
          </p:nvPr>
        </p:nvSpPr>
        <p:spPr>
          <a:xfrm>
            <a:off x="762000" y="152400"/>
            <a:ext cx="7772400" cy="6019800"/>
          </a:xfrm>
        </p:spPr>
        <p:txBody>
          <a:bodyPr/>
          <a:lstStyle/>
          <a:p>
            <a:pPr eaLnBrk="1" hangingPunct="1"/>
            <a:r>
              <a:rPr lang="en-US" altLang="en-US" smtClean="0"/>
              <a:t>6.9 National Identification Card</a:t>
            </a:r>
          </a:p>
        </p:txBody>
      </p:sp>
    </p:spTree>
  </p:cSld>
  <p:clrMapOvr>
    <a:masterClrMapping/>
  </p:clrMapOvr>
  <p:transition spd="med">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A2DF4177-5107-4BBB-B4D3-175A94605B1D}" type="slidenum">
              <a:rPr lang="en-US" altLang="en-US" sz="1000"/>
              <a:pPr/>
              <a:t>64</a:t>
            </a:fld>
            <a:endParaRPr lang="en-US" altLang="en-US" sz="1000"/>
          </a:p>
        </p:txBody>
      </p:sp>
      <p:sp>
        <p:nvSpPr>
          <p:cNvPr id="66563" name="Rectangle 2"/>
          <p:cNvSpPr>
            <a:spLocks noGrp="1" noChangeArrowheads="1"/>
          </p:cNvSpPr>
          <p:nvPr>
            <p:ph type="title"/>
          </p:nvPr>
        </p:nvSpPr>
        <p:spPr/>
        <p:txBody>
          <a:bodyPr/>
          <a:lstStyle/>
          <a:p>
            <a:pPr eaLnBrk="1" hangingPunct="1"/>
            <a:r>
              <a:rPr lang="en-US" altLang="en-US" smtClean="0"/>
              <a:t>Social Security Number</a:t>
            </a:r>
          </a:p>
        </p:txBody>
      </p:sp>
      <p:sp>
        <p:nvSpPr>
          <p:cNvPr id="66564" name="Rectangle 3"/>
          <p:cNvSpPr>
            <a:spLocks noGrp="1" noChangeArrowheads="1"/>
          </p:cNvSpPr>
          <p:nvPr>
            <p:ph type="body" idx="1"/>
          </p:nvPr>
        </p:nvSpPr>
        <p:spPr/>
        <p:txBody>
          <a:bodyPr/>
          <a:lstStyle/>
          <a:p>
            <a:pPr eaLnBrk="1" hangingPunct="1"/>
            <a:r>
              <a:rPr lang="en-US" altLang="en-US" smtClean="0"/>
              <a:t>Social Security cards first issued 1936</a:t>
            </a:r>
          </a:p>
          <a:p>
            <a:pPr eaLnBrk="1" hangingPunct="1"/>
            <a:r>
              <a:rPr lang="en-US" altLang="en-US" smtClean="0"/>
              <a:t>Originally used only for Social Security purposes</a:t>
            </a:r>
          </a:p>
          <a:p>
            <a:pPr eaLnBrk="1" hangingPunct="1"/>
            <a:r>
              <a:rPr lang="en-US" altLang="en-US" smtClean="0"/>
              <a:t>Use of SSN has gradually increased</a:t>
            </a:r>
          </a:p>
          <a:p>
            <a:pPr eaLnBrk="1" hangingPunct="1"/>
            <a:r>
              <a:rPr lang="en-US" altLang="en-US" smtClean="0"/>
              <a:t>SSN is a poor identification number</a:t>
            </a:r>
          </a:p>
          <a:p>
            <a:pPr lvl="1" eaLnBrk="1" hangingPunct="1"/>
            <a:r>
              <a:rPr lang="en-US" altLang="en-US" smtClean="0"/>
              <a:t>Not unique</a:t>
            </a:r>
          </a:p>
          <a:p>
            <a:pPr lvl="1" eaLnBrk="1" hangingPunct="1"/>
            <a:r>
              <a:rPr lang="en-US" altLang="en-US" smtClean="0"/>
              <a:t>Rarely checked</a:t>
            </a:r>
          </a:p>
          <a:p>
            <a:pPr lvl="1" eaLnBrk="1" hangingPunct="1"/>
            <a:r>
              <a:rPr lang="en-US" altLang="en-US" smtClean="0"/>
              <a:t>No error-detecting capability</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11D08BC8-DA9B-4D9C-B5F1-0C50C2EA397B}" type="slidenum">
              <a:rPr lang="en-US" altLang="en-US" sz="1000"/>
              <a:pPr/>
              <a:t>65</a:t>
            </a:fld>
            <a:endParaRPr lang="en-US" altLang="en-US" sz="1000"/>
          </a:p>
        </p:txBody>
      </p:sp>
      <p:sp>
        <p:nvSpPr>
          <p:cNvPr id="67587" name="Rectangle 2"/>
          <p:cNvSpPr>
            <a:spLocks noGrp="1" noChangeArrowheads="1"/>
          </p:cNvSpPr>
          <p:nvPr>
            <p:ph type="title"/>
          </p:nvPr>
        </p:nvSpPr>
        <p:spPr/>
        <p:txBody>
          <a:bodyPr/>
          <a:lstStyle/>
          <a:p>
            <a:pPr eaLnBrk="1" hangingPunct="1"/>
            <a:r>
              <a:rPr lang="en-US" altLang="en-US" smtClean="0"/>
              <a:t>Arguments for National ID Card</a:t>
            </a:r>
          </a:p>
        </p:txBody>
      </p:sp>
      <p:sp>
        <p:nvSpPr>
          <p:cNvPr id="67588" name="Rectangle 3"/>
          <p:cNvSpPr>
            <a:spLocks noGrp="1" noChangeArrowheads="1"/>
          </p:cNvSpPr>
          <p:nvPr>
            <p:ph type="body" idx="1"/>
          </p:nvPr>
        </p:nvSpPr>
        <p:spPr/>
        <p:txBody>
          <a:bodyPr/>
          <a:lstStyle/>
          <a:p>
            <a:pPr eaLnBrk="1" hangingPunct="1"/>
            <a:r>
              <a:rPr lang="en-US" altLang="en-US" smtClean="0"/>
              <a:t>Current ID cards are second-rate</a:t>
            </a:r>
          </a:p>
          <a:p>
            <a:pPr eaLnBrk="1" hangingPunct="1"/>
            <a:r>
              <a:rPr lang="en-US" altLang="en-US" smtClean="0"/>
              <a:t>Would reduce illegal entry to US</a:t>
            </a:r>
          </a:p>
          <a:p>
            <a:pPr eaLnBrk="1" hangingPunct="1"/>
            <a:r>
              <a:rPr lang="en-US" altLang="en-US" smtClean="0"/>
              <a:t>Would prevent illegal aliens from working</a:t>
            </a:r>
          </a:p>
          <a:p>
            <a:pPr eaLnBrk="1" hangingPunct="1"/>
            <a:r>
              <a:rPr lang="en-US" altLang="en-US" smtClean="0"/>
              <a:t>Would reduce crime</a:t>
            </a:r>
          </a:p>
          <a:p>
            <a:pPr eaLnBrk="1" hangingPunct="1"/>
            <a:r>
              <a:rPr lang="en-US" altLang="en-US" smtClean="0"/>
              <a:t>Other democratic countries have national ID cards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D836351D-F901-4BE1-922C-15E9111CC5F7}" type="slidenum">
              <a:rPr lang="en-US" altLang="en-US" sz="1000"/>
              <a:pPr/>
              <a:t>66</a:t>
            </a:fld>
            <a:endParaRPr lang="en-US" altLang="en-US" sz="1000"/>
          </a:p>
        </p:txBody>
      </p:sp>
      <p:sp>
        <p:nvSpPr>
          <p:cNvPr id="68611" name="Rectangle 2"/>
          <p:cNvSpPr>
            <a:spLocks noGrp="1" noChangeArrowheads="1"/>
          </p:cNvSpPr>
          <p:nvPr>
            <p:ph type="title"/>
          </p:nvPr>
        </p:nvSpPr>
        <p:spPr/>
        <p:txBody>
          <a:bodyPr/>
          <a:lstStyle/>
          <a:p>
            <a:pPr eaLnBrk="1" hangingPunct="1"/>
            <a:r>
              <a:rPr lang="en-US" altLang="en-US" smtClean="0"/>
              <a:t>Arguments against National ID Card</a:t>
            </a:r>
          </a:p>
        </p:txBody>
      </p:sp>
      <p:sp>
        <p:nvSpPr>
          <p:cNvPr id="68612" name="Rectangle 3"/>
          <p:cNvSpPr>
            <a:spLocks noGrp="1" noChangeArrowheads="1"/>
          </p:cNvSpPr>
          <p:nvPr>
            <p:ph type="body" idx="1"/>
          </p:nvPr>
        </p:nvSpPr>
        <p:spPr/>
        <p:txBody>
          <a:bodyPr/>
          <a:lstStyle/>
          <a:p>
            <a:pPr eaLnBrk="1" hangingPunct="1"/>
            <a:r>
              <a:rPr lang="en-US" altLang="en-US" smtClean="0"/>
              <a:t>No card positively guarantees identification</a:t>
            </a:r>
          </a:p>
          <a:p>
            <a:pPr eaLnBrk="1" hangingPunct="1"/>
            <a:r>
              <a:rPr lang="en-US" altLang="en-US" smtClean="0"/>
              <a:t>No biometric-based system is 100% accurate</a:t>
            </a:r>
          </a:p>
          <a:p>
            <a:pPr eaLnBrk="1" hangingPunct="1"/>
            <a:r>
              <a:rPr lang="en-US" altLang="en-US" smtClean="0"/>
              <a:t>No evidence it will reduce crime</a:t>
            </a:r>
          </a:p>
          <a:p>
            <a:pPr eaLnBrk="1" hangingPunct="1"/>
            <a:r>
              <a:rPr lang="en-US" altLang="en-US" smtClean="0"/>
              <a:t>Makes government data mining simpler</a:t>
            </a:r>
          </a:p>
          <a:p>
            <a:pPr eaLnBrk="1" hangingPunct="1"/>
            <a:r>
              <a:rPr lang="en-US" altLang="en-US" smtClean="0"/>
              <a:t>Make law-abiding people more vulnerable to fraud and indiscretions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30369" y="1349062"/>
            <a:ext cx="8305800" cy="4648200"/>
          </a:xfrm>
        </p:spPr>
        <p:txBody>
          <a:bodyPr>
            <a:noAutofit/>
          </a:bodyPr>
          <a:lstStyle/>
          <a:p>
            <a:r>
              <a:rPr lang="en-US" sz="1600" b="1" dirty="0" smtClean="0"/>
              <a:t>1. A national identification card would be more reliable than existing forms of identification</a:t>
            </a:r>
            <a:r>
              <a:rPr lang="en-US" sz="1600" dirty="0" smtClean="0"/>
              <a:t>.</a:t>
            </a:r>
          </a:p>
          <a:p>
            <a:pPr marL="0" indent="0">
              <a:buNone/>
            </a:pPr>
            <a:r>
              <a:rPr lang="en-US" sz="1600" dirty="0" smtClean="0"/>
              <a:t>Social Security cards and driver’s licenses are too easy to forge. A</a:t>
            </a:r>
            <a:r>
              <a:rPr lang="tr-TR" sz="1600" dirty="0" smtClean="0"/>
              <a:t> </a:t>
            </a:r>
            <a:r>
              <a:rPr lang="en-US" sz="1600" dirty="0" smtClean="0"/>
              <a:t>modern card could</a:t>
            </a:r>
          </a:p>
          <a:p>
            <a:pPr marL="0" indent="0">
              <a:buNone/>
            </a:pPr>
            <a:r>
              <a:rPr lang="en-US" sz="1600" dirty="0" smtClean="0"/>
              <a:t>incorporate a photograph as well as a thumbprint or other biometric data.</a:t>
            </a:r>
          </a:p>
          <a:p>
            <a:r>
              <a:rPr lang="en-US" sz="1600" b="1" dirty="0" smtClean="0"/>
              <a:t>2. A national identification card could reduce illegal immigration.</a:t>
            </a:r>
          </a:p>
          <a:p>
            <a:pPr marL="0" indent="0">
              <a:buNone/>
            </a:pPr>
            <a:r>
              <a:rPr lang="en-US" sz="1600" dirty="0" smtClean="0"/>
              <a:t>Requiring employers to check a tamper-proof, forgery-proof national identification</a:t>
            </a:r>
            <a:r>
              <a:rPr lang="tr-TR" sz="1600" dirty="0" smtClean="0"/>
              <a:t> </a:t>
            </a:r>
            <a:r>
              <a:rPr lang="en-US" sz="1600" dirty="0" smtClean="0"/>
              <a:t>card would prevent illegal immigrants from working in the United States. If illegal</a:t>
            </a:r>
            <a:r>
              <a:rPr lang="tr-TR" sz="1600" dirty="0" smtClean="0"/>
              <a:t> </a:t>
            </a:r>
            <a:r>
              <a:rPr lang="en-US" sz="1600" dirty="0" smtClean="0"/>
              <a:t>immigrants couldn’t get work, they wouldn’t enter the United States in the first</a:t>
            </a:r>
            <a:r>
              <a:rPr lang="tr-TR" sz="1600" dirty="0" smtClean="0"/>
              <a:t> </a:t>
            </a:r>
            <a:r>
              <a:rPr lang="en-US" sz="1600" dirty="0" smtClean="0"/>
              <a:t>place.</a:t>
            </a:r>
          </a:p>
          <a:p>
            <a:r>
              <a:rPr lang="en-US" sz="1600" b="1" dirty="0" smtClean="0"/>
              <a:t>3. A national identification card would reduce crime.</a:t>
            </a:r>
          </a:p>
          <a:p>
            <a:pPr marL="0" indent="0">
              <a:buNone/>
            </a:pPr>
            <a:r>
              <a:rPr lang="en-US" sz="1600" dirty="0" smtClean="0"/>
              <a:t>Currently it’s too easy for criminals to mask their true identity. A tamper-proof</a:t>
            </a:r>
            <a:r>
              <a:rPr lang="tr-TR" sz="1600" dirty="0" smtClean="0"/>
              <a:t> </a:t>
            </a:r>
            <a:r>
              <a:rPr lang="en-US" sz="1600" dirty="0" smtClean="0"/>
              <a:t>national identification card would allow police to positively identify the people they</a:t>
            </a:r>
            <a:r>
              <a:rPr lang="tr-TR" sz="1600" dirty="0" smtClean="0"/>
              <a:t> </a:t>
            </a:r>
            <a:r>
              <a:rPr lang="en-US" sz="1600" dirty="0" smtClean="0"/>
              <a:t>apprehend.</a:t>
            </a:r>
          </a:p>
          <a:p>
            <a:r>
              <a:rPr lang="en-US" sz="1600" b="1" dirty="0" smtClean="0"/>
              <a:t>4. National identification cards do not undermine democracy</a:t>
            </a:r>
            <a:r>
              <a:rPr lang="en-US" sz="1600" dirty="0" smtClean="0"/>
              <a:t>.</a:t>
            </a:r>
            <a:r>
              <a:rPr lang="tr-TR" sz="1600" dirty="0" smtClean="0"/>
              <a:t> </a:t>
            </a:r>
            <a:endParaRPr lang="en-US" sz="1600" dirty="0" smtClean="0"/>
          </a:p>
          <a:p>
            <a:pPr marL="0" indent="0">
              <a:buNone/>
            </a:pPr>
            <a:r>
              <a:rPr lang="en-US" sz="1600" dirty="0" smtClean="0"/>
              <a:t>Many democratic countries already use national ID cards, including Belgium,</a:t>
            </a:r>
            <a:r>
              <a:rPr lang="tr-TR" sz="1600" dirty="0" smtClean="0"/>
              <a:t> </a:t>
            </a:r>
            <a:r>
              <a:rPr lang="en-US" sz="1600" dirty="0" smtClean="0"/>
              <a:t>France, Germany, Greece, Luxembourg, Portugal, and Spain.</a:t>
            </a:r>
            <a:endParaRPr lang="en-US" sz="1600" dirty="0"/>
          </a:p>
        </p:txBody>
      </p:sp>
      <p:sp>
        <p:nvSpPr>
          <p:cNvPr id="4" name="Slide Number Placeholder 3"/>
          <p:cNvSpPr>
            <a:spLocks noGrp="1"/>
          </p:cNvSpPr>
          <p:nvPr>
            <p:ph type="sldNum" sz="quarter" idx="10"/>
          </p:nvPr>
        </p:nvSpPr>
        <p:spPr/>
        <p:txBody>
          <a:bodyPr/>
          <a:lstStyle/>
          <a:p>
            <a:r>
              <a:rPr lang="en-US" altLang="en-US" smtClean="0"/>
              <a:t>1-</a:t>
            </a:r>
            <a:fld id="{4FF99F0A-143C-40D9-8A85-857C4A82AC35}" type="slidenum">
              <a:rPr lang="en-US" altLang="en-US" smtClean="0"/>
              <a:pPr/>
              <a:t>67</a:t>
            </a:fld>
            <a:endParaRPr lang="en-US" altLang="en-US"/>
          </a:p>
        </p:txBody>
      </p:sp>
    </p:spTree>
    <p:extLst>
      <p:ext uri="{BB962C8B-B14F-4D97-AF65-F5344CB8AC3E}">
        <p14:creationId xmlns:p14="http://schemas.microsoft.com/office/powerpoint/2010/main" val="1147291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0"/>
          </p:nvPr>
        </p:nvSpPr>
        <p:spPr>
          <a:xfrm>
            <a:off x="7239000" y="6400800"/>
            <a:ext cx="1905000" cy="457200"/>
          </a:xfrm>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94FFA801-4297-488B-BFF9-B96960C725DE}" type="slidenum">
              <a:rPr lang="en-US" altLang="en-US" sz="1000"/>
              <a:pPr/>
              <a:t>68</a:t>
            </a:fld>
            <a:endParaRPr lang="en-US" altLang="en-US" sz="1000"/>
          </a:p>
        </p:txBody>
      </p:sp>
      <p:sp>
        <p:nvSpPr>
          <p:cNvPr id="69635" name="Rectangle 2"/>
          <p:cNvSpPr>
            <a:spLocks noGrp="1" noChangeArrowheads="1"/>
          </p:cNvSpPr>
          <p:nvPr>
            <p:ph type="title"/>
          </p:nvPr>
        </p:nvSpPr>
        <p:spPr/>
        <p:txBody>
          <a:bodyPr/>
          <a:lstStyle/>
          <a:p>
            <a:pPr eaLnBrk="1" hangingPunct="1"/>
            <a:r>
              <a:rPr lang="en-US" altLang="en-US" smtClean="0"/>
              <a:t>The REAL ID Act</a:t>
            </a:r>
          </a:p>
        </p:txBody>
      </p:sp>
      <p:sp>
        <p:nvSpPr>
          <p:cNvPr id="69636" name="Rectangle 3"/>
          <p:cNvSpPr>
            <a:spLocks noGrp="1" noChangeArrowheads="1"/>
          </p:cNvSpPr>
          <p:nvPr>
            <p:ph type="body" idx="1"/>
          </p:nvPr>
        </p:nvSpPr>
        <p:spPr>
          <a:xfrm>
            <a:off x="381000" y="1295400"/>
            <a:ext cx="8458200" cy="4876800"/>
          </a:xfrm>
        </p:spPr>
        <p:txBody>
          <a:bodyPr/>
          <a:lstStyle/>
          <a:p>
            <a:pPr eaLnBrk="1" hangingPunct="1">
              <a:lnSpc>
                <a:spcPct val="90000"/>
              </a:lnSpc>
            </a:pPr>
            <a:r>
              <a:rPr lang="en-US" altLang="en-US" sz="2800" dirty="0" smtClean="0"/>
              <a:t>Signed in May 2005</a:t>
            </a:r>
          </a:p>
          <a:p>
            <a:pPr eaLnBrk="1" hangingPunct="1">
              <a:lnSpc>
                <a:spcPct val="90000"/>
              </a:lnSpc>
            </a:pPr>
            <a:r>
              <a:rPr lang="en-US" altLang="en-US" sz="2800" dirty="0" smtClean="0"/>
              <a:t>Significantly changes driver’s licenses in the United States</a:t>
            </a:r>
          </a:p>
          <a:p>
            <a:pPr eaLnBrk="1" hangingPunct="1">
              <a:lnSpc>
                <a:spcPct val="90000"/>
              </a:lnSpc>
            </a:pPr>
            <a:r>
              <a:rPr lang="en-US" altLang="en-US" sz="2800" dirty="0" smtClean="0"/>
              <a:t>New licenses</a:t>
            </a:r>
          </a:p>
          <a:p>
            <a:pPr lvl="1" eaLnBrk="1" hangingPunct="1">
              <a:lnSpc>
                <a:spcPct val="90000"/>
              </a:lnSpc>
            </a:pPr>
            <a:r>
              <a:rPr lang="en-US" altLang="en-US" sz="2000" dirty="0" smtClean="0"/>
              <a:t>Issued by end of 2013</a:t>
            </a:r>
          </a:p>
          <a:p>
            <a:pPr lvl="1" eaLnBrk="1" hangingPunct="1">
              <a:lnSpc>
                <a:spcPct val="90000"/>
              </a:lnSpc>
            </a:pPr>
            <a:r>
              <a:rPr lang="en-US" altLang="en-US" sz="2000" dirty="0" smtClean="0"/>
              <a:t>Required to open bank account, fly on commercial airplane, or receive government service</a:t>
            </a:r>
          </a:p>
          <a:p>
            <a:pPr lvl="1" eaLnBrk="1" hangingPunct="1">
              <a:lnSpc>
                <a:spcPct val="90000"/>
              </a:lnSpc>
            </a:pPr>
            <a:r>
              <a:rPr lang="en-US" altLang="en-US" sz="2000" dirty="0" smtClean="0"/>
              <a:t>Requires applicants to supply 4 different IDs</a:t>
            </a:r>
          </a:p>
          <a:p>
            <a:pPr lvl="1" eaLnBrk="1" hangingPunct="1">
              <a:lnSpc>
                <a:spcPct val="90000"/>
              </a:lnSpc>
            </a:pPr>
            <a:r>
              <a:rPr lang="en-US" altLang="en-US" sz="2000" dirty="0" smtClean="0"/>
              <a:t>Will probably contain a biometric identifier</a:t>
            </a:r>
          </a:p>
          <a:p>
            <a:pPr lvl="1" eaLnBrk="1" hangingPunct="1">
              <a:lnSpc>
                <a:spcPct val="90000"/>
              </a:lnSpc>
            </a:pPr>
            <a:r>
              <a:rPr lang="en-US" altLang="en-US" sz="2000" dirty="0" smtClean="0"/>
              <a:t>Must contain data in machine-readable form</a:t>
            </a:r>
          </a:p>
          <a:p>
            <a:pPr eaLnBrk="1" hangingPunct="1">
              <a:lnSpc>
                <a:spcPct val="90000"/>
              </a:lnSpc>
            </a:pPr>
            <a:r>
              <a:rPr lang="en-US" altLang="en-US" sz="2800" dirty="0" smtClean="0"/>
              <a:t>Most states missed 2013 deadline; temporary deferments being granted</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87B54A5B-7EA3-4608-B65D-F93F8F296495}" type="slidenum">
              <a:rPr lang="en-US" altLang="en-US" sz="1000"/>
              <a:pPr/>
              <a:t>69</a:t>
            </a:fld>
            <a:endParaRPr lang="en-US" altLang="en-US" sz="1000"/>
          </a:p>
        </p:txBody>
      </p:sp>
      <p:sp>
        <p:nvSpPr>
          <p:cNvPr id="70659" name="Rectangle 2"/>
          <p:cNvSpPr>
            <a:spLocks noGrp="1" noChangeArrowheads="1"/>
          </p:cNvSpPr>
          <p:nvPr>
            <p:ph type="title"/>
          </p:nvPr>
        </p:nvSpPr>
        <p:spPr/>
        <p:txBody>
          <a:bodyPr/>
          <a:lstStyle/>
          <a:p>
            <a:pPr eaLnBrk="1" hangingPunct="1"/>
            <a:r>
              <a:rPr lang="en-US" altLang="en-US" smtClean="0"/>
              <a:t>Possible Consequences of New Licenses</a:t>
            </a:r>
          </a:p>
        </p:txBody>
      </p:sp>
      <p:sp>
        <p:nvSpPr>
          <p:cNvPr id="70660" name="Rectangle 3"/>
          <p:cNvSpPr>
            <a:spLocks noGrp="1" noChangeArrowheads="1"/>
          </p:cNvSpPr>
          <p:nvPr>
            <p:ph type="body" idx="1"/>
          </p:nvPr>
        </p:nvSpPr>
        <p:spPr/>
        <p:txBody>
          <a:bodyPr/>
          <a:lstStyle/>
          <a:p>
            <a:pPr eaLnBrk="1" hangingPunct="1"/>
            <a:r>
              <a:rPr lang="en-US" altLang="en-US" dirty="0" smtClean="0"/>
              <a:t>Better identification means better law enforcement</a:t>
            </a:r>
          </a:p>
          <a:p>
            <a:pPr eaLnBrk="1" hangingPunct="1"/>
            <a:r>
              <a:rPr lang="en-US" altLang="en-US" dirty="0" smtClean="0"/>
              <a:t>People won’t be able to change identities</a:t>
            </a:r>
          </a:p>
          <a:p>
            <a:pPr lvl="1" eaLnBrk="1" hangingPunct="1"/>
            <a:r>
              <a:rPr lang="en-US" altLang="en-US" dirty="0" smtClean="0"/>
              <a:t>Parents ducking child support</a:t>
            </a:r>
          </a:p>
          <a:p>
            <a:pPr lvl="1" eaLnBrk="1" hangingPunct="1"/>
            <a:r>
              <a:rPr lang="en-US" altLang="en-US" dirty="0" smtClean="0"/>
              <a:t>Criminals on the run</a:t>
            </a:r>
          </a:p>
          <a:p>
            <a:pPr eaLnBrk="1" hangingPunct="1"/>
            <a:r>
              <a:rPr lang="en-US" altLang="en-US" dirty="0" smtClean="0"/>
              <a:t>New, centralized databases could lead to more identity theft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Solove’s Taxonomy of Privacy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914400"/>
            <a:ext cx="6858000" cy="5334000"/>
          </a:xfrm>
        </p:spPr>
      </p:pic>
      <p:sp>
        <p:nvSpPr>
          <p:cNvPr id="4" name="Slide Number Placeholder 3"/>
          <p:cNvSpPr>
            <a:spLocks noGrp="1"/>
          </p:cNvSpPr>
          <p:nvPr>
            <p:ph type="sldNum" sz="quarter" idx="10"/>
          </p:nvPr>
        </p:nvSpPr>
        <p:spPr/>
        <p:txBody>
          <a:bodyPr/>
          <a:lstStyle/>
          <a:p>
            <a:r>
              <a:rPr lang="en-US" altLang="en-US" smtClean="0"/>
              <a:t>1-</a:t>
            </a:r>
            <a:fld id="{4FF99F0A-143C-40D9-8A85-857C4A82AC35}" type="slidenum">
              <a:rPr lang="en-US" altLang="en-US" smtClean="0"/>
              <a:pPr/>
              <a:t>7</a:t>
            </a:fld>
            <a:endParaRPr lang="en-US" altLang="en-US"/>
          </a:p>
        </p:txBody>
      </p:sp>
    </p:spTree>
    <p:extLst>
      <p:ext uri="{BB962C8B-B14F-4D97-AF65-F5344CB8AC3E}">
        <p14:creationId xmlns:p14="http://schemas.microsoft.com/office/powerpoint/2010/main" val="38988470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E5CD6524-5A32-4123-B3F5-3030058BC44C}" type="slidenum">
              <a:rPr lang="en-US" altLang="en-US" sz="1000"/>
              <a:pPr/>
              <a:t>70</a:t>
            </a:fld>
            <a:endParaRPr lang="en-US" altLang="en-US" sz="1000"/>
          </a:p>
        </p:txBody>
      </p:sp>
      <p:sp>
        <p:nvSpPr>
          <p:cNvPr id="71683" name="Rectangle 2"/>
          <p:cNvSpPr>
            <a:spLocks noGrp="1" noChangeArrowheads="1"/>
          </p:cNvSpPr>
          <p:nvPr>
            <p:ph type="title"/>
          </p:nvPr>
        </p:nvSpPr>
        <p:spPr>
          <a:xfrm>
            <a:off x="762000" y="152400"/>
            <a:ext cx="7772400" cy="6019800"/>
          </a:xfrm>
        </p:spPr>
        <p:txBody>
          <a:bodyPr/>
          <a:lstStyle/>
          <a:p>
            <a:pPr eaLnBrk="1" hangingPunct="1"/>
            <a:r>
              <a:rPr lang="en-US" altLang="en-US" smtClean="0"/>
              <a:t>6.10 Information Dissemination</a:t>
            </a:r>
          </a:p>
        </p:txBody>
      </p:sp>
    </p:spTree>
  </p:cSld>
  <p:clrMapOvr>
    <a:masterClrMapping/>
  </p:clrMapOvr>
  <p:transition spd="med">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457200" y="990600"/>
            <a:ext cx="8305800" cy="4724400"/>
          </a:xfrm>
        </p:spPr>
        <p:txBody>
          <a:bodyPr/>
          <a:lstStyle/>
          <a:p>
            <a:r>
              <a:rPr lang="en-US" altLang="en-US" smtClean="0"/>
              <a:t>Legislation to restrict information dissemination</a:t>
            </a:r>
          </a:p>
          <a:p>
            <a:pPr lvl="1"/>
            <a:r>
              <a:rPr lang="en-US" altLang="en-US" smtClean="0"/>
              <a:t>Family Education Rights and Privacy Act</a:t>
            </a:r>
          </a:p>
          <a:p>
            <a:pPr lvl="1"/>
            <a:r>
              <a:rPr lang="en-US" altLang="en-US" smtClean="0"/>
              <a:t>Video Privacy Protection Act</a:t>
            </a:r>
          </a:p>
          <a:p>
            <a:pPr lvl="1"/>
            <a:r>
              <a:rPr lang="en-US" altLang="en-US" smtClean="0"/>
              <a:t>Health Insurance Portability and Accountability Act</a:t>
            </a:r>
          </a:p>
          <a:p>
            <a:r>
              <a:rPr lang="en-US" altLang="en-US" smtClean="0"/>
              <a:t>Examples of information dissemination</a:t>
            </a:r>
          </a:p>
          <a:p>
            <a:pPr lvl="1"/>
            <a:r>
              <a:rPr lang="en-US" altLang="en-US" smtClean="0"/>
              <a:t>Freedom of Information Act</a:t>
            </a:r>
          </a:p>
          <a:p>
            <a:pPr lvl="1"/>
            <a:r>
              <a:rPr lang="en-US" altLang="en-US" smtClean="0"/>
              <a:t>Toll booth records used in court</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EFA8309B-D7CB-465D-81BC-AE2D9F9148F6}" type="slidenum">
              <a:rPr lang="en-US" altLang="en-US" sz="1000"/>
              <a:pPr/>
              <a:t>71</a:t>
            </a:fld>
            <a:endParaRPr lang="en-US" altLang="en-US" sz="10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3D85588-9E60-45CC-AB28-6827C74C9E5B}" type="slidenum">
              <a:rPr lang="en-US" altLang="en-US" sz="1000"/>
              <a:pPr/>
              <a:t>72</a:t>
            </a:fld>
            <a:endParaRPr lang="en-US" altLang="en-US" sz="1000"/>
          </a:p>
        </p:txBody>
      </p:sp>
      <p:sp>
        <p:nvSpPr>
          <p:cNvPr id="73731" name="Rectangle 2"/>
          <p:cNvSpPr>
            <a:spLocks noGrp="1" noChangeArrowheads="1"/>
          </p:cNvSpPr>
          <p:nvPr>
            <p:ph type="title"/>
          </p:nvPr>
        </p:nvSpPr>
        <p:spPr>
          <a:xfrm>
            <a:off x="533400" y="304800"/>
            <a:ext cx="7772400" cy="1447800"/>
          </a:xfrm>
        </p:spPr>
        <p:txBody>
          <a:bodyPr/>
          <a:lstStyle/>
          <a:p>
            <a:pPr eaLnBrk="1" hangingPunct="1"/>
            <a:r>
              <a:rPr lang="en-US" altLang="en-US" smtClean="0"/>
              <a:t>Family Education Rights and Privacy Act (FERPA)</a:t>
            </a:r>
          </a:p>
        </p:txBody>
      </p:sp>
      <p:sp>
        <p:nvSpPr>
          <p:cNvPr id="73732" name="Rectangle 3"/>
          <p:cNvSpPr>
            <a:spLocks noGrp="1" noChangeArrowheads="1"/>
          </p:cNvSpPr>
          <p:nvPr>
            <p:ph type="body" idx="1"/>
          </p:nvPr>
        </p:nvSpPr>
        <p:spPr>
          <a:xfrm>
            <a:off x="457200" y="1981200"/>
            <a:ext cx="8305800" cy="3733800"/>
          </a:xfrm>
        </p:spPr>
        <p:txBody>
          <a:bodyPr/>
          <a:lstStyle/>
          <a:p>
            <a:pPr eaLnBrk="1" hangingPunct="1"/>
            <a:r>
              <a:rPr lang="en-US" altLang="en-US" sz="2800" smtClean="0"/>
              <a:t>Rights given to</a:t>
            </a:r>
          </a:p>
          <a:p>
            <a:pPr lvl="1" eaLnBrk="1" hangingPunct="1"/>
            <a:r>
              <a:rPr lang="en-US" altLang="en-US" sz="2400" smtClean="0"/>
              <a:t>Students 18 years and older</a:t>
            </a:r>
          </a:p>
          <a:p>
            <a:pPr lvl="1" eaLnBrk="1" hangingPunct="1"/>
            <a:r>
              <a:rPr lang="en-US" altLang="en-US" sz="2400" smtClean="0"/>
              <a:t>Parents of younger students</a:t>
            </a:r>
          </a:p>
          <a:p>
            <a:pPr eaLnBrk="1" hangingPunct="1"/>
            <a:r>
              <a:rPr lang="en-US" altLang="en-US" sz="2800" smtClean="0"/>
              <a:t>Rights include</a:t>
            </a:r>
          </a:p>
          <a:p>
            <a:pPr lvl="1" eaLnBrk="1" hangingPunct="1"/>
            <a:r>
              <a:rPr lang="en-US" altLang="en-US" sz="2400" smtClean="0"/>
              <a:t>Reviewing educational records</a:t>
            </a:r>
          </a:p>
          <a:p>
            <a:pPr lvl="1" eaLnBrk="1" hangingPunct="1"/>
            <a:r>
              <a:rPr lang="en-US" altLang="en-US" sz="2400" smtClean="0"/>
              <a:t>Requesting changes to erroneous records</a:t>
            </a:r>
          </a:p>
          <a:p>
            <a:pPr lvl="1" eaLnBrk="1" hangingPunct="1"/>
            <a:r>
              <a:rPr lang="en-US" altLang="en-US" sz="2400" smtClean="0"/>
              <a:t>Preventing release of records without permission</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F255662-FBC9-4A6F-8233-A74E0EAD2513}" type="slidenum">
              <a:rPr lang="en-US" altLang="en-US" sz="1000"/>
              <a:pPr/>
              <a:t>73</a:t>
            </a:fld>
            <a:endParaRPr lang="en-US" altLang="en-US" sz="1000"/>
          </a:p>
        </p:txBody>
      </p:sp>
      <p:sp>
        <p:nvSpPr>
          <p:cNvPr id="74755" name="Rectangle 2"/>
          <p:cNvSpPr>
            <a:spLocks noGrp="1" noChangeArrowheads="1"/>
          </p:cNvSpPr>
          <p:nvPr>
            <p:ph type="title"/>
          </p:nvPr>
        </p:nvSpPr>
        <p:spPr/>
        <p:txBody>
          <a:bodyPr/>
          <a:lstStyle/>
          <a:p>
            <a:pPr eaLnBrk="1" hangingPunct="1"/>
            <a:r>
              <a:rPr lang="en-US" altLang="en-US" smtClean="0"/>
              <a:t>Video Privacy Protection Act</a:t>
            </a:r>
          </a:p>
        </p:txBody>
      </p:sp>
      <p:sp>
        <p:nvSpPr>
          <p:cNvPr id="74756" name="Rectangle 3"/>
          <p:cNvSpPr>
            <a:spLocks noGrp="1" noChangeArrowheads="1"/>
          </p:cNvSpPr>
          <p:nvPr>
            <p:ph type="body" idx="1"/>
          </p:nvPr>
        </p:nvSpPr>
        <p:spPr/>
        <p:txBody>
          <a:bodyPr/>
          <a:lstStyle/>
          <a:p>
            <a:pPr eaLnBrk="1" hangingPunct="1"/>
            <a:r>
              <a:rPr lang="en-US" altLang="en-US" smtClean="0"/>
              <a:t>Videotape service providers cannot disclose rental records without consumer’s written consent</a:t>
            </a:r>
          </a:p>
          <a:p>
            <a:pPr eaLnBrk="1" hangingPunct="1"/>
            <a:r>
              <a:rPr lang="en-US" altLang="en-US" smtClean="0"/>
              <a:t>Rental stores must destroy personal information related to rentals within a year of when it is no longer needed</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altLang="en-US" smtClean="0"/>
              <a:t>Judge Robert Bork</a:t>
            </a:r>
          </a:p>
        </p:txBody>
      </p:sp>
      <p:sp>
        <p:nvSpPr>
          <p:cNvPr id="29699"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44BE46F7-E779-4115-84DA-F4B4551C766C}" type="slidenum">
              <a:rPr lang="en-US" altLang="en-US" sz="1000"/>
              <a:pPr/>
              <a:t>74</a:t>
            </a:fld>
            <a:endParaRPr lang="en-US" altLang="en-US" sz="1000"/>
          </a:p>
        </p:txBody>
      </p:sp>
      <p:sp>
        <p:nvSpPr>
          <p:cNvPr id="75780" name="TextBox 3"/>
          <p:cNvSpPr txBox="1">
            <a:spLocks noChangeArrowheads="1"/>
          </p:cNvSpPr>
          <p:nvPr/>
        </p:nvSpPr>
        <p:spPr bwMode="auto">
          <a:xfrm>
            <a:off x="5940425" y="5715000"/>
            <a:ext cx="15605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algn="r"/>
            <a:r>
              <a:rPr lang="en-US" altLang="en-US" sz="900"/>
              <a:t>AP Photo/Charles Tasnadi</a:t>
            </a:r>
          </a:p>
        </p:txBody>
      </p:sp>
      <p:pic>
        <p:nvPicPr>
          <p:cNvPr id="75781" name="Picture 6" descr="qui05f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59436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FB5B0485-54A6-4BC3-AA1C-97266BCF9778}" type="slidenum">
              <a:rPr lang="en-US" altLang="en-US" sz="1000"/>
              <a:pPr/>
              <a:t>75</a:t>
            </a:fld>
            <a:endParaRPr lang="en-US" altLang="en-US" sz="1000"/>
          </a:p>
        </p:txBody>
      </p:sp>
      <p:sp>
        <p:nvSpPr>
          <p:cNvPr id="76803" name="Rectangle 2"/>
          <p:cNvSpPr>
            <a:spLocks noGrp="1" noChangeArrowheads="1"/>
          </p:cNvSpPr>
          <p:nvPr>
            <p:ph type="title"/>
          </p:nvPr>
        </p:nvSpPr>
        <p:spPr>
          <a:xfrm>
            <a:off x="762000" y="152400"/>
            <a:ext cx="7772400" cy="1524000"/>
          </a:xfrm>
        </p:spPr>
        <p:txBody>
          <a:bodyPr/>
          <a:lstStyle/>
          <a:p>
            <a:pPr eaLnBrk="1" hangingPunct="1"/>
            <a:r>
              <a:rPr lang="en-US" altLang="en-US" smtClean="0"/>
              <a:t>Health Insurance Portability and Accountability Act</a:t>
            </a:r>
          </a:p>
        </p:txBody>
      </p:sp>
      <p:sp>
        <p:nvSpPr>
          <p:cNvPr id="76804" name="Rectangle 3"/>
          <p:cNvSpPr>
            <a:spLocks noGrp="1" noChangeArrowheads="1"/>
          </p:cNvSpPr>
          <p:nvPr>
            <p:ph type="body" idx="1"/>
          </p:nvPr>
        </p:nvSpPr>
        <p:spPr>
          <a:xfrm>
            <a:off x="674688" y="1736725"/>
            <a:ext cx="7783512" cy="3978275"/>
          </a:xfrm>
        </p:spPr>
        <p:txBody>
          <a:bodyPr/>
          <a:lstStyle/>
          <a:p>
            <a:pPr eaLnBrk="1" hangingPunct="1">
              <a:lnSpc>
                <a:spcPct val="90000"/>
              </a:lnSpc>
            </a:pPr>
            <a:r>
              <a:rPr lang="en-US" altLang="en-US" smtClean="0"/>
              <a:t>Limits how doctors, hospitals, pharmacies, and insurance companies can use medical information</a:t>
            </a:r>
          </a:p>
          <a:p>
            <a:pPr eaLnBrk="1" hangingPunct="1">
              <a:lnSpc>
                <a:spcPct val="90000"/>
              </a:lnSpc>
            </a:pPr>
            <a:r>
              <a:rPr lang="en-US" altLang="en-US" smtClean="0"/>
              <a:t>Health care providers need signed authorization to release information</a:t>
            </a:r>
          </a:p>
          <a:p>
            <a:pPr eaLnBrk="1" hangingPunct="1">
              <a:lnSpc>
                <a:spcPct val="90000"/>
              </a:lnSpc>
            </a:pPr>
            <a:r>
              <a:rPr lang="en-US" altLang="en-US" smtClean="0"/>
              <a:t>Health care providers must provide patients with notice describing how they use medical information</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Freedom of Information Act</a:t>
            </a:r>
          </a:p>
        </p:txBody>
      </p:sp>
      <p:sp>
        <p:nvSpPr>
          <p:cNvPr id="77827" name="Content Placeholder 2"/>
          <p:cNvSpPr>
            <a:spLocks noGrp="1"/>
          </p:cNvSpPr>
          <p:nvPr>
            <p:ph idx="1"/>
          </p:nvPr>
        </p:nvSpPr>
        <p:spPr/>
        <p:txBody>
          <a:bodyPr/>
          <a:lstStyle/>
          <a:p>
            <a:r>
              <a:rPr lang="en-US" altLang="en-US" smtClean="0"/>
              <a:t>Federal law designed to ensure public has access to US government records</a:t>
            </a:r>
          </a:p>
          <a:p>
            <a:r>
              <a:rPr lang="en-US" altLang="en-US" smtClean="0"/>
              <a:t>Signed by President Johnson (1966)</a:t>
            </a:r>
          </a:p>
          <a:p>
            <a:r>
              <a:rPr lang="en-US" altLang="en-US" smtClean="0"/>
              <a:t>Applies only to executive branch</a:t>
            </a:r>
          </a:p>
          <a:p>
            <a:r>
              <a:rPr lang="en-US" altLang="en-US" smtClean="0"/>
              <a:t>Nine exemptions</a:t>
            </a:r>
          </a:p>
          <a:p>
            <a:pPr lvl="1"/>
            <a:r>
              <a:rPr lang="en-US" altLang="en-US" sz="2400" smtClean="0"/>
              <a:t>Classified documents</a:t>
            </a:r>
          </a:p>
          <a:p>
            <a:pPr lvl="1"/>
            <a:r>
              <a:rPr lang="en-US" altLang="en-US" sz="2400" smtClean="0"/>
              <a:t>Trade secrets or financial information</a:t>
            </a:r>
          </a:p>
          <a:p>
            <a:pPr lvl="1"/>
            <a:r>
              <a:rPr lang="en-US" altLang="en-US" sz="2400" smtClean="0"/>
              <a:t>Documents related to law enforcement investigations</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28C65DEC-0EC1-42EE-BD71-92AEF151956A}" type="slidenum">
              <a:rPr lang="en-US" altLang="en-US" sz="1000"/>
              <a:pPr/>
              <a:t>76</a:t>
            </a:fld>
            <a:endParaRPr lang="en-US" altLang="en-US" sz="1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Toll Booth Records</a:t>
            </a:r>
          </a:p>
        </p:txBody>
      </p:sp>
      <p:sp>
        <p:nvSpPr>
          <p:cNvPr id="78851" name="Content Placeholder 2"/>
          <p:cNvSpPr>
            <a:spLocks noGrp="1"/>
          </p:cNvSpPr>
          <p:nvPr>
            <p:ph idx="1"/>
          </p:nvPr>
        </p:nvSpPr>
        <p:spPr/>
        <p:txBody>
          <a:bodyPr/>
          <a:lstStyle/>
          <a:p>
            <a:r>
              <a:rPr lang="en-US" altLang="en-US" smtClean="0"/>
              <a:t>E-ZPass: an automatic toll-collection system used on most toll roads, bridges, and tunnels between Illinois and Maine</a:t>
            </a:r>
          </a:p>
          <a:p>
            <a:r>
              <a:rPr lang="en-US" altLang="en-US" smtClean="0"/>
              <a:t>Drivers with E-ZPass tags pass through without stopping to pay attendant</a:t>
            </a:r>
          </a:p>
          <a:p>
            <a:r>
              <a:rPr lang="en-US" altLang="en-US" smtClean="0"/>
              <a:t>Records have been provided in response to court orders in criminal and civil cases</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8B1AA44A-9FAD-42DA-92D6-1F4025F7745B}" type="slidenum">
              <a:rPr lang="en-US" altLang="en-US" sz="1000"/>
              <a:pPr/>
              <a:t>77</a:t>
            </a:fld>
            <a:endParaRPr lang="en-US" altLang="en-US" sz="10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8AAED032-D65E-4123-A2F2-18C3060DE4DF}" type="slidenum">
              <a:rPr lang="en-US" altLang="en-US" sz="1000"/>
              <a:pPr/>
              <a:t>78</a:t>
            </a:fld>
            <a:endParaRPr lang="en-US" altLang="en-US" sz="1000"/>
          </a:p>
        </p:txBody>
      </p:sp>
      <p:sp>
        <p:nvSpPr>
          <p:cNvPr id="79875" name="Rectangle 2"/>
          <p:cNvSpPr>
            <a:spLocks noGrp="1" noChangeArrowheads="1"/>
          </p:cNvSpPr>
          <p:nvPr>
            <p:ph type="title"/>
          </p:nvPr>
        </p:nvSpPr>
        <p:spPr>
          <a:xfrm>
            <a:off x="762000" y="152400"/>
            <a:ext cx="7772400" cy="6019800"/>
          </a:xfrm>
        </p:spPr>
        <p:txBody>
          <a:bodyPr/>
          <a:lstStyle/>
          <a:p>
            <a:pPr eaLnBrk="1" hangingPunct="1"/>
            <a:r>
              <a:rPr lang="en-US" altLang="en-US" smtClean="0"/>
              <a:t>6.11 Invasion</a:t>
            </a:r>
          </a:p>
        </p:txBody>
      </p:sp>
    </p:spTree>
  </p:cSld>
  <p:clrMapOvr>
    <a:masterClrMapping/>
  </p:clrMapOvr>
  <p:transition spd="med">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p:txBody>
          <a:bodyPr/>
          <a:lstStyle/>
          <a:p>
            <a:r>
              <a:rPr lang="en-US" altLang="en-US" smtClean="0"/>
              <a:t>Government actions to prevent invasion</a:t>
            </a:r>
          </a:p>
          <a:p>
            <a:pPr lvl="1"/>
            <a:r>
              <a:rPr lang="en-US" altLang="en-US" smtClean="0"/>
              <a:t>Do Not Call Registry</a:t>
            </a:r>
          </a:p>
          <a:p>
            <a:pPr lvl="1"/>
            <a:r>
              <a:rPr lang="en-US" altLang="en-US" smtClean="0"/>
              <a:t>CALM Act</a:t>
            </a:r>
          </a:p>
          <a:p>
            <a:r>
              <a:rPr lang="en-US" altLang="en-US" smtClean="0"/>
              <a:t>Invasive government actions</a:t>
            </a:r>
          </a:p>
          <a:p>
            <a:pPr lvl="1"/>
            <a:r>
              <a:rPr lang="en-US" altLang="en-US" smtClean="0"/>
              <a:t>Requiring identification for pseudoephedrine purchases</a:t>
            </a:r>
          </a:p>
          <a:p>
            <a:pPr lvl="1"/>
            <a:r>
              <a:rPr lang="en-US" altLang="en-US" smtClean="0"/>
              <a:t>Advanced Imaging Technology scanners at airports</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1C3245BD-E141-410A-8608-4433A9234EC5}" type="slidenum">
              <a:rPr lang="en-US" altLang="en-US" sz="1000"/>
              <a:pPr/>
              <a:t>79</a:t>
            </a:fld>
            <a:endParaRPr lang="en-US" altLang="en-US"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16358"/>
          </a:xfrm>
        </p:spPr>
        <p:txBody>
          <a:bodyPr/>
          <a:lstStyle/>
          <a:p>
            <a:r>
              <a:rPr lang="tr-TR" dirty="0" smtClean="0"/>
              <a:t>Solove’s Taxonomy of Privacy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674" y="1092558"/>
            <a:ext cx="8640326" cy="4953000"/>
          </a:xfrm>
        </p:spPr>
      </p:pic>
      <p:sp>
        <p:nvSpPr>
          <p:cNvPr id="4" name="Slide Number Placeholder 3"/>
          <p:cNvSpPr>
            <a:spLocks noGrp="1"/>
          </p:cNvSpPr>
          <p:nvPr>
            <p:ph type="sldNum" sz="quarter" idx="10"/>
          </p:nvPr>
        </p:nvSpPr>
        <p:spPr/>
        <p:txBody>
          <a:bodyPr/>
          <a:lstStyle/>
          <a:p>
            <a:r>
              <a:rPr lang="en-US" altLang="en-US" smtClean="0"/>
              <a:t>1-</a:t>
            </a:r>
            <a:fld id="{4FF99F0A-143C-40D9-8A85-857C4A82AC35}" type="slidenum">
              <a:rPr lang="en-US" altLang="en-US" smtClean="0"/>
              <a:pPr/>
              <a:t>8</a:t>
            </a:fld>
            <a:endParaRPr lang="en-US" altLang="en-US"/>
          </a:p>
        </p:txBody>
      </p:sp>
    </p:spTree>
    <p:extLst>
      <p:ext uri="{BB962C8B-B14F-4D97-AF65-F5344CB8AC3E}">
        <p14:creationId xmlns:p14="http://schemas.microsoft.com/office/powerpoint/2010/main" val="11958658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altLang="en-US" smtClean="0"/>
              <a:t>National Do Not Call Registry</a:t>
            </a:r>
          </a:p>
        </p:txBody>
      </p:sp>
      <p:sp>
        <p:nvSpPr>
          <p:cNvPr id="81923" name="Content Placeholder 2"/>
          <p:cNvSpPr>
            <a:spLocks noGrp="1"/>
          </p:cNvSpPr>
          <p:nvPr>
            <p:ph idx="1"/>
          </p:nvPr>
        </p:nvSpPr>
        <p:spPr>
          <a:xfrm>
            <a:off x="838200" y="1600200"/>
            <a:ext cx="8305800" cy="4114800"/>
          </a:xfrm>
        </p:spPr>
        <p:txBody>
          <a:bodyPr/>
          <a:lstStyle/>
          <a:p>
            <a:pPr eaLnBrk="1" hangingPunct="1"/>
            <a:r>
              <a:rPr lang="en-US" altLang="en-US" smtClean="0"/>
              <a:t>FTC responded to public opinion</a:t>
            </a:r>
          </a:p>
          <a:p>
            <a:pPr lvl="1" eaLnBrk="1" hangingPunct="1"/>
            <a:r>
              <a:rPr lang="en-US" altLang="en-US" smtClean="0"/>
              <a:t>Created Do Not Call Registry in 2003</a:t>
            </a:r>
          </a:p>
          <a:p>
            <a:pPr lvl="1" eaLnBrk="1" hangingPunct="1"/>
            <a:r>
              <a:rPr lang="en-US" altLang="en-US" smtClean="0"/>
              <a:t>More than 50 million phone numbers registered before it even took affect</a:t>
            </a:r>
          </a:p>
          <a:p>
            <a:pPr eaLnBrk="1" hangingPunct="1"/>
            <a:r>
              <a:rPr lang="en-US" altLang="en-US" smtClean="0"/>
              <a:t>Example of how privacy is treated as a prudential right</a:t>
            </a:r>
          </a:p>
          <a:p>
            <a:pPr lvl="1" eaLnBrk="1" hangingPunct="1"/>
            <a:r>
              <a:rPr lang="en-US" altLang="en-US" smtClean="0"/>
              <a:t>Benefit of shielding people from telemarketers judged to be greater than harm caused by limiting telephone advertising</a:t>
            </a:r>
          </a:p>
        </p:txBody>
      </p:sp>
      <p:sp>
        <p:nvSpPr>
          <p:cNvPr id="14340"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BB3C6458-CFCD-4AAB-9C66-FB6E0BA9468B}" type="slidenum">
              <a:rPr lang="en-US" altLang="en-US" sz="1000"/>
              <a:pPr/>
              <a:t>80</a:t>
            </a:fld>
            <a:endParaRPr lang="en-US" altLang="en-US" sz="10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CALM Act</a:t>
            </a:r>
          </a:p>
        </p:txBody>
      </p:sp>
      <p:sp>
        <p:nvSpPr>
          <p:cNvPr id="82947" name="Content Placeholder 2"/>
          <p:cNvSpPr>
            <a:spLocks noGrp="1"/>
          </p:cNvSpPr>
          <p:nvPr>
            <p:ph idx="1"/>
          </p:nvPr>
        </p:nvSpPr>
        <p:spPr/>
        <p:txBody>
          <a:bodyPr/>
          <a:lstStyle/>
          <a:p>
            <a:r>
              <a:rPr lang="en-US" altLang="en-US" smtClean="0"/>
              <a:t>Television watchers have complained to FCC about loud commercials since 1960s</a:t>
            </a:r>
          </a:p>
          <a:p>
            <a:r>
              <a:rPr lang="en-US" altLang="en-US" smtClean="0"/>
              <a:t>CALM Act signed by President Obama in 2010</a:t>
            </a:r>
          </a:p>
          <a:p>
            <a:r>
              <a:rPr lang="en-US" altLang="en-US" smtClean="0"/>
              <a:t>Requires FCC to ensure television commercials are played at same volume as programs they are interrupting</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6A52945A-38E7-4FDB-8E64-509B95A6F162}" type="slidenum">
              <a:rPr lang="en-US" altLang="en-US" sz="1000"/>
              <a:pPr/>
              <a:t>81</a:t>
            </a:fld>
            <a:endParaRPr lang="en-US" altLang="en-US" sz="10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Pseudoephedrine Purchases</a:t>
            </a:r>
          </a:p>
        </p:txBody>
      </p:sp>
      <p:sp>
        <p:nvSpPr>
          <p:cNvPr id="83971" name="Content Placeholder 2"/>
          <p:cNvSpPr>
            <a:spLocks noGrp="1"/>
          </p:cNvSpPr>
          <p:nvPr>
            <p:ph idx="1"/>
          </p:nvPr>
        </p:nvSpPr>
        <p:spPr/>
        <p:txBody>
          <a:bodyPr/>
          <a:lstStyle/>
          <a:p>
            <a:r>
              <a:rPr lang="en-US" altLang="en-US" sz="2800" smtClean="0"/>
              <a:t>Pseudoephedrine an ingredient of Sudafed and other cold medications</a:t>
            </a:r>
          </a:p>
          <a:p>
            <a:r>
              <a:rPr lang="en-US" altLang="en-US" sz="2800" smtClean="0"/>
              <a:t>It is also an ingredient of methamphetamine (“meth”)</a:t>
            </a:r>
          </a:p>
          <a:p>
            <a:r>
              <a:rPr lang="en-US" altLang="en-US" sz="2800" smtClean="0"/>
              <a:t>Federal and state governments have passed laws limiting access to pseudoephedrine</a:t>
            </a:r>
          </a:p>
          <a:p>
            <a:pPr lvl="1"/>
            <a:r>
              <a:rPr lang="en-US" altLang="en-US" sz="2400" smtClean="0"/>
              <a:t>Limits quantity that can be purchased in a month</a:t>
            </a:r>
          </a:p>
          <a:p>
            <a:pPr lvl="1"/>
            <a:r>
              <a:rPr lang="en-US" altLang="en-US" sz="2400" smtClean="0"/>
              <a:t>Identification and signature required for purchase in most states</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5080F12B-AC57-4D7C-8CB4-01BD0F7B9AF3}" type="slidenum">
              <a:rPr lang="en-US" altLang="en-US" sz="1000"/>
              <a:pPr/>
              <a:t>82</a:t>
            </a:fld>
            <a:endParaRPr lang="en-US" altLang="en-US" sz="10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Advanced Imaging Technology Scanners</a:t>
            </a:r>
          </a:p>
        </p:txBody>
      </p:sp>
      <p:sp>
        <p:nvSpPr>
          <p:cNvPr id="84995" name="Content Placeholder 2"/>
          <p:cNvSpPr>
            <a:spLocks noGrp="1"/>
          </p:cNvSpPr>
          <p:nvPr>
            <p:ph idx="1"/>
          </p:nvPr>
        </p:nvSpPr>
        <p:spPr/>
        <p:txBody>
          <a:bodyPr/>
          <a:lstStyle/>
          <a:p>
            <a:r>
              <a:rPr lang="en-US" altLang="en-US" sz="2400" smtClean="0"/>
              <a:t>Transportation Security Administration began installing AIT scanners in 2007</a:t>
            </a:r>
          </a:p>
          <a:p>
            <a:r>
              <a:rPr lang="en-US" altLang="en-US" sz="2400" smtClean="0"/>
              <a:t>AIT scanners revealed anatomical features</a:t>
            </a:r>
          </a:p>
          <a:p>
            <a:r>
              <a:rPr lang="en-US" altLang="en-US" sz="2400" smtClean="0"/>
              <a:t>Electronic Privacy Information Center sued government in 2010, saying systems violated 4</a:t>
            </a:r>
            <a:r>
              <a:rPr lang="en-US" altLang="en-US" sz="2400" baseline="30000" smtClean="0"/>
              <a:t>th</a:t>
            </a:r>
            <a:r>
              <a:rPr lang="en-US" altLang="en-US" sz="2400" smtClean="0"/>
              <a:t> Amendment and various laws</a:t>
            </a:r>
          </a:p>
          <a:p>
            <a:r>
              <a:rPr lang="en-US" altLang="en-US" sz="2400" smtClean="0"/>
              <a:t>TSA announced it would develop new software that would replace passenger-specific images with generic outlines</a:t>
            </a:r>
          </a:p>
          <a:p>
            <a:r>
              <a:rPr lang="en-US" altLang="en-US" sz="2400" smtClean="0"/>
              <a:t>All body scanners producing passenger specific images removed in 2013</a:t>
            </a:r>
          </a:p>
        </p:txBody>
      </p:sp>
      <p:sp>
        <p:nvSpPr>
          <p:cNvPr id="4" name="Slide Number Placeholder 3"/>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7FDE4FD8-06FD-4E4F-8989-6E8E86A3DCC1}" type="slidenum">
              <a:rPr lang="en-US" altLang="en-US" sz="1000"/>
              <a:pPr/>
              <a:t>83</a:t>
            </a:fld>
            <a:endParaRPr lang="en-US" altLang="en-US" sz="10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sz="3200" smtClean="0"/>
              <a:t>Advanced Imaging Technology Scanner</a:t>
            </a:r>
          </a:p>
        </p:txBody>
      </p:sp>
      <p:sp>
        <p:nvSpPr>
          <p:cNvPr id="29699" name="Slide Number Placeholder 2"/>
          <p:cNvSpPr>
            <a:spLocks noGrp="1"/>
          </p:cNvSpPr>
          <p:nvPr>
            <p:ph type="sldNum" sz="quarter" idx="10"/>
          </p:nvPr>
        </p:nvSpPr>
        <p:spPr/>
        <p:txBody>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1000"/>
              <a:t>1-</a:t>
            </a:r>
            <a:fld id="{34E9306D-2857-4F9F-9950-E30CF22F8F2D}" type="slidenum">
              <a:rPr lang="en-US" altLang="en-US" sz="1000"/>
              <a:pPr/>
              <a:t>84</a:t>
            </a:fld>
            <a:endParaRPr lang="en-US" altLang="en-US" sz="1000"/>
          </a:p>
        </p:txBody>
      </p:sp>
      <p:sp>
        <p:nvSpPr>
          <p:cNvPr id="86020" name="TextBox 3"/>
          <p:cNvSpPr txBox="1">
            <a:spLocks noChangeArrowheads="1"/>
          </p:cNvSpPr>
          <p:nvPr/>
        </p:nvSpPr>
        <p:spPr bwMode="auto">
          <a:xfrm>
            <a:off x="4889500" y="5105400"/>
            <a:ext cx="26241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r>
              <a:rPr lang="en-US" altLang="en-US" sz="900"/>
              <a:t>© PAUL ELLIS/AFP/Getty Images/Newscom</a:t>
            </a:r>
          </a:p>
        </p:txBody>
      </p:sp>
      <p:sp>
        <p:nvSpPr>
          <p:cNvPr id="86021" name="TextBox 1"/>
          <p:cNvSpPr txBox="1">
            <a:spLocks noChangeArrowheads="1"/>
          </p:cNvSpPr>
          <p:nvPr/>
        </p:nvSpPr>
        <p:spPr bwMode="auto">
          <a:xfrm>
            <a:off x="2514600" y="32766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pitchFamily="-48" charset="-128"/>
              </a:defRPr>
            </a:lvl1pPr>
            <a:lvl2pPr marL="742950" indent="-285750" eaLnBrk="0" hangingPunct="0">
              <a:defRPr sz="2400">
                <a:solidFill>
                  <a:schemeClr val="tx1"/>
                </a:solidFill>
                <a:latin typeface="Arial" panose="020B0604020202020204" pitchFamily="34" charset="0"/>
                <a:ea typeface="ヒラギノ角ゴ Pro W3" pitchFamily="-48" charset="-128"/>
              </a:defRPr>
            </a:lvl2pPr>
            <a:lvl3pPr marL="1143000" indent="-228600" eaLnBrk="0" hangingPunct="0">
              <a:defRPr sz="2400">
                <a:solidFill>
                  <a:schemeClr val="tx1"/>
                </a:solidFill>
                <a:latin typeface="Arial" panose="020B0604020202020204" pitchFamily="34" charset="0"/>
                <a:ea typeface="ヒラギノ角ゴ Pro W3" pitchFamily="-48" charset="-128"/>
              </a:defRPr>
            </a:lvl3pPr>
            <a:lvl4pPr marL="1600200" indent="-228600" eaLnBrk="0" hangingPunct="0">
              <a:defRPr sz="2400">
                <a:solidFill>
                  <a:schemeClr val="tx1"/>
                </a:solidFill>
                <a:latin typeface="Arial" panose="020B0604020202020204" pitchFamily="34" charset="0"/>
                <a:ea typeface="ヒラギノ角ゴ Pro W3" pitchFamily="-48" charset="-128"/>
              </a:defRPr>
            </a:lvl4pPr>
            <a:lvl5pPr marL="2057400" indent="-228600" eaLnBrk="0" hangingPunct="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eaLnBrk="1" hangingPunct="1"/>
            <a:endParaRPr lang="en-US" altLang="en-US" i="1"/>
          </a:p>
        </p:txBody>
      </p:sp>
      <p:pic>
        <p:nvPicPr>
          <p:cNvPr id="86022" name="Picture 7" descr="qui06f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716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39188"/>
            <a:ext cx="8032124" cy="6030388"/>
          </a:xfrm>
        </p:spPr>
      </p:pic>
      <p:sp>
        <p:nvSpPr>
          <p:cNvPr id="4" name="Slide Number Placeholder 3"/>
          <p:cNvSpPr>
            <a:spLocks noGrp="1"/>
          </p:cNvSpPr>
          <p:nvPr>
            <p:ph type="sldNum" sz="quarter" idx="10"/>
          </p:nvPr>
        </p:nvSpPr>
        <p:spPr/>
        <p:txBody>
          <a:bodyPr/>
          <a:lstStyle/>
          <a:p>
            <a:r>
              <a:rPr lang="en-US" altLang="en-US" smtClean="0"/>
              <a:t>1-</a:t>
            </a:r>
            <a:fld id="{4FF99F0A-143C-40D9-8A85-857C4A82AC35}" type="slidenum">
              <a:rPr lang="en-US" altLang="en-US" smtClean="0"/>
              <a:pPr/>
              <a:t>9</a:t>
            </a:fld>
            <a:endParaRPr lang="en-US" altLang="en-US"/>
          </a:p>
        </p:txBody>
      </p:sp>
    </p:spTree>
    <p:extLst>
      <p:ext uri="{BB962C8B-B14F-4D97-AF65-F5344CB8AC3E}">
        <p14:creationId xmlns:p14="http://schemas.microsoft.com/office/powerpoint/2010/main" val="19051464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h01">
  <a:themeElements>
    <a:clrScheme name="1_ch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h01">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h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h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h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h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h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h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h0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h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h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h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h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h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47D8722E564145A91C9E1137B22BD3" ma:contentTypeVersion="" ma:contentTypeDescription="Create a new document." ma:contentTypeScope="" ma:versionID="9efd273f6991ce74a1900a83dfc40893">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5679E57-580F-4828-A016-0DB32E62C7EA}"/>
</file>

<file path=customXml/itemProps2.xml><?xml version="1.0" encoding="utf-8"?>
<ds:datastoreItem xmlns:ds="http://schemas.openxmlformats.org/officeDocument/2006/customXml" ds:itemID="{7516BA95-F876-4088-B165-01871E875DA3}"/>
</file>

<file path=customXml/itemProps3.xml><?xml version="1.0" encoding="utf-8"?>
<ds:datastoreItem xmlns:ds="http://schemas.openxmlformats.org/officeDocument/2006/customXml" ds:itemID="{F0C8E9BF-1FF9-4BF5-A91D-B3EB59AD9AC6}"/>
</file>

<file path=docProps/app.xml><?xml version="1.0" encoding="utf-8"?>
<Properties xmlns="http://schemas.openxmlformats.org/officeDocument/2006/extended-properties" xmlns:vt="http://schemas.openxmlformats.org/officeDocument/2006/docPropsVTypes">
  <Template/>
  <TotalTime>2674</TotalTime>
  <Words>3221</Words>
  <Application>Microsoft Office PowerPoint</Application>
  <PresentationFormat>On-screen Show (4:3)</PresentationFormat>
  <Paragraphs>492</Paragraphs>
  <Slides>84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Symbol</vt:lpstr>
      <vt:lpstr>Times</vt:lpstr>
      <vt:lpstr>ヒラギノ角ゴ Pro W3</vt:lpstr>
      <vt:lpstr>1_ch01</vt:lpstr>
      <vt:lpstr>PowerPoint Presentation</vt:lpstr>
      <vt:lpstr>Chapter Overview (1/2)</vt:lpstr>
      <vt:lpstr>Chapter Overview (2/2)</vt:lpstr>
      <vt:lpstr>6.1 Introduction</vt:lpstr>
      <vt:lpstr>A Balancing Act</vt:lpstr>
      <vt:lpstr>Solove’s Taxonomy of Privacy different harms that may arise from infringements in privacy</vt:lpstr>
      <vt:lpstr>Solove’s Taxonomy of Privacy</vt:lpstr>
      <vt:lpstr>Solove’s Taxonomy of Privacy</vt:lpstr>
      <vt:lpstr>PowerPoint Presentation</vt:lpstr>
      <vt:lpstr>6.2 US Legislation Restricting  Information Collection</vt:lpstr>
      <vt:lpstr>Employee Polygraph Protection Act</vt:lpstr>
      <vt:lpstr>Children’s Online Privacy Protection Act</vt:lpstr>
      <vt:lpstr>Genetic Information Nondiscrimination Act</vt:lpstr>
      <vt:lpstr>6.3 Information Collection by the  Government</vt:lpstr>
      <vt:lpstr>Census Records</vt:lpstr>
      <vt:lpstr>Japanese-Americans on Way to Internment Camp in 1942</vt:lpstr>
      <vt:lpstr>Internal Revenue Service Records</vt:lpstr>
      <vt:lpstr>FBI National Crime Information Center 2000</vt:lpstr>
      <vt:lpstr>Timothy McVeigh</vt:lpstr>
      <vt:lpstr>OneDOJ Database</vt:lpstr>
      <vt:lpstr>Closed-circuit Television Cameras</vt:lpstr>
      <vt:lpstr>Surveillance Camera Images of Boston Marathon Bombing Suspects</vt:lpstr>
      <vt:lpstr>Police Drones</vt:lpstr>
      <vt:lpstr>Police Drone Surveillance Platform</vt:lpstr>
      <vt:lpstr>6.4 Covert Government Surveillance</vt:lpstr>
      <vt:lpstr>4th Amendment to US Constitution</vt:lpstr>
      <vt:lpstr>Wiretaps and Bugs</vt:lpstr>
      <vt:lpstr>J. Edgar Hoover</vt:lpstr>
      <vt:lpstr>Operation Shamrock</vt:lpstr>
      <vt:lpstr>Carnivore Surveillance System</vt:lpstr>
      <vt:lpstr>Covert Activities after 9/11</vt:lpstr>
      <vt:lpstr>National Security Administration Wiretapping</vt:lpstr>
      <vt:lpstr>TALON Database</vt:lpstr>
      <vt:lpstr>6.5 US Legislation Authorizing  Wiretapping</vt:lpstr>
      <vt:lpstr>Title III</vt:lpstr>
      <vt:lpstr>Foreign Intelligence Surveillance Act</vt:lpstr>
      <vt:lpstr>PRISM Program</vt:lpstr>
      <vt:lpstr>Electronic Communications Privacy Act</vt:lpstr>
      <vt:lpstr>Stored Communications Act</vt:lpstr>
      <vt:lpstr>Communications Assistance for Law Enforcement Act</vt:lpstr>
      <vt:lpstr>6.6 USA PATRIOT Act</vt:lpstr>
      <vt:lpstr>USA PATRIOT Act</vt:lpstr>
      <vt:lpstr>National Security Letters</vt:lpstr>
      <vt:lpstr>PowerPoint Presentation</vt:lpstr>
      <vt:lpstr>Patriot Act Successes</vt:lpstr>
      <vt:lpstr>Patriot Act Failure</vt:lpstr>
      <vt:lpstr>Patriot Act Renewal</vt:lpstr>
      <vt:lpstr>NSA Access to Telephone Records</vt:lpstr>
      <vt:lpstr>6.7 Regulation of Public and Private  Databases</vt:lpstr>
      <vt:lpstr>Genesis of Code of Fair Information Practices</vt:lpstr>
      <vt:lpstr>Code of Fair Information Practices</vt:lpstr>
      <vt:lpstr>Privacy Act of 1974 Falls Short</vt:lpstr>
      <vt:lpstr>Legislation for Private Institutions</vt:lpstr>
      <vt:lpstr>Fair Credit Reporting Act</vt:lpstr>
      <vt:lpstr>Fair and Accurate Credit Transactions Act</vt:lpstr>
      <vt:lpstr>Financial Services Modernization Act</vt:lpstr>
      <vt:lpstr>6.8 Data Mining by the Government</vt:lpstr>
      <vt:lpstr>Definition of Data Mining</vt:lpstr>
      <vt:lpstr>IRS Audits</vt:lpstr>
      <vt:lpstr>Syndromic Surveillance Systems</vt:lpstr>
      <vt:lpstr>Telecommunications Records Database</vt:lpstr>
      <vt:lpstr>Predictive Policing</vt:lpstr>
      <vt:lpstr>6.9 National Identification Card</vt:lpstr>
      <vt:lpstr>Social Security Number</vt:lpstr>
      <vt:lpstr>Arguments for National ID Card</vt:lpstr>
      <vt:lpstr>Arguments against National ID Card</vt:lpstr>
      <vt:lpstr>PowerPoint Presentation</vt:lpstr>
      <vt:lpstr>The REAL ID Act</vt:lpstr>
      <vt:lpstr>Possible Consequences of New Licenses</vt:lpstr>
      <vt:lpstr>6.10 Information Dissemination</vt:lpstr>
      <vt:lpstr>PowerPoint Presentation</vt:lpstr>
      <vt:lpstr>Family Education Rights and Privacy Act (FERPA)</vt:lpstr>
      <vt:lpstr>Video Privacy Protection Act</vt:lpstr>
      <vt:lpstr>Judge Robert Bork</vt:lpstr>
      <vt:lpstr>Health Insurance Portability and Accountability Act</vt:lpstr>
      <vt:lpstr>Freedom of Information Act</vt:lpstr>
      <vt:lpstr>Toll Booth Records</vt:lpstr>
      <vt:lpstr>6.11 Invasion</vt:lpstr>
      <vt:lpstr>PowerPoint Presentation</vt:lpstr>
      <vt:lpstr>National Do Not Call Registry</vt:lpstr>
      <vt:lpstr>CALM Act</vt:lpstr>
      <vt:lpstr>Pseudoephedrine Purchases</vt:lpstr>
      <vt:lpstr>Advanced Imaging Technology Scanners</vt:lpstr>
      <vt:lpstr>Advanced Imaging Technology Scanner</vt:lpstr>
    </vt:vector>
  </TitlesOfParts>
  <Company>©2009 Pearson Addison-Wesley. All rights reserved</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subject>Privacy</dc:subject>
  <dc:creator>Michael J. Quinn</dc:creator>
  <cp:lastModifiedBy>SCT</cp:lastModifiedBy>
  <cp:revision>99</cp:revision>
  <dcterms:created xsi:type="dcterms:W3CDTF">2004-07-01T03:12:43Z</dcterms:created>
  <dcterms:modified xsi:type="dcterms:W3CDTF">2017-12-20T12:31:12Z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0x010100D047D8722E564145A91C9E1137B22BD3</vt:lpwstr>
  </property>
</Properties>
</file>