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2.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84" r:id="rId1"/>
  </p:sldMasterIdLst>
  <p:notesMasterIdLst>
    <p:notesMasterId r:id="rId42"/>
  </p:notesMasterIdLst>
  <p:sldIdLst>
    <p:sldId id="256" r:id="rId2"/>
    <p:sldId id="257" r:id="rId3"/>
    <p:sldId id="268" r:id="rId4"/>
    <p:sldId id="295" r:id="rId5"/>
    <p:sldId id="269" r:id="rId6"/>
    <p:sldId id="286" r:id="rId7"/>
    <p:sldId id="270" r:id="rId8"/>
    <p:sldId id="288" r:id="rId9"/>
    <p:sldId id="287" r:id="rId10"/>
    <p:sldId id="303" r:id="rId11"/>
    <p:sldId id="271" r:id="rId12"/>
    <p:sldId id="274" r:id="rId13"/>
    <p:sldId id="272" r:id="rId14"/>
    <p:sldId id="304" r:id="rId15"/>
    <p:sldId id="310" r:id="rId16"/>
    <p:sldId id="273" r:id="rId17"/>
    <p:sldId id="275" r:id="rId18"/>
    <p:sldId id="276" r:id="rId19"/>
    <p:sldId id="277" r:id="rId20"/>
    <p:sldId id="278" r:id="rId21"/>
    <p:sldId id="279" r:id="rId22"/>
    <p:sldId id="280" r:id="rId23"/>
    <p:sldId id="293" r:id="rId24"/>
    <p:sldId id="294" r:id="rId25"/>
    <p:sldId id="291" r:id="rId26"/>
    <p:sldId id="297" r:id="rId27"/>
    <p:sldId id="298" r:id="rId28"/>
    <p:sldId id="299" r:id="rId29"/>
    <p:sldId id="302" r:id="rId30"/>
    <p:sldId id="301" r:id="rId31"/>
    <p:sldId id="306" r:id="rId32"/>
    <p:sldId id="307" r:id="rId33"/>
    <p:sldId id="282" r:id="rId34"/>
    <p:sldId id="283" r:id="rId35"/>
    <p:sldId id="284" r:id="rId36"/>
    <p:sldId id="311" r:id="rId37"/>
    <p:sldId id="308" r:id="rId38"/>
    <p:sldId id="313" r:id="rId39"/>
    <p:sldId id="312" r:id="rId40"/>
    <p:sldId id="30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2" autoAdjust="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67572-EBB6-4A7A-B827-488F93DADAFE}" type="datetimeFigureOut">
              <a:rPr lang="en-US" smtClean="0"/>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5461A-4F6C-4AFF-AB7D-463256262443}" type="slidenum">
              <a:rPr lang="en-US" smtClean="0"/>
              <a:t>‹#›</a:t>
            </a:fld>
            <a:endParaRPr lang="en-US"/>
          </a:p>
        </p:txBody>
      </p:sp>
    </p:spTree>
    <p:extLst>
      <p:ext uri="{BB962C8B-B14F-4D97-AF65-F5344CB8AC3E}">
        <p14:creationId xmlns:p14="http://schemas.microsoft.com/office/powerpoint/2010/main" val="333682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75461A-4F6C-4AFF-AB7D-463256262443}" type="slidenum">
              <a:rPr lang="en-US" smtClean="0"/>
              <a:t>2</a:t>
            </a:fld>
            <a:endParaRPr lang="en-US"/>
          </a:p>
        </p:txBody>
      </p:sp>
    </p:spTree>
    <p:extLst>
      <p:ext uri="{BB962C8B-B14F-4D97-AF65-F5344CB8AC3E}">
        <p14:creationId xmlns:p14="http://schemas.microsoft.com/office/powerpoint/2010/main" val="183922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5461A-4F6C-4AFF-AB7D-463256262443}" type="slidenum">
              <a:rPr lang="en-US" smtClean="0"/>
              <a:t>10</a:t>
            </a:fld>
            <a:endParaRPr lang="en-US"/>
          </a:p>
        </p:txBody>
      </p:sp>
    </p:spTree>
    <p:extLst>
      <p:ext uri="{BB962C8B-B14F-4D97-AF65-F5344CB8AC3E}">
        <p14:creationId xmlns:p14="http://schemas.microsoft.com/office/powerpoint/2010/main" val="3161831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5461A-4F6C-4AFF-AB7D-463256262443}" type="slidenum">
              <a:rPr lang="en-US" smtClean="0"/>
              <a:t>13</a:t>
            </a:fld>
            <a:endParaRPr lang="en-US"/>
          </a:p>
        </p:txBody>
      </p:sp>
    </p:spTree>
    <p:extLst>
      <p:ext uri="{BB962C8B-B14F-4D97-AF65-F5344CB8AC3E}">
        <p14:creationId xmlns:p14="http://schemas.microsoft.com/office/powerpoint/2010/main" val="125711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5461A-4F6C-4AFF-AB7D-463256262443}" type="slidenum">
              <a:rPr lang="en-US" smtClean="0"/>
              <a:t>14</a:t>
            </a:fld>
            <a:endParaRPr lang="en-US"/>
          </a:p>
        </p:txBody>
      </p:sp>
    </p:spTree>
    <p:extLst>
      <p:ext uri="{BB962C8B-B14F-4D97-AF65-F5344CB8AC3E}">
        <p14:creationId xmlns:p14="http://schemas.microsoft.com/office/powerpoint/2010/main" val="1257114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5461A-4F6C-4AFF-AB7D-463256262443}" type="slidenum">
              <a:rPr lang="en-US" smtClean="0"/>
              <a:t>15</a:t>
            </a:fld>
            <a:endParaRPr lang="en-US"/>
          </a:p>
        </p:txBody>
      </p:sp>
    </p:spTree>
    <p:extLst>
      <p:ext uri="{BB962C8B-B14F-4D97-AF65-F5344CB8AC3E}">
        <p14:creationId xmlns:p14="http://schemas.microsoft.com/office/powerpoint/2010/main" val="125711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B9E0926-6AD4-42B4-ACE1-134638621BA4}" type="datetime1">
              <a:rPr lang="en-US" smtClean="0"/>
              <a:t>11/1/2017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1ACE41-11E3-425A-AF82-4515996058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D27DCE-E11F-4726-9298-CBA51C9A5CC2}"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ACE41-11E3-425A-AF82-4515996058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BFA08D5-0CD7-4026-81D2-30C5CD45EB44}" type="datetime1">
              <a:rPr lang="en-US" smtClean="0"/>
              <a:t>11/1/2017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71ACE41-11E3-425A-AF82-4515996058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E04A7D-590B-4B1E-BDB5-0B547E633165}"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71ACE41-11E3-425A-AF82-4515996058B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FF5377F-F3FC-4515-981B-377B92CEB9DA}" type="datetime1">
              <a:rPr lang="en-US" smtClean="0"/>
              <a:t>11/1/2017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1ACE41-11E3-425A-AF82-4515996058B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220D430-EE34-4ECE-A90F-6E3E4CD3D55D}" type="datetime1">
              <a:rPr lang="en-US" smtClean="0"/>
              <a:t>11/1/2017</a:t>
            </a:fld>
            <a:endParaRPr lang="en-US"/>
          </a:p>
        </p:txBody>
      </p:sp>
      <p:sp>
        <p:nvSpPr>
          <p:cNvPr id="10" name="Slide Number Placeholder 9"/>
          <p:cNvSpPr>
            <a:spLocks noGrp="1"/>
          </p:cNvSpPr>
          <p:nvPr>
            <p:ph type="sldNum" sz="quarter" idx="16"/>
          </p:nvPr>
        </p:nvSpPr>
        <p:spPr/>
        <p:txBody>
          <a:bodyPr rtlCol="0"/>
          <a:lstStyle/>
          <a:p>
            <a:fld id="{E71ACE41-11E3-425A-AF82-4515996058B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8161573-7827-4721-AEBA-839DCD4BE59E}" type="datetime1">
              <a:rPr lang="en-US" smtClean="0"/>
              <a:t>11/1/2017</a:t>
            </a:fld>
            <a:endParaRPr lang="en-US"/>
          </a:p>
        </p:txBody>
      </p:sp>
      <p:sp>
        <p:nvSpPr>
          <p:cNvPr id="12" name="Slide Number Placeholder 11"/>
          <p:cNvSpPr>
            <a:spLocks noGrp="1"/>
          </p:cNvSpPr>
          <p:nvPr>
            <p:ph type="sldNum" sz="quarter" idx="16"/>
          </p:nvPr>
        </p:nvSpPr>
        <p:spPr/>
        <p:txBody>
          <a:bodyPr rtlCol="0"/>
          <a:lstStyle/>
          <a:p>
            <a:fld id="{E71ACE41-11E3-425A-AF82-4515996058B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9D95C7-0824-4C37-B0DD-237ABEFD2E47}" type="datetime1">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71ACE41-11E3-425A-AF82-4515996058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C27E2-8F82-4195-9629-0E595680814E}" type="datetime1">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71ACE41-11E3-425A-AF82-4515996058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C77B83-5290-47DF-B911-46144F609A60}" type="datetime1">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71ACE41-11E3-425A-AF82-4515996058B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0C2A2E3-2C2E-440E-A291-7F428DE9E00A}" type="datetime1">
              <a:rPr lang="en-US" smtClean="0"/>
              <a:t>11/1/2017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71ACE41-11E3-425A-AF82-4515996058B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2BD0B72-E345-4BF3-8FBB-B148951435E9}" type="datetime1">
              <a:rPr lang="en-US" smtClean="0"/>
              <a:t>11/1/2017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1ACE41-11E3-425A-AF82-4515996058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36361"/>
            <a:ext cx="10079038"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ctrTitle"/>
          </p:nvPr>
        </p:nvSpPr>
        <p:spPr>
          <a:xfrm>
            <a:off x="1295400" y="2971800"/>
            <a:ext cx="8458200" cy="609600"/>
          </a:xfrm>
        </p:spPr>
        <p:txBody>
          <a:bodyPr>
            <a:normAutofit/>
          </a:bodyPr>
          <a:lstStyle/>
          <a:p>
            <a:r>
              <a:rPr lang="tr-TR" sz="3200" b="1" dirty="0" smtClean="0">
                <a:solidFill>
                  <a:schemeClr val="tx1"/>
                </a:solidFill>
                <a:effectLst>
                  <a:outerShdw blurRad="38100" dist="38100" dir="2700000" algn="tl">
                    <a:srgbClr val="000000">
                      <a:alpha val="43137"/>
                    </a:srgbClr>
                  </a:outerShdw>
                </a:effectLst>
                <a:latin typeface="Century Gothic" pitchFamily="34" charset="0"/>
              </a:rPr>
              <a:t>BTEP 203 – İnternet ProgramcIlIğI - I</a:t>
            </a:r>
            <a:endParaRPr lang="en-US" sz="3200" b="1" dirty="0">
              <a:solidFill>
                <a:schemeClr val="tx1"/>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1524000" y="228600"/>
            <a:ext cx="6934200" cy="1752600"/>
          </a:xfrm>
        </p:spPr>
        <p:txBody>
          <a:bodyPr>
            <a:noAutofit/>
          </a:bodyPr>
          <a:lstStyle/>
          <a:p>
            <a:pPr algn="ctr"/>
            <a:r>
              <a:rPr lang="tr-TR" sz="2800" b="1" dirty="0" smtClean="0">
                <a:solidFill>
                  <a:schemeClr val="tx1"/>
                </a:solidFill>
                <a:latin typeface="Palatino Linotype" pitchFamily="18" charset="0"/>
              </a:rPr>
              <a:t>Doğu Akdeniz Üniversitesi</a:t>
            </a:r>
            <a:br>
              <a:rPr lang="tr-TR" sz="2800" b="1" dirty="0" smtClean="0">
                <a:solidFill>
                  <a:schemeClr val="tx1"/>
                </a:solidFill>
                <a:latin typeface="Palatino Linotype" pitchFamily="18" charset="0"/>
              </a:rPr>
            </a:br>
            <a:r>
              <a:rPr lang="tr-TR" sz="2800" b="1" dirty="0" smtClean="0">
                <a:solidFill>
                  <a:schemeClr val="tx1"/>
                </a:solidFill>
                <a:latin typeface="Palatino Linotype" pitchFamily="18" charset="0"/>
              </a:rPr>
              <a:t>Bilgisayar ve Teknoloji Yüksek Okulu</a:t>
            </a:r>
            <a:br>
              <a:rPr lang="tr-TR" sz="2800" b="1" dirty="0" smtClean="0">
                <a:solidFill>
                  <a:schemeClr val="tx1"/>
                </a:solidFill>
                <a:latin typeface="Palatino Linotype" pitchFamily="18" charset="0"/>
              </a:rPr>
            </a:br>
            <a:r>
              <a:rPr lang="tr-TR" sz="2800" b="1" dirty="0" smtClean="0">
                <a:solidFill>
                  <a:schemeClr val="tx1"/>
                </a:solidFill>
                <a:latin typeface="Palatino Linotype" pitchFamily="18" charset="0"/>
              </a:rPr>
              <a:t>Bilgisayar Programcılığı Bölümü</a:t>
            </a:r>
            <a:endParaRPr lang="en-US" sz="2800" b="1" dirty="0">
              <a:solidFill>
                <a:schemeClr val="tx1"/>
              </a:solidFill>
              <a:latin typeface="Palatino Linotype" pitchFamily="18" charset="0"/>
            </a:endParaRPr>
          </a:p>
        </p:txBody>
      </p:sp>
      <p:sp>
        <p:nvSpPr>
          <p:cNvPr id="6" name="Subtitle 2"/>
          <p:cNvSpPr txBox="1">
            <a:spLocks/>
          </p:cNvSpPr>
          <p:nvPr/>
        </p:nvSpPr>
        <p:spPr>
          <a:xfrm>
            <a:off x="1371600" y="3962400"/>
            <a:ext cx="6934200" cy="762000"/>
          </a:xfrm>
          <a:prstGeom prst="rect">
            <a:avLst/>
          </a:prstGeom>
        </p:spPr>
        <p:txBody>
          <a:bodyPr vert="horz" anchor="ctr">
            <a:no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tr-TR" sz="2800" b="1" u="sng" dirty="0" smtClean="0">
                <a:solidFill>
                  <a:schemeClr val="tx1"/>
                </a:solidFill>
                <a:latin typeface="Palatino Linotype" pitchFamily="18" charset="0"/>
              </a:rPr>
              <a:t>KONU 3 – HTML’ye Giriş</a:t>
            </a:r>
            <a:endParaRPr lang="en-US" sz="2800" b="1" u="sng" dirty="0">
              <a:solidFill>
                <a:schemeClr val="tx1"/>
              </a:solidFill>
              <a:latin typeface="Palatino Linotype" pitchFamily="18" charset="0"/>
            </a:endParaRPr>
          </a:p>
        </p:txBody>
      </p:sp>
    </p:spTree>
    <p:extLst>
      <p:ext uri="{BB962C8B-B14F-4D97-AF65-F5344CB8AC3E}">
        <p14:creationId xmlns:p14="http://schemas.microsoft.com/office/powerpoint/2010/main" val="238165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000" dirty="0">
                <a:latin typeface="Palatino Linotype" pitchFamily="18" charset="0"/>
              </a:rPr>
              <a:t>HTML Dökümanlarının </a:t>
            </a:r>
            <a:r>
              <a:rPr lang="tr-TR" sz="3000" dirty="0" smtClean="0">
                <a:latin typeface="Palatino Linotype" pitchFamily="18" charset="0"/>
              </a:rPr>
              <a:t>Genel Yapısı</a:t>
            </a:r>
            <a:endParaRPr lang="en-US" sz="3000" dirty="0">
              <a:latin typeface="Palatino Linotype" pitchFamily="18" charset="0"/>
            </a:endParaRPr>
          </a:p>
        </p:txBody>
      </p:sp>
      <p:sp>
        <p:nvSpPr>
          <p:cNvPr id="3" name="Content Placeholder 2"/>
          <p:cNvSpPr>
            <a:spLocks noGrp="1"/>
          </p:cNvSpPr>
          <p:nvPr>
            <p:ph sz="quarter" idx="1"/>
          </p:nvPr>
        </p:nvSpPr>
        <p:spPr>
          <a:xfrm>
            <a:off x="381000" y="1752600"/>
            <a:ext cx="8001000" cy="3200400"/>
          </a:xfrm>
        </p:spPr>
        <p:txBody>
          <a:bodyPr>
            <a:noAutofit/>
          </a:bodyPr>
          <a:lstStyle/>
          <a:p>
            <a:pPr>
              <a:lnSpc>
                <a:spcPct val="80000"/>
              </a:lnSpc>
            </a:pPr>
            <a:r>
              <a:rPr lang="tr-TR" sz="2400" b="1" dirty="0" smtClean="0">
                <a:solidFill>
                  <a:schemeClr val="tx1">
                    <a:lumMod val="75000"/>
                    <a:lumOff val="25000"/>
                  </a:schemeClr>
                </a:solidFill>
                <a:latin typeface="Palatino Linotype" pitchFamily="18" charset="0"/>
              </a:rPr>
              <a:t>Açıklama Satırı (Comment Line) </a:t>
            </a:r>
            <a:r>
              <a:rPr lang="tr-TR" sz="2400" b="1" dirty="0">
                <a:solidFill>
                  <a:schemeClr val="tx1">
                    <a:lumMod val="75000"/>
                    <a:lumOff val="25000"/>
                  </a:schemeClr>
                </a:solidFill>
                <a:latin typeface="Palatino Linotype" pitchFamily="18" charset="0"/>
                <a:ea typeface="Verdana" pitchFamily="34" charset="0"/>
                <a:cs typeface="Verdana" pitchFamily="34" charset="0"/>
              </a:rPr>
              <a:t>&lt;!– </a:t>
            </a:r>
            <a:r>
              <a:rPr lang="tr-TR" sz="2400" b="1" dirty="0" smtClean="0">
                <a:solidFill>
                  <a:schemeClr val="tx1">
                    <a:lumMod val="75000"/>
                    <a:lumOff val="25000"/>
                  </a:schemeClr>
                </a:solidFill>
                <a:latin typeface="Palatino Linotype" pitchFamily="18" charset="0"/>
                <a:ea typeface="Verdana" pitchFamily="34" charset="0"/>
                <a:cs typeface="Verdana" pitchFamily="34" charset="0"/>
              </a:rPr>
              <a:t>... --&gt;</a:t>
            </a:r>
            <a:r>
              <a:rPr lang="tr-TR" sz="2400" dirty="0" smtClean="0">
                <a:solidFill>
                  <a:schemeClr val="tx1">
                    <a:lumMod val="75000"/>
                    <a:lumOff val="25000"/>
                  </a:schemeClr>
                </a:solidFill>
                <a:latin typeface="Palatino Linotype" pitchFamily="18" charset="0"/>
              </a:rPr>
              <a:t> </a:t>
            </a:r>
          </a:p>
          <a:p>
            <a:pPr>
              <a:lnSpc>
                <a:spcPct val="80000"/>
              </a:lnSpc>
            </a:pPr>
            <a:endParaRPr lang="tr-TR" sz="800" dirty="0" smtClean="0">
              <a:solidFill>
                <a:schemeClr val="tx1">
                  <a:lumMod val="75000"/>
                  <a:lumOff val="25000"/>
                </a:schemeClr>
              </a:solidFill>
              <a:latin typeface="Palatino Linotype" pitchFamily="18" charset="0"/>
            </a:endParaRPr>
          </a:p>
          <a:p>
            <a:pPr>
              <a:lnSpc>
                <a:spcPct val="80000"/>
              </a:lnSpc>
            </a:pPr>
            <a:endParaRPr lang="tr-TR" sz="400" dirty="0">
              <a:solidFill>
                <a:schemeClr val="tx1">
                  <a:lumMod val="75000"/>
                  <a:lumOff val="25000"/>
                </a:schemeClr>
              </a:solidFill>
              <a:latin typeface="Palatino Linotype" pitchFamily="18" charset="0"/>
            </a:endParaRPr>
          </a:p>
          <a:p>
            <a:pPr lvl="1" algn="just"/>
            <a:r>
              <a:rPr lang="tr-TR" sz="2400" dirty="0">
                <a:solidFill>
                  <a:schemeClr val="tx1">
                    <a:lumMod val="75000"/>
                    <a:lumOff val="25000"/>
                  </a:schemeClr>
                </a:solidFill>
                <a:latin typeface="Palatino Linotype" pitchFamily="18" charset="0"/>
                <a:ea typeface="Verdana" pitchFamily="34" charset="0"/>
                <a:cs typeface="Verdana" pitchFamily="34" charset="0"/>
              </a:rPr>
              <a:t>Web </a:t>
            </a:r>
            <a:r>
              <a:rPr lang="tr-TR" sz="2400" dirty="0" smtClean="0">
                <a:solidFill>
                  <a:schemeClr val="tx1">
                    <a:lumMod val="75000"/>
                    <a:lumOff val="25000"/>
                  </a:schemeClr>
                </a:solidFill>
                <a:latin typeface="Palatino Linotype" pitchFamily="18" charset="0"/>
                <a:ea typeface="Verdana" pitchFamily="34" charset="0"/>
                <a:cs typeface="Verdana" pitchFamily="34" charset="0"/>
              </a:rPr>
              <a:t>Sayfasının kodları arasına açıklamalar </a:t>
            </a:r>
            <a:r>
              <a:rPr lang="tr-TR" sz="2400" dirty="0">
                <a:solidFill>
                  <a:schemeClr val="tx1">
                    <a:lumMod val="75000"/>
                    <a:lumOff val="25000"/>
                  </a:schemeClr>
                </a:solidFill>
                <a:latin typeface="Palatino Linotype" pitchFamily="18" charset="0"/>
                <a:ea typeface="Verdana" pitchFamily="34" charset="0"/>
                <a:cs typeface="Verdana" pitchFamily="34" charset="0"/>
              </a:rPr>
              <a:t>eklemede </a:t>
            </a:r>
            <a:r>
              <a:rPr lang="tr-TR" sz="2400" dirty="0" smtClean="0">
                <a:solidFill>
                  <a:schemeClr val="tx1">
                    <a:lumMod val="75000"/>
                    <a:lumOff val="25000"/>
                  </a:schemeClr>
                </a:solidFill>
                <a:latin typeface="Palatino Linotype" pitchFamily="18" charset="0"/>
                <a:ea typeface="Verdana" pitchFamily="34" charset="0"/>
                <a:cs typeface="Verdana" pitchFamily="34" charset="0"/>
              </a:rPr>
              <a:t>kullanılır.</a:t>
            </a:r>
          </a:p>
          <a:p>
            <a:pPr lvl="1" algn="just"/>
            <a:endParaRPr lang="tr-TR" sz="400" dirty="0" smtClean="0">
              <a:solidFill>
                <a:schemeClr val="tx1">
                  <a:lumMod val="75000"/>
                  <a:lumOff val="25000"/>
                </a:schemeClr>
              </a:solidFill>
              <a:latin typeface="Palatino Linotype" pitchFamily="18" charset="0"/>
              <a:ea typeface="Verdana" pitchFamily="34" charset="0"/>
              <a:cs typeface="Verdana" pitchFamily="34" charset="0"/>
            </a:endParaRPr>
          </a:p>
          <a:p>
            <a:pPr lvl="1" algn="just"/>
            <a:r>
              <a:rPr lang="en-US" sz="2400" dirty="0" err="1" smtClean="0">
                <a:solidFill>
                  <a:schemeClr val="tx1">
                    <a:lumMod val="75000"/>
                    <a:lumOff val="25000"/>
                  </a:schemeClr>
                </a:solidFill>
                <a:latin typeface="Palatino Linotype" pitchFamily="18" charset="0"/>
              </a:rPr>
              <a:t>Burada</a:t>
            </a:r>
            <a:r>
              <a:rPr lang="en-US" sz="2400" dirty="0" smtClean="0">
                <a:solidFill>
                  <a:schemeClr val="tx1">
                    <a:lumMod val="75000"/>
                    <a:lumOff val="25000"/>
                  </a:schemeClr>
                </a:solidFill>
                <a:latin typeface="Palatino Linotype" pitchFamily="18" charset="0"/>
              </a:rPr>
              <a:t> “&lt;!</a:t>
            </a:r>
            <a:r>
              <a:rPr lang="tr-TR" sz="2400" dirty="0" smtClean="0">
                <a:solidFill>
                  <a:schemeClr val="tx1">
                    <a:lumMod val="75000"/>
                    <a:lumOff val="25000"/>
                  </a:schemeClr>
                </a:solidFill>
                <a:latin typeface="Palatino Linotype" pitchFamily="18" charset="0"/>
              </a:rPr>
              <a:t>--</a:t>
            </a:r>
            <a:r>
              <a:rPr lang="en-US" sz="2400" dirty="0" smtClean="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ve</a:t>
            </a:r>
            <a:r>
              <a:rPr lang="en-US" sz="2400" dirty="0">
                <a:solidFill>
                  <a:schemeClr val="tx1">
                    <a:lumMod val="75000"/>
                    <a:lumOff val="25000"/>
                  </a:schemeClr>
                </a:solidFill>
                <a:latin typeface="Palatino Linotype" pitchFamily="18" charset="0"/>
              </a:rPr>
              <a:t> </a:t>
            </a:r>
            <a:r>
              <a:rPr lang="en-US" sz="2400" dirty="0" smtClean="0">
                <a:solidFill>
                  <a:schemeClr val="tx1">
                    <a:lumMod val="75000"/>
                    <a:lumOff val="25000"/>
                  </a:schemeClr>
                </a:solidFill>
                <a:latin typeface="Palatino Linotype" pitchFamily="18" charset="0"/>
              </a:rPr>
              <a:t>“</a:t>
            </a:r>
            <a:r>
              <a:rPr lang="tr-TR" sz="2400" dirty="0" smtClean="0">
                <a:solidFill>
                  <a:schemeClr val="tx1">
                    <a:lumMod val="75000"/>
                    <a:lumOff val="25000"/>
                  </a:schemeClr>
                </a:solidFill>
                <a:latin typeface="Palatino Linotype" pitchFamily="18" charset="0"/>
              </a:rPr>
              <a:t>--&gt;</a:t>
            </a:r>
            <a:r>
              <a:rPr lang="en-US" sz="2400" dirty="0" smtClean="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işaretleri</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arasına</a:t>
            </a:r>
            <a:r>
              <a:rPr lang="en-US" sz="2400" dirty="0">
                <a:solidFill>
                  <a:schemeClr val="tx1">
                    <a:lumMod val="75000"/>
                    <a:lumOff val="25000"/>
                  </a:schemeClr>
                </a:solidFill>
                <a:latin typeface="Palatino Linotype" pitchFamily="18" charset="0"/>
              </a:rPr>
              <a:t> </a:t>
            </a:r>
            <a:r>
              <a:rPr lang="en-US" sz="2400" dirty="0" err="1" smtClean="0">
                <a:solidFill>
                  <a:schemeClr val="tx1">
                    <a:lumMod val="75000"/>
                    <a:lumOff val="25000"/>
                  </a:schemeClr>
                </a:solidFill>
                <a:latin typeface="Palatino Linotype" pitchFamily="18" charset="0"/>
              </a:rPr>
              <a:t>yaz</a:t>
            </a:r>
            <a:r>
              <a:rPr lang="tr-TR" sz="2400" dirty="0" smtClean="0">
                <a:solidFill>
                  <a:schemeClr val="tx1">
                    <a:lumMod val="75000"/>
                    <a:lumOff val="25000"/>
                  </a:schemeClr>
                </a:solidFill>
                <a:latin typeface="Palatino Linotype" pitchFamily="18" charset="0"/>
              </a:rPr>
              <a:t>ılan</a:t>
            </a:r>
            <a:r>
              <a:rPr lang="en-US" sz="2400" dirty="0" smtClean="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tüm</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yazıları</a:t>
            </a:r>
            <a:r>
              <a:rPr lang="en-US" sz="2400" dirty="0">
                <a:solidFill>
                  <a:schemeClr val="tx1">
                    <a:lumMod val="75000"/>
                    <a:lumOff val="25000"/>
                  </a:schemeClr>
                </a:solidFill>
                <a:latin typeface="Palatino Linotype" pitchFamily="18" charset="0"/>
              </a:rPr>
              <a:t> </a:t>
            </a:r>
            <a:r>
              <a:rPr lang="en-US" sz="2400" dirty="0" err="1" smtClean="0">
                <a:solidFill>
                  <a:schemeClr val="tx1">
                    <a:lumMod val="75000"/>
                    <a:lumOff val="25000"/>
                  </a:schemeClr>
                </a:solidFill>
                <a:latin typeface="Palatino Linotype" pitchFamily="18" charset="0"/>
              </a:rPr>
              <a:t>sadece</a:t>
            </a:r>
            <a:r>
              <a:rPr lang="tr-TR" sz="2400" dirty="0">
                <a:solidFill>
                  <a:schemeClr val="tx1">
                    <a:lumMod val="75000"/>
                    <a:lumOff val="25000"/>
                  </a:schemeClr>
                </a:solidFill>
                <a:latin typeface="Palatino Linotype" pitchFamily="18" charset="0"/>
              </a:rPr>
              <a:t> </a:t>
            </a:r>
            <a:r>
              <a:rPr lang="tr-TR" sz="2400" dirty="0" smtClean="0">
                <a:solidFill>
                  <a:schemeClr val="tx1">
                    <a:lumMod val="75000"/>
                    <a:lumOff val="25000"/>
                  </a:schemeClr>
                </a:solidFill>
                <a:latin typeface="Palatino Linotype" pitchFamily="18" charset="0"/>
              </a:rPr>
              <a:t>web tasarımcısı</a:t>
            </a:r>
            <a:r>
              <a:rPr lang="en-US" sz="2400" dirty="0" smtClean="0">
                <a:solidFill>
                  <a:schemeClr val="tx1">
                    <a:lumMod val="75000"/>
                    <a:lumOff val="25000"/>
                  </a:schemeClr>
                </a:solidFill>
                <a:latin typeface="Palatino Linotype" pitchFamily="18" charset="0"/>
              </a:rPr>
              <a:t> </a:t>
            </a:r>
            <a:r>
              <a:rPr lang="en-US" sz="2400" dirty="0" err="1" smtClean="0">
                <a:solidFill>
                  <a:schemeClr val="tx1">
                    <a:lumMod val="75000"/>
                    <a:lumOff val="25000"/>
                  </a:schemeClr>
                </a:solidFill>
                <a:latin typeface="Palatino Linotype" pitchFamily="18" charset="0"/>
              </a:rPr>
              <a:t>görebilir</a:t>
            </a:r>
            <a:r>
              <a:rPr lang="en-US" sz="2400" dirty="0" smtClean="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Arada</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kalan</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yazılar</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hiçbir</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şekilde</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ziyaretçiye</a:t>
            </a:r>
            <a:r>
              <a:rPr lang="en-US" sz="2400" dirty="0">
                <a:solidFill>
                  <a:schemeClr val="tx1">
                    <a:lumMod val="75000"/>
                    <a:lumOff val="25000"/>
                  </a:schemeClr>
                </a:solidFill>
                <a:latin typeface="Palatino Linotype" pitchFamily="18" charset="0"/>
              </a:rPr>
              <a:t> </a:t>
            </a:r>
            <a:r>
              <a:rPr lang="en-US" sz="2400" dirty="0" err="1">
                <a:solidFill>
                  <a:schemeClr val="tx1">
                    <a:lumMod val="75000"/>
                    <a:lumOff val="25000"/>
                  </a:schemeClr>
                </a:solidFill>
                <a:latin typeface="Palatino Linotype" pitchFamily="18" charset="0"/>
              </a:rPr>
              <a:t>ulaşmamaktadır</a:t>
            </a:r>
            <a:r>
              <a:rPr lang="en-US" sz="2400" dirty="0">
                <a:solidFill>
                  <a:schemeClr val="tx1">
                    <a:lumMod val="75000"/>
                    <a:lumOff val="25000"/>
                  </a:schemeClr>
                </a:solidFill>
                <a:latin typeface="Palatino Linotype" pitchFamily="18" charset="0"/>
              </a:rPr>
              <a:t>.</a:t>
            </a:r>
          </a:p>
          <a:p>
            <a:pPr marL="0" indent="0">
              <a:buNone/>
            </a:pPr>
            <a:r>
              <a:rPr lang="en-US" sz="2400" dirty="0">
                <a:solidFill>
                  <a:schemeClr val="tx1">
                    <a:lumMod val="75000"/>
                    <a:lumOff val="25000"/>
                  </a:schemeClr>
                </a:solidFill>
                <a:latin typeface="Palatino Linotype" pitchFamily="18" charset="0"/>
              </a:rPr>
              <a:t/>
            </a:r>
            <a:br>
              <a:rPr lang="en-US" sz="2400" dirty="0">
                <a:solidFill>
                  <a:schemeClr val="tx1">
                    <a:lumMod val="75000"/>
                    <a:lumOff val="25000"/>
                  </a:schemeClr>
                </a:solidFill>
                <a:latin typeface="Palatino Linotype" pitchFamily="18" charset="0"/>
              </a:rPr>
            </a:br>
            <a:r>
              <a:rPr lang="tr-TR" sz="2200" dirty="0">
                <a:solidFill>
                  <a:schemeClr val="tx1">
                    <a:lumMod val="75000"/>
                    <a:lumOff val="25000"/>
                  </a:schemeClr>
                </a:solidFill>
                <a:latin typeface="Palatino Linotype" pitchFamily="18" charset="0"/>
              </a:rPr>
              <a:t/>
            </a:r>
            <a:br>
              <a:rPr lang="tr-TR" sz="2200" dirty="0">
                <a:solidFill>
                  <a:schemeClr val="tx1">
                    <a:lumMod val="75000"/>
                    <a:lumOff val="25000"/>
                  </a:schemeClr>
                </a:solidFill>
                <a:latin typeface="Palatino Linotype" pitchFamily="18" charset="0"/>
              </a:rPr>
            </a:br>
            <a:endParaRPr lang="tr-TR" sz="2200" dirty="0">
              <a:solidFill>
                <a:schemeClr val="tx1">
                  <a:lumMod val="75000"/>
                  <a:lumOff val="25000"/>
                </a:schemeClr>
              </a:solidFill>
              <a:latin typeface="Palatino Linotype" pitchFamily="18" charset="0"/>
            </a:endParaRPr>
          </a:p>
          <a:p>
            <a:endParaRPr lang="tr-TR" sz="2200" dirty="0">
              <a:solidFill>
                <a:schemeClr val="tx1">
                  <a:lumMod val="75000"/>
                  <a:lumOff val="25000"/>
                </a:schemeClr>
              </a:solidFill>
              <a:latin typeface="Palatino Linotype" pitchFamily="18" charset="0"/>
            </a:endParaRP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10</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43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latin typeface="Palatino Linotype" pitchFamily="18" charset="0"/>
              </a:rPr>
              <a:t>2. HTML </a:t>
            </a:r>
            <a:r>
              <a:rPr lang="tr-TR" sz="3200" dirty="0">
                <a:latin typeface="Palatino Linotype" pitchFamily="18" charset="0"/>
              </a:rPr>
              <a:t>Temel Etiketleri</a:t>
            </a:r>
            <a:endParaRPr lang="en-US" sz="3200" dirty="0">
              <a:latin typeface="Palatino Linotype" pitchFamily="18" charset="0"/>
            </a:endParaRPr>
          </a:p>
        </p:txBody>
      </p:sp>
      <p:graphicFrame>
        <p:nvGraphicFramePr>
          <p:cNvPr id="6" name="22 Tablo"/>
          <p:cNvGraphicFramePr>
            <a:graphicFrameLocks noGrp="1"/>
          </p:cNvGraphicFramePr>
          <p:nvPr>
            <p:extLst>
              <p:ext uri="{D42A27DB-BD31-4B8C-83A1-F6EECF244321}">
                <p14:modId xmlns:p14="http://schemas.microsoft.com/office/powerpoint/2010/main" val="4194391537"/>
              </p:ext>
            </p:extLst>
          </p:nvPr>
        </p:nvGraphicFramePr>
        <p:xfrm>
          <a:off x="762000" y="2198661"/>
          <a:ext cx="7786687" cy="2480025"/>
        </p:xfrm>
        <a:graphic>
          <a:graphicData uri="http://schemas.openxmlformats.org/drawingml/2006/table">
            <a:tbl>
              <a:tblPr firstRow="1" bandRow="1">
                <a:tableStyleId>{5C22544A-7EE6-4342-B048-85BDC9FD1C3A}</a:tableStyleId>
              </a:tblPr>
              <a:tblGrid>
                <a:gridCol w="1447800"/>
                <a:gridCol w="1600200"/>
                <a:gridCol w="4738687"/>
              </a:tblGrid>
              <a:tr h="468387">
                <a:tc>
                  <a:txBody>
                    <a:bodyPr/>
                    <a:lstStyle/>
                    <a:p>
                      <a:pPr algn="just"/>
                      <a:r>
                        <a:rPr lang="tr-TR" sz="1400" b="1" dirty="0" smtClean="0">
                          <a:solidFill>
                            <a:schemeClr val="tx2"/>
                          </a:solidFill>
                          <a:latin typeface="Verdana" pitchFamily="34" charset="0"/>
                          <a:ea typeface="Verdana" pitchFamily="34" charset="0"/>
                          <a:cs typeface="Verdana" pitchFamily="34" charset="0"/>
                        </a:rPr>
                        <a:t>İLK ETİKET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nchor="ctr"/>
                </a:tc>
                <a:tc>
                  <a:txBody>
                    <a:bodyPr/>
                    <a:lstStyle/>
                    <a:p>
                      <a:pPr algn="just"/>
                      <a:r>
                        <a:rPr lang="tr-TR" sz="1400" b="1" dirty="0" smtClean="0">
                          <a:solidFill>
                            <a:schemeClr val="tx2"/>
                          </a:solidFill>
                          <a:latin typeface="Verdana" pitchFamily="34" charset="0"/>
                          <a:ea typeface="Verdana" pitchFamily="34" charset="0"/>
                          <a:cs typeface="Verdana" pitchFamily="34" charset="0"/>
                        </a:rPr>
                        <a:t>SON ETİKET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2"/>
                          </a:solidFill>
                          <a:latin typeface="Verdana" pitchFamily="34" charset="0"/>
                          <a:ea typeface="Verdana" pitchFamily="34" charset="0"/>
                          <a:cs typeface="Verdana" pitchFamily="34" charset="0"/>
                        </a:rPr>
                        <a:t>AÇIKLAMA</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nchor="ctr"/>
                </a:tc>
              </a:tr>
              <a:tr h="487665">
                <a:tc>
                  <a:txBody>
                    <a:bodyPr/>
                    <a:lstStyle/>
                    <a:p>
                      <a:pPr algn="just"/>
                      <a:r>
                        <a:rPr lang="tr-TR" sz="1400" b="1" dirty="0" smtClean="0">
                          <a:solidFill>
                            <a:schemeClr val="tx2"/>
                          </a:solidFill>
                          <a:latin typeface="Verdana" pitchFamily="34" charset="0"/>
                          <a:ea typeface="Verdana" pitchFamily="34" charset="0"/>
                          <a:cs typeface="Verdana" pitchFamily="34" charset="0"/>
                        </a:rPr>
                        <a:t>&lt;HTML&gt;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algn="just"/>
                      <a:r>
                        <a:rPr lang="tr-TR" sz="1400" b="1" dirty="0" smtClean="0">
                          <a:solidFill>
                            <a:schemeClr val="tx2"/>
                          </a:solidFill>
                          <a:latin typeface="Verdana" pitchFamily="34" charset="0"/>
                          <a:ea typeface="Verdana" pitchFamily="34" charset="0"/>
                          <a:cs typeface="Verdana" pitchFamily="34" charset="0"/>
                        </a:rPr>
                        <a:t>&lt;/HTML&gt;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algn="just"/>
                      <a:r>
                        <a:rPr lang="tr-TR" sz="1400" b="0" dirty="0" smtClean="0">
                          <a:solidFill>
                            <a:schemeClr val="tx2"/>
                          </a:solidFill>
                          <a:latin typeface="Verdana" pitchFamily="34" charset="0"/>
                          <a:ea typeface="Verdana" pitchFamily="34" charset="0"/>
                          <a:cs typeface="Verdana" pitchFamily="34" charset="0"/>
                        </a:rPr>
                        <a:t>HTML dokümanının başlangıç ve bitimini tanımlar</a:t>
                      </a:r>
                      <a:endParaRPr lang="tr-TR" sz="1400" b="0" dirty="0">
                        <a:solidFill>
                          <a:schemeClr val="tx2"/>
                        </a:solidFill>
                        <a:latin typeface="Verdana" pitchFamily="34" charset="0"/>
                        <a:ea typeface="Verdana" pitchFamily="34" charset="0"/>
                        <a:cs typeface="Verdana" pitchFamily="34" charset="0"/>
                      </a:endParaRPr>
                    </a:p>
                  </a:txBody>
                  <a:tcPr marL="91439" marR="91439" marT="45717" marB="45717"/>
                </a:tc>
              </a:tr>
              <a:tr h="487665">
                <a:tc>
                  <a:txBody>
                    <a:bodyPr/>
                    <a:lstStyle/>
                    <a:p>
                      <a:pPr algn="just"/>
                      <a:r>
                        <a:rPr lang="tr-TR" sz="1400" b="1" dirty="0" smtClean="0">
                          <a:solidFill>
                            <a:schemeClr val="tx2"/>
                          </a:solidFill>
                          <a:latin typeface="Verdana" pitchFamily="34" charset="0"/>
                          <a:ea typeface="Verdana" pitchFamily="34" charset="0"/>
                          <a:cs typeface="Verdana" pitchFamily="34" charset="0"/>
                        </a:rPr>
                        <a:t>&lt;HEAD&gt;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algn="just"/>
                      <a:r>
                        <a:rPr lang="tr-TR" sz="1400" b="1" dirty="0" smtClean="0">
                          <a:solidFill>
                            <a:schemeClr val="tx2"/>
                          </a:solidFill>
                          <a:latin typeface="Verdana" pitchFamily="34" charset="0"/>
                          <a:ea typeface="Verdana" pitchFamily="34" charset="0"/>
                          <a:cs typeface="Verdana" pitchFamily="34" charset="0"/>
                        </a:rPr>
                        <a:t>&lt;/HEAD&gt;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0" dirty="0" smtClean="0">
                          <a:solidFill>
                            <a:schemeClr val="tx2"/>
                          </a:solidFill>
                          <a:latin typeface="Verdana" pitchFamily="34" charset="0"/>
                          <a:ea typeface="Verdana" pitchFamily="34" charset="0"/>
                          <a:cs typeface="Verdana" pitchFamily="34" charset="0"/>
                        </a:rPr>
                        <a:t>Başlık bölümünün başlangıç ve bitimini</a:t>
                      </a:r>
                      <a:r>
                        <a:rPr lang="tr-TR" sz="1400" b="0" baseline="0" dirty="0" smtClean="0">
                          <a:solidFill>
                            <a:schemeClr val="tx2"/>
                          </a:solidFill>
                          <a:latin typeface="Verdana" pitchFamily="34" charset="0"/>
                          <a:ea typeface="Verdana" pitchFamily="34" charset="0"/>
                          <a:cs typeface="Verdana" pitchFamily="34" charset="0"/>
                        </a:rPr>
                        <a:t> </a:t>
                      </a:r>
                      <a:r>
                        <a:rPr lang="tr-TR" sz="1400" b="0" dirty="0" smtClean="0">
                          <a:solidFill>
                            <a:schemeClr val="tx2"/>
                          </a:solidFill>
                          <a:latin typeface="Verdana" pitchFamily="34" charset="0"/>
                          <a:ea typeface="Verdana" pitchFamily="34" charset="0"/>
                          <a:cs typeface="Verdana" pitchFamily="34" charset="0"/>
                        </a:rPr>
                        <a:t>tanımlar.</a:t>
                      </a:r>
                      <a:endParaRPr lang="tr-TR" sz="1400" b="0" dirty="0">
                        <a:solidFill>
                          <a:schemeClr val="tx2"/>
                        </a:solidFill>
                        <a:latin typeface="Verdana" pitchFamily="34" charset="0"/>
                        <a:ea typeface="Verdana" pitchFamily="34" charset="0"/>
                        <a:cs typeface="Verdana" pitchFamily="34" charset="0"/>
                      </a:endParaRPr>
                    </a:p>
                  </a:txBody>
                  <a:tcPr marL="91439" marR="91439" marT="45717" marB="45717"/>
                </a:tc>
              </a:tr>
              <a:tr h="487665">
                <a:tc>
                  <a:txBody>
                    <a:bodyPr/>
                    <a:lstStyle/>
                    <a:p>
                      <a:pPr algn="just"/>
                      <a:r>
                        <a:rPr lang="tr-TR" sz="1400" b="1" dirty="0" smtClean="0">
                          <a:solidFill>
                            <a:schemeClr val="tx2"/>
                          </a:solidFill>
                          <a:latin typeface="Verdana" pitchFamily="34" charset="0"/>
                          <a:ea typeface="Verdana" pitchFamily="34" charset="0"/>
                          <a:cs typeface="Verdana" pitchFamily="34" charset="0"/>
                        </a:rPr>
                        <a:t>&lt;TITLE&gt;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2"/>
                          </a:solidFill>
                          <a:latin typeface="Verdana" pitchFamily="34" charset="0"/>
                          <a:ea typeface="Verdana" pitchFamily="34" charset="0"/>
                          <a:cs typeface="Verdana" pitchFamily="34" charset="0"/>
                        </a:rPr>
                        <a:t>&lt;/TITLE&gt;</a:t>
                      </a:r>
                    </a:p>
                    <a:p>
                      <a:pPr algn="just"/>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algn="just"/>
                      <a:r>
                        <a:rPr lang="tr-TR" sz="1400" b="0" dirty="0" smtClean="0">
                          <a:solidFill>
                            <a:schemeClr val="tx2"/>
                          </a:solidFill>
                          <a:latin typeface="Verdana" pitchFamily="34" charset="0"/>
                          <a:ea typeface="Verdana" pitchFamily="34" charset="0"/>
                          <a:cs typeface="Verdana" pitchFamily="34" charset="0"/>
                        </a:rPr>
                        <a:t>Web Sayfasının başlığını tanımlar. Browser’ın isim çubuğunda görünecek olan metindir</a:t>
                      </a:r>
                      <a:endParaRPr lang="tr-TR" sz="1400" b="0" dirty="0">
                        <a:solidFill>
                          <a:schemeClr val="tx2"/>
                        </a:solidFill>
                        <a:latin typeface="Verdana" pitchFamily="34" charset="0"/>
                        <a:ea typeface="Verdana" pitchFamily="34" charset="0"/>
                        <a:cs typeface="Verdana" pitchFamily="34" charset="0"/>
                      </a:endParaRPr>
                    </a:p>
                  </a:txBody>
                  <a:tcPr marL="91439" marR="91439" marT="45717" marB="45717"/>
                </a:tc>
              </a:tr>
              <a:tr h="487665">
                <a:tc>
                  <a:txBody>
                    <a:bodyPr/>
                    <a:lstStyle/>
                    <a:p>
                      <a:pPr algn="just"/>
                      <a:r>
                        <a:rPr lang="tr-TR" sz="1400" b="1" dirty="0" smtClean="0">
                          <a:solidFill>
                            <a:schemeClr val="tx2"/>
                          </a:solidFill>
                          <a:latin typeface="Verdana" pitchFamily="34" charset="0"/>
                          <a:ea typeface="Verdana" pitchFamily="34" charset="0"/>
                          <a:cs typeface="Verdana" pitchFamily="34" charset="0"/>
                        </a:rPr>
                        <a:t>&lt;BODY&gt; </a:t>
                      </a:r>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2"/>
                          </a:solidFill>
                          <a:latin typeface="Verdana" pitchFamily="34" charset="0"/>
                          <a:ea typeface="Verdana" pitchFamily="34" charset="0"/>
                          <a:cs typeface="Verdana" pitchFamily="34" charset="0"/>
                        </a:rPr>
                        <a:t>&lt;/BODY&gt;</a:t>
                      </a:r>
                    </a:p>
                    <a:p>
                      <a:pPr algn="just"/>
                      <a:endParaRPr lang="tr-TR" sz="1400" b="1" dirty="0">
                        <a:solidFill>
                          <a:schemeClr val="tx2"/>
                        </a:solidFill>
                        <a:latin typeface="Verdana" pitchFamily="34" charset="0"/>
                        <a:ea typeface="Verdana" pitchFamily="34" charset="0"/>
                        <a:cs typeface="Verdana" pitchFamily="34" charset="0"/>
                      </a:endParaRPr>
                    </a:p>
                  </a:txBody>
                  <a:tcPr marL="91439" marR="91439" marT="45717" marB="45717"/>
                </a:tc>
                <a:tc>
                  <a:txBody>
                    <a:bodyPr/>
                    <a:lstStyle/>
                    <a:p>
                      <a:pPr algn="just"/>
                      <a:r>
                        <a:rPr lang="tr-TR" sz="1400" b="0" dirty="0" smtClean="0">
                          <a:solidFill>
                            <a:schemeClr val="tx2"/>
                          </a:solidFill>
                          <a:latin typeface="Verdana" pitchFamily="34" charset="0"/>
                          <a:ea typeface="Verdana" pitchFamily="34" charset="0"/>
                          <a:cs typeface="Verdana" pitchFamily="34" charset="0"/>
                        </a:rPr>
                        <a:t>Web Sayfasında gösterilecek olan içeriğin yazıldığı bölümü tanımlamada kullanılır</a:t>
                      </a:r>
                      <a:endParaRPr lang="tr-TR" sz="1400" b="0" dirty="0">
                        <a:solidFill>
                          <a:schemeClr val="tx2"/>
                        </a:solidFill>
                        <a:latin typeface="Verdana" pitchFamily="34" charset="0"/>
                        <a:ea typeface="Verdana" pitchFamily="34" charset="0"/>
                        <a:cs typeface="Verdana" pitchFamily="34" charset="0"/>
                      </a:endParaRPr>
                    </a:p>
                  </a:txBody>
                  <a:tcPr marL="91439" marR="91439" marT="45717" marB="45717"/>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11</a:t>
            </a:fld>
            <a:endParaRPr lang="en-US"/>
          </a:p>
        </p:txBody>
      </p:sp>
      <p:pic>
        <p:nvPicPr>
          <p:cNvPr id="7"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39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3" name="Content Placeholder 2"/>
          <p:cNvSpPr>
            <a:spLocks noGrp="1"/>
          </p:cNvSpPr>
          <p:nvPr>
            <p:ph sz="quarter" idx="1"/>
          </p:nvPr>
        </p:nvSpPr>
        <p:spPr>
          <a:xfrm>
            <a:off x="612648" y="1752600"/>
            <a:ext cx="8153400" cy="4495800"/>
          </a:xfrm>
        </p:spPr>
        <p:txBody>
          <a:bodyPr>
            <a:noAutofit/>
          </a:bodyPr>
          <a:lstStyle/>
          <a:p>
            <a:pPr marL="0" indent="0">
              <a:lnSpc>
                <a:spcPct val="80000"/>
              </a:lnSpc>
              <a:buNone/>
            </a:pPr>
            <a:r>
              <a:rPr lang="tr-TR" sz="2400" b="1" dirty="0">
                <a:solidFill>
                  <a:schemeClr val="accent4"/>
                </a:solidFill>
                <a:latin typeface="Palatino Linotype" pitchFamily="18" charset="0"/>
              </a:rPr>
              <a:t>&lt;HTML</a:t>
            </a:r>
            <a:r>
              <a:rPr lang="tr-TR" sz="2400" b="1" dirty="0" smtClean="0">
                <a:solidFill>
                  <a:schemeClr val="accent4"/>
                </a:solidFill>
                <a:latin typeface="Palatino Linotype" pitchFamily="18" charset="0"/>
              </a:rPr>
              <a:t>&gt;...</a:t>
            </a:r>
            <a:r>
              <a:rPr lang="tr-TR" sz="2400" b="1" dirty="0">
                <a:solidFill>
                  <a:schemeClr val="accent4"/>
                </a:solidFill>
                <a:latin typeface="Palatino Linotype" pitchFamily="18" charset="0"/>
              </a:rPr>
              <a:t> </a:t>
            </a:r>
            <a:r>
              <a:rPr lang="tr-TR" sz="2400" b="1" dirty="0" smtClean="0">
                <a:solidFill>
                  <a:schemeClr val="accent4"/>
                </a:solidFill>
                <a:latin typeface="Palatino Linotype" pitchFamily="18" charset="0"/>
              </a:rPr>
              <a:t>&lt;/HTML</a:t>
            </a:r>
            <a:r>
              <a:rPr lang="tr-TR" sz="2400" b="1" dirty="0">
                <a:solidFill>
                  <a:schemeClr val="accent4"/>
                </a:solidFill>
                <a:latin typeface="Palatino Linotype" pitchFamily="18" charset="0"/>
              </a:rPr>
              <a:t>&gt; </a:t>
            </a:r>
            <a:endParaRPr lang="tr-TR" sz="2400" b="1" dirty="0" smtClean="0">
              <a:solidFill>
                <a:schemeClr val="accent4"/>
              </a:solidFill>
              <a:latin typeface="Palatino Linotype" pitchFamily="18" charset="0"/>
            </a:endParaRPr>
          </a:p>
          <a:p>
            <a:pPr>
              <a:lnSpc>
                <a:spcPct val="80000"/>
              </a:lnSpc>
              <a:buFont typeface="Wingdings" pitchFamily="2" charset="2"/>
              <a:buChar char="q"/>
            </a:pPr>
            <a:endParaRPr lang="tr-TR" sz="1400" dirty="0">
              <a:latin typeface="Palatino Linotype" pitchFamily="18" charset="0"/>
            </a:endParaRPr>
          </a:p>
          <a:p>
            <a:pPr>
              <a:lnSpc>
                <a:spcPct val="80000"/>
              </a:lnSpc>
              <a:buFont typeface="Wingdings" pitchFamily="2" charset="2"/>
              <a:buChar char="q"/>
            </a:pPr>
            <a:r>
              <a:rPr lang="tr-TR" sz="2400" dirty="0" smtClean="0">
                <a:solidFill>
                  <a:schemeClr val="accent6">
                    <a:lumMod val="50000"/>
                  </a:schemeClr>
                </a:solidFill>
                <a:latin typeface="Palatino Linotype" pitchFamily="18" charset="0"/>
              </a:rPr>
              <a:t>&lt;HTML&gt;  </a:t>
            </a:r>
            <a:r>
              <a:rPr lang="tr-TR" sz="2400" dirty="0">
                <a:solidFill>
                  <a:schemeClr val="accent6">
                    <a:lumMod val="50000"/>
                  </a:schemeClr>
                </a:solidFill>
                <a:latin typeface="Palatino Linotype" pitchFamily="18" charset="0"/>
              </a:rPr>
              <a:t>bir   </a:t>
            </a:r>
            <a:r>
              <a:rPr lang="tr-TR" sz="2400" dirty="0" smtClean="0">
                <a:solidFill>
                  <a:schemeClr val="accent6">
                    <a:lumMod val="50000"/>
                  </a:schemeClr>
                </a:solidFill>
                <a:latin typeface="Palatino Linotype" pitchFamily="18" charset="0"/>
              </a:rPr>
              <a:t>web  </a:t>
            </a:r>
            <a:r>
              <a:rPr lang="tr-TR" sz="2400" dirty="0">
                <a:solidFill>
                  <a:schemeClr val="accent6">
                    <a:lumMod val="50000"/>
                  </a:schemeClr>
                </a:solidFill>
                <a:latin typeface="Palatino Linotype" pitchFamily="18" charset="0"/>
              </a:rPr>
              <a:t>sayfasında  bulunan  ilk </a:t>
            </a:r>
            <a:r>
              <a:rPr lang="tr-TR" sz="2400" dirty="0" smtClean="0">
                <a:solidFill>
                  <a:schemeClr val="accent6">
                    <a:lumMod val="50000"/>
                  </a:schemeClr>
                </a:solidFill>
                <a:latin typeface="Palatino Linotype" pitchFamily="18" charset="0"/>
              </a:rPr>
              <a:t>etiket, &lt;/HTML&gt; ise </a:t>
            </a:r>
            <a:r>
              <a:rPr lang="tr-TR" sz="2400" dirty="0">
                <a:solidFill>
                  <a:schemeClr val="accent6">
                    <a:lumMod val="50000"/>
                  </a:schemeClr>
                </a:solidFill>
                <a:latin typeface="Palatino Linotype" pitchFamily="18" charset="0"/>
              </a:rPr>
              <a:t>bir   web  sayfasında  bulunan </a:t>
            </a:r>
            <a:r>
              <a:rPr lang="tr-TR" sz="2400" dirty="0" smtClean="0">
                <a:solidFill>
                  <a:schemeClr val="accent6">
                    <a:lumMod val="50000"/>
                  </a:schemeClr>
                </a:solidFill>
                <a:latin typeface="Palatino Linotype" pitchFamily="18" charset="0"/>
              </a:rPr>
              <a:t>son etikettir.</a:t>
            </a:r>
          </a:p>
          <a:p>
            <a:pPr marL="0" indent="0">
              <a:lnSpc>
                <a:spcPct val="80000"/>
              </a:lnSpc>
              <a:buNone/>
            </a:pPr>
            <a:endParaRPr lang="tr-TR" sz="400" dirty="0" smtClean="0">
              <a:solidFill>
                <a:schemeClr val="accent6">
                  <a:lumMod val="50000"/>
                </a:schemeClr>
              </a:solidFill>
              <a:latin typeface="Palatino Linotype" pitchFamily="18" charset="0"/>
            </a:endParaRPr>
          </a:p>
          <a:p>
            <a:pPr>
              <a:lnSpc>
                <a:spcPct val="80000"/>
              </a:lnSpc>
              <a:buFont typeface="Wingdings" pitchFamily="2" charset="2"/>
              <a:buChar char="q"/>
            </a:pPr>
            <a:r>
              <a:rPr lang="tr-TR" sz="2400" dirty="0" smtClean="0">
                <a:solidFill>
                  <a:schemeClr val="accent6">
                    <a:lumMod val="50000"/>
                  </a:schemeClr>
                </a:solidFill>
                <a:latin typeface="Palatino Linotype" pitchFamily="18" charset="0"/>
              </a:rPr>
              <a:t>Tarayıcıya  </a:t>
            </a:r>
            <a:r>
              <a:rPr lang="tr-TR" sz="2400" dirty="0">
                <a:solidFill>
                  <a:schemeClr val="accent6">
                    <a:lumMod val="50000"/>
                  </a:schemeClr>
                </a:solidFill>
                <a:latin typeface="Palatino Linotype" pitchFamily="18" charset="0"/>
              </a:rPr>
              <a:t>HTML belgesinin  başladığı  ve  bittiği  yeri  bildirir. </a:t>
            </a:r>
            <a:endParaRPr lang="tr-TR" sz="2400" dirty="0" smtClean="0">
              <a:solidFill>
                <a:schemeClr val="accent6">
                  <a:lumMod val="50000"/>
                </a:schemeClr>
              </a:solidFill>
              <a:latin typeface="Palatino Linotype" pitchFamily="18" charset="0"/>
            </a:endParaRPr>
          </a:p>
          <a:p>
            <a:pPr marL="0" indent="0">
              <a:lnSpc>
                <a:spcPct val="80000"/>
              </a:lnSpc>
              <a:buNone/>
            </a:pPr>
            <a:endParaRPr lang="tr-TR" sz="400" dirty="0" smtClean="0">
              <a:latin typeface="Palatino Linotype" pitchFamily="18" charset="0"/>
            </a:endParaRPr>
          </a:p>
          <a:p>
            <a:pPr>
              <a:lnSpc>
                <a:spcPct val="80000"/>
              </a:lnSpc>
              <a:buFont typeface="Wingdings" pitchFamily="2" charset="2"/>
              <a:buChar char="q"/>
            </a:pPr>
            <a:r>
              <a:rPr lang="tr-TR" sz="2400" dirty="0">
                <a:solidFill>
                  <a:schemeClr val="accent6">
                    <a:lumMod val="50000"/>
                  </a:schemeClr>
                </a:solidFill>
                <a:latin typeface="Palatino Linotype" pitchFamily="18" charset="0"/>
              </a:rPr>
              <a:t>Diğer tüm kodlar bu iki etiket </a:t>
            </a:r>
            <a:r>
              <a:rPr lang="tr-TR" sz="2400" dirty="0" smtClean="0">
                <a:solidFill>
                  <a:schemeClr val="accent6">
                    <a:lumMod val="50000"/>
                  </a:schemeClr>
                </a:solidFill>
                <a:latin typeface="Palatino Linotype" pitchFamily="18" charset="0"/>
              </a:rPr>
              <a:t>arasında  </a:t>
            </a:r>
            <a:r>
              <a:rPr lang="tr-TR" sz="2400" dirty="0">
                <a:solidFill>
                  <a:schemeClr val="accent6">
                    <a:lumMod val="50000"/>
                  </a:schemeClr>
                </a:solidFill>
                <a:latin typeface="Palatino Linotype" pitchFamily="18" charset="0"/>
              </a:rPr>
              <a:t>yer almalıdır. </a:t>
            </a:r>
            <a:endParaRPr lang="tr-TR" sz="2400" dirty="0" smtClean="0">
              <a:solidFill>
                <a:schemeClr val="accent6">
                  <a:lumMod val="50000"/>
                </a:schemeClr>
              </a:solidFill>
              <a:latin typeface="Palatino Linotype" pitchFamily="18" charset="0"/>
            </a:endParaRPr>
          </a:p>
          <a:p>
            <a:pPr>
              <a:lnSpc>
                <a:spcPct val="80000"/>
              </a:lnSpc>
              <a:buFont typeface="Wingdings" pitchFamily="2" charset="2"/>
              <a:buChar char="q"/>
            </a:pPr>
            <a:endParaRPr lang="tr-TR" sz="400" dirty="0" smtClean="0">
              <a:solidFill>
                <a:schemeClr val="accent6">
                  <a:lumMod val="50000"/>
                </a:schemeClr>
              </a:solidFill>
              <a:latin typeface="Palatino Linotype" pitchFamily="18" charset="0"/>
            </a:endParaRPr>
          </a:p>
          <a:p>
            <a:pPr>
              <a:lnSpc>
                <a:spcPct val="80000"/>
              </a:lnSpc>
              <a:buFont typeface="Wingdings" pitchFamily="2" charset="2"/>
              <a:buChar char="q"/>
            </a:pPr>
            <a:r>
              <a:rPr lang="tr-TR" sz="2400" dirty="0" smtClean="0">
                <a:solidFill>
                  <a:schemeClr val="accent6">
                    <a:lumMod val="50000"/>
                  </a:schemeClr>
                </a:solidFill>
                <a:latin typeface="Palatino Linotype" pitchFamily="18" charset="0"/>
              </a:rPr>
              <a:t>Bu </a:t>
            </a:r>
            <a:r>
              <a:rPr lang="tr-TR" sz="2400" dirty="0">
                <a:solidFill>
                  <a:schemeClr val="accent6">
                    <a:lumMod val="50000"/>
                  </a:schemeClr>
                </a:solidFill>
                <a:latin typeface="Palatino Linotype" pitchFamily="18" charset="0"/>
              </a:rPr>
              <a:t>etiketin hiçbir parametresi yoktur.</a:t>
            </a:r>
          </a:p>
          <a:p>
            <a:pPr marL="0" indent="0">
              <a:lnSpc>
                <a:spcPct val="80000"/>
              </a:lnSpc>
              <a:buNone/>
            </a:pPr>
            <a:r>
              <a:rPr lang="tr-TR" sz="2400" dirty="0">
                <a:solidFill>
                  <a:schemeClr val="accent6">
                    <a:lumMod val="50000"/>
                  </a:schemeClr>
                </a:solidFill>
                <a:latin typeface="Palatino Linotype" pitchFamily="18" charset="0"/>
              </a:rPr>
              <a:t/>
            </a:r>
            <a:br>
              <a:rPr lang="tr-TR" sz="2400" dirty="0">
                <a:solidFill>
                  <a:schemeClr val="accent6">
                    <a:lumMod val="50000"/>
                  </a:schemeClr>
                </a:solidFill>
                <a:latin typeface="Palatino Linotype" pitchFamily="18" charset="0"/>
              </a:rPr>
            </a:br>
            <a:r>
              <a:rPr lang="tr-TR" sz="2400" dirty="0">
                <a:solidFill>
                  <a:schemeClr val="bg2"/>
                </a:solidFill>
                <a:latin typeface="Palatino Linotype" pitchFamily="18" charset="0"/>
              </a:rPr>
              <a:t/>
            </a:r>
            <a:br>
              <a:rPr lang="tr-TR" sz="2400" dirty="0">
                <a:solidFill>
                  <a:schemeClr val="bg2"/>
                </a:solidFill>
                <a:latin typeface="Palatino Linotype" pitchFamily="18" charset="0"/>
              </a:rPr>
            </a:br>
            <a:r>
              <a:rPr lang="tr-TR" sz="2400" dirty="0" smtClean="0">
                <a:solidFill>
                  <a:srgbClr val="3333FF"/>
                </a:solidFill>
                <a:latin typeface="Palatino Linotype" pitchFamily="18" charset="0"/>
              </a:rPr>
              <a:t>    </a:t>
            </a:r>
            <a:endParaRPr lang="tr-TR" sz="24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12</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173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3" name="Content Placeholder 2"/>
          <p:cNvSpPr>
            <a:spLocks noGrp="1"/>
          </p:cNvSpPr>
          <p:nvPr>
            <p:ph sz="quarter" idx="1"/>
          </p:nvPr>
        </p:nvSpPr>
        <p:spPr>
          <a:xfrm>
            <a:off x="612648" y="1600200"/>
            <a:ext cx="8153400" cy="4495800"/>
          </a:xfrm>
        </p:spPr>
        <p:txBody>
          <a:bodyPr>
            <a:noAutofit/>
          </a:bodyPr>
          <a:lstStyle/>
          <a:p>
            <a:pPr marL="0" indent="0">
              <a:lnSpc>
                <a:spcPct val="90000"/>
              </a:lnSpc>
              <a:buNone/>
            </a:pPr>
            <a:r>
              <a:rPr lang="tr-TR" sz="2400" b="1" dirty="0">
                <a:solidFill>
                  <a:schemeClr val="accent4"/>
                </a:solidFill>
                <a:latin typeface="Palatino Linotype" pitchFamily="18" charset="0"/>
              </a:rPr>
              <a:t>&lt;</a:t>
            </a:r>
            <a:r>
              <a:rPr lang="tr-TR" sz="2400" b="1" dirty="0" smtClean="0">
                <a:solidFill>
                  <a:schemeClr val="accent4"/>
                </a:solidFill>
                <a:latin typeface="Palatino Linotype" pitchFamily="18" charset="0"/>
              </a:rPr>
              <a:t>HEAD&gt;... </a:t>
            </a:r>
            <a:r>
              <a:rPr lang="tr-TR" sz="2400" b="1" dirty="0">
                <a:solidFill>
                  <a:schemeClr val="accent4"/>
                </a:solidFill>
                <a:latin typeface="Palatino Linotype" pitchFamily="18" charset="0"/>
              </a:rPr>
              <a:t>&lt;/</a:t>
            </a:r>
            <a:r>
              <a:rPr lang="tr-TR" sz="2400" b="1" dirty="0" smtClean="0">
                <a:solidFill>
                  <a:schemeClr val="accent4"/>
                </a:solidFill>
                <a:latin typeface="Palatino Linotype" pitchFamily="18" charset="0"/>
              </a:rPr>
              <a:t>HEAD&gt; </a:t>
            </a:r>
            <a:endParaRPr lang="tr-TR" sz="2400" b="1" dirty="0">
              <a:solidFill>
                <a:schemeClr val="accent4"/>
              </a:solidFill>
              <a:latin typeface="Palatino Linotype" pitchFamily="18" charset="0"/>
            </a:endParaRPr>
          </a:p>
          <a:p>
            <a:pPr marL="0" indent="0">
              <a:lnSpc>
                <a:spcPct val="90000"/>
              </a:lnSpc>
              <a:buNone/>
            </a:pPr>
            <a:endParaRPr lang="tr-TR" sz="400" dirty="0" smtClean="0"/>
          </a:p>
          <a:p>
            <a:pPr>
              <a:lnSpc>
                <a:spcPct val="90000"/>
              </a:lnSpc>
            </a:pPr>
            <a:r>
              <a:rPr lang="tr-TR" sz="2400" dirty="0" smtClean="0">
                <a:latin typeface="Palatino Linotype" pitchFamily="18" charset="0"/>
              </a:rPr>
              <a:t>HTML </a:t>
            </a:r>
            <a:r>
              <a:rPr lang="tr-TR" sz="2400" dirty="0">
                <a:latin typeface="Palatino Linotype" pitchFamily="18" charset="0"/>
              </a:rPr>
              <a:t>belgesinin ilk </a:t>
            </a:r>
            <a:r>
              <a:rPr lang="tr-TR" sz="2400" dirty="0" smtClean="0">
                <a:latin typeface="Palatino Linotype" pitchFamily="18" charset="0"/>
              </a:rPr>
              <a:t>(baş) bölümüdür</a:t>
            </a:r>
            <a:r>
              <a:rPr lang="tr-TR" sz="2400" dirty="0">
                <a:latin typeface="Palatino Linotype" pitchFamily="18" charset="0"/>
              </a:rPr>
              <a:t>. </a:t>
            </a:r>
            <a:endParaRPr lang="tr-TR" sz="2400" dirty="0" smtClean="0">
              <a:latin typeface="Palatino Linotype" pitchFamily="18" charset="0"/>
            </a:endParaRPr>
          </a:p>
          <a:p>
            <a:pPr>
              <a:lnSpc>
                <a:spcPct val="90000"/>
              </a:lnSpc>
            </a:pPr>
            <a:r>
              <a:rPr lang="tr-TR" sz="2400" dirty="0" smtClean="0">
                <a:latin typeface="Palatino Linotype" pitchFamily="18" charset="0"/>
              </a:rPr>
              <a:t>WEB </a:t>
            </a:r>
            <a:r>
              <a:rPr lang="tr-TR" sz="2400" dirty="0">
                <a:latin typeface="Palatino Linotype" pitchFamily="18" charset="0"/>
              </a:rPr>
              <a:t>sayfası ile ilgili temel özellikler, sayfa başlığı, yazı karakterler kümesi, link özellikleri burada tanımlanır. </a:t>
            </a:r>
            <a:endParaRPr lang="tr-TR" sz="2400" dirty="0" smtClean="0">
              <a:latin typeface="Palatino Linotype" pitchFamily="18" charset="0"/>
            </a:endParaRPr>
          </a:p>
          <a:p>
            <a:pPr>
              <a:lnSpc>
                <a:spcPct val="90000"/>
              </a:lnSpc>
            </a:pPr>
            <a:r>
              <a:rPr lang="tr-TR" sz="2400" dirty="0" smtClean="0">
                <a:latin typeface="Palatino Linotype" pitchFamily="18" charset="0"/>
              </a:rPr>
              <a:t>Head </a:t>
            </a:r>
            <a:r>
              <a:rPr lang="tr-TR" sz="2400" dirty="0">
                <a:latin typeface="Palatino Linotype" pitchFamily="18" charset="0"/>
              </a:rPr>
              <a:t>etiketinin yorum </a:t>
            </a:r>
            <a:r>
              <a:rPr lang="tr-TR" sz="2400" dirty="0" smtClean="0">
                <a:latin typeface="Palatino Linotype" pitchFamily="18" charset="0"/>
              </a:rPr>
              <a:t>aralığında aşağıdaki etiketler yer alır;</a:t>
            </a:r>
            <a:endParaRPr lang="tr-TR" sz="2400" b="1" dirty="0">
              <a:latin typeface="Palatino Linotype" pitchFamily="18" charset="0"/>
            </a:endParaRPr>
          </a:p>
          <a:p>
            <a:pPr lvl="1">
              <a:lnSpc>
                <a:spcPct val="90000"/>
              </a:lnSpc>
            </a:pPr>
            <a:r>
              <a:rPr lang="tr-TR" sz="2400" dirty="0">
                <a:solidFill>
                  <a:srgbClr val="3333FF"/>
                </a:solidFill>
                <a:latin typeface="Palatino Linotype" pitchFamily="18" charset="0"/>
              </a:rPr>
              <a:t>&lt;title&gt;...&lt;/title</a:t>
            </a:r>
            <a:r>
              <a:rPr lang="tr-TR" sz="2400" dirty="0" smtClean="0">
                <a:solidFill>
                  <a:srgbClr val="3333FF"/>
                </a:solidFill>
                <a:latin typeface="Palatino Linotype" pitchFamily="18" charset="0"/>
              </a:rPr>
              <a:t>&gt; - </a:t>
            </a:r>
            <a:r>
              <a:rPr lang="tr-TR" sz="2400" dirty="0">
                <a:latin typeface="Palatino Linotype" pitchFamily="18" charset="0"/>
              </a:rPr>
              <a:t>sayfanın başlığını </a:t>
            </a:r>
            <a:r>
              <a:rPr lang="tr-TR" sz="2400" dirty="0" smtClean="0">
                <a:latin typeface="Palatino Linotype" pitchFamily="18" charset="0"/>
              </a:rPr>
              <a:t>belirler.</a:t>
            </a:r>
            <a:endParaRPr lang="tr-TR" sz="2400" dirty="0" smtClean="0">
              <a:solidFill>
                <a:srgbClr val="3333FF"/>
              </a:solidFill>
              <a:latin typeface="Palatino Linotype" pitchFamily="18" charset="0"/>
            </a:endParaRPr>
          </a:p>
          <a:p>
            <a:pPr lvl="1">
              <a:lnSpc>
                <a:spcPct val="90000"/>
              </a:lnSpc>
            </a:pPr>
            <a:r>
              <a:rPr lang="tr-TR" sz="2400" dirty="0" smtClean="0">
                <a:solidFill>
                  <a:srgbClr val="3333FF"/>
                </a:solidFill>
                <a:latin typeface="Palatino Linotype" pitchFamily="18" charset="0"/>
              </a:rPr>
              <a:t>&lt;meta&gt;...&lt;/meta &gt; -</a:t>
            </a:r>
            <a:r>
              <a:rPr lang="tr-TR" sz="2400" dirty="0">
                <a:latin typeface="Palatino Linotype" pitchFamily="18" charset="0"/>
              </a:rPr>
              <a:t> siteyi  tarayıcıya  ve  arama  motorlarına  tanıtır.</a:t>
            </a:r>
            <a:endParaRPr lang="tr-TR" sz="2400" dirty="0" smtClean="0">
              <a:solidFill>
                <a:srgbClr val="3333FF"/>
              </a:solidFill>
              <a:latin typeface="Palatino Linotype" pitchFamily="18" charset="0"/>
            </a:endParaRPr>
          </a:p>
          <a:p>
            <a:pPr lvl="1">
              <a:lnSpc>
                <a:spcPct val="90000"/>
              </a:lnSpc>
            </a:pPr>
            <a:r>
              <a:rPr lang="tr-TR" sz="2400" dirty="0" smtClean="0">
                <a:solidFill>
                  <a:srgbClr val="3333FF"/>
                </a:solidFill>
                <a:latin typeface="Palatino Linotype" pitchFamily="18" charset="0"/>
              </a:rPr>
              <a:t>&lt;style&gt;...&lt;/style&gt; - </a:t>
            </a:r>
            <a:r>
              <a:rPr lang="tr-TR" sz="2400" dirty="0" smtClean="0">
                <a:solidFill>
                  <a:schemeClr val="tx1">
                    <a:lumMod val="85000"/>
                    <a:lumOff val="15000"/>
                  </a:schemeClr>
                </a:solidFill>
                <a:latin typeface="Palatino Linotype" pitchFamily="18" charset="0"/>
              </a:rPr>
              <a:t>stil belirlemekte kullanılan css kodlarının arasına yazıldığı etikettir.</a:t>
            </a:r>
            <a:endParaRPr lang="tr-TR" sz="2400" dirty="0">
              <a:solidFill>
                <a:schemeClr val="tx1">
                  <a:lumMod val="85000"/>
                  <a:lumOff val="15000"/>
                </a:schemeClr>
              </a:solidFill>
              <a:latin typeface="Palatino Linotype" pitchFamily="18" charset="0"/>
            </a:endParaRPr>
          </a:p>
          <a:p>
            <a:pPr lvl="1">
              <a:lnSpc>
                <a:spcPct val="90000"/>
              </a:lnSpc>
            </a:pPr>
            <a:r>
              <a:rPr lang="tr-TR" sz="2400" dirty="0" smtClean="0">
                <a:solidFill>
                  <a:srgbClr val="3333FF"/>
                </a:solidFill>
                <a:latin typeface="Palatino Linotype" pitchFamily="18" charset="0"/>
              </a:rPr>
              <a:t>&lt;script&gt;...&lt;/script&gt; - </a:t>
            </a:r>
            <a:r>
              <a:rPr lang="tr-TR" sz="2400" dirty="0" smtClean="0">
                <a:solidFill>
                  <a:schemeClr val="tx1">
                    <a:lumMod val="85000"/>
                    <a:lumOff val="15000"/>
                  </a:schemeClr>
                </a:solidFill>
                <a:latin typeface="Palatino Linotype" pitchFamily="18" charset="0"/>
              </a:rPr>
              <a:t>html sayfasının içerisine yerleşecek olan JavaScript bu etiketler arasına yazılır.</a:t>
            </a:r>
            <a:r>
              <a:rPr lang="tr-TR" sz="2400" dirty="0" smtClean="0">
                <a:solidFill>
                  <a:srgbClr val="3333FF"/>
                </a:solidFill>
                <a:latin typeface="Palatino Linotype" pitchFamily="18" charset="0"/>
              </a:rPr>
              <a:t> </a:t>
            </a:r>
          </a:p>
          <a:p>
            <a:pPr>
              <a:lnSpc>
                <a:spcPct val="90000"/>
              </a:lnSpc>
            </a:pPr>
            <a:endParaRPr lang="tr-TR" sz="2400" dirty="0" smtClean="0">
              <a:solidFill>
                <a:srgbClr val="3333FF"/>
              </a:solidFill>
              <a:latin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13</a:t>
            </a:fld>
            <a:endParaRPr lang="en-US"/>
          </a:p>
        </p:txBody>
      </p:sp>
      <p:pic>
        <p:nvPicPr>
          <p:cNvPr id="6"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223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3" name="Content Placeholder 2"/>
          <p:cNvSpPr>
            <a:spLocks noGrp="1"/>
          </p:cNvSpPr>
          <p:nvPr>
            <p:ph sz="quarter" idx="1"/>
          </p:nvPr>
        </p:nvSpPr>
        <p:spPr>
          <a:xfrm>
            <a:off x="612648" y="1600200"/>
            <a:ext cx="8153400" cy="5105400"/>
          </a:xfrm>
        </p:spPr>
        <p:txBody>
          <a:bodyPr>
            <a:noAutofit/>
          </a:bodyPr>
          <a:lstStyle/>
          <a:p>
            <a:pPr marL="0" indent="0">
              <a:lnSpc>
                <a:spcPct val="90000"/>
              </a:lnSpc>
              <a:buNone/>
            </a:pPr>
            <a:r>
              <a:rPr lang="tr-TR" sz="2400" b="1" dirty="0">
                <a:solidFill>
                  <a:schemeClr val="accent4"/>
                </a:solidFill>
                <a:latin typeface="Palatino Linotype" pitchFamily="18" charset="0"/>
              </a:rPr>
              <a:t>&lt;</a:t>
            </a:r>
            <a:r>
              <a:rPr lang="tr-TR" sz="2400" b="1" dirty="0" smtClean="0">
                <a:solidFill>
                  <a:schemeClr val="accent4"/>
                </a:solidFill>
                <a:latin typeface="Palatino Linotype" pitchFamily="18" charset="0"/>
              </a:rPr>
              <a:t>HEAD&gt;... </a:t>
            </a:r>
            <a:r>
              <a:rPr lang="tr-TR" sz="2400" b="1" dirty="0">
                <a:solidFill>
                  <a:schemeClr val="accent4"/>
                </a:solidFill>
                <a:latin typeface="Palatino Linotype" pitchFamily="18" charset="0"/>
              </a:rPr>
              <a:t>&lt;/</a:t>
            </a:r>
            <a:r>
              <a:rPr lang="tr-TR" sz="2400" b="1" dirty="0" smtClean="0">
                <a:solidFill>
                  <a:schemeClr val="accent4"/>
                </a:solidFill>
                <a:latin typeface="Palatino Linotype" pitchFamily="18" charset="0"/>
              </a:rPr>
              <a:t>HEAD&gt; - </a:t>
            </a:r>
            <a:r>
              <a:rPr lang="tr-TR" sz="2200" b="1" dirty="0" smtClean="0">
                <a:solidFill>
                  <a:schemeClr val="accent4"/>
                </a:solidFill>
                <a:latin typeface="Palatino Linotype" pitchFamily="18" charset="0"/>
              </a:rPr>
              <a:t>&lt;meta&gt;...&lt;/meta &gt; Etiketi </a:t>
            </a:r>
          </a:p>
          <a:p>
            <a:pPr>
              <a:buFont typeface="Wingdings" pitchFamily="2" charset="2"/>
              <a:buChar char="q"/>
              <a:defRPr/>
            </a:pPr>
            <a:r>
              <a:rPr lang="tr-TR" sz="2200" dirty="0" smtClean="0">
                <a:latin typeface="Palatino Linotype" pitchFamily="18" charset="0"/>
              </a:rPr>
              <a:t>Web sayfanızın arama </a:t>
            </a:r>
            <a:r>
              <a:rPr lang="tr-TR" sz="2200" dirty="0">
                <a:latin typeface="Palatino Linotype" pitchFamily="18" charset="0"/>
              </a:rPr>
              <a:t>motorlarında iyi bir </a:t>
            </a:r>
            <a:r>
              <a:rPr lang="tr-TR" sz="2200" dirty="0" smtClean="0">
                <a:latin typeface="Palatino Linotype" pitchFamily="18" charset="0"/>
              </a:rPr>
              <a:t>sıralamaya girebilmesi açısından meta </a:t>
            </a:r>
            <a:r>
              <a:rPr lang="tr-TR" sz="2200" dirty="0">
                <a:latin typeface="Palatino Linotype" pitchFamily="18" charset="0"/>
              </a:rPr>
              <a:t>etiketleri içerisine </a:t>
            </a:r>
            <a:r>
              <a:rPr lang="tr-TR" sz="2200" dirty="0" smtClean="0">
                <a:latin typeface="Palatino Linotype" pitchFamily="18" charset="0"/>
              </a:rPr>
              <a:t>yazılan notlar </a:t>
            </a:r>
            <a:r>
              <a:rPr lang="tr-TR" sz="2200" dirty="0">
                <a:latin typeface="Palatino Linotype" pitchFamily="18" charset="0"/>
              </a:rPr>
              <a:t>çok önemlidir.</a:t>
            </a:r>
          </a:p>
          <a:p>
            <a:pPr lvl="2">
              <a:lnSpc>
                <a:spcPct val="90000"/>
              </a:lnSpc>
            </a:pPr>
            <a:endParaRPr lang="tr-TR" sz="400" dirty="0">
              <a:latin typeface="Palatino Linotype" pitchFamily="18" charset="0"/>
              <a:cs typeface="Times New Roman" pitchFamily="18" charset="0"/>
            </a:endParaRPr>
          </a:p>
          <a:p>
            <a:r>
              <a:rPr lang="tr-TR" sz="2000" b="1" dirty="0">
                <a:solidFill>
                  <a:schemeClr val="accent2"/>
                </a:solidFill>
                <a:latin typeface="Palatino Linotype" pitchFamily="18" charset="0"/>
              </a:rPr>
              <a:t>&lt;META NAME="keywords“ CONTENT="Sitenizi	arama motorlarında bulduracak  siteniz  ile  ilgili  </a:t>
            </a:r>
            <a:r>
              <a:rPr lang="tr-TR" sz="2000" b="1" dirty="0" smtClean="0">
                <a:solidFill>
                  <a:schemeClr val="accent2"/>
                </a:solidFill>
                <a:latin typeface="Palatino Linotype" pitchFamily="18" charset="0"/>
              </a:rPr>
              <a:t>anahtar kelimeleri  </a:t>
            </a:r>
            <a:r>
              <a:rPr lang="tr-TR" sz="2000" b="1" dirty="0">
                <a:solidFill>
                  <a:schemeClr val="accent2"/>
                </a:solidFill>
                <a:latin typeface="Palatino Linotype" pitchFamily="18" charset="0"/>
              </a:rPr>
              <a:t>buraya  yazın."&gt; </a:t>
            </a:r>
          </a:p>
          <a:p>
            <a:r>
              <a:rPr lang="tr-TR" sz="2000" b="1" dirty="0">
                <a:solidFill>
                  <a:schemeClr val="accent2"/>
                </a:solidFill>
                <a:latin typeface="Palatino Linotype" pitchFamily="18" charset="0"/>
              </a:rPr>
              <a:t>&lt;META  http-equiv="Content-Type"  CONTENT="text/html;  charset=windows-1254</a:t>
            </a:r>
            <a:r>
              <a:rPr lang="tr-TR" sz="2000" b="1" dirty="0" smtClean="0">
                <a:solidFill>
                  <a:schemeClr val="accent2"/>
                </a:solidFill>
                <a:latin typeface="Palatino Linotype" pitchFamily="18" charset="0"/>
              </a:rPr>
              <a:t>"&gt;</a:t>
            </a:r>
          </a:p>
          <a:p>
            <a:pPr marL="0" indent="0">
              <a:buNone/>
            </a:pPr>
            <a:r>
              <a:rPr lang="tr-TR" sz="2000" b="1" dirty="0">
                <a:solidFill>
                  <a:schemeClr val="accent2"/>
                </a:solidFill>
                <a:latin typeface="Palatino Linotype" pitchFamily="18" charset="0"/>
              </a:rPr>
              <a:t> </a:t>
            </a:r>
            <a:r>
              <a:rPr lang="tr-TR" sz="2000" b="1" dirty="0" smtClean="0">
                <a:solidFill>
                  <a:schemeClr val="accent2"/>
                </a:solidFill>
                <a:latin typeface="Palatino Linotype" pitchFamily="18" charset="0"/>
              </a:rPr>
              <a:t>   </a:t>
            </a:r>
            <a:r>
              <a:rPr lang="tr-TR" sz="2000" dirty="0" smtClean="0">
                <a:latin typeface="Palatino Linotype" pitchFamily="18" charset="0"/>
              </a:rPr>
              <a:t> </a:t>
            </a:r>
            <a:r>
              <a:rPr lang="tr-TR" sz="2000" dirty="0">
                <a:latin typeface="Palatino Linotype" pitchFamily="18" charset="0"/>
              </a:rPr>
              <a:t>Kodu sayfanızda ne tür bir metnin olduğunu (text/html yazmakla </a:t>
            </a:r>
            <a:endParaRPr lang="tr-TR" sz="2000" dirty="0" smtClean="0">
              <a:latin typeface="Palatino Linotype" pitchFamily="18" charset="0"/>
            </a:endParaRPr>
          </a:p>
          <a:p>
            <a:pPr marL="0" indent="0">
              <a:buNone/>
            </a:pPr>
            <a:r>
              <a:rPr lang="tr-TR" sz="2000" dirty="0">
                <a:latin typeface="Palatino Linotype" pitchFamily="18" charset="0"/>
              </a:rPr>
              <a:t> </a:t>
            </a:r>
            <a:r>
              <a:rPr lang="tr-TR" sz="2000" dirty="0" smtClean="0">
                <a:latin typeface="Palatino Linotype" pitchFamily="18" charset="0"/>
              </a:rPr>
              <a:t>    metnin </a:t>
            </a:r>
            <a:r>
              <a:rPr lang="tr-TR" sz="2000" dirty="0">
                <a:latin typeface="Palatino Linotype" pitchFamily="18" charset="0"/>
              </a:rPr>
              <a:t>düz yazı ve html  belgesi  olduğunu)  ve  karakterlerinin  </a:t>
            </a:r>
            <a:endParaRPr lang="tr-TR" sz="2000" dirty="0" smtClean="0">
              <a:latin typeface="Palatino Linotype" pitchFamily="18" charset="0"/>
            </a:endParaRPr>
          </a:p>
          <a:p>
            <a:pPr marL="0" indent="0">
              <a:buNone/>
            </a:pPr>
            <a:r>
              <a:rPr lang="tr-TR" sz="2000" dirty="0">
                <a:latin typeface="Palatino Linotype" pitchFamily="18" charset="0"/>
              </a:rPr>
              <a:t> </a:t>
            </a:r>
            <a:r>
              <a:rPr lang="tr-TR" sz="2000" dirty="0" smtClean="0">
                <a:latin typeface="Palatino Linotype" pitchFamily="18" charset="0"/>
              </a:rPr>
              <a:t>    hangi  </a:t>
            </a:r>
            <a:r>
              <a:rPr lang="tr-TR" sz="2000" dirty="0">
                <a:latin typeface="Palatino Linotype" pitchFamily="18" charset="0"/>
              </a:rPr>
              <a:t>kodlama  (windows-1254  yazmakla)  ile yapıldığını gösterir.</a:t>
            </a:r>
          </a:p>
          <a:p>
            <a:pPr lvl="1">
              <a:lnSpc>
                <a:spcPct val="90000"/>
              </a:lnSpc>
            </a:pPr>
            <a:endParaRPr lang="tr-TR" dirty="0">
              <a:latin typeface="Palatino Linotype" pitchFamily="18" charset="0"/>
              <a:cs typeface="Arial" charset="0"/>
            </a:endParaRPr>
          </a:p>
          <a:p>
            <a:pPr lvl="1">
              <a:lnSpc>
                <a:spcPct val="90000"/>
              </a:lnSpc>
            </a:pPr>
            <a:endParaRPr lang="tr-TR" sz="4000" dirty="0">
              <a:latin typeface="Arial" charset="0"/>
              <a:cs typeface="Arial" charset="0"/>
            </a:endParaRPr>
          </a:p>
          <a:p>
            <a:pPr lvl="1">
              <a:lnSpc>
                <a:spcPct val="90000"/>
              </a:lnSpc>
            </a:pPr>
            <a:endParaRPr lang="tr-TR" sz="2400" dirty="0" smtClean="0">
              <a:solidFill>
                <a:srgbClr val="3333FF"/>
              </a:solidFill>
              <a:latin typeface="Verdana"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14</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415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3" name="Content Placeholder 2"/>
          <p:cNvSpPr>
            <a:spLocks noGrp="1"/>
          </p:cNvSpPr>
          <p:nvPr>
            <p:ph sz="quarter" idx="1"/>
          </p:nvPr>
        </p:nvSpPr>
        <p:spPr>
          <a:xfrm>
            <a:off x="612648" y="1600200"/>
            <a:ext cx="8302752" cy="1066800"/>
          </a:xfrm>
        </p:spPr>
        <p:txBody>
          <a:bodyPr>
            <a:noAutofit/>
          </a:bodyPr>
          <a:lstStyle/>
          <a:p>
            <a:pPr marL="0" indent="0">
              <a:lnSpc>
                <a:spcPct val="90000"/>
              </a:lnSpc>
              <a:buNone/>
            </a:pPr>
            <a:r>
              <a:rPr lang="tr-TR" sz="2400" b="1" dirty="0">
                <a:solidFill>
                  <a:schemeClr val="accent4"/>
                </a:solidFill>
                <a:latin typeface="Palatino Linotype" pitchFamily="18" charset="0"/>
              </a:rPr>
              <a:t>&lt;</a:t>
            </a:r>
            <a:r>
              <a:rPr lang="tr-TR" sz="2400" b="1" dirty="0" smtClean="0">
                <a:solidFill>
                  <a:schemeClr val="accent4"/>
                </a:solidFill>
                <a:latin typeface="Palatino Linotype" pitchFamily="18" charset="0"/>
              </a:rPr>
              <a:t>HEAD&gt;... </a:t>
            </a:r>
            <a:r>
              <a:rPr lang="tr-TR" sz="2400" b="1" dirty="0">
                <a:solidFill>
                  <a:schemeClr val="accent4"/>
                </a:solidFill>
                <a:latin typeface="Palatino Linotype" pitchFamily="18" charset="0"/>
              </a:rPr>
              <a:t>&lt;/</a:t>
            </a:r>
            <a:r>
              <a:rPr lang="tr-TR" sz="2400" b="1" dirty="0" smtClean="0">
                <a:solidFill>
                  <a:schemeClr val="accent4"/>
                </a:solidFill>
                <a:latin typeface="Palatino Linotype" pitchFamily="18" charset="0"/>
              </a:rPr>
              <a:t>HEAD&gt; - </a:t>
            </a:r>
            <a:r>
              <a:rPr lang="tr-TR" sz="2200" b="1" dirty="0" smtClean="0">
                <a:solidFill>
                  <a:schemeClr val="accent4"/>
                </a:solidFill>
                <a:latin typeface="Palatino Linotype" pitchFamily="18" charset="0"/>
              </a:rPr>
              <a:t>&lt;meta&gt;...&lt;/meta &gt; Etiketi </a:t>
            </a:r>
          </a:p>
          <a:p>
            <a:pPr marL="0" indent="0">
              <a:buNone/>
              <a:defRPr/>
            </a:pPr>
            <a:endParaRPr lang="tr-TR" sz="800" dirty="0" smtClean="0">
              <a:latin typeface="Palatino Linotype" pitchFamily="18" charset="0"/>
            </a:endParaRPr>
          </a:p>
          <a:p>
            <a:pPr marL="0" indent="0">
              <a:buNone/>
              <a:defRPr/>
            </a:pPr>
            <a:r>
              <a:rPr lang="tr-TR" sz="2200" b="1" dirty="0" smtClean="0">
                <a:latin typeface="Palatino Linotype" pitchFamily="18" charset="0"/>
              </a:rPr>
              <a:t>ÖRNEK:</a:t>
            </a:r>
            <a:endParaRPr lang="tr-TR" sz="2200" b="1" dirty="0">
              <a:latin typeface="Palatino Linotype" pitchFamily="18" charset="0"/>
            </a:endParaRPr>
          </a:p>
          <a:p>
            <a:pPr lvl="2">
              <a:lnSpc>
                <a:spcPct val="90000"/>
              </a:lnSpc>
            </a:pPr>
            <a:endParaRPr lang="tr-TR" sz="400" dirty="0" smtClean="0">
              <a:latin typeface="Palatino Linotype" pitchFamily="18" charset="0"/>
              <a:cs typeface="Times New Roman" pitchFamily="18" charset="0"/>
            </a:endParaRPr>
          </a:p>
          <a:p>
            <a:pPr lvl="2">
              <a:lnSpc>
                <a:spcPct val="90000"/>
              </a:lnSpc>
            </a:pPr>
            <a:endParaRPr lang="tr-TR" sz="400" dirty="0">
              <a:latin typeface="Palatino Linotype" pitchFamily="18" charset="0"/>
              <a:cs typeface="Times New Roman" pitchFamily="18" charset="0"/>
            </a:endParaRPr>
          </a:p>
          <a:p>
            <a:pPr marL="365760" lvl="1" indent="0">
              <a:lnSpc>
                <a:spcPct val="90000"/>
              </a:lnSpc>
              <a:buNone/>
            </a:pPr>
            <a:endParaRPr lang="tr-TR" sz="4000" dirty="0">
              <a:latin typeface="Arial" charset="0"/>
              <a:cs typeface="Arial" charset="0"/>
            </a:endParaRPr>
          </a:p>
          <a:p>
            <a:pPr lvl="1">
              <a:lnSpc>
                <a:spcPct val="90000"/>
              </a:lnSpc>
            </a:pPr>
            <a:endParaRPr lang="tr-TR" sz="2400" dirty="0" smtClean="0">
              <a:solidFill>
                <a:srgbClr val="3333FF"/>
              </a:solidFill>
              <a:latin typeface="Verdana"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15</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2895600"/>
            <a:ext cx="8077200" cy="3539430"/>
          </a:xfrm>
          <a:prstGeom prst="rect">
            <a:avLst/>
          </a:prstGeom>
          <a:noFill/>
          <a:ln w="38100">
            <a:solidFill>
              <a:schemeClr val="accent2">
                <a:lumMod val="50000"/>
              </a:schemeClr>
            </a:solidFill>
          </a:ln>
        </p:spPr>
        <p:txBody>
          <a:bodyPr wrap="square" rtlCol="0">
            <a:spAutoFit/>
          </a:bodyPr>
          <a:lstStyle/>
          <a:p>
            <a:r>
              <a:rPr lang="tr-TR" sz="1600" b="1" dirty="0">
                <a:solidFill>
                  <a:schemeClr val="tx1">
                    <a:lumMod val="75000"/>
                    <a:lumOff val="25000"/>
                  </a:schemeClr>
                </a:solidFill>
                <a:latin typeface="Verdana" pitchFamily="34" charset="0"/>
                <a:ea typeface="Verdana" pitchFamily="34" charset="0"/>
                <a:cs typeface="Verdana" pitchFamily="34" charset="0"/>
              </a:rPr>
              <a:t>&lt;HTML</a:t>
            </a:r>
            <a:r>
              <a:rPr lang="tr-TR" sz="1600" b="1" dirty="0" smtClean="0">
                <a:solidFill>
                  <a:schemeClr val="tx1">
                    <a:lumMod val="75000"/>
                    <a:lumOff val="25000"/>
                  </a:schemeClr>
                </a:solidFill>
                <a:latin typeface="Verdana" pitchFamily="34" charset="0"/>
                <a:ea typeface="Verdana" pitchFamily="34" charset="0"/>
                <a:cs typeface="Verdana" pitchFamily="34" charset="0"/>
              </a:rPr>
              <a:t>&gt;</a:t>
            </a:r>
          </a:p>
          <a:p>
            <a:endParaRPr lang="tr-TR" sz="1600" b="1" dirty="0">
              <a:solidFill>
                <a:schemeClr val="tx1">
                  <a:lumMod val="75000"/>
                  <a:lumOff val="25000"/>
                </a:schemeClr>
              </a:solidFill>
              <a:latin typeface="Verdana" pitchFamily="34" charset="0"/>
              <a:ea typeface="Verdana" pitchFamily="34" charset="0"/>
              <a:cs typeface="Verdana" pitchFamily="34" charset="0"/>
            </a:endParaRPr>
          </a:p>
          <a:p>
            <a:r>
              <a:rPr lang="tr-TR" sz="1600" b="1" dirty="0">
                <a:solidFill>
                  <a:schemeClr val="tx1">
                    <a:lumMod val="75000"/>
                    <a:lumOff val="25000"/>
                  </a:schemeClr>
                </a:solidFill>
                <a:latin typeface="Verdana" pitchFamily="34" charset="0"/>
                <a:ea typeface="Verdana" pitchFamily="34" charset="0"/>
                <a:cs typeface="Verdana" pitchFamily="34" charset="0"/>
              </a:rPr>
              <a:t>&lt;HEAD&gt;</a:t>
            </a:r>
          </a:p>
          <a:p>
            <a:r>
              <a:rPr lang="tr-TR" sz="1600" b="1" dirty="0">
                <a:solidFill>
                  <a:schemeClr val="tx1">
                    <a:lumMod val="75000"/>
                    <a:lumOff val="25000"/>
                  </a:schemeClr>
                </a:solidFill>
                <a:latin typeface="Verdana" pitchFamily="34" charset="0"/>
                <a:ea typeface="Verdana" pitchFamily="34" charset="0"/>
                <a:cs typeface="Verdana" pitchFamily="34" charset="0"/>
              </a:rPr>
              <a:t>   </a:t>
            </a:r>
            <a:r>
              <a:rPr lang="tr-TR" sz="1600" b="1" dirty="0">
                <a:solidFill>
                  <a:schemeClr val="accent4"/>
                </a:solidFill>
                <a:latin typeface="Verdana" pitchFamily="34" charset="0"/>
                <a:ea typeface="Verdana" pitchFamily="34" charset="0"/>
                <a:cs typeface="Verdana" pitchFamily="34" charset="0"/>
              </a:rPr>
              <a:t>&lt;META NAME="keywords“ CONTENT="Doğu Akdeniz Üniversitesi,   </a:t>
            </a:r>
          </a:p>
          <a:p>
            <a:r>
              <a:rPr lang="tr-TR" sz="1600" b="1" dirty="0">
                <a:solidFill>
                  <a:schemeClr val="accent4"/>
                </a:solidFill>
                <a:latin typeface="Verdana" pitchFamily="34" charset="0"/>
                <a:ea typeface="Verdana" pitchFamily="34" charset="0"/>
                <a:cs typeface="Verdana" pitchFamily="34" charset="0"/>
              </a:rPr>
              <a:t>     SCT, Bilisayar Programcılığı, Internet Programcılığı, BTEP203, </a:t>
            </a:r>
          </a:p>
          <a:p>
            <a:r>
              <a:rPr lang="tr-TR" sz="1600" b="1" dirty="0">
                <a:solidFill>
                  <a:schemeClr val="accent4"/>
                </a:solidFill>
                <a:latin typeface="Verdana" pitchFamily="34" charset="0"/>
                <a:ea typeface="Verdana" pitchFamily="34" charset="0"/>
                <a:cs typeface="Verdana" pitchFamily="34" charset="0"/>
              </a:rPr>
              <a:t>     web, html"&gt; </a:t>
            </a:r>
          </a:p>
          <a:p>
            <a:r>
              <a:rPr lang="tr-TR" sz="1600" b="1" dirty="0">
                <a:solidFill>
                  <a:schemeClr val="accent4"/>
                </a:solidFill>
                <a:latin typeface="Verdana" pitchFamily="34" charset="0"/>
                <a:ea typeface="Verdana" pitchFamily="34" charset="0"/>
                <a:cs typeface="Verdana" pitchFamily="34" charset="0"/>
              </a:rPr>
              <a:t>   &lt;META  http-equiv="Content-Type"  CONTENT="text/html;    </a:t>
            </a:r>
          </a:p>
          <a:p>
            <a:r>
              <a:rPr lang="tr-TR" sz="1600" b="1" dirty="0">
                <a:solidFill>
                  <a:schemeClr val="accent4"/>
                </a:solidFill>
                <a:latin typeface="Verdana" pitchFamily="34" charset="0"/>
                <a:ea typeface="Verdana" pitchFamily="34" charset="0"/>
                <a:cs typeface="Verdana" pitchFamily="34" charset="0"/>
              </a:rPr>
              <a:t>     charset=windows-1254"&gt;</a:t>
            </a:r>
          </a:p>
          <a:p>
            <a:r>
              <a:rPr lang="tr-TR" sz="1600" b="1" dirty="0">
                <a:solidFill>
                  <a:schemeClr val="tx1">
                    <a:lumMod val="75000"/>
                    <a:lumOff val="25000"/>
                  </a:schemeClr>
                </a:solidFill>
                <a:latin typeface="Verdana" pitchFamily="34" charset="0"/>
                <a:ea typeface="Verdana" pitchFamily="34" charset="0"/>
                <a:cs typeface="Verdana" pitchFamily="34" charset="0"/>
              </a:rPr>
              <a:t>   &lt;TITLE&gt;BTEP203 Web Sayfası&lt;/TITLE&gt;</a:t>
            </a:r>
          </a:p>
          <a:p>
            <a:r>
              <a:rPr lang="tr-TR" sz="1600" b="1" dirty="0">
                <a:solidFill>
                  <a:schemeClr val="tx1">
                    <a:lumMod val="75000"/>
                    <a:lumOff val="25000"/>
                  </a:schemeClr>
                </a:solidFill>
                <a:latin typeface="Verdana" pitchFamily="34" charset="0"/>
                <a:ea typeface="Verdana" pitchFamily="34" charset="0"/>
                <a:cs typeface="Verdana" pitchFamily="34" charset="0"/>
              </a:rPr>
              <a:t>&lt;/HEAD</a:t>
            </a:r>
            <a:r>
              <a:rPr lang="tr-TR" sz="1600" b="1" dirty="0" smtClean="0">
                <a:solidFill>
                  <a:schemeClr val="tx1">
                    <a:lumMod val="75000"/>
                    <a:lumOff val="25000"/>
                  </a:schemeClr>
                </a:solidFill>
                <a:latin typeface="Verdana" pitchFamily="34" charset="0"/>
                <a:ea typeface="Verdana" pitchFamily="34" charset="0"/>
                <a:cs typeface="Verdana" pitchFamily="34" charset="0"/>
              </a:rPr>
              <a:t>&gt;</a:t>
            </a:r>
          </a:p>
          <a:p>
            <a:endParaRPr lang="tr-TR" sz="1600" b="1" dirty="0">
              <a:solidFill>
                <a:schemeClr val="tx1">
                  <a:lumMod val="75000"/>
                  <a:lumOff val="25000"/>
                </a:schemeClr>
              </a:solidFill>
              <a:latin typeface="Verdana" pitchFamily="34" charset="0"/>
              <a:ea typeface="Verdana" pitchFamily="34" charset="0"/>
              <a:cs typeface="Verdana" pitchFamily="34" charset="0"/>
            </a:endParaRPr>
          </a:p>
          <a:p>
            <a:r>
              <a:rPr lang="tr-TR" sz="1600" b="1" dirty="0">
                <a:solidFill>
                  <a:schemeClr val="tx1">
                    <a:lumMod val="75000"/>
                    <a:lumOff val="25000"/>
                  </a:schemeClr>
                </a:solidFill>
                <a:latin typeface="Verdana" pitchFamily="34" charset="0"/>
                <a:ea typeface="Verdana" pitchFamily="34" charset="0"/>
                <a:cs typeface="Verdana" pitchFamily="34" charset="0"/>
              </a:rPr>
              <a:t>&lt;BODY&gt; &lt;/BODY</a:t>
            </a:r>
            <a:r>
              <a:rPr lang="tr-TR" sz="1600" b="1" dirty="0" smtClean="0">
                <a:solidFill>
                  <a:schemeClr val="tx1">
                    <a:lumMod val="75000"/>
                    <a:lumOff val="25000"/>
                  </a:schemeClr>
                </a:solidFill>
                <a:latin typeface="Verdana" pitchFamily="34" charset="0"/>
                <a:ea typeface="Verdana" pitchFamily="34" charset="0"/>
                <a:cs typeface="Verdana" pitchFamily="34" charset="0"/>
              </a:rPr>
              <a:t>&gt;</a:t>
            </a:r>
          </a:p>
          <a:p>
            <a:endParaRPr lang="tr-TR" sz="1600" b="1" dirty="0">
              <a:solidFill>
                <a:schemeClr val="tx1">
                  <a:lumMod val="75000"/>
                  <a:lumOff val="25000"/>
                </a:schemeClr>
              </a:solidFill>
              <a:latin typeface="Verdana" pitchFamily="34" charset="0"/>
              <a:ea typeface="Verdana" pitchFamily="34" charset="0"/>
              <a:cs typeface="Verdana" pitchFamily="34" charset="0"/>
            </a:endParaRPr>
          </a:p>
          <a:p>
            <a:r>
              <a:rPr lang="tr-TR" sz="1600" b="1" dirty="0">
                <a:solidFill>
                  <a:schemeClr val="tx1">
                    <a:lumMod val="75000"/>
                    <a:lumOff val="25000"/>
                  </a:schemeClr>
                </a:solidFill>
                <a:latin typeface="Verdana" pitchFamily="34" charset="0"/>
                <a:ea typeface="Verdana" pitchFamily="34" charset="0"/>
                <a:cs typeface="Verdana" pitchFamily="34" charset="0"/>
              </a:rPr>
              <a:t>&lt;/HTML&gt;  </a:t>
            </a:r>
            <a:r>
              <a:rPr lang="tr-TR" sz="1600" dirty="0">
                <a:solidFill>
                  <a:schemeClr val="tx1">
                    <a:lumMod val="75000"/>
                    <a:lumOff val="25000"/>
                  </a:schemeClr>
                </a:solidFill>
                <a:latin typeface="Verdana" pitchFamily="34" charset="0"/>
                <a:ea typeface="Verdana" pitchFamily="34" charset="0"/>
                <a:cs typeface="Verdana" pitchFamily="34" charset="0"/>
              </a:rPr>
              <a:t> </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2752585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3" name="Content Placeholder 2"/>
          <p:cNvSpPr>
            <a:spLocks noGrp="1"/>
          </p:cNvSpPr>
          <p:nvPr>
            <p:ph sz="quarter" idx="1"/>
          </p:nvPr>
        </p:nvSpPr>
        <p:spPr>
          <a:xfrm>
            <a:off x="612648" y="1752600"/>
            <a:ext cx="8153400" cy="4953000"/>
          </a:xfrm>
        </p:spPr>
        <p:txBody>
          <a:bodyPr>
            <a:noAutofit/>
          </a:bodyPr>
          <a:lstStyle/>
          <a:p>
            <a:pPr marL="0" indent="0">
              <a:lnSpc>
                <a:spcPct val="80000"/>
              </a:lnSpc>
              <a:buNone/>
            </a:pPr>
            <a:r>
              <a:rPr lang="tr-TR" sz="2400" b="1" dirty="0" smtClean="0">
                <a:solidFill>
                  <a:schemeClr val="accent4"/>
                </a:solidFill>
                <a:latin typeface="Palatino Linotype" pitchFamily="18" charset="0"/>
              </a:rPr>
              <a:t>&lt;BODY&gt;... &lt;/BODY&gt; </a:t>
            </a:r>
            <a:endParaRPr lang="tr-TR" sz="2400" b="1" dirty="0">
              <a:solidFill>
                <a:schemeClr val="accent4"/>
              </a:solidFill>
              <a:latin typeface="Palatino Linotype" pitchFamily="18" charset="0"/>
            </a:endParaRPr>
          </a:p>
          <a:p>
            <a:pPr>
              <a:lnSpc>
                <a:spcPct val="80000"/>
              </a:lnSpc>
            </a:pPr>
            <a:endParaRPr lang="tr-TR" sz="800" dirty="0" smtClean="0">
              <a:solidFill>
                <a:srgbClr val="3333FF"/>
              </a:solidFill>
              <a:latin typeface="Verdana" pitchFamily="34" charset="0"/>
            </a:endParaRPr>
          </a:p>
          <a:p>
            <a:pPr>
              <a:lnSpc>
                <a:spcPct val="80000"/>
              </a:lnSpc>
            </a:pPr>
            <a:r>
              <a:rPr lang="tr-TR" sz="2400" dirty="0" smtClean="0">
                <a:solidFill>
                  <a:schemeClr val="accent6">
                    <a:lumMod val="50000"/>
                  </a:schemeClr>
                </a:solidFill>
                <a:latin typeface="Palatino Linotype" pitchFamily="18" charset="0"/>
              </a:rPr>
              <a:t>Bu etiketleri arasında kalan bölüme gövde bölümü denir.</a:t>
            </a:r>
          </a:p>
          <a:p>
            <a:pPr>
              <a:lnSpc>
                <a:spcPct val="80000"/>
              </a:lnSpc>
            </a:pPr>
            <a:r>
              <a:rPr lang="tr-TR" sz="2400" dirty="0">
                <a:solidFill>
                  <a:schemeClr val="accent6">
                    <a:lumMod val="50000"/>
                  </a:schemeClr>
                </a:solidFill>
                <a:latin typeface="Palatino Linotype" pitchFamily="18" charset="0"/>
                <a:cs typeface="Arial" charset="0"/>
              </a:rPr>
              <a:t>S</a:t>
            </a:r>
            <a:r>
              <a:rPr lang="tr-TR" sz="2400" dirty="0" smtClean="0">
                <a:solidFill>
                  <a:schemeClr val="accent6">
                    <a:lumMod val="50000"/>
                  </a:schemeClr>
                </a:solidFill>
                <a:latin typeface="Palatino Linotype" pitchFamily="18" charset="0"/>
                <a:cs typeface="Arial" charset="0"/>
              </a:rPr>
              <a:t>ayfamızda </a:t>
            </a:r>
            <a:r>
              <a:rPr lang="tr-TR" sz="2400" dirty="0">
                <a:solidFill>
                  <a:schemeClr val="accent6">
                    <a:lumMod val="50000"/>
                  </a:schemeClr>
                </a:solidFill>
                <a:latin typeface="Palatino Linotype" pitchFamily="18" charset="0"/>
                <a:cs typeface="Arial" charset="0"/>
              </a:rPr>
              <a:t>görünmesini istediğimiz </a:t>
            </a:r>
            <a:r>
              <a:rPr lang="tr-TR" sz="2400" dirty="0" smtClean="0">
                <a:solidFill>
                  <a:schemeClr val="accent6">
                    <a:lumMod val="50000"/>
                  </a:schemeClr>
                </a:solidFill>
                <a:latin typeface="Palatino Linotype" pitchFamily="18" charset="0"/>
                <a:cs typeface="Arial" charset="0"/>
              </a:rPr>
              <a:t>bilgiler</a:t>
            </a:r>
            <a:r>
              <a:rPr lang="tr-TR" sz="2400" dirty="0" smtClean="0">
                <a:solidFill>
                  <a:schemeClr val="accent6">
                    <a:lumMod val="50000"/>
                  </a:schemeClr>
                </a:solidFill>
                <a:latin typeface="Palatino Linotype" pitchFamily="18" charset="0"/>
              </a:rPr>
              <a:t> </a:t>
            </a:r>
            <a:r>
              <a:rPr lang="tr-TR" sz="2400" dirty="0">
                <a:solidFill>
                  <a:schemeClr val="accent6">
                    <a:lumMod val="50000"/>
                  </a:schemeClr>
                </a:solidFill>
                <a:latin typeface="Palatino Linotype" pitchFamily="18" charset="0"/>
              </a:rPr>
              <a:t>bu </a:t>
            </a:r>
            <a:r>
              <a:rPr lang="tr-TR" sz="2400" dirty="0" smtClean="0">
                <a:solidFill>
                  <a:schemeClr val="accent6">
                    <a:lumMod val="50000"/>
                  </a:schemeClr>
                </a:solidFill>
                <a:latin typeface="Palatino Linotype" pitchFamily="18" charset="0"/>
              </a:rPr>
              <a:t>etiketler arasına yazılmalıdır</a:t>
            </a:r>
            <a:r>
              <a:rPr lang="tr-TR" sz="2400" dirty="0">
                <a:solidFill>
                  <a:schemeClr val="accent6">
                    <a:lumMod val="50000"/>
                  </a:schemeClr>
                </a:solidFill>
                <a:latin typeface="Palatino Linotype" pitchFamily="18" charset="0"/>
              </a:rPr>
              <a:t>. </a:t>
            </a:r>
            <a:endParaRPr lang="tr-TR" sz="2400" dirty="0" smtClean="0">
              <a:solidFill>
                <a:schemeClr val="accent6">
                  <a:lumMod val="50000"/>
                </a:schemeClr>
              </a:solidFill>
              <a:latin typeface="Palatino Linotype" pitchFamily="18" charset="0"/>
            </a:endParaRPr>
          </a:p>
          <a:p>
            <a:pPr algn="just">
              <a:defRPr/>
            </a:pPr>
            <a:r>
              <a:rPr lang="tr-TR" sz="2400" dirty="0" smtClean="0">
                <a:solidFill>
                  <a:schemeClr val="accent6">
                    <a:lumMod val="50000"/>
                  </a:schemeClr>
                </a:solidFill>
                <a:latin typeface="Palatino Linotype" pitchFamily="18" charset="0"/>
                <a:cs typeface="Arial" charset="0"/>
              </a:rPr>
              <a:t>&lt;</a:t>
            </a:r>
            <a:r>
              <a:rPr lang="tr-TR" sz="2400" dirty="0">
                <a:solidFill>
                  <a:schemeClr val="accent6">
                    <a:lumMod val="50000"/>
                  </a:schemeClr>
                </a:solidFill>
                <a:latin typeface="Palatino Linotype" pitchFamily="18" charset="0"/>
                <a:cs typeface="Arial" charset="0"/>
              </a:rPr>
              <a:t>BODY&gt; etiketi birçok özelliğe sahiptir. Bunların çok sık kullanılanları;</a:t>
            </a:r>
          </a:p>
          <a:p>
            <a:pPr lvl="1" algn="just">
              <a:defRPr/>
            </a:pPr>
            <a:r>
              <a:rPr lang="tr-TR" sz="2000" dirty="0" smtClean="0">
                <a:solidFill>
                  <a:schemeClr val="accent6">
                    <a:lumMod val="50000"/>
                  </a:schemeClr>
                </a:solidFill>
                <a:latin typeface="Palatino Linotype" pitchFamily="18" charset="0"/>
                <a:cs typeface="Arial" charset="0"/>
              </a:rPr>
              <a:t>BACKGROUND</a:t>
            </a:r>
            <a:endParaRPr lang="tr-TR" sz="2000" dirty="0">
              <a:solidFill>
                <a:schemeClr val="accent6">
                  <a:lumMod val="50000"/>
                </a:schemeClr>
              </a:solidFill>
              <a:latin typeface="Palatino Linotype" pitchFamily="18" charset="0"/>
              <a:cs typeface="Arial" charset="0"/>
            </a:endParaRPr>
          </a:p>
          <a:p>
            <a:pPr lvl="1" algn="just">
              <a:defRPr/>
            </a:pPr>
            <a:r>
              <a:rPr lang="tr-TR" sz="2000" dirty="0" smtClean="0">
                <a:solidFill>
                  <a:schemeClr val="accent6">
                    <a:lumMod val="50000"/>
                  </a:schemeClr>
                </a:solidFill>
                <a:latin typeface="Palatino Linotype" pitchFamily="18" charset="0"/>
                <a:cs typeface="Arial" charset="0"/>
              </a:rPr>
              <a:t>BGCOLOR</a:t>
            </a:r>
            <a:endParaRPr lang="tr-TR" sz="2000" dirty="0">
              <a:solidFill>
                <a:schemeClr val="accent6">
                  <a:lumMod val="50000"/>
                </a:schemeClr>
              </a:solidFill>
              <a:latin typeface="Palatino Linotype" pitchFamily="18" charset="0"/>
              <a:cs typeface="Arial" charset="0"/>
            </a:endParaRPr>
          </a:p>
          <a:p>
            <a:pPr lvl="1" algn="just">
              <a:defRPr/>
            </a:pPr>
            <a:r>
              <a:rPr lang="tr-TR" sz="2000" dirty="0" smtClean="0">
                <a:solidFill>
                  <a:schemeClr val="accent6">
                    <a:lumMod val="50000"/>
                  </a:schemeClr>
                </a:solidFill>
                <a:latin typeface="Palatino Linotype" pitchFamily="18" charset="0"/>
                <a:cs typeface="Arial" charset="0"/>
              </a:rPr>
              <a:t>TEXT</a:t>
            </a:r>
            <a:endParaRPr lang="tr-TR" sz="2000" dirty="0">
              <a:solidFill>
                <a:schemeClr val="accent6">
                  <a:lumMod val="50000"/>
                </a:schemeClr>
              </a:solidFill>
              <a:latin typeface="Palatino Linotype" pitchFamily="18" charset="0"/>
              <a:cs typeface="Arial" charset="0"/>
            </a:endParaRPr>
          </a:p>
          <a:p>
            <a:pPr lvl="1" algn="just">
              <a:defRPr/>
            </a:pPr>
            <a:r>
              <a:rPr lang="tr-TR" sz="2000" dirty="0" smtClean="0">
                <a:solidFill>
                  <a:schemeClr val="accent6">
                    <a:lumMod val="50000"/>
                  </a:schemeClr>
                </a:solidFill>
                <a:latin typeface="Palatino Linotype" pitchFamily="18" charset="0"/>
                <a:cs typeface="Arial" charset="0"/>
              </a:rPr>
              <a:t>LINK</a:t>
            </a:r>
            <a:endParaRPr lang="tr-TR" sz="2000" dirty="0">
              <a:solidFill>
                <a:schemeClr val="accent6">
                  <a:lumMod val="50000"/>
                </a:schemeClr>
              </a:solidFill>
              <a:latin typeface="Palatino Linotype" pitchFamily="18" charset="0"/>
              <a:cs typeface="Arial" charset="0"/>
            </a:endParaRPr>
          </a:p>
          <a:p>
            <a:pPr lvl="1" algn="just">
              <a:defRPr/>
            </a:pPr>
            <a:r>
              <a:rPr lang="tr-TR" sz="2000" dirty="0" smtClean="0">
                <a:solidFill>
                  <a:schemeClr val="accent6">
                    <a:lumMod val="50000"/>
                  </a:schemeClr>
                </a:solidFill>
                <a:latin typeface="Palatino Linotype" pitchFamily="18" charset="0"/>
                <a:cs typeface="Arial" charset="0"/>
              </a:rPr>
              <a:t>VLINK</a:t>
            </a:r>
            <a:endParaRPr lang="tr-TR" sz="2000" dirty="0">
              <a:solidFill>
                <a:schemeClr val="accent6">
                  <a:lumMod val="50000"/>
                </a:schemeClr>
              </a:solidFill>
              <a:latin typeface="Palatino Linotype" pitchFamily="18" charset="0"/>
              <a:cs typeface="Arial" charset="0"/>
            </a:endParaRPr>
          </a:p>
          <a:p>
            <a:pPr lvl="1" algn="just">
              <a:defRPr/>
            </a:pPr>
            <a:r>
              <a:rPr lang="tr-TR" sz="2000" dirty="0" smtClean="0">
                <a:solidFill>
                  <a:schemeClr val="accent6">
                    <a:lumMod val="50000"/>
                  </a:schemeClr>
                </a:solidFill>
                <a:latin typeface="Palatino Linotype" pitchFamily="18" charset="0"/>
                <a:cs typeface="Arial" charset="0"/>
              </a:rPr>
              <a:t>ALINK</a:t>
            </a:r>
            <a:endParaRPr lang="tr-TR" sz="2000" dirty="0">
              <a:solidFill>
                <a:schemeClr val="accent6">
                  <a:lumMod val="50000"/>
                </a:schemeClr>
              </a:solidFill>
              <a:latin typeface="Palatino Linotype" pitchFamily="18" charset="0"/>
              <a:cs typeface="Arial" charset="0"/>
            </a:endParaRPr>
          </a:p>
          <a:p>
            <a:pPr>
              <a:lnSpc>
                <a:spcPct val="80000"/>
              </a:lnSpc>
              <a:buNone/>
            </a:pPr>
            <a:r>
              <a:rPr lang="tr-TR" sz="2000" dirty="0">
                <a:latin typeface="Verdana" pitchFamily="34" charset="0"/>
              </a:rPr>
              <a:t/>
            </a:r>
            <a:br>
              <a:rPr lang="tr-TR" sz="2000" dirty="0">
                <a:latin typeface="Verdana" pitchFamily="34" charset="0"/>
              </a:rPr>
            </a:br>
            <a:endParaRPr lang="tr-TR" sz="2000" dirty="0">
              <a:latin typeface="Verdana" pitchFamily="34" charset="0"/>
            </a:endParaRPr>
          </a:p>
          <a:p>
            <a:pPr>
              <a:lnSpc>
                <a:spcPct val="80000"/>
              </a:lnSpc>
              <a:buNone/>
            </a:pPr>
            <a:endParaRPr lang="tr-TR" sz="20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16</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447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3" name="Content Placeholder 2"/>
          <p:cNvSpPr>
            <a:spLocks noGrp="1"/>
          </p:cNvSpPr>
          <p:nvPr>
            <p:ph sz="quarter" idx="1"/>
          </p:nvPr>
        </p:nvSpPr>
        <p:spPr>
          <a:xfrm>
            <a:off x="612648" y="1752600"/>
            <a:ext cx="8153400" cy="4876800"/>
          </a:xfrm>
        </p:spPr>
        <p:txBody>
          <a:bodyPr>
            <a:noAutofit/>
          </a:bodyPr>
          <a:lstStyle/>
          <a:p>
            <a:pPr marL="0" indent="0" algn="just">
              <a:buNone/>
              <a:defRPr/>
            </a:pPr>
            <a:r>
              <a:rPr lang="tr-TR" sz="2400" b="1" dirty="0">
                <a:solidFill>
                  <a:schemeClr val="accent4"/>
                </a:solidFill>
                <a:latin typeface="Palatino Linotype" pitchFamily="18" charset="0"/>
              </a:rPr>
              <a:t>&lt;BODY&gt;... &lt;/BODY&gt; </a:t>
            </a:r>
          </a:p>
          <a:p>
            <a:pPr marL="0" indent="0" algn="just">
              <a:buNone/>
              <a:defRPr/>
            </a:pPr>
            <a:endParaRPr lang="tr-TR" sz="1200" b="1" dirty="0" smtClean="0">
              <a:solidFill>
                <a:schemeClr val="tx2"/>
              </a:solidFill>
              <a:latin typeface="Palatino Linotype" pitchFamily="18" charset="0"/>
              <a:cs typeface="Arial" charset="0"/>
            </a:endParaRPr>
          </a:p>
          <a:p>
            <a:pPr algn="just">
              <a:defRPr/>
            </a:pPr>
            <a:r>
              <a:rPr lang="tr-TR" sz="2200" b="1" dirty="0" smtClean="0">
                <a:solidFill>
                  <a:schemeClr val="tx2"/>
                </a:solidFill>
                <a:latin typeface="Palatino Linotype" pitchFamily="18" charset="0"/>
                <a:cs typeface="Arial" charset="0"/>
              </a:rPr>
              <a:t>BACKGROUND</a:t>
            </a:r>
            <a:endParaRPr lang="tr-TR" sz="2200" b="1" dirty="0">
              <a:solidFill>
                <a:schemeClr val="tx2"/>
              </a:solidFill>
              <a:latin typeface="Palatino Linotype" pitchFamily="18" charset="0"/>
              <a:cs typeface="Arial" charset="0"/>
            </a:endParaRPr>
          </a:p>
          <a:p>
            <a:pPr lvl="1" algn="just">
              <a:defRPr/>
            </a:pPr>
            <a:r>
              <a:rPr lang="tr-TR" sz="2200" dirty="0" smtClean="0">
                <a:solidFill>
                  <a:schemeClr val="tx2"/>
                </a:solidFill>
                <a:latin typeface="Palatino Linotype" pitchFamily="18" charset="0"/>
                <a:cs typeface="Arial" charset="0"/>
              </a:rPr>
              <a:t>Sayfaya arka plan resmi eklemek için kullanılır. </a:t>
            </a:r>
          </a:p>
          <a:p>
            <a:pPr lvl="1" algn="just">
              <a:defRPr/>
            </a:pPr>
            <a:r>
              <a:rPr lang="tr-TR" sz="2200" dirty="0" smtClean="0">
                <a:solidFill>
                  <a:schemeClr val="tx2"/>
                </a:solidFill>
                <a:latin typeface="Palatino Linotype" pitchFamily="18" charset="0"/>
                <a:cs typeface="Arial" charset="0"/>
              </a:rPr>
              <a:t>Arka </a:t>
            </a:r>
            <a:r>
              <a:rPr lang="tr-TR" sz="2200" dirty="0">
                <a:solidFill>
                  <a:schemeClr val="tx2"/>
                </a:solidFill>
                <a:latin typeface="Palatino Linotype" pitchFamily="18" charset="0"/>
                <a:cs typeface="Arial" charset="0"/>
              </a:rPr>
              <a:t>plan resmi kaynak dosyası olarak </a:t>
            </a:r>
            <a:r>
              <a:rPr lang="tr-TR" sz="2200" dirty="0" smtClean="0">
                <a:solidFill>
                  <a:schemeClr val="tx2"/>
                </a:solidFill>
                <a:latin typeface="Palatino Linotype" pitchFamily="18" charset="0"/>
                <a:cs typeface="Arial" charset="0"/>
              </a:rPr>
              <a:t>genellikle *.</a:t>
            </a:r>
            <a:r>
              <a:rPr lang="tr-TR" sz="2200" dirty="0">
                <a:solidFill>
                  <a:schemeClr val="tx2"/>
                </a:solidFill>
                <a:latin typeface="Palatino Linotype" pitchFamily="18" charset="0"/>
                <a:cs typeface="Arial" charset="0"/>
              </a:rPr>
              <a:t>gif veya *.jpg </a:t>
            </a:r>
            <a:r>
              <a:rPr lang="tr-TR" sz="2200" dirty="0" smtClean="0">
                <a:solidFill>
                  <a:schemeClr val="tx2"/>
                </a:solidFill>
                <a:latin typeface="Palatino Linotype" pitchFamily="18" charset="0"/>
                <a:cs typeface="Arial" charset="0"/>
              </a:rPr>
              <a:t>dosyaları kullanılır. </a:t>
            </a:r>
          </a:p>
          <a:p>
            <a:pPr lvl="1" algn="just">
              <a:defRPr/>
            </a:pPr>
            <a:r>
              <a:rPr lang="tr-TR" sz="2200" dirty="0" smtClean="0">
                <a:solidFill>
                  <a:schemeClr val="tx2"/>
                </a:solidFill>
                <a:latin typeface="Palatino Linotype" pitchFamily="18" charset="0"/>
                <a:cs typeface="Arial" charset="0"/>
              </a:rPr>
              <a:t>Arka </a:t>
            </a:r>
            <a:r>
              <a:rPr lang="tr-TR" sz="2200" dirty="0">
                <a:solidFill>
                  <a:schemeClr val="tx2"/>
                </a:solidFill>
                <a:latin typeface="Palatino Linotype" pitchFamily="18" charset="0"/>
                <a:cs typeface="Arial" charset="0"/>
              </a:rPr>
              <a:t>plan resmi web sayfasını doldurmaz, döşenir.</a:t>
            </a:r>
          </a:p>
          <a:p>
            <a:pPr algn="just">
              <a:defRPr/>
            </a:pPr>
            <a:endParaRPr lang="tr-TR" sz="2200" dirty="0">
              <a:solidFill>
                <a:schemeClr val="tx2"/>
              </a:solidFill>
              <a:latin typeface="Palatino Linotype" pitchFamily="18" charset="0"/>
              <a:cs typeface="Arial" charset="0"/>
            </a:endParaRPr>
          </a:p>
          <a:p>
            <a:pPr algn="just">
              <a:defRPr/>
            </a:pPr>
            <a:r>
              <a:rPr lang="tr-TR" sz="2200" b="1" dirty="0">
                <a:solidFill>
                  <a:schemeClr val="tx2"/>
                </a:solidFill>
                <a:latin typeface="Palatino Linotype" pitchFamily="18" charset="0"/>
                <a:cs typeface="Arial" charset="0"/>
              </a:rPr>
              <a:t>BGCOLOR</a:t>
            </a:r>
          </a:p>
          <a:p>
            <a:pPr lvl="1" algn="just">
              <a:defRPr/>
            </a:pPr>
            <a:r>
              <a:rPr lang="tr-TR" sz="2200" dirty="0" smtClean="0">
                <a:solidFill>
                  <a:schemeClr val="tx2"/>
                </a:solidFill>
                <a:latin typeface="Palatino Linotype" pitchFamily="18" charset="0"/>
                <a:cs typeface="Arial" charset="0"/>
              </a:rPr>
              <a:t>Sayfanın arka </a:t>
            </a:r>
            <a:r>
              <a:rPr lang="tr-TR" sz="2200" dirty="0">
                <a:solidFill>
                  <a:schemeClr val="tx2"/>
                </a:solidFill>
                <a:latin typeface="Palatino Linotype" pitchFamily="18" charset="0"/>
                <a:cs typeface="Arial" charset="0"/>
              </a:rPr>
              <a:t>plan rengini </a:t>
            </a:r>
            <a:r>
              <a:rPr lang="tr-TR" sz="2200" dirty="0" smtClean="0">
                <a:solidFill>
                  <a:schemeClr val="tx2"/>
                </a:solidFill>
                <a:latin typeface="Palatino Linotype" pitchFamily="18" charset="0"/>
                <a:cs typeface="Arial" charset="0"/>
              </a:rPr>
              <a:t>belirlemekte kullanılır. </a:t>
            </a:r>
          </a:p>
          <a:p>
            <a:pPr lvl="1" algn="just">
              <a:defRPr/>
            </a:pPr>
            <a:r>
              <a:rPr lang="tr-TR" sz="2200" dirty="0" smtClean="0">
                <a:solidFill>
                  <a:schemeClr val="tx2"/>
                </a:solidFill>
                <a:latin typeface="Palatino Linotype" pitchFamily="18" charset="0"/>
                <a:cs typeface="Arial" charset="0"/>
              </a:rPr>
              <a:t>Bu </a:t>
            </a:r>
            <a:r>
              <a:rPr lang="tr-TR" sz="2200" dirty="0">
                <a:solidFill>
                  <a:schemeClr val="tx2"/>
                </a:solidFill>
                <a:latin typeface="Palatino Linotype" pitchFamily="18" charset="0"/>
                <a:cs typeface="Arial" charset="0"/>
              </a:rPr>
              <a:t>özelliğe </a:t>
            </a:r>
            <a:r>
              <a:rPr lang="tr-TR" sz="2200" dirty="0" smtClean="0">
                <a:solidFill>
                  <a:schemeClr val="tx2"/>
                </a:solidFill>
                <a:latin typeface="Palatino Linotype" pitchFamily="18" charset="0"/>
                <a:cs typeface="Arial" charset="0"/>
              </a:rPr>
              <a:t>verilecek </a:t>
            </a:r>
            <a:r>
              <a:rPr lang="tr-TR" sz="2200" dirty="0">
                <a:solidFill>
                  <a:schemeClr val="tx2"/>
                </a:solidFill>
                <a:latin typeface="Palatino Linotype" pitchFamily="18" charset="0"/>
                <a:cs typeface="Arial" charset="0"/>
              </a:rPr>
              <a:t>değerler renk adı olabileceği gibi rengin hexadecimal RGB renk kodu da olabilir</a:t>
            </a: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17</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282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162" y="2205037"/>
            <a:ext cx="5786438"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162" y="2887662"/>
            <a:ext cx="5786438" cy="358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8 Metin kutusu"/>
          <p:cNvSpPr txBox="1"/>
          <p:nvPr/>
        </p:nvSpPr>
        <p:spPr>
          <a:xfrm>
            <a:off x="2362200" y="1600200"/>
            <a:ext cx="3555782" cy="461665"/>
          </a:xfrm>
          <a:prstGeom prst="rect">
            <a:avLst/>
          </a:prstGeom>
          <a:noFill/>
        </p:spPr>
        <p:txBody>
          <a:bodyPr wrap="none">
            <a:spAutoFit/>
          </a:bodyPr>
          <a:lstStyle/>
          <a:p>
            <a:pPr>
              <a:defRPr/>
            </a:pPr>
            <a:r>
              <a:rPr lang="tr-TR" sz="2400" b="1" dirty="0">
                <a:solidFill>
                  <a:schemeClr val="tx2"/>
                </a:solidFill>
                <a:latin typeface="Palatino Linotype" pitchFamily="18" charset="0"/>
                <a:cs typeface="Arial" charset="0"/>
              </a:rPr>
              <a:t>Bazı Renkler ve Kodları</a:t>
            </a: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18</a:t>
            </a:fld>
            <a:endParaRPr lang="en-US"/>
          </a:p>
        </p:txBody>
      </p:sp>
      <p:pic>
        <p:nvPicPr>
          <p:cNvPr id="8" name="Picture 4" descr="HTTP WWW Globe 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246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8" name="Content Placeholder 7"/>
          <p:cNvSpPr>
            <a:spLocks noGrp="1"/>
          </p:cNvSpPr>
          <p:nvPr>
            <p:ph sz="quarter" idx="1"/>
          </p:nvPr>
        </p:nvSpPr>
        <p:spPr>
          <a:xfrm>
            <a:off x="612648" y="1752600"/>
            <a:ext cx="6626352" cy="4495800"/>
          </a:xfrm>
        </p:spPr>
        <p:txBody>
          <a:bodyPr>
            <a:normAutofit/>
          </a:bodyPr>
          <a:lstStyle/>
          <a:p>
            <a:pPr marL="0" indent="0" algn="just">
              <a:buNone/>
              <a:defRPr/>
            </a:pPr>
            <a:r>
              <a:rPr lang="tr-TR" sz="2400" b="1" dirty="0" smtClean="0">
                <a:solidFill>
                  <a:schemeClr val="tx2"/>
                </a:solidFill>
                <a:latin typeface="Palatino Linotype" pitchFamily="18" charset="0"/>
                <a:cs typeface="Arial" charset="0"/>
              </a:rPr>
              <a:t>Not</a:t>
            </a:r>
            <a:r>
              <a:rPr lang="tr-TR" sz="2400" b="1" dirty="0">
                <a:solidFill>
                  <a:schemeClr val="tx2"/>
                </a:solidFill>
                <a:latin typeface="Palatino Linotype" pitchFamily="18" charset="0"/>
                <a:cs typeface="Arial" charset="0"/>
              </a:rPr>
              <a:t>: </a:t>
            </a:r>
            <a:r>
              <a:rPr lang="tr-TR" sz="2400" dirty="0">
                <a:solidFill>
                  <a:schemeClr val="tx2"/>
                </a:solidFill>
                <a:latin typeface="Palatino Linotype" pitchFamily="18" charset="0"/>
                <a:cs typeface="Arial" charset="0"/>
              </a:rPr>
              <a:t>Bazı Web Browser lar yukarıdakilerin haricinde renk adlarını da destekler. Mesela Internet Explorer lightgreen, darkgreen vs. gibi renkleri de destekler. Ama herkesin aynı Browser dan sayfa isteminde bulunmayacağını göz önüne alarak yukarıdaki renk isimlerini ya da hexadecimal renk kodunu kullanmak daha sorunsuz olacaktır.</a:t>
            </a:r>
          </a:p>
          <a:p>
            <a:pPr algn="just">
              <a:defRPr/>
            </a:pPr>
            <a:endParaRPr lang="tr-TR" sz="2400" dirty="0">
              <a:solidFill>
                <a:schemeClr val="tx2"/>
              </a:solidFill>
              <a:latin typeface="Palatino Linotype" pitchFamily="18" charset="0"/>
              <a:cs typeface="Arial" charset="0"/>
            </a:endParaRPr>
          </a:p>
          <a:p>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19</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07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KONULAR</a:t>
            </a:r>
            <a:endParaRPr lang="en-US" dirty="0"/>
          </a:p>
        </p:txBody>
      </p:sp>
      <p:sp>
        <p:nvSpPr>
          <p:cNvPr id="3" name="Content Placeholder 2"/>
          <p:cNvSpPr>
            <a:spLocks noGrp="1"/>
          </p:cNvSpPr>
          <p:nvPr>
            <p:ph sz="quarter" idx="1"/>
          </p:nvPr>
        </p:nvSpPr>
        <p:spPr>
          <a:xfrm>
            <a:off x="612648" y="1447800"/>
            <a:ext cx="8153400" cy="5029200"/>
          </a:xfrm>
        </p:spPr>
        <p:txBody>
          <a:bodyPr>
            <a:noAutofit/>
          </a:bodyPr>
          <a:lstStyle/>
          <a:p>
            <a:pPr marL="457200" indent="-457200">
              <a:buAutoNum type="arabicPeriod"/>
            </a:pPr>
            <a:r>
              <a:rPr lang="tr-TR" sz="2400" b="1" dirty="0" smtClean="0">
                <a:solidFill>
                  <a:schemeClr val="tx1">
                    <a:lumMod val="75000"/>
                    <a:lumOff val="25000"/>
                  </a:schemeClr>
                </a:solidFill>
                <a:latin typeface="Palatino Linotype" pitchFamily="18" charset="0"/>
              </a:rPr>
              <a:t>HTMLNedir?</a:t>
            </a:r>
          </a:p>
          <a:p>
            <a:pPr lvl="1"/>
            <a:r>
              <a:rPr lang="tr-TR" sz="2200" dirty="0">
                <a:solidFill>
                  <a:schemeClr val="tx1">
                    <a:lumMod val="75000"/>
                    <a:lumOff val="25000"/>
                  </a:schemeClr>
                </a:solidFill>
                <a:latin typeface="Palatino Linotype" pitchFamily="18" charset="0"/>
              </a:rPr>
              <a:t>Tag (etiket) ve Attribute (özellik)</a:t>
            </a:r>
          </a:p>
          <a:p>
            <a:pPr lvl="1"/>
            <a:r>
              <a:rPr lang="tr-TR" sz="2200" dirty="0" smtClean="0">
                <a:solidFill>
                  <a:schemeClr val="tx1">
                    <a:lumMod val="75000"/>
                    <a:lumOff val="25000"/>
                  </a:schemeClr>
                </a:solidFill>
                <a:latin typeface="Palatino Linotype" pitchFamily="18" charset="0"/>
              </a:rPr>
              <a:t>HTML Dökümanlarının Genel Yapısı</a:t>
            </a:r>
          </a:p>
          <a:p>
            <a:pPr marL="365760" lvl="1" indent="0">
              <a:buNone/>
            </a:pPr>
            <a:endParaRPr lang="tr-TR" sz="400" dirty="0" smtClean="0">
              <a:solidFill>
                <a:schemeClr val="tx1">
                  <a:lumMod val="75000"/>
                  <a:lumOff val="25000"/>
                </a:schemeClr>
              </a:solidFill>
              <a:latin typeface="Palatino Linotype" pitchFamily="18" charset="0"/>
            </a:endParaRPr>
          </a:p>
          <a:p>
            <a:pPr marL="457200" indent="-457200">
              <a:buAutoNum type="arabicPeriod"/>
            </a:pPr>
            <a:r>
              <a:rPr lang="tr-TR" sz="2400" b="1" dirty="0" smtClean="0">
                <a:solidFill>
                  <a:schemeClr val="tx1">
                    <a:lumMod val="75000"/>
                    <a:lumOff val="25000"/>
                  </a:schemeClr>
                </a:solidFill>
                <a:latin typeface="Palatino Linotype" pitchFamily="18" charset="0"/>
              </a:rPr>
              <a:t>HTML Temel Etiketleri</a:t>
            </a:r>
          </a:p>
          <a:p>
            <a:pPr marL="457200" indent="-457200">
              <a:buAutoNum type="arabicPeriod"/>
            </a:pPr>
            <a:endParaRPr lang="tr-TR" sz="400" b="1" dirty="0" smtClean="0">
              <a:solidFill>
                <a:schemeClr val="tx1">
                  <a:lumMod val="75000"/>
                  <a:lumOff val="25000"/>
                </a:schemeClr>
              </a:solidFill>
              <a:latin typeface="Palatino Linotype" pitchFamily="18" charset="0"/>
            </a:endParaRPr>
          </a:p>
          <a:p>
            <a:pPr marL="457200" indent="-457200">
              <a:buAutoNum type="arabicPeriod"/>
            </a:pPr>
            <a:r>
              <a:rPr lang="tr-TR" sz="2400" b="1" dirty="0" smtClean="0">
                <a:solidFill>
                  <a:schemeClr val="tx1">
                    <a:lumMod val="75000"/>
                    <a:lumOff val="25000"/>
                  </a:schemeClr>
                </a:solidFill>
                <a:latin typeface="Palatino Linotype" pitchFamily="18" charset="0"/>
              </a:rPr>
              <a:t>Metin ve Görünüm  Düzenleme Etiketleri</a:t>
            </a:r>
          </a:p>
          <a:p>
            <a:pPr marL="457200" indent="-457200">
              <a:buAutoNum type="arabicPeriod"/>
            </a:pPr>
            <a:endParaRPr lang="tr-TR" sz="400" b="1" dirty="0" smtClean="0">
              <a:solidFill>
                <a:schemeClr val="tx1">
                  <a:lumMod val="75000"/>
                  <a:lumOff val="25000"/>
                </a:schemeClr>
              </a:solidFill>
              <a:latin typeface="Palatino Linotype" pitchFamily="18" charset="0"/>
            </a:endParaRPr>
          </a:p>
          <a:p>
            <a:pPr marL="457200" indent="-457200">
              <a:buAutoNum type="arabicPeriod"/>
            </a:pPr>
            <a:r>
              <a:rPr lang="tr-TR" sz="2400" b="1" dirty="0" smtClean="0">
                <a:solidFill>
                  <a:schemeClr val="tx1">
                    <a:lumMod val="75000"/>
                    <a:lumOff val="25000"/>
                  </a:schemeClr>
                </a:solidFill>
                <a:latin typeface="Palatino Linotype" pitchFamily="18" charset="0"/>
              </a:rPr>
              <a:t>Bağlantı (Köprü) Oluşturma</a:t>
            </a:r>
          </a:p>
          <a:p>
            <a:pPr marL="662940" lvl="1" indent="-342900"/>
            <a:r>
              <a:rPr lang="en-US" sz="2200" dirty="0" err="1">
                <a:solidFill>
                  <a:schemeClr val="tx1">
                    <a:lumMod val="75000"/>
                    <a:lumOff val="25000"/>
                  </a:schemeClr>
                </a:solidFill>
                <a:latin typeface="Palatino Linotype" pitchFamily="18" charset="0"/>
              </a:rPr>
              <a:t>Sayfa</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İçi</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Bağlantı</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Oluşturma</a:t>
            </a:r>
            <a:endParaRPr lang="tr-TR" sz="2200" dirty="0">
              <a:solidFill>
                <a:schemeClr val="tx1">
                  <a:lumMod val="75000"/>
                  <a:lumOff val="25000"/>
                </a:schemeClr>
              </a:solidFill>
              <a:latin typeface="Palatino Linotype" pitchFamily="18" charset="0"/>
            </a:endParaRPr>
          </a:p>
          <a:p>
            <a:pPr marL="662940" lvl="1" indent="-342900"/>
            <a:r>
              <a:rPr lang="en-US" sz="2200" dirty="0" err="1">
                <a:solidFill>
                  <a:schemeClr val="tx1">
                    <a:lumMod val="75000"/>
                    <a:lumOff val="25000"/>
                  </a:schemeClr>
                </a:solidFill>
                <a:latin typeface="Palatino Linotype" pitchFamily="18" charset="0"/>
              </a:rPr>
              <a:t>Sayfa</a:t>
            </a:r>
            <a:r>
              <a:rPr lang="en-US" sz="2200" dirty="0">
                <a:solidFill>
                  <a:schemeClr val="tx1">
                    <a:lumMod val="75000"/>
                    <a:lumOff val="25000"/>
                  </a:schemeClr>
                </a:solidFill>
                <a:latin typeface="Palatino Linotype" pitchFamily="18" charset="0"/>
              </a:rPr>
              <a:t> </a:t>
            </a:r>
            <a:r>
              <a:rPr lang="tr-TR" sz="2200" dirty="0">
                <a:solidFill>
                  <a:schemeClr val="tx1">
                    <a:lumMod val="75000"/>
                    <a:lumOff val="25000"/>
                  </a:schemeClr>
                </a:solidFill>
                <a:latin typeface="Palatino Linotype" pitchFamily="18" charset="0"/>
              </a:rPr>
              <a:t>Dışı</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Bağlantı</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Oluşturma</a:t>
            </a:r>
            <a:endParaRPr lang="tr-TR" sz="2200" dirty="0">
              <a:solidFill>
                <a:schemeClr val="tx1">
                  <a:lumMod val="75000"/>
                  <a:lumOff val="25000"/>
                </a:schemeClr>
              </a:solidFill>
              <a:latin typeface="Palatino Linotype" pitchFamily="18" charset="0"/>
            </a:endParaRPr>
          </a:p>
          <a:p>
            <a:pPr marL="662940" lvl="1" indent="-342900"/>
            <a:r>
              <a:rPr lang="en-US" sz="2200" dirty="0">
                <a:solidFill>
                  <a:schemeClr val="tx1">
                    <a:lumMod val="75000"/>
                    <a:lumOff val="25000"/>
                  </a:schemeClr>
                </a:solidFill>
                <a:latin typeface="Palatino Linotype" pitchFamily="18" charset="0"/>
              </a:rPr>
              <a:t>E-Posta </a:t>
            </a:r>
            <a:r>
              <a:rPr lang="en-US" sz="2200" dirty="0" err="1">
                <a:solidFill>
                  <a:schemeClr val="tx1">
                    <a:lumMod val="75000"/>
                    <a:lumOff val="25000"/>
                  </a:schemeClr>
                </a:solidFill>
                <a:latin typeface="Palatino Linotype" pitchFamily="18" charset="0"/>
              </a:rPr>
              <a:t>Adresine</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Bağlantı</a:t>
            </a:r>
            <a:r>
              <a:rPr lang="en-US" sz="2200" dirty="0">
                <a:solidFill>
                  <a:schemeClr val="tx1">
                    <a:lumMod val="75000"/>
                    <a:lumOff val="25000"/>
                  </a:schemeClr>
                </a:solidFill>
                <a:latin typeface="Palatino Linotype" pitchFamily="18" charset="0"/>
              </a:rPr>
              <a:t> </a:t>
            </a:r>
            <a:r>
              <a:rPr lang="en-US" sz="2200" dirty="0" err="1">
                <a:solidFill>
                  <a:schemeClr val="tx1">
                    <a:lumMod val="75000"/>
                    <a:lumOff val="25000"/>
                  </a:schemeClr>
                </a:solidFill>
                <a:latin typeface="Palatino Linotype" pitchFamily="18" charset="0"/>
              </a:rPr>
              <a:t>Oluşturma</a:t>
            </a:r>
            <a:endParaRPr lang="tr-TR" sz="2200" dirty="0">
              <a:solidFill>
                <a:schemeClr val="tx1">
                  <a:lumMod val="75000"/>
                  <a:lumOff val="25000"/>
                </a:schemeClr>
              </a:solidFill>
              <a:latin typeface="Palatino Linotype" pitchFamily="18" charset="0"/>
            </a:endParaRPr>
          </a:p>
          <a:p>
            <a:pPr marL="662940" lvl="1" indent="-342900"/>
            <a:endParaRPr lang="tr-TR" sz="400" dirty="0" smtClean="0">
              <a:latin typeface="Palatino Linotype" pitchFamily="18" charset="0"/>
            </a:endParaRPr>
          </a:p>
          <a:p>
            <a:pPr marL="457200" indent="-457200">
              <a:buFont typeface="+mj-lt"/>
              <a:buAutoNum type="arabicPeriod"/>
            </a:pPr>
            <a:r>
              <a:rPr lang="tr-TR" sz="2400" b="1" dirty="0">
                <a:solidFill>
                  <a:schemeClr val="tx1">
                    <a:lumMod val="75000"/>
                    <a:lumOff val="25000"/>
                  </a:schemeClr>
                </a:solidFill>
                <a:latin typeface="Palatino Linotype" pitchFamily="18" charset="0"/>
              </a:rPr>
              <a:t>Resim Ekleme</a:t>
            </a:r>
          </a:p>
          <a:p>
            <a:pPr marL="457200" indent="-457200">
              <a:buFont typeface="+mj-lt"/>
              <a:buAutoNum type="arabicPeriod"/>
            </a:pPr>
            <a:r>
              <a:rPr lang="tr-TR" sz="2400" b="1" dirty="0" smtClean="0">
                <a:solidFill>
                  <a:schemeClr val="tx1">
                    <a:lumMod val="75000"/>
                    <a:lumOff val="25000"/>
                  </a:schemeClr>
                </a:solidFill>
                <a:latin typeface="Palatino Linotype" pitchFamily="18" charset="0"/>
              </a:rPr>
              <a:t>Özel Karakterlerin Kullanımı</a:t>
            </a:r>
          </a:p>
          <a:p>
            <a:pPr marL="457200" indent="-457200">
              <a:buFont typeface="+mj-lt"/>
              <a:buAutoNum type="arabicPeriod"/>
            </a:pPr>
            <a:endParaRPr lang="tr-TR" sz="2400" b="1" dirty="0" smtClean="0">
              <a:solidFill>
                <a:schemeClr val="tx1">
                  <a:lumMod val="75000"/>
                  <a:lumOff val="25000"/>
                </a:schemeClr>
              </a:solidFill>
              <a:latin typeface="Palatino Linotype" pitchFamily="18" charset="0"/>
            </a:endParaRPr>
          </a:p>
        </p:txBody>
      </p:sp>
      <p:pic>
        <p:nvPicPr>
          <p:cNvPr id="6"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normAutofit fontScale="85000" lnSpcReduction="20000"/>
          </a:bodyPr>
          <a:lstStyle/>
          <a:p>
            <a:fld id="{E71ACE41-11E3-425A-AF82-4515996058B5}" type="slidenum">
              <a:rPr lang="en-US" smtClean="0"/>
              <a:t>2</a:t>
            </a:fld>
            <a:endParaRPr lang="en-US"/>
          </a:p>
        </p:txBody>
      </p:sp>
    </p:spTree>
    <p:extLst>
      <p:ext uri="{BB962C8B-B14F-4D97-AF65-F5344CB8AC3E}">
        <p14:creationId xmlns:p14="http://schemas.microsoft.com/office/powerpoint/2010/main" val="2749813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752600"/>
            <a:ext cx="7540752" cy="4724400"/>
          </a:xfrm>
        </p:spPr>
        <p:txBody>
          <a:bodyPr>
            <a:noAutofit/>
          </a:bodyPr>
          <a:lstStyle/>
          <a:p>
            <a:pPr marL="0" indent="0" algn="just">
              <a:buNone/>
              <a:defRPr/>
            </a:pPr>
            <a:r>
              <a:rPr lang="tr-TR" sz="2400" b="1" dirty="0">
                <a:solidFill>
                  <a:schemeClr val="accent4"/>
                </a:solidFill>
                <a:latin typeface="Palatino Linotype" pitchFamily="18" charset="0"/>
              </a:rPr>
              <a:t>&lt;BODY&gt;... &lt;/BODY&gt; </a:t>
            </a:r>
            <a:endParaRPr lang="tr-TR" sz="2400" b="1" dirty="0">
              <a:solidFill>
                <a:schemeClr val="tx2"/>
              </a:solidFill>
              <a:latin typeface="Palatino Linotype" pitchFamily="18" charset="0"/>
              <a:cs typeface="Arial" charset="0"/>
            </a:endParaRPr>
          </a:p>
          <a:p>
            <a:pPr algn="just">
              <a:defRPr/>
            </a:pPr>
            <a:endParaRPr lang="tr-TR" sz="400" dirty="0">
              <a:solidFill>
                <a:schemeClr val="tx2"/>
              </a:solidFill>
              <a:latin typeface="Palatino Linotype" pitchFamily="18" charset="0"/>
              <a:cs typeface="Arial" charset="0"/>
            </a:endParaRPr>
          </a:p>
          <a:p>
            <a:pPr algn="just">
              <a:defRPr/>
            </a:pPr>
            <a:r>
              <a:rPr lang="tr-TR" sz="2400" b="1" dirty="0">
                <a:solidFill>
                  <a:schemeClr val="tx2"/>
                </a:solidFill>
                <a:latin typeface="Palatino Linotype" pitchFamily="18" charset="0"/>
                <a:cs typeface="Arial" charset="0"/>
              </a:rPr>
              <a:t>TEXT: </a:t>
            </a:r>
            <a:r>
              <a:rPr lang="tr-TR" sz="2400" dirty="0">
                <a:solidFill>
                  <a:schemeClr val="tx2"/>
                </a:solidFill>
                <a:latin typeface="Palatino Linotype" pitchFamily="18" charset="0"/>
                <a:cs typeface="Arial" charset="0"/>
              </a:rPr>
              <a:t>Metin rengi</a:t>
            </a:r>
          </a:p>
          <a:p>
            <a:pPr algn="just">
              <a:defRPr/>
            </a:pPr>
            <a:endParaRPr lang="tr-TR" sz="400" dirty="0">
              <a:solidFill>
                <a:schemeClr val="tx2"/>
              </a:solidFill>
              <a:latin typeface="Palatino Linotype" pitchFamily="18" charset="0"/>
              <a:cs typeface="Arial" charset="0"/>
            </a:endParaRPr>
          </a:p>
          <a:p>
            <a:pPr algn="just">
              <a:defRPr/>
            </a:pPr>
            <a:r>
              <a:rPr lang="tr-TR" sz="2400" b="1" dirty="0">
                <a:solidFill>
                  <a:schemeClr val="tx2"/>
                </a:solidFill>
                <a:latin typeface="Palatino Linotype" pitchFamily="18" charset="0"/>
                <a:cs typeface="Arial" charset="0"/>
              </a:rPr>
              <a:t>LINK: </a:t>
            </a:r>
            <a:r>
              <a:rPr lang="tr-TR" sz="2400" dirty="0" smtClean="0">
                <a:solidFill>
                  <a:schemeClr val="tx2"/>
                </a:solidFill>
                <a:latin typeface="Palatino Linotype" pitchFamily="18" charset="0"/>
                <a:cs typeface="Arial" charset="0"/>
              </a:rPr>
              <a:t>Sayfadaki linklerin rengini belirler.</a:t>
            </a:r>
            <a:endParaRPr lang="tr-TR" sz="2400" dirty="0">
              <a:solidFill>
                <a:schemeClr val="tx2"/>
              </a:solidFill>
              <a:latin typeface="Palatino Linotype" pitchFamily="18" charset="0"/>
              <a:cs typeface="Arial" charset="0"/>
            </a:endParaRPr>
          </a:p>
          <a:p>
            <a:pPr algn="just">
              <a:defRPr/>
            </a:pPr>
            <a:endParaRPr lang="tr-TR" sz="400" dirty="0">
              <a:solidFill>
                <a:schemeClr val="tx2"/>
              </a:solidFill>
              <a:latin typeface="Palatino Linotype" pitchFamily="18" charset="0"/>
              <a:cs typeface="Arial" charset="0"/>
            </a:endParaRPr>
          </a:p>
          <a:p>
            <a:pPr algn="just">
              <a:defRPr/>
            </a:pPr>
            <a:r>
              <a:rPr lang="tr-TR" sz="2400" b="1" dirty="0" smtClean="0">
                <a:solidFill>
                  <a:schemeClr val="tx2"/>
                </a:solidFill>
                <a:latin typeface="Palatino Linotype" pitchFamily="18" charset="0"/>
                <a:cs typeface="Arial" charset="0"/>
              </a:rPr>
              <a:t>VLINK: </a:t>
            </a:r>
            <a:r>
              <a:rPr lang="tr-TR" sz="2400" dirty="0" smtClean="0">
                <a:solidFill>
                  <a:schemeClr val="tx2"/>
                </a:solidFill>
                <a:latin typeface="Palatino Linotype" pitchFamily="18" charset="0"/>
                <a:cs typeface="Arial" charset="0"/>
              </a:rPr>
              <a:t>daha önce ziyaret </a:t>
            </a:r>
            <a:r>
              <a:rPr lang="tr-TR" sz="2400" dirty="0">
                <a:solidFill>
                  <a:schemeClr val="tx2"/>
                </a:solidFill>
                <a:latin typeface="Palatino Linotype" pitchFamily="18" charset="0"/>
                <a:cs typeface="Arial" charset="0"/>
              </a:rPr>
              <a:t>edilen </a:t>
            </a:r>
            <a:r>
              <a:rPr lang="tr-TR" sz="2400" dirty="0" smtClean="0">
                <a:solidFill>
                  <a:schemeClr val="tx2"/>
                </a:solidFill>
                <a:latin typeface="Palatino Linotype" pitchFamily="18" charset="0"/>
                <a:cs typeface="Arial" charset="0"/>
              </a:rPr>
              <a:t>linklerin rengini belirler </a:t>
            </a:r>
            <a:r>
              <a:rPr lang="tr-TR" sz="2400" dirty="0">
                <a:solidFill>
                  <a:schemeClr val="tx2"/>
                </a:solidFill>
                <a:latin typeface="Palatino Linotype" pitchFamily="18" charset="0"/>
                <a:cs typeface="Arial" charset="0"/>
              </a:rPr>
              <a:t>(</a:t>
            </a:r>
            <a:r>
              <a:rPr lang="tr-TR" sz="2400" dirty="0" smtClean="0">
                <a:solidFill>
                  <a:schemeClr val="tx2"/>
                </a:solidFill>
                <a:latin typeface="Palatino Linotype" pitchFamily="18" charset="0"/>
                <a:cs typeface="Arial" charset="0"/>
              </a:rPr>
              <a:t>visited </a:t>
            </a:r>
            <a:r>
              <a:rPr lang="tr-TR" sz="2400" dirty="0">
                <a:solidFill>
                  <a:schemeClr val="tx2"/>
                </a:solidFill>
                <a:latin typeface="Palatino Linotype" pitchFamily="18" charset="0"/>
                <a:cs typeface="Arial" charset="0"/>
              </a:rPr>
              <a:t>link)</a:t>
            </a:r>
          </a:p>
          <a:p>
            <a:pPr algn="just">
              <a:defRPr/>
            </a:pPr>
            <a:endParaRPr lang="tr-TR" sz="400" dirty="0">
              <a:solidFill>
                <a:schemeClr val="tx2"/>
              </a:solidFill>
              <a:latin typeface="Palatino Linotype" pitchFamily="18" charset="0"/>
              <a:cs typeface="Arial" charset="0"/>
            </a:endParaRPr>
          </a:p>
          <a:p>
            <a:pPr algn="just">
              <a:defRPr/>
            </a:pPr>
            <a:r>
              <a:rPr lang="tr-TR" sz="2400" b="1" dirty="0">
                <a:solidFill>
                  <a:schemeClr val="tx2"/>
                </a:solidFill>
                <a:latin typeface="Palatino Linotype" pitchFamily="18" charset="0"/>
                <a:cs typeface="Arial" charset="0"/>
              </a:rPr>
              <a:t>ALINK: </a:t>
            </a:r>
            <a:r>
              <a:rPr lang="tr-TR" sz="2400" dirty="0" smtClean="0">
                <a:solidFill>
                  <a:schemeClr val="tx2"/>
                </a:solidFill>
                <a:latin typeface="Palatino Linotype" pitchFamily="18" charset="0"/>
                <a:cs typeface="Arial" charset="0"/>
              </a:rPr>
              <a:t>Linke tıkladığındaki rengibelirler.</a:t>
            </a:r>
            <a:endParaRPr lang="tr-TR" sz="2400" dirty="0">
              <a:solidFill>
                <a:schemeClr val="tx2"/>
              </a:solidFill>
              <a:latin typeface="Palatino Linotype" pitchFamily="18" charset="0"/>
              <a:cs typeface="Arial" charset="0"/>
            </a:endParaRPr>
          </a:p>
          <a:p>
            <a:pPr algn="just">
              <a:defRPr/>
            </a:pPr>
            <a:endParaRPr lang="tr-TR" sz="400" dirty="0">
              <a:solidFill>
                <a:schemeClr val="tx2"/>
              </a:solidFill>
              <a:latin typeface="Palatino Linotype" pitchFamily="18" charset="0"/>
              <a:cs typeface="Arial" charset="0"/>
            </a:endParaRPr>
          </a:p>
          <a:p>
            <a:pPr algn="just">
              <a:defRPr/>
            </a:pPr>
            <a:r>
              <a:rPr lang="tr-TR" sz="2400" b="1" dirty="0">
                <a:solidFill>
                  <a:schemeClr val="tx2"/>
                </a:solidFill>
                <a:latin typeface="Palatino Linotype" pitchFamily="18" charset="0"/>
                <a:cs typeface="Arial" charset="0"/>
              </a:rPr>
              <a:t>BGPROPERTIES: </a:t>
            </a:r>
            <a:r>
              <a:rPr lang="tr-TR" sz="2400" dirty="0">
                <a:solidFill>
                  <a:schemeClr val="tx2"/>
                </a:solidFill>
                <a:latin typeface="Palatino Linotype" pitchFamily="18" charset="0"/>
                <a:cs typeface="Arial" charset="0"/>
              </a:rPr>
              <a:t>Bu özelliğe Fixed değeri atandığında arka plan resmi </a:t>
            </a:r>
            <a:r>
              <a:rPr lang="tr-TR" sz="2400" dirty="0" smtClean="0">
                <a:solidFill>
                  <a:schemeClr val="tx2"/>
                </a:solidFill>
                <a:latin typeface="Palatino Linotype" pitchFamily="18" charset="0"/>
                <a:cs typeface="Arial" charset="0"/>
              </a:rPr>
              <a:t>sabit olup </a:t>
            </a:r>
            <a:r>
              <a:rPr lang="tr-TR" sz="2400" dirty="0">
                <a:solidFill>
                  <a:schemeClr val="tx2"/>
                </a:solidFill>
                <a:latin typeface="Palatino Linotype" pitchFamily="18" charset="0"/>
                <a:cs typeface="Arial" charset="0"/>
              </a:rPr>
              <a:t>kaydırma çubuğu ile arka plan resmi hareket etmeyecektir.</a:t>
            </a:r>
          </a:p>
          <a:p>
            <a:pPr algn="just">
              <a:defRPr/>
            </a:pPr>
            <a:endParaRPr lang="tr-TR" sz="2400" dirty="0">
              <a:solidFill>
                <a:schemeClr val="tx2"/>
              </a:solidFill>
              <a:latin typeface="Palatino Linotype" pitchFamily="18" charset="0"/>
              <a:cs typeface="Arial" charset="0"/>
            </a:endParaRPr>
          </a:p>
          <a:p>
            <a:endParaRPr lang="en-US" sz="2400" dirty="0">
              <a:latin typeface="Palatino Linotype" pitchFamily="18" charset="0"/>
            </a:endParaRPr>
          </a:p>
        </p:txBody>
      </p:sp>
      <p:sp>
        <p:nvSpPr>
          <p:cNvPr id="6" name="Title 1"/>
          <p:cNvSpPr>
            <a:spLocks noGrp="1"/>
          </p:cNvSpPr>
          <p:nvPr>
            <p:ph type="title"/>
          </p:nvPr>
        </p:nvSpPr>
        <p:spPr>
          <a:xfrm>
            <a:off x="612648" y="228600"/>
            <a:ext cx="8153400" cy="990600"/>
          </a:xfrm>
        </p:spPr>
        <p:txBody>
          <a:bodyPr>
            <a:normAutofit/>
          </a:bodyPr>
          <a:lstStyle/>
          <a:p>
            <a:r>
              <a:rPr lang="tr-TR" sz="3200" dirty="0">
                <a:latin typeface="Palatino Linotype" pitchFamily="18" charset="0"/>
              </a:rPr>
              <a:t>2. HTML Temel Etiketleri</a:t>
            </a:r>
            <a:endParaRPr lang="en-US" sz="3200" dirty="0">
              <a:latin typeface="Palatino Linotype" pitchFamily="18" charset="0"/>
            </a:endParaRPr>
          </a:p>
        </p:txBody>
      </p:sp>
      <p:sp>
        <p:nvSpPr>
          <p:cNvPr id="2" name="Slide Number Placeholder 1"/>
          <p:cNvSpPr>
            <a:spLocks noGrp="1"/>
          </p:cNvSpPr>
          <p:nvPr>
            <p:ph type="sldNum" sz="quarter" idx="12"/>
          </p:nvPr>
        </p:nvSpPr>
        <p:spPr/>
        <p:txBody>
          <a:bodyPr>
            <a:normAutofit fontScale="85000" lnSpcReduction="20000"/>
          </a:bodyPr>
          <a:lstStyle/>
          <a:p>
            <a:fld id="{E71ACE41-11E3-425A-AF82-4515996058B5}" type="slidenum">
              <a:rPr lang="en-US" smtClean="0"/>
              <a:t>20</a:t>
            </a:fld>
            <a:endParaRPr lang="en-US"/>
          </a:p>
        </p:txBody>
      </p:sp>
      <p:pic>
        <p:nvPicPr>
          <p:cNvPr id="7"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986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smtClean="0">
                <a:latin typeface="Palatino Linotype" pitchFamily="18" charset="0"/>
              </a:rPr>
              <a:t>3. Metin ve Görünüm Düzenleme </a:t>
            </a:r>
            <a:br>
              <a:rPr lang="tr-TR" sz="3600" b="1" dirty="0" smtClean="0">
                <a:latin typeface="Palatino Linotype" pitchFamily="18" charset="0"/>
              </a:rPr>
            </a:br>
            <a:r>
              <a:rPr lang="tr-TR" sz="3600" b="1" dirty="0" smtClean="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612648" y="1676400"/>
            <a:ext cx="7616952" cy="4495800"/>
          </a:xfrm>
        </p:spPr>
        <p:txBody>
          <a:bodyPr>
            <a:normAutofit/>
          </a:bodyPr>
          <a:lstStyle/>
          <a:p>
            <a:pPr algn="just">
              <a:defRPr/>
            </a:pPr>
            <a:r>
              <a:rPr lang="tr-TR" sz="2400" dirty="0" smtClean="0">
                <a:solidFill>
                  <a:schemeClr val="tx2"/>
                </a:solidFill>
                <a:latin typeface="Palatino Linotype" pitchFamily="18" charset="0"/>
                <a:cs typeface="Arial" charset="0"/>
              </a:rPr>
              <a:t>HTML </a:t>
            </a:r>
            <a:r>
              <a:rPr lang="tr-TR" sz="2400" dirty="0">
                <a:solidFill>
                  <a:schemeClr val="tx2"/>
                </a:solidFill>
                <a:latin typeface="Palatino Linotype" pitchFamily="18" charset="0"/>
                <a:cs typeface="Arial" charset="0"/>
              </a:rPr>
              <a:t>çok sayıda biçimlendirme etiketi sunar. </a:t>
            </a:r>
            <a:endParaRPr lang="tr-TR" sz="2400" dirty="0" smtClean="0">
              <a:solidFill>
                <a:schemeClr val="tx2"/>
              </a:solidFill>
              <a:latin typeface="Palatino Linotype" pitchFamily="18" charset="0"/>
              <a:cs typeface="Arial" charset="0"/>
            </a:endParaRPr>
          </a:p>
          <a:p>
            <a:pPr algn="just">
              <a:defRPr/>
            </a:pPr>
            <a:endParaRPr lang="tr-TR" sz="400" dirty="0" smtClean="0">
              <a:solidFill>
                <a:schemeClr val="tx2"/>
              </a:solidFill>
              <a:latin typeface="Palatino Linotype" pitchFamily="18" charset="0"/>
              <a:cs typeface="Arial" charset="0"/>
            </a:endParaRPr>
          </a:p>
          <a:p>
            <a:pPr algn="just">
              <a:defRPr/>
            </a:pPr>
            <a:r>
              <a:rPr lang="tr-TR" sz="2400" dirty="0" smtClean="0">
                <a:solidFill>
                  <a:schemeClr val="tx2"/>
                </a:solidFill>
                <a:latin typeface="Palatino Linotype" pitchFamily="18" charset="0"/>
                <a:cs typeface="Arial" charset="0"/>
              </a:rPr>
              <a:t>Bu </a:t>
            </a:r>
            <a:r>
              <a:rPr lang="tr-TR" sz="2400" dirty="0">
                <a:solidFill>
                  <a:schemeClr val="tx2"/>
                </a:solidFill>
                <a:latin typeface="Palatino Linotype" pitchFamily="18" charset="0"/>
                <a:cs typeface="Arial" charset="0"/>
              </a:rPr>
              <a:t>etiketlerle </a:t>
            </a:r>
            <a:r>
              <a:rPr lang="tr-TR" sz="2400" dirty="0" smtClean="0">
                <a:solidFill>
                  <a:schemeClr val="tx2"/>
                </a:solidFill>
                <a:latin typeface="Palatino Linotype" pitchFamily="18" charset="0"/>
                <a:cs typeface="Arial" charset="0"/>
              </a:rPr>
              <a:t>belgede;</a:t>
            </a:r>
          </a:p>
          <a:p>
            <a:pPr lvl="1" algn="just">
              <a:defRPr/>
            </a:pPr>
            <a:r>
              <a:rPr lang="tr-TR" sz="2400" dirty="0" smtClean="0">
                <a:solidFill>
                  <a:schemeClr val="tx2"/>
                </a:solidFill>
                <a:latin typeface="Palatino Linotype" pitchFamily="18" charset="0"/>
                <a:cs typeface="Arial" charset="0"/>
              </a:rPr>
              <a:t>başlık oluşturabilir, </a:t>
            </a:r>
          </a:p>
          <a:p>
            <a:pPr lvl="1" algn="just">
              <a:defRPr/>
            </a:pPr>
            <a:r>
              <a:rPr lang="tr-TR" sz="2400" dirty="0" smtClean="0">
                <a:solidFill>
                  <a:schemeClr val="tx2"/>
                </a:solidFill>
                <a:latin typeface="Palatino Linotype" pitchFamily="18" charset="0"/>
                <a:cs typeface="Arial" charset="0"/>
              </a:rPr>
              <a:t>metni </a:t>
            </a:r>
            <a:r>
              <a:rPr lang="tr-TR" sz="2400" dirty="0">
                <a:solidFill>
                  <a:schemeClr val="tx2"/>
                </a:solidFill>
                <a:latin typeface="Palatino Linotype" pitchFamily="18" charset="0"/>
                <a:cs typeface="Arial" charset="0"/>
              </a:rPr>
              <a:t>kalın, italik, altçizgili yapar</a:t>
            </a:r>
            <a:r>
              <a:rPr lang="tr-TR" sz="2400" dirty="0" smtClean="0">
                <a:solidFill>
                  <a:schemeClr val="tx2"/>
                </a:solidFill>
                <a:latin typeface="Palatino Linotype" pitchFamily="18" charset="0"/>
                <a:cs typeface="Arial" charset="0"/>
              </a:rPr>
              <a:t>,</a:t>
            </a:r>
          </a:p>
          <a:p>
            <a:pPr lvl="1" algn="just">
              <a:defRPr/>
            </a:pPr>
            <a:r>
              <a:rPr lang="tr-TR" sz="2400" dirty="0" smtClean="0">
                <a:solidFill>
                  <a:schemeClr val="tx2"/>
                </a:solidFill>
                <a:latin typeface="Palatino Linotype" pitchFamily="18" charset="0"/>
                <a:cs typeface="Arial" charset="0"/>
              </a:rPr>
              <a:t>paragraflar oluşturabilir, </a:t>
            </a:r>
          </a:p>
          <a:p>
            <a:pPr lvl="1" algn="just">
              <a:defRPr/>
            </a:pPr>
            <a:r>
              <a:rPr lang="tr-TR" sz="2400" dirty="0" smtClean="0">
                <a:solidFill>
                  <a:schemeClr val="tx2"/>
                </a:solidFill>
                <a:latin typeface="Palatino Linotype" pitchFamily="18" charset="0"/>
                <a:cs typeface="Arial" charset="0"/>
              </a:rPr>
              <a:t>sayfaya yatay çizgiler, vb. ekleyebilirsiniz.</a:t>
            </a:r>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21</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493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612648" y="1600200"/>
            <a:ext cx="8153400" cy="2286000"/>
          </a:xfrm>
        </p:spPr>
        <p:txBody>
          <a:bodyPr>
            <a:normAutofit fontScale="40000" lnSpcReduction="20000"/>
          </a:bodyPr>
          <a:lstStyle/>
          <a:p>
            <a:pPr marL="0" indent="0">
              <a:buNone/>
            </a:pPr>
            <a:r>
              <a:rPr lang="tr-TR" sz="6000" b="1" dirty="0">
                <a:solidFill>
                  <a:schemeClr val="tx2"/>
                </a:solidFill>
                <a:latin typeface="Palatino Linotype" pitchFamily="18" charset="0"/>
              </a:rPr>
              <a:t>Başlık </a:t>
            </a:r>
            <a:r>
              <a:rPr lang="tr-TR" sz="6000" b="1" dirty="0" smtClean="0">
                <a:solidFill>
                  <a:schemeClr val="tx2"/>
                </a:solidFill>
                <a:latin typeface="Palatino Linotype" pitchFamily="18" charset="0"/>
              </a:rPr>
              <a:t>Etiketleri </a:t>
            </a:r>
            <a:r>
              <a:rPr lang="tr-TR" sz="6000" b="1" dirty="0">
                <a:solidFill>
                  <a:schemeClr val="tx2"/>
                </a:solidFill>
                <a:latin typeface="Palatino Linotype" pitchFamily="18" charset="0"/>
              </a:rPr>
              <a:t>(Header Tags</a:t>
            </a:r>
            <a:r>
              <a:rPr lang="tr-TR" sz="6000" b="1" dirty="0" smtClean="0">
                <a:solidFill>
                  <a:schemeClr val="tx2"/>
                </a:solidFill>
                <a:latin typeface="Palatino Linotype" pitchFamily="18" charset="0"/>
              </a:rPr>
              <a:t>)</a:t>
            </a:r>
          </a:p>
          <a:p>
            <a:pPr marL="0" indent="0">
              <a:buNone/>
            </a:pPr>
            <a:r>
              <a:rPr lang="tr-TR" sz="4000" b="1" dirty="0" smtClean="0">
                <a:solidFill>
                  <a:schemeClr val="tx2"/>
                </a:solidFill>
                <a:latin typeface="Palatino Linotype" pitchFamily="18" charset="0"/>
              </a:rPr>
              <a:t>       &lt;H1&gt;&lt;/H1&gt;, </a:t>
            </a:r>
            <a:r>
              <a:rPr lang="tr-TR" sz="4000" b="1" dirty="0">
                <a:solidFill>
                  <a:schemeClr val="tx2"/>
                </a:solidFill>
                <a:latin typeface="Palatino Linotype" pitchFamily="18" charset="0"/>
              </a:rPr>
              <a:t>&lt;</a:t>
            </a:r>
            <a:r>
              <a:rPr lang="tr-TR" sz="4000" b="1" dirty="0" smtClean="0">
                <a:solidFill>
                  <a:schemeClr val="tx2"/>
                </a:solidFill>
                <a:latin typeface="Palatino Linotype" pitchFamily="18" charset="0"/>
              </a:rPr>
              <a:t>H2&gt;&lt;/H2&gt;, </a:t>
            </a:r>
            <a:r>
              <a:rPr lang="tr-TR" sz="4000" b="1" dirty="0">
                <a:solidFill>
                  <a:schemeClr val="tx2"/>
                </a:solidFill>
                <a:latin typeface="Palatino Linotype" pitchFamily="18" charset="0"/>
              </a:rPr>
              <a:t>&lt;</a:t>
            </a:r>
            <a:r>
              <a:rPr lang="tr-TR" sz="4000" b="1" dirty="0" smtClean="0">
                <a:solidFill>
                  <a:schemeClr val="tx2"/>
                </a:solidFill>
                <a:latin typeface="Palatino Linotype" pitchFamily="18" charset="0"/>
              </a:rPr>
              <a:t>H3&gt;&lt;/H3&gt;, </a:t>
            </a:r>
            <a:r>
              <a:rPr lang="tr-TR" sz="4000" b="1" dirty="0">
                <a:solidFill>
                  <a:schemeClr val="tx2"/>
                </a:solidFill>
                <a:latin typeface="Palatino Linotype" pitchFamily="18" charset="0"/>
              </a:rPr>
              <a:t>&lt;</a:t>
            </a:r>
            <a:r>
              <a:rPr lang="tr-TR" sz="4000" b="1" dirty="0" smtClean="0">
                <a:solidFill>
                  <a:schemeClr val="tx2"/>
                </a:solidFill>
                <a:latin typeface="Palatino Linotype" pitchFamily="18" charset="0"/>
              </a:rPr>
              <a:t>H4&gt;&lt;/H4&gt;, </a:t>
            </a:r>
            <a:r>
              <a:rPr lang="tr-TR" sz="4000" b="1" dirty="0">
                <a:solidFill>
                  <a:schemeClr val="tx2"/>
                </a:solidFill>
                <a:latin typeface="Palatino Linotype" pitchFamily="18" charset="0"/>
              </a:rPr>
              <a:t>&lt;</a:t>
            </a:r>
            <a:r>
              <a:rPr lang="tr-TR" sz="4000" b="1" dirty="0" smtClean="0">
                <a:solidFill>
                  <a:schemeClr val="tx2"/>
                </a:solidFill>
                <a:latin typeface="Palatino Linotype" pitchFamily="18" charset="0"/>
              </a:rPr>
              <a:t>H5&gt;&lt;/H5&gt;, </a:t>
            </a:r>
            <a:r>
              <a:rPr lang="tr-TR" sz="4000" b="1" dirty="0">
                <a:solidFill>
                  <a:schemeClr val="tx2"/>
                </a:solidFill>
                <a:latin typeface="Palatino Linotype" pitchFamily="18" charset="0"/>
              </a:rPr>
              <a:t>&lt;</a:t>
            </a:r>
            <a:r>
              <a:rPr lang="tr-TR" sz="4000" b="1" dirty="0" smtClean="0">
                <a:solidFill>
                  <a:schemeClr val="tx2"/>
                </a:solidFill>
                <a:latin typeface="Palatino Linotype" pitchFamily="18" charset="0"/>
              </a:rPr>
              <a:t>H6&gt;&lt;/H6&gt;, </a:t>
            </a:r>
            <a:endParaRPr lang="tr-TR" sz="4000" b="1" dirty="0">
              <a:solidFill>
                <a:schemeClr val="tx2"/>
              </a:solidFill>
              <a:latin typeface="Palatino Linotype" pitchFamily="18" charset="0"/>
            </a:endParaRPr>
          </a:p>
          <a:p>
            <a:endParaRPr lang="tr-TR" sz="2400" b="1" dirty="0" smtClean="0">
              <a:solidFill>
                <a:schemeClr val="tx2"/>
              </a:solidFill>
              <a:latin typeface="Palatino Linotype" pitchFamily="18" charset="0"/>
            </a:endParaRPr>
          </a:p>
          <a:p>
            <a:pPr lvl="1"/>
            <a:r>
              <a:rPr lang="tr-TR" sz="5100" dirty="0" smtClean="0">
                <a:solidFill>
                  <a:schemeClr val="tx2"/>
                </a:solidFill>
                <a:latin typeface="Palatino Linotype" pitchFamily="18" charset="0"/>
              </a:rPr>
              <a:t>H1 en büyük başlığı oluştururken, sırasıyla </a:t>
            </a:r>
          </a:p>
          <a:p>
            <a:pPr marL="365760" lvl="1" indent="0">
              <a:buNone/>
            </a:pPr>
            <a:r>
              <a:rPr lang="tr-TR" sz="5100" dirty="0">
                <a:solidFill>
                  <a:schemeClr val="tx2"/>
                </a:solidFill>
                <a:latin typeface="Palatino Linotype" pitchFamily="18" charset="0"/>
              </a:rPr>
              <a:t> </a:t>
            </a:r>
            <a:r>
              <a:rPr lang="tr-TR" sz="5100" dirty="0" smtClean="0">
                <a:solidFill>
                  <a:schemeClr val="tx2"/>
                </a:solidFill>
                <a:latin typeface="Palatino Linotype" pitchFamily="18" charset="0"/>
              </a:rPr>
              <a:t>    küçülerek H6 en küçük başlığı oluşturur.</a:t>
            </a:r>
          </a:p>
          <a:p>
            <a:pPr lvl="1"/>
            <a:r>
              <a:rPr lang="tr-TR" sz="5100" dirty="0" smtClean="0">
                <a:solidFill>
                  <a:schemeClr val="tx2"/>
                </a:solidFill>
                <a:latin typeface="Palatino Linotype" pitchFamily="18" charset="0"/>
              </a:rPr>
              <a:t>Bu etiketin başında ve sonunda Web Browser                     otomatik olarak satır </a:t>
            </a:r>
            <a:r>
              <a:rPr lang="tr-TR" sz="5100" dirty="0" smtClean="0">
                <a:solidFill>
                  <a:schemeClr val="tx2"/>
                </a:solidFill>
                <a:latin typeface="Palatino Linotype" pitchFamily="18" charset="0"/>
              </a:rPr>
              <a:t>atlama </a:t>
            </a:r>
            <a:r>
              <a:rPr lang="tr-TR" sz="5100" dirty="0" smtClean="0">
                <a:solidFill>
                  <a:schemeClr val="tx2"/>
                </a:solidFill>
                <a:latin typeface="Palatino Linotype" pitchFamily="18" charset="0"/>
              </a:rPr>
              <a:t>karakteri </a:t>
            </a:r>
            <a:r>
              <a:rPr lang="tr-TR" sz="5100" dirty="0">
                <a:solidFill>
                  <a:schemeClr val="tx2"/>
                </a:solidFill>
                <a:latin typeface="Palatino Linotype" pitchFamily="18" charset="0"/>
              </a:rPr>
              <a:t>kullanır.</a:t>
            </a:r>
          </a:p>
          <a:p>
            <a:endParaRPr lang="tr-TR" sz="2400" b="1" dirty="0" smtClean="0">
              <a:solidFill>
                <a:schemeClr val="tx2"/>
              </a:solidFill>
              <a:latin typeface="Palatino Linotype" pitchFamily="18" charset="0"/>
            </a:endParaRPr>
          </a:p>
          <a:p>
            <a:endParaRPr lang="tr-TR" sz="2400" b="1" dirty="0">
              <a:solidFill>
                <a:schemeClr val="tx2"/>
              </a:solidFill>
              <a:latin typeface="Palatino Linotype" pitchFamily="18" charset="0"/>
            </a:endParaRPr>
          </a:p>
        </p:txBody>
      </p:sp>
      <p:sp>
        <p:nvSpPr>
          <p:cNvPr id="6" name="Content Placeholder 7"/>
          <p:cNvSpPr txBox="1">
            <a:spLocks/>
          </p:cNvSpPr>
          <p:nvPr/>
        </p:nvSpPr>
        <p:spPr>
          <a:xfrm>
            <a:off x="609600" y="3733800"/>
            <a:ext cx="4495800" cy="32004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tr-TR" sz="2000" dirty="0">
                <a:solidFill>
                  <a:srgbClr val="0000FF"/>
                </a:solidFill>
                <a:latin typeface="Verdana" pitchFamily="34" charset="0"/>
              </a:rPr>
              <a:t>&lt;html&gt;</a:t>
            </a:r>
            <a:br>
              <a:rPr lang="tr-TR" sz="2000" dirty="0">
                <a:solidFill>
                  <a:srgbClr val="0000FF"/>
                </a:solidFill>
                <a:latin typeface="Verdana" pitchFamily="34" charset="0"/>
              </a:rPr>
            </a:br>
            <a:r>
              <a:rPr lang="tr-TR" sz="2000" dirty="0">
                <a:solidFill>
                  <a:srgbClr val="0000FF"/>
                </a:solidFill>
                <a:latin typeface="Verdana" pitchFamily="34" charset="0"/>
              </a:rPr>
              <a:t>&lt;head&gt;</a:t>
            </a:r>
            <a:br>
              <a:rPr lang="tr-TR" sz="2000" dirty="0">
                <a:solidFill>
                  <a:srgbClr val="0000FF"/>
                </a:solidFill>
                <a:latin typeface="Verdana" pitchFamily="34" charset="0"/>
              </a:rPr>
            </a:br>
            <a:r>
              <a:rPr lang="tr-TR" sz="2000" dirty="0">
                <a:solidFill>
                  <a:srgbClr val="0000FF"/>
                </a:solidFill>
                <a:latin typeface="Verdana" pitchFamily="34" charset="0"/>
              </a:rPr>
              <a:t>     &lt;</a:t>
            </a:r>
            <a:r>
              <a:rPr lang="tr-TR" sz="2000" dirty="0" smtClean="0">
                <a:solidFill>
                  <a:srgbClr val="0000FF"/>
                </a:solidFill>
                <a:latin typeface="Verdana" pitchFamily="34" charset="0"/>
              </a:rPr>
              <a:t>title&gt;</a:t>
            </a:r>
            <a:r>
              <a:rPr lang="tr-TR" sz="2000" dirty="0" smtClean="0">
                <a:solidFill>
                  <a:srgbClr val="000000"/>
                </a:solidFill>
                <a:latin typeface="Verdana" pitchFamily="34" charset="0"/>
              </a:rPr>
              <a:t>Başlık Etiketleri</a:t>
            </a:r>
            <a:r>
              <a:rPr lang="tr-TR" sz="2000" dirty="0">
                <a:solidFill>
                  <a:srgbClr val="0000FF"/>
                </a:solidFill>
                <a:latin typeface="Verdana" pitchFamily="34" charset="0"/>
              </a:rPr>
              <a:t>&lt;/title&gt;</a:t>
            </a:r>
            <a:br>
              <a:rPr lang="tr-TR" sz="2000" dirty="0">
                <a:solidFill>
                  <a:srgbClr val="0000FF"/>
                </a:solidFill>
                <a:latin typeface="Verdana" pitchFamily="34" charset="0"/>
              </a:rPr>
            </a:br>
            <a:r>
              <a:rPr lang="tr-TR" sz="2000" dirty="0">
                <a:solidFill>
                  <a:srgbClr val="0000FF"/>
                </a:solidFill>
                <a:latin typeface="Verdana" pitchFamily="34" charset="0"/>
              </a:rPr>
              <a:t>&lt;/head&gt;</a:t>
            </a:r>
            <a:br>
              <a:rPr lang="tr-TR" sz="2000" dirty="0">
                <a:solidFill>
                  <a:srgbClr val="0000FF"/>
                </a:solidFill>
                <a:latin typeface="Verdana" pitchFamily="34" charset="0"/>
              </a:rPr>
            </a:br>
            <a:r>
              <a:rPr lang="tr-TR" sz="2000" dirty="0">
                <a:solidFill>
                  <a:srgbClr val="0000FF"/>
                </a:solidFill>
                <a:latin typeface="Verdana" pitchFamily="34" charset="0"/>
              </a:rPr>
              <a:t>&lt;body&gt;</a:t>
            </a:r>
            <a:br>
              <a:rPr lang="tr-TR" sz="2000" dirty="0">
                <a:solidFill>
                  <a:srgbClr val="0000FF"/>
                </a:solidFill>
                <a:latin typeface="Verdana" pitchFamily="34" charset="0"/>
              </a:rPr>
            </a:br>
            <a:r>
              <a:rPr lang="tr-TR" sz="2000" dirty="0">
                <a:solidFill>
                  <a:srgbClr val="0000FF"/>
                </a:solidFill>
                <a:latin typeface="Verdana" pitchFamily="34" charset="0"/>
              </a:rPr>
              <a:t>     &lt;h1&gt;</a:t>
            </a:r>
            <a:r>
              <a:rPr lang="tr-TR" sz="2000" dirty="0">
                <a:solidFill>
                  <a:srgbClr val="000000"/>
                </a:solidFill>
                <a:latin typeface="Verdana" pitchFamily="34" charset="0"/>
              </a:rPr>
              <a:t>Başlık 1</a:t>
            </a:r>
            <a:r>
              <a:rPr lang="tr-TR" sz="2000" dirty="0">
                <a:solidFill>
                  <a:srgbClr val="0000FF"/>
                </a:solidFill>
                <a:latin typeface="Verdana" pitchFamily="34" charset="0"/>
              </a:rPr>
              <a:t>&lt;/h1&gt;</a:t>
            </a:r>
            <a:br>
              <a:rPr lang="tr-TR" sz="2000" dirty="0">
                <a:solidFill>
                  <a:srgbClr val="0000FF"/>
                </a:solidFill>
                <a:latin typeface="Verdana" pitchFamily="34" charset="0"/>
              </a:rPr>
            </a:br>
            <a:r>
              <a:rPr lang="tr-TR" sz="2000" dirty="0">
                <a:solidFill>
                  <a:srgbClr val="0000FF"/>
                </a:solidFill>
                <a:latin typeface="Verdana" pitchFamily="34" charset="0"/>
              </a:rPr>
              <a:t>     &lt;h2&gt;</a:t>
            </a:r>
            <a:r>
              <a:rPr lang="tr-TR" sz="2000" dirty="0">
                <a:solidFill>
                  <a:srgbClr val="000000"/>
                </a:solidFill>
                <a:latin typeface="Verdana" pitchFamily="34" charset="0"/>
              </a:rPr>
              <a:t>Başlık 2</a:t>
            </a:r>
            <a:r>
              <a:rPr lang="tr-TR" sz="2000" dirty="0">
                <a:solidFill>
                  <a:srgbClr val="0000FF"/>
                </a:solidFill>
                <a:latin typeface="Verdana" pitchFamily="34" charset="0"/>
              </a:rPr>
              <a:t>&lt;/h2&gt;</a:t>
            </a:r>
            <a:br>
              <a:rPr lang="tr-TR" sz="2000" dirty="0">
                <a:solidFill>
                  <a:srgbClr val="0000FF"/>
                </a:solidFill>
                <a:latin typeface="Verdana" pitchFamily="34" charset="0"/>
              </a:rPr>
            </a:br>
            <a:r>
              <a:rPr lang="tr-TR" sz="2000" dirty="0">
                <a:solidFill>
                  <a:srgbClr val="0000FF"/>
                </a:solidFill>
                <a:latin typeface="Verdana" pitchFamily="34" charset="0"/>
              </a:rPr>
              <a:t>     &lt;h3&gt;</a:t>
            </a:r>
            <a:r>
              <a:rPr lang="tr-TR" sz="2000" dirty="0">
                <a:solidFill>
                  <a:srgbClr val="000000"/>
                </a:solidFill>
                <a:latin typeface="Verdana" pitchFamily="34" charset="0"/>
              </a:rPr>
              <a:t>Başlık 3</a:t>
            </a:r>
            <a:r>
              <a:rPr lang="tr-TR" sz="2000" dirty="0">
                <a:solidFill>
                  <a:srgbClr val="0000FF"/>
                </a:solidFill>
                <a:latin typeface="Verdana" pitchFamily="34" charset="0"/>
              </a:rPr>
              <a:t>&lt;/h3&gt;</a:t>
            </a:r>
            <a:br>
              <a:rPr lang="tr-TR" sz="2000" dirty="0">
                <a:solidFill>
                  <a:srgbClr val="0000FF"/>
                </a:solidFill>
                <a:latin typeface="Verdana" pitchFamily="34" charset="0"/>
              </a:rPr>
            </a:br>
            <a:r>
              <a:rPr lang="tr-TR" sz="2000" dirty="0">
                <a:solidFill>
                  <a:srgbClr val="0000FF"/>
                </a:solidFill>
                <a:latin typeface="Verdana" pitchFamily="34" charset="0"/>
              </a:rPr>
              <a:t>     &lt;h4&gt;</a:t>
            </a:r>
            <a:r>
              <a:rPr lang="tr-TR" sz="2000" dirty="0">
                <a:solidFill>
                  <a:srgbClr val="000000"/>
                </a:solidFill>
                <a:latin typeface="Verdana" pitchFamily="34" charset="0"/>
              </a:rPr>
              <a:t>Başlık 4</a:t>
            </a:r>
            <a:r>
              <a:rPr lang="tr-TR" sz="2000" dirty="0">
                <a:solidFill>
                  <a:srgbClr val="0000FF"/>
                </a:solidFill>
                <a:latin typeface="Verdana" pitchFamily="34" charset="0"/>
              </a:rPr>
              <a:t>&lt;/h4&gt;</a:t>
            </a:r>
            <a:br>
              <a:rPr lang="tr-TR" sz="2000" dirty="0">
                <a:solidFill>
                  <a:srgbClr val="0000FF"/>
                </a:solidFill>
                <a:latin typeface="Verdana" pitchFamily="34" charset="0"/>
              </a:rPr>
            </a:br>
            <a:r>
              <a:rPr lang="tr-TR" sz="2000" dirty="0">
                <a:solidFill>
                  <a:srgbClr val="0000FF"/>
                </a:solidFill>
                <a:latin typeface="Verdana" pitchFamily="34" charset="0"/>
              </a:rPr>
              <a:t>     &lt;h5&gt;</a:t>
            </a:r>
            <a:r>
              <a:rPr lang="tr-TR" sz="2000" dirty="0">
                <a:solidFill>
                  <a:srgbClr val="000000"/>
                </a:solidFill>
                <a:latin typeface="Verdana" pitchFamily="34" charset="0"/>
              </a:rPr>
              <a:t>Başlık 5</a:t>
            </a:r>
            <a:r>
              <a:rPr lang="tr-TR" sz="2000" dirty="0">
                <a:solidFill>
                  <a:srgbClr val="0000FF"/>
                </a:solidFill>
                <a:latin typeface="Verdana" pitchFamily="34" charset="0"/>
              </a:rPr>
              <a:t>&lt;/h5&gt;</a:t>
            </a:r>
            <a:br>
              <a:rPr lang="tr-TR" sz="2000" dirty="0">
                <a:solidFill>
                  <a:srgbClr val="0000FF"/>
                </a:solidFill>
                <a:latin typeface="Verdana" pitchFamily="34" charset="0"/>
              </a:rPr>
            </a:br>
            <a:r>
              <a:rPr lang="tr-TR" sz="2000" dirty="0">
                <a:solidFill>
                  <a:srgbClr val="0000FF"/>
                </a:solidFill>
                <a:latin typeface="Verdana" pitchFamily="34" charset="0"/>
              </a:rPr>
              <a:t>     &lt;h6&gt;</a:t>
            </a:r>
            <a:r>
              <a:rPr lang="tr-TR" sz="2000" dirty="0">
                <a:solidFill>
                  <a:srgbClr val="000000"/>
                </a:solidFill>
                <a:latin typeface="Verdana" pitchFamily="34" charset="0"/>
              </a:rPr>
              <a:t>Başlık 6</a:t>
            </a:r>
            <a:r>
              <a:rPr lang="tr-TR" sz="2000" dirty="0">
                <a:solidFill>
                  <a:srgbClr val="0000FF"/>
                </a:solidFill>
                <a:latin typeface="Verdana" pitchFamily="34" charset="0"/>
              </a:rPr>
              <a:t>&lt;/h6&gt;</a:t>
            </a:r>
            <a:br>
              <a:rPr lang="tr-TR" sz="2000" dirty="0">
                <a:solidFill>
                  <a:srgbClr val="0000FF"/>
                </a:solidFill>
                <a:latin typeface="Verdana" pitchFamily="34" charset="0"/>
              </a:rPr>
            </a:br>
            <a:r>
              <a:rPr lang="tr-TR" sz="2000" dirty="0">
                <a:solidFill>
                  <a:srgbClr val="0000FF"/>
                </a:solidFill>
                <a:latin typeface="Verdana" pitchFamily="34" charset="0"/>
              </a:rPr>
              <a:t>&lt;/body&gt;</a:t>
            </a:r>
            <a:br>
              <a:rPr lang="tr-TR" sz="2000" dirty="0">
                <a:solidFill>
                  <a:srgbClr val="0000FF"/>
                </a:solidFill>
                <a:latin typeface="Verdana" pitchFamily="34" charset="0"/>
              </a:rPr>
            </a:br>
            <a:r>
              <a:rPr lang="tr-TR" sz="2000" dirty="0">
                <a:solidFill>
                  <a:srgbClr val="0000FF"/>
                </a:solidFill>
                <a:latin typeface="Verdana" pitchFamily="34" charset="0"/>
              </a:rPr>
              <a:t>&lt;/html</a:t>
            </a:r>
            <a:r>
              <a:rPr lang="tr-TR" sz="2000" dirty="0" smtClean="0">
                <a:solidFill>
                  <a:srgbClr val="0000FF"/>
                </a:solidFill>
                <a:latin typeface="Verdana" pitchFamily="34" charset="0"/>
              </a:rPr>
              <a:t>&gt;</a:t>
            </a:r>
            <a:endParaRPr lang="tr-TR" sz="2000" dirty="0">
              <a:solidFill>
                <a:schemeClr val="tx2"/>
              </a:solidFill>
              <a:latin typeface="Verdana" pitchFamily="34" charset="0"/>
            </a:endParaRPr>
          </a:p>
        </p:txBody>
      </p:sp>
      <p:pic>
        <p:nvPicPr>
          <p:cNvPr id="7" name="Picture 4" descr="ekran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2575" y="2362200"/>
            <a:ext cx="2206625"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22</a:t>
            </a:fld>
            <a:endParaRPr lang="en-US"/>
          </a:p>
        </p:txBody>
      </p:sp>
      <p:pic>
        <p:nvPicPr>
          <p:cNvPr id="9"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210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8153400" cy="4724400"/>
          </a:xfrm>
        </p:spPr>
        <p:txBody>
          <a:bodyPr>
            <a:normAutofit lnSpcReduction="10000"/>
          </a:bodyPr>
          <a:lstStyle/>
          <a:p>
            <a:pPr marL="0" indent="0">
              <a:buNone/>
            </a:pPr>
            <a:r>
              <a:rPr lang="tr-TR" sz="2400" b="1" dirty="0">
                <a:solidFill>
                  <a:schemeClr val="tx2"/>
                </a:solidFill>
                <a:latin typeface="Palatino Linotype" pitchFamily="18" charset="0"/>
              </a:rPr>
              <a:t>Başlık </a:t>
            </a:r>
            <a:r>
              <a:rPr lang="tr-TR" sz="2400" b="1" dirty="0" smtClean="0">
                <a:solidFill>
                  <a:schemeClr val="tx2"/>
                </a:solidFill>
                <a:latin typeface="Palatino Linotype" pitchFamily="18" charset="0"/>
              </a:rPr>
              <a:t>Etiketleri </a:t>
            </a:r>
            <a:r>
              <a:rPr lang="tr-TR" sz="2400" b="1" dirty="0">
                <a:solidFill>
                  <a:schemeClr val="tx2"/>
                </a:solidFill>
                <a:latin typeface="Palatino Linotype" pitchFamily="18" charset="0"/>
              </a:rPr>
              <a:t>(Header Tags</a:t>
            </a:r>
            <a:r>
              <a:rPr lang="tr-TR" sz="2400" b="1" dirty="0" smtClean="0">
                <a:solidFill>
                  <a:schemeClr val="tx2"/>
                </a:solidFill>
                <a:latin typeface="Palatino Linotype" pitchFamily="18" charset="0"/>
              </a:rPr>
              <a:t>)</a:t>
            </a:r>
          </a:p>
          <a:p>
            <a:pPr marL="0" indent="0">
              <a:buNone/>
            </a:pPr>
            <a:endParaRPr lang="tr-TR" sz="800" b="1" dirty="0" smtClean="0">
              <a:solidFill>
                <a:schemeClr val="tx2"/>
              </a:solidFill>
              <a:latin typeface="Palatino Linotype" pitchFamily="18" charset="0"/>
            </a:endParaRPr>
          </a:p>
          <a:p>
            <a:pPr lvl="1"/>
            <a:r>
              <a:rPr lang="en-US" sz="2200" dirty="0" err="1" smtClean="0">
                <a:latin typeface="Palatino Linotype" pitchFamily="18" charset="0"/>
              </a:rPr>
              <a:t>Baslık</a:t>
            </a:r>
            <a:r>
              <a:rPr lang="en-US" sz="2200" dirty="0" smtClean="0">
                <a:latin typeface="Palatino Linotype" pitchFamily="18" charset="0"/>
              </a:rPr>
              <a:t> </a:t>
            </a:r>
            <a:r>
              <a:rPr lang="en-US" sz="2200" dirty="0" err="1" smtClean="0">
                <a:latin typeface="Palatino Linotype" pitchFamily="18" charset="0"/>
              </a:rPr>
              <a:t>etiketleri</a:t>
            </a:r>
            <a:r>
              <a:rPr lang="tr-TR" sz="2200" dirty="0" smtClean="0">
                <a:latin typeface="Palatino Linotype" pitchFamily="18" charset="0"/>
              </a:rPr>
              <a:t> içerisinde </a:t>
            </a:r>
            <a:r>
              <a:rPr lang="en-US" sz="2200" dirty="0">
                <a:latin typeface="Palatino Linotype" pitchFamily="18" charset="0"/>
              </a:rPr>
              <a:t>align</a:t>
            </a:r>
            <a:r>
              <a:rPr lang="tr-TR" sz="2200" dirty="0">
                <a:latin typeface="Palatino Linotype" pitchFamily="18" charset="0"/>
              </a:rPr>
              <a:t> </a:t>
            </a:r>
            <a:r>
              <a:rPr lang="en-US" sz="2200" dirty="0">
                <a:latin typeface="Palatino Linotype" pitchFamily="18" charset="0"/>
              </a:rPr>
              <a:t>(</a:t>
            </a:r>
            <a:r>
              <a:rPr lang="en-US" sz="2200" dirty="0" err="1">
                <a:latin typeface="Palatino Linotype" pitchFamily="18" charset="0"/>
              </a:rPr>
              <a:t>hizalama</a:t>
            </a:r>
            <a:r>
              <a:rPr lang="en-US" sz="2200" dirty="0" smtClean="0">
                <a:latin typeface="Palatino Linotype" pitchFamily="18" charset="0"/>
              </a:rPr>
              <a:t>)</a:t>
            </a:r>
            <a:r>
              <a:rPr lang="tr-TR" sz="2200" dirty="0" smtClean="0">
                <a:latin typeface="Palatino Linotype" pitchFamily="18" charset="0"/>
              </a:rPr>
              <a:t> özelliği</a:t>
            </a:r>
            <a:r>
              <a:rPr lang="en-US" sz="2200" dirty="0" smtClean="0">
                <a:latin typeface="Palatino Linotype" pitchFamily="18" charset="0"/>
              </a:rPr>
              <a:t> </a:t>
            </a:r>
            <a:r>
              <a:rPr lang="en-US" sz="2200" dirty="0" err="1" smtClean="0">
                <a:latin typeface="Palatino Linotype" pitchFamily="18" charset="0"/>
              </a:rPr>
              <a:t>kullan</a:t>
            </a:r>
            <a:r>
              <a:rPr lang="tr-TR" sz="2200" dirty="0" smtClean="0">
                <a:latin typeface="Palatino Linotype" pitchFamily="18" charset="0"/>
              </a:rPr>
              <a:t>ılabilir.</a:t>
            </a:r>
          </a:p>
          <a:p>
            <a:pPr lvl="1"/>
            <a:r>
              <a:rPr lang="tr-TR" sz="2200" dirty="0" smtClean="0">
                <a:latin typeface="Palatino Linotype" pitchFamily="18" charset="0"/>
              </a:rPr>
              <a:t>Bu özellik sayesinde b</a:t>
            </a:r>
            <a:r>
              <a:rPr lang="en-US" sz="2200" dirty="0" smtClean="0">
                <a:latin typeface="Palatino Linotype" pitchFamily="18" charset="0"/>
              </a:rPr>
              <a:t>a</a:t>
            </a:r>
            <a:r>
              <a:rPr lang="tr-TR" sz="2200" dirty="0" smtClean="0">
                <a:latin typeface="Palatino Linotype" pitchFamily="18" charset="0"/>
              </a:rPr>
              <a:t>ş</a:t>
            </a:r>
            <a:r>
              <a:rPr lang="en-US" sz="2200" dirty="0" err="1" smtClean="0">
                <a:latin typeface="Palatino Linotype" pitchFamily="18" charset="0"/>
              </a:rPr>
              <a:t>lığı</a:t>
            </a:r>
            <a:r>
              <a:rPr lang="en-US" sz="2200" dirty="0" smtClean="0">
                <a:latin typeface="Palatino Linotype" pitchFamily="18" charset="0"/>
              </a:rPr>
              <a:t> </a:t>
            </a:r>
            <a:r>
              <a:rPr lang="en-US" sz="2200" dirty="0" err="1">
                <a:latin typeface="Palatino Linotype" pitchFamily="18" charset="0"/>
              </a:rPr>
              <a:t>sayfa</a:t>
            </a:r>
            <a:r>
              <a:rPr lang="en-US" sz="2200" dirty="0">
                <a:latin typeface="Palatino Linotype" pitchFamily="18" charset="0"/>
              </a:rPr>
              <a:t> </a:t>
            </a:r>
            <a:r>
              <a:rPr lang="en-US" sz="2200" dirty="0" err="1">
                <a:latin typeface="Palatino Linotype" pitchFamily="18" charset="0"/>
              </a:rPr>
              <a:t>icerisinde</a:t>
            </a:r>
            <a:r>
              <a:rPr lang="en-US" sz="2200" dirty="0">
                <a:latin typeface="Palatino Linotype" pitchFamily="18" charset="0"/>
              </a:rPr>
              <a:t> </a:t>
            </a:r>
            <a:r>
              <a:rPr lang="en-US" sz="2200" dirty="0" err="1">
                <a:latin typeface="Palatino Linotype" pitchFamily="18" charset="0"/>
              </a:rPr>
              <a:t>sağa</a:t>
            </a:r>
            <a:r>
              <a:rPr lang="en-US" sz="2200" dirty="0">
                <a:latin typeface="Palatino Linotype" pitchFamily="18" charset="0"/>
              </a:rPr>
              <a:t>, sola </a:t>
            </a:r>
            <a:r>
              <a:rPr lang="en-US" sz="2200" dirty="0" err="1">
                <a:latin typeface="Palatino Linotype" pitchFamily="18" charset="0"/>
              </a:rPr>
              <a:t>dayayabilir</a:t>
            </a:r>
            <a:r>
              <a:rPr lang="en-US" sz="2200" dirty="0">
                <a:latin typeface="Palatino Linotype" pitchFamily="18" charset="0"/>
              </a:rPr>
              <a:t> </a:t>
            </a:r>
            <a:r>
              <a:rPr lang="en-US" sz="2200" dirty="0" err="1">
                <a:latin typeface="Palatino Linotype" pitchFamily="18" charset="0"/>
              </a:rPr>
              <a:t>veya</a:t>
            </a:r>
            <a:r>
              <a:rPr lang="en-US" sz="2200" dirty="0">
                <a:latin typeface="Palatino Linotype" pitchFamily="18" charset="0"/>
              </a:rPr>
              <a:t> </a:t>
            </a:r>
            <a:r>
              <a:rPr lang="en-US" sz="2200" dirty="0" err="1">
                <a:latin typeface="Palatino Linotype" pitchFamily="18" charset="0"/>
              </a:rPr>
              <a:t>ortalayabiliriz</a:t>
            </a:r>
            <a:r>
              <a:rPr lang="en-US" sz="2200" dirty="0" smtClean="0">
                <a:latin typeface="Palatino Linotype" pitchFamily="18" charset="0"/>
              </a:rPr>
              <a:t>.</a:t>
            </a:r>
            <a:endParaRPr lang="tr-TR" sz="2200" dirty="0" smtClean="0">
              <a:latin typeface="Palatino Linotype" pitchFamily="18" charset="0"/>
            </a:endParaRPr>
          </a:p>
          <a:p>
            <a:pPr lvl="1"/>
            <a:r>
              <a:rPr lang="tr-TR" sz="2200" dirty="0" smtClean="0">
                <a:latin typeface="Palatino Linotype" pitchFamily="18" charset="0"/>
              </a:rPr>
              <a:t>Varsayılan hizalama soldur.</a:t>
            </a:r>
            <a:endParaRPr lang="en-US" sz="2200" dirty="0">
              <a:latin typeface="Palatino Linotype" pitchFamily="18" charset="0"/>
            </a:endParaRPr>
          </a:p>
          <a:p>
            <a:pPr lvl="1"/>
            <a:r>
              <a:rPr lang="en-US" sz="2200" dirty="0" err="1">
                <a:latin typeface="Palatino Linotype" pitchFamily="18" charset="0"/>
              </a:rPr>
              <a:t>Kullanılısı</a:t>
            </a:r>
            <a:r>
              <a:rPr lang="en-US" sz="2200" dirty="0">
                <a:latin typeface="Palatino Linotype" pitchFamily="18" charset="0"/>
              </a:rPr>
              <a:t>:</a:t>
            </a:r>
          </a:p>
          <a:p>
            <a:pPr lvl="2"/>
            <a:r>
              <a:rPr lang="en-US" sz="2200" dirty="0">
                <a:latin typeface="Palatino Linotype" pitchFamily="18" charset="0"/>
              </a:rPr>
              <a:t>align = left | center | right</a:t>
            </a:r>
          </a:p>
          <a:p>
            <a:pPr lvl="1"/>
            <a:r>
              <a:rPr lang="tr-TR" sz="2200" dirty="0" err="1">
                <a:latin typeface="Palatino Linotype" pitchFamily="18" charset="0"/>
              </a:rPr>
              <a:t>Ö</a:t>
            </a:r>
            <a:r>
              <a:rPr lang="en-US" sz="2200" dirty="0" err="1" smtClean="0">
                <a:latin typeface="Palatino Linotype" pitchFamily="18" charset="0"/>
              </a:rPr>
              <a:t>rnekler</a:t>
            </a:r>
            <a:r>
              <a:rPr lang="en-US" sz="2200" dirty="0">
                <a:latin typeface="Palatino Linotype" pitchFamily="18" charset="0"/>
              </a:rPr>
              <a:t>:</a:t>
            </a:r>
          </a:p>
          <a:p>
            <a:pPr lvl="2"/>
            <a:r>
              <a:rPr lang="pt-BR" sz="2200" dirty="0">
                <a:latin typeface="Palatino Linotype" pitchFamily="18" charset="0"/>
              </a:rPr>
              <a:t>&lt;h1 align="center"&gt;Ortalanmıs Baslık&lt;/h1&gt;</a:t>
            </a:r>
          </a:p>
          <a:p>
            <a:pPr lvl="2"/>
            <a:r>
              <a:rPr lang="en-US" sz="2200" dirty="0">
                <a:latin typeface="Palatino Linotype" pitchFamily="18" charset="0"/>
              </a:rPr>
              <a:t>&lt;h3 align="right"&gt;</a:t>
            </a:r>
            <a:r>
              <a:rPr lang="en-US" sz="2200" dirty="0" err="1">
                <a:latin typeface="Palatino Linotype" pitchFamily="18" charset="0"/>
              </a:rPr>
              <a:t>Sağa</a:t>
            </a:r>
            <a:r>
              <a:rPr lang="en-US" sz="2200" dirty="0">
                <a:latin typeface="Palatino Linotype" pitchFamily="18" charset="0"/>
              </a:rPr>
              <a:t> </a:t>
            </a:r>
            <a:r>
              <a:rPr lang="en-US" sz="2200" dirty="0" err="1">
                <a:latin typeface="Palatino Linotype" pitchFamily="18" charset="0"/>
              </a:rPr>
              <a:t>Dayalı</a:t>
            </a:r>
            <a:r>
              <a:rPr lang="en-US" sz="2200" dirty="0">
                <a:latin typeface="Palatino Linotype" pitchFamily="18" charset="0"/>
              </a:rPr>
              <a:t> </a:t>
            </a:r>
            <a:r>
              <a:rPr lang="en-US" sz="2200" dirty="0" err="1">
                <a:latin typeface="Palatino Linotype" pitchFamily="18" charset="0"/>
              </a:rPr>
              <a:t>Baslık</a:t>
            </a:r>
            <a:r>
              <a:rPr lang="en-US" sz="2200" dirty="0">
                <a:latin typeface="Palatino Linotype" pitchFamily="18" charset="0"/>
              </a:rPr>
              <a:t>&lt;/h3&gt;</a:t>
            </a:r>
          </a:p>
          <a:p>
            <a:pPr lvl="2"/>
            <a:r>
              <a:rPr lang="en-US" sz="2200" dirty="0">
                <a:latin typeface="Palatino Linotype" pitchFamily="18" charset="0"/>
              </a:rPr>
              <a:t>&lt;h5 align="left"&gt;Sola </a:t>
            </a:r>
            <a:r>
              <a:rPr lang="en-US" sz="2200" dirty="0" err="1">
                <a:latin typeface="Palatino Linotype" pitchFamily="18" charset="0"/>
              </a:rPr>
              <a:t>Dayalı</a:t>
            </a:r>
            <a:r>
              <a:rPr lang="en-US" sz="2200" dirty="0">
                <a:latin typeface="Palatino Linotype" pitchFamily="18" charset="0"/>
              </a:rPr>
              <a:t> </a:t>
            </a:r>
            <a:r>
              <a:rPr lang="en-US" sz="2200" dirty="0" err="1">
                <a:latin typeface="Palatino Linotype" pitchFamily="18" charset="0"/>
              </a:rPr>
              <a:t>Baslık</a:t>
            </a:r>
            <a:r>
              <a:rPr lang="en-US" sz="2200" dirty="0">
                <a:latin typeface="Palatino Linotype" pitchFamily="18" charset="0"/>
              </a:rPr>
              <a:t>&lt;/h5&gt;</a:t>
            </a:r>
            <a:endParaRPr lang="tr-TR" sz="2200" b="1" dirty="0">
              <a:solidFill>
                <a:schemeClr val="tx2"/>
              </a:solidFill>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23</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915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457200" y="1676400"/>
            <a:ext cx="8153400" cy="4800600"/>
          </a:xfrm>
        </p:spPr>
        <p:txBody>
          <a:bodyPr>
            <a:noAutofit/>
          </a:bodyPr>
          <a:lstStyle/>
          <a:p>
            <a:pPr marL="0" indent="0">
              <a:buNone/>
            </a:pPr>
            <a:r>
              <a:rPr lang="en-US" sz="2400" b="1" dirty="0" err="1">
                <a:solidFill>
                  <a:schemeClr val="tx2"/>
                </a:solidFill>
                <a:latin typeface="Palatino Linotype" pitchFamily="18" charset="0"/>
              </a:rPr>
              <a:t>Paragraf</a:t>
            </a:r>
            <a:r>
              <a:rPr lang="en-US" sz="2400" b="1" dirty="0">
                <a:solidFill>
                  <a:schemeClr val="tx2"/>
                </a:solidFill>
                <a:latin typeface="Palatino Linotype" pitchFamily="18" charset="0"/>
              </a:rPr>
              <a:t> </a:t>
            </a:r>
            <a:r>
              <a:rPr lang="en-US" sz="2400" b="1" dirty="0" err="1">
                <a:solidFill>
                  <a:schemeClr val="tx2"/>
                </a:solidFill>
                <a:latin typeface="Palatino Linotype" pitchFamily="18" charset="0"/>
              </a:rPr>
              <a:t>Etiketi</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P</a:t>
            </a:r>
            <a:r>
              <a:rPr lang="en-US" sz="2400" b="1" dirty="0" smtClean="0">
                <a:solidFill>
                  <a:schemeClr val="tx2"/>
                </a:solidFill>
                <a:latin typeface="Palatino Linotype" pitchFamily="18" charset="0"/>
              </a:rPr>
              <a:t>&gt; </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P</a:t>
            </a:r>
            <a:r>
              <a:rPr lang="en-US" sz="2400" b="1" dirty="0" smtClean="0">
                <a:solidFill>
                  <a:schemeClr val="tx2"/>
                </a:solidFill>
                <a:latin typeface="Palatino Linotype" pitchFamily="18" charset="0"/>
              </a:rPr>
              <a:t>&gt;</a:t>
            </a:r>
            <a:endParaRPr lang="tr-TR" sz="2400" b="1" dirty="0">
              <a:solidFill>
                <a:schemeClr val="tx2"/>
              </a:solidFill>
              <a:latin typeface="Palatino Linotype" pitchFamily="18" charset="0"/>
            </a:endParaRPr>
          </a:p>
          <a:p>
            <a:pPr marL="0" indent="0">
              <a:buNone/>
            </a:pPr>
            <a:endParaRPr lang="tr-TR" sz="1200" b="1" dirty="0" smtClean="0">
              <a:latin typeface="Palatino Linotype" pitchFamily="18" charset="0"/>
            </a:endParaRPr>
          </a:p>
          <a:p>
            <a:r>
              <a:rPr lang="tr-TR" sz="2400" dirty="0" smtClean="0">
                <a:latin typeface="Palatino Linotype" pitchFamily="18" charset="0"/>
              </a:rPr>
              <a:t>Arasına yazılan metni paragrafa dönüştürür.</a:t>
            </a:r>
          </a:p>
          <a:p>
            <a:endParaRPr lang="tr-TR" sz="400" dirty="0" smtClean="0">
              <a:latin typeface="Palatino Linotype" pitchFamily="18" charset="0"/>
            </a:endParaRPr>
          </a:p>
          <a:p>
            <a:pPr lvl="0"/>
            <a:r>
              <a:rPr lang="tr-TR" sz="2400" dirty="0" smtClean="0">
                <a:solidFill>
                  <a:schemeClr val="tx2"/>
                </a:solidFill>
                <a:latin typeface="Palatino Linotype" pitchFamily="18" charset="0"/>
                <a:cs typeface="Times New Roman" pitchFamily="18" charset="0"/>
              </a:rPr>
              <a:t>Bu </a:t>
            </a:r>
            <a:r>
              <a:rPr lang="tr-TR" sz="2400" dirty="0">
                <a:solidFill>
                  <a:schemeClr val="tx2"/>
                </a:solidFill>
                <a:latin typeface="Palatino Linotype" pitchFamily="18" charset="0"/>
                <a:cs typeface="Times New Roman" pitchFamily="18" charset="0"/>
              </a:rPr>
              <a:t>etiket bloğundan önce ve sonra bir satır boş bırakılır</a:t>
            </a:r>
            <a:r>
              <a:rPr lang="tr-TR" sz="2400" dirty="0" smtClean="0">
                <a:solidFill>
                  <a:schemeClr val="tx2"/>
                </a:solidFill>
                <a:latin typeface="Palatino Linotype" pitchFamily="18" charset="0"/>
                <a:cs typeface="Times New Roman" pitchFamily="18" charset="0"/>
              </a:rPr>
              <a:t>.</a:t>
            </a:r>
          </a:p>
          <a:p>
            <a:pPr lvl="0"/>
            <a:endParaRPr lang="tr-TR" sz="400" dirty="0">
              <a:solidFill>
                <a:schemeClr val="tx2"/>
              </a:solidFill>
              <a:latin typeface="Palatino Linotype" pitchFamily="18" charset="0"/>
              <a:cs typeface="Times New Roman" pitchFamily="18" charset="0"/>
            </a:endParaRPr>
          </a:p>
          <a:p>
            <a:r>
              <a:rPr lang="en-US" sz="2400" dirty="0" err="1" smtClean="0">
                <a:latin typeface="Palatino Linotype" pitchFamily="18" charset="0"/>
              </a:rPr>
              <a:t>Paragraf</a:t>
            </a:r>
            <a:r>
              <a:rPr lang="en-US" sz="2400" dirty="0" smtClean="0">
                <a:latin typeface="Palatino Linotype" pitchFamily="18" charset="0"/>
              </a:rPr>
              <a:t> </a:t>
            </a:r>
            <a:r>
              <a:rPr lang="en-US" sz="2400" dirty="0" err="1">
                <a:latin typeface="Palatino Linotype" pitchFamily="18" charset="0"/>
              </a:rPr>
              <a:t>etiketinin</a:t>
            </a:r>
            <a:r>
              <a:rPr lang="en-US" sz="2400" dirty="0">
                <a:latin typeface="Palatino Linotype" pitchFamily="18" charset="0"/>
              </a:rPr>
              <a:t> de </a:t>
            </a:r>
            <a:r>
              <a:rPr lang="en-US" sz="2400" dirty="0" err="1">
                <a:latin typeface="Palatino Linotype" pitchFamily="18" charset="0"/>
              </a:rPr>
              <a:t>baslık</a:t>
            </a:r>
            <a:r>
              <a:rPr lang="en-US" sz="2400" dirty="0">
                <a:latin typeface="Palatino Linotype" pitchFamily="18" charset="0"/>
              </a:rPr>
              <a:t> </a:t>
            </a:r>
            <a:r>
              <a:rPr lang="en-US" sz="2400" dirty="0" err="1">
                <a:latin typeface="Palatino Linotype" pitchFamily="18" charset="0"/>
              </a:rPr>
              <a:t>etiketinde</a:t>
            </a:r>
            <a:r>
              <a:rPr lang="en-US" sz="2400" dirty="0">
                <a:latin typeface="Palatino Linotype" pitchFamily="18" charset="0"/>
              </a:rPr>
              <a:t> </a:t>
            </a:r>
            <a:r>
              <a:rPr lang="en-US" sz="2400" dirty="0" err="1">
                <a:latin typeface="Palatino Linotype" pitchFamily="18" charset="0"/>
              </a:rPr>
              <a:t>olduğu</a:t>
            </a:r>
            <a:r>
              <a:rPr lang="en-US" sz="2400" dirty="0">
                <a:latin typeface="Palatino Linotype" pitchFamily="18" charset="0"/>
              </a:rPr>
              <a:t> </a:t>
            </a:r>
            <a:r>
              <a:rPr lang="en-US" sz="2400" dirty="0" err="1">
                <a:latin typeface="Palatino Linotype" pitchFamily="18" charset="0"/>
              </a:rPr>
              <a:t>gibi</a:t>
            </a:r>
            <a:r>
              <a:rPr lang="en-US" sz="2400" dirty="0">
                <a:latin typeface="Palatino Linotype" pitchFamily="18" charset="0"/>
              </a:rPr>
              <a:t> align (</a:t>
            </a:r>
            <a:r>
              <a:rPr lang="en-US" sz="2400" dirty="0" err="1">
                <a:latin typeface="Palatino Linotype" pitchFamily="18" charset="0"/>
              </a:rPr>
              <a:t>hizalama</a:t>
            </a:r>
            <a:r>
              <a:rPr lang="en-US" sz="2400" dirty="0">
                <a:latin typeface="Palatino Linotype" pitchFamily="18" charset="0"/>
              </a:rPr>
              <a:t>) </a:t>
            </a:r>
            <a:r>
              <a:rPr lang="en-US" sz="2400" dirty="0" err="1">
                <a:latin typeface="Palatino Linotype" pitchFamily="18" charset="0"/>
              </a:rPr>
              <a:t>parametresi</a:t>
            </a:r>
            <a:r>
              <a:rPr lang="en-US" sz="2400" dirty="0">
                <a:latin typeface="Palatino Linotype" pitchFamily="18" charset="0"/>
              </a:rPr>
              <a:t> </a:t>
            </a:r>
            <a:r>
              <a:rPr lang="en-US" sz="2400" dirty="0" err="1">
                <a:latin typeface="Palatino Linotype" pitchFamily="18" charset="0"/>
              </a:rPr>
              <a:t>vardır</a:t>
            </a:r>
            <a:r>
              <a:rPr lang="en-US" sz="2400" dirty="0" smtClean="0">
                <a:latin typeface="Palatino Linotype" pitchFamily="18" charset="0"/>
              </a:rPr>
              <a:t>.</a:t>
            </a:r>
            <a:endParaRPr lang="tr-TR" sz="2400" dirty="0" smtClean="0">
              <a:latin typeface="Palatino Linotype" pitchFamily="18" charset="0"/>
            </a:endParaRPr>
          </a:p>
          <a:p>
            <a:endParaRPr lang="tr-TR" sz="400" dirty="0" smtClean="0">
              <a:latin typeface="Palatino Linotype" pitchFamily="18" charset="0"/>
            </a:endParaRPr>
          </a:p>
          <a:p>
            <a:r>
              <a:rPr lang="en-US" sz="2400" dirty="0" err="1" smtClean="0">
                <a:latin typeface="Palatino Linotype" pitchFamily="18" charset="0"/>
              </a:rPr>
              <a:t>Kullanılısı</a:t>
            </a:r>
            <a:r>
              <a:rPr lang="en-US" sz="2400" dirty="0" smtClean="0">
                <a:latin typeface="Palatino Linotype" pitchFamily="18" charset="0"/>
              </a:rPr>
              <a:t>:</a:t>
            </a:r>
            <a:r>
              <a:rPr lang="tr-TR" sz="2400" dirty="0" smtClean="0">
                <a:latin typeface="Palatino Linotype" pitchFamily="18" charset="0"/>
              </a:rPr>
              <a:t> </a:t>
            </a:r>
            <a:r>
              <a:rPr lang="en-US" sz="2400" dirty="0" smtClean="0">
                <a:latin typeface="Palatino Linotype" pitchFamily="18" charset="0"/>
              </a:rPr>
              <a:t>align </a:t>
            </a:r>
            <a:r>
              <a:rPr lang="en-US" sz="2400" dirty="0">
                <a:latin typeface="Palatino Linotype" pitchFamily="18" charset="0"/>
              </a:rPr>
              <a:t>= </a:t>
            </a:r>
            <a:r>
              <a:rPr lang="en-US" sz="2400" dirty="0" smtClean="0">
                <a:latin typeface="Palatino Linotype" pitchFamily="18" charset="0"/>
              </a:rPr>
              <a:t>right</a:t>
            </a:r>
            <a:r>
              <a:rPr lang="tr-TR" sz="2400" dirty="0" smtClean="0">
                <a:latin typeface="Palatino Linotype" pitchFamily="18" charset="0"/>
              </a:rPr>
              <a:t> </a:t>
            </a:r>
            <a:r>
              <a:rPr lang="en-US" sz="2400" dirty="0" smtClean="0">
                <a:latin typeface="Palatino Linotype" pitchFamily="18" charset="0"/>
              </a:rPr>
              <a:t>| </a:t>
            </a:r>
            <a:r>
              <a:rPr lang="en-US" sz="2400" dirty="0">
                <a:latin typeface="Palatino Linotype" pitchFamily="18" charset="0"/>
              </a:rPr>
              <a:t>center | </a:t>
            </a:r>
            <a:r>
              <a:rPr lang="en-US" sz="2400" dirty="0" smtClean="0">
                <a:latin typeface="Palatino Linotype" pitchFamily="18" charset="0"/>
              </a:rPr>
              <a:t>left</a:t>
            </a:r>
            <a:r>
              <a:rPr lang="tr-TR" sz="2400" dirty="0" smtClean="0">
                <a:latin typeface="Palatino Linotype" pitchFamily="18" charset="0"/>
              </a:rPr>
              <a:t> |justify</a:t>
            </a:r>
            <a:endParaRPr lang="tr-TR" sz="2400" dirty="0" smtClean="0">
              <a:latin typeface="Palatino Linotype" pitchFamily="18" charset="0"/>
            </a:endParaRPr>
          </a:p>
          <a:p>
            <a:endParaRPr lang="tr-TR" sz="400" dirty="0" smtClean="0">
              <a:latin typeface="Palatino Linotype" pitchFamily="18" charset="0"/>
            </a:endParaRPr>
          </a:p>
          <a:p>
            <a:r>
              <a:rPr lang="tr-TR" sz="2400" dirty="0">
                <a:latin typeface="Palatino Linotype" pitchFamily="18" charset="0"/>
              </a:rPr>
              <a:t>Varsayılan hizalama soldur</a:t>
            </a:r>
            <a:r>
              <a:rPr lang="tr-TR" sz="2400" dirty="0" smtClean="0">
                <a:latin typeface="Palatino Linotype" pitchFamily="18" charset="0"/>
              </a:rPr>
              <a:t>.</a:t>
            </a:r>
          </a:p>
          <a:p>
            <a:endParaRPr lang="tr-TR" sz="400" dirty="0" smtClean="0">
              <a:latin typeface="Palatino Linotype" pitchFamily="18" charset="0"/>
            </a:endParaRPr>
          </a:p>
          <a:p>
            <a:endParaRPr lang="tr-TR" sz="2200" b="1" dirty="0" smtClean="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24</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072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8153400" cy="4800600"/>
          </a:xfrm>
        </p:spPr>
        <p:txBody>
          <a:bodyPr>
            <a:noAutofit/>
          </a:bodyPr>
          <a:lstStyle/>
          <a:p>
            <a:pPr marL="0" indent="0">
              <a:buNone/>
            </a:pPr>
            <a:r>
              <a:rPr lang="en-US" sz="2400" b="1" dirty="0" err="1" smtClean="0">
                <a:solidFill>
                  <a:schemeClr val="tx2"/>
                </a:solidFill>
                <a:latin typeface="Palatino Linotype" pitchFamily="18" charset="0"/>
              </a:rPr>
              <a:t>Ortalama</a:t>
            </a:r>
            <a:r>
              <a:rPr lang="en-US" sz="2400" b="1" dirty="0" smtClean="0">
                <a:solidFill>
                  <a:schemeClr val="tx2"/>
                </a:solidFill>
                <a:latin typeface="Palatino Linotype" pitchFamily="18" charset="0"/>
              </a:rPr>
              <a:t> </a:t>
            </a:r>
            <a:r>
              <a:rPr lang="en-US" sz="2400" b="1" dirty="0" err="1">
                <a:solidFill>
                  <a:schemeClr val="tx2"/>
                </a:solidFill>
                <a:latin typeface="Palatino Linotype" pitchFamily="18" charset="0"/>
              </a:rPr>
              <a:t>Etiketi</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CENTER</a:t>
            </a:r>
            <a:r>
              <a:rPr lang="en-US" sz="2400" b="1" dirty="0" smtClean="0">
                <a:solidFill>
                  <a:schemeClr val="tx2"/>
                </a:solidFill>
                <a:latin typeface="Palatino Linotype" pitchFamily="18" charset="0"/>
              </a:rPr>
              <a:t>&gt; </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a:solidFill>
                  <a:schemeClr val="tx2"/>
                </a:solidFill>
                <a:latin typeface="Palatino Linotype" pitchFamily="18" charset="0"/>
              </a:rPr>
              <a:t> </a:t>
            </a:r>
            <a:r>
              <a:rPr lang="tr-TR" sz="2400" b="1" dirty="0" smtClean="0">
                <a:solidFill>
                  <a:schemeClr val="tx2"/>
                </a:solidFill>
                <a:latin typeface="Palatino Linotype" pitchFamily="18" charset="0"/>
              </a:rPr>
              <a:t>CENTER</a:t>
            </a:r>
            <a:r>
              <a:rPr lang="en-US" sz="2400" b="1" dirty="0" smtClean="0">
                <a:solidFill>
                  <a:schemeClr val="tx2"/>
                </a:solidFill>
                <a:latin typeface="Palatino Linotype" pitchFamily="18" charset="0"/>
              </a:rPr>
              <a:t>&gt;</a:t>
            </a:r>
            <a:endParaRPr lang="tr-TR" sz="2400" b="1" dirty="0" smtClean="0">
              <a:solidFill>
                <a:schemeClr val="tx2"/>
              </a:solidFill>
              <a:latin typeface="Palatino Linotype" pitchFamily="18" charset="0"/>
            </a:endParaRPr>
          </a:p>
          <a:p>
            <a:pPr marL="0" indent="0">
              <a:buNone/>
            </a:pPr>
            <a:endParaRPr lang="en-US" sz="1200" b="1" dirty="0">
              <a:latin typeface="Palatino Linotype" pitchFamily="18" charset="0"/>
            </a:endParaRPr>
          </a:p>
          <a:p>
            <a:r>
              <a:rPr lang="en-US" sz="2400" dirty="0">
                <a:latin typeface="Palatino Linotype" pitchFamily="18" charset="0"/>
              </a:rPr>
              <a:t>&lt;center&gt; ... &lt;/center&gt; </a:t>
            </a:r>
            <a:r>
              <a:rPr lang="en-US" sz="2400" dirty="0" err="1">
                <a:latin typeface="Palatino Linotype" pitchFamily="18" charset="0"/>
              </a:rPr>
              <a:t>etiketleri</a:t>
            </a:r>
            <a:r>
              <a:rPr lang="en-US" sz="2400" dirty="0">
                <a:latin typeface="Palatino Linotype" pitchFamily="18" charset="0"/>
              </a:rPr>
              <a:t> </a:t>
            </a:r>
            <a:r>
              <a:rPr lang="en-US" sz="2400" dirty="0" err="1">
                <a:latin typeface="Palatino Linotype" pitchFamily="18" charset="0"/>
              </a:rPr>
              <a:t>arasına</a:t>
            </a:r>
            <a:r>
              <a:rPr lang="en-US" sz="2400" dirty="0">
                <a:latin typeface="Palatino Linotype" pitchFamily="18" charset="0"/>
              </a:rPr>
              <a:t> </a:t>
            </a:r>
            <a:r>
              <a:rPr lang="en-US" sz="2400" dirty="0" err="1" smtClean="0">
                <a:latin typeface="Palatino Linotype" pitchFamily="18" charset="0"/>
              </a:rPr>
              <a:t>aldığımız</a:t>
            </a:r>
            <a:r>
              <a:rPr lang="tr-TR" sz="2400" dirty="0" smtClean="0">
                <a:latin typeface="Palatino Linotype" pitchFamily="18" charset="0"/>
              </a:rPr>
              <a:t> </a:t>
            </a:r>
            <a:r>
              <a:rPr lang="en-US" sz="2400" dirty="0" err="1" smtClean="0">
                <a:latin typeface="Palatino Linotype" pitchFamily="18" charset="0"/>
              </a:rPr>
              <a:t>metin</a:t>
            </a:r>
            <a:r>
              <a:rPr lang="en-US" sz="2400" dirty="0">
                <a:latin typeface="Palatino Linotype" pitchFamily="18" charset="0"/>
              </a:rPr>
              <a:t>, </a:t>
            </a:r>
            <a:r>
              <a:rPr lang="en-US" sz="2400" dirty="0" err="1">
                <a:latin typeface="Palatino Linotype" pitchFamily="18" charset="0"/>
              </a:rPr>
              <a:t>grafik</a:t>
            </a:r>
            <a:r>
              <a:rPr lang="en-US" sz="2400" dirty="0">
                <a:latin typeface="Palatino Linotype" pitchFamily="18" charset="0"/>
              </a:rPr>
              <a:t>, </a:t>
            </a:r>
            <a:r>
              <a:rPr lang="en-US" sz="2400" dirty="0" err="1">
                <a:latin typeface="Palatino Linotype" pitchFamily="18" charset="0"/>
              </a:rPr>
              <a:t>tablo</a:t>
            </a:r>
            <a:r>
              <a:rPr lang="en-US" sz="2400" dirty="0">
                <a:latin typeface="Palatino Linotype" pitchFamily="18" charset="0"/>
              </a:rPr>
              <a:t> </a:t>
            </a:r>
            <a:r>
              <a:rPr lang="en-US" sz="2400" dirty="0" err="1">
                <a:latin typeface="Palatino Linotype" pitchFamily="18" charset="0"/>
              </a:rPr>
              <a:t>gibi</a:t>
            </a:r>
            <a:r>
              <a:rPr lang="en-US" sz="2400" dirty="0">
                <a:latin typeface="Palatino Linotype" pitchFamily="18" charset="0"/>
              </a:rPr>
              <a:t> </a:t>
            </a:r>
            <a:r>
              <a:rPr lang="en-US" sz="2400" dirty="0" err="1">
                <a:latin typeface="Palatino Linotype" pitchFamily="18" charset="0"/>
              </a:rPr>
              <a:t>nesneler</a:t>
            </a:r>
            <a:r>
              <a:rPr lang="en-US" sz="2400" dirty="0">
                <a:latin typeface="Palatino Linotype" pitchFamily="18" charset="0"/>
              </a:rPr>
              <a:t> </a:t>
            </a:r>
            <a:r>
              <a:rPr lang="en-US" sz="2400" dirty="0" err="1">
                <a:latin typeface="Palatino Linotype" pitchFamily="18" charset="0"/>
              </a:rPr>
              <a:t>sayfa</a:t>
            </a:r>
            <a:r>
              <a:rPr lang="en-US" sz="2400" dirty="0">
                <a:latin typeface="Palatino Linotype" pitchFamily="18" charset="0"/>
              </a:rPr>
              <a:t> </a:t>
            </a:r>
            <a:r>
              <a:rPr lang="en-US" sz="2400" dirty="0" err="1" smtClean="0">
                <a:latin typeface="Palatino Linotype" pitchFamily="18" charset="0"/>
              </a:rPr>
              <a:t>i</a:t>
            </a:r>
            <a:r>
              <a:rPr lang="tr-TR" sz="2400" dirty="0" smtClean="0">
                <a:latin typeface="Palatino Linotype" pitchFamily="18" charset="0"/>
              </a:rPr>
              <a:t>ç</a:t>
            </a:r>
            <a:r>
              <a:rPr lang="en-US" sz="2400" dirty="0" err="1" smtClean="0">
                <a:latin typeface="Palatino Linotype" pitchFamily="18" charset="0"/>
              </a:rPr>
              <a:t>erisinde</a:t>
            </a:r>
            <a:r>
              <a:rPr lang="en-US" sz="2400" dirty="0" smtClean="0">
                <a:latin typeface="Palatino Linotype" pitchFamily="18" charset="0"/>
              </a:rPr>
              <a:t> </a:t>
            </a:r>
            <a:r>
              <a:rPr lang="en-US" sz="2400" dirty="0" err="1">
                <a:latin typeface="Palatino Linotype" pitchFamily="18" charset="0"/>
              </a:rPr>
              <a:t>ortalanır</a:t>
            </a:r>
            <a:r>
              <a:rPr lang="en-US" sz="2400" dirty="0" smtClean="0">
                <a:latin typeface="Palatino Linotype" pitchFamily="18" charset="0"/>
              </a:rPr>
              <a:t>.</a:t>
            </a:r>
            <a:endParaRPr lang="tr-TR" sz="2400" dirty="0" smtClean="0">
              <a:latin typeface="Palatino Linotype" pitchFamily="18" charset="0"/>
            </a:endParaRPr>
          </a:p>
          <a:p>
            <a:endParaRPr lang="en-US" sz="400" dirty="0">
              <a:latin typeface="Palatino Linotype" pitchFamily="18" charset="0"/>
            </a:endParaRPr>
          </a:p>
          <a:p>
            <a:r>
              <a:rPr lang="en-US" sz="2400" dirty="0" err="1" smtClean="0">
                <a:latin typeface="Palatino Linotype" pitchFamily="18" charset="0"/>
              </a:rPr>
              <a:t>Baslık</a:t>
            </a:r>
            <a:r>
              <a:rPr lang="en-US" sz="2400" dirty="0" smtClean="0">
                <a:latin typeface="Palatino Linotype" pitchFamily="18" charset="0"/>
              </a:rPr>
              <a:t> </a:t>
            </a:r>
            <a:r>
              <a:rPr lang="en-US" sz="2400" dirty="0" err="1">
                <a:latin typeface="Palatino Linotype" pitchFamily="18" charset="0"/>
              </a:rPr>
              <a:t>ve</a:t>
            </a:r>
            <a:r>
              <a:rPr lang="en-US" sz="2400" dirty="0">
                <a:latin typeface="Palatino Linotype" pitchFamily="18" charset="0"/>
              </a:rPr>
              <a:t> </a:t>
            </a:r>
            <a:r>
              <a:rPr lang="en-US" sz="2400" dirty="0" err="1">
                <a:latin typeface="Palatino Linotype" pitchFamily="18" charset="0"/>
              </a:rPr>
              <a:t>paragraf</a:t>
            </a:r>
            <a:r>
              <a:rPr lang="en-US" sz="2400" dirty="0">
                <a:latin typeface="Palatino Linotype" pitchFamily="18" charset="0"/>
              </a:rPr>
              <a:t> </a:t>
            </a:r>
            <a:r>
              <a:rPr lang="en-US" sz="2400" dirty="0" err="1">
                <a:latin typeface="Palatino Linotype" pitchFamily="18" charset="0"/>
              </a:rPr>
              <a:t>etiketlerinde</a:t>
            </a:r>
            <a:r>
              <a:rPr lang="en-US" sz="2400" dirty="0">
                <a:latin typeface="Palatino Linotype" pitchFamily="18" charset="0"/>
              </a:rPr>
              <a:t> </a:t>
            </a:r>
            <a:r>
              <a:rPr lang="tr-TR" sz="2400" dirty="0" smtClean="0">
                <a:latin typeface="Palatino Linotype" pitchFamily="18" charset="0"/>
              </a:rPr>
              <a:t>gördüğümü</a:t>
            </a:r>
            <a:r>
              <a:rPr lang="en-US" sz="2400" dirty="0" smtClean="0">
                <a:latin typeface="Palatino Linotype" pitchFamily="18" charset="0"/>
              </a:rPr>
              <a:t>z </a:t>
            </a:r>
            <a:r>
              <a:rPr lang="en-US" sz="2400" dirty="0">
                <a:latin typeface="Palatino Linotype" pitchFamily="18" charset="0"/>
              </a:rPr>
              <a:t>align="center" </a:t>
            </a:r>
            <a:r>
              <a:rPr lang="en-US" sz="2400" dirty="0" err="1" smtClean="0">
                <a:latin typeface="Palatino Linotype" pitchFamily="18" charset="0"/>
              </a:rPr>
              <a:t>parametresi</a:t>
            </a:r>
            <a:r>
              <a:rPr lang="tr-TR" sz="2400" dirty="0" smtClean="0">
                <a:latin typeface="Palatino Linotype" pitchFamily="18" charset="0"/>
              </a:rPr>
              <a:t>’</a:t>
            </a:r>
            <a:r>
              <a:rPr lang="en-US" sz="2400" dirty="0" err="1" smtClean="0">
                <a:latin typeface="Palatino Linotype" pitchFamily="18" charset="0"/>
              </a:rPr>
              <a:t>nin</a:t>
            </a:r>
            <a:r>
              <a:rPr lang="en-US" sz="2400" dirty="0" smtClean="0">
                <a:latin typeface="Palatino Linotype" pitchFamily="18" charset="0"/>
              </a:rPr>
              <a:t> </a:t>
            </a:r>
            <a:r>
              <a:rPr lang="en-US" sz="2400" dirty="0" err="1" smtClean="0">
                <a:latin typeface="Palatino Linotype" pitchFamily="18" charset="0"/>
              </a:rPr>
              <a:t>fonksiyonu</a:t>
            </a:r>
            <a:r>
              <a:rPr lang="tr-TR" sz="2400" dirty="0" smtClean="0">
                <a:latin typeface="Palatino Linotype" pitchFamily="18" charset="0"/>
              </a:rPr>
              <a:t> </a:t>
            </a:r>
            <a:r>
              <a:rPr lang="en-US" sz="2400" dirty="0" err="1" smtClean="0">
                <a:latin typeface="Palatino Linotype" pitchFamily="18" charset="0"/>
              </a:rPr>
              <a:t>ile</a:t>
            </a:r>
            <a:r>
              <a:rPr lang="en-US" sz="2400" dirty="0" smtClean="0">
                <a:latin typeface="Palatino Linotype" pitchFamily="18" charset="0"/>
              </a:rPr>
              <a:t> </a:t>
            </a:r>
            <a:r>
              <a:rPr lang="en-US" sz="2400" dirty="0" err="1">
                <a:latin typeface="Palatino Linotype" pitchFamily="18" charset="0"/>
              </a:rPr>
              <a:t>bu</a:t>
            </a:r>
            <a:r>
              <a:rPr lang="en-US" sz="2400" dirty="0">
                <a:latin typeface="Palatino Linotype" pitchFamily="18" charset="0"/>
              </a:rPr>
              <a:t> </a:t>
            </a:r>
            <a:r>
              <a:rPr lang="en-US" sz="2400" dirty="0" err="1">
                <a:latin typeface="Palatino Linotype" pitchFamily="18" charset="0"/>
              </a:rPr>
              <a:t>etiketin</a:t>
            </a:r>
            <a:r>
              <a:rPr lang="en-US" sz="2400" dirty="0">
                <a:latin typeface="Palatino Linotype" pitchFamily="18" charset="0"/>
              </a:rPr>
              <a:t> </a:t>
            </a:r>
            <a:r>
              <a:rPr lang="en-US" sz="2400" dirty="0" err="1">
                <a:latin typeface="Palatino Linotype" pitchFamily="18" charset="0"/>
              </a:rPr>
              <a:t>fonksiyonu</a:t>
            </a:r>
            <a:r>
              <a:rPr lang="en-US" sz="2400" dirty="0">
                <a:latin typeface="Palatino Linotype" pitchFamily="18" charset="0"/>
              </a:rPr>
              <a:t> </a:t>
            </a:r>
            <a:r>
              <a:rPr lang="en-US" sz="2400" dirty="0" err="1" smtClean="0">
                <a:latin typeface="Palatino Linotype" pitchFamily="18" charset="0"/>
              </a:rPr>
              <a:t>aynı</a:t>
            </a:r>
            <a:r>
              <a:rPr lang="tr-TR" sz="2400" dirty="0" smtClean="0">
                <a:latin typeface="Palatino Linotype" pitchFamily="18" charset="0"/>
              </a:rPr>
              <a:t>dır</a:t>
            </a:r>
            <a:r>
              <a:rPr lang="en-US" sz="2400" dirty="0" smtClean="0">
                <a:latin typeface="Palatino Linotype" pitchFamily="18" charset="0"/>
              </a:rPr>
              <a:t>. </a:t>
            </a:r>
            <a:endParaRPr lang="tr-TR" sz="2400" dirty="0" smtClean="0">
              <a:latin typeface="Palatino Linotype" pitchFamily="18" charset="0"/>
            </a:endParaRPr>
          </a:p>
          <a:p>
            <a:endParaRPr lang="tr-TR" sz="400" dirty="0" smtClean="0">
              <a:latin typeface="Palatino Linotype" pitchFamily="18" charset="0"/>
            </a:endParaRPr>
          </a:p>
          <a:p>
            <a:r>
              <a:rPr lang="tr-TR" sz="2400" dirty="0" smtClean="0">
                <a:latin typeface="Palatino Linotype" pitchFamily="18" charset="0"/>
              </a:rPr>
              <a:t>Örnek : </a:t>
            </a:r>
            <a:r>
              <a:rPr lang="en-US" sz="2400" dirty="0" smtClean="0">
                <a:latin typeface="Palatino Linotype" pitchFamily="18" charset="0"/>
              </a:rPr>
              <a:t>&lt;center&gt;</a:t>
            </a:r>
            <a:r>
              <a:rPr lang="tr-TR" sz="2400" dirty="0" smtClean="0">
                <a:latin typeface="Palatino Linotype" pitchFamily="18" charset="0"/>
              </a:rPr>
              <a:t>BTEP203</a:t>
            </a:r>
            <a:r>
              <a:rPr lang="en-US" sz="2400" dirty="0" smtClean="0">
                <a:latin typeface="Palatino Linotype" pitchFamily="18" charset="0"/>
              </a:rPr>
              <a:t>&lt;/</a:t>
            </a:r>
            <a:r>
              <a:rPr lang="en-US" sz="2400" dirty="0">
                <a:latin typeface="Palatino Linotype" pitchFamily="18" charset="0"/>
              </a:rPr>
              <a:t>center</a:t>
            </a:r>
            <a:r>
              <a:rPr lang="en-US" sz="2400" dirty="0" smtClean="0">
                <a:latin typeface="Palatino Linotype" pitchFamily="18" charset="0"/>
              </a:rPr>
              <a:t>&gt;</a:t>
            </a:r>
            <a:endParaRPr lang="tr-TR" sz="2400" dirty="0" smtClean="0">
              <a:latin typeface="Palatino Linotype" pitchFamily="18" charset="0"/>
            </a:endParaRPr>
          </a:p>
          <a:p>
            <a:endParaRPr lang="tr-TR" sz="400" dirty="0">
              <a:latin typeface="Palatino Linotype" pitchFamily="18" charset="0"/>
            </a:endParaRPr>
          </a:p>
          <a:p>
            <a:r>
              <a:rPr lang="tr-TR" sz="2400" dirty="0">
                <a:solidFill>
                  <a:schemeClr val="tx2"/>
                </a:solidFill>
                <a:latin typeface="Palatino Linotype" pitchFamily="18" charset="0"/>
                <a:cs typeface="Times New Roman" pitchFamily="18" charset="0"/>
              </a:rPr>
              <a:t>Bu etiketin yerine &lt;DIV align=”center”&gt;&lt;/DIV&gt; de kullanılabilir.</a:t>
            </a:r>
            <a:endParaRPr lang="en-US" sz="2400" dirty="0">
              <a:latin typeface="Palatino Linotype" pitchFamily="18" charset="0"/>
            </a:endParaRPr>
          </a:p>
          <a:p>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25</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491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7772400" cy="4800600"/>
          </a:xfrm>
        </p:spPr>
        <p:txBody>
          <a:bodyPr>
            <a:noAutofit/>
          </a:bodyPr>
          <a:lstStyle/>
          <a:p>
            <a:pPr marL="0" indent="0">
              <a:buNone/>
            </a:pPr>
            <a:r>
              <a:rPr lang="tr-TR" sz="2400" b="1" dirty="0" smtClean="0">
                <a:solidFill>
                  <a:schemeClr val="tx2"/>
                </a:solidFill>
                <a:latin typeface="Palatino Linotype" pitchFamily="18" charset="0"/>
              </a:rPr>
              <a:t>Division (Bölüm) </a:t>
            </a:r>
            <a:r>
              <a:rPr lang="en-US" sz="2400" b="1" dirty="0" err="1" smtClean="0">
                <a:solidFill>
                  <a:schemeClr val="tx2"/>
                </a:solidFill>
                <a:latin typeface="Palatino Linotype" pitchFamily="18" charset="0"/>
              </a:rPr>
              <a:t>Etiketi</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DIV</a:t>
            </a:r>
            <a:r>
              <a:rPr lang="en-US" sz="2400" b="1" dirty="0" smtClean="0">
                <a:solidFill>
                  <a:schemeClr val="tx2"/>
                </a:solidFill>
                <a:latin typeface="Palatino Linotype" pitchFamily="18" charset="0"/>
              </a:rPr>
              <a:t>&gt; </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a:solidFill>
                  <a:schemeClr val="tx2"/>
                </a:solidFill>
                <a:latin typeface="Palatino Linotype" pitchFamily="18" charset="0"/>
              </a:rPr>
              <a:t> </a:t>
            </a:r>
            <a:r>
              <a:rPr lang="tr-TR" sz="2400" b="1" dirty="0" smtClean="0">
                <a:solidFill>
                  <a:schemeClr val="tx2"/>
                </a:solidFill>
                <a:latin typeface="Palatino Linotype" pitchFamily="18" charset="0"/>
              </a:rPr>
              <a:t>DIV</a:t>
            </a:r>
            <a:r>
              <a:rPr lang="en-US" sz="2400" b="1" dirty="0" smtClean="0">
                <a:solidFill>
                  <a:schemeClr val="tx2"/>
                </a:solidFill>
                <a:latin typeface="Palatino Linotype" pitchFamily="18" charset="0"/>
              </a:rPr>
              <a:t>&gt;</a:t>
            </a:r>
            <a:endParaRPr lang="tr-TR" sz="2400" b="1" dirty="0" smtClean="0">
              <a:solidFill>
                <a:schemeClr val="tx2"/>
              </a:solidFill>
              <a:latin typeface="Palatino Linotype" pitchFamily="18" charset="0"/>
            </a:endParaRPr>
          </a:p>
          <a:p>
            <a:pPr marL="0" indent="0">
              <a:buNone/>
            </a:pPr>
            <a:endParaRPr lang="tr-TR" sz="1200" b="1" dirty="0" smtClean="0">
              <a:solidFill>
                <a:schemeClr val="tx2"/>
              </a:solidFill>
              <a:latin typeface="Palatino Linotype" pitchFamily="18" charset="0"/>
            </a:endParaRPr>
          </a:p>
          <a:p>
            <a:r>
              <a:rPr lang="tr-TR" sz="2400" dirty="0" smtClean="0">
                <a:solidFill>
                  <a:schemeClr val="tx2"/>
                </a:solidFill>
                <a:latin typeface="Palatino Linotype" pitchFamily="18" charset="0"/>
                <a:cs typeface="Times New Roman" pitchFamily="18" charset="0"/>
              </a:rPr>
              <a:t>Sayfada </a:t>
            </a:r>
            <a:r>
              <a:rPr lang="tr-TR" sz="2400" dirty="0">
                <a:solidFill>
                  <a:schemeClr val="tx2"/>
                </a:solidFill>
                <a:latin typeface="Palatino Linotype" pitchFamily="18" charset="0"/>
                <a:cs typeface="Times New Roman" pitchFamily="18" charset="0"/>
              </a:rPr>
              <a:t>yeni bir bölüm açmada kullanılır</a:t>
            </a:r>
            <a:r>
              <a:rPr lang="tr-TR" sz="2400" dirty="0" smtClean="0">
                <a:solidFill>
                  <a:schemeClr val="tx2"/>
                </a:solidFill>
                <a:latin typeface="Palatino Linotype" pitchFamily="18" charset="0"/>
                <a:cs typeface="Times New Roman" pitchFamily="18" charset="0"/>
              </a:rPr>
              <a:t>.</a:t>
            </a:r>
          </a:p>
          <a:p>
            <a:pPr marL="0" indent="0">
              <a:buNone/>
            </a:pPr>
            <a:endParaRPr lang="tr-TR" sz="400" dirty="0" smtClean="0">
              <a:solidFill>
                <a:schemeClr val="tx2"/>
              </a:solidFill>
              <a:latin typeface="Palatino Linotype" pitchFamily="18" charset="0"/>
              <a:cs typeface="Times New Roman" pitchFamily="18" charset="0"/>
            </a:endParaRPr>
          </a:p>
          <a:p>
            <a:r>
              <a:rPr lang="tr-TR" sz="2400" dirty="0" smtClean="0">
                <a:solidFill>
                  <a:schemeClr val="tx2"/>
                </a:solidFill>
                <a:latin typeface="Palatino Linotype" pitchFamily="18" charset="0"/>
                <a:cs typeface="Times New Roman" pitchFamily="18" charset="0"/>
              </a:rPr>
              <a:t>Hizalama </a:t>
            </a:r>
            <a:r>
              <a:rPr lang="tr-TR" sz="2400" dirty="0">
                <a:solidFill>
                  <a:schemeClr val="tx2"/>
                </a:solidFill>
                <a:latin typeface="Palatino Linotype" pitchFamily="18" charset="0"/>
                <a:cs typeface="Times New Roman" pitchFamily="18" charset="0"/>
              </a:rPr>
              <a:t>özelliğinin varsayılan değeri </a:t>
            </a:r>
            <a:r>
              <a:rPr lang="tr-TR" sz="2400" dirty="0" smtClean="0">
                <a:solidFill>
                  <a:schemeClr val="tx2"/>
                </a:solidFill>
                <a:latin typeface="Palatino Linotype" pitchFamily="18" charset="0"/>
                <a:cs typeface="Times New Roman" pitchFamily="18" charset="0"/>
              </a:rPr>
              <a:t>soldur.</a:t>
            </a:r>
          </a:p>
          <a:p>
            <a:endParaRPr lang="tr-TR" sz="400" dirty="0" smtClean="0">
              <a:solidFill>
                <a:schemeClr val="tx2"/>
              </a:solidFill>
              <a:latin typeface="Palatino Linotype" pitchFamily="18" charset="0"/>
              <a:cs typeface="Times New Roman" pitchFamily="18" charset="0"/>
            </a:endParaRPr>
          </a:p>
          <a:p>
            <a:r>
              <a:rPr lang="tr-TR" sz="2400" dirty="0" smtClean="0">
                <a:solidFill>
                  <a:schemeClr val="tx2"/>
                </a:solidFill>
                <a:latin typeface="Palatino Linotype" pitchFamily="18" charset="0"/>
                <a:cs typeface="Times New Roman" pitchFamily="18" charset="0"/>
              </a:rPr>
              <a:t>&lt;DIV&gt; etiketi &lt;P</a:t>
            </a:r>
            <a:r>
              <a:rPr lang="tr-TR" sz="2400" dirty="0" smtClean="0">
                <a:solidFill>
                  <a:schemeClr val="tx2"/>
                </a:solidFill>
                <a:latin typeface="Palatino Linotype" pitchFamily="18" charset="0"/>
                <a:cs typeface="Times New Roman" pitchFamily="18" charset="0"/>
              </a:rPr>
              <a:t>&gt; </a:t>
            </a:r>
            <a:r>
              <a:rPr lang="tr-TR" sz="2400" dirty="0">
                <a:solidFill>
                  <a:schemeClr val="tx2"/>
                </a:solidFill>
                <a:latin typeface="Palatino Linotype" pitchFamily="18" charset="0"/>
                <a:cs typeface="Times New Roman" pitchFamily="18" charset="0"/>
              </a:rPr>
              <a:t>etiketinde olduğu gibi bloktan önce ve sonra boş satır </a:t>
            </a:r>
            <a:r>
              <a:rPr lang="tr-TR" sz="2400" dirty="0" smtClean="0">
                <a:solidFill>
                  <a:schemeClr val="tx2"/>
                </a:solidFill>
                <a:latin typeface="Palatino Linotype" pitchFamily="18" charset="0"/>
                <a:cs typeface="Times New Roman" pitchFamily="18" charset="0"/>
              </a:rPr>
              <a:t>bırakmaktadır.</a:t>
            </a:r>
            <a:endParaRPr lang="tr-TR" sz="2400" dirty="0">
              <a:solidFill>
                <a:schemeClr val="tx2"/>
              </a:solidFill>
              <a:latin typeface="Palatino Linotype" pitchFamily="18" charset="0"/>
              <a:cs typeface="Times New Roman" pitchFamily="18" charset="0"/>
            </a:endParaRPr>
          </a:p>
          <a:p>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26</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9216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8001000" cy="5105400"/>
          </a:xfrm>
        </p:spPr>
        <p:txBody>
          <a:bodyPr>
            <a:noAutofit/>
          </a:bodyPr>
          <a:lstStyle/>
          <a:p>
            <a:pPr marL="0" indent="0">
              <a:buNone/>
            </a:pPr>
            <a:r>
              <a:rPr lang="tr-TR" sz="2400" b="1" dirty="0" smtClean="0">
                <a:solidFill>
                  <a:schemeClr val="tx2"/>
                </a:solidFill>
                <a:latin typeface="Palatino Linotype" pitchFamily="18" charset="0"/>
              </a:rPr>
              <a:t>Vurgu </a:t>
            </a:r>
            <a:r>
              <a:rPr lang="en-US" sz="2400" b="1" dirty="0" err="1" smtClean="0">
                <a:solidFill>
                  <a:schemeClr val="tx2"/>
                </a:solidFill>
                <a:latin typeface="Palatino Linotype" pitchFamily="18" charset="0"/>
              </a:rPr>
              <a:t>Etiket</a:t>
            </a:r>
            <a:r>
              <a:rPr lang="tr-TR" sz="2400" b="1" dirty="0" smtClean="0">
                <a:solidFill>
                  <a:schemeClr val="tx2"/>
                </a:solidFill>
                <a:latin typeface="Palatino Linotype" pitchFamily="18" charset="0"/>
              </a:rPr>
              <a:t>leri</a:t>
            </a:r>
            <a:r>
              <a:rPr lang="en-US" sz="2400" b="1" dirty="0" smtClean="0">
                <a:solidFill>
                  <a:schemeClr val="tx2"/>
                </a:solidFill>
                <a:latin typeface="Palatino Linotype" pitchFamily="18" charset="0"/>
              </a:rPr>
              <a:t>:</a:t>
            </a:r>
            <a:endParaRPr lang="tr-TR" sz="2400" b="1" dirty="0" smtClean="0">
              <a:solidFill>
                <a:schemeClr val="tx2"/>
              </a:solidFill>
              <a:latin typeface="Palatino Linotype" pitchFamily="18" charset="0"/>
            </a:endParaRPr>
          </a:p>
          <a:p>
            <a:pPr marL="0" indent="0">
              <a:buNone/>
            </a:pPr>
            <a:endParaRPr lang="tr-TR" sz="1200" b="1" dirty="0" smtClean="0">
              <a:solidFill>
                <a:schemeClr val="tx2"/>
              </a:solidFill>
              <a:latin typeface="Palatino Linotype" pitchFamily="18" charset="0"/>
            </a:endParaRPr>
          </a:p>
          <a:p>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STRONG</a:t>
            </a:r>
            <a:r>
              <a:rPr lang="en-US" sz="2400" b="1" dirty="0" smtClean="0">
                <a:solidFill>
                  <a:schemeClr val="tx2"/>
                </a:solidFill>
                <a:latin typeface="Palatino Linotype" pitchFamily="18" charset="0"/>
              </a:rPr>
              <a:t>&gt; </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STRONG</a:t>
            </a:r>
            <a:r>
              <a:rPr lang="en-US" sz="2400" b="1" dirty="0" smtClean="0">
                <a:solidFill>
                  <a:schemeClr val="tx2"/>
                </a:solidFill>
                <a:latin typeface="Palatino Linotype" pitchFamily="18" charset="0"/>
              </a:rPr>
              <a:t>&gt;</a:t>
            </a:r>
            <a:r>
              <a:rPr lang="tr-TR" sz="2400" b="1" dirty="0" smtClean="0">
                <a:solidFill>
                  <a:schemeClr val="tx2"/>
                </a:solidFill>
                <a:latin typeface="Palatino Linotype" pitchFamily="18" charset="0"/>
              </a:rPr>
              <a:t>, &lt;B&gt;..&lt;/B&gt;</a:t>
            </a:r>
          </a:p>
          <a:p>
            <a:pPr lvl="1"/>
            <a:r>
              <a:rPr lang="tr-TR" sz="2400" dirty="0" smtClean="0">
                <a:solidFill>
                  <a:schemeClr val="tx2"/>
                </a:solidFill>
                <a:latin typeface="Palatino Linotype" pitchFamily="18" charset="0"/>
              </a:rPr>
              <a:t>metni bold (kalın) yapar.</a:t>
            </a:r>
          </a:p>
          <a:p>
            <a:pPr lvl="1"/>
            <a:endParaRPr lang="tr-TR" sz="800" b="1" dirty="0" smtClean="0">
              <a:solidFill>
                <a:schemeClr val="tx2"/>
              </a:solidFill>
              <a:latin typeface="Palatino Linotype" pitchFamily="18" charset="0"/>
            </a:endParaRPr>
          </a:p>
          <a:p>
            <a:r>
              <a:rPr lang="tr-TR" sz="2400" b="1" dirty="0" smtClean="0">
                <a:solidFill>
                  <a:schemeClr val="tx2"/>
                </a:solidFill>
                <a:latin typeface="Palatino Linotype" pitchFamily="18" charset="0"/>
              </a:rPr>
              <a:t>&lt;EM&gt;..&lt;/EM&gt;, &lt;I&gt;..&lt;/I&gt;</a:t>
            </a:r>
          </a:p>
          <a:p>
            <a:pPr lvl="1"/>
            <a:r>
              <a:rPr lang="tr-TR" sz="2400" dirty="0">
                <a:solidFill>
                  <a:schemeClr val="tx2"/>
                </a:solidFill>
                <a:latin typeface="Palatino Linotype" pitchFamily="18" charset="0"/>
              </a:rPr>
              <a:t>metni </a:t>
            </a:r>
            <a:r>
              <a:rPr lang="tr-TR" sz="2400" dirty="0" smtClean="0">
                <a:solidFill>
                  <a:schemeClr val="tx2"/>
                </a:solidFill>
                <a:latin typeface="Palatino Linotype" pitchFamily="18" charset="0"/>
              </a:rPr>
              <a:t>eğik </a:t>
            </a:r>
            <a:r>
              <a:rPr lang="tr-TR" sz="2400" dirty="0">
                <a:solidFill>
                  <a:schemeClr val="tx2"/>
                </a:solidFill>
                <a:latin typeface="Palatino Linotype" pitchFamily="18" charset="0"/>
              </a:rPr>
              <a:t>yapar</a:t>
            </a:r>
            <a:r>
              <a:rPr lang="tr-TR" sz="2400" dirty="0" smtClean="0">
                <a:solidFill>
                  <a:schemeClr val="tx2"/>
                </a:solidFill>
                <a:latin typeface="Palatino Linotype" pitchFamily="18" charset="0"/>
              </a:rPr>
              <a:t>.</a:t>
            </a:r>
          </a:p>
          <a:p>
            <a:pPr lvl="1"/>
            <a:endParaRPr lang="tr-TR" sz="800" b="1" dirty="0">
              <a:solidFill>
                <a:schemeClr val="tx2"/>
              </a:solidFill>
              <a:latin typeface="Palatino Linotype" pitchFamily="18" charset="0"/>
            </a:endParaRPr>
          </a:p>
          <a:p>
            <a:r>
              <a:rPr lang="tr-TR" sz="2400" b="1" dirty="0" smtClean="0">
                <a:solidFill>
                  <a:schemeClr val="tx2"/>
                </a:solidFill>
                <a:latin typeface="Palatino Linotype" pitchFamily="18" charset="0"/>
              </a:rPr>
              <a:t>&lt;U&gt;..&lt;/U&gt;</a:t>
            </a:r>
            <a:endParaRPr lang="tr-TR" sz="2400" b="1" dirty="0">
              <a:solidFill>
                <a:schemeClr val="tx2"/>
              </a:solidFill>
              <a:latin typeface="Palatino Linotype" pitchFamily="18" charset="0"/>
            </a:endParaRPr>
          </a:p>
          <a:p>
            <a:pPr lvl="1"/>
            <a:r>
              <a:rPr lang="tr-TR" sz="2400" dirty="0" smtClean="0">
                <a:solidFill>
                  <a:schemeClr val="tx2"/>
                </a:solidFill>
                <a:latin typeface="Palatino Linotype" pitchFamily="18" charset="0"/>
              </a:rPr>
              <a:t>metnin altını çizer</a:t>
            </a:r>
            <a:r>
              <a:rPr lang="tr-TR" sz="2400" dirty="0" smtClean="0">
                <a:solidFill>
                  <a:schemeClr val="tx2"/>
                </a:solidFill>
                <a:latin typeface="Palatino Linotype" pitchFamily="18" charset="0"/>
              </a:rPr>
              <a:t>.</a:t>
            </a:r>
          </a:p>
          <a:p>
            <a:r>
              <a:rPr lang="tr-TR" sz="2700" b="1" dirty="0" smtClean="0">
                <a:solidFill>
                  <a:schemeClr val="tx2"/>
                </a:solidFill>
                <a:latin typeface="Palatino Linotype" pitchFamily="18" charset="0"/>
              </a:rPr>
              <a:t>&lt;mark&gt;..&lt;/mark&gt;</a:t>
            </a:r>
          </a:p>
          <a:p>
            <a:pPr lvl="1"/>
            <a:r>
              <a:rPr lang="tr-TR" sz="2400" dirty="0" smtClean="0">
                <a:solidFill>
                  <a:schemeClr val="tx2"/>
                </a:solidFill>
                <a:latin typeface="Palatino Linotype" pitchFamily="18" charset="0"/>
              </a:rPr>
              <a:t>Metnin arka planını boyatarak vurgu yapar.</a:t>
            </a:r>
            <a:endParaRPr lang="tr-TR" sz="2400" dirty="0" smtClean="0">
              <a:solidFill>
                <a:schemeClr val="tx2"/>
              </a:solidFill>
              <a:latin typeface="Palatino Linotype" pitchFamily="18" charset="0"/>
            </a:endParaRPr>
          </a:p>
          <a:p>
            <a:endParaRPr lang="tr-TR" sz="1200" b="1" dirty="0" smtClean="0">
              <a:solidFill>
                <a:schemeClr val="tx2"/>
              </a:solidFill>
              <a:latin typeface="Palatino Linotype" pitchFamily="18" charset="0"/>
            </a:endParaRPr>
          </a:p>
          <a:p>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27</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130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8001000" cy="4419600"/>
          </a:xfrm>
        </p:spPr>
        <p:txBody>
          <a:bodyPr>
            <a:noAutofit/>
          </a:bodyPr>
          <a:lstStyle/>
          <a:p>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FONT</a:t>
            </a:r>
            <a:r>
              <a:rPr lang="en-US" sz="2400" b="1" dirty="0" smtClean="0">
                <a:solidFill>
                  <a:schemeClr val="tx2"/>
                </a:solidFill>
                <a:latin typeface="Palatino Linotype" pitchFamily="18" charset="0"/>
              </a:rPr>
              <a:t>&gt; </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FONT&gt;</a:t>
            </a:r>
          </a:p>
          <a:p>
            <a:pPr lvl="1"/>
            <a:r>
              <a:rPr lang="tr-TR" sz="2400" dirty="0" smtClean="0">
                <a:solidFill>
                  <a:schemeClr val="tx2"/>
                </a:solidFill>
                <a:latin typeface="Palatino Linotype" pitchFamily="18" charset="0"/>
                <a:cs typeface="Times New Roman" pitchFamily="18" charset="0"/>
              </a:rPr>
              <a:t>Bir </a:t>
            </a:r>
            <a:r>
              <a:rPr lang="tr-TR" sz="2400" dirty="0">
                <a:solidFill>
                  <a:schemeClr val="tx2"/>
                </a:solidFill>
                <a:latin typeface="Palatino Linotype" pitchFamily="18" charset="0"/>
                <a:cs typeface="Times New Roman" pitchFamily="18" charset="0"/>
              </a:rPr>
              <a:t>metin bloğunun büyüklüğünü, rengini ve biçimini ayarlamada </a:t>
            </a:r>
            <a:r>
              <a:rPr lang="tr-TR" sz="2400" dirty="0" smtClean="0">
                <a:solidFill>
                  <a:schemeClr val="tx2"/>
                </a:solidFill>
                <a:latin typeface="Palatino Linotype" pitchFamily="18" charset="0"/>
                <a:cs typeface="Times New Roman" pitchFamily="18" charset="0"/>
              </a:rPr>
              <a:t>kullanılır.</a:t>
            </a:r>
          </a:p>
          <a:p>
            <a:pPr lvl="1"/>
            <a:r>
              <a:rPr lang="tr-TR" sz="2400" dirty="0" smtClean="0">
                <a:solidFill>
                  <a:schemeClr val="tx2"/>
                </a:solidFill>
                <a:latin typeface="Palatino Linotype" pitchFamily="18" charset="0"/>
                <a:cs typeface="Times New Roman" pitchFamily="18" charset="0"/>
              </a:rPr>
              <a:t>Font etiketinin özellikleri;</a:t>
            </a:r>
            <a:endParaRPr lang="tr-TR" sz="2400" dirty="0" smtClean="0">
              <a:solidFill>
                <a:schemeClr val="tx2"/>
              </a:solidFill>
              <a:latin typeface="Palatino Linotype" pitchFamily="18" charset="0"/>
            </a:endParaRPr>
          </a:p>
          <a:p>
            <a:pPr lvl="2"/>
            <a:r>
              <a:rPr lang="tr-TR" sz="2200" dirty="0" smtClean="0">
                <a:solidFill>
                  <a:srgbClr val="0000FF"/>
                </a:solidFill>
                <a:latin typeface="Palatino Linotype" pitchFamily="18" charset="0"/>
              </a:rPr>
              <a:t>face</a:t>
            </a:r>
            <a:r>
              <a:rPr lang="tr-TR" sz="2200" dirty="0">
                <a:solidFill>
                  <a:schemeClr val="bg2"/>
                </a:solidFill>
                <a:latin typeface="Palatino Linotype" pitchFamily="18" charset="0"/>
              </a:rPr>
              <a:t>= </a:t>
            </a:r>
            <a:r>
              <a:rPr lang="tr-TR" sz="2200" dirty="0">
                <a:latin typeface="Palatino Linotype" pitchFamily="18" charset="0"/>
              </a:rPr>
              <a:t>yazıtipinin adı (arial, tahoma, verdana, </a:t>
            </a:r>
            <a:r>
              <a:rPr lang="tr-TR" sz="2200" dirty="0" smtClean="0">
                <a:latin typeface="Palatino Linotype" pitchFamily="18" charset="0"/>
              </a:rPr>
              <a:t>...)</a:t>
            </a:r>
          </a:p>
          <a:p>
            <a:pPr lvl="2"/>
            <a:r>
              <a:rPr lang="tr-TR" sz="2200" dirty="0" smtClean="0">
                <a:solidFill>
                  <a:srgbClr val="0000FF"/>
                </a:solidFill>
                <a:latin typeface="Palatino Linotype" pitchFamily="18" charset="0"/>
              </a:rPr>
              <a:t>size</a:t>
            </a:r>
            <a:r>
              <a:rPr lang="tr-TR" sz="2200" dirty="0">
                <a:solidFill>
                  <a:schemeClr val="bg2"/>
                </a:solidFill>
                <a:latin typeface="Palatino Linotype" pitchFamily="18" charset="0"/>
              </a:rPr>
              <a:t>= </a:t>
            </a:r>
            <a:r>
              <a:rPr lang="tr-TR" sz="2200" dirty="0">
                <a:latin typeface="Palatino Linotype" pitchFamily="18" charset="0"/>
              </a:rPr>
              <a:t>yazının büyüklüğü (1-7 arası</a:t>
            </a:r>
            <a:r>
              <a:rPr lang="tr-TR" sz="2200" dirty="0" smtClean="0">
                <a:latin typeface="Palatino Linotype" pitchFamily="18" charset="0"/>
              </a:rPr>
              <a:t>)</a:t>
            </a:r>
          </a:p>
          <a:p>
            <a:pPr lvl="2"/>
            <a:r>
              <a:rPr lang="tr-TR" sz="2200" dirty="0" smtClean="0">
                <a:solidFill>
                  <a:srgbClr val="0000FF"/>
                </a:solidFill>
                <a:latin typeface="Palatino Linotype" pitchFamily="18" charset="0"/>
              </a:rPr>
              <a:t>color</a:t>
            </a:r>
            <a:r>
              <a:rPr lang="tr-TR" sz="2200" dirty="0">
                <a:solidFill>
                  <a:schemeClr val="bg2"/>
                </a:solidFill>
                <a:latin typeface="Palatino Linotype" pitchFamily="18" charset="0"/>
              </a:rPr>
              <a:t>= </a:t>
            </a:r>
            <a:r>
              <a:rPr lang="tr-TR" sz="2200" dirty="0">
                <a:latin typeface="Palatino Linotype" pitchFamily="18" charset="0"/>
              </a:rPr>
              <a:t>yazının rengi (red, green gibi renklerin ingilizce karşılığı yada RGB renk değeri</a:t>
            </a:r>
            <a:r>
              <a:rPr lang="tr-TR" sz="2200" dirty="0" smtClean="0">
                <a:latin typeface="Palatino Linotype" pitchFamily="18" charset="0"/>
              </a:rPr>
              <a:t>)</a:t>
            </a:r>
          </a:p>
          <a:p>
            <a:pPr lvl="2"/>
            <a:endParaRPr lang="tr-TR" sz="1800" dirty="0">
              <a:latin typeface="Verdana" pitchFamily="34" charset="0"/>
            </a:endParaRPr>
          </a:p>
          <a:p>
            <a:pPr>
              <a:buNone/>
            </a:pPr>
            <a:r>
              <a:rPr lang="tr-TR" sz="2400" b="1" dirty="0" smtClean="0">
                <a:solidFill>
                  <a:srgbClr val="0000FF"/>
                </a:solidFill>
                <a:latin typeface="Palatino Linotype" pitchFamily="18" charset="0"/>
              </a:rPr>
              <a:t>      &lt;</a:t>
            </a:r>
            <a:r>
              <a:rPr lang="tr-TR" sz="2400" b="1" dirty="0">
                <a:solidFill>
                  <a:srgbClr val="0000FF"/>
                </a:solidFill>
                <a:latin typeface="Palatino Linotype" pitchFamily="18" charset="0"/>
              </a:rPr>
              <a:t>font face=".." size=".." color=".."&gt;</a:t>
            </a:r>
            <a:r>
              <a:rPr lang="tr-TR" sz="2400" b="1" dirty="0">
                <a:latin typeface="Palatino Linotype" pitchFamily="18" charset="0"/>
              </a:rPr>
              <a:t>yazı</a:t>
            </a:r>
            <a:r>
              <a:rPr lang="tr-TR" sz="2400" b="1" dirty="0">
                <a:solidFill>
                  <a:srgbClr val="0000FF"/>
                </a:solidFill>
                <a:latin typeface="Palatino Linotype" pitchFamily="18" charset="0"/>
              </a:rPr>
              <a:t>&lt;/font&gt;</a:t>
            </a:r>
            <a:r>
              <a:rPr lang="tr-TR" sz="2400" b="1" dirty="0">
                <a:solidFill>
                  <a:schemeClr val="bg2"/>
                </a:solidFill>
                <a:latin typeface="Palatino Linotype" pitchFamily="18" charset="0"/>
              </a:rPr>
              <a:t> </a:t>
            </a:r>
            <a:r>
              <a:rPr lang="tr-TR" sz="2400" b="1" dirty="0">
                <a:solidFill>
                  <a:schemeClr val="bg2"/>
                </a:solidFill>
                <a:latin typeface="Verdana" pitchFamily="34" charset="0"/>
              </a:rPr>
              <a:t/>
            </a:r>
            <a:br>
              <a:rPr lang="tr-TR" sz="2400" b="1" dirty="0">
                <a:solidFill>
                  <a:schemeClr val="bg2"/>
                </a:solidFill>
                <a:latin typeface="Verdana" pitchFamily="34" charset="0"/>
              </a:rPr>
            </a:br>
            <a:endParaRPr lang="tr-TR" sz="2400" dirty="0"/>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28</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88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8001000" cy="4572000"/>
          </a:xfrm>
        </p:spPr>
        <p:txBody>
          <a:bodyPr>
            <a:noAutofit/>
          </a:bodyPr>
          <a:lstStyle/>
          <a:p>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FONT</a:t>
            </a:r>
            <a:r>
              <a:rPr lang="en-US" sz="2400" b="1" dirty="0" smtClean="0">
                <a:solidFill>
                  <a:schemeClr val="tx2"/>
                </a:solidFill>
                <a:latin typeface="Palatino Linotype" pitchFamily="18" charset="0"/>
              </a:rPr>
              <a:t>&gt; </a:t>
            </a:r>
            <a:r>
              <a:rPr lang="en-US" sz="2400" b="1" dirty="0">
                <a:solidFill>
                  <a:schemeClr val="tx2"/>
                </a:solidFill>
                <a:latin typeface="Palatino Linotype" pitchFamily="18" charset="0"/>
              </a:rPr>
              <a:t>... </a:t>
            </a:r>
            <a:r>
              <a:rPr lang="en-US" sz="2400" b="1" dirty="0" smtClean="0">
                <a:solidFill>
                  <a:schemeClr val="tx2"/>
                </a:solidFill>
                <a:latin typeface="Palatino Linotype" pitchFamily="18" charset="0"/>
              </a:rPr>
              <a:t>&lt;/</a:t>
            </a:r>
            <a:r>
              <a:rPr lang="tr-TR" sz="2400" b="1" dirty="0" smtClean="0">
                <a:solidFill>
                  <a:schemeClr val="tx2"/>
                </a:solidFill>
                <a:latin typeface="Palatino Linotype" pitchFamily="18" charset="0"/>
              </a:rPr>
              <a:t>FONT&gt;</a:t>
            </a:r>
          </a:p>
          <a:p>
            <a:pPr marL="0" indent="0">
              <a:buNone/>
            </a:pPr>
            <a:endParaRPr lang="tr-TR" sz="2400" b="1" dirty="0" smtClean="0">
              <a:solidFill>
                <a:schemeClr val="tx2"/>
              </a:solidFill>
              <a:latin typeface="Palatino Linotype" pitchFamily="18" charset="0"/>
            </a:endParaRPr>
          </a:p>
          <a:p>
            <a:pPr marL="0" indent="0">
              <a:buNone/>
            </a:pPr>
            <a:endParaRPr lang="tr-TR" sz="2400" b="1" dirty="0">
              <a:solidFill>
                <a:schemeClr val="tx2"/>
              </a:solidFill>
              <a:latin typeface="Palatino Linotype" pitchFamily="18" charset="0"/>
            </a:endParaRPr>
          </a:p>
          <a:p>
            <a:pPr marL="0" indent="0">
              <a:buNone/>
            </a:pPr>
            <a:endParaRPr lang="tr-TR" sz="2400" b="1" dirty="0">
              <a:solidFill>
                <a:schemeClr val="tx2"/>
              </a:solidFill>
              <a:latin typeface="Palatino Linotype" pitchFamily="18" charset="0"/>
            </a:endParaRPr>
          </a:p>
          <a:p>
            <a:pPr>
              <a:lnSpc>
                <a:spcPct val="80000"/>
              </a:lnSpc>
              <a:buNone/>
            </a:pPr>
            <a:r>
              <a:rPr lang="tr-TR" sz="1300" dirty="0">
                <a:solidFill>
                  <a:srgbClr val="0000FF"/>
                </a:solidFill>
                <a:latin typeface="Verdana" pitchFamily="34" charset="0"/>
              </a:rPr>
              <a:t>&lt;html&gt;</a:t>
            </a:r>
          </a:p>
          <a:p>
            <a:pPr>
              <a:lnSpc>
                <a:spcPct val="80000"/>
              </a:lnSpc>
              <a:buNone/>
            </a:pPr>
            <a:r>
              <a:rPr lang="tr-TR" sz="1300" dirty="0">
                <a:solidFill>
                  <a:srgbClr val="0000FF"/>
                </a:solidFill>
                <a:latin typeface="Verdana" pitchFamily="34" charset="0"/>
              </a:rPr>
              <a:t>&lt;head&gt;</a:t>
            </a:r>
          </a:p>
          <a:p>
            <a:pPr>
              <a:lnSpc>
                <a:spcPct val="80000"/>
              </a:lnSpc>
              <a:buNone/>
            </a:pPr>
            <a:r>
              <a:rPr lang="tr-TR" sz="1300" dirty="0">
                <a:solidFill>
                  <a:srgbClr val="0000FF"/>
                </a:solidFill>
                <a:latin typeface="Verdana" pitchFamily="34" charset="0"/>
              </a:rPr>
              <a:t>&lt;title&gt;</a:t>
            </a:r>
            <a:r>
              <a:rPr lang="tr-TR" sz="1300" dirty="0">
                <a:solidFill>
                  <a:srgbClr val="000000"/>
                </a:solidFill>
                <a:latin typeface="Verdana" pitchFamily="34" charset="0"/>
              </a:rPr>
              <a:t>Mevsimler</a:t>
            </a:r>
            <a:r>
              <a:rPr lang="tr-TR" sz="1300" dirty="0">
                <a:solidFill>
                  <a:srgbClr val="0000FF"/>
                </a:solidFill>
                <a:latin typeface="Verdana" pitchFamily="34" charset="0"/>
              </a:rPr>
              <a:t>&lt;/title&gt;</a:t>
            </a:r>
          </a:p>
          <a:p>
            <a:pPr>
              <a:lnSpc>
                <a:spcPct val="80000"/>
              </a:lnSpc>
              <a:buNone/>
            </a:pPr>
            <a:r>
              <a:rPr lang="tr-TR" sz="1300" dirty="0">
                <a:solidFill>
                  <a:srgbClr val="0000FF"/>
                </a:solidFill>
                <a:latin typeface="Verdana" pitchFamily="34" charset="0"/>
              </a:rPr>
              <a:t>&lt;/head&gt;</a:t>
            </a:r>
          </a:p>
          <a:p>
            <a:pPr>
              <a:lnSpc>
                <a:spcPct val="80000"/>
              </a:lnSpc>
              <a:buNone/>
            </a:pPr>
            <a:r>
              <a:rPr lang="tr-TR" sz="1300" dirty="0">
                <a:solidFill>
                  <a:srgbClr val="0000FF"/>
                </a:solidFill>
                <a:latin typeface="Verdana" pitchFamily="34" charset="0"/>
              </a:rPr>
              <a:t>&lt;body&gt;</a:t>
            </a:r>
          </a:p>
          <a:p>
            <a:pPr>
              <a:lnSpc>
                <a:spcPct val="80000"/>
              </a:lnSpc>
              <a:buNone/>
            </a:pPr>
            <a:r>
              <a:rPr lang="tr-TR" sz="1300" b="1" dirty="0">
                <a:solidFill>
                  <a:srgbClr val="0000FF"/>
                </a:solidFill>
                <a:latin typeface="Verdana" pitchFamily="34" charset="0"/>
              </a:rPr>
              <a:t>&lt;font face="verdana" size=“7"  color="#008000"&gt;</a:t>
            </a:r>
            <a:r>
              <a:rPr lang="tr-TR" sz="1300" b="1" dirty="0">
                <a:latin typeface="Verdana" pitchFamily="34" charset="0"/>
              </a:rPr>
              <a:t>İlkbahar</a:t>
            </a:r>
            <a:r>
              <a:rPr lang="tr-TR" sz="1300" b="1" dirty="0">
                <a:solidFill>
                  <a:srgbClr val="0000FF"/>
                </a:solidFill>
                <a:latin typeface="Verdana" pitchFamily="34" charset="0"/>
              </a:rPr>
              <a:t>&lt;/font&gt;&lt;br&gt;</a:t>
            </a:r>
          </a:p>
          <a:p>
            <a:pPr>
              <a:lnSpc>
                <a:spcPct val="80000"/>
              </a:lnSpc>
              <a:buNone/>
            </a:pPr>
            <a:r>
              <a:rPr lang="tr-TR" sz="1300" b="1" dirty="0">
                <a:solidFill>
                  <a:srgbClr val="0000FF"/>
                </a:solidFill>
                <a:latin typeface="Verdana" pitchFamily="34" charset="0"/>
              </a:rPr>
              <a:t>&lt;font face="Monotype Corsiva" size=“6" color="#ff0000"&gt;</a:t>
            </a:r>
            <a:r>
              <a:rPr lang="tr-TR" sz="1300" b="1" dirty="0">
                <a:latin typeface="Verdana" pitchFamily="34" charset="0"/>
              </a:rPr>
              <a:t>Yaz</a:t>
            </a:r>
            <a:r>
              <a:rPr lang="tr-TR" sz="1300" b="1" dirty="0">
                <a:solidFill>
                  <a:srgbClr val="0000FF"/>
                </a:solidFill>
                <a:latin typeface="Verdana" pitchFamily="34" charset="0"/>
              </a:rPr>
              <a:t>&lt;/font&gt;</a:t>
            </a:r>
          </a:p>
          <a:p>
            <a:pPr>
              <a:lnSpc>
                <a:spcPct val="80000"/>
              </a:lnSpc>
              <a:buNone/>
            </a:pPr>
            <a:r>
              <a:rPr lang="tr-TR" sz="1300" b="1" dirty="0">
                <a:solidFill>
                  <a:srgbClr val="0000FF"/>
                </a:solidFill>
                <a:latin typeface="Verdana" pitchFamily="34" charset="0"/>
              </a:rPr>
              <a:t>&lt;font face="Arial" size=“5" color="Fuchsia"&gt;</a:t>
            </a:r>
            <a:r>
              <a:rPr lang="tr-TR" sz="1300" b="1" dirty="0">
                <a:latin typeface="Verdana" pitchFamily="34" charset="0"/>
              </a:rPr>
              <a:t>Sonbahar</a:t>
            </a:r>
            <a:r>
              <a:rPr lang="tr-TR" sz="1300" b="1" dirty="0">
                <a:solidFill>
                  <a:srgbClr val="0000FF"/>
                </a:solidFill>
                <a:latin typeface="Verdana" pitchFamily="34" charset="0"/>
              </a:rPr>
              <a:t>&lt;/font&gt;&lt;br&gt;</a:t>
            </a:r>
          </a:p>
          <a:p>
            <a:pPr>
              <a:lnSpc>
                <a:spcPct val="80000"/>
              </a:lnSpc>
              <a:buNone/>
            </a:pPr>
            <a:r>
              <a:rPr lang="tr-TR" sz="1300" b="1" dirty="0">
                <a:solidFill>
                  <a:srgbClr val="0000FF"/>
                </a:solidFill>
                <a:latin typeface="Verdana" pitchFamily="34" charset="0"/>
              </a:rPr>
              <a:t>&lt;font face="comic sans ms" size=“4" color="#0000ff"&gt;</a:t>
            </a:r>
            <a:r>
              <a:rPr lang="tr-TR" sz="1300" b="1" dirty="0">
                <a:latin typeface="Verdana" pitchFamily="34" charset="0"/>
              </a:rPr>
              <a:t>Kış</a:t>
            </a:r>
            <a:r>
              <a:rPr lang="tr-TR" sz="1300" b="1" dirty="0">
                <a:solidFill>
                  <a:srgbClr val="0000FF"/>
                </a:solidFill>
                <a:latin typeface="Verdana" pitchFamily="34" charset="0"/>
              </a:rPr>
              <a:t>&lt;/font&gt;&lt;br&gt;</a:t>
            </a:r>
          </a:p>
          <a:p>
            <a:pPr>
              <a:lnSpc>
                <a:spcPct val="80000"/>
              </a:lnSpc>
              <a:buNone/>
            </a:pPr>
            <a:r>
              <a:rPr lang="tr-TR" sz="1300" dirty="0">
                <a:solidFill>
                  <a:srgbClr val="0000FF"/>
                </a:solidFill>
                <a:latin typeface="Verdana" pitchFamily="34" charset="0"/>
              </a:rPr>
              <a:t>&lt;/body&gt;</a:t>
            </a:r>
          </a:p>
          <a:p>
            <a:pPr>
              <a:lnSpc>
                <a:spcPct val="80000"/>
              </a:lnSpc>
              <a:buNone/>
            </a:pPr>
            <a:r>
              <a:rPr lang="tr-TR" sz="1300" dirty="0">
                <a:solidFill>
                  <a:srgbClr val="0000FF"/>
                </a:solidFill>
                <a:latin typeface="Verdana" pitchFamily="34" charset="0"/>
              </a:rPr>
              <a:t>&lt;/html&gt;</a:t>
            </a:r>
            <a:endParaRPr lang="tr-TR" sz="1300" b="1" dirty="0" smtClean="0">
              <a:solidFill>
                <a:schemeClr val="tx2"/>
              </a:solidFill>
              <a:latin typeface="Palatino Linotype" pitchFamily="18" charset="0"/>
            </a:endParaRPr>
          </a:p>
        </p:txBody>
      </p:sp>
      <p:pic>
        <p:nvPicPr>
          <p:cNvPr id="5" name="Picture 3" descr="b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057400"/>
            <a:ext cx="34036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29</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692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latin typeface="Palatino Linotype" pitchFamily="18" charset="0"/>
              </a:rPr>
              <a:t>1. HTML Nedir?</a:t>
            </a:r>
            <a:endParaRPr lang="en-US" sz="3200" dirty="0">
              <a:latin typeface="Palatino Linotype" pitchFamily="18" charset="0"/>
            </a:endParaRPr>
          </a:p>
        </p:txBody>
      </p:sp>
      <p:sp>
        <p:nvSpPr>
          <p:cNvPr id="3" name="Content Placeholder 2"/>
          <p:cNvSpPr>
            <a:spLocks noGrp="1"/>
          </p:cNvSpPr>
          <p:nvPr>
            <p:ph sz="quarter" idx="1"/>
          </p:nvPr>
        </p:nvSpPr>
        <p:spPr>
          <a:xfrm>
            <a:off x="533400" y="1676400"/>
            <a:ext cx="8153400" cy="4495800"/>
          </a:xfrm>
        </p:spPr>
        <p:txBody>
          <a:bodyPr>
            <a:noAutofit/>
          </a:bodyPr>
          <a:lstStyle/>
          <a:p>
            <a:pPr algn="just">
              <a:buFont typeface="Wingdings" pitchFamily="2" charset="2"/>
              <a:buChar char="q"/>
            </a:pPr>
            <a:r>
              <a:rPr lang="tr-TR" sz="2000" dirty="0" smtClean="0">
                <a:latin typeface="Palatino Linotype" pitchFamily="18" charset="0"/>
              </a:rPr>
              <a:t>Hyper </a:t>
            </a:r>
            <a:r>
              <a:rPr lang="tr-TR" sz="2000" dirty="0">
                <a:latin typeface="Palatino Linotype" pitchFamily="18" charset="0"/>
              </a:rPr>
              <a:t>Text Markup Language'in kısaltması olan HTML; anlamı hiper metin işaretleme </a:t>
            </a:r>
            <a:r>
              <a:rPr lang="tr-TR" sz="2000" dirty="0" smtClean="0">
                <a:latin typeface="Palatino Linotype" pitchFamily="18" charset="0"/>
              </a:rPr>
              <a:t>dilidir.</a:t>
            </a:r>
          </a:p>
          <a:p>
            <a:pPr lvl="1" algn="just">
              <a:buFont typeface="Wingdings" pitchFamily="2" charset="2"/>
              <a:buChar char="q"/>
            </a:pPr>
            <a:r>
              <a:rPr lang="tr-TR" sz="1700" dirty="0" smtClean="0">
                <a:latin typeface="Palatino Linotype" pitchFamily="18" charset="0"/>
              </a:rPr>
              <a:t>Hiper metin; bir yerden başka bir yere bağlantı sağlayan metin </a:t>
            </a:r>
          </a:p>
          <a:p>
            <a:pPr algn="just">
              <a:buFont typeface="Wingdings" pitchFamily="2" charset="2"/>
              <a:buChar char="q"/>
            </a:pPr>
            <a:r>
              <a:rPr lang="tr-TR" sz="2000" dirty="0" smtClean="0">
                <a:latin typeface="Palatino Linotype" pitchFamily="18" charset="0"/>
              </a:rPr>
              <a:t>HTML </a:t>
            </a:r>
            <a:r>
              <a:rPr lang="tr-TR" sz="2000" dirty="0">
                <a:latin typeface="Palatino Linotype" pitchFamily="18" charset="0"/>
              </a:rPr>
              <a:t>bir programlama dili </a:t>
            </a:r>
            <a:r>
              <a:rPr lang="tr-TR" sz="2000" dirty="0" smtClean="0">
                <a:latin typeface="Palatino Linotype" pitchFamily="18" charset="0"/>
              </a:rPr>
              <a:t>değil browserler (tarayıcılar) tarafından tanınıp yorumlanabilen metin tabanlı bir işaretleme (markup) dilidir</a:t>
            </a:r>
            <a:r>
              <a:rPr lang="tr-TR" sz="2000" dirty="0">
                <a:latin typeface="Palatino Linotype" pitchFamily="18" charset="0"/>
              </a:rPr>
              <a:t>. </a:t>
            </a:r>
            <a:endParaRPr lang="tr-TR" sz="2000" dirty="0" smtClean="0">
              <a:latin typeface="Palatino Linotype" pitchFamily="18" charset="0"/>
            </a:endParaRPr>
          </a:p>
          <a:p>
            <a:pPr algn="just">
              <a:buFont typeface="Wingdings" pitchFamily="2" charset="2"/>
              <a:buChar char="q"/>
            </a:pPr>
            <a:r>
              <a:rPr lang="tr-TR" sz="2000" dirty="0" smtClean="0">
                <a:latin typeface="Palatino Linotype" pitchFamily="18" charset="0"/>
              </a:rPr>
              <a:t>Metin</a:t>
            </a:r>
            <a:r>
              <a:rPr lang="tr-TR" sz="2000" dirty="0">
                <a:latin typeface="Palatino Linotype" pitchFamily="18" charset="0"/>
              </a:rPr>
              <a:t>, resim ve diğer nesnelerin bir web sayfası üzerinde nasıl görüntülendiğini ve web sayfasının, bağlantıların birleşimiyle nasıl oluştuğunu </a:t>
            </a:r>
            <a:r>
              <a:rPr lang="tr-TR" sz="2000" dirty="0" smtClean="0">
                <a:latin typeface="Palatino Linotype" pitchFamily="18" charset="0"/>
              </a:rPr>
              <a:t>belirleyen </a:t>
            </a:r>
            <a:r>
              <a:rPr lang="tr-TR" sz="2000" dirty="0">
                <a:latin typeface="Palatino Linotype" pitchFamily="18" charset="0"/>
              </a:rPr>
              <a:t>dili ifade eder</a:t>
            </a:r>
            <a:r>
              <a:rPr lang="tr-TR" sz="2000" dirty="0" smtClean="0">
                <a:latin typeface="Palatino Linotype" pitchFamily="18" charset="0"/>
              </a:rPr>
              <a:t>.</a:t>
            </a:r>
          </a:p>
          <a:p>
            <a:pPr>
              <a:buFont typeface="Wingdings" pitchFamily="2" charset="2"/>
              <a:buChar char="q"/>
            </a:pPr>
            <a:r>
              <a:rPr lang="tr-TR" sz="2000" dirty="0" smtClean="0">
                <a:latin typeface="Palatino Linotype" pitchFamily="18" charset="0"/>
              </a:rPr>
              <a:t>HTML </a:t>
            </a:r>
            <a:r>
              <a:rPr lang="tr-TR" sz="2000" dirty="0">
                <a:latin typeface="Palatino Linotype" pitchFamily="18" charset="0"/>
              </a:rPr>
              <a:t>ziyaretçileriyle web sayfaları arasında etkileşimi mümkün kılacak komutlar içermez. </a:t>
            </a:r>
            <a:r>
              <a:rPr lang="tr-TR" sz="2000" dirty="0" smtClean="0">
                <a:latin typeface="Palatino Linotype" pitchFamily="18" charset="0"/>
              </a:rPr>
              <a:t>Bir başka deyişle sadece HTML kullanarak dinamik içerikli, etkileşimli web sayfaları yapmak mümkün değildir.</a:t>
            </a:r>
          </a:p>
          <a:p>
            <a:pPr>
              <a:buFont typeface="Wingdings" pitchFamily="2" charset="2"/>
              <a:buChar char="q"/>
            </a:pPr>
            <a:r>
              <a:rPr lang="tr-TR" sz="2000" dirty="0" smtClean="0">
                <a:latin typeface="Palatino Linotype" pitchFamily="18" charset="0"/>
              </a:rPr>
              <a:t>Fakat</a:t>
            </a:r>
            <a:r>
              <a:rPr lang="tr-TR" sz="2000" dirty="0">
                <a:latin typeface="Palatino Linotype" pitchFamily="18" charset="0"/>
              </a:rPr>
              <a:t>, php, asp, javaScript, flash veya css gibi farklı eklentiler sayesinde dinamik web sayfaları </a:t>
            </a:r>
            <a:r>
              <a:rPr lang="tr-TR" sz="2000" dirty="0" smtClean="0">
                <a:latin typeface="Palatino Linotype" pitchFamily="18" charset="0"/>
              </a:rPr>
              <a:t>yaratılabilir/biçimlendirilebilir</a:t>
            </a:r>
            <a:r>
              <a:rPr lang="tr-TR" sz="2000" dirty="0">
                <a:latin typeface="Palatino Linotype" pitchFamily="18" charset="0"/>
              </a:rPr>
              <a:t>.</a:t>
            </a:r>
            <a:br>
              <a:rPr lang="tr-TR" sz="2000" dirty="0">
                <a:latin typeface="Palatino Linotype" pitchFamily="18" charset="0"/>
              </a:rPr>
            </a:br>
            <a:endParaRPr lang="tr-TR" sz="1800" dirty="0">
              <a:latin typeface="Palatino Linotype" pitchFamily="18" charset="0"/>
            </a:endParaRP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a:p>
            <a:pPr algn="just">
              <a:buFont typeface="Wingdings" pitchFamily="2" charset="2"/>
              <a:buChar char="q"/>
            </a:pPr>
            <a:endParaRPr lang="tr-TR" sz="20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3</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378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533400" y="1752600"/>
            <a:ext cx="8001000" cy="4419600"/>
          </a:xfrm>
        </p:spPr>
        <p:txBody>
          <a:bodyPr>
            <a:noAutofit/>
          </a:bodyPr>
          <a:lstStyle/>
          <a:p>
            <a:r>
              <a:rPr lang="tr-TR" sz="2400" b="1" dirty="0" smtClean="0">
                <a:solidFill>
                  <a:schemeClr val="tx2"/>
                </a:solidFill>
                <a:latin typeface="Palatino Linotype" pitchFamily="18" charset="0"/>
              </a:rPr>
              <a:t>&lt;HR&gt;</a:t>
            </a:r>
          </a:p>
          <a:p>
            <a:pPr lvl="1"/>
            <a:r>
              <a:rPr lang="tr-TR" sz="2400" dirty="0" smtClean="0">
                <a:solidFill>
                  <a:schemeClr val="tx2"/>
                </a:solidFill>
                <a:latin typeface="Palatino Linotype" pitchFamily="18" charset="0"/>
              </a:rPr>
              <a:t>Sayfaya yatay çizgi ekler.</a:t>
            </a:r>
          </a:p>
          <a:p>
            <a:pPr lvl="1"/>
            <a:r>
              <a:rPr lang="tr-TR" sz="2400" dirty="0">
                <a:solidFill>
                  <a:schemeClr val="tx2"/>
                </a:solidFill>
                <a:latin typeface="Palatino Linotype" pitchFamily="18" charset="0"/>
              </a:rPr>
              <a:t>c</a:t>
            </a:r>
            <a:r>
              <a:rPr lang="tr-TR" sz="2400" dirty="0" smtClean="0">
                <a:solidFill>
                  <a:schemeClr val="tx2"/>
                </a:solidFill>
                <a:latin typeface="Palatino Linotype" pitchFamily="18" charset="0"/>
              </a:rPr>
              <a:t>olor parametresi ile çizgiye renk verilebilir.</a:t>
            </a:r>
          </a:p>
          <a:p>
            <a:pPr lvl="1"/>
            <a:endParaRPr lang="tr-TR" sz="800" b="1" dirty="0">
              <a:solidFill>
                <a:schemeClr val="tx2"/>
              </a:solidFill>
              <a:latin typeface="Palatino Linotype" pitchFamily="18" charset="0"/>
            </a:endParaRPr>
          </a:p>
          <a:p>
            <a:r>
              <a:rPr lang="tr-TR" sz="2400" b="1" dirty="0" smtClean="0">
                <a:solidFill>
                  <a:schemeClr val="tx2"/>
                </a:solidFill>
                <a:latin typeface="Palatino Linotype" pitchFamily="18" charset="0"/>
              </a:rPr>
              <a:t>&lt;BR&gt;</a:t>
            </a:r>
            <a:endParaRPr lang="tr-TR" sz="2400" b="1" dirty="0">
              <a:solidFill>
                <a:schemeClr val="tx2"/>
              </a:solidFill>
              <a:latin typeface="Palatino Linotype" pitchFamily="18" charset="0"/>
            </a:endParaRPr>
          </a:p>
          <a:p>
            <a:pPr lvl="1"/>
            <a:r>
              <a:rPr lang="tr-TR" sz="2400" dirty="0" smtClean="0">
                <a:solidFill>
                  <a:schemeClr val="tx2"/>
                </a:solidFill>
                <a:latin typeface="Palatino Linotype" pitchFamily="18" charset="0"/>
              </a:rPr>
              <a:t>Satır atlama etiketi.</a:t>
            </a:r>
          </a:p>
          <a:p>
            <a:endParaRPr lang="tr-TR" sz="1200" b="1" dirty="0" smtClean="0">
              <a:solidFill>
                <a:schemeClr val="tx2"/>
              </a:solidFill>
              <a:latin typeface="Palatino Linotype" pitchFamily="18" charset="0"/>
            </a:endParaRPr>
          </a:p>
          <a:p>
            <a:pPr marL="0" indent="0">
              <a:buNone/>
            </a:pPr>
            <a:r>
              <a:rPr lang="tr-TR" sz="2400" b="1" dirty="0" smtClean="0">
                <a:solidFill>
                  <a:schemeClr val="tx2"/>
                </a:solidFill>
                <a:latin typeface="Palatino Linotype" pitchFamily="18" charset="0"/>
              </a:rPr>
              <a:t>Not: </a:t>
            </a:r>
            <a:r>
              <a:rPr lang="tr-TR" sz="2400" dirty="0" smtClean="0">
                <a:solidFill>
                  <a:schemeClr val="tx2"/>
                </a:solidFill>
                <a:latin typeface="Palatino Linotype" pitchFamily="18" charset="0"/>
              </a:rPr>
              <a:t>&lt;HR&gt; ve &lt;BR&gt; etiketlerinin kapanış etiketleri yoktur.</a:t>
            </a:r>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30</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346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sp>
        <p:nvSpPr>
          <p:cNvPr id="8" name="Content Placeholder 7"/>
          <p:cNvSpPr>
            <a:spLocks noGrp="1"/>
          </p:cNvSpPr>
          <p:nvPr>
            <p:ph sz="quarter" idx="1"/>
          </p:nvPr>
        </p:nvSpPr>
        <p:spPr>
          <a:xfrm>
            <a:off x="838200" y="2133600"/>
            <a:ext cx="7239000" cy="4572000"/>
          </a:xfrm>
          <a:ln w="28575">
            <a:solidFill>
              <a:schemeClr val="accent4"/>
            </a:solidFill>
          </a:ln>
        </p:spPr>
        <p:txBody>
          <a:bodyPr>
            <a:noAutofit/>
          </a:bodyPr>
          <a:lstStyle/>
          <a:p>
            <a:pPr marL="0" indent="0">
              <a:buNone/>
            </a:pPr>
            <a:r>
              <a:rPr lang="tr-TR" sz="1600" dirty="0" smtClean="0">
                <a:solidFill>
                  <a:schemeClr val="tx2"/>
                </a:solidFill>
                <a:latin typeface="Verdana" pitchFamily="34" charset="0"/>
                <a:ea typeface="Verdana" pitchFamily="34" charset="0"/>
                <a:cs typeface="Verdana" pitchFamily="34" charset="0"/>
              </a:rPr>
              <a:t>&lt;</a:t>
            </a:r>
            <a:r>
              <a:rPr lang="tr-TR" sz="1600" dirty="0">
                <a:solidFill>
                  <a:schemeClr val="tx2"/>
                </a:solidFill>
                <a:latin typeface="Verdana" pitchFamily="34" charset="0"/>
                <a:ea typeface="Verdana" pitchFamily="34" charset="0"/>
                <a:cs typeface="Verdana" pitchFamily="34" charset="0"/>
              </a:rPr>
              <a:t>HTML&gt;</a:t>
            </a:r>
          </a:p>
          <a:p>
            <a:pPr marL="0" indent="0">
              <a:buNone/>
            </a:pPr>
            <a:r>
              <a:rPr lang="tr-TR" sz="1600" dirty="0" smtClean="0">
                <a:solidFill>
                  <a:schemeClr val="tx2"/>
                </a:solidFill>
                <a:latin typeface="Verdana" pitchFamily="34" charset="0"/>
                <a:ea typeface="Verdana" pitchFamily="34" charset="0"/>
                <a:cs typeface="Verdana" pitchFamily="34" charset="0"/>
              </a:rPr>
              <a:t>&lt;</a:t>
            </a:r>
            <a:r>
              <a:rPr lang="tr-TR" sz="1600" dirty="0">
                <a:solidFill>
                  <a:schemeClr val="tx2"/>
                </a:solidFill>
                <a:latin typeface="Verdana" pitchFamily="34" charset="0"/>
                <a:ea typeface="Verdana" pitchFamily="34" charset="0"/>
                <a:cs typeface="Verdana" pitchFamily="34" charset="0"/>
              </a:rPr>
              <a:t>HEAD</a:t>
            </a:r>
            <a:r>
              <a:rPr lang="tr-TR" sz="1600" dirty="0" smtClean="0">
                <a:solidFill>
                  <a:schemeClr val="tx2"/>
                </a:solidFill>
                <a:latin typeface="Verdana" pitchFamily="34" charset="0"/>
                <a:ea typeface="Verdana" pitchFamily="34" charset="0"/>
                <a:cs typeface="Verdana" pitchFamily="34" charset="0"/>
              </a:rPr>
              <a:t>&gt;&lt;</a:t>
            </a:r>
            <a:r>
              <a:rPr lang="tr-TR" sz="1600" dirty="0">
                <a:solidFill>
                  <a:schemeClr val="tx2"/>
                </a:solidFill>
                <a:latin typeface="Verdana" pitchFamily="34" charset="0"/>
                <a:ea typeface="Verdana" pitchFamily="34" charset="0"/>
                <a:cs typeface="Verdana" pitchFamily="34" charset="0"/>
              </a:rPr>
              <a:t>TITLE&gt;Bilgisayar ve Teknoloji Yuksek Okulu &lt;/TITLE</a:t>
            </a:r>
            <a:r>
              <a:rPr lang="tr-TR" sz="1600" dirty="0" smtClean="0">
                <a:solidFill>
                  <a:schemeClr val="tx2"/>
                </a:solidFill>
                <a:latin typeface="Verdana" pitchFamily="34" charset="0"/>
                <a:ea typeface="Verdana" pitchFamily="34" charset="0"/>
                <a:cs typeface="Verdana" pitchFamily="34" charset="0"/>
              </a:rPr>
              <a:t>&gt;&lt;/</a:t>
            </a:r>
            <a:r>
              <a:rPr lang="tr-TR" sz="1600" dirty="0">
                <a:solidFill>
                  <a:schemeClr val="tx2"/>
                </a:solidFill>
                <a:latin typeface="Verdana" pitchFamily="34" charset="0"/>
                <a:ea typeface="Verdana" pitchFamily="34" charset="0"/>
                <a:cs typeface="Verdana" pitchFamily="34" charset="0"/>
              </a:rPr>
              <a:t>HEAD&gt;</a:t>
            </a:r>
          </a:p>
          <a:p>
            <a:pPr marL="0" indent="0">
              <a:buNone/>
            </a:pPr>
            <a:endParaRPr lang="tr-TR" sz="400" dirty="0">
              <a:solidFill>
                <a:schemeClr val="tx2"/>
              </a:solidFill>
              <a:latin typeface="Verdana" pitchFamily="34" charset="0"/>
              <a:ea typeface="Verdana" pitchFamily="34" charset="0"/>
              <a:cs typeface="Verdana" pitchFamily="34" charset="0"/>
            </a:endParaRPr>
          </a:p>
          <a:p>
            <a:pPr marL="0" indent="0">
              <a:buNone/>
            </a:pPr>
            <a:r>
              <a:rPr lang="tr-TR" sz="1600" dirty="0">
                <a:solidFill>
                  <a:schemeClr val="tx2"/>
                </a:solidFill>
                <a:latin typeface="Verdana" pitchFamily="34" charset="0"/>
                <a:ea typeface="Verdana" pitchFamily="34" charset="0"/>
                <a:cs typeface="Verdana" pitchFamily="34" charset="0"/>
              </a:rPr>
              <a:t>&lt;BODY&gt;</a:t>
            </a:r>
          </a:p>
          <a:p>
            <a:pPr marL="0" indent="0">
              <a:buNone/>
            </a:pPr>
            <a:r>
              <a:rPr lang="tr-TR" sz="1600" dirty="0" smtClean="0">
                <a:solidFill>
                  <a:schemeClr val="tx2"/>
                </a:solidFill>
                <a:latin typeface="Verdana" pitchFamily="34" charset="0"/>
                <a:ea typeface="Verdana" pitchFamily="34" charset="0"/>
                <a:cs typeface="Verdana" pitchFamily="34" charset="0"/>
              </a:rPr>
              <a:t>&lt;</a:t>
            </a:r>
            <a:r>
              <a:rPr lang="tr-TR" sz="1600" dirty="0">
                <a:solidFill>
                  <a:schemeClr val="tx2"/>
                </a:solidFill>
                <a:latin typeface="Verdana" pitchFamily="34" charset="0"/>
                <a:ea typeface="Verdana" pitchFamily="34" charset="0"/>
                <a:cs typeface="Verdana" pitchFamily="34" charset="0"/>
              </a:rPr>
              <a:t>FONT color="blue" face="Arial"&gt;</a:t>
            </a:r>
          </a:p>
          <a:p>
            <a:pPr marL="0" indent="0">
              <a:buNone/>
            </a:pPr>
            <a:r>
              <a:rPr lang="tr-TR" sz="1600" dirty="0">
                <a:solidFill>
                  <a:schemeClr val="tx2"/>
                </a:solidFill>
                <a:latin typeface="Verdana" pitchFamily="34" charset="0"/>
                <a:ea typeface="Verdana" pitchFamily="34" charset="0"/>
                <a:cs typeface="Verdana" pitchFamily="34" charset="0"/>
              </a:rPr>
              <a:t>&lt;U&gt;&lt;CENTER&gt;&lt;H3&gt; Bilgisayar Teknolojisi ve Programlama Ders Programı&lt;/H3&gt;&lt;/CENTER&gt;&lt;/U</a:t>
            </a:r>
            <a:r>
              <a:rPr lang="tr-TR" sz="1600" dirty="0" smtClean="0">
                <a:solidFill>
                  <a:schemeClr val="tx2"/>
                </a:solidFill>
                <a:latin typeface="Verdana" pitchFamily="34" charset="0"/>
                <a:ea typeface="Verdana" pitchFamily="34" charset="0"/>
                <a:cs typeface="Verdana" pitchFamily="34" charset="0"/>
              </a:rPr>
              <a:t>&gt; &lt;/</a:t>
            </a:r>
            <a:r>
              <a:rPr lang="tr-TR" sz="1600" dirty="0">
                <a:solidFill>
                  <a:schemeClr val="tx2"/>
                </a:solidFill>
                <a:latin typeface="Verdana" pitchFamily="34" charset="0"/>
                <a:ea typeface="Verdana" pitchFamily="34" charset="0"/>
                <a:cs typeface="Verdana" pitchFamily="34" charset="0"/>
              </a:rPr>
              <a:t>FONT&gt;</a:t>
            </a:r>
          </a:p>
          <a:p>
            <a:pPr marL="0" indent="0">
              <a:buNone/>
            </a:pPr>
            <a:endParaRPr lang="tr-TR" sz="400" dirty="0">
              <a:solidFill>
                <a:schemeClr val="tx2"/>
              </a:solidFill>
              <a:latin typeface="Verdana" pitchFamily="34" charset="0"/>
              <a:ea typeface="Verdana" pitchFamily="34" charset="0"/>
              <a:cs typeface="Verdana" pitchFamily="34" charset="0"/>
            </a:endParaRPr>
          </a:p>
          <a:p>
            <a:pPr marL="0" indent="0">
              <a:buNone/>
            </a:pPr>
            <a:r>
              <a:rPr lang="tr-TR" sz="1600" dirty="0">
                <a:solidFill>
                  <a:schemeClr val="tx2"/>
                </a:solidFill>
                <a:latin typeface="Verdana" pitchFamily="34" charset="0"/>
                <a:ea typeface="Verdana" pitchFamily="34" charset="0"/>
                <a:cs typeface="Verdana" pitchFamily="34" charset="0"/>
              </a:rPr>
              <a:t>&lt;</a:t>
            </a:r>
            <a:r>
              <a:rPr lang="tr-TR" sz="1600" dirty="0" smtClean="0">
                <a:solidFill>
                  <a:schemeClr val="tx2"/>
                </a:solidFill>
                <a:latin typeface="Verdana" pitchFamily="34" charset="0"/>
                <a:ea typeface="Verdana" pitchFamily="34" charset="0"/>
                <a:cs typeface="Verdana" pitchFamily="34" charset="0"/>
              </a:rPr>
              <a:t>EM&gt;Görsel </a:t>
            </a:r>
            <a:r>
              <a:rPr lang="tr-TR" sz="1600" dirty="0">
                <a:solidFill>
                  <a:schemeClr val="tx2"/>
                </a:solidFill>
                <a:latin typeface="Verdana" pitchFamily="34" charset="0"/>
                <a:ea typeface="Verdana" pitchFamily="34" charset="0"/>
                <a:cs typeface="Verdana" pitchFamily="34" charset="0"/>
              </a:rPr>
              <a:t>Programlama &lt;BR&gt;</a:t>
            </a:r>
          </a:p>
          <a:p>
            <a:pPr marL="0" indent="0">
              <a:buNone/>
            </a:pPr>
            <a:r>
              <a:rPr lang="tr-TR" sz="1600" dirty="0">
                <a:solidFill>
                  <a:schemeClr val="tx2"/>
                </a:solidFill>
                <a:latin typeface="Verdana" pitchFamily="34" charset="0"/>
                <a:ea typeface="Verdana" pitchFamily="34" charset="0"/>
                <a:cs typeface="Verdana" pitchFamily="34" charset="0"/>
              </a:rPr>
              <a:t>Internet Proramcılığı- I &lt;BR&gt;</a:t>
            </a:r>
          </a:p>
          <a:p>
            <a:pPr marL="0" indent="0">
              <a:buNone/>
            </a:pPr>
            <a:r>
              <a:rPr lang="tr-TR" sz="1600" dirty="0">
                <a:solidFill>
                  <a:schemeClr val="tx2"/>
                </a:solidFill>
                <a:latin typeface="Verdana" pitchFamily="34" charset="0"/>
                <a:ea typeface="Verdana" pitchFamily="34" charset="0"/>
                <a:cs typeface="Verdana" pitchFamily="34" charset="0"/>
              </a:rPr>
              <a:t>Bilgisayar Ağ Sistemleri &lt;BR&gt; Veri Yapıları Yönetim Sistemleri &lt;/EM&gt;</a:t>
            </a:r>
          </a:p>
          <a:p>
            <a:pPr marL="0" indent="0">
              <a:buNone/>
            </a:pPr>
            <a:endParaRPr lang="tr-TR" sz="400" dirty="0">
              <a:solidFill>
                <a:schemeClr val="tx2"/>
              </a:solidFill>
              <a:latin typeface="Verdana" pitchFamily="34" charset="0"/>
              <a:ea typeface="Verdana" pitchFamily="34" charset="0"/>
              <a:cs typeface="Verdana" pitchFamily="34" charset="0"/>
            </a:endParaRPr>
          </a:p>
          <a:p>
            <a:pPr marL="0" indent="0">
              <a:buNone/>
            </a:pPr>
            <a:r>
              <a:rPr lang="tr-TR" sz="1600" dirty="0">
                <a:solidFill>
                  <a:schemeClr val="tx2"/>
                </a:solidFill>
                <a:latin typeface="Verdana" pitchFamily="34" charset="0"/>
                <a:ea typeface="Verdana" pitchFamily="34" charset="0"/>
                <a:cs typeface="Verdana" pitchFamily="34" charset="0"/>
              </a:rPr>
              <a:t>&lt;/BODY&gt;</a:t>
            </a:r>
          </a:p>
          <a:p>
            <a:pPr marL="0" indent="0">
              <a:buNone/>
            </a:pPr>
            <a:r>
              <a:rPr lang="tr-TR" sz="1600" dirty="0" smtClean="0">
                <a:solidFill>
                  <a:schemeClr val="tx2"/>
                </a:solidFill>
                <a:latin typeface="Verdana" pitchFamily="34" charset="0"/>
                <a:ea typeface="Verdana" pitchFamily="34" charset="0"/>
                <a:cs typeface="Verdana" pitchFamily="34" charset="0"/>
              </a:rPr>
              <a:t>&lt;/</a:t>
            </a:r>
            <a:r>
              <a:rPr lang="tr-TR" sz="1600" dirty="0">
                <a:solidFill>
                  <a:schemeClr val="tx2"/>
                </a:solidFill>
                <a:latin typeface="Verdana" pitchFamily="34" charset="0"/>
                <a:ea typeface="Verdana" pitchFamily="34" charset="0"/>
                <a:cs typeface="Verdana" pitchFamily="34" charset="0"/>
              </a:rPr>
              <a:t>HTML&gt;</a:t>
            </a:r>
            <a:endParaRPr lang="en-US" sz="1600" dirty="0">
              <a:latin typeface="Verdana" pitchFamily="34" charset="0"/>
              <a:ea typeface="Verdana" pitchFamily="34" charset="0"/>
              <a:cs typeface="Verdana" pitchFamily="34" charset="0"/>
            </a:endParaRPr>
          </a:p>
        </p:txBody>
      </p:sp>
      <p:sp>
        <p:nvSpPr>
          <p:cNvPr id="3" name="TextBox 2"/>
          <p:cNvSpPr txBox="1"/>
          <p:nvPr/>
        </p:nvSpPr>
        <p:spPr>
          <a:xfrm>
            <a:off x="566801" y="1600200"/>
            <a:ext cx="1109599" cy="369332"/>
          </a:xfrm>
          <a:prstGeom prst="rect">
            <a:avLst/>
          </a:prstGeom>
          <a:noFill/>
        </p:spPr>
        <p:txBody>
          <a:bodyPr wrap="none" rtlCol="0">
            <a:spAutoFit/>
          </a:bodyPr>
          <a:lstStyle/>
          <a:p>
            <a:r>
              <a:rPr lang="tr-TR" b="1" dirty="0">
                <a:solidFill>
                  <a:schemeClr val="tx2"/>
                </a:solidFill>
                <a:latin typeface="Palatino Linotype" pitchFamily="18" charset="0"/>
                <a:ea typeface="Verdana" pitchFamily="34" charset="0"/>
                <a:cs typeface="Verdana" pitchFamily="34" charset="0"/>
              </a:rPr>
              <a:t>ÖRNEK:</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31</a:t>
            </a:fld>
            <a:endParaRPr lang="en-US"/>
          </a:p>
        </p:txBody>
      </p:sp>
      <p:pic>
        <p:nvPicPr>
          <p:cNvPr id="7"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371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a:latin typeface="Palatino Linotype" pitchFamily="18" charset="0"/>
              </a:rPr>
              <a:t>3. Metin ve Görünüm Düzenleme </a:t>
            </a:r>
            <a:br>
              <a:rPr lang="tr-TR" sz="3600" b="1" dirty="0">
                <a:latin typeface="Palatino Linotype" pitchFamily="18" charset="0"/>
              </a:rPr>
            </a:br>
            <a:r>
              <a:rPr lang="tr-TR" sz="3600" b="1" dirty="0">
                <a:latin typeface="Palatino Linotype" pitchFamily="18" charset="0"/>
              </a:rPr>
              <a:t>    Etiketleri</a:t>
            </a:r>
            <a:endParaRPr lang="en-US" sz="3400" dirty="0">
              <a:latin typeface="Palatino Linotype"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49" y="2214563"/>
            <a:ext cx="8469351" cy="342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66801" y="1688068"/>
            <a:ext cx="1845377" cy="369332"/>
          </a:xfrm>
          <a:prstGeom prst="rect">
            <a:avLst/>
          </a:prstGeom>
          <a:noFill/>
        </p:spPr>
        <p:txBody>
          <a:bodyPr wrap="none" rtlCol="0">
            <a:spAutoFit/>
          </a:bodyPr>
          <a:lstStyle/>
          <a:p>
            <a:r>
              <a:rPr lang="tr-TR" b="1" dirty="0" smtClean="0">
                <a:solidFill>
                  <a:schemeClr val="tx2"/>
                </a:solidFill>
                <a:latin typeface="Palatino Linotype" pitchFamily="18" charset="0"/>
                <a:ea typeface="Verdana" pitchFamily="34" charset="0"/>
                <a:cs typeface="Verdana" pitchFamily="34" charset="0"/>
              </a:rPr>
              <a:t>ÖRNEK ÇIKTI:</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32</a:t>
            </a:fld>
            <a:endParaRPr lang="en-US"/>
          </a:p>
        </p:txBody>
      </p:sp>
      <p:pic>
        <p:nvPicPr>
          <p:cNvPr id="10"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787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tr-TR" sz="3200" b="1" dirty="0" smtClean="0">
                <a:solidFill>
                  <a:schemeClr val="tx1">
                    <a:lumMod val="75000"/>
                    <a:lumOff val="25000"/>
                  </a:schemeClr>
                </a:solidFill>
                <a:latin typeface="Palatino Linotype" pitchFamily="18" charset="0"/>
              </a:rPr>
              <a:t>4. Bağlantı </a:t>
            </a:r>
            <a:r>
              <a:rPr lang="tr-TR" sz="3200" b="1" dirty="0">
                <a:solidFill>
                  <a:schemeClr val="tx1">
                    <a:lumMod val="75000"/>
                    <a:lumOff val="25000"/>
                  </a:schemeClr>
                </a:solidFill>
                <a:latin typeface="Palatino Linotype" pitchFamily="18" charset="0"/>
              </a:rPr>
              <a:t>(Köprü) Oluşturma</a:t>
            </a:r>
          </a:p>
        </p:txBody>
      </p:sp>
      <p:sp>
        <p:nvSpPr>
          <p:cNvPr id="8" name="Content Placeholder 7"/>
          <p:cNvSpPr>
            <a:spLocks noGrp="1"/>
          </p:cNvSpPr>
          <p:nvPr>
            <p:ph sz="quarter" idx="1"/>
          </p:nvPr>
        </p:nvSpPr>
        <p:spPr>
          <a:xfrm>
            <a:off x="612648" y="1676400"/>
            <a:ext cx="8153400" cy="4495800"/>
          </a:xfrm>
        </p:spPr>
        <p:txBody>
          <a:bodyPr>
            <a:noAutofit/>
          </a:bodyPr>
          <a:lstStyle/>
          <a:p>
            <a:pPr algn="just"/>
            <a:r>
              <a:rPr lang="tr-TR" sz="2400" dirty="0" smtClean="0">
                <a:solidFill>
                  <a:schemeClr val="tx2"/>
                </a:solidFill>
                <a:latin typeface="Palatino Linotype" pitchFamily="18" charset="0"/>
              </a:rPr>
              <a:t>Sayfalara </a:t>
            </a:r>
            <a:r>
              <a:rPr lang="tr-TR" sz="2400" dirty="0">
                <a:solidFill>
                  <a:schemeClr val="tx2"/>
                </a:solidFill>
                <a:latin typeface="Palatino Linotype" pitchFamily="18" charset="0"/>
              </a:rPr>
              <a:t>link (bağlantılar) oluşturmak için &lt;A&gt; Anchor etiketi kullanılır.</a:t>
            </a:r>
          </a:p>
          <a:p>
            <a:pPr algn="just"/>
            <a:r>
              <a:rPr lang="tr-TR" sz="2400" dirty="0" smtClean="0">
                <a:solidFill>
                  <a:schemeClr val="tx2"/>
                </a:solidFill>
                <a:latin typeface="Palatino Linotype" pitchFamily="18" charset="0"/>
              </a:rPr>
              <a:t>&lt;</a:t>
            </a:r>
            <a:r>
              <a:rPr lang="tr-TR" sz="2400" dirty="0">
                <a:solidFill>
                  <a:schemeClr val="tx2"/>
                </a:solidFill>
                <a:latin typeface="Palatino Linotype" pitchFamily="18" charset="0"/>
              </a:rPr>
              <a:t>A&gt; etiketini </a:t>
            </a:r>
            <a:r>
              <a:rPr lang="tr-TR" sz="2400" dirty="0" smtClean="0">
                <a:solidFill>
                  <a:schemeClr val="tx2"/>
                </a:solidFill>
                <a:latin typeface="Palatino Linotype" pitchFamily="18" charset="0"/>
              </a:rPr>
              <a:t>kullanarak;</a:t>
            </a:r>
          </a:p>
          <a:p>
            <a:pPr lvl="1" algn="just"/>
            <a:r>
              <a:rPr lang="tr-TR" sz="2200" dirty="0" smtClean="0">
                <a:solidFill>
                  <a:schemeClr val="tx2"/>
                </a:solidFill>
                <a:latin typeface="Palatino Linotype" pitchFamily="18" charset="0"/>
              </a:rPr>
              <a:t>Kendi web sitenizin sayfaları arasında </a:t>
            </a:r>
            <a:r>
              <a:rPr lang="tr-TR" sz="2200" dirty="0">
                <a:solidFill>
                  <a:schemeClr val="tx2"/>
                </a:solidFill>
                <a:latin typeface="Palatino Linotype" pitchFamily="18" charset="0"/>
              </a:rPr>
              <a:t>http hyperlinki</a:t>
            </a:r>
            <a:r>
              <a:rPr lang="tr-TR" sz="2200" dirty="0" smtClean="0">
                <a:solidFill>
                  <a:schemeClr val="tx2"/>
                </a:solidFill>
                <a:latin typeface="Palatino Linotype" pitchFamily="18" charset="0"/>
              </a:rPr>
              <a:t>,</a:t>
            </a:r>
          </a:p>
          <a:p>
            <a:pPr lvl="1" algn="just"/>
            <a:r>
              <a:rPr lang="tr-TR" sz="2200" dirty="0" smtClean="0">
                <a:solidFill>
                  <a:schemeClr val="tx2"/>
                </a:solidFill>
                <a:latin typeface="Palatino Linotype" pitchFamily="18" charset="0"/>
              </a:rPr>
              <a:t>Kendi web sitenizden b</a:t>
            </a:r>
            <a:r>
              <a:rPr lang="en-US" sz="2200" dirty="0" err="1" smtClean="0">
                <a:solidFill>
                  <a:schemeClr val="tx2"/>
                </a:solidFill>
                <a:latin typeface="Palatino Linotype" pitchFamily="18" charset="0"/>
              </a:rPr>
              <a:t>aşka</a:t>
            </a:r>
            <a:r>
              <a:rPr lang="en-US" sz="2200" dirty="0" smtClean="0">
                <a:solidFill>
                  <a:schemeClr val="tx2"/>
                </a:solidFill>
                <a:latin typeface="Palatino Linotype" pitchFamily="18" charset="0"/>
              </a:rPr>
              <a:t> </a:t>
            </a:r>
            <a:r>
              <a:rPr lang="en-US" sz="2200" dirty="0" err="1">
                <a:solidFill>
                  <a:schemeClr val="tx2"/>
                </a:solidFill>
                <a:latin typeface="Palatino Linotype" pitchFamily="18" charset="0"/>
              </a:rPr>
              <a:t>bir</a:t>
            </a:r>
            <a:r>
              <a:rPr lang="en-US" sz="2200" dirty="0">
                <a:solidFill>
                  <a:schemeClr val="tx2"/>
                </a:solidFill>
                <a:latin typeface="Palatino Linotype" pitchFamily="18" charset="0"/>
              </a:rPr>
              <a:t> </a:t>
            </a:r>
            <a:r>
              <a:rPr lang="tr-TR" sz="2200" dirty="0" smtClean="0">
                <a:solidFill>
                  <a:schemeClr val="tx2"/>
                </a:solidFill>
                <a:latin typeface="Palatino Linotype" pitchFamily="18" charset="0"/>
              </a:rPr>
              <a:t>w</a:t>
            </a:r>
            <a:r>
              <a:rPr lang="en-US" sz="2200" dirty="0" err="1" smtClean="0">
                <a:solidFill>
                  <a:schemeClr val="tx2"/>
                </a:solidFill>
                <a:latin typeface="Palatino Linotype" pitchFamily="18" charset="0"/>
              </a:rPr>
              <a:t>eb</a:t>
            </a:r>
            <a:r>
              <a:rPr lang="en-US" sz="2200" dirty="0" smtClean="0">
                <a:solidFill>
                  <a:schemeClr val="tx2"/>
                </a:solidFill>
                <a:latin typeface="Palatino Linotype" pitchFamily="18" charset="0"/>
              </a:rPr>
              <a:t> </a:t>
            </a:r>
            <a:r>
              <a:rPr lang="tr-TR" sz="2200" dirty="0" smtClean="0">
                <a:solidFill>
                  <a:schemeClr val="tx2"/>
                </a:solidFill>
                <a:latin typeface="Palatino Linotype" pitchFamily="18" charset="0"/>
              </a:rPr>
              <a:t>s</a:t>
            </a:r>
            <a:r>
              <a:rPr lang="en-US" sz="2200" dirty="0" err="1" smtClean="0">
                <a:solidFill>
                  <a:schemeClr val="tx2"/>
                </a:solidFill>
                <a:latin typeface="Palatino Linotype" pitchFamily="18" charset="0"/>
              </a:rPr>
              <a:t>itesinin</a:t>
            </a:r>
            <a:r>
              <a:rPr lang="en-US" sz="2200" dirty="0" smtClean="0">
                <a:solidFill>
                  <a:schemeClr val="tx2"/>
                </a:solidFill>
                <a:latin typeface="Palatino Linotype" pitchFamily="18" charset="0"/>
              </a:rPr>
              <a:t> </a:t>
            </a:r>
            <a:r>
              <a:rPr lang="en-US" sz="2200" dirty="0" err="1">
                <a:solidFill>
                  <a:schemeClr val="tx2"/>
                </a:solidFill>
                <a:latin typeface="Palatino Linotype" pitchFamily="18" charset="0"/>
              </a:rPr>
              <a:t>bir</a:t>
            </a:r>
            <a:r>
              <a:rPr lang="en-US" sz="2200" dirty="0">
                <a:solidFill>
                  <a:schemeClr val="tx2"/>
                </a:solidFill>
                <a:latin typeface="Palatino Linotype" pitchFamily="18" charset="0"/>
              </a:rPr>
              <a:t> </a:t>
            </a:r>
            <a:r>
              <a:rPr lang="en-US" sz="2200" dirty="0" err="1">
                <a:solidFill>
                  <a:schemeClr val="tx2"/>
                </a:solidFill>
                <a:latin typeface="Palatino Linotype" pitchFamily="18" charset="0"/>
              </a:rPr>
              <a:t>sayfasına</a:t>
            </a:r>
            <a:r>
              <a:rPr lang="en-US" sz="2200" dirty="0">
                <a:solidFill>
                  <a:schemeClr val="tx2"/>
                </a:solidFill>
                <a:latin typeface="Palatino Linotype" pitchFamily="18" charset="0"/>
              </a:rPr>
              <a:t> http </a:t>
            </a:r>
            <a:r>
              <a:rPr lang="en-US" sz="2200" dirty="0" err="1">
                <a:solidFill>
                  <a:schemeClr val="tx2"/>
                </a:solidFill>
                <a:latin typeface="Palatino Linotype" pitchFamily="18" charset="0"/>
              </a:rPr>
              <a:t>hyperlinki</a:t>
            </a:r>
            <a:r>
              <a:rPr lang="en-US" sz="2200" dirty="0">
                <a:solidFill>
                  <a:schemeClr val="tx2"/>
                </a:solidFill>
                <a:latin typeface="Palatino Linotype" pitchFamily="18" charset="0"/>
              </a:rPr>
              <a:t>,</a:t>
            </a:r>
          </a:p>
          <a:p>
            <a:pPr lvl="1" algn="just"/>
            <a:r>
              <a:rPr lang="tr-TR" sz="2200" dirty="0" smtClean="0">
                <a:solidFill>
                  <a:schemeClr val="tx2"/>
                </a:solidFill>
                <a:latin typeface="Palatino Linotype" pitchFamily="18" charset="0"/>
              </a:rPr>
              <a:t>Dosya </a:t>
            </a:r>
            <a:r>
              <a:rPr lang="tr-TR" sz="2200" dirty="0">
                <a:solidFill>
                  <a:schemeClr val="tx2"/>
                </a:solidFill>
                <a:latin typeface="Palatino Linotype" pitchFamily="18" charset="0"/>
              </a:rPr>
              <a:t>download etmek için bir ftp linki,</a:t>
            </a:r>
          </a:p>
          <a:p>
            <a:pPr lvl="1" algn="just"/>
            <a:r>
              <a:rPr lang="tr-TR" sz="2200" dirty="0" smtClean="0">
                <a:solidFill>
                  <a:schemeClr val="tx2"/>
                </a:solidFill>
                <a:latin typeface="Palatino Linotype" pitchFamily="18" charset="0"/>
              </a:rPr>
              <a:t>Mail </a:t>
            </a:r>
            <a:r>
              <a:rPr lang="tr-TR" sz="2200" dirty="0">
                <a:solidFill>
                  <a:schemeClr val="tx2"/>
                </a:solidFill>
                <a:latin typeface="Palatino Linotype" pitchFamily="18" charset="0"/>
              </a:rPr>
              <a:t>mesajı oluşturmak için bir mailto linki oluşturabilirsiniz.</a:t>
            </a:r>
          </a:p>
          <a:p>
            <a:pPr algn="just"/>
            <a:r>
              <a:rPr lang="tr-TR" sz="2400" dirty="0" smtClean="0">
                <a:solidFill>
                  <a:schemeClr val="tx2"/>
                </a:solidFill>
                <a:latin typeface="Palatino Linotype" pitchFamily="18" charset="0"/>
              </a:rPr>
              <a:t>Basit </a:t>
            </a:r>
            <a:r>
              <a:rPr lang="tr-TR" sz="2400" dirty="0">
                <a:solidFill>
                  <a:schemeClr val="tx2"/>
                </a:solidFill>
                <a:latin typeface="Palatino Linotype" pitchFamily="18" charset="0"/>
              </a:rPr>
              <a:t>bir Anchor etiketinin (&lt;A&gt;) yazılışı</a:t>
            </a:r>
          </a:p>
          <a:p>
            <a:pPr marL="0" indent="0" algn="just">
              <a:buNone/>
            </a:pPr>
            <a:r>
              <a:rPr lang="tr-TR" sz="2400" b="1" dirty="0" smtClean="0">
                <a:solidFill>
                  <a:schemeClr val="tx2"/>
                </a:solidFill>
                <a:latin typeface="Palatino Linotype" pitchFamily="18" charset="0"/>
              </a:rPr>
              <a:t>    </a:t>
            </a:r>
            <a:r>
              <a:rPr lang="en-US" sz="2400" b="1" dirty="0" smtClean="0">
                <a:solidFill>
                  <a:schemeClr val="tx2"/>
                </a:solidFill>
                <a:latin typeface="Palatino Linotype" pitchFamily="18" charset="0"/>
              </a:rPr>
              <a:t>&lt;</a:t>
            </a:r>
            <a:r>
              <a:rPr lang="en-US" sz="2400" b="1" dirty="0">
                <a:solidFill>
                  <a:schemeClr val="tx2"/>
                </a:solidFill>
                <a:latin typeface="Palatino Linotype" pitchFamily="18" charset="0"/>
              </a:rPr>
              <a:t>A </a:t>
            </a:r>
            <a:r>
              <a:rPr lang="en-US" sz="2400" b="1" dirty="0" err="1">
                <a:solidFill>
                  <a:schemeClr val="tx2"/>
                </a:solidFill>
                <a:latin typeface="Palatino Linotype" pitchFamily="18" charset="0"/>
              </a:rPr>
              <a:t>href</a:t>
            </a:r>
            <a:r>
              <a:rPr lang="en-US" sz="2400" b="1" dirty="0">
                <a:solidFill>
                  <a:schemeClr val="tx2"/>
                </a:solidFill>
                <a:latin typeface="Palatino Linotype" pitchFamily="18" charset="0"/>
              </a:rPr>
              <a:t>=”</a:t>
            </a:r>
            <a:r>
              <a:rPr lang="en-US" sz="2400" b="1" dirty="0" err="1">
                <a:solidFill>
                  <a:schemeClr val="tx2"/>
                </a:solidFill>
                <a:latin typeface="Palatino Linotype" pitchFamily="18" charset="0"/>
              </a:rPr>
              <a:t>protokol:address</a:t>
            </a:r>
            <a:r>
              <a:rPr lang="en-US" sz="2400" b="1" dirty="0">
                <a:solidFill>
                  <a:schemeClr val="tx2"/>
                </a:solidFill>
                <a:latin typeface="Palatino Linotype" pitchFamily="18" charset="0"/>
              </a:rPr>
              <a:t>”&gt;</a:t>
            </a:r>
            <a:r>
              <a:rPr lang="en-US" sz="2400" b="1" dirty="0" err="1" smtClean="0">
                <a:solidFill>
                  <a:schemeClr val="tx2"/>
                </a:solidFill>
                <a:latin typeface="Palatino Linotype" pitchFamily="18" charset="0"/>
              </a:rPr>
              <a:t>Gö</a:t>
            </a:r>
            <a:r>
              <a:rPr lang="tr-TR" sz="2400" b="1" dirty="0" smtClean="0">
                <a:solidFill>
                  <a:schemeClr val="tx2"/>
                </a:solidFill>
                <a:latin typeface="Palatino Linotype" pitchFamily="18" charset="0"/>
              </a:rPr>
              <a:t>rün</a:t>
            </a:r>
            <a:r>
              <a:rPr lang="en-US" sz="2400" b="1" dirty="0" err="1" smtClean="0">
                <a:solidFill>
                  <a:schemeClr val="tx2"/>
                </a:solidFill>
                <a:latin typeface="Palatino Linotype" pitchFamily="18" charset="0"/>
              </a:rPr>
              <a:t>ecek</a:t>
            </a:r>
            <a:r>
              <a:rPr lang="en-US" sz="2400" b="1" dirty="0" smtClean="0">
                <a:solidFill>
                  <a:schemeClr val="tx2"/>
                </a:solidFill>
                <a:latin typeface="Palatino Linotype" pitchFamily="18" charset="0"/>
              </a:rPr>
              <a:t> </a:t>
            </a:r>
            <a:r>
              <a:rPr lang="en-US" sz="2400" b="1" dirty="0" err="1">
                <a:solidFill>
                  <a:schemeClr val="tx2"/>
                </a:solidFill>
                <a:latin typeface="Palatino Linotype" pitchFamily="18" charset="0"/>
              </a:rPr>
              <a:t>Metin</a:t>
            </a:r>
            <a:r>
              <a:rPr lang="en-US" sz="2400" b="1" dirty="0">
                <a:solidFill>
                  <a:schemeClr val="tx2"/>
                </a:solidFill>
                <a:latin typeface="Palatino Linotype" pitchFamily="18" charset="0"/>
              </a:rPr>
              <a:t>&lt;/A&gt;</a:t>
            </a:r>
            <a:endParaRPr lang="en-US" sz="2400" dirty="0">
              <a:latin typeface="Palatino Linotype"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33</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1799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solidFill>
                  <a:schemeClr val="tx1">
                    <a:lumMod val="75000"/>
                    <a:lumOff val="25000"/>
                  </a:schemeClr>
                </a:solidFill>
                <a:latin typeface="Palatino Linotype" pitchFamily="18" charset="0"/>
              </a:rPr>
              <a:t>4. Bağlantı (Köprü) Oluşturma</a:t>
            </a:r>
            <a:endParaRPr lang="en-US" sz="3200" dirty="0">
              <a:latin typeface="Palatino Linotype" pitchFamily="18" charset="0"/>
            </a:endParaRPr>
          </a:p>
        </p:txBody>
      </p:sp>
      <p:graphicFrame>
        <p:nvGraphicFramePr>
          <p:cNvPr id="6" name="18 Tablo"/>
          <p:cNvGraphicFramePr>
            <a:graphicFrameLocks noGrp="1"/>
          </p:cNvGraphicFramePr>
          <p:nvPr>
            <p:extLst>
              <p:ext uri="{D42A27DB-BD31-4B8C-83A1-F6EECF244321}">
                <p14:modId xmlns:p14="http://schemas.microsoft.com/office/powerpoint/2010/main" val="356740291"/>
              </p:ext>
            </p:extLst>
          </p:nvPr>
        </p:nvGraphicFramePr>
        <p:xfrm>
          <a:off x="642937" y="1828800"/>
          <a:ext cx="8001000" cy="4424548"/>
        </p:xfrm>
        <a:graphic>
          <a:graphicData uri="http://schemas.openxmlformats.org/drawingml/2006/table">
            <a:tbl>
              <a:tblPr firstRow="1" bandRow="1">
                <a:tableStyleId>{5C22544A-7EE6-4342-B048-85BDC9FD1C3A}</a:tableStyleId>
              </a:tblPr>
              <a:tblGrid>
                <a:gridCol w="3624263"/>
                <a:gridCol w="4376737"/>
              </a:tblGrid>
              <a:tr h="370792">
                <a:tc>
                  <a:txBody>
                    <a:bodyPr/>
                    <a:lstStyle/>
                    <a:p>
                      <a:pPr algn="just"/>
                      <a:r>
                        <a:rPr lang="tr-TR" sz="1600" b="1" kern="1200" baseline="0" dirty="0" smtClean="0">
                          <a:solidFill>
                            <a:schemeClr val="tx2"/>
                          </a:solidFill>
                          <a:latin typeface="Verdana" pitchFamily="34" charset="0"/>
                          <a:ea typeface="Verdana" pitchFamily="34" charset="0"/>
                          <a:cs typeface="Verdana" pitchFamily="34" charset="0"/>
                        </a:rPr>
                        <a:t>HREF Değeri</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oFill/>
                  </a:tcPr>
                </a:tc>
                <a:tc>
                  <a:txBody>
                    <a:bodyPr/>
                    <a:lstStyle/>
                    <a:p>
                      <a:pPr algn="just"/>
                      <a:r>
                        <a:rPr lang="tr-TR" sz="1600" b="1" kern="1200" baseline="0" dirty="0" smtClean="0">
                          <a:solidFill>
                            <a:schemeClr val="tx2"/>
                          </a:solidFill>
                          <a:latin typeface="Verdana" pitchFamily="34" charset="0"/>
                          <a:ea typeface="Verdana" pitchFamily="34" charset="0"/>
                          <a:cs typeface="Verdana" pitchFamily="34" charset="0"/>
                        </a:rPr>
                        <a:t>Açıklama</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oFill/>
                  </a:tcPr>
                </a:tc>
              </a:tr>
              <a:tr h="518125">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mywebpage</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htm</a:t>
                      </a:r>
                      <a:r>
                        <a:rPr lang="tr-TR" sz="1600" kern="1200" baseline="0" dirty="0" smtClean="0">
                          <a:solidFill>
                            <a:schemeClr val="tx2"/>
                          </a:solidFill>
                          <a:latin typeface="Verdana" pitchFamily="34" charset="0"/>
                          <a:ea typeface="Verdana" pitchFamily="34" charset="0"/>
                          <a:cs typeface="Verdana" pitchFamily="34" charset="0"/>
                        </a:rPr>
                        <a:t>”</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algn="just"/>
                      <a:r>
                        <a:rPr lang="tr-TR" sz="1400" kern="1200" baseline="0" dirty="0" smtClean="0">
                          <a:solidFill>
                            <a:schemeClr val="tx2"/>
                          </a:solidFill>
                          <a:latin typeface="Verdana" pitchFamily="34" charset="0"/>
                          <a:ea typeface="Verdana" pitchFamily="34" charset="0"/>
                          <a:cs typeface="Verdana" pitchFamily="34" charset="0"/>
                        </a:rPr>
                        <a:t> Mevcut klasör içerisinde bulunan  </a:t>
                      </a:r>
                      <a:r>
                        <a:rPr lang="tr-TR" sz="1400" kern="1200" baseline="0" dirty="0" err="1" smtClean="0">
                          <a:solidFill>
                            <a:schemeClr val="tx2"/>
                          </a:solidFill>
                          <a:latin typeface="Verdana" pitchFamily="34" charset="0"/>
                          <a:ea typeface="Verdana" pitchFamily="34" charset="0"/>
                          <a:cs typeface="Verdana" pitchFamily="34" charset="0"/>
                        </a:rPr>
                        <a:t>mywebpage</a:t>
                      </a:r>
                      <a:r>
                        <a:rPr lang="tr-TR" sz="1400" kern="1200" baseline="0" dirty="0" smtClean="0">
                          <a:solidFill>
                            <a:schemeClr val="tx2"/>
                          </a:solidFill>
                          <a:latin typeface="Verdana" pitchFamily="34" charset="0"/>
                          <a:ea typeface="Verdana" pitchFamily="34" charset="0"/>
                          <a:cs typeface="Verdana" pitchFamily="34" charset="0"/>
                        </a:rPr>
                        <a:t>.</a:t>
                      </a:r>
                      <a:r>
                        <a:rPr lang="tr-TR" sz="1400" kern="1200" baseline="0" dirty="0" err="1" smtClean="0">
                          <a:solidFill>
                            <a:schemeClr val="tx2"/>
                          </a:solidFill>
                          <a:latin typeface="Verdana" pitchFamily="34" charset="0"/>
                          <a:ea typeface="Verdana" pitchFamily="34" charset="0"/>
                          <a:cs typeface="Verdana" pitchFamily="34" charset="0"/>
                        </a:rPr>
                        <a:t>htm’ye</a:t>
                      </a:r>
                      <a:r>
                        <a:rPr lang="tr-TR" sz="1400" kern="1200" baseline="0" dirty="0" smtClean="0">
                          <a:solidFill>
                            <a:schemeClr val="tx2"/>
                          </a:solidFill>
                          <a:latin typeface="Verdana" pitchFamily="34" charset="0"/>
                          <a:ea typeface="Verdana" pitchFamily="34" charset="0"/>
                          <a:cs typeface="Verdana" pitchFamily="34" charset="0"/>
                        </a:rPr>
                        <a:t> link oluşturur.                                                                         </a:t>
                      </a:r>
                      <a:endParaRPr lang="tr-TR" sz="1400" dirty="0">
                        <a:solidFill>
                          <a:schemeClr val="tx2"/>
                        </a:solidFill>
                        <a:latin typeface="Verdana" pitchFamily="34" charset="0"/>
                        <a:ea typeface="Verdana" pitchFamily="34" charset="0"/>
                        <a:cs typeface="Verdana" pitchFamily="34" charset="0"/>
                      </a:endParaRPr>
                    </a:p>
                  </a:txBody>
                  <a:tcPr marL="91439" marR="91439" marT="45714" marB="45714"/>
                </a:tc>
              </a:tr>
              <a:tr h="731473">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books</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products</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htm</a:t>
                      </a:r>
                      <a:r>
                        <a:rPr lang="tr-TR" sz="1600" kern="1200" baseline="0" dirty="0" smtClean="0">
                          <a:solidFill>
                            <a:schemeClr val="tx2"/>
                          </a:solidFill>
                          <a:latin typeface="Verdana" pitchFamily="34" charset="0"/>
                          <a:ea typeface="Verdana" pitchFamily="34" charset="0"/>
                          <a:cs typeface="Verdana" pitchFamily="34" charset="0"/>
                        </a:rPr>
                        <a:t>”</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algn="just"/>
                      <a:r>
                        <a:rPr lang="tr-TR" sz="1400" kern="1200" baseline="0" dirty="0" smtClean="0">
                          <a:solidFill>
                            <a:schemeClr val="tx2"/>
                          </a:solidFill>
                          <a:latin typeface="Verdana" pitchFamily="34" charset="0"/>
                          <a:ea typeface="Verdana" pitchFamily="34" charset="0"/>
                          <a:cs typeface="Verdana" pitchFamily="34" charset="0"/>
                        </a:rPr>
                        <a:t>Mevcut klasör içerisindeki </a:t>
                      </a:r>
                      <a:r>
                        <a:rPr lang="tr-TR" sz="1400" kern="1200" baseline="0" dirty="0" err="1" smtClean="0">
                          <a:solidFill>
                            <a:schemeClr val="tx2"/>
                          </a:solidFill>
                          <a:latin typeface="Verdana" pitchFamily="34" charset="0"/>
                          <a:ea typeface="Verdana" pitchFamily="34" charset="0"/>
                          <a:cs typeface="Verdana" pitchFamily="34" charset="0"/>
                        </a:rPr>
                        <a:t>books</a:t>
                      </a:r>
                      <a:r>
                        <a:rPr lang="tr-TR" sz="1400" kern="1200" baseline="0" dirty="0" smtClean="0">
                          <a:solidFill>
                            <a:schemeClr val="tx2"/>
                          </a:solidFill>
                          <a:latin typeface="Verdana" pitchFamily="34" charset="0"/>
                          <a:ea typeface="Verdana" pitchFamily="34" charset="0"/>
                          <a:cs typeface="Verdana" pitchFamily="34" charset="0"/>
                        </a:rPr>
                        <a:t> alt klasöründe bulunan </a:t>
                      </a:r>
                      <a:r>
                        <a:rPr lang="tr-TR" sz="1400" kern="1200" baseline="0" dirty="0" err="1" smtClean="0">
                          <a:solidFill>
                            <a:schemeClr val="tx2"/>
                          </a:solidFill>
                          <a:latin typeface="Verdana" pitchFamily="34" charset="0"/>
                          <a:ea typeface="Verdana" pitchFamily="34" charset="0"/>
                          <a:cs typeface="Verdana" pitchFamily="34" charset="0"/>
                        </a:rPr>
                        <a:t>products</a:t>
                      </a:r>
                      <a:r>
                        <a:rPr lang="tr-TR" sz="1400" kern="1200" baseline="0" dirty="0" smtClean="0">
                          <a:solidFill>
                            <a:schemeClr val="tx2"/>
                          </a:solidFill>
                          <a:latin typeface="Verdana" pitchFamily="34" charset="0"/>
                          <a:ea typeface="Verdana" pitchFamily="34" charset="0"/>
                          <a:cs typeface="Verdana" pitchFamily="34" charset="0"/>
                        </a:rPr>
                        <a:t>.</a:t>
                      </a:r>
                      <a:r>
                        <a:rPr lang="tr-TR" sz="1400" kern="1200" baseline="0" dirty="0" err="1" smtClean="0">
                          <a:solidFill>
                            <a:schemeClr val="tx2"/>
                          </a:solidFill>
                          <a:latin typeface="Verdana" pitchFamily="34" charset="0"/>
                          <a:ea typeface="Verdana" pitchFamily="34" charset="0"/>
                          <a:cs typeface="Verdana" pitchFamily="34" charset="0"/>
                        </a:rPr>
                        <a:t>htm</a:t>
                      </a:r>
                      <a:r>
                        <a:rPr lang="tr-TR" sz="1400" kern="1200" baseline="0" dirty="0" smtClean="0">
                          <a:solidFill>
                            <a:schemeClr val="tx2"/>
                          </a:solidFill>
                          <a:latin typeface="Verdana" pitchFamily="34" charset="0"/>
                          <a:ea typeface="Verdana" pitchFamily="34" charset="0"/>
                          <a:cs typeface="Verdana" pitchFamily="34" charset="0"/>
                        </a:rPr>
                        <a:t> ‘ye link oluşturur.</a:t>
                      </a:r>
                      <a:endParaRPr lang="tr-TR" sz="1400" dirty="0">
                        <a:solidFill>
                          <a:schemeClr val="tx2"/>
                        </a:solidFill>
                        <a:latin typeface="Verdana" pitchFamily="34" charset="0"/>
                        <a:ea typeface="Verdana" pitchFamily="34" charset="0"/>
                        <a:cs typeface="Verdana" pitchFamily="34" charset="0"/>
                      </a:endParaRPr>
                    </a:p>
                  </a:txBody>
                  <a:tcPr marL="91439" marR="91439" marT="45714" marB="45714"/>
                </a:tc>
              </a:tr>
              <a:tr h="518125">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index</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htm</a:t>
                      </a:r>
                      <a:r>
                        <a:rPr lang="tr-TR" sz="1600" kern="1200" baseline="0" dirty="0" smtClean="0">
                          <a:solidFill>
                            <a:schemeClr val="tx2"/>
                          </a:solidFill>
                          <a:latin typeface="Verdana" pitchFamily="34" charset="0"/>
                          <a:ea typeface="Verdana" pitchFamily="34" charset="0"/>
                          <a:cs typeface="Verdana" pitchFamily="34" charset="0"/>
                        </a:rPr>
                        <a:t>”</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kern="1200" baseline="0" dirty="0" smtClean="0">
                          <a:solidFill>
                            <a:schemeClr val="tx2"/>
                          </a:solidFill>
                          <a:latin typeface="Verdana" pitchFamily="34" charset="0"/>
                          <a:ea typeface="Verdana" pitchFamily="34" charset="0"/>
                          <a:cs typeface="Verdana" pitchFamily="34" charset="0"/>
                        </a:rPr>
                        <a:t>Bir düzey yukarı klasörde bulunan </a:t>
                      </a:r>
                      <a:r>
                        <a:rPr lang="tr-TR" sz="1400" kern="1200" baseline="0" dirty="0" err="1" smtClean="0">
                          <a:solidFill>
                            <a:schemeClr val="tx2"/>
                          </a:solidFill>
                          <a:latin typeface="Verdana" pitchFamily="34" charset="0"/>
                          <a:ea typeface="Verdana" pitchFamily="34" charset="0"/>
                          <a:cs typeface="Verdana" pitchFamily="34" charset="0"/>
                        </a:rPr>
                        <a:t>index</a:t>
                      </a:r>
                      <a:r>
                        <a:rPr lang="tr-TR" sz="1400" kern="1200" baseline="0" dirty="0" smtClean="0">
                          <a:solidFill>
                            <a:schemeClr val="tx2"/>
                          </a:solidFill>
                          <a:latin typeface="Verdana" pitchFamily="34" charset="0"/>
                          <a:ea typeface="Verdana" pitchFamily="34" charset="0"/>
                          <a:cs typeface="Verdana" pitchFamily="34" charset="0"/>
                        </a:rPr>
                        <a:t>.</a:t>
                      </a:r>
                      <a:r>
                        <a:rPr lang="tr-TR" sz="1400" kern="1200" baseline="0" dirty="0" err="1" smtClean="0">
                          <a:solidFill>
                            <a:schemeClr val="tx2"/>
                          </a:solidFill>
                          <a:latin typeface="Verdana" pitchFamily="34" charset="0"/>
                          <a:ea typeface="Verdana" pitchFamily="34" charset="0"/>
                          <a:cs typeface="Verdana" pitchFamily="34" charset="0"/>
                        </a:rPr>
                        <a:t>htm</a:t>
                      </a:r>
                      <a:r>
                        <a:rPr lang="tr-TR" sz="1400" kern="1200" baseline="0" dirty="0" smtClean="0">
                          <a:solidFill>
                            <a:schemeClr val="tx2"/>
                          </a:solidFill>
                          <a:latin typeface="Verdana" pitchFamily="34" charset="0"/>
                          <a:ea typeface="Verdana" pitchFamily="34" charset="0"/>
                          <a:cs typeface="Verdana" pitchFamily="34" charset="0"/>
                        </a:rPr>
                        <a:t> ‘ye link oluşturur.</a:t>
                      </a:r>
                      <a:endParaRPr lang="tr-TR" sz="1400" dirty="0">
                        <a:solidFill>
                          <a:schemeClr val="tx2"/>
                        </a:solidFill>
                        <a:latin typeface="Verdana" pitchFamily="34" charset="0"/>
                        <a:ea typeface="Verdana" pitchFamily="34" charset="0"/>
                        <a:cs typeface="Verdana" pitchFamily="34" charset="0"/>
                      </a:endParaRPr>
                    </a:p>
                  </a:txBody>
                  <a:tcPr marL="91439" marR="91439" marT="45714" marB="45714"/>
                </a:tc>
              </a:tr>
              <a:tr h="518125">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stuff</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other</a:t>
                      </a:r>
                      <a:r>
                        <a:rPr lang="tr-TR" sz="1600" kern="1200" baseline="0" dirty="0" smtClean="0">
                          <a:solidFill>
                            <a:schemeClr val="tx2"/>
                          </a:solidFill>
                          <a:latin typeface="Verdana" pitchFamily="34" charset="0"/>
                          <a:ea typeface="Verdana" pitchFamily="34" charset="0"/>
                          <a:cs typeface="Verdana" pitchFamily="34" charset="0"/>
                        </a:rPr>
                        <a:t>.</a:t>
                      </a:r>
                      <a:r>
                        <a:rPr lang="tr-TR" sz="1600" kern="1200" baseline="0" dirty="0" err="1" smtClean="0">
                          <a:solidFill>
                            <a:schemeClr val="tx2"/>
                          </a:solidFill>
                          <a:latin typeface="Verdana" pitchFamily="34" charset="0"/>
                          <a:ea typeface="Verdana" pitchFamily="34" charset="0"/>
                          <a:cs typeface="Verdana" pitchFamily="34" charset="0"/>
                        </a:rPr>
                        <a:t>htm</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algn="just"/>
                      <a:r>
                        <a:rPr lang="tr-TR" sz="1400" kern="1200" baseline="0" dirty="0" smtClean="0">
                          <a:solidFill>
                            <a:schemeClr val="tx2"/>
                          </a:solidFill>
                          <a:latin typeface="Verdana" pitchFamily="34" charset="0"/>
                          <a:ea typeface="Verdana" pitchFamily="34" charset="0"/>
                          <a:cs typeface="Verdana" pitchFamily="34" charset="0"/>
                        </a:rPr>
                        <a:t>Bir düzey yukarı klasörde bulunan </a:t>
                      </a:r>
                      <a:r>
                        <a:rPr lang="tr-TR" sz="1400" kern="1200" baseline="0" dirty="0" err="1" smtClean="0">
                          <a:solidFill>
                            <a:schemeClr val="tx2"/>
                          </a:solidFill>
                          <a:latin typeface="Verdana" pitchFamily="34" charset="0"/>
                          <a:ea typeface="Verdana" pitchFamily="34" charset="0"/>
                          <a:cs typeface="Verdana" pitchFamily="34" charset="0"/>
                        </a:rPr>
                        <a:t>stuff</a:t>
                      </a:r>
                      <a:endParaRPr lang="tr-TR" sz="1400" kern="1200" baseline="0" dirty="0" smtClean="0">
                        <a:solidFill>
                          <a:schemeClr val="tx2"/>
                        </a:solidFill>
                        <a:latin typeface="Verdana" pitchFamily="34" charset="0"/>
                        <a:ea typeface="Verdana" pitchFamily="34" charset="0"/>
                        <a:cs typeface="Verdana" pitchFamily="34" charset="0"/>
                      </a:endParaRPr>
                    </a:p>
                    <a:p>
                      <a:pPr algn="just"/>
                      <a:r>
                        <a:rPr lang="tr-TR" sz="1400" kern="1200" baseline="0" dirty="0" smtClean="0">
                          <a:solidFill>
                            <a:schemeClr val="tx2"/>
                          </a:solidFill>
                          <a:latin typeface="Verdana" pitchFamily="34" charset="0"/>
                          <a:ea typeface="Verdana" pitchFamily="34" charset="0"/>
                          <a:cs typeface="Verdana" pitchFamily="34" charset="0"/>
                        </a:rPr>
                        <a:t>klasöründeki </a:t>
                      </a:r>
                      <a:r>
                        <a:rPr lang="tr-TR" sz="1400" kern="1200" baseline="0" dirty="0" err="1" smtClean="0">
                          <a:solidFill>
                            <a:schemeClr val="tx2"/>
                          </a:solidFill>
                          <a:latin typeface="Verdana" pitchFamily="34" charset="0"/>
                          <a:ea typeface="Verdana" pitchFamily="34" charset="0"/>
                          <a:cs typeface="Verdana" pitchFamily="34" charset="0"/>
                        </a:rPr>
                        <a:t>other</a:t>
                      </a:r>
                      <a:r>
                        <a:rPr lang="tr-TR" sz="1400" kern="1200" baseline="0" dirty="0" smtClean="0">
                          <a:solidFill>
                            <a:schemeClr val="tx2"/>
                          </a:solidFill>
                          <a:latin typeface="Verdana" pitchFamily="34" charset="0"/>
                          <a:ea typeface="Verdana" pitchFamily="34" charset="0"/>
                          <a:cs typeface="Verdana" pitchFamily="34" charset="0"/>
                        </a:rPr>
                        <a:t>.</a:t>
                      </a:r>
                      <a:r>
                        <a:rPr lang="tr-TR" sz="1400" kern="1200" baseline="0" dirty="0" err="1" smtClean="0">
                          <a:solidFill>
                            <a:schemeClr val="tx2"/>
                          </a:solidFill>
                          <a:latin typeface="Verdana" pitchFamily="34" charset="0"/>
                          <a:ea typeface="Verdana" pitchFamily="34" charset="0"/>
                          <a:cs typeface="Verdana" pitchFamily="34" charset="0"/>
                        </a:rPr>
                        <a:t>htm</a:t>
                      </a:r>
                      <a:r>
                        <a:rPr lang="tr-TR" sz="1400" kern="1200" baseline="0" dirty="0" smtClean="0">
                          <a:solidFill>
                            <a:schemeClr val="tx2"/>
                          </a:solidFill>
                          <a:latin typeface="Verdana" pitchFamily="34" charset="0"/>
                          <a:ea typeface="Verdana" pitchFamily="34" charset="0"/>
                          <a:cs typeface="Verdana" pitchFamily="34" charset="0"/>
                        </a:rPr>
                        <a:t> ‘ye link oluşturur.</a:t>
                      </a:r>
                      <a:endParaRPr lang="tr-TR" sz="1400" dirty="0">
                        <a:solidFill>
                          <a:schemeClr val="tx2"/>
                        </a:solidFill>
                        <a:latin typeface="Verdana" pitchFamily="34" charset="0"/>
                        <a:ea typeface="Verdana" pitchFamily="34" charset="0"/>
                        <a:cs typeface="Verdana" pitchFamily="34" charset="0"/>
                      </a:endParaRPr>
                    </a:p>
                  </a:txBody>
                  <a:tcPr marL="91439" marR="91439" marT="45714" marB="45714"/>
                </a:tc>
              </a:tr>
              <a:tr h="518125">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=”http://www.</a:t>
                      </a:r>
                      <a:r>
                        <a:rPr lang="tr-TR" sz="1600" kern="1200" baseline="0" dirty="0" err="1" smtClean="0">
                          <a:solidFill>
                            <a:schemeClr val="tx2"/>
                          </a:solidFill>
                          <a:latin typeface="Verdana" pitchFamily="34" charset="0"/>
                          <a:ea typeface="Verdana" pitchFamily="34" charset="0"/>
                          <a:cs typeface="Verdana" pitchFamily="34" charset="0"/>
                        </a:rPr>
                        <a:t>appdev</a:t>
                      </a:r>
                      <a:r>
                        <a:rPr lang="tr-TR" sz="1600" kern="1200" baseline="0" dirty="0" smtClean="0">
                          <a:solidFill>
                            <a:schemeClr val="tx2"/>
                          </a:solidFill>
                          <a:latin typeface="Verdana" pitchFamily="34" charset="0"/>
                          <a:ea typeface="Verdana" pitchFamily="34" charset="0"/>
                          <a:cs typeface="Verdana" pitchFamily="34" charset="0"/>
                        </a:rPr>
                        <a:t>.com”</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baseline="0" dirty="0" smtClean="0">
                          <a:solidFill>
                            <a:schemeClr val="tx2"/>
                          </a:solidFill>
                          <a:latin typeface="Verdana" pitchFamily="34" charset="0"/>
                          <a:ea typeface="Verdana" pitchFamily="34" charset="0"/>
                          <a:cs typeface="Verdana" pitchFamily="34" charset="0"/>
                        </a:rPr>
                        <a:t>Başka bir web sitenin varsayılan ana sayfasına link oluşturur.</a:t>
                      </a:r>
                      <a:endParaRPr lang="tr-TR" sz="1400" dirty="0">
                        <a:solidFill>
                          <a:schemeClr val="tx2"/>
                        </a:solidFill>
                        <a:latin typeface="Verdana" pitchFamily="34" charset="0"/>
                        <a:ea typeface="Verdana" pitchFamily="34" charset="0"/>
                        <a:cs typeface="Verdana" pitchFamily="34" charset="0"/>
                      </a:endParaRPr>
                    </a:p>
                  </a:txBody>
                  <a:tcPr marL="91439" marR="91439" marT="45714" marB="45714"/>
                </a:tc>
              </a:tr>
              <a:tr h="731473">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=”ftp://appdev.com/afile.zip”</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v-SE" sz="1400" kern="1200" baseline="0" dirty="0" smtClean="0">
                          <a:solidFill>
                            <a:schemeClr val="tx2"/>
                          </a:solidFill>
                          <a:latin typeface="Verdana" pitchFamily="34" charset="0"/>
                          <a:ea typeface="Verdana" pitchFamily="34" charset="0"/>
                          <a:cs typeface="Verdana" pitchFamily="34" charset="0"/>
                        </a:rPr>
                        <a:t>FTP de bulunan bir dosyaya link oluşturur.</a:t>
                      </a:r>
                      <a:r>
                        <a:rPr lang="tr-TR" sz="1400" kern="1200" baseline="0" dirty="0" smtClean="0">
                          <a:solidFill>
                            <a:schemeClr val="tx2"/>
                          </a:solidFill>
                          <a:latin typeface="Verdana" pitchFamily="34" charset="0"/>
                          <a:ea typeface="Verdana" pitchFamily="34" charset="0"/>
                          <a:cs typeface="Verdana" pitchFamily="34" charset="0"/>
                        </a:rPr>
                        <a:t> Sitenizden </a:t>
                      </a:r>
                      <a:r>
                        <a:rPr lang="tr-TR" sz="1400" kern="1200" baseline="0" dirty="0" err="1" smtClean="0">
                          <a:solidFill>
                            <a:schemeClr val="tx2"/>
                          </a:solidFill>
                          <a:latin typeface="Verdana" pitchFamily="34" charset="0"/>
                          <a:ea typeface="Verdana" pitchFamily="34" charset="0"/>
                          <a:cs typeface="Verdana" pitchFamily="34" charset="0"/>
                        </a:rPr>
                        <a:t>download</a:t>
                      </a:r>
                      <a:r>
                        <a:rPr lang="tr-TR" sz="1400" kern="1200" baseline="0" dirty="0" smtClean="0">
                          <a:solidFill>
                            <a:schemeClr val="tx2"/>
                          </a:solidFill>
                          <a:latin typeface="Verdana" pitchFamily="34" charset="0"/>
                          <a:ea typeface="Verdana" pitchFamily="34" charset="0"/>
                          <a:cs typeface="Verdana" pitchFamily="34" charset="0"/>
                        </a:rPr>
                        <a:t> edilmesini istediğiniz dosyaya bir link oluşturur.</a:t>
                      </a:r>
                      <a:endParaRPr lang="tr-TR" sz="1400" dirty="0">
                        <a:solidFill>
                          <a:schemeClr val="tx2"/>
                        </a:solidFill>
                        <a:latin typeface="Verdana" pitchFamily="34" charset="0"/>
                        <a:ea typeface="Verdana" pitchFamily="34" charset="0"/>
                        <a:cs typeface="Verdana" pitchFamily="34" charset="0"/>
                      </a:endParaRPr>
                    </a:p>
                  </a:txBody>
                  <a:tcPr marL="91439" marR="91439" marT="45714" marB="45714"/>
                </a:tc>
              </a:tr>
              <a:tr h="518125">
                <a:tc>
                  <a:txBody>
                    <a:bodyPr/>
                    <a:lstStyle/>
                    <a:p>
                      <a:pPr algn="just"/>
                      <a:r>
                        <a:rPr lang="tr-TR" sz="1600" kern="1200" baseline="0" dirty="0" err="1" smtClean="0">
                          <a:solidFill>
                            <a:schemeClr val="tx2"/>
                          </a:solidFill>
                          <a:latin typeface="Verdana" pitchFamily="34" charset="0"/>
                          <a:ea typeface="Verdana" pitchFamily="34" charset="0"/>
                          <a:cs typeface="Verdana" pitchFamily="34" charset="0"/>
                        </a:rPr>
                        <a:t>href</a:t>
                      </a:r>
                      <a:r>
                        <a:rPr lang="tr-TR" sz="1600" kern="1200" baseline="0" dirty="0" smtClean="0">
                          <a:solidFill>
                            <a:schemeClr val="tx2"/>
                          </a:solidFill>
                          <a:latin typeface="Verdana" pitchFamily="34" charset="0"/>
                          <a:ea typeface="Verdana" pitchFamily="34" charset="0"/>
                          <a:cs typeface="Verdana" pitchFamily="34" charset="0"/>
                        </a:rPr>
                        <a:t>=”mailto:sales@appdev.com”</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kern="1200" baseline="0" dirty="0" err="1" smtClean="0">
                          <a:solidFill>
                            <a:schemeClr val="tx2"/>
                          </a:solidFill>
                          <a:latin typeface="Verdana" pitchFamily="34" charset="0"/>
                          <a:ea typeface="Verdana" pitchFamily="34" charset="0"/>
                          <a:cs typeface="Verdana" pitchFamily="34" charset="0"/>
                        </a:rPr>
                        <a:t>sales</a:t>
                      </a:r>
                      <a:r>
                        <a:rPr lang="tr-TR" sz="1400" kern="1200" baseline="0" dirty="0" smtClean="0">
                          <a:solidFill>
                            <a:schemeClr val="tx2"/>
                          </a:solidFill>
                          <a:latin typeface="Verdana" pitchFamily="34" charset="0"/>
                          <a:ea typeface="Verdana" pitchFamily="34" charset="0"/>
                          <a:cs typeface="Verdana" pitchFamily="34" charset="0"/>
                        </a:rPr>
                        <a:t>@</a:t>
                      </a:r>
                      <a:r>
                        <a:rPr lang="tr-TR" sz="1400" kern="1200" baseline="0" dirty="0" err="1" smtClean="0">
                          <a:solidFill>
                            <a:schemeClr val="tx2"/>
                          </a:solidFill>
                          <a:latin typeface="Verdana" pitchFamily="34" charset="0"/>
                          <a:ea typeface="Verdana" pitchFamily="34" charset="0"/>
                          <a:cs typeface="Verdana" pitchFamily="34" charset="0"/>
                        </a:rPr>
                        <a:t>appdev</a:t>
                      </a:r>
                      <a:r>
                        <a:rPr lang="tr-TR" sz="1400" kern="1200" baseline="0" dirty="0" smtClean="0">
                          <a:solidFill>
                            <a:schemeClr val="tx2"/>
                          </a:solidFill>
                          <a:latin typeface="Verdana" pitchFamily="34" charset="0"/>
                          <a:ea typeface="Verdana" pitchFamily="34" charset="0"/>
                          <a:cs typeface="Verdana" pitchFamily="34" charset="0"/>
                        </a:rPr>
                        <a:t>.com mail adresine mail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kern="1200" baseline="0" dirty="0" smtClean="0">
                          <a:solidFill>
                            <a:schemeClr val="tx2"/>
                          </a:solidFill>
                          <a:latin typeface="Verdana" pitchFamily="34" charset="0"/>
                          <a:ea typeface="Verdana" pitchFamily="34" charset="0"/>
                          <a:cs typeface="Verdana" pitchFamily="34" charset="0"/>
                        </a:rPr>
                        <a:t>göndermek için bir link oluşturur.</a:t>
                      </a:r>
                    </a:p>
                  </a:txBody>
                  <a:tcPr marL="91439" marR="91439" marT="45714" marB="45714"/>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fld id="{E71ACE41-11E3-425A-AF82-4515996058B5}" type="slidenum">
              <a:rPr lang="en-US" smtClean="0"/>
              <a:t>34</a:t>
            </a:fld>
            <a:endParaRPr lang="en-US"/>
          </a:p>
        </p:txBody>
      </p:sp>
      <p:pic>
        <p:nvPicPr>
          <p:cNvPr id="7"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9271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solidFill>
                  <a:schemeClr val="tx1">
                    <a:lumMod val="75000"/>
                    <a:lumOff val="25000"/>
                  </a:schemeClr>
                </a:solidFill>
                <a:latin typeface="Palatino Linotype" pitchFamily="18" charset="0"/>
              </a:rPr>
              <a:t>4. Bağlantı (Köprü) Oluşturma</a:t>
            </a:r>
            <a:endParaRPr lang="en-US" sz="3200" dirty="0">
              <a:latin typeface="Palatino Linotype" pitchFamily="18" charset="0"/>
            </a:endParaRPr>
          </a:p>
        </p:txBody>
      </p:sp>
      <p:sp>
        <p:nvSpPr>
          <p:cNvPr id="3" name="Content Placeholder 2"/>
          <p:cNvSpPr>
            <a:spLocks noGrp="1"/>
          </p:cNvSpPr>
          <p:nvPr>
            <p:ph sz="quarter" idx="1"/>
          </p:nvPr>
        </p:nvSpPr>
        <p:spPr>
          <a:xfrm>
            <a:off x="612648" y="1600200"/>
            <a:ext cx="8302752" cy="4495800"/>
          </a:xfrm>
        </p:spPr>
        <p:txBody>
          <a:bodyPr>
            <a:normAutofit/>
          </a:bodyPr>
          <a:lstStyle/>
          <a:p>
            <a:pPr marL="0" indent="0" algn="just">
              <a:buNone/>
            </a:pPr>
            <a:r>
              <a:rPr lang="tr-TR" sz="2400" dirty="0">
                <a:solidFill>
                  <a:schemeClr val="tx2"/>
                </a:solidFill>
                <a:latin typeface="Palatino Linotype" pitchFamily="18" charset="0"/>
              </a:rPr>
              <a:t>Not: &lt;A&gt; etiketinin TARGET özelliğine “_blank” değerini atayarak linkin yeni bir Web Tarayıcısı penceresinde açılmasını sağlayabiliriz. </a:t>
            </a:r>
            <a:endParaRPr lang="tr-TR" sz="2400" dirty="0" smtClean="0">
              <a:solidFill>
                <a:schemeClr val="tx2"/>
              </a:solidFill>
              <a:latin typeface="Palatino Linotype" pitchFamily="18" charset="0"/>
            </a:endParaRPr>
          </a:p>
          <a:p>
            <a:pPr marL="0" indent="0" algn="just">
              <a:buNone/>
            </a:pPr>
            <a:endParaRPr lang="tr-TR" sz="1100" dirty="0">
              <a:solidFill>
                <a:schemeClr val="tx2"/>
              </a:solidFill>
              <a:latin typeface="Palatino Linotype" pitchFamily="18" charset="0"/>
            </a:endParaRPr>
          </a:p>
          <a:p>
            <a:pPr>
              <a:lnSpc>
                <a:spcPct val="90000"/>
              </a:lnSpc>
              <a:buFont typeface="Wingdings" pitchFamily="2" charset="2"/>
              <a:buChar char="q"/>
            </a:pPr>
            <a:r>
              <a:rPr lang="tr-TR" sz="2200" dirty="0">
                <a:solidFill>
                  <a:srgbClr val="0000FF"/>
                </a:solidFill>
                <a:latin typeface="Palatino Linotype" pitchFamily="18" charset="0"/>
              </a:rPr>
              <a:t>target="</a:t>
            </a:r>
            <a:r>
              <a:rPr lang="tr-TR" sz="2200" dirty="0" smtClean="0">
                <a:solidFill>
                  <a:srgbClr val="0000FF"/>
                </a:solidFill>
                <a:latin typeface="Palatino Linotype" pitchFamily="18" charset="0"/>
              </a:rPr>
              <a:t>blank" - </a:t>
            </a:r>
            <a:r>
              <a:rPr lang="tr-TR" sz="2200" dirty="0" smtClean="0">
                <a:latin typeface="Palatino Linotype" pitchFamily="18" charset="0"/>
              </a:rPr>
              <a:t>Bağlantı </a:t>
            </a:r>
            <a:r>
              <a:rPr lang="tr-TR" sz="2200" dirty="0">
                <a:latin typeface="Palatino Linotype" pitchFamily="18" charset="0"/>
              </a:rPr>
              <a:t>yeni bir pencerede açılır.</a:t>
            </a:r>
          </a:p>
          <a:p>
            <a:pPr>
              <a:lnSpc>
                <a:spcPct val="90000"/>
              </a:lnSpc>
              <a:buFont typeface="Wingdings" pitchFamily="2" charset="2"/>
              <a:buChar char="q"/>
            </a:pPr>
            <a:r>
              <a:rPr lang="tr-TR" sz="2200" dirty="0">
                <a:solidFill>
                  <a:srgbClr val="0000FF"/>
                </a:solidFill>
                <a:latin typeface="Palatino Linotype" pitchFamily="18" charset="0"/>
              </a:rPr>
              <a:t>target="self“   </a:t>
            </a:r>
            <a:r>
              <a:rPr lang="tr-TR" sz="2200" dirty="0" smtClean="0">
                <a:solidFill>
                  <a:srgbClr val="0000FF"/>
                </a:solidFill>
                <a:latin typeface="Palatino Linotype" pitchFamily="18" charset="0"/>
              </a:rPr>
              <a:t> - </a:t>
            </a:r>
            <a:r>
              <a:rPr lang="tr-TR" sz="2200" dirty="0" smtClean="0">
                <a:latin typeface="Palatino Linotype" pitchFamily="18" charset="0"/>
              </a:rPr>
              <a:t>Bağlantı </a:t>
            </a:r>
            <a:r>
              <a:rPr lang="tr-TR" sz="2200" dirty="0">
                <a:latin typeface="Palatino Linotype" pitchFamily="18" charset="0"/>
              </a:rPr>
              <a:t>aynı pencere içerisinde açılır.</a:t>
            </a:r>
          </a:p>
          <a:p>
            <a:pPr>
              <a:lnSpc>
                <a:spcPct val="90000"/>
              </a:lnSpc>
              <a:buFont typeface="Wingdings" pitchFamily="2" charset="2"/>
              <a:buChar char="q"/>
            </a:pPr>
            <a:r>
              <a:rPr lang="tr-TR" sz="2200" dirty="0">
                <a:solidFill>
                  <a:srgbClr val="0000FF"/>
                </a:solidFill>
                <a:latin typeface="Palatino Linotype" pitchFamily="18" charset="0"/>
              </a:rPr>
              <a:t>target="top“ </a:t>
            </a:r>
            <a:r>
              <a:rPr lang="tr-TR" sz="2200" dirty="0" smtClean="0">
                <a:solidFill>
                  <a:srgbClr val="0000FF"/>
                </a:solidFill>
                <a:latin typeface="Palatino Linotype" pitchFamily="18" charset="0"/>
              </a:rPr>
              <a:t>   - </a:t>
            </a:r>
            <a:r>
              <a:rPr lang="tr-TR" sz="2200" dirty="0" smtClean="0">
                <a:latin typeface="Palatino Linotype" pitchFamily="18" charset="0"/>
              </a:rPr>
              <a:t>Bağlantı </a:t>
            </a:r>
            <a:r>
              <a:rPr lang="tr-TR" sz="2200" dirty="0">
                <a:latin typeface="Palatino Linotype" pitchFamily="18" charset="0"/>
              </a:rPr>
              <a:t>aynı pencere içerisinde en üstte  açılır.</a:t>
            </a:r>
          </a:p>
          <a:p>
            <a:pPr>
              <a:lnSpc>
                <a:spcPct val="90000"/>
              </a:lnSpc>
              <a:buFont typeface="Wingdings" pitchFamily="2" charset="2"/>
              <a:buChar char="q"/>
            </a:pPr>
            <a:r>
              <a:rPr lang="tr-TR" sz="2200" dirty="0">
                <a:solidFill>
                  <a:srgbClr val="0000FF"/>
                </a:solidFill>
                <a:latin typeface="Palatino Linotype" pitchFamily="18" charset="0"/>
              </a:rPr>
              <a:t>target="parent</a:t>
            </a:r>
            <a:r>
              <a:rPr lang="tr-TR" sz="2200" dirty="0" smtClean="0">
                <a:solidFill>
                  <a:srgbClr val="0000FF"/>
                </a:solidFill>
                <a:latin typeface="Palatino Linotype" pitchFamily="18" charset="0"/>
              </a:rPr>
              <a:t>“-</a:t>
            </a:r>
            <a:r>
              <a:rPr lang="tr-TR" sz="2200" dirty="0" smtClean="0">
                <a:latin typeface="Palatino Linotype" pitchFamily="18" charset="0"/>
              </a:rPr>
              <a:t>Açılan </a:t>
            </a:r>
            <a:r>
              <a:rPr lang="tr-TR" sz="2200" dirty="0">
                <a:latin typeface="Palatino Linotype" pitchFamily="18" charset="0"/>
              </a:rPr>
              <a:t>bağlantı, o anda açık sayfayı oluşturmuş </a:t>
            </a:r>
            <a:r>
              <a:rPr lang="tr-TR" sz="2200" dirty="0" smtClean="0">
                <a:latin typeface="Palatino Linotype" pitchFamily="18" charset="0"/>
              </a:rPr>
              <a:t>bir </a:t>
            </a:r>
            <a:r>
              <a:rPr lang="tr-TR" sz="2200" dirty="0">
                <a:latin typeface="Palatino Linotype" pitchFamily="18" charset="0"/>
              </a:rPr>
              <a:t>ana sayfa varsa onun yerine konur.</a:t>
            </a:r>
          </a:p>
          <a:p>
            <a:endParaRPr lang="tr-TR" sz="2400" dirty="0" smtClean="0">
              <a:latin typeface="Palatino Linotype" pitchFamily="18" charset="0"/>
            </a:endParaRPr>
          </a:p>
          <a:p>
            <a:pPr marL="0" indent="0">
              <a:buNone/>
            </a:pPr>
            <a:r>
              <a:rPr lang="tr-TR" sz="2400" b="1" dirty="0">
                <a:solidFill>
                  <a:srgbClr val="FF0000"/>
                </a:solidFill>
                <a:latin typeface="Palatino Linotype" pitchFamily="18" charset="0"/>
              </a:rPr>
              <a:t>&lt;a href=“</a:t>
            </a:r>
            <a:r>
              <a:rPr lang="tr-TR" sz="2400" b="1" dirty="0">
                <a:latin typeface="Palatino Linotype" pitchFamily="18" charset="0"/>
              </a:rPr>
              <a:t>http:</a:t>
            </a:r>
            <a:r>
              <a:rPr lang="tr-TR" sz="2400" dirty="0">
                <a:latin typeface="Palatino Linotype" pitchFamily="18" charset="0"/>
              </a:rPr>
              <a:t>//</a:t>
            </a:r>
            <a:r>
              <a:rPr lang="tr-TR" sz="2400" b="1" dirty="0" smtClean="0">
                <a:latin typeface="Palatino Linotype" pitchFamily="18" charset="0"/>
              </a:rPr>
              <a:t>www</a:t>
            </a:r>
            <a:r>
              <a:rPr lang="tr-TR" sz="2400" dirty="0" smtClean="0">
                <a:latin typeface="Palatino Linotype" pitchFamily="18" charset="0"/>
              </a:rPr>
              <a:t>.</a:t>
            </a:r>
            <a:r>
              <a:rPr lang="tr-TR" sz="2400" b="1" dirty="0" smtClean="0">
                <a:latin typeface="Palatino Linotype" pitchFamily="18" charset="0"/>
              </a:rPr>
              <a:t>emu.edu.tr</a:t>
            </a:r>
            <a:r>
              <a:rPr lang="tr-TR" sz="2400" b="1" dirty="0">
                <a:solidFill>
                  <a:srgbClr val="FF0000"/>
                </a:solidFill>
                <a:latin typeface="Palatino Linotype" pitchFamily="18" charset="0"/>
              </a:rPr>
              <a:t>" target=“blank</a:t>
            </a:r>
            <a:r>
              <a:rPr lang="tr-TR" sz="2400" b="1" dirty="0" smtClean="0">
                <a:solidFill>
                  <a:srgbClr val="FF0000"/>
                </a:solidFill>
                <a:latin typeface="Palatino Linotype" pitchFamily="18" charset="0"/>
              </a:rPr>
              <a:t>"&gt;</a:t>
            </a:r>
            <a:r>
              <a:rPr lang="tr-TR" sz="2400" b="1" dirty="0" smtClean="0">
                <a:latin typeface="Palatino Linotype" pitchFamily="18" charset="0"/>
              </a:rPr>
              <a:t>EMU</a:t>
            </a:r>
            <a:r>
              <a:rPr lang="tr-TR" sz="2400" b="1" dirty="0" smtClean="0">
                <a:solidFill>
                  <a:srgbClr val="FF0000"/>
                </a:solidFill>
                <a:latin typeface="Palatino Linotype" pitchFamily="18" charset="0"/>
              </a:rPr>
              <a:t>&lt;/</a:t>
            </a:r>
            <a:r>
              <a:rPr lang="tr-TR" sz="2400" b="1" dirty="0">
                <a:solidFill>
                  <a:srgbClr val="FF0000"/>
                </a:solidFill>
                <a:latin typeface="Palatino Linotype" pitchFamily="18" charset="0"/>
              </a:rPr>
              <a:t>a&gt;</a:t>
            </a:r>
            <a:r>
              <a:rPr lang="tr-TR" sz="2400" dirty="0">
                <a:latin typeface="Palatino Linotype" pitchFamily="18" charset="0"/>
              </a:rPr>
              <a:t> </a:t>
            </a:r>
          </a:p>
          <a:p>
            <a:endParaRPr lang="en-US" sz="2400" dirty="0">
              <a:latin typeface="Palatino Linotype" pitchFamily="18"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35</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2272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solidFill>
                  <a:schemeClr val="tx1">
                    <a:lumMod val="75000"/>
                    <a:lumOff val="25000"/>
                  </a:schemeClr>
                </a:solidFill>
                <a:latin typeface="Palatino Linotype" pitchFamily="18" charset="0"/>
              </a:rPr>
              <a:t>4. Bağlantı (Köprü) Oluşturma</a:t>
            </a:r>
            <a:endParaRPr lang="en-US" sz="3200" dirty="0">
              <a:latin typeface="Palatino Linotype" pitchFamily="18" charset="0"/>
            </a:endParaRPr>
          </a:p>
        </p:txBody>
      </p:sp>
      <p:sp>
        <p:nvSpPr>
          <p:cNvPr id="3" name="Content Placeholder 2"/>
          <p:cNvSpPr>
            <a:spLocks noGrp="1"/>
          </p:cNvSpPr>
          <p:nvPr>
            <p:ph sz="quarter" idx="1"/>
          </p:nvPr>
        </p:nvSpPr>
        <p:spPr>
          <a:xfrm>
            <a:off x="612648" y="1600200"/>
            <a:ext cx="8302752" cy="2438400"/>
          </a:xfrm>
        </p:spPr>
        <p:txBody>
          <a:bodyPr>
            <a:noAutofit/>
          </a:bodyPr>
          <a:lstStyle/>
          <a:p>
            <a:pPr marL="0" indent="0" algn="just">
              <a:buNone/>
            </a:pPr>
            <a:r>
              <a:rPr lang="tr-TR" sz="1400" b="1" dirty="0" smtClean="0">
                <a:solidFill>
                  <a:schemeClr val="tx2"/>
                </a:solidFill>
                <a:latin typeface="Verdana" pitchFamily="34" charset="0"/>
                <a:ea typeface="Verdana" pitchFamily="34" charset="0"/>
                <a:cs typeface="Verdana" pitchFamily="34" charset="0"/>
              </a:rPr>
              <a:t>ÖRNEK:</a:t>
            </a:r>
            <a:r>
              <a:rPr lang="tr-TR" sz="1400" dirty="0" smtClean="0">
                <a:solidFill>
                  <a:schemeClr val="tx2"/>
                </a:solidFill>
                <a:latin typeface="Verdana" pitchFamily="34" charset="0"/>
                <a:ea typeface="Verdana" pitchFamily="34" charset="0"/>
                <a:cs typeface="Verdana" pitchFamily="34" charset="0"/>
              </a:rPr>
              <a:t> </a:t>
            </a:r>
          </a:p>
          <a:p>
            <a:pPr marL="0" indent="0" algn="just">
              <a:buNone/>
            </a:pPr>
            <a:endParaRPr lang="tr-TR" sz="400" dirty="0" smtClean="0">
              <a:solidFill>
                <a:schemeClr val="tx2"/>
              </a:solidFill>
              <a:latin typeface="Verdana" pitchFamily="34" charset="0"/>
              <a:ea typeface="Verdana" pitchFamily="34" charset="0"/>
              <a:cs typeface="Verdana" pitchFamily="34" charset="0"/>
            </a:endParaRPr>
          </a:p>
          <a:p>
            <a:pPr marL="0" indent="0" algn="just">
              <a:buNone/>
            </a:pPr>
            <a:r>
              <a:rPr lang="en-US" sz="1400" dirty="0">
                <a:solidFill>
                  <a:schemeClr val="tx2"/>
                </a:solidFill>
                <a:latin typeface="Verdana" pitchFamily="34" charset="0"/>
                <a:ea typeface="Verdana" pitchFamily="34" charset="0"/>
                <a:cs typeface="Verdana" pitchFamily="34" charset="0"/>
              </a:rPr>
              <a:t>&lt;HTML&gt;</a:t>
            </a:r>
          </a:p>
          <a:p>
            <a:pPr marL="0" indent="0" algn="just">
              <a:buNone/>
            </a:pPr>
            <a:r>
              <a:rPr lang="en-US" sz="1400" dirty="0" smtClean="0">
                <a:solidFill>
                  <a:schemeClr val="tx2"/>
                </a:solidFill>
                <a:latin typeface="Verdana" pitchFamily="34" charset="0"/>
                <a:ea typeface="Verdana" pitchFamily="34" charset="0"/>
                <a:cs typeface="Verdana" pitchFamily="34" charset="0"/>
              </a:rPr>
              <a:t>&lt;</a:t>
            </a:r>
            <a:r>
              <a:rPr lang="en-US" sz="1400" dirty="0">
                <a:solidFill>
                  <a:schemeClr val="tx2"/>
                </a:solidFill>
                <a:latin typeface="Verdana" pitchFamily="34" charset="0"/>
                <a:ea typeface="Verdana" pitchFamily="34" charset="0"/>
                <a:cs typeface="Verdana" pitchFamily="34" charset="0"/>
              </a:rPr>
              <a:t>HEAD&gt;&lt;TITLE&gt;&lt;/TITLE&gt;&lt;/HEAD&gt;</a:t>
            </a:r>
          </a:p>
          <a:p>
            <a:pPr marL="0" indent="0" algn="just">
              <a:buNone/>
            </a:pPr>
            <a:r>
              <a:rPr lang="en-US" sz="1400" dirty="0" smtClean="0">
                <a:solidFill>
                  <a:schemeClr val="tx2"/>
                </a:solidFill>
                <a:latin typeface="Verdana" pitchFamily="34" charset="0"/>
                <a:ea typeface="Verdana" pitchFamily="34" charset="0"/>
                <a:cs typeface="Verdana" pitchFamily="34" charset="0"/>
              </a:rPr>
              <a:t>&lt;</a:t>
            </a:r>
            <a:r>
              <a:rPr lang="en-US" sz="1400" dirty="0">
                <a:solidFill>
                  <a:schemeClr val="tx2"/>
                </a:solidFill>
                <a:latin typeface="Verdana" pitchFamily="34" charset="0"/>
                <a:ea typeface="Verdana" pitchFamily="34" charset="0"/>
                <a:cs typeface="Verdana" pitchFamily="34" charset="0"/>
              </a:rPr>
              <a:t>BODY&gt;</a:t>
            </a:r>
          </a:p>
          <a:p>
            <a:pPr marL="0" indent="0" algn="just">
              <a:buNone/>
            </a:pPr>
            <a:r>
              <a:rPr lang="en-US" sz="1400" b="1" dirty="0" smtClean="0">
                <a:solidFill>
                  <a:schemeClr val="accent4"/>
                </a:solidFill>
                <a:latin typeface="Verdana" pitchFamily="34" charset="0"/>
                <a:ea typeface="Verdana" pitchFamily="34" charset="0"/>
                <a:cs typeface="Verdana" pitchFamily="34" charset="0"/>
              </a:rPr>
              <a:t>&lt;</a:t>
            </a:r>
            <a:r>
              <a:rPr lang="en-US" sz="1400" b="1" dirty="0">
                <a:solidFill>
                  <a:schemeClr val="accent4"/>
                </a:solidFill>
                <a:latin typeface="Verdana" pitchFamily="34" charset="0"/>
                <a:ea typeface="Verdana" pitchFamily="34" charset="0"/>
                <a:cs typeface="Verdana" pitchFamily="34" charset="0"/>
              </a:rPr>
              <a:t>a </a:t>
            </a:r>
            <a:r>
              <a:rPr lang="en-US" sz="1400" b="1" dirty="0" err="1">
                <a:solidFill>
                  <a:schemeClr val="accent4"/>
                </a:solidFill>
                <a:latin typeface="Verdana" pitchFamily="34" charset="0"/>
                <a:ea typeface="Verdana" pitchFamily="34" charset="0"/>
                <a:cs typeface="Verdana" pitchFamily="34" charset="0"/>
              </a:rPr>
              <a:t>href</a:t>
            </a:r>
            <a:r>
              <a:rPr lang="en-US" sz="1400" b="1" dirty="0">
                <a:solidFill>
                  <a:schemeClr val="accent4"/>
                </a:solidFill>
                <a:latin typeface="Verdana" pitchFamily="34" charset="0"/>
                <a:ea typeface="Verdana" pitchFamily="34" charset="0"/>
                <a:cs typeface="Verdana" pitchFamily="34" charset="0"/>
              </a:rPr>
              <a:t>="http://www.emu.edu.tr" target=“blank"&gt;EMU&lt;/a&gt; </a:t>
            </a:r>
            <a:r>
              <a:rPr lang="en-US" sz="1400" dirty="0" smtClean="0">
                <a:solidFill>
                  <a:schemeClr val="tx2"/>
                </a:solidFill>
                <a:latin typeface="Verdana" pitchFamily="34" charset="0"/>
                <a:ea typeface="Verdana" pitchFamily="34" charset="0"/>
                <a:cs typeface="Verdana" pitchFamily="34" charset="0"/>
              </a:rPr>
              <a:t>&lt;</a:t>
            </a:r>
            <a:r>
              <a:rPr lang="en-US" sz="1400" dirty="0">
                <a:solidFill>
                  <a:schemeClr val="tx2"/>
                </a:solidFill>
                <a:latin typeface="Verdana" pitchFamily="34" charset="0"/>
                <a:ea typeface="Verdana" pitchFamily="34" charset="0"/>
                <a:cs typeface="Verdana" pitchFamily="34" charset="0"/>
              </a:rPr>
              <a:t>BR&gt;</a:t>
            </a:r>
          </a:p>
          <a:p>
            <a:pPr marL="0" indent="0" algn="just">
              <a:buNone/>
            </a:pPr>
            <a:r>
              <a:rPr lang="en-US" sz="1400" b="1" dirty="0">
                <a:solidFill>
                  <a:schemeClr val="accent4"/>
                </a:solidFill>
                <a:latin typeface="Verdana" pitchFamily="34" charset="0"/>
                <a:ea typeface="Verdana" pitchFamily="34" charset="0"/>
                <a:cs typeface="Verdana" pitchFamily="34" charset="0"/>
              </a:rPr>
              <a:t>&lt;a </a:t>
            </a:r>
            <a:r>
              <a:rPr lang="en-US" sz="1400" b="1" dirty="0" err="1">
                <a:solidFill>
                  <a:schemeClr val="accent4"/>
                </a:solidFill>
                <a:latin typeface="Verdana" pitchFamily="34" charset="0"/>
                <a:ea typeface="Verdana" pitchFamily="34" charset="0"/>
                <a:cs typeface="Verdana" pitchFamily="34" charset="0"/>
              </a:rPr>
              <a:t>href</a:t>
            </a:r>
            <a:r>
              <a:rPr lang="en-US" sz="1400" b="1" dirty="0">
                <a:solidFill>
                  <a:schemeClr val="accent4"/>
                </a:solidFill>
                <a:latin typeface="Verdana" pitchFamily="34" charset="0"/>
                <a:ea typeface="Verdana" pitchFamily="34" charset="0"/>
                <a:cs typeface="Verdana" pitchFamily="34" charset="0"/>
              </a:rPr>
              <a:t>="mailto:raygan.kansoy@emu.edu.tr"&gt; </a:t>
            </a:r>
            <a:r>
              <a:rPr lang="en-US" sz="1400" b="1" dirty="0" err="1">
                <a:solidFill>
                  <a:schemeClr val="accent4"/>
                </a:solidFill>
                <a:latin typeface="Verdana" pitchFamily="34" charset="0"/>
                <a:ea typeface="Verdana" pitchFamily="34" charset="0"/>
                <a:cs typeface="Verdana" pitchFamily="34" charset="0"/>
              </a:rPr>
              <a:t>Raygan</a:t>
            </a:r>
            <a:r>
              <a:rPr lang="en-US" sz="1400" b="1" dirty="0">
                <a:solidFill>
                  <a:schemeClr val="accent4"/>
                </a:solidFill>
                <a:latin typeface="Verdana" pitchFamily="34" charset="0"/>
                <a:ea typeface="Verdana" pitchFamily="34" charset="0"/>
                <a:cs typeface="Verdana" pitchFamily="34" charset="0"/>
              </a:rPr>
              <a:t> </a:t>
            </a:r>
            <a:r>
              <a:rPr lang="en-US" sz="1400" b="1" dirty="0" err="1">
                <a:solidFill>
                  <a:schemeClr val="accent4"/>
                </a:solidFill>
                <a:latin typeface="Verdana" pitchFamily="34" charset="0"/>
                <a:ea typeface="Verdana" pitchFamily="34" charset="0"/>
                <a:cs typeface="Verdana" pitchFamily="34" charset="0"/>
              </a:rPr>
              <a:t>Kansoy</a:t>
            </a:r>
            <a:r>
              <a:rPr lang="en-US" sz="1400" b="1" dirty="0">
                <a:solidFill>
                  <a:schemeClr val="accent4"/>
                </a:solidFill>
                <a:latin typeface="Verdana" pitchFamily="34" charset="0"/>
                <a:ea typeface="Verdana" pitchFamily="34" charset="0"/>
                <a:cs typeface="Verdana" pitchFamily="34" charset="0"/>
              </a:rPr>
              <a:t>&lt;/a&gt;</a:t>
            </a:r>
          </a:p>
          <a:p>
            <a:pPr marL="0" indent="0" algn="just">
              <a:buNone/>
            </a:pPr>
            <a:r>
              <a:rPr lang="en-US" sz="1400" dirty="0" smtClean="0">
                <a:solidFill>
                  <a:schemeClr val="tx2"/>
                </a:solidFill>
                <a:latin typeface="Verdana" pitchFamily="34" charset="0"/>
                <a:ea typeface="Verdana" pitchFamily="34" charset="0"/>
                <a:cs typeface="Verdana" pitchFamily="34" charset="0"/>
              </a:rPr>
              <a:t>&lt;/</a:t>
            </a:r>
            <a:r>
              <a:rPr lang="en-US" sz="1400" dirty="0">
                <a:solidFill>
                  <a:schemeClr val="tx2"/>
                </a:solidFill>
                <a:latin typeface="Verdana" pitchFamily="34" charset="0"/>
                <a:ea typeface="Verdana" pitchFamily="34" charset="0"/>
                <a:cs typeface="Verdana" pitchFamily="34" charset="0"/>
              </a:rPr>
              <a:t>BODY</a:t>
            </a:r>
            <a:r>
              <a:rPr lang="en-US" sz="1400" dirty="0" smtClean="0">
                <a:solidFill>
                  <a:schemeClr val="tx2"/>
                </a:solidFill>
                <a:latin typeface="Verdana" pitchFamily="34" charset="0"/>
                <a:ea typeface="Verdana" pitchFamily="34" charset="0"/>
                <a:cs typeface="Verdana" pitchFamily="34" charset="0"/>
              </a:rPr>
              <a:t>&gt;</a:t>
            </a:r>
            <a:endParaRPr lang="tr-TR" sz="1400" dirty="0" smtClean="0">
              <a:solidFill>
                <a:schemeClr val="tx2"/>
              </a:solidFill>
              <a:latin typeface="Verdana" pitchFamily="34" charset="0"/>
              <a:ea typeface="Verdana" pitchFamily="34" charset="0"/>
              <a:cs typeface="Verdana" pitchFamily="34" charset="0"/>
            </a:endParaRPr>
          </a:p>
          <a:p>
            <a:pPr marL="0" indent="0" algn="just">
              <a:buNone/>
            </a:pPr>
            <a:r>
              <a:rPr lang="en-US" sz="1400" dirty="0" smtClean="0">
                <a:solidFill>
                  <a:schemeClr val="tx2"/>
                </a:solidFill>
                <a:latin typeface="Verdana" pitchFamily="34" charset="0"/>
                <a:ea typeface="Verdana" pitchFamily="34" charset="0"/>
                <a:cs typeface="Verdana" pitchFamily="34" charset="0"/>
              </a:rPr>
              <a:t>&lt;/</a:t>
            </a:r>
            <a:r>
              <a:rPr lang="en-US" sz="1400" dirty="0">
                <a:solidFill>
                  <a:schemeClr val="tx2"/>
                </a:solidFill>
                <a:latin typeface="Verdana" pitchFamily="34" charset="0"/>
                <a:ea typeface="Verdana" pitchFamily="34" charset="0"/>
                <a:cs typeface="Verdana" pitchFamily="34" charset="0"/>
              </a:rPr>
              <a:t>HTML&gt;</a:t>
            </a:r>
            <a:endParaRPr lang="tr-TR" sz="1400" dirty="0">
              <a:solidFill>
                <a:schemeClr val="tx2"/>
              </a:solidFill>
              <a:latin typeface="Verdana" pitchFamily="34"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36</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746" y="4191000"/>
            <a:ext cx="6999454"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05591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tr-TR" sz="3200" b="1" dirty="0">
                <a:solidFill>
                  <a:schemeClr val="tx1">
                    <a:lumMod val="75000"/>
                    <a:lumOff val="25000"/>
                  </a:schemeClr>
                </a:solidFill>
                <a:latin typeface="Palatino Linotype" pitchFamily="18" charset="0"/>
              </a:rPr>
              <a:t>5</a:t>
            </a:r>
            <a:r>
              <a:rPr lang="tr-TR" sz="3200" b="1" dirty="0" smtClean="0">
                <a:solidFill>
                  <a:schemeClr val="tx1">
                    <a:lumMod val="75000"/>
                    <a:lumOff val="25000"/>
                  </a:schemeClr>
                </a:solidFill>
                <a:latin typeface="Palatino Linotype" pitchFamily="18" charset="0"/>
              </a:rPr>
              <a:t>. Resim Ekleme</a:t>
            </a:r>
            <a:endParaRPr lang="tr-TR" sz="3200" b="1" dirty="0">
              <a:solidFill>
                <a:schemeClr val="tx1">
                  <a:lumMod val="75000"/>
                  <a:lumOff val="25000"/>
                </a:schemeClr>
              </a:solidFill>
              <a:latin typeface="Palatino Linotype" pitchFamily="18" charset="0"/>
            </a:endParaRPr>
          </a:p>
        </p:txBody>
      </p:sp>
      <p:sp>
        <p:nvSpPr>
          <p:cNvPr id="3" name="Content Placeholder 2"/>
          <p:cNvSpPr>
            <a:spLocks noGrp="1"/>
          </p:cNvSpPr>
          <p:nvPr>
            <p:ph sz="quarter" idx="1"/>
          </p:nvPr>
        </p:nvSpPr>
        <p:spPr>
          <a:xfrm>
            <a:off x="612648" y="1676400"/>
            <a:ext cx="7845552" cy="5029200"/>
          </a:xfrm>
        </p:spPr>
        <p:txBody>
          <a:bodyPr>
            <a:normAutofit fontScale="25000" lnSpcReduction="20000"/>
          </a:bodyPr>
          <a:lstStyle/>
          <a:p>
            <a:pPr marL="252000">
              <a:lnSpc>
                <a:spcPct val="120000"/>
              </a:lnSpc>
              <a:spcBef>
                <a:spcPts val="0"/>
              </a:spcBef>
              <a:spcAft>
                <a:spcPts val="1200"/>
              </a:spcAft>
            </a:pPr>
            <a:r>
              <a:rPr lang="tr-TR" sz="8000" dirty="0">
                <a:latin typeface="Palatino Linotype" pitchFamily="18" charset="0"/>
              </a:rPr>
              <a:t>HTML dökümanlarına resim eklemek için &lt;img&gt; etiketi </a:t>
            </a:r>
            <a:r>
              <a:rPr lang="tr-TR" sz="8000" dirty="0" smtClean="0">
                <a:latin typeface="Palatino Linotype" pitchFamily="18" charset="0"/>
              </a:rPr>
              <a:t> kullanılır</a:t>
            </a:r>
            <a:r>
              <a:rPr lang="tr-TR" sz="8000" dirty="0">
                <a:latin typeface="Palatino Linotype" pitchFamily="18" charset="0"/>
              </a:rPr>
              <a:t>.</a:t>
            </a:r>
          </a:p>
          <a:p>
            <a:pPr marL="252000">
              <a:lnSpc>
                <a:spcPct val="120000"/>
              </a:lnSpc>
              <a:spcBef>
                <a:spcPts val="0"/>
              </a:spcBef>
              <a:spcAft>
                <a:spcPts val="1200"/>
              </a:spcAft>
            </a:pPr>
            <a:r>
              <a:rPr lang="tr-TR" sz="8000" dirty="0">
                <a:latin typeface="Palatino Linotype" pitchFamily="18" charset="0"/>
              </a:rPr>
              <a:t>&lt;img&gt; etiketinin kapatma etiketi yoktur. </a:t>
            </a:r>
          </a:p>
          <a:p>
            <a:pPr marL="252000">
              <a:lnSpc>
                <a:spcPct val="120000"/>
              </a:lnSpc>
              <a:spcBef>
                <a:spcPts val="0"/>
              </a:spcBef>
              <a:spcAft>
                <a:spcPts val="1200"/>
              </a:spcAft>
            </a:pPr>
            <a:r>
              <a:rPr lang="tr-TR" sz="8000" dirty="0">
                <a:latin typeface="Palatino Linotype" pitchFamily="18" charset="0"/>
              </a:rPr>
              <a:t>&lt;img&gt; etiketi içerisinde aşağıdaki parametreler</a:t>
            </a:r>
            <a:r>
              <a:rPr lang="tr-TR" sz="8000" dirty="0" smtClean="0">
                <a:latin typeface="Palatino Linotype" pitchFamily="18" charset="0"/>
              </a:rPr>
              <a:t> kullanılır;</a:t>
            </a:r>
            <a:endParaRPr lang="en-US" sz="8000" dirty="0">
              <a:latin typeface="Palatino Linotype" pitchFamily="18" charset="0"/>
            </a:endParaRPr>
          </a:p>
          <a:p>
            <a:pPr lvl="1">
              <a:lnSpc>
                <a:spcPct val="120000"/>
              </a:lnSpc>
              <a:spcBef>
                <a:spcPts val="0"/>
              </a:spcBef>
              <a:spcAft>
                <a:spcPts val="1200"/>
              </a:spcAft>
            </a:pPr>
            <a:r>
              <a:rPr lang="tr-TR" sz="7200" b="1" dirty="0">
                <a:latin typeface="Palatino Linotype" pitchFamily="18" charset="0"/>
              </a:rPr>
              <a:t>Src</a:t>
            </a:r>
            <a:r>
              <a:rPr lang="tr-TR" sz="7200" dirty="0">
                <a:latin typeface="Palatino Linotype" pitchFamily="18" charset="0"/>
              </a:rPr>
              <a:t>: Buraya görüntülemek istediğiniz resim dosyasının yolu ve adı yazılır.</a:t>
            </a:r>
          </a:p>
          <a:p>
            <a:pPr lvl="1">
              <a:lnSpc>
                <a:spcPct val="120000"/>
              </a:lnSpc>
              <a:spcBef>
                <a:spcPts val="0"/>
              </a:spcBef>
              <a:spcAft>
                <a:spcPts val="1200"/>
              </a:spcAft>
            </a:pPr>
            <a:r>
              <a:rPr lang="tr-TR" sz="7200" b="1" dirty="0" smtClean="0">
                <a:latin typeface="Palatino Linotype" pitchFamily="18" charset="0"/>
              </a:rPr>
              <a:t>Alt</a:t>
            </a:r>
            <a:r>
              <a:rPr lang="tr-TR" sz="7200" dirty="0">
                <a:latin typeface="Palatino Linotype" pitchFamily="18" charset="0"/>
              </a:rPr>
              <a:t>: Bu parametre alternatif metin (alternate text) anlamına gelir. Bu metin, resimin üzerine mouse gelip bir süre beklendiği zaman görünen metindir</a:t>
            </a:r>
            <a:r>
              <a:rPr lang="tr-TR" sz="7200" dirty="0" smtClean="0">
                <a:latin typeface="Palatino Linotype" pitchFamily="18" charset="0"/>
              </a:rPr>
              <a:t>.</a:t>
            </a:r>
          </a:p>
          <a:p>
            <a:pPr lvl="1">
              <a:lnSpc>
                <a:spcPct val="120000"/>
              </a:lnSpc>
              <a:spcBef>
                <a:spcPts val="0"/>
              </a:spcBef>
              <a:spcAft>
                <a:spcPts val="1200"/>
              </a:spcAft>
            </a:pPr>
            <a:r>
              <a:rPr lang="tr-TR" sz="7200" b="1" dirty="0">
                <a:latin typeface="Palatino Linotype" pitchFamily="18" charset="0"/>
              </a:rPr>
              <a:t>Width</a:t>
            </a:r>
            <a:r>
              <a:rPr lang="tr-TR" sz="7200" dirty="0">
                <a:latin typeface="Palatino Linotype" pitchFamily="18" charset="0"/>
              </a:rPr>
              <a:t>: resmin en uzunluğunu (genişliği) ayarlamak </a:t>
            </a:r>
            <a:r>
              <a:rPr lang="tr-TR" sz="7200" dirty="0" smtClean="0">
                <a:latin typeface="Palatino Linotype" pitchFamily="18" charset="0"/>
              </a:rPr>
              <a:t>için kullanılır</a:t>
            </a:r>
            <a:endParaRPr lang="tr-TR" sz="7200" dirty="0">
              <a:latin typeface="Palatino Linotype" pitchFamily="18" charset="0"/>
            </a:endParaRPr>
          </a:p>
          <a:p>
            <a:pPr lvl="1">
              <a:lnSpc>
                <a:spcPct val="120000"/>
              </a:lnSpc>
              <a:spcBef>
                <a:spcPts val="0"/>
              </a:spcBef>
              <a:spcAft>
                <a:spcPts val="1200"/>
              </a:spcAft>
            </a:pPr>
            <a:r>
              <a:rPr lang="tr-TR" sz="7200" b="1" dirty="0">
                <a:latin typeface="Palatino Linotype" pitchFamily="18" charset="0"/>
              </a:rPr>
              <a:t>Height</a:t>
            </a:r>
            <a:r>
              <a:rPr lang="tr-TR" sz="7200" dirty="0">
                <a:latin typeface="Palatino Linotype" pitchFamily="18" charset="0"/>
              </a:rPr>
              <a:t>: resmin boy uzunluğunu ayarlamak </a:t>
            </a:r>
            <a:r>
              <a:rPr lang="tr-TR" sz="7200" dirty="0" smtClean="0">
                <a:latin typeface="Palatino Linotype" pitchFamily="18" charset="0"/>
              </a:rPr>
              <a:t>için kullanılır</a:t>
            </a:r>
            <a:endParaRPr lang="tr-TR" sz="7200" dirty="0">
              <a:latin typeface="Palatino Linotype" pitchFamily="18" charset="0"/>
            </a:endParaRPr>
          </a:p>
          <a:p>
            <a:pPr lvl="1">
              <a:lnSpc>
                <a:spcPct val="120000"/>
              </a:lnSpc>
              <a:spcBef>
                <a:spcPts val="0"/>
              </a:spcBef>
              <a:spcAft>
                <a:spcPts val="1200"/>
              </a:spcAft>
            </a:pPr>
            <a:r>
              <a:rPr lang="tr-TR" sz="7200" b="1" dirty="0">
                <a:latin typeface="Palatino Linotype" pitchFamily="18" charset="0"/>
              </a:rPr>
              <a:t>Border</a:t>
            </a:r>
            <a:r>
              <a:rPr lang="tr-TR" sz="7200" dirty="0">
                <a:latin typeface="Palatino Linotype" pitchFamily="18" charset="0"/>
              </a:rPr>
              <a:t>: resmin etrafına çerçeve çizmek </a:t>
            </a:r>
            <a:r>
              <a:rPr lang="tr-TR" sz="7200" dirty="0" smtClean="0">
                <a:latin typeface="Palatino Linotype" pitchFamily="18" charset="0"/>
              </a:rPr>
              <a:t>için kullanılır.</a:t>
            </a:r>
          </a:p>
          <a:p>
            <a:pPr lvl="1">
              <a:lnSpc>
                <a:spcPct val="120000"/>
              </a:lnSpc>
              <a:spcBef>
                <a:spcPts val="0"/>
              </a:spcBef>
              <a:spcAft>
                <a:spcPts val="1200"/>
              </a:spcAft>
            </a:pPr>
            <a:r>
              <a:rPr lang="tr-TR" sz="7200" b="1" dirty="0" smtClean="0">
                <a:latin typeface="Palatino Linotype" pitchFamily="18" charset="0"/>
              </a:rPr>
              <a:t>Align:</a:t>
            </a:r>
            <a:r>
              <a:rPr lang="tr-TR" sz="7200" dirty="0" smtClean="0">
                <a:latin typeface="Palatino Linotype" pitchFamily="18" charset="0"/>
              </a:rPr>
              <a:t> resmi hizalamak için kullanılır.</a:t>
            </a:r>
            <a:endParaRPr lang="tr-TR" sz="7200" dirty="0">
              <a:latin typeface="Palatino Linotype" pitchFamily="18" charset="0"/>
            </a:endParaRPr>
          </a:p>
          <a:p>
            <a:pPr lvl="1"/>
            <a:endParaRPr lang="tr-TR" sz="2400" dirty="0">
              <a:latin typeface="Palatino Linotype"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37</a:t>
            </a:fld>
            <a:endParaRPr lang="en-US"/>
          </a:p>
        </p:txBody>
      </p:sp>
      <p:pic>
        <p:nvPicPr>
          <p:cNvPr id="9"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543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tr-TR" sz="3200" b="1" dirty="0">
                <a:solidFill>
                  <a:schemeClr val="tx1">
                    <a:lumMod val="75000"/>
                    <a:lumOff val="25000"/>
                  </a:schemeClr>
                </a:solidFill>
                <a:latin typeface="Palatino Linotype" pitchFamily="18" charset="0"/>
              </a:rPr>
              <a:t>5</a:t>
            </a:r>
            <a:r>
              <a:rPr lang="tr-TR" sz="3200" b="1" dirty="0" smtClean="0">
                <a:solidFill>
                  <a:schemeClr val="tx1">
                    <a:lumMod val="75000"/>
                    <a:lumOff val="25000"/>
                  </a:schemeClr>
                </a:solidFill>
                <a:latin typeface="Palatino Linotype" pitchFamily="18" charset="0"/>
              </a:rPr>
              <a:t>. Resim Ekleme</a:t>
            </a:r>
            <a:endParaRPr lang="tr-TR" sz="3200" b="1" dirty="0">
              <a:solidFill>
                <a:schemeClr val="tx1">
                  <a:lumMod val="75000"/>
                  <a:lumOff val="25000"/>
                </a:schemeClr>
              </a:solidFill>
              <a:latin typeface="Palatino Linotype" pitchFamily="18" charset="0"/>
            </a:endParaRPr>
          </a:p>
        </p:txBody>
      </p:sp>
      <p:sp>
        <p:nvSpPr>
          <p:cNvPr id="3" name="Content Placeholder 2"/>
          <p:cNvSpPr>
            <a:spLocks noGrp="1"/>
          </p:cNvSpPr>
          <p:nvPr>
            <p:ph sz="quarter" idx="1"/>
          </p:nvPr>
        </p:nvSpPr>
        <p:spPr>
          <a:xfrm>
            <a:off x="612648" y="1676400"/>
            <a:ext cx="7845552" cy="5029200"/>
          </a:xfrm>
        </p:spPr>
        <p:txBody>
          <a:bodyPr>
            <a:normAutofit fontScale="32500" lnSpcReduction="20000"/>
          </a:bodyPr>
          <a:lstStyle/>
          <a:p>
            <a:pPr marL="0" indent="0">
              <a:lnSpc>
                <a:spcPct val="120000"/>
              </a:lnSpc>
              <a:spcBef>
                <a:spcPts val="0"/>
              </a:spcBef>
              <a:spcAft>
                <a:spcPts val="1200"/>
              </a:spcAft>
              <a:buNone/>
            </a:pPr>
            <a:r>
              <a:rPr lang="tr-TR" sz="8000" b="1" dirty="0" smtClean="0">
                <a:solidFill>
                  <a:schemeClr val="bg2">
                    <a:lumMod val="25000"/>
                  </a:schemeClr>
                </a:solidFill>
                <a:latin typeface="Palatino Linotype" pitchFamily="18" charset="0"/>
              </a:rPr>
              <a:t>ÖRNEKLER:</a:t>
            </a:r>
          </a:p>
          <a:p>
            <a:pPr marL="252000">
              <a:lnSpc>
                <a:spcPct val="120000"/>
              </a:lnSpc>
              <a:spcBef>
                <a:spcPts val="0"/>
              </a:spcBef>
              <a:spcAft>
                <a:spcPts val="1200"/>
              </a:spcAft>
            </a:pPr>
            <a:r>
              <a:rPr lang="tr-TR" sz="8000" dirty="0" smtClean="0">
                <a:latin typeface="Palatino Linotype" pitchFamily="18" charset="0"/>
              </a:rPr>
              <a:t>&lt;</a:t>
            </a:r>
            <a:r>
              <a:rPr lang="tr-TR" sz="8000" dirty="0">
                <a:latin typeface="Palatino Linotype" pitchFamily="18" charset="0"/>
              </a:rPr>
              <a:t>img src</a:t>
            </a:r>
            <a:r>
              <a:rPr lang="tr-TR" sz="8000" dirty="0" smtClean="0">
                <a:latin typeface="Palatino Linotype" pitchFamily="18" charset="0"/>
              </a:rPr>
              <a:t>="resim.jpg</a:t>
            </a:r>
            <a:r>
              <a:rPr lang="tr-TR" sz="8000" dirty="0">
                <a:latin typeface="Palatino Linotype" pitchFamily="18" charset="0"/>
              </a:rPr>
              <a:t>" alt="Örnek Resim</a:t>
            </a:r>
            <a:r>
              <a:rPr lang="tr-TR" sz="8000" dirty="0" smtClean="0">
                <a:latin typeface="Palatino Linotype" pitchFamily="18" charset="0"/>
              </a:rPr>
              <a:t>"&gt;</a:t>
            </a:r>
          </a:p>
          <a:p>
            <a:pPr marL="252000">
              <a:lnSpc>
                <a:spcPct val="120000"/>
              </a:lnSpc>
              <a:spcBef>
                <a:spcPts val="0"/>
              </a:spcBef>
              <a:spcAft>
                <a:spcPts val="1200"/>
              </a:spcAft>
            </a:pPr>
            <a:r>
              <a:rPr lang="tr-TR" sz="8000" dirty="0" smtClean="0">
                <a:latin typeface="Palatino Linotype" pitchFamily="18" charset="0"/>
              </a:rPr>
              <a:t>&lt;img src="resimler/resim.jpg</a:t>
            </a:r>
            <a:r>
              <a:rPr lang="tr-TR" sz="8000" dirty="0">
                <a:latin typeface="Palatino Linotype" pitchFamily="18" charset="0"/>
              </a:rPr>
              <a:t>" alt="Örnek Resim"&gt;</a:t>
            </a:r>
          </a:p>
          <a:p>
            <a:pPr marL="252000">
              <a:lnSpc>
                <a:spcPct val="120000"/>
              </a:lnSpc>
              <a:spcBef>
                <a:spcPts val="0"/>
              </a:spcBef>
              <a:spcAft>
                <a:spcPts val="1200"/>
              </a:spcAft>
            </a:pPr>
            <a:r>
              <a:rPr lang="tr-TR" sz="8000" dirty="0" smtClean="0">
                <a:latin typeface="Palatino Linotype" pitchFamily="18" charset="0"/>
              </a:rPr>
              <a:t>&lt;img </a:t>
            </a:r>
            <a:r>
              <a:rPr lang="tr-TR" sz="8000" dirty="0">
                <a:latin typeface="Palatino Linotype" pitchFamily="18" charset="0"/>
              </a:rPr>
              <a:t>src="resim.jpg" </a:t>
            </a:r>
            <a:r>
              <a:rPr lang="tr-TR" sz="8000" dirty="0" smtClean="0">
                <a:latin typeface="Palatino Linotype" pitchFamily="18" charset="0"/>
              </a:rPr>
              <a:t>width="400" height="250"&gt;</a:t>
            </a:r>
          </a:p>
          <a:p>
            <a:pPr marL="252000">
              <a:lnSpc>
                <a:spcPct val="120000"/>
              </a:lnSpc>
              <a:spcBef>
                <a:spcPts val="0"/>
              </a:spcBef>
              <a:spcAft>
                <a:spcPts val="1200"/>
              </a:spcAft>
            </a:pPr>
            <a:r>
              <a:rPr lang="tr-TR" sz="8000" dirty="0" smtClean="0">
                <a:latin typeface="Palatino Linotype" pitchFamily="18" charset="0"/>
              </a:rPr>
              <a:t> </a:t>
            </a:r>
            <a:r>
              <a:rPr lang="tr-TR" sz="8000" dirty="0">
                <a:latin typeface="Palatino Linotype" pitchFamily="18" charset="0"/>
              </a:rPr>
              <a:t>&lt;img src="resim.jpg" width</a:t>
            </a:r>
            <a:r>
              <a:rPr lang="tr-TR" sz="8000" dirty="0" smtClean="0">
                <a:latin typeface="Palatino Linotype" pitchFamily="18" charset="0"/>
              </a:rPr>
              <a:t>="250</a:t>
            </a:r>
            <a:r>
              <a:rPr lang="tr-TR" sz="8000" dirty="0">
                <a:latin typeface="Palatino Linotype" pitchFamily="18" charset="0"/>
              </a:rPr>
              <a:t>" height</a:t>
            </a:r>
            <a:r>
              <a:rPr lang="tr-TR" sz="8000" dirty="0" smtClean="0">
                <a:latin typeface="Palatino Linotype" pitchFamily="18" charset="0"/>
              </a:rPr>
              <a:t>="400"  </a:t>
            </a:r>
          </a:p>
          <a:p>
            <a:pPr marL="0" indent="0">
              <a:lnSpc>
                <a:spcPct val="120000"/>
              </a:lnSpc>
              <a:spcBef>
                <a:spcPts val="0"/>
              </a:spcBef>
              <a:spcAft>
                <a:spcPts val="1200"/>
              </a:spcAft>
              <a:buNone/>
            </a:pPr>
            <a:r>
              <a:rPr lang="tr-TR" sz="8000" dirty="0">
                <a:latin typeface="Palatino Linotype" pitchFamily="18" charset="0"/>
              </a:rPr>
              <a:t> </a:t>
            </a:r>
            <a:r>
              <a:rPr lang="tr-TR" sz="8000" dirty="0" smtClean="0">
                <a:latin typeface="Palatino Linotype" pitchFamily="18" charset="0"/>
              </a:rPr>
              <a:t>    border="2"&gt;</a:t>
            </a:r>
          </a:p>
          <a:p>
            <a:pPr marL="252000">
              <a:lnSpc>
                <a:spcPct val="120000"/>
              </a:lnSpc>
              <a:spcBef>
                <a:spcPts val="0"/>
              </a:spcBef>
              <a:spcAft>
                <a:spcPts val="1200"/>
              </a:spcAft>
            </a:pPr>
            <a:r>
              <a:rPr lang="tr-TR" sz="8000" dirty="0">
                <a:latin typeface="Palatino Linotype" pitchFamily="18" charset="0"/>
              </a:rPr>
              <a:t>&lt;img src="resim.jpg" width="400" height="</a:t>
            </a:r>
            <a:r>
              <a:rPr lang="tr-TR" sz="8000" dirty="0" smtClean="0">
                <a:latin typeface="Palatino Linotype" pitchFamily="18" charset="0"/>
              </a:rPr>
              <a:t>250" &gt;</a:t>
            </a:r>
            <a:endParaRPr lang="tr-TR" sz="8000" dirty="0">
              <a:latin typeface="Palatino Linotype" pitchFamily="18" charset="0"/>
            </a:endParaRPr>
          </a:p>
          <a:p>
            <a:pPr marL="252000">
              <a:lnSpc>
                <a:spcPct val="120000"/>
              </a:lnSpc>
              <a:spcBef>
                <a:spcPts val="0"/>
              </a:spcBef>
              <a:spcAft>
                <a:spcPts val="1200"/>
              </a:spcAft>
            </a:pPr>
            <a:r>
              <a:rPr lang="tr-TR" sz="8000" dirty="0">
                <a:latin typeface="Palatino Linotype" pitchFamily="18" charset="0"/>
              </a:rPr>
              <a:t>&lt;img src="resim.jpg" width="250" height="400"  </a:t>
            </a:r>
          </a:p>
          <a:p>
            <a:pPr marL="0" indent="0">
              <a:lnSpc>
                <a:spcPct val="120000"/>
              </a:lnSpc>
              <a:spcBef>
                <a:spcPts val="0"/>
              </a:spcBef>
              <a:spcAft>
                <a:spcPts val="1200"/>
              </a:spcAft>
              <a:buNone/>
            </a:pPr>
            <a:r>
              <a:rPr lang="tr-TR" sz="8000" dirty="0">
                <a:latin typeface="Palatino Linotype" pitchFamily="18" charset="0"/>
              </a:rPr>
              <a:t>     </a:t>
            </a:r>
            <a:r>
              <a:rPr lang="tr-TR" sz="8000" dirty="0" smtClean="0">
                <a:latin typeface="Palatino Linotype" pitchFamily="18" charset="0"/>
              </a:rPr>
              <a:t>align="right"&gt;</a:t>
            </a:r>
            <a:endParaRPr lang="tr-TR" sz="8000" dirty="0">
              <a:latin typeface="Palatino Linotype" pitchFamily="18" charset="0"/>
            </a:endParaRPr>
          </a:p>
          <a:p>
            <a:pPr marL="252000">
              <a:lnSpc>
                <a:spcPct val="120000"/>
              </a:lnSpc>
              <a:spcBef>
                <a:spcPts val="0"/>
              </a:spcBef>
              <a:spcAft>
                <a:spcPts val="1200"/>
              </a:spcAft>
            </a:pPr>
            <a:endParaRPr lang="tr-TR" sz="8000" dirty="0">
              <a:latin typeface="Palatino Linotype"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38</a:t>
            </a:fld>
            <a:endParaRPr lang="en-US"/>
          </a:p>
        </p:txBody>
      </p:sp>
      <p:pic>
        <p:nvPicPr>
          <p:cNvPr id="9"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359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tr-TR" sz="3200" b="1" dirty="0">
                <a:solidFill>
                  <a:schemeClr val="tx1">
                    <a:lumMod val="75000"/>
                    <a:lumOff val="25000"/>
                  </a:schemeClr>
                </a:solidFill>
                <a:latin typeface="Palatino Linotype" pitchFamily="18" charset="0"/>
              </a:rPr>
              <a:t>6</a:t>
            </a:r>
            <a:r>
              <a:rPr lang="tr-TR" sz="3200" b="1" dirty="0" smtClean="0">
                <a:solidFill>
                  <a:schemeClr val="tx1">
                    <a:lumMod val="75000"/>
                    <a:lumOff val="25000"/>
                  </a:schemeClr>
                </a:solidFill>
                <a:latin typeface="Palatino Linotype" pitchFamily="18" charset="0"/>
              </a:rPr>
              <a:t>. </a:t>
            </a:r>
            <a:r>
              <a:rPr lang="tr-TR" sz="3200" b="1" dirty="0">
                <a:solidFill>
                  <a:schemeClr val="tx1">
                    <a:lumMod val="75000"/>
                    <a:lumOff val="25000"/>
                  </a:schemeClr>
                </a:solidFill>
                <a:latin typeface="Palatino Linotype" pitchFamily="18" charset="0"/>
              </a:rPr>
              <a:t>Özel </a:t>
            </a:r>
            <a:r>
              <a:rPr lang="tr-TR" sz="3200" b="1" dirty="0" smtClean="0">
                <a:solidFill>
                  <a:schemeClr val="tx1">
                    <a:lumMod val="75000"/>
                    <a:lumOff val="25000"/>
                  </a:schemeClr>
                </a:solidFill>
                <a:latin typeface="Palatino Linotype" pitchFamily="18" charset="0"/>
              </a:rPr>
              <a:t>Karakterlerin </a:t>
            </a:r>
            <a:r>
              <a:rPr lang="tr-TR" sz="3200" b="1" dirty="0">
                <a:solidFill>
                  <a:schemeClr val="tx1">
                    <a:lumMod val="75000"/>
                    <a:lumOff val="25000"/>
                  </a:schemeClr>
                </a:solidFill>
                <a:latin typeface="Palatino Linotype" pitchFamily="18" charset="0"/>
              </a:rPr>
              <a:t>Kullanımı</a:t>
            </a:r>
          </a:p>
        </p:txBody>
      </p:sp>
      <p:sp>
        <p:nvSpPr>
          <p:cNvPr id="3" name="Content Placeholder 2"/>
          <p:cNvSpPr>
            <a:spLocks noGrp="1"/>
          </p:cNvSpPr>
          <p:nvPr>
            <p:ph sz="quarter" idx="1"/>
          </p:nvPr>
        </p:nvSpPr>
        <p:spPr>
          <a:xfrm>
            <a:off x="612648" y="1676400"/>
            <a:ext cx="7328820" cy="4495800"/>
          </a:xfrm>
        </p:spPr>
        <p:txBody>
          <a:bodyPr>
            <a:normAutofit/>
          </a:bodyPr>
          <a:lstStyle/>
          <a:p>
            <a:r>
              <a:rPr lang="en-US" sz="2400" dirty="0">
                <a:latin typeface="Palatino Linotype" pitchFamily="18" charset="0"/>
              </a:rPr>
              <a:t>HTML </a:t>
            </a:r>
            <a:r>
              <a:rPr lang="en-US" sz="2400" dirty="0" err="1">
                <a:latin typeface="Palatino Linotype" pitchFamily="18" charset="0"/>
              </a:rPr>
              <a:t>metin</a:t>
            </a:r>
            <a:r>
              <a:rPr lang="en-US" sz="2400" dirty="0">
                <a:latin typeface="Palatino Linotype" pitchFamily="18" charset="0"/>
              </a:rPr>
              <a:t> </a:t>
            </a:r>
            <a:r>
              <a:rPr lang="en-US" sz="2400" dirty="0" err="1">
                <a:latin typeface="Palatino Linotype" pitchFamily="18" charset="0"/>
              </a:rPr>
              <a:t>içerisine</a:t>
            </a:r>
            <a:r>
              <a:rPr lang="en-US" sz="2400" dirty="0">
                <a:latin typeface="Palatino Linotype" pitchFamily="18" charset="0"/>
              </a:rPr>
              <a:t> </a:t>
            </a:r>
            <a:r>
              <a:rPr lang="en-US" sz="2400" dirty="0" err="1">
                <a:latin typeface="Palatino Linotype" pitchFamily="18" charset="0"/>
              </a:rPr>
              <a:t>özel</a:t>
            </a:r>
            <a:r>
              <a:rPr lang="en-US" sz="2400" dirty="0">
                <a:latin typeface="Palatino Linotype" pitchFamily="18" charset="0"/>
              </a:rPr>
              <a:t> </a:t>
            </a:r>
            <a:r>
              <a:rPr lang="en-US" sz="2400" dirty="0" err="1">
                <a:latin typeface="Palatino Linotype" pitchFamily="18" charset="0"/>
              </a:rPr>
              <a:t>karakterleri</a:t>
            </a:r>
            <a:r>
              <a:rPr lang="en-US" sz="2400" dirty="0">
                <a:latin typeface="Palatino Linotype" pitchFamily="18" charset="0"/>
              </a:rPr>
              <a:t> </a:t>
            </a:r>
            <a:r>
              <a:rPr lang="en-US" sz="2400" dirty="0" err="1">
                <a:latin typeface="Palatino Linotype" pitchFamily="18" charset="0"/>
              </a:rPr>
              <a:t>yazmak</a:t>
            </a:r>
            <a:r>
              <a:rPr lang="en-US" sz="2400" dirty="0">
                <a:latin typeface="Palatino Linotype" pitchFamily="18" charset="0"/>
              </a:rPr>
              <a:t> </a:t>
            </a:r>
            <a:r>
              <a:rPr lang="en-US" sz="2400" dirty="0" err="1">
                <a:latin typeface="Palatino Linotype" pitchFamily="18" charset="0"/>
              </a:rPr>
              <a:t>için</a:t>
            </a:r>
            <a:r>
              <a:rPr lang="en-US" sz="2400" dirty="0">
                <a:latin typeface="Palatino Linotype" pitchFamily="18" charset="0"/>
              </a:rPr>
              <a:t> </a:t>
            </a:r>
            <a:r>
              <a:rPr lang="en-US" sz="2400" dirty="0" err="1">
                <a:latin typeface="Palatino Linotype" pitchFamily="18" charset="0"/>
              </a:rPr>
              <a:t>aşağıdaki</a:t>
            </a:r>
            <a:r>
              <a:rPr lang="en-US" sz="2400" dirty="0">
                <a:latin typeface="Palatino Linotype" pitchFamily="18" charset="0"/>
              </a:rPr>
              <a:t> format </a:t>
            </a:r>
            <a:r>
              <a:rPr lang="en-US" sz="2400" dirty="0" err="1">
                <a:latin typeface="Palatino Linotype" pitchFamily="18" charset="0"/>
              </a:rPr>
              <a:t>kullanılır</a:t>
            </a:r>
            <a:r>
              <a:rPr lang="en-US" sz="2400" dirty="0" smtClean="0">
                <a:latin typeface="Palatino Linotype" pitchFamily="18" charset="0"/>
              </a:rPr>
              <a:t>.</a:t>
            </a:r>
            <a:endParaRPr lang="tr-TR" sz="2400" dirty="0" smtClean="0">
              <a:latin typeface="Palatino Linotype" pitchFamily="18" charset="0"/>
            </a:endParaRPr>
          </a:p>
          <a:p>
            <a:endParaRPr lang="en-US" sz="300" dirty="0">
              <a:latin typeface="Palatino Linotype" pitchFamily="18" charset="0"/>
            </a:endParaRPr>
          </a:p>
          <a:p>
            <a:pPr lvl="1"/>
            <a:r>
              <a:rPr lang="en-US" sz="2400" dirty="0">
                <a:latin typeface="Palatino Linotype" pitchFamily="18" charset="0"/>
              </a:rPr>
              <a:t>xxx ISO </a:t>
            </a:r>
            <a:r>
              <a:rPr lang="en-US" sz="2400" dirty="0" err="1">
                <a:latin typeface="Palatino Linotype" pitchFamily="18" charset="0"/>
              </a:rPr>
              <a:t>karakter</a:t>
            </a:r>
            <a:r>
              <a:rPr lang="en-US" sz="2400" dirty="0">
                <a:latin typeface="Palatino Linotype" pitchFamily="18" charset="0"/>
              </a:rPr>
              <a:t> </a:t>
            </a:r>
            <a:r>
              <a:rPr lang="en-US" sz="2400" dirty="0" err="1">
                <a:latin typeface="Palatino Linotype" pitchFamily="18" charset="0"/>
              </a:rPr>
              <a:t>kodu</a:t>
            </a:r>
            <a:r>
              <a:rPr lang="en-US" sz="2400" dirty="0">
                <a:latin typeface="Palatino Linotype" pitchFamily="18" charset="0"/>
              </a:rPr>
              <a:t> </a:t>
            </a:r>
            <a:r>
              <a:rPr lang="en-US" sz="2400" dirty="0" err="1">
                <a:latin typeface="Palatino Linotype" pitchFamily="18" charset="0"/>
              </a:rPr>
              <a:t>olmak</a:t>
            </a:r>
            <a:r>
              <a:rPr lang="en-US" sz="2400" dirty="0">
                <a:latin typeface="Palatino Linotype" pitchFamily="18" charset="0"/>
              </a:rPr>
              <a:t> </a:t>
            </a:r>
            <a:r>
              <a:rPr lang="en-US" sz="2400" dirty="0" err="1">
                <a:latin typeface="Palatino Linotype" pitchFamily="18" charset="0"/>
              </a:rPr>
              <a:t>üzere</a:t>
            </a:r>
            <a:r>
              <a:rPr lang="en-US" sz="2400" dirty="0" smtClean="0">
                <a:latin typeface="Palatino Linotype" pitchFamily="18" charset="0"/>
              </a:rPr>
              <a:t>;</a:t>
            </a:r>
            <a:r>
              <a:rPr lang="tr-TR" sz="2400" dirty="0" smtClean="0">
                <a:latin typeface="Palatino Linotype" pitchFamily="18" charset="0"/>
              </a:rPr>
              <a:t> </a:t>
            </a:r>
            <a:r>
              <a:rPr lang="en-US" sz="2400" b="1" dirty="0" smtClean="0">
                <a:solidFill>
                  <a:schemeClr val="accent4"/>
                </a:solidFill>
                <a:latin typeface="Palatino Linotype" pitchFamily="18" charset="0"/>
              </a:rPr>
              <a:t>&amp;#</a:t>
            </a:r>
            <a:r>
              <a:rPr lang="en-US" sz="2400" b="1" dirty="0">
                <a:solidFill>
                  <a:schemeClr val="accent4"/>
                </a:solidFill>
                <a:latin typeface="Palatino Linotype" pitchFamily="18" charset="0"/>
              </a:rPr>
              <a:t>xxx</a:t>
            </a:r>
            <a:r>
              <a:rPr lang="en-US" sz="2400" b="1" dirty="0" smtClean="0">
                <a:latin typeface="Palatino Linotype" pitchFamily="18" charset="0"/>
              </a:rPr>
              <a:t>;</a:t>
            </a:r>
            <a:r>
              <a:rPr lang="tr-TR" sz="2400" b="1" dirty="0" smtClean="0">
                <a:latin typeface="Palatino Linotype" pitchFamily="18" charset="0"/>
              </a:rPr>
              <a:t> </a:t>
            </a:r>
            <a:r>
              <a:rPr lang="en-US" sz="2400" dirty="0" err="1" smtClean="0">
                <a:latin typeface="Palatino Linotype" pitchFamily="18" charset="0"/>
              </a:rPr>
              <a:t>şeklindedir</a:t>
            </a:r>
            <a:r>
              <a:rPr lang="en-US" sz="2400" dirty="0" smtClean="0">
                <a:latin typeface="Palatino Linotype" pitchFamily="18" charset="0"/>
              </a:rPr>
              <a:t>.</a:t>
            </a:r>
            <a:endParaRPr lang="tr-TR" sz="2400" dirty="0" smtClean="0">
              <a:latin typeface="Palatino Linotype" pitchFamily="18" charset="0"/>
            </a:endParaRPr>
          </a:p>
          <a:p>
            <a:pPr marL="365760" lvl="1" indent="0">
              <a:buNone/>
            </a:pPr>
            <a:r>
              <a:rPr lang="en-US" sz="400" dirty="0" smtClean="0">
                <a:latin typeface="Palatino Linotype" pitchFamily="18" charset="0"/>
              </a:rPr>
              <a:t> </a:t>
            </a:r>
            <a:endParaRPr lang="tr-TR" sz="400" dirty="0" smtClean="0">
              <a:latin typeface="Palatino Linotype" pitchFamily="18" charset="0"/>
            </a:endParaRPr>
          </a:p>
          <a:p>
            <a:r>
              <a:rPr lang="en-US" sz="2400" dirty="0" err="1" smtClean="0">
                <a:latin typeface="Palatino Linotype" pitchFamily="18" charset="0"/>
              </a:rPr>
              <a:t>Örneğin</a:t>
            </a:r>
            <a:r>
              <a:rPr lang="en-US" sz="2400" dirty="0" smtClean="0">
                <a:latin typeface="Palatino Linotype" pitchFamily="18" charset="0"/>
              </a:rPr>
              <a:t> </a:t>
            </a:r>
            <a:r>
              <a:rPr lang="en-US" sz="2400" dirty="0">
                <a:latin typeface="Palatino Linotype" pitchFamily="18" charset="0"/>
              </a:rPr>
              <a:t>copyright </a:t>
            </a:r>
            <a:r>
              <a:rPr lang="en-US" sz="2400" dirty="0" err="1">
                <a:latin typeface="Palatino Linotype" pitchFamily="18" charset="0"/>
              </a:rPr>
              <a:t>sembolü</a:t>
            </a:r>
            <a:r>
              <a:rPr lang="en-US" sz="2400" dirty="0">
                <a:latin typeface="Palatino Linotype" pitchFamily="18" charset="0"/>
              </a:rPr>
              <a:t> </a:t>
            </a:r>
            <a:r>
              <a:rPr lang="en-US" sz="2400" dirty="0" err="1">
                <a:latin typeface="Palatino Linotype" pitchFamily="18" charset="0"/>
              </a:rPr>
              <a:t>için</a:t>
            </a:r>
            <a:r>
              <a:rPr lang="en-US" sz="2400" dirty="0">
                <a:latin typeface="Palatino Linotype" pitchFamily="18" charset="0"/>
              </a:rPr>
              <a:t> “</a:t>
            </a:r>
            <a:r>
              <a:rPr lang="en-US" sz="2400" b="1" dirty="0">
                <a:solidFill>
                  <a:schemeClr val="accent4"/>
                </a:solidFill>
                <a:latin typeface="Palatino Linotype" pitchFamily="18" charset="0"/>
              </a:rPr>
              <a:t>&amp;#169;</a:t>
            </a:r>
            <a:r>
              <a:rPr lang="en-US" sz="2400" dirty="0">
                <a:latin typeface="Palatino Linotype" pitchFamily="18" charset="0"/>
              </a:rPr>
              <a:t>” </a:t>
            </a:r>
            <a:r>
              <a:rPr lang="en-US" sz="2400" dirty="0" err="1">
                <a:latin typeface="Palatino Linotype" pitchFamily="18" charset="0"/>
              </a:rPr>
              <a:t>yazılır</a:t>
            </a:r>
            <a:r>
              <a:rPr lang="en-US" sz="2400" dirty="0" smtClean="0">
                <a:latin typeface="Palatino Linotype" pitchFamily="18" charset="0"/>
              </a:rPr>
              <a:t>.</a:t>
            </a:r>
            <a:endParaRPr lang="tr-TR" sz="2400" dirty="0" smtClean="0">
              <a:latin typeface="Palatino Linotype" pitchFamily="18" charset="0"/>
            </a:endParaRPr>
          </a:p>
          <a:p>
            <a:endParaRPr lang="en-US" sz="400" dirty="0">
              <a:latin typeface="Palatino Linotype" pitchFamily="18" charset="0"/>
            </a:endParaRPr>
          </a:p>
          <a:p>
            <a:r>
              <a:rPr lang="en-US" sz="2400" dirty="0">
                <a:latin typeface="Palatino Linotype" pitchFamily="18" charset="0"/>
              </a:rPr>
              <a:t>Buna </a:t>
            </a:r>
            <a:r>
              <a:rPr lang="en-US" sz="2400" dirty="0" err="1">
                <a:latin typeface="Palatino Linotype" pitchFamily="18" charset="0"/>
              </a:rPr>
              <a:t>ilaveten</a:t>
            </a:r>
            <a:r>
              <a:rPr lang="en-US" sz="2400" dirty="0">
                <a:latin typeface="Palatino Linotype" pitchFamily="18" charset="0"/>
              </a:rPr>
              <a:t> HTML </a:t>
            </a:r>
            <a:r>
              <a:rPr lang="en-US" sz="2400" dirty="0" err="1">
                <a:latin typeface="Palatino Linotype" pitchFamily="18" charset="0"/>
              </a:rPr>
              <a:t>çok</a:t>
            </a:r>
            <a:r>
              <a:rPr lang="en-US" sz="2400" dirty="0">
                <a:latin typeface="Palatino Linotype" pitchFamily="18" charset="0"/>
              </a:rPr>
              <a:t> </a:t>
            </a:r>
            <a:r>
              <a:rPr lang="en-US" sz="2400" dirty="0" err="1">
                <a:latin typeface="Palatino Linotype" pitchFamily="18" charset="0"/>
              </a:rPr>
              <a:t>sık</a:t>
            </a:r>
            <a:r>
              <a:rPr lang="en-US" sz="2400" dirty="0">
                <a:latin typeface="Palatino Linotype" pitchFamily="18" charset="0"/>
              </a:rPr>
              <a:t> </a:t>
            </a:r>
            <a:r>
              <a:rPr lang="en-US" sz="2400" dirty="0" err="1">
                <a:latin typeface="Palatino Linotype" pitchFamily="18" charset="0"/>
              </a:rPr>
              <a:t>kullanılan</a:t>
            </a:r>
            <a:r>
              <a:rPr lang="en-US" sz="2400" dirty="0">
                <a:latin typeface="Palatino Linotype" pitchFamily="18" charset="0"/>
              </a:rPr>
              <a:t> </a:t>
            </a:r>
            <a:r>
              <a:rPr lang="en-US" sz="2400" dirty="0" err="1">
                <a:latin typeface="Palatino Linotype" pitchFamily="18" charset="0"/>
              </a:rPr>
              <a:t>bazı</a:t>
            </a:r>
            <a:r>
              <a:rPr lang="en-US" sz="2400" dirty="0">
                <a:latin typeface="Palatino Linotype" pitchFamily="18" charset="0"/>
              </a:rPr>
              <a:t> </a:t>
            </a:r>
            <a:r>
              <a:rPr lang="en-US" sz="2400" dirty="0" err="1">
                <a:latin typeface="Palatino Linotype" pitchFamily="18" charset="0"/>
              </a:rPr>
              <a:t>özel</a:t>
            </a:r>
            <a:r>
              <a:rPr lang="en-US" sz="2400" dirty="0">
                <a:latin typeface="Palatino Linotype" pitchFamily="18" charset="0"/>
              </a:rPr>
              <a:t> </a:t>
            </a:r>
            <a:r>
              <a:rPr lang="en-US" sz="2400" dirty="0" err="1">
                <a:latin typeface="Palatino Linotype" pitchFamily="18" charset="0"/>
              </a:rPr>
              <a:t>karakterler</a:t>
            </a:r>
            <a:r>
              <a:rPr lang="en-US" sz="2400" dirty="0">
                <a:latin typeface="Palatino Linotype" pitchFamily="18" charset="0"/>
              </a:rPr>
              <a:t> </a:t>
            </a:r>
            <a:r>
              <a:rPr lang="en-US" sz="2400" dirty="0" err="1">
                <a:latin typeface="Palatino Linotype" pitchFamily="18" charset="0"/>
              </a:rPr>
              <a:t>için</a:t>
            </a:r>
            <a:r>
              <a:rPr lang="en-US" sz="2400" dirty="0">
                <a:latin typeface="Palatino Linotype" pitchFamily="18" charset="0"/>
              </a:rPr>
              <a:t> </a:t>
            </a:r>
            <a:r>
              <a:rPr lang="en-US" sz="2400" dirty="0" err="1" smtClean="0">
                <a:latin typeface="Palatino Linotype" pitchFamily="18" charset="0"/>
              </a:rPr>
              <a:t>aşağıdaki</a:t>
            </a:r>
            <a:r>
              <a:rPr lang="tr-TR" sz="2400" dirty="0" smtClean="0">
                <a:latin typeface="Palatino Linotype" pitchFamily="18" charset="0"/>
              </a:rPr>
              <a:t>ler</a:t>
            </a:r>
            <a:r>
              <a:rPr lang="en-US" sz="2400" dirty="0" smtClean="0">
                <a:latin typeface="Palatino Linotype" pitchFamily="18" charset="0"/>
              </a:rPr>
              <a:t> </a:t>
            </a:r>
            <a:r>
              <a:rPr lang="en-US" sz="2400" dirty="0" err="1" smtClean="0">
                <a:latin typeface="Palatino Linotype" pitchFamily="18" charset="0"/>
              </a:rPr>
              <a:t>gibi</a:t>
            </a:r>
            <a:r>
              <a:rPr lang="tr-TR" sz="2400" dirty="0" smtClean="0">
                <a:latin typeface="Palatino Linotype" pitchFamily="18" charset="0"/>
              </a:rPr>
              <a:t> </a:t>
            </a:r>
            <a:r>
              <a:rPr lang="en-US" sz="2400" dirty="0" err="1" smtClean="0">
                <a:latin typeface="Palatino Linotype" pitchFamily="18" charset="0"/>
              </a:rPr>
              <a:t>kısa</a:t>
            </a:r>
            <a:r>
              <a:rPr lang="en-US" sz="2400" dirty="0" smtClean="0">
                <a:latin typeface="Palatino Linotype" pitchFamily="18" charset="0"/>
              </a:rPr>
              <a:t> </a:t>
            </a:r>
            <a:r>
              <a:rPr lang="en-US" sz="2400" dirty="0" err="1">
                <a:latin typeface="Palatino Linotype" pitchFamily="18" charset="0"/>
              </a:rPr>
              <a:t>yola</a:t>
            </a:r>
            <a:r>
              <a:rPr lang="en-US" sz="2400" dirty="0">
                <a:latin typeface="Palatino Linotype" pitchFamily="18" charset="0"/>
              </a:rPr>
              <a:t> </a:t>
            </a:r>
            <a:r>
              <a:rPr lang="en-US" sz="2400" dirty="0" err="1" smtClean="0">
                <a:latin typeface="Palatino Linotype" pitchFamily="18" charset="0"/>
              </a:rPr>
              <a:t>sahiptir</a:t>
            </a:r>
            <a:r>
              <a:rPr lang="tr-TR" sz="2400" dirty="0">
                <a:latin typeface="Palatino Linotype" pitchFamily="18" charset="0"/>
              </a:rPr>
              <a:t>;</a:t>
            </a:r>
            <a:endParaRPr lang="en-US" sz="2400" dirty="0">
              <a:latin typeface="Palatino Linotype"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39</a:t>
            </a:fld>
            <a:endParaRPr lang="en-US"/>
          </a:p>
        </p:txBody>
      </p:sp>
      <p:pic>
        <p:nvPicPr>
          <p:cNvPr id="9"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538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latin typeface="Palatino Linotype" pitchFamily="18" charset="0"/>
              </a:rPr>
              <a:t>1. HTML Nedir?</a:t>
            </a:r>
            <a:endParaRPr lang="en-US" sz="3200" dirty="0">
              <a:latin typeface="Palatino Linotype" pitchFamily="18" charset="0"/>
            </a:endParaRPr>
          </a:p>
        </p:txBody>
      </p:sp>
      <p:sp>
        <p:nvSpPr>
          <p:cNvPr id="3" name="Content Placeholder 2"/>
          <p:cNvSpPr>
            <a:spLocks noGrp="1"/>
          </p:cNvSpPr>
          <p:nvPr>
            <p:ph sz="quarter" idx="1"/>
          </p:nvPr>
        </p:nvSpPr>
        <p:spPr>
          <a:xfrm>
            <a:off x="612648" y="1752600"/>
            <a:ext cx="8153400" cy="4495800"/>
          </a:xfrm>
        </p:spPr>
        <p:txBody>
          <a:bodyPr>
            <a:noAutofit/>
          </a:bodyPr>
          <a:lstStyle/>
          <a:p>
            <a:pPr>
              <a:lnSpc>
                <a:spcPct val="90000"/>
              </a:lnSpc>
            </a:pPr>
            <a:r>
              <a:rPr lang="tr-TR" sz="2200" dirty="0">
                <a:latin typeface="Palatino Linotype" pitchFamily="18" charset="0"/>
              </a:rPr>
              <a:t>HTML </a:t>
            </a:r>
            <a:r>
              <a:rPr lang="tr-TR" sz="2200" dirty="0" smtClean="0">
                <a:latin typeface="Palatino Linotype" pitchFamily="18" charset="0"/>
              </a:rPr>
              <a:t>kodlarını yazmak için Notepad gibi herhangi basit bir metin editörü kullanılabileceği gibi,  </a:t>
            </a:r>
            <a:r>
              <a:rPr lang="tr-TR" sz="2200" dirty="0">
                <a:latin typeface="Palatino Linotype" pitchFamily="18" charset="0"/>
              </a:rPr>
              <a:t>Dreamweaver, </a:t>
            </a:r>
            <a:r>
              <a:rPr lang="tr-TR" sz="2200" dirty="0" smtClean="0">
                <a:latin typeface="Palatino Linotype" pitchFamily="18" charset="0"/>
              </a:rPr>
              <a:t>FrontPage gibi web sitesi geliştirme araçları da kullanılabilir.</a:t>
            </a:r>
          </a:p>
          <a:p>
            <a:pPr>
              <a:lnSpc>
                <a:spcPct val="90000"/>
              </a:lnSpc>
            </a:pPr>
            <a:r>
              <a:rPr lang="tr-TR" sz="2200" dirty="0" smtClean="0">
                <a:latin typeface="Palatino Linotype" pitchFamily="18" charset="0"/>
              </a:rPr>
              <a:t>Bir </a:t>
            </a:r>
            <a:r>
              <a:rPr lang="tr-TR" sz="2200" dirty="0">
                <a:latin typeface="Palatino Linotype" pitchFamily="18" charset="0"/>
              </a:rPr>
              <a:t>html dokümanı hazırlandıktan sonra kaydedilirken “dosya_adi.htm” veya “dosya_adi.html” olarak kaydedilmelidir</a:t>
            </a:r>
            <a:r>
              <a:rPr lang="tr-TR" sz="2200" dirty="0" smtClean="0">
                <a:latin typeface="Palatino Linotype" pitchFamily="18" charset="0"/>
              </a:rPr>
              <a:t>.</a:t>
            </a:r>
          </a:p>
          <a:p>
            <a:pPr>
              <a:lnSpc>
                <a:spcPct val="90000"/>
              </a:lnSpc>
            </a:pPr>
            <a:endParaRPr lang="tr-TR" sz="2200" dirty="0">
              <a:latin typeface="Palatino Linotype" pitchFamily="18" charset="0"/>
            </a:endParaRPr>
          </a:p>
          <a:p>
            <a:pPr marL="0" indent="0">
              <a:lnSpc>
                <a:spcPct val="90000"/>
              </a:lnSpc>
              <a:buNone/>
            </a:pPr>
            <a:r>
              <a:rPr lang="tr-TR" sz="2200" b="1" dirty="0" smtClean="0">
                <a:latin typeface="Palatino Linotype" pitchFamily="18" charset="0"/>
              </a:rPr>
              <a:t>NOT: </a:t>
            </a:r>
            <a:r>
              <a:rPr lang="tr-TR" sz="2200" dirty="0" smtClean="0">
                <a:latin typeface="Palatino Linotype" pitchFamily="18" charset="0"/>
              </a:rPr>
              <a:t>Birçok web editörü, HTML dilini hiçbilmeden kullanıcıya web sitesi yapma imkanı tanır. Bu tip editörler site yapımındaki her adımı otomatikman HTML koduna çevirirler.</a:t>
            </a:r>
          </a:p>
          <a:p>
            <a:pPr marL="0" indent="0">
              <a:lnSpc>
                <a:spcPct val="90000"/>
              </a:lnSpc>
              <a:buNone/>
            </a:pPr>
            <a:r>
              <a:rPr lang="tr-TR" sz="2200" dirty="0" smtClean="0">
                <a:latin typeface="Palatino Linotype" pitchFamily="18" charset="0"/>
              </a:rPr>
              <a:t>Derslerimiz ve Lablarımız süresince yazılacak HTML kodlarının bir editör tarafından değil de öğrenci tarafından yazılması gerektiğini göz önünde bulundurursak, editör kullanmak yerine Windows’un Notepad’ini kullanmanızda fayda vardır.</a:t>
            </a:r>
            <a:endParaRPr lang="tr-TR" sz="2200" dirty="0">
              <a:solidFill>
                <a:schemeClr val="tx1">
                  <a:lumMod val="75000"/>
                  <a:lumOff val="25000"/>
                </a:schemeClr>
              </a:solidFill>
              <a:latin typeface="Palatino Linotype" pitchFamily="18" charset="0"/>
              <a:ea typeface="Verdana" pitchFamily="34" charset="0"/>
              <a:cs typeface="Verdana" pitchFamily="34" charset="0"/>
            </a:endParaRP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4</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5269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tr-TR" sz="3200" b="1" dirty="0">
                <a:solidFill>
                  <a:schemeClr val="tx1">
                    <a:lumMod val="75000"/>
                    <a:lumOff val="25000"/>
                  </a:schemeClr>
                </a:solidFill>
                <a:latin typeface="Palatino Linotype" pitchFamily="18" charset="0"/>
              </a:rPr>
              <a:t>6</a:t>
            </a:r>
            <a:r>
              <a:rPr lang="tr-TR" sz="3200" b="1" dirty="0" smtClean="0">
                <a:solidFill>
                  <a:schemeClr val="tx1">
                    <a:lumMod val="75000"/>
                    <a:lumOff val="25000"/>
                  </a:schemeClr>
                </a:solidFill>
                <a:latin typeface="Palatino Linotype" pitchFamily="18" charset="0"/>
              </a:rPr>
              <a:t>. </a:t>
            </a:r>
            <a:r>
              <a:rPr lang="tr-TR" sz="3200" b="1" dirty="0">
                <a:solidFill>
                  <a:schemeClr val="tx1">
                    <a:lumMod val="75000"/>
                    <a:lumOff val="25000"/>
                  </a:schemeClr>
                </a:solidFill>
                <a:latin typeface="Palatino Linotype" pitchFamily="18" charset="0"/>
              </a:rPr>
              <a:t>Özel </a:t>
            </a:r>
            <a:r>
              <a:rPr lang="tr-TR" sz="3200" b="1" dirty="0" smtClean="0">
                <a:solidFill>
                  <a:schemeClr val="tx1">
                    <a:lumMod val="75000"/>
                    <a:lumOff val="25000"/>
                  </a:schemeClr>
                </a:solidFill>
                <a:latin typeface="Palatino Linotype" pitchFamily="18" charset="0"/>
              </a:rPr>
              <a:t>Karakterlerin </a:t>
            </a:r>
            <a:r>
              <a:rPr lang="tr-TR" sz="3200" b="1" dirty="0">
                <a:solidFill>
                  <a:schemeClr val="tx1">
                    <a:lumMod val="75000"/>
                    <a:lumOff val="25000"/>
                  </a:schemeClr>
                </a:solidFill>
                <a:latin typeface="Palatino Linotype" pitchFamily="18" charset="0"/>
              </a:rPr>
              <a:t>Kullanımı</a:t>
            </a:r>
          </a:p>
        </p:txBody>
      </p:sp>
      <p:graphicFrame>
        <p:nvGraphicFramePr>
          <p:cNvPr id="6" name="18 Tablo"/>
          <p:cNvGraphicFramePr>
            <a:graphicFrameLocks noGrp="1"/>
          </p:cNvGraphicFramePr>
          <p:nvPr>
            <p:extLst>
              <p:ext uri="{D42A27DB-BD31-4B8C-83A1-F6EECF244321}">
                <p14:modId xmlns:p14="http://schemas.microsoft.com/office/powerpoint/2010/main" val="1815596858"/>
              </p:ext>
            </p:extLst>
          </p:nvPr>
        </p:nvGraphicFramePr>
        <p:xfrm>
          <a:off x="947737" y="2057402"/>
          <a:ext cx="6215063" cy="312419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74710"/>
                <a:gridCol w="5140353"/>
              </a:tblGrid>
              <a:tr h="446314">
                <a:tc>
                  <a:txBody>
                    <a:bodyPr/>
                    <a:lstStyle/>
                    <a:p>
                      <a:pPr algn="just"/>
                      <a:r>
                        <a:rPr lang="tr-TR" sz="1800" b="1" kern="1200" baseline="0" dirty="0" smtClean="0">
                          <a:solidFill>
                            <a:schemeClr val="tx2"/>
                          </a:solidFill>
                          <a:latin typeface="Verdana" pitchFamily="34" charset="0"/>
                          <a:ea typeface="Verdana" pitchFamily="34" charset="0"/>
                          <a:cs typeface="Verdana" pitchFamily="34" charset="0"/>
                        </a:rPr>
                        <a:t>Kod:</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noFill/>
                  </a:tcPr>
                </a:tc>
                <a:tc>
                  <a:txBody>
                    <a:bodyPr/>
                    <a:lstStyle/>
                    <a:p>
                      <a:pPr algn="just"/>
                      <a:r>
                        <a:rPr lang="tr-TR" sz="1800" b="1" kern="1200" baseline="0" dirty="0" smtClean="0">
                          <a:solidFill>
                            <a:schemeClr val="tx2"/>
                          </a:solidFill>
                          <a:latin typeface="Verdana" pitchFamily="34" charset="0"/>
                          <a:ea typeface="Verdana" pitchFamily="34" charset="0"/>
                          <a:cs typeface="Verdana" pitchFamily="34" charset="0"/>
                        </a:rPr>
                        <a:t>Açıklama:</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noFill/>
                  </a:tcPr>
                </a:tc>
              </a:tr>
              <a:tr h="446314">
                <a:tc>
                  <a:txBody>
                    <a:bodyPr/>
                    <a:lstStyle/>
                    <a:p>
                      <a:pPr algn="just"/>
                      <a:r>
                        <a:rPr lang="en-US" dirty="0" smtClean="0">
                          <a:latin typeface="Verdana" pitchFamily="34" charset="0"/>
                          <a:ea typeface="Verdana" pitchFamily="34" charset="0"/>
                          <a:cs typeface="Verdana" pitchFamily="34" charset="0"/>
                        </a:rPr>
                        <a:t>&amp;</a:t>
                      </a:r>
                      <a:r>
                        <a:rPr lang="en-US" dirty="0" err="1" smtClean="0">
                          <a:latin typeface="Verdana" pitchFamily="34" charset="0"/>
                          <a:ea typeface="Verdana" pitchFamily="34" charset="0"/>
                          <a:cs typeface="Verdana" pitchFamily="34" charset="0"/>
                        </a:rPr>
                        <a:t>nbsp</a:t>
                      </a:r>
                      <a:r>
                        <a:rPr lang="en-US" dirty="0" smtClean="0">
                          <a:latin typeface="Verdana" pitchFamily="34" charset="0"/>
                          <a:ea typeface="Verdana" pitchFamily="34" charset="0"/>
                          <a:cs typeface="Verdana" pitchFamily="34" charset="0"/>
                        </a:rPr>
                        <a:t>;</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tc>
                <a:tc>
                  <a:txBody>
                    <a:bodyPr/>
                    <a:lstStyle/>
                    <a:p>
                      <a:pPr algn="just"/>
                      <a:r>
                        <a:rPr lang="tr-TR" sz="1600" kern="1200" baseline="0" dirty="0" smtClean="0">
                          <a:solidFill>
                            <a:schemeClr val="tx2"/>
                          </a:solidFill>
                          <a:latin typeface="Verdana" pitchFamily="34" charset="0"/>
                          <a:ea typeface="Verdana" pitchFamily="34" charset="0"/>
                          <a:cs typeface="Verdana" pitchFamily="34" charset="0"/>
                        </a:rPr>
                        <a:t>Satır atlamadan boşluk verir.</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chor="ctr"/>
                </a:tc>
              </a:tr>
              <a:tr h="446314">
                <a:tc>
                  <a:txBody>
                    <a:bodyPr/>
                    <a:lstStyle/>
                    <a:p>
                      <a:pPr algn="just"/>
                      <a:r>
                        <a:rPr lang="en-US" dirty="0" smtClean="0">
                          <a:latin typeface="Verdana" pitchFamily="34" charset="0"/>
                          <a:ea typeface="Verdana" pitchFamily="34" charset="0"/>
                          <a:cs typeface="Verdana" pitchFamily="34" charset="0"/>
                        </a:rPr>
                        <a:t>&amp;</a:t>
                      </a:r>
                      <a:r>
                        <a:rPr lang="en-US" dirty="0" err="1" smtClean="0">
                          <a:latin typeface="Verdana" pitchFamily="34" charset="0"/>
                          <a:ea typeface="Verdana" pitchFamily="34" charset="0"/>
                          <a:cs typeface="Verdana" pitchFamily="34" charset="0"/>
                        </a:rPr>
                        <a:t>quot</a:t>
                      </a:r>
                      <a:r>
                        <a:rPr lang="en-US" dirty="0" smtClean="0">
                          <a:latin typeface="Verdana" pitchFamily="34" charset="0"/>
                          <a:ea typeface="Verdana" pitchFamily="34" charset="0"/>
                          <a:cs typeface="Verdana" pitchFamily="34" charset="0"/>
                        </a:rPr>
                        <a:t>;</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tc>
                <a:tc>
                  <a:txBody>
                    <a:bodyPr/>
                    <a:lstStyle/>
                    <a:p>
                      <a:pPr algn="just"/>
                      <a:r>
                        <a:rPr lang="tr-TR" sz="1600" kern="1200" baseline="0" dirty="0" smtClean="0">
                          <a:solidFill>
                            <a:schemeClr val="tx2"/>
                          </a:solidFill>
                          <a:latin typeface="Verdana" pitchFamily="34" charset="0"/>
                          <a:ea typeface="Verdana" pitchFamily="34" charset="0"/>
                          <a:cs typeface="Verdana" pitchFamily="34" charset="0"/>
                        </a:rPr>
                        <a:t>Çift tırnak işareti</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chor="ctr"/>
                </a:tc>
              </a:tr>
              <a:tr h="446314">
                <a:tc>
                  <a:txBody>
                    <a:bodyPr/>
                    <a:lstStyle/>
                    <a:p>
                      <a:pPr algn="just"/>
                      <a:r>
                        <a:rPr lang="en-US" dirty="0" smtClean="0">
                          <a:latin typeface="Verdana" pitchFamily="34" charset="0"/>
                          <a:ea typeface="Verdana" pitchFamily="34" charset="0"/>
                          <a:cs typeface="Verdana" pitchFamily="34" charset="0"/>
                        </a:rPr>
                        <a:t>&amp;</a:t>
                      </a:r>
                      <a:r>
                        <a:rPr lang="en-US" dirty="0" err="1" smtClean="0">
                          <a:latin typeface="Verdana" pitchFamily="34" charset="0"/>
                          <a:ea typeface="Verdana" pitchFamily="34" charset="0"/>
                          <a:cs typeface="Verdana" pitchFamily="34" charset="0"/>
                        </a:rPr>
                        <a:t>lt</a:t>
                      </a:r>
                      <a:r>
                        <a:rPr lang="en-US" dirty="0" smtClean="0">
                          <a:latin typeface="Verdana" pitchFamily="34" charset="0"/>
                          <a:ea typeface="Verdana" pitchFamily="34" charset="0"/>
                          <a:cs typeface="Verdana" pitchFamily="34" charset="0"/>
                        </a:rPr>
                        <a:t>; </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kern="1200" baseline="0" dirty="0" smtClean="0">
                          <a:solidFill>
                            <a:schemeClr val="tx2"/>
                          </a:solidFill>
                          <a:latin typeface="Verdana" pitchFamily="34" charset="0"/>
                          <a:ea typeface="Verdana" pitchFamily="34" charset="0"/>
                          <a:cs typeface="Verdana" pitchFamily="34" charset="0"/>
                        </a:rPr>
                        <a:t>Küçüktür (&lt;) işareti</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chor="ctr"/>
                </a:tc>
              </a:tr>
              <a:tr h="446314">
                <a:tc>
                  <a:txBody>
                    <a:bodyPr/>
                    <a:lstStyle/>
                    <a:p>
                      <a:pPr algn="just"/>
                      <a:r>
                        <a:rPr lang="en-US" dirty="0" smtClean="0">
                          <a:latin typeface="Verdana" pitchFamily="34" charset="0"/>
                          <a:ea typeface="Verdana" pitchFamily="34" charset="0"/>
                          <a:cs typeface="Verdana" pitchFamily="34" charset="0"/>
                        </a:rPr>
                        <a:t>&amp;</a:t>
                      </a:r>
                      <a:r>
                        <a:rPr lang="en-US" dirty="0" err="1" smtClean="0">
                          <a:latin typeface="Verdana" pitchFamily="34" charset="0"/>
                          <a:ea typeface="Verdana" pitchFamily="34" charset="0"/>
                          <a:cs typeface="Verdana" pitchFamily="34" charset="0"/>
                        </a:rPr>
                        <a:t>gt</a:t>
                      </a:r>
                      <a:r>
                        <a:rPr lang="en-US" dirty="0" smtClean="0">
                          <a:latin typeface="Verdana" pitchFamily="34" charset="0"/>
                          <a:ea typeface="Verdana" pitchFamily="34" charset="0"/>
                          <a:cs typeface="Verdana" pitchFamily="34" charset="0"/>
                        </a:rPr>
                        <a:t>; </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tc>
                <a:tc>
                  <a:txBody>
                    <a:bodyPr/>
                    <a:lstStyle/>
                    <a:p>
                      <a:pPr algn="just"/>
                      <a:r>
                        <a:rPr lang="tr-TR" sz="1600" kern="1200" baseline="0" dirty="0" smtClean="0">
                          <a:solidFill>
                            <a:schemeClr val="tx2"/>
                          </a:solidFill>
                          <a:latin typeface="Verdana" pitchFamily="34" charset="0"/>
                          <a:ea typeface="Verdana" pitchFamily="34" charset="0"/>
                          <a:cs typeface="Verdana" pitchFamily="34" charset="0"/>
                        </a:rPr>
                        <a:t>Büyüktür (&gt;) işareti</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chor="ctr"/>
                </a:tc>
              </a:tr>
              <a:tr h="446314">
                <a:tc>
                  <a:txBody>
                    <a:bodyPr/>
                    <a:lstStyle/>
                    <a:p>
                      <a:pPr algn="just"/>
                      <a:r>
                        <a:rPr lang="en-US" dirty="0" smtClean="0">
                          <a:latin typeface="Verdana" pitchFamily="34" charset="0"/>
                          <a:ea typeface="Verdana" pitchFamily="34" charset="0"/>
                          <a:cs typeface="Verdana" pitchFamily="34" charset="0"/>
                        </a:rPr>
                        <a:t>&amp;amp; </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baseline="0" dirty="0" smtClean="0">
                          <a:solidFill>
                            <a:schemeClr val="tx2"/>
                          </a:solidFill>
                          <a:latin typeface="Verdana" pitchFamily="34" charset="0"/>
                          <a:ea typeface="Verdana" pitchFamily="34" charset="0"/>
                          <a:cs typeface="Verdana" pitchFamily="34" charset="0"/>
                        </a:rPr>
                        <a:t>Ve (&amp;) işareti</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chor="ctr"/>
                </a:tc>
              </a:tr>
              <a:tr h="446314">
                <a:tc>
                  <a:txBody>
                    <a:bodyPr/>
                    <a:lstStyle/>
                    <a:p>
                      <a:pPr algn="just"/>
                      <a:r>
                        <a:rPr lang="en-US" dirty="0" smtClean="0">
                          <a:latin typeface="Verdana" pitchFamily="34" charset="0"/>
                          <a:ea typeface="Verdana" pitchFamily="34" charset="0"/>
                          <a:cs typeface="Verdana" pitchFamily="34" charset="0"/>
                        </a:rPr>
                        <a:t>&amp;copy;</a:t>
                      </a:r>
                      <a:endParaRPr lang="tr-TR" sz="1800" dirty="0">
                        <a:solidFill>
                          <a:schemeClr val="tx2"/>
                        </a:solidFill>
                        <a:latin typeface="Verdana" pitchFamily="34" charset="0"/>
                        <a:ea typeface="Verdana" pitchFamily="34" charset="0"/>
                        <a:cs typeface="Verdana" pitchFamily="34" charset="0"/>
                      </a:endParaRPr>
                    </a:p>
                  </a:txBody>
                  <a:tcPr marL="91439" marR="91439" marT="45714" marB="45714"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dirty="0" smtClean="0">
                          <a:solidFill>
                            <a:schemeClr val="tx2"/>
                          </a:solidFill>
                          <a:latin typeface="Verdana" pitchFamily="34" charset="0"/>
                          <a:ea typeface="Verdana" pitchFamily="34" charset="0"/>
                          <a:cs typeface="Verdana" pitchFamily="34" charset="0"/>
                        </a:rPr>
                        <a:t>Copyright </a:t>
                      </a:r>
                      <a:r>
                        <a:rPr lang="en-US" sz="1600" dirty="0" smtClean="0">
                          <a:latin typeface="Verdana" pitchFamily="34" charset="0"/>
                          <a:ea typeface="Verdana" pitchFamily="34" charset="0"/>
                          <a:cs typeface="Verdana" pitchFamily="34" charset="0"/>
                        </a:rPr>
                        <a:t>(©)</a:t>
                      </a:r>
                      <a:r>
                        <a:rPr lang="tr-TR" sz="1600" dirty="0" smtClean="0">
                          <a:latin typeface="Verdana" pitchFamily="34" charset="0"/>
                          <a:ea typeface="Verdana" pitchFamily="34" charset="0"/>
                          <a:cs typeface="Verdana" pitchFamily="34" charset="0"/>
                        </a:rPr>
                        <a:t> sembolü</a:t>
                      </a:r>
                      <a:endParaRPr lang="tr-TR" sz="1600" dirty="0">
                        <a:solidFill>
                          <a:schemeClr val="tx2"/>
                        </a:solidFill>
                        <a:latin typeface="Verdana" pitchFamily="34" charset="0"/>
                        <a:ea typeface="Verdana" pitchFamily="34" charset="0"/>
                        <a:cs typeface="Verdana" pitchFamily="34" charset="0"/>
                      </a:endParaRPr>
                    </a:p>
                  </a:txBody>
                  <a:tcPr marL="91439" marR="91439" marT="45714" marB="45714" anchor="ctr"/>
                </a:tc>
              </a:tr>
            </a:tbl>
          </a:graphicData>
        </a:graphic>
      </p:graphicFrame>
      <p:sp>
        <p:nvSpPr>
          <p:cNvPr id="8" name="Slide Number Placeholder 7"/>
          <p:cNvSpPr>
            <a:spLocks noGrp="1"/>
          </p:cNvSpPr>
          <p:nvPr>
            <p:ph type="sldNum" sz="quarter" idx="12"/>
          </p:nvPr>
        </p:nvSpPr>
        <p:spPr/>
        <p:txBody>
          <a:bodyPr>
            <a:normAutofit fontScale="85000" lnSpcReduction="20000"/>
          </a:bodyPr>
          <a:lstStyle/>
          <a:p>
            <a:fld id="{E71ACE41-11E3-425A-AF82-4515996058B5}" type="slidenum">
              <a:rPr lang="en-US" smtClean="0"/>
              <a:t>40</a:t>
            </a:fld>
            <a:endParaRPr lang="en-US"/>
          </a:p>
        </p:txBody>
      </p:sp>
      <p:pic>
        <p:nvPicPr>
          <p:cNvPr id="9"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75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400" dirty="0" smtClean="0">
                <a:latin typeface="Palatino Linotype" pitchFamily="18" charset="0"/>
              </a:rPr>
              <a:t>Tag (etiket) ve Attribute (özellik)</a:t>
            </a:r>
            <a:endParaRPr lang="en-US" sz="3400" dirty="0">
              <a:latin typeface="Palatino Linotype" pitchFamily="18" charset="0"/>
            </a:endParaRPr>
          </a:p>
        </p:txBody>
      </p:sp>
      <p:sp>
        <p:nvSpPr>
          <p:cNvPr id="3" name="Content Placeholder 2"/>
          <p:cNvSpPr>
            <a:spLocks noGrp="1"/>
          </p:cNvSpPr>
          <p:nvPr>
            <p:ph sz="quarter" idx="1"/>
          </p:nvPr>
        </p:nvSpPr>
        <p:spPr>
          <a:xfrm>
            <a:off x="612648" y="1676400"/>
            <a:ext cx="8153400" cy="4953000"/>
          </a:xfrm>
        </p:spPr>
        <p:txBody>
          <a:bodyPr>
            <a:noAutofit/>
          </a:bodyPr>
          <a:lstStyle/>
          <a:p>
            <a:pPr algn="just">
              <a:lnSpc>
                <a:spcPct val="90000"/>
              </a:lnSpc>
              <a:spcBef>
                <a:spcPct val="0"/>
              </a:spcBef>
            </a:pPr>
            <a:r>
              <a:rPr lang="tr-TR" sz="2200" dirty="0" smtClean="0">
                <a:latin typeface="Palatino Linotype" pitchFamily="18" charset="0"/>
              </a:rPr>
              <a:t>HTML de her işaretleme dilindeki gibi komutlardan oluşmuştur. Bu komutların her biri tag(etiket) olarak adlandırılır.</a:t>
            </a:r>
          </a:p>
          <a:p>
            <a:pPr algn="just">
              <a:lnSpc>
                <a:spcPct val="90000"/>
              </a:lnSpc>
              <a:spcBef>
                <a:spcPct val="0"/>
              </a:spcBef>
            </a:pPr>
            <a:endParaRPr lang="tr-TR" sz="800" dirty="0" smtClean="0">
              <a:latin typeface="Palatino Linotype" pitchFamily="18" charset="0"/>
            </a:endParaRPr>
          </a:p>
          <a:p>
            <a:pPr algn="just">
              <a:lnSpc>
                <a:spcPct val="90000"/>
              </a:lnSpc>
              <a:spcBef>
                <a:spcPct val="0"/>
              </a:spcBef>
            </a:pPr>
            <a:r>
              <a:rPr lang="tr-TR" sz="2200" dirty="0">
                <a:latin typeface="Palatino Linotype" pitchFamily="18" charset="0"/>
              </a:rPr>
              <a:t>Tag'ler herhangi bir metinden farklı </a:t>
            </a:r>
            <a:r>
              <a:rPr lang="tr-TR" sz="2200" dirty="0" smtClean="0">
                <a:latin typeface="Palatino Linotype" pitchFamily="18" charset="0"/>
              </a:rPr>
              <a:t>oldukları için (browser </a:t>
            </a:r>
            <a:r>
              <a:rPr lang="tr-TR" sz="2200" dirty="0">
                <a:latin typeface="Palatino Linotype" pitchFamily="18" charset="0"/>
              </a:rPr>
              <a:t>tarafından anlaşılabilsin </a:t>
            </a:r>
            <a:r>
              <a:rPr lang="tr-TR" sz="2200" dirty="0" smtClean="0">
                <a:latin typeface="Palatino Linotype" pitchFamily="18" charset="0"/>
              </a:rPr>
              <a:t>diye) </a:t>
            </a:r>
            <a:r>
              <a:rPr lang="tr-TR" sz="2200" dirty="0">
                <a:latin typeface="Palatino Linotype" pitchFamily="18" charset="0"/>
              </a:rPr>
              <a:t>"&lt;" ve "&gt;" işaretlerinin arasına yazılır</a:t>
            </a:r>
            <a:r>
              <a:rPr lang="tr-TR" sz="2200" dirty="0" smtClean="0">
                <a:latin typeface="Palatino Linotype" pitchFamily="18" charset="0"/>
              </a:rPr>
              <a:t>.</a:t>
            </a:r>
          </a:p>
          <a:p>
            <a:pPr algn="just">
              <a:lnSpc>
                <a:spcPct val="90000"/>
              </a:lnSpc>
              <a:spcBef>
                <a:spcPct val="0"/>
              </a:spcBef>
            </a:pPr>
            <a:endParaRPr lang="tr-TR" sz="800" dirty="0" smtClean="0">
              <a:latin typeface="Palatino Linotype" pitchFamily="18" charset="0"/>
            </a:endParaRPr>
          </a:p>
          <a:p>
            <a:pPr algn="just">
              <a:lnSpc>
                <a:spcPct val="90000"/>
              </a:lnSpc>
              <a:spcBef>
                <a:spcPct val="0"/>
              </a:spcBef>
            </a:pPr>
            <a:endParaRPr lang="tr-TR" sz="400" dirty="0" smtClean="0">
              <a:latin typeface="Palatino Linotype" pitchFamily="18" charset="0"/>
            </a:endParaRPr>
          </a:p>
          <a:p>
            <a:pPr algn="just">
              <a:lnSpc>
                <a:spcPct val="90000"/>
              </a:lnSpc>
              <a:spcBef>
                <a:spcPct val="0"/>
              </a:spcBef>
            </a:pPr>
            <a:r>
              <a:rPr lang="tr-TR" sz="2200" dirty="0" smtClean="0">
                <a:latin typeface="Palatino Linotype" pitchFamily="18" charset="0"/>
              </a:rPr>
              <a:t>HTML de neredeyse her </a:t>
            </a:r>
            <a:r>
              <a:rPr lang="tr-TR" sz="2200" dirty="0">
                <a:latin typeface="Palatino Linotype" pitchFamily="18" charset="0"/>
              </a:rPr>
              <a:t>tag'in bir başlangıcı ve bitişi vardır. Bitiş tag'lerinde, "&lt;" işaretinden sonra tag'in bitiş tag'i olduğunu belirtmek için "/" işareti kullanılır</a:t>
            </a:r>
            <a:r>
              <a:rPr lang="tr-TR" sz="2200" dirty="0" smtClean="0">
                <a:latin typeface="Palatino Linotype" pitchFamily="18" charset="0"/>
              </a:rPr>
              <a:t>.</a:t>
            </a:r>
          </a:p>
          <a:p>
            <a:pPr algn="just">
              <a:lnSpc>
                <a:spcPct val="90000"/>
              </a:lnSpc>
              <a:spcBef>
                <a:spcPct val="0"/>
              </a:spcBef>
            </a:pPr>
            <a:endParaRPr lang="tr-TR" sz="800" dirty="0" smtClean="0">
              <a:latin typeface="Palatino Linotype" pitchFamily="18" charset="0"/>
            </a:endParaRPr>
          </a:p>
          <a:p>
            <a:pPr algn="just">
              <a:lnSpc>
                <a:spcPct val="90000"/>
              </a:lnSpc>
              <a:spcBef>
                <a:spcPct val="0"/>
              </a:spcBef>
            </a:pPr>
            <a:endParaRPr lang="tr-TR" sz="400" dirty="0" smtClean="0">
              <a:latin typeface="Palatino Linotype" pitchFamily="18" charset="0"/>
            </a:endParaRPr>
          </a:p>
          <a:p>
            <a:pPr algn="just">
              <a:lnSpc>
                <a:spcPct val="90000"/>
              </a:lnSpc>
              <a:spcBef>
                <a:spcPct val="0"/>
              </a:spcBef>
            </a:pPr>
            <a:r>
              <a:rPr lang="tr-TR" sz="2200" dirty="0" smtClean="0">
                <a:latin typeface="Palatino Linotype" pitchFamily="18" charset="0"/>
              </a:rPr>
              <a:t>Harflerin </a:t>
            </a:r>
            <a:r>
              <a:rPr lang="tr-TR" sz="2200" dirty="0">
                <a:latin typeface="Palatino Linotype" pitchFamily="18" charset="0"/>
              </a:rPr>
              <a:t>küçük veya büyük yazılması HTML'de hiçbir önem taşımaz. </a:t>
            </a:r>
          </a:p>
          <a:p>
            <a:pPr marL="929640" lvl="1" indent="-609600">
              <a:lnSpc>
                <a:spcPct val="90000"/>
              </a:lnSpc>
              <a:buNone/>
            </a:pPr>
            <a:r>
              <a:rPr lang="tr-TR" sz="1900" dirty="0" smtClean="0">
                <a:latin typeface="Palatino Linotype" pitchFamily="18" charset="0"/>
              </a:rPr>
              <a:t>&lt;</a:t>
            </a:r>
            <a:r>
              <a:rPr lang="tr-TR" sz="1900" dirty="0">
                <a:latin typeface="Palatino Linotype" pitchFamily="18" charset="0"/>
              </a:rPr>
              <a:t>html&gt;......&lt;/html</a:t>
            </a:r>
            <a:r>
              <a:rPr lang="tr-TR" sz="1900" dirty="0" smtClean="0">
                <a:latin typeface="Palatino Linotype" pitchFamily="18" charset="0"/>
              </a:rPr>
              <a:t>&gt;</a:t>
            </a:r>
          </a:p>
          <a:p>
            <a:pPr marL="929640" lvl="1" indent="-609600">
              <a:lnSpc>
                <a:spcPct val="90000"/>
              </a:lnSpc>
              <a:buNone/>
            </a:pPr>
            <a:r>
              <a:rPr lang="tr-TR" sz="1900" dirty="0" smtClean="0">
                <a:latin typeface="Palatino Linotype" pitchFamily="18" charset="0"/>
              </a:rPr>
              <a:t>&lt;</a:t>
            </a:r>
            <a:r>
              <a:rPr lang="tr-TR" sz="1900" dirty="0">
                <a:latin typeface="Palatino Linotype" pitchFamily="18" charset="0"/>
              </a:rPr>
              <a:t>HTML&gt;......&lt;/HTML</a:t>
            </a:r>
            <a:r>
              <a:rPr lang="tr-TR" sz="1900" dirty="0" smtClean="0">
                <a:latin typeface="Palatino Linotype" pitchFamily="18" charset="0"/>
              </a:rPr>
              <a:t>&gt;</a:t>
            </a:r>
          </a:p>
          <a:p>
            <a:pPr marL="929640" lvl="1" indent="-609600">
              <a:lnSpc>
                <a:spcPct val="90000"/>
              </a:lnSpc>
              <a:buNone/>
            </a:pPr>
            <a:r>
              <a:rPr lang="tr-TR" sz="1900" dirty="0" smtClean="0">
                <a:latin typeface="Palatino Linotype" pitchFamily="18" charset="0"/>
              </a:rPr>
              <a:t>&lt;</a:t>
            </a:r>
            <a:r>
              <a:rPr lang="tr-TR" sz="1900" dirty="0">
                <a:latin typeface="Palatino Linotype" pitchFamily="18" charset="0"/>
              </a:rPr>
              <a:t>Html&gt;......&lt;/HTML</a:t>
            </a:r>
            <a:r>
              <a:rPr lang="tr-TR" sz="1900" dirty="0" smtClean="0">
                <a:latin typeface="Palatino Linotype" pitchFamily="18" charset="0"/>
              </a:rPr>
              <a:t>&gt;</a:t>
            </a: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5</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61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400" dirty="0" smtClean="0">
                <a:latin typeface="Palatino Linotype" pitchFamily="18" charset="0"/>
              </a:rPr>
              <a:t>Tag (etiket) ve Attribute (özellik)</a:t>
            </a:r>
            <a:endParaRPr lang="en-US" sz="3400" dirty="0">
              <a:latin typeface="Palatino Linotype" pitchFamily="18" charset="0"/>
            </a:endParaRPr>
          </a:p>
        </p:txBody>
      </p:sp>
      <p:sp>
        <p:nvSpPr>
          <p:cNvPr id="3" name="Content Placeholder 2"/>
          <p:cNvSpPr>
            <a:spLocks noGrp="1"/>
          </p:cNvSpPr>
          <p:nvPr>
            <p:ph sz="quarter" idx="1"/>
          </p:nvPr>
        </p:nvSpPr>
        <p:spPr>
          <a:xfrm>
            <a:off x="612648" y="1752600"/>
            <a:ext cx="8153400" cy="4495800"/>
          </a:xfrm>
        </p:spPr>
        <p:txBody>
          <a:bodyPr>
            <a:noAutofit/>
          </a:bodyPr>
          <a:lstStyle/>
          <a:p>
            <a:pPr>
              <a:lnSpc>
                <a:spcPct val="90000"/>
              </a:lnSpc>
              <a:buFont typeface="Wingdings" pitchFamily="2" charset="2"/>
              <a:buChar char="q"/>
            </a:pPr>
            <a:r>
              <a:rPr lang="tr-TR" sz="2200" dirty="0">
                <a:latin typeface="Palatino Linotype" pitchFamily="18" charset="0"/>
              </a:rPr>
              <a:t>HTML tagları iki şekilde sınıflandırılabilir.</a:t>
            </a:r>
          </a:p>
          <a:p>
            <a:pPr marL="929640" lvl="1" indent="-609600">
              <a:lnSpc>
                <a:spcPct val="90000"/>
              </a:lnSpc>
            </a:pPr>
            <a:r>
              <a:rPr lang="tr-TR" sz="2200" dirty="0">
                <a:latin typeface="Palatino Linotype" pitchFamily="18" charset="0"/>
              </a:rPr>
              <a:t>Bir açma bir de kapama tag’ından oluşan container </a:t>
            </a:r>
            <a:r>
              <a:rPr lang="tr-TR" sz="2200" dirty="0" smtClean="0">
                <a:latin typeface="Palatino Linotype" pitchFamily="18" charset="0"/>
              </a:rPr>
              <a:t>tag’lari. </a:t>
            </a:r>
          </a:p>
          <a:p>
            <a:pPr marL="1661160" lvl="3" indent="-609600">
              <a:lnSpc>
                <a:spcPct val="90000"/>
              </a:lnSpc>
            </a:pPr>
            <a:r>
              <a:rPr lang="tr-TR" sz="1900" dirty="0" smtClean="0">
                <a:latin typeface="Palatino Linotype" pitchFamily="18" charset="0"/>
              </a:rPr>
              <a:t>Örnek: &lt;</a:t>
            </a:r>
            <a:r>
              <a:rPr lang="tr-TR" sz="1900" dirty="0">
                <a:latin typeface="Palatino Linotype" pitchFamily="18" charset="0"/>
              </a:rPr>
              <a:t>b&gt; kalın yazı &lt;/b&gt; </a:t>
            </a:r>
          </a:p>
          <a:p>
            <a:pPr marL="929640" lvl="1" indent="-609600">
              <a:lnSpc>
                <a:spcPct val="90000"/>
              </a:lnSpc>
            </a:pPr>
            <a:r>
              <a:rPr lang="tr-TR" sz="2200" dirty="0">
                <a:latin typeface="Palatino Linotype" pitchFamily="18" charset="0"/>
              </a:rPr>
              <a:t>Tek başına bulunan tag’lar </a:t>
            </a:r>
            <a:endParaRPr lang="tr-TR" sz="2200" dirty="0" smtClean="0">
              <a:latin typeface="Palatino Linotype" pitchFamily="18" charset="0"/>
            </a:endParaRPr>
          </a:p>
          <a:p>
            <a:pPr marL="1661160" lvl="3" indent="-609600">
              <a:lnSpc>
                <a:spcPct val="90000"/>
              </a:lnSpc>
            </a:pPr>
            <a:r>
              <a:rPr lang="tr-TR" sz="1900" dirty="0" smtClean="0">
                <a:latin typeface="Palatino Linotype" pitchFamily="18" charset="0"/>
              </a:rPr>
              <a:t>Örnek:  </a:t>
            </a:r>
            <a:r>
              <a:rPr lang="tr-TR" sz="1900" dirty="0">
                <a:latin typeface="Palatino Linotype" pitchFamily="18" charset="0"/>
              </a:rPr>
              <a:t>&lt;hr&gt; ,  &lt;br&gt;        </a:t>
            </a: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a:p>
            <a:pPr algn="just">
              <a:lnSpc>
                <a:spcPct val="90000"/>
              </a:lnSpc>
              <a:spcBef>
                <a:spcPct val="0"/>
              </a:spcBef>
            </a:pPr>
            <a:r>
              <a:rPr lang="tr-TR" sz="2200" dirty="0" smtClean="0">
                <a:latin typeface="Palatino Linotype" pitchFamily="18" charset="0"/>
              </a:rPr>
              <a:t>Bazı Tagların yardımcı ekleri vardır. Bunlara attribute (özellik) denir.</a:t>
            </a:r>
          </a:p>
          <a:p>
            <a:pPr marL="0" indent="0" algn="just">
              <a:lnSpc>
                <a:spcPct val="90000"/>
              </a:lnSpc>
              <a:spcBef>
                <a:spcPct val="0"/>
              </a:spcBef>
              <a:buNone/>
            </a:pPr>
            <a:r>
              <a:rPr lang="tr-TR" sz="2200" dirty="0" smtClean="0">
                <a:latin typeface="Palatino Linotype" pitchFamily="18" charset="0"/>
              </a:rPr>
              <a:t>     </a:t>
            </a:r>
          </a:p>
          <a:p>
            <a:pPr marL="0" indent="0" algn="just">
              <a:lnSpc>
                <a:spcPct val="90000"/>
              </a:lnSpc>
              <a:spcBef>
                <a:spcPct val="0"/>
              </a:spcBef>
              <a:buNone/>
            </a:pPr>
            <a:r>
              <a:rPr lang="tr-TR" sz="2200" dirty="0">
                <a:latin typeface="Palatino Linotype" pitchFamily="18" charset="0"/>
              </a:rPr>
              <a:t> </a:t>
            </a:r>
            <a:r>
              <a:rPr lang="tr-TR" sz="2200" dirty="0" smtClean="0">
                <a:latin typeface="Palatino Linotype" pitchFamily="18" charset="0"/>
              </a:rPr>
              <a:t>    Genel Yapısı;</a:t>
            </a:r>
          </a:p>
          <a:p>
            <a:pPr marL="0" indent="0">
              <a:lnSpc>
                <a:spcPct val="90000"/>
              </a:lnSpc>
              <a:spcBef>
                <a:spcPct val="0"/>
              </a:spcBef>
              <a:buNone/>
            </a:pPr>
            <a:r>
              <a:rPr lang="tr-TR" sz="2200" dirty="0" smtClean="0">
                <a:latin typeface="Palatino Linotype" pitchFamily="18" charset="0"/>
              </a:rPr>
              <a:t>     </a:t>
            </a:r>
            <a:r>
              <a:rPr lang="tr-TR" sz="2000" dirty="0" smtClean="0">
                <a:latin typeface="Palatino Linotype" pitchFamily="18" charset="0"/>
              </a:rPr>
              <a:t>&lt;tag attribute1=</a:t>
            </a:r>
            <a:r>
              <a:rPr lang="tr-TR" sz="2000" dirty="0">
                <a:latin typeface="Arial Unicode MS" pitchFamily="34" charset="-128"/>
              </a:rPr>
              <a:t>"</a:t>
            </a:r>
            <a:r>
              <a:rPr lang="tr-TR" sz="2000" dirty="0" smtClean="0">
                <a:latin typeface="Palatino Linotype" pitchFamily="18" charset="0"/>
              </a:rPr>
              <a:t>value1</a:t>
            </a:r>
            <a:r>
              <a:rPr lang="tr-TR" sz="2000" dirty="0">
                <a:latin typeface="Arial Unicode MS" pitchFamily="34" charset="-128"/>
              </a:rPr>
              <a:t>"</a:t>
            </a:r>
            <a:r>
              <a:rPr lang="tr-TR" sz="2000" dirty="0" smtClean="0">
                <a:latin typeface="Palatino Linotype" pitchFamily="18" charset="0"/>
              </a:rPr>
              <a:t> attribute2=</a:t>
            </a:r>
            <a:r>
              <a:rPr lang="tr-TR" sz="2000" dirty="0">
                <a:latin typeface="Arial Unicode MS" pitchFamily="34" charset="-128"/>
              </a:rPr>
              <a:t>"</a:t>
            </a:r>
            <a:r>
              <a:rPr lang="tr-TR" sz="2000" dirty="0" smtClean="0">
                <a:latin typeface="Palatino Linotype" pitchFamily="18" charset="0"/>
              </a:rPr>
              <a:t>value2</a:t>
            </a:r>
            <a:r>
              <a:rPr lang="tr-TR" sz="2000" dirty="0">
                <a:latin typeface="Arial Unicode MS" pitchFamily="34" charset="-128"/>
              </a:rPr>
              <a:t>"</a:t>
            </a:r>
            <a:r>
              <a:rPr lang="tr-TR" sz="2000" dirty="0" smtClean="0">
                <a:latin typeface="Palatino Linotype" pitchFamily="18" charset="0"/>
              </a:rPr>
              <a:t>&gt; etkilenen bölge &lt;/tag&gt;</a:t>
            </a:r>
            <a:r>
              <a:rPr lang="tr-TR" sz="2000" dirty="0">
                <a:latin typeface="Arial Unicode MS" pitchFamily="34" charset="-128"/>
              </a:rPr>
              <a:t> </a:t>
            </a:r>
            <a:endParaRPr lang="tr-TR" sz="2000" dirty="0">
              <a:latin typeface="Palatino Linotype" pitchFamily="18" charset="0"/>
            </a:endParaRPr>
          </a:p>
          <a:p>
            <a:pPr marL="0" indent="0" algn="just">
              <a:lnSpc>
                <a:spcPct val="90000"/>
              </a:lnSpc>
              <a:spcBef>
                <a:spcPct val="0"/>
              </a:spcBef>
              <a:buNone/>
            </a:pPr>
            <a:endParaRPr lang="tr-TR" sz="2200" dirty="0" smtClean="0">
              <a:latin typeface="Palatino Linotype" pitchFamily="18" charset="0"/>
            </a:endParaRP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6</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95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000" dirty="0">
                <a:latin typeface="Palatino Linotype" pitchFamily="18" charset="0"/>
              </a:rPr>
              <a:t>HTML Dökümanlarının </a:t>
            </a:r>
            <a:r>
              <a:rPr lang="tr-TR" sz="3000" dirty="0" smtClean="0">
                <a:latin typeface="Palatino Linotype" pitchFamily="18" charset="0"/>
              </a:rPr>
              <a:t>Genel Yapısı</a:t>
            </a:r>
            <a:endParaRPr lang="en-US" sz="3000" dirty="0">
              <a:latin typeface="Palatino Linotype" pitchFamily="18" charset="0"/>
            </a:endParaRPr>
          </a:p>
        </p:txBody>
      </p:sp>
      <p:sp>
        <p:nvSpPr>
          <p:cNvPr id="3" name="Content Placeholder 2"/>
          <p:cNvSpPr>
            <a:spLocks noGrp="1"/>
          </p:cNvSpPr>
          <p:nvPr>
            <p:ph sz="quarter" idx="1"/>
          </p:nvPr>
        </p:nvSpPr>
        <p:spPr>
          <a:xfrm>
            <a:off x="612648" y="1752600"/>
            <a:ext cx="7769352" cy="4876800"/>
          </a:xfrm>
        </p:spPr>
        <p:txBody>
          <a:bodyPr>
            <a:noAutofit/>
          </a:bodyPr>
          <a:lstStyle/>
          <a:p>
            <a:r>
              <a:rPr lang="tr-TR" sz="2200" dirty="0" smtClean="0">
                <a:latin typeface="Palatino Linotype" pitchFamily="18" charset="0"/>
              </a:rPr>
              <a:t>Bir web sayfasında bütün elementler &lt;HTML&gt; &lt;/HTML&gt; tagları arasında yer alır.</a:t>
            </a:r>
          </a:p>
          <a:p>
            <a:endParaRPr lang="tr-TR" sz="800" dirty="0" smtClean="0">
              <a:latin typeface="Palatino Linotype" pitchFamily="18" charset="0"/>
            </a:endParaRPr>
          </a:p>
          <a:p>
            <a:r>
              <a:rPr lang="tr-TR" sz="2200" dirty="0">
                <a:latin typeface="Palatino Linotype" pitchFamily="18" charset="0"/>
              </a:rPr>
              <a:t>HTML’de elementler (açılış tag’ı + etkilenecek bölge + kapanış tag’ı) hiyerarşik bir yapıdadır. Yani elementler içiçe kullanılabilir</a:t>
            </a:r>
            <a:r>
              <a:rPr lang="tr-TR" sz="2200" dirty="0" smtClean="0">
                <a:latin typeface="Palatino Linotype" pitchFamily="18" charset="0"/>
              </a:rPr>
              <a:t>.</a:t>
            </a:r>
          </a:p>
          <a:p>
            <a:endParaRPr lang="tr-TR" sz="800" dirty="0">
              <a:latin typeface="Palatino Linotype" pitchFamily="18" charset="0"/>
            </a:endParaRPr>
          </a:p>
          <a:p>
            <a:r>
              <a:rPr lang="tr-TR" sz="2200" dirty="0" smtClean="0">
                <a:latin typeface="Palatino Linotype" pitchFamily="18" charset="0"/>
              </a:rPr>
              <a:t>Genel olarak;</a:t>
            </a:r>
          </a:p>
          <a:p>
            <a:pPr marL="0" indent="0">
              <a:buNone/>
            </a:pPr>
            <a:r>
              <a:rPr lang="tr-TR" sz="2200" dirty="0" smtClean="0">
                <a:latin typeface="Palatino Linotype" pitchFamily="18" charset="0"/>
              </a:rPr>
              <a:t>    &lt;tag1&gt; &lt;tag2&gt; </a:t>
            </a:r>
            <a:r>
              <a:rPr lang="tr-TR" sz="2200" dirty="0">
                <a:latin typeface="Palatino Linotype" pitchFamily="18" charset="0"/>
              </a:rPr>
              <a:t>&lt;</a:t>
            </a:r>
            <a:r>
              <a:rPr lang="tr-TR" sz="2200" dirty="0" smtClean="0">
                <a:latin typeface="Palatino Linotype" pitchFamily="18" charset="0"/>
              </a:rPr>
              <a:t>tag3&gt; </a:t>
            </a:r>
            <a:r>
              <a:rPr lang="tr-TR" sz="2200" dirty="0">
                <a:latin typeface="Palatino Linotype" pitchFamily="18" charset="0"/>
              </a:rPr>
              <a:t>&lt;/</a:t>
            </a:r>
            <a:r>
              <a:rPr lang="tr-TR" sz="2200" dirty="0" smtClean="0">
                <a:latin typeface="Palatino Linotype" pitchFamily="18" charset="0"/>
              </a:rPr>
              <a:t>tag3&gt; &lt;/tag2&gt; </a:t>
            </a:r>
            <a:r>
              <a:rPr lang="tr-TR" sz="2200" dirty="0">
                <a:latin typeface="Palatino Linotype" pitchFamily="18" charset="0"/>
              </a:rPr>
              <a:t>&lt;/tag1</a:t>
            </a:r>
            <a:r>
              <a:rPr lang="tr-TR" sz="2200" dirty="0" smtClean="0">
                <a:latin typeface="Palatino Linotype" pitchFamily="18" charset="0"/>
              </a:rPr>
              <a:t>&gt;</a:t>
            </a:r>
          </a:p>
          <a:p>
            <a:pPr marL="0" indent="0">
              <a:buNone/>
            </a:pPr>
            <a:r>
              <a:rPr lang="tr-TR" sz="2200" dirty="0" smtClean="0">
                <a:solidFill>
                  <a:schemeClr val="tx1">
                    <a:lumMod val="75000"/>
                    <a:lumOff val="25000"/>
                  </a:schemeClr>
                </a:solidFill>
                <a:latin typeface="Palatino Linotype" pitchFamily="18" charset="0"/>
                <a:ea typeface="Verdana" pitchFamily="34" charset="0"/>
                <a:cs typeface="Verdana" pitchFamily="34" charset="0"/>
              </a:rPr>
              <a:t>    şeklinde bir alt-üst ilişkisi vardır.</a:t>
            </a:r>
          </a:p>
          <a:p>
            <a:pPr marL="0" indent="0">
              <a:buNone/>
            </a:pPr>
            <a:endParaRPr lang="tr-TR" sz="800" dirty="0" smtClean="0">
              <a:solidFill>
                <a:schemeClr val="tx1">
                  <a:lumMod val="75000"/>
                  <a:lumOff val="25000"/>
                </a:schemeClr>
              </a:solidFill>
              <a:latin typeface="Palatino Linotype" pitchFamily="18" charset="0"/>
              <a:ea typeface="Verdana" pitchFamily="34" charset="0"/>
              <a:cs typeface="Verdana" pitchFamily="34" charset="0"/>
            </a:endParaRPr>
          </a:p>
          <a:p>
            <a:r>
              <a:rPr lang="tr-TR" sz="2200" dirty="0" smtClean="0">
                <a:solidFill>
                  <a:schemeClr val="tx1">
                    <a:lumMod val="75000"/>
                    <a:lumOff val="25000"/>
                  </a:schemeClr>
                </a:solidFill>
                <a:latin typeface="Palatino Linotype" pitchFamily="18" charset="0"/>
                <a:ea typeface="Verdana" pitchFamily="34" charset="0"/>
                <a:cs typeface="Verdana" pitchFamily="34" charset="0"/>
              </a:rPr>
              <a:t>Açılann bir tag kapanmadan bir üst tag kapanmaz. </a:t>
            </a:r>
          </a:p>
          <a:p>
            <a:endParaRPr lang="tr-TR" sz="800" dirty="0" smtClean="0">
              <a:solidFill>
                <a:schemeClr val="tx1">
                  <a:lumMod val="75000"/>
                  <a:lumOff val="25000"/>
                </a:schemeClr>
              </a:solidFill>
              <a:latin typeface="Palatino Linotype" pitchFamily="18" charset="0"/>
              <a:ea typeface="Verdana" pitchFamily="34" charset="0"/>
              <a:cs typeface="Verdana" pitchFamily="34" charset="0"/>
            </a:endParaRPr>
          </a:p>
          <a:p>
            <a:r>
              <a:rPr lang="tr-TR" sz="2200" dirty="0" smtClean="0">
                <a:solidFill>
                  <a:schemeClr val="tx1">
                    <a:lumMod val="75000"/>
                    <a:lumOff val="25000"/>
                  </a:schemeClr>
                </a:solidFill>
                <a:latin typeface="Palatino Linotype" pitchFamily="18" charset="0"/>
                <a:ea typeface="Verdana" pitchFamily="34" charset="0"/>
                <a:cs typeface="Verdana" pitchFamily="34" charset="0"/>
              </a:rPr>
              <a:t>Her zaman en alttaki tag ilk önce kapatılmalıdır.</a:t>
            </a: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7</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438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000" dirty="0">
                <a:latin typeface="Palatino Linotype" pitchFamily="18" charset="0"/>
              </a:rPr>
              <a:t>HTML Dökümanlarının </a:t>
            </a:r>
            <a:r>
              <a:rPr lang="tr-TR" sz="3000" dirty="0" smtClean="0">
                <a:latin typeface="Palatino Linotype" pitchFamily="18" charset="0"/>
              </a:rPr>
              <a:t>Genel Yapısı</a:t>
            </a:r>
            <a:endParaRPr lang="en-US" sz="3000" dirty="0">
              <a:latin typeface="Palatino Linotype" pitchFamily="18" charset="0"/>
            </a:endParaRPr>
          </a:p>
        </p:txBody>
      </p:sp>
      <p:sp>
        <p:nvSpPr>
          <p:cNvPr id="3" name="Content Placeholder 2"/>
          <p:cNvSpPr>
            <a:spLocks noGrp="1"/>
          </p:cNvSpPr>
          <p:nvPr>
            <p:ph sz="quarter" idx="1"/>
          </p:nvPr>
        </p:nvSpPr>
        <p:spPr>
          <a:xfrm>
            <a:off x="612648" y="1752600"/>
            <a:ext cx="7616952" cy="4724400"/>
          </a:xfrm>
        </p:spPr>
        <p:txBody>
          <a:bodyPr>
            <a:noAutofit/>
          </a:bodyPr>
          <a:lstStyle/>
          <a:p>
            <a:r>
              <a:rPr lang="tr-TR" sz="2400" dirty="0" smtClean="0">
                <a:latin typeface="Palatino Linotype" pitchFamily="18" charset="0"/>
              </a:rPr>
              <a:t>HTML’de içiçe elementlerde alt element ile üst element aynı özelliğe değer veriyorlarsa alttaki elementin değeri geçerli olur.</a:t>
            </a:r>
          </a:p>
          <a:p>
            <a:endParaRPr lang="tr-TR" sz="800" dirty="0" smtClean="0">
              <a:latin typeface="Palatino Linotype" pitchFamily="18" charset="0"/>
            </a:endParaRPr>
          </a:p>
          <a:p>
            <a:r>
              <a:rPr lang="tr-TR" sz="2400" dirty="0" smtClean="0">
                <a:latin typeface="Palatino Linotype" pitchFamily="18" charset="0"/>
              </a:rPr>
              <a:t>Açılan bir tag kapatılmamışsa browser sayfayı gösterir ancak tag kapatılmadığı için açıldıktan sonraki tüm bölümde etkili olur. </a:t>
            </a:r>
          </a:p>
          <a:p>
            <a:endParaRPr lang="tr-TR" sz="800" dirty="0" smtClean="0">
              <a:latin typeface="Palatino Linotype" pitchFamily="18" charset="0"/>
            </a:endParaRPr>
          </a:p>
          <a:p>
            <a:r>
              <a:rPr lang="tr-TR" sz="2400" dirty="0">
                <a:latin typeface="Palatino Linotype" pitchFamily="18" charset="0"/>
              </a:rPr>
              <a:t>Bir web sayfasında standart olarak mutlaka bulunması gereken etiketler (taglar) vardır.  </a:t>
            </a:r>
          </a:p>
          <a:p>
            <a:pPr lvl="1"/>
            <a:r>
              <a:rPr lang="tr-TR" sz="2100" dirty="0">
                <a:latin typeface="Palatino Linotype" pitchFamily="18" charset="0"/>
              </a:rPr>
              <a:t>Bu  etiketlerle  tarayıcı  bunun  bir  WEB  sayfası  olduğunu  anlar  ve  ona  göre görüntüler.</a:t>
            </a:r>
          </a:p>
          <a:p>
            <a:endParaRPr lang="tr-TR" sz="24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8</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813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000" dirty="0">
                <a:latin typeface="Palatino Linotype" pitchFamily="18" charset="0"/>
              </a:rPr>
              <a:t>HTML Dökümanlarının </a:t>
            </a:r>
            <a:r>
              <a:rPr lang="tr-TR" sz="3000" dirty="0" smtClean="0">
                <a:latin typeface="Palatino Linotype" pitchFamily="18" charset="0"/>
              </a:rPr>
              <a:t>Genel Yapısı</a:t>
            </a:r>
            <a:endParaRPr lang="en-US" sz="3000" dirty="0">
              <a:latin typeface="Palatino Linotype" pitchFamily="18" charset="0"/>
            </a:endParaRPr>
          </a:p>
        </p:txBody>
      </p:sp>
      <p:sp>
        <p:nvSpPr>
          <p:cNvPr id="3" name="Content Placeholder 2"/>
          <p:cNvSpPr>
            <a:spLocks noGrp="1"/>
          </p:cNvSpPr>
          <p:nvPr>
            <p:ph sz="quarter" idx="1"/>
          </p:nvPr>
        </p:nvSpPr>
        <p:spPr>
          <a:xfrm>
            <a:off x="152400" y="1752600"/>
            <a:ext cx="8686800" cy="1524000"/>
          </a:xfrm>
        </p:spPr>
        <p:txBody>
          <a:bodyPr>
            <a:noAutofit/>
          </a:bodyPr>
          <a:lstStyle/>
          <a:p>
            <a:pPr>
              <a:lnSpc>
                <a:spcPct val="80000"/>
              </a:lnSpc>
            </a:pPr>
            <a:r>
              <a:rPr lang="tr-TR" sz="2200" dirty="0" smtClean="0">
                <a:latin typeface="Palatino Linotype" pitchFamily="18" charset="0"/>
              </a:rPr>
              <a:t>Bir </a:t>
            </a:r>
            <a:r>
              <a:rPr lang="tr-TR" sz="2200" dirty="0">
                <a:latin typeface="Palatino Linotype" pitchFamily="18" charset="0"/>
              </a:rPr>
              <a:t>HTML belgesi iki bölüme </a:t>
            </a:r>
            <a:r>
              <a:rPr lang="tr-TR" sz="2200" dirty="0" smtClean="0">
                <a:latin typeface="Palatino Linotype" pitchFamily="18" charset="0"/>
              </a:rPr>
              <a:t>ayrılmıştır; </a:t>
            </a:r>
          </a:p>
          <a:p>
            <a:pPr>
              <a:lnSpc>
                <a:spcPct val="80000"/>
              </a:lnSpc>
            </a:pPr>
            <a:endParaRPr lang="tr-TR" sz="400" dirty="0">
              <a:latin typeface="Palatino Linotype" pitchFamily="18" charset="0"/>
            </a:endParaRPr>
          </a:p>
          <a:p>
            <a:pPr lvl="1">
              <a:lnSpc>
                <a:spcPct val="80000"/>
              </a:lnSpc>
              <a:buFont typeface="Wingdings" pitchFamily="2" charset="2"/>
              <a:buChar char="q"/>
            </a:pPr>
            <a:r>
              <a:rPr lang="tr-TR" sz="2200" dirty="0" smtClean="0">
                <a:latin typeface="Palatino Linotype" pitchFamily="18" charset="0"/>
              </a:rPr>
              <a:t>Sayfa hakkında genel bilgilerin bulunduğu </a:t>
            </a:r>
            <a:r>
              <a:rPr lang="tr-TR" sz="2200" b="1" dirty="0" smtClean="0">
                <a:latin typeface="Palatino Linotype" pitchFamily="18" charset="0"/>
              </a:rPr>
              <a:t>head(baş</a:t>
            </a:r>
            <a:r>
              <a:rPr lang="tr-TR" sz="2200" b="1" dirty="0">
                <a:latin typeface="Palatino Linotype" pitchFamily="18" charset="0"/>
              </a:rPr>
              <a:t>)</a:t>
            </a:r>
            <a:r>
              <a:rPr lang="tr-TR" sz="2200" dirty="0">
                <a:latin typeface="Palatino Linotype" pitchFamily="18" charset="0"/>
              </a:rPr>
              <a:t> </a:t>
            </a:r>
            <a:r>
              <a:rPr lang="tr-TR" sz="2200" dirty="0" smtClean="0">
                <a:latin typeface="Palatino Linotype" pitchFamily="18" charset="0"/>
              </a:rPr>
              <a:t>bölümü</a:t>
            </a:r>
            <a:endParaRPr lang="tr-TR" sz="2200" dirty="0">
              <a:latin typeface="Palatino Linotype" pitchFamily="18" charset="0"/>
            </a:endParaRPr>
          </a:p>
          <a:p>
            <a:pPr lvl="1">
              <a:lnSpc>
                <a:spcPct val="80000"/>
              </a:lnSpc>
              <a:buFont typeface="Wingdings" pitchFamily="2" charset="2"/>
              <a:buChar char="q"/>
            </a:pPr>
            <a:r>
              <a:rPr lang="tr-TR" sz="2200" dirty="0" smtClean="0">
                <a:latin typeface="Palatino Linotype" pitchFamily="18" charset="0"/>
              </a:rPr>
              <a:t>Sayfada görüntülenecek olan içeriğin ekleneceği </a:t>
            </a:r>
            <a:r>
              <a:rPr lang="tr-TR" sz="2200" b="1" dirty="0" smtClean="0">
                <a:latin typeface="Palatino Linotype" pitchFamily="18" charset="0"/>
              </a:rPr>
              <a:t>body(gövde)</a:t>
            </a:r>
            <a:r>
              <a:rPr lang="tr-TR" sz="2200" dirty="0" smtClean="0">
                <a:latin typeface="Palatino Linotype" pitchFamily="18" charset="0"/>
              </a:rPr>
              <a:t> bölümü. </a:t>
            </a:r>
          </a:p>
          <a:p>
            <a:pPr marL="0" indent="0">
              <a:lnSpc>
                <a:spcPct val="80000"/>
              </a:lnSpc>
              <a:buNone/>
            </a:pPr>
            <a:r>
              <a:rPr lang="tr-TR" sz="2200" dirty="0">
                <a:latin typeface="Palatino Linotype" pitchFamily="18" charset="0"/>
              </a:rPr>
              <a:t/>
            </a:r>
            <a:br>
              <a:rPr lang="tr-TR" sz="2200" dirty="0">
                <a:latin typeface="Palatino Linotype" pitchFamily="18" charset="0"/>
              </a:rPr>
            </a:br>
            <a:endParaRPr lang="tr-TR" sz="2200" dirty="0">
              <a:latin typeface="Palatino Linotype" pitchFamily="18" charset="0"/>
            </a:endParaRPr>
          </a:p>
          <a:p>
            <a:endParaRPr lang="tr-TR" sz="2200" dirty="0">
              <a:latin typeface="Palatino Linotype" pitchFamily="18" charset="0"/>
            </a:endParaRPr>
          </a:p>
          <a:p>
            <a:pPr algn="just">
              <a:buFont typeface="Wingdings" pitchFamily="2" charset="2"/>
              <a:buChar char="q"/>
            </a:pPr>
            <a:endParaRPr lang="tr-TR" sz="2200" dirty="0">
              <a:solidFill>
                <a:schemeClr val="tx1">
                  <a:lumMod val="75000"/>
                  <a:lumOff val="25000"/>
                </a:schemeClr>
              </a:solidFill>
              <a:latin typeface="Palatino Linotype" pitchFamily="18" charset="0"/>
              <a:ea typeface="Verdana" pitchFamily="34" charset="0"/>
              <a:cs typeface="Verdana" pitchFamily="34" charset="0"/>
            </a:endParaRPr>
          </a:p>
        </p:txBody>
      </p:sp>
      <p:sp>
        <p:nvSpPr>
          <p:cNvPr id="5" name="Content Placeholder 2"/>
          <p:cNvSpPr txBox="1">
            <a:spLocks/>
          </p:cNvSpPr>
          <p:nvPr/>
        </p:nvSpPr>
        <p:spPr>
          <a:xfrm>
            <a:off x="838200" y="3352800"/>
            <a:ext cx="7620000" cy="3200400"/>
          </a:xfrm>
          <a:prstGeom prst="rect">
            <a:avLst/>
          </a:prstGeom>
          <a:ln w="28575"/>
        </p:spPr>
        <p:style>
          <a:lnRef idx="2">
            <a:schemeClr val="accent2"/>
          </a:lnRef>
          <a:fillRef idx="1">
            <a:schemeClr val="lt1"/>
          </a:fillRef>
          <a:effectRef idx="0">
            <a:schemeClr val="accent2"/>
          </a:effectRef>
          <a:fontRef idx="minor">
            <a:schemeClr val="dk1"/>
          </a:fontRef>
        </p:style>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buFont typeface="Wingdings"/>
              <a:buNone/>
            </a:pPr>
            <a:r>
              <a:rPr lang="tr-TR" sz="1400" b="1" dirty="0" smtClean="0">
                <a:solidFill>
                  <a:srgbClr val="3B6919"/>
                </a:solidFill>
                <a:latin typeface="Verdana" pitchFamily="34" charset="0"/>
                <a:ea typeface="Verdana" pitchFamily="34" charset="0"/>
                <a:cs typeface="Verdana" pitchFamily="34" charset="0"/>
              </a:rPr>
              <a:t>&lt;HTML&gt;</a:t>
            </a:r>
          </a:p>
          <a:p>
            <a:pPr>
              <a:lnSpc>
                <a:spcPct val="90000"/>
              </a:lnSpc>
              <a:buFont typeface="Wingdings"/>
              <a:buNone/>
            </a:pPr>
            <a:r>
              <a:rPr lang="tr-TR" sz="1400" b="1" dirty="0" smtClean="0">
                <a:solidFill>
                  <a:srgbClr val="FF0066"/>
                </a:solidFill>
                <a:latin typeface="Verdana" pitchFamily="34" charset="0"/>
                <a:ea typeface="Verdana" pitchFamily="34" charset="0"/>
                <a:cs typeface="Verdana" pitchFamily="34" charset="0"/>
              </a:rPr>
              <a:t>&lt;HEAD&gt;</a:t>
            </a:r>
          </a:p>
          <a:p>
            <a:pPr>
              <a:lnSpc>
                <a:spcPct val="90000"/>
              </a:lnSpc>
              <a:buNone/>
            </a:pPr>
            <a:r>
              <a:rPr lang="tr-TR" sz="1400" b="1" dirty="0" smtClean="0">
                <a:solidFill>
                  <a:schemeClr val="bg1">
                    <a:lumMod val="65000"/>
                  </a:schemeClr>
                </a:solidFill>
                <a:latin typeface="Verdana" pitchFamily="34" charset="0"/>
                <a:ea typeface="Verdana" pitchFamily="34" charset="0"/>
                <a:cs typeface="Verdana" pitchFamily="34" charset="0"/>
              </a:rPr>
              <a:t>&lt;!– sayfanın baş kısmı </a:t>
            </a:r>
            <a:r>
              <a:rPr lang="tr-TR" sz="1400" b="1" dirty="0">
                <a:solidFill>
                  <a:schemeClr val="bg1">
                    <a:lumMod val="65000"/>
                  </a:schemeClr>
                </a:solidFill>
                <a:latin typeface="Verdana" pitchFamily="34" charset="0"/>
                <a:ea typeface="Verdana" pitchFamily="34" charset="0"/>
                <a:cs typeface="Verdana" pitchFamily="34" charset="0"/>
              </a:rPr>
              <a:t>--&gt;</a:t>
            </a:r>
          </a:p>
          <a:p>
            <a:pPr>
              <a:lnSpc>
                <a:spcPct val="90000"/>
              </a:lnSpc>
              <a:buFont typeface="Wingdings"/>
              <a:buNone/>
            </a:pPr>
            <a:r>
              <a:rPr lang="tr-TR" sz="1400" b="1" dirty="0" smtClean="0">
                <a:solidFill>
                  <a:schemeClr val="bg1">
                    <a:lumMod val="65000"/>
                  </a:schemeClr>
                </a:solidFill>
                <a:latin typeface="Verdana" pitchFamily="34" charset="0"/>
                <a:ea typeface="Verdana" pitchFamily="34" charset="0"/>
                <a:cs typeface="Verdana" pitchFamily="34" charset="0"/>
              </a:rPr>
              <a:t>&lt;!-- sayfa hakkında genel bilgiler bu bölüme yerleşecek --&gt;</a:t>
            </a:r>
          </a:p>
          <a:p>
            <a:pPr>
              <a:lnSpc>
                <a:spcPct val="90000"/>
              </a:lnSpc>
              <a:buFont typeface="Wingdings"/>
              <a:buNone/>
            </a:pPr>
            <a:r>
              <a:rPr lang="tr-TR" sz="1400" b="1" dirty="0" smtClean="0">
                <a:solidFill>
                  <a:srgbClr val="FF0066"/>
                </a:solidFill>
                <a:latin typeface="Verdana" pitchFamily="34" charset="0"/>
                <a:ea typeface="Verdana" pitchFamily="34" charset="0"/>
                <a:cs typeface="Verdana" pitchFamily="34" charset="0"/>
              </a:rPr>
              <a:t>&lt;title&gt; Sayfanın Başlığı &lt;/title&gt;</a:t>
            </a:r>
          </a:p>
          <a:p>
            <a:pPr>
              <a:lnSpc>
                <a:spcPct val="90000"/>
              </a:lnSpc>
              <a:buFont typeface="Wingdings"/>
              <a:buNone/>
            </a:pPr>
            <a:r>
              <a:rPr lang="tr-TR" sz="1400" b="1" dirty="0" smtClean="0">
                <a:solidFill>
                  <a:srgbClr val="FF0066"/>
                </a:solidFill>
                <a:latin typeface="Verdana" pitchFamily="34" charset="0"/>
                <a:ea typeface="Verdana" pitchFamily="34" charset="0"/>
                <a:cs typeface="Verdana" pitchFamily="34" charset="0"/>
              </a:rPr>
              <a:t>&lt;/HEAD&gt;</a:t>
            </a:r>
          </a:p>
          <a:p>
            <a:pPr>
              <a:lnSpc>
                <a:spcPct val="90000"/>
              </a:lnSpc>
              <a:buFont typeface="Wingdings"/>
              <a:buNone/>
            </a:pPr>
            <a:r>
              <a:rPr lang="tr-TR" sz="1400" b="1" dirty="0" smtClean="0">
                <a:solidFill>
                  <a:schemeClr val="accent2"/>
                </a:solidFill>
                <a:latin typeface="Verdana" pitchFamily="34" charset="0"/>
                <a:ea typeface="Verdana" pitchFamily="34" charset="0"/>
                <a:cs typeface="Verdana" pitchFamily="34" charset="0"/>
              </a:rPr>
              <a:t>&lt;BODY&gt;</a:t>
            </a:r>
          </a:p>
          <a:p>
            <a:pPr>
              <a:lnSpc>
                <a:spcPct val="90000"/>
              </a:lnSpc>
              <a:buNone/>
            </a:pPr>
            <a:r>
              <a:rPr lang="tr-TR" sz="1400" b="1" dirty="0" smtClean="0">
                <a:solidFill>
                  <a:schemeClr val="bg1">
                    <a:lumMod val="65000"/>
                  </a:schemeClr>
                </a:solidFill>
                <a:latin typeface="Verdana" pitchFamily="34" charset="0"/>
                <a:ea typeface="Verdana" pitchFamily="34" charset="0"/>
                <a:cs typeface="Verdana" pitchFamily="34" charset="0"/>
              </a:rPr>
              <a:t>&lt;!-- sayfanın gövde kısmı,</a:t>
            </a:r>
          </a:p>
          <a:p>
            <a:pPr>
              <a:lnSpc>
                <a:spcPct val="90000"/>
              </a:lnSpc>
              <a:buNone/>
            </a:pPr>
            <a:r>
              <a:rPr lang="tr-TR" sz="1400" b="1" dirty="0" smtClean="0">
                <a:solidFill>
                  <a:schemeClr val="bg1">
                    <a:lumMod val="65000"/>
                  </a:schemeClr>
                </a:solidFill>
                <a:latin typeface="Verdana" pitchFamily="34" charset="0"/>
                <a:ea typeface="Verdana" pitchFamily="34" charset="0"/>
                <a:cs typeface="Verdana" pitchFamily="34" charset="0"/>
              </a:rPr>
              <a:t>Sayfanın tüm içeriği; yazı, resim, video vb. Bu kısma yerleşecek </a:t>
            </a:r>
            <a:r>
              <a:rPr lang="tr-TR" sz="1400" b="1" dirty="0">
                <a:solidFill>
                  <a:schemeClr val="bg1">
                    <a:lumMod val="65000"/>
                  </a:schemeClr>
                </a:solidFill>
                <a:latin typeface="Verdana" pitchFamily="34" charset="0"/>
                <a:ea typeface="Verdana" pitchFamily="34" charset="0"/>
                <a:cs typeface="Verdana" pitchFamily="34" charset="0"/>
              </a:rPr>
              <a:t>--&gt;</a:t>
            </a:r>
            <a:endParaRPr lang="tr-TR" sz="1400" b="1" dirty="0" smtClean="0">
              <a:solidFill>
                <a:schemeClr val="bg1">
                  <a:lumMod val="65000"/>
                </a:schemeClr>
              </a:solidFill>
              <a:latin typeface="Verdana" pitchFamily="34" charset="0"/>
              <a:ea typeface="Verdana" pitchFamily="34" charset="0"/>
              <a:cs typeface="Verdana" pitchFamily="34" charset="0"/>
            </a:endParaRPr>
          </a:p>
          <a:p>
            <a:pPr>
              <a:lnSpc>
                <a:spcPct val="90000"/>
              </a:lnSpc>
              <a:buFont typeface="Wingdings"/>
              <a:buNone/>
            </a:pPr>
            <a:r>
              <a:rPr lang="tr-TR" sz="1400" b="1" dirty="0" smtClean="0">
                <a:solidFill>
                  <a:schemeClr val="accent2"/>
                </a:solidFill>
                <a:latin typeface="Verdana" pitchFamily="34" charset="0"/>
                <a:ea typeface="Verdana" pitchFamily="34" charset="0"/>
                <a:cs typeface="Verdana" pitchFamily="34" charset="0"/>
              </a:rPr>
              <a:t>&lt;/BODY&gt;</a:t>
            </a:r>
          </a:p>
          <a:p>
            <a:pPr>
              <a:lnSpc>
                <a:spcPct val="90000"/>
              </a:lnSpc>
              <a:buFont typeface="Wingdings"/>
              <a:buNone/>
            </a:pPr>
            <a:r>
              <a:rPr lang="tr-TR" sz="1400" b="1" dirty="0" smtClean="0">
                <a:solidFill>
                  <a:srgbClr val="3B6919"/>
                </a:solidFill>
                <a:latin typeface="Verdana" pitchFamily="34" charset="0"/>
                <a:ea typeface="Verdana" pitchFamily="34" charset="0"/>
                <a:cs typeface="Verdana" pitchFamily="34" charset="0"/>
              </a:rPr>
              <a:t>&lt;/HTML&gt;</a:t>
            </a:r>
            <a:endParaRPr lang="tr-TR" sz="1400" b="1" dirty="0">
              <a:solidFill>
                <a:schemeClr val="tx1">
                  <a:lumMod val="75000"/>
                  <a:lumOff val="25000"/>
                </a:schemeClr>
              </a:solidFill>
              <a:latin typeface="Verdana" pitchFamily="34" charset="0"/>
              <a:ea typeface="Verdana" pitchFamily="34" charset="0"/>
              <a:cs typeface="Verdana"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9</a:t>
            </a:fld>
            <a:endParaRPr lang="en-US"/>
          </a:p>
        </p:txBody>
      </p:sp>
      <p:pic>
        <p:nvPicPr>
          <p:cNvPr id="7"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034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B2C0A04ABCF447B3FCD12BE1DBB3EC" ma:contentTypeVersion="" ma:contentTypeDescription="Create a new document." ma:contentTypeScope="" ma:versionID="3f38bac6f47163387f4c97d2df368632">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F459D0-2D67-49D2-B47F-1E38B9D2C8AE}"/>
</file>

<file path=customXml/itemProps2.xml><?xml version="1.0" encoding="utf-8"?>
<ds:datastoreItem xmlns:ds="http://schemas.openxmlformats.org/officeDocument/2006/customXml" ds:itemID="{4D2057EB-5F96-44CD-A03A-98CE606E9564}"/>
</file>

<file path=customXml/itemProps3.xml><?xml version="1.0" encoding="utf-8"?>
<ds:datastoreItem xmlns:ds="http://schemas.openxmlformats.org/officeDocument/2006/customXml" ds:itemID="{9763CD05-1C89-45BC-8885-DC590D5CDF6A}"/>
</file>

<file path=docProps/app.xml><?xml version="1.0" encoding="utf-8"?>
<Properties xmlns="http://schemas.openxmlformats.org/officeDocument/2006/extended-properties" xmlns:vt="http://schemas.openxmlformats.org/officeDocument/2006/docPropsVTypes">
  <Template>Median</Template>
  <TotalTime>15796</TotalTime>
  <Words>2798</Words>
  <Application>Microsoft Office PowerPoint</Application>
  <PresentationFormat>On-screen Show (4:3)</PresentationFormat>
  <Paragraphs>463</Paragraphs>
  <Slides>40</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 Unicode MS</vt:lpstr>
      <vt:lpstr>Arial</vt:lpstr>
      <vt:lpstr>Calibri</vt:lpstr>
      <vt:lpstr>Century Gothic</vt:lpstr>
      <vt:lpstr>Palatino Linotype</vt:lpstr>
      <vt:lpstr>Times New Roman</vt:lpstr>
      <vt:lpstr>Tw Cen MT</vt:lpstr>
      <vt:lpstr>Verdana</vt:lpstr>
      <vt:lpstr>Wingdings</vt:lpstr>
      <vt:lpstr>Wingdings 2</vt:lpstr>
      <vt:lpstr>Median</vt:lpstr>
      <vt:lpstr>BTEP 203 – İnternet ProgramcIlIğI - I</vt:lpstr>
      <vt:lpstr>KONULAR</vt:lpstr>
      <vt:lpstr>1. HTML Nedir?</vt:lpstr>
      <vt:lpstr>1. HTML Nedir?</vt:lpstr>
      <vt:lpstr>Tag (etiket) ve Attribute (özellik)</vt:lpstr>
      <vt:lpstr>Tag (etiket) ve Attribute (özellik)</vt:lpstr>
      <vt:lpstr>HTML Dökümanlarının Genel Yapısı</vt:lpstr>
      <vt:lpstr>HTML Dökümanlarının Genel Yapısı</vt:lpstr>
      <vt:lpstr>HTML Dökümanlarının Genel Yapısı</vt:lpstr>
      <vt:lpstr>HTML Dökümanlarının Genel Yapısı</vt:lpstr>
      <vt:lpstr>2. HTML Temel Etiketleri</vt:lpstr>
      <vt:lpstr>2. HTML Temel Etiketleri</vt:lpstr>
      <vt:lpstr>2. HTML Temel Etiketleri</vt:lpstr>
      <vt:lpstr>2. HTML Temel Etiketleri</vt:lpstr>
      <vt:lpstr>2. HTML Temel Etiketleri</vt:lpstr>
      <vt:lpstr>2. HTML Temel Etiketleri</vt:lpstr>
      <vt:lpstr>2. HTML Temel Etiketleri</vt:lpstr>
      <vt:lpstr>2. HTML Temel Etiketleri</vt:lpstr>
      <vt:lpstr>2. HTML Temel Etiketleri</vt:lpstr>
      <vt:lpstr>2. HTML Temel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3. Metin ve Görünüm Düzenleme      Etiketleri</vt:lpstr>
      <vt:lpstr>4. Bağlantı (Köprü) Oluşturma</vt:lpstr>
      <vt:lpstr>4. Bağlantı (Köprü) Oluşturma</vt:lpstr>
      <vt:lpstr>4. Bağlantı (Köprü) Oluşturma</vt:lpstr>
      <vt:lpstr>4. Bağlantı (Köprü) Oluşturma</vt:lpstr>
      <vt:lpstr>5. Resim Ekleme</vt:lpstr>
      <vt:lpstr>5. Resim Ekleme</vt:lpstr>
      <vt:lpstr>6. Özel Karakterlerin Kullanımı</vt:lpstr>
      <vt:lpstr>6. Özel Karakterlerin Kullanımı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BTEP 203 – İnternet Programcılığı - I</dc:title>
  <dc:creator>raygan nira</dc:creator>
  <cp:lastModifiedBy>raygan</cp:lastModifiedBy>
  <cp:revision>225</cp:revision>
  <dcterms:created xsi:type="dcterms:W3CDTF">2012-09-30T16:38:22Z</dcterms:created>
  <dcterms:modified xsi:type="dcterms:W3CDTF">2017-11-01T08:36:05Z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0x01010082B2C0A04ABCF447B3FCD12BE1DBB3EC</vt:lpwstr>
  </property>
</Properties>
</file>