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584" r:id="rId1"/>
  </p:sldMasterIdLst>
  <p:notesMasterIdLst>
    <p:notesMasterId r:id="rId19"/>
  </p:notesMasterIdLst>
  <p:sldIdLst>
    <p:sldId id="256" r:id="rId2"/>
    <p:sldId id="257" r:id="rId3"/>
    <p:sldId id="268" r:id="rId4"/>
    <p:sldId id="295" r:id="rId5"/>
    <p:sldId id="313" r:id="rId6"/>
    <p:sldId id="315" r:id="rId7"/>
    <p:sldId id="320" r:id="rId8"/>
    <p:sldId id="312" r:id="rId9"/>
    <p:sldId id="317" r:id="rId10"/>
    <p:sldId id="322" r:id="rId11"/>
    <p:sldId id="324" r:id="rId12"/>
    <p:sldId id="316" r:id="rId13"/>
    <p:sldId id="319" r:id="rId14"/>
    <p:sldId id="325" r:id="rId15"/>
    <p:sldId id="321" r:id="rId16"/>
    <p:sldId id="323" r:id="rId17"/>
    <p:sldId id="32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22" autoAdjust="0"/>
  </p:normalViewPr>
  <p:slideViewPr>
    <p:cSldViewPr>
      <p:cViewPr>
        <p:scale>
          <a:sx n="62" d="100"/>
          <a:sy n="62" d="100"/>
        </p:scale>
        <p:origin x="-1596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67572-EBB6-4A7A-B827-488F93DADAFE}" type="datetimeFigureOut">
              <a:rPr lang="en-US" smtClean="0"/>
              <a:t>07-01-13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5461A-4F6C-4AFF-AB7D-463256262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2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5461A-4F6C-4AFF-AB7D-4632562624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24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B9E0926-6AD4-42B4-ACE1-134638621BA4}" type="datetime1">
              <a:rPr lang="en-US" smtClean="0"/>
              <a:t>07-01-13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1ACE41-11E3-425A-AF82-4515996058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7DCE-E11F-4726-9298-CBA51C9A5CC2}" type="datetime1">
              <a:rPr lang="en-US" smtClean="0"/>
              <a:t>07-01-13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ACE41-11E3-425A-AF82-4515996058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BFA08D5-0CD7-4026-81D2-30C5CD45EB44}" type="datetime1">
              <a:rPr lang="en-US" smtClean="0"/>
              <a:t>07-01-13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71ACE41-11E3-425A-AF82-4515996058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4A7D-590B-4B1E-BDB5-0B547E633165}" type="datetime1">
              <a:rPr lang="en-US" smtClean="0"/>
              <a:t>07-01-13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1ACE41-11E3-425A-AF82-4515996058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5377F-F3FC-4515-981B-377B92CEB9DA}" type="datetime1">
              <a:rPr lang="en-US" smtClean="0"/>
              <a:t>07-01-13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71ACE41-11E3-425A-AF82-4515996058B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220D430-EE34-4ECE-A90F-6E3E4CD3D55D}" type="datetime1">
              <a:rPr lang="en-US" smtClean="0"/>
              <a:t>07-01-13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1ACE41-11E3-425A-AF82-4515996058B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8161573-7827-4721-AEBA-839DCD4BE59E}" type="datetime1">
              <a:rPr lang="en-US" smtClean="0"/>
              <a:t>07-01-13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1ACE41-11E3-425A-AF82-4515996058B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95C7-0824-4C37-B0DD-237ABEFD2E47}" type="datetime1">
              <a:rPr lang="en-US" smtClean="0"/>
              <a:t>07-01-13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1ACE41-11E3-425A-AF82-4515996058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C27E2-8F82-4195-9629-0E595680814E}" type="datetime1">
              <a:rPr lang="en-US" smtClean="0"/>
              <a:t>07-01-13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1ACE41-11E3-425A-AF82-4515996058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7B83-5290-47DF-B911-46144F609A60}" type="datetime1">
              <a:rPr lang="en-US" smtClean="0"/>
              <a:t>07-01-13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1ACE41-11E3-425A-AF82-4515996058B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0C2A2E3-2C2E-440E-A291-7F428DE9E00A}" type="datetime1">
              <a:rPr lang="en-US" smtClean="0"/>
              <a:t>07-01-13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71ACE41-11E3-425A-AF82-4515996058B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2BD0B72-E345-4BF3-8FBB-B148951435E9}" type="datetime1">
              <a:rPr lang="en-US" smtClean="0"/>
              <a:t>07-01-13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1ACE41-11E3-425A-AF82-4515996058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5" r:id="rId1"/>
    <p:sldLayoutId id="2147484586" r:id="rId2"/>
    <p:sldLayoutId id="2147484587" r:id="rId3"/>
    <p:sldLayoutId id="2147484588" r:id="rId4"/>
    <p:sldLayoutId id="2147484589" r:id="rId5"/>
    <p:sldLayoutId id="2147484590" r:id="rId6"/>
    <p:sldLayoutId id="2147484591" r:id="rId7"/>
    <p:sldLayoutId id="2147484592" r:id="rId8"/>
    <p:sldLayoutId id="2147484593" r:id="rId9"/>
    <p:sldLayoutId id="2147484594" r:id="rId10"/>
    <p:sldLayoutId id="21474845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636361"/>
            <a:ext cx="10079038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971800"/>
            <a:ext cx="8458200" cy="609600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BTEP 203 – İnternet ProgramcIlIğI - I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8600"/>
            <a:ext cx="6934200" cy="17526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solidFill>
                  <a:schemeClr val="tx1"/>
                </a:solidFill>
                <a:latin typeface="Palatino Linotype" pitchFamily="18" charset="0"/>
              </a:rPr>
              <a:t>Doğu Akdeniz Üniversitesi</a:t>
            </a:r>
            <a:br>
              <a:rPr lang="tr-TR" sz="2800" b="1" dirty="0" smtClean="0">
                <a:solidFill>
                  <a:schemeClr val="tx1"/>
                </a:solidFill>
                <a:latin typeface="Palatino Linotype" pitchFamily="18" charset="0"/>
              </a:rPr>
            </a:br>
            <a:r>
              <a:rPr lang="tr-TR" sz="2800" b="1" dirty="0" smtClean="0">
                <a:solidFill>
                  <a:schemeClr val="tx1"/>
                </a:solidFill>
                <a:latin typeface="Palatino Linotype" pitchFamily="18" charset="0"/>
              </a:rPr>
              <a:t>Bilgisayar ve Teknoloji Yüksek Okulu</a:t>
            </a:r>
            <a:br>
              <a:rPr lang="tr-TR" sz="2800" b="1" dirty="0" smtClean="0">
                <a:solidFill>
                  <a:schemeClr val="tx1"/>
                </a:solidFill>
                <a:latin typeface="Palatino Linotype" pitchFamily="18" charset="0"/>
              </a:rPr>
            </a:br>
            <a:r>
              <a:rPr lang="tr-TR" sz="2800" b="1" dirty="0" smtClean="0">
                <a:solidFill>
                  <a:schemeClr val="tx1"/>
                </a:solidFill>
                <a:latin typeface="Palatino Linotype" pitchFamily="18" charset="0"/>
              </a:rPr>
              <a:t>Bilgisayar Programcılığı Bölümü</a:t>
            </a:r>
            <a:endParaRPr lang="en-US" sz="28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3962400"/>
            <a:ext cx="6934200" cy="7620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800" b="1" u="sng" dirty="0" smtClean="0">
                <a:solidFill>
                  <a:schemeClr val="tx1"/>
                </a:solidFill>
                <a:latin typeface="Palatino Linotype" pitchFamily="18" charset="0"/>
              </a:rPr>
              <a:t>KONU </a:t>
            </a:r>
            <a:r>
              <a:rPr lang="tr-TR" sz="2800" b="1" u="sng" dirty="0" smtClean="0">
                <a:solidFill>
                  <a:schemeClr val="tx1"/>
                </a:solidFill>
                <a:latin typeface="Palatino Linotype" pitchFamily="18" charset="0"/>
              </a:rPr>
              <a:t>4 </a:t>
            </a:r>
            <a:r>
              <a:rPr lang="tr-TR" sz="2800" b="1" u="sng" dirty="0" smtClean="0">
                <a:solidFill>
                  <a:schemeClr val="tx1"/>
                </a:solidFill>
                <a:latin typeface="Palatino Linotype" pitchFamily="18" charset="0"/>
              </a:rPr>
              <a:t>– </a:t>
            </a:r>
            <a:r>
              <a:rPr lang="tr-TR" sz="2800" b="1" u="sng" dirty="0" smtClean="0">
                <a:solidFill>
                  <a:schemeClr val="tx1"/>
                </a:solidFill>
                <a:latin typeface="Palatino Linotype" pitchFamily="18" charset="0"/>
              </a:rPr>
              <a:t>Listeler</a:t>
            </a:r>
            <a:endParaRPr lang="en-US" sz="2800" b="1" u="sng" dirty="0">
              <a:solidFill>
                <a:schemeClr val="tx1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650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Palatino Linotype" pitchFamily="18" charset="0"/>
              </a:rPr>
              <a:t>3. Sırasız Listeler (Örnek)</a:t>
            </a:r>
            <a:endParaRPr lang="en-US" sz="3200" dirty="0">
              <a:latin typeface="Palatino Linotype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Group 38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707294775"/>
              </p:ext>
            </p:extLst>
          </p:nvPr>
        </p:nvGraphicFramePr>
        <p:xfrm>
          <a:off x="1062037" y="1828800"/>
          <a:ext cx="5872163" cy="4407370"/>
        </p:xfrm>
        <a:graphic>
          <a:graphicData uri="http://schemas.openxmlformats.org/drawingml/2006/table">
            <a:tbl>
              <a:tblPr/>
              <a:tblGrid>
                <a:gridCol w="2592313"/>
                <a:gridCol w="3279850"/>
              </a:tblGrid>
              <a:tr h="518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HTML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Kodu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Web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Sayfasındaki 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Görüntüsü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0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Programlama Dilleri: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&lt;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ul type="circle"&gt;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&lt;li&gt;Assembler&lt;/li&gt;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&lt;li&gt;C, C++ &lt;/li&gt;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&lt;li&gt;Delphi &lt;/li&gt;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&lt;li&gt;Visual Basic &lt;/li&gt;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&lt;/ul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&gt;&lt;br&gt;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Office Yazılımları: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&lt;ul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type="square"&gt;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&lt;li&gt;Word&lt;/li&gt;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&lt;li&gt;Excel&lt;/li&gt;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&lt;li&gt;Powerpoint&lt;/li&gt;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&lt;li&gt;Access&lt;/li&gt;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&lt;li&gt;Outlook&lt;/li&gt;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&lt;/ul&gt;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42925" marR="0" lvl="0" indent="-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Programlama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Dilleri: </a:t>
                      </a:r>
                    </a:p>
                    <a:p>
                      <a:pPr marL="542925" marR="0" lvl="0" indent="-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o"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Assembler </a:t>
                      </a:r>
                    </a:p>
                    <a:p>
                      <a:pPr marL="542925" marR="0" lvl="0" indent="-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o"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C, C++ </a:t>
                      </a:r>
                    </a:p>
                    <a:p>
                      <a:pPr marL="542925" marR="0" lvl="0" indent="-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o"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Delphi </a:t>
                      </a:r>
                    </a:p>
                    <a:p>
                      <a:pPr marL="542925" marR="0" lvl="0" indent="-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o"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Visual Basic</a:t>
                      </a:r>
                    </a:p>
                    <a:p>
                      <a:pPr marL="542925" marR="0" lvl="0" indent="-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542925" marR="0" lvl="0" indent="-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Office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Yazılımları: </a:t>
                      </a:r>
                    </a:p>
                    <a:p>
                      <a:pPr marL="379412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Word </a:t>
                      </a:r>
                    </a:p>
                    <a:p>
                      <a:pPr marL="379412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Excel </a:t>
                      </a:r>
                    </a:p>
                    <a:p>
                      <a:pPr marL="379412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Powerpoint </a:t>
                      </a:r>
                    </a:p>
                    <a:p>
                      <a:pPr marL="379412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Access </a:t>
                      </a:r>
                    </a:p>
                    <a:p>
                      <a:pPr marL="379412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Outlook </a:t>
                      </a:r>
                    </a:p>
                    <a:p>
                      <a:pPr marL="542925" marR="0" lvl="0" indent="-4492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66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Palatino Linotype" pitchFamily="18" charset="0"/>
              </a:rPr>
              <a:t>4. İç İçe Listeler</a:t>
            </a:r>
            <a:endParaRPr lang="en-US" sz="3200" dirty="0">
              <a:latin typeface="Palatino Linotype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495800"/>
          </a:xfrm>
        </p:spPr>
        <p:txBody>
          <a:bodyPr>
            <a:normAutofit/>
          </a:bodyPr>
          <a:lstStyle/>
          <a:p>
            <a:r>
              <a:rPr lang="tr-TR" sz="2800" dirty="0" smtClean="0">
                <a:latin typeface="Palatino Linotype" pitchFamily="18" charset="0"/>
              </a:rPr>
              <a:t>Sıralı veya sırasız herhangi bir liste içerisine bir veya birden fazla sıralı/sırasız liste yerleştirilebilir.</a:t>
            </a:r>
          </a:p>
          <a:p>
            <a:pPr marL="0" indent="0">
              <a:buNone/>
            </a:pPr>
            <a:endParaRPr lang="tr-TR" sz="1200" dirty="0" smtClean="0">
              <a:latin typeface="Palatino Linotype" pitchFamily="18" charset="0"/>
            </a:endParaRPr>
          </a:p>
          <a:p>
            <a:r>
              <a:rPr lang="tr-TR" sz="2800" dirty="0" smtClean="0">
                <a:latin typeface="Palatino Linotype" pitchFamily="18" charset="0"/>
              </a:rPr>
              <a:t>Bu şekilde oluşturulmuş listeler </a:t>
            </a:r>
            <a:r>
              <a:rPr lang="tr-TR" sz="2800" u="sng" dirty="0" smtClean="0">
                <a:latin typeface="Palatino Linotype" pitchFamily="18" charset="0"/>
              </a:rPr>
              <a:t>iç içe listeler</a:t>
            </a:r>
            <a:r>
              <a:rPr lang="tr-TR" sz="2800" dirty="0" smtClean="0">
                <a:latin typeface="Palatino Linotype" pitchFamily="18" charset="0"/>
              </a:rPr>
              <a:t> olarak adlandırılır. </a:t>
            </a:r>
            <a:endParaRPr lang="en-US" sz="2800" dirty="0">
              <a:latin typeface="Palatino Linotype" pitchFamily="18" charset="0"/>
            </a:endParaRPr>
          </a:p>
        </p:txBody>
      </p:sp>
      <p:pic>
        <p:nvPicPr>
          <p:cNvPr id="6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80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Palatino Linotype" pitchFamily="18" charset="0"/>
              </a:rPr>
              <a:t>4. İç İçe Listeler (Örnek)</a:t>
            </a:r>
            <a:endParaRPr lang="en-US" sz="3200" dirty="0">
              <a:latin typeface="Palatino Linotype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568" y="2133600"/>
            <a:ext cx="35885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62000" y="1676400"/>
            <a:ext cx="4343400" cy="4770537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&lt;html&gt;</a:t>
            </a:r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&lt;head&gt;&lt;title&gt;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Listeler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&lt;/title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&gt;&lt;/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head&gt;</a:t>
            </a:r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&lt;body&gt;</a:t>
            </a:r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ol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type="1"&gt;</a:t>
            </a:r>
          </a:p>
          <a:p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li&gt;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Ağ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İşletmenliği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ol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type="a"&gt;</a:t>
            </a:r>
          </a:p>
          <a:p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li&gt;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Ağ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Temelleri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li&gt;TCP/IP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ve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Adresleme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&lt;/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ol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  <a:p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li&gt;Web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Programcılığı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ol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type="a" start="3"&gt;</a:t>
            </a:r>
          </a:p>
          <a:p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li&gt;HTML</a:t>
            </a:r>
          </a:p>
          <a:p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li&gt;Web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Tasarım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Editörü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ol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type="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"&gt;</a:t>
            </a:r>
          </a:p>
          <a:p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li&gt;FrontPage</a:t>
            </a:r>
          </a:p>
          <a:p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li&gt;Dreamweaver &lt;/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ol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&lt;/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ol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&gt;&lt;/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ol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&lt;/body&gt;</a:t>
            </a:r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&lt;/html&gt;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19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Palatino Linotype" pitchFamily="18" charset="0"/>
              </a:rPr>
              <a:t>4. İç </a:t>
            </a:r>
            <a:r>
              <a:rPr lang="tr-TR" sz="3200" dirty="0">
                <a:latin typeface="Palatino Linotype" pitchFamily="18" charset="0"/>
              </a:rPr>
              <a:t>İçe Listeler (Örnek)</a:t>
            </a:r>
            <a:endParaRPr lang="en-US" sz="3200" dirty="0">
              <a:latin typeface="Palatino Linotype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62000" y="1676400"/>
            <a:ext cx="4343400" cy="4770537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&lt;html&gt;</a:t>
            </a:r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&lt;head&gt;&lt;title&gt;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Listeler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&lt;/title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&gt;&lt;/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head&gt;</a:t>
            </a:r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&lt;body&gt;</a:t>
            </a:r>
          </a:p>
          <a:p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l&gt;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li&gt;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Ağ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İşletmenliği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 type=</a:t>
            </a:r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"disc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"&gt;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li&gt;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Ağ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Temelleri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li&gt;TCP/IP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ve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Adresleme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&lt;/</a:t>
            </a:r>
            <a:r>
              <a:rPr lang="tr-TR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  <a:p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li&gt;Web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Programcılığı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 type=</a:t>
            </a:r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"square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"&gt;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li&gt;HTML</a:t>
            </a:r>
          </a:p>
          <a:p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li&gt;Web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Tasarım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Editörü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 type=</a:t>
            </a:r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"circle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"&gt;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li&gt;FrontPage</a:t>
            </a:r>
          </a:p>
          <a:p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&lt;li&gt;Dreamweaver&lt;/</a:t>
            </a:r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  <a:p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&lt;/</a:t>
            </a:r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l&gt;&lt;/</a:t>
            </a:r>
            <a:r>
              <a:rPr lang="tr-TR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&lt;/body&gt;</a:t>
            </a:r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&lt;/html&gt;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9" y="1965751"/>
            <a:ext cx="3410647" cy="260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9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Palatino Linotype" pitchFamily="18" charset="0"/>
              </a:rPr>
              <a:t>4. İç </a:t>
            </a:r>
            <a:r>
              <a:rPr lang="tr-TR" sz="3200" dirty="0">
                <a:latin typeface="Palatino Linotype" pitchFamily="18" charset="0"/>
              </a:rPr>
              <a:t>İçe Listeler (Örnek)</a:t>
            </a:r>
            <a:endParaRPr lang="en-US" sz="3200" dirty="0">
              <a:latin typeface="Palatino Linotype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313" y="2057400"/>
            <a:ext cx="3443287" cy="2767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62000" y="1676400"/>
            <a:ext cx="4572000" cy="5016758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&lt;html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  <a:endParaRPr lang="tr-TR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head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&gt;&lt;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title&gt;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Icice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Listeler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&lt;/title&gt;</a:t>
            </a:r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&lt;/head&gt;</a:t>
            </a:r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&lt;body&gt;</a:t>
            </a:r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&lt;strong&gt;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Bölümler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&lt;/strong&gt;</a:t>
            </a:r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ol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type="1"&gt;</a:t>
            </a:r>
          </a:p>
          <a:p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li&gt;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Elektronik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li&gt;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Tesisat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li&gt;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Bilgisayar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ol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type="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"&gt;</a:t>
            </a:r>
          </a:p>
          <a:p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li&gt;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Veritabanı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Programlama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ul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type=”square”&gt;</a:t>
            </a:r>
          </a:p>
          <a:p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li&gt;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Mysql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li&gt;Access</a:t>
            </a:r>
          </a:p>
          <a:p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&lt;/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ul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  <a:p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li&gt;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Grafik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Animasyon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li&gt;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Ağ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İşletmenliği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li&gt;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Açık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Kaynak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İşletim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Sistemleri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&lt;/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ol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&gt;&lt;/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ol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&lt;/body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&gt;&lt;/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html&gt;</a:t>
            </a:r>
          </a:p>
        </p:txBody>
      </p:sp>
    </p:spTree>
    <p:extLst>
      <p:ext uri="{BB962C8B-B14F-4D97-AF65-F5344CB8AC3E}">
        <p14:creationId xmlns:p14="http://schemas.microsoft.com/office/powerpoint/2010/main" val="101198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latin typeface="Palatino Linotype" pitchFamily="18" charset="0"/>
              </a:rPr>
              <a:t>5</a:t>
            </a:r>
            <a:r>
              <a:rPr lang="tr-TR" sz="3200" dirty="0" smtClean="0">
                <a:latin typeface="Palatino Linotype" pitchFamily="18" charset="0"/>
              </a:rPr>
              <a:t>. Tanımlama Listeleri</a:t>
            </a:r>
            <a:endParaRPr lang="en-US" sz="3200" dirty="0">
              <a:latin typeface="Palatino Linotype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505200"/>
          </a:xfrm>
        </p:spPr>
        <p:txBody>
          <a:bodyPr>
            <a:normAutofit/>
          </a:bodyPr>
          <a:lstStyle/>
          <a:p>
            <a:r>
              <a:rPr lang="tr-TR" sz="2400" dirty="0">
                <a:latin typeface="Palatino Linotype" pitchFamily="18" charset="0"/>
              </a:rPr>
              <a:t>Genellikle birden fazla başlığı </a:t>
            </a:r>
            <a:r>
              <a:rPr lang="tr-TR" sz="2400" dirty="0" smtClean="0">
                <a:latin typeface="Palatino Linotype" pitchFamily="18" charset="0"/>
              </a:rPr>
              <a:t>olan ve </a:t>
            </a:r>
            <a:r>
              <a:rPr lang="tr-TR" sz="2400" dirty="0">
                <a:latin typeface="Palatino Linotype" pitchFamily="18" charset="0"/>
              </a:rPr>
              <a:t>her başlık altında kısa </a:t>
            </a:r>
            <a:r>
              <a:rPr lang="tr-TR" sz="2400" dirty="0" smtClean="0">
                <a:latin typeface="Palatino Linotype" pitchFamily="18" charset="0"/>
              </a:rPr>
              <a:t>açıklama metni bulunan listelerdir. </a:t>
            </a:r>
          </a:p>
          <a:p>
            <a:r>
              <a:rPr lang="tr-TR" sz="2400" dirty="0">
                <a:latin typeface="Palatino Linotype" pitchFamily="18" charset="0"/>
              </a:rPr>
              <a:t>&lt;</a:t>
            </a:r>
            <a:r>
              <a:rPr lang="tr-TR" sz="2400" dirty="0" smtClean="0">
                <a:latin typeface="Palatino Linotype" pitchFamily="18" charset="0"/>
              </a:rPr>
              <a:t>dl&gt; </a:t>
            </a:r>
            <a:r>
              <a:rPr lang="tr-TR" sz="2400" dirty="0">
                <a:latin typeface="Palatino Linotype" pitchFamily="18" charset="0"/>
              </a:rPr>
              <a:t>&lt;/dl&gt; </a:t>
            </a:r>
            <a:r>
              <a:rPr lang="tr-TR" sz="2400" dirty="0" smtClean="0">
                <a:latin typeface="Palatino Linotype" pitchFamily="18" charset="0"/>
              </a:rPr>
              <a:t>etiketleri ile </a:t>
            </a:r>
            <a:r>
              <a:rPr lang="tr-TR" sz="2400" dirty="0">
                <a:latin typeface="Palatino Linotype" pitchFamily="18" charset="0"/>
              </a:rPr>
              <a:t>oluşturulur. </a:t>
            </a:r>
            <a:endParaRPr lang="tr-TR" sz="2400" dirty="0" smtClean="0">
              <a:latin typeface="Palatino Linotype" pitchFamily="18" charset="0"/>
            </a:endParaRPr>
          </a:p>
          <a:p>
            <a:r>
              <a:rPr lang="tr-TR" sz="2400" dirty="0" smtClean="0">
                <a:latin typeface="Palatino Linotype" pitchFamily="18" charset="0"/>
              </a:rPr>
              <a:t>Tanımı </a:t>
            </a:r>
            <a:r>
              <a:rPr lang="tr-TR" sz="2400" dirty="0">
                <a:latin typeface="Palatino Linotype" pitchFamily="18" charset="0"/>
              </a:rPr>
              <a:t>yapılacak başlık, &lt;dt</a:t>
            </a:r>
            <a:r>
              <a:rPr lang="tr-TR" sz="2400" dirty="0" smtClean="0">
                <a:latin typeface="Palatino Linotype" pitchFamily="18" charset="0"/>
              </a:rPr>
              <a:t>&gt;</a:t>
            </a:r>
            <a:r>
              <a:rPr lang="tr-TR" sz="2400" dirty="0">
                <a:latin typeface="Palatino Linotype" pitchFamily="18" charset="0"/>
              </a:rPr>
              <a:t> </a:t>
            </a:r>
            <a:r>
              <a:rPr lang="tr-TR" sz="2400" dirty="0" smtClean="0">
                <a:latin typeface="Palatino Linotype" pitchFamily="18" charset="0"/>
              </a:rPr>
              <a:t>&lt;/dt</a:t>
            </a:r>
            <a:r>
              <a:rPr lang="tr-TR" sz="2400" dirty="0">
                <a:latin typeface="Palatino Linotype" pitchFamily="18" charset="0"/>
              </a:rPr>
              <a:t>&gt;</a:t>
            </a:r>
            <a:r>
              <a:rPr lang="tr-TR" sz="2400" dirty="0" smtClean="0">
                <a:latin typeface="Palatino Linotype" pitchFamily="18" charset="0"/>
              </a:rPr>
              <a:t> etiletleri arasına yazılır.</a:t>
            </a:r>
          </a:p>
          <a:p>
            <a:r>
              <a:rPr lang="tr-TR" sz="2400" dirty="0" smtClean="0">
                <a:latin typeface="Palatino Linotype" pitchFamily="18" charset="0"/>
              </a:rPr>
              <a:t>&lt;</a:t>
            </a:r>
            <a:r>
              <a:rPr lang="tr-TR" sz="2400" dirty="0">
                <a:latin typeface="Palatino Linotype" pitchFamily="18" charset="0"/>
              </a:rPr>
              <a:t>dd</a:t>
            </a:r>
            <a:r>
              <a:rPr lang="tr-TR" sz="2400" dirty="0" smtClean="0">
                <a:latin typeface="Palatino Linotype" pitchFamily="18" charset="0"/>
              </a:rPr>
              <a:t>&gt;</a:t>
            </a:r>
            <a:r>
              <a:rPr lang="tr-TR" sz="2400" dirty="0">
                <a:latin typeface="Palatino Linotype" pitchFamily="18" charset="0"/>
              </a:rPr>
              <a:t> </a:t>
            </a:r>
            <a:r>
              <a:rPr lang="tr-TR" sz="2400" dirty="0" smtClean="0">
                <a:latin typeface="Palatino Linotype" pitchFamily="18" charset="0"/>
              </a:rPr>
              <a:t>&lt;/dd</a:t>
            </a:r>
            <a:r>
              <a:rPr lang="tr-TR" sz="2400" dirty="0">
                <a:latin typeface="Palatino Linotype" pitchFamily="18" charset="0"/>
              </a:rPr>
              <a:t>&gt;</a:t>
            </a:r>
            <a:r>
              <a:rPr lang="tr-TR" sz="2400" dirty="0" smtClean="0">
                <a:latin typeface="Palatino Linotype" pitchFamily="18" charset="0"/>
              </a:rPr>
              <a:t> etiketleri arasına ise başlık altına eklenecek olan açıklama metni girilir.</a:t>
            </a:r>
          </a:p>
          <a:p>
            <a:r>
              <a:rPr lang="en-US" sz="2400" dirty="0" err="1">
                <a:latin typeface="Palatino Linotype" pitchFamily="18" charset="0"/>
              </a:rPr>
              <a:t>Genel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tr-TR" sz="2400" dirty="0">
                <a:latin typeface="Palatino Linotype" pitchFamily="18" charset="0"/>
              </a:rPr>
              <a:t>k</a:t>
            </a:r>
            <a:r>
              <a:rPr lang="en-US" sz="2400" dirty="0" err="1" smtClean="0">
                <a:latin typeface="Palatino Linotype" pitchFamily="18" charset="0"/>
              </a:rPr>
              <a:t>ullanımı</a:t>
            </a:r>
            <a:r>
              <a:rPr lang="tr-TR" sz="2400" dirty="0">
                <a:latin typeface="Palatino Linotype" pitchFamily="18" charset="0"/>
              </a:rPr>
              <a:t> </a:t>
            </a:r>
            <a:r>
              <a:rPr lang="tr-TR" sz="2400" dirty="0" smtClean="0">
                <a:latin typeface="Palatino Linotype" pitchFamily="18" charset="0"/>
              </a:rPr>
              <a:t>aşağıdaki gibidir;</a:t>
            </a:r>
            <a:endParaRPr lang="en-US" sz="2400" dirty="0">
              <a:latin typeface="Palatino Linotype" pitchFamily="18" charset="0"/>
            </a:endParaRPr>
          </a:p>
          <a:p>
            <a:endParaRPr lang="en-US" sz="2400" dirty="0">
              <a:latin typeface="Palatino Linotype" pitchFamily="18" charset="0"/>
            </a:endParaRPr>
          </a:p>
        </p:txBody>
      </p:sp>
      <p:pic>
        <p:nvPicPr>
          <p:cNvPr id="6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46003" y="5257800"/>
            <a:ext cx="4343433" cy="1077218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&lt;dl&gt;</a:t>
            </a:r>
            <a:b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dt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Terim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veya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tanım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başlığı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&lt;/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dt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  <a:b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dd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Terimveya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tanım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Açıklaması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&lt;/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dd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  <a:b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&lt;/dl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38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latin typeface="Palatino Linotype" pitchFamily="18" charset="0"/>
              </a:rPr>
              <a:t>5</a:t>
            </a:r>
            <a:r>
              <a:rPr lang="tr-TR" sz="3200" dirty="0" smtClean="0">
                <a:latin typeface="Palatino Linotype" pitchFamily="18" charset="0"/>
              </a:rPr>
              <a:t>. Tanımlama Listeleri (Örnek)</a:t>
            </a:r>
            <a:endParaRPr lang="en-US" sz="3200" dirty="0">
              <a:latin typeface="Palatino Linotype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5800" y="1661160"/>
            <a:ext cx="7391400" cy="4770537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&lt;html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  <a:endParaRPr lang="tr-TR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head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&gt;&lt;title&gt;</a:t>
            </a:r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Tanımlama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Liste</a:t>
            </a:r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&lt;/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title&gt;</a:t>
            </a:r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&lt;/head&gt;</a:t>
            </a:r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&lt;body&gt;</a:t>
            </a:r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&lt;dl&gt;</a:t>
            </a:r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&lt;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dt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&gt;DL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Etiketi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&lt;/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dt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&lt;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dd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HTML'de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tanımlama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listesi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(definitions)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yapmak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için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kullanılan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</a:p>
          <a:p>
            <a:r>
              <a:rPr lang="tr-T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etiket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.&lt;/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dd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&lt;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dt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&gt;DT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Etiketi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&lt;/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dt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&lt;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dd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HTML'de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tanımlama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listelerinde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başlık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oluşturmak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için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r>
              <a:rPr lang="tr-T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kullanılan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etiket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.&lt;/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dd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&lt;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dt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&gt;DD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Etiketi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&lt;/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dt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 &lt;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dd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HTML'de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tanımlama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listelerinde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başlığın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altına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açıklama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tr-TR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tr-TR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tr-T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en-US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eklemek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için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kullanılan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etiket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.&lt;/</a:t>
            </a:r>
            <a:r>
              <a:rPr lang="en-US" sz="16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dd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  <a:p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&lt;/dl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  <a:endParaRPr lang="tr-TR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&lt;/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body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  <a:endParaRPr lang="tr-TR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&lt;/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html&gt;</a:t>
            </a:r>
          </a:p>
        </p:txBody>
      </p:sp>
    </p:spTree>
    <p:extLst>
      <p:ext uri="{BB962C8B-B14F-4D97-AF65-F5344CB8AC3E}">
        <p14:creationId xmlns:p14="http://schemas.microsoft.com/office/powerpoint/2010/main" val="160411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latin typeface="Palatino Linotype" pitchFamily="18" charset="0"/>
              </a:rPr>
              <a:t>5</a:t>
            </a:r>
            <a:r>
              <a:rPr lang="tr-TR" sz="3200" dirty="0" smtClean="0">
                <a:latin typeface="Palatino Linotype" pitchFamily="18" charset="0"/>
              </a:rPr>
              <a:t>. Tanımlama Listeleri (Örnek)</a:t>
            </a:r>
            <a:endParaRPr lang="en-US" sz="3200" dirty="0">
              <a:latin typeface="Palatino Linotype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495800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Palatino Linotype" pitchFamily="18" charset="0"/>
              </a:rPr>
              <a:t>Bir önceki sayfada verilen kodlamanın web tarayıcısındaki görüntüsü aşağıdaki gibidir;</a:t>
            </a:r>
            <a:endParaRPr lang="en-US" sz="2400" dirty="0">
              <a:latin typeface="Palatino Linotype" pitchFamily="18" charset="0"/>
            </a:endParaRPr>
          </a:p>
        </p:txBody>
      </p:sp>
      <p:pic>
        <p:nvPicPr>
          <p:cNvPr id="6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71800"/>
            <a:ext cx="7842260" cy="185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889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tr-T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</a:rPr>
              <a:t>Listeler</a:t>
            </a:r>
            <a:endParaRPr lang="tr-TR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</a:endParaRPr>
          </a:p>
          <a:p>
            <a:pPr marL="365760" lvl="1" indent="0">
              <a:buNone/>
            </a:pPr>
            <a:endParaRPr lang="tr-TR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</a:endParaRPr>
          </a:p>
          <a:p>
            <a:pPr marL="457200" indent="-457200">
              <a:buAutoNum type="arabicPeriod"/>
            </a:pPr>
            <a:r>
              <a:rPr lang="tr-T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</a:rPr>
              <a:t>Sıralı Listeler</a:t>
            </a:r>
            <a:endParaRPr lang="tr-TR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</a:endParaRPr>
          </a:p>
          <a:p>
            <a:pPr marL="457200" indent="-457200">
              <a:buAutoNum type="arabicPeriod"/>
            </a:pPr>
            <a:endParaRPr lang="tr-T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</a:endParaRPr>
          </a:p>
          <a:p>
            <a:pPr marL="457200" indent="-457200">
              <a:buAutoNum type="arabicPeriod"/>
            </a:pPr>
            <a:r>
              <a:rPr lang="tr-T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</a:rPr>
              <a:t>Sırasız Listeler</a:t>
            </a:r>
          </a:p>
          <a:p>
            <a:pPr marL="457200" indent="-457200">
              <a:buAutoNum type="arabicPeriod"/>
            </a:pPr>
            <a:endParaRPr lang="tr-TR" sz="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</a:endParaRPr>
          </a:p>
          <a:p>
            <a:pPr marL="457200" indent="-457200">
              <a:buAutoNum type="arabicPeriod"/>
            </a:pPr>
            <a:r>
              <a:rPr lang="tr-T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</a:rPr>
              <a:t>İç İçe Oluşturulan Listeler</a:t>
            </a:r>
            <a:endParaRPr lang="tr-TR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</a:endParaRPr>
          </a:p>
          <a:p>
            <a:pPr marL="457200" indent="-457200">
              <a:buAutoNum type="arabicPeriod"/>
            </a:pPr>
            <a:endParaRPr lang="tr-TR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</a:endParaRPr>
          </a:p>
          <a:p>
            <a:pPr marL="457200" indent="-457200">
              <a:buAutoNum type="arabicPeriod"/>
            </a:pPr>
            <a:r>
              <a:rPr lang="tr-T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</a:rPr>
              <a:t>Tanımlama Listeleri</a:t>
            </a:r>
            <a:endParaRPr lang="tr-TR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</a:endParaRPr>
          </a:p>
        </p:txBody>
      </p:sp>
      <p:pic>
        <p:nvPicPr>
          <p:cNvPr id="6" name="Picture 4" descr="HTTP WWW Globe 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13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Palatino Linotype" pitchFamily="18" charset="0"/>
              </a:rPr>
              <a:t>1. </a:t>
            </a:r>
            <a:r>
              <a:rPr lang="tr-TR" sz="3200" dirty="0" smtClean="0">
                <a:latin typeface="Palatino Linotype" pitchFamily="18" charset="0"/>
              </a:rPr>
              <a:t>Listeler</a:t>
            </a:r>
            <a:endParaRPr lang="en-US" sz="32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76400"/>
            <a:ext cx="81534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Palatino Linotype" pitchFamily="18" charset="0"/>
              </a:rPr>
              <a:t>Html’ de 3 </a:t>
            </a:r>
            <a:r>
              <a:rPr lang="en-US" sz="2400" dirty="0" err="1">
                <a:latin typeface="Palatino Linotype" pitchFamily="18" charset="0"/>
              </a:rPr>
              <a:t>çeşit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listeleme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yöntemi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bulunmaktadır</a:t>
            </a:r>
            <a:r>
              <a:rPr lang="en-US" sz="2400" dirty="0" smtClean="0">
                <a:latin typeface="Palatino Linotype" pitchFamily="18" charset="0"/>
              </a:rPr>
              <a:t>.</a:t>
            </a:r>
            <a:endParaRPr lang="tr-TR" sz="2400" dirty="0" smtClean="0">
              <a:latin typeface="Palatino Linotype" pitchFamily="18" charset="0"/>
            </a:endParaRPr>
          </a:p>
          <a:p>
            <a:pPr marL="0" indent="0">
              <a:buNone/>
            </a:pPr>
            <a:endParaRPr lang="tr-TR" sz="800" dirty="0" smtClean="0">
              <a:latin typeface="Palatino Linotype" pitchFamily="18" charset="0"/>
            </a:endParaRPr>
          </a:p>
          <a:p>
            <a:pPr>
              <a:lnSpc>
                <a:spcPts val="3220"/>
              </a:lnSpc>
              <a:buFont typeface="Wingdings" pitchFamily="2" charset="2"/>
              <a:buChar char="q"/>
            </a:pPr>
            <a:r>
              <a:rPr lang="en-CA" sz="2400" b="1" dirty="0" err="1">
                <a:latin typeface="Palatino Linotype" pitchFamily="18" charset="0"/>
                <a:cs typeface="Tahoma"/>
              </a:rPr>
              <a:t>Sıralı</a:t>
            </a:r>
            <a:r>
              <a:rPr lang="en-CA" sz="2400" b="1" dirty="0">
                <a:latin typeface="Palatino Linotype" pitchFamily="18" charset="0"/>
                <a:cs typeface="Tahoma"/>
              </a:rPr>
              <a:t> </a:t>
            </a:r>
            <a:r>
              <a:rPr lang="tr-TR" sz="2400" b="1" dirty="0" err="1" smtClean="0">
                <a:latin typeface="Palatino Linotype" pitchFamily="18" charset="0"/>
                <a:cs typeface="Tahoma"/>
              </a:rPr>
              <a:t>L</a:t>
            </a:r>
            <a:r>
              <a:rPr lang="en-CA" sz="2400" b="1" dirty="0" err="1" smtClean="0">
                <a:latin typeface="Palatino Linotype" pitchFamily="18" charset="0"/>
                <a:cs typeface="Tahoma"/>
              </a:rPr>
              <a:t>isteler</a:t>
            </a:r>
            <a:r>
              <a:rPr lang="en-CA" sz="2400" b="1" dirty="0" smtClean="0">
                <a:latin typeface="Palatino Linotype" pitchFamily="18" charset="0"/>
                <a:cs typeface="Tahoma"/>
              </a:rPr>
              <a:t> (</a:t>
            </a:r>
            <a:r>
              <a:rPr lang="tr-TR" sz="2400" b="1" dirty="0" smtClean="0">
                <a:latin typeface="Palatino Linotype" pitchFamily="18" charset="0"/>
                <a:cs typeface="Tahoma"/>
              </a:rPr>
              <a:t>O</a:t>
            </a:r>
            <a:r>
              <a:rPr lang="en-CA" sz="2400" b="1" dirty="0" err="1" smtClean="0">
                <a:latin typeface="Palatino Linotype" pitchFamily="18" charset="0"/>
                <a:cs typeface="Tahoma"/>
              </a:rPr>
              <a:t>rdered</a:t>
            </a:r>
            <a:r>
              <a:rPr lang="en-CA" sz="2400" b="1" dirty="0" smtClean="0">
                <a:latin typeface="Palatino Linotype" pitchFamily="18" charset="0"/>
                <a:cs typeface="Tahoma"/>
              </a:rPr>
              <a:t> </a:t>
            </a:r>
            <a:r>
              <a:rPr lang="tr-TR" sz="2400" b="1" dirty="0" smtClean="0">
                <a:latin typeface="Palatino Linotype" pitchFamily="18" charset="0"/>
                <a:cs typeface="Tahoma"/>
              </a:rPr>
              <a:t>L</a:t>
            </a:r>
            <a:r>
              <a:rPr lang="en-CA" sz="2400" b="1" dirty="0" err="1" smtClean="0">
                <a:latin typeface="Palatino Linotype" pitchFamily="18" charset="0"/>
                <a:cs typeface="Tahoma"/>
              </a:rPr>
              <a:t>ist</a:t>
            </a:r>
            <a:r>
              <a:rPr lang="en-CA" sz="2400" b="1" dirty="0" smtClean="0">
                <a:latin typeface="Palatino Linotype" pitchFamily="18" charset="0"/>
                <a:cs typeface="Tahoma"/>
              </a:rPr>
              <a:t>)</a:t>
            </a:r>
            <a:endParaRPr lang="tr-TR" sz="2400" b="1" dirty="0" smtClean="0">
              <a:latin typeface="Palatino Linotype" pitchFamily="18" charset="0"/>
              <a:cs typeface="Tahoma"/>
            </a:endParaRPr>
          </a:p>
          <a:p>
            <a:pPr lvl="1">
              <a:lnSpc>
                <a:spcPts val="3220"/>
              </a:lnSpc>
            </a:pPr>
            <a:r>
              <a:rPr lang="tr-TR" sz="2100" dirty="0" smtClean="0">
                <a:latin typeface="Palatino Linotype" pitchFamily="18" charset="0"/>
                <a:cs typeface="Tahoma"/>
              </a:rPr>
              <a:t>Harf , rakam veya her ikisini iç içe kullanarak  oluşturulan listelerdir.</a:t>
            </a:r>
            <a:endParaRPr lang="en-CA" sz="2100" dirty="0">
              <a:latin typeface="Palatino Linotype" pitchFamily="18" charset="0"/>
              <a:cs typeface="Tahoma"/>
            </a:endParaRPr>
          </a:p>
          <a:p>
            <a:pPr>
              <a:buFont typeface="Wingdings" pitchFamily="2" charset="2"/>
              <a:buChar char="q"/>
            </a:pPr>
            <a:r>
              <a:rPr lang="tr-TR" sz="2400" b="1" dirty="0" smtClean="0">
                <a:latin typeface="Palatino Linotype" pitchFamily="18" charset="0"/>
              </a:rPr>
              <a:t>Sırasız Listeler (Unordered List)</a:t>
            </a:r>
          </a:p>
          <a:p>
            <a:pPr lvl="1">
              <a:buFont typeface="Wingdings" pitchFamily="2" charset="2"/>
              <a:buChar char="q"/>
            </a:pPr>
            <a:r>
              <a:rPr lang="tr-TR" sz="2100" dirty="0" smtClean="0">
                <a:latin typeface="Palatino Linotype" pitchFamily="18" charset="0"/>
              </a:rPr>
              <a:t>Madde imleri kullanılarak oluşturulan listelerdir</a:t>
            </a:r>
            <a:endParaRPr lang="tr-TR" sz="2100" dirty="0" smtClean="0">
              <a:latin typeface="Palatino Linotype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tr-TR" sz="2400" b="1" dirty="0" smtClean="0">
                <a:latin typeface="Palatino Linotype" pitchFamily="18" charset="0"/>
              </a:rPr>
              <a:t>Tanımlama Listeleri (Definition List)</a:t>
            </a:r>
          </a:p>
          <a:p>
            <a:pPr>
              <a:buFont typeface="Wingdings" pitchFamily="2" charset="2"/>
              <a:buChar char="q"/>
            </a:pPr>
            <a:endParaRPr lang="tr-TR" sz="1000" dirty="0">
              <a:latin typeface="Palatino Linotype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latin typeface="Palatino Linotype" pitchFamily="18" charset="0"/>
              </a:rPr>
              <a:t>Sıralı ve sırasız listelerden oluşan farklı farklı iç içe listeler yaratmak da mümkündür.</a:t>
            </a:r>
            <a:r>
              <a:rPr lang="tr-TR" sz="2400" dirty="0">
                <a:latin typeface="Palatino Linotype" pitchFamily="18" charset="0"/>
              </a:rPr>
              <a:t/>
            </a:r>
            <a:br>
              <a:rPr lang="tr-TR" sz="2400" dirty="0">
                <a:latin typeface="Palatino Linotype" pitchFamily="18" charset="0"/>
              </a:rPr>
            </a:br>
            <a:endParaRPr lang="tr-TR" sz="2400" dirty="0">
              <a:latin typeface="Palatino Linotype" pitchFamily="18" charset="0"/>
            </a:endParaRPr>
          </a:p>
          <a:p>
            <a:pPr>
              <a:buFont typeface="Wingdings" pitchFamily="2" charset="2"/>
              <a:buChar char="q"/>
            </a:pPr>
            <a:endParaRPr lang="tr-TR" sz="2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q"/>
            </a:pPr>
            <a:endParaRPr lang="tr-TR" sz="24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737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Palatino Linotype" pitchFamily="18" charset="0"/>
              </a:rPr>
              <a:t>2. Sıralı Listeler</a:t>
            </a:r>
            <a:endParaRPr lang="en-US" sz="32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495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Palatino Linotype" pitchFamily="18" charset="0"/>
              </a:rPr>
              <a:t>&lt;OL</a:t>
            </a:r>
            <a:r>
              <a:rPr lang="en-US" sz="2400" dirty="0">
                <a:latin typeface="Palatino Linotype" pitchFamily="18" charset="0"/>
              </a:rPr>
              <a:t>&gt; </a:t>
            </a:r>
            <a:r>
              <a:rPr lang="en-US" sz="2400" dirty="0" err="1">
                <a:latin typeface="Palatino Linotype" pitchFamily="18" charset="0"/>
              </a:rPr>
              <a:t>etiketi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ile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başlar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ve</a:t>
            </a:r>
            <a:r>
              <a:rPr lang="en-US" sz="2400" dirty="0">
                <a:latin typeface="Palatino Linotype" pitchFamily="18" charset="0"/>
              </a:rPr>
              <a:t> &lt;/OL&gt; </a:t>
            </a:r>
            <a:r>
              <a:rPr lang="en-US" sz="2400" dirty="0" err="1">
                <a:latin typeface="Palatino Linotype" pitchFamily="18" charset="0"/>
              </a:rPr>
              <a:t>etiketi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ile</a:t>
            </a:r>
            <a:r>
              <a:rPr lang="en-US" sz="2400" dirty="0">
                <a:latin typeface="Palatino Linotype" pitchFamily="18" charset="0"/>
              </a:rPr>
              <a:t> biter. </a:t>
            </a:r>
            <a:endParaRPr lang="tr-TR" sz="2400" dirty="0" smtClean="0">
              <a:latin typeface="Palatino Linotyp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dirty="0" err="1" smtClean="0">
                <a:latin typeface="Palatino Linotype" pitchFamily="18" charset="0"/>
              </a:rPr>
              <a:t>Liste</a:t>
            </a:r>
            <a:r>
              <a:rPr lang="tr-TR" sz="2400" dirty="0" smtClean="0">
                <a:latin typeface="Palatino Linotype" pitchFamily="18" charset="0"/>
              </a:rPr>
              <a:t>ye </a:t>
            </a:r>
            <a:r>
              <a:rPr lang="en-US" sz="2400" dirty="0" err="1" smtClean="0">
                <a:latin typeface="Palatino Linotype" pitchFamily="18" charset="0"/>
              </a:rPr>
              <a:t>maddeler</a:t>
            </a:r>
            <a:r>
              <a:rPr lang="tr-TR" sz="2400" dirty="0" smtClean="0">
                <a:latin typeface="Palatino Linotype" pitchFamily="18" charset="0"/>
              </a:rPr>
              <a:t> eklemek için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>
                <a:latin typeface="Palatino Linotype" pitchFamily="18" charset="0"/>
              </a:rPr>
              <a:t>&lt;LI</a:t>
            </a:r>
            <a:r>
              <a:rPr lang="en-US" sz="2400" dirty="0" smtClean="0">
                <a:latin typeface="Palatino Linotype" pitchFamily="18" charset="0"/>
              </a:rPr>
              <a:t>&gt;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smtClean="0">
                <a:latin typeface="Palatino Linotype" pitchFamily="18" charset="0"/>
              </a:rPr>
              <a:t>&lt;</a:t>
            </a:r>
            <a:r>
              <a:rPr lang="tr-TR" sz="2400" dirty="0" smtClean="0">
                <a:latin typeface="Palatino Linotype" pitchFamily="18" charset="0"/>
              </a:rPr>
              <a:t>/</a:t>
            </a:r>
            <a:r>
              <a:rPr lang="en-US" sz="2400" dirty="0" smtClean="0">
                <a:latin typeface="Palatino Linotype" pitchFamily="18" charset="0"/>
              </a:rPr>
              <a:t>LI</a:t>
            </a:r>
            <a:r>
              <a:rPr lang="en-US" sz="2400" dirty="0">
                <a:latin typeface="Palatino Linotype" pitchFamily="18" charset="0"/>
              </a:rPr>
              <a:t>&gt;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etiketi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kullanılır</a:t>
            </a:r>
            <a:r>
              <a:rPr lang="en-US" sz="2400" dirty="0" smtClean="0">
                <a:latin typeface="Palatino Linotype" pitchFamily="18" charset="0"/>
              </a:rPr>
              <a:t>.</a:t>
            </a:r>
            <a:endParaRPr lang="tr-TR" sz="2400" dirty="0" smtClean="0">
              <a:latin typeface="Palatino Linotyp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tr-TR" sz="2400" dirty="0" smtClean="0">
                <a:latin typeface="Palatino Linotype" pitchFamily="18" charset="0"/>
              </a:rPr>
              <a:t>Sıralı </a:t>
            </a:r>
            <a:r>
              <a:rPr lang="en-US" sz="2400" dirty="0" err="1" smtClean="0">
                <a:latin typeface="Palatino Linotype" pitchFamily="18" charset="0"/>
              </a:rPr>
              <a:t>listelerde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tr-TR" sz="2400" dirty="0" smtClean="0">
                <a:latin typeface="Palatino Linotype" pitchFamily="18" charset="0"/>
              </a:rPr>
              <a:t>web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tarayıcısı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tr-TR" sz="2400" dirty="0" smtClean="0">
                <a:latin typeface="Palatino Linotype" pitchFamily="18" charset="0"/>
              </a:rPr>
              <a:t>harfleri veya </a:t>
            </a:r>
            <a:r>
              <a:rPr lang="en-US" sz="2400" dirty="0" err="1" smtClean="0">
                <a:latin typeface="Palatino Linotype" pitchFamily="18" charset="0"/>
              </a:rPr>
              <a:t>numaraları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otomatik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olarak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yerleştirir</a:t>
            </a:r>
            <a:r>
              <a:rPr lang="en-US" sz="2400" dirty="0">
                <a:latin typeface="Palatino Linotype" pitchFamily="18" charset="0"/>
              </a:rPr>
              <a:t>. </a:t>
            </a:r>
            <a:endParaRPr lang="tr-TR" sz="2400" dirty="0" smtClean="0">
              <a:latin typeface="Palatino Linotyp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dirty="0" err="1" smtClean="0">
                <a:latin typeface="Palatino Linotype" pitchFamily="18" charset="0"/>
              </a:rPr>
              <a:t>Listeden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bir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eleman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çıkarıldığında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veya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listeye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yeni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bir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eleman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eklenildiğinde</a:t>
            </a:r>
            <a:r>
              <a:rPr lang="en-US" sz="2400" dirty="0">
                <a:latin typeface="Palatino Linotype" pitchFamily="18" charset="0"/>
              </a:rPr>
              <a:t>, </a:t>
            </a:r>
            <a:r>
              <a:rPr lang="en-US" sz="2400" dirty="0" err="1">
                <a:latin typeface="Palatino Linotype" pitchFamily="18" charset="0"/>
              </a:rPr>
              <a:t>numaralandırma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otomatik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olarak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tekrar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yapılır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ve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düzenli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bir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şekilde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gösterilir</a:t>
            </a:r>
            <a:r>
              <a:rPr lang="en-US" sz="2400" dirty="0">
                <a:latin typeface="Palatino Linotype" pitchFamily="18" charset="0"/>
              </a:rPr>
              <a:t>. </a:t>
            </a:r>
            <a:endParaRPr lang="tr-TR" sz="2400" dirty="0" smtClean="0">
              <a:latin typeface="Palatino Linotyp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dirty="0" err="1" smtClean="0">
                <a:latin typeface="Palatino Linotype" pitchFamily="18" charset="0"/>
              </a:rPr>
              <a:t>Liste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elemanları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okunurluğu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arttırmak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için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sağa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doğru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biraz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içeri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kaydırılarak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yazılır</a:t>
            </a:r>
            <a:r>
              <a:rPr lang="en-US" sz="2400" dirty="0">
                <a:latin typeface="Palatino Linotype" pitchFamily="18" charset="0"/>
              </a:rPr>
              <a:t>. </a:t>
            </a:r>
            <a:endParaRPr lang="tr-TR" sz="22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152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Palatino Linotype" pitchFamily="18" charset="0"/>
              </a:rPr>
              <a:t>2. Sıralı Listeler</a:t>
            </a:r>
            <a:endParaRPr lang="en-US" sz="32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495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Palatino Linotype" pitchFamily="18" charset="0"/>
              </a:rPr>
              <a:t>&lt;OL</a:t>
            </a:r>
            <a:r>
              <a:rPr lang="en-US" sz="2400" dirty="0">
                <a:latin typeface="Palatino Linotype" pitchFamily="18" charset="0"/>
              </a:rPr>
              <a:t>&gt; </a:t>
            </a:r>
            <a:r>
              <a:rPr lang="en-US" sz="2400" dirty="0" err="1">
                <a:latin typeface="Palatino Linotype" pitchFamily="18" charset="0"/>
              </a:rPr>
              <a:t>etiketi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tr-TR" sz="2400" dirty="0" smtClean="0">
                <a:latin typeface="Palatino Linotype" pitchFamily="18" charset="0"/>
              </a:rPr>
              <a:t> içerisine TYPE ve START parametreleri yerleştirilebilir.</a:t>
            </a:r>
          </a:p>
          <a:p>
            <a:r>
              <a:rPr lang="tr-TR" sz="2400" dirty="0" smtClean="0">
                <a:latin typeface="Palatino Linotype" pitchFamily="18" charset="0"/>
              </a:rPr>
              <a:t>TYPE özelliği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 smtClean="0">
                <a:latin typeface="Palatino Linotype" pitchFamily="18" charset="0"/>
              </a:rPr>
              <a:t>liste</a:t>
            </a:r>
            <a:r>
              <a:rPr lang="tr-TR" sz="2400" dirty="0" smtClean="0">
                <a:latin typeface="Palatino Linotype" pitchFamily="18" charset="0"/>
              </a:rPr>
              <a:t>nin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tr-TR" sz="2400" dirty="0" smtClean="0">
                <a:latin typeface="Palatino Linotype" pitchFamily="18" charset="0"/>
              </a:rPr>
              <a:t>türünü (</a:t>
            </a:r>
            <a:r>
              <a:rPr lang="en-US" sz="2400" dirty="0" err="1" smtClean="0">
                <a:latin typeface="Palatino Linotype" pitchFamily="18" charset="0"/>
              </a:rPr>
              <a:t>rakamla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mı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harfle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smtClean="0">
                <a:latin typeface="Palatino Linotype" pitchFamily="18" charset="0"/>
              </a:rPr>
              <a:t>mi</a:t>
            </a:r>
            <a:r>
              <a:rPr lang="tr-TR" sz="2400" dirty="0" smtClean="0">
                <a:latin typeface="Palatino Linotype" pitchFamily="18" charset="0"/>
              </a:rPr>
              <a:t>)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tr-TR" sz="2400" dirty="0" smtClean="0">
                <a:latin typeface="Palatino Linotype" pitchFamily="18" charset="0"/>
              </a:rPr>
              <a:t>b</a:t>
            </a:r>
            <a:r>
              <a:rPr lang="en-US" sz="2400" dirty="0" err="1" smtClean="0">
                <a:latin typeface="Palatino Linotype" pitchFamily="18" charset="0"/>
              </a:rPr>
              <a:t>aşlayacağını</a:t>
            </a:r>
            <a:r>
              <a:rPr lang="tr-TR" sz="2400" dirty="0" smtClean="0">
                <a:latin typeface="Palatino Linotype" pitchFamily="18" charset="0"/>
              </a:rPr>
              <a:t> belirler</a:t>
            </a:r>
          </a:p>
          <a:p>
            <a:r>
              <a:rPr lang="tr-TR" sz="2400" dirty="0" smtClean="0">
                <a:latin typeface="Palatino Linotype" pitchFamily="18" charset="0"/>
              </a:rPr>
              <a:t>START özelliği </a:t>
            </a:r>
            <a:r>
              <a:rPr lang="en-US" sz="2400" dirty="0" err="1" smtClean="0">
                <a:latin typeface="Palatino Linotype" pitchFamily="18" charset="0"/>
              </a:rPr>
              <a:t>ise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tr-TR" sz="2400" dirty="0" smtClean="0">
                <a:latin typeface="Palatino Linotype" pitchFamily="18" charset="0"/>
              </a:rPr>
              <a:t>listenin </a:t>
            </a:r>
            <a:r>
              <a:rPr lang="en-US" sz="2400" dirty="0" err="1" smtClean="0">
                <a:latin typeface="Palatino Linotype" pitchFamily="18" charset="0"/>
              </a:rPr>
              <a:t>hangi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 smtClean="0">
                <a:latin typeface="Palatino Linotype" pitchFamily="18" charset="0"/>
              </a:rPr>
              <a:t>rakam</a:t>
            </a:r>
            <a:r>
              <a:rPr lang="en-US" sz="2400" dirty="0" smtClean="0">
                <a:latin typeface="Palatino Linotype" pitchFamily="18" charset="0"/>
              </a:rPr>
              <a:t>/</a:t>
            </a:r>
            <a:r>
              <a:rPr lang="en-US" sz="2400" dirty="0" err="1" smtClean="0">
                <a:latin typeface="Palatino Linotype" pitchFamily="18" charset="0"/>
              </a:rPr>
              <a:t>harfle</a:t>
            </a:r>
            <a:r>
              <a:rPr lang="tr-TR" sz="2400" dirty="0" smtClean="0">
                <a:latin typeface="Palatino Linotype" pitchFamily="18" charset="0"/>
              </a:rPr>
              <a:t> </a:t>
            </a:r>
            <a:r>
              <a:rPr lang="en-US" sz="2400" dirty="0" err="1" smtClean="0">
                <a:latin typeface="Palatino Linotype" pitchFamily="18" charset="0"/>
              </a:rPr>
              <a:t>başlayacağını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belirler</a:t>
            </a:r>
            <a:r>
              <a:rPr lang="en-US" sz="2400" dirty="0">
                <a:latin typeface="Palatino Linotype" pitchFamily="18" charset="0"/>
              </a:rPr>
              <a:t>. </a:t>
            </a:r>
            <a:endParaRPr lang="tr-TR" sz="2400" dirty="0" smtClean="0">
              <a:latin typeface="Palatino Linotype" pitchFamily="18" charset="0"/>
            </a:endParaRPr>
          </a:p>
          <a:p>
            <a:r>
              <a:rPr lang="en-US" sz="2400" dirty="0">
                <a:latin typeface="Palatino Linotype" pitchFamily="18" charset="0"/>
              </a:rPr>
              <a:t>Start </a:t>
            </a:r>
            <a:r>
              <a:rPr lang="en-US" sz="2400" dirty="0" err="1">
                <a:latin typeface="Palatino Linotype" pitchFamily="18" charset="0"/>
              </a:rPr>
              <a:t>değeri</a:t>
            </a:r>
            <a:r>
              <a:rPr lang="en-US" sz="2400" dirty="0">
                <a:latin typeface="Palatino Linotype" pitchFamily="18" charset="0"/>
              </a:rPr>
              <a:t> her </a:t>
            </a:r>
            <a:r>
              <a:rPr lang="en-US" sz="2400" dirty="0" err="1">
                <a:latin typeface="Palatino Linotype" pitchFamily="18" charset="0"/>
              </a:rPr>
              <a:t>zaman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bir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sayı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olmalıdır</a:t>
            </a:r>
            <a:r>
              <a:rPr lang="en-US" sz="2400" dirty="0">
                <a:latin typeface="Palatino Linotype" pitchFamily="18" charset="0"/>
              </a:rPr>
              <a:t>. </a:t>
            </a:r>
            <a:endParaRPr lang="tr-TR" sz="2400" dirty="0" smtClean="0">
              <a:latin typeface="Palatino Linotype" pitchFamily="18" charset="0"/>
            </a:endParaRPr>
          </a:p>
          <a:p>
            <a:pPr lvl="1"/>
            <a:r>
              <a:rPr lang="en-US" sz="2200" dirty="0" err="1" smtClean="0">
                <a:latin typeface="Palatino Linotype" pitchFamily="18" charset="0"/>
              </a:rPr>
              <a:t>Yani</a:t>
            </a:r>
            <a:r>
              <a:rPr lang="en-US" sz="2200" dirty="0" smtClean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sırayı</a:t>
            </a:r>
            <a:r>
              <a:rPr lang="en-US" sz="2200" dirty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alfabe</a:t>
            </a:r>
            <a:r>
              <a:rPr lang="en-US" sz="2200" dirty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olarak</a:t>
            </a:r>
            <a:r>
              <a:rPr lang="en-US" sz="2200" dirty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atamak</a:t>
            </a:r>
            <a:r>
              <a:rPr lang="en-US" sz="2200" dirty="0">
                <a:latin typeface="Palatino Linotype" pitchFamily="18" charset="0"/>
              </a:rPr>
              <a:t> </a:t>
            </a:r>
            <a:r>
              <a:rPr lang="en-US" sz="2200" dirty="0" err="1">
                <a:latin typeface="Palatino Linotype" pitchFamily="18" charset="0"/>
              </a:rPr>
              <a:t>ve</a:t>
            </a:r>
            <a:r>
              <a:rPr lang="en-US" sz="2200" dirty="0">
                <a:latin typeface="Palatino Linotype" pitchFamily="18" charset="0"/>
              </a:rPr>
              <a:t> “f” </a:t>
            </a:r>
            <a:r>
              <a:rPr lang="en-US" sz="2200" dirty="0" smtClean="0">
                <a:latin typeface="Palatino Linotype" pitchFamily="18" charset="0"/>
              </a:rPr>
              <a:t>den</a:t>
            </a:r>
            <a:r>
              <a:rPr lang="tr-TR" sz="2200" dirty="0" smtClean="0">
                <a:latin typeface="Palatino Linotype" pitchFamily="18" charset="0"/>
              </a:rPr>
              <a:t> </a:t>
            </a:r>
            <a:r>
              <a:rPr lang="en-US" sz="2200" dirty="0" err="1" smtClean="0">
                <a:latin typeface="Palatino Linotype" pitchFamily="18" charset="0"/>
              </a:rPr>
              <a:t>başlamak</a:t>
            </a:r>
            <a:r>
              <a:rPr lang="en-US" sz="2200" dirty="0" smtClean="0">
                <a:latin typeface="Palatino Linotype" pitchFamily="18" charset="0"/>
              </a:rPr>
              <a:t> </a:t>
            </a:r>
            <a:r>
              <a:rPr lang="en-US" sz="2200" dirty="0" err="1" smtClean="0">
                <a:latin typeface="Palatino Linotype" pitchFamily="18" charset="0"/>
              </a:rPr>
              <a:t>iste</a:t>
            </a:r>
            <a:r>
              <a:rPr lang="tr-TR" sz="2200" dirty="0" smtClean="0">
                <a:latin typeface="Palatino Linotype" pitchFamily="18" charset="0"/>
              </a:rPr>
              <a:t>nilirse</a:t>
            </a:r>
            <a:r>
              <a:rPr lang="en-US" sz="2200" dirty="0" smtClean="0">
                <a:latin typeface="Palatino Linotype" pitchFamily="18" charset="0"/>
              </a:rPr>
              <a:t> </a:t>
            </a:r>
            <a:r>
              <a:rPr lang="en-US" sz="2200" b="1" dirty="0">
                <a:latin typeface="Palatino Linotype" pitchFamily="18" charset="0"/>
              </a:rPr>
              <a:t>start </a:t>
            </a:r>
            <a:r>
              <a:rPr lang="en-US" sz="2200" dirty="0" err="1" smtClean="0">
                <a:latin typeface="Palatino Linotype" pitchFamily="18" charset="0"/>
              </a:rPr>
              <a:t>değeri</a:t>
            </a:r>
            <a:r>
              <a:rPr lang="en-US" sz="2200" dirty="0" smtClean="0">
                <a:latin typeface="Palatino Linotype" pitchFamily="18" charset="0"/>
              </a:rPr>
              <a:t> </a:t>
            </a:r>
            <a:r>
              <a:rPr lang="en-US" sz="2200" dirty="0">
                <a:latin typeface="Palatino Linotype" pitchFamily="18" charset="0"/>
              </a:rPr>
              <a:t>“f” </a:t>
            </a:r>
            <a:r>
              <a:rPr lang="en-US" sz="2200" dirty="0" err="1">
                <a:latin typeface="Palatino Linotype" pitchFamily="18" charset="0"/>
              </a:rPr>
              <a:t>değil</a:t>
            </a:r>
            <a:r>
              <a:rPr lang="en-US" sz="2200" dirty="0">
                <a:latin typeface="Palatino Linotype" pitchFamily="18" charset="0"/>
              </a:rPr>
              <a:t> “6”, </a:t>
            </a:r>
            <a:r>
              <a:rPr lang="en-US" sz="2200" b="1" dirty="0">
                <a:latin typeface="Palatino Linotype" pitchFamily="18" charset="0"/>
              </a:rPr>
              <a:t>type </a:t>
            </a:r>
            <a:r>
              <a:rPr lang="en-US" sz="2200" dirty="0" err="1" smtClean="0">
                <a:latin typeface="Palatino Linotype" pitchFamily="18" charset="0"/>
              </a:rPr>
              <a:t>değeri</a:t>
            </a:r>
            <a:r>
              <a:rPr lang="tr-TR" sz="2200" dirty="0" smtClean="0">
                <a:latin typeface="Palatino Linotype" pitchFamily="18" charset="0"/>
              </a:rPr>
              <a:t> ise </a:t>
            </a:r>
            <a:r>
              <a:rPr lang="en-US" sz="2200" dirty="0" err="1" smtClean="0">
                <a:latin typeface="Palatino Linotype" pitchFamily="18" charset="0"/>
              </a:rPr>
              <a:t>küçük</a:t>
            </a:r>
            <a:r>
              <a:rPr lang="en-US" sz="2200" dirty="0" smtClean="0">
                <a:latin typeface="Palatino Linotype" pitchFamily="18" charset="0"/>
              </a:rPr>
              <a:t> </a:t>
            </a:r>
            <a:r>
              <a:rPr lang="en-US" sz="2200" dirty="0">
                <a:latin typeface="Palatino Linotype" pitchFamily="18" charset="0"/>
              </a:rPr>
              <a:t>“a” </a:t>
            </a:r>
            <a:r>
              <a:rPr lang="tr-TR" sz="2200" dirty="0" smtClean="0">
                <a:latin typeface="Palatino Linotype" pitchFamily="18" charset="0"/>
              </a:rPr>
              <a:t>olarak atanmalıdır</a:t>
            </a:r>
            <a:r>
              <a:rPr lang="en-US" sz="2200" dirty="0" smtClean="0">
                <a:latin typeface="Palatino Linotype" pitchFamily="18" charset="0"/>
              </a:rPr>
              <a:t>.</a:t>
            </a:r>
            <a:endParaRPr lang="tr-TR" sz="22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822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Palatino Linotype" pitchFamily="18" charset="0"/>
              </a:rPr>
              <a:t>2. Sıralı Listeler</a:t>
            </a:r>
            <a:endParaRPr lang="en-US" sz="32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343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tr-TR" sz="2400" dirty="0" smtClean="0">
                <a:latin typeface="Palatino Linotype" pitchFamily="18" charset="0"/>
              </a:rPr>
              <a:t>Aşağıdaki tabloda </a:t>
            </a:r>
            <a:r>
              <a:rPr lang="tr-TR" sz="2400" u="sng" dirty="0" smtClean="0">
                <a:latin typeface="Palatino Linotype" pitchFamily="18" charset="0"/>
              </a:rPr>
              <a:t>sıralı bir liste için</a:t>
            </a:r>
            <a:r>
              <a:rPr lang="tr-TR" sz="2400" dirty="0" smtClean="0">
                <a:latin typeface="Palatino Linotype" pitchFamily="18" charset="0"/>
              </a:rPr>
              <a:t> TYPE özelliğine atanabilecek  değerler listelenmiştir.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tr-TR" sz="2400" dirty="0">
              <a:latin typeface="Palatino Linotyp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tr-TR" sz="2400" dirty="0" smtClean="0">
              <a:latin typeface="Palatino Linotyp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tr-TR" sz="2400" dirty="0">
              <a:latin typeface="Palatino Linotyp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tr-TR" sz="2400" dirty="0" smtClean="0">
              <a:latin typeface="Palatino Linotyp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tr-TR" sz="2400" dirty="0">
              <a:latin typeface="Palatino Linotyp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tr-TR" sz="2400" dirty="0" smtClean="0">
              <a:latin typeface="Palatino Linotyp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tr-TR" sz="2400" dirty="0" smtClean="0">
              <a:latin typeface="Palatino Linotyp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Sıralı listelerde TYPE özelliğinin varsayılan değeri (default value) "1" dir.</a:t>
            </a:r>
            <a:endParaRPr lang="tr-TR" sz="22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3200"/>
            <a:ext cx="9067800" cy="216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706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Palatino Linotype" pitchFamily="18" charset="0"/>
              </a:rPr>
              <a:t>2. Sıralı Listeler (Örnek)</a:t>
            </a:r>
            <a:endParaRPr lang="en-US" sz="3200" dirty="0">
              <a:latin typeface="Palatino Linotype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Group 5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613263931"/>
              </p:ext>
            </p:extLst>
          </p:nvPr>
        </p:nvGraphicFramePr>
        <p:xfrm>
          <a:off x="838200" y="1981200"/>
          <a:ext cx="6324600" cy="3886200"/>
        </p:xfrm>
        <a:graphic>
          <a:graphicData uri="http://schemas.openxmlformats.org/drawingml/2006/table">
            <a:tbl>
              <a:tblPr/>
              <a:tblGrid>
                <a:gridCol w="2699616"/>
                <a:gridCol w="3624984"/>
              </a:tblGrid>
              <a:tr h="45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HTML </a:t>
                      </a: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Kodu</a:t>
                      </a:r>
                      <a:endParaRPr kumimoji="0" lang="tr-T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Web Sayfasındaki Görüntüsü</a:t>
                      </a:r>
                      <a:endParaRPr kumimoji="0" lang="tr-T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6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Programlama Dilleri: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&lt;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ol type="1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"&gt;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/>
                      </a:r>
                      <a:b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&lt;li&gt;Assembler</a:t>
                      </a:r>
                      <a:b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&lt;li&gt;C, C++</a:t>
                      </a:r>
                      <a:b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&lt;li&gt;Delphi</a:t>
                      </a:r>
                      <a:b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&lt;li&gt;Visual Basic</a:t>
                      </a:r>
                      <a:b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&lt;/ol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&gt;&lt;br&gt;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Office Yazılımları: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/>
                      </a:r>
                      <a:b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&lt;ol type="a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"&gt;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/>
                      </a:r>
                      <a:b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&lt;li&gt;Word </a:t>
                      </a:r>
                      <a:b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&lt;li&gt;Excel</a:t>
                      </a:r>
                      <a:b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&lt;li&gt;Powerpoint</a:t>
                      </a:r>
                      <a:b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&lt;li&gt;Access</a:t>
                      </a:r>
                      <a:b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&lt;li&gt;Outlook</a:t>
                      </a:r>
                      <a:b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&lt;/ol&gt;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Programlama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Dilleri:</a:t>
                      </a:r>
                    </a:p>
                    <a:p>
                      <a:pPr marL="1778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Assembler</a:t>
                      </a:r>
                    </a:p>
                    <a:p>
                      <a:pPr marL="1778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C, C++</a:t>
                      </a:r>
                    </a:p>
                    <a:p>
                      <a:pPr marL="1778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Delphi</a:t>
                      </a:r>
                    </a:p>
                    <a:p>
                      <a:pPr marL="1778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Visual Basic</a:t>
                      </a:r>
                    </a:p>
                    <a:p>
                      <a:pPr marL="1778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</a:p>
                    <a:p>
                      <a:pPr marL="1778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Office </a:t>
                      </a: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Yazılımları: </a:t>
                      </a:r>
                    </a:p>
                    <a:p>
                      <a:pPr marL="1778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Word </a:t>
                      </a:r>
                    </a:p>
                    <a:p>
                      <a:pPr marL="1778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Excel </a:t>
                      </a:r>
                    </a:p>
                    <a:p>
                      <a:pPr marL="1778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Powerpoint </a:t>
                      </a:r>
                    </a:p>
                    <a:p>
                      <a:pPr marL="1778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Access </a:t>
                      </a:r>
                    </a:p>
                    <a:p>
                      <a:pPr marL="1778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eriod"/>
                        <a:tabLst/>
                      </a:pPr>
                      <a:r>
                        <a:rPr kumimoji="0" lang="tr-T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Outlook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17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Palatino Linotype" pitchFamily="18" charset="0"/>
              </a:rPr>
              <a:t>3. Sırasız Listeler</a:t>
            </a:r>
            <a:endParaRPr lang="en-US" sz="32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495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dirty="0" smtClean="0">
                <a:latin typeface="Palatino Linotype" pitchFamily="18" charset="0"/>
              </a:rPr>
              <a:t>&lt;</a:t>
            </a:r>
            <a:r>
              <a:rPr lang="tr-TR" sz="2400" dirty="0" smtClean="0">
                <a:latin typeface="Palatino Linotype" pitchFamily="18" charset="0"/>
              </a:rPr>
              <a:t>U</a:t>
            </a:r>
            <a:r>
              <a:rPr lang="en-US" sz="2400" dirty="0" smtClean="0">
                <a:latin typeface="Palatino Linotype" pitchFamily="18" charset="0"/>
              </a:rPr>
              <a:t>L</a:t>
            </a:r>
            <a:r>
              <a:rPr lang="en-US" sz="2400" dirty="0">
                <a:latin typeface="Palatino Linotype" pitchFamily="18" charset="0"/>
              </a:rPr>
              <a:t>&gt; </a:t>
            </a:r>
            <a:r>
              <a:rPr lang="en-US" sz="2400" dirty="0" err="1">
                <a:latin typeface="Palatino Linotype" pitchFamily="18" charset="0"/>
              </a:rPr>
              <a:t>etiketi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ile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başlar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ve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smtClean="0">
                <a:latin typeface="Palatino Linotype" pitchFamily="18" charset="0"/>
              </a:rPr>
              <a:t>&lt;/</a:t>
            </a:r>
            <a:r>
              <a:rPr lang="tr-TR" sz="2400" dirty="0" smtClean="0">
                <a:latin typeface="Palatino Linotype" pitchFamily="18" charset="0"/>
              </a:rPr>
              <a:t>U</a:t>
            </a:r>
            <a:r>
              <a:rPr lang="en-US" sz="2400" dirty="0" smtClean="0">
                <a:latin typeface="Palatino Linotype" pitchFamily="18" charset="0"/>
              </a:rPr>
              <a:t>L</a:t>
            </a:r>
            <a:r>
              <a:rPr lang="en-US" sz="2400" dirty="0">
                <a:latin typeface="Palatino Linotype" pitchFamily="18" charset="0"/>
              </a:rPr>
              <a:t>&gt; </a:t>
            </a:r>
            <a:r>
              <a:rPr lang="en-US" sz="2400" dirty="0" err="1">
                <a:latin typeface="Palatino Linotype" pitchFamily="18" charset="0"/>
              </a:rPr>
              <a:t>etiketi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ile</a:t>
            </a:r>
            <a:r>
              <a:rPr lang="en-US" sz="2400" dirty="0">
                <a:latin typeface="Palatino Linotype" pitchFamily="18" charset="0"/>
              </a:rPr>
              <a:t> biter. </a:t>
            </a:r>
            <a:endParaRPr lang="tr-TR" sz="2400" dirty="0" smtClean="0">
              <a:latin typeface="Palatino Linotyp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dirty="0" err="1" smtClean="0">
                <a:latin typeface="Palatino Linotype" pitchFamily="18" charset="0"/>
              </a:rPr>
              <a:t>Liste</a:t>
            </a:r>
            <a:r>
              <a:rPr lang="tr-TR" sz="2400" dirty="0" smtClean="0">
                <a:latin typeface="Palatino Linotype" pitchFamily="18" charset="0"/>
              </a:rPr>
              <a:t>ye </a:t>
            </a:r>
            <a:r>
              <a:rPr lang="en-US" sz="2400" dirty="0" err="1" smtClean="0">
                <a:latin typeface="Palatino Linotype" pitchFamily="18" charset="0"/>
              </a:rPr>
              <a:t>maddeler</a:t>
            </a:r>
            <a:r>
              <a:rPr lang="tr-TR" sz="2400" dirty="0" smtClean="0">
                <a:latin typeface="Palatino Linotype" pitchFamily="18" charset="0"/>
              </a:rPr>
              <a:t> eklemek için sıralı listelerde olduğu gibi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>
                <a:latin typeface="Palatino Linotype" pitchFamily="18" charset="0"/>
              </a:rPr>
              <a:t>&lt;LI</a:t>
            </a:r>
            <a:r>
              <a:rPr lang="en-US" sz="2400" dirty="0" smtClean="0">
                <a:latin typeface="Palatino Linotype" pitchFamily="18" charset="0"/>
              </a:rPr>
              <a:t>&gt;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smtClean="0">
                <a:latin typeface="Palatino Linotype" pitchFamily="18" charset="0"/>
              </a:rPr>
              <a:t>&lt;</a:t>
            </a:r>
            <a:r>
              <a:rPr lang="tr-TR" sz="2400" dirty="0" smtClean="0">
                <a:latin typeface="Palatino Linotype" pitchFamily="18" charset="0"/>
              </a:rPr>
              <a:t>/</a:t>
            </a:r>
            <a:r>
              <a:rPr lang="en-US" sz="2400" dirty="0" smtClean="0">
                <a:latin typeface="Palatino Linotype" pitchFamily="18" charset="0"/>
              </a:rPr>
              <a:t>LI</a:t>
            </a:r>
            <a:r>
              <a:rPr lang="en-US" sz="2400" dirty="0">
                <a:latin typeface="Palatino Linotype" pitchFamily="18" charset="0"/>
              </a:rPr>
              <a:t>&gt;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etiketi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kullanılır</a:t>
            </a:r>
            <a:r>
              <a:rPr lang="en-US" sz="2400" dirty="0" smtClean="0">
                <a:latin typeface="Palatino Linotype" pitchFamily="18" charset="0"/>
              </a:rPr>
              <a:t>.</a:t>
            </a:r>
            <a:endParaRPr lang="tr-TR" sz="2400" dirty="0" smtClean="0">
              <a:latin typeface="Palatino Linotyp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tr-TR" sz="2400" dirty="0" smtClean="0">
                <a:latin typeface="Palatino Linotype" pitchFamily="18" charset="0"/>
              </a:rPr>
              <a:t>Sırasız </a:t>
            </a:r>
            <a:r>
              <a:rPr lang="en-US" sz="2400" dirty="0" err="1" smtClean="0">
                <a:latin typeface="Palatino Linotype" pitchFamily="18" charset="0"/>
              </a:rPr>
              <a:t>listelerde</a:t>
            </a:r>
            <a:r>
              <a:rPr lang="tr-TR" sz="2400" dirty="0" smtClean="0">
                <a:latin typeface="Palatino Linotype" pitchFamily="18" charset="0"/>
              </a:rPr>
              <a:t> de madde imleri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tr-TR" sz="2400" dirty="0" smtClean="0">
                <a:latin typeface="Palatino Linotype" pitchFamily="18" charset="0"/>
              </a:rPr>
              <a:t>web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tarayıcısı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tr-TR" sz="2400" dirty="0" smtClean="0">
                <a:latin typeface="Palatino Linotype" pitchFamily="18" charset="0"/>
              </a:rPr>
              <a:t>tarafından </a:t>
            </a:r>
            <a:r>
              <a:rPr lang="en-US" sz="2400" dirty="0" err="1" smtClean="0">
                <a:latin typeface="Palatino Linotype" pitchFamily="18" charset="0"/>
              </a:rPr>
              <a:t>otomatik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olarak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yerleştirir</a:t>
            </a:r>
            <a:r>
              <a:rPr lang="en-US" sz="2400" dirty="0">
                <a:latin typeface="Palatino Linotype" pitchFamily="18" charset="0"/>
              </a:rPr>
              <a:t>. </a:t>
            </a:r>
            <a:endParaRPr lang="tr-TR" sz="2400" dirty="0" smtClean="0">
              <a:latin typeface="Palatino Linotyp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Sıralı listelerden tek farkı harf veya numaralar yerine listenin madde imleri kullanılarak yaratılmasıdır.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&lt;UL&gt; etiketi içerisinde </a:t>
            </a:r>
            <a:r>
              <a:rPr lang="en-US" sz="2400" b="1" dirty="0" smtClean="0">
                <a:latin typeface="Palatino Linotype" pitchFamily="18" charset="0"/>
              </a:rPr>
              <a:t>T</a:t>
            </a:r>
            <a:r>
              <a:rPr lang="tr-TR" sz="2400" b="1" dirty="0" smtClean="0">
                <a:latin typeface="Palatino Linotype" pitchFamily="18" charset="0"/>
              </a:rPr>
              <a:t>YPE özelliği </a:t>
            </a:r>
            <a:r>
              <a:rPr lang="en-US" sz="2400" dirty="0" err="1" smtClean="0">
                <a:latin typeface="Palatino Linotype" pitchFamily="18" charset="0"/>
              </a:rPr>
              <a:t>kullan</a:t>
            </a:r>
            <a:r>
              <a:rPr lang="tr-TR" sz="2400" dirty="0" smtClean="0">
                <a:latin typeface="Palatino Linotype" pitchFamily="18" charset="0"/>
              </a:rPr>
              <a:t>ıl</a:t>
            </a:r>
            <a:r>
              <a:rPr lang="en-US" sz="2400" dirty="0" smtClean="0">
                <a:latin typeface="Palatino Linotype" pitchFamily="18" charset="0"/>
              </a:rPr>
              <a:t>a</a:t>
            </a:r>
            <a:r>
              <a:rPr lang="tr-TR" sz="2400" dirty="0" smtClean="0">
                <a:latin typeface="Palatino Linotype" pitchFamily="18" charset="0"/>
              </a:rPr>
              <a:t>rak </a:t>
            </a:r>
            <a:r>
              <a:rPr lang="en-US" sz="2400" dirty="0" err="1" smtClean="0">
                <a:latin typeface="Palatino Linotype" pitchFamily="18" charset="0"/>
              </a:rPr>
              <a:t>madde</a:t>
            </a: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err="1">
                <a:latin typeface="Palatino Linotype" pitchFamily="18" charset="0"/>
              </a:rPr>
              <a:t>iminin</a:t>
            </a:r>
            <a:r>
              <a:rPr lang="en-US" sz="2400" dirty="0">
                <a:latin typeface="Palatino Linotype" pitchFamily="18" charset="0"/>
              </a:rPr>
              <a:t> </a:t>
            </a:r>
            <a:r>
              <a:rPr lang="en-US" sz="2400" dirty="0" err="1" smtClean="0">
                <a:latin typeface="Palatino Linotype" pitchFamily="18" charset="0"/>
              </a:rPr>
              <a:t>şekli</a:t>
            </a:r>
            <a:r>
              <a:rPr lang="tr-TR" sz="2400" dirty="0" smtClean="0">
                <a:latin typeface="Palatino Linotype" pitchFamily="18" charset="0"/>
              </a:rPr>
              <a:t> belirlenebilir.</a:t>
            </a:r>
            <a:endParaRPr lang="tr-TR" sz="22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436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Palatino Linotype" pitchFamily="18" charset="0"/>
              </a:rPr>
              <a:t>3. Sırasız Listeler</a:t>
            </a:r>
            <a:endParaRPr lang="en-US" sz="32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419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tr-TR" sz="2400" u="sng" dirty="0" smtClean="0">
                <a:latin typeface="Palatino Linotype" pitchFamily="18" charset="0"/>
              </a:rPr>
              <a:t>Sırasız </a:t>
            </a:r>
            <a:r>
              <a:rPr lang="en-US" sz="2400" u="sng" dirty="0" err="1" smtClean="0">
                <a:latin typeface="Palatino Linotype" pitchFamily="18" charset="0"/>
              </a:rPr>
              <a:t>listeler</a:t>
            </a:r>
            <a:r>
              <a:rPr lang="tr-TR" sz="2400" u="sng" dirty="0" smtClean="0">
                <a:latin typeface="Palatino Linotype" pitchFamily="18" charset="0"/>
              </a:rPr>
              <a:t> için</a:t>
            </a:r>
            <a:r>
              <a:rPr lang="tr-TR" sz="2400" dirty="0" smtClean="0">
                <a:latin typeface="Palatino Linotype" pitchFamily="18" charset="0"/>
              </a:rPr>
              <a:t> atanabilecek TYPE </a:t>
            </a:r>
            <a:r>
              <a:rPr lang="en-US" sz="2400" dirty="0" smtClean="0">
                <a:latin typeface="Palatino Linotype" pitchFamily="18" charset="0"/>
              </a:rPr>
              <a:t>de</a:t>
            </a:r>
            <a:r>
              <a:rPr lang="tr-TR" sz="2400" dirty="0" smtClean="0">
                <a:latin typeface="Palatino Linotype" pitchFamily="18" charset="0"/>
              </a:rPr>
              <a:t>ğerleri aşağıdaki tabloda listelenmiştir.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tr-TR" sz="2400" dirty="0">
              <a:latin typeface="Palatino Linotyp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tr-TR" sz="2400" dirty="0" smtClean="0">
              <a:latin typeface="Palatino Linotyp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tr-TR" sz="2400" dirty="0">
              <a:latin typeface="Palatino Linotyp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tr-TR" sz="2400" dirty="0" smtClean="0">
              <a:latin typeface="Palatino Linotyp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tr-TR" sz="2400" dirty="0">
              <a:latin typeface="Palatino Linotyp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tr-TR" sz="2400" dirty="0" smtClean="0">
              <a:latin typeface="Palatino Linotype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tr-T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alatino Linotype" pitchFamily="18" charset="0"/>
                <a:ea typeface="Verdana" pitchFamily="34" charset="0"/>
                <a:cs typeface="Verdana" pitchFamily="34" charset="0"/>
              </a:rPr>
              <a:t>TYPE parametresine herhangi bir değer atanmazsa "DISC" varsayılan değer (default value) olarak kabul edilir.</a:t>
            </a:r>
            <a:endParaRPr lang="tr-TR" sz="2200" dirty="0">
              <a:solidFill>
                <a:schemeClr val="tx1">
                  <a:lumMod val="75000"/>
                  <a:lumOff val="25000"/>
                </a:schemeClr>
              </a:solidFill>
              <a:latin typeface="Palatino Linotype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1ACE41-11E3-425A-AF82-4515996058B5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4" descr="HTTP WWW Globe 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268404"/>
              </p:ext>
            </p:extLst>
          </p:nvPr>
        </p:nvGraphicFramePr>
        <p:xfrm>
          <a:off x="1066800" y="2936240"/>
          <a:ext cx="60960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Seçenek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Görünüm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TYPE="disc"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İçi dolu bir daire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TYPE="circle"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İçi boş bir daire</a:t>
                      </a:r>
                      <a:endParaRPr lang="en-US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TYPE="square"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İçi dolu bir kare</a:t>
                      </a:r>
                      <a:endParaRPr lang="en-US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84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B2C0A04ABCF447B3FCD12BE1DBB3EC" ma:contentTypeVersion="" ma:contentTypeDescription="Create a new document." ma:contentTypeScope="" ma:versionID="3f38bac6f47163387f4c97d2df36863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8770A19-1136-4638-8A6F-DA8C052FB702}"/>
</file>

<file path=customXml/itemProps2.xml><?xml version="1.0" encoding="utf-8"?>
<ds:datastoreItem xmlns:ds="http://schemas.openxmlformats.org/officeDocument/2006/customXml" ds:itemID="{F2831F33-A2CC-4587-B692-722281095C29}"/>
</file>

<file path=customXml/itemProps3.xml><?xml version="1.0" encoding="utf-8"?>
<ds:datastoreItem xmlns:ds="http://schemas.openxmlformats.org/officeDocument/2006/customXml" ds:itemID="{D588A7B2-72BA-4290-9077-E146B8D8ACB7}"/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16632</TotalTime>
  <Words>1135</Words>
  <Application>Microsoft Office PowerPoint</Application>
  <PresentationFormat>On-screen Show (4:3)</PresentationFormat>
  <Paragraphs>225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Median</vt:lpstr>
      <vt:lpstr>BTEP 203 – İnternet ProgramcIlIğI - I</vt:lpstr>
      <vt:lpstr>KONULAR</vt:lpstr>
      <vt:lpstr>1. Listeler</vt:lpstr>
      <vt:lpstr>2. Sıralı Listeler</vt:lpstr>
      <vt:lpstr>2. Sıralı Listeler</vt:lpstr>
      <vt:lpstr>2. Sıralı Listeler</vt:lpstr>
      <vt:lpstr>2. Sıralı Listeler (Örnek)</vt:lpstr>
      <vt:lpstr>3. Sırasız Listeler</vt:lpstr>
      <vt:lpstr>3. Sırasız Listeler</vt:lpstr>
      <vt:lpstr>3. Sırasız Listeler (Örnek)</vt:lpstr>
      <vt:lpstr>4. İç İçe Listeler</vt:lpstr>
      <vt:lpstr>4. İç İçe Listeler (Örnek)</vt:lpstr>
      <vt:lpstr>4. İç İçe Listeler (Örnek)</vt:lpstr>
      <vt:lpstr>4. İç İçe Listeler (Örnek)</vt:lpstr>
      <vt:lpstr>5. Tanımlama Listeleri</vt:lpstr>
      <vt:lpstr>5. Tanımlama Listeleri (Örnek)</vt:lpstr>
      <vt:lpstr>5. Tanımlama Listeleri (Örnek)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BTEP 203 – İnternet Programcılığı - I</dc:title>
  <dc:creator>raygan nira</dc:creator>
  <cp:lastModifiedBy>raygan nira</cp:lastModifiedBy>
  <cp:revision>246</cp:revision>
  <dcterms:created xsi:type="dcterms:W3CDTF">2012-09-30T16:38:22Z</dcterms:created>
  <dcterms:modified xsi:type="dcterms:W3CDTF">2013-01-07T16:04:21Z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0x01010082B2C0A04ABCF447B3FCD12BE1DBB3EC</vt:lpwstr>
  </property>
</Properties>
</file>