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AD530E-336F-4A3A-9BEF-42E4822BD87E}"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3EF34-23D9-48B6-B13B-EA985CEF58B3}" type="slidenum">
              <a:rPr lang="en-US" smtClean="0"/>
              <a:t>‹#›</a:t>
            </a:fld>
            <a:endParaRPr lang="en-US"/>
          </a:p>
        </p:txBody>
      </p:sp>
    </p:spTree>
    <p:extLst>
      <p:ext uri="{BB962C8B-B14F-4D97-AF65-F5344CB8AC3E}">
        <p14:creationId xmlns:p14="http://schemas.microsoft.com/office/powerpoint/2010/main" val="50497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AD530E-336F-4A3A-9BEF-42E4822BD87E}"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3EF34-23D9-48B6-B13B-EA985CEF58B3}" type="slidenum">
              <a:rPr lang="en-US" smtClean="0"/>
              <a:t>‹#›</a:t>
            </a:fld>
            <a:endParaRPr lang="en-US"/>
          </a:p>
        </p:txBody>
      </p:sp>
    </p:spTree>
    <p:extLst>
      <p:ext uri="{BB962C8B-B14F-4D97-AF65-F5344CB8AC3E}">
        <p14:creationId xmlns:p14="http://schemas.microsoft.com/office/powerpoint/2010/main" val="378287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AD530E-336F-4A3A-9BEF-42E4822BD87E}"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3EF34-23D9-48B6-B13B-EA985CEF58B3}" type="slidenum">
              <a:rPr lang="en-US" smtClean="0"/>
              <a:t>‹#›</a:t>
            </a:fld>
            <a:endParaRPr lang="en-US"/>
          </a:p>
        </p:txBody>
      </p:sp>
    </p:spTree>
    <p:extLst>
      <p:ext uri="{BB962C8B-B14F-4D97-AF65-F5344CB8AC3E}">
        <p14:creationId xmlns:p14="http://schemas.microsoft.com/office/powerpoint/2010/main" val="131681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AD530E-336F-4A3A-9BEF-42E4822BD87E}"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3EF34-23D9-48B6-B13B-EA985CEF58B3}" type="slidenum">
              <a:rPr lang="en-US" smtClean="0"/>
              <a:t>‹#›</a:t>
            </a:fld>
            <a:endParaRPr lang="en-US"/>
          </a:p>
        </p:txBody>
      </p:sp>
    </p:spTree>
    <p:extLst>
      <p:ext uri="{BB962C8B-B14F-4D97-AF65-F5344CB8AC3E}">
        <p14:creationId xmlns:p14="http://schemas.microsoft.com/office/powerpoint/2010/main" val="111968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AD530E-336F-4A3A-9BEF-42E4822BD87E}"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3EF34-23D9-48B6-B13B-EA985CEF58B3}" type="slidenum">
              <a:rPr lang="en-US" smtClean="0"/>
              <a:t>‹#›</a:t>
            </a:fld>
            <a:endParaRPr lang="en-US"/>
          </a:p>
        </p:txBody>
      </p:sp>
    </p:spTree>
    <p:extLst>
      <p:ext uri="{BB962C8B-B14F-4D97-AF65-F5344CB8AC3E}">
        <p14:creationId xmlns:p14="http://schemas.microsoft.com/office/powerpoint/2010/main" val="2331055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AD530E-336F-4A3A-9BEF-42E4822BD87E}" type="datetimeFigureOut">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3EF34-23D9-48B6-B13B-EA985CEF58B3}" type="slidenum">
              <a:rPr lang="en-US" smtClean="0"/>
              <a:t>‹#›</a:t>
            </a:fld>
            <a:endParaRPr lang="en-US"/>
          </a:p>
        </p:txBody>
      </p:sp>
    </p:spTree>
    <p:extLst>
      <p:ext uri="{BB962C8B-B14F-4D97-AF65-F5344CB8AC3E}">
        <p14:creationId xmlns:p14="http://schemas.microsoft.com/office/powerpoint/2010/main" val="2315762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AD530E-336F-4A3A-9BEF-42E4822BD87E}" type="datetimeFigureOut">
              <a:rPr lang="en-US" smtClean="0"/>
              <a:t>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3EF34-23D9-48B6-B13B-EA985CEF58B3}" type="slidenum">
              <a:rPr lang="en-US" smtClean="0"/>
              <a:t>‹#›</a:t>
            </a:fld>
            <a:endParaRPr lang="en-US"/>
          </a:p>
        </p:txBody>
      </p:sp>
    </p:spTree>
    <p:extLst>
      <p:ext uri="{BB962C8B-B14F-4D97-AF65-F5344CB8AC3E}">
        <p14:creationId xmlns:p14="http://schemas.microsoft.com/office/powerpoint/2010/main" val="215489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AD530E-336F-4A3A-9BEF-42E4822BD87E}" type="datetimeFigureOut">
              <a:rPr lang="en-US" smtClean="0"/>
              <a:t>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3EF34-23D9-48B6-B13B-EA985CEF58B3}" type="slidenum">
              <a:rPr lang="en-US" smtClean="0"/>
              <a:t>‹#›</a:t>
            </a:fld>
            <a:endParaRPr lang="en-US"/>
          </a:p>
        </p:txBody>
      </p:sp>
    </p:spTree>
    <p:extLst>
      <p:ext uri="{BB962C8B-B14F-4D97-AF65-F5344CB8AC3E}">
        <p14:creationId xmlns:p14="http://schemas.microsoft.com/office/powerpoint/2010/main" val="114867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D530E-336F-4A3A-9BEF-42E4822BD87E}" type="datetimeFigureOut">
              <a:rPr lang="en-US" smtClean="0"/>
              <a:t>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3EF34-23D9-48B6-B13B-EA985CEF58B3}" type="slidenum">
              <a:rPr lang="en-US" smtClean="0"/>
              <a:t>‹#›</a:t>
            </a:fld>
            <a:endParaRPr lang="en-US"/>
          </a:p>
        </p:txBody>
      </p:sp>
    </p:spTree>
    <p:extLst>
      <p:ext uri="{BB962C8B-B14F-4D97-AF65-F5344CB8AC3E}">
        <p14:creationId xmlns:p14="http://schemas.microsoft.com/office/powerpoint/2010/main" val="1687767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D530E-336F-4A3A-9BEF-42E4822BD87E}" type="datetimeFigureOut">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3EF34-23D9-48B6-B13B-EA985CEF58B3}" type="slidenum">
              <a:rPr lang="en-US" smtClean="0"/>
              <a:t>‹#›</a:t>
            </a:fld>
            <a:endParaRPr lang="en-US"/>
          </a:p>
        </p:txBody>
      </p:sp>
    </p:spTree>
    <p:extLst>
      <p:ext uri="{BB962C8B-B14F-4D97-AF65-F5344CB8AC3E}">
        <p14:creationId xmlns:p14="http://schemas.microsoft.com/office/powerpoint/2010/main" val="96765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D530E-336F-4A3A-9BEF-42E4822BD87E}" type="datetimeFigureOut">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3EF34-23D9-48B6-B13B-EA985CEF58B3}" type="slidenum">
              <a:rPr lang="en-US" smtClean="0"/>
              <a:t>‹#›</a:t>
            </a:fld>
            <a:endParaRPr lang="en-US"/>
          </a:p>
        </p:txBody>
      </p:sp>
    </p:spTree>
    <p:extLst>
      <p:ext uri="{BB962C8B-B14F-4D97-AF65-F5344CB8AC3E}">
        <p14:creationId xmlns:p14="http://schemas.microsoft.com/office/powerpoint/2010/main" val="1805465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D530E-336F-4A3A-9BEF-42E4822BD87E}" type="datetimeFigureOut">
              <a:rPr lang="en-US" smtClean="0"/>
              <a:t>2/22/2022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3EF34-23D9-48B6-B13B-EA985CEF58B3}" type="slidenum">
              <a:rPr lang="en-US" smtClean="0"/>
              <a:t>‹#›</a:t>
            </a:fld>
            <a:endParaRPr lang="en-US"/>
          </a:p>
        </p:txBody>
      </p:sp>
    </p:spTree>
    <p:extLst>
      <p:ext uri="{BB962C8B-B14F-4D97-AF65-F5344CB8AC3E}">
        <p14:creationId xmlns:p14="http://schemas.microsoft.com/office/powerpoint/2010/main" val="3430175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taff.emu.edu.tr/sahanddaneshvar/en" TargetMode="External"/><Relationship Id="rId5" Type="http://schemas.openxmlformats.org/officeDocument/2006/relationships/hyperlink" Target="mailto:suhad.natoor@cc.emu.edu.tr" TargetMode="External"/><Relationship Id="rId4" Type="http://schemas.openxmlformats.org/officeDocument/2006/relationships/hyperlink" Target="mailto:sahand.daneshvar@emu.edu.t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3574" y="228600"/>
            <a:ext cx="911225" cy="911225"/>
          </a:xfrm>
          <a:prstGeom prst="rect">
            <a:avLst/>
          </a:prstGeom>
          <a:solidFill>
            <a:srgbClr val="FFFFFF"/>
          </a:solidFill>
        </p:spPr>
      </p:pic>
      <p:pic>
        <p:nvPicPr>
          <p:cNvPr id="204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 y="228600"/>
            <a:ext cx="1081044" cy="1081044"/>
          </a:xfrm>
          <a:prstGeom prst="rect">
            <a:avLst/>
          </a:prstGeom>
          <a:solidFill>
            <a:srgbClr val="FFFFFF"/>
          </a:solidFill>
        </p:spPr>
      </p:pic>
      <p:sp>
        <p:nvSpPr>
          <p:cNvPr id="4" name="Rectangle 4"/>
          <p:cNvSpPr>
            <a:spLocks noChangeArrowheads="1"/>
          </p:cNvSpPr>
          <p:nvPr/>
        </p:nvSpPr>
        <p:spPr bwMode="auto">
          <a:xfrm>
            <a:off x="228600" y="304800"/>
            <a:ext cx="8534400" cy="90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EASTERN MEDITERRANEAN UNIVERSITY</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DEPARTMENT OF INDUSTRIAL ENGINEERING</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3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IENG314/ MANE314 OPERATIONS RESEARCH II</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3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COURSE OUTLINE</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73087707"/>
              </p:ext>
            </p:extLst>
          </p:nvPr>
        </p:nvGraphicFramePr>
        <p:xfrm>
          <a:off x="609600" y="1371600"/>
          <a:ext cx="8077200" cy="5161479"/>
        </p:xfrm>
        <a:graphic>
          <a:graphicData uri="http://schemas.openxmlformats.org/drawingml/2006/table">
            <a:tbl>
              <a:tblPr>
                <a:tableStyleId>{5C22544A-7EE6-4342-B048-85BDC9FD1C3A}</a:tableStyleId>
              </a:tblPr>
              <a:tblGrid>
                <a:gridCol w="1553877"/>
                <a:gridCol w="2873972"/>
                <a:gridCol w="1991051"/>
                <a:gridCol w="552507"/>
                <a:gridCol w="1105793"/>
              </a:tblGrid>
              <a:tr h="323650">
                <a:tc>
                  <a:txBody>
                    <a:bodyPr/>
                    <a:lstStyle/>
                    <a:p>
                      <a:pPr marL="0" marR="0" algn="l">
                        <a:spcBef>
                          <a:spcPts val="0"/>
                        </a:spcBef>
                        <a:spcAft>
                          <a:spcPts val="0"/>
                        </a:spcAft>
                      </a:pPr>
                      <a:r>
                        <a:rPr lang="en-GB" sz="1300" dirty="0">
                          <a:effectLst/>
                        </a:rPr>
                        <a:t>COURSE CODE</a:t>
                      </a:r>
                      <a:endParaRPr lang="en-US" sz="1300" dirty="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 IENG314</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COURSE LEVEL</a:t>
                      </a:r>
                      <a:endParaRPr lang="en-US" sz="1300">
                        <a:effectLst/>
                        <a:latin typeface="Times New Roman"/>
                        <a:ea typeface="Times New Roman"/>
                      </a:endParaRPr>
                    </a:p>
                  </a:txBody>
                  <a:tcPr marL="9525" marR="9525" marT="9525" marB="9525" anchor="ctr"/>
                </a:tc>
                <a:tc gridSpan="2">
                  <a:txBody>
                    <a:bodyPr/>
                    <a:lstStyle/>
                    <a:p>
                      <a:pPr marL="0" marR="0" algn="l">
                        <a:spcBef>
                          <a:spcPts val="0"/>
                        </a:spcBef>
                        <a:spcAft>
                          <a:spcPts val="0"/>
                        </a:spcAft>
                      </a:pPr>
                      <a:r>
                        <a:rPr lang="en-GB" sz="1300">
                          <a:effectLst/>
                        </a:rPr>
                        <a:t> Third Year</a:t>
                      </a:r>
                      <a:endParaRPr lang="en-US" sz="1300">
                        <a:effectLst/>
                        <a:latin typeface="Times New Roman"/>
                        <a:ea typeface="Times New Roman"/>
                      </a:endParaRPr>
                    </a:p>
                  </a:txBody>
                  <a:tcPr marL="9525" marR="9525" marT="9525" marB="9525" anchor="ctr"/>
                </a:tc>
                <a:tc hMerge="1">
                  <a:txBody>
                    <a:bodyPr/>
                    <a:lstStyle/>
                    <a:p>
                      <a:endParaRPr lang="en-US"/>
                    </a:p>
                  </a:txBody>
                  <a:tcPr/>
                </a:tc>
              </a:tr>
              <a:tr h="323650">
                <a:tc>
                  <a:txBody>
                    <a:bodyPr/>
                    <a:lstStyle/>
                    <a:p>
                      <a:pPr marL="0" marR="0" algn="l">
                        <a:spcBef>
                          <a:spcPts val="0"/>
                        </a:spcBef>
                        <a:spcAft>
                          <a:spcPts val="0"/>
                        </a:spcAft>
                      </a:pPr>
                      <a:r>
                        <a:rPr lang="en-GB" sz="1300">
                          <a:effectLst/>
                        </a:rPr>
                        <a:t>COURSE TITLE</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 Operations Research II</a:t>
                      </a:r>
                      <a:endParaRPr lang="en-US" sz="1300">
                        <a:effectLst/>
                        <a:latin typeface="Times New Roman"/>
                        <a:ea typeface="Times New Roman"/>
                      </a:endParaRPr>
                    </a:p>
                  </a:txBody>
                  <a:tcPr marL="9525" marR="9525" marT="9525" marB="9525"/>
                </a:tc>
                <a:tc>
                  <a:txBody>
                    <a:bodyPr/>
                    <a:lstStyle/>
                    <a:p>
                      <a:pPr marL="0" marR="0" algn="l">
                        <a:spcBef>
                          <a:spcPts val="0"/>
                        </a:spcBef>
                        <a:spcAft>
                          <a:spcPts val="0"/>
                        </a:spcAft>
                      </a:pPr>
                      <a:r>
                        <a:rPr lang="en-GB" sz="1300">
                          <a:effectLst/>
                        </a:rPr>
                        <a:t>COURSE TYPE</a:t>
                      </a:r>
                      <a:endParaRPr lang="en-US" sz="1300">
                        <a:effectLst/>
                        <a:latin typeface="Times New Roman"/>
                        <a:ea typeface="Times New Roman"/>
                      </a:endParaRPr>
                    </a:p>
                  </a:txBody>
                  <a:tcPr marL="9525" marR="9525" marT="9525" marB="9525" anchor="ctr"/>
                </a:tc>
                <a:tc gridSpan="2">
                  <a:txBody>
                    <a:bodyPr/>
                    <a:lstStyle/>
                    <a:p>
                      <a:pPr marL="0" marR="0" algn="l">
                        <a:spcBef>
                          <a:spcPts val="0"/>
                        </a:spcBef>
                        <a:spcAft>
                          <a:spcPts val="0"/>
                        </a:spcAft>
                      </a:pPr>
                      <a:r>
                        <a:rPr lang="en-GB" sz="1300">
                          <a:effectLst/>
                        </a:rPr>
                        <a:t> Department Core</a:t>
                      </a:r>
                      <a:endParaRPr lang="en-US" sz="1300">
                        <a:effectLst/>
                        <a:latin typeface="Times New Roman"/>
                        <a:ea typeface="Times New Roman"/>
                      </a:endParaRPr>
                    </a:p>
                  </a:txBody>
                  <a:tcPr marL="9525" marR="9525" marT="9525" marB="9525"/>
                </a:tc>
                <a:tc hMerge="1">
                  <a:txBody>
                    <a:bodyPr/>
                    <a:lstStyle/>
                    <a:p>
                      <a:endParaRPr lang="en-US"/>
                    </a:p>
                  </a:txBody>
                  <a:tcPr/>
                </a:tc>
              </a:tr>
              <a:tr h="323650">
                <a:tc>
                  <a:txBody>
                    <a:bodyPr/>
                    <a:lstStyle/>
                    <a:p>
                      <a:pPr marL="0" marR="0" algn="l">
                        <a:spcBef>
                          <a:spcPts val="0"/>
                        </a:spcBef>
                        <a:spcAft>
                          <a:spcPts val="0"/>
                        </a:spcAft>
                      </a:pPr>
                      <a:r>
                        <a:rPr lang="en-GB" sz="1300">
                          <a:effectLst/>
                        </a:rPr>
                        <a:t>CREDIT VALUE</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 (4, 1, 0) 4</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ECTS Credit Value</a:t>
                      </a:r>
                      <a:endParaRPr lang="en-US" sz="1300">
                        <a:effectLst/>
                        <a:latin typeface="Times New Roman"/>
                        <a:ea typeface="Times New Roman"/>
                      </a:endParaRPr>
                    </a:p>
                  </a:txBody>
                  <a:tcPr marL="9525" marR="9525" marT="9525" marB="9525" anchor="ctr"/>
                </a:tc>
                <a:tc gridSpan="2">
                  <a:txBody>
                    <a:bodyPr/>
                    <a:lstStyle/>
                    <a:p>
                      <a:pPr marL="0" marR="0" algn="l">
                        <a:spcBef>
                          <a:spcPts val="0"/>
                        </a:spcBef>
                        <a:spcAft>
                          <a:spcPts val="0"/>
                        </a:spcAft>
                      </a:pPr>
                      <a:r>
                        <a:rPr lang="en-GB" sz="1300">
                          <a:effectLst/>
                        </a:rPr>
                        <a:t> 6</a:t>
                      </a:r>
                      <a:endParaRPr lang="en-US" sz="1300">
                        <a:effectLst/>
                        <a:latin typeface="Times New Roman"/>
                        <a:ea typeface="Times New Roman"/>
                      </a:endParaRPr>
                    </a:p>
                  </a:txBody>
                  <a:tcPr marL="9525" marR="9525" marT="9525" marB="9525" anchor="ctr"/>
                </a:tc>
                <a:tc hMerge="1">
                  <a:txBody>
                    <a:bodyPr/>
                    <a:lstStyle/>
                    <a:p>
                      <a:endParaRPr lang="en-US"/>
                    </a:p>
                  </a:txBody>
                  <a:tcPr/>
                </a:tc>
              </a:tr>
              <a:tr h="323650">
                <a:tc>
                  <a:txBody>
                    <a:bodyPr/>
                    <a:lstStyle/>
                    <a:p>
                      <a:pPr marL="0" marR="0" algn="l">
                        <a:spcBef>
                          <a:spcPts val="0"/>
                        </a:spcBef>
                        <a:spcAft>
                          <a:spcPts val="0"/>
                        </a:spcAft>
                      </a:pPr>
                      <a:r>
                        <a:rPr lang="en-GB" sz="1300">
                          <a:effectLst/>
                        </a:rPr>
                        <a:t>PRE-REQUISITE(S)</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 MATH 322</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CO-REQUISITE(S)</a:t>
                      </a:r>
                      <a:endParaRPr lang="en-US" sz="1300">
                        <a:effectLst/>
                        <a:latin typeface="Times New Roman"/>
                        <a:ea typeface="Times New Roman"/>
                      </a:endParaRPr>
                    </a:p>
                  </a:txBody>
                  <a:tcPr marL="9525" marR="9525" marT="9525" marB="9525" anchor="ctr"/>
                </a:tc>
                <a:tc gridSpan="2">
                  <a:txBody>
                    <a:bodyPr/>
                    <a:lstStyle/>
                    <a:p>
                      <a:pPr marL="0" marR="0" algn="l">
                        <a:spcBef>
                          <a:spcPts val="0"/>
                        </a:spcBef>
                        <a:spcAft>
                          <a:spcPts val="0"/>
                        </a:spcAft>
                      </a:pPr>
                      <a:r>
                        <a:rPr lang="en-GB" sz="1300">
                          <a:effectLst/>
                        </a:rPr>
                        <a:t> IENG313/MANE313 </a:t>
                      </a:r>
                      <a:endParaRPr lang="en-US" sz="1300">
                        <a:effectLst/>
                        <a:latin typeface="Times New Roman"/>
                        <a:ea typeface="Times New Roman"/>
                      </a:endParaRPr>
                    </a:p>
                  </a:txBody>
                  <a:tcPr marL="9525" marR="9525" marT="9525" marB="9525" anchor="ctr"/>
                </a:tc>
                <a:tc hMerge="1">
                  <a:txBody>
                    <a:bodyPr/>
                    <a:lstStyle/>
                    <a:p>
                      <a:endParaRPr lang="en-US"/>
                    </a:p>
                  </a:txBody>
                  <a:tcPr/>
                </a:tc>
              </a:tr>
              <a:tr h="344701">
                <a:tc>
                  <a:txBody>
                    <a:bodyPr/>
                    <a:lstStyle/>
                    <a:p>
                      <a:pPr marL="0" marR="0" algn="l">
                        <a:spcBef>
                          <a:spcPts val="0"/>
                        </a:spcBef>
                        <a:spcAft>
                          <a:spcPts val="0"/>
                        </a:spcAft>
                      </a:pPr>
                      <a:r>
                        <a:rPr lang="en-GB" sz="1300">
                          <a:effectLst/>
                        </a:rPr>
                        <a:t>PREPARED BY</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de-DE" sz="1300">
                          <a:effectLst/>
                        </a:rPr>
                        <a:t> Assco. Prof. Dr. Sahand DANESHVAR       </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SEMESTER / ACADEMIC YEAR</a:t>
                      </a:r>
                      <a:endParaRPr lang="en-US" sz="1300">
                        <a:effectLst/>
                        <a:latin typeface="Times New Roman"/>
                        <a:ea typeface="Times New Roman"/>
                      </a:endParaRPr>
                    </a:p>
                  </a:txBody>
                  <a:tcPr marL="9525" marR="9525" marT="9525" marB="9525" anchor="ctr"/>
                </a:tc>
                <a:tc gridSpan="2">
                  <a:txBody>
                    <a:bodyPr/>
                    <a:lstStyle/>
                    <a:p>
                      <a:pPr marL="0" marR="0" algn="l">
                        <a:spcBef>
                          <a:spcPts val="0"/>
                        </a:spcBef>
                        <a:spcAft>
                          <a:spcPts val="0"/>
                        </a:spcAft>
                      </a:pPr>
                      <a:r>
                        <a:rPr lang="en-GB" sz="1300" dirty="0" smtClean="0">
                          <a:effectLst/>
                        </a:rPr>
                        <a:t> Spring </a:t>
                      </a:r>
                      <a:r>
                        <a:rPr lang="en-GB" sz="1300" dirty="0">
                          <a:effectLst/>
                        </a:rPr>
                        <a:t>2021-22</a:t>
                      </a:r>
                      <a:endParaRPr lang="en-US" sz="1300" dirty="0">
                        <a:effectLst/>
                        <a:latin typeface="Times New Roman"/>
                        <a:ea typeface="Times New Roman"/>
                      </a:endParaRPr>
                    </a:p>
                  </a:txBody>
                  <a:tcPr marL="9525" marR="9525" marT="9525" marB="9525" anchor="ctr"/>
                </a:tc>
                <a:tc hMerge="1">
                  <a:txBody>
                    <a:bodyPr/>
                    <a:lstStyle/>
                    <a:p>
                      <a:endParaRPr lang="en-US"/>
                    </a:p>
                  </a:txBody>
                  <a:tcPr/>
                </a:tc>
              </a:tr>
              <a:tr h="265699">
                <a:tc gridSpan="5">
                  <a:txBody>
                    <a:bodyPr/>
                    <a:lstStyle/>
                    <a:p>
                      <a:pPr marL="0" marR="0" algn="l">
                        <a:spcBef>
                          <a:spcPts val="0"/>
                        </a:spcBef>
                        <a:spcAft>
                          <a:spcPts val="0"/>
                        </a:spcAft>
                      </a:pPr>
                      <a:r>
                        <a:rPr lang="en-GB" sz="1300" dirty="0">
                          <a:effectLst/>
                        </a:rPr>
                        <a:t> </a:t>
                      </a:r>
                      <a:endParaRPr lang="en-US" sz="1300" dirty="0">
                        <a:effectLst/>
                      </a:endParaRPr>
                    </a:p>
                    <a:p>
                      <a:pPr marL="0" marR="0" algn="l">
                        <a:spcBef>
                          <a:spcPts val="0"/>
                        </a:spcBef>
                        <a:spcAft>
                          <a:spcPts val="0"/>
                        </a:spcAft>
                      </a:pPr>
                      <a:r>
                        <a:rPr lang="en-GB" sz="1300" dirty="0">
                          <a:effectLst/>
                        </a:rPr>
                        <a:t>  </a:t>
                      </a:r>
                      <a:endParaRPr lang="en-US" sz="1300" dirty="0">
                        <a:effectLst/>
                        <a:latin typeface="Times New Roman"/>
                        <a:ea typeface="Times New Roman"/>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3650">
                <a:tc>
                  <a:txBody>
                    <a:bodyPr/>
                    <a:lstStyle/>
                    <a:p>
                      <a:pPr marL="0" marR="0" algn="l">
                        <a:spcBef>
                          <a:spcPts val="0"/>
                        </a:spcBef>
                        <a:spcAft>
                          <a:spcPts val="0"/>
                        </a:spcAft>
                      </a:pPr>
                      <a:r>
                        <a:rPr lang="en-GB" sz="1300">
                          <a:effectLst/>
                        </a:rPr>
                        <a:t> </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 Name(s)</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 E-mail</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 Office</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 Telephone</a:t>
                      </a:r>
                      <a:endParaRPr lang="en-US" sz="1300">
                        <a:effectLst/>
                        <a:latin typeface="Times New Roman"/>
                        <a:ea typeface="Times New Roman"/>
                      </a:endParaRPr>
                    </a:p>
                  </a:txBody>
                  <a:tcPr marL="9525" marR="9525" marT="9525" marB="9525" anchor="ctr"/>
                </a:tc>
              </a:tr>
              <a:tr h="323650">
                <a:tc>
                  <a:txBody>
                    <a:bodyPr/>
                    <a:lstStyle/>
                    <a:p>
                      <a:pPr marL="0" marR="0" algn="l">
                        <a:spcBef>
                          <a:spcPts val="0"/>
                        </a:spcBef>
                        <a:spcAft>
                          <a:spcPts val="0"/>
                        </a:spcAft>
                      </a:pPr>
                      <a:r>
                        <a:rPr lang="en-GB" sz="1300">
                          <a:effectLst/>
                        </a:rPr>
                        <a:t>LECTURER(S)</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de-DE" sz="1300">
                          <a:effectLst/>
                        </a:rPr>
                        <a:t> Assoc. Prof. Dr. Sahand DAENSHVAR</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de-DE" sz="1300">
                          <a:effectLst/>
                        </a:rPr>
                        <a:t> </a:t>
                      </a:r>
                      <a:r>
                        <a:rPr lang="de-DE" sz="1300" u="sng">
                          <a:effectLst/>
                          <a:hlinkClick r:id="rId4"/>
                        </a:rPr>
                        <a:t>sahand.daneshvar@emu.edu.tr</a:t>
                      </a:r>
                      <a:r>
                        <a:rPr lang="de-DE" sz="1300">
                          <a:effectLst/>
                        </a:rPr>
                        <a:t> </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de-DE" sz="1300">
                          <a:effectLst/>
                        </a:rPr>
                        <a:t> </a:t>
                      </a:r>
                      <a:r>
                        <a:rPr lang="en-GB" sz="1300">
                          <a:effectLst/>
                        </a:rPr>
                        <a:t>IE-C109</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 +90 392 630 2773</a:t>
                      </a:r>
                      <a:endParaRPr lang="en-US" sz="1300">
                        <a:effectLst/>
                        <a:latin typeface="Times New Roman"/>
                        <a:ea typeface="Times New Roman"/>
                      </a:endParaRPr>
                    </a:p>
                  </a:txBody>
                  <a:tcPr marL="9525" marR="9525" marT="9525" marB="9525" anchor="ctr"/>
                </a:tc>
              </a:tr>
              <a:tr h="892012">
                <a:tc>
                  <a:txBody>
                    <a:bodyPr/>
                    <a:lstStyle/>
                    <a:p>
                      <a:pPr marL="0" marR="0" algn="l">
                        <a:spcBef>
                          <a:spcPts val="0"/>
                        </a:spcBef>
                        <a:spcAft>
                          <a:spcPts val="0"/>
                        </a:spcAft>
                      </a:pPr>
                      <a:r>
                        <a:rPr lang="en-GB" sz="1300">
                          <a:effectLst/>
                        </a:rPr>
                        <a:t>ASSISTANT(S)</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Negar Akbarzadeh </a:t>
                      </a:r>
                      <a:endParaRPr lang="en-US" sz="1300">
                        <a:effectLst/>
                      </a:endParaRPr>
                    </a:p>
                    <a:p>
                      <a:pPr marL="0" marR="0" algn="l">
                        <a:spcBef>
                          <a:spcPts val="0"/>
                        </a:spcBef>
                        <a:spcAft>
                          <a:spcPts val="0"/>
                        </a:spcAft>
                      </a:pPr>
                      <a:r>
                        <a:rPr lang="en-GB" sz="1300">
                          <a:effectLst/>
                        </a:rPr>
                        <a:t>Suad Natoor</a:t>
                      </a:r>
                      <a:endParaRPr lang="en-US" sz="1300">
                        <a:effectLst/>
                      </a:endParaRPr>
                    </a:p>
                    <a:p>
                      <a:pPr marL="0" marR="0" algn="l">
                        <a:spcBef>
                          <a:spcPts val="0"/>
                        </a:spcBef>
                        <a:spcAft>
                          <a:spcPts val="0"/>
                        </a:spcAft>
                      </a:pPr>
                      <a:r>
                        <a:rPr lang="en-GB" sz="1300">
                          <a:effectLst/>
                        </a:rPr>
                        <a:t>Sayed Davood Forghani</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u="sng">
                          <a:effectLst/>
                        </a:rPr>
                        <a:t>negar.lalehlu @cc.emu.deu.tr </a:t>
                      </a:r>
                      <a:endParaRPr lang="en-US" sz="1300">
                        <a:effectLst/>
                      </a:endParaRPr>
                    </a:p>
                    <a:p>
                      <a:pPr marL="0" marR="0" algn="l">
                        <a:spcBef>
                          <a:spcPts val="0"/>
                        </a:spcBef>
                        <a:spcAft>
                          <a:spcPts val="0"/>
                        </a:spcAft>
                      </a:pPr>
                      <a:r>
                        <a:rPr lang="en-GB" sz="1300" u="sng">
                          <a:effectLst/>
                          <a:hlinkClick r:id="rId5"/>
                        </a:rPr>
                        <a:t>suhad.natoor@cc.emu.edu.tr</a:t>
                      </a:r>
                      <a:endParaRPr lang="en-US" sz="1300">
                        <a:effectLst/>
                      </a:endParaRPr>
                    </a:p>
                    <a:p>
                      <a:pPr marL="0" marR="0" algn="l">
                        <a:spcBef>
                          <a:spcPts val="0"/>
                        </a:spcBef>
                        <a:spcAft>
                          <a:spcPts val="0"/>
                        </a:spcAft>
                      </a:pPr>
                      <a:r>
                        <a:rPr lang="en-GB" sz="1300" u="sng">
                          <a:effectLst/>
                        </a:rPr>
                        <a:t>davood.forghani@cc.emu.edu.tr</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de-DE" sz="1300">
                          <a:effectLst/>
                        </a:rPr>
                        <a:t>IE-B107</a:t>
                      </a:r>
                      <a:endParaRPr lang="en-US" sz="1300">
                        <a:effectLst/>
                      </a:endParaRPr>
                    </a:p>
                    <a:p>
                      <a:pPr marL="0" marR="0" algn="l">
                        <a:spcBef>
                          <a:spcPts val="0"/>
                        </a:spcBef>
                        <a:spcAft>
                          <a:spcPts val="0"/>
                        </a:spcAft>
                      </a:pPr>
                      <a:r>
                        <a:rPr lang="de-DE" sz="1300">
                          <a:effectLst/>
                        </a:rPr>
                        <a:t>IE-B204</a:t>
                      </a:r>
                      <a:endParaRPr lang="en-US" sz="1300">
                        <a:effectLst/>
                      </a:endParaRPr>
                    </a:p>
                    <a:p>
                      <a:pPr marL="0" marR="0" algn="l">
                        <a:spcBef>
                          <a:spcPts val="0"/>
                        </a:spcBef>
                        <a:spcAft>
                          <a:spcPts val="0"/>
                        </a:spcAft>
                      </a:pPr>
                      <a:r>
                        <a:rPr lang="de-DE" sz="1300">
                          <a:effectLst/>
                        </a:rPr>
                        <a:t>IE-B109</a:t>
                      </a:r>
                      <a:endParaRPr lang="en-US" sz="1300">
                        <a:effectLst/>
                        <a:latin typeface="Times New Roman"/>
                        <a:ea typeface="Times New Roman"/>
                      </a:endParaRPr>
                    </a:p>
                  </a:txBody>
                  <a:tcPr marL="9525" marR="9525" marT="9525" marB="9525" anchor="ctr"/>
                </a:tc>
                <a:tc>
                  <a:txBody>
                    <a:bodyPr/>
                    <a:lstStyle/>
                    <a:p>
                      <a:pPr marL="0" marR="0" algn="l">
                        <a:spcBef>
                          <a:spcPts val="0"/>
                        </a:spcBef>
                        <a:spcAft>
                          <a:spcPts val="0"/>
                        </a:spcAft>
                      </a:pPr>
                      <a:r>
                        <a:rPr lang="en-GB" sz="1300">
                          <a:effectLst/>
                        </a:rPr>
                        <a:t> +90 392 630 3246</a:t>
                      </a:r>
                      <a:endParaRPr lang="en-US" sz="1300">
                        <a:effectLst/>
                      </a:endParaRPr>
                    </a:p>
                    <a:p>
                      <a:pPr marL="0" marR="0" algn="l">
                        <a:spcBef>
                          <a:spcPts val="0"/>
                        </a:spcBef>
                        <a:spcAft>
                          <a:spcPts val="0"/>
                        </a:spcAft>
                      </a:pPr>
                      <a:r>
                        <a:rPr lang="en-GB" sz="1300">
                          <a:effectLst/>
                        </a:rPr>
                        <a:t>+90 392 630 3247 +90 392 630 2807</a:t>
                      </a:r>
                      <a:endParaRPr lang="en-US" sz="1300">
                        <a:effectLst/>
                        <a:latin typeface="Times New Roman"/>
                        <a:ea typeface="Times New Roman"/>
                      </a:endParaRPr>
                    </a:p>
                  </a:txBody>
                  <a:tcPr marL="9525" marR="9525" marT="9525" marB="9525" anchor="ctr"/>
                </a:tc>
              </a:tr>
              <a:tr h="607832">
                <a:tc>
                  <a:txBody>
                    <a:bodyPr/>
                    <a:lstStyle/>
                    <a:p>
                      <a:pPr marL="0" marR="0" algn="l">
                        <a:spcBef>
                          <a:spcPts val="0"/>
                        </a:spcBef>
                        <a:spcAft>
                          <a:spcPts val="0"/>
                        </a:spcAft>
                      </a:pPr>
                      <a:r>
                        <a:rPr lang="en-GB" sz="1300">
                          <a:effectLst/>
                        </a:rPr>
                        <a:t>COURSE SCHEDULE</a:t>
                      </a:r>
                      <a:endParaRPr lang="en-US" sz="1300">
                        <a:effectLst/>
                        <a:latin typeface="Times New Roman"/>
                        <a:ea typeface="Times New Roman"/>
                      </a:endParaRPr>
                    </a:p>
                  </a:txBody>
                  <a:tcPr marL="9525" marR="9525" marT="9525" marB="9525" anchor="ctr"/>
                </a:tc>
                <a:tc gridSpan="4">
                  <a:txBody>
                    <a:bodyPr/>
                    <a:lstStyle/>
                    <a:p>
                      <a:pPr marL="0" marR="0" algn="l">
                        <a:spcBef>
                          <a:spcPts val="0"/>
                        </a:spcBef>
                        <a:spcAft>
                          <a:spcPts val="0"/>
                        </a:spcAft>
                      </a:pPr>
                      <a:r>
                        <a:rPr lang="en-GB" sz="1300" dirty="0">
                          <a:effectLst/>
                        </a:rPr>
                        <a:t> </a:t>
                      </a:r>
                      <a:r>
                        <a:rPr lang="en-US" sz="1300" dirty="0" smtClean="0">
                          <a:effectLst/>
                        </a:rPr>
                        <a:t>Monday 08:30-10:20 (IE-D101);  Wednesday 08:30-10:20 (IE-D101);  Friday 10:30-12:20 (IE-E101 Lab1);                       </a:t>
                      </a:r>
                    </a:p>
                    <a:p>
                      <a:pPr marL="0" marR="0" algn="l">
                        <a:spcBef>
                          <a:spcPts val="0"/>
                        </a:spcBef>
                        <a:spcAft>
                          <a:spcPts val="0"/>
                        </a:spcAft>
                      </a:pPr>
                      <a:r>
                        <a:rPr lang="en-US" sz="1300" dirty="0" smtClean="0">
                          <a:effectLst/>
                        </a:rPr>
                        <a:t> Office Hour: Tuesday 11:30-12:20</a:t>
                      </a:r>
                      <a:endParaRPr lang="en-US" sz="1300" dirty="0">
                        <a:effectLst/>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348648">
                <a:tc>
                  <a:txBody>
                    <a:bodyPr/>
                    <a:lstStyle/>
                    <a:p>
                      <a:pPr marL="0" marR="0" algn="l">
                        <a:spcBef>
                          <a:spcPts val="0"/>
                        </a:spcBef>
                        <a:spcAft>
                          <a:spcPts val="0"/>
                        </a:spcAft>
                      </a:pPr>
                      <a:r>
                        <a:rPr lang="en-GB" sz="1300">
                          <a:effectLst/>
                        </a:rPr>
                        <a:t>COURSE WEB LINK</a:t>
                      </a:r>
                      <a:endParaRPr lang="en-US" sz="1300">
                        <a:effectLst/>
                        <a:latin typeface="Times New Roman"/>
                        <a:ea typeface="Times New Roman"/>
                      </a:endParaRPr>
                    </a:p>
                  </a:txBody>
                  <a:tcPr marL="9525" marR="9525" marT="9525" marB="9525" anchor="ctr"/>
                </a:tc>
                <a:tc gridSpan="4">
                  <a:txBody>
                    <a:bodyPr/>
                    <a:lstStyle/>
                    <a:p>
                      <a:pPr marL="0" marR="0" algn="l">
                        <a:spcBef>
                          <a:spcPts val="0"/>
                        </a:spcBef>
                        <a:spcAft>
                          <a:spcPts val="0"/>
                        </a:spcAft>
                      </a:pPr>
                      <a:r>
                        <a:rPr lang="tr-TR" sz="1300" u="sng" dirty="0">
                          <a:effectLst/>
                          <a:hlinkClick r:id="rId6"/>
                        </a:rPr>
                        <a:t>http://staff.emu.edu.tr/sahanddaneshvar/en</a:t>
                      </a:r>
                      <a:endParaRPr lang="en-US" sz="1300" dirty="0">
                        <a:effectLst/>
                        <a:latin typeface="Times New Roman"/>
                        <a:ea typeface="Times New Roman"/>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4274896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3540004"/>
              </p:ext>
            </p:extLst>
          </p:nvPr>
        </p:nvGraphicFramePr>
        <p:xfrm>
          <a:off x="533400" y="152400"/>
          <a:ext cx="8077200" cy="6438900"/>
        </p:xfrm>
        <a:graphic>
          <a:graphicData uri="http://schemas.openxmlformats.org/drawingml/2006/table">
            <a:tbl>
              <a:tblPr>
                <a:tableStyleId>{5C22544A-7EE6-4342-B048-85BDC9FD1C3A}</a:tableStyleId>
              </a:tblPr>
              <a:tblGrid>
                <a:gridCol w="8077200"/>
              </a:tblGrid>
              <a:tr h="1852532">
                <a:tc>
                  <a:txBody>
                    <a:bodyPr/>
                    <a:lstStyle/>
                    <a:p>
                      <a:pPr marL="0" marR="85725" algn="just">
                        <a:spcBef>
                          <a:spcPts val="0"/>
                        </a:spcBef>
                        <a:spcAft>
                          <a:spcPts val="0"/>
                        </a:spcAft>
                      </a:pPr>
                      <a:r>
                        <a:rPr lang="tr-TR" sz="1400" dirty="0">
                          <a:effectLst/>
                        </a:rPr>
                        <a:t> </a:t>
                      </a:r>
                      <a:endParaRPr lang="en-US" sz="1400" dirty="0">
                        <a:effectLst/>
                      </a:endParaRPr>
                    </a:p>
                    <a:p>
                      <a:pPr marL="0" marR="85725" algn="just">
                        <a:spcBef>
                          <a:spcPts val="0"/>
                        </a:spcBef>
                        <a:spcAft>
                          <a:spcPts val="0"/>
                        </a:spcAft>
                      </a:pPr>
                      <a:r>
                        <a:rPr lang="tr-TR" sz="1400" dirty="0">
                          <a:effectLst/>
                        </a:rPr>
                        <a:t>COURSE</a:t>
                      </a:r>
                      <a:r>
                        <a:rPr lang="en-GB" sz="1400" dirty="0">
                          <a:effectLst/>
                        </a:rPr>
                        <a:t> DESCRIPTION</a:t>
                      </a:r>
                      <a:endParaRPr lang="en-US" sz="1400" dirty="0">
                        <a:effectLst/>
                      </a:endParaRPr>
                    </a:p>
                    <a:p>
                      <a:pPr marL="0" marR="0" algn="just">
                        <a:spcBef>
                          <a:spcPts val="0"/>
                        </a:spcBef>
                        <a:spcAft>
                          <a:spcPts val="0"/>
                        </a:spcAft>
                      </a:pPr>
                      <a:r>
                        <a:rPr lang="en-GB" sz="1400" dirty="0">
                          <a:effectLst/>
                        </a:rPr>
                        <a:t> </a:t>
                      </a:r>
                      <a:r>
                        <a:rPr lang="en-GB" sz="1400" dirty="0" smtClean="0">
                          <a:effectLst/>
                        </a:rPr>
                        <a:t>This </a:t>
                      </a:r>
                      <a:r>
                        <a:rPr lang="en-GB" sz="1400" dirty="0">
                          <a:effectLst/>
                        </a:rPr>
                        <a:t>course introduces uncertainty, risk, and probabilistic approaches to Operations Research. Elementary mathematical models and topics to be covered in this course are : review of probability theory with illustrations from inventory; decision analysis; decision trees and Bayes rule; utility theory approach; Analytic Hierarchy Method; Markov chain models, Chapman-Kolmogorov equations, steady-state probabilities and their computation, and applications; Queuing Theory, M/M/c  infinite and finite capacity queuing models and optimization, queuing networks; two-person, constant and non-constant sum games and  their analysis and applications</a:t>
                      </a:r>
                      <a:r>
                        <a:rPr lang="en-GB" sz="1400" dirty="0" smtClean="0">
                          <a:effectLst/>
                        </a:rPr>
                        <a:t>.</a:t>
                      </a:r>
                      <a:r>
                        <a:rPr lang="en-GB" sz="1400" dirty="0">
                          <a:effectLst/>
                        </a:rPr>
                        <a:t> </a:t>
                      </a:r>
                      <a:endParaRPr lang="en-US" sz="1400" dirty="0">
                        <a:effectLst/>
                        <a:latin typeface="Times New Roman"/>
                        <a:ea typeface="Times New Roman"/>
                      </a:endParaRPr>
                    </a:p>
                  </a:txBody>
                  <a:tcPr marL="9525" marR="9525" marT="9525" marB="9525" anchor="ctr"/>
                </a:tc>
              </a:tr>
              <a:tr h="3938668">
                <a:tc>
                  <a:txBody>
                    <a:bodyPr/>
                    <a:lstStyle/>
                    <a:p>
                      <a:pPr marL="0" marR="0" algn="just">
                        <a:spcBef>
                          <a:spcPts val="0"/>
                        </a:spcBef>
                        <a:spcAft>
                          <a:spcPts val="0"/>
                        </a:spcAft>
                      </a:pPr>
                      <a:r>
                        <a:rPr lang="en-GB" sz="1400" dirty="0">
                          <a:effectLst/>
                        </a:rPr>
                        <a:t>COURSE OBJECTIVES</a:t>
                      </a:r>
                      <a:endParaRPr lang="en-US" sz="1400" dirty="0">
                        <a:effectLst/>
                      </a:endParaRPr>
                    </a:p>
                    <a:p>
                      <a:pPr marL="0" marR="0" algn="just">
                        <a:spcBef>
                          <a:spcPts val="0"/>
                        </a:spcBef>
                        <a:spcAft>
                          <a:spcPts val="0"/>
                        </a:spcAft>
                      </a:pPr>
                      <a:r>
                        <a:rPr lang="en-GB" sz="1400" dirty="0">
                          <a:effectLst/>
                        </a:rPr>
                        <a:t> </a:t>
                      </a:r>
                      <a:r>
                        <a:rPr lang="en-GB" sz="1400" dirty="0" smtClean="0">
                          <a:effectLst/>
                        </a:rPr>
                        <a:t>The </a:t>
                      </a:r>
                      <a:r>
                        <a:rPr lang="en-GB" sz="1400" dirty="0">
                          <a:effectLst/>
                        </a:rPr>
                        <a:t>main objectives of this course are</a:t>
                      </a:r>
                      <a:r>
                        <a:rPr lang="en-GB" sz="1400" dirty="0" smtClean="0">
                          <a:effectLst/>
                        </a:rPr>
                        <a:t>:</a:t>
                      </a:r>
                      <a:r>
                        <a:rPr lang="tr-TR" sz="1400" dirty="0">
                          <a:effectLst/>
                        </a:rPr>
                        <a:t> </a:t>
                      </a:r>
                      <a:endParaRPr lang="en-US" sz="1400" dirty="0" smtClean="0">
                        <a:effectLst/>
                      </a:endParaRPr>
                    </a:p>
                    <a:p>
                      <a:pPr marL="0" marR="0" algn="just">
                        <a:spcBef>
                          <a:spcPts val="0"/>
                        </a:spcBef>
                        <a:spcAft>
                          <a:spcPts val="0"/>
                        </a:spcAft>
                      </a:pPr>
                      <a:endParaRPr lang="en-US" sz="1400" dirty="0" smtClean="0">
                        <a:effectLst/>
                      </a:endParaRPr>
                    </a:p>
                    <a:p>
                      <a:pPr marL="342900" marR="0" lvl="0" indent="-342900" algn="l">
                        <a:spcBef>
                          <a:spcPts val="0"/>
                        </a:spcBef>
                        <a:spcAft>
                          <a:spcPts val="0"/>
                        </a:spcAft>
                        <a:buFont typeface="+mj-lt"/>
                        <a:buAutoNum type="arabicPeriod"/>
                      </a:pPr>
                      <a:r>
                        <a:rPr lang="tr-TR" sz="1400" dirty="0" smtClean="0">
                          <a:effectLst/>
                        </a:rPr>
                        <a:t>Modeling the decision making problems under uncertainty. (Student Outcomes (SO): 1,2,4,6) </a:t>
                      </a:r>
                      <a:endParaRPr lang="en-US" sz="1400" dirty="0" smtClean="0">
                        <a:effectLst/>
                      </a:endParaRPr>
                    </a:p>
                    <a:p>
                      <a:pPr marL="342900" marR="0" lvl="0" indent="-342900" algn="l">
                        <a:spcBef>
                          <a:spcPts val="0"/>
                        </a:spcBef>
                        <a:spcAft>
                          <a:spcPts val="0"/>
                        </a:spcAft>
                        <a:buFont typeface="+mj-lt"/>
                        <a:buAutoNum type="arabicPeriod"/>
                      </a:pPr>
                      <a:r>
                        <a:rPr lang="tr-TR" sz="1400" dirty="0" smtClean="0">
                          <a:effectLst/>
                        </a:rPr>
                        <a:t>Solving </a:t>
                      </a:r>
                      <a:r>
                        <a:rPr lang="tr-TR" sz="1400" dirty="0">
                          <a:effectLst/>
                        </a:rPr>
                        <a:t>the problems under uncertainty (Maximin, Maximax, Minimum Regret and Expected Value criterions)(SO: 1,2,6)</a:t>
                      </a:r>
                      <a:endParaRPr lang="en-US" sz="1400" dirty="0">
                        <a:effectLst/>
                      </a:endParaRPr>
                    </a:p>
                    <a:p>
                      <a:pPr marL="342900" marR="0" lvl="0" indent="-342900" algn="l">
                        <a:spcBef>
                          <a:spcPts val="0"/>
                        </a:spcBef>
                        <a:spcAft>
                          <a:spcPts val="0"/>
                        </a:spcAft>
                        <a:buFont typeface="+mj-lt"/>
                        <a:buAutoNum type="arabicPeriod"/>
                      </a:pPr>
                      <a:r>
                        <a:rPr lang="tr-TR" sz="1400" dirty="0">
                          <a:effectLst/>
                        </a:rPr>
                        <a:t>Utility theory (SO: 1,2,6)</a:t>
                      </a:r>
                      <a:endParaRPr lang="en-US" sz="1400" dirty="0">
                        <a:effectLst/>
                      </a:endParaRPr>
                    </a:p>
                    <a:p>
                      <a:pPr marL="342900" marR="0" lvl="0" indent="-342900" algn="l">
                        <a:spcBef>
                          <a:spcPts val="0"/>
                        </a:spcBef>
                        <a:spcAft>
                          <a:spcPts val="0"/>
                        </a:spcAft>
                        <a:buFont typeface="+mj-lt"/>
                        <a:buAutoNum type="arabicPeriod"/>
                      </a:pPr>
                      <a:r>
                        <a:rPr lang="tr-TR" sz="1400" dirty="0">
                          <a:effectLst/>
                        </a:rPr>
                        <a:t>Solving the problems under uncertainty by utility function.(SO: 1,2,6)</a:t>
                      </a:r>
                      <a:endParaRPr lang="en-US" sz="1400" dirty="0">
                        <a:effectLst/>
                      </a:endParaRPr>
                    </a:p>
                    <a:p>
                      <a:pPr marL="342900" marR="0" lvl="0" indent="-342900" algn="l">
                        <a:spcBef>
                          <a:spcPts val="0"/>
                        </a:spcBef>
                        <a:spcAft>
                          <a:spcPts val="0"/>
                        </a:spcAft>
                        <a:buFont typeface="+mj-lt"/>
                        <a:buAutoNum type="arabicPeriod"/>
                      </a:pPr>
                      <a:r>
                        <a:rPr lang="tr-TR" sz="1400" dirty="0">
                          <a:effectLst/>
                        </a:rPr>
                        <a:t>Solving the problems under uncertainty using probability notions (Decision tree method). (SO: 1,6)</a:t>
                      </a:r>
                      <a:endParaRPr lang="en-US" sz="1400" dirty="0">
                        <a:effectLst/>
                      </a:endParaRPr>
                    </a:p>
                    <a:p>
                      <a:pPr marL="342900" marR="0" lvl="0" indent="-342900" algn="l">
                        <a:spcBef>
                          <a:spcPts val="0"/>
                        </a:spcBef>
                        <a:spcAft>
                          <a:spcPts val="0"/>
                        </a:spcAft>
                        <a:buFont typeface="+mj-lt"/>
                        <a:buAutoNum type="arabicPeriod"/>
                      </a:pPr>
                      <a:r>
                        <a:rPr lang="tr-TR" sz="1400" dirty="0">
                          <a:effectLst/>
                        </a:rPr>
                        <a:t>Applying the Analytic Hierarchy Process (AHP) for decision making. (SO: 1,2,4,6)</a:t>
                      </a:r>
                      <a:endParaRPr lang="en-US" sz="1400" dirty="0">
                        <a:effectLst/>
                      </a:endParaRPr>
                    </a:p>
                    <a:p>
                      <a:pPr marL="342900" marR="0" lvl="0" indent="-342900" algn="l">
                        <a:spcBef>
                          <a:spcPts val="0"/>
                        </a:spcBef>
                        <a:spcAft>
                          <a:spcPts val="0"/>
                        </a:spcAft>
                        <a:buFont typeface="+mj-lt"/>
                        <a:buAutoNum type="arabicPeriod"/>
                      </a:pPr>
                      <a:r>
                        <a:rPr lang="tr-TR" sz="1400" dirty="0">
                          <a:effectLst/>
                        </a:rPr>
                        <a:t>Markov Chain as a stochastic process. (SO: 1,2,6,)</a:t>
                      </a:r>
                      <a:endParaRPr lang="en-US" sz="1400" dirty="0">
                        <a:effectLst/>
                      </a:endParaRPr>
                    </a:p>
                    <a:p>
                      <a:pPr marL="342900" marR="0" lvl="0" indent="-342900" algn="l">
                        <a:spcBef>
                          <a:spcPts val="0"/>
                        </a:spcBef>
                        <a:spcAft>
                          <a:spcPts val="0"/>
                        </a:spcAft>
                        <a:buFont typeface="+mj-lt"/>
                        <a:buAutoNum type="arabicPeriod"/>
                      </a:pPr>
                      <a:r>
                        <a:rPr lang="tr-TR" sz="1400" dirty="0">
                          <a:effectLst/>
                        </a:rPr>
                        <a:t>Constructing the transition probability matrix and n-step transition probability matrix. (SO: 1,2,6)</a:t>
                      </a:r>
                      <a:endParaRPr lang="en-US" sz="1400" dirty="0">
                        <a:effectLst/>
                      </a:endParaRPr>
                    </a:p>
                    <a:p>
                      <a:pPr marL="342900" marR="0" lvl="0" indent="-342900" algn="l">
                        <a:spcBef>
                          <a:spcPts val="0"/>
                        </a:spcBef>
                        <a:spcAft>
                          <a:spcPts val="0"/>
                        </a:spcAft>
                        <a:buFont typeface="+mj-lt"/>
                        <a:buAutoNum type="arabicPeriod"/>
                      </a:pPr>
                      <a:r>
                        <a:rPr lang="tr-TR" sz="1400" dirty="0">
                          <a:effectLst/>
                        </a:rPr>
                        <a:t>Classification of the states in Markov Chain. (SO: 1,6)</a:t>
                      </a:r>
                      <a:endParaRPr lang="en-US" sz="1400" dirty="0">
                        <a:effectLst/>
                      </a:endParaRPr>
                    </a:p>
                    <a:p>
                      <a:pPr marL="342900" marR="0" lvl="0" indent="-342900" algn="l">
                        <a:spcBef>
                          <a:spcPts val="0"/>
                        </a:spcBef>
                        <a:spcAft>
                          <a:spcPts val="0"/>
                        </a:spcAft>
                        <a:buFont typeface="+mj-lt"/>
                        <a:buAutoNum type="arabicPeriod"/>
                      </a:pPr>
                      <a:r>
                        <a:rPr lang="tr-TR" sz="1400" dirty="0">
                          <a:effectLst/>
                        </a:rPr>
                        <a:t>Poisson Process as a stochastic process.(SO: 1,2,6,7)</a:t>
                      </a:r>
                      <a:endParaRPr lang="en-US" sz="1400" dirty="0">
                        <a:effectLst/>
                      </a:endParaRPr>
                    </a:p>
                    <a:p>
                      <a:pPr marL="342900" marR="0" lvl="0" indent="-342900" algn="l">
                        <a:spcBef>
                          <a:spcPts val="0"/>
                        </a:spcBef>
                        <a:spcAft>
                          <a:spcPts val="0"/>
                        </a:spcAft>
                        <a:buFont typeface="+mj-lt"/>
                        <a:buAutoNum type="arabicPeriod"/>
                      </a:pPr>
                      <a:r>
                        <a:rPr lang="tr-TR" sz="1400" dirty="0">
                          <a:effectLst/>
                        </a:rPr>
                        <a:t>Applying the arrival and service processes in Queuing Theory. (SO: 1,2,6)</a:t>
                      </a:r>
                      <a:endParaRPr lang="en-US" sz="1400" dirty="0">
                        <a:effectLst/>
                      </a:endParaRPr>
                    </a:p>
                    <a:p>
                      <a:pPr marL="342900" marR="0" lvl="0" indent="-342900" algn="l">
                        <a:spcBef>
                          <a:spcPts val="0"/>
                        </a:spcBef>
                        <a:spcAft>
                          <a:spcPts val="0"/>
                        </a:spcAft>
                        <a:buFont typeface="+mj-lt"/>
                        <a:buAutoNum type="arabicPeriod"/>
                      </a:pPr>
                      <a:r>
                        <a:rPr lang="tr-TR" sz="1400" dirty="0">
                          <a:effectLst/>
                        </a:rPr>
                        <a:t>Birth-Death process. (SO: 1,2,6,7)</a:t>
                      </a:r>
                      <a:endParaRPr lang="en-US" sz="1400" dirty="0">
                        <a:effectLst/>
                      </a:endParaRPr>
                    </a:p>
                    <a:p>
                      <a:pPr marL="342900" marR="0" lvl="0" indent="-342900" algn="l">
                        <a:spcBef>
                          <a:spcPts val="0"/>
                        </a:spcBef>
                        <a:spcAft>
                          <a:spcPts val="0"/>
                        </a:spcAft>
                        <a:buFont typeface="+mj-lt"/>
                        <a:buAutoNum type="arabicPeriod"/>
                      </a:pPr>
                      <a:r>
                        <a:rPr lang="tr-TR" sz="1400" dirty="0">
                          <a:effectLst/>
                        </a:rPr>
                        <a:t>Modeling constant and non-constant two- person games. (SO: 1,2,6)</a:t>
                      </a:r>
                      <a:endParaRPr lang="en-US" sz="1400" dirty="0">
                        <a:effectLst/>
                      </a:endParaRPr>
                    </a:p>
                    <a:p>
                      <a:pPr marL="342900" marR="0" lvl="0" indent="-342900" algn="l">
                        <a:spcBef>
                          <a:spcPts val="0"/>
                        </a:spcBef>
                        <a:spcAft>
                          <a:spcPts val="0"/>
                        </a:spcAft>
                        <a:buFont typeface="+mj-lt"/>
                        <a:buAutoNum type="arabicPeriod"/>
                      </a:pPr>
                      <a:r>
                        <a:rPr lang="tr-TR" sz="1400" dirty="0">
                          <a:effectLst/>
                        </a:rPr>
                        <a:t>Using Excel macro’s for solving real life problems and interpreting the results. (SO: 1,2)</a:t>
                      </a:r>
                      <a:endParaRPr lang="en-US" sz="1400" dirty="0">
                        <a:effectLst/>
                      </a:endParaRPr>
                    </a:p>
                    <a:p>
                      <a:pPr marL="342900" marR="0" lvl="0" indent="-342900" algn="l">
                        <a:spcBef>
                          <a:spcPts val="0"/>
                        </a:spcBef>
                        <a:spcAft>
                          <a:spcPts val="0"/>
                        </a:spcAft>
                        <a:buFont typeface="+mj-lt"/>
                        <a:buAutoNum type="arabicPeriod"/>
                      </a:pPr>
                      <a:r>
                        <a:rPr lang="tr-TR" sz="1400" dirty="0">
                          <a:effectLst/>
                        </a:rPr>
                        <a:t>Intoducting the Contemporary Issues and preparing a report about one of them (by Department Conucil decision). (SO:4,7)</a:t>
                      </a:r>
                      <a:endParaRPr lang="en-US" sz="1400" dirty="0">
                        <a:effectLst/>
                      </a:endParaRPr>
                    </a:p>
                    <a:p>
                      <a:pPr marL="457200" marR="0" algn="l">
                        <a:spcBef>
                          <a:spcPts val="0"/>
                        </a:spcBef>
                        <a:spcAft>
                          <a:spcPts val="0"/>
                        </a:spcAft>
                      </a:pPr>
                      <a:r>
                        <a:rPr lang="tr-TR" sz="1400" dirty="0">
                          <a:effectLst/>
                        </a:rPr>
                        <a:t> </a:t>
                      </a:r>
                      <a:endParaRPr lang="en-US" sz="1400" dirty="0">
                        <a:effectLst/>
                        <a:latin typeface="Times New Roman"/>
                        <a:ea typeface="Times New Roman"/>
                      </a:endParaRPr>
                    </a:p>
                  </a:txBody>
                  <a:tcPr marL="9525" marR="9525" marT="9525" marB="9525" anchor="ctr"/>
                </a:tc>
              </a:tr>
            </a:tbl>
          </a:graphicData>
        </a:graphic>
      </p:graphicFrame>
    </p:spTree>
    <p:extLst>
      <p:ext uri="{BB962C8B-B14F-4D97-AF65-F5344CB8AC3E}">
        <p14:creationId xmlns:p14="http://schemas.microsoft.com/office/powerpoint/2010/main" val="149117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80379875"/>
              </p:ext>
            </p:extLst>
          </p:nvPr>
        </p:nvGraphicFramePr>
        <p:xfrm>
          <a:off x="533400" y="152400"/>
          <a:ext cx="7924800" cy="6522720"/>
        </p:xfrm>
        <a:graphic>
          <a:graphicData uri="http://schemas.openxmlformats.org/drawingml/2006/table">
            <a:tbl>
              <a:tblPr>
                <a:tableStyleId>{5C22544A-7EE6-4342-B048-85BDC9FD1C3A}</a:tableStyleId>
              </a:tblPr>
              <a:tblGrid>
                <a:gridCol w="7924800"/>
              </a:tblGrid>
              <a:tr h="5867400">
                <a:tc>
                  <a:txBody>
                    <a:bodyPr/>
                    <a:lstStyle/>
                    <a:p>
                      <a:pPr marL="0" marR="0" algn="just">
                        <a:spcBef>
                          <a:spcPts val="0"/>
                        </a:spcBef>
                        <a:spcAft>
                          <a:spcPts val="0"/>
                        </a:spcAft>
                      </a:pPr>
                      <a:r>
                        <a:rPr lang="en-GB" sz="1200" dirty="0">
                          <a:effectLst/>
                        </a:rPr>
                        <a:t> GRADING CRITERIA</a:t>
                      </a:r>
                      <a:endParaRPr lang="en-US" sz="1200" dirty="0">
                        <a:effectLst/>
                      </a:endParaRPr>
                    </a:p>
                    <a:p>
                      <a:pPr marL="0" marR="0" algn="just">
                        <a:spcBef>
                          <a:spcPts val="0"/>
                        </a:spcBef>
                        <a:spcAft>
                          <a:spcPts val="0"/>
                        </a:spcAft>
                      </a:pPr>
                      <a:r>
                        <a:rPr lang="en-GB" sz="1200" dirty="0">
                          <a:effectLst/>
                        </a:rPr>
                        <a:t> </a:t>
                      </a:r>
                      <a:endParaRPr lang="en-US" sz="1200" dirty="0">
                        <a:effectLst/>
                      </a:endParaRPr>
                    </a:p>
                    <a:p>
                      <a:pPr marL="540385" marR="85725" indent="-454660" algn="just">
                        <a:spcBef>
                          <a:spcPts val="0"/>
                        </a:spcBef>
                        <a:spcAft>
                          <a:spcPts val="0"/>
                        </a:spcAft>
                        <a:tabLst>
                          <a:tab pos="1028700" algn="r"/>
                          <a:tab pos="1943100" algn="l"/>
                          <a:tab pos="2400300" algn="l"/>
                          <a:tab pos="4229100" algn="l"/>
                        </a:tabLst>
                      </a:pPr>
                      <a:r>
                        <a:rPr lang="tr-TR" sz="1200" dirty="0">
                          <a:effectLst/>
                        </a:rPr>
                        <a:t>Exams:  All examinations will be based on lectures, tutorials, labs, assigned homeworks and presentations. To pass these exams students will need to study the material well in advance in order to understand the concepts, procedures and techniques. To discourage last minute cramming, the instructor and the assistants will </a:t>
                      </a:r>
                      <a:r>
                        <a:rPr lang="tr-TR" sz="1200" u="sng" dirty="0">
                          <a:effectLst/>
                        </a:rPr>
                        <a:t>not</a:t>
                      </a:r>
                      <a:r>
                        <a:rPr lang="tr-TR" sz="1200" dirty="0">
                          <a:effectLst/>
                        </a:rPr>
                        <a:t> answer any questions from students on the day of an examination. Exam results will be announced on the notice boards as soon as the exam papers are evaluated. Descriptions of these examinations are as follows:	</a:t>
                      </a:r>
                      <a:endParaRPr lang="en-US" sz="1200" dirty="0">
                        <a:effectLst/>
                      </a:endParaRPr>
                    </a:p>
                    <a:p>
                      <a:pPr marL="0" marR="85725" algn="just">
                        <a:spcBef>
                          <a:spcPts val="0"/>
                        </a:spcBef>
                        <a:spcAft>
                          <a:spcPts val="0"/>
                        </a:spcAft>
                        <a:tabLst>
                          <a:tab pos="200025" algn="l"/>
                          <a:tab pos="2057400" algn="l"/>
                          <a:tab pos="4229100" algn="l"/>
                        </a:tabLst>
                      </a:pPr>
                      <a:r>
                        <a:rPr lang="tr-TR" sz="1200" dirty="0">
                          <a:effectLst/>
                        </a:rPr>
                        <a:t> </a:t>
                      </a:r>
                      <a:r>
                        <a:rPr lang="tr-TR" sz="1200" dirty="0" smtClean="0">
                          <a:effectLst/>
                        </a:rPr>
                        <a:t>Quizzes</a:t>
                      </a:r>
                      <a:r>
                        <a:rPr lang="tr-TR" sz="1200" dirty="0">
                          <a:effectLst/>
                        </a:rPr>
                        <a:t>:                            There will be four quizzes that will held on</a:t>
                      </a:r>
                      <a:r>
                        <a:rPr lang="tr-TR" sz="1200" dirty="0" smtClean="0">
                          <a:effectLst/>
                        </a:rPr>
                        <a:t>:</a:t>
                      </a:r>
                      <a:endParaRPr lang="en-US" sz="1200" dirty="0" smtClean="0">
                        <a:effectLst/>
                      </a:endParaRPr>
                    </a:p>
                    <a:p>
                      <a:pPr marL="0" marR="85725" algn="just">
                        <a:spcBef>
                          <a:spcPts val="0"/>
                        </a:spcBef>
                        <a:spcAft>
                          <a:spcPts val="0"/>
                        </a:spcAft>
                        <a:tabLst>
                          <a:tab pos="200025" algn="l"/>
                          <a:tab pos="2057400" algn="l"/>
                          <a:tab pos="4229100" algn="l"/>
                        </a:tabLst>
                      </a:pPr>
                      <a:endParaRPr lang="en-US" sz="1200" dirty="0" smtClean="0">
                        <a:effectLst/>
                      </a:endParaRPr>
                    </a:p>
                    <a:p>
                      <a:pPr marL="1447800" marR="85725" indent="-1362075" algn="just">
                        <a:spcBef>
                          <a:spcPts val="0"/>
                        </a:spcBef>
                        <a:spcAft>
                          <a:spcPts val="0"/>
                        </a:spcAft>
                        <a:tabLst>
                          <a:tab pos="1019175" algn="l"/>
                          <a:tab pos="1171575" algn="l"/>
                          <a:tab pos="1447800" algn="l"/>
                        </a:tabLst>
                      </a:pPr>
                      <a:r>
                        <a:rPr lang="en-US" sz="1400" dirty="0" smtClean="0">
                          <a:effectLst/>
                        </a:rPr>
                        <a:t>                                           Quiz1: Friday 25 March 2022, at  10:30-12:20</a:t>
                      </a:r>
                    </a:p>
                    <a:p>
                      <a:pPr marL="1447800" marR="85725" indent="-1362075" algn="just">
                        <a:spcBef>
                          <a:spcPts val="0"/>
                        </a:spcBef>
                        <a:spcAft>
                          <a:spcPts val="0"/>
                        </a:spcAft>
                        <a:tabLst>
                          <a:tab pos="1019175" algn="l"/>
                          <a:tab pos="1171575" algn="l"/>
                          <a:tab pos="1447800" algn="l"/>
                        </a:tabLst>
                      </a:pPr>
                      <a:r>
                        <a:rPr lang="en-US" sz="1400" dirty="0" smtClean="0">
                          <a:effectLst/>
                        </a:rPr>
                        <a:t>                                           Quiz2: Friday 8 April 2022, at  10:30-12:20</a:t>
                      </a:r>
                    </a:p>
                    <a:p>
                      <a:pPr marL="1447800" marR="85725" indent="-1362075" algn="just">
                        <a:spcBef>
                          <a:spcPts val="0"/>
                        </a:spcBef>
                        <a:spcAft>
                          <a:spcPts val="0"/>
                        </a:spcAft>
                        <a:tabLst>
                          <a:tab pos="1019175" algn="l"/>
                          <a:tab pos="1171575" algn="l"/>
                          <a:tab pos="1447800" algn="l"/>
                        </a:tabLst>
                      </a:pPr>
                      <a:r>
                        <a:rPr lang="en-US" sz="1400" dirty="0" smtClean="0">
                          <a:effectLst/>
                        </a:rPr>
                        <a:t>                                           Quiz3: Monday 16 May 2022, at  08:30-10:20</a:t>
                      </a:r>
                    </a:p>
                    <a:p>
                      <a:pPr marL="1447800" marR="85725" indent="-1362075" algn="just">
                        <a:spcBef>
                          <a:spcPts val="0"/>
                        </a:spcBef>
                        <a:spcAft>
                          <a:spcPts val="0"/>
                        </a:spcAft>
                        <a:tabLst>
                          <a:tab pos="1019175" algn="l"/>
                          <a:tab pos="1171575" algn="l"/>
                          <a:tab pos="1447800" algn="l"/>
                        </a:tabLst>
                      </a:pPr>
                      <a:r>
                        <a:rPr lang="en-US" sz="1400" dirty="0" smtClean="0">
                          <a:effectLst/>
                        </a:rPr>
                        <a:t>                                           Quiz4: Wednesday 1 June 2022, at  08:30-10:20</a:t>
                      </a:r>
                    </a:p>
                    <a:p>
                      <a:pPr marL="1447800" marR="85725" indent="-1362075" algn="just">
                        <a:spcBef>
                          <a:spcPts val="0"/>
                        </a:spcBef>
                        <a:spcAft>
                          <a:spcPts val="0"/>
                        </a:spcAft>
                        <a:tabLst>
                          <a:tab pos="1019175" algn="l"/>
                          <a:tab pos="1171575" algn="l"/>
                          <a:tab pos="1447800" algn="l"/>
                        </a:tabLst>
                      </a:pPr>
                      <a:endParaRPr lang="en-US" sz="1200" dirty="0" smtClean="0">
                        <a:effectLst/>
                      </a:endParaRPr>
                    </a:p>
                    <a:p>
                      <a:pPr marL="1314450" marR="85725" indent="-1314450" algn="just">
                        <a:spcBef>
                          <a:spcPts val="0"/>
                        </a:spcBef>
                        <a:spcAft>
                          <a:spcPts val="0"/>
                        </a:spcAft>
                        <a:tabLst>
                          <a:tab pos="1019175" algn="l"/>
                          <a:tab pos="1143000" algn="l"/>
                          <a:tab pos="1171575" algn="l"/>
                        </a:tabLst>
                      </a:pPr>
                      <a:r>
                        <a:rPr lang="tr-TR" sz="1200" dirty="0" smtClean="0">
                          <a:effectLst/>
                        </a:rPr>
                        <a:t>  Midterm Exam:	There will be one </a:t>
                      </a:r>
                      <a:r>
                        <a:rPr lang="tr-TR" sz="1200" u="sng" dirty="0" smtClean="0">
                          <a:effectLst/>
                        </a:rPr>
                        <a:t>closed-book/closed-notes</a:t>
                      </a:r>
                      <a:r>
                        <a:rPr lang="tr-TR" sz="1200" dirty="0" smtClean="0">
                          <a:effectLst/>
                        </a:rPr>
                        <a:t> midterm examination that covers all the material up to the date of the examination. The midterm exam may consist of two sections: multiple choise questions and problems. It will be scheduled for a day in the designated mid-term exams week. </a:t>
                      </a:r>
                      <a:r>
                        <a:rPr lang="tr-TR" sz="1200" dirty="0">
                          <a:effectLst/>
                        </a:rPr>
                        <a:t> </a:t>
                      </a:r>
                      <a:endParaRPr lang="en-US" sz="1200" dirty="0" smtClean="0">
                        <a:effectLst/>
                      </a:endParaRPr>
                    </a:p>
                    <a:p>
                      <a:pPr marL="1314450" marR="85725" indent="-1200150" algn="just">
                        <a:spcBef>
                          <a:spcPts val="0"/>
                        </a:spcBef>
                        <a:spcAft>
                          <a:spcPts val="0"/>
                        </a:spcAft>
                        <a:tabLst>
                          <a:tab pos="200025" algn="l"/>
                          <a:tab pos="2171700" algn="l"/>
                          <a:tab pos="4229100" algn="l"/>
                        </a:tabLst>
                      </a:pPr>
                      <a:r>
                        <a:rPr lang="tr-TR" sz="1200" dirty="0" smtClean="0">
                          <a:effectLst/>
                        </a:rPr>
                        <a:t>Final Exam:	The final examination will be a </a:t>
                      </a:r>
                      <a:r>
                        <a:rPr lang="tr-TR" sz="1200" u="sng" dirty="0" smtClean="0">
                          <a:effectLst/>
                        </a:rPr>
                        <a:t> closed-book/closed-notes</a:t>
                      </a:r>
                      <a:r>
                        <a:rPr lang="tr-TR" sz="1200" dirty="0" smtClean="0">
                          <a:effectLst/>
                        </a:rPr>
                        <a:t>  exam which will cover all the material studied throughout the semester and has the same structure as in the midterm examination. It will also be used to determine letter grades. Like the midterm exam, the final exam will be scheduled for a day in the designated final exams week.</a:t>
                      </a:r>
                      <a:endParaRPr lang="en-US" sz="1200" dirty="0" smtClean="0">
                        <a:effectLst/>
                      </a:endParaRPr>
                    </a:p>
                    <a:p>
                      <a:pPr marL="1314450" marR="85725" indent="-1200150" algn="just">
                        <a:spcBef>
                          <a:spcPts val="0"/>
                        </a:spcBef>
                        <a:spcAft>
                          <a:spcPts val="0"/>
                        </a:spcAft>
                        <a:tabLst>
                          <a:tab pos="200025" algn="l"/>
                          <a:tab pos="2171700" algn="l"/>
                          <a:tab pos="4229100" algn="l"/>
                        </a:tabLst>
                      </a:pPr>
                      <a:r>
                        <a:rPr lang="tr-TR" sz="1200" dirty="0" smtClean="0">
                          <a:effectLst/>
                        </a:rPr>
                        <a:t>Homeworks</a:t>
                      </a:r>
                      <a:r>
                        <a:rPr lang="tr-TR" sz="1200" dirty="0">
                          <a:effectLst/>
                        </a:rPr>
                        <a:t>:                There will be four homeworks. Two homeworkes before and two homeworks after midterm will be given and the dead line for submission each of them is </a:t>
                      </a:r>
                      <a:r>
                        <a:rPr lang="tr-TR" sz="1200" u="sng" dirty="0">
                          <a:effectLst/>
                        </a:rPr>
                        <a:t>one week </a:t>
                      </a:r>
                      <a:r>
                        <a:rPr lang="tr-TR" sz="1200" dirty="0">
                          <a:effectLst/>
                        </a:rPr>
                        <a:t>after it is presented on course web link.   </a:t>
                      </a:r>
                      <a:endParaRPr lang="en-US" sz="1200" dirty="0">
                        <a:effectLst/>
                      </a:endParaRPr>
                    </a:p>
                    <a:p>
                      <a:pPr marL="1314450" marR="85725" indent="-1257300" algn="just">
                        <a:spcBef>
                          <a:spcPts val="0"/>
                        </a:spcBef>
                        <a:spcAft>
                          <a:spcPts val="0"/>
                        </a:spcAft>
                        <a:tabLst>
                          <a:tab pos="1314450" algn="l"/>
                          <a:tab pos="2057400" algn="l"/>
                          <a:tab pos="4229100" algn="l"/>
                        </a:tabLst>
                      </a:pPr>
                      <a:r>
                        <a:rPr lang="tr-TR" sz="1200" dirty="0" smtClean="0">
                          <a:effectLst/>
                        </a:rPr>
                        <a:t> </a:t>
                      </a:r>
                      <a:r>
                        <a:rPr lang="tr-TR" sz="1200" dirty="0">
                          <a:effectLst/>
                        </a:rPr>
                        <a:t>Lab Exams:                  Two exams as Mid-term And Final Lab Exams will be taken for computing the grade achieved from Lab classes. The date of these exams will be  announced by the assistant of the course.</a:t>
                      </a:r>
                      <a:endParaRPr lang="en-US" sz="1200" dirty="0">
                        <a:effectLst/>
                      </a:endParaRPr>
                    </a:p>
                    <a:p>
                      <a:pPr marL="1314450" marR="85725" indent="-1200150" algn="just">
                        <a:spcBef>
                          <a:spcPts val="0"/>
                        </a:spcBef>
                        <a:spcAft>
                          <a:spcPts val="0"/>
                        </a:spcAft>
                        <a:tabLst>
                          <a:tab pos="1314450" algn="l"/>
                          <a:tab pos="2057400" algn="l"/>
                          <a:tab pos="4229100" algn="l"/>
                        </a:tabLst>
                      </a:pPr>
                      <a:r>
                        <a:rPr lang="tr-TR" sz="1200" dirty="0">
                          <a:effectLst/>
                        </a:rPr>
                        <a:t> </a:t>
                      </a:r>
                      <a:r>
                        <a:rPr lang="tr-TR" sz="1200" dirty="0" smtClean="0">
                          <a:effectLst/>
                        </a:rPr>
                        <a:t>Make-up </a:t>
                      </a:r>
                      <a:r>
                        <a:rPr lang="tr-TR" sz="1200" dirty="0">
                          <a:effectLst/>
                        </a:rPr>
                        <a:t>Exam:	 No make-up examination will be given to students who miss quizzes, and whose attendance is below 60%. Make-up examination will only be offered to students who missed the </a:t>
                      </a:r>
                      <a:r>
                        <a:rPr lang="tr-TR" sz="1200" u="sng" dirty="0">
                          <a:effectLst/>
                        </a:rPr>
                        <a:t>final, midterm and lab exams</a:t>
                      </a:r>
                      <a:r>
                        <a:rPr lang="tr-TR" sz="1200" dirty="0">
                          <a:effectLst/>
                        </a:rPr>
                        <a:t> and provided adequate documentations for the reason for their absence </a:t>
                      </a:r>
                      <a:r>
                        <a:rPr lang="tr-TR" sz="1200" u="sng" dirty="0">
                          <a:effectLst/>
                        </a:rPr>
                        <a:t>within five working days at the latest after the examination date</a:t>
                      </a:r>
                      <a:r>
                        <a:rPr lang="tr-TR" sz="1200" dirty="0">
                          <a:effectLst/>
                        </a:rPr>
                        <a:t>. A student’s illness will </a:t>
                      </a:r>
                      <a:r>
                        <a:rPr lang="tr-TR" sz="1200" u="sng" dirty="0">
                          <a:effectLst/>
                        </a:rPr>
                        <a:t>only</a:t>
                      </a:r>
                      <a:r>
                        <a:rPr lang="tr-TR" sz="1200" dirty="0">
                          <a:effectLst/>
                        </a:rPr>
                        <a:t> be accepted as a valid excuse if it is supported by a written report from the Health Centers. </a:t>
                      </a:r>
                      <a:endParaRPr lang="en-US" sz="1200" dirty="0">
                        <a:effectLst/>
                      </a:endParaRPr>
                    </a:p>
                    <a:p>
                      <a:pPr marL="1314450" marR="85725" indent="-1200150" algn="just">
                        <a:spcBef>
                          <a:spcPts val="0"/>
                        </a:spcBef>
                        <a:spcAft>
                          <a:spcPts val="0"/>
                        </a:spcAft>
                        <a:tabLst>
                          <a:tab pos="1943100" algn="l"/>
                          <a:tab pos="2400300" algn="l"/>
                          <a:tab pos="4229100" algn="l"/>
                        </a:tabLst>
                      </a:pPr>
                      <a:r>
                        <a:rPr lang="tr-TR" sz="1200" dirty="0">
                          <a:effectLst/>
                        </a:rPr>
                        <a:t> </a:t>
                      </a:r>
                      <a:r>
                        <a:rPr lang="tr-TR" sz="1200" dirty="0" smtClean="0">
                          <a:effectLst/>
                        </a:rPr>
                        <a:t>Resit </a:t>
                      </a:r>
                      <a:r>
                        <a:rPr lang="tr-TR" sz="1200" dirty="0">
                          <a:effectLst/>
                        </a:rPr>
                        <a:t>Exams:                 The resit examination will cover all the material studied throughout the semester and has the same structure as in the midterm and final examinations. This exam will be scheduled for a day in the designated resit exams week.</a:t>
                      </a:r>
                      <a:endParaRPr lang="en-US" sz="1200" dirty="0">
                        <a:effectLst/>
                      </a:endParaRPr>
                    </a:p>
                    <a:p>
                      <a:pPr marL="1314450" marR="85725" indent="-1200150" algn="just">
                        <a:spcBef>
                          <a:spcPts val="0"/>
                        </a:spcBef>
                        <a:spcAft>
                          <a:spcPts val="0"/>
                        </a:spcAft>
                        <a:tabLst>
                          <a:tab pos="1943100" algn="l"/>
                          <a:tab pos="2400300" algn="l"/>
                          <a:tab pos="4229100" algn="l"/>
                        </a:tabLst>
                      </a:pPr>
                      <a:r>
                        <a:rPr lang="tr-TR" sz="1200" dirty="0">
                          <a:effectLst/>
                        </a:rPr>
                        <a:t> </a:t>
                      </a:r>
                      <a:endParaRPr lang="en-US" sz="1200" dirty="0">
                        <a:effectLst/>
                        <a:latin typeface="Times New Roman"/>
                        <a:ea typeface="Times New Roman"/>
                      </a:endParaRPr>
                    </a:p>
                  </a:txBody>
                  <a:tcPr marL="83094" marR="83094" marT="0" marB="0"/>
                </a:tc>
              </a:tr>
            </a:tbl>
          </a:graphicData>
        </a:graphic>
      </p:graphicFrame>
    </p:spTree>
    <p:extLst>
      <p:ext uri="{BB962C8B-B14F-4D97-AF65-F5344CB8AC3E}">
        <p14:creationId xmlns:p14="http://schemas.microsoft.com/office/powerpoint/2010/main" val="4039647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28281195"/>
              </p:ext>
            </p:extLst>
          </p:nvPr>
        </p:nvGraphicFramePr>
        <p:xfrm>
          <a:off x="457200" y="1066800"/>
          <a:ext cx="8229600" cy="4953000"/>
        </p:xfrm>
        <a:graphic>
          <a:graphicData uri="http://schemas.openxmlformats.org/drawingml/2006/table">
            <a:tbl>
              <a:tblPr>
                <a:tableStyleId>{5C22544A-7EE6-4342-B048-85BDC9FD1C3A}</a:tableStyleId>
              </a:tblPr>
              <a:tblGrid>
                <a:gridCol w="8229600"/>
              </a:tblGrid>
              <a:tr h="4953000">
                <a:tc>
                  <a:txBody>
                    <a:bodyPr/>
                    <a:lstStyle/>
                    <a:p>
                      <a:pPr marL="0" marR="0" algn="just">
                        <a:spcBef>
                          <a:spcPts val="0"/>
                        </a:spcBef>
                        <a:spcAft>
                          <a:spcPts val="0"/>
                        </a:spcAft>
                      </a:pPr>
                      <a:r>
                        <a:rPr lang="en-GB" sz="1800" dirty="0">
                          <a:effectLst/>
                        </a:rPr>
                        <a:t>METHOD OF ASSESSMENT</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85725" marR="85725" algn="just">
                        <a:spcBef>
                          <a:spcPts val="0"/>
                        </a:spcBef>
                        <a:spcAft>
                          <a:spcPts val="0"/>
                        </a:spcAft>
                        <a:tabLst>
                          <a:tab pos="2400300" algn="l"/>
                          <a:tab pos="4229100" algn="l"/>
                        </a:tabLst>
                      </a:pPr>
                      <a:r>
                        <a:rPr lang="tr-TR" sz="1800" dirty="0">
                          <a:effectLst/>
                        </a:rPr>
                        <a:t>Although the student’s overall grade will be based on the general assessment of the instructor, the following percentages may give an idea about the relative importance of various assessment tools</a:t>
                      </a:r>
                      <a:r>
                        <a:rPr lang="tr-TR" sz="1800" dirty="0" smtClean="0">
                          <a:effectLst/>
                        </a:rPr>
                        <a:t>.</a:t>
                      </a:r>
                      <a:endParaRPr lang="en-US" sz="1800" dirty="0" smtClean="0">
                        <a:effectLst/>
                      </a:endParaRPr>
                    </a:p>
                    <a:p>
                      <a:pPr marL="85725" marR="85725" algn="just">
                        <a:spcBef>
                          <a:spcPts val="0"/>
                        </a:spcBef>
                        <a:spcAft>
                          <a:spcPts val="0"/>
                        </a:spcAft>
                        <a:tabLst>
                          <a:tab pos="2400300" algn="l"/>
                          <a:tab pos="4229100" algn="l"/>
                        </a:tabLst>
                      </a:pPr>
                      <a:endParaRPr lang="en-US" sz="1800" dirty="0">
                        <a:effectLst/>
                      </a:endParaRPr>
                    </a:p>
                    <a:p>
                      <a:pPr marL="2057400" marR="0" indent="-2057400" algn="just">
                        <a:spcBef>
                          <a:spcPts val="0"/>
                        </a:spcBef>
                        <a:spcAft>
                          <a:spcPts val="0"/>
                        </a:spcAft>
                        <a:tabLst>
                          <a:tab pos="1143000" algn="l"/>
                          <a:tab pos="2057400" algn="l"/>
                          <a:tab pos="4229100" algn="l"/>
                        </a:tabLst>
                      </a:pPr>
                      <a:r>
                        <a:rPr lang="tr-TR" sz="1800" dirty="0">
                          <a:effectLst/>
                        </a:rPr>
                        <a:t> </a:t>
                      </a:r>
                      <a:endParaRPr lang="en-US" sz="1800" dirty="0">
                        <a:effectLst/>
                      </a:endParaRPr>
                    </a:p>
                    <a:p>
                      <a:pPr marL="1143000" marR="0" algn="ctr">
                        <a:spcBef>
                          <a:spcPts val="0"/>
                        </a:spcBef>
                        <a:spcAft>
                          <a:spcPts val="0"/>
                        </a:spcAft>
                        <a:tabLst>
                          <a:tab pos="1028700" algn="r"/>
                          <a:tab pos="1143000" algn="l"/>
                          <a:tab pos="3829050" algn="r"/>
                          <a:tab pos="3886200" algn="l"/>
                        </a:tabLst>
                      </a:pPr>
                      <a:r>
                        <a:rPr lang="en-US" sz="1800" dirty="0" smtClean="0">
                          <a:effectLst/>
                        </a:rPr>
                        <a:t>        Lab Exams	16	% </a:t>
                      </a:r>
                    </a:p>
                    <a:p>
                      <a:pPr marL="1143000" marR="0" algn="ctr">
                        <a:spcBef>
                          <a:spcPts val="0"/>
                        </a:spcBef>
                        <a:spcAft>
                          <a:spcPts val="0"/>
                        </a:spcAft>
                        <a:tabLst>
                          <a:tab pos="1028700" algn="r"/>
                          <a:tab pos="1143000" algn="l"/>
                          <a:tab pos="3829050" algn="r"/>
                          <a:tab pos="3886200" algn="l"/>
                        </a:tabLst>
                      </a:pPr>
                      <a:r>
                        <a:rPr lang="en-US" sz="1800" dirty="0" smtClean="0">
                          <a:effectLst/>
                        </a:rPr>
                        <a:t>        Quizzes	16 	%</a:t>
                      </a:r>
                    </a:p>
                    <a:p>
                      <a:pPr marL="1143000" marR="0" algn="ctr">
                        <a:spcBef>
                          <a:spcPts val="0"/>
                        </a:spcBef>
                        <a:spcAft>
                          <a:spcPts val="0"/>
                        </a:spcAft>
                        <a:tabLst>
                          <a:tab pos="1028700" algn="r"/>
                          <a:tab pos="1143000" algn="l"/>
                          <a:tab pos="3829050" algn="r"/>
                          <a:tab pos="3886200" algn="l"/>
                        </a:tabLst>
                      </a:pPr>
                      <a:r>
                        <a:rPr lang="en-US" sz="1800" baseline="0" dirty="0" smtClean="0">
                          <a:effectLst/>
                        </a:rPr>
                        <a:t>        </a:t>
                      </a:r>
                      <a:r>
                        <a:rPr lang="en-US" sz="1800" dirty="0" err="1" smtClean="0">
                          <a:effectLst/>
                        </a:rPr>
                        <a:t>Homeworks</a:t>
                      </a:r>
                      <a:r>
                        <a:rPr lang="en-US" sz="1800" dirty="0" smtClean="0">
                          <a:effectLst/>
                        </a:rPr>
                        <a:t>	16 	%</a:t>
                      </a:r>
                    </a:p>
                    <a:p>
                      <a:pPr marL="1143000" marR="0" algn="ctr">
                        <a:spcBef>
                          <a:spcPts val="0"/>
                        </a:spcBef>
                        <a:spcAft>
                          <a:spcPts val="0"/>
                        </a:spcAft>
                        <a:tabLst>
                          <a:tab pos="1028700" algn="r"/>
                          <a:tab pos="1143000" algn="l"/>
                          <a:tab pos="3829050" algn="r"/>
                          <a:tab pos="3886200" algn="l"/>
                        </a:tabLst>
                      </a:pPr>
                      <a:r>
                        <a:rPr lang="en-US" sz="1800" baseline="0" dirty="0" smtClean="0">
                          <a:effectLst/>
                        </a:rPr>
                        <a:t>        </a:t>
                      </a:r>
                      <a:r>
                        <a:rPr lang="en-US" sz="1800" dirty="0" smtClean="0">
                          <a:effectLst/>
                        </a:rPr>
                        <a:t>Mid-term Exam	20	%</a:t>
                      </a:r>
                    </a:p>
                    <a:p>
                      <a:pPr marL="1143000" marR="0" algn="ctr">
                        <a:spcBef>
                          <a:spcPts val="0"/>
                        </a:spcBef>
                        <a:spcAft>
                          <a:spcPts val="0"/>
                        </a:spcAft>
                        <a:tabLst>
                          <a:tab pos="1028700" algn="r"/>
                          <a:tab pos="1143000" algn="l"/>
                          <a:tab pos="3829050" algn="r"/>
                          <a:tab pos="3886200" algn="l"/>
                        </a:tabLst>
                      </a:pPr>
                      <a:r>
                        <a:rPr lang="en-US" sz="1800" baseline="0" dirty="0" smtClean="0">
                          <a:effectLst/>
                        </a:rPr>
                        <a:t>        </a:t>
                      </a:r>
                      <a:r>
                        <a:rPr lang="en-US" sz="1800" dirty="0" smtClean="0">
                          <a:effectLst/>
                        </a:rPr>
                        <a:t>Final Exam	32 	%</a:t>
                      </a:r>
                    </a:p>
                    <a:p>
                      <a:pPr marL="1143000" marR="0" indent="-1143000" algn="ctr">
                        <a:spcBef>
                          <a:spcPts val="0"/>
                        </a:spcBef>
                        <a:spcAft>
                          <a:spcPts val="0"/>
                        </a:spcAft>
                        <a:tabLst>
                          <a:tab pos="1028700" algn="r"/>
                          <a:tab pos="1143000" algn="l"/>
                          <a:tab pos="3829050" algn="r"/>
                          <a:tab pos="3886200" algn="l"/>
                        </a:tabLst>
                      </a:pPr>
                      <a:r>
                        <a:rPr lang="tr-TR" sz="1800" dirty="0" smtClean="0">
                          <a:effectLst/>
                        </a:rPr>
                        <a:t>	</a:t>
                      </a:r>
                      <a:r>
                        <a:rPr lang="en-US" sz="1800" dirty="0" smtClean="0">
                          <a:effectLst/>
                        </a:rPr>
                        <a:t>   </a:t>
                      </a:r>
                      <a:r>
                        <a:rPr lang="tr-TR" sz="1800" dirty="0" smtClean="0">
                          <a:effectLst/>
                        </a:rPr>
                        <a:t>	TOTAL</a:t>
                      </a:r>
                      <a:r>
                        <a:rPr lang="en-US" sz="1800" baseline="0" dirty="0" smtClean="0">
                          <a:effectLst/>
                        </a:rPr>
                        <a:t>                     </a:t>
                      </a:r>
                      <a:r>
                        <a:rPr lang="tr-TR" sz="1800" dirty="0" smtClean="0">
                          <a:effectLst/>
                        </a:rPr>
                        <a:t>100	points</a:t>
                      </a:r>
                      <a:endParaRPr lang="en-US" sz="1800" dirty="0" smtClean="0">
                        <a:effectLst/>
                      </a:endParaRPr>
                    </a:p>
                    <a:p>
                      <a:pPr marL="2057400" marR="0" indent="-2057400" algn="ctr">
                        <a:spcBef>
                          <a:spcPts val="0"/>
                        </a:spcBef>
                        <a:spcAft>
                          <a:spcPts val="0"/>
                        </a:spcAft>
                        <a:tabLst>
                          <a:tab pos="1143000" algn="l"/>
                          <a:tab pos="2057400" algn="l"/>
                          <a:tab pos="4229100" algn="l"/>
                        </a:tabLst>
                      </a:pPr>
                      <a:r>
                        <a:rPr lang="tr-TR" sz="1800" dirty="0">
                          <a:effectLst/>
                        </a:rPr>
                        <a:t> </a:t>
                      </a:r>
                      <a:endParaRPr lang="en-US" sz="1800" dirty="0">
                        <a:effectLst/>
                        <a:latin typeface="Times New Roman"/>
                        <a:ea typeface="Times New Roman"/>
                      </a:endParaRPr>
                    </a:p>
                  </a:txBody>
                  <a:tcPr marL="89535" marR="89535" marT="0" marB="0"/>
                </a:tc>
              </a:tr>
            </a:tbl>
          </a:graphicData>
        </a:graphic>
      </p:graphicFrame>
      <p:cxnSp>
        <p:nvCxnSpPr>
          <p:cNvPr id="5" name="Straight Arrow Connector 4"/>
          <p:cNvCxnSpPr/>
          <p:nvPr/>
        </p:nvCxnSpPr>
        <p:spPr>
          <a:xfrm flipH="1">
            <a:off x="2743200" y="3429000"/>
            <a:ext cx="12192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2743200" y="3733800"/>
            <a:ext cx="12192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6"/>
          <p:cNvGraphicFramePr>
            <a:graphicFrameLocks noChangeAspect="1"/>
          </p:cNvGraphicFramePr>
          <p:nvPr>
            <p:extLst>
              <p:ext uri="{D42A27DB-BD31-4B8C-83A1-F6EECF244321}">
                <p14:modId xmlns:p14="http://schemas.microsoft.com/office/powerpoint/2010/main" val="434659402"/>
              </p:ext>
            </p:extLst>
          </p:nvPr>
        </p:nvGraphicFramePr>
        <p:xfrm>
          <a:off x="904875" y="3276600"/>
          <a:ext cx="1543050" cy="334962"/>
        </p:xfrm>
        <a:graphic>
          <a:graphicData uri="http://schemas.openxmlformats.org/presentationml/2006/ole">
            <mc:AlternateContent xmlns:mc="http://schemas.openxmlformats.org/markup-compatibility/2006">
              <mc:Choice xmlns:v="urn:schemas-microsoft-com:vml" Requires="v">
                <p:oleObj spid="_x0000_s2077" name="Equation" r:id="rId3" imgW="1054080" imgH="228600" progId="Equation.DSMT4">
                  <p:embed/>
                </p:oleObj>
              </mc:Choice>
              <mc:Fallback>
                <p:oleObj name="Equation" r:id="rId3" imgW="1054080" imgH="228600" progId="Equation.DSMT4">
                  <p:embed/>
                  <p:pic>
                    <p:nvPicPr>
                      <p:cNvPr id="0" name=""/>
                      <p:cNvPicPr/>
                      <p:nvPr/>
                    </p:nvPicPr>
                    <p:blipFill>
                      <a:blip r:embed="rId4"/>
                      <a:stretch>
                        <a:fillRect/>
                      </a:stretch>
                    </p:blipFill>
                    <p:spPr>
                      <a:xfrm>
                        <a:off x="904875" y="3276600"/>
                        <a:ext cx="1543050" cy="33496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9146266"/>
              </p:ext>
            </p:extLst>
          </p:nvPr>
        </p:nvGraphicFramePr>
        <p:xfrm>
          <a:off x="538163" y="3581400"/>
          <a:ext cx="2128837" cy="342211"/>
        </p:xfrm>
        <a:graphic>
          <a:graphicData uri="http://schemas.openxmlformats.org/presentationml/2006/ole">
            <mc:AlternateContent xmlns:mc="http://schemas.openxmlformats.org/markup-compatibility/2006">
              <mc:Choice xmlns:v="urn:schemas-microsoft-com:vml" Requires="v">
                <p:oleObj spid="_x0000_s2078" name="Equation" r:id="rId5" imgW="1422360" imgH="228600" progId="Equation.DSMT4">
                  <p:embed/>
                </p:oleObj>
              </mc:Choice>
              <mc:Fallback>
                <p:oleObj name="Equation" r:id="rId5" imgW="1422360" imgH="228600" progId="Equation.DSMT4">
                  <p:embed/>
                  <p:pic>
                    <p:nvPicPr>
                      <p:cNvPr id="0" name=""/>
                      <p:cNvPicPr>
                        <a:picLocks noChangeAspect="1" noChangeArrowheads="1"/>
                      </p:cNvPicPr>
                      <p:nvPr/>
                    </p:nvPicPr>
                    <p:blipFill>
                      <a:blip r:embed="rId6"/>
                      <a:srcRect/>
                      <a:stretch>
                        <a:fillRect/>
                      </a:stretch>
                    </p:blipFill>
                    <p:spPr bwMode="auto">
                      <a:xfrm>
                        <a:off x="538163" y="3581400"/>
                        <a:ext cx="2128837" cy="3422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85770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89020433"/>
              </p:ext>
            </p:extLst>
          </p:nvPr>
        </p:nvGraphicFramePr>
        <p:xfrm>
          <a:off x="1143000" y="479611"/>
          <a:ext cx="6705600" cy="5692589"/>
        </p:xfrm>
        <a:graphic>
          <a:graphicData uri="http://schemas.openxmlformats.org/drawingml/2006/table">
            <a:tbl>
              <a:tblPr>
                <a:tableStyleId>{5C22544A-7EE6-4342-B048-85BDC9FD1C3A}</a:tableStyleId>
              </a:tblPr>
              <a:tblGrid>
                <a:gridCol w="854901"/>
                <a:gridCol w="5850699"/>
              </a:tblGrid>
              <a:tr h="380999">
                <a:tc>
                  <a:txBody>
                    <a:bodyPr/>
                    <a:lstStyle/>
                    <a:p>
                      <a:pPr marL="0" marR="0" algn="l">
                        <a:spcBef>
                          <a:spcPts val="0"/>
                        </a:spcBef>
                        <a:spcAft>
                          <a:spcPts val="0"/>
                        </a:spcAft>
                      </a:pPr>
                      <a:r>
                        <a:rPr lang="en-GB" sz="1800" dirty="0">
                          <a:effectLst/>
                        </a:rPr>
                        <a:t>WEEK</a:t>
                      </a:r>
                      <a:endParaRPr lang="en-US" sz="1800" dirty="0">
                        <a:effectLst/>
                        <a:latin typeface="Times New Roman"/>
                        <a:ea typeface="Times New Roman"/>
                      </a:endParaRPr>
                    </a:p>
                  </a:txBody>
                  <a:tcPr marL="68580" marR="68580" marT="0" marB="0"/>
                </a:tc>
                <a:tc>
                  <a:txBody>
                    <a:bodyPr/>
                    <a:lstStyle/>
                    <a:p>
                      <a:pPr marL="0" marR="0" algn="l">
                        <a:spcBef>
                          <a:spcPts val="0"/>
                        </a:spcBef>
                        <a:spcAft>
                          <a:spcPts val="0"/>
                        </a:spcAft>
                      </a:pPr>
                      <a:r>
                        <a:rPr lang="en-GB" sz="1800" dirty="0">
                          <a:effectLst/>
                        </a:rPr>
                        <a:t>TOPICS</a:t>
                      </a:r>
                      <a:endParaRPr lang="en-US" sz="1800" dirty="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1</a:t>
                      </a:r>
                      <a:endParaRPr lang="en-US" sz="1800">
                        <a:effectLst/>
                        <a:latin typeface="Times New Roman"/>
                        <a:ea typeface="Times New Roman"/>
                      </a:endParaRPr>
                    </a:p>
                  </a:txBody>
                  <a:tcPr marL="68580" marR="68580" marT="0" marB="0"/>
                </a:tc>
                <a:tc>
                  <a:txBody>
                    <a:bodyPr/>
                    <a:lstStyle/>
                    <a:p>
                      <a:pPr marL="0" marR="0" algn="l">
                        <a:spcBef>
                          <a:spcPts val="0"/>
                        </a:spcBef>
                        <a:spcAft>
                          <a:spcPts val="0"/>
                        </a:spcAft>
                      </a:pPr>
                      <a:r>
                        <a:rPr lang="tr-TR" sz="1800">
                          <a:effectLst/>
                        </a:rPr>
                        <a:t>Review of Probability Theory</a:t>
                      </a:r>
                      <a:endParaRPr lang="en-US" sz="180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2</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tr-TR" sz="1800">
                          <a:effectLst/>
                        </a:rPr>
                        <a:t>Decision Making under Uncertainty</a:t>
                      </a:r>
                      <a:endParaRPr lang="en-US" sz="180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3</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tr-TR" sz="1800">
                          <a:effectLst/>
                        </a:rPr>
                        <a:t>Utility Theory</a:t>
                      </a:r>
                      <a:endParaRPr lang="en-US" sz="180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4</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tr-TR" sz="1800">
                          <a:effectLst/>
                        </a:rPr>
                        <a:t>Utility Function</a:t>
                      </a:r>
                      <a:endParaRPr lang="en-US" sz="180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5</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tr-TR" sz="1800">
                          <a:effectLst/>
                        </a:rPr>
                        <a:t>Decision Trees</a:t>
                      </a:r>
                      <a:endParaRPr lang="en-US" sz="180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6</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tr-TR" sz="1800">
                          <a:effectLst/>
                        </a:rPr>
                        <a:t>Decision Trees</a:t>
                      </a:r>
                      <a:endParaRPr lang="en-US" sz="180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7</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tr-TR" sz="1800">
                          <a:effectLst/>
                        </a:rPr>
                        <a:t>Analytic Hierarchy Process (AHP)</a:t>
                      </a:r>
                      <a:endParaRPr lang="en-US" sz="180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8-9</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tr-TR" sz="1800">
                          <a:effectLst/>
                        </a:rPr>
                        <a:t>Midterm Exam</a:t>
                      </a:r>
                      <a:endParaRPr lang="en-US" sz="180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10</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tabLst>
                          <a:tab pos="580390" algn="l"/>
                        </a:tabLst>
                      </a:pPr>
                      <a:r>
                        <a:rPr lang="tr-TR" sz="1800">
                          <a:effectLst/>
                        </a:rPr>
                        <a:t>Markov Chains</a:t>
                      </a:r>
                      <a:endParaRPr lang="en-US" sz="180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11</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tr-TR" sz="1800">
                          <a:effectLst/>
                        </a:rPr>
                        <a:t>Markov Chains</a:t>
                      </a:r>
                      <a:endParaRPr lang="en-US" sz="180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12</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tr-TR" sz="1800" dirty="0" smtClean="0">
                          <a:effectLst/>
                        </a:rPr>
                        <a:t>Queuing Models</a:t>
                      </a:r>
                      <a:r>
                        <a:rPr lang="en-US" sz="1800" dirty="0" smtClean="0">
                          <a:effectLst/>
                        </a:rPr>
                        <a:t> </a:t>
                      </a:r>
                      <a:endParaRPr lang="en-US" sz="1800" dirty="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13</a:t>
                      </a:r>
                      <a:endParaRPr lang="en-US" sz="1800">
                        <a:effectLst/>
                        <a:latin typeface="Times New Roman"/>
                        <a:ea typeface="Times New Roman"/>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dirty="0" smtClean="0">
                          <a:effectLst/>
                        </a:rPr>
                        <a:t>Poisson Process</a:t>
                      </a:r>
                      <a:endParaRPr lang="en-US" sz="1800" dirty="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14</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dirty="0" smtClean="0">
                          <a:effectLst/>
                        </a:rPr>
                        <a:t>Birth</a:t>
                      </a:r>
                      <a:r>
                        <a:rPr lang="en-US" sz="1800" baseline="0" dirty="0" smtClean="0">
                          <a:effectLst/>
                        </a:rPr>
                        <a:t> and Death</a:t>
                      </a:r>
                      <a:endParaRPr lang="en-US" sz="1800" dirty="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15</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tr-TR" sz="1800">
                          <a:effectLst/>
                        </a:rPr>
                        <a:t>Game Theory</a:t>
                      </a:r>
                      <a:endParaRPr lang="en-US" sz="1800">
                        <a:effectLst/>
                        <a:latin typeface="Times New Roman"/>
                        <a:ea typeface="Times New Roman"/>
                      </a:endParaRPr>
                    </a:p>
                  </a:txBody>
                  <a:tcPr marL="68580" marR="68580" marT="0" marB="0"/>
                </a:tc>
              </a:tr>
              <a:tr h="354106">
                <a:tc>
                  <a:txBody>
                    <a:bodyPr/>
                    <a:lstStyle/>
                    <a:p>
                      <a:pPr marL="0" marR="0" algn="ctr">
                        <a:spcBef>
                          <a:spcPts val="0"/>
                        </a:spcBef>
                        <a:spcAft>
                          <a:spcPts val="0"/>
                        </a:spcAft>
                      </a:pPr>
                      <a:r>
                        <a:rPr lang="en-GB" sz="1800">
                          <a:effectLst/>
                        </a:rPr>
                        <a:t>16</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tr-TR" sz="1800" dirty="0">
                          <a:effectLst/>
                        </a:rPr>
                        <a:t>Final Exam</a:t>
                      </a:r>
                      <a:endParaRPr lang="en-US"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885288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CDC26F72BBA74DBCE39413FB241BD2" ma:contentTypeVersion="" ma:contentTypeDescription="Create a new document." ma:contentTypeScope="" ma:versionID="db0fc200aa334aaaef5322dcc6fb1ef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63DF62D-E506-4063-93BE-025F12E73F01}"/>
</file>

<file path=customXml/itemProps2.xml><?xml version="1.0" encoding="utf-8"?>
<ds:datastoreItem xmlns:ds="http://schemas.openxmlformats.org/officeDocument/2006/customXml" ds:itemID="{F0F1D28A-CCF5-4E7F-A86E-0A31C72D0AE2}"/>
</file>

<file path=customXml/itemProps3.xml><?xml version="1.0" encoding="utf-8"?>
<ds:datastoreItem xmlns:ds="http://schemas.openxmlformats.org/officeDocument/2006/customXml" ds:itemID="{7BD14261-4FDE-4660-8BFA-63503F24DC60}"/>
</file>

<file path=docProps/app.xml><?xml version="1.0" encoding="utf-8"?>
<Properties xmlns="http://schemas.openxmlformats.org/officeDocument/2006/extended-properties" xmlns:vt="http://schemas.openxmlformats.org/officeDocument/2006/docPropsVTypes">
  <TotalTime>182</TotalTime>
  <Words>236</Words>
  <Application>Microsoft Office PowerPoint</Application>
  <PresentationFormat>On-screen Show (4:3)</PresentationFormat>
  <Paragraphs>136</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Equation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9</cp:revision>
  <dcterms:created xsi:type="dcterms:W3CDTF">2020-10-12T06:33:57Z</dcterms:created>
  <dcterms:modified xsi:type="dcterms:W3CDTF">2022-02-22T10:25:28Z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0x0101008ACDC26F72BBA74DBCE39413FB241BD2</vt:lpwstr>
  </property>
</Properties>
</file>