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3" d="100"/>
          <a:sy n="93" d="100"/>
        </p:scale>
        <p:origin x="-72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2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1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5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6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6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556D-0B44-4A16-8E2D-CCC93ACD298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F399-2E13-4AF8-B978-D519082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1" cy="591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87630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8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152525"/>
            <a:ext cx="868108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3200400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(With cost -100)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662362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EVWSI=-1580-(-100)=-1480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57600" y="4572000"/>
            <a:ext cx="457200" cy="2286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75473" y="3945276"/>
            <a:ext cx="1861579" cy="708917"/>
          </a:xfrm>
          <a:custGeom>
            <a:avLst/>
            <a:gdLst>
              <a:gd name="connsiteX0" fmla="*/ 1861579 w 1861579"/>
              <a:gd name="connsiteY0" fmla="*/ 708917 h 708917"/>
              <a:gd name="connsiteX1" fmla="*/ 258810 w 1861579"/>
              <a:gd name="connsiteY1" fmla="*/ 513708 h 708917"/>
              <a:gd name="connsiteX2" fmla="*/ 22505 w 1861579"/>
              <a:gd name="connsiteY2" fmla="*/ 0 h 70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1579" h="708917">
                <a:moveTo>
                  <a:pt x="1861579" y="708917"/>
                </a:moveTo>
                <a:cubicBezTo>
                  <a:pt x="1213450" y="670389"/>
                  <a:pt x="565322" y="631861"/>
                  <a:pt x="258810" y="513708"/>
                </a:cubicBezTo>
                <a:cubicBezTo>
                  <a:pt x="-47702" y="395555"/>
                  <a:pt x="-12599" y="197777"/>
                  <a:pt x="22505" y="0"/>
                </a:cubicBezTo>
              </a:path>
            </a:pathLst>
          </a:custGeom>
          <a:noFill/>
          <a:ln w="1905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70589" y="3411020"/>
            <a:ext cx="914400" cy="277402"/>
          </a:xfrm>
          <a:custGeom>
            <a:avLst/>
            <a:gdLst>
              <a:gd name="connsiteX0" fmla="*/ 914400 w 914400"/>
              <a:gd name="connsiteY0" fmla="*/ 0 h 277402"/>
              <a:gd name="connsiteX1" fmla="*/ 698642 w 914400"/>
              <a:gd name="connsiteY1" fmla="*/ 174661 h 277402"/>
              <a:gd name="connsiteX2" fmla="*/ 123290 w 914400"/>
              <a:gd name="connsiteY2" fmla="*/ 184935 h 277402"/>
              <a:gd name="connsiteX3" fmla="*/ 0 w 914400"/>
              <a:gd name="connsiteY3" fmla="*/ 277402 h 27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77402">
                <a:moveTo>
                  <a:pt x="914400" y="0"/>
                </a:moveTo>
                <a:cubicBezTo>
                  <a:pt x="872447" y="71919"/>
                  <a:pt x="830494" y="143839"/>
                  <a:pt x="698642" y="174661"/>
                </a:cubicBezTo>
                <a:cubicBezTo>
                  <a:pt x="566790" y="205484"/>
                  <a:pt x="239730" y="167812"/>
                  <a:pt x="123290" y="184935"/>
                </a:cubicBezTo>
                <a:cubicBezTo>
                  <a:pt x="6850" y="202058"/>
                  <a:pt x="3425" y="239730"/>
                  <a:pt x="0" y="277402"/>
                </a:cubicBezTo>
              </a:path>
            </a:pathLst>
          </a:custGeom>
          <a:noFill/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2481590"/>
            <a:ext cx="1639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EVWOI=-1600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133600" y="2393879"/>
            <a:ext cx="1736333" cy="380799"/>
          </a:xfrm>
          <a:custGeom>
            <a:avLst/>
            <a:gdLst>
              <a:gd name="connsiteX0" fmla="*/ 1736333 w 1736333"/>
              <a:gd name="connsiteY0" fmla="*/ 0 h 380799"/>
              <a:gd name="connsiteX1" fmla="*/ 1099335 w 1736333"/>
              <a:gd name="connsiteY1" fmla="*/ 369869 h 380799"/>
              <a:gd name="connsiteX2" fmla="*/ 0 w 1736333"/>
              <a:gd name="connsiteY2" fmla="*/ 246579 h 38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6333" h="380799">
                <a:moveTo>
                  <a:pt x="1736333" y="0"/>
                </a:moveTo>
                <a:cubicBezTo>
                  <a:pt x="1562528" y="164386"/>
                  <a:pt x="1388724" y="328773"/>
                  <a:pt x="1099335" y="369869"/>
                </a:cubicBezTo>
                <a:cubicBezTo>
                  <a:pt x="809946" y="410965"/>
                  <a:pt x="404973" y="328772"/>
                  <a:pt x="0" y="246579"/>
                </a:cubicBezTo>
              </a:path>
            </a:pathLst>
          </a:custGeom>
          <a:noFill/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02" y="838200"/>
            <a:ext cx="8413961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4708657"/>
            <a:ext cx="6715125" cy="138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2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52400"/>
            <a:ext cx="9067801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704850"/>
            <a:ext cx="7686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162799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67" y="762000"/>
            <a:ext cx="707813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2192240"/>
            <a:ext cx="6977062" cy="154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858289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3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" y="304801"/>
            <a:ext cx="8858251" cy="605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8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53944"/>
              </p:ext>
            </p:extLst>
          </p:nvPr>
        </p:nvGraphicFramePr>
        <p:xfrm>
          <a:off x="1600200" y="457200"/>
          <a:ext cx="5715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943100"/>
                <a:gridCol w="1790700"/>
                <a:gridCol w="1066800"/>
              </a:tblGrid>
              <a:tr h="32221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National Success(NS)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:National Failure (NF)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217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456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</a:t>
                      </a:r>
                      <a:r>
                        <a:rPr lang="en-US" sz="1400" b="1" baseline="-25000" dirty="0" smtClean="0"/>
                        <a:t>1</a:t>
                      </a:r>
                      <a:r>
                        <a:rPr lang="en-US" sz="1400" b="1" dirty="0" smtClean="0"/>
                        <a:t>: Local</a:t>
                      </a:r>
                      <a:r>
                        <a:rPr lang="en-US" sz="1400" b="1" baseline="0" dirty="0" smtClean="0"/>
                        <a:t> Success (LS)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O</a:t>
                      </a:r>
                      <a:r>
                        <a:rPr lang="en-US" sz="1400" b="1" baseline="-25000" dirty="0" smtClean="0"/>
                        <a:t>2</a:t>
                      </a:r>
                      <a:r>
                        <a:rPr lang="en-US" sz="1400" b="1" dirty="0" smtClean="0"/>
                        <a:t>: Local</a:t>
                      </a:r>
                      <a:r>
                        <a:rPr lang="en-US" sz="1400" b="1" baseline="0" dirty="0" smtClean="0"/>
                        <a:t> Failure (LF)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08394"/>
              </p:ext>
            </p:extLst>
          </p:nvPr>
        </p:nvGraphicFramePr>
        <p:xfrm>
          <a:off x="3200400" y="1295400"/>
          <a:ext cx="762000" cy="370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3" imgW="469800" imgH="228600" progId="Equation.DSMT4">
                  <p:embed/>
                </p:oleObj>
              </mc:Choice>
              <mc:Fallback>
                <p:oleObj name="Equation" r:id="rId3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1295400"/>
                        <a:ext cx="762000" cy="370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37839"/>
              </p:ext>
            </p:extLst>
          </p:nvPr>
        </p:nvGraphicFramePr>
        <p:xfrm>
          <a:off x="4953000" y="1295400"/>
          <a:ext cx="7826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5" imgW="482400" imgH="228600" progId="Equation.DSMT4">
                  <p:embed/>
                </p:oleObj>
              </mc:Choice>
              <mc:Fallback>
                <p:oleObj name="Equation" r:id="rId5" imgW="482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95400"/>
                        <a:ext cx="7826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103001"/>
              </p:ext>
            </p:extLst>
          </p:nvPr>
        </p:nvGraphicFramePr>
        <p:xfrm>
          <a:off x="3200400" y="1828800"/>
          <a:ext cx="7826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28800"/>
                        <a:ext cx="7826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221243"/>
              </p:ext>
            </p:extLst>
          </p:nvPr>
        </p:nvGraphicFramePr>
        <p:xfrm>
          <a:off x="4953000" y="1828800"/>
          <a:ext cx="8032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8032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94" y="2514600"/>
            <a:ext cx="736450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218433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4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703384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7338646" cy="292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76200"/>
            <a:ext cx="842962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45912"/>
              </p:ext>
            </p:extLst>
          </p:nvPr>
        </p:nvGraphicFramePr>
        <p:xfrm>
          <a:off x="1905000" y="4343400"/>
          <a:ext cx="5715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828800"/>
                <a:gridCol w="1600200"/>
                <a:gridCol w="1371600"/>
              </a:tblGrid>
              <a:tr h="32221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Batch</a:t>
                      </a:r>
                      <a:r>
                        <a:rPr lang="en-US" baseline="0" dirty="0" smtClean="0"/>
                        <a:t> is Good (G)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:Batch is Bad (B)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217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456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</a:t>
                      </a:r>
                      <a:r>
                        <a:rPr lang="en-US" sz="1400" b="1" baseline="-25000" dirty="0" smtClean="0"/>
                        <a:t>1</a:t>
                      </a:r>
                      <a:r>
                        <a:rPr lang="en-US" sz="1400" b="1" dirty="0" smtClean="0"/>
                        <a:t>: Defective (D)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O</a:t>
                      </a:r>
                      <a:r>
                        <a:rPr lang="en-US" sz="1400" b="1" baseline="-25000" dirty="0" smtClean="0"/>
                        <a:t>2</a:t>
                      </a:r>
                      <a:r>
                        <a:rPr lang="en-US" sz="1400" b="1" dirty="0" smtClean="0"/>
                        <a:t>: Non</a:t>
                      </a:r>
                      <a:r>
                        <a:rPr lang="en-US" sz="1400" b="1" baseline="0" dirty="0" smtClean="0"/>
                        <a:t> Defective (ND)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0550"/>
              </p:ext>
            </p:extLst>
          </p:nvPr>
        </p:nvGraphicFramePr>
        <p:xfrm>
          <a:off x="3352800" y="51816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4" imgW="444240" imgH="177480" progId="Equation.DSMT4">
                  <p:embed/>
                </p:oleObj>
              </mc:Choice>
              <mc:Fallback>
                <p:oleObj name="Equation" r:id="rId4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5181600"/>
                        <a:ext cx="762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133178"/>
              </p:ext>
            </p:extLst>
          </p:nvPr>
        </p:nvGraphicFramePr>
        <p:xfrm>
          <a:off x="4964113" y="5192713"/>
          <a:ext cx="7397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6" imgW="431640" imgH="164880" progId="Equation.DSMT4">
                  <p:embed/>
                </p:oleObj>
              </mc:Choice>
              <mc:Fallback>
                <p:oleObj name="Equation" r:id="rId6" imgW="43164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5192713"/>
                        <a:ext cx="7397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42369"/>
              </p:ext>
            </p:extLst>
          </p:nvPr>
        </p:nvGraphicFramePr>
        <p:xfrm>
          <a:off x="3267075" y="5715000"/>
          <a:ext cx="9350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715000"/>
                        <a:ext cx="9350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062318"/>
              </p:ext>
            </p:extLst>
          </p:nvPr>
        </p:nvGraphicFramePr>
        <p:xfrm>
          <a:off x="4876800" y="571500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10" imgW="533160" imgH="177480" progId="Equation.DSMT4">
                  <p:embed/>
                </p:oleObj>
              </mc:Choice>
              <mc:Fallback>
                <p:oleObj name="Equation" r:id="rId10" imgW="533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1500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8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46" y="50734"/>
            <a:ext cx="6772154" cy="452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694384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5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EC1BC0-897D-4AD3-BB27-BF0502DD0EDD}"/>
</file>

<file path=customXml/itemProps2.xml><?xml version="1.0" encoding="utf-8"?>
<ds:datastoreItem xmlns:ds="http://schemas.openxmlformats.org/officeDocument/2006/customXml" ds:itemID="{415659F6-41B0-4F59-B86A-28386DE290EF}"/>
</file>

<file path=customXml/itemProps3.xml><?xml version="1.0" encoding="utf-8"?>
<ds:datastoreItem xmlns:ds="http://schemas.openxmlformats.org/officeDocument/2006/customXml" ds:itemID="{634E3861-C8FF-4557-9DEF-424FBDE27FE0}"/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67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20</cp:revision>
  <dcterms:created xsi:type="dcterms:W3CDTF">2020-03-23T09:27:21Z</dcterms:created>
  <dcterms:modified xsi:type="dcterms:W3CDTF">2020-11-09T09:53:44Z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