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10" Type="http://schemas.openxmlformats.org/officeDocument/2006/relationships/image" Target="../media/image54.wmf"/><Relationship Id="rId4" Type="http://schemas.openxmlformats.org/officeDocument/2006/relationships/image" Target="../media/image48.wmf"/><Relationship Id="rId9" Type="http://schemas.openxmlformats.org/officeDocument/2006/relationships/image" Target="../media/image5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4C170-300A-49B0-912F-35C8B69E0269}"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200627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4C170-300A-49B0-912F-35C8B69E0269}"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427121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4C170-300A-49B0-912F-35C8B69E0269}"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313402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4C170-300A-49B0-912F-35C8B69E0269}"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248699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4C170-300A-49B0-912F-35C8B69E0269}"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363358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4C170-300A-49B0-912F-35C8B69E0269}"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117455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4C170-300A-49B0-912F-35C8B69E0269}"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85879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4C170-300A-49B0-912F-35C8B69E0269}"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31320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4C170-300A-49B0-912F-35C8B69E0269}"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31340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4C170-300A-49B0-912F-35C8B69E0269}"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410364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4C170-300A-49B0-912F-35C8B69E0269}"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AA5AD-D97A-402F-880C-1245170A7AD8}" type="slidenum">
              <a:rPr lang="en-US" smtClean="0"/>
              <a:t>‹#›</a:t>
            </a:fld>
            <a:endParaRPr lang="en-US"/>
          </a:p>
        </p:txBody>
      </p:sp>
    </p:spTree>
    <p:extLst>
      <p:ext uri="{BB962C8B-B14F-4D97-AF65-F5344CB8AC3E}">
        <p14:creationId xmlns:p14="http://schemas.microsoft.com/office/powerpoint/2010/main" val="394448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4C170-300A-49B0-912F-35C8B69E0269}" type="datetimeFigureOut">
              <a:rPr lang="en-US" smtClean="0"/>
              <a:t>4/14/2021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AA5AD-D97A-402F-880C-1245170A7AD8}" type="slidenum">
              <a:rPr lang="en-US" smtClean="0"/>
              <a:t>‹#›</a:t>
            </a:fld>
            <a:endParaRPr lang="en-US"/>
          </a:p>
        </p:txBody>
      </p:sp>
    </p:spTree>
    <p:extLst>
      <p:ext uri="{BB962C8B-B14F-4D97-AF65-F5344CB8AC3E}">
        <p14:creationId xmlns:p14="http://schemas.microsoft.com/office/powerpoint/2010/main" val="506734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oleObject" Target="../embeddings/oleObject2.bin"/><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oleObject" Target="../embeddings/oleObject1.bin"/><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2.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4.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13.wmf"/><Relationship Id="rId5" Type="http://schemas.openxmlformats.org/officeDocument/2006/relationships/image" Target="../media/image16.png"/><Relationship Id="rId10" Type="http://schemas.openxmlformats.org/officeDocument/2006/relationships/oleObject" Target="../embeddings/oleObject5.bin"/><Relationship Id="rId4" Type="http://schemas.openxmlformats.org/officeDocument/2006/relationships/image" Target="../media/image15.png"/><Relationship Id="rId9" Type="http://schemas.openxmlformats.org/officeDocument/2006/relationships/image" Target="../media/image12.wmf"/></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3" Type="http://schemas.openxmlformats.org/officeDocument/2006/relationships/image" Target="../media/image18.png"/><Relationship Id="rId21" Type="http://schemas.openxmlformats.org/officeDocument/2006/relationships/image" Target="../media/image36.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slideLayout" Target="../slideLayouts/slideLayout7.xml"/><Relationship Id="rId16" Type="http://schemas.openxmlformats.org/officeDocument/2006/relationships/image" Target="../media/image31.png"/><Relationship Id="rId20" Type="http://schemas.openxmlformats.org/officeDocument/2006/relationships/image" Target="../media/image35.png"/><Relationship Id="rId1" Type="http://schemas.openxmlformats.org/officeDocument/2006/relationships/vmlDrawing" Target="../drawings/vmlDrawing3.v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23" Type="http://schemas.openxmlformats.org/officeDocument/2006/relationships/image" Target="../media/image17.wmf"/><Relationship Id="rId10" Type="http://schemas.openxmlformats.org/officeDocument/2006/relationships/image" Target="../media/image25.png"/><Relationship Id="rId19" Type="http://schemas.openxmlformats.org/officeDocument/2006/relationships/image" Target="../media/image34.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 Id="rId22"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40.png"/><Relationship Id="rId7" Type="http://schemas.openxmlformats.org/officeDocument/2006/relationships/oleObject" Target="../embeddings/oleObject7.bin"/><Relationship Id="rId12"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43.png"/><Relationship Id="rId11" Type="http://schemas.openxmlformats.org/officeDocument/2006/relationships/oleObject" Target="../embeddings/oleObject9.bin"/><Relationship Id="rId5" Type="http://schemas.openxmlformats.org/officeDocument/2006/relationships/image" Target="../media/image42.png"/><Relationship Id="rId10" Type="http://schemas.openxmlformats.org/officeDocument/2006/relationships/image" Target="../media/image38.wmf"/><Relationship Id="rId4" Type="http://schemas.openxmlformats.org/officeDocument/2006/relationships/image" Target="../media/image41.png"/><Relationship Id="rId9"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46.wmf"/><Relationship Id="rId18" Type="http://schemas.openxmlformats.org/officeDocument/2006/relationships/oleObject" Target="../embeddings/oleObject14.bin"/><Relationship Id="rId26" Type="http://schemas.openxmlformats.org/officeDocument/2006/relationships/oleObject" Target="../embeddings/oleObject20.bin"/><Relationship Id="rId39" Type="http://schemas.openxmlformats.org/officeDocument/2006/relationships/oleObject" Target="../embeddings/oleObject29.bin"/><Relationship Id="rId3" Type="http://schemas.openxmlformats.org/officeDocument/2006/relationships/image" Target="../media/image55.png"/><Relationship Id="rId21" Type="http://schemas.openxmlformats.org/officeDocument/2006/relationships/image" Target="../media/image50.wmf"/><Relationship Id="rId34" Type="http://schemas.openxmlformats.org/officeDocument/2006/relationships/oleObject" Target="../embeddings/oleObject24.bin"/><Relationship Id="rId7" Type="http://schemas.openxmlformats.org/officeDocument/2006/relationships/image" Target="../media/image59.png"/><Relationship Id="rId12" Type="http://schemas.openxmlformats.org/officeDocument/2006/relationships/oleObject" Target="../embeddings/oleObject11.bin"/><Relationship Id="rId17" Type="http://schemas.openxmlformats.org/officeDocument/2006/relationships/image" Target="../media/image48.wmf"/><Relationship Id="rId25" Type="http://schemas.openxmlformats.org/officeDocument/2006/relationships/oleObject" Target="../embeddings/oleObject19.bin"/><Relationship Id="rId33" Type="http://schemas.openxmlformats.org/officeDocument/2006/relationships/image" Target="../media/image54.wmf"/><Relationship Id="rId38" Type="http://schemas.openxmlformats.org/officeDocument/2006/relationships/oleObject" Target="../embeddings/oleObject28.bin"/><Relationship Id="rId2" Type="http://schemas.openxmlformats.org/officeDocument/2006/relationships/slideLayout" Target="../slideLayouts/slideLayout7.xml"/><Relationship Id="rId16" Type="http://schemas.openxmlformats.org/officeDocument/2006/relationships/oleObject" Target="../embeddings/oleObject13.bin"/><Relationship Id="rId20" Type="http://schemas.openxmlformats.org/officeDocument/2006/relationships/oleObject" Target="../embeddings/oleObject15.bin"/><Relationship Id="rId29" Type="http://schemas.openxmlformats.org/officeDocument/2006/relationships/image" Target="../media/image52.wmf"/><Relationship Id="rId1" Type="http://schemas.openxmlformats.org/officeDocument/2006/relationships/vmlDrawing" Target="../drawings/vmlDrawing5.vml"/><Relationship Id="rId6" Type="http://schemas.openxmlformats.org/officeDocument/2006/relationships/image" Target="../media/image58.png"/><Relationship Id="rId11" Type="http://schemas.openxmlformats.org/officeDocument/2006/relationships/image" Target="../media/image45.wmf"/><Relationship Id="rId24" Type="http://schemas.openxmlformats.org/officeDocument/2006/relationships/oleObject" Target="../embeddings/oleObject18.bin"/><Relationship Id="rId32" Type="http://schemas.openxmlformats.org/officeDocument/2006/relationships/oleObject" Target="../embeddings/oleObject23.bin"/><Relationship Id="rId37" Type="http://schemas.openxmlformats.org/officeDocument/2006/relationships/oleObject" Target="../embeddings/oleObject27.bin"/><Relationship Id="rId40" Type="http://schemas.openxmlformats.org/officeDocument/2006/relationships/oleObject" Target="../embeddings/oleObject30.bin"/><Relationship Id="rId5" Type="http://schemas.openxmlformats.org/officeDocument/2006/relationships/image" Target="../media/image57.png"/><Relationship Id="rId15" Type="http://schemas.openxmlformats.org/officeDocument/2006/relationships/image" Target="../media/image47.wmf"/><Relationship Id="rId23" Type="http://schemas.openxmlformats.org/officeDocument/2006/relationships/oleObject" Target="../embeddings/oleObject17.bin"/><Relationship Id="rId28" Type="http://schemas.openxmlformats.org/officeDocument/2006/relationships/oleObject" Target="../embeddings/oleObject21.bin"/><Relationship Id="rId36" Type="http://schemas.openxmlformats.org/officeDocument/2006/relationships/oleObject" Target="../embeddings/oleObject26.bin"/><Relationship Id="rId10" Type="http://schemas.openxmlformats.org/officeDocument/2006/relationships/oleObject" Target="../embeddings/oleObject10.bin"/><Relationship Id="rId19" Type="http://schemas.openxmlformats.org/officeDocument/2006/relationships/image" Target="../media/image49.wmf"/><Relationship Id="rId31" Type="http://schemas.openxmlformats.org/officeDocument/2006/relationships/image" Target="../media/image53.wmf"/><Relationship Id="rId4" Type="http://schemas.openxmlformats.org/officeDocument/2006/relationships/image" Target="../media/image56.png"/><Relationship Id="rId9" Type="http://schemas.openxmlformats.org/officeDocument/2006/relationships/image" Target="../media/image61.png"/><Relationship Id="rId14" Type="http://schemas.openxmlformats.org/officeDocument/2006/relationships/oleObject" Target="../embeddings/oleObject12.bin"/><Relationship Id="rId22" Type="http://schemas.openxmlformats.org/officeDocument/2006/relationships/oleObject" Target="../embeddings/oleObject16.bin"/><Relationship Id="rId27" Type="http://schemas.openxmlformats.org/officeDocument/2006/relationships/image" Target="../media/image51.wmf"/><Relationship Id="rId30" Type="http://schemas.openxmlformats.org/officeDocument/2006/relationships/oleObject" Target="../embeddings/oleObject22.bin"/><Relationship Id="rId35"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733550"/>
            <a:ext cx="4257675"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52400"/>
            <a:ext cx="7391400" cy="594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762000"/>
            <a:ext cx="7315200" cy="977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799" y="2057400"/>
            <a:ext cx="2210873"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2667000"/>
            <a:ext cx="112395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3581400"/>
            <a:ext cx="7086600" cy="1372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1"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4741" y="4876800"/>
            <a:ext cx="7122459" cy="755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2"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400" y="5619749"/>
            <a:ext cx="7239000" cy="93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394669357"/>
              </p:ext>
            </p:extLst>
          </p:nvPr>
        </p:nvGraphicFramePr>
        <p:xfrm>
          <a:off x="3505200" y="4195763"/>
          <a:ext cx="3271838" cy="300037"/>
        </p:xfrm>
        <a:graphic>
          <a:graphicData uri="http://schemas.openxmlformats.org/presentationml/2006/ole">
            <mc:AlternateContent xmlns:mc="http://schemas.openxmlformats.org/markup-compatibility/2006">
              <mc:Choice xmlns:v="urn:schemas-microsoft-com:vml" Requires="v">
                <p:oleObj spid="_x0000_s1107" name="Equation" r:id="rId11" imgW="2628720" imgH="241200" progId="Equation.DSMT4">
                  <p:embed/>
                </p:oleObj>
              </mc:Choice>
              <mc:Fallback>
                <p:oleObj name="Equation" r:id="rId11" imgW="2628720" imgH="241200" progId="Equation.DSMT4">
                  <p:embed/>
                  <p:pic>
                    <p:nvPicPr>
                      <p:cNvPr id="0" name=""/>
                      <p:cNvPicPr/>
                      <p:nvPr/>
                    </p:nvPicPr>
                    <p:blipFill>
                      <a:blip r:embed="rId12"/>
                      <a:stretch>
                        <a:fillRect/>
                      </a:stretch>
                    </p:blipFill>
                    <p:spPr>
                      <a:xfrm>
                        <a:off x="3505200" y="4195763"/>
                        <a:ext cx="3271838" cy="300037"/>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40643025"/>
              </p:ext>
            </p:extLst>
          </p:nvPr>
        </p:nvGraphicFramePr>
        <p:xfrm>
          <a:off x="2944812" y="5226050"/>
          <a:ext cx="4598988" cy="300038"/>
        </p:xfrm>
        <a:graphic>
          <a:graphicData uri="http://schemas.openxmlformats.org/presentationml/2006/ole">
            <mc:AlternateContent xmlns:mc="http://schemas.openxmlformats.org/markup-compatibility/2006">
              <mc:Choice xmlns:v="urn:schemas-microsoft-com:vml" Requires="v">
                <p:oleObj spid="_x0000_s1108" name="Equation" r:id="rId13" imgW="3695400" imgH="241200" progId="Equation.DSMT4">
                  <p:embed/>
                </p:oleObj>
              </mc:Choice>
              <mc:Fallback>
                <p:oleObj name="Equation" r:id="rId13" imgW="3695400" imgH="241200" progId="Equation.DSMT4">
                  <p:embed/>
                  <p:pic>
                    <p:nvPicPr>
                      <p:cNvPr id="0" name="Object 1"/>
                      <p:cNvPicPr>
                        <a:picLocks noChangeAspect="1" noChangeArrowheads="1"/>
                      </p:cNvPicPr>
                      <p:nvPr/>
                    </p:nvPicPr>
                    <p:blipFill>
                      <a:blip r:embed="rId14"/>
                      <a:srcRect/>
                      <a:stretch>
                        <a:fillRect/>
                      </a:stretch>
                    </p:blipFill>
                    <p:spPr bwMode="auto">
                      <a:xfrm>
                        <a:off x="2944812" y="5226050"/>
                        <a:ext cx="459898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7090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6288" y="4240281"/>
            <a:ext cx="2231849" cy="1698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14400" y="237066"/>
            <a:ext cx="7086600" cy="2125134"/>
          </a:xfrm>
          <a:prstGeom prst="rect">
            <a:avLst/>
          </a:prstGeom>
          <a:noFill/>
        </p:spPr>
        <p:txBody>
          <a:bodyPr wrap="square" rtlCol="0">
            <a:spAutoFit/>
          </a:bodyPr>
          <a:lstStyle/>
          <a:p>
            <a:pPr algn="just">
              <a:lnSpc>
                <a:spcPts val="2000"/>
              </a:lnSpc>
            </a:pPr>
            <a:r>
              <a:rPr lang="en-US" sz="1500" dirty="0" smtClean="0">
                <a:latin typeface="Times New Roman" panose="02020603050405020304" pitchFamily="18" charset="0"/>
                <a:cs typeface="Times New Roman" panose="02020603050405020304" pitchFamily="18" charset="0"/>
              </a:rPr>
              <a:t>Communication relation is an equivalent relation, this means that </a:t>
            </a:r>
          </a:p>
          <a:p>
            <a:pPr marL="285750" indent="-285750" algn="just">
              <a:lnSpc>
                <a:spcPts val="2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It is reflective</a:t>
            </a:r>
          </a:p>
          <a:p>
            <a:pPr marL="285750" indent="-285750" algn="just">
              <a:lnSpc>
                <a:spcPts val="2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It is symmetric</a:t>
            </a:r>
          </a:p>
          <a:p>
            <a:pPr marL="285750" indent="-285750" algn="just">
              <a:lnSpc>
                <a:spcPts val="2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It is transitive</a:t>
            </a:r>
          </a:p>
          <a:p>
            <a:pPr algn="just">
              <a:lnSpc>
                <a:spcPts val="2000"/>
              </a:lnSpc>
            </a:pPr>
            <a:r>
              <a:rPr lang="en-US" sz="1500" dirty="0" smtClean="0">
                <a:latin typeface="Times New Roman" panose="02020603050405020304" pitchFamily="18" charset="0"/>
                <a:cs typeface="Times New Roman" panose="02020603050405020304" pitchFamily="18" charset="0"/>
              </a:rPr>
              <a:t>When an equivalent relation define on a set it can divided this set to the relation classes. Then communication relation can divided the set of the states to communication class. In the above example there are two communication classes, {1,2} and {3,4,5}.  When a fact is right for one member of a class it is right for all member of the class. </a:t>
            </a:r>
          </a:p>
        </p:txBody>
      </p:sp>
      <p:sp>
        <p:nvSpPr>
          <p:cNvPr id="8" name="TextBox 7"/>
          <p:cNvSpPr txBox="1"/>
          <p:nvPr/>
        </p:nvSpPr>
        <p:spPr>
          <a:xfrm>
            <a:off x="6195227" y="4876800"/>
            <a:ext cx="381000" cy="261610"/>
          </a:xfrm>
          <a:prstGeom prst="rect">
            <a:avLst/>
          </a:prstGeom>
          <a:noFill/>
        </p:spPr>
        <p:txBody>
          <a:bodyPr wrap="square" rtlCol="0">
            <a:spAutoFit/>
          </a:bodyPr>
          <a:lstStyle/>
          <a:p>
            <a:r>
              <a:rPr lang="en-US" sz="1100" dirty="0" smtClean="0"/>
              <a:t>0.2</a:t>
            </a:r>
            <a:endParaRPr lang="en-US" sz="1100" dirty="0"/>
          </a:p>
        </p:txBody>
      </p:sp>
      <p:sp>
        <p:nvSpPr>
          <p:cNvPr id="7" name="TextBox 6"/>
          <p:cNvSpPr txBox="1"/>
          <p:nvPr/>
        </p:nvSpPr>
        <p:spPr>
          <a:xfrm>
            <a:off x="914400" y="4313872"/>
            <a:ext cx="3657600" cy="1477328"/>
          </a:xfrm>
          <a:prstGeom prst="rect">
            <a:avLst/>
          </a:prstGeom>
          <a:noFill/>
        </p:spPr>
        <p:txBody>
          <a:bodyPr wrap="square" rtlCol="0">
            <a:spAutoFit/>
          </a:bodyPr>
          <a:lstStyle/>
          <a:p>
            <a:pPr algn="just"/>
            <a:r>
              <a:rPr lang="en-US" sz="1500" dirty="0" smtClean="0">
                <a:latin typeface="Times New Roman" panose="02020603050405020304" pitchFamily="18" charset="0"/>
                <a:cs typeface="Times New Roman" panose="02020603050405020304" pitchFamily="18" charset="0"/>
              </a:rPr>
              <a:t>Assume that the previous example modified as follow. We have to communication class {1,2} and {3,4,5} but now we have just one closed set which is {3,4,5}. Here {1,2} can not be a closed set because for example state 4 is reachable from states 1 and 2. </a:t>
            </a:r>
            <a:endParaRPr lang="en-US" sz="1500" dirty="0">
              <a:latin typeface="Times New Roman" panose="02020603050405020304" pitchFamily="18" charset="0"/>
              <a:cs typeface="Times New Roman" panose="02020603050405020304" pitchFamily="18" charset="0"/>
            </a:endParaRPr>
          </a:p>
        </p:txBody>
      </p:sp>
      <p:pic>
        <p:nvPicPr>
          <p:cNvPr id="207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468164"/>
            <a:ext cx="6967538" cy="1799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78"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4803494"/>
            <a:ext cx="1371600" cy="911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5522495" y="5232608"/>
            <a:ext cx="368121" cy="230832"/>
          </a:xfrm>
          <a:prstGeom prst="rect">
            <a:avLst/>
          </a:prstGeom>
          <a:solidFill>
            <a:schemeClr val="bg1"/>
          </a:solidFill>
        </p:spPr>
        <p:txBody>
          <a:bodyPr wrap="square" rtlCol="0">
            <a:spAutoFit/>
          </a:bodyPr>
          <a:lstStyle/>
          <a:p>
            <a:r>
              <a:rPr lang="en-US" sz="900" dirty="0" smtClean="0"/>
              <a:t>0.3</a:t>
            </a:r>
            <a:endParaRPr lang="en-US" sz="900" dirty="0"/>
          </a:p>
        </p:txBody>
      </p:sp>
      <p:sp>
        <p:nvSpPr>
          <p:cNvPr id="6" name="Freeform 5"/>
          <p:cNvSpPr/>
          <p:nvPr/>
        </p:nvSpPr>
        <p:spPr>
          <a:xfrm>
            <a:off x="6069203" y="5076718"/>
            <a:ext cx="633047" cy="271306"/>
          </a:xfrm>
          <a:custGeom>
            <a:avLst/>
            <a:gdLst>
              <a:gd name="connsiteX0" fmla="*/ 0 w 633047"/>
              <a:gd name="connsiteY0" fmla="*/ 0 h 271306"/>
              <a:gd name="connsiteX1" fmla="*/ 391886 w 633047"/>
              <a:gd name="connsiteY1" fmla="*/ 50242 h 271306"/>
              <a:gd name="connsiteX2" fmla="*/ 622998 w 633047"/>
              <a:gd name="connsiteY2" fmla="*/ 261257 h 271306"/>
              <a:gd name="connsiteX3" fmla="*/ 622998 w 633047"/>
              <a:gd name="connsiteY3" fmla="*/ 261257 h 271306"/>
              <a:gd name="connsiteX4" fmla="*/ 622998 w 633047"/>
              <a:gd name="connsiteY4" fmla="*/ 261257 h 271306"/>
              <a:gd name="connsiteX5" fmla="*/ 633047 w 633047"/>
              <a:gd name="connsiteY5" fmla="*/ 271306 h 27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047" h="271306">
                <a:moveTo>
                  <a:pt x="0" y="0"/>
                </a:moveTo>
                <a:cubicBezTo>
                  <a:pt x="144026" y="3349"/>
                  <a:pt x="288053" y="6699"/>
                  <a:pt x="391886" y="50242"/>
                </a:cubicBezTo>
                <a:cubicBezTo>
                  <a:pt x="495719" y="93785"/>
                  <a:pt x="622998" y="261257"/>
                  <a:pt x="622998" y="261257"/>
                </a:cubicBezTo>
                <a:lnTo>
                  <a:pt x="622998" y="261257"/>
                </a:lnTo>
                <a:lnTo>
                  <a:pt x="622998" y="261257"/>
                </a:lnTo>
                <a:lnTo>
                  <a:pt x="633047" y="271306"/>
                </a:lnTo>
              </a:path>
            </a:pathLst>
          </a:custGeom>
          <a:noFill/>
          <a:ln w="6350">
            <a:solidFill>
              <a:schemeClr val="tx2">
                <a:lumMod val="60000"/>
                <a:lumOff val="4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96245608"/>
              </p:ext>
            </p:extLst>
          </p:nvPr>
        </p:nvGraphicFramePr>
        <p:xfrm>
          <a:off x="2565399" y="533400"/>
          <a:ext cx="492369" cy="228600"/>
        </p:xfrm>
        <a:graphic>
          <a:graphicData uri="http://schemas.openxmlformats.org/presentationml/2006/ole">
            <mc:AlternateContent xmlns:mc="http://schemas.openxmlformats.org/markup-compatibility/2006">
              <mc:Choice xmlns:v="urn:schemas-microsoft-com:vml" Requires="v">
                <p:oleObj spid="_x0000_s2178" name="Equation" r:id="rId6" imgW="355320" imgH="164880" progId="Equation.DSMT4">
                  <p:embed/>
                </p:oleObj>
              </mc:Choice>
              <mc:Fallback>
                <p:oleObj name="Equation" r:id="rId6" imgW="355320" imgH="164880" progId="Equation.DSMT4">
                  <p:embed/>
                  <p:pic>
                    <p:nvPicPr>
                      <p:cNvPr id="0" name=""/>
                      <p:cNvPicPr/>
                      <p:nvPr/>
                    </p:nvPicPr>
                    <p:blipFill>
                      <a:blip r:embed="rId7"/>
                      <a:stretch>
                        <a:fillRect/>
                      </a:stretch>
                    </p:blipFill>
                    <p:spPr>
                      <a:xfrm>
                        <a:off x="2565399" y="533400"/>
                        <a:ext cx="492369" cy="228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397944407"/>
              </p:ext>
            </p:extLst>
          </p:nvPr>
        </p:nvGraphicFramePr>
        <p:xfrm>
          <a:off x="2514600" y="762000"/>
          <a:ext cx="1219200" cy="237506"/>
        </p:xfrm>
        <a:graphic>
          <a:graphicData uri="http://schemas.openxmlformats.org/presentationml/2006/ole">
            <mc:AlternateContent xmlns:mc="http://schemas.openxmlformats.org/markup-compatibility/2006">
              <mc:Choice xmlns:v="urn:schemas-microsoft-com:vml" Requires="v">
                <p:oleObj spid="_x0000_s2179" name="Equation" r:id="rId8" imgW="977760" imgH="190440" progId="Equation.DSMT4">
                  <p:embed/>
                </p:oleObj>
              </mc:Choice>
              <mc:Fallback>
                <p:oleObj name="Equation" r:id="rId8" imgW="977760" imgH="190440" progId="Equation.DSMT4">
                  <p:embed/>
                  <p:pic>
                    <p:nvPicPr>
                      <p:cNvPr id="0" name=""/>
                      <p:cNvPicPr/>
                      <p:nvPr/>
                    </p:nvPicPr>
                    <p:blipFill>
                      <a:blip r:embed="rId9"/>
                      <a:stretch>
                        <a:fillRect/>
                      </a:stretch>
                    </p:blipFill>
                    <p:spPr>
                      <a:xfrm>
                        <a:off x="2514600" y="762000"/>
                        <a:ext cx="1219200" cy="237506"/>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284480335"/>
              </p:ext>
            </p:extLst>
          </p:nvPr>
        </p:nvGraphicFramePr>
        <p:xfrm>
          <a:off x="2514600" y="1043547"/>
          <a:ext cx="1743882" cy="249126"/>
        </p:xfrm>
        <a:graphic>
          <a:graphicData uri="http://schemas.openxmlformats.org/presentationml/2006/ole">
            <mc:AlternateContent xmlns:mc="http://schemas.openxmlformats.org/markup-compatibility/2006">
              <mc:Choice xmlns:v="urn:schemas-microsoft-com:vml" Requires="v">
                <p:oleObj spid="_x0000_s2180" name="Equation" r:id="rId10" imgW="1422360" imgH="203040" progId="Equation.DSMT4">
                  <p:embed/>
                </p:oleObj>
              </mc:Choice>
              <mc:Fallback>
                <p:oleObj name="Equation" r:id="rId10" imgW="1422360" imgH="203040" progId="Equation.DSMT4">
                  <p:embed/>
                  <p:pic>
                    <p:nvPicPr>
                      <p:cNvPr id="0" name=""/>
                      <p:cNvPicPr/>
                      <p:nvPr/>
                    </p:nvPicPr>
                    <p:blipFill>
                      <a:blip r:embed="rId11"/>
                      <a:stretch>
                        <a:fillRect/>
                      </a:stretch>
                    </p:blipFill>
                    <p:spPr>
                      <a:xfrm>
                        <a:off x="2514600" y="1043547"/>
                        <a:ext cx="1743882" cy="249126"/>
                      </a:xfrm>
                      <a:prstGeom prst="rect">
                        <a:avLst/>
                      </a:prstGeom>
                    </p:spPr>
                  </p:pic>
                </p:oleObj>
              </mc:Fallback>
            </mc:AlternateContent>
          </a:graphicData>
        </a:graphic>
      </p:graphicFrame>
    </p:spTree>
    <p:extLst>
      <p:ext uri="{BB962C8B-B14F-4D97-AF65-F5344CB8AC3E}">
        <p14:creationId xmlns:p14="http://schemas.microsoft.com/office/powerpoint/2010/main" val="156390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0999"/>
            <a:ext cx="7010400" cy="1390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4225" y="1524000"/>
            <a:ext cx="4524375" cy="974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484202"/>
            <a:ext cx="3581400" cy="1868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9650" y="2487490"/>
            <a:ext cx="6838950" cy="789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3324225"/>
            <a:ext cx="3352800" cy="216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2"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3524250"/>
            <a:ext cx="282280" cy="238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0600" y="3543299"/>
            <a:ext cx="3267075" cy="219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3"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9650" y="3763102"/>
            <a:ext cx="3409950" cy="226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5"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6592" y="3951880"/>
            <a:ext cx="293540" cy="25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3962400"/>
            <a:ext cx="3124200" cy="216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6"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0600" y="4191000"/>
            <a:ext cx="3389532" cy="22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7"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92716" y="4418624"/>
            <a:ext cx="3339423" cy="218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8"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71550" y="4648200"/>
            <a:ext cx="3600450" cy="184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9"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6799" y="4833088"/>
            <a:ext cx="3190875" cy="206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0" name="Picture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90600" y="5048249"/>
            <a:ext cx="3482680" cy="212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1" name="Picture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90600" y="5334000"/>
            <a:ext cx="3124200" cy="202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2" name="Picture 2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91000" y="5328003"/>
            <a:ext cx="2190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3" name="Picture 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20543" y="5562600"/>
            <a:ext cx="3322857" cy="207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4" name="Picture 2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90600" y="5789041"/>
            <a:ext cx="2257425" cy="230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3301970730"/>
              </p:ext>
            </p:extLst>
          </p:nvPr>
        </p:nvGraphicFramePr>
        <p:xfrm>
          <a:off x="4648200" y="2887663"/>
          <a:ext cx="1828800" cy="285750"/>
        </p:xfrm>
        <a:graphic>
          <a:graphicData uri="http://schemas.openxmlformats.org/presentationml/2006/ole">
            <mc:AlternateContent xmlns:mc="http://schemas.openxmlformats.org/markup-compatibility/2006">
              <mc:Choice xmlns:v="urn:schemas-microsoft-com:vml" Requires="v">
                <p:oleObj spid="_x0000_s4122" name="Equation" r:id="rId22" imgW="1473120" imgH="228600" progId="Equation.DSMT4">
                  <p:embed/>
                </p:oleObj>
              </mc:Choice>
              <mc:Fallback>
                <p:oleObj name="Equation" r:id="rId22" imgW="1473120" imgH="228600" progId="Equation.DSMT4">
                  <p:embed/>
                  <p:pic>
                    <p:nvPicPr>
                      <p:cNvPr id="0" name=""/>
                      <p:cNvPicPr/>
                      <p:nvPr/>
                    </p:nvPicPr>
                    <p:blipFill>
                      <a:blip r:embed="rId23"/>
                      <a:stretch>
                        <a:fillRect/>
                      </a:stretch>
                    </p:blipFill>
                    <p:spPr>
                      <a:xfrm>
                        <a:off x="4648200" y="2887663"/>
                        <a:ext cx="1828800" cy="285750"/>
                      </a:xfrm>
                      <a:prstGeom prst="rect">
                        <a:avLst/>
                      </a:prstGeom>
                    </p:spPr>
                  </p:pic>
                </p:oleObj>
              </mc:Fallback>
            </mc:AlternateContent>
          </a:graphicData>
        </a:graphic>
      </p:graphicFrame>
    </p:spTree>
    <p:extLst>
      <p:ext uri="{BB962C8B-B14F-4D97-AF65-F5344CB8AC3E}">
        <p14:creationId xmlns:p14="http://schemas.microsoft.com/office/powerpoint/2010/main" val="293282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
            <a:ext cx="7018599"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99" y="1905000"/>
            <a:ext cx="7018599" cy="2529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533899"/>
            <a:ext cx="3356898" cy="193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5562600"/>
            <a:ext cx="6866199" cy="87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6019800" y="4562475"/>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a:stCxn id="2" idx="6"/>
          </p:cNvCxnSpPr>
          <p:nvPr/>
        </p:nvCxnSpPr>
        <p:spPr>
          <a:xfrm flipV="1">
            <a:off x="6248400" y="4681537"/>
            <a:ext cx="685800" cy="1"/>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433256" y="5172075"/>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34200" y="4562475"/>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6172200" y="4765727"/>
            <a:ext cx="295556" cy="441221"/>
          </a:xfrm>
          <a:prstGeom prst="straightConnector1">
            <a:avLst/>
          </a:prstGeom>
          <a:ln w="127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7"/>
            <a:endCxn id="11" idx="3"/>
          </p:cNvCxnSpPr>
          <p:nvPr/>
        </p:nvCxnSpPr>
        <p:spPr>
          <a:xfrm flipV="1">
            <a:off x="6628378" y="4765727"/>
            <a:ext cx="339300" cy="441221"/>
          </a:xfrm>
          <a:prstGeom prst="straightConnector1">
            <a:avLst/>
          </a:prstGeom>
          <a:ln w="127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0" y="4447401"/>
            <a:ext cx="304800" cy="253916"/>
          </a:xfrm>
          <a:prstGeom prst="rect">
            <a:avLst/>
          </a:prstGeom>
          <a:noFill/>
        </p:spPr>
        <p:txBody>
          <a:bodyPr wrap="square" rtlCol="0">
            <a:spAutoFit/>
          </a:bodyPr>
          <a:lstStyle/>
          <a:p>
            <a:r>
              <a:rPr lang="en-US" sz="1050" dirty="0" smtClean="0">
                <a:latin typeface="Times New Roman" panose="02020603050405020304" pitchFamily="18" charset="0"/>
                <a:cs typeface="Times New Roman" panose="02020603050405020304" pitchFamily="18" charset="0"/>
              </a:rPr>
              <a:t>1</a:t>
            </a:r>
            <a:endParaRPr lang="en-US" sz="105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6096000" y="4904601"/>
            <a:ext cx="304800" cy="253916"/>
          </a:xfrm>
          <a:prstGeom prst="rect">
            <a:avLst/>
          </a:prstGeom>
          <a:noFill/>
        </p:spPr>
        <p:txBody>
          <a:bodyPr wrap="square" rtlCol="0">
            <a:spAutoFit/>
          </a:bodyPr>
          <a:lstStyle/>
          <a:p>
            <a:r>
              <a:rPr lang="en-US" sz="1050" dirty="0" smtClean="0">
                <a:latin typeface="Times New Roman" panose="02020603050405020304" pitchFamily="18" charset="0"/>
                <a:cs typeface="Times New Roman" panose="02020603050405020304" pitchFamily="18" charset="0"/>
              </a:rPr>
              <a:t>1</a:t>
            </a:r>
            <a:endParaRPr lang="en-US" sz="105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6781800" y="4876800"/>
            <a:ext cx="304800" cy="253916"/>
          </a:xfrm>
          <a:prstGeom prst="rect">
            <a:avLst/>
          </a:prstGeom>
          <a:noFill/>
        </p:spPr>
        <p:txBody>
          <a:bodyPr wrap="square" rtlCol="0">
            <a:spAutoFit/>
          </a:bodyPr>
          <a:lstStyle/>
          <a:p>
            <a:r>
              <a:rPr lang="en-US" sz="1050" dirty="0" smtClean="0">
                <a:latin typeface="Times New Roman" panose="02020603050405020304" pitchFamily="18" charset="0"/>
                <a:cs typeface="Times New Roman" panose="02020603050405020304" pitchFamily="18" charset="0"/>
              </a:rPr>
              <a:t>1</a:t>
            </a:r>
            <a:endParaRPr lang="en-US" sz="105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6934200" y="4572000"/>
            <a:ext cx="30480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1</a:t>
            </a:r>
          </a:p>
        </p:txBody>
      </p:sp>
      <p:sp>
        <p:nvSpPr>
          <p:cNvPr id="23" name="TextBox 22"/>
          <p:cNvSpPr txBox="1"/>
          <p:nvPr/>
        </p:nvSpPr>
        <p:spPr>
          <a:xfrm>
            <a:off x="6433256" y="5181600"/>
            <a:ext cx="30480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3</a:t>
            </a:r>
          </a:p>
        </p:txBody>
      </p:sp>
      <p:sp>
        <p:nvSpPr>
          <p:cNvPr id="24" name="TextBox 23"/>
          <p:cNvSpPr txBox="1"/>
          <p:nvPr/>
        </p:nvSpPr>
        <p:spPr>
          <a:xfrm>
            <a:off x="6019800" y="4523601"/>
            <a:ext cx="304800"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2</a:t>
            </a:r>
          </a:p>
        </p:txBody>
      </p:sp>
      <p:graphicFrame>
        <p:nvGraphicFramePr>
          <p:cNvPr id="14" name="Object 13"/>
          <p:cNvGraphicFramePr>
            <a:graphicFrameLocks noChangeAspect="1"/>
          </p:cNvGraphicFramePr>
          <p:nvPr>
            <p:extLst>
              <p:ext uri="{D42A27DB-BD31-4B8C-83A1-F6EECF244321}">
                <p14:modId xmlns:p14="http://schemas.microsoft.com/office/powerpoint/2010/main" val="3831883504"/>
              </p:ext>
            </p:extLst>
          </p:nvPr>
        </p:nvGraphicFramePr>
        <p:xfrm>
          <a:off x="5867400" y="2012950"/>
          <a:ext cx="1371600" cy="312738"/>
        </p:xfrm>
        <a:graphic>
          <a:graphicData uri="http://schemas.openxmlformats.org/presentationml/2006/ole">
            <mc:AlternateContent xmlns:mc="http://schemas.openxmlformats.org/markup-compatibility/2006">
              <mc:Choice xmlns:v="urn:schemas-microsoft-com:vml" Requires="v">
                <p:oleObj spid="_x0000_s3131" name="Equation" r:id="rId7" imgW="1002960" imgH="228600" progId="Equation.DSMT4">
                  <p:embed/>
                </p:oleObj>
              </mc:Choice>
              <mc:Fallback>
                <p:oleObj name="Equation" r:id="rId7" imgW="1002960" imgH="228600" progId="Equation.DSMT4">
                  <p:embed/>
                  <p:pic>
                    <p:nvPicPr>
                      <p:cNvPr id="0" name="Object 1"/>
                      <p:cNvPicPr>
                        <a:picLocks noChangeAspect="1" noChangeArrowheads="1"/>
                      </p:cNvPicPr>
                      <p:nvPr/>
                    </p:nvPicPr>
                    <p:blipFill>
                      <a:blip r:embed="rId8"/>
                      <a:srcRect/>
                      <a:stretch>
                        <a:fillRect/>
                      </a:stretch>
                    </p:blipFill>
                    <p:spPr bwMode="auto">
                      <a:xfrm>
                        <a:off x="5867400" y="2012950"/>
                        <a:ext cx="1371600" cy="312738"/>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960195522"/>
              </p:ext>
            </p:extLst>
          </p:nvPr>
        </p:nvGraphicFramePr>
        <p:xfrm>
          <a:off x="1125538" y="4800600"/>
          <a:ext cx="2473325" cy="320675"/>
        </p:xfrm>
        <a:graphic>
          <a:graphicData uri="http://schemas.openxmlformats.org/presentationml/2006/ole">
            <mc:AlternateContent xmlns:mc="http://schemas.openxmlformats.org/markup-compatibility/2006">
              <mc:Choice xmlns:v="urn:schemas-microsoft-com:vml" Requires="v">
                <p:oleObj spid="_x0000_s3132" name="Equation" r:id="rId9" imgW="1765080" imgH="228600" progId="Equation.DSMT4">
                  <p:embed/>
                </p:oleObj>
              </mc:Choice>
              <mc:Fallback>
                <p:oleObj name="Equation" r:id="rId9" imgW="1765080" imgH="228600" progId="Equation.DSMT4">
                  <p:embed/>
                  <p:pic>
                    <p:nvPicPr>
                      <p:cNvPr id="0" name=""/>
                      <p:cNvPicPr/>
                      <p:nvPr/>
                    </p:nvPicPr>
                    <p:blipFill>
                      <a:blip r:embed="rId10"/>
                      <a:stretch>
                        <a:fillRect/>
                      </a:stretch>
                    </p:blipFill>
                    <p:spPr>
                      <a:xfrm>
                        <a:off x="1125538" y="4800600"/>
                        <a:ext cx="2473325" cy="320675"/>
                      </a:xfrm>
                      <a:prstGeom prst="rect">
                        <a:avLst/>
                      </a:prstGeom>
                    </p:spPr>
                  </p:pic>
                </p:oleObj>
              </mc:Fallback>
            </mc:AlternateContent>
          </a:graphicData>
        </a:graphic>
      </p:graphicFrame>
      <p:sp>
        <p:nvSpPr>
          <p:cNvPr id="17" name="TextBox 16"/>
          <p:cNvSpPr txBox="1"/>
          <p:nvPr/>
        </p:nvSpPr>
        <p:spPr>
          <a:xfrm>
            <a:off x="990600" y="5206948"/>
            <a:ext cx="1905000"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Greatest  Common  Divisor</a:t>
            </a:r>
            <a:endParaRPr lang="en-US" sz="1200" dirty="0">
              <a:latin typeface="Times New Roman" panose="02020603050405020304" pitchFamily="18" charset="0"/>
              <a:cs typeface="Times New Roman" panose="02020603050405020304" pitchFamily="18" charset="0"/>
            </a:endParaRPr>
          </a:p>
        </p:txBody>
      </p:sp>
      <p:sp>
        <p:nvSpPr>
          <p:cNvPr id="18" name="Freeform 17"/>
          <p:cNvSpPr/>
          <p:nvPr/>
        </p:nvSpPr>
        <p:spPr>
          <a:xfrm>
            <a:off x="1282327" y="5012267"/>
            <a:ext cx="207806" cy="259644"/>
          </a:xfrm>
          <a:custGeom>
            <a:avLst/>
            <a:gdLst>
              <a:gd name="connsiteX0" fmla="*/ 207806 w 207806"/>
              <a:gd name="connsiteY0" fmla="*/ 0 h 259644"/>
              <a:gd name="connsiteX1" fmla="*/ 4606 w 207806"/>
              <a:gd name="connsiteY1" fmla="*/ 90311 h 259644"/>
              <a:gd name="connsiteX2" fmla="*/ 61051 w 207806"/>
              <a:gd name="connsiteY2" fmla="*/ 259644 h 259644"/>
              <a:gd name="connsiteX3" fmla="*/ 61051 w 207806"/>
              <a:gd name="connsiteY3" fmla="*/ 259644 h 259644"/>
            </a:gdLst>
            <a:ahLst/>
            <a:cxnLst>
              <a:cxn ang="0">
                <a:pos x="connsiteX0" y="connsiteY0"/>
              </a:cxn>
              <a:cxn ang="0">
                <a:pos x="connsiteX1" y="connsiteY1"/>
              </a:cxn>
              <a:cxn ang="0">
                <a:pos x="connsiteX2" y="connsiteY2"/>
              </a:cxn>
              <a:cxn ang="0">
                <a:pos x="connsiteX3" y="connsiteY3"/>
              </a:cxn>
            </a:cxnLst>
            <a:rect l="l" t="t" r="r" b="b"/>
            <a:pathLst>
              <a:path w="207806" h="259644">
                <a:moveTo>
                  <a:pt x="207806" y="0"/>
                </a:moveTo>
                <a:cubicBezTo>
                  <a:pt x="118435" y="23518"/>
                  <a:pt x="29065" y="47037"/>
                  <a:pt x="4606" y="90311"/>
                </a:cubicBezTo>
                <a:cubicBezTo>
                  <a:pt x="-19853" y="133585"/>
                  <a:pt x="61051" y="259644"/>
                  <a:pt x="61051" y="259644"/>
                </a:cubicBezTo>
                <a:lnTo>
                  <a:pt x="61051" y="259644"/>
                </a:ln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1754362" y="5012267"/>
            <a:ext cx="108305" cy="259644"/>
          </a:xfrm>
          <a:custGeom>
            <a:avLst/>
            <a:gdLst>
              <a:gd name="connsiteX0" fmla="*/ 17994 w 108305"/>
              <a:gd name="connsiteY0" fmla="*/ 0 h 259644"/>
              <a:gd name="connsiteX1" fmla="*/ 6705 w 108305"/>
              <a:gd name="connsiteY1" fmla="*/ 124177 h 259644"/>
              <a:gd name="connsiteX2" fmla="*/ 108305 w 108305"/>
              <a:gd name="connsiteY2" fmla="*/ 259644 h 259644"/>
            </a:gdLst>
            <a:ahLst/>
            <a:cxnLst>
              <a:cxn ang="0">
                <a:pos x="connsiteX0" y="connsiteY0"/>
              </a:cxn>
              <a:cxn ang="0">
                <a:pos x="connsiteX1" y="connsiteY1"/>
              </a:cxn>
              <a:cxn ang="0">
                <a:pos x="connsiteX2" y="connsiteY2"/>
              </a:cxn>
            </a:cxnLst>
            <a:rect l="l" t="t" r="r" b="b"/>
            <a:pathLst>
              <a:path w="108305" h="259644">
                <a:moveTo>
                  <a:pt x="17994" y="0"/>
                </a:moveTo>
                <a:cubicBezTo>
                  <a:pt x="4823" y="40451"/>
                  <a:pt x="-8347" y="80903"/>
                  <a:pt x="6705" y="124177"/>
                </a:cubicBezTo>
                <a:cubicBezTo>
                  <a:pt x="21757" y="167451"/>
                  <a:pt x="108305" y="259644"/>
                  <a:pt x="108305" y="25964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2008820" y="5012267"/>
            <a:ext cx="565047" cy="248355"/>
          </a:xfrm>
          <a:custGeom>
            <a:avLst/>
            <a:gdLst>
              <a:gd name="connsiteX0" fmla="*/ 602 w 565047"/>
              <a:gd name="connsiteY0" fmla="*/ 0 h 248355"/>
              <a:gd name="connsiteX1" fmla="*/ 68336 w 565047"/>
              <a:gd name="connsiteY1" fmla="*/ 158044 h 248355"/>
              <a:gd name="connsiteX2" fmla="*/ 429580 w 565047"/>
              <a:gd name="connsiteY2" fmla="*/ 191911 h 248355"/>
              <a:gd name="connsiteX3" fmla="*/ 565047 w 565047"/>
              <a:gd name="connsiteY3" fmla="*/ 248355 h 248355"/>
            </a:gdLst>
            <a:ahLst/>
            <a:cxnLst>
              <a:cxn ang="0">
                <a:pos x="connsiteX0" y="connsiteY0"/>
              </a:cxn>
              <a:cxn ang="0">
                <a:pos x="connsiteX1" y="connsiteY1"/>
              </a:cxn>
              <a:cxn ang="0">
                <a:pos x="connsiteX2" y="connsiteY2"/>
              </a:cxn>
              <a:cxn ang="0">
                <a:pos x="connsiteX3" y="connsiteY3"/>
              </a:cxn>
            </a:cxnLst>
            <a:rect l="l" t="t" r="r" b="b"/>
            <a:pathLst>
              <a:path w="565047" h="248355">
                <a:moveTo>
                  <a:pt x="602" y="0"/>
                </a:moveTo>
                <a:cubicBezTo>
                  <a:pt x="-1279" y="63029"/>
                  <a:pt x="-3160" y="126059"/>
                  <a:pt x="68336" y="158044"/>
                </a:cubicBezTo>
                <a:cubicBezTo>
                  <a:pt x="139832" y="190029"/>
                  <a:pt x="346795" y="176859"/>
                  <a:pt x="429580" y="191911"/>
                </a:cubicBezTo>
                <a:cubicBezTo>
                  <a:pt x="512365" y="206963"/>
                  <a:pt x="538706" y="227659"/>
                  <a:pt x="565047" y="248355"/>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037976993"/>
              </p:ext>
            </p:extLst>
          </p:nvPr>
        </p:nvGraphicFramePr>
        <p:xfrm>
          <a:off x="4267200" y="4639129"/>
          <a:ext cx="1092200" cy="800100"/>
        </p:xfrm>
        <a:graphic>
          <a:graphicData uri="http://schemas.openxmlformats.org/presentationml/2006/ole">
            <mc:AlternateContent xmlns:mc="http://schemas.openxmlformats.org/markup-compatibility/2006">
              <mc:Choice xmlns:v="urn:schemas-microsoft-com:vml" Requires="v">
                <p:oleObj spid="_x0000_s3133" name="Equation" r:id="rId11" imgW="1091880" imgH="799920" progId="Equation.DSMT4">
                  <p:embed/>
                </p:oleObj>
              </mc:Choice>
              <mc:Fallback>
                <p:oleObj name="Equation" r:id="rId11" imgW="1091880" imgH="799920" progId="Equation.DSMT4">
                  <p:embed/>
                  <p:pic>
                    <p:nvPicPr>
                      <p:cNvPr id="0" name=""/>
                      <p:cNvPicPr/>
                      <p:nvPr/>
                    </p:nvPicPr>
                    <p:blipFill>
                      <a:blip r:embed="rId12"/>
                      <a:stretch>
                        <a:fillRect/>
                      </a:stretch>
                    </p:blipFill>
                    <p:spPr>
                      <a:xfrm>
                        <a:off x="4267200" y="4639129"/>
                        <a:ext cx="1092200" cy="800100"/>
                      </a:xfrm>
                      <a:prstGeom prst="rect">
                        <a:avLst/>
                      </a:prstGeom>
                    </p:spPr>
                  </p:pic>
                </p:oleObj>
              </mc:Fallback>
            </mc:AlternateContent>
          </a:graphicData>
        </a:graphic>
      </p:graphicFrame>
    </p:spTree>
    <p:extLst>
      <p:ext uri="{BB962C8B-B14F-4D97-AF65-F5344CB8AC3E}">
        <p14:creationId xmlns:p14="http://schemas.microsoft.com/office/powerpoint/2010/main" val="119722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914400" y="1719365"/>
            <a:ext cx="7924800" cy="33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14400" y="821264"/>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5" name="TextBox 4"/>
          <p:cNvSpPr txBox="1"/>
          <p:nvPr/>
        </p:nvSpPr>
        <p:spPr>
          <a:xfrm>
            <a:off x="1524000" y="821267"/>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7" name="TextBox 6"/>
          <p:cNvSpPr txBox="1"/>
          <p:nvPr/>
        </p:nvSpPr>
        <p:spPr>
          <a:xfrm>
            <a:off x="7543800" y="821265"/>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8" name="TextBox 7"/>
          <p:cNvSpPr txBox="1"/>
          <p:nvPr/>
        </p:nvSpPr>
        <p:spPr>
          <a:xfrm>
            <a:off x="2170289" y="838199"/>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9" name="TextBox 8"/>
          <p:cNvSpPr txBox="1"/>
          <p:nvPr/>
        </p:nvSpPr>
        <p:spPr>
          <a:xfrm>
            <a:off x="2782711" y="821266"/>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0" name="TextBox 9"/>
          <p:cNvSpPr txBox="1"/>
          <p:nvPr/>
        </p:nvSpPr>
        <p:spPr>
          <a:xfrm>
            <a:off x="3352800" y="838200"/>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1" name="TextBox 10"/>
          <p:cNvSpPr txBox="1"/>
          <p:nvPr/>
        </p:nvSpPr>
        <p:spPr>
          <a:xfrm>
            <a:off x="3962400" y="838830"/>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2" name="TextBox 11"/>
          <p:cNvSpPr txBox="1"/>
          <p:nvPr/>
        </p:nvSpPr>
        <p:spPr>
          <a:xfrm>
            <a:off x="4572000" y="838198"/>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3" name="TextBox 12"/>
          <p:cNvSpPr txBox="1"/>
          <p:nvPr/>
        </p:nvSpPr>
        <p:spPr>
          <a:xfrm>
            <a:off x="5105400" y="838197"/>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4" name="TextBox 13"/>
          <p:cNvSpPr txBox="1"/>
          <p:nvPr/>
        </p:nvSpPr>
        <p:spPr>
          <a:xfrm>
            <a:off x="5715000" y="831922"/>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5" name="TextBox 14"/>
          <p:cNvSpPr txBox="1"/>
          <p:nvPr/>
        </p:nvSpPr>
        <p:spPr>
          <a:xfrm>
            <a:off x="6367159" y="815195"/>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6" name="TextBox 15"/>
          <p:cNvSpPr txBox="1"/>
          <p:nvPr/>
        </p:nvSpPr>
        <p:spPr>
          <a:xfrm>
            <a:off x="6898188" y="824086"/>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9" name="TextBox 18"/>
          <p:cNvSpPr txBox="1"/>
          <p:nvPr/>
        </p:nvSpPr>
        <p:spPr>
          <a:xfrm>
            <a:off x="914400" y="1825823"/>
            <a:ext cx="7924800" cy="307777"/>
          </a:xfrm>
          <a:prstGeom prst="rect">
            <a:avLst/>
          </a:prstGeom>
          <a:noFill/>
        </p:spPr>
        <p:txBody>
          <a:bodyPr wrap="square" rtlCol="0">
            <a:spAutoFit/>
          </a:bodyPr>
          <a:lstStyle/>
          <a:p>
            <a:r>
              <a:rPr lang="en-US" sz="1400" dirty="0" smtClean="0"/>
              <a:t>0             1              2             3              4             5             6           7            8             9            10           11         12 …</a:t>
            </a:r>
            <a:endParaRPr lang="en-US" sz="1400" dirty="0"/>
          </a:p>
        </p:txBody>
      </p:sp>
      <p:sp>
        <p:nvSpPr>
          <p:cNvPr id="21" name="TextBox 20"/>
          <p:cNvSpPr txBox="1"/>
          <p:nvPr/>
        </p:nvSpPr>
        <p:spPr>
          <a:xfrm>
            <a:off x="8153400" y="821267"/>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22" name="Oval 21"/>
          <p:cNvSpPr/>
          <p:nvPr/>
        </p:nvSpPr>
        <p:spPr>
          <a:xfrm>
            <a:off x="986028" y="867392"/>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a:off x="1216152" y="1066800"/>
            <a:ext cx="384048" cy="36576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593483" y="1371600"/>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216856" y="1133856"/>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54339" y="860234"/>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V="1">
            <a:off x="1831227" y="1336783"/>
            <a:ext cx="410690" cy="15369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438400" y="1041129"/>
            <a:ext cx="444312" cy="178071"/>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7" idx="5"/>
          </p:cNvCxnSpPr>
          <p:nvPr/>
        </p:nvCxnSpPr>
        <p:spPr>
          <a:xfrm>
            <a:off x="3057266" y="1063161"/>
            <a:ext cx="327651" cy="347365"/>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378200" y="1349566"/>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01573" y="1111822"/>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639056" y="905256"/>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flipV="1">
            <a:off x="3581400" y="1314749"/>
            <a:ext cx="410690" cy="15369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4223117" y="1019095"/>
            <a:ext cx="444312" cy="178071"/>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2" idx="5"/>
          </p:cNvCxnSpPr>
          <p:nvPr/>
        </p:nvCxnSpPr>
        <p:spPr>
          <a:xfrm>
            <a:off x="4841983" y="1108183"/>
            <a:ext cx="342665" cy="302343"/>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5177931" y="1349566"/>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801304" y="1111822"/>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438787" y="838200"/>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a:xfrm flipV="1">
            <a:off x="5415675" y="1314749"/>
            <a:ext cx="410690" cy="15369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6022848" y="1019095"/>
            <a:ext cx="444312" cy="178071"/>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6582269" y="1044766"/>
            <a:ext cx="384048" cy="36576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6959600" y="1349566"/>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7582973" y="1111822"/>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8220456" y="838200"/>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p:nvPr/>
        </p:nvCxnSpPr>
        <p:spPr>
          <a:xfrm flipV="1">
            <a:off x="7197344" y="1314749"/>
            <a:ext cx="410690" cy="15369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7804517" y="1041129"/>
            <a:ext cx="444312" cy="178071"/>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Freeform 70"/>
          <p:cNvSpPr/>
          <p:nvPr/>
        </p:nvSpPr>
        <p:spPr>
          <a:xfrm>
            <a:off x="1090450" y="677333"/>
            <a:ext cx="1941689" cy="124178"/>
          </a:xfrm>
          <a:custGeom>
            <a:avLst/>
            <a:gdLst>
              <a:gd name="connsiteX0" fmla="*/ 0 w 1941689"/>
              <a:gd name="connsiteY0" fmla="*/ 124178 h 124178"/>
              <a:gd name="connsiteX1" fmla="*/ 982134 w 1941689"/>
              <a:gd name="connsiteY1" fmla="*/ 0 h 124178"/>
              <a:gd name="connsiteX2" fmla="*/ 1941689 w 1941689"/>
              <a:gd name="connsiteY2" fmla="*/ 124178 h 124178"/>
            </a:gdLst>
            <a:ahLst/>
            <a:cxnLst>
              <a:cxn ang="0">
                <a:pos x="connsiteX0" y="connsiteY0"/>
              </a:cxn>
              <a:cxn ang="0">
                <a:pos x="connsiteX1" y="connsiteY1"/>
              </a:cxn>
              <a:cxn ang="0">
                <a:pos x="connsiteX2" y="connsiteY2"/>
              </a:cxn>
            </a:cxnLst>
            <a:rect l="l" t="t" r="r" b="b"/>
            <a:pathLst>
              <a:path w="1941689" h="124178">
                <a:moveTo>
                  <a:pt x="0" y="124178"/>
                </a:moveTo>
                <a:cubicBezTo>
                  <a:pt x="329259" y="62089"/>
                  <a:pt x="658519" y="0"/>
                  <a:pt x="982134" y="0"/>
                </a:cubicBezTo>
                <a:cubicBezTo>
                  <a:pt x="1305749" y="0"/>
                  <a:pt x="1623719" y="62089"/>
                  <a:pt x="1941689" y="124178"/>
                </a:cubicBezTo>
              </a:path>
            </a:pathLst>
          </a:custGeom>
          <a:noFill/>
          <a:ln w="1270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1061156" y="533400"/>
            <a:ext cx="3860955" cy="262688"/>
          </a:xfrm>
          <a:custGeom>
            <a:avLst/>
            <a:gdLst>
              <a:gd name="connsiteX0" fmla="*/ 0 w 3860955"/>
              <a:gd name="connsiteY0" fmla="*/ 203299 h 262688"/>
              <a:gd name="connsiteX1" fmla="*/ 2144888 w 3860955"/>
              <a:gd name="connsiteY1" fmla="*/ 99 h 262688"/>
              <a:gd name="connsiteX2" fmla="*/ 3657600 w 3860955"/>
              <a:gd name="connsiteY2" fmla="*/ 225876 h 262688"/>
              <a:gd name="connsiteX3" fmla="*/ 3804355 w 3860955"/>
              <a:gd name="connsiteY3" fmla="*/ 259743 h 262688"/>
            </a:gdLst>
            <a:ahLst/>
            <a:cxnLst>
              <a:cxn ang="0">
                <a:pos x="connsiteX0" y="connsiteY0"/>
              </a:cxn>
              <a:cxn ang="0">
                <a:pos x="connsiteX1" y="connsiteY1"/>
              </a:cxn>
              <a:cxn ang="0">
                <a:pos x="connsiteX2" y="connsiteY2"/>
              </a:cxn>
              <a:cxn ang="0">
                <a:pos x="connsiteX3" y="connsiteY3"/>
              </a:cxn>
            </a:cxnLst>
            <a:rect l="l" t="t" r="r" b="b"/>
            <a:pathLst>
              <a:path w="3860955" h="262688">
                <a:moveTo>
                  <a:pt x="0" y="203299"/>
                </a:moveTo>
                <a:cubicBezTo>
                  <a:pt x="767644" y="99817"/>
                  <a:pt x="1535288" y="-3664"/>
                  <a:pt x="2144888" y="99"/>
                </a:cubicBezTo>
                <a:cubicBezTo>
                  <a:pt x="2754488" y="3862"/>
                  <a:pt x="3381022" y="182602"/>
                  <a:pt x="3657600" y="225876"/>
                </a:cubicBezTo>
                <a:cubicBezTo>
                  <a:pt x="3934178" y="269150"/>
                  <a:pt x="3869266" y="264446"/>
                  <a:pt x="3804355" y="259743"/>
                </a:cubicBezTo>
              </a:path>
            </a:pathLst>
          </a:custGeom>
          <a:noFill/>
          <a:ln w="127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1049867" y="371981"/>
            <a:ext cx="5486400" cy="384375"/>
          </a:xfrm>
          <a:custGeom>
            <a:avLst/>
            <a:gdLst>
              <a:gd name="connsiteX0" fmla="*/ 0 w 5486400"/>
              <a:gd name="connsiteY0" fmla="*/ 316641 h 384375"/>
              <a:gd name="connsiteX1" fmla="*/ 2822222 w 5486400"/>
              <a:gd name="connsiteY1" fmla="*/ 552 h 384375"/>
              <a:gd name="connsiteX2" fmla="*/ 5486400 w 5486400"/>
              <a:gd name="connsiteY2" fmla="*/ 384375 h 384375"/>
            </a:gdLst>
            <a:ahLst/>
            <a:cxnLst>
              <a:cxn ang="0">
                <a:pos x="connsiteX0" y="connsiteY0"/>
              </a:cxn>
              <a:cxn ang="0">
                <a:pos x="connsiteX1" y="connsiteY1"/>
              </a:cxn>
              <a:cxn ang="0">
                <a:pos x="connsiteX2" y="connsiteY2"/>
              </a:cxn>
            </a:cxnLst>
            <a:rect l="l" t="t" r="r" b="b"/>
            <a:pathLst>
              <a:path w="5486400" h="384375">
                <a:moveTo>
                  <a:pt x="0" y="316641"/>
                </a:moveTo>
                <a:cubicBezTo>
                  <a:pt x="953911" y="152952"/>
                  <a:pt x="1907822" y="-10737"/>
                  <a:pt x="2822222" y="552"/>
                </a:cubicBezTo>
                <a:cubicBezTo>
                  <a:pt x="3736622" y="11841"/>
                  <a:pt x="4611511" y="198108"/>
                  <a:pt x="5486400" y="384375"/>
                </a:cubicBezTo>
              </a:path>
            </a:pathLst>
          </a:custGeom>
          <a:noFill/>
          <a:ln w="127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1061156" y="145159"/>
            <a:ext cx="7191022" cy="645063"/>
          </a:xfrm>
          <a:custGeom>
            <a:avLst/>
            <a:gdLst>
              <a:gd name="connsiteX0" fmla="*/ 0 w 7191022"/>
              <a:gd name="connsiteY0" fmla="*/ 498308 h 645063"/>
              <a:gd name="connsiteX1" fmla="*/ 3533422 w 7191022"/>
              <a:gd name="connsiteY1" fmla="*/ 1597 h 645063"/>
              <a:gd name="connsiteX2" fmla="*/ 7191022 w 7191022"/>
              <a:gd name="connsiteY2" fmla="*/ 645063 h 645063"/>
            </a:gdLst>
            <a:ahLst/>
            <a:cxnLst>
              <a:cxn ang="0">
                <a:pos x="connsiteX0" y="connsiteY0"/>
              </a:cxn>
              <a:cxn ang="0">
                <a:pos x="connsiteX1" y="connsiteY1"/>
              </a:cxn>
              <a:cxn ang="0">
                <a:pos x="connsiteX2" y="connsiteY2"/>
              </a:cxn>
            </a:cxnLst>
            <a:rect l="l" t="t" r="r" b="b"/>
            <a:pathLst>
              <a:path w="7191022" h="645063">
                <a:moveTo>
                  <a:pt x="0" y="498308"/>
                </a:moveTo>
                <a:cubicBezTo>
                  <a:pt x="1167459" y="237723"/>
                  <a:pt x="2334918" y="-22862"/>
                  <a:pt x="3533422" y="1597"/>
                </a:cubicBezTo>
                <a:cubicBezTo>
                  <a:pt x="4731926" y="26056"/>
                  <a:pt x="5961474" y="335559"/>
                  <a:pt x="7191022" y="645063"/>
                </a:cubicBezTo>
              </a:path>
            </a:pathLst>
          </a:custGeom>
          <a:noFill/>
          <a:ln w="127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2057400" y="620888"/>
            <a:ext cx="518611"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m=3</a:t>
            </a:r>
            <a:endParaRPr lang="en-US" sz="1200" dirty="0">
              <a:latin typeface="Times New Roman" panose="02020603050405020304" pitchFamily="18" charset="0"/>
              <a:cs typeface="Times New Roman" panose="02020603050405020304" pitchFamily="18" charset="0"/>
            </a:endParaRPr>
          </a:p>
        </p:txBody>
      </p:sp>
      <p:sp>
        <p:nvSpPr>
          <p:cNvPr id="77" name="TextBox 76"/>
          <p:cNvSpPr txBox="1"/>
          <p:nvPr/>
        </p:nvSpPr>
        <p:spPr>
          <a:xfrm>
            <a:off x="3024689" y="482389"/>
            <a:ext cx="518611"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m=6</a:t>
            </a:r>
            <a:endParaRPr lang="en-US" sz="1200" dirty="0">
              <a:latin typeface="Times New Roman" panose="02020603050405020304" pitchFamily="18" charset="0"/>
              <a:cs typeface="Times New Roman" panose="02020603050405020304" pitchFamily="18" charset="0"/>
            </a:endParaRPr>
          </a:p>
        </p:txBody>
      </p:sp>
      <p:sp>
        <p:nvSpPr>
          <p:cNvPr id="78" name="TextBox 77"/>
          <p:cNvSpPr txBox="1"/>
          <p:nvPr/>
        </p:nvSpPr>
        <p:spPr>
          <a:xfrm>
            <a:off x="3926739" y="332601"/>
            <a:ext cx="518611"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m=9</a:t>
            </a:r>
            <a:endParaRPr lang="en-US" sz="1200" dirty="0">
              <a:latin typeface="Times New Roman" panose="02020603050405020304" pitchFamily="18" charset="0"/>
              <a:cs typeface="Times New Roman" panose="02020603050405020304" pitchFamily="18" charset="0"/>
            </a:endParaRPr>
          </a:p>
        </p:txBody>
      </p:sp>
      <p:sp>
        <p:nvSpPr>
          <p:cNvPr id="79" name="TextBox 78"/>
          <p:cNvSpPr txBox="1"/>
          <p:nvPr/>
        </p:nvSpPr>
        <p:spPr>
          <a:xfrm>
            <a:off x="4586789" y="104001"/>
            <a:ext cx="597859"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m=12</a:t>
            </a:r>
            <a:endParaRPr lang="en-US" sz="1200" dirty="0">
              <a:latin typeface="Times New Roman" panose="02020603050405020304" pitchFamily="18" charset="0"/>
              <a:cs typeface="Times New Roman" panose="02020603050405020304" pitchFamily="18" charset="0"/>
            </a:endParaRPr>
          </a:p>
        </p:txBody>
      </p:sp>
      <p:sp>
        <p:nvSpPr>
          <p:cNvPr id="80" name="TextBox 79"/>
          <p:cNvSpPr txBox="1"/>
          <p:nvPr/>
        </p:nvSpPr>
        <p:spPr>
          <a:xfrm>
            <a:off x="914399" y="2209800"/>
            <a:ext cx="7112274" cy="1246495"/>
          </a:xfrm>
          <a:prstGeom prst="rect">
            <a:avLst/>
          </a:prstGeom>
          <a:noFill/>
        </p:spPr>
        <p:txBody>
          <a:bodyPr wrap="square" rtlCol="0">
            <a:spAutoFit/>
          </a:bodyPr>
          <a:lstStyle/>
          <a:p>
            <a:pPr algn="just"/>
            <a:r>
              <a:rPr lang="en-US" sz="1500" dirty="0" smtClean="0">
                <a:latin typeface="Times New Roman" panose="02020603050405020304" pitchFamily="18" charset="0"/>
                <a:cs typeface="Times New Roman" panose="02020603050405020304" pitchFamily="18" charset="0"/>
              </a:rPr>
              <a:t>Now, </a:t>
            </a:r>
            <a:r>
              <a:rPr lang="en-US" sz="1500" i="1" dirty="0" smtClean="0">
                <a:latin typeface="Times New Roman" panose="02020603050405020304" pitchFamily="18" charset="0"/>
                <a:cs typeface="Times New Roman" panose="02020603050405020304" pitchFamily="18" charset="0"/>
              </a:rPr>
              <a:t>k=G.C.D{3, 6, 9, 12, …}=3&gt;1 </a:t>
            </a:r>
            <a:r>
              <a:rPr lang="en-US" sz="1500" dirty="0" smtClean="0">
                <a:latin typeface="Times New Roman" panose="02020603050405020304" pitchFamily="18" charset="0"/>
                <a:cs typeface="Times New Roman" panose="02020603050405020304" pitchFamily="18" charset="0"/>
              </a:rPr>
              <a:t>then state one is periodic and its period is </a:t>
            </a:r>
            <a:r>
              <a:rPr lang="en-US" sz="1500" i="1" dirty="0" smtClean="0">
                <a:latin typeface="Times New Roman" panose="02020603050405020304" pitchFamily="18" charset="0"/>
                <a:cs typeface="Times New Roman" panose="02020603050405020304" pitchFamily="18" charset="0"/>
              </a:rPr>
              <a:t>k=3</a:t>
            </a:r>
            <a:r>
              <a:rPr lang="en-US" sz="1500" dirty="0" smtClean="0">
                <a:latin typeface="Times New Roman" panose="02020603050405020304" pitchFamily="18" charset="0"/>
                <a:cs typeface="Times New Roman" panose="02020603050405020304" pitchFamily="18" charset="0"/>
              </a:rPr>
              <a:t>. Since states 1, 2 and 3 are in the same communication class then states 2 and 3 are also periodic with period </a:t>
            </a:r>
            <a:r>
              <a:rPr lang="en-US" sz="1500" i="1" dirty="0" smtClean="0">
                <a:latin typeface="Times New Roman" panose="02020603050405020304" pitchFamily="18" charset="0"/>
                <a:cs typeface="Times New Roman" panose="02020603050405020304" pitchFamily="18" charset="0"/>
              </a:rPr>
              <a:t>k=3</a:t>
            </a:r>
            <a:r>
              <a:rPr lang="en-US" sz="1500" dirty="0" smtClean="0">
                <a:latin typeface="Times New Roman" panose="02020603050405020304" pitchFamily="18" charset="0"/>
                <a:cs typeface="Times New Roman" panose="02020603050405020304" pitchFamily="18" charset="0"/>
              </a:rPr>
              <a:t>. </a:t>
            </a:r>
          </a:p>
          <a:p>
            <a:pPr algn="just"/>
            <a:r>
              <a:rPr lang="en-US" sz="1500" dirty="0" smtClean="0">
                <a:latin typeface="Times New Roman" panose="02020603050405020304" pitchFamily="18" charset="0"/>
                <a:cs typeface="Times New Roman" panose="02020603050405020304" pitchFamily="18" charset="0"/>
              </a:rPr>
              <a:t>State </a:t>
            </a:r>
            <a:r>
              <a:rPr lang="en-US" sz="1500" i="1" dirty="0" err="1" smtClean="0">
                <a:latin typeface="Times New Roman" panose="02020603050405020304" pitchFamily="18" charset="0"/>
                <a:cs typeface="Times New Roman" panose="02020603050405020304" pitchFamily="18" charset="0"/>
              </a:rPr>
              <a:t>i</a:t>
            </a:r>
            <a:r>
              <a:rPr lang="en-US" sz="1500" dirty="0" smtClean="0">
                <a:latin typeface="Times New Roman" panose="02020603050405020304" pitchFamily="18" charset="0"/>
                <a:cs typeface="Times New Roman" panose="02020603050405020304" pitchFamily="18" charset="0"/>
              </a:rPr>
              <a:t> is an aperiodic state if it is not periodic, this means that when </a:t>
            </a:r>
            <a:r>
              <a:rPr lang="en-US" sz="1500" i="1" dirty="0" smtClean="0">
                <a:latin typeface="Times New Roman" panose="02020603050405020304" pitchFamily="18" charset="0"/>
                <a:cs typeface="Times New Roman" panose="02020603050405020304" pitchFamily="18" charset="0"/>
              </a:rPr>
              <a:t>k=1</a:t>
            </a:r>
            <a:r>
              <a:rPr lang="en-US" sz="1500" dirty="0" smtClean="0">
                <a:latin typeface="Times New Roman" panose="02020603050405020304" pitchFamily="18" charset="0"/>
                <a:cs typeface="Times New Roman" panose="02020603050405020304" pitchFamily="18" charset="0"/>
              </a:rPr>
              <a:t>. Clearly if </a:t>
            </a:r>
            <a:r>
              <a:rPr lang="en-US" sz="1500" i="1" dirty="0" err="1" smtClean="0">
                <a:latin typeface="Times New Roman" panose="02020603050405020304" pitchFamily="18" charset="0"/>
                <a:cs typeface="Times New Roman" panose="02020603050405020304" pitchFamily="18" charset="0"/>
              </a:rPr>
              <a:t>p</a:t>
            </a:r>
            <a:r>
              <a:rPr lang="en-US" sz="1500" i="1" baseline="-25000" dirty="0" err="1" smtClean="0">
                <a:latin typeface="Times New Roman" panose="02020603050405020304" pitchFamily="18" charset="0"/>
                <a:cs typeface="Times New Roman" panose="02020603050405020304" pitchFamily="18" charset="0"/>
              </a:rPr>
              <a:t>ii</a:t>
            </a:r>
            <a:r>
              <a:rPr lang="en-US" sz="1500" i="1" dirty="0" smtClean="0">
                <a:latin typeface="Times New Roman" panose="02020603050405020304" pitchFamily="18" charset="0"/>
                <a:cs typeface="Times New Roman" panose="02020603050405020304" pitchFamily="18" charset="0"/>
              </a:rPr>
              <a:t> &gt;0</a:t>
            </a:r>
            <a:r>
              <a:rPr lang="en-US" sz="1500" dirty="0" smtClean="0">
                <a:latin typeface="Times New Roman" panose="02020603050405020304" pitchFamily="18" charset="0"/>
                <a:cs typeface="Times New Roman" panose="02020603050405020304" pitchFamily="18" charset="0"/>
              </a:rPr>
              <a:t> then state </a:t>
            </a:r>
            <a:r>
              <a:rPr lang="en-US" sz="1500" i="1" dirty="0" err="1" smtClean="0">
                <a:latin typeface="Times New Roman" panose="02020603050405020304" pitchFamily="18" charset="0"/>
                <a:cs typeface="Times New Roman" panose="02020603050405020304" pitchFamily="18" charset="0"/>
              </a:rPr>
              <a:t>i</a:t>
            </a:r>
            <a:r>
              <a:rPr lang="en-US" sz="1500" dirty="0" smtClean="0">
                <a:latin typeface="Times New Roman" panose="02020603050405020304" pitchFamily="18" charset="0"/>
                <a:cs typeface="Times New Roman" panose="02020603050405020304" pitchFamily="18" charset="0"/>
              </a:rPr>
              <a:t> is not a periodic, then it is an aperiodic state.</a:t>
            </a:r>
            <a:endParaRPr lang="en-US" sz="1500" dirty="0">
              <a:latin typeface="Times New Roman" panose="02020603050405020304" pitchFamily="18" charset="0"/>
              <a:cs typeface="Times New Roman" panose="02020603050405020304" pitchFamily="18" charset="0"/>
            </a:endParaRPr>
          </a:p>
        </p:txBody>
      </p:sp>
      <p:pic>
        <p:nvPicPr>
          <p:cNvPr id="8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1289" y="3456295"/>
            <a:ext cx="1557711" cy="995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3" name="TextBox 82"/>
          <p:cNvSpPr txBox="1"/>
          <p:nvPr/>
        </p:nvSpPr>
        <p:spPr>
          <a:xfrm>
            <a:off x="6781800" y="3810000"/>
            <a:ext cx="381461"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0.5</a:t>
            </a:r>
            <a:endParaRPr lang="en-US" sz="1200"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6247939" y="3837801"/>
            <a:ext cx="381461"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0.5</a:t>
            </a:r>
            <a:endParaRPr lang="en-US" sz="1200" dirty="0">
              <a:latin typeface="Times New Roman" panose="02020603050405020304" pitchFamily="18" charset="0"/>
              <a:cs typeface="Times New Roman" panose="02020603050405020304" pitchFamily="18" charset="0"/>
            </a:endParaRPr>
          </a:p>
        </p:txBody>
      </p:sp>
      <p:sp>
        <p:nvSpPr>
          <p:cNvPr id="85" name="Oval 84"/>
          <p:cNvSpPr/>
          <p:nvPr/>
        </p:nvSpPr>
        <p:spPr>
          <a:xfrm>
            <a:off x="6096000" y="4913136"/>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6062359" y="4908020"/>
            <a:ext cx="304800"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1</a:t>
            </a:r>
          </a:p>
        </p:txBody>
      </p:sp>
      <p:sp>
        <p:nvSpPr>
          <p:cNvPr id="87" name="Oval 86"/>
          <p:cNvSpPr/>
          <p:nvPr/>
        </p:nvSpPr>
        <p:spPr>
          <a:xfrm>
            <a:off x="7010400" y="4908020"/>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6553200" y="5553075"/>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6502626" y="4615190"/>
            <a:ext cx="361404"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1</a:t>
            </a:r>
          </a:p>
        </p:txBody>
      </p:sp>
      <p:sp>
        <p:nvSpPr>
          <p:cNvPr id="90" name="TextBox 89"/>
          <p:cNvSpPr txBox="1"/>
          <p:nvPr/>
        </p:nvSpPr>
        <p:spPr>
          <a:xfrm>
            <a:off x="6538949" y="4943676"/>
            <a:ext cx="383088"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0.5</a:t>
            </a:r>
            <a:endParaRPr lang="en-US" sz="1100"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6133987" y="5254726"/>
            <a:ext cx="304800"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1</a:t>
            </a:r>
            <a:endParaRPr lang="en-US" sz="1100"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7050587" y="5334000"/>
            <a:ext cx="493213"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0.5</a:t>
            </a:r>
            <a:endParaRPr lang="en-US" sz="1100"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6566351" y="5548992"/>
            <a:ext cx="304800"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3</a:t>
            </a:r>
          </a:p>
        </p:txBody>
      </p:sp>
      <p:sp>
        <p:nvSpPr>
          <p:cNvPr id="94" name="TextBox 93"/>
          <p:cNvSpPr txBox="1"/>
          <p:nvPr/>
        </p:nvSpPr>
        <p:spPr>
          <a:xfrm>
            <a:off x="7010400" y="4908020"/>
            <a:ext cx="304800"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2</a:t>
            </a:r>
          </a:p>
        </p:txBody>
      </p:sp>
      <p:cxnSp>
        <p:nvCxnSpPr>
          <p:cNvPr id="96" name="Straight Arrow Connector 95"/>
          <p:cNvCxnSpPr>
            <a:stCxn id="86" idx="2"/>
          </p:cNvCxnSpPr>
          <p:nvPr/>
        </p:nvCxnSpPr>
        <p:spPr>
          <a:xfrm>
            <a:off x="6214759" y="5169630"/>
            <a:ext cx="402390" cy="383445"/>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H="1">
            <a:off x="6696993" y="5165547"/>
            <a:ext cx="402390" cy="383445"/>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3" name="Freeform 102"/>
          <p:cNvSpPr/>
          <p:nvPr/>
        </p:nvSpPr>
        <p:spPr>
          <a:xfrm>
            <a:off x="6276622" y="4842695"/>
            <a:ext cx="756356" cy="101838"/>
          </a:xfrm>
          <a:custGeom>
            <a:avLst/>
            <a:gdLst>
              <a:gd name="connsiteX0" fmla="*/ 0 w 756356"/>
              <a:gd name="connsiteY0" fmla="*/ 79261 h 101838"/>
              <a:gd name="connsiteX1" fmla="*/ 395111 w 756356"/>
              <a:gd name="connsiteY1" fmla="*/ 238 h 101838"/>
              <a:gd name="connsiteX2" fmla="*/ 756356 w 756356"/>
              <a:gd name="connsiteY2" fmla="*/ 101838 h 101838"/>
            </a:gdLst>
            <a:ahLst/>
            <a:cxnLst>
              <a:cxn ang="0">
                <a:pos x="connsiteX0" y="connsiteY0"/>
              </a:cxn>
              <a:cxn ang="0">
                <a:pos x="connsiteX1" y="connsiteY1"/>
              </a:cxn>
              <a:cxn ang="0">
                <a:pos x="connsiteX2" y="connsiteY2"/>
              </a:cxn>
            </a:cxnLst>
            <a:rect l="l" t="t" r="r" b="b"/>
            <a:pathLst>
              <a:path w="756356" h="101838">
                <a:moveTo>
                  <a:pt x="0" y="79261"/>
                </a:moveTo>
                <a:cubicBezTo>
                  <a:pt x="134526" y="37868"/>
                  <a:pt x="269052" y="-3525"/>
                  <a:pt x="395111" y="238"/>
                </a:cubicBezTo>
                <a:cubicBezTo>
                  <a:pt x="521170" y="4001"/>
                  <a:pt x="638763" y="52919"/>
                  <a:pt x="756356" y="101838"/>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p:nvPr/>
        </p:nvSpPr>
        <p:spPr>
          <a:xfrm flipV="1">
            <a:off x="6294232" y="5120745"/>
            <a:ext cx="756356" cy="101838"/>
          </a:xfrm>
          <a:custGeom>
            <a:avLst/>
            <a:gdLst>
              <a:gd name="connsiteX0" fmla="*/ 0 w 756356"/>
              <a:gd name="connsiteY0" fmla="*/ 79261 h 101838"/>
              <a:gd name="connsiteX1" fmla="*/ 395111 w 756356"/>
              <a:gd name="connsiteY1" fmla="*/ 238 h 101838"/>
              <a:gd name="connsiteX2" fmla="*/ 756356 w 756356"/>
              <a:gd name="connsiteY2" fmla="*/ 101838 h 101838"/>
            </a:gdLst>
            <a:ahLst/>
            <a:cxnLst>
              <a:cxn ang="0">
                <a:pos x="connsiteX0" y="connsiteY0"/>
              </a:cxn>
              <a:cxn ang="0">
                <a:pos x="connsiteX1" y="connsiteY1"/>
              </a:cxn>
              <a:cxn ang="0">
                <a:pos x="connsiteX2" y="connsiteY2"/>
              </a:cxn>
            </a:cxnLst>
            <a:rect l="l" t="t" r="r" b="b"/>
            <a:pathLst>
              <a:path w="756356" h="101838">
                <a:moveTo>
                  <a:pt x="0" y="79261"/>
                </a:moveTo>
                <a:cubicBezTo>
                  <a:pt x="134526" y="37868"/>
                  <a:pt x="269052" y="-3525"/>
                  <a:pt x="395111" y="238"/>
                </a:cubicBezTo>
                <a:cubicBezTo>
                  <a:pt x="521170" y="4001"/>
                  <a:pt x="638763" y="52919"/>
                  <a:pt x="756356" y="101838"/>
                </a:cubicBezTo>
              </a:path>
            </a:pathLst>
          </a:custGeom>
          <a:noFill/>
          <a:ln w="12700">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1295400" y="4867068"/>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06" name="TextBox 105"/>
          <p:cNvSpPr txBox="1"/>
          <p:nvPr/>
        </p:nvSpPr>
        <p:spPr>
          <a:xfrm>
            <a:off x="1905000" y="4867071"/>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07" name="TextBox 106"/>
          <p:cNvSpPr txBox="1"/>
          <p:nvPr/>
        </p:nvSpPr>
        <p:spPr>
          <a:xfrm>
            <a:off x="2551289" y="4884003"/>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08" name="TextBox 107"/>
          <p:cNvSpPr txBox="1"/>
          <p:nvPr/>
        </p:nvSpPr>
        <p:spPr>
          <a:xfrm>
            <a:off x="3163711" y="4867070"/>
            <a:ext cx="3810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600" dirty="0" smtClean="0"/>
              <a:t>1</a:t>
            </a:r>
          </a:p>
          <a:p>
            <a:pPr algn="ctr"/>
            <a:r>
              <a:rPr lang="en-US" sz="1600" dirty="0" smtClean="0"/>
              <a:t>2</a:t>
            </a:r>
          </a:p>
          <a:p>
            <a:pPr algn="ctr"/>
            <a:r>
              <a:rPr lang="en-US" sz="1600" dirty="0"/>
              <a:t>3</a:t>
            </a:r>
          </a:p>
        </p:txBody>
      </p:sp>
      <p:sp>
        <p:nvSpPr>
          <p:cNvPr id="109" name="Oval 108"/>
          <p:cNvSpPr/>
          <p:nvPr/>
        </p:nvSpPr>
        <p:spPr>
          <a:xfrm>
            <a:off x="1367028" y="4913196"/>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Arrow Connector 109"/>
          <p:cNvCxnSpPr/>
          <p:nvPr/>
        </p:nvCxnSpPr>
        <p:spPr>
          <a:xfrm flipV="1">
            <a:off x="2932289" y="5118402"/>
            <a:ext cx="376945" cy="346403"/>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2657856" y="5417404"/>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235339" y="4906038"/>
            <a:ext cx="237744" cy="237744"/>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a:stCxn id="117" idx="5"/>
          </p:cNvCxnSpPr>
          <p:nvPr/>
        </p:nvCxnSpPr>
        <p:spPr>
          <a:xfrm>
            <a:off x="2184127" y="5375383"/>
            <a:ext cx="438790" cy="140953"/>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2590800" y="4943856"/>
            <a:ext cx="237744" cy="237744"/>
          </a:xfrm>
          <a:prstGeom prst="ellipse">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981200" y="5172456"/>
            <a:ext cx="237744" cy="237744"/>
          </a:xfrm>
          <a:prstGeom prst="ellipse">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947928" y="3410635"/>
            <a:ext cx="4309872" cy="1246495"/>
          </a:xfrm>
          <a:prstGeom prst="rect">
            <a:avLst/>
          </a:prstGeom>
          <a:noFill/>
        </p:spPr>
        <p:txBody>
          <a:bodyPr wrap="square" rtlCol="0">
            <a:spAutoFit/>
          </a:bodyPr>
          <a:lstStyle/>
          <a:p>
            <a:pPr algn="just"/>
            <a:r>
              <a:rPr lang="en-US" sz="1500" dirty="0" smtClean="0">
                <a:latin typeface="Times New Roman" panose="02020603050405020304" pitchFamily="18" charset="0"/>
                <a:cs typeface="Times New Roman" panose="02020603050405020304" pitchFamily="18" charset="0"/>
              </a:rPr>
              <a:t>Assume that the above example change as follow now we may move from state1 to state 1 after </a:t>
            </a:r>
            <a:r>
              <a:rPr lang="en-US" sz="1500" i="1" dirty="0" smtClean="0">
                <a:latin typeface="Times New Roman" panose="02020603050405020304" pitchFamily="18" charset="0"/>
                <a:cs typeface="Times New Roman" panose="02020603050405020304" pitchFamily="18" charset="0"/>
              </a:rPr>
              <a:t>m=2</a:t>
            </a:r>
            <a:r>
              <a:rPr lang="en-US" sz="1500" dirty="0" smtClean="0">
                <a:latin typeface="Times New Roman" panose="02020603050405020304" pitchFamily="18" charset="0"/>
                <a:cs typeface="Times New Roman" panose="02020603050405020304" pitchFamily="18" charset="0"/>
              </a:rPr>
              <a:t> and </a:t>
            </a:r>
            <a:r>
              <a:rPr lang="en-US" sz="1500" i="1" dirty="0" smtClean="0">
                <a:latin typeface="Times New Roman" panose="02020603050405020304" pitchFamily="18" charset="0"/>
                <a:cs typeface="Times New Roman" panose="02020603050405020304" pitchFamily="18" charset="0"/>
              </a:rPr>
              <a:t>m=3</a:t>
            </a:r>
            <a:r>
              <a:rPr lang="en-US" sz="1500" dirty="0" smtClean="0">
                <a:latin typeface="Times New Roman" panose="02020603050405020304" pitchFamily="18" charset="0"/>
                <a:cs typeface="Times New Roman" panose="02020603050405020304" pitchFamily="18" charset="0"/>
              </a:rPr>
              <a:t> but because </a:t>
            </a:r>
            <a:r>
              <a:rPr lang="en-US" sz="1500" i="1" dirty="0" smtClean="0">
                <a:latin typeface="Times New Roman" panose="02020603050405020304" pitchFamily="18" charset="0"/>
                <a:cs typeface="Times New Roman" panose="02020603050405020304" pitchFamily="18" charset="0"/>
              </a:rPr>
              <a:t>k=G.C.D{2,3}=1 </a:t>
            </a:r>
            <a:r>
              <a:rPr lang="en-US" sz="1500" dirty="0" smtClean="0">
                <a:latin typeface="Times New Roman" panose="02020603050405020304" pitchFamily="18" charset="0"/>
                <a:cs typeface="Times New Roman" panose="02020603050405020304" pitchFamily="18" charset="0"/>
              </a:rPr>
              <a:t>then again we can conclude that state 1 is aperiodic state and it implies that states 2 and 3 are also aperiodic states. </a:t>
            </a:r>
            <a:endParaRPr lang="en-US" sz="1500" dirty="0">
              <a:latin typeface="Times New Roman" panose="02020603050405020304" pitchFamily="18" charset="0"/>
              <a:cs typeface="Times New Roman" panose="02020603050405020304" pitchFamily="18" charset="0"/>
            </a:endParaRPr>
          </a:p>
        </p:txBody>
      </p:sp>
      <p:cxnSp>
        <p:nvCxnSpPr>
          <p:cNvPr id="120" name="Straight Arrow Connector 119"/>
          <p:cNvCxnSpPr>
            <a:stCxn id="109" idx="6"/>
            <a:endCxn id="117" idx="1"/>
          </p:cNvCxnSpPr>
          <p:nvPr/>
        </p:nvCxnSpPr>
        <p:spPr>
          <a:xfrm>
            <a:off x="1604772" y="5032068"/>
            <a:ext cx="411245" cy="175205"/>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7" idx="7"/>
          </p:cNvCxnSpPr>
          <p:nvPr/>
        </p:nvCxnSpPr>
        <p:spPr>
          <a:xfrm flipV="1">
            <a:off x="2184127" y="5038825"/>
            <a:ext cx="438790" cy="168448"/>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58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04800"/>
            <a:ext cx="7239000" cy="774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143000"/>
            <a:ext cx="737881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199" y="2362199"/>
            <a:ext cx="1609725" cy="1215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615217"/>
            <a:ext cx="1752600" cy="1337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81225" y="3650673"/>
            <a:ext cx="1028700" cy="1226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4953000"/>
            <a:ext cx="1494692"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Arrow Connector 16"/>
          <p:cNvCxnSpPr/>
          <p:nvPr/>
        </p:nvCxnSpPr>
        <p:spPr>
          <a:xfrm flipH="1" flipV="1">
            <a:off x="6088743" y="2801116"/>
            <a:ext cx="685800" cy="1"/>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4" idx="0"/>
            <a:endCxn id="23" idx="1"/>
          </p:cNvCxnSpPr>
          <p:nvPr/>
        </p:nvCxnSpPr>
        <p:spPr>
          <a:xfrm flipV="1">
            <a:off x="6425999" y="2830079"/>
            <a:ext cx="348544" cy="550522"/>
          </a:xfrm>
          <a:prstGeom prst="straightConnector1">
            <a:avLst/>
          </a:prstGeom>
          <a:ln w="12700">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51525" y="2646362"/>
            <a:ext cx="244475" cy="24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Oval 26"/>
          <p:cNvSpPr/>
          <p:nvPr/>
        </p:nvSpPr>
        <p:spPr>
          <a:xfrm>
            <a:off x="6789057" y="2669019"/>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562600" y="5804855"/>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850743" y="5804854"/>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791200" y="3810000"/>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705600" y="3798484"/>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230056" y="5248954"/>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705600" y="4494490"/>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791200" y="4495800"/>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774543" y="2691579"/>
            <a:ext cx="304800"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2</a:t>
            </a:r>
            <a:endParaRPr lang="en-US" sz="1200"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5860143" y="2643180"/>
            <a:ext cx="304800"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1</a:t>
            </a:r>
            <a:endParaRPr lang="en-US" sz="1100" dirty="0">
              <a:latin typeface="Times New Roman" panose="02020603050405020304" pitchFamily="18" charset="0"/>
              <a:cs typeface="Times New Roman" panose="02020603050405020304" pitchFamily="18" charset="0"/>
            </a:endParaRPr>
          </a:p>
        </p:txBody>
      </p:sp>
      <p:sp>
        <p:nvSpPr>
          <p:cNvPr id="36" name="TextBox 35"/>
          <p:cNvSpPr txBox="1"/>
          <p:nvPr/>
        </p:nvSpPr>
        <p:spPr>
          <a:xfrm>
            <a:off x="6858000" y="5834390"/>
            <a:ext cx="304800"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3</a:t>
            </a:r>
            <a:endParaRPr lang="en-US" sz="11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5562600" y="5791200"/>
            <a:ext cx="304800"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2</a:t>
            </a:r>
            <a:endParaRPr lang="en-US" sz="11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6212086" y="5237211"/>
            <a:ext cx="304800" cy="26161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1</a:t>
            </a:r>
            <a:endParaRPr lang="en-US" sz="1100" dirty="0">
              <a:latin typeface="Times New Roman" panose="02020603050405020304" pitchFamily="18" charset="0"/>
              <a:cs typeface="Times New Roman" panose="02020603050405020304" pitchFamily="18" charset="0"/>
            </a:endParaRPr>
          </a:p>
        </p:txBody>
      </p:sp>
      <p:sp>
        <p:nvSpPr>
          <p:cNvPr id="39" name="Oval 38"/>
          <p:cNvSpPr/>
          <p:nvPr/>
        </p:nvSpPr>
        <p:spPr>
          <a:xfrm>
            <a:off x="6268156" y="3380601"/>
            <a:ext cx="228600" cy="238125"/>
          </a:xfrm>
          <a:prstGeom prst="ellipse">
            <a:avLst/>
          </a:prstGeom>
          <a:solidFill>
            <a:schemeClr val="bg1">
              <a:lumMod val="7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273599" y="3380601"/>
            <a:ext cx="30480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3</a:t>
            </a:r>
          </a:p>
        </p:txBody>
      </p:sp>
      <p:sp>
        <p:nvSpPr>
          <p:cNvPr id="21" name="TextBox 20"/>
          <p:cNvSpPr txBox="1"/>
          <p:nvPr/>
        </p:nvSpPr>
        <p:spPr>
          <a:xfrm>
            <a:off x="5791200" y="3782693"/>
            <a:ext cx="304800" cy="253916"/>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1</a:t>
            </a:r>
          </a:p>
        </p:txBody>
      </p:sp>
      <p:sp>
        <p:nvSpPr>
          <p:cNvPr id="22" name="TextBox 21"/>
          <p:cNvSpPr txBox="1"/>
          <p:nvPr/>
        </p:nvSpPr>
        <p:spPr>
          <a:xfrm>
            <a:off x="6705600" y="3784684"/>
            <a:ext cx="304800" cy="253916"/>
          </a:xfrm>
          <a:prstGeom prst="rect">
            <a:avLst/>
          </a:prstGeom>
          <a:noFill/>
        </p:spPr>
        <p:txBody>
          <a:bodyPr wrap="square" rtlCol="0">
            <a:spAutoFit/>
          </a:bodyPr>
          <a:lstStyle/>
          <a:p>
            <a:r>
              <a:rPr lang="en-US" sz="1050" dirty="0" smtClean="0">
                <a:latin typeface="Times New Roman" panose="02020603050405020304" pitchFamily="18" charset="0"/>
                <a:cs typeface="Times New Roman" panose="02020603050405020304" pitchFamily="18" charset="0"/>
              </a:rPr>
              <a:t>2</a:t>
            </a:r>
            <a:endParaRPr lang="en-US" sz="1050"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5783943" y="4475052"/>
            <a:ext cx="30480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3</a:t>
            </a:r>
          </a:p>
        </p:txBody>
      </p:sp>
      <p:sp>
        <p:nvSpPr>
          <p:cNvPr id="41" name="TextBox 40"/>
          <p:cNvSpPr txBox="1"/>
          <p:nvPr/>
        </p:nvSpPr>
        <p:spPr>
          <a:xfrm>
            <a:off x="6705600" y="4495800"/>
            <a:ext cx="304800"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4</a:t>
            </a:r>
            <a:endParaRPr lang="en-US" sz="1200" dirty="0">
              <a:latin typeface="Times New Roman" panose="02020603050405020304" pitchFamily="18" charset="0"/>
              <a:cs typeface="Times New Roman" panose="02020603050405020304" pitchFamily="18" charset="0"/>
            </a:endParaRPr>
          </a:p>
        </p:txBody>
      </p:sp>
      <p:sp>
        <p:nvSpPr>
          <p:cNvPr id="3" name="Freeform 2"/>
          <p:cNvSpPr/>
          <p:nvPr/>
        </p:nvSpPr>
        <p:spPr>
          <a:xfrm>
            <a:off x="5593659" y="2458153"/>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6019800" y="2496400"/>
            <a:ext cx="874486" cy="159714"/>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7386828" flipH="1">
            <a:off x="6408711" y="3150473"/>
            <a:ext cx="702355" cy="140072"/>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rot="20885817">
            <a:off x="5971122" y="3252712"/>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Object 42"/>
          <p:cNvGraphicFramePr>
            <a:graphicFrameLocks noChangeAspect="1"/>
          </p:cNvGraphicFramePr>
          <p:nvPr>
            <p:extLst>
              <p:ext uri="{D42A27DB-BD31-4B8C-83A1-F6EECF244321}">
                <p14:modId xmlns:p14="http://schemas.microsoft.com/office/powerpoint/2010/main" val="3639344016"/>
              </p:ext>
            </p:extLst>
          </p:nvPr>
        </p:nvGraphicFramePr>
        <p:xfrm>
          <a:off x="6324600" y="2552700"/>
          <a:ext cx="148167" cy="266700"/>
        </p:xfrm>
        <a:graphic>
          <a:graphicData uri="http://schemas.openxmlformats.org/presentationml/2006/ole">
            <mc:AlternateContent xmlns:mc="http://schemas.openxmlformats.org/markup-compatibility/2006">
              <mc:Choice xmlns:v="urn:schemas-microsoft-com:vml" Requires="v">
                <p:oleObj spid="_x0000_s5439" name="Equation" r:id="rId10" imgW="126720" imgH="228600" progId="Equation.DSMT4">
                  <p:embed/>
                </p:oleObj>
              </mc:Choice>
              <mc:Fallback>
                <p:oleObj name="Equation" r:id="rId10" imgW="126720" imgH="228600" progId="Equation.DSMT4">
                  <p:embed/>
                  <p:pic>
                    <p:nvPicPr>
                      <p:cNvPr id="0" name=""/>
                      <p:cNvPicPr/>
                      <p:nvPr/>
                    </p:nvPicPr>
                    <p:blipFill>
                      <a:blip r:embed="rId11"/>
                      <a:stretch>
                        <a:fillRect/>
                      </a:stretch>
                    </p:blipFill>
                    <p:spPr>
                      <a:xfrm>
                        <a:off x="6324600" y="2552700"/>
                        <a:ext cx="148167" cy="266700"/>
                      </a:xfrm>
                      <a:prstGeom prst="rect">
                        <a:avLst/>
                      </a:prstGeom>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898294521"/>
              </p:ext>
            </p:extLst>
          </p:nvPr>
        </p:nvGraphicFramePr>
        <p:xfrm>
          <a:off x="6634163" y="2971800"/>
          <a:ext cx="147637" cy="266700"/>
        </p:xfrm>
        <a:graphic>
          <a:graphicData uri="http://schemas.openxmlformats.org/presentationml/2006/ole">
            <mc:AlternateContent xmlns:mc="http://schemas.openxmlformats.org/markup-compatibility/2006">
              <mc:Choice xmlns:v="urn:schemas-microsoft-com:vml" Requires="v">
                <p:oleObj spid="_x0000_s5440" name="Equation" r:id="rId12" imgW="126720" imgH="228600" progId="Equation.DSMT4">
                  <p:embed/>
                </p:oleObj>
              </mc:Choice>
              <mc:Fallback>
                <p:oleObj name="Equation" r:id="rId12" imgW="126720" imgH="228600" progId="Equation.DSMT4">
                  <p:embed/>
                  <p:pic>
                    <p:nvPicPr>
                      <p:cNvPr id="0" name="Object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34163" y="29718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3034979287"/>
              </p:ext>
            </p:extLst>
          </p:nvPr>
        </p:nvGraphicFramePr>
        <p:xfrm>
          <a:off x="5826125" y="3135792"/>
          <a:ext cx="147637" cy="266700"/>
        </p:xfrm>
        <a:graphic>
          <a:graphicData uri="http://schemas.openxmlformats.org/presentationml/2006/ole">
            <mc:AlternateContent xmlns:mc="http://schemas.openxmlformats.org/markup-compatibility/2006">
              <mc:Choice xmlns:v="urn:schemas-microsoft-com:vml" Requires="v">
                <p:oleObj spid="_x0000_s5441" name="Equation" r:id="rId14" imgW="126720" imgH="228600" progId="Equation.DSMT4">
                  <p:embed/>
                </p:oleObj>
              </mc:Choice>
              <mc:Fallback>
                <p:oleObj name="Equation" r:id="rId14" imgW="126720" imgH="228600" progId="Equation.DSMT4">
                  <p:embed/>
                  <p:pic>
                    <p:nvPicPr>
                      <p:cNvPr id="0" name="Object 42"/>
                      <p:cNvPicPr>
                        <a:picLocks noChangeAspect="1" noChangeArrowheads="1"/>
                      </p:cNvPicPr>
                      <p:nvPr/>
                    </p:nvPicPr>
                    <p:blipFill>
                      <a:blip r:embed="rId15"/>
                      <a:srcRect/>
                      <a:stretch>
                        <a:fillRect/>
                      </a:stretch>
                    </p:blipFill>
                    <p:spPr bwMode="auto">
                      <a:xfrm>
                        <a:off x="5826125" y="3135792"/>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 name="Object 46"/>
          <p:cNvGraphicFramePr>
            <a:graphicFrameLocks noChangeAspect="1"/>
          </p:cNvGraphicFramePr>
          <p:nvPr>
            <p:extLst>
              <p:ext uri="{D42A27DB-BD31-4B8C-83A1-F6EECF244321}">
                <p14:modId xmlns:p14="http://schemas.microsoft.com/office/powerpoint/2010/main" val="2334518714"/>
              </p:ext>
            </p:extLst>
          </p:nvPr>
        </p:nvGraphicFramePr>
        <p:xfrm>
          <a:off x="6862763" y="3124200"/>
          <a:ext cx="147637" cy="266700"/>
        </p:xfrm>
        <a:graphic>
          <a:graphicData uri="http://schemas.openxmlformats.org/presentationml/2006/ole">
            <mc:AlternateContent xmlns:mc="http://schemas.openxmlformats.org/markup-compatibility/2006">
              <mc:Choice xmlns:v="urn:schemas-microsoft-com:vml" Requires="v">
                <p:oleObj spid="_x0000_s5442" name="Equation" r:id="rId16" imgW="126720" imgH="228600" progId="Equation.DSMT4">
                  <p:embed/>
                </p:oleObj>
              </mc:Choice>
              <mc:Fallback>
                <p:oleObj name="Equation" r:id="rId16" imgW="126720" imgH="228600" progId="Equation.DSMT4">
                  <p:embed/>
                  <p:pic>
                    <p:nvPicPr>
                      <p:cNvPr id="0" name="Object 42"/>
                      <p:cNvPicPr>
                        <a:picLocks noChangeAspect="1" noChangeArrowheads="1"/>
                      </p:cNvPicPr>
                      <p:nvPr/>
                    </p:nvPicPr>
                    <p:blipFill>
                      <a:blip r:embed="rId17"/>
                      <a:srcRect/>
                      <a:stretch>
                        <a:fillRect/>
                      </a:stretch>
                    </p:blipFill>
                    <p:spPr bwMode="auto">
                      <a:xfrm>
                        <a:off x="6862763" y="31242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3181547566"/>
              </p:ext>
            </p:extLst>
          </p:nvPr>
        </p:nvGraphicFramePr>
        <p:xfrm>
          <a:off x="5494338" y="2362200"/>
          <a:ext cx="133350" cy="266700"/>
        </p:xfrm>
        <a:graphic>
          <a:graphicData uri="http://schemas.openxmlformats.org/presentationml/2006/ole">
            <mc:AlternateContent xmlns:mc="http://schemas.openxmlformats.org/markup-compatibility/2006">
              <mc:Choice xmlns:v="urn:schemas-microsoft-com:vml" Requires="v">
                <p:oleObj spid="_x0000_s5443" name="Equation" r:id="rId18" imgW="114120" imgH="228600" progId="Equation.DSMT4">
                  <p:embed/>
                </p:oleObj>
              </mc:Choice>
              <mc:Fallback>
                <p:oleObj name="Equation" r:id="rId18" imgW="114120" imgH="228600" progId="Equation.DSMT4">
                  <p:embed/>
                  <p:pic>
                    <p:nvPicPr>
                      <p:cNvPr id="0" name="Object 42"/>
                      <p:cNvPicPr>
                        <a:picLocks noChangeAspect="1" noChangeArrowheads="1"/>
                      </p:cNvPicPr>
                      <p:nvPr/>
                    </p:nvPicPr>
                    <p:blipFill>
                      <a:blip r:embed="rId19"/>
                      <a:srcRect/>
                      <a:stretch>
                        <a:fillRect/>
                      </a:stretch>
                    </p:blipFill>
                    <p:spPr bwMode="auto">
                      <a:xfrm>
                        <a:off x="5494338" y="2362200"/>
                        <a:ext cx="1333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 name="Object 48"/>
          <p:cNvGraphicFramePr>
            <a:graphicFrameLocks noChangeAspect="1"/>
          </p:cNvGraphicFramePr>
          <p:nvPr>
            <p:extLst>
              <p:ext uri="{D42A27DB-BD31-4B8C-83A1-F6EECF244321}">
                <p14:modId xmlns:p14="http://schemas.microsoft.com/office/powerpoint/2010/main" val="1155908670"/>
              </p:ext>
            </p:extLst>
          </p:nvPr>
        </p:nvGraphicFramePr>
        <p:xfrm>
          <a:off x="6308637" y="2228849"/>
          <a:ext cx="147637" cy="266700"/>
        </p:xfrm>
        <a:graphic>
          <a:graphicData uri="http://schemas.openxmlformats.org/presentationml/2006/ole">
            <mc:AlternateContent xmlns:mc="http://schemas.openxmlformats.org/markup-compatibility/2006">
              <mc:Choice xmlns:v="urn:schemas-microsoft-com:vml" Requires="v">
                <p:oleObj spid="_x0000_s5444" name="Equation" r:id="rId20" imgW="126720" imgH="228600" progId="Equation.DSMT4">
                  <p:embed/>
                </p:oleObj>
              </mc:Choice>
              <mc:Fallback>
                <p:oleObj name="Equation" r:id="rId20" imgW="126720" imgH="228600" progId="Equation.DSMT4">
                  <p:embed/>
                  <p:pic>
                    <p:nvPicPr>
                      <p:cNvPr id="0" name="Object 42"/>
                      <p:cNvPicPr>
                        <a:picLocks noChangeAspect="1" noChangeArrowheads="1"/>
                      </p:cNvPicPr>
                      <p:nvPr/>
                    </p:nvPicPr>
                    <p:blipFill>
                      <a:blip r:embed="rId21"/>
                      <a:srcRect/>
                      <a:stretch>
                        <a:fillRect/>
                      </a:stretch>
                    </p:blipFill>
                    <p:spPr bwMode="auto">
                      <a:xfrm>
                        <a:off x="6308637" y="2228849"/>
                        <a:ext cx="147637" cy="266700"/>
                      </a:xfrm>
                      <a:prstGeom prst="rect">
                        <a:avLst/>
                      </a:prstGeom>
                      <a:noFill/>
                      <a:ln>
                        <a:noFill/>
                      </a:ln>
                    </p:spPr>
                  </p:pic>
                </p:oleObj>
              </mc:Fallback>
            </mc:AlternateContent>
          </a:graphicData>
        </a:graphic>
      </p:graphicFrame>
      <p:sp>
        <p:nvSpPr>
          <p:cNvPr id="57" name="Freeform 56"/>
          <p:cNvSpPr/>
          <p:nvPr/>
        </p:nvSpPr>
        <p:spPr>
          <a:xfrm>
            <a:off x="6012543" y="3745316"/>
            <a:ext cx="693057" cy="140884"/>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6019800" y="4431116"/>
            <a:ext cx="693057" cy="140884"/>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0800000">
            <a:off x="6019801" y="3973916"/>
            <a:ext cx="693057" cy="140884"/>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rot="10800000">
            <a:off x="6019801" y="4659715"/>
            <a:ext cx="693057" cy="140884"/>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rot="21199048">
            <a:off x="5537380" y="3662839"/>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p:nvPr/>
        </p:nvSpPr>
        <p:spPr>
          <a:xfrm rot="21199048">
            <a:off x="5520071" y="4331405"/>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0557997">
            <a:off x="6878174" y="3922536"/>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p:cNvSpPr/>
          <p:nvPr/>
        </p:nvSpPr>
        <p:spPr>
          <a:xfrm rot="10123098">
            <a:off x="6912810" y="4580377"/>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 name="Object 50"/>
          <p:cNvGraphicFramePr>
            <a:graphicFrameLocks noChangeAspect="1"/>
          </p:cNvGraphicFramePr>
          <p:nvPr>
            <p:extLst>
              <p:ext uri="{D42A27DB-BD31-4B8C-83A1-F6EECF244321}">
                <p14:modId xmlns:p14="http://schemas.microsoft.com/office/powerpoint/2010/main" val="2944217693"/>
              </p:ext>
            </p:extLst>
          </p:nvPr>
        </p:nvGraphicFramePr>
        <p:xfrm>
          <a:off x="5414962" y="3524387"/>
          <a:ext cx="147638" cy="266700"/>
        </p:xfrm>
        <a:graphic>
          <a:graphicData uri="http://schemas.openxmlformats.org/presentationml/2006/ole">
            <mc:AlternateContent xmlns:mc="http://schemas.openxmlformats.org/markup-compatibility/2006">
              <mc:Choice xmlns:v="urn:schemas-microsoft-com:vml" Requires="v">
                <p:oleObj spid="_x0000_s5445" name="Equation" r:id="rId22" imgW="126720" imgH="228600" progId="Equation.DSMT4">
                  <p:embed/>
                </p:oleObj>
              </mc:Choice>
              <mc:Fallback>
                <p:oleObj name="Equation" r:id="rId22" imgW="126720" imgH="228600" progId="Equation.DSMT4">
                  <p:embed/>
                  <p:pic>
                    <p:nvPicPr>
                      <p:cNvPr id="0" name="Object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14962" y="3524387"/>
                        <a:ext cx="147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1801984405"/>
              </p:ext>
            </p:extLst>
          </p:nvPr>
        </p:nvGraphicFramePr>
        <p:xfrm>
          <a:off x="6253276" y="3747955"/>
          <a:ext cx="147638" cy="266700"/>
        </p:xfrm>
        <a:graphic>
          <a:graphicData uri="http://schemas.openxmlformats.org/presentationml/2006/ole">
            <mc:AlternateContent xmlns:mc="http://schemas.openxmlformats.org/markup-compatibility/2006">
              <mc:Choice xmlns:v="urn:schemas-microsoft-com:vml" Requires="v">
                <p:oleObj spid="_x0000_s5446" name="Equation" r:id="rId23" imgW="126720" imgH="228600" progId="Equation.DSMT4">
                  <p:embed/>
                </p:oleObj>
              </mc:Choice>
              <mc:Fallback>
                <p:oleObj name="Equation" r:id="rId23" imgW="126720" imgH="228600" progId="Equation.DSMT4">
                  <p:embed/>
                  <p:pic>
                    <p:nvPicPr>
                      <p:cNvPr id="0" name="Object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53276" y="3747955"/>
                        <a:ext cx="147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3" name="Object 52"/>
          <p:cNvGraphicFramePr>
            <a:graphicFrameLocks noChangeAspect="1"/>
          </p:cNvGraphicFramePr>
          <p:nvPr>
            <p:extLst>
              <p:ext uri="{D42A27DB-BD31-4B8C-83A1-F6EECF244321}">
                <p14:modId xmlns:p14="http://schemas.microsoft.com/office/powerpoint/2010/main" val="127638727"/>
              </p:ext>
            </p:extLst>
          </p:nvPr>
        </p:nvGraphicFramePr>
        <p:xfrm>
          <a:off x="7201976" y="3993737"/>
          <a:ext cx="147638" cy="266700"/>
        </p:xfrm>
        <a:graphic>
          <a:graphicData uri="http://schemas.openxmlformats.org/presentationml/2006/ole">
            <mc:AlternateContent xmlns:mc="http://schemas.openxmlformats.org/markup-compatibility/2006">
              <mc:Choice xmlns:v="urn:schemas-microsoft-com:vml" Requires="v">
                <p:oleObj spid="_x0000_s5447" name="Equation" r:id="rId24" imgW="126720" imgH="228600" progId="Equation.DSMT4">
                  <p:embed/>
                </p:oleObj>
              </mc:Choice>
              <mc:Fallback>
                <p:oleObj name="Equation" r:id="rId24" imgW="126720" imgH="228600" progId="Equation.DSMT4">
                  <p:embed/>
                  <p:pic>
                    <p:nvPicPr>
                      <p:cNvPr id="0" name="Object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01976" y="3993737"/>
                        <a:ext cx="147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 name="Object 53"/>
          <p:cNvGraphicFramePr>
            <a:graphicFrameLocks noChangeAspect="1"/>
          </p:cNvGraphicFramePr>
          <p:nvPr>
            <p:extLst>
              <p:ext uri="{D42A27DB-BD31-4B8C-83A1-F6EECF244321}">
                <p14:modId xmlns:p14="http://schemas.microsoft.com/office/powerpoint/2010/main" val="2718745203"/>
              </p:ext>
            </p:extLst>
          </p:nvPr>
        </p:nvGraphicFramePr>
        <p:xfrm>
          <a:off x="6275478" y="4099407"/>
          <a:ext cx="147638" cy="266700"/>
        </p:xfrm>
        <a:graphic>
          <a:graphicData uri="http://schemas.openxmlformats.org/presentationml/2006/ole">
            <mc:AlternateContent xmlns:mc="http://schemas.openxmlformats.org/markup-compatibility/2006">
              <mc:Choice xmlns:v="urn:schemas-microsoft-com:vml" Requires="v">
                <p:oleObj spid="_x0000_s5448" name="Equation" r:id="rId25" imgW="126720" imgH="228600" progId="Equation.DSMT4">
                  <p:embed/>
                </p:oleObj>
              </mc:Choice>
              <mc:Fallback>
                <p:oleObj name="Equation" r:id="rId25" imgW="126720" imgH="228600" progId="Equation.DSMT4">
                  <p:embed/>
                  <p:pic>
                    <p:nvPicPr>
                      <p:cNvPr id="0" name="Object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75478" y="4099407"/>
                        <a:ext cx="147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1831968266"/>
              </p:ext>
            </p:extLst>
          </p:nvPr>
        </p:nvGraphicFramePr>
        <p:xfrm>
          <a:off x="6292649" y="4438650"/>
          <a:ext cx="133350" cy="266700"/>
        </p:xfrm>
        <a:graphic>
          <a:graphicData uri="http://schemas.openxmlformats.org/presentationml/2006/ole">
            <mc:AlternateContent xmlns:mc="http://schemas.openxmlformats.org/markup-compatibility/2006">
              <mc:Choice xmlns:v="urn:schemas-microsoft-com:vml" Requires="v">
                <p:oleObj spid="_x0000_s5449" name="Equation" r:id="rId26" imgW="114120" imgH="228600" progId="Equation.DSMT4">
                  <p:embed/>
                </p:oleObj>
              </mc:Choice>
              <mc:Fallback>
                <p:oleObj name="Equation" r:id="rId26" imgW="114120" imgH="228600" progId="Equation.DSMT4">
                  <p:embed/>
                  <p:pic>
                    <p:nvPicPr>
                      <p:cNvPr id="0" name="Object 4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292649" y="4438650"/>
                        <a:ext cx="1333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2302069803"/>
              </p:ext>
            </p:extLst>
          </p:nvPr>
        </p:nvGraphicFramePr>
        <p:xfrm>
          <a:off x="5420291" y="4199175"/>
          <a:ext cx="147638" cy="266700"/>
        </p:xfrm>
        <a:graphic>
          <a:graphicData uri="http://schemas.openxmlformats.org/presentationml/2006/ole">
            <mc:AlternateContent xmlns:mc="http://schemas.openxmlformats.org/markup-compatibility/2006">
              <mc:Choice xmlns:v="urn:schemas-microsoft-com:vml" Requires="v">
                <p:oleObj spid="_x0000_s5450" name="Equation" r:id="rId28" imgW="126720" imgH="228600" progId="Equation.DSMT4">
                  <p:embed/>
                </p:oleObj>
              </mc:Choice>
              <mc:Fallback>
                <p:oleObj name="Equation" r:id="rId28" imgW="126720" imgH="228600" progId="Equation.DSMT4">
                  <p:embed/>
                  <p:pic>
                    <p:nvPicPr>
                      <p:cNvPr id="0" name="Object 48"/>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420291" y="4199175"/>
                        <a:ext cx="147638" cy="266700"/>
                      </a:xfrm>
                      <a:prstGeom prst="rect">
                        <a:avLst/>
                      </a:prstGeom>
                      <a:noFill/>
                      <a:ln>
                        <a:noFill/>
                      </a:ln>
                    </p:spPr>
                  </p:pic>
                </p:oleObj>
              </mc:Fallback>
            </mc:AlternateContent>
          </a:graphicData>
        </a:graphic>
      </p:graphicFrame>
      <p:graphicFrame>
        <p:nvGraphicFramePr>
          <p:cNvPr id="65" name="Object 64"/>
          <p:cNvGraphicFramePr>
            <a:graphicFrameLocks noChangeAspect="1"/>
          </p:cNvGraphicFramePr>
          <p:nvPr>
            <p:extLst>
              <p:ext uri="{D42A27DB-BD31-4B8C-83A1-F6EECF244321}">
                <p14:modId xmlns:p14="http://schemas.microsoft.com/office/powerpoint/2010/main" val="577999840"/>
              </p:ext>
            </p:extLst>
          </p:nvPr>
        </p:nvGraphicFramePr>
        <p:xfrm>
          <a:off x="6329362" y="4762500"/>
          <a:ext cx="147638" cy="266700"/>
        </p:xfrm>
        <a:graphic>
          <a:graphicData uri="http://schemas.openxmlformats.org/presentationml/2006/ole">
            <mc:AlternateContent xmlns:mc="http://schemas.openxmlformats.org/markup-compatibility/2006">
              <mc:Choice xmlns:v="urn:schemas-microsoft-com:vml" Requires="v">
                <p:oleObj spid="_x0000_s5451" name="Equation" r:id="rId30" imgW="126720" imgH="228600" progId="Equation.DSMT4">
                  <p:embed/>
                </p:oleObj>
              </mc:Choice>
              <mc:Fallback>
                <p:oleObj name="Equation" r:id="rId30" imgW="126720" imgH="228600" progId="Equation.DSMT4">
                  <p:embed/>
                  <p:pic>
                    <p:nvPicPr>
                      <p:cNvPr id="0" name="Object 45"/>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329362" y="4762500"/>
                        <a:ext cx="147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6" name="Object 65"/>
          <p:cNvGraphicFramePr>
            <a:graphicFrameLocks noChangeAspect="1"/>
          </p:cNvGraphicFramePr>
          <p:nvPr>
            <p:extLst>
              <p:ext uri="{D42A27DB-BD31-4B8C-83A1-F6EECF244321}">
                <p14:modId xmlns:p14="http://schemas.microsoft.com/office/powerpoint/2010/main" val="1385448896"/>
              </p:ext>
            </p:extLst>
          </p:nvPr>
        </p:nvGraphicFramePr>
        <p:xfrm>
          <a:off x="7243763" y="4686300"/>
          <a:ext cx="147637" cy="266700"/>
        </p:xfrm>
        <a:graphic>
          <a:graphicData uri="http://schemas.openxmlformats.org/presentationml/2006/ole">
            <mc:AlternateContent xmlns:mc="http://schemas.openxmlformats.org/markup-compatibility/2006">
              <mc:Choice xmlns:v="urn:schemas-microsoft-com:vml" Requires="v">
                <p:oleObj spid="_x0000_s5452" name="Equation" r:id="rId32" imgW="126720" imgH="228600" progId="Equation.DSMT4">
                  <p:embed/>
                </p:oleObj>
              </mc:Choice>
              <mc:Fallback>
                <p:oleObj name="Equation" r:id="rId32" imgW="126720" imgH="228600" progId="Equation.DSMT4">
                  <p:embed/>
                  <p:pic>
                    <p:nvPicPr>
                      <p:cNvPr id="0" name="Object 4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7243763" y="46863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3" name="Freeform 72"/>
          <p:cNvSpPr/>
          <p:nvPr/>
        </p:nvSpPr>
        <p:spPr>
          <a:xfrm rot="8260601" flipH="1">
            <a:off x="5714910" y="5692262"/>
            <a:ext cx="714609" cy="110483"/>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p:cNvCxnSpPr/>
          <p:nvPr/>
        </p:nvCxnSpPr>
        <p:spPr>
          <a:xfrm flipV="1">
            <a:off x="5753100" y="5943600"/>
            <a:ext cx="1104900" cy="23885"/>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Freeform 75"/>
          <p:cNvSpPr/>
          <p:nvPr/>
        </p:nvSpPr>
        <p:spPr>
          <a:xfrm rot="10555933">
            <a:off x="7036672" y="5921052"/>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5325145" y="5638800"/>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rot="7397904">
            <a:off x="6418947" y="5120443"/>
            <a:ext cx="313655" cy="299561"/>
          </a:xfrm>
          <a:custGeom>
            <a:avLst/>
            <a:gdLst>
              <a:gd name="connsiteX0" fmla="*/ 241084 w 313655"/>
              <a:gd name="connsiteY0" fmla="*/ 299561 h 299561"/>
              <a:gd name="connsiteX1" fmla="*/ 8855 w 313655"/>
              <a:gd name="connsiteY1" fmla="*/ 168933 h 299561"/>
              <a:gd name="connsiteX2" fmla="*/ 66912 w 313655"/>
              <a:gd name="connsiteY2" fmla="*/ 9276 h 299561"/>
              <a:gd name="connsiteX3" fmla="*/ 241084 w 313655"/>
              <a:gd name="connsiteY3" fmla="*/ 38304 h 299561"/>
              <a:gd name="connsiteX4" fmla="*/ 313655 w 313655"/>
              <a:gd name="connsiteY4" fmla="*/ 197961 h 29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655" h="299561">
                <a:moveTo>
                  <a:pt x="241084" y="299561"/>
                </a:moveTo>
                <a:cubicBezTo>
                  <a:pt x="139484" y="258437"/>
                  <a:pt x="37884" y="217314"/>
                  <a:pt x="8855" y="168933"/>
                </a:cubicBezTo>
                <a:cubicBezTo>
                  <a:pt x="-20174" y="120552"/>
                  <a:pt x="28207" y="31047"/>
                  <a:pt x="66912" y="9276"/>
                </a:cubicBezTo>
                <a:cubicBezTo>
                  <a:pt x="105617" y="-12495"/>
                  <a:pt x="199960" y="6857"/>
                  <a:pt x="241084" y="38304"/>
                </a:cubicBezTo>
                <a:cubicBezTo>
                  <a:pt x="282208" y="69751"/>
                  <a:pt x="297931" y="133856"/>
                  <a:pt x="313655" y="197961"/>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rot="18819651">
            <a:off x="5586108" y="5499186"/>
            <a:ext cx="714609" cy="110483"/>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79"/>
          <p:cNvSpPr/>
          <p:nvPr/>
        </p:nvSpPr>
        <p:spPr>
          <a:xfrm rot="13379422" flipH="1">
            <a:off x="6259988" y="5685896"/>
            <a:ext cx="650935" cy="114222"/>
          </a:xfrm>
          <a:custGeom>
            <a:avLst/>
            <a:gdLst>
              <a:gd name="connsiteX0" fmla="*/ 0 w 899886"/>
              <a:gd name="connsiteY0" fmla="*/ 145200 h 159714"/>
              <a:gd name="connsiteX1" fmla="*/ 435429 w 899886"/>
              <a:gd name="connsiteY1" fmla="*/ 57 h 159714"/>
              <a:gd name="connsiteX2" fmla="*/ 899886 w 899886"/>
              <a:gd name="connsiteY2" fmla="*/ 159714 h 159714"/>
            </a:gdLst>
            <a:ahLst/>
            <a:cxnLst>
              <a:cxn ang="0">
                <a:pos x="connsiteX0" y="connsiteY0"/>
              </a:cxn>
              <a:cxn ang="0">
                <a:pos x="connsiteX1" y="connsiteY1"/>
              </a:cxn>
              <a:cxn ang="0">
                <a:pos x="connsiteX2" y="connsiteY2"/>
              </a:cxn>
            </a:cxnLst>
            <a:rect l="l" t="t" r="r" b="b"/>
            <a:pathLst>
              <a:path w="899886" h="159714">
                <a:moveTo>
                  <a:pt x="0" y="145200"/>
                </a:moveTo>
                <a:cubicBezTo>
                  <a:pt x="142724" y="71419"/>
                  <a:pt x="285448" y="-2362"/>
                  <a:pt x="435429" y="57"/>
                </a:cubicBezTo>
                <a:cubicBezTo>
                  <a:pt x="585410" y="2476"/>
                  <a:pt x="742648" y="81095"/>
                  <a:pt x="899886" y="159714"/>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9" name="Object 68"/>
          <p:cNvGraphicFramePr>
            <a:graphicFrameLocks noChangeAspect="1"/>
          </p:cNvGraphicFramePr>
          <p:nvPr>
            <p:extLst>
              <p:ext uri="{D42A27DB-BD31-4B8C-83A1-F6EECF244321}">
                <p14:modId xmlns:p14="http://schemas.microsoft.com/office/powerpoint/2010/main" val="2469250097"/>
              </p:ext>
            </p:extLst>
          </p:nvPr>
        </p:nvGraphicFramePr>
        <p:xfrm>
          <a:off x="6253162" y="5943600"/>
          <a:ext cx="147638" cy="266700"/>
        </p:xfrm>
        <a:graphic>
          <a:graphicData uri="http://schemas.openxmlformats.org/presentationml/2006/ole">
            <mc:AlternateContent xmlns:mc="http://schemas.openxmlformats.org/markup-compatibility/2006">
              <mc:Choice xmlns:v="urn:schemas-microsoft-com:vml" Requires="v">
                <p:oleObj spid="_x0000_s5453" name="Equation" r:id="rId34" imgW="126890" imgH="228402" progId="Equation.DSMT4">
                  <p:embed/>
                </p:oleObj>
              </mc:Choice>
              <mc:Fallback>
                <p:oleObj name="Equation" r:id="rId34" imgW="126890" imgH="228402" progId="Equation.DSMT4">
                  <p:embed/>
                  <p:pic>
                    <p:nvPicPr>
                      <p:cNvPr id="0" name="Object 5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253162" y="5943600"/>
                        <a:ext cx="147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0" name="Object 69"/>
          <p:cNvGraphicFramePr>
            <a:graphicFrameLocks noChangeAspect="1"/>
          </p:cNvGraphicFramePr>
          <p:nvPr>
            <p:extLst>
              <p:ext uri="{D42A27DB-BD31-4B8C-83A1-F6EECF244321}">
                <p14:modId xmlns:p14="http://schemas.microsoft.com/office/powerpoint/2010/main" val="845226895"/>
              </p:ext>
            </p:extLst>
          </p:nvPr>
        </p:nvGraphicFramePr>
        <p:xfrm>
          <a:off x="7258050" y="5753100"/>
          <a:ext cx="133350" cy="266700"/>
        </p:xfrm>
        <a:graphic>
          <a:graphicData uri="http://schemas.openxmlformats.org/presentationml/2006/ole">
            <mc:AlternateContent xmlns:mc="http://schemas.openxmlformats.org/markup-compatibility/2006">
              <mc:Choice xmlns:v="urn:schemas-microsoft-com:vml" Requires="v">
                <p:oleObj spid="_x0000_s5454" name="Equation" r:id="rId35" imgW="114250" imgH="228501" progId="Equation.DSMT4">
                  <p:embed/>
                </p:oleObj>
              </mc:Choice>
              <mc:Fallback>
                <p:oleObj name="Equation" r:id="rId35" imgW="114250" imgH="228501" progId="Equation.DSMT4">
                  <p:embed/>
                  <p:pic>
                    <p:nvPicPr>
                      <p:cNvPr id="0" name="Object 5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258050" y="5753100"/>
                        <a:ext cx="1333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 name="Object 70"/>
          <p:cNvGraphicFramePr>
            <a:graphicFrameLocks noChangeAspect="1"/>
          </p:cNvGraphicFramePr>
          <p:nvPr>
            <p:extLst>
              <p:ext uri="{D42A27DB-BD31-4B8C-83A1-F6EECF244321}">
                <p14:modId xmlns:p14="http://schemas.microsoft.com/office/powerpoint/2010/main" val="376091034"/>
              </p:ext>
            </p:extLst>
          </p:nvPr>
        </p:nvGraphicFramePr>
        <p:xfrm>
          <a:off x="5410200" y="5372100"/>
          <a:ext cx="133350" cy="266700"/>
        </p:xfrm>
        <a:graphic>
          <a:graphicData uri="http://schemas.openxmlformats.org/presentationml/2006/ole">
            <mc:AlternateContent xmlns:mc="http://schemas.openxmlformats.org/markup-compatibility/2006">
              <mc:Choice xmlns:v="urn:schemas-microsoft-com:vml" Requires="v">
                <p:oleObj spid="_x0000_s5455" name="Equation" r:id="rId36" imgW="114250" imgH="228501" progId="Equation.DSMT4">
                  <p:embed/>
                </p:oleObj>
              </mc:Choice>
              <mc:Fallback>
                <p:oleObj name="Equation" r:id="rId36" imgW="114250" imgH="228501" progId="Equation.DSMT4">
                  <p:embed/>
                  <p:pic>
                    <p:nvPicPr>
                      <p:cNvPr id="0" name="Object 5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10200" y="5372100"/>
                        <a:ext cx="1333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2" name="Object 71"/>
          <p:cNvGraphicFramePr>
            <a:graphicFrameLocks noChangeAspect="1"/>
          </p:cNvGraphicFramePr>
          <p:nvPr>
            <p:extLst>
              <p:ext uri="{D42A27DB-BD31-4B8C-83A1-F6EECF244321}">
                <p14:modId xmlns:p14="http://schemas.microsoft.com/office/powerpoint/2010/main" val="313234114"/>
              </p:ext>
            </p:extLst>
          </p:nvPr>
        </p:nvGraphicFramePr>
        <p:xfrm>
          <a:off x="6019800" y="5562600"/>
          <a:ext cx="147637" cy="266700"/>
        </p:xfrm>
        <a:graphic>
          <a:graphicData uri="http://schemas.openxmlformats.org/presentationml/2006/ole">
            <mc:AlternateContent xmlns:mc="http://schemas.openxmlformats.org/markup-compatibility/2006">
              <mc:Choice xmlns:v="urn:schemas-microsoft-com:vml" Requires="v">
                <p:oleObj spid="_x0000_s5456" name="Equation" r:id="rId37" imgW="126890" imgH="228402" progId="Equation.DSMT4">
                  <p:embed/>
                </p:oleObj>
              </mc:Choice>
              <mc:Fallback>
                <p:oleObj name="Equation" r:id="rId37" imgW="126890" imgH="228402" progId="Equation.DSMT4">
                  <p:embed/>
                  <p:pic>
                    <p:nvPicPr>
                      <p:cNvPr id="0" name="Object 68"/>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019800" y="55626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4" name="Object 73"/>
          <p:cNvGraphicFramePr>
            <a:graphicFrameLocks noChangeAspect="1"/>
          </p:cNvGraphicFramePr>
          <p:nvPr>
            <p:extLst>
              <p:ext uri="{D42A27DB-BD31-4B8C-83A1-F6EECF244321}">
                <p14:modId xmlns:p14="http://schemas.microsoft.com/office/powerpoint/2010/main" val="3298372953"/>
              </p:ext>
            </p:extLst>
          </p:nvPr>
        </p:nvGraphicFramePr>
        <p:xfrm>
          <a:off x="6481763" y="5524500"/>
          <a:ext cx="147637" cy="266700"/>
        </p:xfrm>
        <a:graphic>
          <a:graphicData uri="http://schemas.openxmlformats.org/presentationml/2006/ole">
            <mc:AlternateContent xmlns:mc="http://schemas.openxmlformats.org/markup-compatibility/2006">
              <mc:Choice xmlns:v="urn:schemas-microsoft-com:vml" Requires="v">
                <p:oleObj spid="_x0000_s5457" name="Equation" r:id="rId38" imgW="126890" imgH="228402" progId="Equation.DSMT4">
                  <p:embed/>
                </p:oleObj>
              </mc:Choice>
              <mc:Fallback>
                <p:oleObj name="Equation" r:id="rId38" imgW="126890" imgH="228402" progId="Equation.DSMT4">
                  <p:embed/>
                  <p:pic>
                    <p:nvPicPr>
                      <p:cNvPr id="0" name="Object 6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481763" y="55245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5" name="Object 74"/>
          <p:cNvGraphicFramePr>
            <a:graphicFrameLocks noChangeAspect="1"/>
          </p:cNvGraphicFramePr>
          <p:nvPr>
            <p:extLst>
              <p:ext uri="{D42A27DB-BD31-4B8C-83A1-F6EECF244321}">
                <p14:modId xmlns:p14="http://schemas.microsoft.com/office/powerpoint/2010/main" val="1244007477"/>
              </p:ext>
            </p:extLst>
          </p:nvPr>
        </p:nvGraphicFramePr>
        <p:xfrm>
          <a:off x="6705600" y="5105400"/>
          <a:ext cx="147637" cy="266700"/>
        </p:xfrm>
        <a:graphic>
          <a:graphicData uri="http://schemas.openxmlformats.org/presentationml/2006/ole">
            <mc:AlternateContent xmlns:mc="http://schemas.openxmlformats.org/markup-compatibility/2006">
              <mc:Choice xmlns:v="urn:schemas-microsoft-com:vml" Requires="v">
                <p:oleObj spid="_x0000_s5458" name="Equation" r:id="rId39" imgW="126890" imgH="228402" progId="Equation.DSMT4">
                  <p:embed/>
                </p:oleObj>
              </mc:Choice>
              <mc:Fallback>
                <p:oleObj name="Equation" r:id="rId39" imgW="126890" imgH="228402" progId="Equation.DSMT4">
                  <p:embed/>
                  <p:pic>
                    <p:nvPicPr>
                      <p:cNvPr id="0" name="Object 6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705600" y="51054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ct 80"/>
          <p:cNvGraphicFramePr>
            <a:graphicFrameLocks noChangeAspect="1"/>
          </p:cNvGraphicFramePr>
          <p:nvPr>
            <p:extLst>
              <p:ext uri="{D42A27DB-BD31-4B8C-83A1-F6EECF244321}">
                <p14:modId xmlns:p14="http://schemas.microsoft.com/office/powerpoint/2010/main" val="3543248899"/>
              </p:ext>
            </p:extLst>
          </p:nvPr>
        </p:nvGraphicFramePr>
        <p:xfrm>
          <a:off x="5867400" y="5219700"/>
          <a:ext cx="147637" cy="266700"/>
        </p:xfrm>
        <a:graphic>
          <a:graphicData uri="http://schemas.openxmlformats.org/presentationml/2006/ole">
            <mc:AlternateContent xmlns:mc="http://schemas.openxmlformats.org/markup-compatibility/2006">
              <mc:Choice xmlns:v="urn:schemas-microsoft-com:vml" Requires="v">
                <p:oleObj spid="_x0000_s5459" name="Equation" r:id="rId40" imgW="126890" imgH="228402" progId="Equation.DSMT4">
                  <p:embed/>
                </p:oleObj>
              </mc:Choice>
              <mc:Fallback>
                <p:oleObj name="Equation" r:id="rId40" imgW="126890" imgH="228402" progId="Equation.DSMT4">
                  <p:embed/>
                  <p:pic>
                    <p:nvPicPr>
                      <p:cNvPr id="0" name="Object 5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67400" y="5219700"/>
                        <a:ext cx="147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48139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CDC26F72BBA74DBCE39413FB241BD2" ma:contentTypeVersion="" ma:contentTypeDescription="Create a new document." ma:contentTypeScope="" ma:versionID="db0fc200aa334aaaef5322dcc6fb1ef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F050D4D-041D-474C-8EAA-4548A27115B3}"/>
</file>

<file path=customXml/itemProps2.xml><?xml version="1.0" encoding="utf-8"?>
<ds:datastoreItem xmlns:ds="http://schemas.openxmlformats.org/officeDocument/2006/customXml" ds:itemID="{7ACCAB33-56B4-4AA5-AC69-906F345D2BD1}"/>
</file>

<file path=customXml/itemProps3.xml><?xml version="1.0" encoding="utf-8"?>
<ds:datastoreItem xmlns:ds="http://schemas.openxmlformats.org/officeDocument/2006/customXml" ds:itemID="{B1801239-C497-4960-8689-7D67F16931C7}"/>
</file>

<file path=docProps/app.xml><?xml version="1.0" encoding="utf-8"?>
<Properties xmlns="http://schemas.openxmlformats.org/officeDocument/2006/extended-properties" xmlns:vt="http://schemas.openxmlformats.org/officeDocument/2006/docPropsVTypes">
  <TotalTime>895</TotalTime>
  <Words>381</Words>
  <Application>Microsoft Office PowerPoint</Application>
  <PresentationFormat>On-screen Show (4:3)</PresentationFormat>
  <Paragraphs>93</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48</cp:revision>
  <dcterms:created xsi:type="dcterms:W3CDTF">2020-04-03T11:20:16Z</dcterms:created>
  <dcterms:modified xsi:type="dcterms:W3CDTF">2021-04-14T08:02:00Z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0x0101008ACDC26F72BBA74DBCE39413FB241BD2</vt:lpwstr>
  </property>
</Properties>
</file>