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9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7EFA-E2C6-4DD7-954A-9549C13427DD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6055-B020-4FAB-B7C7-96F5EE322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60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7EFA-E2C6-4DD7-954A-9549C13427DD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6055-B020-4FAB-B7C7-96F5EE322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856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7EFA-E2C6-4DD7-954A-9549C13427DD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6055-B020-4FAB-B7C7-96F5EE322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99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7EFA-E2C6-4DD7-954A-9549C13427DD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6055-B020-4FAB-B7C7-96F5EE322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3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7EFA-E2C6-4DD7-954A-9549C13427DD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6055-B020-4FAB-B7C7-96F5EE322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19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7EFA-E2C6-4DD7-954A-9549C13427DD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6055-B020-4FAB-B7C7-96F5EE322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09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7EFA-E2C6-4DD7-954A-9549C13427DD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6055-B020-4FAB-B7C7-96F5EE322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869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7EFA-E2C6-4DD7-954A-9549C13427DD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6055-B020-4FAB-B7C7-96F5EE322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636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7EFA-E2C6-4DD7-954A-9549C13427DD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6055-B020-4FAB-B7C7-96F5EE322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12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7EFA-E2C6-4DD7-954A-9549C13427DD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6055-B020-4FAB-B7C7-96F5EE322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61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7EFA-E2C6-4DD7-954A-9549C13427DD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6055-B020-4FAB-B7C7-96F5EE322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24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C7EFA-E2C6-4DD7-954A-9549C13427DD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F6055-B020-4FAB-B7C7-96F5EE322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76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3.png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5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png"/><Relationship Id="rId11" Type="http://schemas.openxmlformats.org/officeDocument/2006/relationships/image" Target="../media/image7.wmf"/><Relationship Id="rId5" Type="http://schemas.openxmlformats.org/officeDocument/2006/relationships/image" Target="../media/image11.png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4.bin"/><Relationship Id="rId4" Type="http://schemas.openxmlformats.org/officeDocument/2006/relationships/image" Target="../media/image10.png"/><Relationship Id="rId9" Type="http://schemas.openxmlformats.org/officeDocument/2006/relationships/image" Target="../media/image6.wmf"/><Relationship Id="rId14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20.png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30.png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32.png"/><Relationship Id="rId4" Type="http://schemas.openxmlformats.org/officeDocument/2006/relationships/image" Target="../media/image31.png"/><Relationship Id="rId9" Type="http://schemas.openxmlformats.org/officeDocument/2006/relationships/image" Target="../media/image2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36.jpg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3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9075"/>
            <a:ext cx="7322249" cy="39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7234" y="3822123"/>
            <a:ext cx="1392379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4269947"/>
            <a:ext cx="7312724" cy="2283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6549377"/>
              </p:ext>
            </p:extLst>
          </p:nvPr>
        </p:nvGraphicFramePr>
        <p:xfrm>
          <a:off x="838200" y="3587173"/>
          <a:ext cx="22352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6" imgW="2234880" imgH="469800" progId="Equation.DSMT4">
                  <p:embed/>
                </p:oleObj>
              </mc:Choice>
              <mc:Fallback>
                <p:oleObj name="Equation" r:id="rId6" imgW="223488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38200" y="3587173"/>
                        <a:ext cx="22352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3337256"/>
              </p:ext>
            </p:extLst>
          </p:nvPr>
        </p:nvGraphicFramePr>
        <p:xfrm>
          <a:off x="2683223" y="1981200"/>
          <a:ext cx="4503275" cy="838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8" imgW="3479760" imgH="647640" progId="Equation.DSMT4">
                  <p:embed/>
                </p:oleObj>
              </mc:Choice>
              <mc:Fallback>
                <p:oleObj name="Equation" r:id="rId8" imgW="347976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683223" y="1981200"/>
                        <a:ext cx="4503275" cy="8382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132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0999"/>
            <a:ext cx="2286000" cy="250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85799"/>
            <a:ext cx="7543800" cy="1222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133599"/>
            <a:ext cx="2895600" cy="535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314" y="2209800"/>
            <a:ext cx="234086" cy="29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217208"/>
            <a:ext cx="7467600" cy="507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5727737"/>
              </p:ext>
            </p:extLst>
          </p:nvPr>
        </p:nvGraphicFramePr>
        <p:xfrm>
          <a:off x="1143000" y="2768092"/>
          <a:ext cx="2711410" cy="965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Equation" r:id="rId8" imgW="1854000" imgH="660240" progId="Equation.DSMT4">
                  <p:embed/>
                </p:oleObj>
              </mc:Choice>
              <mc:Fallback>
                <p:oleObj name="Equation" r:id="rId8" imgW="185400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143000" y="2768092"/>
                        <a:ext cx="2711410" cy="965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0" y="32004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4549955"/>
              </p:ext>
            </p:extLst>
          </p:nvPr>
        </p:nvGraphicFramePr>
        <p:xfrm>
          <a:off x="4677064" y="3134293"/>
          <a:ext cx="1952336" cy="523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Equation" r:id="rId10" imgW="1231560" imgH="330120" progId="Equation.DSMT4">
                  <p:embed/>
                </p:oleObj>
              </mc:Choice>
              <mc:Fallback>
                <p:oleObj name="Equation" r:id="rId10" imgW="123156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677064" y="3134293"/>
                        <a:ext cx="1952336" cy="5233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62000" y="3810000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l-GR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an integer number say 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it can shown that </a:t>
            </a:r>
            <a:endParaRPr lang="en-U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188" y="4724400"/>
            <a:ext cx="5891212" cy="570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5334000"/>
            <a:ext cx="7429500" cy="998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2431021"/>
              </p:ext>
            </p:extLst>
          </p:nvPr>
        </p:nvGraphicFramePr>
        <p:xfrm>
          <a:off x="5257800" y="3657600"/>
          <a:ext cx="277812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Equation" r:id="rId14" imgW="1752480" imgH="330120" progId="Equation.DSMT4">
                  <p:embed/>
                </p:oleObj>
              </mc:Choice>
              <mc:Fallback>
                <p:oleObj name="Equation" r:id="rId14" imgW="1752480" imgH="3301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657600"/>
                        <a:ext cx="2778125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728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486150"/>
            <a:ext cx="7586280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813" y="55587"/>
            <a:ext cx="4929187" cy="344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438400"/>
            <a:ext cx="169718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205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34056"/>
            <a:ext cx="3429000" cy="275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49667"/>
            <a:ext cx="7543800" cy="1002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798413"/>
            <a:ext cx="1300162" cy="56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533650"/>
            <a:ext cx="7383490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2733701"/>
              </p:ext>
            </p:extLst>
          </p:nvPr>
        </p:nvGraphicFramePr>
        <p:xfrm>
          <a:off x="5791199" y="1772286"/>
          <a:ext cx="1172535" cy="43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7" imgW="850680" imgH="317160" progId="Equation.DSMT4">
                  <p:embed/>
                </p:oleObj>
              </mc:Choice>
              <mc:Fallback>
                <p:oleObj name="Equation" r:id="rId7" imgW="85068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791199" y="1772286"/>
                        <a:ext cx="1172535" cy="437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845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517323"/>
            <a:ext cx="7483791" cy="1511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450" y="323850"/>
            <a:ext cx="2705100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28850"/>
            <a:ext cx="17462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437" y="4990717"/>
            <a:ext cx="7449354" cy="1257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08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7391400" cy="2249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667000"/>
            <a:ext cx="6324600" cy="1117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200400"/>
            <a:ext cx="13716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5800" y="3897868"/>
            <a:ext cx="73914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Carwash Example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4267200"/>
            <a:ext cx="7315200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000"/>
              </a:lnSpc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carwash consists of two sections: outside washing and inside cleaning. The average service time at each of these parts is 20 minutes. What is the average and variance of waiting time for a car which start to get its service? What is the probability that the waiting time for this car be between 30 and 45 minutes?  </a:t>
            </a:r>
          </a:p>
          <a:p>
            <a:pPr algn="just">
              <a:lnSpc>
                <a:spcPts val="2000"/>
              </a:lnSpc>
            </a:pPr>
            <a:endParaRPr lang="en-US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knew that when each part of total service point governs by exponential with mean 20 minutes or            hours (parameter </a:t>
            </a:r>
            <a:r>
              <a:rPr lang="el-G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=3),  the total service time will govern by an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Erlang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distribution with parameters 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k=2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µ=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. Then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1675841"/>
              </p:ext>
            </p:extLst>
          </p:nvPr>
        </p:nvGraphicFramePr>
        <p:xfrm>
          <a:off x="2057400" y="5791200"/>
          <a:ext cx="498475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6" imgW="355320" imgH="228600" progId="Equation.DSMT4">
                  <p:embed/>
                </p:oleObj>
              </mc:Choice>
              <mc:Fallback>
                <p:oleObj name="Equation" r:id="rId6" imgW="355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57400" y="5791200"/>
                        <a:ext cx="498475" cy="320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9737782"/>
              </p:ext>
            </p:extLst>
          </p:nvPr>
        </p:nvGraphicFramePr>
        <p:xfrm>
          <a:off x="4419600" y="3225673"/>
          <a:ext cx="1797370" cy="359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8" imgW="2412720" imgH="482400" progId="Equation.DSMT4">
                  <p:embed/>
                </p:oleObj>
              </mc:Choice>
              <mc:Fallback>
                <p:oleObj name="Equation" r:id="rId8" imgW="241272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419600" y="3225673"/>
                        <a:ext cx="1797370" cy="3594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243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447800" y="1447800"/>
            <a:ext cx="510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450" y="606917"/>
            <a:ext cx="2038350" cy="11483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05200" y="1078468"/>
            <a:ext cx="1219200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Outside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81600" y="1078468"/>
            <a:ext cx="1219200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Inside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>
          <a:xfrm rot="16200000">
            <a:off x="4648200" y="-152400"/>
            <a:ext cx="457200" cy="1828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505200" y="1550313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Exponential With parameter </a:t>
            </a:r>
            <a:r>
              <a:rPr lang="el-GR" sz="1100" dirty="0" smtClean="0"/>
              <a:t>λ</a:t>
            </a:r>
            <a:r>
              <a:rPr lang="en-US" sz="1100" dirty="0" smtClean="0"/>
              <a:t>=3</a:t>
            </a:r>
            <a:endParaRPr lang="en-US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5181600" y="1550313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Exponential With parameter </a:t>
            </a:r>
            <a:r>
              <a:rPr lang="el-GR" sz="1100" dirty="0" smtClean="0"/>
              <a:t>λ</a:t>
            </a:r>
            <a:r>
              <a:rPr lang="en-US" sz="1100" dirty="0" smtClean="0"/>
              <a:t>=3</a:t>
            </a:r>
            <a:endParaRPr lang="en-US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3657600" y="347990"/>
            <a:ext cx="2438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Erlang</a:t>
            </a:r>
            <a:r>
              <a:rPr lang="en-US" sz="1100" dirty="0" smtClean="0"/>
              <a:t> With parameters k=2 and </a:t>
            </a:r>
            <a:r>
              <a:rPr lang="el-GR" sz="1100" dirty="0" smtClean="0"/>
              <a:t>λ</a:t>
            </a:r>
            <a:r>
              <a:rPr lang="en-US" sz="1100" dirty="0" smtClean="0"/>
              <a:t>=3</a:t>
            </a:r>
            <a:endParaRPr lang="en-US" sz="1100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8987320"/>
              </p:ext>
            </p:extLst>
          </p:nvPr>
        </p:nvGraphicFramePr>
        <p:xfrm>
          <a:off x="914400" y="2133600"/>
          <a:ext cx="6804025" cy="188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quation" r:id="rId4" imgW="4584600" imgH="1269720" progId="Equation.DSMT4">
                  <p:embed/>
                </p:oleObj>
              </mc:Choice>
              <mc:Fallback>
                <p:oleObj name="Equation" r:id="rId4" imgW="4584600" imgH="1269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2133600"/>
                        <a:ext cx="6804025" cy="188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09600" y="4038600"/>
            <a:ext cx="7315200" cy="332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000"/>
              </a:lnSpc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Integration by part can help us to solve the above integration. Then lets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ssume that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0265064"/>
              </p:ext>
            </p:extLst>
          </p:nvPr>
        </p:nvGraphicFramePr>
        <p:xfrm>
          <a:off x="533401" y="4495800"/>
          <a:ext cx="7696200" cy="1541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6" imgW="4203360" imgH="914400" progId="Equation.DSMT4">
                  <p:embed/>
                </p:oleObj>
              </mc:Choice>
              <mc:Fallback>
                <p:oleObj name="Equation" r:id="rId6" imgW="420336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33401" y="4495800"/>
                        <a:ext cx="7696200" cy="15414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4609290"/>
              </p:ext>
            </p:extLst>
          </p:nvPr>
        </p:nvGraphicFramePr>
        <p:xfrm>
          <a:off x="6553200" y="4495800"/>
          <a:ext cx="1853437" cy="429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8" imgW="1206360" imgH="279360" progId="Equation.DSMT4">
                  <p:embed/>
                </p:oleObj>
              </mc:Choice>
              <mc:Fallback>
                <p:oleObj name="Equation" r:id="rId8" imgW="12063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553200" y="4495800"/>
                        <a:ext cx="1853437" cy="4292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944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CDC26F72BBA74DBCE39413FB241BD2" ma:contentTypeVersion="" ma:contentTypeDescription="Create a new document." ma:contentTypeScope="" ma:versionID="db0fc200aa334aaaef5322dcc6fb1ef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1038A13-1773-43D3-887F-1253775EA796}"/>
</file>

<file path=customXml/itemProps2.xml><?xml version="1.0" encoding="utf-8"?>
<ds:datastoreItem xmlns:ds="http://schemas.openxmlformats.org/officeDocument/2006/customXml" ds:itemID="{0D237EBB-9F09-40A6-832C-68F860C44A0B}"/>
</file>

<file path=customXml/itemProps3.xml><?xml version="1.0" encoding="utf-8"?>
<ds:datastoreItem xmlns:ds="http://schemas.openxmlformats.org/officeDocument/2006/customXml" ds:itemID="{3AD03EB6-3772-4819-A77C-E7FAB6AEC577}"/>
</file>

<file path=docProps/app.xml><?xml version="1.0" encoding="utf-8"?>
<Properties xmlns="http://schemas.openxmlformats.org/officeDocument/2006/extended-properties" xmlns:vt="http://schemas.openxmlformats.org/officeDocument/2006/docPropsVTypes">
  <TotalTime>1522</TotalTime>
  <Words>156</Words>
  <Application>Microsoft Office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Office Theme</vt:lpstr>
      <vt:lpstr>MathType 6.0 Equation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win7</cp:lastModifiedBy>
  <cp:revision>31</cp:revision>
  <dcterms:created xsi:type="dcterms:W3CDTF">2020-04-16T12:12:22Z</dcterms:created>
  <dcterms:modified xsi:type="dcterms:W3CDTF">2020-12-23T08:41:10Z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0x0101008ACDC26F72BBA74DBCE39413FB241BD2</vt:lpwstr>
  </property>
</Properties>
</file>