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6" r:id="rId4"/>
    <p:sldId id="257" r:id="rId5"/>
    <p:sldId id="259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DD17-7CEA-4BD1-8AAA-67CD38445EE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F676-E895-49E3-A239-274F2650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4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DD17-7CEA-4BD1-8AAA-67CD38445EE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F676-E895-49E3-A239-274F2650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0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DD17-7CEA-4BD1-8AAA-67CD38445EE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F676-E895-49E3-A239-274F2650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6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DD17-7CEA-4BD1-8AAA-67CD38445EE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F676-E895-49E3-A239-274F2650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5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DD17-7CEA-4BD1-8AAA-67CD38445EE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F676-E895-49E3-A239-274F2650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4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DD17-7CEA-4BD1-8AAA-67CD38445EE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F676-E895-49E3-A239-274F2650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9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DD17-7CEA-4BD1-8AAA-67CD38445EE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F676-E895-49E3-A239-274F2650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3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DD17-7CEA-4BD1-8AAA-67CD38445EE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F676-E895-49E3-A239-274F2650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8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DD17-7CEA-4BD1-8AAA-67CD38445EE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F676-E895-49E3-A239-274F2650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1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DD17-7CEA-4BD1-8AAA-67CD38445EE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F676-E895-49E3-A239-274F2650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6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DD17-7CEA-4BD1-8AAA-67CD38445EE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F676-E895-49E3-A239-274F2650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3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DD17-7CEA-4BD1-8AAA-67CD38445EE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F676-E895-49E3-A239-274F2650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1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751423"/>
            <a:ext cx="7315200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barber there are 5 barbers and the average service time for each is 20 minutes. The average number of customers of this barber is 4 at each hour. Assume that the customers can take their service from each of the barbers.</a:t>
            </a:r>
          </a:p>
          <a:p>
            <a:pPr marL="342900" indent="-342900" algn="just">
              <a:lnSpc>
                <a:spcPts val="2000"/>
              </a:lnSpc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probability that this barber received exactly 7 customers in next one and half hour?</a:t>
            </a:r>
          </a:p>
          <a:p>
            <a:pPr marL="342900" indent="-342900" algn="just">
              <a:lnSpc>
                <a:spcPts val="2000"/>
              </a:lnSpc>
              <a:buAutoNum type="arabi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is the probability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next customer comes to the barber after 30 minutes?</a:t>
            </a:r>
          </a:p>
          <a:p>
            <a:pPr marL="342900" indent="-342900" algn="just">
              <a:lnSpc>
                <a:spcPts val="2000"/>
              </a:lnSpc>
              <a:buAutoNum type="arabi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probability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a customer cut his hair between 15 and 30 minutes?</a:t>
            </a:r>
          </a:p>
          <a:p>
            <a:pPr marL="342900" indent="-342900" algn="just">
              <a:lnSpc>
                <a:spcPts val="2000"/>
              </a:lnSpc>
              <a:buAutoNum type="arabi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probability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number of the customers who cut their hair be more than 3 in 40 minutes?</a:t>
            </a:r>
          </a:p>
          <a:p>
            <a:pPr marL="342900" indent="-342900" algn="just">
              <a:lnSpc>
                <a:spcPts val="2000"/>
              </a:lnSpc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a customer wants the first barber cut his hair what is the average waiting time for get service from 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barber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customer?</a:t>
            </a:r>
          </a:p>
          <a:p>
            <a:pPr algn="just">
              <a:lnSpc>
                <a:spcPts val="2000"/>
              </a:lnSpc>
            </a:pP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2000"/>
              </a:lnSpc>
              <a:buAutoNum type="arabicPeriod"/>
            </a:pP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P{N(1.5)=7}=?</a:t>
            </a:r>
          </a:p>
          <a:p>
            <a:pPr marL="342900" indent="-342900" algn="just">
              <a:lnSpc>
                <a:spcPts val="2000"/>
              </a:lnSpc>
              <a:buAutoNum type="arabicPeriod"/>
            </a:pP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P{A&gt;0.5}=?</a:t>
            </a:r>
          </a:p>
          <a:p>
            <a:pPr marL="342900" indent="-342900" algn="just">
              <a:lnSpc>
                <a:spcPts val="2000"/>
              </a:lnSpc>
              <a:buAutoNum type="arabicPeriod"/>
            </a:pP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P{0.25&lt;T&lt;0.5}=?</a:t>
            </a:r>
          </a:p>
          <a:p>
            <a:pPr marL="342900" indent="-342900" algn="just">
              <a:lnSpc>
                <a:spcPts val="2000"/>
              </a:lnSpc>
              <a:buAutoNum type="arabicPeriod"/>
            </a:pP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P{N(0.667)&gt;3}=?</a:t>
            </a:r>
          </a:p>
          <a:p>
            <a:pPr marL="342900" indent="-342900" algn="just">
              <a:lnSpc>
                <a:spcPts val="2000"/>
              </a:lnSpc>
              <a:buAutoNum type="arabicPeriod"/>
            </a:pP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E(T</a:t>
            </a:r>
            <a:r>
              <a:rPr lang="en-US" sz="1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3914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Barbershop Example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96000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0" y="4724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34100" y="529205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0" y="59055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86200" y="47244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724400" y="3771900"/>
            <a:ext cx="13716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381500" y="4495800"/>
            <a:ext cx="3429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1208"/>
              </p:ext>
            </p:extLst>
          </p:nvPr>
        </p:nvGraphicFramePr>
        <p:xfrm>
          <a:off x="914400" y="5553075"/>
          <a:ext cx="33432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2286000" imgH="241200" progId="Equation.DSMT4">
                  <p:embed/>
                </p:oleObj>
              </mc:Choice>
              <mc:Fallback>
                <p:oleObj name="Equation" r:id="rId3" imgW="2286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5553075"/>
                        <a:ext cx="3343275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4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47862"/>
              </p:ext>
            </p:extLst>
          </p:nvPr>
        </p:nvGraphicFramePr>
        <p:xfrm>
          <a:off x="762000" y="694310"/>
          <a:ext cx="3657600" cy="1058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2501640" imgH="723600" progId="Equation.DSMT4">
                  <p:embed/>
                </p:oleObj>
              </mc:Choice>
              <mc:Fallback>
                <p:oleObj name="Equation" r:id="rId3" imgW="25016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694310"/>
                        <a:ext cx="3657600" cy="1058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950153"/>
              </p:ext>
            </p:extLst>
          </p:nvPr>
        </p:nvGraphicFramePr>
        <p:xfrm>
          <a:off x="647700" y="1673225"/>
          <a:ext cx="7566025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4914720" imgH="1041120" progId="Equation.DSMT4">
                  <p:embed/>
                </p:oleObj>
              </mc:Choice>
              <mc:Fallback>
                <p:oleObj name="Equation" r:id="rId5" imgW="491472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7700" y="1673225"/>
                        <a:ext cx="7566025" cy="160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61405"/>
              </p:ext>
            </p:extLst>
          </p:nvPr>
        </p:nvGraphicFramePr>
        <p:xfrm>
          <a:off x="685800" y="3429000"/>
          <a:ext cx="5543176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3365280" imgH="647640" progId="Equation.DSMT4">
                  <p:embed/>
                </p:oleObj>
              </mc:Choice>
              <mc:Fallback>
                <p:oleObj name="Equation" r:id="rId7" imgW="336528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" y="3429000"/>
                        <a:ext cx="5543176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10742"/>
              </p:ext>
            </p:extLst>
          </p:nvPr>
        </p:nvGraphicFramePr>
        <p:xfrm>
          <a:off x="762000" y="4800600"/>
          <a:ext cx="8280399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9" imgW="5689440" imgH="799920" progId="Equation.DSMT4">
                  <p:embed/>
                </p:oleObj>
              </mc:Choice>
              <mc:Fallback>
                <p:oleObj name="Equation" r:id="rId9" imgW="568944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2000" y="4800600"/>
                        <a:ext cx="8280399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00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1607"/>
            <a:ext cx="7315200" cy="305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" y="3657600"/>
            <a:ext cx="78581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00525"/>
            <a:ext cx="3199932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611" y="4038600"/>
            <a:ext cx="3359789" cy="254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8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7380652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95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745236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="" xmlns:a16="http://schemas.microsoft.com/office/drawing/2014/main" id="{C166C943-9673-4580-812F-723C002FB37A}"/>
              </a:ext>
            </a:extLst>
          </p:cNvPr>
          <p:cNvSpPr txBox="1">
            <a:spLocks/>
          </p:cNvSpPr>
          <p:nvPr/>
        </p:nvSpPr>
        <p:spPr>
          <a:xfrm>
            <a:off x="762000" y="3039532"/>
            <a:ext cx="7452359" cy="229446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 A has 1000 employees and 50% of them are workers. A queue system serves only workers. The arrival process is exponential. Service process have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rlang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 with shape parameter 3. First in first out. 5 servers are available.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0DA0CC8-FD20-4419-A08B-B76F70234C87}"/>
              </a:ext>
            </a:extLst>
          </p:cNvPr>
          <p:cNvSpPr txBox="1"/>
          <p:nvPr/>
        </p:nvSpPr>
        <p:spPr>
          <a:xfrm>
            <a:off x="762000" y="4267200"/>
            <a:ext cx="7838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Arrival/Service/Servers/Discipline/Customers/Population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="" xmlns:a16="http://schemas.microsoft.com/office/drawing/2014/main" id="{16F54297-A95B-4156-A720-7ADEFB12CB91}"/>
              </a:ext>
            </a:extLst>
          </p:cNvPr>
          <p:cNvSpPr txBox="1">
            <a:spLocks/>
          </p:cNvSpPr>
          <p:nvPr/>
        </p:nvSpPr>
        <p:spPr>
          <a:xfrm>
            <a:off x="914400" y="4724400"/>
            <a:ext cx="7194549" cy="6830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M/E3/5/FCFS/500/1000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5691201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For Barber Example: M/M/5/FCFS/120/20000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6600" y="51816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86600" y="54102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96200" y="54102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86600" y="56388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56388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86600" y="58674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96200" y="58674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86600" y="60960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96200" y="60960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086600" y="63246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96200" y="63246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86600" y="49530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696200" y="49530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86600" y="65532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96200" y="65532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5334000" y="5875867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15000" y="5715000"/>
            <a:ext cx="914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96200" y="51816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029200" y="2327564"/>
            <a:ext cx="2590800" cy="2479963"/>
          </a:xfrm>
          <a:custGeom>
            <a:avLst/>
            <a:gdLst>
              <a:gd name="connsiteX0" fmla="*/ 0 w 2590800"/>
              <a:gd name="connsiteY0" fmla="*/ 0 h 2479963"/>
              <a:gd name="connsiteX1" fmla="*/ 2064327 w 2590800"/>
              <a:gd name="connsiteY1" fmla="*/ 623454 h 2479963"/>
              <a:gd name="connsiteX2" fmla="*/ 2590800 w 2590800"/>
              <a:gd name="connsiteY2" fmla="*/ 2479963 h 247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0800" h="2479963">
                <a:moveTo>
                  <a:pt x="0" y="0"/>
                </a:moveTo>
                <a:cubicBezTo>
                  <a:pt x="816263" y="105063"/>
                  <a:pt x="1632527" y="210127"/>
                  <a:pt x="2064327" y="623454"/>
                </a:cubicBezTo>
                <a:cubicBezTo>
                  <a:pt x="2496127" y="1036781"/>
                  <a:pt x="2543463" y="1758372"/>
                  <a:pt x="2590800" y="247996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8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A035CE9-7617-477F-AE5A-EB7EF3BF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Health clinic</a:t>
            </a:r>
            <a:br>
              <a:rPr lang="en-US" sz="3600" dirty="0"/>
            </a:b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2/8/FCFS/10</a:t>
            </a:r>
            <a:r>
              <a:rPr lang="en-US" sz="3600" dirty="0"/>
              <a:t>/∞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19DE970-AEC3-46E9-89CE-E08B6BE1E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133600"/>
            <a:ext cx="6629400" cy="1315975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doctors, exponential interarrival times, two-phase Erlang service times, an FCFS queue discipline, and a total capacity of 10 patients.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20932AEB-4430-4072-9324-2FA4C062AEF8}"/>
              </a:ext>
            </a:extLst>
          </p:cNvPr>
          <p:cNvSpPr txBox="1">
            <a:spLocks/>
          </p:cNvSpPr>
          <p:nvPr/>
        </p:nvSpPr>
        <p:spPr>
          <a:xfrm>
            <a:off x="1371600" y="3886200"/>
            <a:ext cx="65532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i="1" smtClean="0"/>
              <a:t>M/M/1/</a:t>
            </a:r>
            <a:r>
              <a:rPr lang="en-US" i="1" u="sng" smtClean="0"/>
              <a:t>GD</a:t>
            </a:r>
            <a:r>
              <a:rPr lang="en-US" u="sng" smtClean="0"/>
              <a:t>/∞/∞</a:t>
            </a:r>
            <a:endParaRPr lang="en-US" u="sng" dirty="0"/>
          </a:p>
        </p:txBody>
      </p:sp>
      <p:sp>
        <p:nvSpPr>
          <p:cNvPr id="7" name="Text Placeholder 2">
            <a:extLst>
              <a:ext uri="{FF2B5EF4-FFF2-40B4-BE49-F238E27FC236}">
                <a16:creationId xmlns="" xmlns:a16="http://schemas.microsoft.com/office/drawing/2014/main" id="{915E7F9A-A9A3-477B-A279-08DFE1D25AFB}"/>
              </a:ext>
            </a:extLst>
          </p:cNvPr>
          <p:cNvSpPr txBox="1">
            <a:spLocks/>
          </p:cNvSpPr>
          <p:nvPr/>
        </p:nvSpPr>
        <p:spPr>
          <a:xfrm>
            <a:off x="609600" y="4672013"/>
            <a:ext cx="7772400" cy="585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C00000"/>
                </a:solidFill>
              </a:rPr>
              <a:t>Can be written as M/M/1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1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B993855-4B2C-40DA-91CE-05F4ADC56EF7}"/>
</file>

<file path=customXml/itemProps2.xml><?xml version="1.0" encoding="utf-8"?>
<ds:datastoreItem xmlns:ds="http://schemas.openxmlformats.org/officeDocument/2006/customXml" ds:itemID="{D310800A-D507-47BC-A9D4-31885B48C587}"/>
</file>

<file path=customXml/itemProps3.xml><?xml version="1.0" encoding="utf-8"?>
<ds:datastoreItem xmlns:ds="http://schemas.openxmlformats.org/officeDocument/2006/customXml" ds:itemID="{381CC9A0-F282-4D7B-91D6-8F0C19CBAF2A}"/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254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Health clinic M/E2/8/FCFS/10/∞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16</cp:revision>
  <dcterms:created xsi:type="dcterms:W3CDTF">2020-04-20T14:24:20Z</dcterms:created>
  <dcterms:modified xsi:type="dcterms:W3CDTF">2022-05-18T08:16:48Z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