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8"/>
  </p:notesMasterIdLst>
  <p:sldIdLst>
    <p:sldId id="338" r:id="rId2"/>
    <p:sldId id="339" r:id="rId3"/>
    <p:sldId id="260" r:id="rId4"/>
    <p:sldId id="262" r:id="rId5"/>
    <p:sldId id="263" r:id="rId6"/>
    <p:sldId id="322" r:id="rId7"/>
    <p:sldId id="264" r:id="rId8"/>
    <p:sldId id="324" r:id="rId9"/>
    <p:sldId id="323" r:id="rId10"/>
    <p:sldId id="294" r:id="rId11"/>
    <p:sldId id="292" r:id="rId12"/>
    <p:sldId id="265" r:id="rId13"/>
    <p:sldId id="340" r:id="rId14"/>
    <p:sldId id="325" r:id="rId15"/>
    <p:sldId id="326" r:id="rId16"/>
    <p:sldId id="327" r:id="rId17"/>
    <p:sldId id="329" r:id="rId18"/>
    <p:sldId id="328" r:id="rId19"/>
    <p:sldId id="330" r:id="rId20"/>
    <p:sldId id="341" r:id="rId21"/>
    <p:sldId id="277" r:id="rId22"/>
    <p:sldId id="278" r:id="rId23"/>
    <p:sldId id="279" r:id="rId24"/>
    <p:sldId id="316" r:id="rId25"/>
    <p:sldId id="280" r:id="rId26"/>
    <p:sldId id="295" r:id="rId27"/>
    <p:sldId id="296" r:id="rId28"/>
    <p:sldId id="297" r:id="rId29"/>
    <p:sldId id="298" r:id="rId30"/>
    <p:sldId id="332" r:id="rId31"/>
    <p:sldId id="333" r:id="rId32"/>
    <p:sldId id="331" r:id="rId33"/>
    <p:sldId id="334" r:id="rId34"/>
    <p:sldId id="335" r:id="rId35"/>
    <p:sldId id="336" r:id="rId36"/>
    <p:sldId id="337"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8" autoAdjust="0"/>
    <p:restoredTop sz="93537" autoAdjust="0"/>
  </p:normalViewPr>
  <p:slideViewPr>
    <p:cSldViewPr>
      <p:cViewPr varScale="1">
        <p:scale>
          <a:sx n="70" d="100"/>
          <a:sy n="70" d="100"/>
        </p:scale>
        <p:origin x="153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18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EE3B361-5491-4E54-90FC-11D57627123B}" type="slidenum">
              <a:rPr lang="tr-TR"/>
              <a:pPr>
                <a:defRPr/>
              </a:pPr>
              <a:t>‹#›</a:t>
            </a:fld>
            <a:endParaRPr lang="tr-TR"/>
          </a:p>
        </p:txBody>
      </p:sp>
    </p:spTree>
    <p:extLst>
      <p:ext uri="{BB962C8B-B14F-4D97-AF65-F5344CB8AC3E}">
        <p14:creationId xmlns:p14="http://schemas.microsoft.com/office/powerpoint/2010/main" val="162269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E3B361-5491-4E54-90FC-11D57627123B}" type="slidenum">
              <a:rPr lang="tr-TR" smtClean="0"/>
              <a:pPr>
                <a:defRPr/>
              </a:pPr>
              <a:t>25</a:t>
            </a:fld>
            <a:endParaRPr lang="tr-TR"/>
          </a:p>
        </p:txBody>
      </p:sp>
    </p:spTree>
    <p:extLst>
      <p:ext uri="{BB962C8B-B14F-4D97-AF65-F5344CB8AC3E}">
        <p14:creationId xmlns:p14="http://schemas.microsoft.com/office/powerpoint/2010/main" val="19723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E3B361-5491-4E54-90FC-11D57627123B}" type="slidenum">
              <a:rPr lang="tr-TR" smtClean="0"/>
              <a:pPr>
                <a:defRPr/>
              </a:pPr>
              <a:t>34</a:t>
            </a:fld>
            <a:endParaRPr lang="tr-TR"/>
          </a:p>
        </p:txBody>
      </p:sp>
    </p:spTree>
    <p:extLst>
      <p:ext uri="{BB962C8B-B14F-4D97-AF65-F5344CB8AC3E}">
        <p14:creationId xmlns:p14="http://schemas.microsoft.com/office/powerpoint/2010/main" val="141678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E3B361-5491-4E54-90FC-11D57627123B}" type="slidenum">
              <a:rPr lang="tr-TR" smtClean="0"/>
              <a:pPr>
                <a:defRPr/>
              </a:pPr>
              <a:t>35</a:t>
            </a:fld>
            <a:endParaRPr lang="tr-TR"/>
          </a:p>
        </p:txBody>
      </p:sp>
    </p:spTree>
    <p:extLst>
      <p:ext uri="{BB962C8B-B14F-4D97-AF65-F5344CB8AC3E}">
        <p14:creationId xmlns:p14="http://schemas.microsoft.com/office/powerpoint/2010/main" val="74511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E3B361-5491-4E54-90FC-11D57627123B}" type="slidenum">
              <a:rPr lang="tr-TR" smtClean="0"/>
              <a:pPr>
                <a:defRPr/>
              </a:pPr>
              <a:t>36</a:t>
            </a:fld>
            <a:endParaRPr lang="tr-TR"/>
          </a:p>
        </p:txBody>
      </p:sp>
    </p:spTree>
    <p:extLst>
      <p:ext uri="{BB962C8B-B14F-4D97-AF65-F5344CB8AC3E}">
        <p14:creationId xmlns:p14="http://schemas.microsoft.com/office/powerpoint/2010/main" val="30148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79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1200277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156844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ECA8CC1-928C-4725-A4D0-B23ECA2B936A}" type="slidenum">
              <a:rPr lang="tr-TR"/>
              <a:pPr>
                <a:defRPr/>
              </a:pPr>
              <a:t>‹#›</a:t>
            </a:fld>
            <a:endParaRPr lang="tr-TR"/>
          </a:p>
        </p:txBody>
      </p:sp>
    </p:spTree>
    <p:extLst>
      <p:ext uri="{BB962C8B-B14F-4D97-AF65-F5344CB8AC3E}">
        <p14:creationId xmlns:p14="http://schemas.microsoft.com/office/powerpoint/2010/main" val="398293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113829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32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90793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254808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247743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356912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425791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30B0AD5C-FD70-4600-B59A-67015B1FD459}" type="slidenum">
              <a:rPr lang="tr-TR" smtClean="0"/>
              <a:pPr>
                <a:defRPr/>
              </a:pPr>
              <a:t>‹#›</a:t>
            </a:fld>
            <a:endParaRPr lang="tr-TR"/>
          </a:p>
        </p:txBody>
      </p:sp>
    </p:spTree>
    <p:extLst>
      <p:ext uri="{BB962C8B-B14F-4D97-AF65-F5344CB8AC3E}">
        <p14:creationId xmlns:p14="http://schemas.microsoft.com/office/powerpoint/2010/main" val="24927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30B0AD5C-FD70-4600-B59A-67015B1FD459}" type="slidenum">
              <a:rPr lang="tr-TR" smtClean="0"/>
              <a:pPr>
                <a:defRPr/>
              </a:pPr>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11827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DERS 2  </a:t>
            </a:r>
            <a:endParaRPr lang="en-US" b="1" dirty="0"/>
          </a:p>
        </p:txBody>
      </p:sp>
      <p:sp>
        <p:nvSpPr>
          <p:cNvPr id="3" name="Subtitle 2"/>
          <p:cNvSpPr>
            <a:spLocks noGrp="1"/>
          </p:cNvSpPr>
          <p:nvPr>
            <p:ph type="subTitle" idx="1"/>
          </p:nvPr>
        </p:nvSpPr>
        <p:spPr/>
        <p:txBody>
          <a:bodyPr/>
          <a:lstStyle/>
          <a:p>
            <a:pPr algn="ctr"/>
            <a:r>
              <a:rPr lang="tr-TR" b="1" dirty="0" smtClean="0"/>
              <a:t>İlişkisel veritabanı tasarımı - </a:t>
            </a:r>
          </a:p>
          <a:p>
            <a:pPr algn="ctr"/>
            <a:r>
              <a:rPr lang="tr-TR" b="1" dirty="0" smtClean="0"/>
              <a:t>Varlık-ilişki modeli</a:t>
            </a:r>
            <a:endParaRPr lang="en-US" b="1" dirty="0"/>
          </a:p>
        </p:txBody>
      </p:sp>
      <p:sp>
        <p:nvSpPr>
          <p:cNvPr id="4" name="Slide Number Placeholder 3"/>
          <p:cNvSpPr>
            <a:spLocks noGrp="1"/>
          </p:cNvSpPr>
          <p:nvPr>
            <p:ph type="sldNum" sz="quarter" idx="12"/>
          </p:nvPr>
        </p:nvSpPr>
        <p:spPr>
          <a:xfrm>
            <a:off x="7425345" y="6459786"/>
            <a:ext cx="900320" cy="365125"/>
          </a:xfrm>
        </p:spPr>
        <p:txBody>
          <a:bodyPr/>
          <a:lstStyle/>
          <a:p>
            <a:fld id="{4640D310-1585-4D1B-ACDC-AA94A859FE01}" type="slidenum">
              <a:rPr lang="tr-TR" smtClean="0"/>
              <a:t>1</a:t>
            </a:fld>
            <a:endParaRPr lang="tr-TR" dirty="0"/>
          </a:p>
        </p:txBody>
      </p:sp>
    </p:spTree>
    <p:extLst>
      <p:ext uri="{BB962C8B-B14F-4D97-AF65-F5344CB8AC3E}">
        <p14:creationId xmlns:p14="http://schemas.microsoft.com/office/powerpoint/2010/main" val="329315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77631" y="626150"/>
            <a:ext cx="6347713" cy="838200"/>
          </a:xfrm>
        </p:spPr>
        <p:txBody>
          <a:bodyPr>
            <a:normAutofit/>
          </a:bodyPr>
          <a:lstStyle/>
          <a:p>
            <a:pPr algn="ctr" eaLnBrk="1" hangingPunct="1"/>
            <a:r>
              <a:rPr lang="tr-TR" b="1" dirty="0" smtClean="0"/>
              <a:t>Nitelik Çeşitleri</a:t>
            </a:r>
          </a:p>
        </p:txBody>
      </p:sp>
      <p:sp>
        <p:nvSpPr>
          <p:cNvPr id="17411" name="Rectangle 3"/>
          <p:cNvSpPr>
            <a:spLocks noGrp="1" noChangeArrowheads="1"/>
          </p:cNvSpPr>
          <p:nvPr>
            <p:ph idx="1"/>
          </p:nvPr>
        </p:nvSpPr>
        <p:spPr>
          <a:xfrm>
            <a:off x="457200" y="1905000"/>
            <a:ext cx="8153400" cy="2514600"/>
          </a:xfrm>
        </p:spPr>
        <p:txBody>
          <a:bodyPr>
            <a:noAutofit/>
          </a:bodyPr>
          <a:lstStyle/>
          <a:p>
            <a:pPr>
              <a:buFont typeface="Arial" panose="020B0604020202020204" pitchFamily="34" charset="0"/>
              <a:buChar char="•"/>
            </a:pPr>
            <a:r>
              <a:rPr lang="tr-TR" sz="2800" dirty="0" smtClean="0"/>
              <a:t> Birleşik Nitelik (Composite Attribute)</a:t>
            </a:r>
          </a:p>
          <a:p>
            <a:pPr lvl="1">
              <a:buFont typeface="Arial" panose="020B0604020202020204" pitchFamily="34" charset="0"/>
              <a:buChar char="•"/>
            </a:pPr>
            <a:r>
              <a:rPr lang="tr-TR" sz="2400" dirty="0" smtClean="0"/>
              <a:t>Birden fazla nitelik birleştirilerek yeni bir nitelik oluşturulabilir. Bu tür niteliklere birleşik nitelik adı verilir.</a:t>
            </a:r>
          </a:p>
          <a:p>
            <a:pPr marL="745236" lvl="1" indent="-342900">
              <a:buFont typeface="Arial" panose="020B0604020202020204" pitchFamily="34" charset="0"/>
              <a:buChar char="•"/>
            </a:pPr>
            <a:r>
              <a:rPr lang="tr-TR" sz="2400" dirty="0" smtClean="0">
                <a:solidFill>
                  <a:srgbClr val="FF0000"/>
                </a:solidFill>
              </a:rPr>
              <a:t>Örnek:</a:t>
            </a:r>
            <a:r>
              <a:rPr lang="tr-TR" sz="2400" dirty="0" smtClean="0"/>
              <a:t/>
            </a:r>
            <a:br>
              <a:rPr lang="tr-TR" sz="2400" dirty="0" smtClean="0"/>
            </a:br>
            <a:r>
              <a:rPr lang="tr-TR" sz="2400" dirty="0" smtClean="0"/>
              <a:t> “cadde”, “sokak”, ve “şehir” gibi nitelikler birleştirilerek “adres” isimli yeni bir nitelik oluşturulabilir.</a:t>
            </a:r>
          </a:p>
        </p:txBody>
      </p:sp>
      <p:grpSp>
        <p:nvGrpSpPr>
          <p:cNvPr id="2" name="Group 1"/>
          <p:cNvGrpSpPr/>
          <p:nvPr/>
        </p:nvGrpSpPr>
        <p:grpSpPr>
          <a:xfrm>
            <a:off x="944058" y="4449904"/>
            <a:ext cx="4542342" cy="1382728"/>
            <a:chOff x="944058" y="4449904"/>
            <a:chExt cx="4542342" cy="1382728"/>
          </a:xfrm>
        </p:grpSpPr>
        <p:grpSp>
          <p:nvGrpSpPr>
            <p:cNvPr id="5" name="Group 4"/>
            <p:cNvGrpSpPr/>
            <p:nvPr/>
          </p:nvGrpSpPr>
          <p:grpSpPr>
            <a:xfrm>
              <a:off x="2362200" y="4876800"/>
              <a:ext cx="3124200" cy="450144"/>
              <a:chOff x="2050064" y="5344418"/>
              <a:chExt cx="2823475" cy="305131"/>
            </a:xfrm>
          </p:grpSpPr>
          <p:sp>
            <p:nvSpPr>
              <p:cNvPr id="6" name="Text Box 6"/>
              <p:cNvSpPr txBox="1">
                <a:spLocks noChangeArrowheads="1"/>
              </p:cNvSpPr>
              <p:nvPr/>
            </p:nvSpPr>
            <p:spPr bwMode="auto">
              <a:xfrm>
                <a:off x="3519955" y="5344418"/>
                <a:ext cx="1353584" cy="271215"/>
              </a:xfrm>
              <a:prstGeom prst="rect">
                <a:avLst/>
              </a:prstGeom>
              <a:noFill/>
              <a:ln w="9525">
                <a:solidFill>
                  <a:schemeClr val="tx1"/>
                </a:solidFill>
                <a:miter lim="800000"/>
                <a:headEnd/>
                <a:tailEnd/>
              </a:ln>
            </p:spPr>
            <p:txBody>
              <a:bodyPr wrap="square">
                <a:spAutoFit/>
              </a:bodyPr>
              <a:lstStyle/>
              <a:p>
                <a:pPr algn="ctr"/>
                <a:r>
                  <a:rPr lang="tr-TR" sz="2000" dirty="0">
                    <a:latin typeface="+mn-lt"/>
                  </a:rPr>
                  <a:t>ÖĞRENCİ</a:t>
                </a:r>
              </a:p>
            </p:txBody>
          </p:sp>
          <p:sp>
            <p:nvSpPr>
              <p:cNvPr id="7" name="Oval 8"/>
              <p:cNvSpPr>
                <a:spLocks noChangeArrowheads="1"/>
              </p:cNvSpPr>
              <p:nvPr/>
            </p:nvSpPr>
            <p:spPr bwMode="auto">
              <a:xfrm>
                <a:off x="2050064" y="5378334"/>
                <a:ext cx="1101844" cy="237299"/>
              </a:xfrm>
              <a:prstGeom prst="ellipse">
                <a:avLst/>
              </a:prstGeom>
              <a:noFill/>
              <a:ln w="9525">
                <a:solidFill>
                  <a:schemeClr val="tx1"/>
                </a:solidFill>
                <a:round/>
                <a:headEnd/>
                <a:tailEnd/>
              </a:ln>
            </p:spPr>
            <p:txBody>
              <a:bodyPr wrap="none" anchor="ctr"/>
              <a:lstStyle/>
              <a:p>
                <a:endParaRPr lang="en-US"/>
              </a:p>
            </p:txBody>
          </p:sp>
          <p:sp>
            <p:nvSpPr>
              <p:cNvPr id="8" name="Text Box 9"/>
              <p:cNvSpPr txBox="1">
                <a:spLocks noChangeArrowheads="1"/>
              </p:cNvSpPr>
              <p:nvPr/>
            </p:nvSpPr>
            <p:spPr bwMode="auto">
              <a:xfrm>
                <a:off x="2310807" y="5378334"/>
                <a:ext cx="632098" cy="271215"/>
              </a:xfrm>
              <a:prstGeom prst="rect">
                <a:avLst/>
              </a:prstGeom>
              <a:noFill/>
              <a:ln w="9525">
                <a:noFill/>
                <a:miter lim="800000"/>
                <a:headEnd/>
                <a:tailEnd/>
              </a:ln>
            </p:spPr>
            <p:txBody>
              <a:bodyPr wrap="none">
                <a:spAutoFit/>
              </a:bodyPr>
              <a:lstStyle/>
              <a:p>
                <a:r>
                  <a:rPr lang="tr-TR" dirty="0" smtClean="0">
                    <a:latin typeface="+mn-lt"/>
                  </a:rPr>
                  <a:t>adres</a:t>
                </a:r>
                <a:endParaRPr lang="tr-TR" sz="2000" dirty="0">
                  <a:latin typeface="+mn-lt"/>
                </a:endParaRPr>
              </a:p>
            </p:txBody>
          </p:sp>
          <p:sp>
            <p:nvSpPr>
              <p:cNvPr id="9" name="Line 14"/>
              <p:cNvSpPr>
                <a:spLocks noChangeShapeType="1"/>
              </p:cNvSpPr>
              <p:nvPr/>
            </p:nvSpPr>
            <p:spPr bwMode="auto">
              <a:xfrm flipV="1">
                <a:off x="3122698" y="5499100"/>
                <a:ext cx="397255" cy="0"/>
              </a:xfrm>
              <a:prstGeom prst="line">
                <a:avLst/>
              </a:prstGeom>
              <a:noFill/>
              <a:ln w="9525">
                <a:solidFill>
                  <a:schemeClr val="tx1"/>
                </a:solidFill>
                <a:round/>
                <a:headEnd/>
                <a:tailEnd/>
              </a:ln>
            </p:spPr>
            <p:txBody>
              <a:bodyPr/>
              <a:lstStyle/>
              <a:p>
                <a:endParaRPr lang="en-US"/>
              </a:p>
            </p:txBody>
          </p:sp>
        </p:grpSp>
        <p:sp>
          <p:nvSpPr>
            <p:cNvPr id="10" name="Oval 8"/>
            <p:cNvSpPr>
              <a:spLocks noChangeArrowheads="1"/>
            </p:cNvSpPr>
            <p:nvPr/>
          </p:nvSpPr>
          <p:spPr bwMode="auto">
            <a:xfrm>
              <a:off x="1600200" y="5457540"/>
              <a:ext cx="1219200" cy="350075"/>
            </a:xfrm>
            <a:prstGeom prst="ellipse">
              <a:avLst/>
            </a:prstGeom>
            <a:no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944058" y="4988126"/>
              <a:ext cx="1219200" cy="350075"/>
            </a:xfrm>
            <a:prstGeom prst="ellipse">
              <a:avLst/>
            </a:prstGeom>
            <a:noFill/>
            <a:ln w="9525">
              <a:solidFill>
                <a:schemeClr val="tx1"/>
              </a:solidFill>
              <a:round/>
              <a:headEnd/>
              <a:tailEnd/>
            </a:ln>
          </p:spPr>
          <p:txBody>
            <a:bodyPr wrap="none" anchor="ctr"/>
            <a:lstStyle/>
            <a:p>
              <a:endParaRPr lang="en-US"/>
            </a:p>
          </p:txBody>
        </p:sp>
        <p:sp>
          <p:nvSpPr>
            <p:cNvPr id="12" name="Oval 8"/>
            <p:cNvSpPr>
              <a:spLocks noChangeArrowheads="1"/>
            </p:cNvSpPr>
            <p:nvPr/>
          </p:nvSpPr>
          <p:spPr bwMode="auto">
            <a:xfrm>
              <a:off x="1600200" y="4501940"/>
              <a:ext cx="1219200" cy="350075"/>
            </a:xfrm>
            <a:prstGeom prst="ellipse">
              <a:avLst/>
            </a:prstGeom>
            <a:noFill/>
            <a:ln w="9525">
              <a:solidFill>
                <a:schemeClr val="tx1"/>
              </a:solidFill>
              <a:round/>
              <a:headEnd/>
              <a:tailEnd/>
            </a:ln>
          </p:spPr>
          <p:txBody>
            <a:bodyPr wrap="none" anchor="ctr"/>
            <a:lstStyle/>
            <a:p>
              <a:endParaRPr lang="en-US"/>
            </a:p>
          </p:txBody>
        </p:sp>
        <p:sp>
          <p:nvSpPr>
            <p:cNvPr id="13" name="Line 14"/>
            <p:cNvSpPr>
              <a:spLocks noChangeShapeType="1"/>
            </p:cNvSpPr>
            <p:nvPr/>
          </p:nvSpPr>
          <p:spPr bwMode="auto">
            <a:xfrm>
              <a:off x="2621804" y="4796239"/>
              <a:ext cx="197596" cy="130596"/>
            </a:xfrm>
            <a:prstGeom prst="line">
              <a:avLst/>
            </a:prstGeom>
            <a:noFill/>
            <a:ln w="9525">
              <a:solidFill>
                <a:schemeClr val="tx1"/>
              </a:solidFill>
              <a:round/>
              <a:headEnd/>
              <a:tailEnd/>
            </a:ln>
          </p:spPr>
          <p:txBody>
            <a:bodyPr/>
            <a:lstStyle/>
            <a:p>
              <a:endParaRPr lang="en-US"/>
            </a:p>
          </p:txBody>
        </p:sp>
        <p:sp>
          <p:nvSpPr>
            <p:cNvPr id="14" name="Line 14"/>
            <p:cNvSpPr>
              <a:spLocks noChangeShapeType="1"/>
            </p:cNvSpPr>
            <p:nvPr/>
          </p:nvSpPr>
          <p:spPr bwMode="auto">
            <a:xfrm flipV="1">
              <a:off x="2163258" y="5104994"/>
              <a:ext cx="198942" cy="0"/>
            </a:xfrm>
            <a:prstGeom prst="line">
              <a:avLst/>
            </a:prstGeom>
            <a:noFill/>
            <a:ln w="9525">
              <a:solidFill>
                <a:schemeClr val="tx1"/>
              </a:solidFill>
              <a:round/>
              <a:headEnd/>
              <a:tailEnd/>
            </a:ln>
          </p:spPr>
          <p:txBody>
            <a:bodyPr/>
            <a:lstStyle/>
            <a:p>
              <a:endParaRPr lang="en-US"/>
            </a:p>
          </p:txBody>
        </p:sp>
        <p:sp>
          <p:nvSpPr>
            <p:cNvPr id="15" name="Line 14"/>
            <p:cNvSpPr>
              <a:spLocks noChangeShapeType="1"/>
            </p:cNvSpPr>
            <p:nvPr/>
          </p:nvSpPr>
          <p:spPr bwMode="auto">
            <a:xfrm flipV="1">
              <a:off x="2451771" y="5276909"/>
              <a:ext cx="349997" cy="169374"/>
            </a:xfrm>
            <a:prstGeom prst="line">
              <a:avLst/>
            </a:prstGeom>
            <a:noFill/>
            <a:ln w="9525">
              <a:solidFill>
                <a:schemeClr val="tx1"/>
              </a:solidFill>
              <a:round/>
              <a:headEnd/>
              <a:tailEnd/>
            </a:ln>
          </p:spPr>
          <p:txBody>
            <a:bodyPr/>
            <a:lstStyle/>
            <a:p>
              <a:endParaRPr lang="en-US"/>
            </a:p>
          </p:txBody>
        </p:sp>
        <p:sp>
          <p:nvSpPr>
            <p:cNvPr id="16" name="Text Box 9"/>
            <p:cNvSpPr txBox="1">
              <a:spLocks noChangeArrowheads="1"/>
            </p:cNvSpPr>
            <p:nvPr/>
          </p:nvSpPr>
          <p:spPr bwMode="auto">
            <a:xfrm>
              <a:off x="1859804" y="4449904"/>
              <a:ext cx="867857" cy="400110"/>
            </a:xfrm>
            <a:prstGeom prst="rect">
              <a:avLst/>
            </a:prstGeom>
            <a:noFill/>
            <a:ln w="9525">
              <a:noFill/>
              <a:miter lim="800000"/>
              <a:headEnd/>
              <a:tailEnd/>
            </a:ln>
          </p:spPr>
          <p:txBody>
            <a:bodyPr wrap="square">
              <a:spAutoFit/>
            </a:bodyPr>
            <a:lstStyle/>
            <a:p>
              <a:r>
                <a:rPr lang="tr-TR" dirty="0" smtClean="0">
                  <a:latin typeface="+mn-lt"/>
                </a:rPr>
                <a:t>cadde</a:t>
              </a:r>
              <a:endParaRPr lang="tr-TR" sz="2000" dirty="0">
                <a:latin typeface="+mn-lt"/>
              </a:endParaRPr>
            </a:p>
          </p:txBody>
        </p:sp>
        <p:sp>
          <p:nvSpPr>
            <p:cNvPr id="17" name="Text Box 9"/>
            <p:cNvSpPr txBox="1">
              <a:spLocks noChangeArrowheads="1"/>
            </p:cNvSpPr>
            <p:nvPr/>
          </p:nvSpPr>
          <p:spPr bwMode="auto">
            <a:xfrm>
              <a:off x="1239986" y="4955469"/>
              <a:ext cx="772217" cy="400110"/>
            </a:xfrm>
            <a:prstGeom prst="rect">
              <a:avLst/>
            </a:prstGeom>
            <a:noFill/>
            <a:ln w="9525">
              <a:noFill/>
              <a:miter lim="800000"/>
              <a:headEnd/>
              <a:tailEnd/>
            </a:ln>
          </p:spPr>
          <p:txBody>
            <a:bodyPr wrap="square">
              <a:spAutoFit/>
            </a:bodyPr>
            <a:lstStyle/>
            <a:p>
              <a:r>
                <a:rPr lang="tr-TR" dirty="0" smtClean="0">
                  <a:latin typeface="+mn-lt"/>
                </a:rPr>
                <a:t>sokak</a:t>
              </a:r>
              <a:endParaRPr lang="tr-TR" sz="2000" dirty="0">
                <a:latin typeface="+mn-lt"/>
              </a:endParaRPr>
            </a:p>
          </p:txBody>
        </p:sp>
        <p:sp>
          <p:nvSpPr>
            <p:cNvPr id="18" name="Text Box 9"/>
            <p:cNvSpPr txBox="1">
              <a:spLocks noChangeArrowheads="1"/>
            </p:cNvSpPr>
            <p:nvPr/>
          </p:nvSpPr>
          <p:spPr bwMode="auto">
            <a:xfrm>
              <a:off x="1860089" y="5432522"/>
              <a:ext cx="644728" cy="400110"/>
            </a:xfrm>
            <a:prstGeom prst="rect">
              <a:avLst/>
            </a:prstGeom>
            <a:noFill/>
            <a:ln w="9525">
              <a:noFill/>
              <a:miter lim="800000"/>
              <a:headEnd/>
              <a:tailEnd/>
            </a:ln>
          </p:spPr>
          <p:txBody>
            <a:bodyPr wrap="none">
              <a:spAutoFit/>
            </a:bodyPr>
            <a:lstStyle/>
            <a:p>
              <a:r>
                <a:rPr lang="tr-TR" dirty="0" smtClean="0">
                  <a:latin typeface="+mn-lt"/>
                </a:rPr>
                <a:t>şehir</a:t>
              </a:r>
              <a:endParaRPr lang="tr-TR" sz="2000" dirty="0">
                <a:latin typeface="+mn-lt"/>
              </a:endParaRPr>
            </a:p>
          </p:txBody>
        </p:sp>
      </p:grpSp>
      <p:sp>
        <p:nvSpPr>
          <p:cNvPr id="19" name="Slide Number Placeholder 3"/>
          <p:cNvSpPr>
            <a:spLocks noGrp="1"/>
          </p:cNvSpPr>
          <p:nvPr>
            <p:ph type="sldNum" sz="quarter" idx="12"/>
          </p:nvPr>
        </p:nvSpPr>
        <p:spPr>
          <a:xfrm>
            <a:off x="7425344" y="6459786"/>
            <a:ext cx="984019" cy="365125"/>
          </a:xfrm>
        </p:spPr>
        <p:txBody>
          <a:bodyPr/>
          <a:lstStyle/>
          <a:p>
            <a:fld id="{4A35BB44-8954-492A-A783-B6461FCB7345}" type="slidenum">
              <a:rPr lang="tr-TR" smtClean="0"/>
              <a:t>10</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box(in)">
                                      <p:cBhvr>
                                        <p:cTn id="13" dur="500"/>
                                        <p:tgtEl>
                                          <p:spTgt spid="174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box(in)">
                                      <p:cBhvr>
                                        <p:cTn id="18" dur="500"/>
                                        <p:tgtEl>
                                          <p:spTgt spid="174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Effect transition="in" filter="box(in)">
                                      <p:cBhvr>
                                        <p:cTn id="23" dur="500"/>
                                        <p:tgtEl>
                                          <p:spTgt spid="174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66131" y="533400"/>
            <a:ext cx="8229600" cy="1219200"/>
          </a:xfrm>
        </p:spPr>
        <p:txBody>
          <a:bodyPr>
            <a:noAutofit/>
          </a:bodyPr>
          <a:lstStyle/>
          <a:p>
            <a:pPr algn="ctr" eaLnBrk="1" hangingPunct="1"/>
            <a:r>
              <a:rPr lang="tr-TR" b="1" dirty="0" smtClean="0"/>
              <a:t>Nitelik Çeşitleri</a:t>
            </a:r>
          </a:p>
        </p:txBody>
      </p:sp>
      <p:sp>
        <p:nvSpPr>
          <p:cNvPr id="16387" name="Rectangle 3"/>
          <p:cNvSpPr>
            <a:spLocks noGrp="1" noChangeArrowheads="1"/>
          </p:cNvSpPr>
          <p:nvPr>
            <p:ph idx="1"/>
          </p:nvPr>
        </p:nvSpPr>
        <p:spPr>
          <a:xfrm>
            <a:off x="267268" y="1935513"/>
            <a:ext cx="8686800" cy="2819400"/>
          </a:xfrm>
        </p:spPr>
        <p:txBody>
          <a:bodyPr>
            <a:noAutofit/>
          </a:bodyPr>
          <a:lstStyle/>
          <a:p>
            <a:pPr>
              <a:buFont typeface="Arial" panose="020B0604020202020204" pitchFamily="34" charset="0"/>
              <a:buChar char="•"/>
            </a:pPr>
            <a:r>
              <a:rPr lang="tr-TR" sz="2800" dirty="0" smtClean="0"/>
              <a:t> Türetilen Nitelik (Derived / Calculated Attribute)</a:t>
            </a:r>
          </a:p>
          <a:p>
            <a:pPr lvl="1">
              <a:buFont typeface="Arial" panose="020B0604020202020204" pitchFamily="34" charset="0"/>
              <a:buChar char="•"/>
            </a:pPr>
            <a:r>
              <a:rPr lang="tr-TR" sz="2400" dirty="0" smtClean="0"/>
              <a:t>Bir niteliten faydalanıp başka bir nitelik elde edilebiliyorsa, bu yeni niteliğe türetilen nitelik adı verilir.</a:t>
            </a:r>
          </a:p>
          <a:p>
            <a:pPr lvl="1">
              <a:buFont typeface="Arial" panose="020B0604020202020204" pitchFamily="34" charset="0"/>
              <a:buChar char="•"/>
            </a:pPr>
            <a:r>
              <a:rPr lang="tr-TR" sz="2400" dirty="0" smtClean="0"/>
              <a:t> </a:t>
            </a:r>
            <a:r>
              <a:rPr lang="tr-TR" sz="2400" dirty="0" smtClean="0">
                <a:solidFill>
                  <a:srgbClr val="FF0000"/>
                </a:solidFill>
              </a:rPr>
              <a:t>Örnek:</a:t>
            </a:r>
            <a:r>
              <a:rPr lang="tr-TR" sz="2400" dirty="0" smtClean="0"/>
              <a:t> </a:t>
            </a:r>
            <a:br>
              <a:rPr lang="tr-TR" sz="2400" dirty="0" smtClean="0"/>
            </a:br>
            <a:r>
              <a:rPr lang="tr-TR" sz="2400" dirty="0" smtClean="0"/>
              <a:t>“personel” varlığının “doğum tarihi” niteliğinden yararlanılarak “yaş” niteliği elde edilebilir. Bu örnekte “yaş” niteliği türetilen niteliktir, tasarımda ayrıca tanımlanmasına gerek yoktur.</a:t>
            </a:r>
          </a:p>
        </p:txBody>
      </p:sp>
      <p:grpSp>
        <p:nvGrpSpPr>
          <p:cNvPr id="2" name="Group 1"/>
          <p:cNvGrpSpPr/>
          <p:nvPr/>
        </p:nvGrpSpPr>
        <p:grpSpPr>
          <a:xfrm>
            <a:off x="1905000" y="4926828"/>
            <a:ext cx="4876801" cy="654874"/>
            <a:chOff x="1905000" y="4926828"/>
            <a:chExt cx="4876801" cy="654874"/>
          </a:xfrm>
        </p:grpSpPr>
        <p:grpSp>
          <p:nvGrpSpPr>
            <p:cNvPr id="4" name="Group 3"/>
            <p:cNvGrpSpPr/>
            <p:nvPr/>
          </p:nvGrpSpPr>
          <p:grpSpPr>
            <a:xfrm>
              <a:off x="1905000" y="4926828"/>
              <a:ext cx="3581399" cy="654874"/>
              <a:chOff x="1636873" y="5171725"/>
              <a:chExt cx="3236666" cy="443908"/>
            </a:xfrm>
          </p:grpSpPr>
          <p:sp>
            <p:nvSpPr>
              <p:cNvPr id="5" name="Text Box 6"/>
              <p:cNvSpPr txBox="1">
                <a:spLocks noChangeArrowheads="1"/>
              </p:cNvSpPr>
              <p:nvPr/>
            </p:nvSpPr>
            <p:spPr bwMode="auto">
              <a:xfrm>
                <a:off x="3519955" y="5344418"/>
                <a:ext cx="1353584" cy="271215"/>
              </a:xfrm>
              <a:prstGeom prst="rect">
                <a:avLst/>
              </a:prstGeom>
              <a:noFill/>
              <a:ln w="9525">
                <a:solidFill>
                  <a:schemeClr val="tx1"/>
                </a:solidFill>
                <a:miter lim="800000"/>
                <a:headEnd/>
                <a:tailEnd/>
              </a:ln>
            </p:spPr>
            <p:txBody>
              <a:bodyPr wrap="square">
                <a:spAutoFit/>
              </a:bodyPr>
              <a:lstStyle/>
              <a:p>
                <a:pPr algn="ctr"/>
                <a:r>
                  <a:rPr lang="tr-TR" sz="2000" dirty="0">
                    <a:latin typeface="+mn-lt"/>
                  </a:rPr>
                  <a:t>ÖĞRENCİ</a:t>
                </a:r>
              </a:p>
            </p:txBody>
          </p:sp>
          <p:sp>
            <p:nvSpPr>
              <p:cNvPr id="6" name="Oval 8"/>
              <p:cNvSpPr>
                <a:spLocks noChangeArrowheads="1"/>
              </p:cNvSpPr>
              <p:nvPr/>
            </p:nvSpPr>
            <p:spPr bwMode="auto">
              <a:xfrm>
                <a:off x="1636873" y="5171725"/>
                <a:ext cx="1515035" cy="443908"/>
              </a:xfrm>
              <a:prstGeom prst="ellipse">
                <a:avLst/>
              </a:prstGeom>
              <a:noFill/>
              <a:ln w="9525">
                <a:solidFill>
                  <a:schemeClr val="tx1"/>
                </a:solidFill>
                <a:round/>
                <a:headEnd/>
                <a:tailEnd/>
              </a:ln>
            </p:spPr>
            <p:txBody>
              <a:bodyPr wrap="none" anchor="ctr"/>
              <a:lstStyle/>
              <a:p>
                <a:endParaRPr lang="en-US"/>
              </a:p>
            </p:txBody>
          </p:sp>
          <p:sp>
            <p:nvSpPr>
              <p:cNvPr id="7" name="Text Box 9"/>
              <p:cNvSpPr txBox="1">
                <a:spLocks noChangeArrowheads="1"/>
              </p:cNvSpPr>
              <p:nvPr/>
            </p:nvSpPr>
            <p:spPr bwMode="auto">
              <a:xfrm>
                <a:off x="1758394" y="5258071"/>
                <a:ext cx="1274048" cy="271215"/>
              </a:xfrm>
              <a:prstGeom prst="rect">
                <a:avLst/>
              </a:prstGeom>
              <a:noFill/>
              <a:ln w="9525">
                <a:noFill/>
                <a:miter lim="800000"/>
                <a:headEnd/>
                <a:tailEnd/>
              </a:ln>
            </p:spPr>
            <p:txBody>
              <a:bodyPr wrap="none">
                <a:spAutoFit/>
              </a:bodyPr>
              <a:lstStyle/>
              <a:p>
                <a:r>
                  <a:rPr lang="tr-TR" dirty="0" smtClean="0">
                    <a:latin typeface="+mn-lt"/>
                  </a:rPr>
                  <a:t>Doğum tarihi</a:t>
                </a:r>
                <a:endParaRPr lang="tr-TR" sz="2000" dirty="0">
                  <a:latin typeface="+mn-lt"/>
                </a:endParaRPr>
              </a:p>
            </p:txBody>
          </p:sp>
          <p:sp>
            <p:nvSpPr>
              <p:cNvPr id="8" name="Line 14"/>
              <p:cNvSpPr>
                <a:spLocks noChangeShapeType="1"/>
              </p:cNvSpPr>
              <p:nvPr/>
            </p:nvSpPr>
            <p:spPr bwMode="auto">
              <a:xfrm>
                <a:off x="3151908" y="5396075"/>
                <a:ext cx="368045" cy="103025"/>
              </a:xfrm>
              <a:prstGeom prst="line">
                <a:avLst/>
              </a:prstGeom>
              <a:noFill/>
              <a:ln w="9525">
                <a:solidFill>
                  <a:schemeClr val="tx1"/>
                </a:solidFill>
                <a:round/>
                <a:headEnd/>
                <a:tailEnd/>
              </a:ln>
            </p:spPr>
            <p:txBody>
              <a:bodyPr/>
              <a:lstStyle/>
              <a:p>
                <a:endParaRPr lang="en-US"/>
              </a:p>
            </p:txBody>
          </p:sp>
        </p:grpSp>
        <p:sp>
          <p:nvSpPr>
            <p:cNvPr id="9" name="Oval 8"/>
            <p:cNvSpPr>
              <a:spLocks noChangeArrowheads="1"/>
            </p:cNvSpPr>
            <p:nvPr/>
          </p:nvSpPr>
          <p:spPr bwMode="auto">
            <a:xfrm>
              <a:off x="5715001" y="5181593"/>
              <a:ext cx="1066800" cy="391000"/>
            </a:xfrm>
            <a:prstGeom prst="ellipse">
              <a:avLst/>
            </a:prstGeom>
            <a:noFill/>
            <a:ln w="9525">
              <a:solidFill>
                <a:schemeClr val="tx1"/>
              </a:solidFill>
              <a:prstDash val="sysDash"/>
              <a:round/>
              <a:headEnd/>
              <a:tailEnd/>
            </a:ln>
          </p:spPr>
          <p:txBody>
            <a:bodyPr wrap="none" anchor="ctr"/>
            <a:lstStyle/>
            <a:p>
              <a:endParaRPr lang="en-US"/>
            </a:p>
          </p:txBody>
        </p:sp>
        <p:sp>
          <p:nvSpPr>
            <p:cNvPr id="10" name="Text Box 9"/>
            <p:cNvSpPr txBox="1">
              <a:spLocks noChangeArrowheads="1"/>
            </p:cNvSpPr>
            <p:nvPr/>
          </p:nvSpPr>
          <p:spPr bwMode="auto">
            <a:xfrm>
              <a:off x="5988045" y="5177038"/>
              <a:ext cx="628673" cy="400110"/>
            </a:xfrm>
            <a:prstGeom prst="rect">
              <a:avLst/>
            </a:prstGeom>
            <a:noFill/>
            <a:ln w="9525">
              <a:noFill/>
              <a:miter lim="800000"/>
              <a:headEnd/>
              <a:tailEnd/>
            </a:ln>
          </p:spPr>
          <p:txBody>
            <a:bodyPr wrap="square">
              <a:spAutoFit/>
            </a:bodyPr>
            <a:lstStyle/>
            <a:p>
              <a:r>
                <a:rPr lang="tr-TR" dirty="0" smtClean="0">
                  <a:latin typeface="+mn-lt"/>
                </a:rPr>
                <a:t>yaş</a:t>
              </a:r>
              <a:endParaRPr lang="tr-TR" sz="2000" dirty="0">
                <a:latin typeface="+mn-lt"/>
              </a:endParaRPr>
            </a:p>
          </p:txBody>
        </p:sp>
        <p:sp>
          <p:nvSpPr>
            <p:cNvPr id="11" name="Line 14"/>
            <p:cNvSpPr>
              <a:spLocks noChangeShapeType="1"/>
            </p:cNvSpPr>
            <p:nvPr/>
          </p:nvSpPr>
          <p:spPr bwMode="auto">
            <a:xfrm flipV="1">
              <a:off x="5486399" y="5377093"/>
              <a:ext cx="250822" cy="32694"/>
            </a:xfrm>
            <a:prstGeom prst="line">
              <a:avLst/>
            </a:prstGeom>
            <a:noFill/>
            <a:ln w="9525">
              <a:solidFill>
                <a:schemeClr val="tx1"/>
              </a:solidFill>
              <a:round/>
              <a:headEnd/>
              <a:tailEnd/>
            </a:ln>
          </p:spPr>
          <p:txBody>
            <a:bodyPr/>
            <a:lstStyle/>
            <a:p>
              <a:endParaRPr lang="en-US"/>
            </a:p>
          </p:txBody>
        </p:sp>
      </p:grpSp>
      <p:sp>
        <p:nvSpPr>
          <p:cNvPr id="12" name="Slide Number Placeholder 3"/>
          <p:cNvSpPr>
            <a:spLocks noGrp="1"/>
          </p:cNvSpPr>
          <p:nvPr>
            <p:ph type="sldNum" sz="quarter" idx="12"/>
          </p:nvPr>
        </p:nvSpPr>
        <p:spPr>
          <a:xfrm>
            <a:off x="7425344" y="6459786"/>
            <a:ext cx="984019" cy="365125"/>
          </a:xfrm>
        </p:spPr>
        <p:txBody>
          <a:bodyPr/>
          <a:lstStyle/>
          <a:p>
            <a:fld id="{C1D21154-AF45-47C1-B8C2-BAAEC2F13E4D}" type="slidenum">
              <a:rPr lang="tr-TR" smtClean="0"/>
              <a:t>11</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Effect transition="in" filter="box(in)">
                                      <p:cBhvr>
                                        <p:cTn id="13" dur="500"/>
                                        <p:tgtEl>
                                          <p:spTgt spid="163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6387">
                                            <p:txEl>
                                              <p:pRg st="1" end="1"/>
                                            </p:txEl>
                                          </p:spTgt>
                                        </p:tgtEl>
                                        <p:attrNameLst>
                                          <p:attrName>style.visibility</p:attrName>
                                        </p:attrNameLst>
                                      </p:cBhvr>
                                      <p:to>
                                        <p:strVal val="visible"/>
                                      </p:to>
                                    </p:set>
                                    <p:animEffect transition="in" filter="box(in)">
                                      <p:cBhvr>
                                        <p:cTn id="18" dur="500"/>
                                        <p:tgtEl>
                                          <p:spTgt spid="163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box(in)">
                                      <p:cBhvr>
                                        <p:cTn id="23" dur="500"/>
                                        <p:tgtEl>
                                          <p:spTgt spid="16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371600" y="332889"/>
            <a:ext cx="6347713" cy="1320800"/>
          </a:xfrm>
        </p:spPr>
        <p:txBody>
          <a:bodyPr>
            <a:normAutofit/>
          </a:bodyPr>
          <a:lstStyle/>
          <a:p>
            <a:pPr algn="ctr" eaLnBrk="1" hangingPunct="1"/>
            <a:r>
              <a:rPr lang="en-US" sz="4400" b="1" dirty="0" err="1" smtClean="0"/>
              <a:t>Varl</a:t>
            </a:r>
            <a:r>
              <a:rPr lang="tr-TR" sz="4400" b="1" dirty="0" smtClean="0"/>
              <a:t>ık – İlişki Modelinin </a:t>
            </a:r>
            <a:br>
              <a:rPr lang="tr-TR" sz="4400" b="1" dirty="0" smtClean="0"/>
            </a:br>
            <a:r>
              <a:rPr lang="tr-TR" sz="4400" b="1" dirty="0" smtClean="0"/>
              <a:t>Bileşenleri (Devam)</a:t>
            </a:r>
          </a:p>
        </p:txBody>
      </p:sp>
      <p:sp>
        <p:nvSpPr>
          <p:cNvPr id="18435" name="Rectangle 3"/>
          <p:cNvSpPr>
            <a:spLocks noGrp="1" noChangeArrowheads="1"/>
          </p:cNvSpPr>
          <p:nvPr>
            <p:ph idx="1"/>
          </p:nvPr>
        </p:nvSpPr>
        <p:spPr>
          <a:xfrm>
            <a:off x="762000" y="2057400"/>
            <a:ext cx="7772400" cy="3939809"/>
          </a:xfrm>
        </p:spPr>
        <p:txBody>
          <a:bodyPr>
            <a:normAutofit/>
          </a:bodyPr>
          <a:lstStyle/>
          <a:p>
            <a:pPr>
              <a:buFont typeface="Arial" panose="020B0604020202020204" pitchFamily="34" charset="0"/>
              <a:buChar char="•"/>
            </a:pPr>
            <a:r>
              <a:rPr lang="tr-TR" sz="3200" dirty="0" smtClean="0"/>
              <a:t> İlişki (Relationship) Nedir?</a:t>
            </a:r>
          </a:p>
          <a:p>
            <a:pPr lvl="1">
              <a:buFont typeface="Arial" panose="020B0604020202020204" pitchFamily="34" charset="0"/>
              <a:buChar char="•"/>
            </a:pPr>
            <a:r>
              <a:rPr lang="tr-TR" sz="2800" dirty="0" smtClean="0"/>
              <a:t>Varlıklar arasındaki bağıntıya ilişki adı verilir.</a:t>
            </a:r>
          </a:p>
          <a:p>
            <a:pPr lvl="1">
              <a:buFont typeface="Arial" panose="020B0604020202020204" pitchFamily="34" charset="0"/>
              <a:buChar char="•"/>
            </a:pPr>
            <a:r>
              <a:rPr lang="tr-TR" sz="2800" dirty="0" smtClean="0"/>
              <a:t>E-R Diyagramda </a:t>
            </a:r>
            <a:r>
              <a:rPr lang="tr-TR" sz="2800" dirty="0">
                <a:solidFill>
                  <a:srgbClr val="FF0000"/>
                </a:solidFill>
              </a:rPr>
              <a:t>b</a:t>
            </a:r>
            <a:r>
              <a:rPr lang="tr-TR" sz="2800" dirty="0" smtClean="0">
                <a:solidFill>
                  <a:srgbClr val="FF0000"/>
                </a:solidFill>
              </a:rPr>
              <a:t>aklava </a:t>
            </a:r>
            <a:r>
              <a:rPr lang="tr-TR" sz="2800" dirty="0" smtClean="0"/>
              <a:t>şekli ile temsil edilir. </a:t>
            </a:r>
          </a:p>
          <a:p>
            <a:pPr lvl="1">
              <a:buFont typeface="Arial" panose="020B0604020202020204" pitchFamily="34" charset="0"/>
              <a:buChar char="•"/>
            </a:pPr>
            <a:endParaRPr lang="tr-TR" sz="2800" dirty="0" smtClean="0"/>
          </a:p>
          <a:p>
            <a:pPr lvl="1">
              <a:buFont typeface="Arial" panose="020B0604020202020204" pitchFamily="34" charset="0"/>
              <a:buChar char="•"/>
            </a:pPr>
            <a:r>
              <a:rPr lang="tr-TR" sz="2800" dirty="0" smtClean="0">
                <a:solidFill>
                  <a:srgbClr val="FF0000"/>
                </a:solidFill>
              </a:rPr>
              <a:t>Örnek:</a:t>
            </a:r>
          </a:p>
          <a:p>
            <a:pPr lvl="1">
              <a:buFont typeface="Arial" panose="020B0604020202020204" pitchFamily="34" charset="0"/>
              <a:buChar char="•"/>
            </a:pPr>
            <a:endParaRPr lang="tr-TR" sz="2800" dirty="0" smtClean="0"/>
          </a:p>
        </p:txBody>
      </p:sp>
      <p:grpSp>
        <p:nvGrpSpPr>
          <p:cNvPr id="26" name="Group 25"/>
          <p:cNvGrpSpPr/>
          <p:nvPr/>
        </p:nvGrpSpPr>
        <p:grpSpPr>
          <a:xfrm>
            <a:off x="1600200" y="4366111"/>
            <a:ext cx="5638800" cy="838200"/>
            <a:chOff x="1600200" y="3985111"/>
            <a:chExt cx="5638800" cy="838200"/>
          </a:xfrm>
        </p:grpSpPr>
        <p:grpSp>
          <p:nvGrpSpPr>
            <p:cNvPr id="25" name="Group 24"/>
            <p:cNvGrpSpPr/>
            <p:nvPr/>
          </p:nvGrpSpPr>
          <p:grpSpPr>
            <a:xfrm>
              <a:off x="1600200" y="4191000"/>
              <a:ext cx="1447800" cy="457200"/>
              <a:chOff x="1371600" y="4191000"/>
              <a:chExt cx="1447800" cy="457200"/>
            </a:xfrm>
          </p:grpSpPr>
          <p:sp>
            <p:nvSpPr>
              <p:cNvPr id="6" name="Flowchart: Process 5"/>
              <p:cNvSpPr/>
              <p:nvPr/>
            </p:nvSpPr>
            <p:spPr>
              <a:xfrm>
                <a:off x="1371600" y="4191000"/>
                <a:ext cx="1447800" cy="457200"/>
              </a:xfrm>
              <a:prstGeom prst="flowChartProcess">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55761" y="4234934"/>
                <a:ext cx="1295400" cy="338554"/>
              </a:xfrm>
              <a:prstGeom prst="rect">
                <a:avLst/>
              </a:prstGeom>
              <a:noFill/>
            </p:spPr>
            <p:txBody>
              <a:bodyPr wrap="square" rtlCol="0">
                <a:spAutoFit/>
              </a:bodyPr>
              <a:lstStyle/>
              <a:p>
                <a:r>
                  <a:rPr lang="tr-TR" sz="1600" dirty="0" smtClean="0"/>
                  <a:t>PERSONEL</a:t>
                </a:r>
                <a:endParaRPr lang="en-US" sz="1600" dirty="0"/>
              </a:p>
            </p:txBody>
          </p:sp>
        </p:grpSp>
        <p:grpSp>
          <p:nvGrpSpPr>
            <p:cNvPr id="20" name="Group 19"/>
            <p:cNvGrpSpPr/>
            <p:nvPr/>
          </p:nvGrpSpPr>
          <p:grpSpPr>
            <a:xfrm>
              <a:off x="5715000" y="4191000"/>
              <a:ext cx="1524000" cy="457200"/>
              <a:chOff x="6028038" y="4201297"/>
              <a:chExt cx="1524000" cy="457200"/>
            </a:xfrm>
          </p:grpSpPr>
          <p:sp>
            <p:nvSpPr>
              <p:cNvPr id="7" name="Flowchart: Process 6"/>
              <p:cNvSpPr/>
              <p:nvPr/>
            </p:nvSpPr>
            <p:spPr>
              <a:xfrm>
                <a:off x="6028038" y="4201297"/>
                <a:ext cx="1524000" cy="457200"/>
              </a:xfrm>
              <a:prstGeom prst="flowChartProcess">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248400" y="4267200"/>
                <a:ext cx="1151238" cy="369332"/>
              </a:xfrm>
              <a:prstGeom prst="rect">
                <a:avLst/>
              </a:prstGeom>
              <a:noFill/>
            </p:spPr>
            <p:txBody>
              <a:bodyPr wrap="square" rtlCol="0">
                <a:spAutoFit/>
              </a:bodyPr>
              <a:lstStyle/>
              <a:p>
                <a:r>
                  <a:rPr lang="tr-TR" dirty="0" smtClean="0"/>
                  <a:t>BÖLÜM</a:t>
                </a:r>
                <a:endParaRPr lang="en-US" dirty="0"/>
              </a:p>
            </p:txBody>
          </p:sp>
        </p:grpSp>
        <p:grpSp>
          <p:nvGrpSpPr>
            <p:cNvPr id="19" name="Group 18"/>
            <p:cNvGrpSpPr/>
            <p:nvPr/>
          </p:nvGrpSpPr>
          <p:grpSpPr>
            <a:xfrm>
              <a:off x="3734551" y="3985111"/>
              <a:ext cx="1143000" cy="838200"/>
              <a:chOff x="3963151" y="3985111"/>
              <a:chExt cx="1143000" cy="838200"/>
            </a:xfrm>
          </p:grpSpPr>
          <p:sp>
            <p:nvSpPr>
              <p:cNvPr id="5" name="Flowchart: Decision 4"/>
              <p:cNvSpPr/>
              <p:nvPr/>
            </p:nvSpPr>
            <p:spPr>
              <a:xfrm>
                <a:off x="3963151" y="3985111"/>
                <a:ext cx="1143000" cy="838200"/>
              </a:xfrm>
              <a:prstGeom prst="flowChartDecision">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57770" y="4158369"/>
                <a:ext cx="838200" cy="381000"/>
              </a:xfrm>
              <a:prstGeom prst="rect">
                <a:avLst/>
              </a:prstGeom>
              <a:noFill/>
            </p:spPr>
            <p:txBody>
              <a:bodyPr wrap="square" rtlCol="0">
                <a:spAutoFit/>
              </a:bodyPr>
              <a:lstStyle/>
              <a:p>
                <a:r>
                  <a:rPr lang="tr-TR" dirty="0" smtClean="0"/>
                  <a:t>çalışır</a:t>
                </a:r>
                <a:endParaRPr lang="en-US" dirty="0"/>
              </a:p>
            </p:txBody>
          </p:sp>
        </p:grpSp>
        <p:cxnSp>
          <p:nvCxnSpPr>
            <p:cNvPr id="12" name="Straight Connector 11"/>
            <p:cNvCxnSpPr>
              <a:stCxn id="6" idx="3"/>
              <a:endCxn id="5" idx="1"/>
            </p:cNvCxnSpPr>
            <p:nvPr/>
          </p:nvCxnSpPr>
          <p:spPr>
            <a:xfrm flipV="1">
              <a:off x="3048000" y="4404211"/>
              <a:ext cx="686551" cy="15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7" idx="1"/>
            </p:cNvCxnSpPr>
            <p:nvPr/>
          </p:nvCxnSpPr>
          <p:spPr>
            <a:xfrm>
              <a:off x="4877551" y="4404211"/>
              <a:ext cx="837449" cy="15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Slide Number Placeholder 3"/>
          <p:cNvSpPr>
            <a:spLocks noGrp="1"/>
          </p:cNvSpPr>
          <p:nvPr>
            <p:ph type="sldNum" sz="quarter" idx="12"/>
          </p:nvPr>
        </p:nvSpPr>
        <p:spPr>
          <a:xfrm>
            <a:off x="7425344" y="6459786"/>
            <a:ext cx="984019" cy="365125"/>
          </a:xfrm>
        </p:spPr>
        <p:txBody>
          <a:bodyPr/>
          <a:lstStyle/>
          <a:p>
            <a:fld id="{4761CC99-3307-476B-9ADE-5951869A2B29}" type="slidenum">
              <a:rPr lang="tr-TR" smtClean="0"/>
              <a:t>12</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box(in)">
                                      <p:cBhvr>
                                        <p:cTn id="13" dur="500"/>
                                        <p:tgtEl>
                                          <p:spTgt spid="184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box(in)">
                                      <p:cBhvr>
                                        <p:cTn id="18" dur="500"/>
                                        <p:tgtEl>
                                          <p:spTgt spid="184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Effect transition="in" filter="box(in)">
                                      <p:cBhvr>
                                        <p:cTn id="23" dur="500"/>
                                        <p:tgtEl>
                                          <p:spTgt spid="184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box(in)">
                                      <p:cBhvr>
                                        <p:cTn id="28" dur="500"/>
                                        <p:tgtEl>
                                          <p:spTgt spid="1843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ox(in)">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304800"/>
            <a:ext cx="6347713" cy="1320800"/>
          </a:xfrm>
        </p:spPr>
        <p:txBody>
          <a:bodyPr/>
          <a:lstStyle/>
          <a:p>
            <a:pPr algn="ctr" eaLnBrk="1" hangingPunct="1"/>
            <a:r>
              <a:rPr lang="tr-TR" b="1" dirty="0" smtClean="0"/>
              <a:t>İlişki Türleri</a:t>
            </a:r>
          </a:p>
        </p:txBody>
      </p:sp>
      <p:sp>
        <p:nvSpPr>
          <p:cNvPr id="28675" name="Rectangle 5"/>
          <p:cNvSpPr>
            <a:spLocks noGrp="1" noChangeArrowheads="1"/>
          </p:cNvSpPr>
          <p:nvPr>
            <p:ph idx="1"/>
          </p:nvPr>
        </p:nvSpPr>
        <p:spPr>
          <a:xfrm>
            <a:off x="533400" y="1828800"/>
            <a:ext cx="8493888" cy="4343400"/>
          </a:xfrm>
          <a:noFill/>
        </p:spPr>
        <p:txBody>
          <a:bodyPr>
            <a:noAutofit/>
          </a:bodyPr>
          <a:lstStyle/>
          <a:p>
            <a:pPr eaLnBrk="1" hangingPunct="1">
              <a:lnSpc>
                <a:spcPct val="90000"/>
              </a:lnSpc>
              <a:buFont typeface="Arial" panose="020B0604020202020204" pitchFamily="34" charset="0"/>
              <a:buChar char="•"/>
            </a:pPr>
            <a:r>
              <a:rPr lang="tr-TR" sz="3200" dirty="0" smtClean="0"/>
              <a:t> Yinelemeli İlişki (Unary / Recursive Relationship)</a:t>
            </a:r>
          </a:p>
          <a:p>
            <a:pPr lvl="2">
              <a:buFont typeface="Arial" panose="020B0604020202020204" pitchFamily="34" charset="0"/>
              <a:buChar char="•"/>
            </a:pPr>
            <a:r>
              <a:rPr lang="tr-TR" sz="2600" dirty="0" smtClean="0"/>
              <a:t>Bir varlığın kendi kendisi ile olan bağlantısını gösterir.</a:t>
            </a:r>
            <a:endParaRPr lang="tr-TR" sz="2800" dirty="0" smtClean="0"/>
          </a:p>
          <a:p>
            <a:pPr eaLnBrk="1" hangingPunct="1">
              <a:lnSpc>
                <a:spcPct val="90000"/>
              </a:lnSpc>
              <a:buFont typeface="Arial" panose="020B0604020202020204" pitchFamily="34" charset="0"/>
              <a:buChar char="•"/>
            </a:pPr>
            <a:r>
              <a:rPr lang="tr-TR" sz="3200" dirty="0" smtClean="0"/>
              <a:t> İkili İlişki (Binary Relationship)</a:t>
            </a:r>
          </a:p>
          <a:p>
            <a:pPr lvl="2">
              <a:buFont typeface="Arial" panose="020B0604020202020204" pitchFamily="34" charset="0"/>
              <a:buChar char="•"/>
            </a:pPr>
            <a:r>
              <a:rPr lang="tr-TR" sz="2600" dirty="0" smtClean="0"/>
              <a:t>İki varlık arasındaki bağlantıyı gösteren ilişkidir. </a:t>
            </a:r>
            <a:r>
              <a:rPr lang="tr-TR" sz="2600" b="1" dirty="0" smtClean="0">
                <a:solidFill>
                  <a:srgbClr val="FF0000"/>
                </a:solidFill>
              </a:rPr>
              <a:t>En çok kullanılan ilişki türüdür.</a:t>
            </a:r>
          </a:p>
          <a:p>
            <a:pPr>
              <a:buFont typeface="Arial" panose="020B0604020202020204" pitchFamily="34" charset="0"/>
              <a:buChar char="•"/>
            </a:pPr>
            <a:r>
              <a:rPr lang="tr-TR" sz="3200" dirty="0" smtClean="0"/>
              <a:t> Çoklu </a:t>
            </a:r>
            <a:r>
              <a:rPr lang="tr-TR" sz="3200" dirty="0"/>
              <a:t>İlişki (n-ary Relationship)</a:t>
            </a:r>
          </a:p>
          <a:p>
            <a:pPr lvl="2">
              <a:buFont typeface="Arial" panose="020B0604020202020204" pitchFamily="34" charset="0"/>
              <a:buChar char="•"/>
            </a:pPr>
            <a:r>
              <a:rPr lang="tr-TR" sz="2600" dirty="0" smtClean="0"/>
              <a:t>İkiden fazla varlık kümesi arasındaki bağlantıyı gösteren ilişkidir.</a:t>
            </a:r>
            <a:endParaRPr lang="tr-TR" sz="2600" dirty="0"/>
          </a:p>
          <a:p>
            <a:pPr eaLnBrk="1" hangingPunct="1">
              <a:lnSpc>
                <a:spcPct val="90000"/>
              </a:lnSpc>
              <a:buFont typeface="Arial" panose="020B0604020202020204" pitchFamily="34" charset="0"/>
              <a:buChar char="•"/>
            </a:pPr>
            <a:endParaRPr lang="tr-TR" sz="2800" dirty="0" smtClean="0"/>
          </a:p>
        </p:txBody>
      </p:sp>
      <p:sp>
        <p:nvSpPr>
          <p:cNvPr id="4" name="Slide Number Placeholder 3"/>
          <p:cNvSpPr>
            <a:spLocks noGrp="1"/>
          </p:cNvSpPr>
          <p:nvPr>
            <p:ph type="sldNum" sz="quarter" idx="12"/>
          </p:nvPr>
        </p:nvSpPr>
        <p:spPr>
          <a:xfrm>
            <a:off x="7502086" y="6492875"/>
            <a:ext cx="984019" cy="365125"/>
          </a:xfrm>
        </p:spPr>
        <p:txBody>
          <a:bodyPr/>
          <a:lstStyle/>
          <a:p>
            <a:fld id="{3F475C33-8BF8-4E43-A7BF-596C51B35C85}" type="slidenum">
              <a:rPr lang="tr-TR" smtClean="0"/>
              <a:t>13</a:t>
            </a:fld>
            <a:endParaRPr lang="tr-TR" dirty="0"/>
          </a:p>
        </p:txBody>
      </p:sp>
    </p:spTree>
    <p:extLst>
      <p:ext uri="{BB962C8B-B14F-4D97-AF65-F5344CB8AC3E}">
        <p14:creationId xmlns:p14="http://schemas.microsoft.com/office/powerpoint/2010/main" val="329715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Effect transition="in" filter="box(in)">
                                      <p:cBhvr>
                                        <p:cTn id="13" dur="500"/>
                                        <p:tgtEl>
                                          <p:spTgt spid="2867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Effect transition="in" filter="box(in)">
                                      <p:cBhvr>
                                        <p:cTn id="18" dur="500"/>
                                        <p:tgtEl>
                                          <p:spTgt spid="286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box(in)">
                                      <p:cBhvr>
                                        <p:cTn id="23" dur="500"/>
                                        <p:tgtEl>
                                          <p:spTgt spid="286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8675">
                                            <p:txEl>
                                              <p:pRg st="3" end="3"/>
                                            </p:txEl>
                                          </p:spTgt>
                                        </p:tgtEl>
                                        <p:attrNameLst>
                                          <p:attrName>style.visibility</p:attrName>
                                        </p:attrNameLst>
                                      </p:cBhvr>
                                      <p:to>
                                        <p:strVal val="visible"/>
                                      </p:to>
                                    </p:set>
                                    <p:animEffect transition="in" filter="box(in)">
                                      <p:cBhvr>
                                        <p:cTn id="28" dur="500"/>
                                        <p:tgtEl>
                                          <p:spTgt spid="2867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28675">
                                            <p:txEl>
                                              <p:pRg st="4" end="4"/>
                                            </p:txEl>
                                          </p:spTgt>
                                        </p:tgtEl>
                                        <p:attrNameLst>
                                          <p:attrName>style.visibility</p:attrName>
                                        </p:attrNameLst>
                                      </p:cBhvr>
                                      <p:to>
                                        <p:strVal val="visible"/>
                                      </p:to>
                                    </p:set>
                                    <p:animEffect transition="in" filter="box(in)">
                                      <p:cBhvr>
                                        <p:cTn id="33" dur="500"/>
                                        <p:tgtEl>
                                          <p:spTgt spid="2867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8675">
                                            <p:txEl>
                                              <p:pRg st="5" end="5"/>
                                            </p:txEl>
                                          </p:spTgt>
                                        </p:tgtEl>
                                        <p:attrNameLst>
                                          <p:attrName>style.visibility</p:attrName>
                                        </p:attrNameLst>
                                      </p:cBhvr>
                                      <p:to>
                                        <p:strVal val="visible"/>
                                      </p:to>
                                    </p:set>
                                    <p:animEffect transition="in" filter="box(in)">
                                      <p:cBhvr>
                                        <p:cTn id="38"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304800"/>
            <a:ext cx="7086600" cy="1320800"/>
          </a:xfrm>
        </p:spPr>
        <p:txBody>
          <a:bodyPr>
            <a:noAutofit/>
          </a:bodyPr>
          <a:lstStyle/>
          <a:p>
            <a:pPr algn="ctr" eaLnBrk="1" hangingPunct="1"/>
            <a:r>
              <a:rPr lang="tr-TR" b="1" dirty="0" smtClean="0"/>
              <a:t>İkili (binary) İlişki türleri</a:t>
            </a:r>
          </a:p>
        </p:txBody>
      </p:sp>
      <p:sp>
        <p:nvSpPr>
          <p:cNvPr id="28675" name="Rectangle 5"/>
          <p:cNvSpPr>
            <a:spLocks noGrp="1" noChangeArrowheads="1"/>
          </p:cNvSpPr>
          <p:nvPr>
            <p:ph idx="1"/>
          </p:nvPr>
        </p:nvSpPr>
        <p:spPr>
          <a:xfrm>
            <a:off x="533400" y="1828800"/>
            <a:ext cx="8493888" cy="4343400"/>
          </a:xfrm>
          <a:noFill/>
        </p:spPr>
        <p:txBody>
          <a:bodyPr>
            <a:noAutofit/>
          </a:bodyPr>
          <a:lstStyle/>
          <a:p>
            <a:pPr eaLnBrk="1" hangingPunct="1">
              <a:lnSpc>
                <a:spcPct val="90000"/>
              </a:lnSpc>
              <a:buFont typeface="Arial" panose="020B0604020202020204" pitchFamily="34" charset="0"/>
              <a:buChar char="•"/>
            </a:pPr>
            <a:r>
              <a:rPr lang="tr-TR" sz="3200" dirty="0" smtClean="0"/>
              <a:t>A ve B varlık kümeleri arasında tanımlanan (A ve B varlık kümeleri aynı da olabilir), A'dan B'ye bir ilişki kümesi, eşleme sınırlamaları açısından aşağıdaki dört türden birine ait olabilir.</a:t>
            </a:r>
          </a:p>
          <a:p>
            <a:pPr lvl="1" eaLnBrk="1" hangingPunct="1">
              <a:lnSpc>
                <a:spcPct val="90000"/>
              </a:lnSpc>
              <a:buFont typeface="Arial" panose="020B0604020202020204" pitchFamily="34" charset="0"/>
              <a:buChar char="•"/>
            </a:pPr>
            <a:r>
              <a:rPr lang="tr-TR" sz="2800" dirty="0" smtClean="0"/>
              <a:t>Birden-bire (one-to-one)</a:t>
            </a:r>
          </a:p>
          <a:p>
            <a:pPr lvl="1" eaLnBrk="1" hangingPunct="1">
              <a:lnSpc>
                <a:spcPct val="90000"/>
              </a:lnSpc>
              <a:buFont typeface="Arial" panose="020B0604020202020204" pitchFamily="34" charset="0"/>
              <a:buChar char="•"/>
            </a:pPr>
            <a:r>
              <a:rPr lang="tr-TR" sz="2800" dirty="0" smtClean="0"/>
              <a:t>Birden-çoğa (one-to-many)</a:t>
            </a:r>
          </a:p>
          <a:p>
            <a:pPr lvl="1" eaLnBrk="1" hangingPunct="1">
              <a:lnSpc>
                <a:spcPct val="90000"/>
              </a:lnSpc>
              <a:buFont typeface="Arial" panose="020B0604020202020204" pitchFamily="34" charset="0"/>
              <a:buChar char="•"/>
            </a:pPr>
            <a:r>
              <a:rPr lang="tr-TR" sz="2800" dirty="0" smtClean="0"/>
              <a:t>Çoktan-bire (many-to-one)</a:t>
            </a:r>
          </a:p>
          <a:p>
            <a:pPr lvl="1" eaLnBrk="1" hangingPunct="1">
              <a:lnSpc>
                <a:spcPct val="90000"/>
              </a:lnSpc>
              <a:buFont typeface="Arial" panose="020B0604020202020204" pitchFamily="34" charset="0"/>
              <a:buChar char="•"/>
            </a:pPr>
            <a:r>
              <a:rPr lang="tr-TR" sz="2800" dirty="0" smtClean="0"/>
              <a:t>Çoktan-çoğa (many-to-many)</a:t>
            </a:r>
          </a:p>
        </p:txBody>
      </p:sp>
      <p:sp>
        <p:nvSpPr>
          <p:cNvPr id="4" name="Slide Number Placeholder 3"/>
          <p:cNvSpPr>
            <a:spLocks noGrp="1"/>
          </p:cNvSpPr>
          <p:nvPr>
            <p:ph type="sldNum" sz="quarter" idx="12"/>
          </p:nvPr>
        </p:nvSpPr>
        <p:spPr>
          <a:xfrm>
            <a:off x="7502086" y="6492875"/>
            <a:ext cx="984019" cy="365125"/>
          </a:xfrm>
        </p:spPr>
        <p:txBody>
          <a:bodyPr/>
          <a:lstStyle/>
          <a:p>
            <a:fld id="{3F475C33-8BF8-4E43-A7BF-596C51B35C85}" type="slidenum">
              <a:rPr lang="tr-TR" smtClean="0"/>
              <a:t>14</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Effect transition="in" filter="box(in)">
                                      <p:cBhvr>
                                        <p:cTn id="13" dur="500"/>
                                        <p:tgtEl>
                                          <p:spTgt spid="2867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Effect transition="in" filter="box(in)">
                                      <p:cBhvr>
                                        <p:cTn id="18" dur="500"/>
                                        <p:tgtEl>
                                          <p:spTgt spid="286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box(in)">
                                      <p:cBhvr>
                                        <p:cTn id="23" dur="500"/>
                                        <p:tgtEl>
                                          <p:spTgt spid="286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8675">
                                            <p:txEl>
                                              <p:pRg st="3" end="3"/>
                                            </p:txEl>
                                          </p:spTgt>
                                        </p:tgtEl>
                                        <p:attrNameLst>
                                          <p:attrName>style.visibility</p:attrName>
                                        </p:attrNameLst>
                                      </p:cBhvr>
                                      <p:to>
                                        <p:strVal val="visible"/>
                                      </p:to>
                                    </p:set>
                                    <p:animEffect transition="in" filter="box(in)">
                                      <p:cBhvr>
                                        <p:cTn id="28" dur="500"/>
                                        <p:tgtEl>
                                          <p:spTgt spid="2867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28675">
                                            <p:txEl>
                                              <p:pRg st="4" end="4"/>
                                            </p:txEl>
                                          </p:spTgt>
                                        </p:tgtEl>
                                        <p:attrNameLst>
                                          <p:attrName>style.visibility</p:attrName>
                                        </p:attrNameLst>
                                      </p:cBhvr>
                                      <p:to>
                                        <p:strVal val="visible"/>
                                      </p:to>
                                    </p:set>
                                    <p:animEffect transition="in" filter="box(in)">
                                      <p:cBhvr>
                                        <p:cTn id="33"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a:xfrm>
            <a:off x="908621" y="658388"/>
            <a:ext cx="7479157" cy="852487"/>
          </a:xfrm>
          <a:noFill/>
        </p:spPr>
        <p:txBody>
          <a:bodyPr/>
          <a:lstStyle/>
          <a:p>
            <a:pPr algn="ctr" eaLnBrk="1" hangingPunct="1"/>
            <a:r>
              <a:rPr lang="tr-TR" b="1" dirty="0" smtClean="0"/>
              <a:t>Birden-bire (1-1)</a:t>
            </a:r>
          </a:p>
        </p:txBody>
      </p:sp>
      <p:sp>
        <p:nvSpPr>
          <p:cNvPr id="29699" name="Rectangle 10"/>
          <p:cNvSpPr>
            <a:spLocks noGrp="1" noChangeArrowheads="1"/>
          </p:cNvSpPr>
          <p:nvPr>
            <p:ph idx="1"/>
          </p:nvPr>
        </p:nvSpPr>
        <p:spPr>
          <a:xfrm>
            <a:off x="228600" y="1734154"/>
            <a:ext cx="8458200" cy="2362200"/>
          </a:xfrm>
          <a:noFill/>
        </p:spPr>
        <p:txBody>
          <a:bodyPr>
            <a:normAutofit/>
          </a:bodyPr>
          <a:lstStyle/>
          <a:p>
            <a:pPr algn="just" eaLnBrk="1" hangingPunct="1">
              <a:lnSpc>
                <a:spcPct val="100000"/>
              </a:lnSpc>
              <a:spcBef>
                <a:spcPts val="0"/>
              </a:spcBef>
              <a:spcAft>
                <a:spcPts val="0"/>
              </a:spcAft>
              <a:buFont typeface="Arial" panose="020B0604020202020204" pitchFamily="34" charset="0"/>
              <a:buChar char="•"/>
            </a:pPr>
            <a:r>
              <a:rPr lang="tr-TR" sz="2800" dirty="0" smtClean="0"/>
              <a:t>Her A ile en çok bir B ve her B ile de en çok bir A arasında ilişki kurulabilir.</a:t>
            </a:r>
          </a:p>
          <a:p>
            <a:pPr marL="0" indent="0" algn="just" eaLnBrk="1" hangingPunct="1">
              <a:lnSpc>
                <a:spcPct val="100000"/>
              </a:lnSpc>
              <a:spcBef>
                <a:spcPts val="0"/>
              </a:spcBef>
              <a:spcAft>
                <a:spcPts val="0"/>
              </a:spcAft>
              <a:buNone/>
            </a:pPr>
            <a:endParaRPr lang="tr-TR" sz="2800" dirty="0" smtClean="0"/>
          </a:p>
          <a:p>
            <a:pPr algn="just" eaLnBrk="1" hangingPunct="1">
              <a:lnSpc>
                <a:spcPct val="100000"/>
              </a:lnSpc>
              <a:spcBef>
                <a:spcPts val="0"/>
              </a:spcBef>
              <a:spcAft>
                <a:spcPts val="0"/>
              </a:spcAft>
              <a:buFont typeface="Arial" panose="020B0604020202020204" pitchFamily="34" charset="0"/>
              <a:buChar char="•"/>
            </a:pPr>
            <a:r>
              <a:rPr lang="tr-TR" sz="2800" dirty="0" smtClean="0"/>
              <a:t>Örnek: “Evlilik” ilişkisi T.C. Medeni Kanunu’na göre birden-bire’dir.</a:t>
            </a:r>
          </a:p>
          <a:p>
            <a:pPr algn="just" eaLnBrk="1" hangingPunct="1">
              <a:lnSpc>
                <a:spcPct val="100000"/>
              </a:lnSpc>
              <a:spcBef>
                <a:spcPts val="0"/>
              </a:spcBef>
              <a:spcAft>
                <a:spcPts val="0"/>
              </a:spcAft>
              <a:buFont typeface="Arial" panose="020B0604020202020204" pitchFamily="34" charset="0"/>
              <a:buChar char="•"/>
            </a:pPr>
            <a:endParaRPr lang="tr-TR" sz="4800" dirty="0" smtClean="0"/>
          </a:p>
        </p:txBody>
      </p:sp>
      <p:sp>
        <p:nvSpPr>
          <p:cNvPr id="29700" name="Oval 42"/>
          <p:cNvSpPr>
            <a:spLocks noChangeArrowheads="1"/>
          </p:cNvSpPr>
          <p:nvPr/>
        </p:nvSpPr>
        <p:spPr bwMode="auto">
          <a:xfrm>
            <a:off x="3853878" y="4293997"/>
            <a:ext cx="1219200" cy="1981200"/>
          </a:xfrm>
          <a:prstGeom prst="ellipse">
            <a:avLst/>
          </a:prstGeom>
          <a:noFill/>
          <a:ln w="25400">
            <a:solidFill>
              <a:schemeClr val="tx1"/>
            </a:solidFill>
            <a:round/>
            <a:headEnd/>
            <a:tailEnd/>
          </a:ln>
        </p:spPr>
        <p:txBody>
          <a:bodyPr wrap="none" anchor="ctr"/>
          <a:lstStyle/>
          <a:p>
            <a:pPr algn="ctr"/>
            <a:endParaRPr lang="tr-TR" b="1"/>
          </a:p>
        </p:txBody>
      </p:sp>
      <p:sp>
        <p:nvSpPr>
          <p:cNvPr id="29701" name="Oval 43"/>
          <p:cNvSpPr>
            <a:spLocks noChangeArrowheads="1"/>
          </p:cNvSpPr>
          <p:nvPr/>
        </p:nvSpPr>
        <p:spPr bwMode="auto">
          <a:xfrm>
            <a:off x="5835078" y="4293997"/>
            <a:ext cx="1219200" cy="1981200"/>
          </a:xfrm>
          <a:prstGeom prst="ellipse">
            <a:avLst/>
          </a:prstGeom>
          <a:noFill/>
          <a:ln w="25400">
            <a:solidFill>
              <a:schemeClr val="tx1"/>
            </a:solidFill>
            <a:round/>
            <a:headEnd/>
            <a:tailEnd/>
          </a:ln>
        </p:spPr>
        <p:txBody>
          <a:bodyPr wrap="none" anchor="ctr"/>
          <a:lstStyle/>
          <a:p>
            <a:pPr algn="ctr"/>
            <a:r>
              <a:rPr lang="tr-TR" b="1" dirty="0"/>
              <a:t>Ali</a:t>
            </a:r>
          </a:p>
          <a:p>
            <a:pPr algn="ctr"/>
            <a:r>
              <a:rPr lang="tr-TR" b="1" dirty="0"/>
              <a:t>Ahmet</a:t>
            </a:r>
          </a:p>
          <a:p>
            <a:pPr algn="ctr"/>
            <a:r>
              <a:rPr lang="tr-TR" b="1" dirty="0"/>
              <a:t>Mustafa</a:t>
            </a:r>
          </a:p>
          <a:p>
            <a:pPr algn="ctr"/>
            <a:r>
              <a:rPr lang="tr-TR" b="1" dirty="0"/>
              <a:t>Cemal</a:t>
            </a:r>
          </a:p>
          <a:p>
            <a:pPr algn="ctr"/>
            <a:r>
              <a:rPr lang="tr-TR" b="1" dirty="0"/>
              <a:t>Veli</a:t>
            </a:r>
          </a:p>
        </p:txBody>
      </p:sp>
      <p:sp>
        <p:nvSpPr>
          <p:cNvPr id="29702" name="Oval 45"/>
          <p:cNvSpPr>
            <a:spLocks noChangeArrowheads="1"/>
          </p:cNvSpPr>
          <p:nvPr/>
        </p:nvSpPr>
        <p:spPr bwMode="auto">
          <a:xfrm>
            <a:off x="1796478" y="4293997"/>
            <a:ext cx="1219200" cy="1981200"/>
          </a:xfrm>
          <a:prstGeom prst="ellipse">
            <a:avLst/>
          </a:prstGeom>
          <a:noFill/>
          <a:ln w="25400">
            <a:solidFill>
              <a:schemeClr val="tx1"/>
            </a:solidFill>
            <a:round/>
            <a:headEnd/>
            <a:tailEnd/>
          </a:ln>
        </p:spPr>
        <p:txBody>
          <a:bodyPr wrap="none" anchor="ctr"/>
          <a:lstStyle/>
          <a:p>
            <a:pPr algn="ctr"/>
            <a:r>
              <a:rPr lang="tr-TR" b="1"/>
              <a:t>Ayşe</a:t>
            </a:r>
          </a:p>
          <a:p>
            <a:pPr algn="ctr"/>
            <a:r>
              <a:rPr lang="tr-TR" b="1"/>
              <a:t>Fatma</a:t>
            </a:r>
          </a:p>
          <a:p>
            <a:pPr algn="ctr"/>
            <a:r>
              <a:rPr lang="tr-TR" b="1"/>
              <a:t>Buket</a:t>
            </a:r>
          </a:p>
          <a:p>
            <a:pPr algn="ctr"/>
            <a:r>
              <a:rPr lang="tr-TR" b="1"/>
              <a:t>Selin</a:t>
            </a:r>
          </a:p>
          <a:p>
            <a:pPr algn="ctr"/>
            <a:r>
              <a:rPr lang="tr-TR" b="1"/>
              <a:t>Sezin</a:t>
            </a:r>
          </a:p>
        </p:txBody>
      </p:sp>
      <p:sp>
        <p:nvSpPr>
          <p:cNvPr id="29703" name="Line 48"/>
          <p:cNvSpPr>
            <a:spLocks noChangeShapeType="1"/>
          </p:cNvSpPr>
          <p:nvPr/>
        </p:nvSpPr>
        <p:spPr bwMode="auto">
          <a:xfrm flipH="1" flipV="1">
            <a:off x="4692078" y="4674997"/>
            <a:ext cx="1600200" cy="76200"/>
          </a:xfrm>
          <a:prstGeom prst="line">
            <a:avLst/>
          </a:prstGeom>
          <a:noFill/>
          <a:ln w="25400">
            <a:solidFill>
              <a:schemeClr val="tx1"/>
            </a:solidFill>
            <a:round/>
            <a:headEnd/>
            <a:tailEnd/>
          </a:ln>
        </p:spPr>
        <p:txBody>
          <a:bodyPr/>
          <a:lstStyle/>
          <a:p>
            <a:endParaRPr lang="tr-TR"/>
          </a:p>
        </p:txBody>
      </p:sp>
      <p:sp>
        <p:nvSpPr>
          <p:cNvPr id="29704" name="Line 54"/>
          <p:cNvSpPr>
            <a:spLocks noChangeShapeType="1"/>
          </p:cNvSpPr>
          <p:nvPr/>
        </p:nvSpPr>
        <p:spPr bwMode="auto">
          <a:xfrm flipH="1">
            <a:off x="2787078" y="4674997"/>
            <a:ext cx="1447800" cy="76200"/>
          </a:xfrm>
          <a:prstGeom prst="line">
            <a:avLst/>
          </a:prstGeom>
          <a:noFill/>
          <a:ln w="25400">
            <a:solidFill>
              <a:schemeClr val="tx1"/>
            </a:solidFill>
            <a:round/>
            <a:headEnd/>
            <a:tailEnd/>
          </a:ln>
        </p:spPr>
        <p:txBody>
          <a:bodyPr/>
          <a:lstStyle/>
          <a:p>
            <a:endParaRPr lang="tr-TR"/>
          </a:p>
        </p:txBody>
      </p:sp>
      <p:sp>
        <p:nvSpPr>
          <p:cNvPr id="29705" name="Text Box 61"/>
          <p:cNvSpPr txBox="1">
            <a:spLocks noChangeArrowheads="1"/>
          </p:cNvSpPr>
          <p:nvPr/>
        </p:nvSpPr>
        <p:spPr bwMode="auto">
          <a:xfrm>
            <a:off x="2040953" y="3912997"/>
            <a:ext cx="4845050" cy="366713"/>
          </a:xfrm>
          <a:prstGeom prst="rect">
            <a:avLst/>
          </a:prstGeom>
          <a:noFill/>
          <a:ln w="9525">
            <a:noFill/>
            <a:miter lim="800000"/>
            <a:headEnd/>
            <a:tailEnd/>
          </a:ln>
        </p:spPr>
        <p:txBody>
          <a:bodyPr wrap="none">
            <a:spAutoFit/>
          </a:bodyPr>
          <a:lstStyle/>
          <a:p>
            <a:r>
              <a:rPr lang="tr-TR" b="1" dirty="0"/>
              <a:t>Kadın 		   Evlilik	     	      Erkek</a:t>
            </a:r>
          </a:p>
        </p:txBody>
      </p:sp>
      <p:sp>
        <p:nvSpPr>
          <p:cNvPr id="29706" name="Line 68"/>
          <p:cNvSpPr>
            <a:spLocks noChangeShapeType="1"/>
          </p:cNvSpPr>
          <p:nvPr/>
        </p:nvSpPr>
        <p:spPr bwMode="auto">
          <a:xfrm flipH="1" flipV="1">
            <a:off x="4692078" y="5589397"/>
            <a:ext cx="1371600" cy="0"/>
          </a:xfrm>
          <a:prstGeom prst="line">
            <a:avLst/>
          </a:prstGeom>
          <a:noFill/>
          <a:ln w="25400">
            <a:solidFill>
              <a:schemeClr val="tx1"/>
            </a:solidFill>
            <a:round/>
            <a:headEnd/>
            <a:tailEnd/>
          </a:ln>
        </p:spPr>
        <p:txBody>
          <a:bodyPr/>
          <a:lstStyle/>
          <a:p>
            <a:endParaRPr lang="tr-TR"/>
          </a:p>
        </p:txBody>
      </p:sp>
      <p:sp>
        <p:nvSpPr>
          <p:cNvPr id="29707" name="Line 69"/>
          <p:cNvSpPr>
            <a:spLocks noChangeShapeType="1"/>
          </p:cNvSpPr>
          <p:nvPr/>
        </p:nvSpPr>
        <p:spPr bwMode="auto">
          <a:xfrm flipH="1" flipV="1">
            <a:off x="2710878" y="5589397"/>
            <a:ext cx="1524000" cy="1588"/>
          </a:xfrm>
          <a:prstGeom prst="line">
            <a:avLst/>
          </a:prstGeom>
          <a:noFill/>
          <a:ln w="25400">
            <a:solidFill>
              <a:schemeClr val="tx1"/>
            </a:solidFill>
            <a:round/>
            <a:headEnd/>
            <a:tailEnd/>
          </a:ln>
        </p:spPr>
        <p:txBody>
          <a:bodyPr/>
          <a:lstStyle/>
          <a:p>
            <a:endParaRPr lang="tr-TR"/>
          </a:p>
        </p:txBody>
      </p:sp>
      <p:sp>
        <p:nvSpPr>
          <p:cNvPr id="29708" name="Line 72"/>
          <p:cNvSpPr>
            <a:spLocks noChangeShapeType="1"/>
          </p:cNvSpPr>
          <p:nvPr/>
        </p:nvSpPr>
        <p:spPr bwMode="auto">
          <a:xfrm flipH="1">
            <a:off x="2787078" y="4979797"/>
            <a:ext cx="1447800" cy="838200"/>
          </a:xfrm>
          <a:prstGeom prst="line">
            <a:avLst/>
          </a:prstGeom>
          <a:noFill/>
          <a:ln w="25400">
            <a:solidFill>
              <a:schemeClr val="tx1"/>
            </a:solidFill>
            <a:round/>
            <a:headEnd/>
            <a:tailEnd/>
          </a:ln>
        </p:spPr>
        <p:txBody>
          <a:bodyPr/>
          <a:lstStyle/>
          <a:p>
            <a:endParaRPr lang="tr-TR"/>
          </a:p>
        </p:txBody>
      </p:sp>
      <p:sp>
        <p:nvSpPr>
          <p:cNvPr id="29709" name="Line 73"/>
          <p:cNvSpPr>
            <a:spLocks noChangeShapeType="1"/>
          </p:cNvSpPr>
          <p:nvPr/>
        </p:nvSpPr>
        <p:spPr bwMode="auto">
          <a:xfrm flipH="1" flipV="1">
            <a:off x="4692078" y="4979797"/>
            <a:ext cx="1371600" cy="0"/>
          </a:xfrm>
          <a:prstGeom prst="line">
            <a:avLst/>
          </a:prstGeom>
          <a:noFill/>
          <a:ln w="25400">
            <a:solidFill>
              <a:schemeClr val="tx1"/>
            </a:solidFill>
            <a:round/>
            <a:headEnd/>
            <a:tailEnd/>
          </a:ln>
        </p:spPr>
        <p:txBody>
          <a:bodyPr/>
          <a:lstStyle/>
          <a:p>
            <a:endParaRPr lang="tr-TR"/>
          </a:p>
        </p:txBody>
      </p:sp>
      <p:sp>
        <p:nvSpPr>
          <p:cNvPr id="29710" name="AutoShape 74"/>
          <p:cNvSpPr>
            <a:spLocks noChangeArrowheads="1"/>
          </p:cNvSpPr>
          <p:nvPr/>
        </p:nvSpPr>
        <p:spPr bwMode="auto">
          <a:xfrm>
            <a:off x="4234878" y="5513197"/>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29711" name="AutoShape 75"/>
          <p:cNvSpPr>
            <a:spLocks noChangeArrowheads="1"/>
          </p:cNvSpPr>
          <p:nvPr/>
        </p:nvSpPr>
        <p:spPr bwMode="auto">
          <a:xfrm>
            <a:off x="4234878" y="4598797"/>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29712" name="AutoShape 76"/>
          <p:cNvSpPr>
            <a:spLocks noChangeArrowheads="1"/>
          </p:cNvSpPr>
          <p:nvPr/>
        </p:nvSpPr>
        <p:spPr bwMode="auto">
          <a:xfrm>
            <a:off x="4234878" y="4903597"/>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29713" name="AutoShape 77"/>
          <p:cNvSpPr>
            <a:spLocks noChangeArrowheads="1"/>
          </p:cNvSpPr>
          <p:nvPr/>
        </p:nvSpPr>
        <p:spPr bwMode="auto">
          <a:xfrm>
            <a:off x="4234878" y="5208397"/>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29714" name="AutoShape 78"/>
          <p:cNvSpPr>
            <a:spLocks noChangeArrowheads="1"/>
          </p:cNvSpPr>
          <p:nvPr/>
        </p:nvSpPr>
        <p:spPr bwMode="auto">
          <a:xfrm>
            <a:off x="4234878" y="5817997"/>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29715" name="Line 79"/>
          <p:cNvSpPr>
            <a:spLocks noChangeShapeType="1"/>
          </p:cNvSpPr>
          <p:nvPr/>
        </p:nvSpPr>
        <p:spPr bwMode="auto">
          <a:xfrm flipH="1">
            <a:off x="4692078" y="5284597"/>
            <a:ext cx="1295400" cy="0"/>
          </a:xfrm>
          <a:prstGeom prst="line">
            <a:avLst/>
          </a:prstGeom>
          <a:noFill/>
          <a:ln w="25400">
            <a:solidFill>
              <a:schemeClr val="tx1"/>
            </a:solidFill>
            <a:round/>
            <a:headEnd/>
            <a:tailEnd/>
          </a:ln>
        </p:spPr>
        <p:txBody>
          <a:bodyPr/>
          <a:lstStyle/>
          <a:p>
            <a:endParaRPr lang="tr-TR"/>
          </a:p>
        </p:txBody>
      </p:sp>
      <p:sp>
        <p:nvSpPr>
          <p:cNvPr id="29716" name="Line 80"/>
          <p:cNvSpPr>
            <a:spLocks noChangeShapeType="1"/>
          </p:cNvSpPr>
          <p:nvPr/>
        </p:nvSpPr>
        <p:spPr bwMode="auto">
          <a:xfrm flipH="1">
            <a:off x="4692078" y="5817997"/>
            <a:ext cx="1524000" cy="76200"/>
          </a:xfrm>
          <a:prstGeom prst="line">
            <a:avLst/>
          </a:prstGeom>
          <a:noFill/>
          <a:ln w="25400">
            <a:solidFill>
              <a:schemeClr val="tx1"/>
            </a:solidFill>
            <a:round/>
            <a:headEnd/>
            <a:tailEnd/>
          </a:ln>
        </p:spPr>
        <p:txBody>
          <a:bodyPr/>
          <a:lstStyle/>
          <a:p>
            <a:endParaRPr lang="tr-TR"/>
          </a:p>
        </p:txBody>
      </p:sp>
      <p:sp>
        <p:nvSpPr>
          <p:cNvPr id="29717" name="Line 81"/>
          <p:cNvSpPr>
            <a:spLocks noChangeShapeType="1"/>
          </p:cNvSpPr>
          <p:nvPr/>
        </p:nvSpPr>
        <p:spPr bwMode="auto">
          <a:xfrm flipH="1" flipV="1">
            <a:off x="2787078" y="5055997"/>
            <a:ext cx="1447800" cy="228600"/>
          </a:xfrm>
          <a:prstGeom prst="line">
            <a:avLst/>
          </a:prstGeom>
          <a:noFill/>
          <a:ln w="25400">
            <a:solidFill>
              <a:schemeClr val="tx1"/>
            </a:solidFill>
            <a:round/>
            <a:headEnd/>
            <a:tailEnd/>
          </a:ln>
        </p:spPr>
        <p:txBody>
          <a:bodyPr/>
          <a:lstStyle/>
          <a:p>
            <a:endParaRPr lang="tr-TR"/>
          </a:p>
        </p:txBody>
      </p:sp>
      <p:sp>
        <p:nvSpPr>
          <p:cNvPr id="29718" name="Line 82"/>
          <p:cNvSpPr>
            <a:spLocks noChangeShapeType="1"/>
          </p:cNvSpPr>
          <p:nvPr/>
        </p:nvSpPr>
        <p:spPr bwMode="auto">
          <a:xfrm flipH="1" flipV="1">
            <a:off x="2787078" y="5284597"/>
            <a:ext cx="1447800" cy="609600"/>
          </a:xfrm>
          <a:prstGeom prst="line">
            <a:avLst/>
          </a:prstGeom>
          <a:noFill/>
          <a:ln w="25400">
            <a:solidFill>
              <a:schemeClr val="tx1"/>
            </a:solidFill>
            <a:round/>
            <a:headEnd/>
            <a:tailEnd/>
          </a:ln>
        </p:spPr>
        <p:txBody>
          <a:bodyPr/>
          <a:lstStyle/>
          <a:p>
            <a:endParaRPr lang="tr-TR"/>
          </a:p>
        </p:txBody>
      </p:sp>
      <p:sp>
        <p:nvSpPr>
          <p:cNvPr id="23" name="Slide Number Placeholder 3"/>
          <p:cNvSpPr>
            <a:spLocks noGrp="1"/>
          </p:cNvSpPr>
          <p:nvPr>
            <p:ph type="sldNum" sz="quarter" idx="12"/>
          </p:nvPr>
        </p:nvSpPr>
        <p:spPr>
          <a:xfrm>
            <a:off x="7425345" y="6459786"/>
            <a:ext cx="804256" cy="365125"/>
          </a:xfrm>
        </p:spPr>
        <p:txBody>
          <a:bodyPr/>
          <a:lstStyle/>
          <a:p>
            <a:fld id="{1E521505-D896-4008-9A13-A8831CC9079B}" type="slidenum">
              <a:rPr lang="tr-TR" smtClean="0"/>
              <a:t>15</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13" dur="500"/>
                                        <p:tgtEl>
                                          <p:spTgt spid="296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9699">
                                            <p:txEl>
                                              <p:pRg st="2" end="2"/>
                                            </p:txEl>
                                          </p:spTgt>
                                        </p:tgtEl>
                                        <p:attrNameLst>
                                          <p:attrName>style.visibility</p:attrName>
                                        </p:attrNameLst>
                                      </p:cBhvr>
                                      <p:to>
                                        <p:strVal val="visible"/>
                                      </p:to>
                                    </p:set>
                                    <p:animEffect transition="in" filter="box(in)">
                                      <p:cBhvr>
                                        <p:cTn id="18" dur="500"/>
                                        <p:tgtEl>
                                          <p:spTgt spid="2969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9705"/>
                                        </p:tgtEl>
                                        <p:attrNameLst>
                                          <p:attrName>style.visibility</p:attrName>
                                        </p:attrNameLst>
                                      </p:cBhvr>
                                      <p:to>
                                        <p:strVal val="visible"/>
                                      </p:to>
                                    </p:set>
                                    <p:animEffect transition="in" filter="box(in)">
                                      <p:cBhvr>
                                        <p:cTn id="23" dur="500"/>
                                        <p:tgtEl>
                                          <p:spTgt spid="29705"/>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9702"/>
                                        </p:tgtEl>
                                        <p:attrNameLst>
                                          <p:attrName>style.visibility</p:attrName>
                                        </p:attrNameLst>
                                      </p:cBhvr>
                                      <p:to>
                                        <p:strVal val="visible"/>
                                      </p:to>
                                    </p:set>
                                    <p:animEffect transition="in" filter="box(in)">
                                      <p:cBhvr>
                                        <p:cTn id="26" dur="500"/>
                                        <p:tgtEl>
                                          <p:spTgt spid="2970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9700"/>
                                        </p:tgtEl>
                                        <p:attrNameLst>
                                          <p:attrName>style.visibility</p:attrName>
                                        </p:attrNameLst>
                                      </p:cBhvr>
                                      <p:to>
                                        <p:strVal val="visible"/>
                                      </p:to>
                                    </p:set>
                                    <p:animEffect transition="in" filter="box(in)">
                                      <p:cBhvr>
                                        <p:cTn id="29" dur="500"/>
                                        <p:tgtEl>
                                          <p:spTgt spid="29700"/>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9701"/>
                                        </p:tgtEl>
                                        <p:attrNameLst>
                                          <p:attrName>style.visibility</p:attrName>
                                        </p:attrNameLst>
                                      </p:cBhvr>
                                      <p:to>
                                        <p:strVal val="visible"/>
                                      </p:to>
                                    </p:set>
                                    <p:animEffect transition="in" filter="box(in)">
                                      <p:cBhvr>
                                        <p:cTn id="32" dur="500"/>
                                        <p:tgtEl>
                                          <p:spTgt spid="2970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9704"/>
                                        </p:tgtEl>
                                        <p:attrNameLst>
                                          <p:attrName>style.visibility</p:attrName>
                                        </p:attrNameLst>
                                      </p:cBhvr>
                                      <p:to>
                                        <p:strVal val="visible"/>
                                      </p:to>
                                    </p:set>
                                    <p:animEffect transition="in" filter="box(in)">
                                      <p:cBhvr>
                                        <p:cTn id="35" dur="500"/>
                                        <p:tgtEl>
                                          <p:spTgt spid="29704"/>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29717"/>
                                        </p:tgtEl>
                                        <p:attrNameLst>
                                          <p:attrName>style.visibility</p:attrName>
                                        </p:attrNameLst>
                                      </p:cBhvr>
                                      <p:to>
                                        <p:strVal val="visible"/>
                                      </p:to>
                                    </p:set>
                                    <p:animEffect transition="in" filter="box(in)">
                                      <p:cBhvr>
                                        <p:cTn id="38" dur="500"/>
                                        <p:tgtEl>
                                          <p:spTgt spid="29717"/>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29708"/>
                                        </p:tgtEl>
                                        <p:attrNameLst>
                                          <p:attrName>style.visibility</p:attrName>
                                        </p:attrNameLst>
                                      </p:cBhvr>
                                      <p:to>
                                        <p:strVal val="visible"/>
                                      </p:to>
                                    </p:set>
                                    <p:animEffect transition="in" filter="box(in)">
                                      <p:cBhvr>
                                        <p:cTn id="41" dur="500"/>
                                        <p:tgtEl>
                                          <p:spTgt spid="29708"/>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9707"/>
                                        </p:tgtEl>
                                        <p:attrNameLst>
                                          <p:attrName>style.visibility</p:attrName>
                                        </p:attrNameLst>
                                      </p:cBhvr>
                                      <p:to>
                                        <p:strVal val="visible"/>
                                      </p:to>
                                    </p:set>
                                    <p:animEffect transition="in" filter="box(in)">
                                      <p:cBhvr>
                                        <p:cTn id="44" dur="500"/>
                                        <p:tgtEl>
                                          <p:spTgt spid="29707"/>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9718"/>
                                        </p:tgtEl>
                                        <p:attrNameLst>
                                          <p:attrName>style.visibility</p:attrName>
                                        </p:attrNameLst>
                                      </p:cBhvr>
                                      <p:to>
                                        <p:strVal val="visible"/>
                                      </p:to>
                                    </p:set>
                                    <p:animEffect transition="in" filter="box(in)">
                                      <p:cBhvr>
                                        <p:cTn id="47" dur="500"/>
                                        <p:tgtEl>
                                          <p:spTgt spid="29718"/>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9703"/>
                                        </p:tgtEl>
                                        <p:attrNameLst>
                                          <p:attrName>style.visibility</p:attrName>
                                        </p:attrNameLst>
                                      </p:cBhvr>
                                      <p:to>
                                        <p:strVal val="visible"/>
                                      </p:to>
                                    </p:set>
                                    <p:animEffect transition="in" filter="box(in)">
                                      <p:cBhvr>
                                        <p:cTn id="50" dur="500"/>
                                        <p:tgtEl>
                                          <p:spTgt spid="29703"/>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9709"/>
                                        </p:tgtEl>
                                        <p:attrNameLst>
                                          <p:attrName>style.visibility</p:attrName>
                                        </p:attrNameLst>
                                      </p:cBhvr>
                                      <p:to>
                                        <p:strVal val="visible"/>
                                      </p:to>
                                    </p:set>
                                    <p:animEffect transition="in" filter="box(in)">
                                      <p:cBhvr>
                                        <p:cTn id="53" dur="500"/>
                                        <p:tgtEl>
                                          <p:spTgt spid="29709"/>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9715"/>
                                        </p:tgtEl>
                                        <p:attrNameLst>
                                          <p:attrName>style.visibility</p:attrName>
                                        </p:attrNameLst>
                                      </p:cBhvr>
                                      <p:to>
                                        <p:strVal val="visible"/>
                                      </p:to>
                                    </p:set>
                                    <p:animEffect transition="in" filter="box(in)">
                                      <p:cBhvr>
                                        <p:cTn id="56" dur="500"/>
                                        <p:tgtEl>
                                          <p:spTgt spid="29715"/>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9706"/>
                                        </p:tgtEl>
                                        <p:attrNameLst>
                                          <p:attrName>style.visibility</p:attrName>
                                        </p:attrNameLst>
                                      </p:cBhvr>
                                      <p:to>
                                        <p:strVal val="visible"/>
                                      </p:to>
                                    </p:set>
                                    <p:animEffect transition="in" filter="box(in)">
                                      <p:cBhvr>
                                        <p:cTn id="59" dur="500"/>
                                        <p:tgtEl>
                                          <p:spTgt spid="29706"/>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29716"/>
                                        </p:tgtEl>
                                        <p:attrNameLst>
                                          <p:attrName>style.visibility</p:attrName>
                                        </p:attrNameLst>
                                      </p:cBhvr>
                                      <p:to>
                                        <p:strVal val="visible"/>
                                      </p:to>
                                    </p:set>
                                    <p:animEffect transition="in" filter="box(in)">
                                      <p:cBhvr>
                                        <p:cTn id="62" dur="500"/>
                                        <p:tgtEl>
                                          <p:spTgt spid="29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0" grpId="0" animBg="1"/>
      <p:bldP spid="29701" grpId="0" animBg="1"/>
      <p:bldP spid="29702" grpId="0" animBg="1"/>
      <p:bldP spid="29703" grpId="0" animBg="1"/>
      <p:bldP spid="29704" grpId="0" animBg="1"/>
      <p:bldP spid="29705" grpId="0"/>
      <p:bldP spid="29706" grpId="0" animBg="1"/>
      <p:bldP spid="29707" grpId="0" animBg="1"/>
      <p:bldP spid="29708" grpId="0" animBg="1"/>
      <p:bldP spid="29709" grpId="0" animBg="1"/>
      <p:bldP spid="29715" grpId="0" animBg="1"/>
      <p:bldP spid="29716" grpId="0" animBg="1"/>
      <p:bldP spid="29717" grpId="0" animBg="1"/>
      <p:bldP spid="297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72005" y="709849"/>
            <a:ext cx="7462620" cy="709494"/>
          </a:xfrm>
          <a:noFill/>
        </p:spPr>
        <p:txBody>
          <a:bodyPr>
            <a:noAutofit/>
          </a:bodyPr>
          <a:lstStyle/>
          <a:p>
            <a:pPr algn="ctr" eaLnBrk="1" hangingPunct="1"/>
            <a:r>
              <a:rPr lang="tr-TR" b="1" dirty="0" smtClean="0"/>
              <a:t>Birden-çoğa (1-n)</a:t>
            </a:r>
          </a:p>
        </p:txBody>
      </p:sp>
      <p:sp>
        <p:nvSpPr>
          <p:cNvPr id="30723" name="Rectangle 3"/>
          <p:cNvSpPr>
            <a:spLocks noGrp="1" noChangeArrowheads="1"/>
          </p:cNvSpPr>
          <p:nvPr>
            <p:ph idx="1"/>
          </p:nvPr>
        </p:nvSpPr>
        <p:spPr>
          <a:xfrm>
            <a:off x="483834" y="1800343"/>
            <a:ext cx="7772400" cy="2590800"/>
          </a:xfrm>
          <a:noFill/>
        </p:spPr>
        <p:txBody>
          <a:bodyPr/>
          <a:lstStyle/>
          <a:p>
            <a:pPr eaLnBrk="1" hangingPunct="1">
              <a:buFont typeface="Arial" panose="020B0604020202020204" pitchFamily="34" charset="0"/>
              <a:buChar char="•"/>
            </a:pPr>
            <a:r>
              <a:rPr lang="tr-TR" sz="2800" dirty="0" smtClean="0"/>
              <a:t>Her A ile sıfır, bir veya birçok B ve her B ile de en çok bir A arasında ilişki kurulabilir.</a:t>
            </a:r>
          </a:p>
          <a:p>
            <a:pPr eaLnBrk="1" hangingPunct="1">
              <a:buFont typeface="Arial" panose="020B0604020202020204" pitchFamily="34" charset="0"/>
              <a:buChar char="•"/>
            </a:pPr>
            <a:r>
              <a:rPr lang="tr-TR" sz="2800" dirty="0" smtClean="0"/>
              <a:t>Örnek: “Bölüm” ve “Öğrenci” varlık kümeleri arasındaki “Okuyan” ilişkisi, bölümden öğrenciye doğru birden-çoğa şeklindedir.</a:t>
            </a:r>
            <a:endParaRPr lang="tr-TR" dirty="0" smtClean="0"/>
          </a:p>
        </p:txBody>
      </p:sp>
      <p:sp>
        <p:nvSpPr>
          <p:cNvPr id="30724" name="Oval 11"/>
          <p:cNvSpPr>
            <a:spLocks noChangeArrowheads="1"/>
          </p:cNvSpPr>
          <p:nvPr/>
        </p:nvSpPr>
        <p:spPr bwMode="auto">
          <a:xfrm>
            <a:off x="3896959" y="4267200"/>
            <a:ext cx="1219200" cy="1981200"/>
          </a:xfrm>
          <a:prstGeom prst="ellipse">
            <a:avLst/>
          </a:prstGeom>
          <a:noFill/>
          <a:ln w="25400">
            <a:solidFill>
              <a:schemeClr val="tx1"/>
            </a:solidFill>
            <a:round/>
            <a:headEnd/>
            <a:tailEnd/>
          </a:ln>
        </p:spPr>
        <p:txBody>
          <a:bodyPr wrap="none" anchor="ctr"/>
          <a:lstStyle/>
          <a:p>
            <a:pPr algn="ctr"/>
            <a:endParaRPr lang="tr-TR" b="1"/>
          </a:p>
        </p:txBody>
      </p:sp>
      <p:sp>
        <p:nvSpPr>
          <p:cNvPr id="30725" name="Oval 12"/>
          <p:cNvSpPr>
            <a:spLocks noChangeArrowheads="1"/>
          </p:cNvSpPr>
          <p:nvPr/>
        </p:nvSpPr>
        <p:spPr bwMode="auto">
          <a:xfrm>
            <a:off x="5878159" y="4267200"/>
            <a:ext cx="1219200" cy="1981200"/>
          </a:xfrm>
          <a:prstGeom prst="ellipse">
            <a:avLst/>
          </a:prstGeom>
          <a:noFill/>
          <a:ln w="25400">
            <a:solidFill>
              <a:schemeClr val="tx1"/>
            </a:solidFill>
            <a:round/>
            <a:headEnd/>
            <a:tailEnd/>
          </a:ln>
        </p:spPr>
        <p:txBody>
          <a:bodyPr wrap="none" anchor="ctr"/>
          <a:lstStyle/>
          <a:p>
            <a:pPr algn="ctr"/>
            <a:r>
              <a:rPr lang="tr-TR" b="1"/>
              <a:t>Ali</a:t>
            </a:r>
          </a:p>
          <a:p>
            <a:pPr algn="ctr"/>
            <a:r>
              <a:rPr lang="tr-TR" b="1"/>
              <a:t>Ahmet</a:t>
            </a:r>
          </a:p>
          <a:p>
            <a:pPr algn="ctr"/>
            <a:r>
              <a:rPr lang="tr-TR" b="1"/>
              <a:t>Mustafa</a:t>
            </a:r>
          </a:p>
          <a:p>
            <a:pPr algn="ctr"/>
            <a:r>
              <a:rPr lang="tr-TR" b="1"/>
              <a:t>Cemal</a:t>
            </a:r>
          </a:p>
          <a:p>
            <a:pPr algn="ctr"/>
            <a:r>
              <a:rPr lang="tr-TR" b="1"/>
              <a:t>Veli</a:t>
            </a:r>
          </a:p>
        </p:txBody>
      </p:sp>
      <p:sp>
        <p:nvSpPr>
          <p:cNvPr id="30726" name="Oval 13"/>
          <p:cNvSpPr>
            <a:spLocks noChangeArrowheads="1"/>
          </p:cNvSpPr>
          <p:nvPr/>
        </p:nvSpPr>
        <p:spPr bwMode="auto">
          <a:xfrm>
            <a:off x="1306159" y="4267200"/>
            <a:ext cx="1752600" cy="1981200"/>
          </a:xfrm>
          <a:prstGeom prst="ellipse">
            <a:avLst/>
          </a:prstGeom>
          <a:noFill/>
          <a:ln w="25400">
            <a:solidFill>
              <a:schemeClr val="tx1"/>
            </a:solidFill>
            <a:round/>
            <a:headEnd/>
            <a:tailEnd/>
          </a:ln>
        </p:spPr>
        <p:txBody>
          <a:bodyPr wrap="none" anchor="ctr"/>
          <a:lstStyle/>
          <a:p>
            <a:pPr algn="ctr"/>
            <a:r>
              <a:rPr lang="tr-TR" b="1"/>
              <a:t>Mimarlık</a:t>
            </a:r>
          </a:p>
          <a:p>
            <a:pPr algn="ctr"/>
            <a:r>
              <a:rPr lang="tr-TR" b="1"/>
              <a:t>Mak. Müh.</a:t>
            </a:r>
          </a:p>
          <a:p>
            <a:pPr algn="ctr"/>
            <a:r>
              <a:rPr lang="tr-TR" b="1"/>
              <a:t>Bilg. Müh.</a:t>
            </a:r>
          </a:p>
        </p:txBody>
      </p:sp>
      <p:sp>
        <p:nvSpPr>
          <p:cNvPr id="30727" name="Line 14"/>
          <p:cNvSpPr>
            <a:spLocks noChangeShapeType="1"/>
          </p:cNvSpPr>
          <p:nvPr/>
        </p:nvSpPr>
        <p:spPr bwMode="auto">
          <a:xfrm flipH="1" flipV="1">
            <a:off x="4735159" y="4648200"/>
            <a:ext cx="1524000" cy="76200"/>
          </a:xfrm>
          <a:prstGeom prst="line">
            <a:avLst/>
          </a:prstGeom>
          <a:noFill/>
          <a:ln w="25400">
            <a:solidFill>
              <a:schemeClr val="tx1"/>
            </a:solidFill>
            <a:round/>
            <a:headEnd/>
            <a:tailEnd/>
          </a:ln>
        </p:spPr>
        <p:txBody>
          <a:bodyPr/>
          <a:lstStyle/>
          <a:p>
            <a:endParaRPr lang="tr-TR"/>
          </a:p>
        </p:txBody>
      </p:sp>
      <p:sp>
        <p:nvSpPr>
          <p:cNvPr id="30728" name="Line 15"/>
          <p:cNvSpPr>
            <a:spLocks noChangeShapeType="1"/>
          </p:cNvSpPr>
          <p:nvPr/>
        </p:nvSpPr>
        <p:spPr bwMode="auto">
          <a:xfrm flipH="1">
            <a:off x="2753959" y="4648200"/>
            <a:ext cx="1524000" cy="304800"/>
          </a:xfrm>
          <a:prstGeom prst="line">
            <a:avLst/>
          </a:prstGeom>
          <a:noFill/>
          <a:ln w="25400">
            <a:solidFill>
              <a:schemeClr val="tx1"/>
            </a:solidFill>
            <a:round/>
            <a:headEnd/>
            <a:tailEnd/>
          </a:ln>
        </p:spPr>
        <p:txBody>
          <a:bodyPr/>
          <a:lstStyle/>
          <a:p>
            <a:endParaRPr lang="tr-TR"/>
          </a:p>
        </p:txBody>
      </p:sp>
      <p:sp>
        <p:nvSpPr>
          <p:cNvPr id="30729" name="Text Box 16"/>
          <p:cNvSpPr txBox="1">
            <a:spLocks noChangeArrowheads="1"/>
          </p:cNvSpPr>
          <p:nvPr/>
        </p:nvSpPr>
        <p:spPr bwMode="auto">
          <a:xfrm>
            <a:off x="1763359" y="3886200"/>
            <a:ext cx="5213350" cy="366713"/>
          </a:xfrm>
          <a:prstGeom prst="rect">
            <a:avLst/>
          </a:prstGeom>
          <a:noFill/>
          <a:ln w="9525">
            <a:noFill/>
            <a:miter lim="800000"/>
            <a:headEnd/>
            <a:tailEnd/>
          </a:ln>
        </p:spPr>
        <p:txBody>
          <a:bodyPr wrap="none">
            <a:spAutoFit/>
          </a:bodyPr>
          <a:lstStyle/>
          <a:p>
            <a:r>
              <a:rPr lang="tr-TR" b="1" dirty="0"/>
              <a:t>Bölüm		      Okuyan     	        Öğrenci</a:t>
            </a:r>
          </a:p>
        </p:txBody>
      </p:sp>
      <p:sp>
        <p:nvSpPr>
          <p:cNvPr id="30730" name="Line 18"/>
          <p:cNvSpPr>
            <a:spLocks noChangeShapeType="1"/>
          </p:cNvSpPr>
          <p:nvPr/>
        </p:nvSpPr>
        <p:spPr bwMode="auto">
          <a:xfrm flipH="1" flipV="1">
            <a:off x="4735159" y="5562600"/>
            <a:ext cx="1371600" cy="0"/>
          </a:xfrm>
          <a:prstGeom prst="line">
            <a:avLst/>
          </a:prstGeom>
          <a:noFill/>
          <a:ln w="25400">
            <a:solidFill>
              <a:schemeClr val="tx1"/>
            </a:solidFill>
            <a:round/>
            <a:headEnd/>
            <a:tailEnd/>
          </a:ln>
        </p:spPr>
        <p:txBody>
          <a:bodyPr/>
          <a:lstStyle/>
          <a:p>
            <a:endParaRPr lang="tr-TR"/>
          </a:p>
        </p:txBody>
      </p:sp>
      <p:sp>
        <p:nvSpPr>
          <p:cNvPr id="30731" name="Line 19"/>
          <p:cNvSpPr>
            <a:spLocks noChangeShapeType="1"/>
          </p:cNvSpPr>
          <p:nvPr/>
        </p:nvSpPr>
        <p:spPr bwMode="auto">
          <a:xfrm flipH="1" flipV="1">
            <a:off x="2830159" y="5562600"/>
            <a:ext cx="1447800" cy="1588"/>
          </a:xfrm>
          <a:prstGeom prst="line">
            <a:avLst/>
          </a:prstGeom>
          <a:noFill/>
          <a:ln w="25400">
            <a:solidFill>
              <a:schemeClr val="tx1"/>
            </a:solidFill>
            <a:round/>
            <a:headEnd/>
            <a:tailEnd/>
          </a:ln>
        </p:spPr>
        <p:txBody>
          <a:bodyPr/>
          <a:lstStyle/>
          <a:p>
            <a:endParaRPr lang="tr-TR"/>
          </a:p>
        </p:txBody>
      </p:sp>
      <p:sp>
        <p:nvSpPr>
          <p:cNvPr id="30732" name="Line 22"/>
          <p:cNvSpPr>
            <a:spLocks noChangeShapeType="1"/>
          </p:cNvSpPr>
          <p:nvPr/>
        </p:nvSpPr>
        <p:spPr bwMode="auto">
          <a:xfrm flipH="1">
            <a:off x="2830159" y="4953000"/>
            <a:ext cx="1447800" cy="304800"/>
          </a:xfrm>
          <a:prstGeom prst="line">
            <a:avLst/>
          </a:prstGeom>
          <a:noFill/>
          <a:ln w="25400">
            <a:solidFill>
              <a:schemeClr val="tx1"/>
            </a:solidFill>
            <a:round/>
            <a:headEnd/>
            <a:tailEnd/>
          </a:ln>
        </p:spPr>
        <p:txBody>
          <a:bodyPr/>
          <a:lstStyle/>
          <a:p>
            <a:endParaRPr lang="tr-TR"/>
          </a:p>
        </p:txBody>
      </p:sp>
      <p:sp>
        <p:nvSpPr>
          <p:cNvPr id="30733" name="Line 23"/>
          <p:cNvSpPr>
            <a:spLocks noChangeShapeType="1"/>
          </p:cNvSpPr>
          <p:nvPr/>
        </p:nvSpPr>
        <p:spPr bwMode="auto">
          <a:xfrm flipH="1" flipV="1">
            <a:off x="4735159" y="4953000"/>
            <a:ext cx="1371600" cy="76200"/>
          </a:xfrm>
          <a:prstGeom prst="line">
            <a:avLst/>
          </a:prstGeom>
          <a:noFill/>
          <a:ln w="25400">
            <a:solidFill>
              <a:schemeClr val="tx1"/>
            </a:solidFill>
            <a:round/>
            <a:headEnd/>
            <a:tailEnd/>
          </a:ln>
        </p:spPr>
        <p:txBody>
          <a:bodyPr/>
          <a:lstStyle/>
          <a:p>
            <a:endParaRPr lang="tr-TR"/>
          </a:p>
        </p:txBody>
      </p:sp>
      <p:sp>
        <p:nvSpPr>
          <p:cNvPr id="30734" name="AutoShape 24"/>
          <p:cNvSpPr>
            <a:spLocks noChangeArrowheads="1"/>
          </p:cNvSpPr>
          <p:nvPr/>
        </p:nvSpPr>
        <p:spPr bwMode="auto">
          <a:xfrm>
            <a:off x="4277959" y="54864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0735" name="AutoShape 25"/>
          <p:cNvSpPr>
            <a:spLocks noChangeArrowheads="1"/>
          </p:cNvSpPr>
          <p:nvPr/>
        </p:nvSpPr>
        <p:spPr bwMode="auto">
          <a:xfrm>
            <a:off x="4277959" y="45720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0736" name="AutoShape 26"/>
          <p:cNvSpPr>
            <a:spLocks noChangeArrowheads="1"/>
          </p:cNvSpPr>
          <p:nvPr/>
        </p:nvSpPr>
        <p:spPr bwMode="auto">
          <a:xfrm>
            <a:off x="4277959" y="48768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0737" name="AutoShape 27"/>
          <p:cNvSpPr>
            <a:spLocks noChangeArrowheads="1"/>
          </p:cNvSpPr>
          <p:nvPr/>
        </p:nvSpPr>
        <p:spPr bwMode="auto">
          <a:xfrm>
            <a:off x="4277959" y="51816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0738" name="AutoShape 28"/>
          <p:cNvSpPr>
            <a:spLocks noChangeArrowheads="1"/>
          </p:cNvSpPr>
          <p:nvPr/>
        </p:nvSpPr>
        <p:spPr bwMode="auto">
          <a:xfrm>
            <a:off x="4277959" y="57912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0739" name="Line 29"/>
          <p:cNvSpPr>
            <a:spLocks noChangeShapeType="1"/>
          </p:cNvSpPr>
          <p:nvPr/>
        </p:nvSpPr>
        <p:spPr bwMode="auto">
          <a:xfrm flipH="1">
            <a:off x="4735159" y="5257800"/>
            <a:ext cx="1295400" cy="609600"/>
          </a:xfrm>
          <a:prstGeom prst="line">
            <a:avLst/>
          </a:prstGeom>
          <a:noFill/>
          <a:ln w="25400">
            <a:solidFill>
              <a:schemeClr val="tx1"/>
            </a:solidFill>
            <a:round/>
            <a:headEnd/>
            <a:tailEnd/>
          </a:ln>
        </p:spPr>
        <p:txBody>
          <a:bodyPr/>
          <a:lstStyle/>
          <a:p>
            <a:endParaRPr lang="tr-TR"/>
          </a:p>
        </p:txBody>
      </p:sp>
      <p:sp>
        <p:nvSpPr>
          <p:cNvPr id="30740" name="Line 30"/>
          <p:cNvSpPr>
            <a:spLocks noChangeShapeType="1"/>
          </p:cNvSpPr>
          <p:nvPr/>
        </p:nvSpPr>
        <p:spPr bwMode="auto">
          <a:xfrm flipH="1" flipV="1">
            <a:off x="2830159" y="5562600"/>
            <a:ext cx="1447800" cy="304800"/>
          </a:xfrm>
          <a:prstGeom prst="line">
            <a:avLst/>
          </a:prstGeom>
          <a:noFill/>
          <a:ln w="25400">
            <a:solidFill>
              <a:schemeClr val="tx1"/>
            </a:solidFill>
            <a:round/>
            <a:headEnd/>
            <a:tailEnd/>
          </a:ln>
        </p:spPr>
        <p:txBody>
          <a:bodyPr/>
          <a:lstStyle/>
          <a:p>
            <a:endParaRPr lang="tr-TR"/>
          </a:p>
        </p:txBody>
      </p:sp>
      <p:sp>
        <p:nvSpPr>
          <p:cNvPr id="30741" name="Line 31"/>
          <p:cNvSpPr>
            <a:spLocks noChangeShapeType="1"/>
          </p:cNvSpPr>
          <p:nvPr/>
        </p:nvSpPr>
        <p:spPr bwMode="auto">
          <a:xfrm flipH="1" flipV="1">
            <a:off x="2830159" y="5257800"/>
            <a:ext cx="1447800" cy="0"/>
          </a:xfrm>
          <a:prstGeom prst="line">
            <a:avLst/>
          </a:prstGeom>
          <a:noFill/>
          <a:ln w="25400">
            <a:solidFill>
              <a:schemeClr val="tx1"/>
            </a:solidFill>
            <a:round/>
            <a:headEnd/>
            <a:tailEnd/>
          </a:ln>
        </p:spPr>
        <p:txBody>
          <a:bodyPr/>
          <a:lstStyle/>
          <a:p>
            <a:endParaRPr lang="tr-TR"/>
          </a:p>
        </p:txBody>
      </p:sp>
      <p:sp>
        <p:nvSpPr>
          <p:cNvPr id="30742" name="Line 32"/>
          <p:cNvSpPr>
            <a:spLocks noChangeShapeType="1"/>
          </p:cNvSpPr>
          <p:nvPr/>
        </p:nvSpPr>
        <p:spPr bwMode="auto">
          <a:xfrm flipH="1" flipV="1">
            <a:off x="4735159" y="5257800"/>
            <a:ext cx="1524000" cy="533400"/>
          </a:xfrm>
          <a:prstGeom prst="line">
            <a:avLst/>
          </a:prstGeom>
          <a:noFill/>
          <a:ln w="25400">
            <a:solidFill>
              <a:schemeClr val="tx1"/>
            </a:solidFill>
            <a:round/>
            <a:headEnd/>
            <a:tailEnd/>
          </a:ln>
        </p:spPr>
        <p:txBody>
          <a:bodyPr/>
          <a:lstStyle/>
          <a:p>
            <a:endParaRPr lang="tr-TR"/>
          </a:p>
        </p:txBody>
      </p:sp>
      <p:sp>
        <p:nvSpPr>
          <p:cNvPr id="23" name="Slide Number Placeholder 3"/>
          <p:cNvSpPr>
            <a:spLocks noGrp="1"/>
          </p:cNvSpPr>
          <p:nvPr>
            <p:ph type="sldNum" sz="quarter" idx="12"/>
          </p:nvPr>
        </p:nvSpPr>
        <p:spPr>
          <a:xfrm>
            <a:off x="7425344" y="6459786"/>
            <a:ext cx="984019" cy="365125"/>
          </a:xfrm>
        </p:spPr>
        <p:txBody>
          <a:bodyPr/>
          <a:lstStyle/>
          <a:p>
            <a:fld id="{B23DC463-1279-4939-A7EE-BFE82959AFA1}" type="slidenum">
              <a:rPr lang="tr-TR" smtClean="0"/>
              <a:t>16</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Effect transition="in" filter="box(in)">
                                      <p:cBhvr>
                                        <p:cTn id="13" dur="500"/>
                                        <p:tgtEl>
                                          <p:spTgt spid="307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0723">
                                            <p:txEl>
                                              <p:pRg st="1" end="1"/>
                                            </p:txEl>
                                          </p:spTgt>
                                        </p:tgtEl>
                                        <p:attrNameLst>
                                          <p:attrName>style.visibility</p:attrName>
                                        </p:attrNameLst>
                                      </p:cBhvr>
                                      <p:to>
                                        <p:strVal val="visible"/>
                                      </p:to>
                                    </p:set>
                                    <p:animEffect transition="in" filter="box(in)">
                                      <p:cBhvr>
                                        <p:cTn id="18" dur="500"/>
                                        <p:tgtEl>
                                          <p:spTgt spid="307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0729"/>
                                        </p:tgtEl>
                                        <p:attrNameLst>
                                          <p:attrName>style.visibility</p:attrName>
                                        </p:attrNameLst>
                                      </p:cBhvr>
                                      <p:to>
                                        <p:strVal val="visible"/>
                                      </p:to>
                                    </p:set>
                                    <p:animEffect transition="in" filter="checkerboard(across)">
                                      <p:cBhvr>
                                        <p:cTn id="23" dur="500"/>
                                        <p:tgtEl>
                                          <p:spTgt spid="30729"/>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0726"/>
                                        </p:tgtEl>
                                        <p:attrNameLst>
                                          <p:attrName>style.visibility</p:attrName>
                                        </p:attrNameLst>
                                      </p:cBhvr>
                                      <p:to>
                                        <p:strVal val="visible"/>
                                      </p:to>
                                    </p:set>
                                    <p:animEffect transition="in" filter="checkerboard(across)">
                                      <p:cBhvr>
                                        <p:cTn id="26" dur="500"/>
                                        <p:tgtEl>
                                          <p:spTgt spid="30726"/>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0724"/>
                                        </p:tgtEl>
                                        <p:attrNameLst>
                                          <p:attrName>style.visibility</p:attrName>
                                        </p:attrNameLst>
                                      </p:cBhvr>
                                      <p:to>
                                        <p:strVal val="visible"/>
                                      </p:to>
                                    </p:set>
                                    <p:animEffect transition="in" filter="checkerboard(across)">
                                      <p:cBhvr>
                                        <p:cTn id="29" dur="500"/>
                                        <p:tgtEl>
                                          <p:spTgt spid="30724"/>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30725"/>
                                        </p:tgtEl>
                                        <p:attrNameLst>
                                          <p:attrName>style.visibility</p:attrName>
                                        </p:attrNameLst>
                                      </p:cBhvr>
                                      <p:to>
                                        <p:strVal val="visible"/>
                                      </p:to>
                                    </p:set>
                                    <p:animEffect transition="in" filter="checkerboard(across)">
                                      <p:cBhvr>
                                        <p:cTn id="32" dur="500"/>
                                        <p:tgtEl>
                                          <p:spTgt spid="30725"/>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30728"/>
                                        </p:tgtEl>
                                        <p:attrNameLst>
                                          <p:attrName>style.visibility</p:attrName>
                                        </p:attrNameLst>
                                      </p:cBhvr>
                                      <p:to>
                                        <p:strVal val="visible"/>
                                      </p:to>
                                    </p:set>
                                    <p:animEffect transition="in" filter="checkerboard(across)">
                                      <p:cBhvr>
                                        <p:cTn id="35" dur="500"/>
                                        <p:tgtEl>
                                          <p:spTgt spid="3072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30732"/>
                                        </p:tgtEl>
                                        <p:attrNameLst>
                                          <p:attrName>style.visibility</p:attrName>
                                        </p:attrNameLst>
                                      </p:cBhvr>
                                      <p:to>
                                        <p:strVal val="visible"/>
                                      </p:to>
                                    </p:set>
                                    <p:animEffect transition="in" filter="checkerboard(across)">
                                      <p:cBhvr>
                                        <p:cTn id="38" dur="500"/>
                                        <p:tgtEl>
                                          <p:spTgt spid="30732"/>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30741"/>
                                        </p:tgtEl>
                                        <p:attrNameLst>
                                          <p:attrName>style.visibility</p:attrName>
                                        </p:attrNameLst>
                                      </p:cBhvr>
                                      <p:to>
                                        <p:strVal val="visible"/>
                                      </p:to>
                                    </p:set>
                                    <p:animEffect transition="in" filter="checkerboard(across)">
                                      <p:cBhvr>
                                        <p:cTn id="41" dur="500"/>
                                        <p:tgtEl>
                                          <p:spTgt spid="30741"/>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30731"/>
                                        </p:tgtEl>
                                        <p:attrNameLst>
                                          <p:attrName>style.visibility</p:attrName>
                                        </p:attrNameLst>
                                      </p:cBhvr>
                                      <p:to>
                                        <p:strVal val="visible"/>
                                      </p:to>
                                    </p:set>
                                    <p:animEffect transition="in" filter="checkerboard(across)">
                                      <p:cBhvr>
                                        <p:cTn id="44" dur="500"/>
                                        <p:tgtEl>
                                          <p:spTgt spid="30731"/>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30740"/>
                                        </p:tgtEl>
                                        <p:attrNameLst>
                                          <p:attrName>style.visibility</p:attrName>
                                        </p:attrNameLst>
                                      </p:cBhvr>
                                      <p:to>
                                        <p:strVal val="visible"/>
                                      </p:to>
                                    </p:set>
                                    <p:animEffect transition="in" filter="checkerboard(across)">
                                      <p:cBhvr>
                                        <p:cTn id="47" dur="500"/>
                                        <p:tgtEl>
                                          <p:spTgt spid="30740"/>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30727"/>
                                        </p:tgtEl>
                                        <p:attrNameLst>
                                          <p:attrName>style.visibility</p:attrName>
                                        </p:attrNameLst>
                                      </p:cBhvr>
                                      <p:to>
                                        <p:strVal val="visible"/>
                                      </p:to>
                                    </p:set>
                                    <p:animEffect transition="in" filter="checkerboard(across)">
                                      <p:cBhvr>
                                        <p:cTn id="50" dur="500"/>
                                        <p:tgtEl>
                                          <p:spTgt spid="30727"/>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0733"/>
                                        </p:tgtEl>
                                        <p:attrNameLst>
                                          <p:attrName>style.visibility</p:attrName>
                                        </p:attrNameLst>
                                      </p:cBhvr>
                                      <p:to>
                                        <p:strVal val="visible"/>
                                      </p:to>
                                    </p:set>
                                    <p:animEffect transition="in" filter="checkerboard(across)">
                                      <p:cBhvr>
                                        <p:cTn id="53" dur="500"/>
                                        <p:tgtEl>
                                          <p:spTgt spid="30733"/>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30742"/>
                                        </p:tgtEl>
                                        <p:attrNameLst>
                                          <p:attrName>style.visibility</p:attrName>
                                        </p:attrNameLst>
                                      </p:cBhvr>
                                      <p:to>
                                        <p:strVal val="visible"/>
                                      </p:to>
                                    </p:set>
                                    <p:animEffect transition="in" filter="checkerboard(across)">
                                      <p:cBhvr>
                                        <p:cTn id="56" dur="500"/>
                                        <p:tgtEl>
                                          <p:spTgt spid="30742"/>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30739"/>
                                        </p:tgtEl>
                                        <p:attrNameLst>
                                          <p:attrName>style.visibility</p:attrName>
                                        </p:attrNameLst>
                                      </p:cBhvr>
                                      <p:to>
                                        <p:strVal val="visible"/>
                                      </p:to>
                                    </p:set>
                                    <p:animEffect transition="in" filter="checkerboard(across)">
                                      <p:cBhvr>
                                        <p:cTn id="59" dur="500"/>
                                        <p:tgtEl>
                                          <p:spTgt spid="30739"/>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0730"/>
                                        </p:tgtEl>
                                        <p:attrNameLst>
                                          <p:attrName>style.visibility</p:attrName>
                                        </p:attrNameLst>
                                      </p:cBhvr>
                                      <p:to>
                                        <p:strVal val="visible"/>
                                      </p:to>
                                    </p:set>
                                    <p:animEffect transition="in" filter="checkerboard(across)">
                                      <p:cBhvr>
                                        <p:cTn id="62" dur="500"/>
                                        <p:tgtEl>
                                          <p:spTgt spid="30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4" grpId="0" animBg="1"/>
      <p:bldP spid="30725" grpId="0" animBg="1"/>
      <p:bldP spid="30726" grpId="0" animBg="1"/>
      <p:bldP spid="30727" grpId="0" animBg="1"/>
      <p:bldP spid="30728" grpId="0" animBg="1"/>
      <p:bldP spid="30729" grpId="0"/>
      <p:bldP spid="30730" grpId="0" animBg="1"/>
      <p:bldP spid="30731" grpId="0" animBg="1"/>
      <p:bldP spid="30732" grpId="0" animBg="1"/>
      <p:bldP spid="30733" grpId="0" animBg="1"/>
      <p:bldP spid="30739" grpId="0" animBg="1"/>
      <p:bldP spid="30740" grpId="0" animBg="1"/>
      <p:bldP spid="30741" grpId="0" animBg="1"/>
      <p:bldP spid="307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838199"/>
            <a:ext cx="7315200" cy="688987"/>
          </a:xfrm>
          <a:noFill/>
        </p:spPr>
        <p:txBody>
          <a:bodyPr>
            <a:noAutofit/>
          </a:bodyPr>
          <a:lstStyle/>
          <a:p>
            <a:pPr algn="ctr" eaLnBrk="1" hangingPunct="1"/>
            <a:r>
              <a:rPr lang="tr-TR" b="1" dirty="0" smtClean="0"/>
              <a:t>Çoktan-bire (n-1)</a:t>
            </a:r>
          </a:p>
        </p:txBody>
      </p:sp>
      <p:sp>
        <p:nvSpPr>
          <p:cNvPr id="31747" name="Rectangle 3"/>
          <p:cNvSpPr>
            <a:spLocks noGrp="1" noChangeArrowheads="1"/>
          </p:cNvSpPr>
          <p:nvPr>
            <p:ph idx="1"/>
          </p:nvPr>
        </p:nvSpPr>
        <p:spPr>
          <a:xfrm>
            <a:off x="591972" y="1754198"/>
            <a:ext cx="7848600" cy="2514600"/>
          </a:xfrm>
          <a:noFill/>
        </p:spPr>
        <p:txBody>
          <a:bodyPr>
            <a:normAutofit/>
          </a:bodyPr>
          <a:lstStyle/>
          <a:p>
            <a:pPr eaLnBrk="1" hangingPunct="1">
              <a:buFont typeface="Arial" panose="020B0604020202020204" pitchFamily="34" charset="0"/>
              <a:buChar char="•"/>
            </a:pPr>
            <a:r>
              <a:rPr lang="tr-TR" sz="2600" dirty="0" smtClean="0"/>
              <a:t>Her A ile en çok bir B ve her B ile de sıfır, bir veya birçok A arasında ilişki kurulabilir.</a:t>
            </a:r>
          </a:p>
          <a:p>
            <a:pPr eaLnBrk="1" hangingPunct="1">
              <a:buFont typeface="Arial" panose="020B0604020202020204" pitchFamily="34" charset="0"/>
              <a:buChar char="•"/>
            </a:pPr>
            <a:r>
              <a:rPr lang="tr-TR" sz="2600" dirty="0" smtClean="0"/>
              <a:t>Örnek: “Öğrenci” ve “Bölüm” varlık kümeleri arasındaki “Okuduğu” ilişkisi, öğrenciden bölüme doğru çoktan-bire şeklindedir.</a:t>
            </a:r>
          </a:p>
          <a:p>
            <a:pPr eaLnBrk="1" hangingPunct="1">
              <a:buFont typeface="Arial" panose="020B0604020202020204" pitchFamily="34" charset="0"/>
              <a:buChar char="•"/>
            </a:pPr>
            <a:endParaRPr lang="tr-TR" sz="2600" dirty="0" smtClean="0"/>
          </a:p>
        </p:txBody>
      </p:sp>
      <p:sp>
        <p:nvSpPr>
          <p:cNvPr id="31748" name="Oval 24"/>
          <p:cNvSpPr>
            <a:spLocks noChangeArrowheads="1"/>
          </p:cNvSpPr>
          <p:nvPr/>
        </p:nvSpPr>
        <p:spPr bwMode="auto">
          <a:xfrm>
            <a:off x="3906672" y="4191000"/>
            <a:ext cx="1219200" cy="1981200"/>
          </a:xfrm>
          <a:prstGeom prst="ellipse">
            <a:avLst/>
          </a:prstGeom>
          <a:noFill/>
          <a:ln w="25400">
            <a:solidFill>
              <a:schemeClr val="tx1"/>
            </a:solidFill>
            <a:round/>
            <a:headEnd/>
            <a:tailEnd/>
          </a:ln>
        </p:spPr>
        <p:txBody>
          <a:bodyPr wrap="none" anchor="ctr"/>
          <a:lstStyle/>
          <a:p>
            <a:pPr algn="ctr"/>
            <a:endParaRPr lang="tr-TR" b="1"/>
          </a:p>
        </p:txBody>
      </p:sp>
      <p:sp>
        <p:nvSpPr>
          <p:cNvPr id="31749" name="Oval 25"/>
          <p:cNvSpPr>
            <a:spLocks noChangeArrowheads="1"/>
          </p:cNvSpPr>
          <p:nvPr/>
        </p:nvSpPr>
        <p:spPr bwMode="auto">
          <a:xfrm>
            <a:off x="5887872" y="4191000"/>
            <a:ext cx="1600200" cy="1981200"/>
          </a:xfrm>
          <a:prstGeom prst="ellipse">
            <a:avLst/>
          </a:prstGeom>
          <a:noFill/>
          <a:ln w="25400">
            <a:solidFill>
              <a:schemeClr val="tx1"/>
            </a:solidFill>
            <a:round/>
            <a:headEnd/>
            <a:tailEnd/>
          </a:ln>
        </p:spPr>
        <p:txBody>
          <a:bodyPr wrap="none" anchor="ctr"/>
          <a:lstStyle/>
          <a:p>
            <a:pPr algn="ctr"/>
            <a:r>
              <a:rPr lang="tr-TR" b="1"/>
              <a:t>Tarih</a:t>
            </a:r>
          </a:p>
          <a:p>
            <a:pPr algn="ctr"/>
            <a:r>
              <a:rPr lang="tr-TR" b="1"/>
              <a:t>Arkeoloji</a:t>
            </a:r>
          </a:p>
          <a:p>
            <a:pPr algn="ctr"/>
            <a:r>
              <a:rPr lang="tr-TR" b="1"/>
              <a:t>Zooloji</a:t>
            </a:r>
          </a:p>
        </p:txBody>
      </p:sp>
      <p:sp>
        <p:nvSpPr>
          <p:cNvPr id="31750" name="Line 27"/>
          <p:cNvSpPr>
            <a:spLocks noChangeShapeType="1"/>
          </p:cNvSpPr>
          <p:nvPr/>
        </p:nvSpPr>
        <p:spPr bwMode="auto">
          <a:xfrm flipH="1" flipV="1">
            <a:off x="4744872" y="4572000"/>
            <a:ext cx="1600200" cy="304800"/>
          </a:xfrm>
          <a:prstGeom prst="line">
            <a:avLst/>
          </a:prstGeom>
          <a:noFill/>
          <a:ln w="25400">
            <a:solidFill>
              <a:schemeClr val="tx1"/>
            </a:solidFill>
            <a:round/>
            <a:headEnd/>
            <a:tailEnd/>
          </a:ln>
        </p:spPr>
        <p:txBody>
          <a:bodyPr/>
          <a:lstStyle/>
          <a:p>
            <a:endParaRPr lang="tr-TR"/>
          </a:p>
        </p:txBody>
      </p:sp>
      <p:sp>
        <p:nvSpPr>
          <p:cNvPr id="31751" name="Line 28"/>
          <p:cNvSpPr>
            <a:spLocks noChangeShapeType="1"/>
          </p:cNvSpPr>
          <p:nvPr/>
        </p:nvSpPr>
        <p:spPr bwMode="auto">
          <a:xfrm flipH="1">
            <a:off x="2839872" y="4572000"/>
            <a:ext cx="1447800" cy="76200"/>
          </a:xfrm>
          <a:prstGeom prst="line">
            <a:avLst/>
          </a:prstGeom>
          <a:noFill/>
          <a:ln w="25400">
            <a:solidFill>
              <a:schemeClr val="tx1"/>
            </a:solidFill>
            <a:round/>
            <a:headEnd/>
            <a:tailEnd/>
          </a:ln>
        </p:spPr>
        <p:txBody>
          <a:bodyPr/>
          <a:lstStyle/>
          <a:p>
            <a:endParaRPr lang="tr-TR"/>
          </a:p>
        </p:txBody>
      </p:sp>
      <p:sp>
        <p:nvSpPr>
          <p:cNvPr id="31752" name="Text Box 29"/>
          <p:cNvSpPr txBox="1">
            <a:spLocks noChangeArrowheads="1"/>
          </p:cNvSpPr>
          <p:nvPr/>
        </p:nvSpPr>
        <p:spPr bwMode="auto">
          <a:xfrm>
            <a:off x="1931822" y="3810000"/>
            <a:ext cx="5187950" cy="366713"/>
          </a:xfrm>
          <a:prstGeom prst="rect">
            <a:avLst/>
          </a:prstGeom>
          <a:noFill/>
          <a:ln w="9525">
            <a:noFill/>
            <a:miter lim="800000"/>
            <a:headEnd/>
            <a:tailEnd/>
          </a:ln>
        </p:spPr>
        <p:txBody>
          <a:bodyPr wrap="none">
            <a:spAutoFit/>
          </a:bodyPr>
          <a:lstStyle/>
          <a:p>
            <a:r>
              <a:rPr lang="tr-TR" b="1" dirty="0"/>
              <a:t>Öğrenci		   Okuduğu 	          Bölüm</a:t>
            </a:r>
          </a:p>
        </p:txBody>
      </p:sp>
      <p:sp>
        <p:nvSpPr>
          <p:cNvPr id="31753" name="Line 30"/>
          <p:cNvSpPr>
            <a:spLocks noChangeShapeType="1"/>
          </p:cNvSpPr>
          <p:nvPr/>
        </p:nvSpPr>
        <p:spPr bwMode="auto">
          <a:xfrm flipH="1" flipV="1">
            <a:off x="4744872" y="5486400"/>
            <a:ext cx="1524000" cy="0"/>
          </a:xfrm>
          <a:prstGeom prst="line">
            <a:avLst/>
          </a:prstGeom>
          <a:noFill/>
          <a:ln w="25400">
            <a:solidFill>
              <a:schemeClr val="tx1"/>
            </a:solidFill>
            <a:round/>
            <a:headEnd/>
            <a:tailEnd/>
          </a:ln>
        </p:spPr>
        <p:txBody>
          <a:bodyPr/>
          <a:lstStyle/>
          <a:p>
            <a:endParaRPr lang="tr-TR"/>
          </a:p>
        </p:txBody>
      </p:sp>
      <p:sp>
        <p:nvSpPr>
          <p:cNvPr id="31754" name="Line 31"/>
          <p:cNvSpPr>
            <a:spLocks noChangeShapeType="1"/>
          </p:cNvSpPr>
          <p:nvPr/>
        </p:nvSpPr>
        <p:spPr bwMode="auto">
          <a:xfrm flipH="1" flipV="1">
            <a:off x="2763672" y="5486400"/>
            <a:ext cx="1524000" cy="1588"/>
          </a:xfrm>
          <a:prstGeom prst="line">
            <a:avLst/>
          </a:prstGeom>
          <a:noFill/>
          <a:ln w="25400">
            <a:solidFill>
              <a:schemeClr val="tx1"/>
            </a:solidFill>
            <a:round/>
            <a:headEnd/>
            <a:tailEnd/>
          </a:ln>
        </p:spPr>
        <p:txBody>
          <a:bodyPr/>
          <a:lstStyle/>
          <a:p>
            <a:endParaRPr lang="tr-TR"/>
          </a:p>
        </p:txBody>
      </p:sp>
      <p:sp>
        <p:nvSpPr>
          <p:cNvPr id="31755" name="Line 32"/>
          <p:cNvSpPr>
            <a:spLocks noChangeShapeType="1"/>
          </p:cNvSpPr>
          <p:nvPr/>
        </p:nvSpPr>
        <p:spPr bwMode="auto">
          <a:xfrm flipH="1">
            <a:off x="2839872" y="4876800"/>
            <a:ext cx="1447800" cy="76200"/>
          </a:xfrm>
          <a:prstGeom prst="line">
            <a:avLst/>
          </a:prstGeom>
          <a:noFill/>
          <a:ln w="25400">
            <a:solidFill>
              <a:schemeClr val="tx1"/>
            </a:solidFill>
            <a:round/>
            <a:headEnd/>
            <a:tailEnd/>
          </a:ln>
        </p:spPr>
        <p:txBody>
          <a:bodyPr/>
          <a:lstStyle/>
          <a:p>
            <a:endParaRPr lang="tr-TR"/>
          </a:p>
        </p:txBody>
      </p:sp>
      <p:sp>
        <p:nvSpPr>
          <p:cNvPr id="31756" name="Line 33"/>
          <p:cNvSpPr>
            <a:spLocks noChangeShapeType="1"/>
          </p:cNvSpPr>
          <p:nvPr/>
        </p:nvSpPr>
        <p:spPr bwMode="auto">
          <a:xfrm flipH="1" flipV="1">
            <a:off x="4744872" y="4876800"/>
            <a:ext cx="1447800" cy="304800"/>
          </a:xfrm>
          <a:prstGeom prst="line">
            <a:avLst/>
          </a:prstGeom>
          <a:noFill/>
          <a:ln w="25400">
            <a:solidFill>
              <a:schemeClr val="tx1"/>
            </a:solidFill>
            <a:round/>
            <a:headEnd/>
            <a:tailEnd/>
          </a:ln>
        </p:spPr>
        <p:txBody>
          <a:bodyPr/>
          <a:lstStyle/>
          <a:p>
            <a:endParaRPr lang="tr-TR"/>
          </a:p>
        </p:txBody>
      </p:sp>
      <p:sp>
        <p:nvSpPr>
          <p:cNvPr id="31757" name="AutoShape 34"/>
          <p:cNvSpPr>
            <a:spLocks noChangeArrowheads="1"/>
          </p:cNvSpPr>
          <p:nvPr/>
        </p:nvSpPr>
        <p:spPr bwMode="auto">
          <a:xfrm>
            <a:off x="4287672" y="54102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1758" name="AutoShape 35"/>
          <p:cNvSpPr>
            <a:spLocks noChangeArrowheads="1"/>
          </p:cNvSpPr>
          <p:nvPr/>
        </p:nvSpPr>
        <p:spPr bwMode="auto">
          <a:xfrm>
            <a:off x="4287672" y="44958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1759" name="AutoShape 36"/>
          <p:cNvSpPr>
            <a:spLocks noChangeArrowheads="1"/>
          </p:cNvSpPr>
          <p:nvPr/>
        </p:nvSpPr>
        <p:spPr bwMode="auto">
          <a:xfrm>
            <a:off x="4287672" y="48006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1760" name="AutoShape 37"/>
          <p:cNvSpPr>
            <a:spLocks noChangeArrowheads="1"/>
          </p:cNvSpPr>
          <p:nvPr/>
        </p:nvSpPr>
        <p:spPr bwMode="auto">
          <a:xfrm>
            <a:off x="4287672" y="51054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1761" name="AutoShape 38"/>
          <p:cNvSpPr>
            <a:spLocks noChangeArrowheads="1"/>
          </p:cNvSpPr>
          <p:nvPr/>
        </p:nvSpPr>
        <p:spPr bwMode="auto">
          <a:xfrm>
            <a:off x="4287672" y="5715000"/>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1762" name="Line 39"/>
          <p:cNvSpPr>
            <a:spLocks noChangeShapeType="1"/>
          </p:cNvSpPr>
          <p:nvPr/>
        </p:nvSpPr>
        <p:spPr bwMode="auto">
          <a:xfrm flipH="1">
            <a:off x="4744872" y="5486400"/>
            <a:ext cx="1524000" cy="304800"/>
          </a:xfrm>
          <a:prstGeom prst="line">
            <a:avLst/>
          </a:prstGeom>
          <a:noFill/>
          <a:ln w="25400">
            <a:solidFill>
              <a:schemeClr val="tx1"/>
            </a:solidFill>
            <a:round/>
            <a:headEnd/>
            <a:tailEnd/>
          </a:ln>
        </p:spPr>
        <p:txBody>
          <a:bodyPr/>
          <a:lstStyle/>
          <a:p>
            <a:endParaRPr lang="tr-TR"/>
          </a:p>
        </p:txBody>
      </p:sp>
      <p:sp>
        <p:nvSpPr>
          <p:cNvPr id="31763" name="Line 40"/>
          <p:cNvSpPr>
            <a:spLocks noChangeShapeType="1"/>
          </p:cNvSpPr>
          <p:nvPr/>
        </p:nvSpPr>
        <p:spPr bwMode="auto">
          <a:xfrm flipH="1" flipV="1">
            <a:off x="2687472" y="5715000"/>
            <a:ext cx="1600200" cy="76200"/>
          </a:xfrm>
          <a:prstGeom prst="line">
            <a:avLst/>
          </a:prstGeom>
          <a:noFill/>
          <a:ln w="25400">
            <a:solidFill>
              <a:schemeClr val="tx1"/>
            </a:solidFill>
            <a:round/>
            <a:headEnd/>
            <a:tailEnd/>
          </a:ln>
        </p:spPr>
        <p:txBody>
          <a:bodyPr/>
          <a:lstStyle/>
          <a:p>
            <a:endParaRPr lang="tr-TR"/>
          </a:p>
        </p:txBody>
      </p:sp>
      <p:sp>
        <p:nvSpPr>
          <p:cNvPr id="31764" name="Line 41"/>
          <p:cNvSpPr>
            <a:spLocks noChangeShapeType="1"/>
          </p:cNvSpPr>
          <p:nvPr/>
        </p:nvSpPr>
        <p:spPr bwMode="auto">
          <a:xfrm flipH="1" flipV="1">
            <a:off x="2839872" y="5181600"/>
            <a:ext cx="1447800" cy="0"/>
          </a:xfrm>
          <a:prstGeom prst="line">
            <a:avLst/>
          </a:prstGeom>
          <a:noFill/>
          <a:ln w="25400">
            <a:solidFill>
              <a:schemeClr val="tx1"/>
            </a:solidFill>
            <a:round/>
            <a:headEnd/>
            <a:tailEnd/>
          </a:ln>
        </p:spPr>
        <p:txBody>
          <a:bodyPr/>
          <a:lstStyle/>
          <a:p>
            <a:endParaRPr lang="tr-TR"/>
          </a:p>
        </p:txBody>
      </p:sp>
      <p:sp>
        <p:nvSpPr>
          <p:cNvPr id="31765" name="Line 42"/>
          <p:cNvSpPr>
            <a:spLocks noChangeShapeType="1"/>
          </p:cNvSpPr>
          <p:nvPr/>
        </p:nvSpPr>
        <p:spPr bwMode="auto">
          <a:xfrm flipH="1" flipV="1">
            <a:off x="4744872" y="5181600"/>
            <a:ext cx="1447800" cy="0"/>
          </a:xfrm>
          <a:prstGeom prst="line">
            <a:avLst/>
          </a:prstGeom>
          <a:noFill/>
          <a:ln w="25400">
            <a:solidFill>
              <a:schemeClr val="tx1"/>
            </a:solidFill>
            <a:round/>
            <a:headEnd/>
            <a:tailEnd/>
          </a:ln>
        </p:spPr>
        <p:txBody>
          <a:bodyPr/>
          <a:lstStyle/>
          <a:p>
            <a:endParaRPr lang="tr-TR"/>
          </a:p>
        </p:txBody>
      </p:sp>
      <p:sp>
        <p:nvSpPr>
          <p:cNvPr id="31766" name="Oval 43"/>
          <p:cNvSpPr>
            <a:spLocks noChangeArrowheads="1"/>
          </p:cNvSpPr>
          <p:nvPr/>
        </p:nvSpPr>
        <p:spPr bwMode="auto">
          <a:xfrm>
            <a:off x="1849272" y="4191000"/>
            <a:ext cx="1219200" cy="1981200"/>
          </a:xfrm>
          <a:prstGeom prst="ellipse">
            <a:avLst/>
          </a:prstGeom>
          <a:noFill/>
          <a:ln w="25400">
            <a:solidFill>
              <a:schemeClr val="tx1"/>
            </a:solidFill>
            <a:round/>
            <a:headEnd/>
            <a:tailEnd/>
          </a:ln>
        </p:spPr>
        <p:txBody>
          <a:bodyPr wrap="none" anchor="ctr"/>
          <a:lstStyle/>
          <a:p>
            <a:pPr algn="ctr"/>
            <a:r>
              <a:rPr lang="tr-TR" b="1"/>
              <a:t>Ayşe</a:t>
            </a:r>
          </a:p>
          <a:p>
            <a:pPr algn="ctr"/>
            <a:r>
              <a:rPr lang="tr-TR" b="1"/>
              <a:t>Fatma</a:t>
            </a:r>
          </a:p>
          <a:p>
            <a:pPr algn="ctr"/>
            <a:r>
              <a:rPr lang="tr-TR" b="1"/>
              <a:t>Kemal</a:t>
            </a:r>
          </a:p>
          <a:p>
            <a:pPr algn="ctr"/>
            <a:r>
              <a:rPr lang="tr-TR" b="1"/>
              <a:t>Sabri</a:t>
            </a:r>
          </a:p>
          <a:p>
            <a:pPr algn="ctr"/>
            <a:r>
              <a:rPr lang="tr-TR" b="1"/>
              <a:t>Ali</a:t>
            </a:r>
          </a:p>
        </p:txBody>
      </p:sp>
      <p:sp>
        <p:nvSpPr>
          <p:cNvPr id="23" name="Slide Number Placeholder 3"/>
          <p:cNvSpPr>
            <a:spLocks noGrp="1"/>
          </p:cNvSpPr>
          <p:nvPr>
            <p:ph type="sldNum" sz="quarter" idx="12"/>
          </p:nvPr>
        </p:nvSpPr>
        <p:spPr>
          <a:xfrm>
            <a:off x="7425344" y="6459786"/>
            <a:ext cx="984019" cy="365125"/>
          </a:xfrm>
        </p:spPr>
        <p:txBody>
          <a:bodyPr/>
          <a:lstStyle/>
          <a:p>
            <a:fld id="{C1401424-0C17-44A0-9425-7A8808672CC3}" type="slidenum">
              <a:rPr lang="tr-TR" smtClean="0"/>
              <a:t>17</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13" dur="500"/>
                                        <p:tgtEl>
                                          <p:spTgt spid="3174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Effect transition="in" filter="box(in)">
                                      <p:cBhvr>
                                        <p:cTn id="18" dur="500"/>
                                        <p:tgtEl>
                                          <p:spTgt spid="3174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1752"/>
                                        </p:tgtEl>
                                        <p:attrNameLst>
                                          <p:attrName>style.visibility</p:attrName>
                                        </p:attrNameLst>
                                      </p:cBhvr>
                                      <p:to>
                                        <p:strVal val="visible"/>
                                      </p:to>
                                    </p:set>
                                    <p:animEffect transition="in" filter="box(in)">
                                      <p:cBhvr>
                                        <p:cTn id="23" dur="500"/>
                                        <p:tgtEl>
                                          <p:spTgt spid="3175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1766"/>
                                        </p:tgtEl>
                                        <p:attrNameLst>
                                          <p:attrName>style.visibility</p:attrName>
                                        </p:attrNameLst>
                                      </p:cBhvr>
                                      <p:to>
                                        <p:strVal val="visible"/>
                                      </p:to>
                                    </p:set>
                                    <p:animEffect transition="in" filter="box(in)">
                                      <p:cBhvr>
                                        <p:cTn id="26" dur="500"/>
                                        <p:tgtEl>
                                          <p:spTgt spid="31766"/>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1748"/>
                                        </p:tgtEl>
                                        <p:attrNameLst>
                                          <p:attrName>style.visibility</p:attrName>
                                        </p:attrNameLst>
                                      </p:cBhvr>
                                      <p:to>
                                        <p:strVal val="visible"/>
                                      </p:to>
                                    </p:set>
                                    <p:animEffect transition="in" filter="box(in)">
                                      <p:cBhvr>
                                        <p:cTn id="29" dur="500"/>
                                        <p:tgtEl>
                                          <p:spTgt spid="3174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1749"/>
                                        </p:tgtEl>
                                        <p:attrNameLst>
                                          <p:attrName>style.visibility</p:attrName>
                                        </p:attrNameLst>
                                      </p:cBhvr>
                                      <p:to>
                                        <p:strVal val="visible"/>
                                      </p:to>
                                    </p:set>
                                    <p:animEffect transition="in" filter="box(in)">
                                      <p:cBhvr>
                                        <p:cTn id="32" dur="500"/>
                                        <p:tgtEl>
                                          <p:spTgt spid="3174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1751"/>
                                        </p:tgtEl>
                                        <p:attrNameLst>
                                          <p:attrName>style.visibility</p:attrName>
                                        </p:attrNameLst>
                                      </p:cBhvr>
                                      <p:to>
                                        <p:strVal val="visible"/>
                                      </p:to>
                                    </p:set>
                                    <p:animEffect transition="in" filter="box(in)">
                                      <p:cBhvr>
                                        <p:cTn id="35" dur="500"/>
                                        <p:tgtEl>
                                          <p:spTgt spid="31751"/>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1755"/>
                                        </p:tgtEl>
                                        <p:attrNameLst>
                                          <p:attrName>style.visibility</p:attrName>
                                        </p:attrNameLst>
                                      </p:cBhvr>
                                      <p:to>
                                        <p:strVal val="visible"/>
                                      </p:to>
                                    </p:set>
                                    <p:animEffect transition="in" filter="box(in)">
                                      <p:cBhvr>
                                        <p:cTn id="38" dur="500"/>
                                        <p:tgtEl>
                                          <p:spTgt spid="31755"/>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1764"/>
                                        </p:tgtEl>
                                        <p:attrNameLst>
                                          <p:attrName>style.visibility</p:attrName>
                                        </p:attrNameLst>
                                      </p:cBhvr>
                                      <p:to>
                                        <p:strVal val="visible"/>
                                      </p:to>
                                    </p:set>
                                    <p:animEffect transition="in" filter="box(in)">
                                      <p:cBhvr>
                                        <p:cTn id="41" dur="500"/>
                                        <p:tgtEl>
                                          <p:spTgt spid="31764"/>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1754"/>
                                        </p:tgtEl>
                                        <p:attrNameLst>
                                          <p:attrName>style.visibility</p:attrName>
                                        </p:attrNameLst>
                                      </p:cBhvr>
                                      <p:to>
                                        <p:strVal val="visible"/>
                                      </p:to>
                                    </p:set>
                                    <p:animEffect transition="in" filter="box(in)">
                                      <p:cBhvr>
                                        <p:cTn id="44" dur="500"/>
                                        <p:tgtEl>
                                          <p:spTgt spid="31754"/>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31763"/>
                                        </p:tgtEl>
                                        <p:attrNameLst>
                                          <p:attrName>style.visibility</p:attrName>
                                        </p:attrNameLst>
                                      </p:cBhvr>
                                      <p:to>
                                        <p:strVal val="visible"/>
                                      </p:to>
                                    </p:set>
                                    <p:animEffect transition="in" filter="box(in)">
                                      <p:cBhvr>
                                        <p:cTn id="47" dur="500"/>
                                        <p:tgtEl>
                                          <p:spTgt spid="31763"/>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31750"/>
                                        </p:tgtEl>
                                        <p:attrNameLst>
                                          <p:attrName>style.visibility</p:attrName>
                                        </p:attrNameLst>
                                      </p:cBhvr>
                                      <p:to>
                                        <p:strVal val="visible"/>
                                      </p:to>
                                    </p:set>
                                    <p:animEffect transition="in" filter="box(in)">
                                      <p:cBhvr>
                                        <p:cTn id="50" dur="500"/>
                                        <p:tgtEl>
                                          <p:spTgt spid="31750"/>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1756"/>
                                        </p:tgtEl>
                                        <p:attrNameLst>
                                          <p:attrName>style.visibility</p:attrName>
                                        </p:attrNameLst>
                                      </p:cBhvr>
                                      <p:to>
                                        <p:strVal val="visible"/>
                                      </p:to>
                                    </p:set>
                                    <p:animEffect transition="in" filter="box(in)">
                                      <p:cBhvr>
                                        <p:cTn id="53" dur="500"/>
                                        <p:tgtEl>
                                          <p:spTgt spid="3175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31765"/>
                                        </p:tgtEl>
                                        <p:attrNameLst>
                                          <p:attrName>style.visibility</p:attrName>
                                        </p:attrNameLst>
                                      </p:cBhvr>
                                      <p:to>
                                        <p:strVal val="visible"/>
                                      </p:to>
                                    </p:set>
                                    <p:animEffect transition="in" filter="box(in)">
                                      <p:cBhvr>
                                        <p:cTn id="56" dur="500"/>
                                        <p:tgtEl>
                                          <p:spTgt spid="31765"/>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1753"/>
                                        </p:tgtEl>
                                        <p:attrNameLst>
                                          <p:attrName>style.visibility</p:attrName>
                                        </p:attrNameLst>
                                      </p:cBhvr>
                                      <p:to>
                                        <p:strVal val="visible"/>
                                      </p:to>
                                    </p:set>
                                    <p:animEffect transition="in" filter="box(in)">
                                      <p:cBhvr>
                                        <p:cTn id="59" dur="500"/>
                                        <p:tgtEl>
                                          <p:spTgt spid="31753"/>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31762"/>
                                        </p:tgtEl>
                                        <p:attrNameLst>
                                          <p:attrName>style.visibility</p:attrName>
                                        </p:attrNameLst>
                                      </p:cBhvr>
                                      <p:to>
                                        <p:strVal val="visible"/>
                                      </p:to>
                                    </p:set>
                                    <p:animEffect transition="in" filter="box(in)">
                                      <p:cBhvr>
                                        <p:cTn id="62" dur="500"/>
                                        <p:tgtEl>
                                          <p:spTgt spid="31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8" grpId="0" animBg="1"/>
      <p:bldP spid="31749" grpId="0" animBg="1"/>
      <p:bldP spid="31750" grpId="0" animBg="1"/>
      <p:bldP spid="31751" grpId="0" animBg="1"/>
      <p:bldP spid="31752" grpId="0"/>
      <p:bldP spid="31753" grpId="0" animBg="1"/>
      <p:bldP spid="31754" grpId="0" animBg="1"/>
      <p:bldP spid="31755" grpId="0" animBg="1"/>
      <p:bldP spid="31756" grpId="0" animBg="1"/>
      <p:bldP spid="31762" grpId="0" animBg="1"/>
      <p:bldP spid="31763" grpId="0" animBg="1"/>
      <p:bldP spid="31764" grpId="0" animBg="1"/>
      <p:bldP spid="31765" grpId="0" animBg="1"/>
      <p:bldP spid="317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55650" y="697259"/>
            <a:ext cx="7702550" cy="685801"/>
          </a:xfrm>
          <a:noFill/>
        </p:spPr>
        <p:txBody>
          <a:bodyPr>
            <a:noAutofit/>
          </a:bodyPr>
          <a:lstStyle/>
          <a:p>
            <a:pPr algn="ctr" eaLnBrk="1" hangingPunct="1"/>
            <a:r>
              <a:rPr lang="tr-TR" b="1" dirty="0" smtClean="0"/>
              <a:t>Çoktan-çoğa (n-m)</a:t>
            </a:r>
          </a:p>
        </p:txBody>
      </p:sp>
      <p:sp>
        <p:nvSpPr>
          <p:cNvPr id="32771" name="Rectangle 3"/>
          <p:cNvSpPr>
            <a:spLocks noGrp="1" noChangeArrowheads="1"/>
          </p:cNvSpPr>
          <p:nvPr>
            <p:ph idx="1"/>
          </p:nvPr>
        </p:nvSpPr>
        <p:spPr>
          <a:xfrm>
            <a:off x="488950" y="1713706"/>
            <a:ext cx="7696200" cy="2514600"/>
          </a:xfrm>
          <a:noFill/>
        </p:spPr>
        <p:txBody>
          <a:bodyPr>
            <a:normAutofit/>
          </a:bodyPr>
          <a:lstStyle/>
          <a:p>
            <a:pPr eaLnBrk="1" hangingPunct="1">
              <a:buFont typeface="Arial" panose="020B0604020202020204" pitchFamily="34" charset="0"/>
              <a:buChar char="•"/>
            </a:pPr>
            <a:r>
              <a:rPr lang="tr-TR" sz="2600" dirty="0" smtClean="0"/>
              <a:t>Her A ile sıfır, bir veya birçok B ve her B ile de sıfır, bir veya birçok A arasında ilişki kurulabilir.</a:t>
            </a:r>
          </a:p>
          <a:p>
            <a:pPr eaLnBrk="1" hangingPunct="1">
              <a:buFont typeface="Arial" panose="020B0604020202020204" pitchFamily="34" charset="0"/>
              <a:buChar char="•"/>
            </a:pPr>
            <a:r>
              <a:rPr lang="tr-TR" sz="2600" dirty="0" smtClean="0"/>
              <a:t>Örnek: “Öğrenci” ve “Ders” varlık kümeleri arasındaki “Aldığı” ilişkisi, çoktan-çoğa şeklinde bir ilişkidir.</a:t>
            </a:r>
          </a:p>
        </p:txBody>
      </p:sp>
      <p:sp>
        <p:nvSpPr>
          <p:cNvPr id="32772" name="Oval 4"/>
          <p:cNvSpPr>
            <a:spLocks noChangeArrowheads="1"/>
          </p:cNvSpPr>
          <p:nvPr/>
        </p:nvSpPr>
        <p:spPr bwMode="auto">
          <a:xfrm>
            <a:off x="3956050" y="4114006"/>
            <a:ext cx="1219200" cy="1981200"/>
          </a:xfrm>
          <a:prstGeom prst="ellipse">
            <a:avLst/>
          </a:prstGeom>
          <a:noFill/>
          <a:ln w="25400">
            <a:solidFill>
              <a:schemeClr val="tx1"/>
            </a:solidFill>
            <a:round/>
            <a:headEnd/>
            <a:tailEnd/>
          </a:ln>
        </p:spPr>
        <p:txBody>
          <a:bodyPr wrap="none" anchor="ctr"/>
          <a:lstStyle/>
          <a:p>
            <a:pPr algn="ctr"/>
            <a:endParaRPr lang="tr-TR" b="1"/>
          </a:p>
        </p:txBody>
      </p:sp>
      <p:sp>
        <p:nvSpPr>
          <p:cNvPr id="32773" name="Oval 5"/>
          <p:cNvSpPr>
            <a:spLocks noChangeArrowheads="1"/>
          </p:cNvSpPr>
          <p:nvPr/>
        </p:nvSpPr>
        <p:spPr bwMode="auto">
          <a:xfrm>
            <a:off x="5937250" y="4114006"/>
            <a:ext cx="1524000" cy="1981200"/>
          </a:xfrm>
          <a:prstGeom prst="ellipse">
            <a:avLst/>
          </a:prstGeom>
          <a:noFill/>
          <a:ln w="25400">
            <a:solidFill>
              <a:schemeClr val="tx1"/>
            </a:solidFill>
            <a:round/>
            <a:headEnd/>
            <a:tailEnd/>
          </a:ln>
        </p:spPr>
        <p:txBody>
          <a:bodyPr wrap="none" anchor="ctr"/>
          <a:lstStyle/>
          <a:p>
            <a:pPr algn="ctr"/>
            <a:r>
              <a:rPr lang="tr-TR" b="1"/>
              <a:t>Fizik</a:t>
            </a:r>
          </a:p>
          <a:p>
            <a:pPr algn="ctr"/>
            <a:r>
              <a:rPr lang="tr-TR" b="1"/>
              <a:t>Matematik</a:t>
            </a:r>
          </a:p>
          <a:p>
            <a:pPr algn="ctr"/>
            <a:r>
              <a:rPr lang="tr-TR" b="1"/>
              <a:t>Kimya</a:t>
            </a:r>
          </a:p>
        </p:txBody>
      </p:sp>
      <p:sp>
        <p:nvSpPr>
          <p:cNvPr id="32774" name="Line 6"/>
          <p:cNvSpPr>
            <a:spLocks noChangeShapeType="1"/>
          </p:cNvSpPr>
          <p:nvPr/>
        </p:nvSpPr>
        <p:spPr bwMode="auto">
          <a:xfrm flipH="1" flipV="1">
            <a:off x="4794250" y="4495006"/>
            <a:ext cx="1600200" cy="304800"/>
          </a:xfrm>
          <a:prstGeom prst="line">
            <a:avLst/>
          </a:prstGeom>
          <a:noFill/>
          <a:ln w="25400">
            <a:solidFill>
              <a:schemeClr val="tx1"/>
            </a:solidFill>
            <a:round/>
            <a:headEnd/>
            <a:tailEnd/>
          </a:ln>
        </p:spPr>
        <p:txBody>
          <a:bodyPr/>
          <a:lstStyle/>
          <a:p>
            <a:endParaRPr lang="tr-TR"/>
          </a:p>
        </p:txBody>
      </p:sp>
      <p:sp>
        <p:nvSpPr>
          <p:cNvPr id="32775" name="Line 7"/>
          <p:cNvSpPr>
            <a:spLocks noChangeShapeType="1"/>
          </p:cNvSpPr>
          <p:nvPr/>
        </p:nvSpPr>
        <p:spPr bwMode="auto">
          <a:xfrm flipH="1">
            <a:off x="2889250" y="4495006"/>
            <a:ext cx="1447800" cy="457200"/>
          </a:xfrm>
          <a:prstGeom prst="line">
            <a:avLst/>
          </a:prstGeom>
          <a:noFill/>
          <a:ln w="25400">
            <a:solidFill>
              <a:schemeClr val="tx1"/>
            </a:solidFill>
            <a:round/>
            <a:headEnd/>
            <a:tailEnd/>
          </a:ln>
        </p:spPr>
        <p:txBody>
          <a:bodyPr/>
          <a:lstStyle/>
          <a:p>
            <a:endParaRPr lang="tr-TR"/>
          </a:p>
        </p:txBody>
      </p:sp>
      <p:sp>
        <p:nvSpPr>
          <p:cNvPr id="32776" name="Text Box 8"/>
          <p:cNvSpPr txBox="1">
            <a:spLocks noChangeArrowheads="1"/>
          </p:cNvSpPr>
          <p:nvPr/>
        </p:nvSpPr>
        <p:spPr bwMode="auto">
          <a:xfrm>
            <a:off x="1981200" y="3733006"/>
            <a:ext cx="5048250" cy="366713"/>
          </a:xfrm>
          <a:prstGeom prst="rect">
            <a:avLst/>
          </a:prstGeom>
          <a:noFill/>
          <a:ln w="9525">
            <a:noFill/>
            <a:miter lim="800000"/>
            <a:headEnd/>
            <a:tailEnd/>
          </a:ln>
        </p:spPr>
        <p:txBody>
          <a:bodyPr wrap="none">
            <a:spAutoFit/>
          </a:bodyPr>
          <a:lstStyle/>
          <a:p>
            <a:r>
              <a:rPr lang="tr-TR" b="1" dirty="0"/>
              <a:t>Öğrenci		     Aldığı	           Ders</a:t>
            </a:r>
          </a:p>
        </p:txBody>
      </p:sp>
      <p:sp>
        <p:nvSpPr>
          <p:cNvPr id="32777" name="Line 9"/>
          <p:cNvSpPr>
            <a:spLocks noChangeShapeType="1"/>
          </p:cNvSpPr>
          <p:nvPr/>
        </p:nvSpPr>
        <p:spPr bwMode="auto">
          <a:xfrm flipH="1" flipV="1">
            <a:off x="4794250" y="5409406"/>
            <a:ext cx="1524000" cy="0"/>
          </a:xfrm>
          <a:prstGeom prst="line">
            <a:avLst/>
          </a:prstGeom>
          <a:noFill/>
          <a:ln w="25400">
            <a:solidFill>
              <a:schemeClr val="tx1"/>
            </a:solidFill>
            <a:round/>
            <a:headEnd/>
            <a:tailEnd/>
          </a:ln>
        </p:spPr>
        <p:txBody>
          <a:bodyPr/>
          <a:lstStyle/>
          <a:p>
            <a:endParaRPr lang="tr-TR"/>
          </a:p>
        </p:txBody>
      </p:sp>
      <p:sp>
        <p:nvSpPr>
          <p:cNvPr id="32778" name="Line 10"/>
          <p:cNvSpPr>
            <a:spLocks noChangeShapeType="1"/>
          </p:cNvSpPr>
          <p:nvPr/>
        </p:nvSpPr>
        <p:spPr bwMode="auto">
          <a:xfrm flipH="1" flipV="1">
            <a:off x="2889250" y="4952206"/>
            <a:ext cx="1447800" cy="458788"/>
          </a:xfrm>
          <a:prstGeom prst="line">
            <a:avLst/>
          </a:prstGeom>
          <a:noFill/>
          <a:ln w="25400">
            <a:solidFill>
              <a:schemeClr val="tx1"/>
            </a:solidFill>
            <a:round/>
            <a:headEnd/>
            <a:tailEnd/>
          </a:ln>
        </p:spPr>
        <p:txBody>
          <a:bodyPr/>
          <a:lstStyle/>
          <a:p>
            <a:endParaRPr lang="tr-TR"/>
          </a:p>
        </p:txBody>
      </p:sp>
      <p:sp>
        <p:nvSpPr>
          <p:cNvPr id="32779" name="Line 11"/>
          <p:cNvSpPr>
            <a:spLocks noChangeShapeType="1"/>
          </p:cNvSpPr>
          <p:nvPr/>
        </p:nvSpPr>
        <p:spPr bwMode="auto">
          <a:xfrm flipH="1">
            <a:off x="2813050" y="4799806"/>
            <a:ext cx="1524000" cy="457200"/>
          </a:xfrm>
          <a:prstGeom prst="line">
            <a:avLst/>
          </a:prstGeom>
          <a:noFill/>
          <a:ln w="25400">
            <a:solidFill>
              <a:schemeClr val="tx1"/>
            </a:solidFill>
            <a:round/>
            <a:headEnd/>
            <a:tailEnd/>
          </a:ln>
        </p:spPr>
        <p:txBody>
          <a:bodyPr/>
          <a:lstStyle/>
          <a:p>
            <a:endParaRPr lang="tr-TR"/>
          </a:p>
        </p:txBody>
      </p:sp>
      <p:sp>
        <p:nvSpPr>
          <p:cNvPr id="32780" name="Line 12"/>
          <p:cNvSpPr>
            <a:spLocks noChangeShapeType="1"/>
          </p:cNvSpPr>
          <p:nvPr/>
        </p:nvSpPr>
        <p:spPr bwMode="auto">
          <a:xfrm flipH="1" flipV="1">
            <a:off x="4794250" y="4799806"/>
            <a:ext cx="1600200" cy="0"/>
          </a:xfrm>
          <a:prstGeom prst="line">
            <a:avLst/>
          </a:prstGeom>
          <a:noFill/>
          <a:ln w="25400">
            <a:solidFill>
              <a:schemeClr val="tx1"/>
            </a:solidFill>
            <a:round/>
            <a:headEnd/>
            <a:tailEnd/>
          </a:ln>
        </p:spPr>
        <p:txBody>
          <a:bodyPr/>
          <a:lstStyle/>
          <a:p>
            <a:endParaRPr lang="tr-TR"/>
          </a:p>
        </p:txBody>
      </p:sp>
      <p:sp>
        <p:nvSpPr>
          <p:cNvPr id="32781" name="AutoShape 13"/>
          <p:cNvSpPr>
            <a:spLocks noChangeArrowheads="1"/>
          </p:cNvSpPr>
          <p:nvPr/>
        </p:nvSpPr>
        <p:spPr bwMode="auto">
          <a:xfrm>
            <a:off x="4337050" y="5333206"/>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2782" name="AutoShape 14"/>
          <p:cNvSpPr>
            <a:spLocks noChangeArrowheads="1"/>
          </p:cNvSpPr>
          <p:nvPr/>
        </p:nvSpPr>
        <p:spPr bwMode="auto">
          <a:xfrm>
            <a:off x="4337050" y="4418806"/>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2783" name="AutoShape 15"/>
          <p:cNvSpPr>
            <a:spLocks noChangeArrowheads="1"/>
          </p:cNvSpPr>
          <p:nvPr/>
        </p:nvSpPr>
        <p:spPr bwMode="auto">
          <a:xfrm>
            <a:off x="4337050" y="4723606"/>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2784" name="AutoShape 16"/>
          <p:cNvSpPr>
            <a:spLocks noChangeArrowheads="1"/>
          </p:cNvSpPr>
          <p:nvPr/>
        </p:nvSpPr>
        <p:spPr bwMode="auto">
          <a:xfrm>
            <a:off x="4337050" y="5028406"/>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2785" name="AutoShape 17"/>
          <p:cNvSpPr>
            <a:spLocks noChangeArrowheads="1"/>
          </p:cNvSpPr>
          <p:nvPr/>
        </p:nvSpPr>
        <p:spPr bwMode="auto">
          <a:xfrm>
            <a:off x="4337050" y="5638006"/>
            <a:ext cx="457200" cy="152400"/>
          </a:xfrm>
          <a:prstGeom prst="leftRightArrow">
            <a:avLst>
              <a:gd name="adj1" fmla="val 50000"/>
              <a:gd name="adj2" fmla="val 60000"/>
            </a:avLst>
          </a:prstGeom>
          <a:solidFill>
            <a:schemeClr val="accent2"/>
          </a:solidFill>
          <a:ln w="25400">
            <a:solidFill>
              <a:schemeClr val="tx1"/>
            </a:solidFill>
            <a:miter lim="800000"/>
            <a:headEnd/>
            <a:tailEnd/>
          </a:ln>
        </p:spPr>
        <p:txBody>
          <a:bodyPr wrap="none" anchor="ctr"/>
          <a:lstStyle/>
          <a:p>
            <a:endParaRPr lang="tr-TR"/>
          </a:p>
        </p:txBody>
      </p:sp>
      <p:sp>
        <p:nvSpPr>
          <p:cNvPr id="32786" name="Line 18"/>
          <p:cNvSpPr>
            <a:spLocks noChangeShapeType="1"/>
          </p:cNvSpPr>
          <p:nvPr/>
        </p:nvSpPr>
        <p:spPr bwMode="auto">
          <a:xfrm flipH="1">
            <a:off x="4794250" y="5409406"/>
            <a:ext cx="1524000" cy="304800"/>
          </a:xfrm>
          <a:prstGeom prst="line">
            <a:avLst/>
          </a:prstGeom>
          <a:noFill/>
          <a:ln w="25400">
            <a:solidFill>
              <a:schemeClr val="tx1"/>
            </a:solidFill>
            <a:round/>
            <a:headEnd/>
            <a:tailEnd/>
          </a:ln>
        </p:spPr>
        <p:txBody>
          <a:bodyPr/>
          <a:lstStyle/>
          <a:p>
            <a:endParaRPr lang="tr-TR"/>
          </a:p>
        </p:txBody>
      </p:sp>
      <p:sp>
        <p:nvSpPr>
          <p:cNvPr id="32787" name="Line 19"/>
          <p:cNvSpPr>
            <a:spLocks noChangeShapeType="1"/>
          </p:cNvSpPr>
          <p:nvPr/>
        </p:nvSpPr>
        <p:spPr bwMode="auto">
          <a:xfrm flipH="1" flipV="1">
            <a:off x="2813050" y="5257006"/>
            <a:ext cx="1524000" cy="457200"/>
          </a:xfrm>
          <a:prstGeom prst="line">
            <a:avLst/>
          </a:prstGeom>
          <a:noFill/>
          <a:ln w="25400">
            <a:solidFill>
              <a:schemeClr val="tx1"/>
            </a:solidFill>
            <a:round/>
            <a:headEnd/>
            <a:tailEnd/>
          </a:ln>
        </p:spPr>
        <p:txBody>
          <a:bodyPr/>
          <a:lstStyle/>
          <a:p>
            <a:endParaRPr lang="tr-TR"/>
          </a:p>
        </p:txBody>
      </p:sp>
      <p:sp>
        <p:nvSpPr>
          <p:cNvPr id="32788" name="Line 20"/>
          <p:cNvSpPr>
            <a:spLocks noChangeShapeType="1"/>
          </p:cNvSpPr>
          <p:nvPr/>
        </p:nvSpPr>
        <p:spPr bwMode="auto">
          <a:xfrm flipH="1">
            <a:off x="2813050" y="5104606"/>
            <a:ext cx="1524000" cy="152400"/>
          </a:xfrm>
          <a:prstGeom prst="line">
            <a:avLst/>
          </a:prstGeom>
          <a:noFill/>
          <a:ln w="25400">
            <a:solidFill>
              <a:schemeClr val="tx1"/>
            </a:solidFill>
            <a:round/>
            <a:headEnd/>
            <a:tailEnd/>
          </a:ln>
        </p:spPr>
        <p:txBody>
          <a:bodyPr/>
          <a:lstStyle/>
          <a:p>
            <a:endParaRPr lang="tr-TR"/>
          </a:p>
        </p:txBody>
      </p:sp>
      <p:sp>
        <p:nvSpPr>
          <p:cNvPr id="32789" name="Line 21"/>
          <p:cNvSpPr>
            <a:spLocks noChangeShapeType="1"/>
          </p:cNvSpPr>
          <p:nvPr/>
        </p:nvSpPr>
        <p:spPr bwMode="auto">
          <a:xfrm flipH="1">
            <a:off x="4794250" y="5104606"/>
            <a:ext cx="1295400" cy="0"/>
          </a:xfrm>
          <a:prstGeom prst="line">
            <a:avLst/>
          </a:prstGeom>
          <a:noFill/>
          <a:ln w="25400">
            <a:solidFill>
              <a:schemeClr val="tx1"/>
            </a:solidFill>
            <a:round/>
            <a:headEnd/>
            <a:tailEnd/>
          </a:ln>
        </p:spPr>
        <p:txBody>
          <a:bodyPr/>
          <a:lstStyle/>
          <a:p>
            <a:endParaRPr lang="tr-TR"/>
          </a:p>
        </p:txBody>
      </p:sp>
      <p:sp>
        <p:nvSpPr>
          <p:cNvPr id="32790" name="Oval 22"/>
          <p:cNvSpPr>
            <a:spLocks noChangeArrowheads="1"/>
          </p:cNvSpPr>
          <p:nvPr/>
        </p:nvSpPr>
        <p:spPr bwMode="auto">
          <a:xfrm>
            <a:off x="1898650" y="4114006"/>
            <a:ext cx="1219200" cy="1981200"/>
          </a:xfrm>
          <a:prstGeom prst="ellipse">
            <a:avLst/>
          </a:prstGeom>
          <a:noFill/>
          <a:ln w="25400">
            <a:solidFill>
              <a:schemeClr val="tx1"/>
            </a:solidFill>
            <a:round/>
            <a:headEnd/>
            <a:tailEnd/>
          </a:ln>
        </p:spPr>
        <p:txBody>
          <a:bodyPr wrap="none" anchor="ctr"/>
          <a:lstStyle/>
          <a:p>
            <a:pPr algn="ctr"/>
            <a:r>
              <a:rPr lang="tr-TR" b="1"/>
              <a:t>Ayşe</a:t>
            </a:r>
          </a:p>
          <a:p>
            <a:pPr algn="ctr"/>
            <a:r>
              <a:rPr lang="tr-TR" b="1"/>
              <a:t>Ali</a:t>
            </a:r>
          </a:p>
        </p:txBody>
      </p:sp>
      <p:sp>
        <p:nvSpPr>
          <p:cNvPr id="23" name="Slide Number Placeholder 3"/>
          <p:cNvSpPr>
            <a:spLocks noGrp="1"/>
          </p:cNvSpPr>
          <p:nvPr>
            <p:ph type="sldNum" sz="quarter" idx="12"/>
          </p:nvPr>
        </p:nvSpPr>
        <p:spPr>
          <a:xfrm>
            <a:off x="7455563" y="6492875"/>
            <a:ext cx="984019" cy="365125"/>
          </a:xfrm>
        </p:spPr>
        <p:txBody>
          <a:bodyPr/>
          <a:lstStyle/>
          <a:p>
            <a:fld id="{5D7F61C8-807B-479B-9296-98FB4A7517B1}" type="slidenum">
              <a:rPr lang="tr-TR" smtClean="0"/>
              <a:t>18</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13" dur="500"/>
                                        <p:tgtEl>
                                          <p:spTgt spid="3277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2771">
                                            <p:txEl>
                                              <p:pRg st="1" end="1"/>
                                            </p:txEl>
                                          </p:spTgt>
                                        </p:tgtEl>
                                        <p:attrNameLst>
                                          <p:attrName>style.visibility</p:attrName>
                                        </p:attrNameLst>
                                      </p:cBhvr>
                                      <p:to>
                                        <p:strVal val="visible"/>
                                      </p:to>
                                    </p:set>
                                    <p:animEffect transition="in" filter="box(in)">
                                      <p:cBhvr>
                                        <p:cTn id="18" dur="500"/>
                                        <p:tgtEl>
                                          <p:spTgt spid="327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2776"/>
                                        </p:tgtEl>
                                        <p:attrNameLst>
                                          <p:attrName>style.visibility</p:attrName>
                                        </p:attrNameLst>
                                      </p:cBhvr>
                                      <p:to>
                                        <p:strVal val="visible"/>
                                      </p:to>
                                    </p:set>
                                    <p:animEffect transition="in" filter="box(in)">
                                      <p:cBhvr>
                                        <p:cTn id="23" dur="500"/>
                                        <p:tgtEl>
                                          <p:spTgt spid="3277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2790"/>
                                        </p:tgtEl>
                                        <p:attrNameLst>
                                          <p:attrName>style.visibility</p:attrName>
                                        </p:attrNameLst>
                                      </p:cBhvr>
                                      <p:to>
                                        <p:strVal val="visible"/>
                                      </p:to>
                                    </p:set>
                                    <p:animEffect transition="in" filter="box(in)">
                                      <p:cBhvr>
                                        <p:cTn id="26" dur="500"/>
                                        <p:tgtEl>
                                          <p:spTgt spid="32790"/>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2772"/>
                                        </p:tgtEl>
                                        <p:attrNameLst>
                                          <p:attrName>style.visibility</p:attrName>
                                        </p:attrNameLst>
                                      </p:cBhvr>
                                      <p:to>
                                        <p:strVal val="visible"/>
                                      </p:to>
                                    </p:set>
                                    <p:animEffect transition="in" filter="box(in)">
                                      <p:cBhvr>
                                        <p:cTn id="29" dur="500"/>
                                        <p:tgtEl>
                                          <p:spTgt spid="3277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2773"/>
                                        </p:tgtEl>
                                        <p:attrNameLst>
                                          <p:attrName>style.visibility</p:attrName>
                                        </p:attrNameLst>
                                      </p:cBhvr>
                                      <p:to>
                                        <p:strVal val="visible"/>
                                      </p:to>
                                    </p:set>
                                    <p:animEffect transition="in" filter="box(in)">
                                      <p:cBhvr>
                                        <p:cTn id="32" dur="500"/>
                                        <p:tgtEl>
                                          <p:spTgt spid="32773"/>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2775"/>
                                        </p:tgtEl>
                                        <p:attrNameLst>
                                          <p:attrName>style.visibility</p:attrName>
                                        </p:attrNameLst>
                                      </p:cBhvr>
                                      <p:to>
                                        <p:strVal val="visible"/>
                                      </p:to>
                                    </p:set>
                                    <p:animEffect transition="in" filter="box(in)">
                                      <p:cBhvr>
                                        <p:cTn id="35" dur="500"/>
                                        <p:tgtEl>
                                          <p:spTgt spid="32775"/>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2779"/>
                                        </p:tgtEl>
                                        <p:attrNameLst>
                                          <p:attrName>style.visibility</p:attrName>
                                        </p:attrNameLst>
                                      </p:cBhvr>
                                      <p:to>
                                        <p:strVal val="visible"/>
                                      </p:to>
                                    </p:set>
                                    <p:animEffect transition="in" filter="box(in)">
                                      <p:cBhvr>
                                        <p:cTn id="38" dur="500"/>
                                        <p:tgtEl>
                                          <p:spTgt spid="32779"/>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2788"/>
                                        </p:tgtEl>
                                        <p:attrNameLst>
                                          <p:attrName>style.visibility</p:attrName>
                                        </p:attrNameLst>
                                      </p:cBhvr>
                                      <p:to>
                                        <p:strVal val="visible"/>
                                      </p:to>
                                    </p:set>
                                    <p:animEffect transition="in" filter="box(in)">
                                      <p:cBhvr>
                                        <p:cTn id="41" dur="500"/>
                                        <p:tgtEl>
                                          <p:spTgt spid="32788"/>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2778"/>
                                        </p:tgtEl>
                                        <p:attrNameLst>
                                          <p:attrName>style.visibility</p:attrName>
                                        </p:attrNameLst>
                                      </p:cBhvr>
                                      <p:to>
                                        <p:strVal val="visible"/>
                                      </p:to>
                                    </p:set>
                                    <p:animEffect transition="in" filter="box(in)">
                                      <p:cBhvr>
                                        <p:cTn id="44" dur="500"/>
                                        <p:tgtEl>
                                          <p:spTgt spid="32778"/>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32787"/>
                                        </p:tgtEl>
                                        <p:attrNameLst>
                                          <p:attrName>style.visibility</p:attrName>
                                        </p:attrNameLst>
                                      </p:cBhvr>
                                      <p:to>
                                        <p:strVal val="visible"/>
                                      </p:to>
                                    </p:set>
                                    <p:animEffect transition="in" filter="box(in)">
                                      <p:cBhvr>
                                        <p:cTn id="47" dur="500"/>
                                        <p:tgtEl>
                                          <p:spTgt spid="32787"/>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32774"/>
                                        </p:tgtEl>
                                        <p:attrNameLst>
                                          <p:attrName>style.visibility</p:attrName>
                                        </p:attrNameLst>
                                      </p:cBhvr>
                                      <p:to>
                                        <p:strVal val="visible"/>
                                      </p:to>
                                    </p:set>
                                    <p:animEffect transition="in" filter="box(in)">
                                      <p:cBhvr>
                                        <p:cTn id="50" dur="500"/>
                                        <p:tgtEl>
                                          <p:spTgt spid="32774"/>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2780"/>
                                        </p:tgtEl>
                                        <p:attrNameLst>
                                          <p:attrName>style.visibility</p:attrName>
                                        </p:attrNameLst>
                                      </p:cBhvr>
                                      <p:to>
                                        <p:strVal val="visible"/>
                                      </p:to>
                                    </p:set>
                                    <p:animEffect transition="in" filter="box(in)">
                                      <p:cBhvr>
                                        <p:cTn id="53" dur="500"/>
                                        <p:tgtEl>
                                          <p:spTgt spid="32780"/>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32789"/>
                                        </p:tgtEl>
                                        <p:attrNameLst>
                                          <p:attrName>style.visibility</p:attrName>
                                        </p:attrNameLst>
                                      </p:cBhvr>
                                      <p:to>
                                        <p:strVal val="visible"/>
                                      </p:to>
                                    </p:set>
                                    <p:animEffect transition="in" filter="box(in)">
                                      <p:cBhvr>
                                        <p:cTn id="56" dur="500"/>
                                        <p:tgtEl>
                                          <p:spTgt spid="32789"/>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2777"/>
                                        </p:tgtEl>
                                        <p:attrNameLst>
                                          <p:attrName>style.visibility</p:attrName>
                                        </p:attrNameLst>
                                      </p:cBhvr>
                                      <p:to>
                                        <p:strVal val="visible"/>
                                      </p:to>
                                    </p:set>
                                    <p:animEffect transition="in" filter="box(in)">
                                      <p:cBhvr>
                                        <p:cTn id="59" dur="500"/>
                                        <p:tgtEl>
                                          <p:spTgt spid="32777"/>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32786"/>
                                        </p:tgtEl>
                                        <p:attrNameLst>
                                          <p:attrName>style.visibility</p:attrName>
                                        </p:attrNameLst>
                                      </p:cBhvr>
                                      <p:to>
                                        <p:strVal val="visible"/>
                                      </p:to>
                                    </p:set>
                                    <p:animEffect transition="in" filter="box(in)">
                                      <p:cBhvr>
                                        <p:cTn id="62" dur="500"/>
                                        <p:tgtEl>
                                          <p:spTgt spid="32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2" grpId="0" animBg="1"/>
      <p:bldP spid="32773" grpId="0" animBg="1"/>
      <p:bldP spid="32774" grpId="0" animBg="1"/>
      <p:bldP spid="32775" grpId="0" animBg="1"/>
      <p:bldP spid="32776" grpId="0"/>
      <p:bldP spid="32777" grpId="0" animBg="1"/>
      <p:bldP spid="32778" grpId="0" animBg="1"/>
      <p:bldP spid="32779" grpId="0" animBg="1"/>
      <p:bldP spid="32780" grpId="0" animBg="1"/>
      <p:bldP spid="32786" grpId="0" animBg="1"/>
      <p:bldP spid="32787" grpId="0" animBg="1"/>
      <p:bldP spid="32788" grpId="0" animBg="1"/>
      <p:bldP spid="32789" grpId="0" animBg="1"/>
      <p:bldP spid="3279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90266" y="336266"/>
            <a:ext cx="8229600" cy="1397000"/>
          </a:xfrm>
        </p:spPr>
        <p:txBody>
          <a:bodyPr>
            <a:noAutofit/>
          </a:bodyPr>
          <a:lstStyle/>
          <a:p>
            <a:pPr algn="ctr" eaLnBrk="1" hangingPunct="1"/>
            <a:r>
              <a:rPr lang="tr-TR" b="1" dirty="0" smtClean="0"/>
              <a:t>İlişki Kümelerinin Sınırlandırılması (Cardinality)</a:t>
            </a:r>
          </a:p>
        </p:txBody>
      </p:sp>
      <p:sp>
        <p:nvSpPr>
          <p:cNvPr id="27651" name="Rectangle 6"/>
          <p:cNvSpPr>
            <a:spLocks noGrp="1" noChangeArrowheads="1"/>
          </p:cNvSpPr>
          <p:nvPr>
            <p:ph idx="1"/>
          </p:nvPr>
        </p:nvSpPr>
        <p:spPr>
          <a:xfrm>
            <a:off x="609600" y="1752600"/>
            <a:ext cx="8153400" cy="3581400"/>
          </a:xfrm>
          <a:noFill/>
        </p:spPr>
        <p:txBody>
          <a:bodyPr>
            <a:noAutofit/>
          </a:bodyPr>
          <a:lstStyle/>
          <a:p>
            <a:pPr algn="just" eaLnBrk="1" hangingPunct="1">
              <a:buFont typeface="Arial" panose="020B0604020202020204" pitchFamily="34" charset="0"/>
              <a:buChar char="•"/>
            </a:pPr>
            <a:r>
              <a:rPr lang="tr-TR" sz="3200" dirty="0" smtClean="0"/>
              <a:t> İlişki kümeleri ile ilgili olarak bir dizi sınırlama tanımlanabilir. </a:t>
            </a:r>
          </a:p>
          <a:p>
            <a:pPr algn="just" eaLnBrk="1" hangingPunct="1">
              <a:buFont typeface="Arial" panose="020B0604020202020204" pitchFamily="34" charset="0"/>
              <a:buChar char="•"/>
            </a:pPr>
            <a:r>
              <a:rPr lang="tr-TR" sz="3200" dirty="0" smtClean="0"/>
              <a:t> Bu sınırlamaların en önemlileri, aralarında ilişki kurulan varlık kümeleri arasındaki eşlemelerle ilgili sayısal sınırlamalardır. </a:t>
            </a:r>
          </a:p>
          <a:p>
            <a:pPr algn="just" eaLnBrk="1" hangingPunct="1">
              <a:buFont typeface="Arial" panose="020B0604020202020204" pitchFamily="34" charset="0"/>
              <a:buChar char="•"/>
            </a:pPr>
            <a:r>
              <a:rPr lang="tr-TR" sz="3200" dirty="0" smtClean="0"/>
              <a:t> Bu tür sayısal sınırlamalar özellikle ikili ilişki kümeleri için çok önemlidir. </a:t>
            </a:r>
          </a:p>
        </p:txBody>
      </p:sp>
      <p:sp>
        <p:nvSpPr>
          <p:cNvPr id="4" name="Slide Number Placeholder 3"/>
          <p:cNvSpPr>
            <a:spLocks noGrp="1"/>
          </p:cNvSpPr>
          <p:nvPr>
            <p:ph type="sldNum" sz="quarter" idx="12"/>
          </p:nvPr>
        </p:nvSpPr>
        <p:spPr>
          <a:xfrm>
            <a:off x="7467600" y="6462168"/>
            <a:ext cx="984019" cy="365125"/>
          </a:xfrm>
        </p:spPr>
        <p:txBody>
          <a:bodyPr/>
          <a:lstStyle/>
          <a:p>
            <a:fld id="{2D4B7DC4-010A-4FFB-BDC9-4D8D282A6D5A}" type="slidenum">
              <a:rPr lang="tr-TR" smtClean="0"/>
              <a:t>19</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box(in)">
                                      <p:cBhvr>
                                        <p:cTn id="13" dur="500"/>
                                        <p:tgtEl>
                                          <p:spTgt spid="276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7651">
                                            <p:txEl>
                                              <p:pRg st="1" end="1"/>
                                            </p:txEl>
                                          </p:spTgt>
                                        </p:tgtEl>
                                        <p:attrNameLst>
                                          <p:attrName>style.visibility</p:attrName>
                                        </p:attrNameLst>
                                      </p:cBhvr>
                                      <p:to>
                                        <p:strVal val="visible"/>
                                      </p:to>
                                    </p:set>
                                    <p:animEffect transition="in" filter="box(in)">
                                      <p:cBhvr>
                                        <p:cTn id="18" dur="500"/>
                                        <p:tgtEl>
                                          <p:spTgt spid="2765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Effect transition="in" filter="box(in)">
                                      <p:cBhvr>
                                        <p:cTn id="23"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767" y="836646"/>
            <a:ext cx="6347713" cy="713698"/>
          </a:xfrm>
        </p:spPr>
        <p:txBody>
          <a:bodyPr>
            <a:normAutofit/>
          </a:bodyPr>
          <a:lstStyle/>
          <a:p>
            <a:pPr algn="ctr"/>
            <a:r>
              <a:rPr lang="tr-TR" b="1" dirty="0" smtClean="0">
                <a:solidFill>
                  <a:schemeClr val="tx1"/>
                </a:solidFill>
              </a:rPr>
              <a:t>Ders İçeriği</a:t>
            </a:r>
            <a:endParaRPr lang="tr-TR" b="1" dirty="0">
              <a:solidFill>
                <a:schemeClr val="tx1"/>
              </a:solidFill>
            </a:endParaRPr>
          </a:p>
        </p:txBody>
      </p:sp>
      <p:sp>
        <p:nvSpPr>
          <p:cNvPr id="3" name="Content Placeholder 2"/>
          <p:cNvSpPr>
            <a:spLocks noGrp="1"/>
          </p:cNvSpPr>
          <p:nvPr>
            <p:ph idx="1"/>
          </p:nvPr>
        </p:nvSpPr>
        <p:spPr>
          <a:xfrm>
            <a:off x="827584" y="1772817"/>
            <a:ext cx="7498080" cy="4464496"/>
          </a:xfrm>
        </p:spPr>
        <p:txBody>
          <a:bodyPr>
            <a:noAutofit/>
          </a:bodyPr>
          <a:lstStyle/>
          <a:p>
            <a:pPr>
              <a:buFont typeface="Arial" panose="020B0604020202020204" pitchFamily="34" charset="0"/>
              <a:buChar char="•"/>
            </a:pPr>
            <a:r>
              <a:rPr lang="tr-TR" sz="2400" dirty="0"/>
              <a:t> </a:t>
            </a:r>
            <a:r>
              <a:rPr lang="tr-TR" sz="2400" dirty="0" smtClean="0"/>
              <a:t>Varlık-İlişki Modeli</a:t>
            </a:r>
          </a:p>
          <a:p>
            <a:pPr>
              <a:buFont typeface="Arial" panose="020B0604020202020204" pitchFamily="34" charset="0"/>
              <a:buChar char="•"/>
            </a:pPr>
            <a:r>
              <a:rPr lang="tr-TR" sz="2400" dirty="0" smtClean="0"/>
              <a:t> Varlık-İlişki Modelinin Bileşenleri</a:t>
            </a:r>
          </a:p>
          <a:p>
            <a:pPr lvl="1">
              <a:buFont typeface="Arial" panose="020B0604020202020204" pitchFamily="34" charset="0"/>
              <a:buChar char="•"/>
            </a:pPr>
            <a:r>
              <a:rPr lang="tr-TR" sz="2200" dirty="0" smtClean="0"/>
              <a:t>Varlık</a:t>
            </a:r>
          </a:p>
          <a:p>
            <a:pPr lvl="1">
              <a:buFont typeface="Arial" panose="020B0604020202020204" pitchFamily="34" charset="0"/>
              <a:buChar char="•"/>
            </a:pPr>
            <a:r>
              <a:rPr lang="tr-TR" sz="2200" dirty="0" smtClean="0"/>
              <a:t>Nitelik</a:t>
            </a:r>
          </a:p>
          <a:p>
            <a:pPr lvl="1">
              <a:buFont typeface="Arial" panose="020B0604020202020204" pitchFamily="34" charset="0"/>
              <a:buChar char="•"/>
            </a:pPr>
            <a:r>
              <a:rPr lang="tr-TR" sz="2200" dirty="0" smtClean="0"/>
              <a:t>İlişki</a:t>
            </a:r>
          </a:p>
          <a:p>
            <a:pPr>
              <a:buFont typeface="Arial" panose="020B0604020202020204" pitchFamily="34" charset="0"/>
              <a:buChar char="•"/>
            </a:pPr>
            <a:r>
              <a:rPr lang="tr-TR" sz="2400" dirty="0" smtClean="0"/>
              <a:t> Anahtar Nitelik</a:t>
            </a:r>
          </a:p>
          <a:p>
            <a:pPr>
              <a:buFont typeface="Arial" panose="020B0604020202020204" pitchFamily="34" charset="0"/>
              <a:buChar char="•"/>
            </a:pPr>
            <a:r>
              <a:rPr lang="tr-TR" sz="2400" dirty="0" smtClean="0"/>
              <a:t>Örnekler ve Çalışma Soruları</a:t>
            </a:r>
          </a:p>
          <a:p>
            <a:pPr>
              <a:buFont typeface="Arial" panose="020B0604020202020204" pitchFamily="34" charset="0"/>
              <a:buChar char="•"/>
            </a:pPr>
            <a:endParaRPr lang="tr-TR" sz="2400" dirty="0" smtClean="0"/>
          </a:p>
          <a:p>
            <a:pPr>
              <a:buFont typeface="Arial" panose="020B0604020202020204" pitchFamily="34" charset="0"/>
              <a:buChar char="•"/>
            </a:pPr>
            <a:endParaRPr lang="tr-TR" sz="2400" dirty="0" smtClean="0"/>
          </a:p>
          <a:p>
            <a:pPr>
              <a:buFont typeface="Arial" panose="020B0604020202020204" pitchFamily="34" charset="0"/>
              <a:buChar char="•"/>
            </a:pPr>
            <a:endParaRPr lang="tr-TR" sz="2400" dirty="0" smtClean="0"/>
          </a:p>
          <a:p>
            <a:pPr>
              <a:buFont typeface="Arial" panose="020B0604020202020204" pitchFamily="34" charset="0"/>
              <a:buChar char="•"/>
            </a:pPr>
            <a:endParaRPr lang="en-US" sz="2400" dirty="0" smtClean="0"/>
          </a:p>
          <a:p>
            <a:endParaRPr lang="tr-TR" sz="2400" dirty="0"/>
          </a:p>
        </p:txBody>
      </p:sp>
      <p:sp>
        <p:nvSpPr>
          <p:cNvPr id="4" name="Slide Number Placeholder 3"/>
          <p:cNvSpPr>
            <a:spLocks noGrp="1"/>
          </p:cNvSpPr>
          <p:nvPr>
            <p:ph type="sldNum" sz="quarter" idx="12"/>
          </p:nvPr>
        </p:nvSpPr>
        <p:spPr>
          <a:xfrm>
            <a:off x="7425345" y="6459786"/>
            <a:ext cx="900320" cy="365125"/>
          </a:xfrm>
        </p:spPr>
        <p:txBody>
          <a:bodyPr/>
          <a:lstStyle/>
          <a:p>
            <a:fld id="{152CAB31-96AA-49FA-B5CA-190C4E3B635A}" type="slidenum">
              <a:rPr lang="tr-TR" smtClean="0"/>
              <a:t>2</a:t>
            </a:fld>
            <a:endParaRPr lang="tr-TR" dirty="0"/>
          </a:p>
        </p:txBody>
      </p:sp>
    </p:spTree>
    <p:extLst>
      <p:ext uri="{BB962C8B-B14F-4D97-AF65-F5344CB8AC3E}">
        <p14:creationId xmlns:p14="http://schemas.microsoft.com/office/powerpoint/2010/main" val="2136578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752599"/>
            <a:ext cx="8016241" cy="4463839"/>
          </a:xfrm>
        </p:spPr>
        <p:txBody>
          <a:bodyPr/>
          <a:lstStyle/>
          <a:p>
            <a:r>
              <a:rPr lang="tr-TR" sz="2800" b="1" dirty="0" smtClean="0"/>
              <a:t>Örnek:</a:t>
            </a:r>
          </a:p>
          <a:p>
            <a:pPr algn="just"/>
            <a:r>
              <a:rPr lang="tr-TR" sz="2400" dirty="0" smtClean="0"/>
              <a:t>Bir futbol takımında en az 12, en fazla 22 futbol oyuncusu olabilir. Bir futbol oyuncusu sıfır veya sadece bir takımda oynayabilir. Her takımın bir veya birden fazla teknik direktörü vardır ve bir teknik direktör en fazla bir futbol takımını çalıştırabilir.</a:t>
            </a:r>
          </a:p>
          <a:p>
            <a:endParaRPr lang="en-US" dirty="0"/>
          </a:p>
        </p:txBody>
      </p:sp>
      <p:sp>
        <p:nvSpPr>
          <p:cNvPr id="4" name="Rectangle 2"/>
          <p:cNvSpPr>
            <a:spLocks noGrp="1" noChangeArrowheads="1"/>
          </p:cNvSpPr>
          <p:nvPr>
            <p:ph type="title"/>
          </p:nvPr>
        </p:nvSpPr>
        <p:spPr>
          <a:xfrm>
            <a:off x="533400" y="383604"/>
            <a:ext cx="8305800" cy="1450757"/>
          </a:xfrm>
        </p:spPr>
        <p:txBody>
          <a:bodyPr>
            <a:noAutofit/>
          </a:bodyPr>
          <a:lstStyle/>
          <a:p>
            <a:pPr algn="ctr" eaLnBrk="1" hangingPunct="1"/>
            <a:r>
              <a:rPr lang="tr-TR" b="1" dirty="0" smtClean="0"/>
              <a:t>İlişki Kümelerinin Sınırlandırılması (Cardinality) (devam)</a:t>
            </a:r>
          </a:p>
        </p:txBody>
      </p:sp>
      <p:graphicFrame>
        <p:nvGraphicFramePr>
          <p:cNvPr id="5" name="Object 7"/>
          <p:cNvGraphicFramePr>
            <a:graphicFrameLocks noChangeAspect="1"/>
          </p:cNvGraphicFramePr>
          <p:nvPr>
            <p:extLst>
              <p:ext uri="{D42A27DB-BD31-4B8C-83A1-F6EECF244321}">
                <p14:modId xmlns:p14="http://schemas.microsoft.com/office/powerpoint/2010/main" val="4060060753"/>
              </p:ext>
            </p:extLst>
          </p:nvPr>
        </p:nvGraphicFramePr>
        <p:xfrm>
          <a:off x="2514600" y="4004854"/>
          <a:ext cx="4571999" cy="2211585"/>
        </p:xfrm>
        <a:graphic>
          <a:graphicData uri="http://schemas.openxmlformats.org/presentationml/2006/ole">
            <mc:AlternateContent xmlns:mc="http://schemas.openxmlformats.org/markup-compatibility/2006">
              <mc:Choice xmlns:v="urn:schemas-microsoft-com:vml" Requires="v">
                <p:oleObj spid="_x0000_s1038" name="Visio" r:id="rId3" imgW="4216882" imgH="2464586" progId="Visio.Drawing.11">
                  <p:embed/>
                </p:oleObj>
              </mc:Choice>
              <mc:Fallback>
                <p:oleObj name="Visio" r:id="rId3" imgW="4216882" imgH="2464586" progId="Visio.Drawing.11">
                  <p:embed/>
                  <p:pic>
                    <p:nvPicPr>
                      <p:cNvPr id="0" name=""/>
                      <p:cNvPicPr>
                        <a:picLocks noChangeAspect="1" noChangeArrowheads="1"/>
                      </p:cNvPicPr>
                      <p:nvPr/>
                    </p:nvPicPr>
                    <p:blipFill>
                      <a:blip r:embed="rId4"/>
                      <a:srcRect/>
                      <a:stretch>
                        <a:fillRect/>
                      </a:stretch>
                    </p:blipFill>
                    <p:spPr bwMode="auto">
                      <a:xfrm>
                        <a:off x="2514600" y="4004854"/>
                        <a:ext cx="4571999" cy="221158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6152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80">
                                          <p:stCondLst>
                                            <p:cond delay="0"/>
                                          </p:stCondLst>
                                        </p:cTn>
                                        <p:tgtEl>
                                          <p:spTgt spid="5"/>
                                        </p:tgtEl>
                                      </p:cBhvr>
                                    </p:animEffect>
                                    <p:anim calcmode="lin" valueType="num">
                                      <p:cBhvr>
                                        <p:cTn id="2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7" dur="26">
                                          <p:stCondLst>
                                            <p:cond delay="650"/>
                                          </p:stCondLst>
                                        </p:cTn>
                                        <p:tgtEl>
                                          <p:spTgt spid="5"/>
                                        </p:tgtEl>
                                      </p:cBhvr>
                                      <p:to x="100000" y="60000"/>
                                    </p:animScale>
                                    <p:animScale>
                                      <p:cBhvr>
                                        <p:cTn id="28" dur="166" decel="50000">
                                          <p:stCondLst>
                                            <p:cond delay="676"/>
                                          </p:stCondLst>
                                        </p:cTn>
                                        <p:tgtEl>
                                          <p:spTgt spid="5"/>
                                        </p:tgtEl>
                                      </p:cBhvr>
                                      <p:to x="100000" y="100000"/>
                                    </p:animScale>
                                    <p:animScale>
                                      <p:cBhvr>
                                        <p:cTn id="29" dur="26">
                                          <p:stCondLst>
                                            <p:cond delay="1312"/>
                                          </p:stCondLst>
                                        </p:cTn>
                                        <p:tgtEl>
                                          <p:spTgt spid="5"/>
                                        </p:tgtEl>
                                      </p:cBhvr>
                                      <p:to x="100000" y="80000"/>
                                    </p:animScale>
                                    <p:animScale>
                                      <p:cBhvr>
                                        <p:cTn id="30" dur="166" decel="50000">
                                          <p:stCondLst>
                                            <p:cond delay="1338"/>
                                          </p:stCondLst>
                                        </p:cTn>
                                        <p:tgtEl>
                                          <p:spTgt spid="5"/>
                                        </p:tgtEl>
                                      </p:cBhvr>
                                      <p:to x="100000" y="100000"/>
                                    </p:animScale>
                                    <p:animScale>
                                      <p:cBhvr>
                                        <p:cTn id="31" dur="26">
                                          <p:stCondLst>
                                            <p:cond delay="1642"/>
                                          </p:stCondLst>
                                        </p:cTn>
                                        <p:tgtEl>
                                          <p:spTgt spid="5"/>
                                        </p:tgtEl>
                                      </p:cBhvr>
                                      <p:to x="100000" y="90000"/>
                                    </p:animScale>
                                    <p:animScale>
                                      <p:cBhvr>
                                        <p:cTn id="32" dur="166" decel="50000">
                                          <p:stCondLst>
                                            <p:cond delay="1668"/>
                                          </p:stCondLst>
                                        </p:cTn>
                                        <p:tgtEl>
                                          <p:spTgt spid="5"/>
                                        </p:tgtEl>
                                      </p:cBhvr>
                                      <p:to x="100000" y="100000"/>
                                    </p:animScale>
                                    <p:animScale>
                                      <p:cBhvr>
                                        <p:cTn id="33" dur="26">
                                          <p:stCondLst>
                                            <p:cond delay="1808"/>
                                          </p:stCondLst>
                                        </p:cTn>
                                        <p:tgtEl>
                                          <p:spTgt spid="5"/>
                                        </p:tgtEl>
                                      </p:cBhvr>
                                      <p:to x="100000" y="95000"/>
                                    </p:animScale>
                                    <p:animScale>
                                      <p:cBhvr>
                                        <p:cTn id="3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74343" y="838200"/>
            <a:ext cx="6347713" cy="635000"/>
          </a:xfrm>
        </p:spPr>
        <p:txBody>
          <a:bodyPr>
            <a:noAutofit/>
          </a:bodyPr>
          <a:lstStyle/>
          <a:p>
            <a:pPr eaLnBrk="1" hangingPunct="1"/>
            <a:r>
              <a:rPr lang="tr-TR" b="1" dirty="0" smtClean="0"/>
              <a:t>İlişkilerde Rollerin önemi</a:t>
            </a:r>
          </a:p>
        </p:txBody>
      </p:sp>
      <p:sp>
        <p:nvSpPr>
          <p:cNvPr id="24579" name="Rectangle 3"/>
          <p:cNvSpPr>
            <a:spLocks noGrp="1" noChangeArrowheads="1"/>
          </p:cNvSpPr>
          <p:nvPr>
            <p:ph idx="1"/>
          </p:nvPr>
        </p:nvSpPr>
        <p:spPr>
          <a:xfrm>
            <a:off x="609600" y="1905000"/>
            <a:ext cx="8077200" cy="3886200"/>
          </a:xfrm>
        </p:spPr>
        <p:txBody>
          <a:bodyPr>
            <a:noAutofit/>
          </a:bodyPr>
          <a:lstStyle/>
          <a:p>
            <a:pPr algn="just" eaLnBrk="1" hangingPunct="1">
              <a:buFont typeface="Arial" panose="020B0604020202020204" pitchFamily="34" charset="0"/>
              <a:buChar char="•"/>
            </a:pPr>
            <a:r>
              <a:rPr lang="tr-TR" sz="3200" dirty="0" smtClean="0"/>
              <a:t> Aralarında ilişki kurulan varlıklardan her birinin ilişkideki işlevine varlığın rolü denir. </a:t>
            </a:r>
          </a:p>
          <a:p>
            <a:pPr algn="just" eaLnBrk="1" hangingPunct="1">
              <a:buFont typeface="Arial" panose="020B0604020202020204" pitchFamily="34" charset="0"/>
              <a:buChar char="•"/>
            </a:pPr>
            <a:r>
              <a:rPr lang="tr-TR" sz="3200" dirty="0" smtClean="0"/>
              <a:t> Farklı varlık kümeleri arasındaki ilişkilerde roller dolaylı yoldan anlaşılabildiği için çoğunlukla açıkça belirtilmez</a:t>
            </a:r>
          </a:p>
          <a:p>
            <a:pPr lvl="1" algn="just" eaLnBrk="1" hangingPunct="1">
              <a:buFont typeface="Arial" panose="020B0604020202020204" pitchFamily="34" charset="0"/>
              <a:buChar char="•"/>
            </a:pPr>
            <a:r>
              <a:rPr lang="tr-TR" sz="2800" dirty="0" smtClean="0"/>
              <a:t>Örneğin, öğrenci ve ders arasında kurulan “aldığı” ilişkisinde varlıkların rolleri bellidir: öğrenci dersi alan, ders ise öğrenci tarafından alınandır. </a:t>
            </a:r>
          </a:p>
        </p:txBody>
      </p:sp>
      <p:sp>
        <p:nvSpPr>
          <p:cNvPr id="4" name="Slide Number Placeholder 3"/>
          <p:cNvSpPr>
            <a:spLocks noGrp="1"/>
          </p:cNvSpPr>
          <p:nvPr>
            <p:ph type="sldNum" sz="quarter" idx="12"/>
          </p:nvPr>
        </p:nvSpPr>
        <p:spPr>
          <a:xfrm>
            <a:off x="7425344" y="6459786"/>
            <a:ext cx="984019" cy="365125"/>
          </a:xfrm>
        </p:spPr>
        <p:txBody>
          <a:bodyPr/>
          <a:lstStyle/>
          <a:p>
            <a:fld id="{294BE44F-4AA9-487F-9713-C537B0321A5F}" type="slidenum">
              <a:rPr lang="tr-TR" smtClean="0"/>
              <a:t>21</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box(in)">
                                      <p:cBhvr>
                                        <p:cTn id="13" dur="500"/>
                                        <p:tgtEl>
                                          <p:spTgt spid="2457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4579">
                                            <p:txEl>
                                              <p:pRg st="1" end="1"/>
                                            </p:txEl>
                                          </p:spTgt>
                                        </p:tgtEl>
                                        <p:attrNameLst>
                                          <p:attrName>style.visibility</p:attrName>
                                        </p:attrNameLst>
                                      </p:cBhvr>
                                      <p:to>
                                        <p:strVal val="visible"/>
                                      </p:to>
                                    </p:set>
                                    <p:animEffect transition="in" filter="box(in)">
                                      <p:cBhvr>
                                        <p:cTn id="18" dur="500"/>
                                        <p:tgtEl>
                                          <p:spTgt spid="245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Effect transition="in" filter="box(in)">
                                      <p:cBhvr>
                                        <p:cTn id="23"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19200" y="685800"/>
            <a:ext cx="7315200" cy="764654"/>
          </a:xfrm>
        </p:spPr>
        <p:txBody>
          <a:bodyPr>
            <a:normAutofit fontScale="90000"/>
          </a:bodyPr>
          <a:lstStyle/>
          <a:p>
            <a:r>
              <a:rPr lang="tr-TR" b="1" dirty="0"/>
              <a:t>İlişkilerde Rollerin </a:t>
            </a:r>
            <a:r>
              <a:rPr lang="tr-TR" b="1" dirty="0" smtClean="0"/>
              <a:t>önemi (Devam)</a:t>
            </a:r>
            <a:endParaRPr lang="tr-TR" dirty="0" smtClean="0"/>
          </a:p>
        </p:txBody>
      </p:sp>
      <p:sp>
        <p:nvSpPr>
          <p:cNvPr id="25603" name="Rectangle 3"/>
          <p:cNvSpPr>
            <a:spLocks noGrp="1" noChangeArrowheads="1"/>
          </p:cNvSpPr>
          <p:nvPr>
            <p:ph idx="1"/>
          </p:nvPr>
        </p:nvSpPr>
        <p:spPr>
          <a:xfrm>
            <a:off x="533400" y="1905000"/>
            <a:ext cx="8305800" cy="3810000"/>
          </a:xfrm>
        </p:spPr>
        <p:txBody>
          <a:bodyPr>
            <a:noAutofit/>
          </a:bodyPr>
          <a:lstStyle/>
          <a:p>
            <a:pPr algn="just" eaLnBrk="1" hangingPunct="1">
              <a:buFont typeface="Arial" panose="020B0604020202020204" pitchFamily="34" charset="0"/>
              <a:buChar char="•"/>
            </a:pPr>
            <a:r>
              <a:rPr lang="tr-TR" sz="2800" dirty="0" smtClean="0"/>
              <a:t> Oysa kişi1 ve kişi2 arasında kurulan evlilik ilişkisinde kişilerden hangisinin erkek hangisinin kadın olduğunun belirtilmesi gerekebilir (bazı isimler hem erkek hem kadınlar tarafından kullanıldığı için). </a:t>
            </a:r>
          </a:p>
          <a:p>
            <a:pPr algn="just" eaLnBrk="1" hangingPunct="1">
              <a:buFont typeface="Arial" panose="020B0604020202020204" pitchFamily="34" charset="0"/>
              <a:buChar char="•"/>
            </a:pPr>
            <a:r>
              <a:rPr lang="tr-TR" sz="2800" dirty="0" smtClean="0"/>
              <a:t> Benzer biçimde bir kurumda çalışan personel1 ve personel2 arasında kurulan yönetici ilişkisinde hangi personelin rolünün yönetici (üst), hangi personelin rolünün ise yönetilen (ast) olduğunun belirtilmesine gerek vardır. </a:t>
            </a:r>
          </a:p>
        </p:txBody>
      </p:sp>
      <p:sp>
        <p:nvSpPr>
          <p:cNvPr id="4" name="Slide Number Placeholder 3"/>
          <p:cNvSpPr>
            <a:spLocks noGrp="1"/>
          </p:cNvSpPr>
          <p:nvPr>
            <p:ph type="sldNum" sz="quarter" idx="12"/>
          </p:nvPr>
        </p:nvSpPr>
        <p:spPr>
          <a:xfrm>
            <a:off x="7425344" y="6459786"/>
            <a:ext cx="984019" cy="365125"/>
          </a:xfrm>
        </p:spPr>
        <p:txBody>
          <a:bodyPr/>
          <a:lstStyle/>
          <a:p>
            <a:fld id="{B47CABB6-2B5D-4CF3-8860-F3881CEDBF9E}" type="slidenum">
              <a:rPr lang="tr-TR" smtClean="0"/>
              <a:t>22</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Effect transition="in" filter="box(in)">
                                      <p:cBhvr>
                                        <p:cTn id="13" dur="500"/>
                                        <p:tgtEl>
                                          <p:spTgt spid="2560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5603">
                                            <p:txEl>
                                              <p:pRg st="1" end="1"/>
                                            </p:txEl>
                                          </p:spTgt>
                                        </p:tgtEl>
                                        <p:attrNameLst>
                                          <p:attrName>style.visibility</p:attrName>
                                        </p:attrNameLst>
                                      </p:cBhvr>
                                      <p:to>
                                        <p:strVal val="visible"/>
                                      </p:to>
                                    </p:set>
                                    <p:animEffect transition="in" filter="box(in)">
                                      <p:cBhvr>
                                        <p:cTn id="18"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78742" y="345029"/>
            <a:ext cx="7696200" cy="1143000"/>
          </a:xfrm>
        </p:spPr>
        <p:txBody>
          <a:bodyPr/>
          <a:lstStyle/>
          <a:p>
            <a:r>
              <a:rPr lang="tr-TR" b="1" dirty="0"/>
              <a:t>İlişkilerde </a:t>
            </a:r>
            <a:r>
              <a:rPr lang="tr-TR" b="1" dirty="0" smtClean="0"/>
              <a:t>Roller</a:t>
            </a:r>
            <a:r>
              <a:rPr lang="tr-TR" dirty="0" smtClean="0"/>
              <a:t> : </a:t>
            </a:r>
            <a:r>
              <a:rPr lang="tr-TR" b="1" dirty="0" smtClean="0"/>
              <a:t>Örnek</a:t>
            </a:r>
          </a:p>
        </p:txBody>
      </p:sp>
      <p:sp>
        <p:nvSpPr>
          <p:cNvPr id="26627" name="Rectangle 3"/>
          <p:cNvSpPr>
            <a:spLocks noGrp="1" noChangeArrowheads="1"/>
          </p:cNvSpPr>
          <p:nvPr>
            <p:ph type="body" sz="half" idx="1"/>
          </p:nvPr>
        </p:nvSpPr>
        <p:spPr>
          <a:xfrm>
            <a:off x="431042" y="1997074"/>
            <a:ext cx="4495800" cy="3108325"/>
          </a:xfrm>
        </p:spPr>
        <p:txBody>
          <a:bodyPr>
            <a:normAutofit/>
          </a:bodyPr>
          <a:lstStyle/>
          <a:p>
            <a:pPr eaLnBrk="1" hangingPunct="1">
              <a:buFont typeface="Arial" panose="020B0604020202020204" pitchFamily="34" charset="0"/>
              <a:buChar char="•"/>
            </a:pPr>
            <a:r>
              <a:rPr lang="tr-TR" sz="2800" dirty="0" smtClean="0"/>
              <a:t> İlişkilerdeki roller belirlenirken, başka niteliklere de bakmak gerekebilir.</a:t>
            </a:r>
          </a:p>
          <a:p>
            <a:pPr lvl="1" eaLnBrk="1" hangingPunct="1"/>
            <a:r>
              <a:rPr lang="tr-TR" sz="2400" dirty="0" smtClean="0"/>
              <a:t>Örneğin “Personel” varlığında “ast-üst” ilişkisini belirlemek için “Görevi” niteliği dışında “Bölümü” niteliğine de bakmak gerekebilir.</a:t>
            </a:r>
          </a:p>
        </p:txBody>
      </p:sp>
      <p:graphicFrame>
        <p:nvGraphicFramePr>
          <p:cNvPr id="28733" name="Group 61"/>
          <p:cNvGraphicFramePr>
            <a:graphicFrameLocks noGrp="1"/>
          </p:cNvGraphicFramePr>
          <p:nvPr>
            <p:ph sz="half" idx="2"/>
            <p:extLst>
              <p:ext uri="{D42A27DB-BD31-4B8C-83A1-F6EECF244321}">
                <p14:modId xmlns:p14="http://schemas.microsoft.com/office/powerpoint/2010/main" val="3885610048"/>
              </p:ext>
            </p:extLst>
          </p:nvPr>
        </p:nvGraphicFramePr>
        <p:xfrm>
          <a:off x="4953000" y="2179637"/>
          <a:ext cx="3657600" cy="2194560"/>
        </p:xfrm>
        <a:graphic>
          <a:graphicData uri="http://schemas.openxmlformats.org/drawingml/2006/table">
            <a:tbl>
              <a:tblPr/>
              <a:tblGrid>
                <a:gridCol w="1143000"/>
                <a:gridCol w="1295400"/>
                <a:gridCol w="12192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rPr>
                        <a:t>Adı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Bölümü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Görevi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Burak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Muhasebe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İşçi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Begüm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Muhasebe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Yönetici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Dilay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Muhasebe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İşçi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Selin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Satış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Yönetici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Sezin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Satış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İşçi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58" name="Text Box 51"/>
          <p:cNvSpPr txBox="1">
            <a:spLocks noChangeArrowheads="1"/>
          </p:cNvSpPr>
          <p:nvPr/>
        </p:nvSpPr>
        <p:spPr bwMode="auto">
          <a:xfrm>
            <a:off x="4953000" y="1798637"/>
            <a:ext cx="2514600" cy="396875"/>
          </a:xfrm>
          <a:prstGeom prst="rect">
            <a:avLst/>
          </a:prstGeom>
          <a:noFill/>
          <a:ln w="9525">
            <a:noFill/>
            <a:miter lim="800000"/>
            <a:headEnd/>
            <a:tailEnd/>
          </a:ln>
        </p:spPr>
        <p:txBody>
          <a:bodyPr>
            <a:spAutoFit/>
          </a:bodyPr>
          <a:lstStyle/>
          <a:p>
            <a:pPr>
              <a:spcBef>
                <a:spcPct val="50000"/>
              </a:spcBef>
            </a:pPr>
            <a:r>
              <a:rPr lang="tr-TR" sz="2000" b="1" dirty="0"/>
              <a:t>Personel varlığı:</a:t>
            </a:r>
          </a:p>
        </p:txBody>
      </p:sp>
      <p:sp>
        <p:nvSpPr>
          <p:cNvPr id="26659" name="Text Box 62"/>
          <p:cNvSpPr txBox="1">
            <a:spLocks noChangeArrowheads="1"/>
          </p:cNvSpPr>
          <p:nvPr/>
        </p:nvSpPr>
        <p:spPr bwMode="auto">
          <a:xfrm>
            <a:off x="4953000" y="4689475"/>
            <a:ext cx="3657600" cy="1635125"/>
          </a:xfrm>
          <a:prstGeom prst="rect">
            <a:avLst/>
          </a:prstGeom>
          <a:noFill/>
          <a:ln w="9525">
            <a:noFill/>
            <a:miter lim="800000"/>
            <a:headEnd/>
            <a:tailEnd/>
          </a:ln>
        </p:spPr>
        <p:txBody>
          <a:bodyPr>
            <a:spAutoFit/>
          </a:bodyPr>
          <a:lstStyle/>
          <a:p>
            <a:pPr>
              <a:spcBef>
                <a:spcPct val="50000"/>
              </a:spcBef>
            </a:pPr>
            <a:r>
              <a:rPr lang="tr-TR" sz="2000" b="1" dirty="0"/>
              <a:t>Yönetici (üst, ast) ilişkileri:</a:t>
            </a:r>
          </a:p>
          <a:p>
            <a:pPr>
              <a:spcBef>
                <a:spcPct val="50000"/>
              </a:spcBef>
            </a:pPr>
            <a:r>
              <a:rPr lang="tr-TR" dirty="0"/>
              <a:t>(Begüm, Burak)</a:t>
            </a:r>
          </a:p>
          <a:p>
            <a:pPr>
              <a:spcBef>
                <a:spcPct val="50000"/>
              </a:spcBef>
            </a:pPr>
            <a:r>
              <a:rPr lang="tr-TR" dirty="0"/>
              <a:t>(Begüm, Dilay)</a:t>
            </a:r>
          </a:p>
          <a:p>
            <a:pPr>
              <a:spcBef>
                <a:spcPct val="50000"/>
              </a:spcBef>
            </a:pPr>
            <a:r>
              <a:rPr lang="tr-TR" dirty="0"/>
              <a:t>(Selin, Sezin)</a:t>
            </a:r>
          </a:p>
        </p:txBody>
      </p:sp>
      <p:sp>
        <p:nvSpPr>
          <p:cNvPr id="7" name="Slide Number Placeholder 3"/>
          <p:cNvSpPr>
            <a:spLocks noGrp="1"/>
          </p:cNvSpPr>
          <p:nvPr>
            <p:ph type="sldNum" sz="quarter" idx="12"/>
          </p:nvPr>
        </p:nvSpPr>
        <p:spPr>
          <a:xfrm>
            <a:off x="7425344" y="6459786"/>
            <a:ext cx="984019" cy="365125"/>
          </a:xfrm>
        </p:spPr>
        <p:txBody>
          <a:bodyPr/>
          <a:lstStyle/>
          <a:p>
            <a:fld id="{869C7F26-DC28-4C1A-8043-B733B7BA9DD0}" type="slidenum">
              <a:rPr lang="tr-TR" smtClean="0"/>
              <a:t>23</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Effect transition="in" filter="box(in)">
                                      <p:cBhvr>
                                        <p:cTn id="13" dur="500"/>
                                        <p:tgtEl>
                                          <p:spTgt spid="2662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Effect transition="in" filter="box(in)">
                                      <p:cBhvr>
                                        <p:cTn id="18" dur="500"/>
                                        <p:tgtEl>
                                          <p:spTgt spid="2662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6658"/>
                                        </p:tgtEl>
                                        <p:attrNameLst>
                                          <p:attrName>style.visibility</p:attrName>
                                        </p:attrNameLst>
                                      </p:cBhvr>
                                      <p:to>
                                        <p:strVal val="visible"/>
                                      </p:to>
                                    </p:set>
                                    <p:animEffect transition="in" filter="checkerboard(across)">
                                      <p:cBhvr>
                                        <p:cTn id="23" dur="500"/>
                                        <p:tgtEl>
                                          <p:spTgt spid="26658"/>
                                        </p:tgtEl>
                                      </p:cBhvr>
                                    </p:animEffect>
                                  </p:childTnLst>
                                </p:cTn>
                              </p:par>
                              <p:par>
                                <p:cTn id="24" presetID="5" presetClass="entr" presetSubtype="10" fill="hold" nodeType="withEffect">
                                  <p:stCondLst>
                                    <p:cond delay="0"/>
                                  </p:stCondLst>
                                  <p:childTnLst>
                                    <p:set>
                                      <p:cBhvr>
                                        <p:cTn id="25" dur="1" fill="hold">
                                          <p:stCondLst>
                                            <p:cond delay="0"/>
                                          </p:stCondLst>
                                        </p:cTn>
                                        <p:tgtEl>
                                          <p:spTgt spid="28733"/>
                                        </p:tgtEl>
                                        <p:attrNameLst>
                                          <p:attrName>style.visibility</p:attrName>
                                        </p:attrNameLst>
                                      </p:cBhvr>
                                      <p:to>
                                        <p:strVal val="visible"/>
                                      </p:to>
                                    </p:set>
                                    <p:animEffect transition="in" filter="checkerboard(across)">
                                      <p:cBhvr>
                                        <p:cTn id="26" dur="500"/>
                                        <p:tgtEl>
                                          <p:spTgt spid="2873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26659">
                                            <p:txEl>
                                              <p:pRg st="0" end="0"/>
                                            </p:txEl>
                                          </p:spTgt>
                                        </p:tgtEl>
                                        <p:attrNameLst>
                                          <p:attrName>style.visibility</p:attrName>
                                        </p:attrNameLst>
                                      </p:cBhvr>
                                      <p:to>
                                        <p:strVal val="visible"/>
                                      </p:to>
                                    </p:set>
                                    <p:animEffect transition="in" filter="checkerboard(across)">
                                      <p:cBhvr>
                                        <p:cTn id="31" dur="500"/>
                                        <p:tgtEl>
                                          <p:spTgt spid="26659">
                                            <p:txEl>
                                              <p:pRg st="0" end="0"/>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26659">
                                            <p:txEl>
                                              <p:pRg st="1" end="1"/>
                                            </p:txEl>
                                          </p:spTgt>
                                        </p:tgtEl>
                                        <p:attrNameLst>
                                          <p:attrName>style.visibility</p:attrName>
                                        </p:attrNameLst>
                                      </p:cBhvr>
                                      <p:to>
                                        <p:strVal val="visible"/>
                                      </p:to>
                                    </p:set>
                                    <p:animEffect transition="in" filter="checkerboard(across)">
                                      <p:cBhvr>
                                        <p:cTn id="34" dur="500"/>
                                        <p:tgtEl>
                                          <p:spTgt spid="26659">
                                            <p:txEl>
                                              <p:pRg st="1" end="1"/>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26659">
                                            <p:txEl>
                                              <p:pRg st="2" end="2"/>
                                            </p:txEl>
                                          </p:spTgt>
                                        </p:tgtEl>
                                        <p:attrNameLst>
                                          <p:attrName>style.visibility</p:attrName>
                                        </p:attrNameLst>
                                      </p:cBhvr>
                                      <p:to>
                                        <p:strVal val="visible"/>
                                      </p:to>
                                    </p:set>
                                    <p:animEffect transition="in" filter="checkerboard(across)">
                                      <p:cBhvr>
                                        <p:cTn id="37" dur="500"/>
                                        <p:tgtEl>
                                          <p:spTgt spid="26659">
                                            <p:txEl>
                                              <p:pRg st="2" end="2"/>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26659">
                                            <p:txEl>
                                              <p:pRg st="3" end="3"/>
                                            </p:txEl>
                                          </p:spTgt>
                                        </p:tgtEl>
                                        <p:attrNameLst>
                                          <p:attrName>style.visibility</p:attrName>
                                        </p:attrNameLst>
                                      </p:cBhvr>
                                      <p:to>
                                        <p:strVal val="visible"/>
                                      </p:to>
                                    </p:set>
                                    <p:animEffect transition="in" filter="checkerboard(across)">
                                      <p:cBhvr>
                                        <p:cTn id="40" dur="500"/>
                                        <p:tgtEl>
                                          <p:spTgt spid="26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5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371600" y="838200"/>
            <a:ext cx="6347713" cy="681250"/>
          </a:xfrm>
          <a:noFill/>
        </p:spPr>
        <p:txBody>
          <a:bodyPr>
            <a:noAutofit/>
          </a:bodyPr>
          <a:lstStyle/>
          <a:p>
            <a:pPr algn="ctr" eaLnBrk="1" hangingPunct="1"/>
            <a:r>
              <a:rPr lang="tr-TR" b="1" dirty="0" smtClean="0"/>
              <a:t>Anahtar Nitelik</a:t>
            </a:r>
          </a:p>
        </p:txBody>
      </p:sp>
      <p:sp>
        <p:nvSpPr>
          <p:cNvPr id="38915" name="Rectangle 3"/>
          <p:cNvSpPr>
            <a:spLocks noGrp="1" noChangeArrowheads="1"/>
          </p:cNvSpPr>
          <p:nvPr>
            <p:ph idx="1"/>
          </p:nvPr>
        </p:nvSpPr>
        <p:spPr>
          <a:xfrm>
            <a:off x="697356" y="1828800"/>
            <a:ext cx="8065644" cy="3810000"/>
          </a:xfrm>
          <a:noFill/>
        </p:spPr>
        <p:txBody>
          <a:bodyPr>
            <a:noAutofit/>
          </a:bodyPr>
          <a:lstStyle/>
          <a:p>
            <a:pPr algn="just" eaLnBrk="1" hangingPunct="1">
              <a:buFont typeface="Arial" panose="020B0604020202020204" pitchFamily="34" charset="0"/>
              <a:buChar char="•"/>
            </a:pPr>
            <a:r>
              <a:rPr lang="tr-TR" sz="3200" dirty="0" smtClean="0"/>
              <a:t> Bir varlık kümesi içindeki varlıkları ya da bir ilişki kümesi içindeki ilişkileri birbirinden ayırt etmek için kullanılan nitelik ya da nitelik grubuna bu varlık ya da ilişki kümesinin anahtarı denir. </a:t>
            </a:r>
          </a:p>
          <a:p>
            <a:pPr lvl="1" algn="just">
              <a:buFont typeface="Arial" panose="020B0604020202020204" pitchFamily="34" charset="0"/>
              <a:buChar char="•"/>
            </a:pPr>
            <a:r>
              <a:rPr lang="tr-TR" sz="2800" dirty="0" smtClean="0"/>
              <a:t>Anahtar, varlık kümeleri için kullanılır.</a:t>
            </a:r>
          </a:p>
          <a:p>
            <a:pPr lvl="1" algn="just">
              <a:buFont typeface="Arial" panose="020B0604020202020204" pitchFamily="34" charset="0"/>
              <a:buChar char="•"/>
            </a:pPr>
            <a:r>
              <a:rPr lang="tr-TR" sz="2800" dirty="0" smtClean="0"/>
              <a:t>Her varlık için bir nitelik anahtar olarak seçilmelidir.</a:t>
            </a:r>
          </a:p>
          <a:p>
            <a:pPr lvl="1" algn="just">
              <a:buFont typeface="Arial" panose="020B0604020202020204" pitchFamily="34" charset="0"/>
              <a:buChar char="•"/>
            </a:pPr>
            <a:r>
              <a:rPr lang="tr-TR" sz="2800" dirty="0" smtClean="0"/>
              <a:t>Anahtar varlıkları belirtmek için altını çizmemiz yeterlidir.</a:t>
            </a:r>
          </a:p>
          <a:p>
            <a:pPr lvl="1" algn="just">
              <a:buFont typeface="Arial" panose="020B0604020202020204" pitchFamily="34" charset="0"/>
              <a:buChar char="•"/>
            </a:pPr>
            <a:r>
              <a:rPr lang="tr-TR" sz="2800" dirty="0" smtClean="0"/>
              <a:t>Örnek:</a:t>
            </a:r>
          </a:p>
        </p:txBody>
      </p:sp>
      <p:grpSp>
        <p:nvGrpSpPr>
          <p:cNvPr id="4" name="Group 3"/>
          <p:cNvGrpSpPr/>
          <p:nvPr/>
        </p:nvGrpSpPr>
        <p:grpSpPr>
          <a:xfrm>
            <a:off x="2667000" y="5796279"/>
            <a:ext cx="3200400" cy="506028"/>
            <a:chOff x="1981199" y="5344418"/>
            <a:chExt cx="2892340" cy="343012"/>
          </a:xfrm>
        </p:grpSpPr>
        <p:sp>
          <p:nvSpPr>
            <p:cNvPr id="5" name="Text Box 6"/>
            <p:cNvSpPr txBox="1">
              <a:spLocks noChangeArrowheads="1"/>
            </p:cNvSpPr>
            <p:nvPr/>
          </p:nvSpPr>
          <p:spPr bwMode="auto">
            <a:xfrm>
              <a:off x="3519955" y="5344418"/>
              <a:ext cx="1353584" cy="271215"/>
            </a:xfrm>
            <a:prstGeom prst="rect">
              <a:avLst/>
            </a:prstGeom>
            <a:noFill/>
            <a:ln w="9525">
              <a:solidFill>
                <a:schemeClr val="tx1"/>
              </a:solidFill>
              <a:miter lim="800000"/>
              <a:headEnd/>
              <a:tailEnd/>
            </a:ln>
          </p:spPr>
          <p:txBody>
            <a:bodyPr wrap="square">
              <a:spAutoFit/>
            </a:bodyPr>
            <a:lstStyle/>
            <a:p>
              <a:pPr algn="ctr"/>
              <a:r>
                <a:rPr lang="tr-TR" sz="2000" dirty="0">
                  <a:latin typeface="+mn-lt"/>
                </a:rPr>
                <a:t>ÖĞRENCİ</a:t>
              </a:r>
            </a:p>
          </p:txBody>
        </p:sp>
        <p:sp>
          <p:nvSpPr>
            <p:cNvPr id="6" name="Oval 8"/>
            <p:cNvSpPr>
              <a:spLocks noChangeArrowheads="1"/>
            </p:cNvSpPr>
            <p:nvPr/>
          </p:nvSpPr>
          <p:spPr bwMode="auto">
            <a:xfrm>
              <a:off x="1981199" y="5359060"/>
              <a:ext cx="1295400" cy="328370"/>
            </a:xfrm>
            <a:prstGeom prst="ellipse">
              <a:avLst/>
            </a:prstGeom>
            <a:noFill/>
            <a:ln w="9525">
              <a:solidFill>
                <a:schemeClr val="tx1"/>
              </a:solidFill>
              <a:round/>
              <a:headEnd/>
              <a:tailEnd/>
            </a:ln>
          </p:spPr>
          <p:txBody>
            <a:bodyPr wrap="none" anchor="ctr"/>
            <a:lstStyle/>
            <a:p>
              <a:endParaRPr lang="en-US"/>
            </a:p>
          </p:txBody>
        </p:sp>
        <p:sp>
          <p:nvSpPr>
            <p:cNvPr id="7" name="Text Box 9"/>
            <p:cNvSpPr txBox="1">
              <a:spLocks noChangeArrowheads="1"/>
            </p:cNvSpPr>
            <p:nvPr/>
          </p:nvSpPr>
          <p:spPr bwMode="auto">
            <a:xfrm>
              <a:off x="2191045" y="5425115"/>
              <a:ext cx="948495" cy="208627"/>
            </a:xfrm>
            <a:prstGeom prst="rect">
              <a:avLst/>
            </a:prstGeom>
            <a:noFill/>
            <a:ln w="9525">
              <a:noFill/>
              <a:miter lim="800000"/>
              <a:headEnd/>
              <a:tailEnd/>
            </a:ln>
          </p:spPr>
          <p:txBody>
            <a:bodyPr wrap="none">
              <a:spAutoFit/>
            </a:bodyPr>
            <a:lstStyle/>
            <a:p>
              <a:r>
                <a:rPr lang="tr-TR" sz="1400" u="sng" dirty="0">
                  <a:latin typeface="+mn-lt"/>
                </a:rPr>
                <a:t>Öğrenci_No</a:t>
              </a:r>
            </a:p>
          </p:txBody>
        </p:sp>
        <p:sp>
          <p:nvSpPr>
            <p:cNvPr id="8" name="Line 14"/>
            <p:cNvSpPr>
              <a:spLocks noChangeShapeType="1"/>
            </p:cNvSpPr>
            <p:nvPr/>
          </p:nvSpPr>
          <p:spPr bwMode="auto">
            <a:xfrm flipV="1">
              <a:off x="3276598" y="5499101"/>
              <a:ext cx="243355" cy="27242"/>
            </a:xfrm>
            <a:prstGeom prst="line">
              <a:avLst/>
            </a:prstGeom>
            <a:noFill/>
            <a:ln w="9525">
              <a:solidFill>
                <a:schemeClr val="tx1"/>
              </a:solidFill>
              <a:round/>
              <a:headEnd/>
              <a:tailEnd/>
            </a:ln>
          </p:spPr>
          <p:txBody>
            <a:bodyPr/>
            <a:lstStyle/>
            <a:p>
              <a:endParaRPr lang="en-US"/>
            </a:p>
          </p:txBody>
        </p:sp>
      </p:grpSp>
      <p:sp>
        <p:nvSpPr>
          <p:cNvPr id="9" name="Slide Number Placeholder 3"/>
          <p:cNvSpPr>
            <a:spLocks noGrp="1"/>
          </p:cNvSpPr>
          <p:nvPr>
            <p:ph type="sldNum" sz="quarter" idx="12"/>
          </p:nvPr>
        </p:nvSpPr>
        <p:spPr>
          <a:xfrm>
            <a:off x="7425344" y="6459786"/>
            <a:ext cx="984019" cy="365125"/>
          </a:xfrm>
        </p:spPr>
        <p:txBody>
          <a:bodyPr/>
          <a:lstStyle/>
          <a:p>
            <a:fld id="{45107D64-AC2C-4638-AF78-EC0D4B758337}" type="slidenum">
              <a:rPr lang="tr-TR" smtClean="0"/>
              <a:t>24</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box(in)">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box(in)">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box(in)">
                                      <p:cBhvr>
                                        <p:cTn id="23" dur="5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box(in)">
                                      <p:cBhvr>
                                        <p:cTn id="28" dur="500"/>
                                        <p:tgtEl>
                                          <p:spTgt spid="3891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box(in)">
                                      <p:cBhvr>
                                        <p:cTn id="33" dur="500"/>
                                        <p:tgtEl>
                                          <p:spTgt spid="3891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checkerboard(across)">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title"/>
          </p:nvPr>
        </p:nvSpPr>
        <p:spPr>
          <a:xfrm>
            <a:off x="1447800" y="657339"/>
            <a:ext cx="6347713" cy="924372"/>
          </a:xfrm>
          <a:noFill/>
        </p:spPr>
        <p:txBody>
          <a:bodyPr/>
          <a:lstStyle/>
          <a:p>
            <a:pPr algn="ctr" eaLnBrk="1" hangingPunct="1"/>
            <a:r>
              <a:rPr lang="tr-TR" b="1" dirty="0" smtClean="0"/>
              <a:t>Varlık-İlişki Çizelgeleri</a:t>
            </a:r>
          </a:p>
        </p:txBody>
      </p:sp>
      <p:sp>
        <p:nvSpPr>
          <p:cNvPr id="45059" name="Rectangle 7"/>
          <p:cNvSpPr>
            <a:spLocks noChangeArrowheads="1"/>
          </p:cNvSpPr>
          <p:nvPr/>
        </p:nvSpPr>
        <p:spPr bwMode="auto">
          <a:xfrm>
            <a:off x="1550291" y="1913060"/>
            <a:ext cx="1645693" cy="537949"/>
          </a:xfrm>
          <a:prstGeom prst="rect">
            <a:avLst/>
          </a:prstGeom>
          <a:noFill/>
          <a:ln w="25400">
            <a:solidFill>
              <a:schemeClr val="tx1"/>
            </a:solidFill>
            <a:miter lim="800000"/>
            <a:headEnd/>
            <a:tailEnd/>
          </a:ln>
        </p:spPr>
        <p:txBody>
          <a:bodyPr wrap="none" anchor="ctr"/>
          <a:lstStyle/>
          <a:p>
            <a:pPr algn="ctr"/>
            <a:r>
              <a:rPr lang="tr-TR" sz="2000" dirty="0" smtClean="0"/>
              <a:t>Varlık</a:t>
            </a:r>
            <a:endParaRPr lang="tr-TR" sz="2000" dirty="0"/>
          </a:p>
        </p:txBody>
      </p:sp>
      <p:sp>
        <p:nvSpPr>
          <p:cNvPr id="45060" name="Oval 8"/>
          <p:cNvSpPr>
            <a:spLocks noChangeArrowheads="1"/>
          </p:cNvSpPr>
          <p:nvPr/>
        </p:nvSpPr>
        <p:spPr bwMode="auto">
          <a:xfrm>
            <a:off x="1415768" y="3632403"/>
            <a:ext cx="1737696" cy="510016"/>
          </a:xfrm>
          <a:prstGeom prst="ellipse">
            <a:avLst/>
          </a:prstGeom>
          <a:noFill/>
          <a:ln w="25400">
            <a:solidFill>
              <a:schemeClr val="tx1"/>
            </a:solidFill>
            <a:round/>
            <a:headEnd/>
            <a:tailEnd/>
          </a:ln>
        </p:spPr>
        <p:txBody>
          <a:bodyPr wrap="none" anchor="ctr"/>
          <a:lstStyle/>
          <a:p>
            <a:pPr algn="ctr"/>
            <a:r>
              <a:rPr lang="tr-TR" sz="2000" dirty="0"/>
              <a:t>Nitelik</a:t>
            </a:r>
          </a:p>
        </p:txBody>
      </p:sp>
      <p:sp>
        <p:nvSpPr>
          <p:cNvPr id="45061" name="AutoShape 9"/>
          <p:cNvSpPr>
            <a:spLocks noChangeArrowheads="1"/>
          </p:cNvSpPr>
          <p:nvPr/>
        </p:nvSpPr>
        <p:spPr bwMode="auto">
          <a:xfrm>
            <a:off x="5901967" y="1913060"/>
            <a:ext cx="2236825" cy="1014186"/>
          </a:xfrm>
          <a:prstGeom prst="diamond">
            <a:avLst/>
          </a:prstGeom>
          <a:noFill/>
          <a:ln w="25400">
            <a:solidFill>
              <a:schemeClr val="tx1"/>
            </a:solidFill>
            <a:miter lim="800000"/>
            <a:headEnd/>
            <a:tailEnd/>
          </a:ln>
        </p:spPr>
        <p:txBody>
          <a:bodyPr wrap="none" anchor="ctr"/>
          <a:lstStyle/>
          <a:p>
            <a:pPr algn="ctr"/>
            <a:r>
              <a:rPr lang="tr-TR" sz="2000"/>
              <a:t>İlişki Kümesi</a:t>
            </a:r>
          </a:p>
        </p:txBody>
      </p:sp>
      <p:sp>
        <p:nvSpPr>
          <p:cNvPr id="45064" name="Oval 12"/>
          <p:cNvSpPr>
            <a:spLocks noChangeArrowheads="1"/>
          </p:cNvSpPr>
          <p:nvPr/>
        </p:nvSpPr>
        <p:spPr bwMode="auto">
          <a:xfrm>
            <a:off x="6035957" y="3135944"/>
            <a:ext cx="2051222" cy="642746"/>
          </a:xfrm>
          <a:prstGeom prst="ellipse">
            <a:avLst/>
          </a:prstGeom>
          <a:noFill/>
          <a:ln w="25400">
            <a:solidFill>
              <a:schemeClr val="tx1"/>
            </a:solidFill>
            <a:round/>
            <a:headEnd/>
            <a:tailEnd/>
          </a:ln>
        </p:spPr>
        <p:txBody>
          <a:bodyPr wrap="none" anchor="ctr"/>
          <a:lstStyle/>
          <a:p>
            <a:pPr algn="ctr"/>
            <a:r>
              <a:rPr lang="tr-TR" sz="2000" u="sng" dirty="0"/>
              <a:t>Anahtar Nitelik</a:t>
            </a:r>
          </a:p>
        </p:txBody>
      </p:sp>
      <p:sp>
        <p:nvSpPr>
          <p:cNvPr id="45065" name="Oval 15"/>
          <p:cNvSpPr>
            <a:spLocks noChangeArrowheads="1"/>
          </p:cNvSpPr>
          <p:nvPr/>
        </p:nvSpPr>
        <p:spPr bwMode="auto">
          <a:xfrm>
            <a:off x="1255206" y="4329430"/>
            <a:ext cx="2104769" cy="534492"/>
          </a:xfrm>
          <a:prstGeom prst="ellipse">
            <a:avLst/>
          </a:prstGeom>
          <a:noFill/>
          <a:ln w="25400">
            <a:solidFill>
              <a:schemeClr val="tx1"/>
            </a:solidFill>
            <a:prstDash val="dash"/>
            <a:round/>
            <a:headEnd/>
            <a:tailEnd/>
          </a:ln>
        </p:spPr>
        <p:txBody>
          <a:bodyPr wrap="none" anchor="ctr"/>
          <a:lstStyle/>
          <a:p>
            <a:pPr algn="ctr"/>
            <a:r>
              <a:rPr lang="tr-TR" sz="2000" dirty="0" smtClean="0"/>
              <a:t>Türetilen Nitelik</a:t>
            </a:r>
            <a:endParaRPr lang="tr-TR" sz="2000" dirty="0"/>
          </a:p>
        </p:txBody>
      </p:sp>
      <p:grpSp>
        <p:nvGrpSpPr>
          <p:cNvPr id="18" name="Group 17"/>
          <p:cNvGrpSpPr/>
          <p:nvPr/>
        </p:nvGrpSpPr>
        <p:grpSpPr>
          <a:xfrm>
            <a:off x="1092152" y="5086382"/>
            <a:ext cx="2561969" cy="763420"/>
            <a:chOff x="6054811" y="3657600"/>
            <a:chExt cx="2533135" cy="1066800"/>
          </a:xfrm>
        </p:grpSpPr>
        <p:sp>
          <p:nvSpPr>
            <p:cNvPr id="16" name="Oval 8"/>
            <p:cNvSpPr>
              <a:spLocks noChangeArrowheads="1"/>
            </p:cNvSpPr>
            <p:nvPr/>
          </p:nvSpPr>
          <p:spPr bwMode="auto">
            <a:xfrm>
              <a:off x="6054811" y="3657600"/>
              <a:ext cx="2533135" cy="1066800"/>
            </a:xfrm>
            <a:prstGeom prst="ellipse">
              <a:avLst/>
            </a:prstGeom>
            <a:noFill/>
            <a:ln w="25400">
              <a:solidFill>
                <a:schemeClr val="tx1"/>
              </a:solidFill>
              <a:round/>
              <a:headEnd/>
              <a:tailEnd/>
            </a:ln>
          </p:spPr>
          <p:txBody>
            <a:bodyPr wrap="none" anchor="ctr"/>
            <a:lstStyle/>
            <a:p>
              <a:pPr algn="ctr"/>
              <a:endParaRPr lang="tr-TR" sz="2000" dirty="0"/>
            </a:p>
          </p:txBody>
        </p:sp>
        <p:sp>
          <p:nvSpPr>
            <p:cNvPr id="17" name="Oval 8"/>
            <p:cNvSpPr>
              <a:spLocks noChangeArrowheads="1"/>
            </p:cNvSpPr>
            <p:nvPr/>
          </p:nvSpPr>
          <p:spPr bwMode="auto">
            <a:xfrm>
              <a:off x="6227805" y="3733800"/>
              <a:ext cx="2211860" cy="899984"/>
            </a:xfrm>
            <a:prstGeom prst="ellipse">
              <a:avLst/>
            </a:prstGeom>
            <a:noFill/>
            <a:ln w="25400">
              <a:solidFill>
                <a:schemeClr val="tx1"/>
              </a:solidFill>
              <a:round/>
              <a:headEnd/>
              <a:tailEnd/>
            </a:ln>
          </p:spPr>
          <p:txBody>
            <a:bodyPr wrap="none" anchor="ctr"/>
            <a:lstStyle/>
            <a:p>
              <a:pPr algn="ctr"/>
              <a:r>
                <a:rPr lang="tr-TR" sz="2000" dirty="0" smtClean="0"/>
                <a:t>Çok-Değerli Nitelik</a:t>
              </a:r>
              <a:endParaRPr lang="tr-TR" sz="2000" dirty="0"/>
            </a:p>
          </p:txBody>
        </p:sp>
      </p:grpSp>
      <p:grpSp>
        <p:nvGrpSpPr>
          <p:cNvPr id="3" name="Group 2"/>
          <p:cNvGrpSpPr/>
          <p:nvPr/>
        </p:nvGrpSpPr>
        <p:grpSpPr>
          <a:xfrm>
            <a:off x="4783174" y="3873360"/>
            <a:ext cx="3134179" cy="1640311"/>
            <a:chOff x="5708837" y="4457810"/>
            <a:chExt cx="3134179" cy="1640311"/>
          </a:xfrm>
        </p:grpSpPr>
        <p:sp>
          <p:nvSpPr>
            <p:cNvPr id="29" name="Oval 8"/>
            <p:cNvSpPr>
              <a:spLocks noChangeArrowheads="1"/>
            </p:cNvSpPr>
            <p:nvPr/>
          </p:nvSpPr>
          <p:spPr bwMode="auto">
            <a:xfrm>
              <a:off x="7059524" y="4803070"/>
              <a:ext cx="1783492" cy="702276"/>
            </a:xfrm>
            <a:prstGeom prst="ellipse">
              <a:avLst/>
            </a:prstGeom>
            <a:noFill/>
            <a:ln w="25400">
              <a:solidFill>
                <a:schemeClr val="tx1"/>
              </a:solidFill>
              <a:round/>
              <a:headEnd/>
              <a:tailEnd/>
            </a:ln>
          </p:spPr>
          <p:txBody>
            <a:bodyPr wrap="none" anchor="ctr"/>
            <a:lstStyle/>
            <a:p>
              <a:pPr algn="ctr"/>
              <a:r>
                <a:rPr lang="tr-TR" sz="2000" dirty="0" smtClean="0"/>
                <a:t>Birleşik Nitelik</a:t>
              </a:r>
              <a:endParaRPr lang="tr-TR" sz="2000" dirty="0"/>
            </a:p>
          </p:txBody>
        </p:sp>
        <p:sp>
          <p:nvSpPr>
            <p:cNvPr id="31" name="Oval 8"/>
            <p:cNvSpPr>
              <a:spLocks noChangeArrowheads="1"/>
            </p:cNvSpPr>
            <p:nvPr/>
          </p:nvSpPr>
          <p:spPr bwMode="auto">
            <a:xfrm>
              <a:off x="5861237" y="4457810"/>
              <a:ext cx="981549" cy="419542"/>
            </a:xfrm>
            <a:prstGeom prst="ellipse">
              <a:avLst/>
            </a:prstGeom>
            <a:noFill/>
            <a:ln w="25400">
              <a:solidFill>
                <a:schemeClr val="tx1"/>
              </a:solidFill>
              <a:round/>
              <a:headEnd/>
              <a:tailEnd/>
            </a:ln>
          </p:spPr>
          <p:txBody>
            <a:bodyPr wrap="none" anchor="ctr"/>
            <a:lstStyle/>
            <a:p>
              <a:pPr algn="ctr"/>
              <a:endParaRPr lang="tr-TR" sz="2000" dirty="0"/>
            </a:p>
          </p:txBody>
        </p:sp>
        <p:sp>
          <p:nvSpPr>
            <p:cNvPr id="32" name="Oval 8"/>
            <p:cNvSpPr>
              <a:spLocks noChangeArrowheads="1"/>
            </p:cNvSpPr>
            <p:nvPr/>
          </p:nvSpPr>
          <p:spPr bwMode="auto">
            <a:xfrm>
              <a:off x="5708837" y="5147709"/>
              <a:ext cx="917212" cy="455742"/>
            </a:xfrm>
            <a:prstGeom prst="ellipse">
              <a:avLst/>
            </a:prstGeom>
            <a:noFill/>
            <a:ln w="25400">
              <a:solidFill>
                <a:schemeClr val="tx1"/>
              </a:solidFill>
              <a:round/>
              <a:headEnd/>
              <a:tailEnd/>
            </a:ln>
          </p:spPr>
          <p:txBody>
            <a:bodyPr wrap="none" anchor="ctr"/>
            <a:lstStyle/>
            <a:p>
              <a:pPr algn="ctr"/>
              <a:endParaRPr lang="tr-TR" sz="2000" dirty="0"/>
            </a:p>
          </p:txBody>
        </p:sp>
        <p:sp>
          <p:nvSpPr>
            <p:cNvPr id="33" name="Oval 8"/>
            <p:cNvSpPr>
              <a:spLocks noChangeArrowheads="1"/>
            </p:cNvSpPr>
            <p:nvPr/>
          </p:nvSpPr>
          <p:spPr bwMode="auto">
            <a:xfrm>
              <a:off x="6168947" y="5672857"/>
              <a:ext cx="977714" cy="425264"/>
            </a:xfrm>
            <a:prstGeom prst="ellipse">
              <a:avLst/>
            </a:prstGeom>
            <a:noFill/>
            <a:ln w="25400">
              <a:solidFill>
                <a:schemeClr val="tx1"/>
              </a:solidFill>
              <a:round/>
              <a:headEnd/>
              <a:tailEnd/>
            </a:ln>
          </p:spPr>
          <p:txBody>
            <a:bodyPr wrap="none" anchor="ctr"/>
            <a:lstStyle/>
            <a:p>
              <a:pPr algn="ctr"/>
              <a:endParaRPr lang="tr-TR" sz="2000" dirty="0"/>
            </a:p>
          </p:txBody>
        </p:sp>
        <p:cxnSp>
          <p:nvCxnSpPr>
            <p:cNvPr id="36" name="Straight Connector 35"/>
            <p:cNvCxnSpPr>
              <a:stCxn id="31" idx="6"/>
              <a:endCxn id="29" idx="1"/>
            </p:cNvCxnSpPr>
            <p:nvPr/>
          </p:nvCxnSpPr>
          <p:spPr>
            <a:xfrm>
              <a:off x="6842786" y="4667581"/>
              <a:ext cx="477924" cy="238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2" idx="6"/>
              <a:endCxn id="29" idx="2"/>
            </p:cNvCxnSpPr>
            <p:nvPr/>
          </p:nvCxnSpPr>
          <p:spPr>
            <a:xfrm flipV="1">
              <a:off x="6626049" y="5154208"/>
              <a:ext cx="433475" cy="221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29" idx="3"/>
            </p:cNvCxnSpPr>
            <p:nvPr/>
          </p:nvCxnSpPr>
          <p:spPr>
            <a:xfrm flipV="1">
              <a:off x="6972301" y="5402500"/>
              <a:ext cx="348409" cy="3403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Slide Number Placeholder 3"/>
          <p:cNvSpPr>
            <a:spLocks noGrp="1"/>
          </p:cNvSpPr>
          <p:nvPr>
            <p:ph type="sldNum" sz="quarter" idx="12"/>
          </p:nvPr>
        </p:nvSpPr>
        <p:spPr>
          <a:xfrm>
            <a:off x="7425344" y="6459786"/>
            <a:ext cx="984019" cy="365125"/>
          </a:xfrm>
        </p:spPr>
        <p:txBody>
          <a:bodyPr/>
          <a:lstStyle/>
          <a:p>
            <a:fld id="{07003594-3E5A-4E02-8071-C2E464A0B634}" type="slidenum">
              <a:rPr lang="tr-TR" smtClean="0"/>
              <a:t>25</a:t>
            </a:fld>
            <a:endParaRPr lang="tr-TR" dirty="0"/>
          </a:p>
        </p:txBody>
      </p:sp>
      <p:grpSp>
        <p:nvGrpSpPr>
          <p:cNvPr id="6" name="Group 5"/>
          <p:cNvGrpSpPr/>
          <p:nvPr/>
        </p:nvGrpSpPr>
        <p:grpSpPr>
          <a:xfrm>
            <a:off x="1513897" y="2774297"/>
            <a:ext cx="1752600" cy="679450"/>
            <a:chOff x="838200" y="2901950"/>
            <a:chExt cx="2133600" cy="762000"/>
          </a:xfrm>
        </p:grpSpPr>
        <p:sp>
          <p:nvSpPr>
            <p:cNvPr id="23" name="Rectangle 7"/>
            <p:cNvSpPr>
              <a:spLocks noChangeArrowheads="1"/>
            </p:cNvSpPr>
            <p:nvPr/>
          </p:nvSpPr>
          <p:spPr bwMode="auto">
            <a:xfrm>
              <a:off x="838200" y="2901950"/>
              <a:ext cx="2133600" cy="762000"/>
            </a:xfrm>
            <a:prstGeom prst="rect">
              <a:avLst/>
            </a:prstGeom>
            <a:noFill/>
            <a:ln w="25400">
              <a:solidFill>
                <a:schemeClr val="tx1"/>
              </a:solidFill>
              <a:miter lim="800000"/>
              <a:headEnd/>
              <a:tailEnd/>
            </a:ln>
          </p:spPr>
          <p:txBody>
            <a:bodyPr wrap="none" anchor="ctr"/>
            <a:lstStyle/>
            <a:p>
              <a:pPr algn="ctr"/>
              <a:endParaRPr lang="tr-TR" sz="2000" dirty="0"/>
            </a:p>
          </p:txBody>
        </p:sp>
        <p:sp>
          <p:nvSpPr>
            <p:cNvPr id="24" name="Rectangle 7"/>
            <p:cNvSpPr>
              <a:spLocks noChangeArrowheads="1"/>
            </p:cNvSpPr>
            <p:nvPr/>
          </p:nvSpPr>
          <p:spPr bwMode="auto">
            <a:xfrm>
              <a:off x="960575" y="2997225"/>
              <a:ext cx="1888849" cy="580201"/>
            </a:xfrm>
            <a:prstGeom prst="rect">
              <a:avLst/>
            </a:prstGeom>
            <a:noFill/>
            <a:ln w="25400">
              <a:solidFill>
                <a:schemeClr val="tx1"/>
              </a:solidFill>
              <a:miter lim="800000"/>
              <a:headEnd/>
              <a:tailEnd/>
            </a:ln>
          </p:spPr>
          <p:txBody>
            <a:bodyPr wrap="none" anchor="ctr"/>
            <a:lstStyle/>
            <a:p>
              <a:pPr algn="ctr"/>
              <a:r>
                <a:rPr lang="tr-TR" sz="2000" dirty="0" smtClean="0"/>
                <a:t>Zayıf Varlık</a:t>
              </a:r>
              <a:endParaRPr lang="tr-TR"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Effect transition="in" filter="box(in)">
                                      <p:cBhvr>
                                        <p:cTn id="13" dur="500"/>
                                        <p:tgtEl>
                                          <p:spTgt spid="4505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45060"/>
                                        </p:tgtEl>
                                        <p:attrNameLst>
                                          <p:attrName>style.visibility</p:attrName>
                                        </p:attrNameLst>
                                      </p:cBhvr>
                                      <p:to>
                                        <p:strVal val="visible"/>
                                      </p:to>
                                    </p:set>
                                    <p:animEffect transition="in" filter="box(in)">
                                      <p:cBhvr>
                                        <p:cTn id="24" dur="500"/>
                                        <p:tgtEl>
                                          <p:spTgt spid="45060"/>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45065"/>
                                        </p:tgtEl>
                                        <p:attrNameLst>
                                          <p:attrName>style.visibility</p:attrName>
                                        </p:attrNameLst>
                                      </p:cBhvr>
                                      <p:to>
                                        <p:strVal val="visible"/>
                                      </p:to>
                                    </p:set>
                                    <p:animEffect transition="in" filter="box(in)">
                                      <p:cBhvr>
                                        <p:cTn id="29" dur="500"/>
                                        <p:tgtEl>
                                          <p:spTgt spid="45065"/>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ox(in)">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5061"/>
                                        </p:tgtEl>
                                        <p:attrNameLst>
                                          <p:attrName>style.visibility</p:attrName>
                                        </p:attrNameLst>
                                      </p:cBhvr>
                                      <p:to>
                                        <p:strVal val="visible"/>
                                      </p:to>
                                    </p:set>
                                    <p:animEffect transition="in" filter="box(in)">
                                      <p:cBhvr>
                                        <p:cTn id="39" dur="500"/>
                                        <p:tgtEl>
                                          <p:spTgt spid="45061"/>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5064"/>
                                        </p:tgtEl>
                                        <p:attrNameLst>
                                          <p:attrName>style.visibility</p:attrName>
                                        </p:attrNameLst>
                                      </p:cBhvr>
                                      <p:to>
                                        <p:strVal val="visible"/>
                                      </p:to>
                                    </p:set>
                                    <p:animEffect transition="in" filter="box(in)">
                                      <p:cBhvr>
                                        <p:cTn id="44" dur="500"/>
                                        <p:tgtEl>
                                          <p:spTgt spid="45064"/>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animBg="1"/>
      <p:bldP spid="45060" grpId="0" animBg="1"/>
      <p:bldP spid="45061" grpId="0" animBg="1"/>
      <p:bldP spid="45064" grpId="0" animBg="1"/>
      <p:bldP spid="4506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1176175" y="561028"/>
            <a:ext cx="6977226" cy="711200"/>
          </a:xfrm>
          <a:noFill/>
        </p:spPr>
        <p:txBody>
          <a:bodyPr>
            <a:normAutofit/>
          </a:bodyPr>
          <a:lstStyle/>
          <a:p>
            <a:pPr eaLnBrk="1" hangingPunct="1"/>
            <a:r>
              <a:rPr lang="tr-TR" sz="4000" b="1" dirty="0" smtClean="0"/>
              <a:t>Varlık Kümesi ve Nitelik Örnekleri</a:t>
            </a:r>
          </a:p>
        </p:txBody>
      </p:sp>
      <p:grpSp>
        <p:nvGrpSpPr>
          <p:cNvPr id="3" name="Group 2"/>
          <p:cNvGrpSpPr/>
          <p:nvPr/>
        </p:nvGrpSpPr>
        <p:grpSpPr>
          <a:xfrm>
            <a:off x="743803" y="1839132"/>
            <a:ext cx="7620000" cy="1866900"/>
            <a:chOff x="743803" y="1839132"/>
            <a:chExt cx="7620000" cy="1866900"/>
          </a:xfrm>
        </p:grpSpPr>
        <p:sp>
          <p:nvSpPr>
            <p:cNvPr id="46083" name="Rectangle 4"/>
            <p:cNvSpPr>
              <a:spLocks noChangeArrowheads="1"/>
            </p:cNvSpPr>
            <p:nvPr/>
          </p:nvSpPr>
          <p:spPr bwMode="auto">
            <a:xfrm>
              <a:off x="3410803" y="3058332"/>
              <a:ext cx="1600200" cy="609600"/>
            </a:xfrm>
            <a:prstGeom prst="rect">
              <a:avLst/>
            </a:prstGeom>
            <a:noFill/>
            <a:ln w="25400">
              <a:solidFill>
                <a:schemeClr val="tx1"/>
              </a:solidFill>
              <a:miter lim="800000"/>
              <a:headEnd/>
              <a:tailEnd/>
            </a:ln>
          </p:spPr>
          <p:txBody>
            <a:bodyPr wrap="none" anchor="ctr"/>
            <a:lstStyle/>
            <a:p>
              <a:pPr algn="ctr"/>
              <a:r>
                <a:rPr lang="tr-TR" sz="2000" dirty="0" smtClean="0"/>
                <a:t>ÖĞRENCİ</a:t>
              </a:r>
              <a:endParaRPr lang="tr-TR" sz="2000" dirty="0"/>
            </a:p>
          </p:txBody>
        </p:sp>
        <p:sp>
          <p:nvSpPr>
            <p:cNvPr id="46084" name="Oval 5"/>
            <p:cNvSpPr>
              <a:spLocks noChangeArrowheads="1"/>
            </p:cNvSpPr>
            <p:nvPr/>
          </p:nvSpPr>
          <p:spPr bwMode="auto">
            <a:xfrm>
              <a:off x="743803" y="3020232"/>
              <a:ext cx="1447800" cy="685800"/>
            </a:xfrm>
            <a:prstGeom prst="ellipse">
              <a:avLst/>
            </a:prstGeom>
            <a:noFill/>
            <a:ln w="25400">
              <a:solidFill>
                <a:schemeClr val="tx1"/>
              </a:solidFill>
              <a:round/>
              <a:headEnd/>
              <a:tailEnd/>
            </a:ln>
          </p:spPr>
          <p:txBody>
            <a:bodyPr wrap="none" anchor="ctr"/>
            <a:lstStyle/>
            <a:p>
              <a:pPr algn="ctr"/>
              <a:r>
                <a:rPr lang="tr-TR" sz="2000" u="sng" dirty="0"/>
                <a:t>Öğrenci No</a:t>
              </a:r>
            </a:p>
          </p:txBody>
        </p:sp>
        <p:sp>
          <p:nvSpPr>
            <p:cNvPr id="46085" name="Oval 8"/>
            <p:cNvSpPr>
              <a:spLocks noChangeArrowheads="1"/>
            </p:cNvSpPr>
            <p:nvPr/>
          </p:nvSpPr>
          <p:spPr bwMode="auto">
            <a:xfrm>
              <a:off x="1124803" y="1991532"/>
              <a:ext cx="1600200" cy="685800"/>
            </a:xfrm>
            <a:prstGeom prst="ellipse">
              <a:avLst/>
            </a:prstGeom>
            <a:noFill/>
            <a:ln w="25400">
              <a:solidFill>
                <a:schemeClr val="tx1"/>
              </a:solidFill>
              <a:round/>
              <a:headEnd/>
              <a:tailEnd/>
            </a:ln>
          </p:spPr>
          <p:txBody>
            <a:bodyPr wrap="none" anchor="ctr"/>
            <a:lstStyle/>
            <a:p>
              <a:pPr algn="ctr"/>
              <a:r>
                <a:rPr lang="tr-TR" sz="2000" dirty="0" smtClean="0"/>
                <a:t>Ad</a:t>
              </a:r>
              <a:endParaRPr lang="tr-TR" sz="2000" dirty="0"/>
            </a:p>
          </p:txBody>
        </p:sp>
        <p:sp>
          <p:nvSpPr>
            <p:cNvPr id="46086" name="Oval 9"/>
            <p:cNvSpPr>
              <a:spLocks noChangeArrowheads="1"/>
            </p:cNvSpPr>
            <p:nvPr/>
          </p:nvSpPr>
          <p:spPr bwMode="auto">
            <a:xfrm>
              <a:off x="3410803" y="1839132"/>
              <a:ext cx="1600200" cy="685800"/>
            </a:xfrm>
            <a:prstGeom prst="ellipse">
              <a:avLst/>
            </a:prstGeom>
            <a:noFill/>
            <a:ln w="25400">
              <a:solidFill>
                <a:schemeClr val="tx1"/>
              </a:solidFill>
              <a:round/>
              <a:headEnd/>
              <a:tailEnd/>
            </a:ln>
          </p:spPr>
          <p:txBody>
            <a:bodyPr wrap="none" anchor="ctr"/>
            <a:lstStyle/>
            <a:p>
              <a:pPr algn="ctr"/>
              <a:r>
                <a:rPr lang="tr-TR" sz="2000" dirty="0" smtClean="0"/>
                <a:t>Soyad</a:t>
              </a:r>
              <a:endParaRPr lang="tr-TR" sz="2000" dirty="0"/>
            </a:p>
          </p:txBody>
        </p:sp>
        <p:sp>
          <p:nvSpPr>
            <p:cNvPr id="46087" name="Oval 10"/>
            <p:cNvSpPr>
              <a:spLocks noChangeArrowheads="1"/>
            </p:cNvSpPr>
            <p:nvPr/>
          </p:nvSpPr>
          <p:spPr bwMode="auto">
            <a:xfrm>
              <a:off x="5773003" y="1991532"/>
              <a:ext cx="1600200" cy="685800"/>
            </a:xfrm>
            <a:prstGeom prst="ellipse">
              <a:avLst/>
            </a:prstGeom>
            <a:noFill/>
            <a:ln w="25400">
              <a:solidFill>
                <a:schemeClr val="tx1"/>
              </a:solidFill>
              <a:prstDash val="dash"/>
              <a:round/>
              <a:headEnd/>
              <a:tailEnd/>
            </a:ln>
          </p:spPr>
          <p:txBody>
            <a:bodyPr wrap="none" anchor="ctr"/>
            <a:lstStyle/>
            <a:p>
              <a:pPr algn="ctr"/>
              <a:r>
                <a:rPr lang="tr-TR" sz="2000" dirty="0" smtClean="0"/>
                <a:t>Yaş</a:t>
              </a:r>
              <a:endParaRPr lang="tr-TR" sz="2000" dirty="0"/>
            </a:p>
          </p:txBody>
        </p:sp>
        <p:sp>
          <p:nvSpPr>
            <p:cNvPr id="46088" name="Oval 11"/>
            <p:cNvSpPr>
              <a:spLocks noChangeArrowheads="1"/>
            </p:cNvSpPr>
            <p:nvPr/>
          </p:nvSpPr>
          <p:spPr bwMode="auto">
            <a:xfrm>
              <a:off x="6763603" y="2982132"/>
              <a:ext cx="1600200" cy="685800"/>
            </a:xfrm>
            <a:prstGeom prst="ellipse">
              <a:avLst/>
            </a:prstGeom>
            <a:noFill/>
            <a:ln w="25400">
              <a:solidFill>
                <a:schemeClr val="tx1"/>
              </a:solidFill>
              <a:round/>
              <a:headEnd/>
              <a:tailEnd/>
            </a:ln>
          </p:spPr>
          <p:txBody>
            <a:bodyPr wrap="none" anchor="ctr"/>
            <a:lstStyle/>
            <a:p>
              <a:pPr algn="ctr"/>
              <a:r>
                <a:rPr lang="tr-TR" sz="2000" dirty="0" smtClean="0"/>
                <a:t>D_Tarihi</a:t>
              </a:r>
              <a:endParaRPr lang="tr-TR" sz="2000" dirty="0"/>
            </a:p>
          </p:txBody>
        </p:sp>
        <p:sp>
          <p:nvSpPr>
            <p:cNvPr id="46089" name="Line 12"/>
            <p:cNvSpPr>
              <a:spLocks noChangeShapeType="1"/>
            </p:cNvSpPr>
            <p:nvPr/>
          </p:nvSpPr>
          <p:spPr bwMode="auto">
            <a:xfrm>
              <a:off x="2191603" y="3363132"/>
              <a:ext cx="1219200" cy="0"/>
            </a:xfrm>
            <a:prstGeom prst="line">
              <a:avLst/>
            </a:prstGeom>
            <a:noFill/>
            <a:ln w="25400">
              <a:solidFill>
                <a:schemeClr val="tx1"/>
              </a:solidFill>
              <a:round/>
              <a:headEnd/>
              <a:tailEnd/>
            </a:ln>
          </p:spPr>
          <p:txBody>
            <a:bodyPr/>
            <a:lstStyle/>
            <a:p>
              <a:endParaRPr lang="tr-TR"/>
            </a:p>
          </p:txBody>
        </p:sp>
        <p:sp>
          <p:nvSpPr>
            <p:cNvPr id="46090" name="Line 13"/>
            <p:cNvSpPr>
              <a:spLocks noChangeShapeType="1"/>
            </p:cNvSpPr>
            <p:nvPr/>
          </p:nvSpPr>
          <p:spPr bwMode="auto">
            <a:xfrm>
              <a:off x="2572603" y="2524932"/>
              <a:ext cx="838200" cy="533400"/>
            </a:xfrm>
            <a:prstGeom prst="line">
              <a:avLst/>
            </a:prstGeom>
            <a:noFill/>
            <a:ln w="25400">
              <a:solidFill>
                <a:schemeClr val="tx1"/>
              </a:solidFill>
              <a:round/>
              <a:headEnd/>
              <a:tailEnd/>
            </a:ln>
          </p:spPr>
          <p:txBody>
            <a:bodyPr/>
            <a:lstStyle/>
            <a:p>
              <a:endParaRPr lang="tr-TR"/>
            </a:p>
          </p:txBody>
        </p:sp>
        <p:sp>
          <p:nvSpPr>
            <p:cNvPr id="46091" name="Line 14"/>
            <p:cNvSpPr>
              <a:spLocks noChangeShapeType="1"/>
            </p:cNvSpPr>
            <p:nvPr/>
          </p:nvSpPr>
          <p:spPr bwMode="auto">
            <a:xfrm flipH="1">
              <a:off x="4249003" y="2524932"/>
              <a:ext cx="0" cy="533400"/>
            </a:xfrm>
            <a:prstGeom prst="line">
              <a:avLst/>
            </a:prstGeom>
            <a:noFill/>
            <a:ln w="25400">
              <a:solidFill>
                <a:schemeClr val="tx1"/>
              </a:solidFill>
              <a:round/>
              <a:headEnd/>
              <a:tailEnd/>
            </a:ln>
          </p:spPr>
          <p:txBody>
            <a:bodyPr/>
            <a:lstStyle/>
            <a:p>
              <a:endParaRPr lang="tr-TR"/>
            </a:p>
          </p:txBody>
        </p:sp>
        <p:sp>
          <p:nvSpPr>
            <p:cNvPr id="46092" name="Line 15"/>
            <p:cNvSpPr>
              <a:spLocks noChangeShapeType="1"/>
            </p:cNvSpPr>
            <p:nvPr/>
          </p:nvSpPr>
          <p:spPr bwMode="auto">
            <a:xfrm flipH="1">
              <a:off x="5011003" y="2524932"/>
              <a:ext cx="914400" cy="533400"/>
            </a:xfrm>
            <a:prstGeom prst="line">
              <a:avLst/>
            </a:prstGeom>
            <a:noFill/>
            <a:ln w="25400">
              <a:solidFill>
                <a:schemeClr val="tx1"/>
              </a:solidFill>
              <a:round/>
              <a:headEnd/>
              <a:tailEnd/>
            </a:ln>
          </p:spPr>
          <p:txBody>
            <a:bodyPr/>
            <a:lstStyle/>
            <a:p>
              <a:endParaRPr lang="tr-TR"/>
            </a:p>
          </p:txBody>
        </p:sp>
        <p:sp>
          <p:nvSpPr>
            <p:cNvPr id="46093" name="Line 16"/>
            <p:cNvSpPr>
              <a:spLocks noChangeShapeType="1"/>
            </p:cNvSpPr>
            <p:nvPr/>
          </p:nvSpPr>
          <p:spPr bwMode="auto">
            <a:xfrm flipH="1">
              <a:off x="5011003" y="3363132"/>
              <a:ext cx="1752600" cy="0"/>
            </a:xfrm>
            <a:prstGeom prst="line">
              <a:avLst/>
            </a:prstGeom>
            <a:noFill/>
            <a:ln w="25400">
              <a:solidFill>
                <a:schemeClr val="tx1"/>
              </a:solidFill>
              <a:round/>
              <a:headEnd/>
              <a:tailEnd/>
            </a:ln>
          </p:spPr>
          <p:txBody>
            <a:bodyPr/>
            <a:lstStyle/>
            <a:p>
              <a:endParaRPr lang="tr-TR"/>
            </a:p>
          </p:txBody>
        </p:sp>
      </p:grpSp>
      <p:grpSp>
        <p:nvGrpSpPr>
          <p:cNvPr id="2" name="Group 1"/>
          <p:cNvGrpSpPr/>
          <p:nvPr/>
        </p:nvGrpSpPr>
        <p:grpSpPr>
          <a:xfrm>
            <a:off x="858103" y="4185506"/>
            <a:ext cx="7696200" cy="1828800"/>
            <a:chOff x="858103" y="4185506"/>
            <a:chExt cx="7696200" cy="1828800"/>
          </a:xfrm>
        </p:grpSpPr>
        <p:sp>
          <p:nvSpPr>
            <p:cNvPr id="46094" name="Rectangle 17"/>
            <p:cNvSpPr>
              <a:spLocks noChangeArrowheads="1"/>
            </p:cNvSpPr>
            <p:nvPr/>
          </p:nvSpPr>
          <p:spPr bwMode="auto">
            <a:xfrm>
              <a:off x="3525103" y="5404706"/>
              <a:ext cx="1600200" cy="609600"/>
            </a:xfrm>
            <a:prstGeom prst="rect">
              <a:avLst/>
            </a:prstGeom>
            <a:noFill/>
            <a:ln w="25400">
              <a:solidFill>
                <a:schemeClr val="tx1"/>
              </a:solidFill>
              <a:miter lim="800000"/>
              <a:headEnd/>
              <a:tailEnd/>
            </a:ln>
          </p:spPr>
          <p:txBody>
            <a:bodyPr wrap="none" anchor="ctr"/>
            <a:lstStyle/>
            <a:p>
              <a:pPr algn="ctr"/>
              <a:r>
                <a:rPr lang="tr-TR" sz="2000" dirty="0" smtClean="0"/>
                <a:t>DERS</a:t>
              </a:r>
              <a:endParaRPr lang="tr-TR" sz="2000" dirty="0"/>
            </a:p>
          </p:txBody>
        </p:sp>
        <p:sp>
          <p:nvSpPr>
            <p:cNvPr id="46095" name="Oval 18"/>
            <p:cNvSpPr>
              <a:spLocks noChangeArrowheads="1"/>
            </p:cNvSpPr>
            <p:nvPr/>
          </p:nvSpPr>
          <p:spPr bwMode="auto">
            <a:xfrm>
              <a:off x="858103" y="5328506"/>
              <a:ext cx="1371600" cy="685800"/>
            </a:xfrm>
            <a:prstGeom prst="ellipse">
              <a:avLst/>
            </a:prstGeom>
            <a:noFill/>
            <a:ln w="25400">
              <a:solidFill>
                <a:schemeClr val="tx1"/>
              </a:solidFill>
              <a:round/>
              <a:headEnd/>
              <a:tailEnd/>
            </a:ln>
          </p:spPr>
          <p:txBody>
            <a:bodyPr wrap="none" anchor="ctr"/>
            <a:lstStyle/>
            <a:p>
              <a:pPr algn="ctr"/>
              <a:r>
                <a:rPr lang="tr-TR" sz="2000" u="sng" dirty="0"/>
                <a:t>Ders Kodu</a:t>
              </a:r>
            </a:p>
          </p:txBody>
        </p:sp>
        <p:sp>
          <p:nvSpPr>
            <p:cNvPr id="46096" name="Oval 19"/>
            <p:cNvSpPr>
              <a:spLocks noChangeArrowheads="1"/>
            </p:cNvSpPr>
            <p:nvPr/>
          </p:nvSpPr>
          <p:spPr bwMode="auto">
            <a:xfrm>
              <a:off x="1772503" y="4185506"/>
              <a:ext cx="1600200" cy="685800"/>
            </a:xfrm>
            <a:prstGeom prst="ellipse">
              <a:avLst/>
            </a:prstGeom>
            <a:noFill/>
            <a:ln w="25400">
              <a:solidFill>
                <a:schemeClr val="tx1"/>
              </a:solidFill>
              <a:round/>
              <a:headEnd/>
              <a:tailEnd/>
            </a:ln>
          </p:spPr>
          <p:txBody>
            <a:bodyPr wrap="none" anchor="ctr"/>
            <a:lstStyle/>
            <a:p>
              <a:pPr algn="ctr"/>
              <a:r>
                <a:rPr lang="tr-TR" sz="2000" dirty="0" smtClean="0"/>
                <a:t>Ders_adı</a:t>
              </a:r>
              <a:endParaRPr lang="tr-TR" sz="2000" dirty="0"/>
            </a:p>
          </p:txBody>
        </p:sp>
        <p:sp>
          <p:nvSpPr>
            <p:cNvPr id="46097" name="Oval 20"/>
            <p:cNvSpPr>
              <a:spLocks noChangeArrowheads="1"/>
            </p:cNvSpPr>
            <p:nvPr/>
          </p:nvSpPr>
          <p:spPr bwMode="auto">
            <a:xfrm>
              <a:off x="6954103" y="5328506"/>
              <a:ext cx="1600200" cy="685800"/>
            </a:xfrm>
            <a:prstGeom prst="ellipse">
              <a:avLst/>
            </a:prstGeom>
            <a:noFill/>
            <a:ln w="25400">
              <a:solidFill>
                <a:schemeClr val="tx1"/>
              </a:solidFill>
              <a:round/>
              <a:headEnd/>
              <a:tailEnd/>
            </a:ln>
          </p:spPr>
          <p:txBody>
            <a:bodyPr wrap="none" anchor="ctr"/>
            <a:lstStyle/>
            <a:p>
              <a:pPr algn="ctr"/>
              <a:r>
                <a:rPr lang="tr-TR" sz="2000" dirty="0" smtClean="0"/>
                <a:t>kredi</a:t>
              </a:r>
              <a:endParaRPr lang="tr-TR" sz="2000" dirty="0"/>
            </a:p>
          </p:txBody>
        </p:sp>
        <p:sp>
          <p:nvSpPr>
            <p:cNvPr id="46098" name="Oval 21"/>
            <p:cNvSpPr>
              <a:spLocks noChangeArrowheads="1"/>
            </p:cNvSpPr>
            <p:nvPr/>
          </p:nvSpPr>
          <p:spPr bwMode="auto">
            <a:xfrm>
              <a:off x="5277703" y="4185506"/>
              <a:ext cx="1600200" cy="685800"/>
            </a:xfrm>
            <a:prstGeom prst="ellipse">
              <a:avLst/>
            </a:prstGeom>
            <a:noFill/>
            <a:ln w="25400">
              <a:solidFill>
                <a:schemeClr val="tx1"/>
              </a:solidFill>
              <a:round/>
              <a:headEnd/>
              <a:tailEnd/>
            </a:ln>
          </p:spPr>
          <p:txBody>
            <a:bodyPr wrap="none" anchor="ctr"/>
            <a:lstStyle/>
            <a:p>
              <a:pPr algn="ctr"/>
              <a:r>
                <a:rPr lang="tr-TR" sz="2000" dirty="0" smtClean="0"/>
                <a:t>içerik</a:t>
              </a:r>
              <a:endParaRPr lang="tr-TR" sz="2000" dirty="0"/>
            </a:p>
          </p:txBody>
        </p:sp>
        <p:sp>
          <p:nvSpPr>
            <p:cNvPr id="46099" name="Line 23"/>
            <p:cNvSpPr>
              <a:spLocks noChangeShapeType="1"/>
            </p:cNvSpPr>
            <p:nvPr/>
          </p:nvSpPr>
          <p:spPr bwMode="auto">
            <a:xfrm>
              <a:off x="2229703" y="5709506"/>
              <a:ext cx="1295400" cy="0"/>
            </a:xfrm>
            <a:prstGeom prst="line">
              <a:avLst/>
            </a:prstGeom>
            <a:noFill/>
            <a:ln w="25400">
              <a:solidFill>
                <a:schemeClr val="tx1"/>
              </a:solidFill>
              <a:round/>
              <a:headEnd/>
              <a:tailEnd/>
            </a:ln>
          </p:spPr>
          <p:txBody>
            <a:bodyPr/>
            <a:lstStyle/>
            <a:p>
              <a:endParaRPr lang="tr-TR"/>
            </a:p>
          </p:txBody>
        </p:sp>
        <p:sp>
          <p:nvSpPr>
            <p:cNvPr id="46100" name="Line 24"/>
            <p:cNvSpPr>
              <a:spLocks noChangeShapeType="1"/>
            </p:cNvSpPr>
            <p:nvPr/>
          </p:nvSpPr>
          <p:spPr bwMode="auto">
            <a:xfrm>
              <a:off x="2686903" y="4871306"/>
              <a:ext cx="838200" cy="533400"/>
            </a:xfrm>
            <a:prstGeom prst="line">
              <a:avLst/>
            </a:prstGeom>
            <a:noFill/>
            <a:ln w="25400">
              <a:solidFill>
                <a:schemeClr val="tx1"/>
              </a:solidFill>
              <a:round/>
              <a:headEnd/>
              <a:tailEnd/>
            </a:ln>
          </p:spPr>
          <p:txBody>
            <a:bodyPr/>
            <a:lstStyle/>
            <a:p>
              <a:endParaRPr lang="tr-TR"/>
            </a:p>
          </p:txBody>
        </p:sp>
        <p:sp>
          <p:nvSpPr>
            <p:cNvPr id="46101" name="Line 25"/>
            <p:cNvSpPr>
              <a:spLocks noChangeShapeType="1"/>
            </p:cNvSpPr>
            <p:nvPr/>
          </p:nvSpPr>
          <p:spPr bwMode="auto">
            <a:xfrm flipH="1" flipV="1">
              <a:off x="5125303" y="5709506"/>
              <a:ext cx="1828800" cy="0"/>
            </a:xfrm>
            <a:prstGeom prst="line">
              <a:avLst/>
            </a:prstGeom>
            <a:noFill/>
            <a:ln w="25400">
              <a:solidFill>
                <a:schemeClr val="tx1"/>
              </a:solidFill>
              <a:round/>
              <a:headEnd/>
              <a:tailEnd/>
            </a:ln>
          </p:spPr>
          <p:txBody>
            <a:bodyPr/>
            <a:lstStyle/>
            <a:p>
              <a:endParaRPr lang="tr-TR"/>
            </a:p>
          </p:txBody>
        </p:sp>
        <p:sp>
          <p:nvSpPr>
            <p:cNvPr id="46102" name="Line 26"/>
            <p:cNvSpPr>
              <a:spLocks noChangeShapeType="1"/>
            </p:cNvSpPr>
            <p:nvPr/>
          </p:nvSpPr>
          <p:spPr bwMode="auto">
            <a:xfrm flipH="1">
              <a:off x="5125303" y="4871306"/>
              <a:ext cx="914400" cy="533400"/>
            </a:xfrm>
            <a:prstGeom prst="line">
              <a:avLst/>
            </a:prstGeom>
            <a:noFill/>
            <a:ln w="25400">
              <a:solidFill>
                <a:schemeClr val="tx1"/>
              </a:solidFill>
              <a:round/>
              <a:headEnd/>
              <a:tailEnd/>
            </a:ln>
          </p:spPr>
          <p:txBody>
            <a:bodyPr/>
            <a:lstStyle/>
            <a:p>
              <a:endParaRPr lang="tr-TR"/>
            </a:p>
          </p:txBody>
        </p:sp>
      </p:grpSp>
      <p:sp>
        <p:nvSpPr>
          <p:cNvPr id="23" name="Slide Number Placeholder 3"/>
          <p:cNvSpPr>
            <a:spLocks noGrp="1"/>
          </p:cNvSpPr>
          <p:nvPr>
            <p:ph type="sldNum" sz="quarter" idx="12"/>
          </p:nvPr>
        </p:nvSpPr>
        <p:spPr>
          <a:xfrm>
            <a:off x="7425344" y="6459786"/>
            <a:ext cx="984019" cy="365125"/>
          </a:xfrm>
        </p:spPr>
        <p:txBody>
          <a:bodyPr/>
          <a:lstStyle/>
          <a:p>
            <a:fld id="{40F91E10-687F-4256-A55D-5BE4A130C7E5}" type="slidenum">
              <a:rPr lang="tr-TR" smtClean="0"/>
              <a:t>26</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447800" y="655321"/>
            <a:ext cx="5638800" cy="822960"/>
          </a:xfrm>
          <a:noFill/>
        </p:spPr>
        <p:txBody>
          <a:bodyPr/>
          <a:lstStyle/>
          <a:p>
            <a:pPr eaLnBrk="1" hangingPunct="1"/>
            <a:r>
              <a:rPr lang="tr-TR" b="1" dirty="0" smtClean="0"/>
              <a:t>İlişki Kümesi Örnekleri</a:t>
            </a:r>
          </a:p>
        </p:txBody>
      </p:sp>
      <p:sp>
        <p:nvSpPr>
          <p:cNvPr id="47108" name="Rectangle 23"/>
          <p:cNvSpPr>
            <a:spLocks noChangeArrowheads="1"/>
          </p:cNvSpPr>
          <p:nvPr/>
        </p:nvSpPr>
        <p:spPr bwMode="auto">
          <a:xfrm>
            <a:off x="1066800" y="2362200"/>
            <a:ext cx="1295400" cy="609600"/>
          </a:xfrm>
          <a:prstGeom prst="rect">
            <a:avLst/>
          </a:prstGeom>
          <a:noFill/>
          <a:ln w="25400">
            <a:solidFill>
              <a:schemeClr val="tx1"/>
            </a:solidFill>
            <a:miter lim="800000"/>
            <a:headEnd/>
            <a:tailEnd/>
          </a:ln>
        </p:spPr>
        <p:txBody>
          <a:bodyPr wrap="none" anchor="ctr"/>
          <a:lstStyle/>
          <a:p>
            <a:pPr algn="ctr"/>
            <a:r>
              <a:rPr lang="tr-TR" sz="2000" dirty="0" smtClean="0"/>
              <a:t>ERKEK</a:t>
            </a:r>
            <a:endParaRPr lang="tr-TR" sz="2000" dirty="0"/>
          </a:p>
        </p:txBody>
      </p:sp>
      <p:sp>
        <p:nvSpPr>
          <p:cNvPr id="47109" name="Rectangle 24"/>
          <p:cNvSpPr>
            <a:spLocks noChangeArrowheads="1"/>
          </p:cNvSpPr>
          <p:nvPr/>
        </p:nvSpPr>
        <p:spPr bwMode="auto">
          <a:xfrm>
            <a:off x="6858000" y="2362200"/>
            <a:ext cx="1219200" cy="609600"/>
          </a:xfrm>
          <a:prstGeom prst="rect">
            <a:avLst/>
          </a:prstGeom>
          <a:noFill/>
          <a:ln w="25400">
            <a:solidFill>
              <a:schemeClr val="tx1"/>
            </a:solidFill>
            <a:miter lim="800000"/>
            <a:headEnd/>
            <a:tailEnd/>
          </a:ln>
        </p:spPr>
        <p:txBody>
          <a:bodyPr wrap="none" anchor="ctr"/>
          <a:lstStyle/>
          <a:p>
            <a:pPr algn="ctr"/>
            <a:r>
              <a:rPr lang="tr-TR" sz="2000" dirty="0" smtClean="0"/>
              <a:t>KADIN</a:t>
            </a:r>
            <a:endParaRPr lang="tr-TR" sz="2000" dirty="0"/>
          </a:p>
        </p:txBody>
      </p:sp>
      <p:sp>
        <p:nvSpPr>
          <p:cNvPr id="47111" name="AutoShape 26"/>
          <p:cNvSpPr>
            <a:spLocks noChangeArrowheads="1"/>
          </p:cNvSpPr>
          <p:nvPr/>
        </p:nvSpPr>
        <p:spPr bwMode="auto">
          <a:xfrm>
            <a:off x="3810000" y="2209800"/>
            <a:ext cx="1600200" cy="914400"/>
          </a:xfrm>
          <a:prstGeom prst="diamond">
            <a:avLst/>
          </a:prstGeom>
          <a:noFill/>
          <a:ln w="25400">
            <a:solidFill>
              <a:schemeClr val="tx1"/>
            </a:solidFill>
            <a:miter lim="800000"/>
            <a:headEnd/>
            <a:tailEnd/>
          </a:ln>
        </p:spPr>
        <p:txBody>
          <a:bodyPr wrap="none" anchor="ctr"/>
          <a:lstStyle/>
          <a:p>
            <a:pPr algn="ctr"/>
            <a:r>
              <a:rPr lang="tr-TR" sz="2000" dirty="0" smtClean="0"/>
              <a:t>evlilik</a:t>
            </a:r>
            <a:endParaRPr lang="tr-TR" sz="2000" dirty="0"/>
          </a:p>
        </p:txBody>
      </p:sp>
      <p:sp>
        <p:nvSpPr>
          <p:cNvPr id="47112" name="Line 32"/>
          <p:cNvSpPr>
            <a:spLocks noChangeShapeType="1"/>
          </p:cNvSpPr>
          <p:nvPr/>
        </p:nvSpPr>
        <p:spPr bwMode="auto">
          <a:xfrm>
            <a:off x="2362200" y="5257800"/>
            <a:ext cx="1447800" cy="0"/>
          </a:xfrm>
          <a:prstGeom prst="line">
            <a:avLst/>
          </a:prstGeom>
          <a:noFill/>
          <a:ln w="25400">
            <a:solidFill>
              <a:schemeClr val="tx1"/>
            </a:solidFill>
            <a:round/>
            <a:headEnd type="none" w="med" len="med"/>
            <a:tailEnd type="none" w="med" len="med"/>
          </a:ln>
        </p:spPr>
        <p:txBody>
          <a:bodyPr/>
          <a:lstStyle/>
          <a:p>
            <a:endParaRPr lang="tr-TR"/>
          </a:p>
        </p:txBody>
      </p:sp>
      <p:sp>
        <p:nvSpPr>
          <p:cNvPr id="47113" name="Rectangle 33"/>
          <p:cNvSpPr>
            <a:spLocks noChangeArrowheads="1"/>
          </p:cNvSpPr>
          <p:nvPr/>
        </p:nvSpPr>
        <p:spPr bwMode="auto">
          <a:xfrm>
            <a:off x="1066800" y="4953000"/>
            <a:ext cx="1295400" cy="609600"/>
          </a:xfrm>
          <a:prstGeom prst="rect">
            <a:avLst/>
          </a:prstGeom>
          <a:noFill/>
          <a:ln w="25400">
            <a:solidFill>
              <a:schemeClr val="tx1"/>
            </a:solidFill>
            <a:miter lim="800000"/>
            <a:headEnd/>
            <a:tailEnd/>
          </a:ln>
        </p:spPr>
        <p:txBody>
          <a:bodyPr wrap="none" anchor="ctr"/>
          <a:lstStyle/>
          <a:p>
            <a:pPr algn="ctr"/>
            <a:r>
              <a:rPr lang="tr-TR" sz="2000" dirty="0" smtClean="0"/>
              <a:t>ÖĞRENCİ</a:t>
            </a:r>
            <a:endParaRPr lang="tr-TR" sz="2000" dirty="0"/>
          </a:p>
        </p:txBody>
      </p:sp>
      <p:sp>
        <p:nvSpPr>
          <p:cNvPr id="47114" name="Rectangle 34"/>
          <p:cNvSpPr>
            <a:spLocks noChangeArrowheads="1"/>
          </p:cNvSpPr>
          <p:nvPr/>
        </p:nvSpPr>
        <p:spPr bwMode="auto">
          <a:xfrm>
            <a:off x="6858000" y="4953000"/>
            <a:ext cx="1219200" cy="609600"/>
          </a:xfrm>
          <a:prstGeom prst="rect">
            <a:avLst/>
          </a:prstGeom>
          <a:noFill/>
          <a:ln w="25400">
            <a:solidFill>
              <a:schemeClr val="tx1"/>
            </a:solidFill>
            <a:miter lim="800000"/>
            <a:headEnd/>
            <a:tailEnd/>
          </a:ln>
        </p:spPr>
        <p:txBody>
          <a:bodyPr wrap="none" anchor="ctr"/>
          <a:lstStyle/>
          <a:p>
            <a:pPr algn="ctr"/>
            <a:r>
              <a:rPr lang="tr-TR" sz="2000" dirty="0" smtClean="0"/>
              <a:t>DERS</a:t>
            </a:r>
            <a:endParaRPr lang="tr-TR" sz="2000" dirty="0"/>
          </a:p>
        </p:txBody>
      </p:sp>
      <p:sp>
        <p:nvSpPr>
          <p:cNvPr id="47115" name="Line 35"/>
          <p:cNvSpPr>
            <a:spLocks noChangeShapeType="1"/>
          </p:cNvSpPr>
          <p:nvPr/>
        </p:nvSpPr>
        <p:spPr bwMode="auto">
          <a:xfrm>
            <a:off x="5410200" y="5257800"/>
            <a:ext cx="1447800" cy="0"/>
          </a:xfrm>
          <a:prstGeom prst="line">
            <a:avLst/>
          </a:prstGeom>
          <a:noFill/>
          <a:ln w="25400">
            <a:solidFill>
              <a:schemeClr val="tx1"/>
            </a:solidFill>
            <a:round/>
            <a:headEnd type="none" w="med" len="med"/>
            <a:tailEnd type="none" w="med" len="med"/>
          </a:ln>
        </p:spPr>
        <p:txBody>
          <a:bodyPr/>
          <a:lstStyle/>
          <a:p>
            <a:endParaRPr lang="tr-TR"/>
          </a:p>
        </p:txBody>
      </p:sp>
      <p:sp>
        <p:nvSpPr>
          <p:cNvPr id="47116" name="AutoShape 36"/>
          <p:cNvSpPr>
            <a:spLocks noChangeArrowheads="1"/>
          </p:cNvSpPr>
          <p:nvPr/>
        </p:nvSpPr>
        <p:spPr bwMode="auto">
          <a:xfrm>
            <a:off x="3810000" y="4800600"/>
            <a:ext cx="1600200" cy="914400"/>
          </a:xfrm>
          <a:prstGeom prst="diamond">
            <a:avLst/>
          </a:prstGeom>
          <a:noFill/>
          <a:ln w="25400">
            <a:solidFill>
              <a:schemeClr val="tx1"/>
            </a:solidFill>
            <a:miter lim="800000"/>
            <a:headEnd/>
            <a:tailEnd/>
          </a:ln>
        </p:spPr>
        <p:txBody>
          <a:bodyPr wrap="none" anchor="ctr"/>
          <a:lstStyle/>
          <a:p>
            <a:pPr algn="ctr"/>
            <a:r>
              <a:rPr lang="tr-TR" sz="2000" dirty="0" smtClean="0"/>
              <a:t>alır</a:t>
            </a:r>
            <a:endParaRPr lang="tr-TR" sz="2000" dirty="0"/>
          </a:p>
        </p:txBody>
      </p:sp>
      <p:sp>
        <p:nvSpPr>
          <p:cNvPr id="47121" name="Line 43"/>
          <p:cNvSpPr>
            <a:spLocks noChangeShapeType="1"/>
          </p:cNvSpPr>
          <p:nvPr/>
        </p:nvSpPr>
        <p:spPr bwMode="auto">
          <a:xfrm>
            <a:off x="2362200" y="3962400"/>
            <a:ext cx="1447800" cy="0"/>
          </a:xfrm>
          <a:prstGeom prst="line">
            <a:avLst/>
          </a:prstGeom>
          <a:noFill/>
          <a:ln w="25400">
            <a:solidFill>
              <a:schemeClr val="tx1"/>
            </a:solidFill>
            <a:round/>
            <a:headEnd type="triangle" w="lg" len="lg"/>
            <a:tailEnd type="none" w="med" len="med"/>
          </a:ln>
        </p:spPr>
        <p:txBody>
          <a:bodyPr/>
          <a:lstStyle/>
          <a:p>
            <a:endParaRPr lang="tr-TR"/>
          </a:p>
        </p:txBody>
      </p:sp>
      <p:sp>
        <p:nvSpPr>
          <p:cNvPr id="47122" name="Rectangle 44"/>
          <p:cNvSpPr>
            <a:spLocks noChangeArrowheads="1"/>
          </p:cNvSpPr>
          <p:nvPr/>
        </p:nvSpPr>
        <p:spPr bwMode="auto">
          <a:xfrm>
            <a:off x="1066800" y="3657600"/>
            <a:ext cx="1295400" cy="609600"/>
          </a:xfrm>
          <a:prstGeom prst="rect">
            <a:avLst/>
          </a:prstGeom>
          <a:noFill/>
          <a:ln w="25400">
            <a:solidFill>
              <a:schemeClr val="tx1"/>
            </a:solidFill>
            <a:miter lim="800000"/>
            <a:headEnd/>
            <a:tailEnd/>
          </a:ln>
        </p:spPr>
        <p:txBody>
          <a:bodyPr wrap="none" anchor="ctr"/>
          <a:lstStyle/>
          <a:p>
            <a:pPr algn="ctr"/>
            <a:r>
              <a:rPr lang="tr-TR" sz="2000" dirty="0" smtClean="0"/>
              <a:t>BÖLÜM</a:t>
            </a:r>
            <a:endParaRPr lang="tr-TR" sz="2000" dirty="0"/>
          </a:p>
        </p:txBody>
      </p:sp>
      <p:sp>
        <p:nvSpPr>
          <p:cNvPr id="47123" name="Rectangle 45"/>
          <p:cNvSpPr>
            <a:spLocks noChangeArrowheads="1"/>
          </p:cNvSpPr>
          <p:nvPr/>
        </p:nvSpPr>
        <p:spPr bwMode="auto">
          <a:xfrm>
            <a:off x="6858000" y="3733800"/>
            <a:ext cx="1371600" cy="533400"/>
          </a:xfrm>
          <a:prstGeom prst="rect">
            <a:avLst/>
          </a:prstGeom>
          <a:noFill/>
          <a:ln w="25400">
            <a:solidFill>
              <a:schemeClr val="tx1"/>
            </a:solidFill>
            <a:miter lim="800000"/>
            <a:headEnd/>
            <a:tailEnd/>
          </a:ln>
        </p:spPr>
        <p:txBody>
          <a:bodyPr wrap="none" anchor="ctr"/>
          <a:lstStyle/>
          <a:p>
            <a:pPr algn="ctr"/>
            <a:r>
              <a:rPr lang="tr-TR" sz="2000" dirty="0" smtClean="0"/>
              <a:t>ÖĞRENCİ</a:t>
            </a:r>
            <a:endParaRPr lang="tr-TR" sz="2000" dirty="0"/>
          </a:p>
        </p:txBody>
      </p:sp>
      <p:sp>
        <p:nvSpPr>
          <p:cNvPr id="47124" name="Line 46"/>
          <p:cNvSpPr>
            <a:spLocks noChangeShapeType="1"/>
          </p:cNvSpPr>
          <p:nvPr/>
        </p:nvSpPr>
        <p:spPr bwMode="auto">
          <a:xfrm>
            <a:off x="5410200" y="3962400"/>
            <a:ext cx="1447800" cy="0"/>
          </a:xfrm>
          <a:prstGeom prst="line">
            <a:avLst/>
          </a:prstGeom>
          <a:noFill/>
          <a:ln w="25400">
            <a:solidFill>
              <a:schemeClr val="tx1"/>
            </a:solidFill>
            <a:round/>
            <a:headEnd type="none" w="med" len="med"/>
            <a:tailEnd type="none" w="med" len="med"/>
          </a:ln>
        </p:spPr>
        <p:txBody>
          <a:bodyPr/>
          <a:lstStyle/>
          <a:p>
            <a:endParaRPr lang="tr-TR"/>
          </a:p>
        </p:txBody>
      </p:sp>
      <p:sp>
        <p:nvSpPr>
          <p:cNvPr id="47125" name="AutoShape 47"/>
          <p:cNvSpPr>
            <a:spLocks noChangeArrowheads="1"/>
          </p:cNvSpPr>
          <p:nvPr/>
        </p:nvSpPr>
        <p:spPr bwMode="auto">
          <a:xfrm>
            <a:off x="3810000" y="3505200"/>
            <a:ext cx="1600200" cy="914400"/>
          </a:xfrm>
          <a:prstGeom prst="diamond">
            <a:avLst/>
          </a:prstGeom>
          <a:noFill/>
          <a:ln w="25400">
            <a:solidFill>
              <a:schemeClr val="tx1"/>
            </a:solidFill>
            <a:miter lim="800000"/>
            <a:headEnd/>
            <a:tailEnd/>
          </a:ln>
        </p:spPr>
        <p:txBody>
          <a:bodyPr wrap="none" anchor="ctr"/>
          <a:lstStyle/>
          <a:p>
            <a:pPr algn="ctr"/>
            <a:r>
              <a:rPr lang="tr-TR" sz="2000" dirty="0" smtClean="0"/>
              <a:t>kaydolur</a:t>
            </a:r>
            <a:endParaRPr lang="tr-TR" sz="2000" dirty="0"/>
          </a:p>
        </p:txBody>
      </p:sp>
      <p:sp>
        <p:nvSpPr>
          <p:cNvPr id="27" name="Line 43"/>
          <p:cNvSpPr>
            <a:spLocks noChangeShapeType="1"/>
          </p:cNvSpPr>
          <p:nvPr/>
        </p:nvSpPr>
        <p:spPr bwMode="auto">
          <a:xfrm>
            <a:off x="2362200" y="2667000"/>
            <a:ext cx="1447800" cy="0"/>
          </a:xfrm>
          <a:prstGeom prst="line">
            <a:avLst/>
          </a:prstGeom>
          <a:noFill/>
          <a:ln w="25400">
            <a:solidFill>
              <a:schemeClr val="tx1"/>
            </a:solidFill>
            <a:round/>
            <a:headEnd type="triangle" w="lg" len="lg"/>
            <a:tailEnd type="none" w="med" len="med"/>
          </a:ln>
        </p:spPr>
        <p:txBody>
          <a:bodyPr/>
          <a:lstStyle/>
          <a:p>
            <a:endParaRPr lang="tr-TR"/>
          </a:p>
        </p:txBody>
      </p:sp>
      <p:sp>
        <p:nvSpPr>
          <p:cNvPr id="28" name="Line 43"/>
          <p:cNvSpPr>
            <a:spLocks noChangeShapeType="1"/>
          </p:cNvSpPr>
          <p:nvPr/>
        </p:nvSpPr>
        <p:spPr bwMode="auto">
          <a:xfrm flipH="1">
            <a:off x="5410200" y="2667000"/>
            <a:ext cx="1447800" cy="0"/>
          </a:xfrm>
          <a:prstGeom prst="line">
            <a:avLst/>
          </a:prstGeom>
          <a:noFill/>
          <a:ln w="25400">
            <a:solidFill>
              <a:schemeClr val="tx1"/>
            </a:solidFill>
            <a:round/>
            <a:headEnd type="triangle" w="lg" len="lg"/>
            <a:tailEnd type="none" w="med" len="med"/>
          </a:ln>
        </p:spPr>
        <p:txBody>
          <a:bodyPr/>
          <a:lstStyle/>
          <a:p>
            <a:endParaRPr lang="tr-TR"/>
          </a:p>
        </p:txBody>
      </p:sp>
      <p:sp>
        <p:nvSpPr>
          <p:cNvPr id="18" name="Slide Number Placeholder 3"/>
          <p:cNvSpPr>
            <a:spLocks noGrp="1"/>
          </p:cNvSpPr>
          <p:nvPr>
            <p:ph type="sldNum" sz="quarter" idx="12"/>
          </p:nvPr>
        </p:nvSpPr>
        <p:spPr>
          <a:xfrm>
            <a:off x="7425344" y="6459786"/>
            <a:ext cx="984019" cy="365125"/>
          </a:xfrm>
        </p:spPr>
        <p:txBody>
          <a:bodyPr/>
          <a:lstStyle/>
          <a:p>
            <a:fld id="{C1080C9B-3419-4676-8039-0AED0B0D5086}" type="slidenum">
              <a:rPr lang="tr-TR" smtClean="0"/>
              <a:t>27</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7108"/>
                                        </p:tgtEl>
                                        <p:attrNameLst>
                                          <p:attrName>style.visibility</p:attrName>
                                        </p:attrNameLst>
                                      </p:cBhvr>
                                      <p:to>
                                        <p:strVal val="visible"/>
                                      </p:to>
                                    </p:set>
                                    <p:animEffect transition="in" filter="box(in)">
                                      <p:cBhvr>
                                        <p:cTn id="13" dur="500"/>
                                        <p:tgtEl>
                                          <p:spTgt spid="47108"/>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7109"/>
                                        </p:tgtEl>
                                        <p:attrNameLst>
                                          <p:attrName>style.visibility</p:attrName>
                                        </p:attrNameLst>
                                      </p:cBhvr>
                                      <p:to>
                                        <p:strVal val="visible"/>
                                      </p:to>
                                    </p:set>
                                    <p:animEffect transition="in" filter="box(in)">
                                      <p:cBhvr>
                                        <p:cTn id="16" dur="500"/>
                                        <p:tgtEl>
                                          <p:spTgt spid="4710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7111"/>
                                        </p:tgtEl>
                                        <p:attrNameLst>
                                          <p:attrName>style.visibility</p:attrName>
                                        </p:attrNameLst>
                                      </p:cBhvr>
                                      <p:to>
                                        <p:strVal val="visible"/>
                                      </p:to>
                                    </p:set>
                                    <p:animEffect transition="in" filter="box(in)">
                                      <p:cBhvr>
                                        <p:cTn id="19" dur="500"/>
                                        <p:tgtEl>
                                          <p:spTgt spid="47111"/>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500"/>
                                        <p:tgtEl>
                                          <p:spTgt spid="27"/>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ox(in)">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7122"/>
                                        </p:tgtEl>
                                        <p:attrNameLst>
                                          <p:attrName>style.visibility</p:attrName>
                                        </p:attrNameLst>
                                      </p:cBhvr>
                                      <p:to>
                                        <p:strVal val="visible"/>
                                      </p:to>
                                    </p:set>
                                    <p:animEffect transition="in" filter="box(in)">
                                      <p:cBhvr>
                                        <p:cTn id="30" dur="500"/>
                                        <p:tgtEl>
                                          <p:spTgt spid="47122"/>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47123"/>
                                        </p:tgtEl>
                                        <p:attrNameLst>
                                          <p:attrName>style.visibility</p:attrName>
                                        </p:attrNameLst>
                                      </p:cBhvr>
                                      <p:to>
                                        <p:strVal val="visible"/>
                                      </p:to>
                                    </p:set>
                                    <p:animEffect transition="in" filter="box(in)">
                                      <p:cBhvr>
                                        <p:cTn id="33" dur="500"/>
                                        <p:tgtEl>
                                          <p:spTgt spid="47123"/>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7125"/>
                                        </p:tgtEl>
                                        <p:attrNameLst>
                                          <p:attrName>style.visibility</p:attrName>
                                        </p:attrNameLst>
                                      </p:cBhvr>
                                      <p:to>
                                        <p:strVal val="visible"/>
                                      </p:to>
                                    </p:set>
                                    <p:animEffect transition="in" filter="box(in)">
                                      <p:cBhvr>
                                        <p:cTn id="36" dur="500"/>
                                        <p:tgtEl>
                                          <p:spTgt spid="4712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47121"/>
                                        </p:tgtEl>
                                        <p:attrNameLst>
                                          <p:attrName>style.visibility</p:attrName>
                                        </p:attrNameLst>
                                      </p:cBhvr>
                                      <p:to>
                                        <p:strVal val="visible"/>
                                      </p:to>
                                    </p:set>
                                    <p:animEffect transition="in" filter="box(in)">
                                      <p:cBhvr>
                                        <p:cTn id="39" dur="500"/>
                                        <p:tgtEl>
                                          <p:spTgt spid="47121"/>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7124"/>
                                        </p:tgtEl>
                                        <p:attrNameLst>
                                          <p:attrName>style.visibility</p:attrName>
                                        </p:attrNameLst>
                                      </p:cBhvr>
                                      <p:to>
                                        <p:strVal val="visible"/>
                                      </p:to>
                                    </p:set>
                                    <p:animEffect transition="in" filter="box(in)">
                                      <p:cBhvr>
                                        <p:cTn id="42" dur="500"/>
                                        <p:tgtEl>
                                          <p:spTgt spid="4712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7113"/>
                                        </p:tgtEl>
                                        <p:attrNameLst>
                                          <p:attrName>style.visibility</p:attrName>
                                        </p:attrNameLst>
                                      </p:cBhvr>
                                      <p:to>
                                        <p:strVal val="visible"/>
                                      </p:to>
                                    </p:set>
                                    <p:animEffect transition="in" filter="box(in)">
                                      <p:cBhvr>
                                        <p:cTn id="47" dur="500"/>
                                        <p:tgtEl>
                                          <p:spTgt spid="47113"/>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47114"/>
                                        </p:tgtEl>
                                        <p:attrNameLst>
                                          <p:attrName>style.visibility</p:attrName>
                                        </p:attrNameLst>
                                      </p:cBhvr>
                                      <p:to>
                                        <p:strVal val="visible"/>
                                      </p:to>
                                    </p:set>
                                    <p:animEffect transition="in" filter="box(in)">
                                      <p:cBhvr>
                                        <p:cTn id="50" dur="500"/>
                                        <p:tgtEl>
                                          <p:spTgt spid="47114"/>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47116"/>
                                        </p:tgtEl>
                                        <p:attrNameLst>
                                          <p:attrName>style.visibility</p:attrName>
                                        </p:attrNameLst>
                                      </p:cBhvr>
                                      <p:to>
                                        <p:strVal val="visible"/>
                                      </p:to>
                                    </p:set>
                                    <p:animEffect transition="in" filter="box(in)">
                                      <p:cBhvr>
                                        <p:cTn id="53" dur="500"/>
                                        <p:tgtEl>
                                          <p:spTgt spid="4711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47112"/>
                                        </p:tgtEl>
                                        <p:attrNameLst>
                                          <p:attrName>style.visibility</p:attrName>
                                        </p:attrNameLst>
                                      </p:cBhvr>
                                      <p:to>
                                        <p:strVal val="visible"/>
                                      </p:to>
                                    </p:set>
                                    <p:animEffect transition="in" filter="box(in)">
                                      <p:cBhvr>
                                        <p:cTn id="56" dur="500"/>
                                        <p:tgtEl>
                                          <p:spTgt spid="47112"/>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47115"/>
                                        </p:tgtEl>
                                        <p:attrNameLst>
                                          <p:attrName>style.visibility</p:attrName>
                                        </p:attrNameLst>
                                      </p:cBhvr>
                                      <p:to>
                                        <p:strVal val="visible"/>
                                      </p:to>
                                    </p:set>
                                    <p:animEffect transition="in" filter="box(in)">
                                      <p:cBhvr>
                                        <p:cTn id="59" dur="500"/>
                                        <p:tgtEl>
                                          <p:spTgt spid="4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8" grpId="0" animBg="1"/>
      <p:bldP spid="47109" grpId="0" animBg="1"/>
      <p:bldP spid="47111" grpId="0" animBg="1"/>
      <p:bldP spid="47112" grpId="0" animBg="1"/>
      <p:bldP spid="47113" grpId="0" animBg="1"/>
      <p:bldP spid="47114" grpId="0" animBg="1"/>
      <p:bldP spid="47115" grpId="0" animBg="1"/>
      <p:bldP spid="47116" grpId="0" animBg="1"/>
      <p:bldP spid="47121" grpId="0" animBg="1"/>
      <p:bldP spid="47122" grpId="0" animBg="1"/>
      <p:bldP spid="47123" grpId="0" animBg="1"/>
      <p:bldP spid="47124" grpId="0" animBg="1"/>
      <p:bldP spid="47125" grpId="0" animBg="1"/>
      <p:bldP spid="27" grpId="0" animBg="1"/>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90600" y="287556"/>
            <a:ext cx="7543800" cy="1450757"/>
          </a:xfrm>
          <a:noFill/>
        </p:spPr>
        <p:txBody>
          <a:bodyPr/>
          <a:lstStyle/>
          <a:p>
            <a:pPr eaLnBrk="1" hangingPunct="1"/>
            <a:r>
              <a:rPr lang="tr-TR" b="1" dirty="0" smtClean="0"/>
              <a:t>Yinelemeli (Recursive) İlişki</a:t>
            </a:r>
          </a:p>
        </p:txBody>
      </p:sp>
      <p:grpSp>
        <p:nvGrpSpPr>
          <p:cNvPr id="2" name="Group 1"/>
          <p:cNvGrpSpPr/>
          <p:nvPr/>
        </p:nvGrpSpPr>
        <p:grpSpPr>
          <a:xfrm>
            <a:off x="1295400" y="2209800"/>
            <a:ext cx="6858000" cy="2590800"/>
            <a:chOff x="1295400" y="2209800"/>
            <a:chExt cx="6858000" cy="2590800"/>
          </a:xfrm>
        </p:grpSpPr>
        <p:sp>
          <p:nvSpPr>
            <p:cNvPr id="48131" name="Line 3"/>
            <p:cNvSpPr>
              <a:spLocks noChangeShapeType="1"/>
            </p:cNvSpPr>
            <p:nvPr/>
          </p:nvSpPr>
          <p:spPr bwMode="auto">
            <a:xfrm>
              <a:off x="5029200" y="3505200"/>
              <a:ext cx="1447800" cy="0"/>
            </a:xfrm>
            <a:prstGeom prst="line">
              <a:avLst/>
            </a:prstGeom>
            <a:noFill/>
            <a:ln w="25400">
              <a:solidFill>
                <a:schemeClr val="tx1"/>
              </a:solidFill>
              <a:round/>
              <a:headEnd/>
              <a:tailEnd/>
            </a:ln>
          </p:spPr>
          <p:txBody>
            <a:bodyPr/>
            <a:lstStyle/>
            <a:p>
              <a:endParaRPr lang="tr-TR"/>
            </a:p>
          </p:txBody>
        </p:sp>
        <p:sp>
          <p:nvSpPr>
            <p:cNvPr id="48132" name="Rectangle 4"/>
            <p:cNvSpPr>
              <a:spLocks noChangeArrowheads="1"/>
            </p:cNvSpPr>
            <p:nvPr/>
          </p:nvSpPr>
          <p:spPr bwMode="auto">
            <a:xfrm>
              <a:off x="3429000" y="3200400"/>
              <a:ext cx="1600200" cy="609600"/>
            </a:xfrm>
            <a:prstGeom prst="rect">
              <a:avLst/>
            </a:prstGeom>
            <a:noFill/>
            <a:ln w="25400">
              <a:solidFill>
                <a:schemeClr val="tx1"/>
              </a:solidFill>
              <a:miter lim="800000"/>
              <a:headEnd/>
              <a:tailEnd/>
            </a:ln>
          </p:spPr>
          <p:txBody>
            <a:bodyPr wrap="none" anchor="ctr"/>
            <a:lstStyle/>
            <a:p>
              <a:pPr algn="ctr"/>
              <a:r>
                <a:rPr lang="tr-TR" sz="2000" dirty="0" smtClean="0"/>
                <a:t>PERSONEL</a:t>
              </a:r>
              <a:endParaRPr lang="tr-TR" sz="2000" dirty="0"/>
            </a:p>
          </p:txBody>
        </p:sp>
        <p:sp>
          <p:nvSpPr>
            <p:cNvPr id="48133" name="AutoShape 7"/>
            <p:cNvSpPr>
              <a:spLocks noChangeArrowheads="1"/>
            </p:cNvSpPr>
            <p:nvPr/>
          </p:nvSpPr>
          <p:spPr bwMode="auto">
            <a:xfrm>
              <a:off x="6477000" y="3048000"/>
              <a:ext cx="1676400" cy="914400"/>
            </a:xfrm>
            <a:prstGeom prst="diamond">
              <a:avLst/>
            </a:prstGeom>
            <a:noFill/>
            <a:ln w="25400">
              <a:solidFill>
                <a:schemeClr val="tx1"/>
              </a:solidFill>
              <a:miter lim="800000"/>
              <a:headEnd/>
              <a:tailEnd/>
            </a:ln>
          </p:spPr>
          <p:txBody>
            <a:bodyPr wrap="none" anchor="ctr"/>
            <a:lstStyle/>
            <a:p>
              <a:pPr algn="ctr"/>
              <a:r>
                <a:rPr lang="tr-TR" sz="2000"/>
                <a:t>Yönetici</a:t>
              </a:r>
            </a:p>
          </p:txBody>
        </p:sp>
        <p:sp>
          <p:nvSpPr>
            <p:cNvPr id="48134" name="Oval 18"/>
            <p:cNvSpPr>
              <a:spLocks noChangeArrowheads="1"/>
            </p:cNvSpPr>
            <p:nvPr/>
          </p:nvSpPr>
          <p:spPr bwMode="auto">
            <a:xfrm>
              <a:off x="1295400" y="4038600"/>
              <a:ext cx="1600200" cy="609600"/>
            </a:xfrm>
            <a:prstGeom prst="ellipse">
              <a:avLst/>
            </a:prstGeom>
            <a:noFill/>
            <a:ln w="25400">
              <a:solidFill>
                <a:schemeClr val="tx1"/>
              </a:solidFill>
              <a:round/>
              <a:headEnd/>
              <a:tailEnd/>
            </a:ln>
          </p:spPr>
          <p:txBody>
            <a:bodyPr wrap="none" anchor="ctr"/>
            <a:lstStyle/>
            <a:p>
              <a:pPr algn="ctr"/>
              <a:r>
                <a:rPr lang="tr-TR" sz="2000"/>
                <a:t>Soyadı</a:t>
              </a:r>
            </a:p>
          </p:txBody>
        </p:sp>
        <p:sp>
          <p:nvSpPr>
            <p:cNvPr id="48135" name="Oval 19"/>
            <p:cNvSpPr>
              <a:spLocks noChangeArrowheads="1"/>
            </p:cNvSpPr>
            <p:nvPr/>
          </p:nvSpPr>
          <p:spPr bwMode="auto">
            <a:xfrm>
              <a:off x="1295400" y="3200400"/>
              <a:ext cx="1600200" cy="609600"/>
            </a:xfrm>
            <a:prstGeom prst="ellipse">
              <a:avLst/>
            </a:prstGeom>
            <a:noFill/>
            <a:ln w="25400">
              <a:solidFill>
                <a:schemeClr val="tx1"/>
              </a:solidFill>
              <a:round/>
              <a:headEnd/>
              <a:tailEnd/>
            </a:ln>
          </p:spPr>
          <p:txBody>
            <a:bodyPr wrap="none" anchor="ctr"/>
            <a:lstStyle/>
            <a:p>
              <a:pPr algn="ctr"/>
              <a:r>
                <a:rPr lang="tr-TR" sz="2000"/>
                <a:t>Adı</a:t>
              </a:r>
            </a:p>
          </p:txBody>
        </p:sp>
        <p:sp>
          <p:nvSpPr>
            <p:cNvPr id="48136" name="Oval 20"/>
            <p:cNvSpPr>
              <a:spLocks noChangeArrowheads="1"/>
            </p:cNvSpPr>
            <p:nvPr/>
          </p:nvSpPr>
          <p:spPr bwMode="auto">
            <a:xfrm>
              <a:off x="3429000" y="2209800"/>
              <a:ext cx="1600200" cy="609600"/>
            </a:xfrm>
            <a:prstGeom prst="ellipse">
              <a:avLst/>
            </a:prstGeom>
            <a:noFill/>
            <a:ln w="25400">
              <a:solidFill>
                <a:schemeClr val="tx1"/>
              </a:solidFill>
              <a:round/>
              <a:headEnd/>
              <a:tailEnd/>
            </a:ln>
          </p:spPr>
          <p:txBody>
            <a:bodyPr wrap="none" anchor="ctr"/>
            <a:lstStyle/>
            <a:p>
              <a:pPr algn="ctr"/>
              <a:r>
                <a:rPr lang="tr-TR" sz="2000"/>
                <a:t>Bölümü</a:t>
              </a:r>
            </a:p>
          </p:txBody>
        </p:sp>
        <p:sp>
          <p:nvSpPr>
            <p:cNvPr id="48137" name="Oval 21"/>
            <p:cNvSpPr>
              <a:spLocks noChangeArrowheads="1"/>
            </p:cNvSpPr>
            <p:nvPr/>
          </p:nvSpPr>
          <p:spPr bwMode="auto">
            <a:xfrm>
              <a:off x="3429000" y="4191000"/>
              <a:ext cx="1600200" cy="609600"/>
            </a:xfrm>
            <a:prstGeom prst="ellipse">
              <a:avLst/>
            </a:prstGeom>
            <a:noFill/>
            <a:ln w="25400">
              <a:solidFill>
                <a:schemeClr val="tx1"/>
              </a:solidFill>
              <a:round/>
              <a:headEnd/>
              <a:tailEnd/>
            </a:ln>
          </p:spPr>
          <p:txBody>
            <a:bodyPr wrap="none" anchor="ctr"/>
            <a:lstStyle/>
            <a:p>
              <a:pPr algn="ctr"/>
              <a:r>
                <a:rPr lang="tr-TR" sz="2000"/>
                <a:t>Görevi</a:t>
              </a:r>
            </a:p>
          </p:txBody>
        </p:sp>
        <p:sp>
          <p:nvSpPr>
            <p:cNvPr id="48138" name="Oval 22"/>
            <p:cNvSpPr>
              <a:spLocks noChangeArrowheads="1"/>
            </p:cNvSpPr>
            <p:nvPr/>
          </p:nvSpPr>
          <p:spPr bwMode="auto">
            <a:xfrm>
              <a:off x="1295400" y="2362200"/>
              <a:ext cx="1600200" cy="609600"/>
            </a:xfrm>
            <a:prstGeom prst="ellipse">
              <a:avLst/>
            </a:prstGeom>
            <a:noFill/>
            <a:ln w="25400">
              <a:solidFill>
                <a:schemeClr val="tx1"/>
              </a:solidFill>
              <a:round/>
              <a:headEnd/>
              <a:tailEnd/>
            </a:ln>
          </p:spPr>
          <p:txBody>
            <a:bodyPr wrap="none" anchor="ctr"/>
            <a:lstStyle/>
            <a:p>
              <a:pPr algn="ctr"/>
              <a:r>
                <a:rPr lang="tr-TR" sz="2000" u="sng"/>
                <a:t>Sicil No</a:t>
              </a:r>
            </a:p>
          </p:txBody>
        </p:sp>
        <p:sp>
          <p:nvSpPr>
            <p:cNvPr id="48139" name="Line 25"/>
            <p:cNvSpPr>
              <a:spLocks noChangeShapeType="1"/>
            </p:cNvSpPr>
            <p:nvPr/>
          </p:nvSpPr>
          <p:spPr bwMode="auto">
            <a:xfrm>
              <a:off x="2895600" y="3505200"/>
              <a:ext cx="533400" cy="0"/>
            </a:xfrm>
            <a:prstGeom prst="line">
              <a:avLst/>
            </a:prstGeom>
            <a:noFill/>
            <a:ln w="25400">
              <a:solidFill>
                <a:schemeClr val="tx1"/>
              </a:solidFill>
              <a:round/>
              <a:headEnd/>
              <a:tailEnd/>
            </a:ln>
          </p:spPr>
          <p:txBody>
            <a:bodyPr/>
            <a:lstStyle/>
            <a:p>
              <a:endParaRPr lang="tr-TR"/>
            </a:p>
          </p:txBody>
        </p:sp>
        <p:sp>
          <p:nvSpPr>
            <p:cNvPr id="48140" name="Line 26"/>
            <p:cNvSpPr>
              <a:spLocks noChangeShapeType="1"/>
            </p:cNvSpPr>
            <p:nvPr/>
          </p:nvSpPr>
          <p:spPr bwMode="auto">
            <a:xfrm flipV="1">
              <a:off x="2819400" y="3810000"/>
              <a:ext cx="609600" cy="381000"/>
            </a:xfrm>
            <a:prstGeom prst="line">
              <a:avLst/>
            </a:prstGeom>
            <a:noFill/>
            <a:ln w="25400">
              <a:solidFill>
                <a:schemeClr val="tx1"/>
              </a:solidFill>
              <a:round/>
              <a:headEnd/>
              <a:tailEnd/>
            </a:ln>
          </p:spPr>
          <p:txBody>
            <a:bodyPr/>
            <a:lstStyle/>
            <a:p>
              <a:endParaRPr lang="tr-TR"/>
            </a:p>
          </p:txBody>
        </p:sp>
        <p:sp>
          <p:nvSpPr>
            <p:cNvPr id="48141" name="Line 27"/>
            <p:cNvSpPr>
              <a:spLocks noChangeShapeType="1"/>
            </p:cNvSpPr>
            <p:nvPr/>
          </p:nvSpPr>
          <p:spPr bwMode="auto">
            <a:xfrm>
              <a:off x="2819400" y="2819400"/>
              <a:ext cx="609600" cy="381000"/>
            </a:xfrm>
            <a:prstGeom prst="line">
              <a:avLst/>
            </a:prstGeom>
            <a:noFill/>
            <a:ln w="25400">
              <a:solidFill>
                <a:schemeClr val="tx1"/>
              </a:solidFill>
              <a:round/>
              <a:headEnd/>
              <a:tailEnd/>
            </a:ln>
          </p:spPr>
          <p:txBody>
            <a:bodyPr/>
            <a:lstStyle/>
            <a:p>
              <a:endParaRPr lang="tr-TR"/>
            </a:p>
          </p:txBody>
        </p:sp>
        <p:cxnSp>
          <p:nvCxnSpPr>
            <p:cNvPr id="48142" name="AutoShape 29"/>
            <p:cNvCxnSpPr>
              <a:cxnSpLocks noChangeShapeType="1"/>
              <a:stCxn id="48136" idx="4"/>
              <a:endCxn id="48132" idx="0"/>
            </p:cNvCxnSpPr>
            <p:nvPr/>
          </p:nvCxnSpPr>
          <p:spPr bwMode="auto">
            <a:xfrm>
              <a:off x="4229100" y="2832100"/>
              <a:ext cx="0" cy="355600"/>
            </a:xfrm>
            <a:prstGeom prst="straightConnector1">
              <a:avLst/>
            </a:prstGeom>
            <a:noFill/>
            <a:ln w="25400">
              <a:solidFill>
                <a:schemeClr val="tx1"/>
              </a:solidFill>
              <a:round/>
              <a:headEnd/>
              <a:tailEnd/>
            </a:ln>
          </p:spPr>
        </p:cxnSp>
        <p:cxnSp>
          <p:nvCxnSpPr>
            <p:cNvPr id="48143" name="AutoShape 30"/>
            <p:cNvCxnSpPr>
              <a:cxnSpLocks noChangeShapeType="1"/>
              <a:stCxn id="48132" idx="2"/>
              <a:endCxn id="48137" idx="0"/>
            </p:cNvCxnSpPr>
            <p:nvPr/>
          </p:nvCxnSpPr>
          <p:spPr bwMode="auto">
            <a:xfrm>
              <a:off x="4229100" y="3822700"/>
              <a:ext cx="0" cy="355600"/>
            </a:xfrm>
            <a:prstGeom prst="straightConnector1">
              <a:avLst/>
            </a:prstGeom>
            <a:noFill/>
            <a:ln w="25400">
              <a:solidFill>
                <a:schemeClr val="tx1"/>
              </a:solidFill>
              <a:round/>
              <a:headEnd/>
              <a:tailEnd/>
            </a:ln>
          </p:spPr>
        </p:cxnSp>
        <p:sp>
          <p:nvSpPr>
            <p:cNvPr id="48144" name="Line 32"/>
            <p:cNvSpPr>
              <a:spLocks noChangeShapeType="1"/>
            </p:cNvSpPr>
            <p:nvPr/>
          </p:nvSpPr>
          <p:spPr bwMode="auto">
            <a:xfrm>
              <a:off x="5029200" y="3810000"/>
              <a:ext cx="609600" cy="533400"/>
            </a:xfrm>
            <a:prstGeom prst="line">
              <a:avLst/>
            </a:prstGeom>
            <a:noFill/>
            <a:ln w="25400">
              <a:solidFill>
                <a:schemeClr val="tx1"/>
              </a:solidFill>
              <a:round/>
              <a:headEnd type="triangle" w="lg" len="med"/>
              <a:tailEnd/>
            </a:ln>
          </p:spPr>
          <p:txBody>
            <a:bodyPr/>
            <a:lstStyle/>
            <a:p>
              <a:endParaRPr lang="tr-TR"/>
            </a:p>
          </p:txBody>
        </p:sp>
        <p:sp>
          <p:nvSpPr>
            <p:cNvPr id="48145" name="Line 33"/>
            <p:cNvSpPr>
              <a:spLocks noChangeShapeType="1"/>
            </p:cNvSpPr>
            <p:nvPr/>
          </p:nvSpPr>
          <p:spPr bwMode="auto">
            <a:xfrm flipH="1">
              <a:off x="5613400" y="4343400"/>
              <a:ext cx="1701800" cy="0"/>
            </a:xfrm>
            <a:prstGeom prst="line">
              <a:avLst/>
            </a:prstGeom>
            <a:noFill/>
            <a:ln w="25400">
              <a:solidFill>
                <a:schemeClr val="tx1"/>
              </a:solidFill>
              <a:round/>
              <a:headEnd/>
              <a:tailEnd/>
            </a:ln>
          </p:spPr>
          <p:txBody>
            <a:bodyPr/>
            <a:lstStyle/>
            <a:p>
              <a:endParaRPr lang="tr-TR"/>
            </a:p>
          </p:txBody>
        </p:sp>
        <p:sp>
          <p:nvSpPr>
            <p:cNvPr id="48146" name="Line 34"/>
            <p:cNvSpPr>
              <a:spLocks noChangeShapeType="1"/>
            </p:cNvSpPr>
            <p:nvPr/>
          </p:nvSpPr>
          <p:spPr bwMode="auto">
            <a:xfrm>
              <a:off x="7315200" y="3962400"/>
              <a:ext cx="0" cy="381000"/>
            </a:xfrm>
            <a:prstGeom prst="line">
              <a:avLst/>
            </a:prstGeom>
            <a:noFill/>
            <a:ln w="25400">
              <a:solidFill>
                <a:schemeClr val="tx1"/>
              </a:solidFill>
              <a:round/>
              <a:headEnd/>
              <a:tailEnd/>
            </a:ln>
          </p:spPr>
          <p:txBody>
            <a:bodyPr/>
            <a:lstStyle/>
            <a:p>
              <a:endParaRPr lang="tr-TR"/>
            </a:p>
          </p:txBody>
        </p:sp>
        <p:sp>
          <p:nvSpPr>
            <p:cNvPr id="48147" name="Text Box 35"/>
            <p:cNvSpPr txBox="1">
              <a:spLocks noChangeArrowheads="1"/>
            </p:cNvSpPr>
            <p:nvPr/>
          </p:nvSpPr>
          <p:spPr bwMode="auto">
            <a:xfrm>
              <a:off x="5486400" y="3200400"/>
              <a:ext cx="609600" cy="366713"/>
            </a:xfrm>
            <a:prstGeom prst="rect">
              <a:avLst/>
            </a:prstGeom>
            <a:noFill/>
            <a:ln w="9525">
              <a:noFill/>
              <a:miter lim="800000"/>
              <a:headEnd/>
              <a:tailEnd/>
            </a:ln>
          </p:spPr>
          <p:txBody>
            <a:bodyPr>
              <a:spAutoFit/>
            </a:bodyPr>
            <a:lstStyle/>
            <a:p>
              <a:pPr>
                <a:spcBef>
                  <a:spcPct val="50000"/>
                </a:spcBef>
              </a:pPr>
              <a:r>
                <a:rPr lang="tr-TR"/>
                <a:t>üst</a:t>
              </a:r>
            </a:p>
          </p:txBody>
        </p:sp>
        <p:sp>
          <p:nvSpPr>
            <p:cNvPr id="48148" name="Text Box 36"/>
            <p:cNvSpPr txBox="1">
              <a:spLocks noChangeArrowheads="1"/>
            </p:cNvSpPr>
            <p:nvPr/>
          </p:nvSpPr>
          <p:spPr bwMode="auto">
            <a:xfrm>
              <a:off x="6019800" y="4038600"/>
              <a:ext cx="609600" cy="366713"/>
            </a:xfrm>
            <a:prstGeom prst="rect">
              <a:avLst/>
            </a:prstGeom>
            <a:noFill/>
            <a:ln w="9525">
              <a:noFill/>
              <a:miter lim="800000"/>
              <a:headEnd/>
              <a:tailEnd/>
            </a:ln>
          </p:spPr>
          <p:txBody>
            <a:bodyPr>
              <a:spAutoFit/>
            </a:bodyPr>
            <a:lstStyle/>
            <a:p>
              <a:pPr>
                <a:spcBef>
                  <a:spcPct val="50000"/>
                </a:spcBef>
              </a:pPr>
              <a:r>
                <a:rPr lang="tr-TR"/>
                <a:t>ast</a:t>
              </a:r>
            </a:p>
          </p:txBody>
        </p:sp>
      </p:grpSp>
      <p:sp>
        <p:nvSpPr>
          <p:cNvPr id="21" name="Slide Number Placeholder 3"/>
          <p:cNvSpPr>
            <a:spLocks noGrp="1"/>
          </p:cNvSpPr>
          <p:nvPr>
            <p:ph type="sldNum" sz="quarter" idx="12"/>
          </p:nvPr>
        </p:nvSpPr>
        <p:spPr>
          <a:xfrm>
            <a:off x="7425344" y="6459786"/>
            <a:ext cx="984019" cy="365125"/>
          </a:xfrm>
        </p:spPr>
        <p:txBody>
          <a:bodyPr/>
          <a:lstStyle/>
          <a:p>
            <a:fld id="{BEAC7B51-9563-4ECC-AD10-5AED7E8FA4BE}" type="slidenum">
              <a:rPr lang="tr-TR" smtClean="0"/>
              <a:t>28</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99189" y="667603"/>
            <a:ext cx="7543800" cy="797484"/>
          </a:xfrm>
          <a:noFill/>
        </p:spPr>
        <p:txBody>
          <a:bodyPr/>
          <a:lstStyle/>
          <a:p>
            <a:pPr algn="ctr" eaLnBrk="1" hangingPunct="1"/>
            <a:r>
              <a:rPr lang="tr-TR" b="1" dirty="0" smtClean="0"/>
              <a:t>İlişkilerde Nitelik</a:t>
            </a:r>
          </a:p>
        </p:txBody>
      </p:sp>
      <p:sp>
        <p:nvSpPr>
          <p:cNvPr id="49155" name="Rectangle 23"/>
          <p:cNvSpPr>
            <a:spLocks noGrp="1" noChangeArrowheads="1"/>
          </p:cNvSpPr>
          <p:nvPr>
            <p:ph idx="1"/>
          </p:nvPr>
        </p:nvSpPr>
        <p:spPr>
          <a:xfrm>
            <a:off x="533400" y="1788425"/>
            <a:ext cx="8357091" cy="1295400"/>
          </a:xfrm>
        </p:spPr>
        <p:txBody>
          <a:bodyPr>
            <a:normAutofit/>
          </a:bodyPr>
          <a:lstStyle/>
          <a:p>
            <a:pPr eaLnBrk="1" hangingPunct="1">
              <a:lnSpc>
                <a:spcPct val="80000"/>
              </a:lnSpc>
              <a:buFont typeface="Arial" panose="020B0604020202020204" pitchFamily="34" charset="0"/>
              <a:buChar char="•"/>
            </a:pPr>
            <a:r>
              <a:rPr lang="tr-TR" sz="2800" dirty="0" smtClean="0"/>
              <a:t> İlişkilerde de tanımlayıcı nitelikler bulunabilir. </a:t>
            </a:r>
          </a:p>
          <a:p>
            <a:pPr eaLnBrk="1" hangingPunct="1">
              <a:lnSpc>
                <a:spcPct val="80000"/>
              </a:lnSpc>
              <a:buFont typeface="Arial" panose="020B0604020202020204" pitchFamily="34" charset="0"/>
              <a:buChar char="•"/>
            </a:pPr>
            <a:r>
              <a:rPr lang="tr-TR" sz="2800" dirty="0" smtClean="0"/>
              <a:t> Aşağıdaki “Miktar” niteliği “satılır” ilişkisi için tanımlayıcı niteliktir.</a:t>
            </a:r>
          </a:p>
        </p:txBody>
      </p:sp>
      <p:grpSp>
        <p:nvGrpSpPr>
          <p:cNvPr id="2" name="Group 1"/>
          <p:cNvGrpSpPr/>
          <p:nvPr/>
        </p:nvGrpSpPr>
        <p:grpSpPr>
          <a:xfrm>
            <a:off x="851392" y="3214047"/>
            <a:ext cx="7886700" cy="2958153"/>
            <a:chOff x="851392" y="3214047"/>
            <a:chExt cx="7886700" cy="2958153"/>
          </a:xfrm>
        </p:grpSpPr>
        <p:sp>
          <p:nvSpPr>
            <p:cNvPr id="49156" name="Line 24"/>
            <p:cNvSpPr>
              <a:spLocks noChangeShapeType="1"/>
            </p:cNvSpPr>
            <p:nvPr/>
          </p:nvSpPr>
          <p:spPr bwMode="auto">
            <a:xfrm>
              <a:off x="2642092" y="4661847"/>
              <a:ext cx="990600" cy="0"/>
            </a:xfrm>
            <a:prstGeom prst="line">
              <a:avLst/>
            </a:prstGeom>
            <a:noFill/>
            <a:ln w="25400">
              <a:solidFill>
                <a:schemeClr val="tx1"/>
              </a:solidFill>
              <a:round/>
              <a:headEnd type="none" w="med" len="med"/>
              <a:tailEnd type="none" w="med" len="med"/>
            </a:ln>
          </p:spPr>
          <p:txBody>
            <a:bodyPr/>
            <a:lstStyle/>
            <a:p>
              <a:endParaRPr lang="tr-TR"/>
            </a:p>
          </p:txBody>
        </p:sp>
        <p:sp>
          <p:nvSpPr>
            <p:cNvPr id="49157" name="Rectangle 25"/>
            <p:cNvSpPr>
              <a:spLocks noChangeArrowheads="1"/>
            </p:cNvSpPr>
            <p:nvPr/>
          </p:nvSpPr>
          <p:spPr bwMode="auto">
            <a:xfrm>
              <a:off x="1041892" y="4357047"/>
              <a:ext cx="1600200" cy="609600"/>
            </a:xfrm>
            <a:prstGeom prst="rect">
              <a:avLst/>
            </a:prstGeom>
            <a:noFill/>
            <a:ln w="25400">
              <a:solidFill>
                <a:schemeClr val="tx1"/>
              </a:solidFill>
              <a:miter lim="800000"/>
              <a:headEnd/>
              <a:tailEnd/>
            </a:ln>
          </p:spPr>
          <p:txBody>
            <a:bodyPr wrap="none" anchor="ctr"/>
            <a:lstStyle/>
            <a:p>
              <a:pPr algn="ctr"/>
              <a:r>
                <a:rPr lang="tr-TR" sz="2000" dirty="0" smtClean="0"/>
                <a:t>MAĞAZA</a:t>
              </a:r>
              <a:endParaRPr lang="tr-TR" sz="2000" dirty="0"/>
            </a:p>
          </p:txBody>
        </p:sp>
        <p:sp>
          <p:nvSpPr>
            <p:cNvPr id="49158" name="Rectangle 26"/>
            <p:cNvSpPr>
              <a:spLocks noChangeArrowheads="1"/>
            </p:cNvSpPr>
            <p:nvPr/>
          </p:nvSpPr>
          <p:spPr bwMode="auto">
            <a:xfrm>
              <a:off x="6147292" y="4357047"/>
              <a:ext cx="1600200" cy="609600"/>
            </a:xfrm>
            <a:prstGeom prst="rect">
              <a:avLst/>
            </a:prstGeom>
            <a:noFill/>
            <a:ln w="25400">
              <a:solidFill>
                <a:schemeClr val="tx1"/>
              </a:solidFill>
              <a:miter lim="800000"/>
              <a:headEnd/>
              <a:tailEnd/>
            </a:ln>
          </p:spPr>
          <p:txBody>
            <a:bodyPr wrap="none" anchor="ctr"/>
            <a:lstStyle/>
            <a:p>
              <a:pPr algn="ctr"/>
              <a:r>
                <a:rPr lang="tr-TR" sz="2000" dirty="0" smtClean="0"/>
                <a:t>MAL</a:t>
              </a:r>
              <a:endParaRPr lang="tr-TR" sz="2000" dirty="0"/>
            </a:p>
          </p:txBody>
        </p:sp>
        <p:sp>
          <p:nvSpPr>
            <p:cNvPr id="49159" name="Line 27"/>
            <p:cNvSpPr>
              <a:spLocks noChangeShapeType="1"/>
            </p:cNvSpPr>
            <p:nvPr/>
          </p:nvSpPr>
          <p:spPr bwMode="auto">
            <a:xfrm>
              <a:off x="5156692" y="4661847"/>
              <a:ext cx="990600" cy="0"/>
            </a:xfrm>
            <a:prstGeom prst="line">
              <a:avLst/>
            </a:prstGeom>
            <a:noFill/>
            <a:ln w="25400">
              <a:solidFill>
                <a:schemeClr val="tx1"/>
              </a:solidFill>
              <a:round/>
              <a:headEnd type="none" w="med" len="med"/>
              <a:tailEnd type="none" w="med" len="med"/>
            </a:ln>
          </p:spPr>
          <p:txBody>
            <a:bodyPr/>
            <a:lstStyle/>
            <a:p>
              <a:endParaRPr lang="tr-TR"/>
            </a:p>
          </p:txBody>
        </p:sp>
        <p:sp>
          <p:nvSpPr>
            <p:cNvPr id="49160" name="AutoShape 28"/>
            <p:cNvSpPr>
              <a:spLocks noChangeArrowheads="1"/>
            </p:cNvSpPr>
            <p:nvPr/>
          </p:nvSpPr>
          <p:spPr bwMode="auto">
            <a:xfrm>
              <a:off x="3632692" y="4204647"/>
              <a:ext cx="1524000" cy="914400"/>
            </a:xfrm>
            <a:prstGeom prst="diamond">
              <a:avLst/>
            </a:prstGeom>
            <a:noFill/>
            <a:ln w="25400">
              <a:solidFill>
                <a:schemeClr val="tx1"/>
              </a:solidFill>
              <a:miter lim="800000"/>
              <a:headEnd/>
              <a:tailEnd/>
            </a:ln>
          </p:spPr>
          <p:txBody>
            <a:bodyPr wrap="none" anchor="ctr"/>
            <a:lstStyle/>
            <a:p>
              <a:pPr algn="ctr"/>
              <a:r>
                <a:rPr lang="tr-TR" sz="2000" dirty="0" smtClean="0"/>
                <a:t>satılır</a:t>
              </a:r>
              <a:endParaRPr lang="tr-TR" sz="2000" dirty="0"/>
            </a:p>
          </p:txBody>
        </p:sp>
        <p:sp>
          <p:nvSpPr>
            <p:cNvPr id="49161" name="Oval 29"/>
            <p:cNvSpPr>
              <a:spLocks noChangeArrowheads="1"/>
            </p:cNvSpPr>
            <p:nvPr/>
          </p:nvSpPr>
          <p:spPr bwMode="auto">
            <a:xfrm>
              <a:off x="851392" y="3290247"/>
              <a:ext cx="1295400" cy="533400"/>
            </a:xfrm>
            <a:prstGeom prst="ellipse">
              <a:avLst/>
            </a:prstGeom>
            <a:noFill/>
            <a:ln w="25400">
              <a:solidFill>
                <a:schemeClr val="tx1"/>
              </a:solidFill>
              <a:round/>
              <a:headEnd/>
              <a:tailEnd/>
            </a:ln>
          </p:spPr>
          <p:txBody>
            <a:bodyPr wrap="none" anchor="ctr"/>
            <a:lstStyle/>
            <a:p>
              <a:pPr algn="ctr"/>
              <a:r>
                <a:rPr lang="tr-TR" sz="2000" u="sng" dirty="0"/>
                <a:t>Mağz. No</a:t>
              </a:r>
            </a:p>
          </p:txBody>
        </p:sp>
        <p:sp>
          <p:nvSpPr>
            <p:cNvPr id="49162" name="Oval 30"/>
            <p:cNvSpPr>
              <a:spLocks noChangeArrowheads="1"/>
            </p:cNvSpPr>
            <p:nvPr/>
          </p:nvSpPr>
          <p:spPr bwMode="auto">
            <a:xfrm>
              <a:off x="2186549" y="3388625"/>
              <a:ext cx="1600200" cy="587422"/>
            </a:xfrm>
            <a:prstGeom prst="ellipse">
              <a:avLst/>
            </a:prstGeom>
            <a:noFill/>
            <a:ln w="25400">
              <a:solidFill>
                <a:schemeClr val="tx1"/>
              </a:solidFill>
              <a:round/>
              <a:headEnd/>
              <a:tailEnd/>
            </a:ln>
          </p:spPr>
          <p:txBody>
            <a:bodyPr wrap="none" anchor="ctr"/>
            <a:lstStyle/>
            <a:p>
              <a:pPr algn="ctr"/>
              <a:r>
                <a:rPr lang="tr-TR" sz="2000" dirty="0"/>
                <a:t>Mağz. Adı</a:t>
              </a:r>
            </a:p>
          </p:txBody>
        </p:sp>
        <p:sp>
          <p:nvSpPr>
            <p:cNvPr id="49163" name="Line 31"/>
            <p:cNvSpPr>
              <a:spLocks noChangeShapeType="1"/>
            </p:cNvSpPr>
            <p:nvPr/>
          </p:nvSpPr>
          <p:spPr bwMode="auto">
            <a:xfrm>
              <a:off x="1499092" y="3823647"/>
              <a:ext cx="0" cy="533400"/>
            </a:xfrm>
            <a:prstGeom prst="line">
              <a:avLst/>
            </a:prstGeom>
            <a:noFill/>
            <a:ln w="25400">
              <a:solidFill>
                <a:schemeClr val="tx1"/>
              </a:solidFill>
              <a:round/>
              <a:headEnd/>
              <a:tailEnd/>
            </a:ln>
          </p:spPr>
          <p:txBody>
            <a:bodyPr/>
            <a:lstStyle/>
            <a:p>
              <a:endParaRPr lang="tr-TR"/>
            </a:p>
          </p:txBody>
        </p:sp>
        <p:sp>
          <p:nvSpPr>
            <p:cNvPr id="49164" name="Line 32"/>
            <p:cNvSpPr>
              <a:spLocks noChangeShapeType="1"/>
            </p:cNvSpPr>
            <p:nvPr/>
          </p:nvSpPr>
          <p:spPr bwMode="auto">
            <a:xfrm flipH="1">
              <a:off x="2184892" y="3976047"/>
              <a:ext cx="609600" cy="381000"/>
            </a:xfrm>
            <a:prstGeom prst="line">
              <a:avLst/>
            </a:prstGeom>
            <a:noFill/>
            <a:ln w="25400">
              <a:solidFill>
                <a:schemeClr val="tx1"/>
              </a:solidFill>
              <a:round/>
              <a:headEnd/>
              <a:tailEnd/>
            </a:ln>
          </p:spPr>
          <p:txBody>
            <a:bodyPr/>
            <a:lstStyle/>
            <a:p>
              <a:endParaRPr lang="tr-TR"/>
            </a:p>
          </p:txBody>
        </p:sp>
        <p:sp>
          <p:nvSpPr>
            <p:cNvPr id="49165" name="Oval 33"/>
            <p:cNvSpPr>
              <a:spLocks noChangeArrowheads="1"/>
            </p:cNvSpPr>
            <p:nvPr/>
          </p:nvSpPr>
          <p:spPr bwMode="auto">
            <a:xfrm>
              <a:off x="5156692" y="3214047"/>
              <a:ext cx="1600200" cy="609600"/>
            </a:xfrm>
            <a:prstGeom prst="ellipse">
              <a:avLst/>
            </a:prstGeom>
            <a:noFill/>
            <a:ln w="25400">
              <a:solidFill>
                <a:schemeClr val="tx1"/>
              </a:solidFill>
              <a:round/>
              <a:headEnd/>
              <a:tailEnd/>
            </a:ln>
          </p:spPr>
          <p:txBody>
            <a:bodyPr wrap="none" anchor="ctr"/>
            <a:lstStyle/>
            <a:p>
              <a:pPr algn="ctr"/>
              <a:r>
                <a:rPr lang="tr-TR" sz="2000" u="sng"/>
                <a:t>Mal Kodu</a:t>
              </a:r>
            </a:p>
          </p:txBody>
        </p:sp>
        <p:sp>
          <p:nvSpPr>
            <p:cNvPr id="49166" name="Oval 34"/>
            <p:cNvSpPr>
              <a:spLocks noChangeArrowheads="1"/>
            </p:cNvSpPr>
            <p:nvPr/>
          </p:nvSpPr>
          <p:spPr bwMode="auto">
            <a:xfrm>
              <a:off x="7137892" y="3290247"/>
              <a:ext cx="1600200" cy="533400"/>
            </a:xfrm>
            <a:prstGeom prst="ellipse">
              <a:avLst/>
            </a:prstGeom>
            <a:noFill/>
            <a:ln w="25400">
              <a:solidFill>
                <a:schemeClr val="tx1"/>
              </a:solidFill>
              <a:round/>
              <a:headEnd/>
              <a:tailEnd/>
            </a:ln>
          </p:spPr>
          <p:txBody>
            <a:bodyPr wrap="none" anchor="ctr"/>
            <a:lstStyle/>
            <a:p>
              <a:pPr algn="ctr"/>
              <a:r>
                <a:rPr lang="tr-TR" sz="2000"/>
                <a:t>Mal Adı</a:t>
              </a:r>
            </a:p>
          </p:txBody>
        </p:sp>
        <p:sp>
          <p:nvSpPr>
            <p:cNvPr id="49167" name="Line 35"/>
            <p:cNvSpPr>
              <a:spLocks noChangeShapeType="1"/>
            </p:cNvSpPr>
            <p:nvPr/>
          </p:nvSpPr>
          <p:spPr bwMode="auto">
            <a:xfrm>
              <a:off x="6071092" y="3823647"/>
              <a:ext cx="533400" cy="533400"/>
            </a:xfrm>
            <a:prstGeom prst="line">
              <a:avLst/>
            </a:prstGeom>
            <a:noFill/>
            <a:ln w="25400">
              <a:solidFill>
                <a:schemeClr val="tx1"/>
              </a:solidFill>
              <a:round/>
              <a:headEnd/>
              <a:tailEnd/>
            </a:ln>
          </p:spPr>
          <p:txBody>
            <a:bodyPr/>
            <a:lstStyle/>
            <a:p>
              <a:endParaRPr lang="tr-TR"/>
            </a:p>
          </p:txBody>
        </p:sp>
        <p:sp>
          <p:nvSpPr>
            <p:cNvPr id="49168" name="Line 36"/>
            <p:cNvSpPr>
              <a:spLocks noChangeShapeType="1"/>
            </p:cNvSpPr>
            <p:nvPr/>
          </p:nvSpPr>
          <p:spPr bwMode="auto">
            <a:xfrm flipH="1">
              <a:off x="7290292" y="3823647"/>
              <a:ext cx="609600" cy="533400"/>
            </a:xfrm>
            <a:prstGeom prst="line">
              <a:avLst/>
            </a:prstGeom>
            <a:noFill/>
            <a:ln w="25400">
              <a:solidFill>
                <a:schemeClr val="tx1"/>
              </a:solidFill>
              <a:round/>
              <a:headEnd/>
              <a:tailEnd/>
            </a:ln>
          </p:spPr>
          <p:txBody>
            <a:bodyPr/>
            <a:lstStyle/>
            <a:p>
              <a:endParaRPr lang="tr-TR"/>
            </a:p>
          </p:txBody>
        </p:sp>
        <p:sp>
          <p:nvSpPr>
            <p:cNvPr id="49169" name="Oval 37"/>
            <p:cNvSpPr>
              <a:spLocks noChangeArrowheads="1"/>
            </p:cNvSpPr>
            <p:nvPr/>
          </p:nvSpPr>
          <p:spPr bwMode="auto">
            <a:xfrm>
              <a:off x="3632692" y="5652447"/>
              <a:ext cx="1524000" cy="519753"/>
            </a:xfrm>
            <a:prstGeom prst="ellipse">
              <a:avLst/>
            </a:prstGeom>
            <a:noFill/>
            <a:ln w="25400">
              <a:solidFill>
                <a:schemeClr val="tx1"/>
              </a:solidFill>
              <a:round/>
              <a:headEnd/>
              <a:tailEnd/>
            </a:ln>
          </p:spPr>
          <p:txBody>
            <a:bodyPr wrap="none" anchor="ctr"/>
            <a:lstStyle/>
            <a:p>
              <a:pPr algn="ctr"/>
              <a:r>
                <a:rPr lang="tr-TR" sz="2000" dirty="0"/>
                <a:t>Miktar</a:t>
              </a:r>
            </a:p>
          </p:txBody>
        </p:sp>
        <p:sp>
          <p:nvSpPr>
            <p:cNvPr id="49170" name="Line 38"/>
            <p:cNvSpPr>
              <a:spLocks noChangeShapeType="1"/>
            </p:cNvSpPr>
            <p:nvPr/>
          </p:nvSpPr>
          <p:spPr bwMode="auto">
            <a:xfrm flipH="1">
              <a:off x="4394692" y="5119047"/>
              <a:ext cx="0" cy="533400"/>
            </a:xfrm>
            <a:prstGeom prst="line">
              <a:avLst/>
            </a:prstGeom>
            <a:noFill/>
            <a:ln w="25400">
              <a:solidFill>
                <a:schemeClr val="tx1"/>
              </a:solidFill>
              <a:round/>
              <a:headEnd/>
              <a:tailEnd/>
            </a:ln>
          </p:spPr>
          <p:txBody>
            <a:bodyPr/>
            <a:lstStyle/>
            <a:p>
              <a:endParaRPr lang="tr-TR"/>
            </a:p>
          </p:txBody>
        </p:sp>
      </p:grpSp>
      <p:sp>
        <p:nvSpPr>
          <p:cNvPr id="19" name="Slide Number Placeholder 3"/>
          <p:cNvSpPr>
            <a:spLocks noGrp="1"/>
          </p:cNvSpPr>
          <p:nvPr>
            <p:ph type="sldNum" sz="quarter" idx="12"/>
          </p:nvPr>
        </p:nvSpPr>
        <p:spPr>
          <a:xfrm>
            <a:off x="7425344" y="6459786"/>
            <a:ext cx="984019" cy="365125"/>
          </a:xfrm>
        </p:spPr>
        <p:txBody>
          <a:bodyPr/>
          <a:lstStyle/>
          <a:p>
            <a:fld id="{FD4B266D-7A5A-4180-BF95-EB22D5F196A3}" type="slidenum">
              <a:rPr lang="tr-TR" smtClean="0"/>
              <a:t>29</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Effect transition="in" filter="box(in)">
                                      <p:cBhvr>
                                        <p:cTn id="13" dur="500"/>
                                        <p:tgtEl>
                                          <p:spTgt spid="491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9155">
                                            <p:txEl>
                                              <p:pRg st="1" end="1"/>
                                            </p:txEl>
                                          </p:spTgt>
                                        </p:tgtEl>
                                        <p:attrNameLst>
                                          <p:attrName>style.visibility</p:attrName>
                                        </p:attrNameLst>
                                      </p:cBhvr>
                                      <p:to>
                                        <p:strVal val="visible"/>
                                      </p:to>
                                    </p:set>
                                    <p:animEffect transition="in" filter="box(in)">
                                      <p:cBhvr>
                                        <p:cTn id="18" dur="500"/>
                                        <p:tgtEl>
                                          <p:spTgt spid="491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127000"/>
            <a:ext cx="6347713" cy="1320800"/>
          </a:xfrm>
        </p:spPr>
        <p:txBody>
          <a:bodyPr>
            <a:normAutofit fontScale="90000"/>
          </a:bodyPr>
          <a:lstStyle/>
          <a:p>
            <a:pPr algn="ctr" eaLnBrk="1" hangingPunct="1"/>
            <a:r>
              <a:rPr lang="tr-TR" b="1" dirty="0" smtClean="0"/>
              <a:t>Varlık-İlişki Modeli</a:t>
            </a:r>
            <a:r>
              <a:rPr lang="en-US" b="1" dirty="0" smtClean="0"/>
              <a:t/>
            </a:r>
            <a:br>
              <a:rPr lang="en-US" b="1" dirty="0" smtClean="0"/>
            </a:br>
            <a:r>
              <a:rPr lang="tr-TR" b="1" dirty="0" smtClean="0"/>
              <a:t>(E</a:t>
            </a:r>
            <a:r>
              <a:rPr lang="en-US" b="1" dirty="0" err="1" smtClean="0"/>
              <a:t>ntity</a:t>
            </a:r>
            <a:r>
              <a:rPr lang="tr-TR" b="1" dirty="0" smtClean="0"/>
              <a:t>-R</a:t>
            </a:r>
            <a:r>
              <a:rPr lang="en-US" b="1" dirty="0" err="1" smtClean="0"/>
              <a:t>elationship</a:t>
            </a:r>
            <a:r>
              <a:rPr lang="tr-TR" b="1" dirty="0" smtClean="0"/>
              <a:t> Mode</a:t>
            </a:r>
            <a:r>
              <a:rPr lang="en-US" b="1" dirty="0" smtClean="0"/>
              <a:t>l</a:t>
            </a:r>
            <a:r>
              <a:rPr lang="tr-TR" b="1" dirty="0" smtClean="0"/>
              <a:t>)</a:t>
            </a:r>
          </a:p>
        </p:txBody>
      </p:sp>
      <p:sp>
        <p:nvSpPr>
          <p:cNvPr id="11267" name="Rectangle 3"/>
          <p:cNvSpPr>
            <a:spLocks noGrp="1" noChangeArrowheads="1"/>
          </p:cNvSpPr>
          <p:nvPr>
            <p:ph idx="1"/>
          </p:nvPr>
        </p:nvSpPr>
        <p:spPr>
          <a:xfrm>
            <a:off x="381000" y="1828800"/>
            <a:ext cx="8382000" cy="2819400"/>
          </a:xfrm>
        </p:spPr>
        <p:txBody>
          <a:bodyPr>
            <a:normAutofit/>
          </a:bodyPr>
          <a:lstStyle/>
          <a:p>
            <a:pPr algn="just" eaLnBrk="1" hangingPunct="1">
              <a:buFont typeface="Arial" panose="020B0604020202020204" pitchFamily="34" charset="0"/>
              <a:buChar char="•"/>
            </a:pPr>
            <a:r>
              <a:rPr lang="tr-TR" sz="2800" dirty="0" smtClean="0"/>
              <a:t> Veri modellemede varlıkların ve varlıklar arası ilişkilerin grafiksel olarak gösterilmesi için kullanılan yagın bir araçtır.</a:t>
            </a:r>
          </a:p>
          <a:p>
            <a:pPr algn="just" eaLnBrk="1" hangingPunct="1">
              <a:buFont typeface="Arial" panose="020B0604020202020204" pitchFamily="34" charset="0"/>
              <a:buChar char="•"/>
            </a:pPr>
            <a:r>
              <a:rPr lang="tr-TR" sz="2800" dirty="0" smtClean="0"/>
              <a:t> Varlık-ilişki modeli, ya da kısaca E-R modeli (Entity-Relationship model) 1976 yılında P.P. Chen tarafından geliştirilmiştir.</a:t>
            </a:r>
          </a:p>
        </p:txBody>
      </p:sp>
      <p:sp>
        <p:nvSpPr>
          <p:cNvPr id="4" name="Slide Number Placeholder 3"/>
          <p:cNvSpPr>
            <a:spLocks noGrp="1"/>
          </p:cNvSpPr>
          <p:nvPr>
            <p:ph type="sldNum" sz="quarter" idx="12"/>
          </p:nvPr>
        </p:nvSpPr>
        <p:spPr>
          <a:xfrm>
            <a:off x="7425344" y="6459786"/>
            <a:ext cx="984019" cy="365125"/>
          </a:xfrm>
        </p:spPr>
        <p:txBody>
          <a:bodyPr/>
          <a:lstStyle/>
          <a:p>
            <a:fld id="{FB94A0CD-2A9E-40D5-BDDE-CA651882B238}" type="slidenum">
              <a:rPr lang="tr-TR" smtClean="0"/>
              <a:t>3</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3" dur="500"/>
                                        <p:tgtEl>
                                          <p:spTgt spid="1126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8"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pPr eaLnBrk="1" hangingPunct="1"/>
            <a:r>
              <a:rPr lang="tr-TR" b="1" dirty="0" smtClean="0"/>
              <a:t>Alıştırma 1</a:t>
            </a:r>
          </a:p>
        </p:txBody>
      </p:sp>
      <p:sp>
        <p:nvSpPr>
          <p:cNvPr id="4" name="Content Placeholder 3"/>
          <p:cNvSpPr>
            <a:spLocks noGrp="1"/>
          </p:cNvSpPr>
          <p:nvPr>
            <p:ph idx="1"/>
          </p:nvPr>
        </p:nvSpPr>
        <p:spPr>
          <a:xfrm>
            <a:off x="803626" y="1737361"/>
            <a:ext cx="7883174" cy="3482609"/>
          </a:xfrm>
        </p:spPr>
        <p:txBody>
          <a:bodyPr>
            <a:normAutofit/>
          </a:bodyPr>
          <a:lstStyle/>
          <a:p>
            <a:pPr algn="just">
              <a:buFontTx/>
              <a:buChar char="•"/>
            </a:pPr>
            <a:r>
              <a:rPr lang="tr-TR" sz="3300" dirty="0" smtClean="0"/>
              <a:t> Bir futbol oyuncusu sadece bir takımda oynayabilir, ancak bir futbol takımında birden fazla oyuncu vardır. Varlık-İlişki şemasını çiziniz.</a:t>
            </a:r>
          </a:p>
          <a:p>
            <a:pPr algn="just"/>
            <a:endParaRPr lang="en-US" dirty="0"/>
          </a:p>
        </p:txBody>
      </p:sp>
      <p:sp>
        <p:nvSpPr>
          <p:cNvPr id="5" name="Slide Number Placeholder 3"/>
          <p:cNvSpPr>
            <a:spLocks noGrp="1"/>
          </p:cNvSpPr>
          <p:nvPr>
            <p:ph type="sldNum" sz="quarter" idx="12"/>
          </p:nvPr>
        </p:nvSpPr>
        <p:spPr>
          <a:xfrm>
            <a:off x="7425344" y="6459786"/>
            <a:ext cx="984019" cy="365125"/>
          </a:xfrm>
        </p:spPr>
        <p:txBody>
          <a:bodyPr/>
          <a:lstStyle/>
          <a:p>
            <a:fld id="{A6578F1D-A3B2-430D-9443-9F34D9A2B938}" type="slidenum">
              <a:rPr lang="tr-TR" smtClean="0"/>
              <a:t>30</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pPr eaLnBrk="1" hangingPunct="1"/>
            <a:r>
              <a:rPr lang="tr-TR" b="1" dirty="0" smtClean="0"/>
              <a:t>Alıştırma 2</a:t>
            </a:r>
          </a:p>
        </p:txBody>
      </p:sp>
      <p:sp>
        <p:nvSpPr>
          <p:cNvPr id="4" name="Content Placeholder 3"/>
          <p:cNvSpPr>
            <a:spLocks noGrp="1"/>
          </p:cNvSpPr>
          <p:nvPr>
            <p:ph idx="1"/>
          </p:nvPr>
        </p:nvSpPr>
        <p:spPr>
          <a:xfrm>
            <a:off x="861059" y="1905000"/>
            <a:ext cx="7548303" cy="3025409"/>
          </a:xfrm>
        </p:spPr>
        <p:txBody>
          <a:bodyPr>
            <a:normAutofit/>
          </a:bodyPr>
          <a:lstStyle/>
          <a:p>
            <a:pPr algn="just">
              <a:buFontTx/>
              <a:buChar char="•"/>
            </a:pPr>
            <a:r>
              <a:rPr lang="tr-TR" sz="3300" dirty="0" smtClean="0"/>
              <a:t> Bir müşteri birden fazla otomobile sahip olabilir ve her otomobile birden fazla müşteri sahip olabilir.</a:t>
            </a:r>
            <a:r>
              <a:rPr lang="tr-TR" sz="3300" dirty="0"/>
              <a:t> </a:t>
            </a:r>
            <a:r>
              <a:rPr lang="tr-TR" sz="3300" dirty="0" smtClean="0"/>
              <a:t>Bu ilişkinin varlık-ilişki şemasını çiziniz.</a:t>
            </a:r>
          </a:p>
          <a:p>
            <a:pPr lvl="1" algn="just">
              <a:buNone/>
            </a:pPr>
            <a:endParaRPr lang="tr-TR" sz="3300" dirty="0" smtClean="0"/>
          </a:p>
          <a:p>
            <a:pPr algn="just"/>
            <a:endParaRPr lang="en-US" dirty="0"/>
          </a:p>
        </p:txBody>
      </p:sp>
      <p:sp>
        <p:nvSpPr>
          <p:cNvPr id="5" name="Slide Number Placeholder 3"/>
          <p:cNvSpPr>
            <a:spLocks noGrp="1"/>
          </p:cNvSpPr>
          <p:nvPr>
            <p:ph type="sldNum" sz="quarter" idx="12"/>
          </p:nvPr>
        </p:nvSpPr>
        <p:spPr>
          <a:xfrm>
            <a:off x="7425344" y="6459786"/>
            <a:ext cx="984019" cy="365125"/>
          </a:xfrm>
        </p:spPr>
        <p:txBody>
          <a:bodyPr/>
          <a:lstStyle/>
          <a:p>
            <a:fld id="{8D5964C3-80C2-4083-B24F-9F72D2C65FDC}" type="slidenum">
              <a:rPr lang="tr-TR" smtClean="0"/>
              <a:t>31</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838200" y="381000"/>
            <a:ext cx="6347713" cy="1320800"/>
          </a:xfrm>
          <a:noFill/>
        </p:spPr>
        <p:txBody>
          <a:bodyPr/>
          <a:lstStyle/>
          <a:p>
            <a:pPr eaLnBrk="1" hangingPunct="1"/>
            <a:r>
              <a:rPr lang="tr-TR" b="1" dirty="0" smtClean="0"/>
              <a:t>Alıştırma 3</a:t>
            </a:r>
          </a:p>
        </p:txBody>
      </p:sp>
      <p:sp>
        <p:nvSpPr>
          <p:cNvPr id="4" name="Content Placeholder 3"/>
          <p:cNvSpPr>
            <a:spLocks noGrp="1"/>
          </p:cNvSpPr>
          <p:nvPr>
            <p:ph idx="1"/>
          </p:nvPr>
        </p:nvSpPr>
        <p:spPr>
          <a:xfrm>
            <a:off x="685800" y="1828800"/>
            <a:ext cx="8001000" cy="3962400"/>
          </a:xfrm>
        </p:spPr>
        <p:txBody>
          <a:bodyPr>
            <a:noAutofit/>
          </a:bodyPr>
          <a:lstStyle/>
          <a:p>
            <a:pPr algn="just">
              <a:buFontTx/>
              <a:buChar char="•"/>
            </a:pPr>
            <a:r>
              <a:rPr lang="tr-TR" sz="2400" dirty="0" smtClean="0"/>
              <a:t> Veritabanı Gereksinimleri</a:t>
            </a:r>
          </a:p>
          <a:p>
            <a:pPr lvl="1" algn="just">
              <a:buFontTx/>
              <a:buChar char="•"/>
            </a:pPr>
            <a:r>
              <a:rPr lang="tr-TR" sz="2400" dirty="0" smtClean="0"/>
              <a:t> Şirket, BÖLÜM’lerden oluşmaktadır. Her bölümün bir numarası, bir adı ve bir yöneticisi vardır.</a:t>
            </a:r>
          </a:p>
          <a:p>
            <a:pPr lvl="1" algn="just">
              <a:buFontTx/>
              <a:buChar char="•"/>
            </a:pPr>
            <a:r>
              <a:rPr lang="tr-TR" sz="2400" dirty="0" smtClean="0"/>
              <a:t> Her BÖLÜM, belli sayıda PROJE kontrol etmektedir. Her projenin bir numarası, bir adı, bir bütçesi ve bir süresi vardır. </a:t>
            </a:r>
          </a:p>
          <a:p>
            <a:pPr lvl="1" algn="just">
              <a:buFontTx/>
              <a:buChar char="•"/>
            </a:pPr>
            <a:r>
              <a:rPr lang="tr-TR" sz="2400" dirty="0" smtClean="0"/>
              <a:t> Veritabanında şirket ÇALIŞAN’larının sicil numarası, adı, maaşı, cinsiyeti ve doğum tarihi saklanacaktır. Her çalışan bir BÖLÜM’de yer almaktadır, fakat birden fazla PROJE’de çalışabilir. Her çalışanın, projelerde haftalık çalışma saatleri kaydedilecektir. Her </a:t>
            </a:r>
            <a:r>
              <a:rPr lang="tr-TR" sz="2400" dirty="0" smtClean="0"/>
              <a:t>çalışanın </a:t>
            </a:r>
            <a:r>
              <a:rPr lang="tr-TR" sz="2400" dirty="0" smtClean="0"/>
              <a:t>bir üst amirinin kim olduğu tutulacaktır.</a:t>
            </a:r>
          </a:p>
          <a:p>
            <a:pPr lvl="1" algn="just">
              <a:buNone/>
            </a:pPr>
            <a:endParaRPr lang="tr-TR" sz="2400" dirty="0" smtClean="0"/>
          </a:p>
          <a:p>
            <a:pPr algn="just"/>
            <a:endParaRPr lang="en-US" sz="2400" dirty="0"/>
          </a:p>
        </p:txBody>
      </p:sp>
      <p:sp>
        <p:nvSpPr>
          <p:cNvPr id="5" name="Slide Number Placeholder 3"/>
          <p:cNvSpPr>
            <a:spLocks noGrp="1"/>
          </p:cNvSpPr>
          <p:nvPr>
            <p:ph type="sldNum" sz="quarter" idx="12"/>
          </p:nvPr>
        </p:nvSpPr>
        <p:spPr>
          <a:xfrm>
            <a:off x="7425344" y="6459786"/>
            <a:ext cx="984019" cy="365125"/>
          </a:xfrm>
        </p:spPr>
        <p:txBody>
          <a:bodyPr/>
          <a:lstStyle/>
          <a:p>
            <a:fld id="{5DE20778-C1B9-4044-A8CC-CDC6137455EB}" type="slidenum">
              <a:rPr lang="tr-TR" smtClean="0"/>
              <a:t>32</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ox(in)">
                                      <p:cBhvr>
                                        <p:cTn id="16" dur="500"/>
                                        <p:tgtEl>
                                          <p:spTgt spid="4">
                                            <p:txEl>
                                              <p:pRg st="1" end="1"/>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ox(in)">
                                      <p:cBhvr>
                                        <p:cTn id="19" dur="500"/>
                                        <p:tgtEl>
                                          <p:spTgt spid="4">
                                            <p:txEl>
                                              <p:pRg st="2" end="2"/>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26492" y="279400"/>
            <a:ext cx="6347713" cy="711200"/>
          </a:xfrm>
        </p:spPr>
        <p:txBody>
          <a:bodyPr>
            <a:normAutofit fontScale="90000"/>
          </a:bodyPr>
          <a:lstStyle/>
          <a:p>
            <a:pPr fontAlgn="auto">
              <a:spcAft>
                <a:spcPts val="0"/>
              </a:spcAft>
              <a:defRPr/>
            </a:pPr>
            <a:r>
              <a:rPr lang="tr-TR" b="1" dirty="0" smtClean="0">
                <a:solidFill>
                  <a:schemeClr val="tx1"/>
                </a:solidFill>
              </a:rPr>
              <a:t>Çalışma Soruları (1)</a:t>
            </a:r>
          </a:p>
        </p:txBody>
      </p:sp>
      <p:sp>
        <p:nvSpPr>
          <p:cNvPr id="4" name="Content Placeholder 3"/>
          <p:cNvSpPr>
            <a:spLocks noGrp="1"/>
          </p:cNvSpPr>
          <p:nvPr>
            <p:ph idx="1"/>
          </p:nvPr>
        </p:nvSpPr>
        <p:spPr>
          <a:xfrm>
            <a:off x="426492" y="990600"/>
            <a:ext cx="8260308" cy="4549775"/>
          </a:xfrm>
        </p:spPr>
        <p:txBody>
          <a:bodyPr rtlCol="0">
            <a:normAutofit fontScale="85000" lnSpcReduction="10000"/>
          </a:bodyPr>
          <a:lstStyle/>
          <a:p>
            <a:pPr marL="118872" indent="0" algn="just" fontAlgn="auto">
              <a:spcBef>
                <a:spcPts val="0"/>
              </a:spcBef>
              <a:spcAft>
                <a:spcPts val="0"/>
              </a:spcAft>
              <a:buNone/>
              <a:defRPr/>
            </a:pPr>
            <a:r>
              <a:rPr lang="tr-TR" sz="2800" dirty="0" smtClean="0"/>
              <a:t>Bir şirketin şubeleri ve çalışanlarının tutulacağı veri tabanının Varlık-İlişki diyagramını çiziniz:</a:t>
            </a:r>
          </a:p>
          <a:p>
            <a:pPr marL="118872" indent="0" algn="just" fontAlgn="auto">
              <a:spcBef>
                <a:spcPts val="0"/>
              </a:spcBef>
              <a:spcAft>
                <a:spcPts val="0"/>
              </a:spcAft>
              <a:buNone/>
              <a:defRPr/>
            </a:pPr>
            <a:endParaRPr lang="tr-TR" sz="3300" dirty="0" smtClean="0"/>
          </a:p>
          <a:p>
            <a:pPr marL="438912" indent="-320040" algn="just" fontAlgn="auto">
              <a:spcBef>
                <a:spcPts val="0"/>
              </a:spcBef>
              <a:spcAft>
                <a:spcPts val="0"/>
              </a:spcAft>
              <a:buFontTx/>
              <a:buChar char="•"/>
              <a:defRPr/>
            </a:pPr>
            <a:r>
              <a:rPr lang="tr-TR" sz="3300" dirty="0" smtClean="0"/>
              <a:t>Bir şirketin birden fazla şubesi vardır. Her şubenin birden fazla çalışanı vardır, ve çalışanların numarası, adı, soyadı, aldığı maaş, adresi, ve görevi veri tabanında saklanmalıdır.  Her çalışan, sadece bir şubede çalışabilir ancak bir şubede birden fazla çalışan olabilir. Bunun yanısıra  her şubede çalışan elemanlardan biri yöneticilik yapmaktadır ve bir çalışan sadece bir şubeyi yönetebilir.</a:t>
            </a:r>
          </a:p>
          <a:p>
            <a:pPr marL="438912" indent="-320040" algn="just" fontAlgn="auto">
              <a:spcBef>
                <a:spcPts val="0"/>
              </a:spcBef>
              <a:spcAft>
                <a:spcPts val="0"/>
              </a:spcAft>
              <a:buFont typeface="Wingdings 2"/>
              <a:buNone/>
              <a:defRPr/>
            </a:pPr>
            <a:endParaRPr lang="tr-TR" sz="3300" dirty="0" smtClean="0"/>
          </a:p>
          <a:p>
            <a:pPr marL="438912" indent="-320040" algn="just" fontAlgn="auto">
              <a:spcBef>
                <a:spcPts val="0"/>
              </a:spcBef>
              <a:spcAft>
                <a:spcPts val="0"/>
              </a:spcAft>
              <a:buFontTx/>
              <a:buChar char="•"/>
              <a:defRPr/>
            </a:pPr>
            <a:r>
              <a:rPr lang="tr-TR" sz="3300" dirty="0" smtClean="0"/>
              <a:t>Not: Her varlığın birincil anahtarını gösteriniz.</a:t>
            </a:r>
          </a:p>
        </p:txBody>
      </p:sp>
      <p:sp>
        <p:nvSpPr>
          <p:cNvPr id="5" name="Slide Number Placeholder 3"/>
          <p:cNvSpPr>
            <a:spLocks noGrp="1"/>
          </p:cNvSpPr>
          <p:nvPr>
            <p:ph type="sldNum" sz="quarter" idx="12"/>
          </p:nvPr>
        </p:nvSpPr>
        <p:spPr>
          <a:xfrm>
            <a:off x="7425344" y="6459786"/>
            <a:ext cx="984019" cy="365125"/>
          </a:xfrm>
        </p:spPr>
        <p:txBody>
          <a:bodyPr/>
          <a:lstStyle/>
          <a:p>
            <a:fld id="{25E37DF9-5B6A-4317-83A8-0D3B478BA901}" type="slidenum">
              <a:rPr lang="tr-TR" smtClean="0"/>
              <a:t>33</a:t>
            </a:fld>
            <a:endParaRPr lang="tr-TR" dirty="0"/>
          </a:p>
        </p:txBody>
      </p:sp>
    </p:spTree>
    <p:extLst>
      <p:ext uri="{BB962C8B-B14F-4D97-AF65-F5344CB8AC3E}">
        <p14:creationId xmlns:p14="http://schemas.microsoft.com/office/powerpoint/2010/main" val="341230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ircle(in)">
                                      <p:cBhvr>
                                        <p:cTn id="15" dur="2000"/>
                                        <p:tgtEl>
                                          <p:spTgt spid="4">
                                            <p:txEl>
                                              <p:pRg st="2" end="2"/>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358775"/>
            <a:ext cx="7467600" cy="685800"/>
          </a:xfrm>
        </p:spPr>
        <p:txBody>
          <a:bodyPr>
            <a:normAutofit fontScale="90000"/>
          </a:bodyPr>
          <a:lstStyle/>
          <a:p>
            <a:pPr fontAlgn="auto">
              <a:spcAft>
                <a:spcPts val="0"/>
              </a:spcAft>
              <a:defRPr/>
            </a:pPr>
            <a:r>
              <a:rPr lang="tr-TR" b="1" dirty="0" smtClean="0">
                <a:solidFill>
                  <a:schemeClr val="tx1"/>
                </a:solidFill>
              </a:rPr>
              <a:t>Çalışma Soruları (2)</a:t>
            </a:r>
          </a:p>
        </p:txBody>
      </p:sp>
      <p:sp>
        <p:nvSpPr>
          <p:cNvPr id="4" name="Content Placeholder 3"/>
          <p:cNvSpPr>
            <a:spLocks noGrp="1"/>
          </p:cNvSpPr>
          <p:nvPr>
            <p:ph idx="1"/>
          </p:nvPr>
        </p:nvSpPr>
        <p:spPr>
          <a:xfrm>
            <a:off x="381000" y="1066800"/>
            <a:ext cx="8458200" cy="5392986"/>
          </a:xfrm>
        </p:spPr>
        <p:txBody>
          <a:bodyPr>
            <a:noAutofit/>
          </a:bodyPr>
          <a:lstStyle/>
          <a:p>
            <a:pPr algn="just">
              <a:buFont typeface="Wingdings 2" pitchFamily="18" charset="2"/>
              <a:buNone/>
            </a:pPr>
            <a:r>
              <a:rPr lang="en-US" sz="2200" dirty="0" err="1" smtClean="0"/>
              <a:t>Ver</a:t>
            </a:r>
            <a:r>
              <a:rPr lang="tr-TR" sz="2200" dirty="0" smtClean="0"/>
              <a:t>itabanı gereksinimleri aşağıda verilmiştir. Buna göre Varlık-İlişki Diyagramını çiziniz.</a:t>
            </a:r>
          </a:p>
          <a:p>
            <a:pPr marL="82296" indent="0" algn="just">
              <a:buNone/>
            </a:pPr>
            <a:r>
              <a:rPr lang="tr-TR" sz="2200" dirty="0" smtClean="0"/>
              <a:t>Film Kiralama Şirketi için Veritabanında </a:t>
            </a:r>
            <a:r>
              <a:rPr lang="tr-TR" sz="2200" b="1" dirty="0" smtClean="0"/>
              <a:t>Film</a:t>
            </a:r>
            <a:r>
              <a:rPr lang="tr-TR" sz="2200" dirty="0" smtClean="0"/>
              <a:t>, Film </a:t>
            </a:r>
            <a:r>
              <a:rPr lang="tr-TR" sz="2200" b="1" dirty="0" smtClean="0"/>
              <a:t>Yönetmeni</a:t>
            </a:r>
            <a:r>
              <a:rPr lang="tr-TR" sz="2200" dirty="0" smtClean="0"/>
              <a:t> ve Sistemin </a:t>
            </a:r>
            <a:r>
              <a:rPr lang="tr-TR" sz="2200" b="1" dirty="0" smtClean="0"/>
              <a:t>Üyeleri</a:t>
            </a:r>
            <a:r>
              <a:rPr lang="tr-TR" sz="2200" dirty="0" smtClean="0"/>
              <a:t> hakkında veriler saklanacaktır.  Her üyenin, kullanıcıAdı, şifresi ve adresi sistemde tutulmalıdır. Üyelerin kullanıcıAdı sistemde sadece bir tek üye tarafından kullanılabilir. Filmlerin FilmNo’su, başlığı, çıkışYılı ve kategorisi de veri tabanında saklanacaktır. Filmlerin FilmNo’su belirleyicidir.  Her filmin sadece bir yönetmeni vardır, ancak her yönetmen birden fazla filmin yönetmenliğini yapabilir.  Her yönetmenin, yönetmenNo’su, adı, soyadı, ve adresi veritabanında saklanmalıdır. Yönetmenlerin adresi, cadde, şehir ve ülke verilerinden oluşan birleşik niteliktir.  Bir film, birden fazla üye tarafından kiralanabilir, ve her üye de birden fazla film kiralayabilir. Yukarıda belirtilen ilişkiye göre hangi üyenin ne zaman hangi filmi kiraladığı/iade ettiği </a:t>
            </a:r>
            <a:r>
              <a:rPr lang="tr-TR" sz="2200" dirty="0" smtClean="0"/>
              <a:t>bilgisine </a:t>
            </a:r>
            <a:r>
              <a:rPr lang="tr-TR" sz="2200" dirty="0" smtClean="0"/>
              <a:t>de ihtiyaç olacağından, </a:t>
            </a:r>
            <a:r>
              <a:rPr lang="tr-TR" sz="2200" dirty="0" smtClean="0">
                <a:solidFill>
                  <a:srgbClr val="FF0000"/>
                </a:solidFill>
              </a:rPr>
              <a:t>kiralamaTarihi</a:t>
            </a:r>
            <a:r>
              <a:rPr lang="tr-TR" sz="2200" dirty="0" smtClean="0"/>
              <a:t> ve </a:t>
            </a:r>
            <a:r>
              <a:rPr lang="tr-TR" sz="2200" dirty="0" smtClean="0">
                <a:solidFill>
                  <a:srgbClr val="FF0000"/>
                </a:solidFill>
              </a:rPr>
              <a:t>İadeTarihi</a:t>
            </a:r>
            <a:r>
              <a:rPr lang="tr-TR" sz="2200" dirty="0" smtClean="0"/>
              <a:t> de veritabanında saklanmalıdır</a:t>
            </a:r>
            <a:r>
              <a:rPr lang="tr-TR" sz="2200" dirty="0"/>
              <a:t>. </a:t>
            </a:r>
            <a:endParaRPr lang="tr-TR" sz="2200" dirty="0" smtClean="0"/>
          </a:p>
          <a:p>
            <a:pPr marL="82296" indent="0" algn="just">
              <a:buNone/>
            </a:pPr>
            <a:r>
              <a:rPr lang="tr-TR" sz="2200" b="1" dirty="0" smtClean="0"/>
              <a:t>Not</a:t>
            </a:r>
            <a:r>
              <a:rPr lang="tr-TR" sz="2200" b="1" dirty="0"/>
              <a:t>: Her varlığın birincil anahtarını gösteriniz</a:t>
            </a:r>
            <a:r>
              <a:rPr lang="tr-TR" sz="2200" b="1" dirty="0" smtClean="0"/>
              <a:t>.</a:t>
            </a:r>
          </a:p>
          <a:p>
            <a:pPr algn="just">
              <a:buFontTx/>
              <a:buChar char="•"/>
            </a:pPr>
            <a:endParaRPr lang="tr-TR" sz="2200" dirty="0" smtClean="0"/>
          </a:p>
          <a:p>
            <a:pPr algn="just">
              <a:buFont typeface="Wingdings 2" pitchFamily="18" charset="2"/>
              <a:buNone/>
            </a:pPr>
            <a:endParaRPr lang="tr-TR" sz="2200" dirty="0" smtClean="0"/>
          </a:p>
          <a:p>
            <a:pPr algn="just"/>
            <a:endParaRPr lang="en-US" sz="2200" dirty="0" smtClean="0"/>
          </a:p>
        </p:txBody>
      </p:sp>
      <p:sp>
        <p:nvSpPr>
          <p:cNvPr id="5" name="Slide Number Placeholder 3"/>
          <p:cNvSpPr>
            <a:spLocks noGrp="1"/>
          </p:cNvSpPr>
          <p:nvPr>
            <p:ph type="sldNum" sz="quarter" idx="12"/>
          </p:nvPr>
        </p:nvSpPr>
        <p:spPr>
          <a:xfrm>
            <a:off x="7425344" y="6459786"/>
            <a:ext cx="984019" cy="365125"/>
          </a:xfrm>
        </p:spPr>
        <p:txBody>
          <a:bodyPr/>
          <a:lstStyle/>
          <a:p>
            <a:fld id="{786B2A18-42CE-462B-845A-4B52A7DB7B27}" type="slidenum">
              <a:rPr lang="tr-TR" smtClean="0"/>
              <a:t>34</a:t>
            </a:fld>
            <a:endParaRPr lang="tr-TR" dirty="0"/>
          </a:p>
        </p:txBody>
      </p:sp>
    </p:spTree>
    <p:extLst>
      <p:ext uri="{BB962C8B-B14F-4D97-AF65-F5344CB8AC3E}">
        <p14:creationId xmlns:p14="http://schemas.microsoft.com/office/powerpoint/2010/main" val="2761355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circle(in)">
                                      <p:cBhvr>
                                        <p:cTn id="16" dur="2000"/>
                                        <p:tgtEl>
                                          <p:spTgt spid="4">
                                            <p:txEl>
                                              <p:pRg st="1" end="1"/>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circle(in)">
                                      <p:cBhvr>
                                        <p:cTn id="1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429904"/>
            <a:ext cx="7391400" cy="865496"/>
          </a:xfrm>
        </p:spPr>
        <p:txBody>
          <a:bodyPr/>
          <a:lstStyle/>
          <a:p>
            <a:pPr fontAlgn="auto">
              <a:spcAft>
                <a:spcPts val="0"/>
              </a:spcAft>
              <a:defRPr/>
            </a:pPr>
            <a:r>
              <a:rPr lang="tr-TR" b="1" dirty="0" smtClean="0">
                <a:solidFill>
                  <a:schemeClr val="tx1"/>
                </a:solidFill>
              </a:rPr>
              <a:t>Çalışma Soruları (3)</a:t>
            </a:r>
          </a:p>
        </p:txBody>
      </p:sp>
      <p:sp>
        <p:nvSpPr>
          <p:cNvPr id="4" name="Content Placeholder 3"/>
          <p:cNvSpPr>
            <a:spLocks noGrp="1"/>
          </p:cNvSpPr>
          <p:nvPr>
            <p:ph idx="1"/>
          </p:nvPr>
        </p:nvSpPr>
        <p:spPr>
          <a:xfrm>
            <a:off x="304800" y="1689348"/>
            <a:ext cx="8610600" cy="4953000"/>
          </a:xfrm>
        </p:spPr>
        <p:txBody>
          <a:bodyPr>
            <a:noAutofit/>
          </a:bodyPr>
          <a:lstStyle/>
          <a:p>
            <a:pPr marL="82296" indent="0" algn="just" fontAlgn="auto">
              <a:buNone/>
              <a:defRPr/>
            </a:pPr>
            <a:r>
              <a:rPr lang="tr-TR" sz="2400" dirty="0" smtClean="0"/>
              <a:t>Aşağıda verilen senaryo için Varlık-İklişki Diyagramı çiziniz:</a:t>
            </a:r>
          </a:p>
          <a:p>
            <a:pPr algn="just" fontAlgn="t"/>
            <a:r>
              <a:rPr lang="tr-TR" sz="2400" dirty="0"/>
              <a:t>B</a:t>
            </a:r>
            <a:r>
              <a:rPr lang="en-US" sz="2400" dirty="0" err="1"/>
              <a:t>ir</a:t>
            </a:r>
            <a:r>
              <a:rPr lang="en-US" sz="2400" dirty="0"/>
              <a:t> </a:t>
            </a:r>
            <a:r>
              <a:rPr lang="en-US" sz="2400" dirty="0" err="1"/>
              <a:t>departmanın</a:t>
            </a:r>
            <a:r>
              <a:rPr lang="en-US" sz="2400" dirty="0"/>
              <a:t> 30 </a:t>
            </a:r>
            <a:r>
              <a:rPr lang="en-US" sz="2400" dirty="0" err="1"/>
              <a:t>çalışanı</a:t>
            </a:r>
            <a:r>
              <a:rPr lang="en-US" sz="2400" dirty="0"/>
              <a:t> </a:t>
            </a:r>
            <a:r>
              <a:rPr lang="en-US" sz="2400" dirty="0" err="1"/>
              <a:t>vardır</a:t>
            </a:r>
            <a:r>
              <a:rPr lang="en-US" sz="2400" dirty="0"/>
              <a:t>, </a:t>
            </a:r>
            <a:r>
              <a:rPr lang="en-US" sz="2400" dirty="0" err="1"/>
              <a:t>ancak</a:t>
            </a:r>
            <a:r>
              <a:rPr lang="en-US" sz="2400" dirty="0"/>
              <a:t> </a:t>
            </a:r>
            <a:r>
              <a:rPr lang="en-US" sz="2400" dirty="0" err="1"/>
              <a:t>bir</a:t>
            </a:r>
            <a:r>
              <a:rPr lang="en-US" sz="2400" dirty="0"/>
              <a:t> </a:t>
            </a:r>
            <a:r>
              <a:rPr lang="en-US" sz="2400" dirty="0" err="1"/>
              <a:t>çalışan</a:t>
            </a:r>
            <a:r>
              <a:rPr lang="en-US" sz="2400" dirty="0"/>
              <a:t> </a:t>
            </a:r>
            <a:r>
              <a:rPr lang="en-US" sz="2400" dirty="0" err="1"/>
              <a:t>bir</a:t>
            </a:r>
            <a:r>
              <a:rPr lang="en-US" sz="2400" dirty="0"/>
              <a:t> </a:t>
            </a:r>
            <a:r>
              <a:rPr lang="en-US" sz="2400" dirty="0" err="1"/>
              <a:t>departman</a:t>
            </a:r>
            <a:r>
              <a:rPr lang="en-US" sz="2400" dirty="0"/>
              <a:t> </a:t>
            </a:r>
            <a:r>
              <a:rPr lang="en-US" sz="2400" dirty="0" err="1"/>
              <a:t>tarafından</a:t>
            </a:r>
            <a:r>
              <a:rPr lang="en-US" sz="2400" dirty="0"/>
              <a:t> </a:t>
            </a:r>
            <a:r>
              <a:rPr lang="en-US" sz="2400" dirty="0" err="1"/>
              <a:t>istihdam</a:t>
            </a:r>
            <a:r>
              <a:rPr lang="en-US" sz="2400" dirty="0"/>
              <a:t> </a:t>
            </a:r>
            <a:r>
              <a:rPr lang="en-US" sz="2400" dirty="0" err="1"/>
              <a:t>edil</a:t>
            </a:r>
            <a:r>
              <a:rPr lang="tr-TR" sz="2400" dirty="0"/>
              <a:t>ebilir</a:t>
            </a:r>
            <a:r>
              <a:rPr lang="en-US" sz="2400" dirty="0"/>
              <a:t>. </a:t>
            </a:r>
            <a:r>
              <a:rPr lang="en-US" sz="2400" dirty="0"/>
              <a:t>Her </a:t>
            </a:r>
            <a:r>
              <a:rPr lang="en-US" sz="2400" dirty="0" err="1"/>
              <a:t>çalışan</a:t>
            </a:r>
            <a:r>
              <a:rPr lang="en-US" sz="2400" dirty="0"/>
              <a:t> </a:t>
            </a:r>
            <a:r>
              <a:rPr lang="en-US" sz="2400" dirty="0" err="1"/>
              <a:t>için</a:t>
            </a:r>
            <a:r>
              <a:rPr lang="en-US" sz="2400" dirty="0"/>
              <a:t> </a:t>
            </a:r>
            <a:r>
              <a:rPr lang="en-US" sz="2400" dirty="0" err="1"/>
              <a:t>benzersiz</a:t>
            </a:r>
            <a:r>
              <a:rPr lang="en-US" sz="2400" dirty="0"/>
              <a:t> </a:t>
            </a:r>
            <a:r>
              <a:rPr lang="en-US" sz="2400" dirty="0" err="1"/>
              <a:t>çalışan</a:t>
            </a:r>
            <a:r>
              <a:rPr lang="en-US" sz="2400" dirty="0"/>
              <a:t> </a:t>
            </a:r>
            <a:r>
              <a:rPr lang="en-US" sz="2400" dirty="0" err="1"/>
              <a:t>kimliği</a:t>
            </a:r>
            <a:r>
              <a:rPr lang="en-US" sz="2400" dirty="0"/>
              <a:t>, </a:t>
            </a:r>
            <a:r>
              <a:rPr lang="en-US" sz="2400" dirty="0" err="1"/>
              <a:t>adı</a:t>
            </a:r>
            <a:r>
              <a:rPr lang="en-US" sz="2400" dirty="0"/>
              <a:t>, </a:t>
            </a:r>
            <a:r>
              <a:rPr lang="en-US" sz="2400" dirty="0" err="1"/>
              <a:t>adresi</a:t>
            </a:r>
            <a:r>
              <a:rPr lang="en-US" sz="2400" dirty="0"/>
              <a:t> </a:t>
            </a:r>
            <a:r>
              <a:rPr lang="en-US" sz="2400" dirty="0" err="1"/>
              <a:t>ve</a:t>
            </a:r>
            <a:r>
              <a:rPr lang="en-US" sz="2400" dirty="0"/>
              <a:t> </a:t>
            </a:r>
            <a:r>
              <a:rPr lang="en-US" sz="2400" dirty="0" err="1"/>
              <a:t>maaşı</a:t>
            </a:r>
            <a:r>
              <a:rPr lang="tr-TR" sz="2400" dirty="0"/>
              <a:t> veri tabanında tutulmalıdır. </a:t>
            </a:r>
            <a:r>
              <a:rPr lang="en-US" sz="2400" dirty="0" err="1"/>
              <a:t>Departmanlar</a:t>
            </a:r>
            <a:r>
              <a:rPr lang="en-US" sz="2400" dirty="0"/>
              <a:t> </a:t>
            </a:r>
            <a:r>
              <a:rPr lang="en-US" sz="2400" dirty="0" err="1"/>
              <a:t>departman</a:t>
            </a:r>
            <a:r>
              <a:rPr lang="en-US" sz="2400" dirty="0"/>
              <a:t> </a:t>
            </a:r>
            <a:r>
              <a:rPr lang="tr-TR" sz="2400" dirty="0"/>
              <a:t>numarası </a:t>
            </a:r>
            <a:r>
              <a:rPr lang="en-US" sz="2400" dirty="0" err="1"/>
              <a:t>ile</a:t>
            </a:r>
            <a:r>
              <a:rPr lang="en-US" sz="2400" dirty="0"/>
              <a:t> </a:t>
            </a:r>
            <a:r>
              <a:rPr lang="en-US" sz="2400" dirty="0" err="1"/>
              <a:t>tanımlanır</a:t>
            </a:r>
            <a:r>
              <a:rPr lang="en-US" sz="2400" dirty="0"/>
              <a:t> </a:t>
            </a:r>
            <a:r>
              <a:rPr lang="en-US" sz="2400" dirty="0" err="1"/>
              <a:t>ve</a:t>
            </a:r>
            <a:r>
              <a:rPr lang="en-US" sz="2400" dirty="0"/>
              <a:t> </a:t>
            </a:r>
            <a:r>
              <a:rPr lang="en-US" sz="2400" dirty="0" err="1"/>
              <a:t>ayrıca</a:t>
            </a:r>
            <a:r>
              <a:rPr lang="en-US" sz="2400" dirty="0"/>
              <a:t> </a:t>
            </a:r>
            <a:r>
              <a:rPr lang="en-US" sz="2400" dirty="0" err="1"/>
              <a:t>bir</a:t>
            </a:r>
            <a:r>
              <a:rPr lang="en-US" sz="2400" dirty="0"/>
              <a:t> </a:t>
            </a:r>
            <a:r>
              <a:rPr lang="en-US" sz="2400" dirty="0" err="1"/>
              <a:t>adı</a:t>
            </a:r>
            <a:r>
              <a:rPr lang="en-US" sz="2400" dirty="0"/>
              <a:t> </a:t>
            </a:r>
            <a:r>
              <a:rPr lang="en-US" sz="2400" dirty="0" err="1"/>
              <a:t>vardır</a:t>
            </a:r>
            <a:r>
              <a:rPr lang="en-US" sz="2400" dirty="0"/>
              <a:t>. </a:t>
            </a:r>
            <a:r>
              <a:rPr lang="en-US" sz="2400" dirty="0" err="1"/>
              <a:t>Bazı</a:t>
            </a:r>
            <a:r>
              <a:rPr lang="en-US" sz="2400" dirty="0"/>
              <a:t> </a:t>
            </a:r>
            <a:r>
              <a:rPr lang="en-US" sz="2400" dirty="0" err="1"/>
              <a:t>çalışanlar</a:t>
            </a:r>
            <a:r>
              <a:rPr lang="en-US" sz="2400" dirty="0"/>
              <a:t> </a:t>
            </a:r>
            <a:r>
              <a:rPr lang="en-US" sz="2400" dirty="0" err="1"/>
              <a:t>herhangi</a:t>
            </a:r>
            <a:r>
              <a:rPr lang="en-US" sz="2400" dirty="0"/>
              <a:t> </a:t>
            </a:r>
            <a:r>
              <a:rPr lang="en-US" sz="2400" dirty="0" err="1"/>
              <a:t>bir</a:t>
            </a:r>
            <a:r>
              <a:rPr lang="en-US" sz="2400" dirty="0"/>
              <a:t> </a:t>
            </a:r>
            <a:r>
              <a:rPr lang="en-US" sz="2400" dirty="0" err="1"/>
              <a:t>departmana</a:t>
            </a:r>
            <a:r>
              <a:rPr lang="en-US" sz="2400" dirty="0"/>
              <a:t> </a:t>
            </a:r>
            <a:r>
              <a:rPr lang="en-US" sz="2400" dirty="0" err="1"/>
              <a:t>atanmaz</a:t>
            </a:r>
            <a:r>
              <a:rPr lang="en-US" sz="2400" dirty="0"/>
              <a:t>. </a:t>
            </a:r>
            <a:r>
              <a:rPr lang="en-US" sz="2400" dirty="0" err="1"/>
              <a:t>Bir</a:t>
            </a:r>
            <a:r>
              <a:rPr lang="en-US" sz="2400" dirty="0"/>
              <a:t> </a:t>
            </a:r>
            <a:r>
              <a:rPr lang="en-US" sz="2400" dirty="0" err="1"/>
              <a:t>çalışan</a:t>
            </a:r>
            <a:r>
              <a:rPr lang="en-US" sz="2400" dirty="0"/>
              <a:t> </a:t>
            </a:r>
            <a:r>
              <a:rPr lang="en-US" sz="2400" dirty="0" err="1"/>
              <a:t>en</a:t>
            </a:r>
            <a:r>
              <a:rPr lang="en-US" sz="2400" dirty="0"/>
              <a:t> </a:t>
            </a:r>
            <a:r>
              <a:rPr lang="en-US" sz="2400" dirty="0" err="1"/>
              <a:t>fazla</a:t>
            </a:r>
            <a:r>
              <a:rPr lang="en-US" sz="2400" dirty="0"/>
              <a:t> 3 </a:t>
            </a:r>
            <a:r>
              <a:rPr lang="en-US" sz="2400" dirty="0" err="1"/>
              <a:t>projede</a:t>
            </a:r>
            <a:r>
              <a:rPr lang="en-US" sz="2400" dirty="0"/>
              <a:t> </a:t>
            </a:r>
            <a:r>
              <a:rPr lang="en-US" sz="2400" dirty="0" err="1"/>
              <a:t>görevlendirilebilir</a:t>
            </a:r>
            <a:r>
              <a:rPr lang="en-US" sz="2400" dirty="0"/>
              <a:t> </a:t>
            </a:r>
            <a:r>
              <a:rPr lang="en-US" sz="2400" dirty="0" err="1"/>
              <a:t>ve</a:t>
            </a:r>
            <a:r>
              <a:rPr lang="en-US" sz="2400" dirty="0"/>
              <a:t> </a:t>
            </a:r>
            <a:r>
              <a:rPr lang="en-US" sz="2400" dirty="0" err="1"/>
              <a:t>bir</a:t>
            </a:r>
            <a:r>
              <a:rPr lang="en-US" sz="2400" dirty="0"/>
              <a:t> </a:t>
            </a:r>
            <a:r>
              <a:rPr lang="en-US" sz="2400" dirty="0" err="1"/>
              <a:t>projede</a:t>
            </a:r>
            <a:r>
              <a:rPr lang="en-US" sz="2400" dirty="0"/>
              <a:t> </a:t>
            </a:r>
            <a:r>
              <a:rPr lang="en-US" sz="2400" dirty="0" err="1"/>
              <a:t>en</a:t>
            </a:r>
            <a:r>
              <a:rPr lang="en-US" sz="2400" dirty="0"/>
              <a:t> </a:t>
            </a:r>
            <a:r>
              <a:rPr lang="en-US" sz="2400" dirty="0" err="1"/>
              <a:t>fazla</a:t>
            </a:r>
            <a:r>
              <a:rPr lang="en-US" sz="2400" dirty="0"/>
              <a:t> 6 </a:t>
            </a:r>
            <a:r>
              <a:rPr lang="en-US" sz="2400" dirty="0" err="1"/>
              <a:t>çalışan</a:t>
            </a:r>
            <a:r>
              <a:rPr lang="en-US" sz="2400" dirty="0"/>
              <a:t> </a:t>
            </a:r>
            <a:r>
              <a:rPr lang="tr-TR" sz="2400" dirty="0"/>
              <a:t>bulunabilir</a:t>
            </a:r>
            <a:r>
              <a:rPr lang="en-US" sz="2400" dirty="0"/>
              <a:t>. </a:t>
            </a:r>
            <a:r>
              <a:rPr lang="en-US" sz="2400" dirty="0" err="1"/>
              <a:t>Bir</a:t>
            </a:r>
            <a:r>
              <a:rPr lang="en-US" sz="2400" dirty="0"/>
              <a:t> </a:t>
            </a:r>
            <a:r>
              <a:rPr lang="en-US" sz="2400" dirty="0" err="1"/>
              <a:t>projenin</a:t>
            </a:r>
            <a:r>
              <a:rPr lang="en-US" sz="2400" dirty="0"/>
              <a:t> </a:t>
            </a:r>
            <a:r>
              <a:rPr lang="en-US" sz="2400" dirty="0" err="1"/>
              <a:t>kendisine</a:t>
            </a:r>
            <a:r>
              <a:rPr lang="en-US" sz="2400" dirty="0"/>
              <a:t> </a:t>
            </a:r>
            <a:r>
              <a:rPr lang="en-US" sz="2400" dirty="0" err="1"/>
              <a:t>atanmış</a:t>
            </a:r>
            <a:r>
              <a:rPr lang="en-US" sz="2400" dirty="0"/>
              <a:t> </a:t>
            </a:r>
            <a:r>
              <a:rPr lang="en-US" sz="2400" dirty="0" err="1"/>
              <a:t>en</a:t>
            </a:r>
            <a:r>
              <a:rPr lang="en-US" sz="2400" dirty="0"/>
              <a:t> </a:t>
            </a:r>
            <a:r>
              <a:rPr lang="en-US" sz="2400" dirty="0" err="1"/>
              <a:t>az</a:t>
            </a:r>
            <a:r>
              <a:rPr lang="en-US" sz="2400" dirty="0"/>
              <a:t> </a:t>
            </a:r>
            <a:r>
              <a:rPr lang="en-US" sz="2400" dirty="0" err="1"/>
              <a:t>bir</a:t>
            </a:r>
            <a:r>
              <a:rPr lang="en-US" sz="2400" dirty="0"/>
              <a:t> </a:t>
            </a:r>
            <a:r>
              <a:rPr lang="en-US" sz="2400" dirty="0" err="1"/>
              <a:t>çalışan</a:t>
            </a:r>
            <a:r>
              <a:rPr lang="tr-TR" sz="2400" dirty="0"/>
              <a:t>ı</a:t>
            </a:r>
            <a:r>
              <a:rPr lang="en-US" sz="2400" dirty="0"/>
              <a:t> </a:t>
            </a:r>
            <a:r>
              <a:rPr lang="tr-TR" sz="2400" dirty="0"/>
              <a:t>olmalıdır</a:t>
            </a:r>
            <a:r>
              <a:rPr lang="en-US" sz="2400" dirty="0"/>
              <a:t>. </a:t>
            </a:r>
            <a:r>
              <a:rPr lang="en-US" sz="2400" dirty="0"/>
              <a:t>Her </a:t>
            </a:r>
            <a:r>
              <a:rPr lang="en-US" sz="2400" dirty="0" err="1"/>
              <a:t>proje</a:t>
            </a:r>
            <a:r>
              <a:rPr lang="en-US" sz="2400" dirty="0"/>
              <a:t> </a:t>
            </a:r>
            <a:r>
              <a:rPr lang="en-US" sz="2400" dirty="0" err="1"/>
              <a:t>benzersiz</a:t>
            </a:r>
            <a:r>
              <a:rPr lang="en-US" sz="2400" dirty="0"/>
              <a:t> </a:t>
            </a:r>
            <a:r>
              <a:rPr lang="en-US" sz="2400" dirty="0" err="1"/>
              <a:t>bir</a:t>
            </a:r>
            <a:r>
              <a:rPr lang="en-US" sz="2400" dirty="0"/>
              <a:t> </a:t>
            </a:r>
            <a:r>
              <a:rPr lang="en-US" sz="2400" dirty="0" err="1"/>
              <a:t>adla</a:t>
            </a:r>
            <a:r>
              <a:rPr lang="en-US" sz="2400" dirty="0"/>
              <a:t> </a:t>
            </a:r>
            <a:r>
              <a:rPr lang="en-US" sz="2400" dirty="0" err="1"/>
              <a:t>tanımlanır</a:t>
            </a:r>
            <a:r>
              <a:rPr lang="en-US" sz="2400" dirty="0"/>
              <a:t> </a:t>
            </a:r>
            <a:r>
              <a:rPr lang="en-US" sz="2400" dirty="0" err="1"/>
              <a:t>ve</a:t>
            </a:r>
            <a:r>
              <a:rPr lang="en-US" sz="2400" dirty="0"/>
              <a:t> </a:t>
            </a:r>
            <a:r>
              <a:rPr lang="en-US" sz="2400" dirty="0" err="1"/>
              <a:t>bir</a:t>
            </a:r>
            <a:r>
              <a:rPr lang="en-US" sz="2400" dirty="0"/>
              <a:t> </a:t>
            </a:r>
            <a:r>
              <a:rPr lang="en-US" sz="2400" dirty="0" err="1"/>
              <a:t>bütçesi</a:t>
            </a:r>
            <a:r>
              <a:rPr lang="en-US" sz="2400" dirty="0"/>
              <a:t> </a:t>
            </a:r>
            <a:r>
              <a:rPr lang="en-US" sz="2400" dirty="0" err="1"/>
              <a:t>vardır</a:t>
            </a:r>
            <a:r>
              <a:rPr lang="en-US" sz="2400" dirty="0"/>
              <a:t>. </a:t>
            </a:r>
            <a:r>
              <a:rPr lang="en-US" sz="2400" dirty="0" err="1"/>
              <a:t>Bir</a:t>
            </a:r>
            <a:r>
              <a:rPr lang="en-US" sz="2400" dirty="0"/>
              <a:t> </a:t>
            </a:r>
            <a:r>
              <a:rPr lang="en-US" sz="2400" dirty="0" err="1"/>
              <a:t>proje</a:t>
            </a:r>
            <a:r>
              <a:rPr lang="en-US" sz="2400" dirty="0"/>
              <a:t> </a:t>
            </a:r>
            <a:r>
              <a:rPr lang="en-US" sz="2400" dirty="0" err="1"/>
              <a:t>diğer</a:t>
            </a:r>
            <a:r>
              <a:rPr lang="en-US" sz="2400" dirty="0"/>
              <a:t> </a:t>
            </a:r>
            <a:r>
              <a:rPr lang="en-US" sz="2400" dirty="0" err="1"/>
              <a:t>projelerle</a:t>
            </a:r>
            <a:r>
              <a:rPr lang="en-US" sz="2400" dirty="0"/>
              <a:t> </a:t>
            </a:r>
            <a:r>
              <a:rPr lang="en-US" sz="2400" dirty="0" err="1"/>
              <a:t>ilgili</a:t>
            </a:r>
            <a:r>
              <a:rPr lang="tr-TR" sz="2400" dirty="0"/>
              <a:t> veya devamı</a:t>
            </a:r>
            <a:r>
              <a:rPr lang="en-US" sz="2400" dirty="0"/>
              <a:t> </a:t>
            </a:r>
            <a:r>
              <a:rPr lang="en-US" sz="2400" dirty="0" err="1"/>
              <a:t>olabilir</a:t>
            </a:r>
            <a:r>
              <a:rPr lang="en-US" sz="2400" dirty="0"/>
              <a:t>. </a:t>
            </a:r>
            <a:r>
              <a:rPr lang="en-US" sz="2400" dirty="0" err="1"/>
              <a:t>İlgili</a:t>
            </a:r>
            <a:r>
              <a:rPr lang="tr-TR" sz="2400" dirty="0"/>
              <a:t>/devam eden</a:t>
            </a:r>
            <a:r>
              <a:rPr lang="en-US" sz="2400" dirty="0"/>
              <a:t> </a:t>
            </a:r>
            <a:r>
              <a:rPr lang="en-US" sz="2400" dirty="0" err="1"/>
              <a:t>birçok</a:t>
            </a:r>
            <a:r>
              <a:rPr lang="en-US" sz="2400" dirty="0"/>
              <a:t> </a:t>
            </a:r>
            <a:r>
              <a:rPr lang="en-US" sz="2400" dirty="0" err="1"/>
              <a:t>proje</a:t>
            </a:r>
            <a:r>
              <a:rPr lang="en-US" sz="2400" dirty="0"/>
              <a:t> </a:t>
            </a:r>
            <a:r>
              <a:rPr lang="en-US" sz="2400" dirty="0" err="1"/>
              <a:t>olabilir</a:t>
            </a:r>
            <a:r>
              <a:rPr lang="en-US" sz="2400" dirty="0"/>
              <a:t>. </a:t>
            </a:r>
            <a:r>
              <a:rPr lang="en-US" sz="2400" dirty="0" err="1"/>
              <a:t>Çalışanlardan</a:t>
            </a:r>
            <a:r>
              <a:rPr lang="en-US" sz="2400" dirty="0"/>
              <a:t> </a:t>
            </a:r>
            <a:r>
              <a:rPr lang="en-US" sz="2400" dirty="0" err="1"/>
              <a:t>biri</a:t>
            </a:r>
            <a:r>
              <a:rPr lang="en-US" sz="2400" dirty="0"/>
              <a:t> </a:t>
            </a:r>
            <a:r>
              <a:rPr lang="tr-TR" sz="2400" dirty="0"/>
              <a:t>bir </a:t>
            </a:r>
            <a:r>
              <a:rPr lang="en-US" sz="2400" dirty="0" err="1"/>
              <a:t>departmanı</a:t>
            </a:r>
            <a:r>
              <a:rPr lang="en-US" sz="2400" dirty="0"/>
              <a:t> </a:t>
            </a:r>
            <a:r>
              <a:rPr lang="en-US" sz="2400" dirty="0" err="1"/>
              <a:t>yönetir</a:t>
            </a:r>
            <a:r>
              <a:rPr lang="en-US" sz="2400" dirty="0"/>
              <a:t> </a:t>
            </a:r>
            <a:r>
              <a:rPr lang="en-US" sz="2400" dirty="0" err="1"/>
              <a:t>ve</a:t>
            </a:r>
            <a:r>
              <a:rPr lang="en-US" sz="2400" dirty="0"/>
              <a:t> her </a:t>
            </a:r>
            <a:r>
              <a:rPr lang="en-US" sz="2400" dirty="0" err="1"/>
              <a:t>departman</a:t>
            </a:r>
            <a:r>
              <a:rPr lang="en-US" sz="2400" dirty="0"/>
              <a:t> </a:t>
            </a:r>
            <a:r>
              <a:rPr lang="en-US" sz="2400" dirty="0" err="1"/>
              <a:t>sadece</a:t>
            </a:r>
            <a:r>
              <a:rPr lang="en-US" sz="2400" dirty="0"/>
              <a:t> </a:t>
            </a:r>
            <a:r>
              <a:rPr lang="en-US" sz="2400" dirty="0" err="1"/>
              <a:t>bir</a:t>
            </a:r>
            <a:r>
              <a:rPr lang="en-US" sz="2400" dirty="0"/>
              <a:t> </a:t>
            </a:r>
            <a:r>
              <a:rPr lang="en-US" sz="2400" dirty="0" err="1"/>
              <a:t>çalışan</a:t>
            </a:r>
            <a:r>
              <a:rPr lang="en-US" sz="2400" dirty="0"/>
              <a:t> </a:t>
            </a:r>
            <a:r>
              <a:rPr lang="en-US" sz="2400" dirty="0" err="1"/>
              <a:t>tarafından</a:t>
            </a:r>
            <a:r>
              <a:rPr lang="en-US" sz="2400" dirty="0"/>
              <a:t> </a:t>
            </a:r>
            <a:r>
              <a:rPr lang="en-US" sz="2400" dirty="0" err="1"/>
              <a:t>yönetilir</a:t>
            </a:r>
            <a:r>
              <a:rPr lang="en-US" sz="2400" dirty="0"/>
              <a:t>. </a:t>
            </a:r>
          </a:p>
          <a:p>
            <a:pPr marL="109728" indent="0" algn="just">
              <a:spcAft>
                <a:spcPts val="0"/>
              </a:spcAft>
              <a:buNone/>
              <a:defRPr/>
            </a:pPr>
            <a:r>
              <a:rPr lang="tr-TR" sz="2200" b="1" dirty="0"/>
              <a:t>Not: Her varlığın birincil anahtarını gösteriniz.</a:t>
            </a:r>
          </a:p>
          <a:p>
            <a:pPr marL="109728" indent="0" algn="just" fontAlgn="auto">
              <a:spcAft>
                <a:spcPts val="0"/>
              </a:spcAft>
              <a:buNone/>
              <a:defRPr/>
            </a:pPr>
            <a:endParaRPr lang="tr-TR" sz="2200" dirty="0" smtClean="0"/>
          </a:p>
          <a:p>
            <a:pPr marL="365760" indent="-256032" algn="just" fontAlgn="auto">
              <a:spcAft>
                <a:spcPts val="0"/>
              </a:spcAft>
              <a:buFont typeface="Wingdings 2" pitchFamily="18" charset="2"/>
              <a:buNone/>
              <a:defRPr/>
            </a:pPr>
            <a:endParaRPr lang="tr-TR" sz="2200" dirty="0" smtClean="0"/>
          </a:p>
          <a:p>
            <a:pPr marL="365760" indent="-256032" algn="just" fontAlgn="auto">
              <a:spcAft>
                <a:spcPts val="0"/>
              </a:spcAft>
              <a:buFont typeface="Wingdings 3"/>
              <a:buChar char=""/>
              <a:defRPr/>
            </a:pPr>
            <a:endParaRPr lang="en-US" sz="2200" dirty="0" smtClean="0"/>
          </a:p>
        </p:txBody>
      </p:sp>
      <p:sp>
        <p:nvSpPr>
          <p:cNvPr id="5" name="Slide Number Placeholder 3"/>
          <p:cNvSpPr>
            <a:spLocks noGrp="1"/>
          </p:cNvSpPr>
          <p:nvPr>
            <p:ph type="sldNum" sz="quarter" idx="12"/>
          </p:nvPr>
        </p:nvSpPr>
        <p:spPr>
          <a:xfrm>
            <a:off x="7425344" y="6459786"/>
            <a:ext cx="984019" cy="365125"/>
          </a:xfrm>
        </p:spPr>
        <p:txBody>
          <a:bodyPr/>
          <a:lstStyle/>
          <a:p>
            <a:fld id="{500B100C-A6C1-4FCC-8FE8-8FEF11282B59}" type="slidenum">
              <a:rPr lang="tr-TR" smtClean="0"/>
              <a:t>35</a:t>
            </a:fld>
            <a:endParaRPr lang="tr-TR" dirty="0"/>
          </a:p>
        </p:txBody>
      </p:sp>
    </p:spTree>
    <p:extLst>
      <p:ext uri="{BB962C8B-B14F-4D97-AF65-F5344CB8AC3E}">
        <p14:creationId xmlns:p14="http://schemas.microsoft.com/office/powerpoint/2010/main" val="187787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1000"/>
                                        <p:tgtEl>
                                          <p:spTgt spid="54274"/>
                                        </p:tgtEl>
                                      </p:cBhvr>
                                    </p:animEffect>
                                    <p:anim calcmode="lin" valueType="num">
                                      <p:cBhvr>
                                        <p:cTn id="8" dur="1000" fill="hold"/>
                                        <p:tgtEl>
                                          <p:spTgt spid="54274"/>
                                        </p:tgtEl>
                                        <p:attrNameLst>
                                          <p:attrName>ppt_x</p:attrName>
                                        </p:attrNameLst>
                                      </p:cBhvr>
                                      <p:tavLst>
                                        <p:tav tm="0">
                                          <p:val>
                                            <p:strVal val="#ppt_x"/>
                                          </p:val>
                                        </p:tav>
                                        <p:tav tm="100000">
                                          <p:val>
                                            <p:strVal val="#ppt_x"/>
                                          </p:val>
                                        </p:tav>
                                      </p:tavLst>
                                    </p:anim>
                                    <p:anim calcmode="lin" valueType="num">
                                      <p:cBhvr>
                                        <p:cTn id="9" dur="1000" fill="hold"/>
                                        <p:tgtEl>
                                          <p:spTgt spid="542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ox(in)">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508000"/>
            <a:ext cx="6347713" cy="787400"/>
          </a:xfrm>
        </p:spPr>
        <p:txBody>
          <a:bodyPr/>
          <a:lstStyle/>
          <a:p>
            <a:pPr eaLnBrk="1" fontAlgn="auto" hangingPunct="1">
              <a:spcAft>
                <a:spcPts val="0"/>
              </a:spcAft>
              <a:defRPr/>
            </a:pPr>
            <a:r>
              <a:rPr lang="tr-TR" b="1" dirty="0" smtClean="0">
                <a:solidFill>
                  <a:schemeClr val="tx1"/>
                </a:solidFill>
              </a:rPr>
              <a:t>Çalışma Soruları (4)</a:t>
            </a:r>
          </a:p>
        </p:txBody>
      </p:sp>
      <p:sp>
        <p:nvSpPr>
          <p:cNvPr id="4" name="Content Placeholder 3"/>
          <p:cNvSpPr>
            <a:spLocks noGrp="1"/>
          </p:cNvSpPr>
          <p:nvPr>
            <p:ph idx="1"/>
          </p:nvPr>
        </p:nvSpPr>
        <p:spPr>
          <a:xfrm>
            <a:off x="381000" y="1295400"/>
            <a:ext cx="8504830" cy="4572000"/>
          </a:xfrm>
        </p:spPr>
        <p:txBody>
          <a:bodyPr rtlCol="0">
            <a:normAutofit fontScale="40000" lnSpcReduction="20000"/>
          </a:bodyPr>
          <a:lstStyle/>
          <a:p>
            <a:pPr marL="438912" indent="-320040" algn="just" eaLnBrk="1" fontAlgn="auto" hangingPunct="1">
              <a:spcBef>
                <a:spcPts val="0"/>
              </a:spcBef>
              <a:spcAft>
                <a:spcPts val="0"/>
              </a:spcAft>
              <a:buFont typeface="Wingdings 2"/>
              <a:buNone/>
              <a:defRPr/>
            </a:pPr>
            <a:r>
              <a:rPr lang="en-US" sz="6000" dirty="0" err="1" smtClean="0"/>
              <a:t>Ev</a:t>
            </a:r>
            <a:r>
              <a:rPr lang="en-US" sz="6000" dirty="0" smtClean="0"/>
              <a:t> K</a:t>
            </a:r>
            <a:r>
              <a:rPr lang="tr-TR" sz="6000" dirty="0" smtClean="0"/>
              <a:t>iralama şirketi için Varlık-İlişki şeması çiziniz.</a:t>
            </a:r>
          </a:p>
          <a:p>
            <a:pPr marL="438912" indent="-320040" algn="just" eaLnBrk="1" fontAlgn="auto" hangingPunct="1">
              <a:spcBef>
                <a:spcPts val="0"/>
              </a:spcBef>
              <a:spcAft>
                <a:spcPts val="0"/>
              </a:spcAft>
              <a:buFont typeface="Wingdings 2"/>
              <a:buNone/>
              <a:defRPr/>
            </a:pPr>
            <a:endParaRPr lang="tr-TR" sz="6000" dirty="0" smtClean="0"/>
          </a:p>
          <a:p>
            <a:pPr marL="118872" indent="0" algn="just" eaLnBrk="1" fontAlgn="auto" hangingPunct="1">
              <a:spcBef>
                <a:spcPts val="0"/>
              </a:spcBef>
              <a:spcAft>
                <a:spcPts val="0"/>
              </a:spcAft>
              <a:buNone/>
              <a:defRPr/>
            </a:pPr>
            <a:r>
              <a:rPr lang="tr-TR" sz="6000" dirty="0" smtClean="0"/>
              <a:t>Sistemde ev, kiracı ve ev sahibi bilgileri saklanacaktır. Her ev için ev no’su, ev tipi, oda sayısı, kira ücreti veritabanında saklanacaktır. Bir evin bir veya birden fazla sahibi olabilir ,bir ev sahibinin de bir veya birden fazla evi olabilir. Ev sahibinin kimlik no’su, adı, soyadı , telefon numaraları ve cinsiyeti veritabanında saklanmalıdır. Bir kiracı (bir kişi veya aile olabilir) bir ev kiralayabilir, bir ev ise sadece bir kişi (kiracı) tarafından kiralanabilir. Kiracılar için kimlik no’su, adı, soyadı, telefonu, cinsiyeti ve medeni hali veri tabanında tutulmalıdır. Kiracıların evleri ne zaman kiraladıkları (kira sözleşmesinin başlangıç ve bitiş tarihleri ) bilgisinin de veritabanında tutulması gerekmektedir.</a:t>
            </a:r>
          </a:p>
          <a:p>
            <a:pPr marL="118872" indent="0" algn="just" eaLnBrk="1" fontAlgn="auto" hangingPunct="1">
              <a:spcBef>
                <a:spcPts val="0"/>
              </a:spcBef>
              <a:spcAft>
                <a:spcPts val="0"/>
              </a:spcAft>
              <a:buNone/>
              <a:defRPr/>
            </a:pPr>
            <a:endParaRPr lang="tr-TR" sz="6000" b="1" dirty="0" smtClean="0"/>
          </a:p>
          <a:p>
            <a:pPr marL="118872" indent="0" algn="just" eaLnBrk="1" fontAlgn="auto" hangingPunct="1">
              <a:spcBef>
                <a:spcPts val="0"/>
              </a:spcBef>
              <a:spcAft>
                <a:spcPts val="0"/>
              </a:spcAft>
              <a:buNone/>
              <a:defRPr/>
            </a:pPr>
            <a:r>
              <a:rPr lang="tr-TR" sz="6000" b="1" dirty="0" smtClean="0"/>
              <a:t>Not: Her varlığın birincil anahtarını gösteriniz.</a:t>
            </a:r>
          </a:p>
          <a:p>
            <a:pPr marL="438912" indent="-320040" algn="just" eaLnBrk="1" fontAlgn="auto" hangingPunct="1">
              <a:spcBef>
                <a:spcPts val="0"/>
              </a:spcBef>
              <a:spcAft>
                <a:spcPts val="0"/>
              </a:spcAft>
              <a:buFont typeface="Wingdings 2"/>
              <a:buNone/>
              <a:defRPr/>
            </a:pPr>
            <a:endParaRPr lang="tr-TR" sz="3300" dirty="0" smtClean="0"/>
          </a:p>
          <a:p>
            <a:pPr marL="731520" lvl="1" indent="-274320" algn="just" eaLnBrk="1" fontAlgn="auto" hangingPunct="1">
              <a:spcAft>
                <a:spcPts val="0"/>
              </a:spcAft>
              <a:buFont typeface="Wingdings"/>
              <a:buNone/>
              <a:defRPr/>
            </a:pPr>
            <a:endParaRPr lang="tr-TR" sz="3300" dirty="0" smtClean="0"/>
          </a:p>
          <a:p>
            <a:pPr marL="438912" indent="-320040" algn="just" eaLnBrk="1" fontAlgn="auto" hangingPunct="1">
              <a:spcBef>
                <a:spcPts val="0"/>
              </a:spcBef>
              <a:spcAft>
                <a:spcPts val="0"/>
              </a:spcAft>
              <a:buFont typeface="Wingdings 2"/>
              <a:buChar char=""/>
              <a:defRPr/>
            </a:pPr>
            <a:endParaRPr lang="en-US" dirty="0"/>
          </a:p>
        </p:txBody>
      </p:sp>
      <p:sp>
        <p:nvSpPr>
          <p:cNvPr id="5" name="Slide Number Placeholder 3"/>
          <p:cNvSpPr>
            <a:spLocks noGrp="1"/>
          </p:cNvSpPr>
          <p:nvPr>
            <p:ph type="sldNum" sz="quarter" idx="12"/>
          </p:nvPr>
        </p:nvSpPr>
        <p:spPr>
          <a:xfrm>
            <a:off x="7425344" y="6459786"/>
            <a:ext cx="984019" cy="365125"/>
          </a:xfrm>
        </p:spPr>
        <p:txBody>
          <a:bodyPr/>
          <a:lstStyle/>
          <a:p>
            <a:fld id="{8BA39C81-AD24-43FA-9EDB-9B6AE01216E6}" type="slidenum">
              <a:rPr lang="tr-TR" smtClean="0"/>
              <a:t>36</a:t>
            </a:fld>
            <a:endParaRPr lang="tr-TR" dirty="0"/>
          </a:p>
        </p:txBody>
      </p:sp>
    </p:spTree>
    <p:extLst>
      <p:ext uri="{BB962C8B-B14F-4D97-AF65-F5344CB8AC3E}">
        <p14:creationId xmlns:p14="http://schemas.microsoft.com/office/powerpoint/2010/main" val="302945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circle(in)">
                                      <p:cBhvr>
                                        <p:cTn id="11" dur="2000"/>
                                        <p:tgtEl>
                                          <p:spTgt spid="4">
                                            <p:txEl>
                                              <p:pRg st="0" end="0"/>
                                            </p:txEl>
                                          </p:spTgt>
                                        </p:tgtEl>
                                      </p:cBhvr>
                                    </p:animEffect>
                                  </p:childTnLst>
                                </p:cTn>
                              </p:par>
                              <p:par>
                                <p:cTn id="12" presetID="6" presetClass="entr" presetSubtype="16" fill="hold" nodeType="with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circle(in)">
                                      <p:cBhvr>
                                        <p:cTn id="14" dur="2000"/>
                                        <p:tgtEl>
                                          <p:spTgt spid="4">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circle(in)">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95400" y="228600"/>
            <a:ext cx="6347713" cy="1320800"/>
          </a:xfrm>
        </p:spPr>
        <p:txBody>
          <a:bodyPr>
            <a:normAutofit fontScale="90000"/>
          </a:bodyPr>
          <a:lstStyle/>
          <a:p>
            <a:pPr algn="ctr" eaLnBrk="1" hangingPunct="1"/>
            <a:r>
              <a:rPr lang="tr-TR" b="1" dirty="0" smtClean="0"/>
              <a:t>Varlık-İlişki Modeli</a:t>
            </a:r>
            <a:r>
              <a:rPr lang="en-US" b="1" dirty="0" smtClean="0"/>
              <a:t/>
            </a:r>
            <a:br>
              <a:rPr lang="en-US" b="1" dirty="0" smtClean="0"/>
            </a:br>
            <a:r>
              <a:rPr lang="tr-TR" b="1" dirty="0" smtClean="0"/>
              <a:t>(E</a:t>
            </a:r>
            <a:r>
              <a:rPr lang="en-US" b="1" dirty="0" err="1" smtClean="0"/>
              <a:t>ntity</a:t>
            </a:r>
            <a:r>
              <a:rPr lang="tr-TR" b="1" dirty="0" smtClean="0"/>
              <a:t>-R</a:t>
            </a:r>
            <a:r>
              <a:rPr lang="en-US" b="1" dirty="0" err="1" smtClean="0"/>
              <a:t>elationship</a:t>
            </a:r>
            <a:r>
              <a:rPr lang="tr-TR" b="1" dirty="0" smtClean="0"/>
              <a:t> Mode</a:t>
            </a:r>
            <a:r>
              <a:rPr lang="en-US" b="1" dirty="0" smtClean="0"/>
              <a:t>l</a:t>
            </a:r>
            <a:r>
              <a:rPr lang="tr-TR" b="1" dirty="0" smtClean="0"/>
              <a:t>)</a:t>
            </a:r>
          </a:p>
        </p:txBody>
      </p:sp>
      <p:sp>
        <p:nvSpPr>
          <p:cNvPr id="12291" name="Rectangle 3"/>
          <p:cNvSpPr>
            <a:spLocks noGrp="1" noChangeArrowheads="1"/>
          </p:cNvSpPr>
          <p:nvPr>
            <p:ph idx="1"/>
          </p:nvPr>
        </p:nvSpPr>
        <p:spPr>
          <a:xfrm>
            <a:off x="685800" y="1828800"/>
            <a:ext cx="8153400" cy="3886200"/>
          </a:xfrm>
        </p:spPr>
        <p:txBody>
          <a:bodyPr>
            <a:normAutofit/>
          </a:bodyPr>
          <a:lstStyle/>
          <a:p>
            <a:pPr algn="just" eaLnBrk="1" hangingPunct="1">
              <a:buFont typeface="Arial" panose="020B0604020202020204" pitchFamily="34" charset="0"/>
              <a:buChar char="•"/>
            </a:pPr>
            <a:r>
              <a:rPr lang="tr-TR" sz="2800" dirty="0" smtClean="0"/>
              <a:t> Bu model kullanılarak önce;</a:t>
            </a:r>
          </a:p>
          <a:p>
            <a:pPr lvl="1" algn="just" eaLnBrk="1" hangingPunct="1">
              <a:buFont typeface="Arial" panose="020B0604020202020204" pitchFamily="34" charset="0"/>
              <a:buChar char="•"/>
            </a:pPr>
            <a:r>
              <a:rPr lang="tr-TR" sz="2400" dirty="0" smtClean="0"/>
              <a:t>VTYS'den bağımsız olarak veriler çözümlenir, </a:t>
            </a:r>
          </a:p>
          <a:p>
            <a:pPr lvl="1" algn="just" eaLnBrk="1" hangingPunct="1">
              <a:buFont typeface="Arial" panose="020B0604020202020204" pitchFamily="34" charset="0"/>
              <a:buChar char="•"/>
            </a:pPr>
            <a:r>
              <a:rPr lang="tr-TR" sz="2400" dirty="0" smtClean="0"/>
              <a:t>veri modellemesi yapılır, </a:t>
            </a:r>
          </a:p>
          <a:p>
            <a:pPr lvl="1" algn="just" eaLnBrk="1" hangingPunct="1">
              <a:buFont typeface="Arial" panose="020B0604020202020204" pitchFamily="34" charset="0"/>
              <a:buChar char="•"/>
            </a:pPr>
            <a:r>
              <a:rPr lang="tr-TR" sz="2400" dirty="0" smtClean="0"/>
              <a:t>veriler ve veriler arası ilişkilerin anlamları ve özellikleri incelenerek E-R diyagramı oluşturulur;</a:t>
            </a:r>
          </a:p>
          <a:p>
            <a:pPr lvl="1" algn="just" eaLnBrk="1" hangingPunct="1">
              <a:buFont typeface="Arial" panose="020B0604020202020204" pitchFamily="34" charset="0"/>
              <a:buChar char="•"/>
            </a:pPr>
            <a:r>
              <a:rPr lang="tr-TR" sz="2400" dirty="0" smtClean="0"/>
              <a:t>kullanılacak VTYS belirlenir.</a:t>
            </a:r>
          </a:p>
          <a:p>
            <a:pPr algn="just" eaLnBrk="1" hangingPunct="1">
              <a:buFont typeface="Arial" panose="020B0604020202020204" pitchFamily="34" charset="0"/>
              <a:buChar char="•"/>
            </a:pPr>
            <a:r>
              <a:rPr lang="tr-TR" sz="2800" dirty="0" smtClean="0"/>
              <a:t> Sonrasında da E-R çizelgeleri bu sistemin veri modeline dönüştürülerek veri tabanı şemaları (tablolar) oluşturulur.</a:t>
            </a:r>
          </a:p>
        </p:txBody>
      </p:sp>
      <p:sp>
        <p:nvSpPr>
          <p:cNvPr id="4" name="Slide Number Placeholder 3"/>
          <p:cNvSpPr>
            <a:spLocks noGrp="1"/>
          </p:cNvSpPr>
          <p:nvPr>
            <p:ph type="sldNum" sz="quarter" idx="12"/>
          </p:nvPr>
        </p:nvSpPr>
        <p:spPr>
          <a:xfrm>
            <a:off x="7425344" y="6459786"/>
            <a:ext cx="984019" cy="365125"/>
          </a:xfrm>
        </p:spPr>
        <p:txBody>
          <a:bodyPr/>
          <a:lstStyle/>
          <a:p>
            <a:fld id="{C18F72D8-2964-4B25-B8CC-E0AFDA76F1A4}" type="slidenum">
              <a:rPr lang="tr-TR" smtClean="0"/>
              <a:t>4</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13" dur="500"/>
                                        <p:tgtEl>
                                          <p:spTgt spid="12291">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6" dur="500"/>
                                        <p:tgtEl>
                                          <p:spTgt spid="12291">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9" dur="500"/>
                                        <p:tgtEl>
                                          <p:spTgt spid="12291">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5" dur="500"/>
                                        <p:tgtEl>
                                          <p:spTgt spid="122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box(in)">
                                      <p:cBhvr>
                                        <p:cTn id="30"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31443" y="381000"/>
            <a:ext cx="6347713" cy="1320800"/>
          </a:xfrm>
        </p:spPr>
        <p:txBody>
          <a:bodyPr>
            <a:normAutofit fontScale="90000"/>
          </a:bodyPr>
          <a:lstStyle/>
          <a:p>
            <a:pPr algn="ctr" eaLnBrk="1" hangingPunct="1"/>
            <a:r>
              <a:rPr lang="en-US" b="1" dirty="0" err="1" smtClean="0"/>
              <a:t>Varl</a:t>
            </a:r>
            <a:r>
              <a:rPr lang="tr-TR" b="1" dirty="0" smtClean="0"/>
              <a:t>ık – İlişki Modelinin </a:t>
            </a:r>
            <a:br>
              <a:rPr lang="tr-TR" b="1" dirty="0" smtClean="0"/>
            </a:br>
            <a:r>
              <a:rPr lang="tr-TR" b="1" dirty="0" smtClean="0"/>
              <a:t>Bileşenleri</a:t>
            </a:r>
          </a:p>
        </p:txBody>
      </p:sp>
      <p:sp>
        <p:nvSpPr>
          <p:cNvPr id="13315" name="Rectangle 3"/>
          <p:cNvSpPr>
            <a:spLocks noGrp="1" noChangeArrowheads="1"/>
          </p:cNvSpPr>
          <p:nvPr>
            <p:ph idx="1"/>
          </p:nvPr>
        </p:nvSpPr>
        <p:spPr>
          <a:xfrm>
            <a:off x="1371600" y="2362200"/>
            <a:ext cx="5867400" cy="2949209"/>
          </a:xfrm>
        </p:spPr>
        <p:txBody>
          <a:bodyPr/>
          <a:lstStyle/>
          <a:p>
            <a:pPr algn="ctr" eaLnBrk="1" hangingPunct="1">
              <a:lnSpc>
                <a:spcPct val="80000"/>
              </a:lnSpc>
              <a:buFont typeface="Wingdings" panose="05000000000000000000" pitchFamily="2" charset="2"/>
              <a:buChar char="v"/>
            </a:pPr>
            <a:r>
              <a:rPr lang="tr-TR" sz="2800" dirty="0" smtClean="0"/>
              <a:t> Varlık (Entity)</a:t>
            </a:r>
          </a:p>
          <a:p>
            <a:pPr algn="ctr" eaLnBrk="1" hangingPunct="1">
              <a:lnSpc>
                <a:spcPct val="80000"/>
              </a:lnSpc>
              <a:buFont typeface="Wingdings" panose="05000000000000000000" pitchFamily="2" charset="2"/>
              <a:buChar char="v"/>
            </a:pPr>
            <a:endParaRPr lang="tr-TR" sz="2800" dirty="0" smtClean="0"/>
          </a:p>
          <a:p>
            <a:pPr algn="ctr" eaLnBrk="1" hangingPunct="1">
              <a:lnSpc>
                <a:spcPct val="80000"/>
              </a:lnSpc>
              <a:buFont typeface="Wingdings" panose="05000000000000000000" pitchFamily="2" charset="2"/>
              <a:buChar char="v"/>
            </a:pPr>
            <a:r>
              <a:rPr lang="tr-TR" sz="2800" dirty="0" smtClean="0"/>
              <a:t> Nitelik (Attribute)</a:t>
            </a:r>
          </a:p>
          <a:p>
            <a:pPr algn="ctr" eaLnBrk="1" hangingPunct="1">
              <a:lnSpc>
                <a:spcPct val="80000"/>
              </a:lnSpc>
              <a:buFont typeface="Wingdings" panose="05000000000000000000" pitchFamily="2" charset="2"/>
              <a:buChar char="v"/>
            </a:pPr>
            <a:endParaRPr lang="tr-TR" sz="2800" dirty="0" smtClean="0"/>
          </a:p>
          <a:p>
            <a:pPr algn="ctr" eaLnBrk="1" hangingPunct="1">
              <a:lnSpc>
                <a:spcPct val="80000"/>
              </a:lnSpc>
              <a:buFont typeface="Wingdings" panose="05000000000000000000" pitchFamily="2" charset="2"/>
              <a:buChar char="v"/>
            </a:pPr>
            <a:r>
              <a:rPr lang="tr-TR" sz="2800" dirty="0" smtClean="0"/>
              <a:t> İlişki (Relationship)</a:t>
            </a:r>
          </a:p>
          <a:p>
            <a:pPr eaLnBrk="1" hangingPunct="1">
              <a:lnSpc>
                <a:spcPct val="80000"/>
              </a:lnSpc>
            </a:pPr>
            <a:endParaRPr lang="tr-TR" sz="2400" dirty="0" smtClean="0"/>
          </a:p>
          <a:p>
            <a:pPr eaLnBrk="1" hangingPunct="1">
              <a:lnSpc>
                <a:spcPct val="80000"/>
              </a:lnSpc>
              <a:buNone/>
            </a:pPr>
            <a:endParaRPr lang="tr-TR" sz="2400" dirty="0" smtClean="0"/>
          </a:p>
        </p:txBody>
      </p:sp>
      <p:sp>
        <p:nvSpPr>
          <p:cNvPr id="4" name="Slide Number Placeholder 3"/>
          <p:cNvSpPr>
            <a:spLocks noGrp="1"/>
          </p:cNvSpPr>
          <p:nvPr>
            <p:ph type="sldNum" sz="quarter" idx="12"/>
          </p:nvPr>
        </p:nvSpPr>
        <p:spPr>
          <a:xfrm>
            <a:off x="7425344" y="6459786"/>
            <a:ext cx="984019" cy="365125"/>
          </a:xfrm>
        </p:spPr>
        <p:txBody>
          <a:bodyPr/>
          <a:lstStyle/>
          <a:p>
            <a:fld id="{D56041E4-54F9-4CD1-8618-954866D30275}" type="slidenum">
              <a:rPr lang="tr-TR" smtClean="0"/>
              <a:t>5</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box(in)">
                                      <p:cBhvr>
                                        <p:cTn id="13" dur="500"/>
                                        <p:tgtEl>
                                          <p:spTgt spid="133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box(in)">
                                      <p:cBhvr>
                                        <p:cTn id="18" dur="500"/>
                                        <p:tgtEl>
                                          <p:spTgt spid="1331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box(in)">
                                      <p:cBhvr>
                                        <p:cTn id="23"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12443" y="304800"/>
            <a:ext cx="6347713" cy="1320800"/>
          </a:xfrm>
        </p:spPr>
        <p:txBody>
          <a:bodyPr>
            <a:normAutofit fontScale="90000"/>
          </a:bodyPr>
          <a:lstStyle/>
          <a:p>
            <a:pPr algn="ctr" eaLnBrk="1" hangingPunct="1"/>
            <a:r>
              <a:rPr lang="en-US" b="1" dirty="0" err="1" smtClean="0"/>
              <a:t>Varl</a:t>
            </a:r>
            <a:r>
              <a:rPr lang="tr-TR" b="1" dirty="0" smtClean="0"/>
              <a:t>ık – İlişki Modelinin </a:t>
            </a:r>
            <a:br>
              <a:rPr lang="tr-TR" b="1" dirty="0" smtClean="0"/>
            </a:br>
            <a:r>
              <a:rPr lang="tr-TR" b="1" dirty="0" smtClean="0"/>
              <a:t>Bileşenleri</a:t>
            </a:r>
          </a:p>
        </p:txBody>
      </p:sp>
      <p:sp>
        <p:nvSpPr>
          <p:cNvPr id="13315" name="Rectangle 3"/>
          <p:cNvSpPr>
            <a:spLocks noGrp="1" noChangeArrowheads="1"/>
          </p:cNvSpPr>
          <p:nvPr>
            <p:ph idx="1"/>
          </p:nvPr>
        </p:nvSpPr>
        <p:spPr>
          <a:xfrm>
            <a:off x="914400" y="1981200"/>
            <a:ext cx="7696200" cy="3482609"/>
          </a:xfrm>
        </p:spPr>
        <p:txBody>
          <a:bodyPr/>
          <a:lstStyle/>
          <a:p>
            <a:pPr eaLnBrk="1" hangingPunct="1">
              <a:lnSpc>
                <a:spcPct val="80000"/>
              </a:lnSpc>
              <a:buFont typeface="Arial" panose="020B0604020202020204" pitchFamily="34" charset="0"/>
              <a:buChar char="•"/>
            </a:pPr>
            <a:r>
              <a:rPr lang="tr-TR" sz="2800" dirty="0" smtClean="0"/>
              <a:t> Varlık (Entity) Nedir?</a:t>
            </a:r>
          </a:p>
          <a:p>
            <a:pPr lvl="1">
              <a:lnSpc>
                <a:spcPct val="80000"/>
              </a:lnSpc>
              <a:buFont typeface="Arial" panose="020B0604020202020204" pitchFamily="34" charset="0"/>
              <a:buChar char="•"/>
            </a:pPr>
            <a:r>
              <a:rPr lang="tr-TR" sz="2400" dirty="0" smtClean="0"/>
              <a:t>Var olan ve benzerlerinden ayırt edilebilen her nesneye </a:t>
            </a:r>
            <a:r>
              <a:rPr lang="tr-TR" sz="2400" b="1" dirty="0" smtClean="0"/>
              <a:t>varlık</a:t>
            </a:r>
            <a:r>
              <a:rPr lang="tr-TR" sz="2400" dirty="0" smtClean="0"/>
              <a:t> (entity) denir.</a:t>
            </a:r>
          </a:p>
          <a:p>
            <a:pPr lvl="1">
              <a:lnSpc>
                <a:spcPct val="80000"/>
              </a:lnSpc>
              <a:buFont typeface="Arial" panose="020B0604020202020204" pitchFamily="34" charset="0"/>
              <a:buChar char="•"/>
            </a:pPr>
            <a:r>
              <a:rPr lang="tr-TR" sz="2400" dirty="0" smtClean="0"/>
              <a:t>E-R Diyagramda </a:t>
            </a:r>
            <a:r>
              <a:rPr lang="tr-TR" sz="2400" dirty="0">
                <a:solidFill>
                  <a:srgbClr val="FF0000"/>
                </a:solidFill>
              </a:rPr>
              <a:t>d</a:t>
            </a:r>
            <a:r>
              <a:rPr lang="tr-TR" sz="2400" dirty="0" smtClean="0">
                <a:solidFill>
                  <a:srgbClr val="FF0000"/>
                </a:solidFill>
              </a:rPr>
              <a:t>ikdörtgen</a:t>
            </a:r>
            <a:r>
              <a:rPr lang="tr-TR" sz="2400" dirty="0" smtClean="0"/>
              <a:t> şekli ile temsil edilir. </a:t>
            </a:r>
          </a:p>
          <a:p>
            <a:pPr lvl="1">
              <a:lnSpc>
                <a:spcPct val="80000"/>
              </a:lnSpc>
              <a:buFont typeface="Arial" panose="020B0604020202020204" pitchFamily="34" charset="0"/>
              <a:buChar char="•"/>
            </a:pPr>
            <a:endParaRPr lang="tr-TR" sz="2400" dirty="0" smtClean="0"/>
          </a:p>
          <a:p>
            <a:pPr>
              <a:lnSpc>
                <a:spcPct val="80000"/>
              </a:lnSpc>
              <a:buFont typeface="Arial" panose="020B0604020202020204" pitchFamily="34" charset="0"/>
              <a:buChar char="•"/>
            </a:pPr>
            <a:endParaRPr lang="tr-TR" dirty="0" smtClean="0">
              <a:solidFill>
                <a:srgbClr val="FF0000"/>
              </a:solidFill>
            </a:endParaRPr>
          </a:p>
          <a:p>
            <a:pPr eaLnBrk="1" hangingPunct="1">
              <a:lnSpc>
                <a:spcPct val="80000"/>
              </a:lnSpc>
              <a:buFont typeface="Arial" panose="020B0604020202020204" pitchFamily="34" charset="0"/>
              <a:buChar char="•"/>
            </a:pPr>
            <a:r>
              <a:rPr lang="tr-TR" sz="2800" dirty="0" smtClean="0">
                <a:solidFill>
                  <a:srgbClr val="FF0000"/>
                </a:solidFill>
              </a:rPr>
              <a:t> Örnek:</a:t>
            </a:r>
          </a:p>
          <a:p>
            <a:pPr eaLnBrk="1" hangingPunct="1">
              <a:lnSpc>
                <a:spcPct val="80000"/>
              </a:lnSpc>
              <a:buFont typeface="Arial" panose="020B0604020202020204" pitchFamily="34" charset="0"/>
              <a:buChar char="•"/>
            </a:pPr>
            <a:endParaRPr lang="tr-TR" sz="2800" dirty="0" smtClean="0"/>
          </a:p>
        </p:txBody>
      </p:sp>
      <p:sp>
        <p:nvSpPr>
          <p:cNvPr id="4" name="Text Box 6"/>
          <p:cNvSpPr txBox="1">
            <a:spLocks noChangeArrowheads="1"/>
          </p:cNvSpPr>
          <p:nvPr/>
        </p:nvSpPr>
        <p:spPr bwMode="auto">
          <a:xfrm>
            <a:off x="3886200" y="4648200"/>
            <a:ext cx="1219200" cy="369332"/>
          </a:xfrm>
          <a:prstGeom prst="rect">
            <a:avLst/>
          </a:prstGeom>
          <a:noFill/>
          <a:ln w="9525">
            <a:solidFill>
              <a:schemeClr val="tx1"/>
            </a:solidFill>
            <a:miter lim="800000"/>
            <a:headEnd/>
            <a:tailEnd/>
          </a:ln>
        </p:spPr>
        <p:txBody>
          <a:bodyPr wrap="square">
            <a:spAutoFit/>
          </a:bodyPr>
          <a:lstStyle/>
          <a:p>
            <a:pPr algn="ctr"/>
            <a:r>
              <a:rPr lang="tr-TR" dirty="0">
                <a:latin typeface="+mn-lt"/>
              </a:rPr>
              <a:t>ÖĞRENCİ</a:t>
            </a:r>
          </a:p>
        </p:txBody>
      </p:sp>
      <p:sp>
        <p:nvSpPr>
          <p:cNvPr id="5" name="Slide Number Placeholder 3"/>
          <p:cNvSpPr>
            <a:spLocks noGrp="1"/>
          </p:cNvSpPr>
          <p:nvPr>
            <p:ph type="sldNum" sz="quarter" idx="12"/>
          </p:nvPr>
        </p:nvSpPr>
        <p:spPr>
          <a:xfrm>
            <a:off x="7425344" y="6459786"/>
            <a:ext cx="984019" cy="365125"/>
          </a:xfrm>
        </p:spPr>
        <p:txBody>
          <a:bodyPr/>
          <a:lstStyle/>
          <a:p>
            <a:fld id="{B329BB09-AE0D-4F8C-992E-B353B48B4CB4}" type="slidenum">
              <a:rPr lang="tr-TR" smtClean="0"/>
              <a:t>6</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box(in)">
                                      <p:cBhvr>
                                        <p:cTn id="13" dur="500"/>
                                        <p:tgtEl>
                                          <p:spTgt spid="133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box(in)">
                                      <p:cBhvr>
                                        <p:cTn id="18" dur="500"/>
                                        <p:tgtEl>
                                          <p:spTgt spid="133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box(in)">
                                      <p:cBhvr>
                                        <p:cTn id="23" dur="500"/>
                                        <p:tgtEl>
                                          <p:spTgt spid="133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3315">
                                            <p:txEl>
                                              <p:pRg st="5" end="5"/>
                                            </p:txEl>
                                          </p:spTgt>
                                        </p:tgtEl>
                                        <p:attrNameLst>
                                          <p:attrName>style.visibility</p:attrName>
                                        </p:attrNameLst>
                                      </p:cBhvr>
                                      <p:to>
                                        <p:strVal val="visible"/>
                                      </p:to>
                                    </p:set>
                                    <p:animEffect transition="in" filter="box(in)">
                                      <p:cBhvr>
                                        <p:cTn id="28" dur="500"/>
                                        <p:tgtEl>
                                          <p:spTgt spid="1331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checkerboard(across)">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474343" y="343337"/>
            <a:ext cx="6347713" cy="1320800"/>
          </a:xfrm>
        </p:spPr>
        <p:txBody>
          <a:bodyPr>
            <a:normAutofit fontScale="90000"/>
          </a:bodyPr>
          <a:lstStyle/>
          <a:p>
            <a:pPr algn="ctr" eaLnBrk="1" hangingPunct="1"/>
            <a:r>
              <a:rPr lang="en-US" b="1" dirty="0" err="1" smtClean="0"/>
              <a:t>Varl</a:t>
            </a:r>
            <a:r>
              <a:rPr lang="tr-TR" b="1" dirty="0" smtClean="0"/>
              <a:t>ık – İlişki Modelinin </a:t>
            </a:r>
            <a:br>
              <a:rPr lang="tr-TR" b="1" dirty="0" smtClean="0"/>
            </a:br>
            <a:r>
              <a:rPr lang="tr-TR" b="1" dirty="0" smtClean="0"/>
              <a:t>Bileşenleri</a:t>
            </a:r>
          </a:p>
        </p:txBody>
      </p:sp>
      <p:sp>
        <p:nvSpPr>
          <p:cNvPr id="14339" name="Rectangle 3"/>
          <p:cNvSpPr>
            <a:spLocks noGrp="1" noChangeArrowheads="1"/>
          </p:cNvSpPr>
          <p:nvPr>
            <p:ph idx="1"/>
          </p:nvPr>
        </p:nvSpPr>
        <p:spPr>
          <a:xfrm>
            <a:off x="838200" y="1782070"/>
            <a:ext cx="7620000" cy="4625609"/>
          </a:xfrm>
        </p:spPr>
        <p:txBody>
          <a:bodyPr>
            <a:normAutofit/>
          </a:bodyPr>
          <a:lstStyle/>
          <a:p>
            <a:pPr eaLnBrk="1" hangingPunct="1">
              <a:buFont typeface="Arial" panose="020B0604020202020204" pitchFamily="34" charset="0"/>
              <a:buChar char="•"/>
            </a:pPr>
            <a:r>
              <a:rPr lang="tr-TR" sz="2800" dirty="0" smtClean="0"/>
              <a:t> Nitelik (Attribute) Nedir? </a:t>
            </a:r>
          </a:p>
          <a:p>
            <a:pPr lvl="1">
              <a:buFont typeface="Arial" panose="020B0604020202020204" pitchFamily="34" charset="0"/>
              <a:buChar char="•"/>
            </a:pPr>
            <a:r>
              <a:rPr lang="tr-TR" sz="2400" dirty="0" smtClean="0"/>
              <a:t>Bir varlık kümesindeki varlıkların özellikleridir.</a:t>
            </a:r>
          </a:p>
          <a:p>
            <a:pPr lvl="1">
              <a:buFont typeface="Arial" panose="020B0604020202020204" pitchFamily="34" charset="0"/>
              <a:buChar char="•"/>
            </a:pPr>
            <a:r>
              <a:rPr lang="tr-TR" sz="2400" dirty="0" smtClean="0"/>
              <a:t>E-R Diyagramda </a:t>
            </a:r>
            <a:r>
              <a:rPr lang="tr-TR" sz="2400" dirty="0" smtClean="0">
                <a:solidFill>
                  <a:srgbClr val="FF0000"/>
                </a:solidFill>
              </a:rPr>
              <a:t>oval / elips </a:t>
            </a:r>
            <a:r>
              <a:rPr lang="tr-TR" sz="2400" dirty="0" smtClean="0"/>
              <a:t>şekli ile temsil edilir. </a:t>
            </a:r>
          </a:p>
          <a:p>
            <a:pPr lvl="1">
              <a:buFont typeface="Arial" panose="020B0604020202020204" pitchFamily="34" charset="0"/>
              <a:buChar char="•"/>
            </a:pPr>
            <a:r>
              <a:rPr lang="tr-TR" sz="2000" dirty="0" smtClean="0"/>
              <a:t>Gerçek dünyada varlık kümelerinin çok sayıda nitelikleri olabilir, ancak veri modellemede, gerçek dünyanın soyut bir modeli oluşturulduğu için, bu niteliklerin yalnız küçük bir kısmı, uygulamalar için gerekli olanları (örn. Sicil no, Ad, Soyad, Adres, … vb) seçilerek kullanılır.</a:t>
            </a:r>
          </a:p>
          <a:p>
            <a:pPr>
              <a:buFont typeface="Arial" panose="020B0604020202020204" pitchFamily="34" charset="0"/>
              <a:buChar char="•"/>
            </a:pPr>
            <a:r>
              <a:rPr lang="tr-TR" sz="2800" dirty="0" smtClean="0">
                <a:solidFill>
                  <a:srgbClr val="FF0000"/>
                </a:solidFill>
              </a:rPr>
              <a:t>Örnek:</a:t>
            </a:r>
          </a:p>
        </p:txBody>
      </p:sp>
      <p:grpSp>
        <p:nvGrpSpPr>
          <p:cNvPr id="28" name="Group 27"/>
          <p:cNvGrpSpPr/>
          <p:nvPr/>
        </p:nvGrpSpPr>
        <p:grpSpPr>
          <a:xfrm>
            <a:off x="2057400" y="4953000"/>
            <a:ext cx="4292600" cy="1282700"/>
            <a:chOff x="1981200" y="5346700"/>
            <a:chExt cx="4292600" cy="1282700"/>
          </a:xfrm>
        </p:grpSpPr>
        <p:sp>
          <p:nvSpPr>
            <p:cNvPr id="7" name="Text Box 6"/>
            <p:cNvSpPr txBox="1">
              <a:spLocks noChangeArrowheads="1"/>
            </p:cNvSpPr>
            <p:nvPr/>
          </p:nvSpPr>
          <p:spPr bwMode="auto">
            <a:xfrm>
              <a:off x="3505200" y="5486400"/>
              <a:ext cx="1143000" cy="307777"/>
            </a:xfrm>
            <a:prstGeom prst="rect">
              <a:avLst/>
            </a:prstGeom>
            <a:noFill/>
            <a:ln w="9525">
              <a:solidFill>
                <a:schemeClr val="tx1"/>
              </a:solidFill>
              <a:miter lim="800000"/>
              <a:headEnd/>
              <a:tailEnd/>
            </a:ln>
          </p:spPr>
          <p:txBody>
            <a:bodyPr>
              <a:spAutoFit/>
            </a:bodyPr>
            <a:lstStyle/>
            <a:p>
              <a:pPr algn="ctr"/>
              <a:r>
                <a:rPr lang="tr-TR" sz="1400" b="1" dirty="0">
                  <a:latin typeface="+mn-lt"/>
                </a:rPr>
                <a:t>ÖĞRENCİ</a:t>
              </a:r>
            </a:p>
          </p:txBody>
        </p:sp>
        <p:sp>
          <p:nvSpPr>
            <p:cNvPr id="8" name="Oval 8"/>
            <p:cNvSpPr>
              <a:spLocks noChangeArrowheads="1"/>
            </p:cNvSpPr>
            <p:nvPr/>
          </p:nvSpPr>
          <p:spPr bwMode="auto">
            <a:xfrm>
              <a:off x="1981200" y="5346700"/>
              <a:ext cx="1295400" cy="609600"/>
            </a:xfrm>
            <a:prstGeom prst="ellipse">
              <a:avLst/>
            </a:prstGeom>
            <a:noFill/>
            <a:ln w="9525">
              <a:solidFill>
                <a:schemeClr val="tx1"/>
              </a:solidFill>
              <a:round/>
              <a:headEnd/>
              <a:tailEnd/>
            </a:ln>
          </p:spPr>
          <p:txBody>
            <a:bodyPr wrap="none" anchor="ctr"/>
            <a:lstStyle/>
            <a:p>
              <a:endParaRPr lang="en-US"/>
            </a:p>
          </p:txBody>
        </p:sp>
        <p:sp>
          <p:nvSpPr>
            <p:cNvPr id="9" name="Text Box 9"/>
            <p:cNvSpPr txBox="1">
              <a:spLocks noChangeArrowheads="1"/>
            </p:cNvSpPr>
            <p:nvPr/>
          </p:nvSpPr>
          <p:spPr bwMode="auto">
            <a:xfrm>
              <a:off x="2141538" y="5499100"/>
              <a:ext cx="1085554" cy="307777"/>
            </a:xfrm>
            <a:prstGeom prst="rect">
              <a:avLst/>
            </a:prstGeom>
            <a:noFill/>
            <a:ln w="9525">
              <a:noFill/>
              <a:miter lim="800000"/>
              <a:headEnd/>
              <a:tailEnd/>
            </a:ln>
          </p:spPr>
          <p:txBody>
            <a:bodyPr wrap="none">
              <a:spAutoFit/>
            </a:bodyPr>
            <a:lstStyle/>
            <a:p>
              <a:r>
                <a:rPr lang="tr-TR" sz="1400" u="sng" dirty="0">
                  <a:latin typeface="+mn-lt"/>
                </a:rPr>
                <a:t>Öğrenci_No</a:t>
              </a:r>
            </a:p>
          </p:txBody>
        </p:sp>
        <p:grpSp>
          <p:nvGrpSpPr>
            <p:cNvPr id="10" name="Group 20"/>
            <p:cNvGrpSpPr>
              <a:grpSpLocks/>
            </p:cNvGrpSpPr>
            <p:nvPr/>
          </p:nvGrpSpPr>
          <p:grpSpPr bwMode="auto">
            <a:xfrm>
              <a:off x="4978400" y="5397500"/>
              <a:ext cx="1295400" cy="533400"/>
              <a:chOff x="3176" y="3256"/>
              <a:chExt cx="864" cy="336"/>
            </a:xfrm>
          </p:grpSpPr>
          <p:sp>
            <p:nvSpPr>
              <p:cNvPr id="11" name="Oval 12"/>
              <p:cNvSpPr>
                <a:spLocks noChangeArrowheads="1"/>
              </p:cNvSpPr>
              <p:nvPr/>
            </p:nvSpPr>
            <p:spPr bwMode="auto">
              <a:xfrm>
                <a:off x="3176" y="3256"/>
                <a:ext cx="864" cy="336"/>
              </a:xfrm>
              <a:prstGeom prst="ellipse">
                <a:avLst/>
              </a:prstGeom>
              <a:noFill/>
              <a:ln w="9525">
                <a:solidFill>
                  <a:schemeClr val="tx1"/>
                </a:solidFill>
                <a:round/>
                <a:headEnd/>
                <a:tailEnd/>
              </a:ln>
            </p:spPr>
            <p:txBody>
              <a:bodyPr wrap="none" anchor="ctr"/>
              <a:lstStyle/>
              <a:p>
                <a:endParaRPr lang="en-US" sz="1400"/>
              </a:p>
            </p:txBody>
          </p:sp>
          <p:sp>
            <p:nvSpPr>
              <p:cNvPr id="12" name="Text Box 13"/>
              <p:cNvSpPr txBox="1">
                <a:spLocks noChangeArrowheads="1"/>
              </p:cNvSpPr>
              <p:nvPr/>
            </p:nvSpPr>
            <p:spPr bwMode="auto">
              <a:xfrm>
                <a:off x="3213" y="3347"/>
                <a:ext cx="704" cy="194"/>
              </a:xfrm>
              <a:prstGeom prst="rect">
                <a:avLst/>
              </a:prstGeom>
              <a:noFill/>
              <a:ln w="9525">
                <a:noFill/>
                <a:miter lim="800000"/>
                <a:headEnd/>
                <a:tailEnd/>
              </a:ln>
            </p:spPr>
            <p:txBody>
              <a:bodyPr wrap="none">
                <a:spAutoFit/>
              </a:bodyPr>
              <a:lstStyle/>
              <a:p>
                <a:r>
                  <a:rPr lang="tr-TR" sz="1400" dirty="0">
                    <a:latin typeface="+mn-lt"/>
                  </a:rPr>
                  <a:t>Öğrenci Adı</a:t>
                </a:r>
              </a:p>
            </p:txBody>
          </p:sp>
        </p:grpSp>
        <p:sp>
          <p:nvSpPr>
            <p:cNvPr id="13" name="Line 14"/>
            <p:cNvSpPr>
              <a:spLocks noChangeShapeType="1"/>
            </p:cNvSpPr>
            <p:nvPr/>
          </p:nvSpPr>
          <p:spPr bwMode="auto">
            <a:xfrm>
              <a:off x="3276600" y="5638800"/>
              <a:ext cx="215900" cy="25400"/>
            </a:xfrm>
            <a:prstGeom prst="line">
              <a:avLst/>
            </a:prstGeom>
            <a:noFill/>
            <a:ln w="9525">
              <a:solidFill>
                <a:schemeClr val="tx1"/>
              </a:solidFill>
              <a:round/>
              <a:headEnd/>
              <a:tailEnd/>
            </a:ln>
          </p:spPr>
          <p:txBody>
            <a:bodyPr/>
            <a:lstStyle/>
            <a:p>
              <a:endParaRPr lang="en-US"/>
            </a:p>
          </p:txBody>
        </p:sp>
        <p:sp>
          <p:nvSpPr>
            <p:cNvPr id="14" name="Line 19"/>
            <p:cNvSpPr>
              <a:spLocks noChangeShapeType="1"/>
            </p:cNvSpPr>
            <p:nvPr/>
          </p:nvSpPr>
          <p:spPr bwMode="auto">
            <a:xfrm>
              <a:off x="4660900" y="5664200"/>
              <a:ext cx="304800" cy="0"/>
            </a:xfrm>
            <a:prstGeom prst="line">
              <a:avLst/>
            </a:prstGeom>
            <a:noFill/>
            <a:ln w="9525">
              <a:solidFill>
                <a:schemeClr val="tx1"/>
              </a:solidFill>
              <a:round/>
              <a:headEnd/>
              <a:tailEnd/>
            </a:ln>
          </p:spPr>
          <p:txBody>
            <a:bodyPr/>
            <a:lstStyle/>
            <a:p>
              <a:endParaRPr lang="en-US"/>
            </a:p>
          </p:txBody>
        </p:sp>
        <p:sp>
          <p:nvSpPr>
            <p:cNvPr id="15" name="Oval 22"/>
            <p:cNvSpPr>
              <a:spLocks noChangeArrowheads="1"/>
            </p:cNvSpPr>
            <p:nvPr/>
          </p:nvSpPr>
          <p:spPr bwMode="auto">
            <a:xfrm>
              <a:off x="3352800" y="6096000"/>
              <a:ext cx="1524000" cy="533400"/>
            </a:xfrm>
            <a:prstGeom prst="ellipse">
              <a:avLst/>
            </a:prstGeom>
            <a:noFill/>
            <a:ln w="9525">
              <a:solidFill>
                <a:schemeClr val="tx1"/>
              </a:solidFill>
              <a:round/>
              <a:headEnd/>
              <a:tailEnd/>
            </a:ln>
          </p:spPr>
          <p:txBody>
            <a:bodyPr wrap="none" anchor="ctr"/>
            <a:lstStyle/>
            <a:p>
              <a:endParaRPr lang="en-US"/>
            </a:p>
          </p:txBody>
        </p:sp>
        <p:sp>
          <p:nvSpPr>
            <p:cNvPr id="16" name="Text Box 23"/>
            <p:cNvSpPr txBox="1">
              <a:spLocks noChangeArrowheads="1"/>
            </p:cNvSpPr>
            <p:nvPr/>
          </p:nvSpPr>
          <p:spPr bwMode="auto">
            <a:xfrm>
              <a:off x="3398838" y="6215063"/>
              <a:ext cx="1315232" cy="307777"/>
            </a:xfrm>
            <a:prstGeom prst="rect">
              <a:avLst/>
            </a:prstGeom>
            <a:noFill/>
            <a:ln w="9525">
              <a:noFill/>
              <a:miter lim="800000"/>
              <a:headEnd/>
              <a:tailEnd/>
            </a:ln>
          </p:spPr>
          <p:txBody>
            <a:bodyPr wrap="none">
              <a:spAutoFit/>
            </a:bodyPr>
            <a:lstStyle/>
            <a:p>
              <a:r>
                <a:rPr lang="tr-TR" sz="1400" dirty="0">
                  <a:latin typeface="+mn-lt"/>
                </a:rPr>
                <a:t>Öğrenci Soyadı</a:t>
              </a:r>
            </a:p>
          </p:txBody>
        </p:sp>
        <p:sp>
          <p:nvSpPr>
            <p:cNvPr id="17" name="Line 24"/>
            <p:cNvSpPr>
              <a:spLocks noChangeShapeType="1"/>
            </p:cNvSpPr>
            <p:nvPr/>
          </p:nvSpPr>
          <p:spPr bwMode="auto">
            <a:xfrm>
              <a:off x="4064000" y="5842000"/>
              <a:ext cx="0" cy="228600"/>
            </a:xfrm>
            <a:prstGeom prst="line">
              <a:avLst/>
            </a:prstGeom>
            <a:noFill/>
            <a:ln w="9525">
              <a:solidFill>
                <a:schemeClr val="tx1"/>
              </a:solidFill>
              <a:round/>
              <a:headEnd/>
              <a:tailEnd/>
            </a:ln>
          </p:spPr>
          <p:txBody>
            <a:bodyPr/>
            <a:lstStyle/>
            <a:p>
              <a:endParaRPr lang="en-US"/>
            </a:p>
          </p:txBody>
        </p:sp>
      </p:grpSp>
      <p:sp>
        <p:nvSpPr>
          <p:cNvPr id="18" name="Slide Number Placeholder 3"/>
          <p:cNvSpPr>
            <a:spLocks noGrp="1"/>
          </p:cNvSpPr>
          <p:nvPr>
            <p:ph type="sldNum" sz="quarter" idx="12"/>
          </p:nvPr>
        </p:nvSpPr>
        <p:spPr>
          <a:xfrm>
            <a:off x="7425344" y="6459786"/>
            <a:ext cx="1032856" cy="365125"/>
          </a:xfrm>
        </p:spPr>
        <p:txBody>
          <a:bodyPr/>
          <a:lstStyle/>
          <a:p>
            <a:fld id="{C3C5854A-1663-49F2-B871-9D9DDBCDB1A9}" type="slidenum">
              <a:rPr lang="tr-TR" smtClean="0"/>
              <a:t>7</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ox(in)">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ox(in)">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ox(in)">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ox(in)">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checkerboard(across)">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66800" y="609600"/>
            <a:ext cx="6347713" cy="884664"/>
          </a:xfrm>
        </p:spPr>
        <p:txBody>
          <a:bodyPr>
            <a:normAutofit/>
          </a:bodyPr>
          <a:lstStyle/>
          <a:p>
            <a:pPr algn="ctr" eaLnBrk="1" hangingPunct="1"/>
            <a:r>
              <a:rPr lang="tr-TR" b="1" dirty="0" smtClean="0"/>
              <a:t>Nitelik Çeşitleri</a:t>
            </a:r>
          </a:p>
        </p:txBody>
      </p:sp>
      <p:sp>
        <p:nvSpPr>
          <p:cNvPr id="17411" name="Rectangle 3"/>
          <p:cNvSpPr>
            <a:spLocks noGrp="1" noChangeArrowheads="1"/>
          </p:cNvSpPr>
          <p:nvPr>
            <p:ph idx="1"/>
          </p:nvPr>
        </p:nvSpPr>
        <p:spPr>
          <a:xfrm>
            <a:off x="762000" y="1941413"/>
            <a:ext cx="8229600" cy="2362200"/>
          </a:xfrm>
        </p:spPr>
        <p:txBody>
          <a:bodyPr>
            <a:noAutofit/>
          </a:bodyPr>
          <a:lstStyle/>
          <a:p>
            <a:pPr>
              <a:buFont typeface="Arial" panose="020B0604020202020204" pitchFamily="34" charset="0"/>
              <a:buChar char="•"/>
            </a:pPr>
            <a:r>
              <a:rPr lang="tr-TR" sz="2800" dirty="0" smtClean="0"/>
              <a:t> Tek- Değerli Nitelik </a:t>
            </a:r>
            <a:r>
              <a:rPr lang="tr-TR" sz="3200" dirty="0" smtClean="0"/>
              <a:t>(Single-Valued  Attribute)</a:t>
            </a:r>
          </a:p>
          <a:p>
            <a:pPr lvl="1">
              <a:buFont typeface="Arial" panose="020B0604020202020204" pitchFamily="34" charset="0"/>
              <a:buChar char="•"/>
            </a:pPr>
            <a:r>
              <a:rPr lang="tr-TR" sz="2400" dirty="0" smtClean="0"/>
              <a:t>Bir varlığın niteliğinin aldığı değer tek ise bu niteliğe tek değerli nitelik denir. </a:t>
            </a:r>
          </a:p>
          <a:p>
            <a:pPr lvl="1">
              <a:buFont typeface="Arial" panose="020B0604020202020204" pitchFamily="34" charset="0"/>
              <a:buChar char="•"/>
            </a:pPr>
            <a:endParaRPr lang="tr-TR" sz="2400" dirty="0" smtClean="0"/>
          </a:p>
          <a:p>
            <a:pPr lvl="1">
              <a:buFont typeface="Arial" panose="020B0604020202020204" pitchFamily="34" charset="0"/>
              <a:buChar char="•"/>
            </a:pPr>
            <a:r>
              <a:rPr lang="tr-TR" sz="2400" dirty="0" smtClean="0">
                <a:solidFill>
                  <a:srgbClr val="FF0000"/>
                </a:solidFill>
              </a:rPr>
              <a:t> Örnek:</a:t>
            </a:r>
            <a:r>
              <a:rPr lang="tr-TR" sz="2400" dirty="0" smtClean="0"/>
              <a:t/>
            </a:r>
            <a:br>
              <a:rPr lang="tr-TR" sz="2400" dirty="0" smtClean="0"/>
            </a:br>
            <a:r>
              <a:rPr lang="tr-TR" sz="2400" dirty="0" smtClean="0"/>
              <a:t> ÖĞRENCİ Numarası </a:t>
            </a:r>
            <a:r>
              <a:rPr lang="tr-TR" sz="2400" dirty="0" smtClean="0">
                <a:sym typeface="Wingdings" pitchFamily="2" charset="2"/>
              </a:rPr>
              <a:t></a:t>
            </a:r>
            <a:r>
              <a:rPr lang="tr-TR" sz="2400" dirty="0" smtClean="0"/>
              <a:t>  “080987”</a:t>
            </a:r>
          </a:p>
        </p:txBody>
      </p:sp>
      <p:grpSp>
        <p:nvGrpSpPr>
          <p:cNvPr id="5" name="Group 4"/>
          <p:cNvGrpSpPr/>
          <p:nvPr/>
        </p:nvGrpSpPr>
        <p:grpSpPr>
          <a:xfrm>
            <a:off x="2895600" y="4497748"/>
            <a:ext cx="3200400" cy="506028"/>
            <a:chOff x="1981199" y="5344418"/>
            <a:chExt cx="2892340" cy="343012"/>
          </a:xfrm>
        </p:grpSpPr>
        <p:sp>
          <p:nvSpPr>
            <p:cNvPr id="6" name="Text Box 6"/>
            <p:cNvSpPr txBox="1">
              <a:spLocks noChangeArrowheads="1"/>
            </p:cNvSpPr>
            <p:nvPr/>
          </p:nvSpPr>
          <p:spPr bwMode="auto">
            <a:xfrm>
              <a:off x="3519955" y="5344418"/>
              <a:ext cx="1353584" cy="271215"/>
            </a:xfrm>
            <a:prstGeom prst="rect">
              <a:avLst/>
            </a:prstGeom>
            <a:noFill/>
            <a:ln w="9525">
              <a:solidFill>
                <a:schemeClr val="tx1"/>
              </a:solidFill>
              <a:miter lim="800000"/>
              <a:headEnd/>
              <a:tailEnd/>
            </a:ln>
          </p:spPr>
          <p:txBody>
            <a:bodyPr wrap="square">
              <a:spAutoFit/>
            </a:bodyPr>
            <a:lstStyle/>
            <a:p>
              <a:pPr algn="ctr"/>
              <a:r>
                <a:rPr lang="tr-TR" sz="2000" dirty="0">
                  <a:latin typeface="+mn-lt"/>
                </a:rPr>
                <a:t>ÖĞRENCİ</a:t>
              </a:r>
            </a:p>
          </p:txBody>
        </p:sp>
        <p:sp>
          <p:nvSpPr>
            <p:cNvPr id="7" name="Oval 8"/>
            <p:cNvSpPr>
              <a:spLocks noChangeArrowheads="1"/>
            </p:cNvSpPr>
            <p:nvPr/>
          </p:nvSpPr>
          <p:spPr bwMode="auto">
            <a:xfrm>
              <a:off x="1981199" y="5359060"/>
              <a:ext cx="1295400" cy="328370"/>
            </a:xfrm>
            <a:prstGeom prst="ellipse">
              <a:avLst/>
            </a:prstGeom>
            <a:noFill/>
            <a:ln w="9525">
              <a:solidFill>
                <a:schemeClr val="tx1"/>
              </a:solidFill>
              <a:round/>
              <a:headEnd/>
              <a:tailEnd/>
            </a:ln>
          </p:spPr>
          <p:txBody>
            <a:bodyPr wrap="none" anchor="ctr"/>
            <a:lstStyle/>
            <a:p>
              <a:endParaRPr lang="en-US"/>
            </a:p>
          </p:txBody>
        </p:sp>
        <p:sp>
          <p:nvSpPr>
            <p:cNvPr id="8" name="Text Box 9"/>
            <p:cNvSpPr txBox="1">
              <a:spLocks noChangeArrowheads="1"/>
            </p:cNvSpPr>
            <p:nvPr/>
          </p:nvSpPr>
          <p:spPr bwMode="auto">
            <a:xfrm>
              <a:off x="2191045" y="5425115"/>
              <a:ext cx="948495" cy="208627"/>
            </a:xfrm>
            <a:prstGeom prst="rect">
              <a:avLst/>
            </a:prstGeom>
            <a:noFill/>
            <a:ln w="9525">
              <a:noFill/>
              <a:miter lim="800000"/>
              <a:headEnd/>
              <a:tailEnd/>
            </a:ln>
          </p:spPr>
          <p:txBody>
            <a:bodyPr wrap="none">
              <a:spAutoFit/>
            </a:bodyPr>
            <a:lstStyle/>
            <a:p>
              <a:r>
                <a:rPr lang="tr-TR" sz="1400" dirty="0">
                  <a:latin typeface="+mn-lt"/>
                </a:rPr>
                <a:t>Öğrenci_No</a:t>
              </a:r>
            </a:p>
          </p:txBody>
        </p:sp>
        <p:sp>
          <p:nvSpPr>
            <p:cNvPr id="10" name="Line 14"/>
            <p:cNvSpPr>
              <a:spLocks noChangeShapeType="1"/>
            </p:cNvSpPr>
            <p:nvPr/>
          </p:nvSpPr>
          <p:spPr bwMode="auto">
            <a:xfrm flipV="1">
              <a:off x="3276598" y="5499101"/>
              <a:ext cx="243355" cy="27242"/>
            </a:xfrm>
            <a:prstGeom prst="line">
              <a:avLst/>
            </a:prstGeom>
            <a:noFill/>
            <a:ln w="9525">
              <a:solidFill>
                <a:schemeClr val="tx1"/>
              </a:solidFill>
              <a:round/>
              <a:headEnd/>
              <a:tailEnd/>
            </a:ln>
          </p:spPr>
          <p:txBody>
            <a:bodyPr/>
            <a:lstStyle/>
            <a:p>
              <a:endParaRPr lang="en-US"/>
            </a:p>
          </p:txBody>
        </p:sp>
      </p:grpSp>
      <p:sp>
        <p:nvSpPr>
          <p:cNvPr id="17" name="Slide Number Placeholder 3"/>
          <p:cNvSpPr>
            <a:spLocks noGrp="1"/>
          </p:cNvSpPr>
          <p:nvPr>
            <p:ph type="sldNum" sz="quarter" idx="12"/>
          </p:nvPr>
        </p:nvSpPr>
        <p:spPr>
          <a:xfrm>
            <a:off x="7425344" y="6459786"/>
            <a:ext cx="984019" cy="365125"/>
          </a:xfrm>
        </p:spPr>
        <p:txBody>
          <a:bodyPr/>
          <a:lstStyle/>
          <a:p>
            <a:fld id="{905AD6F8-22F4-4B59-8327-C49D25E28C99}" type="slidenum">
              <a:rPr lang="tr-TR" smtClean="0"/>
              <a:t>8</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box(in)">
                                      <p:cBhvr>
                                        <p:cTn id="13" dur="500"/>
                                        <p:tgtEl>
                                          <p:spTgt spid="174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box(in)">
                                      <p:cBhvr>
                                        <p:cTn id="18" dur="500"/>
                                        <p:tgtEl>
                                          <p:spTgt spid="174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Effect transition="in" filter="box(in)">
                                      <p:cBhvr>
                                        <p:cTn id="23" dur="500"/>
                                        <p:tgtEl>
                                          <p:spTgt spid="174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90600" y="304800"/>
            <a:ext cx="6347713" cy="1219200"/>
          </a:xfrm>
        </p:spPr>
        <p:txBody>
          <a:bodyPr>
            <a:normAutofit/>
          </a:bodyPr>
          <a:lstStyle/>
          <a:p>
            <a:pPr algn="ctr" eaLnBrk="1" hangingPunct="1"/>
            <a:r>
              <a:rPr lang="tr-TR" b="1" dirty="0" smtClean="0"/>
              <a:t>Nitelik Çeşitleri</a:t>
            </a:r>
          </a:p>
        </p:txBody>
      </p:sp>
      <p:sp>
        <p:nvSpPr>
          <p:cNvPr id="17411" name="Rectangle 3"/>
          <p:cNvSpPr>
            <a:spLocks noGrp="1" noChangeArrowheads="1"/>
          </p:cNvSpPr>
          <p:nvPr>
            <p:ph idx="1"/>
          </p:nvPr>
        </p:nvSpPr>
        <p:spPr>
          <a:xfrm>
            <a:off x="685800" y="1905000"/>
            <a:ext cx="7943088" cy="2438400"/>
          </a:xfrm>
        </p:spPr>
        <p:txBody>
          <a:bodyPr>
            <a:noAutofit/>
          </a:bodyPr>
          <a:lstStyle/>
          <a:p>
            <a:pPr>
              <a:buFont typeface="Arial" panose="020B0604020202020204" pitchFamily="34" charset="0"/>
              <a:buChar char="•"/>
            </a:pPr>
            <a:r>
              <a:rPr lang="tr-TR" sz="2800" dirty="0" smtClean="0"/>
              <a:t> Çok- Değerli Nitelik (Multi-Valued  Attribute)</a:t>
            </a:r>
            <a:endParaRPr lang="tr-TR" sz="3200" dirty="0" smtClean="0"/>
          </a:p>
          <a:p>
            <a:pPr lvl="1">
              <a:buFont typeface="Arial" panose="020B0604020202020204" pitchFamily="34" charset="0"/>
              <a:buChar char="•"/>
            </a:pPr>
            <a:r>
              <a:rPr lang="tr-TR" sz="2400" dirty="0" smtClean="0"/>
              <a:t>Birden fazla değer alabilen niteliklere çok-değerli nitelik denir.</a:t>
            </a:r>
          </a:p>
          <a:p>
            <a:pPr lvl="1">
              <a:buFont typeface="Arial" panose="020B0604020202020204" pitchFamily="34" charset="0"/>
              <a:buChar char="•"/>
            </a:pPr>
            <a:endParaRPr lang="tr-TR" sz="2400" dirty="0"/>
          </a:p>
          <a:p>
            <a:pPr lvl="1">
              <a:buFont typeface="Arial" panose="020B0604020202020204" pitchFamily="34" charset="0"/>
              <a:buChar char="•"/>
            </a:pPr>
            <a:r>
              <a:rPr lang="tr-TR" sz="2400" dirty="0" smtClean="0">
                <a:solidFill>
                  <a:srgbClr val="FF0000"/>
                </a:solidFill>
              </a:rPr>
              <a:t>Örnek:</a:t>
            </a:r>
            <a:r>
              <a:rPr lang="tr-TR" sz="2400" dirty="0" smtClean="0"/>
              <a:t/>
            </a:r>
            <a:br>
              <a:rPr lang="tr-TR" sz="2400" dirty="0" smtClean="0"/>
            </a:br>
            <a:r>
              <a:rPr lang="tr-TR" sz="2400" dirty="0" smtClean="0"/>
              <a:t> Bir ÖĞRENCİ’nin </a:t>
            </a:r>
            <a:r>
              <a:rPr lang="tr-TR" sz="2400" dirty="0" smtClean="0">
                <a:sym typeface="Wingdings" pitchFamily="2" charset="2"/>
              </a:rPr>
              <a:t>birden fazla</a:t>
            </a:r>
            <a:r>
              <a:rPr lang="tr-TR" sz="2400" dirty="0" smtClean="0"/>
              <a:t> telefon numarası veya e-posta adresi olabilir.</a:t>
            </a:r>
          </a:p>
        </p:txBody>
      </p:sp>
      <p:grpSp>
        <p:nvGrpSpPr>
          <p:cNvPr id="2" name="Group 1"/>
          <p:cNvGrpSpPr/>
          <p:nvPr/>
        </p:nvGrpSpPr>
        <p:grpSpPr>
          <a:xfrm>
            <a:off x="2151363" y="4952998"/>
            <a:ext cx="3258837" cy="506030"/>
            <a:chOff x="2151363" y="4952998"/>
            <a:chExt cx="3258837" cy="506030"/>
          </a:xfrm>
        </p:grpSpPr>
        <p:grpSp>
          <p:nvGrpSpPr>
            <p:cNvPr id="6" name="Group 5"/>
            <p:cNvGrpSpPr/>
            <p:nvPr/>
          </p:nvGrpSpPr>
          <p:grpSpPr>
            <a:xfrm>
              <a:off x="2286000" y="4952998"/>
              <a:ext cx="3124200" cy="450144"/>
              <a:chOff x="2050064" y="5344418"/>
              <a:chExt cx="2823475" cy="305131"/>
            </a:xfrm>
          </p:grpSpPr>
          <p:sp>
            <p:nvSpPr>
              <p:cNvPr id="7" name="Text Box 6"/>
              <p:cNvSpPr txBox="1">
                <a:spLocks noChangeArrowheads="1"/>
              </p:cNvSpPr>
              <p:nvPr/>
            </p:nvSpPr>
            <p:spPr bwMode="auto">
              <a:xfrm>
                <a:off x="3519955" y="5344418"/>
                <a:ext cx="1353584" cy="271215"/>
              </a:xfrm>
              <a:prstGeom prst="rect">
                <a:avLst/>
              </a:prstGeom>
              <a:noFill/>
              <a:ln w="9525">
                <a:solidFill>
                  <a:schemeClr val="tx1"/>
                </a:solidFill>
                <a:miter lim="800000"/>
                <a:headEnd/>
                <a:tailEnd/>
              </a:ln>
            </p:spPr>
            <p:txBody>
              <a:bodyPr wrap="square">
                <a:spAutoFit/>
              </a:bodyPr>
              <a:lstStyle/>
              <a:p>
                <a:pPr algn="ctr"/>
                <a:r>
                  <a:rPr lang="tr-TR" sz="2000" dirty="0">
                    <a:latin typeface="+mn-lt"/>
                  </a:rPr>
                  <a:t>ÖĞRENCİ</a:t>
                </a:r>
              </a:p>
            </p:txBody>
          </p:sp>
          <p:sp>
            <p:nvSpPr>
              <p:cNvPr id="8" name="Oval 8"/>
              <p:cNvSpPr>
                <a:spLocks noChangeArrowheads="1"/>
              </p:cNvSpPr>
              <p:nvPr/>
            </p:nvSpPr>
            <p:spPr bwMode="auto">
              <a:xfrm>
                <a:off x="2050064" y="5378334"/>
                <a:ext cx="1101844" cy="237299"/>
              </a:xfrm>
              <a:prstGeom prst="ellipse">
                <a:avLst/>
              </a:prstGeom>
              <a:noFill/>
              <a:ln w="9525">
                <a:solidFill>
                  <a:schemeClr val="tx1"/>
                </a:solidFill>
                <a:round/>
                <a:headEnd/>
                <a:tailEnd/>
              </a:ln>
            </p:spPr>
            <p:txBody>
              <a:bodyPr wrap="none" anchor="ctr"/>
              <a:lstStyle/>
              <a:p>
                <a:endParaRPr lang="en-US"/>
              </a:p>
            </p:txBody>
          </p:sp>
          <p:sp>
            <p:nvSpPr>
              <p:cNvPr id="9" name="Text Box 9"/>
              <p:cNvSpPr txBox="1">
                <a:spLocks noChangeArrowheads="1"/>
              </p:cNvSpPr>
              <p:nvPr/>
            </p:nvSpPr>
            <p:spPr bwMode="auto">
              <a:xfrm>
                <a:off x="2310807" y="5378334"/>
                <a:ext cx="606485" cy="271215"/>
              </a:xfrm>
              <a:prstGeom prst="rect">
                <a:avLst/>
              </a:prstGeom>
              <a:noFill/>
              <a:ln w="9525">
                <a:noFill/>
                <a:miter lim="800000"/>
                <a:headEnd/>
                <a:tailEnd/>
              </a:ln>
            </p:spPr>
            <p:txBody>
              <a:bodyPr wrap="none">
                <a:spAutoFit/>
              </a:bodyPr>
              <a:lstStyle/>
              <a:p>
                <a:r>
                  <a:rPr lang="tr-TR" dirty="0" smtClean="0">
                    <a:latin typeface="+mn-lt"/>
                  </a:rPr>
                  <a:t>telno</a:t>
                </a:r>
                <a:endParaRPr lang="tr-TR" sz="2000" dirty="0">
                  <a:latin typeface="+mn-lt"/>
                </a:endParaRPr>
              </a:p>
            </p:txBody>
          </p:sp>
          <p:sp>
            <p:nvSpPr>
              <p:cNvPr id="10" name="Line 14"/>
              <p:cNvSpPr>
                <a:spLocks noChangeShapeType="1"/>
              </p:cNvSpPr>
              <p:nvPr/>
            </p:nvSpPr>
            <p:spPr bwMode="auto">
              <a:xfrm flipV="1">
                <a:off x="3329409" y="5499100"/>
                <a:ext cx="190543" cy="51928"/>
              </a:xfrm>
              <a:prstGeom prst="line">
                <a:avLst/>
              </a:prstGeom>
              <a:noFill/>
              <a:ln w="9525">
                <a:solidFill>
                  <a:schemeClr val="tx1"/>
                </a:solidFill>
                <a:round/>
                <a:headEnd/>
                <a:tailEnd/>
              </a:ln>
            </p:spPr>
            <p:txBody>
              <a:bodyPr/>
              <a:lstStyle/>
              <a:p>
                <a:endParaRPr lang="en-US"/>
              </a:p>
            </p:txBody>
          </p:sp>
        </p:grpSp>
        <p:sp>
          <p:nvSpPr>
            <p:cNvPr id="11" name="Oval 8"/>
            <p:cNvSpPr>
              <a:spLocks noChangeArrowheads="1"/>
            </p:cNvSpPr>
            <p:nvPr/>
          </p:nvSpPr>
          <p:spPr bwMode="auto">
            <a:xfrm>
              <a:off x="2151363" y="4953000"/>
              <a:ext cx="1550245" cy="506028"/>
            </a:xfrm>
            <a:prstGeom prst="ellipse">
              <a:avLst/>
            </a:prstGeom>
            <a:noFill/>
            <a:ln w="9525">
              <a:solidFill>
                <a:schemeClr val="tx1"/>
              </a:solidFill>
              <a:round/>
              <a:headEnd/>
              <a:tailEnd/>
            </a:ln>
          </p:spPr>
          <p:txBody>
            <a:bodyPr wrap="none" anchor="ctr"/>
            <a:lstStyle/>
            <a:p>
              <a:endParaRPr lang="en-US"/>
            </a:p>
          </p:txBody>
        </p:sp>
      </p:grpSp>
      <p:sp>
        <p:nvSpPr>
          <p:cNvPr id="17" name="Slide Number Placeholder 3"/>
          <p:cNvSpPr>
            <a:spLocks noGrp="1"/>
          </p:cNvSpPr>
          <p:nvPr>
            <p:ph type="sldNum" sz="quarter" idx="12"/>
          </p:nvPr>
        </p:nvSpPr>
        <p:spPr>
          <a:xfrm>
            <a:off x="7425344" y="6459786"/>
            <a:ext cx="984019" cy="365125"/>
          </a:xfrm>
        </p:spPr>
        <p:txBody>
          <a:bodyPr/>
          <a:lstStyle/>
          <a:p>
            <a:fld id="{DB5546E2-DA52-4DD7-8B86-80513839898A}" type="slidenum">
              <a:rPr lang="tr-TR" smtClean="0"/>
              <a:t>9</a:t>
            </a:fld>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box(in)">
                                      <p:cBhvr>
                                        <p:cTn id="13" dur="500"/>
                                        <p:tgtEl>
                                          <p:spTgt spid="174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box(in)">
                                      <p:cBhvr>
                                        <p:cTn id="18" dur="500"/>
                                        <p:tgtEl>
                                          <p:spTgt spid="174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Effect transition="in" filter="box(in)">
                                      <p:cBhvr>
                                        <p:cTn id="23" dur="500"/>
                                        <p:tgtEl>
                                          <p:spTgt spid="174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2928F625EB844084CA3D09C61CF9E6" ma:contentTypeVersion="" ma:contentTypeDescription="Create a new document." ma:contentTypeScope="" ma:versionID="4f751a46a76c83ff83ad4cece4022fce">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B8C0559-8E9B-4661-B6F3-D1553E0032FB}"/>
</file>

<file path=customXml/itemProps2.xml><?xml version="1.0" encoding="utf-8"?>
<ds:datastoreItem xmlns:ds="http://schemas.openxmlformats.org/officeDocument/2006/customXml" ds:itemID="{FDF5175F-A3F3-471E-8279-6B98A23DAD72}"/>
</file>

<file path=customXml/itemProps3.xml><?xml version="1.0" encoding="utf-8"?>
<ds:datastoreItem xmlns:ds="http://schemas.openxmlformats.org/officeDocument/2006/customXml" ds:itemID="{AE144DDE-47D0-421E-82C0-791864FF2778}"/>
</file>

<file path=docProps/app.xml><?xml version="1.0" encoding="utf-8"?>
<Properties xmlns="http://schemas.openxmlformats.org/officeDocument/2006/extended-properties" xmlns:vt="http://schemas.openxmlformats.org/officeDocument/2006/docPropsVTypes">
  <Template>Retrospect</Template>
  <TotalTime>1697</TotalTime>
  <Words>1946</Words>
  <Application>Microsoft Office PowerPoint</Application>
  <PresentationFormat>On-screen Show (4:3)</PresentationFormat>
  <Paragraphs>319</Paragraphs>
  <Slides>36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vt:lpstr>
      <vt:lpstr>Calibri</vt:lpstr>
      <vt:lpstr>Calibri Light</vt:lpstr>
      <vt:lpstr>Wingdings</vt:lpstr>
      <vt:lpstr>Wingdings 2</vt:lpstr>
      <vt:lpstr>Wingdings 3</vt:lpstr>
      <vt:lpstr>Retrospect</vt:lpstr>
      <vt:lpstr>Visio</vt:lpstr>
      <vt:lpstr>DERS 2  </vt:lpstr>
      <vt:lpstr>Ders İçeriği</vt:lpstr>
      <vt:lpstr>Varlık-İlişki Modeli (Entity-Relationship Model)</vt:lpstr>
      <vt:lpstr>Varlık-İlişki Modeli (Entity-Relationship Model)</vt:lpstr>
      <vt:lpstr>Varlık – İlişki Modelinin  Bileşenleri</vt:lpstr>
      <vt:lpstr>Varlık – İlişki Modelinin  Bileşenleri</vt:lpstr>
      <vt:lpstr>Varlık – İlişki Modelinin  Bileşenleri</vt:lpstr>
      <vt:lpstr>Nitelik Çeşitleri</vt:lpstr>
      <vt:lpstr>Nitelik Çeşitleri</vt:lpstr>
      <vt:lpstr>Nitelik Çeşitleri</vt:lpstr>
      <vt:lpstr>Nitelik Çeşitleri</vt:lpstr>
      <vt:lpstr>Varlık – İlişki Modelinin  Bileşenleri (Devam)</vt:lpstr>
      <vt:lpstr>İlişki Türleri</vt:lpstr>
      <vt:lpstr>İkili (binary) İlişki türleri</vt:lpstr>
      <vt:lpstr>Birden-bire (1-1)</vt:lpstr>
      <vt:lpstr>Birden-çoğa (1-n)</vt:lpstr>
      <vt:lpstr>Çoktan-bire (n-1)</vt:lpstr>
      <vt:lpstr>Çoktan-çoğa (n-m)</vt:lpstr>
      <vt:lpstr>İlişki Kümelerinin Sınırlandırılması (Cardinality)</vt:lpstr>
      <vt:lpstr>İlişki Kümelerinin Sınırlandırılması (Cardinality) (devam)</vt:lpstr>
      <vt:lpstr>İlişkilerde Rollerin önemi</vt:lpstr>
      <vt:lpstr>İlişkilerde Rollerin önemi (Devam)</vt:lpstr>
      <vt:lpstr>İlişkilerde Roller : Örnek</vt:lpstr>
      <vt:lpstr>Anahtar Nitelik</vt:lpstr>
      <vt:lpstr>Varlık-İlişki Çizelgeleri</vt:lpstr>
      <vt:lpstr>Varlık Kümesi ve Nitelik Örnekleri</vt:lpstr>
      <vt:lpstr>İlişki Kümesi Örnekleri</vt:lpstr>
      <vt:lpstr>Yinelemeli (Recursive) İlişki</vt:lpstr>
      <vt:lpstr>İlişkilerde Nitelik</vt:lpstr>
      <vt:lpstr>Alıştırma 1</vt:lpstr>
      <vt:lpstr>Alıştırma 2</vt:lpstr>
      <vt:lpstr>Alıştırma 3</vt:lpstr>
      <vt:lpstr>Çalışma Soruları (1)</vt:lpstr>
      <vt:lpstr>Çalışma Soruları (2)</vt:lpstr>
      <vt:lpstr>Çalışma Soruları (3)</vt:lpstr>
      <vt:lpstr>Çalışma Soruları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SEBNEMC</dc:creator>
  <cp:lastModifiedBy>Microsoft account</cp:lastModifiedBy>
  <cp:revision>173</cp:revision>
  <cp:lastPrinted>1601-01-01T00:00:00Z</cp:lastPrinted>
  <dcterms:created xsi:type="dcterms:W3CDTF">1601-01-01T00:00:00Z</dcterms:created>
  <dcterms:modified xsi:type="dcterms:W3CDTF">2020-03-31T10:30:15Z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0x010100512928F625EB844084CA3D09C61CF9E6</vt:lpwstr>
  </property>
</Properties>
</file>