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7" r:id="rId19"/>
    <p:sldId id="275" r:id="rId20"/>
    <p:sldId id="276" r:id="rId21"/>
    <p:sldId id="277" r:id="rId22"/>
    <p:sldId id="292" r:id="rId23"/>
    <p:sldId id="293" r:id="rId24"/>
    <p:sldId id="301" r:id="rId25"/>
    <p:sldId id="302" r:id="rId26"/>
    <p:sldId id="303" r:id="rId27"/>
    <p:sldId id="304" r:id="rId28"/>
    <p:sldId id="305" r:id="rId29"/>
    <p:sldId id="306" r:id="rId30"/>
    <p:sldId id="284" r:id="rId31"/>
    <p:sldId id="280" r:id="rId32"/>
    <p:sldId id="279" r:id="rId33"/>
    <p:sldId id="285" r:id="rId34"/>
    <p:sldId id="281" r:id="rId35"/>
    <p:sldId id="278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283" r:id="rId44"/>
    <p:sldId id="274" r:id="rId45"/>
    <p:sldId id="282" r:id="rId4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2718" autoAdjust="0"/>
  </p:normalViewPr>
  <p:slideViewPr>
    <p:cSldViewPr>
      <p:cViewPr varScale="1">
        <p:scale>
          <a:sx n="61" d="100"/>
          <a:sy n="61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102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BA6A136-BFD6-4ECE-A23F-9E3F0C7B6D2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199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7EE37-6079-46A8-808D-01566FA13CBF}" type="slidenum">
              <a:rPr lang="tr-TR"/>
              <a:pPr/>
              <a:t>35</a:t>
            </a:fld>
            <a:endParaRPr lang="tr-TR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not change in value</a:t>
            </a:r>
          </a:p>
          <a:p>
            <a:r>
              <a:rPr lang="en-US"/>
              <a:t>Will not be null</a:t>
            </a:r>
          </a:p>
          <a:p>
            <a:r>
              <a:rPr lang="en-US"/>
              <a:t>No intelligent identifiers (e.g. containing locations or people that might change)</a:t>
            </a:r>
          </a:p>
          <a:p>
            <a:r>
              <a:rPr lang="en-US"/>
              <a:t>Substitute new, simple keys for long, composite keys</a:t>
            </a:r>
          </a:p>
          <a:p>
            <a:r>
              <a:rPr lang="en-US"/>
              <a:t>Will not change in value</a:t>
            </a:r>
          </a:p>
          <a:p>
            <a:r>
              <a:rPr lang="en-US"/>
              <a:t>Will not be null</a:t>
            </a:r>
          </a:p>
          <a:p>
            <a:r>
              <a:rPr lang="en-US"/>
              <a:t>No intelligent identifiers (e.g. containing locations or people that might change)</a:t>
            </a:r>
          </a:p>
          <a:p>
            <a:r>
              <a:rPr lang="en-US"/>
              <a:t>Substitute new, simple keys for long, composite keys</a:t>
            </a:r>
          </a:p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C2C7-BBFB-496A-A80B-790E3B293C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4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1BC-B4CA-487F-905D-7620B524BCD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64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7B4F-B090-46E0-8E9F-A34D2180189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331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256E00-B758-42A8-B4D5-05D79847291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045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59FED7-2AFF-4436-A82A-46EA0C63849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12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BAB-E5E1-435E-8C7D-0298ED08AC7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39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1D81-8AE8-41DA-98C9-5BF9D7783C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18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6964-3DFC-4753-8417-D739F24FA6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5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7F47-5A01-4CDA-A49A-57DE80A27E4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45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184C-3051-487C-A62F-96F270FA14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8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D5C-AB2B-4B66-A55B-4FFF08C972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33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DBB7-D439-42A3-A4A1-73C6FF365FB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37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25B5-11C5-4463-99D7-74C3A867C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A32E-8779-4C4A-9410-7D2FF825C0D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32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Database Design</a:t>
            </a:r>
            <a:endParaRPr lang="tr-T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By</a:t>
            </a:r>
          </a:p>
          <a:p>
            <a:r>
              <a:rPr lang="en-US"/>
              <a:t>Nazife Dimililer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/>
              <a:t>Systems Development Life Cycle 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81000" y="1600200"/>
            <a:ext cx="8534400" cy="4191000"/>
            <a:chOff x="240" y="1344"/>
            <a:chExt cx="5376" cy="2640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240" y="1344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Project Identification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 and Selection</a:t>
              </a:r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1008" y="1728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Project Initiation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 and Planning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1824" y="2112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Analysis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3168" y="2928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Physical Design</a:t>
              </a: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888" y="3312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Implementation</a:t>
              </a: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4656" y="3696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Maintenance</a:t>
              </a: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2400" y="2544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Logical Design</a:t>
              </a:r>
            </a:p>
          </p:txBody>
        </p:sp>
        <p:sp>
          <p:nvSpPr>
            <p:cNvPr id="10251" name="Arc 11"/>
            <p:cNvSpPr>
              <a:spLocks/>
            </p:cNvSpPr>
            <p:nvPr/>
          </p:nvSpPr>
          <p:spPr bwMode="auto">
            <a:xfrm>
              <a:off x="1200" y="1344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rc 12"/>
            <p:cNvSpPr>
              <a:spLocks/>
            </p:cNvSpPr>
            <p:nvPr/>
          </p:nvSpPr>
          <p:spPr bwMode="auto">
            <a:xfrm>
              <a:off x="1968" y="1728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rc 13"/>
            <p:cNvSpPr>
              <a:spLocks/>
            </p:cNvSpPr>
            <p:nvPr/>
          </p:nvSpPr>
          <p:spPr bwMode="auto">
            <a:xfrm>
              <a:off x="2784" y="2160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rc 14"/>
            <p:cNvSpPr>
              <a:spLocks/>
            </p:cNvSpPr>
            <p:nvPr/>
          </p:nvSpPr>
          <p:spPr bwMode="auto">
            <a:xfrm>
              <a:off x="3408" y="2544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Arc 15"/>
            <p:cNvSpPr>
              <a:spLocks/>
            </p:cNvSpPr>
            <p:nvPr/>
          </p:nvSpPr>
          <p:spPr bwMode="auto">
            <a:xfrm>
              <a:off x="4128" y="2928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Arc 16"/>
            <p:cNvSpPr>
              <a:spLocks/>
            </p:cNvSpPr>
            <p:nvPr/>
          </p:nvSpPr>
          <p:spPr bwMode="auto">
            <a:xfrm>
              <a:off x="4848" y="3312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Arc 17"/>
            <p:cNvSpPr>
              <a:spLocks/>
            </p:cNvSpPr>
            <p:nvPr/>
          </p:nvSpPr>
          <p:spPr bwMode="auto">
            <a:xfrm flipH="1" flipV="1">
              <a:off x="3984" y="3600"/>
              <a:ext cx="67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Arc 18"/>
            <p:cNvSpPr>
              <a:spLocks/>
            </p:cNvSpPr>
            <p:nvPr/>
          </p:nvSpPr>
          <p:spPr bwMode="auto">
            <a:xfrm flipH="1" flipV="1">
              <a:off x="3168" y="3216"/>
              <a:ext cx="67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Arc 19"/>
            <p:cNvSpPr>
              <a:spLocks/>
            </p:cNvSpPr>
            <p:nvPr/>
          </p:nvSpPr>
          <p:spPr bwMode="auto">
            <a:xfrm flipH="1" flipV="1">
              <a:off x="2496" y="2832"/>
              <a:ext cx="67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Arc 20"/>
            <p:cNvSpPr>
              <a:spLocks/>
            </p:cNvSpPr>
            <p:nvPr/>
          </p:nvSpPr>
          <p:spPr bwMode="auto">
            <a:xfrm flipH="1" flipV="1">
              <a:off x="1824" y="2448"/>
              <a:ext cx="57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Arc 21"/>
            <p:cNvSpPr>
              <a:spLocks/>
            </p:cNvSpPr>
            <p:nvPr/>
          </p:nvSpPr>
          <p:spPr bwMode="auto">
            <a:xfrm flipH="1" flipV="1">
              <a:off x="1248" y="2016"/>
              <a:ext cx="57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Arc 22"/>
            <p:cNvSpPr>
              <a:spLocks/>
            </p:cNvSpPr>
            <p:nvPr/>
          </p:nvSpPr>
          <p:spPr bwMode="auto">
            <a:xfrm flipH="1" flipV="1">
              <a:off x="432" y="1632"/>
              <a:ext cx="57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1274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191000" y="1649413"/>
            <a:ext cx="4243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--preliminary understanding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–request for project 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23850" y="3500438"/>
            <a:ext cx="2346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 dirty="0">
                <a:solidFill>
                  <a:schemeClr val="folHlink"/>
                </a:solidFill>
                <a:latin typeface="Times New Roman" pitchFamily="18" charset="0"/>
              </a:rPr>
              <a:t>enterprise modeling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24735" y="4343400"/>
            <a:ext cx="4572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</a:rPr>
              <a:t>First step in database development</a:t>
            </a:r>
          </a:p>
          <a:p>
            <a:r>
              <a:rPr lang="en-US" dirty="0">
                <a:latin typeface="Arial" charset="0"/>
              </a:rPr>
              <a:t>Specifies scope and general content</a:t>
            </a:r>
          </a:p>
          <a:p>
            <a:r>
              <a:rPr lang="en-US" dirty="0">
                <a:latin typeface="Arial" charset="0"/>
              </a:rPr>
              <a:t>Overall picture of organizational data, not specific design</a:t>
            </a:r>
          </a:p>
          <a:p>
            <a:r>
              <a:rPr lang="en-US" dirty="0">
                <a:latin typeface="Arial" charset="0"/>
              </a:rPr>
              <a:t>Entity-relationship diagram</a:t>
            </a:r>
          </a:p>
          <a:p>
            <a:r>
              <a:rPr lang="en-US" dirty="0">
                <a:latin typeface="Arial" charset="0"/>
              </a:rPr>
              <a:t>Descriptions of entity types</a:t>
            </a:r>
          </a:p>
          <a:p>
            <a:r>
              <a:rPr lang="en-US" dirty="0">
                <a:latin typeface="Arial" charset="0"/>
              </a:rPr>
              <a:t>Relationships between entities</a:t>
            </a:r>
          </a:p>
          <a:p>
            <a:r>
              <a:rPr lang="en-US" dirty="0">
                <a:latin typeface="Arial" charset="0"/>
              </a:rPr>
              <a:t>Business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utoUpdateAnimBg="0"/>
      <p:bldP spid="11287" grpId="0" autoUpdateAnimBg="0"/>
      <p:bldP spid="112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2298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581400" y="1649413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 state business situation and solution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request for analysis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960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conceptual data modeling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autoUpdateAnimBg="0"/>
      <p:bldP spid="123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3322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810000" y="1676400"/>
            <a:ext cx="5084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–thorough analysis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functional system specifications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960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conceptual data modeling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 autoUpdateAnimBg="0"/>
      <p:bldP spid="133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4346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581400" y="1600200"/>
            <a:ext cx="5137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–information requirements structure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detailed design specifications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663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logical database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 autoUpdateAnimBg="0"/>
      <p:bldP spid="1435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5370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95800" y="1524000"/>
            <a:ext cx="403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–develop technology specs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program/data structures, technology purchases, organization redesigns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847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physical database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 autoUpdateAnimBg="0"/>
      <p:bldP spid="1538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 dirty="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6394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1447800"/>
            <a:ext cx="4953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–programming, testing, training, installation, documenting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operational programs, documentation, training materials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909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implementation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 autoUpdateAnimBg="0"/>
      <p:bldP spid="1640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7418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191000" y="1649413"/>
            <a:ext cx="3956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–monitor, repair, enhance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periodic audits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587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0" autoUpdateAnimBg="0"/>
      <p:bldP spid="1743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/>
              <a:t>Simplified Database D</a:t>
            </a:r>
            <a:r>
              <a:rPr lang="tr-TR" sz="4000"/>
              <a:t>eve</a:t>
            </a:r>
            <a:r>
              <a:rPr lang="en-US" sz="4000"/>
              <a:t>l</a:t>
            </a:r>
            <a:r>
              <a:rPr lang="tr-TR" sz="4000"/>
              <a:t>opment Procedure</a:t>
            </a:r>
            <a:r>
              <a:rPr lang="en-US" sz="4000"/>
              <a:t> </a:t>
            </a:r>
            <a:endParaRPr lang="tr-TR" sz="400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3708400" y="1268413"/>
            <a:ext cx="1152525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Start</a:t>
            </a:r>
            <a:endParaRPr lang="tr-TR" dirty="0">
              <a:solidFill>
                <a:schemeClr val="bg2"/>
              </a:solidFill>
            </a:endParaRP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3563938" y="1989138"/>
            <a:ext cx="1439862" cy="5762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Draw ERD</a:t>
            </a:r>
            <a:endParaRPr lang="tr-TR" dirty="0">
              <a:solidFill>
                <a:schemeClr val="bg2"/>
              </a:solidFill>
            </a:endParaRPr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3492500" y="2924175"/>
            <a:ext cx="1582738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bg2"/>
                </a:solidFill>
              </a:rPr>
              <a:t>Convert to Relational Schema</a:t>
            </a:r>
            <a:endParaRPr lang="tr-TR" sz="1600">
              <a:solidFill>
                <a:schemeClr val="bg2"/>
              </a:solidFill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3419475" y="4005263"/>
            <a:ext cx="1727200" cy="7921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bg2"/>
                </a:solidFill>
              </a:rPr>
              <a:t>Validate using Normalization</a:t>
            </a:r>
            <a:endParaRPr lang="tr-TR" sz="1600">
              <a:solidFill>
                <a:schemeClr val="bg2"/>
              </a:solidFill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3492500" y="5013325"/>
            <a:ext cx="1582738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bg2"/>
                </a:solidFill>
              </a:rPr>
              <a:t>Validate against user transactions</a:t>
            </a:r>
            <a:endParaRPr lang="tr-TR" sz="1600">
              <a:solidFill>
                <a:schemeClr val="bg2"/>
              </a:solidFill>
            </a:endParaRP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3708400" y="6092825"/>
            <a:ext cx="1152525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Stop</a:t>
            </a:r>
            <a:endParaRPr lang="tr-TR">
              <a:solidFill>
                <a:schemeClr val="bg2"/>
              </a:solidFill>
            </a:endParaRPr>
          </a:p>
        </p:txBody>
      </p:sp>
      <p:cxnSp>
        <p:nvCxnSpPr>
          <p:cNvPr id="57356" name="AutoShape 12"/>
          <p:cNvCxnSpPr>
            <a:cxnSpLocks noChangeShapeType="1"/>
            <a:stCxn id="57348" idx="4"/>
            <a:endCxn id="57349" idx="0"/>
          </p:cNvCxnSpPr>
          <p:nvPr/>
        </p:nvCxnSpPr>
        <p:spPr bwMode="auto">
          <a:xfrm>
            <a:off x="4284663" y="1700213"/>
            <a:ext cx="0" cy="2889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57" name="AutoShape 13"/>
          <p:cNvCxnSpPr>
            <a:cxnSpLocks noChangeShapeType="1"/>
            <a:stCxn id="57349" idx="2"/>
            <a:endCxn id="57350" idx="0"/>
          </p:cNvCxnSpPr>
          <p:nvPr/>
        </p:nvCxnSpPr>
        <p:spPr bwMode="auto">
          <a:xfrm>
            <a:off x="4284663" y="2565400"/>
            <a:ext cx="0" cy="3587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58" name="AutoShape 14"/>
          <p:cNvCxnSpPr>
            <a:cxnSpLocks noChangeShapeType="1"/>
            <a:stCxn id="57350" idx="2"/>
            <a:endCxn id="57351" idx="0"/>
          </p:cNvCxnSpPr>
          <p:nvPr/>
        </p:nvCxnSpPr>
        <p:spPr bwMode="auto">
          <a:xfrm flipH="1">
            <a:off x="4283075" y="3716338"/>
            <a:ext cx="1588" cy="2889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59" name="AutoShape 15"/>
          <p:cNvCxnSpPr>
            <a:cxnSpLocks noChangeShapeType="1"/>
            <a:stCxn id="57351" idx="2"/>
            <a:endCxn id="57352" idx="0"/>
          </p:cNvCxnSpPr>
          <p:nvPr/>
        </p:nvCxnSpPr>
        <p:spPr bwMode="auto">
          <a:xfrm>
            <a:off x="4283075" y="4797425"/>
            <a:ext cx="1588" cy="2159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60" name="AutoShape 16"/>
          <p:cNvCxnSpPr>
            <a:cxnSpLocks noChangeShapeType="1"/>
            <a:stCxn id="57352" idx="2"/>
            <a:endCxn id="57353" idx="0"/>
          </p:cNvCxnSpPr>
          <p:nvPr/>
        </p:nvCxnSpPr>
        <p:spPr bwMode="auto">
          <a:xfrm>
            <a:off x="4284663" y="5805488"/>
            <a:ext cx="0" cy="2873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Entity Document</a:t>
            </a:r>
            <a:endParaRPr lang="tr-TR" sz="4000"/>
          </a:p>
        </p:txBody>
      </p:sp>
      <p:graphicFrame>
        <p:nvGraphicFramePr>
          <p:cNvPr id="43116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9516185"/>
              </p:ext>
            </p:extLst>
          </p:nvPr>
        </p:nvGraphicFramePr>
        <p:xfrm>
          <a:off x="539750" y="1844675"/>
          <a:ext cx="8201343" cy="374745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29143"/>
                <a:gridCol w="2057400"/>
                <a:gridCol w="2057400"/>
                <a:gridCol w="2057400"/>
              </a:tblGrid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Entity Name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Aliases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Occurrence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 entity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short Description of entity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Other names the users used to refer to this entity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common Situation where this entity can be found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Instructor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Employees teach</a:t>
                      </a: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</a:t>
                      </a: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ng courses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Lecturer</a:t>
                      </a: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,</a:t>
                      </a:r>
                      <a:endParaRPr kumimoji="0" lang="tr-TR" sz="200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professor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Instructors work in departments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Database Management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667000"/>
            <a:ext cx="7772400" cy="2744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DBMS is a data storage and retrieval system which permits data to be stored non-redundantly while making it appear to the user as if the data is well-integrated.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Relationship Document</a:t>
            </a:r>
            <a:endParaRPr lang="tr-TR" sz="4000"/>
          </a:p>
        </p:txBody>
      </p:sp>
      <p:graphicFrame>
        <p:nvGraphicFramePr>
          <p:cNvPr id="44158" name="Group 12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25811782"/>
              </p:ext>
            </p:extLst>
          </p:nvPr>
        </p:nvGraphicFramePr>
        <p:xfrm>
          <a:off x="250825" y="1268413"/>
          <a:ext cx="8569325" cy="486092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657350"/>
                <a:gridCol w="1582738"/>
                <a:gridCol w="1655762"/>
                <a:gridCol w="1439863"/>
                <a:gridCol w="2233612"/>
              </a:tblGrid>
              <a:tr h="857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Entity Type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Relationship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Type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Entity Type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Cardinality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Participation (Optionality)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3030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participating Entity : Entity 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Relationship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participating Entity : Entity B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Cardinality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from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Entity A to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Entity B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1:1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1:M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M:1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Participation constraints on the relationship from Entity A to Entity B (Optionalities)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Full (F) : Manadatory Entity (min&gt;0)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Partial (P) : Optional Entity (min=0)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Instructor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workFor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Department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M:1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P:F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Attribute Document</a:t>
            </a:r>
            <a:endParaRPr lang="tr-TR" sz="4000"/>
          </a:p>
        </p:txBody>
      </p:sp>
      <p:graphicFrame>
        <p:nvGraphicFramePr>
          <p:cNvPr id="45277" name="Group 2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9804435"/>
              </p:ext>
            </p:extLst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71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Entity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Names of Attributes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type and length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Constraint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835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 Entity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List of all attributes of the entity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 of each attribute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type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each attribute.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It is possible 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use domain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names you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have described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 the domain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document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Primary 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Unique and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Secondary Key.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(Secondary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Keys are used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 search for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the entity)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Student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Student 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Uniquely identifies a student.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 fixed character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Primary Key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Full name of student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 variable character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Secondary Index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Gender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Gender of student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fixed character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Attribute Document Continued</a:t>
            </a:r>
            <a:endParaRPr lang="tr-TR" sz="4000"/>
          </a:p>
        </p:txBody>
      </p:sp>
      <p:graphicFrame>
        <p:nvGraphicFramePr>
          <p:cNvPr id="69835" name="Group 2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10605461"/>
              </p:ext>
            </p:extLst>
          </p:nvPr>
        </p:nvGraphicFramePr>
        <p:xfrm>
          <a:off x="611188" y="1196975"/>
          <a:ext cx="7283450" cy="521354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62050"/>
                <a:gridCol w="1439862"/>
                <a:gridCol w="1225550"/>
                <a:gridCol w="1943100"/>
                <a:gridCol w="1512888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Names of Attributes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Default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Alias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Null Value?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(Yes or No)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Derived?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List of all attributes of the entity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Default value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for attributes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Other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names, the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users used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for the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attribute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 :  Null values are allowed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No: Null values are not allowed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Yes: It is derived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No: It is not derived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Student 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Gender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‘F’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cgpa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Cumulative grade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Yes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Attribute Domain Document</a:t>
            </a:r>
            <a:endParaRPr lang="tr-TR" sz="4000"/>
          </a:p>
        </p:txBody>
      </p:sp>
      <p:graphicFrame>
        <p:nvGraphicFramePr>
          <p:cNvPr id="73805" name="Group 7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8199371"/>
              </p:ext>
            </p:extLst>
          </p:nvPr>
        </p:nvGraphicFramePr>
        <p:xfrm>
          <a:off x="457200" y="1600200"/>
          <a:ext cx="8229600" cy="293052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43200"/>
                <a:gridCol w="2743200"/>
                <a:gridCol w="27432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Domain Name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Domain Characteristics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Examples of allowed values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 Domain for attributes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 of domain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Illustrative examples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Cgpa domain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 digit floating point between 0.00 and 4.00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3.33, 4.00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Gender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 character string (‘F’ or ‘M’)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M, F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019800" cy="381000"/>
          </a:xfrm>
        </p:spPr>
        <p:txBody>
          <a:bodyPr>
            <a:normAutofit fontScale="90000"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APPLY  NORMALIZATION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75596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100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2275" y="6661150"/>
            <a:ext cx="5762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100"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905000"/>
            <a:ext cx="18288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100">
              <a:latin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2275" y="1066800"/>
            <a:ext cx="7966149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If you normalized  your database design, you can be more confident that there will be no redundancy in the final database.</a:t>
            </a: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There are three basic checks that most relational database designers carry out.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Times New Roman" pitchFamily="18" charset="0"/>
              </a:rPr>
              <a:t>1NF</a:t>
            </a:r>
            <a:r>
              <a:rPr lang="en-US" sz="2400" dirty="0">
                <a:latin typeface="Times New Roman" pitchFamily="18" charset="0"/>
              </a:rPr>
              <a:t>  REMOVE REPEATING GROUPS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Times New Roman" pitchFamily="18" charset="0"/>
              </a:rPr>
              <a:t>2NF</a:t>
            </a:r>
            <a:r>
              <a:rPr lang="en-US" sz="2400" dirty="0">
                <a:latin typeface="Times New Roman" pitchFamily="18" charset="0"/>
              </a:rPr>
              <a:t>  REMOVE PARTIAL DEPENDENCIES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Times New Roman" pitchFamily="18" charset="0"/>
              </a:rPr>
              <a:t>3NF</a:t>
            </a:r>
            <a:r>
              <a:rPr lang="en-US" sz="2400" dirty="0">
                <a:latin typeface="Times New Roman" pitchFamily="18" charset="0"/>
              </a:rPr>
              <a:t> REMOVE NON-KEY DEPENDENCIES</a:t>
            </a:r>
          </a:p>
        </p:txBody>
      </p:sp>
    </p:spTree>
    <p:extLst>
      <p:ext uri="{BB962C8B-B14F-4D97-AF65-F5344CB8AC3E}">
        <p14:creationId xmlns:p14="http://schemas.microsoft.com/office/powerpoint/2010/main" val="14682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USEFUL</a:t>
            </a:r>
            <a:r>
              <a:rPr lang="en-US" b="1" dirty="0"/>
              <a:t> </a:t>
            </a:r>
            <a:r>
              <a:rPr lang="en-US" sz="2800" b="1" dirty="0"/>
              <a:t>DESIGN</a:t>
            </a:r>
            <a:r>
              <a:rPr lang="en-US" b="1" dirty="0"/>
              <a:t> </a:t>
            </a:r>
            <a:r>
              <a:rPr lang="en-US" sz="2800" b="1" dirty="0"/>
              <a:t>PRINCIPLES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1-Faitfulness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Entity sets, their attributes and relationships should reflect reality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Don’t attach pointless attributes.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3200400"/>
            <a:ext cx="927100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Employee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286000" y="3276600"/>
            <a:ext cx="1263650" cy="508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>
                <a:latin typeface="Times New Roman" pitchFamily="18" charset="0"/>
              </a:rPr>
              <a:t>Number-of-legs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600200" y="34290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4114799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Relationships between attributes depend </a:t>
            </a:r>
            <a:r>
              <a:rPr lang="en-US" sz="2400" dirty="0" smtClean="0">
                <a:latin typeface="Times New Roman" pitchFamily="18" charset="0"/>
              </a:rPr>
              <a:t>on  the </a:t>
            </a:r>
            <a:r>
              <a:rPr lang="en-US" sz="2400" dirty="0">
                <a:latin typeface="Times New Roman" pitchFamily="18" charset="0"/>
              </a:rPr>
              <a:t>policy of </a:t>
            </a:r>
            <a:r>
              <a:rPr lang="en-US" sz="2400" dirty="0" smtClean="0">
                <a:latin typeface="Times New Roman" pitchFamily="18" charset="0"/>
              </a:rPr>
              <a:t>organization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914400" y="50292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dirty="0">
                <a:latin typeface="Times New Roman" pitchFamily="18" charset="0"/>
              </a:rPr>
              <a:t>employee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14800" y="5029200"/>
            <a:ext cx="1066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>
                <a:latin typeface="Times New Roman" pitchFamily="18" charset="0"/>
              </a:rPr>
              <a:t>department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514600" y="5105400"/>
            <a:ext cx="838200" cy="4572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works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981200" y="53340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352800" y="53340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914400" y="58674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dirty="0">
                <a:latin typeface="Times New Roman" pitchFamily="18" charset="0"/>
              </a:rPr>
              <a:t>employee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4114800" y="58674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>
                <a:latin typeface="Times New Roman" pitchFamily="18" charset="0"/>
              </a:rPr>
              <a:t>department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438400" y="5943600"/>
            <a:ext cx="838200" cy="5334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works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981200" y="621030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276600" y="6210300"/>
            <a:ext cx="8382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7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4" grpId="0" animBg="1" autoUpdateAnimBg="0"/>
      <p:bldP spid="4105" grpId="0" animBg="1" autoUpdateAnimBg="0"/>
      <p:bldP spid="4106" grpId="0" animBg="1" autoUpdateAnimBg="0"/>
      <p:bldP spid="4107" grpId="0" animBg="1"/>
      <p:bldP spid="4108" grpId="0" animBg="1"/>
      <p:bldP spid="4109" grpId="0" animBg="1" autoUpdateAnimBg="0"/>
      <p:bldP spid="4110" grpId="0" animBg="1" autoUpdateAnimBg="0"/>
      <p:bldP spid="4111" grpId="0" animBg="1" autoUpdateAnimBg="0"/>
      <p:bldP spid="4112" grpId="0" animBg="1"/>
      <p:bldP spid="41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USEFUL</a:t>
            </a:r>
            <a:r>
              <a:rPr lang="en-US" b="1" dirty="0"/>
              <a:t> </a:t>
            </a:r>
            <a:r>
              <a:rPr lang="en-US" sz="2800" b="1" dirty="0"/>
              <a:t>DESIGN</a:t>
            </a:r>
            <a:r>
              <a:rPr lang="en-US" b="1" dirty="0"/>
              <a:t> </a:t>
            </a:r>
            <a:r>
              <a:rPr lang="en-US" sz="2800" b="1" dirty="0"/>
              <a:t>PRINCIPLES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2- Avoid Redundancy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676400" y="2057400"/>
            <a:ext cx="927100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Student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1143000" y="2743200"/>
            <a:ext cx="838200" cy="254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name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16790" y="3529123"/>
            <a:ext cx="848765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4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3- Simplicity counts</a:t>
            </a:r>
          </a:p>
          <a:p>
            <a:pPr marL="0" lvl="4">
              <a:spcBef>
                <a:spcPts val="0"/>
              </a:spcBef>
            </a:pPr>
            <a:r>
              <a:rPr lang="en-US" sz="2000" dirty="0">
                <a:latin typeface="Times New Roman" pitchFamily="18" charset="0"/>
              </a:rPr>
              <a:t>Avoid introducing more elements into your design</a:t>
            </a:r>
          </a:p>
          <a:p>
            <a:pPr marL="0" lvl="4">
              <a:spcBef>
                <a:spcPts val="0"/>
              </a:spcBef>
            </a:pPr>
            <a:r>
              <a:rPr lang="en-US" sz="2000" dirty="0">
                <a:latin typeface="Times New Roman" pitchFamily="18" charset="0"/>
              </a:rPr>
              <a:t>Than is absolutely necessary.</a:t>
            </a:r>
          </a:p>
          <a:p>
            <a:pPr lvl="4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 </a:t>
            </a:r>
          </a:p>
          <a:p>
            <a:pPr lvl="4"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285999" y="2667000"/>
            <a:ext cx="1307580" cy="406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 err="1">
                <a:latin typeface="Times New Roman" pitchFamily="18" charset="0"/>
              </a:rPr>
              <a:t>advisorname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81000" y="2016051"/>
            <a:ext cx="838200" cy="304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u="sng" dirty="0" smtClean="0">
                <a:latin typeface="Times New Roman" pitchFamily="18" charset="0"/>
              </a:rPr>
              <a:t>id</a:t>
            </a:r>
            <a:endParaRPr lang="en-US" sz="1600" u="sng" dirty="0">
              <a:latin typeface="Times New Roman" pitchFamily="18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4114800" y="2057400"/>
            <a:ext cx="927100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Advisor</a:t>
            </a: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3886200" y="2819400"/>
            <a:ext cx="838200" cy="254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name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2971800" y="2057400"/>
            <a:ext cx="609600" cy="3810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5145" name="AutoShape 25"/>
          <p:cNvCxnSpPr>
            <a:cxnSpLocks noChangeShapeType="1"/>
            <a:stCxn id="5124" idx="3"/>
            <a:endCxn id="5144" idx="1"/>
          </p:cNvCxnSpPr>
          <p:nvPr/>
        </p:nvCxnSpPr>
        <p:spPr bwMode="auto">
          <a:xfrm flipV="1">
            <a:off x="2603500" y="2247900"/>
            <a:ext cx="368300" cy="1270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146" name="AutoShape 26"/>
          <p:cNvCxnSpPr>
            <a:cxnSpLocks noChangeShapeType="1"/>
            <a:stCxn id="5144" idx="3"/>
            <a:endCxn id="5142" idx="1"/>
          </p:cNvCxnSpPr>
          <p:nvPr/>
        </p:nvCxnSpPr>
        <p:spPr bwMode="auto">
          <a:xfrm>
            <a:off x="3581400" y="2247900"/>
            <a:ext cx="533400" cy="127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5334000" y="2117060"/>
            <a:ext cx="838200" cy="28707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u="sng" dirty="0" smtClean="0">
                <a:latin typeface="Times New Roman" pitchFamily="18" charset="0"/>
              </a:rPr>
              <a:t>id</a:t>
            </a:r>
            <a:endParaRPr lang="en-US" sz="1600" u="sng" dirty="0">
              <a:latin typeface="Times New Roman" pitchFamily="18" charset="0"/>
            </a:endParaRPr>
          </a:p>
        </p:txBody>
      </p:sp>
      <p:cxnSp>
        <p:nvCxnSpPr>
          <p:cNvPr id="3" name="Straight Connector 2"/>
          <p:cNvCxnSpPr>
            <a:stCxn id="5142" idx="3"/>
            <a:endCxn id="30" idx="2"/>
          </p:cNvCxnSpPr>
          <p:nvPr/>
        </p:nvCxnSpPr>
        <p:spPr>
          <a:xfrm>
            <a:off x="5041900" y="2260600"/>
            <a:ext cx="292100" cy="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" name="Straight Connector 4"/>
          <p:cNvCxnSpPr>
            <a:stCxn id="5124" idx="1"/>
            <a:endCxn id="5139" idx="6"/>
          </p:cNvCxnSpPr>
          <p:nvPr/>
        </p:nvCxnSpPr>
        <p:spPr>
          <a:xfrm flipH="1" flipV="1">
            <a:off x="1219200" y="2168451"/>
            <a:ext cx="457200" cy="92149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7" name="Straight Connector 6"/>
          <p:cNvCxnSpPr>
            <a:stCxn id="5124" idx="2"/>
            <a:endCxn id="5125" idx="0"/>
          </p:cNvCxnSpPr>
          <p:nvPr/>
        </p:nvCxnSpPr>
        <p:spPr>
          <a:xfrm flipH="1">
            <a:off x="1562100" y="2463800"/>
            <a:ext cx="577850" cy="2794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9" name="Straight Connector 8"/>
          <p:cNvCxnSpPr>
            <a:stCxn id="5124" idx="2"/>
            <a:endCxn id="5138" idx="0"/>
          </p:cNvCxnSpPr>
          <p:nvPr/>
        </p:nvCxnSpPr>
        <p:spPr>
          <a:xfrm>
            <a:off x="2139950" y="2463800"/>
            <a:ext cx="799839" cy="2032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stCxn id="5142" idx="2"/>
            <a:endCxn id="5143" idx="0"/>
          </p:cNvCxnSpPr>
          <p:nvPr/>
        </p:nvCxnSpPr>
        <p:spPr>
          <a:xfrm flipH="1">
            <a:off x="4305300" y="2463800"/>
            <a:ext cx="273050" cy="3556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2462759" y="5307937"/>
            <a:ext cx="927100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Student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51025" y="5993736"/>
            <a:ext cx="916534" cy="38759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name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3072358" y="5917537"/>
            <a:ext cx="1042441" cy="330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 err="1" smtClean="0">
                <a:latin typeface="Times New Roman" pitchFamily="18" charset="0"/>
              </a:rPr>
              <a:t>highschool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42" name="Oval 19"/>
          <p:cNvSpPr>
            <a:spLocks noChangeArrowheads="1"/>
          </p:cNvSpPr>
          <p:nvPr/>
        </p:nvSpPr>
        <p:spPr bwMode="auto">
          <a:xfrm>
            <a:off x="899592" y="5266587"/>
            <a:ext cx="1105967" cy="44774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u="sng" dirty="0" smtClean="0">
                <a:latin typeface="Times New Roman" pitchFamily="18" charset="0"/>
              </a:rPr>
              <a:t>id</a:t>
            </a:r>
            <a:endParaRPr lang="en-US" sz="1000" u="sng" dirty="0">
              <a:latin typeface="Times New Roman" pitchFamily="18" charset="0"/>
            </a:endParaRPr>
          </a:p>
        </p:txBody>
      </p:sp>
      <p:cxnSp>
        <p:nvCxnSpPr>
          <p:cNvPr id="43" name="AutoShape 25"/>
          <p:cNvCxnSpPr>
            <a:cxnSpLocks noChangeShapeType="1"/>
            <a:stCxn id="39" idx="3"/>
          </p:cNvCxnSpPr>
          <p:nvPr/>
        </p:nvCxnSpPr>
        <p:spPr bwMode="auto">
          <a:xfrm flipV="1">
            <a:off x="3389859" y="5498437"/>
            <a:ext cx="368300" cy="1270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4" name="Straight Connector 43"/>
          <p:cNvCxnSpPr>
            <a:stCxn id="39" idx="1"/>
            <a:endCxn id="42" idx="6"/>
          </p:cNvCxnSpPr>
          <p:nvPr/>
        </p:nvCxnSpPr>
        <p:spPr>
          <a:xfrm flipH="1" flipV="1">
            <a:off x="2005559" y="5490462"/>
            <a:ext cx="457200" cy="20675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5" name="Straight Connector 44"/>
          <p:cNvCxnSpPr>
            <a:stCxn id="39" idx="2"/>
            <a:endCxn id="40" idx="0"/>
          </p:cNvCxnSpPr>
          <p:nvPr/>
        </p:nvCxnSpPr>
        <p:spPr>
          <a:xfrm flipH="1">
            <a:off x="2309292" y="5714337"/>
            <a:ext cx="617017" cy="279399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6" name="Straight Connector 45"/>
          <p:cNvCxnSpPr>
            <a:stCxn id="39" idx="2"/>
            <a:endCxn id="41" idx="0"/>
          </p:cNvCxnSpPr>
          <p:nvPr/>
        </p:nvCxnSpPr>
        <p:spPr>
          <a:xfrm>
            <a:off x="2926309" y="5714337"/>
            <a:ext cx="667270" cy="2032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3723910" y="5266588"/>
            <a:ext cx="1317990" cy="32547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 smtClean="0">
                <a:latin typeface="Times New Roman" pitchFamily="18" charset="0"/>
              </a:rPr>
              <a:t>kindergarten</a:t>
            </a:r>
            <a:endParaRPr lang="en-US" sz="1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7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USEFUL</a:t>
            </a:r>
            <a:r>
              <a:rPr lang="en-US" b="1"/>
              <a:t> </a:t>
            </a:r>
            <a:r>
              <a:rPr lang="en-US" sz="2800" b="1"/>
              <a:t>DESIGN</a:t>
            </a:r>
            <a:r>
              <a:rPr lang="en-US" b="1"/>
              <a:t> </a:t>
            </a:r>
            <a:r>
              <a:rPr lang="en-US" sz="2800" b="1"/>
              <a:t>PRINCIPLES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4- Choosing the right relationship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Adding to our design every possible relationship is not often a good idea.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 It can cause to redundancy.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Resulting database could require more space to store redundant elements.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Modifying the database could become more complex.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USEFUL</a:t>
            </a:r>
            <a:r>
              <a:rPr lang="en-US" b="1"/>
              <a:t> </a:t>
            </a:r>
            <a:r>
              <a:rPr lang="en-US" sz="2800" b="1"/>
              <a:t>DESIGN</a:t>
            </a:r>
            <a:r>
              <a:rPr lang="en-US" b="1"/>
              <a:t> </a:t>
            </a:r>
            <a:r>
              <a:rPr lang="en-US" sz="2800" b="1"/>
              <a:t>PRINCIPLES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5- Picking the right kind of element.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1752600"/>
            <a:ext cx="4648200" cy="2133600"/>
            <a:chOff x="228600" y="1752600"/>
            <a:chExt cx="4648200" cy="2133600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752600" y="2362200"/>
              <a:ext cx="12192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movie</a:t>
              </a: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228600" y="1752600"/>
              <a:ext cx="1143000" cy="5334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228600" y="3276600"/>
              <a:ext cx="1295400" cy="609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3276600" y="1752600"/>
              <a:ext cx="16002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studioname</a:t>
              </a: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3352800" y="3048000"/>
              <a:ext cx="12954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500">
                  <a:latin typeface="Times New Roman" pitchFamily="18" charset="0"/>
                </a:rPr>
                <a:t>studioaddress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381000" y="1905000"/>
              <a:ext cx="762000" cy="33655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Times New Roman" pitchFamily="18" charset="0"/>
                </a:rPr>
                <a:t>title</a:t>
              </a: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219200" y="2209800"/>
              <a:ext cx="533400" cy="3048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H="1">
              <a:off x="1371600" y="2895600"/>
              <a:ext cx="457200" cy="457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438400" y="2057400"/>
              <a:ext cx="838200" cy="3048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2667000" y="2895600"/>
              <a:ext cx="685800" cy="381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605382" y="2676435"/>
            <a:ext cx="34228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Repeat studio name and address for each movie</a:t>
            </a:r>
          </a:p>
          <a:p>
            <a:r>
              <a:rPr lang="en-US" dirty="0">
                <a:latin typeface="Times New Roman" pitchFamily="18" charset="0"/>
              </a:rPr>
              <a:t>If studio doesn't have any movie,</a:t>
            </a:r>
          </a:p>
          <a:p>
            <a:r>
              <a:rPr lang="en-US" dirty="0">
                <a:latin typeface="Times New Roman" pitchFamily="18" charset="0"/>
              </a:rPr>
              <a:t>we lost the address of the movie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1644" y="4928191"/>
            <a:ext cx="8036780" cy="1304976"/>
            <a:chOff x="351644" y="4928191"/>
            <a:chExt cx="8036780" cy="1304976"/>
          </a:xfrm>
        </p:grpSpPr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828800" y="4953000"/>
              <a:ext cx="1219200" cy="6096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movie</a:t>
              </a: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6172200" y="4928191"/>
              <a:ext cx="1600200" cy="6096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studio</a:t>
              </a:r>
            </a:p>
          </p:txBody>
        </p:sp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3657600" y="5029200"/>
              <a:ext cx="1524000" cy="4572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400" dirty="0" err="1" smtClean="0"/>
                <a:t>filmedBy</a:t>
              </a:r>
              <a:endParaRPr lang="en-US" sz="1400" dirty="0"/>
            </a:p>
          </p:txBody>
        </p:sp>
        <p:cxnSp>
          <p:nvCxnSpPr>
            <p:cNvPr id="3" name="Straight Connector 2"/>
            <p:cNvCxnSpPr>
              <a:stCxn id="7183" idx="3"/>
            </p:cNvCxnSpPr>
            <p:nvPr/>
          </p:nvCxnSpPr>
          <p:spPr>
            <a:xfrm>
              <a:off x="3048000" y="5257800"/>
              <a:ext cx="6858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>
              <a:stCxn id="7185" idx="3"/>
              <a:endCxn id="7184" idx="1"/>
            </p:cNvCxnSpPr>
            <p:nvPr/>
          </p:nvCxnSpPr>
          <p:spPr>
            <a:xfrm flipV="1">
              <a:off x="5181600" y="5232991"/>
              <a:ext cx="990600" cy="24809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351644" y="5928367"/>
              <a:ext cx="1367228" cy="304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 u="sng" dirty="0" smtClean="0">
                  <a:latin typeface="Times New Roman" pitchFamily="18" charset="0"/>
                </a:rPr>
                <a:t>title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981200" y="5928367"/>
              <a:ext cx="1600200" cy="304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5015459" y="5852167"/>
              <a:ext cx="1600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 u="sng" dirty="0" err="1">
                  <a:latin typeface="Times New Roman" pitchFamily="18" charset="0"/>
                </a:rPr>
                <a:t>studioname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6934200" y="5811065"/>
              <a:ext cx="1454224" cy="42210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500" dirty="0" err="1">
                  <a:latin typeface="Times New Roman" pitchFamily="18" charset="0"/>
                </a:rPr>
                <a:t>studioaddress</a:t>
              </a:r>
              <a:endParaRPr lang="en-US" sz="1500" dirty="0">
                <a:latin typeface="Times New Roman" pitchFamily="18" charset="0"/>
              </a:endParaRPr>
            </a:p>
          </p:txBody>
        </p:sp>
        <p:cxnSp>
          <p:nvCxnSpPr>
            <p:cNvPr id="6" name="Straight Connector 5"/>
            <p:cNvCxnSpPr>
              <a:stCxn id="21" idx="0"/>
              <a:endCxn id="7183" idx="2"/>
            </p:cNvCxnSpPr>
            <p:nvPr/>
          </p:nvCxnSpPr>
          <p:spPr>
            <a:xfrm flipV="1">
              <a:off x="1035258" y="5562600"/>
              <a:ext cx="1403142" cy="365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22" idx="0"/>
              <a:endCxn id="7183" idx="2"/>
            </p:cNvCxnSpPr>
            <p:nvPr/>
          </p:nvCxnSpPr>
          <p:spPr>
            <a:xfrm flipH="1" flipV="1">
              <a:off x="2438400" y="5562600"/>
              <a:ext cx="342900" cy="365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23" idx="0"/>
              <a:endCxn id="7184" idx="2"/>
            </p:cNvCxnSpPr>
            <p:nvPr/>
          </p:nvCxnSpPr>
          <p:spPr>
            <a:xfrm flipV="1">
              <a:off x="5815559" y="5537791"/>
              <a:ext cx="1156741" cy="314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24" idx="0"/>
              <a:endCxn id="7184" idx="2"/>
            </p:cNvCxnSpPr>
            <p:nvPr/>
          </p:nvCxnSpPr>
          <p:spPr>
            <a:xfrm flipH="1" flipV="1">
              <a:off x="6972300" y="5537791"/>
              <a:ext cx="689012" cy="273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9092" name="Picture 4" descr="C:\Users\ndimililer\AppData\Local\Microsoft\Windows\Temporary Internet Files\Content.IE5\BEMEWA3L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67" y="83185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7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977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USEFUL</a:t>
            </a:r>
            <a:r>
              <a:rPr lang="en-US" b="1" dirty="0"/>
              <a:t> </a:t>
            </a:r>
            <a:r>
              <a:rPr lang="en-US" sz="2800" b="1" dirty="0"/>
              <a:t>DESIGN</a:t>
            </a:r>
            <a:r>
              <a:rPr lang="en-US" b="1" dirty="0"/>
              <a:t> </a:t>
            </a:r>
            <a:r>
              <a:rPr lang="en-US" sz="2800" b="1" dirty="0"/>
              <a:t>PRINCIPLES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2889" y="726028"/>
            <a:ext cx="687111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5- Picking the right kind of element.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	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24400" y="5060430"/>
            <a:ext cx="4191000" cy="1295400"/>
            <a:chOff x="4724400" y="5060430"/>
            <a:chExt cx="4191000" cy="1295400"/>
          </a:xfrm>
        </p:grpSpPr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8077200" y="536523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7391400" y="574623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5410200" y="582243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25" name="AutoShape 33"/>
            <p:cNvSpPr>
              <a:spLocks noChangeArrowheads="1"/>
            </p:cNvSpPr>
            <p:nvPr/>
          </p:nvSpPr>
          <p:spPr bwMode="auto">
            <a:xfrm>
              <a:off x="6400800" y="5746230"/>
              <a:ext cx="762000" cy="5334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4724400" y="528903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6096000" y="506043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cxnSp>
          <p:nvCxnSpPr>
            <p:cNvPr id="15" name="Straight Connector 14"/>
            <p:cNvCxnSpPr>
              <a:stCxn id="8225" idx="1"/>
              <a:endCxn id="8224" idx="3"/>
            </p:cNvCxnSpPr>
            <p:nvPr/>
          </p:nvCxnSpPr>
          <p:spPr>
            <a:xfrm flipH="1">
              <a:off x="6096000" y="6012930"/>
              <a:ext cx="304800" cy="762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" name="Straight Connector 16"/>
            <p:cNvCxnSpPr>
              <a:stCxn id="8225" idx="3"/>
              <a:endCxn id="8223" idx="1"/>
            </p:cNvCxnSpPr>
            <p:nvPr/>
          </p:nvCxnSpPr>
          <p:spPr>
            <a:xfrm>
              <a:off x="7162800" y="6012930"/>
              <a:ext cx="2286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" name="Straight Connector 18"/>
            <p:cNvCxnSpPr>
              <a:stCxn id="8228" idx="4"/>
              <a:endCxn id="8225" idx="0"/>
            </p:cNvCxnSpPr>
            <p:nvPr/>
          </p:nvCxnSpPr>
          <p:spPr>
            <a:xfrm>
              <a:off x="6515100" y="5441430"/>
              <a:ext cx="266700" cy="3048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>
              <a:stCxn id="8227" idx="4"/>
              <a:endCxn id="8224" idx="0"/>
            </p:cNvCxnSpPr>
            <p:nvPr/>
          </p:nvCxnSpPr>
          <p:spPr>
            <a:xfrm>
              <a:off x="5143500" y="5670030"/>
              <a:ext cx="609600" cy="152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>
              <a:stCxn id="8219" idx="4"/>
              <a:endCxn id="8223" idx="3"/>
            </p:cNvCxnSpPr>
            <p:nvPr/>
          </p:nvCxnSpPr>
          <p:spPr>
            <a:xfrm flipH="1">
              <a:off x="8077200" y="5746230"/>
              <a:ext cx="419100" cy="2667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270916" y="2552700"/>
            <a:ext cx="3200400" cy="1981200"/>
            <a:chOff x="5270916" y="2552700"/>
            <a:chExt cx="3200400" cy="1981200"/>
          </a:xfrm>
        </p:grpSpPr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6490116" y="40005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5423316" y="30861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7633116" y="30861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13" name="AutoShape 21"/>
            <p:cNvSpPr>
              <a:spLocks noChangeArrowheads="1"/>
            </p:cNvSpPr>
            <p:nvPr/>
          </p:nvSpPr>
          <p:spPr bwMode="auto">
            <a:xfrm>
              <a:off x="6413916" y="3086100"/>
              <a:ext cx="762000" cy="5334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7099716" y="255270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7633116" y="4042144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5270916" y="384810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cxnSp>
          <p:nvCxnSpPr>
            <p:cNvPr id="7" name="Straight Connector 6"/>
            <p:cNvCxnSpPr>
              <a:stCxn id="8213" idx="1"/>
              <a:endCxn id="8211" idx="3"/>
            </p:cNvCxnSpPr>
            <p:nvPr/>
          </p:nvCxnSpPr>
          <p:spPr>
            <a:xfrm flipH="1">
              <a:off x="6109116" y="3352800"/>
              <a:ext cx="3048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>
              <a:stCxn id="8213" idx="3"/>
              <a:endCxn id="8212" idx="1"/>
            </p:cNvCxnSpPr>
            <p:nvPr/>
          </p:nvCxnSpPr>
          <p:spPr>
            <a:xfrm>
              <a:off x="7175916" y="3352800"/>
              <a:ext cx="4572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Straight Connector 12"/>
            <p:cNvCxnSpPr>
              <a:stCxn id="8213" idx="2"/>
              <a:endCxn id="8210" idx="0"/>
            </p:cNvCxnSpPr>
            <p:nvPr/>
          </p:nvCxnSpPr>
          <p:spPr>
            <a:xfrm>
              <a:off x="6794916" y="3619500"/>
              <a:ext cx="38100" cy="381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5" name="Straight Connector 24"/>
            <p:cNvCxnSpPr>
              <a:stCxn id="8211" idx="2"/>
              <a:endCxn id="8226" idx="0"/>
            </p:cNvCxnSpPr>
            <p:nvPr/>
          </p:nvCxnSpPr>
          <p:spPr>
            <a:xfrm flipH="1">
              <a:off x="5690016" y="3619500"/>
              <a:ext cx="76200" cy="2286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" name="Straight Connector 26"/>
            <p:cNvCxnSpPr>
              <a:endCxn id="8212" idx="0"/>
            </p:cNvCxnSpPr>
            <p:nvPr/>
          </p:nvCxnSpPr>
          <p:spPr>
            <a:xfrm>
              <a:off x="7518816" y="2933700"/>
              <a:ext cx="457200" cy="152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9" name="Straight Connector 28"/>
            <p:cNvCxnSpPr>
              <a:stCxn id="8218" idx="2"/>
              <a:endCxn id="8210" idx="3"/>
            </p:cNvCxnSpPr>
            <p:nvPr/>
          </p:nvCxnSpPr>
          <p:spPr>
            <a:xfrm flipH="1">
              <a:off x="7175916" y="4232644"/>
              <a:ext cx="457200" cy="345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33400" y="5060430"/>
            <a:ext cx="2286000" cy="1371600"/>
            <a:chOff x="533400" y="4419600"/>
            <a:chExt cx="2286000" cy="137160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533400" y="4419600"/>
              <a:ext cx="838200" cy="762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685800" y="5410200"/>
              <a:ext cx="11430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676400" y="4724400"/>
              <a:ext cx="11430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cxnSp>
          <p:nvCxnSpPr>
            <p:cNvPr id="33" name="Straight Connector 32"/>
            <p:cNvCxnSpPr>
              <a:stCxn id="8198" idx="2"/>
              <a:endCxn id="8196" idx="3"/>
            </p:cNvCxnSpPr>
            <p:nvPr/>
          </p:nvCxnSpPr>
          <p:spPr>
            <a:xfrm flipH="1" flipV="1">
              <a:off x="1371600" y="4800600"/>
              <a:ext cx="304800" cy="1143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5" name="Straight Connector 34"/>
            <p:cNvCxnSpPr>
              <a:stCxn id="8197" idx="0"/>
              <a:endCxn id="8196" idx="2"/>
            </p:cNvCxnSpPr>
            <p:nvPr/>
          </p:nvCxnSpPr>
          <p:spPr>
            <a:xfrm flipH="1" flipV="1">
              <a:off x="952500" y="5181600"/>
              <a:ext cx="304800" cy="2286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90500" y="3111084"/>
            <a:ext cx="3581400" cy="1447800"/>
            <a:chOff x="457200" y="2743200"/>
            <a:chExt cx="3581400" cy="1447800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57200" y="2743200"/>
              <a:ext cx="9144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352800" y="28956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1981200" y="2819400"/>
              <a:ext cx="762000" cy="5334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685800" y="3733800"/>
              <a:ext cx="6858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2819400" y="381000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cxnSp>
          <p:nvCxnSpPr>
            <p:cNvPr id="3" name="Straight Connector 2"/>
            <p:cNvCxnSpPr>
              <a:stCxn id="8203" idx="1"/>
              <a:endCxn id="8201" idx="3"/>
            </p:cNvCxnSpPr>
            <p:nvPr/>
          </p:nvCxnSpPr>
          <p:spPr>
            <a:xfrm flipH="1">
              <a:off x="1371600" y="3086100"/>
              <a:ext cx="6096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>
              <a:stCxn id="8203" idx="3"/>
              <a:endCxn id="8202" idx="1"/>
            </p:cNvCxnSpPr>
            <p:nvPr/>
          </p:nvCxnSpPr>
          <p:spPr>
            <a:xfrm>
              <a:off x="2743200" y="3086100"/>
              <a:ext cx="609600" cy="762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1" name="Straight Connector 30"/>
            <p:cNvCxnSpPr>
              <a:stCxn id="8206" idx="0"/>
              <a:endCxn id="8201" idx="2"/>
            </p:cNvCxnSpPr>
            <p:nvPr/>
          </p:nvCxnSpPr>
          <p:spPr>
            <a:xfrm flipH="1" flipV="1">
              <a:off x="914400" y="3429000"/>
              <a:ext cx="114300" cy="3048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>
              <a:stCxn id="8208" idx="0"/>
              <a:endCxn id="8202" idx="2"/>
            </p:cNvCxnSpPr>
            <p:nvPr/>
          </p:nvCxnSpPr>
          <p:spPr>
            <a:xfrm flipV="1">
              <a:off x="3238500" y="3429000"/>
              <a:ext cx="4572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5395210" y="1484784"/>
            <a:ext cx="3101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1: Using </a:t>
            </a:r>
            <a:r>
              <a:rPr lang="en-US" dirty="0" err="1" smtClean="0">
                <a:ea typeface="Verdana" pitchFamily="34" charset="0"/>
                <a:cs typeface="Verdana" pitchFamily="34" charset="0"/>
              </a:rPr>
              <a:t>Multiway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 relationship</a:t>
            </a:r>
            <a:endParaRPr lang="en-US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8100" y="16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Example 1: If entity set has only one attribute and relationship is 1:N relationship.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114" y="1937"/>
            <a:ext cx="1431886" cy="1315622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>
            <a:off x="4572000" y="1583847"/>
            <a:ext cx="0" cy="501350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8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915275" cy="70485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CDA78">
                        <a:gamma/>
                        <a:tint val="70196"/>
                        <a:invGamma/>
                      </a:srgbClr>
                    </a:gs>
                    <a:gs pos="100000">
                      <a:srgbClr val="FCDA78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90015"/>
                  </a:outerShdw>
                </a:effectLst>
              </a14:hiddenEffects>
            </a:ext>
          </a:extLst>
        </p:spPr>
        <p:txBody>
          <a:bodyPr wrap="none" lIns="41275" tIns="17462" rIns="41275" bIns="17462" anchor="t" anchorCtr="0">
            <a:spAutoFit/>
          </a:bodyPr>
          <a:lstStyle/>
          <a:p>
            <a:pPr defTabSz="804863"/>
            <a:r>
              <a:rPr lang="en-US"/>
              <a:t>Database Management System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00400" y="45720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DBMS manages data resources like an operating system manages hardware resources</a:t>
            </a:r>
            <a:endParaRPr lang="en-US" sz="2000">
              <a:latin typeface="Times New Roman" pitchFamily="18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57200" y="1219200"/>
            <a:ext cx="8194675" cy="4572000"/>
            <a:chOff x="288" y="768"/>
            <a:chExt cx="5162" cy="3378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208" y="1920"/>
              <a:ext cx="1216" cy="986"/>
            </a:xfrm>
            <a:prstGeom prst="rect">
              <a:avLst/>
            </a:prstGeom>
            <a:gradFill rotWithShape="0">
              <a:gsLst>
                <a:gs pos="0">
                  <a:srgbClr val="A3F25F">
                    <a:gamma/>
                    <a:tint val="70196"/>
                    <a:invGamma/>
                  </a:srgbClr>
                </a:gs>
                <a:gs pos="100000">
                  <a:srgbClr val="A3F25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4400" b="1">
                  <a:solidFill>
                    <a:srgbClr val="000000"/>
                  </a:solidFill>
                  <a:latin typeface="Arial" charset="0"/>
                </a:rPr>
                <a:t>DBMS</a:t>
              </a:r>
              <a:endParaRPr lang="en-US" sz="2000" b="1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4177" y="1200"/>
              <a:ext cx="1273" cy="2256"/>
              <a:chOff x="3909" y="1728"/>
              <a:chExt cx="810" cy="821"/>
            </a:xfrm>
          </p:grpSpPr>
          <p:sp>
            <p:nvSpPr>
              <p:cNvPr id="4103" name="Freeform 7"/>
              <p:cNvSpPr>
                <a:spLocks/>
              </p:cNvSpPr>
              <p:nvPr/>
            </p:nvSpPr>
            <p:spPr bwMode="auto">
              <a:xfrm>
                <a:off x="3909" y="1728"/>
                <a:ext cx="810" cy="821"/>
              </a:xfrm>
              <a:custGeom>
                <a:avLst/>
                <a:gdLst>
                  <a:gd name="T0" fmla="*/ 809 w 810"/>
                  <a:gd name="T1" fmla="*/ 112 h 821"/>
                  <a:gd name="T2" fmla="*/ 809 w 810"/>
                  <a:gd name="T3" fmla="*/ 714 h 821"/>
                  <a:gd name="T4" fmla="*/ 796 w 810"/>
                  <a:gd name="T5" fmla="*/ 732 h 821"/>
                  <a:gd name="T6" fmla="*/ 777 w 810"/>
                  <a:gd name="T7" fmla="*/ 749 h 821"/>
                  <a:gd name="T8" fmla="*/ 748 w 810"/>
                  <a:gd name="T9" fmla="*/ 765 h 821"/>
                  <a:gd name="T10" fmla="*/ 711 w 810"/>
                  <a:gd name="T11" fmla="*/ 780 h 821"/>
                  <a:gd name="T12" fmla="*/ 658 w 810"/>
                  <a:gd name="T13" fmla="*/ 795 h 821"/>
                  <a:gd name="T14" fmla="*/ 605 w 810"/>
                  <a:gd name="T15" fmla="*/ 804 h 821"/>
                  <a:gd name="T16" fmla="*/ 547 w 810"/>
                  <a:gd name="T17" fmla="*/ 812 h 821"/>
                  <a:gd name="T18" fmla="*/ 492 w 810"/>
                  <a:gd name="T19" fmla="*/ 817 h 821"/>
                  <a:gd name="T20" fmla="*/ 442 w 810"/>
                  <a:gd name="T21" fmla="*/ 820 h 821"/>
                  <a:gd name="T22" fmla="*/ 386 w 810"/>
                  <a:gd name="T23" fmla="*/ 820 h 821"/>
                  <a:gd name="T24" fmla="*/ 323 w 810"/>
                  <a:gd name="T25" fmla="*/ 817 h 821"/>
                  <a:gd name="T26" fmla="*/ 270 w 810"/>
                  <a:gd name="T27" fmla="*/ 813 h 821"/>
                  <a:gd name="T28" fmla="*/ 212 w 810"/>
                  <a:gd name="T29" fmla="*/ 806 h 821"/>
                  <a:gd name="T30" fmla="*/ 156 w 810"/>
                  <a:gd name="T31" fmla="*/ 796 h 821"/>
                  <a:gd name="T32" fmla="*/ 116 w 810"/>
                  <a:gd name="T33" fmla="*/ 786 h 821"/>
                  <a:gd name="T34" fmla="*/ 74 w 810"/>
                  <a:gd name="T35" fmla="*/ 772 h 821"/>
                  <a:gd name="T36" fmla="*/ 42 w 810"/>
                  <a:gd name="T37" fmla="*/ 756 h 821"/>
                  <a:gd name="T38" fmla="*/ 26 w 810"/>
                  <a:gd name="T39" fmla="*/ 746 h 821"/>
                  <a:gd name="T40" fmla="*/ 11 w 810"/>
                  <a:gd name="T41" fmla="*/ 731 h 821"/>
                  <a:gd name="T42" fmla="*/ 0 w 810"/>
                  <a:gd name="T43" fmla="*/ 713 h 821"/>
                  <a:gd name="T44" fmla="*/ 0 w 810"/>
                  <a:gd name="T45" fmla="*/ 103 h 821"/>
                  <a:gd name="T46" fmla="*/ 8 w 810"/>
                  <a:gd name="T47" fmla="*/ 88 h 821"/>
                  <a:gd name="T48" fmla="*/ 26 w 810"/>
                  <a:gd name="T49" fmla="*/ 71 h 821"/>
                  <a:gd name="T50" fmla="*/ 71 w 810"/>
                  <a:gd name="T51" fmla="*/ 48 h 821"/>
                  <a:gd name="T52" fmla="*/ 45 w 810"/>
                  <a:gd name="T53" fmla="*/ 61 h 821"/>
                  <a:gd name="T54" fmla="*/ 93 w 810"/>
                  <a:gd name="T55" fmla="*/ 40 h 821"/>
                  <a:gd name="T56" fmla="*/ 130 w 810"/>
                  <a:gd name="T57" fmla="*/ 30 h 821"/>
                  <a:gd name="T58" fmla="*/ 177 w 810"/>
                  <a:gd name="T59" fmla="*/ 20 h 821"/>
                  <a:gd name="T60" fmla="*/ 230 w 810"/>
                  <a:gd name="T61" fmla="*/ 11 h 821"/>
                  <a:gd name="T62" fmla="*/ 286 w 810"/>
                  <a:gd name="T63" fmla="*/ 3 h 821"/>
                  <a:gd name="T64" fmla="*/ 352 w 810"/>
                  <a:gd name="T65" fmla="*/ 0 h 821"/>
                  <a:gd name="T66" fmla="*/ 407 w 810"/>
                  <a:gd name="T67" fmla="*/ 0 h 821"/>
                  <a:gd name="T68" fmla="*/ 481 w 810"/>
                  <a:gd name="T69" fmla="*/ 0 h 821"/>
                  <a:gd name="T70" fmla="*/ 534 w 810"/>
                  <a:gd name="T71" fmla="*/ 4 h 821"/>
                  <a:gd name="T72" fmla="*/ 582 w 810"/>
                  <a:gd name="T73" fmla="*/ 11 h 821"/>
                  <a:gd name="T74" fmla="*/ 637 w 810"/>
                  <a:gd name="T75" fmla="*/ 20 h 821"/>
                  <a:gd name="T76" fmla="*/ 682 w 810"/>
                  <a:gd name="T77" fmla="*/ 31 h 821"/>
                  <a:gd name="T78" fmla="*/ 724 w 810"/>
                  <a:gd name="T79" fmla="*/ 47 h 821"/>
                  <a:gd name="T80" fmla="*/ 756 w 810"/>
                  <a:gd name="T81" fmla="*/ 59 h 821"/>
                  <a:gd name="T82" fmla="*/ 777 w 810"/>
                  <a:gd name="T83" fmla="*/ 72 h 821"/>
                  <a:gd name="T84" fmla="*/ 796 w 810"/>
                  <a:gd name="T85" fmla="*/ 89 h 821"/>
                  <a:gd name="T86" fmla="*/ 809 w 810"/>
                  <a:gd name="T87" fmla="*/ 112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10" h="821">
                    <a:moveTo>
                      <a:pt x="809" y="112"/>
                    </a:moveTo>
                    <a:lnTo>
                      <a:pt x="809" y="714"/>
                    </a:lnTo>
                    <a:lnTo>
                      <a:pt x="796" y="732"/>
                    </a:lnTo>
                    <a:lnTo>
                      <a:pt x="777" y="749"/>
                    </a:lnTo>
                    <a:lnTo>
                      <a:pt x="748" y="765"/>
                    </a:lnTo>
                    <a:lnTo>
                      <a:pt x="711" y="780"/>
                    </a:lnTo>
                    <a:lnTo>
                      <a:pt x="658" y="795"/>
                    </a:lnTo>
                    <a:lnTo>
                      <a:pt x="605" y="804"/>
                    </a:lnTo>
                    <a:lnTo>
                      <a:pt x="547" y="812"/>
                    </a:lnTo>
                    <a:lnTo>
                      <a:pt x="492" y="817"/>
                    </a:lnTo>
                    <a:lnTo>
                      <a:pt x="442" y="820"/>
                    </a:lnTo>
                    <a:lnTo>
                      <a:pt x="386" y="820"/>
                    </a:lnTo>
                    <a:lnTo>
                      <a:pt x="323" y="817"/>
                    </a:lnTo>
                    <a:lnTo>
                      <a:pt x="270" y="813"/>
                    </a:lnTo>
                    <a:lnTo>
                      <a:pt x="212" y="806"/>
                    </a:lnTo>
                    <a:lnTo>
                      <a:pt x="156" y="796"/>
                    </a:lnTo>
                    <a:lnTo>
                      <a:pt x="116" y="786"/>
                    </a:lnTo>
                    <a:lnTo>
                      <a:pt x="74" y="772"/>
                    </a:lnTo>
                    <a:lnTo>
                      <a:pt x="42" y="756"/>
                    </a:lnTo>
                    <a:lnTo>
                      <a:pt x="26" y="746"/>
                    </a:lnTo>
                    <a:lnTo>
                      <a:pt x="11" y="731"/>
                    </a:lnTo>
                    <a:lnTo>
                      <a:pt x="0" y="713"/>
                    </a:lnTo>
                    <a:lnTo>
                      <a:pt x="0" y="103"/>
                    </a:lnTo>
                    <a:lnTo>
                      <a:pt x="8" y="88"/>
                    </a:lnTo>
                    <a:lnTo>
                      <a:pt x="26" y="71"/>
                    </a:lnTo>
                    <a:lnTo>
                      <a:pt x="71" y="48"/>
                    </a:lnTo>
                    <a:lnTo>
                      <a:pt x="45" y="61"/>
                    </a:lnTo>
                    <a:lnTo>
                      <a:pt x="93" y="40"/>
                    </a:lnTo>
                    <a:lnTo>
                      <a:pt x="130" y="30"/>
                    </a:lnTo>
                    <a:lnTo>
                      <a:pt x="177" y="20"/>
                    </a:lnTo>
                    <a:lnTo>
                      <a:pt x="230" y="11"/>
                    </a:lnTo>
                    <a:lnTo>
                      <a:pt x="286" y="3"/>
                    </a:lnTo>
                    <a:lnTo>
                      <a:pt x="352" y="0"/>
                    </a:lnTo>
                    <a:lnTo>
                      <a:pt x="407" y="0"/>
                    </a:lnTo>
                    <a:lnTo>
                      <a:pt x="481" y="0"/>
                    </a:lnTo>
                    <a:lnTo>
                      <a:pt x="534" y="4"/>
                    </a:lnTo>
                    <a:lnTo>
                      <a:pt x="582" y="11"/>
                    </a:lnTo>
                    <a:lnTo>
                      <a:pt x="637" y="20"/>
                    </a:lnTo>
                    <a:lnTo>
                      <a:pt x="682" y="31"/>
                    </a:lnTo>
                    <a:lnTo>
                      <a:pt x="724" y="47"/>
                    </a:lnTo>
                    <a:lnTo>
                      <a:pt x="756" y="59"/>
                    </a:lnTo>
                    <a:lnTo>
                      <a:pt x="777" y="72"/>
                    </a:lnTo>
                    <a:lnTo>
                      <a:pt x="796" y="89"/>
                    </a:lnTo>
                    <a:lnTo>
                      <a:pt x="809" y="112"/>
                    </a:lnTo>
                  </a:path>
                </a:pathLst>
              </a:custGeom>
              <a:gradFill rotWithShape="0">
                <a:gsLst>
                  <a:gs pos="0">
                    <a:srgbClr val="A2C1FE">
                      <a:gamma/>
                      <a:tint val="60000"/>
                      <a:invGamma/>
                    </a:srgbClr>
                  </a:gs>
                  <a:gs pos="100000">
                    <a:srgbClr val="A2C1FE"/>
                  </a:gs>
                </a:gsLst>
                <a:lin ang="540000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3913" y="1732"/>
                <a:ext cx="801" cy="1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024" y="2101"/>
                <a:ext cx="61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Database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containing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centralized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 shared data</a:t>
                </a:r>
              </a:p>
            </p:txBody>
          </p:sp>
        </p:grp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3456" y="2400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296" y="1200"/>
              <a:ext cx="864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296" y="2496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V="1">
              <a:off x="1296" y="2928"/>
              <a:ext cx="912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0" name="Group 14"/>
            <p:cNvGrpSpPr>
              <a:grpSpLocks/>
            </p:cNvGrpSpPr>
            <p:nvPr/>
          </p:nvGrpSpPr>
          <p:grpSpPr bwMode="auto">
            <a:xfrm>
              <a:off x="288" y="768"/>
              <a:ext cx="907" cy="1026"/>
              <a:chOff x="288" y="768"/>
              <a:chExt cx="907" cy="1026"/>
            </a:xfrm>
          </p:grpSpPr>
          <p:grpSp>
            <p:nvGrpSpPr>
              <p:cNvPr id="4111" name="Group 15"/>
              <p:cNvGrpSpPr>
                <a:grpSpLocks/>
              </p:cNvGrpSpPr>
              <p:nvPr/>
            </p:nvGrpSpPr>
            <p:grpSpPr bwMode="auto">
              <a:xfrm>
                <a:off x="288" y="768"/>
                <a:ext cx="907" cy="1026"/>
                <a:chOff x="144" y="1584"/>
                <a:chExt cx="907" cy="1026"/>
              </a:xfrm>
            </p:grpSpPr>
            <p:sp>
              <p:nvSpPr>
                <p:cNvPr id="4112" name="AutoShape 16"/>
                <p:cNvSpPr>
                  <a:spLocks noChangeArrowheads="1"/>
                </p:cNvSpPr>
                <p:nvPr/>
              </p:nvSpPr>
              <p:spPr bwMode="auto">
                <a:xfrm>
                  <a:off x="144" y="2304"/>
                  <a:ext cx="907" cy="306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AutoShape 17"/>
                <p:cNvSpPr>
                  <a:spLocks noChangeArrowheads="1"/>
                </p:cNvSpPr>
                <p:nvPr/>
              </p:nvSpPr>
              <p:spPr bwMode="auto">
                <a:xfrm>
                  <a:off x="144" y="1584"/>
                  <a:ext cx="884" cy="61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AutoShape 18"/>
                <p:cNvSpPr>
                  <a:spLocks noChangeArrowheads="1"/>
                </p:cNvSpPr>
                <p:nvPr/>
              </p:nvSpPr>
              <p:spPr bwMode="auto">
                <a:xfrm>
                  <a:off x="385" y="2204"/>
                  <a:ext cx="418" cy="9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AutoShape 19"/>
                <p:cNvSpPr>
                  <a:spLocks noChangeArrowheads="1"/>
                </p:cNvSpPr>
                <p:nvPr/>
              </p:nvSpPr>
              <p:spPr bwMode="auto">
                <a:xfrm>
                  <a:off x="257" y="1634"/>
                  <a:ext cx="644" cy="515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384" y="912"/>
                <a:ext cx="640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#1</a:t>
                </a:r>
              </a:p>
            </p:txBody>
          </p:sp>
        </p:grpSp>
        <p:grpSp>
          <p:nvGrpSpPr>
            <p:cNvPr id="4117" name="Group 21"/>
            <p:cNvGrpSpPr>
              <a:grpSpLocks/>
            </p:cNvGrpSpPr>
            <p:nvPr/>
          </p:nvGrpSpPr>
          <p:grpSpPr bwMode="auto">
            <a:xfrm>
              <a:off x="288" y="1920"/>
              <a:ext cx="907" cy="1026"/>
              <a:chOff x="288" y="768"/>
              <a:chExt cx="907" cy="1026"/>
            </a:xfrm>
          </p:grpSpPr>
          <p:grpSp>
            <p:nvGrpSpPr>
              <p:cNvPr id="4118" name="Group 22"/>
              <p:cNvGrpSpPr>
                <a:grpSpLocks/>
              </p:cNvGrpSpPr>
              <p:nvPr/>
            </p:nvGrpSpPr>
            <p:grpSpPr bwMode="auto">
              <a:xfrm>
                <a:off x="288" y="768"/>
                <a:ext cx="907" cy="1026"/>
                <a:chOff x="144" y="1584"/>
                <a:chExt cx="907" cy="1026"/>
              </a:xfrm>
            </p:grpSpPr>
            <p:sp>
              <p:nvSpPr>
                <p:cNvPr id="4119" name="AutoShape 23"/>
                <p:cNvSpPr>
                  <a:spLocks noChangeArrowheads="1"/>
                </p:cNvSpPr>
                <p:nvPr/>
              </p:nvSpPr>
              <p:spPr bwMode="auto">
                <a:xfrm>
                  <a:off x="144" y="2304"/>
                  <a:ext cx="907" cy="306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AutoShape 24"/>
                <p:cNvSpPr>
                  <a:spLocks noChangeArrowheads="1"/>
                </p:cNvSpPr>
                <p:nvPr/>
              </p:nvSpPr>
              <p:spPr bwMode="auto">
                <a:xfrm>
                  <a:off x="144" y="1584"/>
                  <a:ext cx="884" cy="61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AutoShape 25"/>
                <p:cNvSpPr>
                  <a:spLocks noChangeArrowheads="1"/>
                </p:cNvSpPr>
                <p:nvPr/>
              </p:nvSpPr>
              <p:spPr bwMode="auto">
                <a:xfrm>
                  <a:off x="385" y="2204"/>
                  <a:ext cx="418" cy="9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AutoShape 26"/>
                <p:cNvSpPr>
                  <a:spLocks noChangeArrowheads="1"/>
                </p:cNvSpPr>
                <p:nvPr/>
              </p:nvSpPr>
              <p:spPr bwMode="auto">
                <a:xfrm>
                  <a:off x="257" y="1634"/>
                  <a:ext cx="644" cy="515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384" y="912"/>
                <a:ext cx="640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#2</a:t>
                </a:r>
              </a:p>
            </p:txBody>
          </p:sp>
        </p:grpSp>
        <p:grpSp>
          <p:nvGrpSpPr>
            <p:cNvPr id="4124" name="Group 28"/>
            <p:cNvGrpSpPr>
              <a:grpSpLocks/>
            </p:cNvGrpSpPr>
            <p:nvPr/>
          </p:nvGrpSpPr>
          <p:grpSpPr bwMode="auto">
            <a:xfrm>
              <a:off x="336" y="3120"/>
              <a:ext cx="907" cy="1026"/>
              <a:chOff x="288" y="768"/>
              <a:chExt cx="907" cy="1026"/>
            </a:xfrm>
          </p:grpSpPr>
          <p:grpSp>
            <p:nvGrpSpPr>
              <p:cNvPr id="4125" name="Group 29"/>
              <p:cNvGrpSpPr>
                <a:grpSpLocks/>
              </p:cNvGrpSpPr>
              <p:nvPr/>
            </p:nvGrpSpPr>
            <p:grpSpPr bwMode="auto">
              <a:xfrm>
                <a:off x="288" y="768"/>
                <a:ext cx="907" cy="1026"/>
                <a:chOff x="144" y="1584"/>
                <a:chExt cx="907" cy="1026"/>
              </a:xfrm>
            </p:grpSpPr>
            <p:sp>
              <p:nvSpPr>
                <p:cNvPr id="4126" name="AutoShape 30"/>
                <p:cNvSpPr>
                  <a:spLocks noChangeArrowheads="1"/>
                </p:cNvSpPr>
                <p:nvPr/>
              </p:nvSpPr>
              <p:spPr bwMode="auto">
                <a:xfrm>
                  <a:off x="144" y="2304"/>
                  <a:ext cx="907" cy="306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AutoShape 31"/>
                <p:cNvSpPr>
                  <a:spLocks noChangeArrowheads="1"/>
                </p:cNvSpPr>
                <p:nvPr/>
              </p:nvSpPr>
              <p:spPr bwMode="auto">
                <a:xfrm>
                  <a:off x="144" y="1584"/>
                  <a:ext cx="884" cy="61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AutoShape 32"/>
                <p:cNvSpPr>
                  <a:spLocks noChangeArrowheads="1"/>
                </p:cNvSpPr>
                <p:nvPr/>
              </p:nvSpPr>
              <p:spPr bwMode="auto">
                <a:xfrm>
                  <a:off x="385" y="2204"/>
                  <a:ext cx="418" cy="9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AutoShape 33"/>
                <p:cNvSpPr>
                  <a:spLocks noChangeArrowheads="1"/>
                </p:cNvSpPr>
                <p:nvPr/>
              </p:nvSpPr>
              <p:spPr bwMode="auto">
                <a:xfrm>
                  <a:off x="257" y="1634"/>
                  <a:ext cx="644" cy="515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30" name="Rectangle 34"/>
              <p:cNvSpPr>
                <a:spLocks noChangeArrowheads="1"/>
              </p:cNvSpPr>
              <p:nvPr/>
            </p:nvSpPr>
            <p:spPr bwMode="auto">
              <a:xfrm>
                <a:off x="384" y="912"/>
                <a:ext cx="640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#3</a:t>
                </a:r>
              </a:p>
            </p:txBody>
          </p:sp>
        </p:grpSp>
      </p:grp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828800"/>
          </a:xfrm>
        </p:spPr>
        <p:txBody>
          <a:bodyPr/>
          <a:lstStyle/>
          <a:p>
            <a:r>
              <a:rPr lang="en-US" sz="2800"/>
              <a:t>Transform “complex” attributes to entities.</a:t>
            </a:r>
          </a:p>
          <a:p>
            <a:endParaRPr lang="tr-TR" sz="2800"/>
          </a:p>
        </p:txBody>
      </p:sp>
      <p:pic>
        <p:nvPicPr>
          <p:cNvPr id="5222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357563"/>
            <a:ext cx="1924050" cy="251936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52231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314700"/>
            <a:ext cx="5867400" cy="26352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411413" y="4365625"/>
            <a:ext cx="504825" cy="287338"/>
          </a:xfrm>
          <a:prstGeom prst="rightArrow">
            <a:avLst>
              <a:gd name="adj1" fmla="val 50000"/>
              <a:gd name="adj2" fmla="val 4392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820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Use lookup entities(tables) for frequently used data.</a:t>
            </a:r>
            <a:endParaRPr lang="tr-TR" sz="2400"/>
          </a:p>
        </p:txBody>
      </p:sp>
      <p:pic>
        <p:nvPicPr>
          <p:cNvPr id="4813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493963"/>
            <a:ext cx="2127250" cy="384968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48135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8613" y="2525713"/>
            <a:ext cx="4260850" cy="370998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2841625" y="4148138"/>
            <a:ext cx="863600" cy="503237"/>
          </a:xfrm>
          <a:prstGeom prst="rightArrow">
            <a:avLst>
              <a:gd name="adj1" fmla="val 50000"/>
              <a:gd name="adj2" fmla="val 42902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05" y="5848350"/>
            <a:ext cx="1143000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99350" cy="1252538"/>
          </a:xfrm>
        </p:spPr>
        <p:txBody>
          <a:bodyPr/>
          <a:lstStyle/>
          <a:p>
            <a:r>
              <a:rPr lang="en-US"/>
              <a:t>Split compound attributes</a:t>
            </a:r>
            <a:endParaRPr lang="tr-TR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13100"/>
            <a:ext cx="2089150" cy="27352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3635375" y="4508500"/>
            <a:ext cx="1008063" cy="504825"/>
          </a:xfrm>
          <a:prstGeom prst="rightArrow">
            <a:avLst>
              <a:gd name="adj1" fmla="val 50000"/>
              <a:gd name="adj2" fmla="val 49921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81300"/>
            <a:ext cx="2138363" cy="35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18487" cy="604837"/>
          </a:xfrm>
        </p:spPr>
        <p:txBody>
          <a:bodyPr/>
          <a:lstStyle/>
          <a:p>
            <a:r>
              <a:rPr lang="en-US" sz="2800"/>
              <a:t>Transform weak entities to strong entities</a:t>
            </a:r>
            <a:endParaRPr lang="tr-TR" sz="2800"/>
          </a:p>
          <a:p>
            <a:endParaRPr lang="tr-TR" sz="2800"/>
          </a:p>
        </p:txBody>
      </p:sp>
      <p:pic>
        <p:nvPicPr>
          <p:cNvPr id="5530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1025" y="1773238"/>
            <a:ext cx="2335213" cy="482758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55303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3575" y="1700213"/>
            <a:ext cx="2212975" cy="48895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3563938" y="3860800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481" y="11263"/>
            <a:ext cx="1533525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Add History</a:t>
            </a:r>
          </a:p>
          <a:p>
            <a:pPr>
              <a:buFont typeface="Wingdings" pitchFamily="2" charset="2"/>
              <a:buNone/>
            </a:pPr>
            <a:endParaRPr lang="tr-TR" sz="2800"/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3284538"/>
            <a:ext cx="1951037" cy="2305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4916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2788" y="1989138"/>
            <a:ext cx="2090737" cy="4318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3419475" y="3860800"/>
            <a:ext cx="792163" cy="431800"/>
          </a:xfrm>
          <a:prstGeom prst="rightArrow">
            <a:avLst>
              <a:gd name="adj1" fmla="val 50000"/>
              <a:gd name="adj2" fmla="val 4586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048" y="5805264"/>
            <a:ext cx="1143000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helpful pointers</a:t>
            </a:r>
            <a:endParaRPr lang="tr-T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consistent naming rules for all entities,relationships and attributes</a:t>
            </a:r>
          </a:p>
          <a:p>
            <a:r>
              <a:rPr lang="en-US"/>
              <a:t>Choose primary keys intelligently.</a:t>
            </a:r>
          </a:p>
          <a:p>
            <a:pPr>
              <a:buFont typeface="Wingdings" pitchFamily="2" charset="2"/>
              <a:buNone/>
            </a:pPr>
            <a:r>
              <a:rPr lang="en-US"/>
              <a:t>	Primary keys should NOT change over time.</a:t>
            </a:r>
          </a:p>
          <a:p>
            <a:r>
              <a:rPr lang="en-US"/>
              <a:t>Choose appropriate data types for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Intelligent vs Surrogate Keys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A surrogate key is an artificial or synthetic key that is used as a substitute for a natural key aka intelligent key.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"Surrogate key" may also be known as "System-generated key", "Database Sequence number", "Synthetic key", "Technical key" or an "Arbitrary, unique identifier".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primary keys are hard to change.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Intelligent keys suffer from this problem because not only are they used as primary and foreign keys but they also have some business meaning associated with them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biggest advantage for intelligent keys is that users understand what they mean whereas surrogate keys don't make any business sense. 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2771800" y="2348880"/>
            <a:ext cx="5356448" cy="2016224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Data Models that use surrogate keys usually have more normalization errors. 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40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Surrogate vs. Intelligent Keys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Natural keys:</a:t>
            </a:r>
          </a:p>
          <a:p>
            <a:r>
              <a:rPr lang="en-US" sz="2400" dirty="0"/>
              <a:t>are more logical </a:t>
            </a:r>
          </a:p>
          <a:p>
            <a:r>
              <a:rPr lang="en-US" sz="2400" dirty="0"/>
              <a:t>can sometimes can mean fewer joins </a:t>
            </a:r>
          </a:p>
          <a:p>
            <a:r>
              <a:rPr lang="en-US" sz="2400" dirty="0"/>
              <a:t>help to encourage good modeling </a:t>
            </a:r>
          </a:p>
          <a:p>
            <a:r>
              <a:rPr lang="en-US" sz="2400" dirty="0"/>
              <a:t>are traditional/user friendly</a:t>
            </a:r>
          </a:p>
          <a:p>
            <a:r>
              <a:rPr lang="en-US" sz="2400" dirty="0"/>
              <a:t>make snooping around in the data easier </a:t>
            </a:r>
          </a:p>
          <a:p>
            <a:endParaRPr lang="en-US" sz="2400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Surrogate keys:</a:t>
            </a:r>
          </a:p>
          <a:p>
            <a:r>
              <a:rPr lang="en-US" sz="2400" dirty="0"/>
              <a:t>are shorter </a:t>
            </a:r>
          </a:p>
          <a:p>
            <a:r>
              <a:rPr lang="en-US" sz="2400" dirty="0"/>
              <a:t>are easier to join</a:t>
            </a:r>
          </a:p>
          <a:p>
            <a:r>
              <a:rPr lang="en-US" sz="2400" dirty="0"/>
              <a:t>take less storage </a:t>
            </a:r>
          </a:p>
          <a:p>
            <a:r>
              <a:rPr lang="en-US" sz="2400" dirty="0"/>
              <a:t>enable natural key fields to be easily changed </a:t>
            </a:r>
          </a:p>
          <a:p>
            <a:r>
              <a:rPr lang="en-US" sz="2400" dirty="0"/>
              <a:t>are what Object Oriented (and object relational) databases use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3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helpful pointers : </a:t>
            </a:r>
            <a:r>
              <a:rPr lang="en-US" sz="4000" dirty="0" smtClean="0"/>
              <a:t>Physical </a:t>
            </a:r>
            <a:r>
              <a:rPr lang="en-US" sz="4000" dirty="0"/>
              <a:t>Database Design</a:t>
            </a:r>
            <a:br>
              <a:rPr lang="en-US" sz="4000" dirty="0"/>
            </a:br>
            <a:endParaRPr lang="tr-TR" sz="40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Purpose	- translate the logical description of data into the </a:t>
            </a:r>
            <a:r>
              <a:rPr lang="en-US" i="1"/>
              <a:t>technical specifications</a:t>
            </a:r>
            <a:r>
              <a:rPr lang="en-US"/>
              <a:t> for storing and retrieving data</a:t>
            </a:r>
          </a:p>
          <a:p>
            <a:r>
              <a:rPr lang="en-US"/>
              <a:t>Goal - create a design for storing data that will provide </a:t>
            </a:r>
            <a:r>
              <a:rPr lang="en-US" i="1"/>
              <a:t>adequate performance</a:t>
            </a:r>
            <a:r>
              <a:rPr lang="en-US"/>
              <a:t> and insure </a:t>
            </a:r>
            <a:r>
              <a:rPr lang="en-US" i="1"/>
              <a:t>database integrity</a:t>
            </a:r>
            <a:r>
              <a:rPr lang="en-US"/>
              <a:t>, </a:t>
            </a:r>
            <a:r>
              <a:rPr lang="en-US" i="1"/>
              <a:t>security</a:t>
            </a:r>
            <a:r>
              <a:rPr lang="en-US"/>
              <a:t> and </a:t>
            </a:r>
            <a:r>
              <a:rPr lang="en-US" i="1"/>
              <a:t>recoverability</a:t>
            </a:r>
            <a:endParaRPr lang="en-US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27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smtClean="0"/>
              <a:t>Physical </a:t>
            </a:r>
            <a:r>
              <a:rPr lang="en-US" dirty="0"/>
              <a:t>Design Process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304800" y="1447800"/>
            <a:ext cx="3429000" cy="4216400"/>
            <a:chOff x="192" y="912"/>
            <a:chExt cx="2160" cy="2656"/>
          </a:xfrm>
        </p:grpSpPr>
        <p:sp>
          <p:nvSpPr>
            <p:cNvPr id="58372" name="Text Box 4"/>
            <p:cNvSpPr txBox="1">
              <a:spLocks noChangeArrowheads="1"/>
            </p:cNvSpPr>
            <p:nvPr/>
          </p:nvSpPr>
          <p:spPr bwMode="auto">
            <a:xfrm>
              <a:off x="192" y="1296"/>
              <a:ext cx="2160" cy="2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Normalized relations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Volume estimates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Attribute definitions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Response time expectations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Data security needs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Backup/recovery needs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Integrity expectations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DBMS technology used</a:t>
              </a:r>
            </a:p>
          </p:txBody>
        </p:sp>
        <p:sp>
          <p:nvSpPr>
            <p:cNvPr id="58373" name="Text Box 5"/>
            <p:cNvSpPr txBox="1">
              <a:spLocks noChangeArrowheads="1"/>
            </p:cNvSpPr>
            <p:nvPr/>
          </p:nvSpPr>
          <p:spPr bwMode="auto">
            <a:xfrm>
              <a:off x="720" y="912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3200">
                  <a:latin typeface="Times New Roman" pitchFamily="18" charset="0"/>
                </a:rPr>
                <a:t>Inputs</a:t>
              </a:r>
            </a:p>
          </p:txBody>
        </p:sp>
      </p:grpSp>
      <p:grpSp>
        <p:nvGrpSpPr>
          <p:cNvPr id="58374" name="Group 6"/>
          <p:cNvGrpSpPr>
            <a:grpSpLocks/>
          </p:cNvGrpSpPr>
          <p:nvPr/>
        </p:nvGrpSpPr>
        <p:grpSpPr bwMode="auto">
          <a:xfrm>
            <a:off x="3886200" y="1676400"/>
            <a:ext cx="4724400" cy="3835400"/>
            <a:chOff x="2448" y="1056"/>
            <a:chExt cx="2976" cy="2416"/>
          </a:xfrm>
        </p:grpSpPr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3264" y="1488"/>
              <a:ext cx="2160" cy="19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Attribute data types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Physical record descriptions (doesn’t always match logical design)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File organizations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Indexes and database architectures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Query optimization</a:t>
              </a:r>
            </a:p>
          </p:txBody>
        </p:sp>
        <p:sp>
          <p:nvSpPr>
            <p:cNvPr id="58376" name="AutoShape 8"/>
            <p:cNvSpPr>
              <a:spLocks noChangeArrowheads="1"/>
            </p:cNvSpPr>
            <p:nvPr/>
          </p:nvSpPr>
          <p:spPr bwMode="auto">
            <a:xfrm>
              <a:off x="2448" y="2112"/>
              <a:ext cx="816" cy="768"/>
            </a:xfrm>
            <a:prstGeom prst="rightArrow">
              <a:avLst>
                <a:gd name="adj1" fmla="val 50000"/>
                <a:gd name="adj2" fmla="val 2656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1600">
                  <a:solidFill>
                    <a:schemeClr val="bg2"/>
                  </a:solidFill>
                  <a:latin typeface="Times New Roman" pitchFamily="18" charset="0"/>
                </a:rPr>
                <a:t>Leads to</a:t>
              </a:r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3792" y="1056"/>
              <a:ext cx="11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3200">
                  <a:latin typeface="Times New Roman" pitchFamily="18" charset="0"/>
                </a:rPr>
                <a:t>Decisions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01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/>
          </a:bodyPr>
          <a:lstStyle/>
          <a:p>
            <a:r>
              <a:rPr lang="en-US"/>
              <a:t>Advantages of Database Approach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3600"/>
              <a:t>Program-Data Independence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Metadata stored in DBMS, so applications don’t need to worry about data formats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Data queries/updates managed by DBMS so programs don’t need to process data access routines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Results in: increased application development and maintenance productivity</a:t>
            </a:r>
          </a:p>
          <a:p>
            <a:pPr>
              <a:lnSpc>
                <a:spcPct val="80000"/>
              </a:lnSpc>
            </a:pPr>
            <a:r>
              <a:rPr lang="en-US" sz="3600"/>
              <a:t>Minimal Data Redundancy</a:t>
            </a:r>
          </a:p>
          <a:p>
            <a:pPr lvl="1">
              <a:lnSpc>
                <a:spcPct val="80000"/>
              </a:lnSpc>
            </a:pPr>
            <a:r>
              <a:rPr lang="en-US">
                <a:sym typeface="Wingdings" pitchFamily="2" charset="2"/>
              </a:rPr>
              <a:t>Leads to increased data integrity/consistency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smtClean="0"/>
              <a:t>Designing </a:t>
            </a:r>
            <a:r>
              <a:rPr lang="en-US" dirty="0"/>
              <a:t>Fields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Field: smallest unit of data in database</a:t>
            </a:r>
          </a:p>
          <a:p>
            <a:r>
              <a:rPr lang="en-US" sz="4000"/>
              <a:t>Field design </a:t>
            </a:r>
          </a:p>
          <a:p>
            <a:pPr lvl="1"/>
            <a:r>
              <a:rPr lang="en-US" sz="3600"/>
              <a:t>Choosing data type</a:t>
            </a:r>
          </a:p>
          <a:p>
            <a:pPr lvl="1"/>
            <a:r>
              <a:rPr lang="en-US" sz="3600"/>
              <a:t>Coding, compression, encryption</a:t>
            </a:r>
          </a:p>
          <a:p>
            <a:pPr lvl="1"/>
            <a:r>
              <a:rPr lang="en-US" sz="3600"/>
              <a:t>Controlling data integrity</a:t>
            </a:r>
          </a:p>
        </p:txBody>
      </p:sp>
    </p:spTree>
    <p:extLst>
      <p:ext uri="{BB962C8B-B14F-4D97-AF65-F5344CB8AC3E}">
        <p14:creationId xmlns:p14="http://schemas.microsoft.com/office/powerpoint/2010/main" val="210205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smtClean="0"/>
              <a:t>Field </a:t>
            </a:r>
            <a:r>
              <a:rPr lang="en-US" dirty="0"/>
              <a:t>Data Integrity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Default value - assumed value if no explicit value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Range control – allowable value limitations (constraints or validation rules)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Null value control – allowing or prohibiting empty fields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Referential integrity – range control (and null value allowances) for foreign-key to primary-key match-ups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2875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err="1" smtClean="0"/>
              <a:t>Denormalization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38200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Transforming </a:t>
            </a:r>
            <a:r>
              <a:rPr lang="en-US" sz="2400" b="1" i="1"/>
              <a:t>normalized</a:t>
            </a:r>
            <a:r>
              <a:rPr lang="en-US" sz="2400"/>
              <a:t> relations into </a:t>
            </a:r>
            <a:r>
              <a:rPr lang="en-US" sz="2400" b="1" i="1"/>
              <a:t>unnormalized</a:t>
            </a:r>
            <a:r>
              <a:rPr lang="en-US" sz="2400"/>
              <a:t> physical record specifications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Benefits: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 improve performance (speed) be reducing number of table lookups (i.e </a:t>
            </a:r>
            <a:r>
              <a:rPr lang="en-US" sz="2000" i="1">
                <a:solidFill>
                  <a:srgbClr val="FF9900"/>
                </a:solidFill>
              </a:rPr>
              <a:t>reduce number of necessary join queries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Costs (due to data duplication)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Wasted storage space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 integrity/consistency threats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Common denormalization opportunities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One-to-one relationship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Many-to-many relationship with attributes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Reference data (1:N relationship where 1-side has data not used in any other relationship)</a:t>
            </a:r>
          </a:p>
        </p:txBody>
      </p:sp>
    </p:spTree>
    <p:extLst>
      <p:ext uri="{BB962C8B-B14F-4D97-AF65-F5344CB8AC3E}">
        <p14:creationId xmlns:p14="http://schemas.microsoft.com/office/powerpoint/2010/main" val="1267903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Design problems</a:t>
            </a:r>
            <a:endParaRPr lang="tr-TR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Misplaced relationships</a:t>
            </a:r>
          </a:p>
          <a:p>
            <a:r>
              <a:rPr lang="en-US"/>
              <a:t>Incorrect Cardinalities</a:t>
            </a:r>
          </a:p>
          <a:p>
            <a:r>
              <a:rPr lang="en-US"/>
              <a:t>Missing Relationships</a:t>
            </a:r>
          </a:p>
          <a:p>
            <a:r>
              <a:rPr lang="en-US"/>
              <a:t>Overuse of specialized data modeling tools (ex: Inheritance, multiway relationships)</a:t>
            </a:r>
          </a:p>
          <a:p>
            <a:r>
              <a:rPr lang="en-US"/>
              <a:t>Redundant Relationships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3" grpI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Goals of Database Development</a:t>
            </a:r>
            <a:endParaRPr lang="tr-TR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r>
              <a:rPr lang="en-US"/>
              <a:t>Develop a Common Vocabulary</a:t>
            </a:r>
          </a:p>
          <a:p>
            <a:r>
              <a:rPr lang="en-US"/>
              <a:t>Define the meaning of Data</a:t>
            </a:r>
          </a:p>
          <a:p>
            <a:r>
              <a:rPr lang="en-US"/>
              <a:t>Ensure Data Quality</a:t>
            </a:r>
          </a:p>
          <a:p>
            <a:r>
              <a:rPr lang="en-US"/>
              <a:t>Find an Efficient Implementation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Word</a:t>
            </a:r>
            <a:endParaRPr lang="tr-TR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Remember that the goal of the DB development is to produce a DB that provides an important resource for an organization.</a:t>
            </a:r>
          </a:p>
          <a:p>
            <a:r>
              <a:rPr lang="en-US"/>
              <a:t>The DB should be designed so that it can serve the customers and other team members efficiently.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/>
          </a:bodyPr>
          <a:lstStyle/>
          <a:p>
            <a:r>
              <a:rPr lang="en-US"/>
              <a:t>Advantages of Database Approach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71600"/>
            <a:ext cx="7766050" cy="5153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Improved Data Sharing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users get different views of the data</a:t>
            </a:r>
          </a:p>
          <a:p>
            <a:pPr>
              <a:lnSpc>
                <a:spcPct val="90000"/>
              </a:lnSpc>
            </a:pPr>
            <a:r>
              <a:rPr lang="en-US" sz="2400"/>
              <a:t>Enforcement of Standards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 data access is done in the same way</a:t>
            </a:r>
          </a:p>
          <a:p>
            <a:pPr>
              <a:lnSpc>
                <a:spcPct val="90000"/>
              </a:lnSpc>
            </a:pPr>
            <a:r>
              <a:rPr lang="en-US" sz="2400"/>
              <a:t>Improved Data Quality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Constraints, data validation rules</a:t>
            </a:r>
          </a:p>
          <a:p>
            <a:pPr>
              <a:lnSpc>
                <a:spcPct val="90000"/>
              </a:lnSpc>
            </a:pPr>
            <a:r>
              <a:rPr lang="en-US" sz="2400"/>
              <a:t>Better Data Accessibility/ Responsiveness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of standard data query language (SQL)</a:t>
            </a:r>
          </a:p>
          <a:p>
            <a:pPr>
              <a:lnSpc>
                <a:spcPct val="90000"/>
              </a:lnSpc>
            </a:pPr>
            <a:r>
              <a:rPr lang="en-US" sz="2400"/>
              <a:t>Security, Backup/Recovery, Concurrency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Disaster recovery is easier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7338"/>
            <a:ext cx="7772400" cy="9413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 fontScale="90000"/>
          </a:bodyPr>
          <a:lstStyle/>
          <a:p>
            <a:r>
              <a:rPr lang="en-US"/>
              <a:t>Costs and Risks of the </a:t>
            </a:r>
            <a:br>
              <a:rPr lang="en-US"/>
            </a:br>
            <a:r>
              <a:rPr lang="en-US"/>
              <a:t>Database Approach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153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Up-front costs:</a:t>
            </a:r>
          </a:p>
          <a:p>
            <a:pPr lvl="1">
              <a:lnSpc>
                <a:spcPct val="90000"/>
              </a:lnSpc>
            </a:pPr>
            <a:r>
              <a:rPr lang="en-US"/>
              <a:t>Installation Management Cost and Complexity</a:t>
            </a:r>
          </a:p>
          <a:p>
            <a:pPr lvl="1">
              <a:lnSpc>
                <a:spcPct val="90000"/>
              </a:lnSpc>
            </a:pPr>
            <a:r>
              <a:rPr lang="en-US"/>
              <a:t>Conversion Costs</a:t>
            </a:r>
          </a:p>
          <a:p>
            <a:pPr>
              <a:lnSpc>
                <a:spcPct val="90000"/>
              </a:lnSpc>
            </a:pPr>
            <a:r>
              <a:rPr lang="en-US"/>
              <a:t>Ongoing Costs</a:t>
            </a:r>
          </a:p>
          <a:p>
            <a:pPr lvl="1">
              <a:lnSpc>
                <a:spcPct val="90000"/>
              </a:lnSpc>
            </a:pPr>
            <a:r>
              <a:rPr lang="en-US"/>
              <a:t>Requires New, Specialized Personnel</a:t>
            </a:r>
          </a:p>
          <a:p>
            <a:pPr lvl="1">
              <a:lnSpc>
                <a:spcPct val="90000"/>
              </a:lnSpc>
            </a:pPr>
            <a:r>
              <a:rPr lang="en-US"/>
              <a:t>Need for Explicit Backup and Recovery</a:t>
            </a:r>
          </a:p>
          <a:p>
            <a:pPr>
              <a:lnSpc>
                <a:spcPct val="90000"/>
              </a:lnSpc>
            </a:pPr>
            <a:r>
              <a:rPr lang="en-US"/>
              <a:t>Organizational Conflict</a:t>
            </a:r>
          </a:p>
          <a:p>
            <a:pPr lvl="1">
              <a:lnSpc>
                <a:spcPct val="90000"/>
              </a:lnSpc>
            </a:pPr>
            <a:r>
              <a:rPr lang="en-US"/>
              <a:t>Old habits die hard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 fontScale="90000"/>
          </a:bodyPr>
          <a:lstStyle/>
          <a:p>
            <a:r>
              <a:rPr lang="en-US"/>
              <a:t>The Range of</a:t>
            </a:r>
            <a:br>
              <a:rPr lang="en-US"/>
            </a:br>
            <a:r>
              <a:rPr lang="en-US"/>
              <a:t>Database Applications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44926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Personal Database – standalone desktop database</a:t>
            </a:r>
          </a:p>
          <a:p>
            <a:pPr>
              <a:lnSpc>
                <a:spcPct val="90000"/>
              </a:lnSpc>
            </a:pPr>
            <a:r>
              <a:rPr lang="en-US"/>
              <a:t>Workgroup Database – local area network (&lt;25 users)</a:t>
            </a:r>
          </a:p>
          <a:p>
            <a:pPr>
              <a:lnSpc>
                <a:spcPct val="90000"/>
              </a:lnSpc>
            </a:pPr>
            <a:r>
              <a:rPr lang="en-US"/>
              <a:t>Department Database – local area network (25-100 users)</a:t>
            </a:r>
          </a:p>
          <a:p>
            <a:pPr>
              <a:lnSpc>
                <a:spcPct val="90000"/>
              </a:lnSpc>
            </a:pPr>
            <a:r>
              <a:rPr lang="en-US"/>
              <a:t>Enterprise Database – wide-area network (hundreds or thousands of users)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Evolution of DB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6361113" cy="4637088"/>
          </a:xfrm>
        </p:spPr>
        <p:txBody>
          <a:bodyPr/>
          <a:lstStyle/>
          <a:p>
            <a:r>
              <a:rPr lang="en-US" sz="2400" b="1"/>
              <a:t>Flat files  - 1960s - 1980s</a:t>
            </a:r>
          </a:p>
          <a:p>
            <a:r>
              <a:rPr lang="en-US" sz="2400" b="1"/>
              <a:t>Hierarchical – 1970s - 1990s</a:t>
            </a:r>
          </a:p>
          <a:p>
            <a:r>
              <a:rPr lang="en-US" sz="2400" b="1"/>
              <a:t>Network – 1970s - 1990s</a:t>
            </a:r>
          </a:p>
          <a:p>
            <a:r>
              <a:rPr lang="en-US" sz="2400" b="1"/>
              <a:t>Relational – 1980s - present</a:t>
            </a:r>
          </a:p>
          <a:p>
            <a:r>
              <a:rPr lang="en-US" sz="2400" b="1"/>
              <a:t>Object-oriented – 1990s - present</a:t>
            </a:r>
          </a:p>
          <a:p>
            <a:r>
              <a:rPr lang="en-US" sz="2400" b="1"/>
              <a:t>Object-relational – 1990s - present</a:t>
            </a:r>
          </a:p>
          <a:p>
            <a:r>
              <a:rPr lang="en-US" sz="2400" b="1"/>
              <a:t>Data warehousing – 1980s - present</a:t>
            </a:r>
          </a:p>
          <a:p>
            <a:r>
              <a:rPr lang="en-US" sz="2400" b="1"/>
              <a:t>Web-enabled – 1990s -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Phases</a:t>
            </a:r>
            <a:endParaRPr lang="tr-T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Conceptual Design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Model </a:t>
            </a:r>
            <a:r>
              <a:rPr lang="en-US" sz="2400" dirty="0"/>
              <a:t>the data without any physical considerations for each user view.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Logical Design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Choose </a:t>
            </a:r>
            <a:r>
              <a:rPr lang="en-US" sz="2400" dirty="0"/>
              <a:t>the data model that will be used and modify the conceptual data model to fit the data model without any other physical considerations.</a:t>
            </a:r>
            <a:r>
              <a:rPr lang="tr-TR" sz="2400" dirty="0"/>
              <a:t> Val</a:t>
            </a:r>
            <a:r>
              <a:rPr lang="en-US" sz="2400" dirty="0" err="1"/>
              <a:t>i</a:t>
            </a:r>
            <a:r>
              <a:rPr lang="tr-TR" sz="2400" dirty="0"/>
              <a:t>date</a:t>
            </a:r>
            <a:r>
              <a:rPr lang="en-US" sz="2400" dirty="0"/>
              <a:t> the model using normalization and transaction requirements.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Physical Design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Choose </a:t>
            </a:r>
            <a:r>
              <a:rPr lang="en-US" sz="2400" dirty="0"/>
              <a:t>the actual DBMS and implement the data model efficiently. Performance, security and reliability are key issues.</a:t>
            </a:r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D9FB8F9408D47A29264F2CEEC94B0" ma:contentTypeVersion="" ma:contentTypeDescription="Create a new document." ma:contentTypeScope="" ma:versionID="db7ea5c0b34f0f38c9cdee89732adf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F09FCE-C095-4D3A-B6DD-14C45E01E641}"/>
</file>

<file path=customXml/itemProps2.xml><?xml version="1.0" encoding="utf-8"?>
<ds:datastoreItem xmlns:ds="http://schemas.openxmlformats.org/officeDocument/2006/customXml" ds:itemID="{A5E4D5B9-02EC-479D-A890-9E4C189FBF51}"/>
</file>

<file path=customXml/itemProps3.xml><?xml version="1.0" encoding="utf-8"?>
<ds:datastoreItem xmlns:ds="http://schemas.openxmlformats.org/officeDocument/2006/customXml" ds:itemID="{616915B1-A102-4B37-BA30-ABFDECEA91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1872</Words>
  <Application>Microsoft Office PowerPoint</Application>
  <PresentationFormat>On-screen Show (4:3)</PresentationFormat>
  <Paragraphs>495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Times New Roman</vt:lpstr>
      <vt:lpstr>Verdana</vt:lpstr>
      <vt:lpstr>Wingdings</vt:lpstr>
      <vt:lpstr>Arial Narrow</vt:lpstr>
      <vt:lpstr>Office Theme</vt:lpstr>
      <vt:lpstr>Overview of Database Design</vt:lpstr>
      <vt:lpstr>Database Management System</vt:lpstr>
      <vt:lpstr>Database Management System</vt:lpstr>
      <vt:lpstr>Advantages of Database Approach </vt:lpstr>
      <vt:lpstr>Advantages of Database Approach</vt:lpstr>
      <vt:lpstr>Costs and Risks of the  Database Approach</vt:lpstr>
      <vt:lpstr>The Range of Database Applications</vt:lpstr>
      <vt:lpstr>Evolution of DB Systems</vt:lpstr>
      <vt:lpstr>Database Design Phases</vt:lpstr>
      <vt:lpstr>Systems Development Life Cycle </vt:lpstr>
      <vt:lpstr>Systems Development Life Cycle  </vt:lpstr>
      <vt:lpstr>Systems Development Life Cycle  </vt:lpstr>
      <vt:lpstr>Systems Development Life Cycle  </vt:lpstr>
      <vt:lpstr>Systems Development Life Cycle  </vt:lpstr>
      <vt:lpstr>Systems Development Life Cycle  </vt:lpstr>
      <vt:lpstr>Systems Development Life Cycle  </vt:lpstr>
      <vt:lpstr>Systems Development Life Cycle  </vt:lpstr>
      <vt:lpstr>Simplified Database Development Procedure </vt:lpstr>
      <vt:lpstr>Documentation Entity Document</vt:lpstr>
      <vt:lpstr>Documentation Relationship Document</vt:lpstr>
      <vt:lpstr>Documentation Attribute Document</vt:lpstr>
      <vt:lpstr>Documentation Attribute Document Continued</vt:lpstr>
      <vt:lpstr>Documentation Attribute Domain Document</vt:lpstr>
      <vt:lpstr>APPLY  NORMALIZATION</vt:lpstr>
      <vt:lpstr>USEFUL DESIGN PRINCIPLES</vt:lpstr>
      <vt:lpstr>USEFUL DESIGN PRINCIPLES</vt:lpstr>
      <vt:lpstr>USEFUL DESIGN PRINCIPLES</vt:lpstr>
      <vt:lpstr>USEFUL DESIGN PRINCIPLES</vt:lpstr>
      <vt:lpstr>USEFUL DESIGN PRINCIPLES</vt:lpstr>
      <vt:lpstr>Helpful pointers</vt:lpstr>
      <vt:lpstr>Helpful pointers</vt:lpstr>
      <vt:lpstr>Helpful pointers</vt:lpstr>
      <vt:lpstr>Helpful pointers</vt:lpstr>
      <vt:lpstr>Helpful pointers</vt:lpstr>
      <vt:lpstr>Some helpful pointers</vt:lpstr>
      <vt:lpstr>Intelligent vs Surrogate Keys</vt:lpstr>
      <vt:lpstr>Surrogate vs. Intelligent Keys</vt:lpstr>
      <vt:lpstr>Some helpful pointers : Physical Database Design </vt:lpstr>
      <vt:lpstr>Some helpful pointers : Physical Design Process</vt:lpstr>
      <vt:lpstr>Some helpful pointers : Designing Fields</vt:lpstr>
      <vt:lpstr>Some helpful pointers : Field Data Integrity</vt:lpstr>
      <vt:lpstr>Some Helpful Pointers : Denormalization</vt:lpstr>
      <vt:lpstr>Common Design problems</vt:lpstr>
      <vt:lpstr>Goals of Database Development</vt:lpstr>
      <vt:lpstr>Final Word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Onursal Akdeniz</dc:creator>
  <cp:lastModifiedBy>Nazife Dimililer</cp:lastModifiedBy>
  <cp:revision>29</cp:revision>
  <dcterms:created xsi:type="dcterms:W3CDTF">2004-04-06T18:35:04Z</dcterms:created>
  <dcterms:modified xsi:type="dcterms:W3CDTF">2012-03-23T12:24:07Z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0x010100E37D9FB8F9408D47A29264F2CEEC94B0</vt:lpwstr>
  </property>
</Properties>
</file>