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40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2.xml" ContentType="application/vnd.openxmlformats-officedocument.presentationml.slide+xml"/>
  <Override PartName="/ppt/slides/slide4.xml" ContentType="application/vnd.openxmlformats-officedocument.presentationml.slide+xml"/>
  <Override PartName="/ppt/slides/slide50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1.xml" ContentType="application/vnd.openxmlformats-officedocument.presentationml.slide+xml"/>
  <Override PartName="/ppt/slides/slide47.xml" ContentType="application/vnd.openxmlformats-officedocument.presentationml.slide+xml"/>
  <Override PartName="/ppt/slides/slide49.xml" ContentType="application/vnd.openxmlformats-officedocument.presentationml.slide+xml"/>
  <Override PartName="/ppt/slides/slide46.xml" ContentType="application/vnd.openxmlformats-officedocument.presentationml.slide+xml"/>
  <Override PartName="/ppt/slides/slide4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300" r:id="rId22"/>
    <p:sldId id="276" r:id="rId23"/>
    <p:sldId id="301" r:id="rId24"/>
    <p:sldId id="277" r:id="rId25"/>
    <p:sldId id="302" r:id="rId26"/>
    <p:sldId id="278" r:id="rId27"/>
    <p:sldId id="279" r:id="rId28"/>
    <p:sldId id="303" r:id="rId29"/>
    <p:sldId id="280" r:id="rId30"/>
    <p:sldId id="281" r:id="rId31"/>
    <p:sldId id="282" r:id="rId32"/>
    <p:sldId id="283" r:id="rId33"/>
    <p:sldId id="304" r:id="rId34"/>
    <p:sldId id="305" r:id="rId35"/>
    <p:sldId id="285" r:id="rId36"/>
    <p:sldId id="286" r:id="rId37"/>
    <p:sldId id="287" r:id="rId38"/>
    <p:sldId id="288" r:id="rId39"/>
    <p:sldId id="289" r:id="rId40"/>
    <p:sldId id="306" r:id="rId41"/>
    <p:sldId id="290" r:id="rId42"/>
    <p:sldId id="307" r:id="rId43"/>
    <p:sldId id="296" r:id="rId44"/>
    <p:sldId id="297" r:id="rId45"/>
    <p:sldId id="298" r:id="rId46"/>
    <p:sldId id="299" r:id="rId47"/>
    <p:sldId id="291" r:id="rId48"/>
    <p:sldId id="292" r:id="rId49"/>
    <p:sldId id="293" r:id="rId50"/>
    <p:sldId id="294" r:id="rId51"/>
    <p:sldId id="295" r:id="rId52"/>
    <p:sldId id="308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ustomXml" Target="../customXml/item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8918-BE19-4BC2-BA86-CE8EF017CF5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1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8918-BE19-4BC2-BA86-CE8EF017CF5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9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8918-BE19-4BC2-BA86-CE8EF017CF5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1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8918-BE19-4BC2-BA86-CE8EF017CF5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8918-BE19-4BC2-BA86-CE8EF017CF5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7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8918-BE19-4BC2-BA86-CE8EF017CF5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1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8918-BE19-4BC2-BA86-CE8EF017CF5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2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8918-BE19-4BC2-BA86-CE8EF017CF5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8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8918-BE19-4BC2-BA86-CE8EF017CF5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6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8918-BE19-4BC2-BA86-CE8EF017CF5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0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8918-BE19-4BC2-BA86-CE8EF017CF5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4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C8918-BE19-4BC2-BA86-CE8EF017CF5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8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1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>
            <a:noAutofit/>
          </a:bodyPr>
          <a:lstStyle/>
          <a:p>
            <a:r>
              <a:rPr lang="pt-BR" sz="5400" dirty="0" smtClean="0"/>
              <a:t>E-Dönü</a:t>
            </a:r>
            <a:r>
              <a:rPr lang="tr-TR" sz="5400" dirty="0" smtClean="0"/>
              <a:t>ş</a:t>
            </a:r>
            <a:r>
              <a:rPr lang="pt-BR" sz="5400" dirty="0" smtClean="0"/>
              <a:t>üm Sürecinde Ulusal Yarg</a:t>
            </a:r>
            <a:r>
              <a:rPr lang="tr-TR" sz="5400" dirty="0" smtClean="0"/>
              <a:t>ı</a:t>
            </a:r>
            <a:r>
              <a:rPr lang="pt-BR" sz="5400" dirty="0" smtClean="0"/>
              <a:t> A</a:t>
            </a:r>
            <a:r>
              <a:rPr lang="tr-TR" sz="5400" dirty="0" smtClean="0"/>
              <a:t>ğı</a:t>
            </a:r>
            <a:r>
              <a:rPr lang="pt-BR" sz="5400" dirty="0" smtClean="0"/>
              <a:t> Projesi </a:t>
            </a:r>
            <a:r>
              <a:rPr lang="tr-TR" sz="5400" dirty="0" smtClean="0"/>
              <a:t>(UYAP)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395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UYAP’ın AMACI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AMACI </a:t>
            </a:r>
            <a:r>
              <a:rPr lang="en-US" sz="2800" dirty="0" err="1" smtClean="0"/>
              <a:t>UYAP’ın</a:t>
            </a:r>
            <a:r>
              <a:rPr lang="en-US" sz="2800" dirty="0" smtClean="0"/>
              <a:t> </a:t>
            </a:r>
            <a:r>
              <a:rPr lang="en-US" sz="2800" dirty="0" err="1" smtClean="0"/>
              <a:t>ana</a:t>
            </a:r>
            <a:r>
              <a:rPr lang="en-US" sz="2800" dirty="0" smtClean="0"/>
              <a:t> </a:t>
            </a:r>
            <a:r>
              <a:rPr lang="en-US" sz="2800" dirty="0" err="1" smtClean="0"/>
              <a:t>amacı</a:t>
            </a:r>
            <a:r>
              <a:rPr lang="en-US" sz="2800" dirty="0" smtClean="0"/>
              <a:t>, </a:t>
            </a:r>
            <a:r>
              <a:rPr lang="en-US" sz="2800" dirty="0" err="1" smtClean="0"/>
              <a:t>zaman</a:t>
            </a:r>
            <a:r>
              <a:rPr lang="en-US" sz="2800" dirty="0" smtClean="0"/>
              <a:t> </a:t>
            </a:r>
            <a:r>
              <a:rPr lang="en-US" sz="2800" dirty="0" err="1" smtClean="0"/>
              <a:t>kaybetmeden</a:t>
            </a:r>
            <a:r>
              <a:rPr lang="en-US" sz="2800" dirty="0" smtClean="0"/>
              <a:t> </a:t>
            </a:r>
            <a:r>
              <a:rPr lang="en-US" sz="2800" dirty="0" err="1" smtClean="0"/>
              <a:t>adaletin</a:t>
            </a:r>
            <a:r>
              <a:rPr lang="en-US" sz="2800" dirty="0" smtClean="0"/>
              <a:t> </a:t>
            </a:r>
            <a:r>
              <a:rPr lang="en-US" sz="2800" dirty="0" err="1" smtClean="0"/>
              <a:t>yerine</a:t>
            </a:r>
            <a:r>
              <a:rPr lang="en-US" sz="2800" dirty="0" smtClean="0"/>
              <a:t> </a:t>
            </a:r>
            <a:r>
              <a:rPr lang="en-US" sz="2800" dirty="0" err="1" smtClean="0"/>
              <a:t>getirilerek</a:t>
            </a:r>
            <a:r>
              <a:rPr lang="en-US" sz="2800" dirty="0" smtClean="0"/>
              <a:t> </a:t>
            </a:r>
            <a:r>
              <a:rPr lang="en-US" sz="2800" dirty="0" err="1" smtClean="0"/>
              <a:t>vatandaşın</a:t>
            </a:r>
            <a:r>
              <a:rPr lang="en-US" sz="2800" dirty="0" smtClean="0"/>
              <a:t> </a:t>
            </a:r>
            <a:r>
              <a:rPr lang="en-US" sz="2800" dirty="0" err="1" smtClean="0"/>
              <a:t>mağdur</a:t>
            </a:r>
            <a:r>
              <a:rPr lang="en-US" sz="2800" dirty="0" smtClean="0"/>
              <a:t> </a:t>
            </a:r>
            <a:r>
              <a:rPr lang="en-US" sz="2800" dirty="0" err="1" smtClean="0"/>
              <a:t>olmasını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engellemek</a:t>
            </a:r>
            <a:r>
              <a:rPr lang="en-US" sz="2800" dirty="0" smtClean="0"/>
              <a:t>, </a:t>
            </a:r>
            <a:r>
              <a:rPr lang="en-US" sz="2800" dirty="0" err="1" smtClean="0"/>
              <a:t>Türkiye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Cumhuriyeti</a:t>
            </a:r>
            <a:r>
              <a:rPr lang="en-US" sz="2800" dirty="0" smtClean="0"/>
              <a:t> </a:t>
            </a: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sisteminin</a:t>
            </a:r>
            <a:r>
              <a:rPr lang="en-US" sz="2800" dirty="0" smtClean="0"/>
              <a:t> </a:t>
            </a:r>
            <a:r>
              <a:rPr lang="en-US" sz="2800" dirty="0" err="1" smtClean="0"/>
              <a:t>işleyişinin</a:t>
            </a:r>
            <a:r>
              <a:rPr lang="en-US" sz="2800" dirty="0" smtClean="0"/>
              <a:t> </a:t>
            </a:r>
            <a:r>
              <a:rPr lang="en-US" sz="2800" dirty="0" err="1" smtClean="0"/>
              <a:t>güvenirliğini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doğruluğunu</a:t>
            </a:r>
            <a:r>
              <a:rPr lang="en-US" sz="2800" dirty="0" smtClean="0"/>
              <a:t> </a:t>
            </a:r>
            <a:r>
              <a:rPr lang="en-US" sz="2800" dirty="0" err="1" smtClean="0"/>
              <a:t>koruyarak</a:t>
            </a:r>
            <a:r>
              <a:rPr lang="en-US" sz="2800" dirty="0" smtClean="0"/>
              <a:t> </a:t>
            </a:r>
            <a:r>
              <a:rPr lang="en-US" sz="2800" dirty="0" err="1" smtClean="0"/>
              <a:t>sisteme</a:t>
            </a:r>
            <a:r>
              <a:rPr lang="en-US" sz="2800" dirty="0" smtClean="0"/>
              <a:t> </a:t>
            </a:r>
            <a:r>
              <a:rPr lang="en-US" sz="2800" dirty="0" err="1" smtClean="0"/>
              <a:t>hız</a:t>
            </a:r>
            <a:r>
              <a:rPr lang="en-US" sz="2800" dirty="0" smtClean="0"/>
              <a:t> </a:t>
            </a:r>
            <a:r>
              <a:rPr lang="en-US" sz="2800" dirty="0" err="1" smtClean="0"/>
              <a:t>kazandırmaktır</a:t>
            </a:r>
            <a:r>
              <a:rPr lang="en-US" sz="2800" dirty="0" smtClean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UYAP’ın</a:t>
            </a:r>
            <a:r>
              <a:rPr lang="en-US" sz="2800" dirty="0" smtClean="0"/>
              <a:t> </a:t>
            </a:r>
            <a:r>
              <a:rPr lang="en-US" sz="2800" dirty="0" err="1" smtClean="0"/>
              <a:t>amacı</a:t>
            </a:r>
            <a:r>
              <a:rPr lang="en-US" sz="2800" dirty="0" smtClean="0"/>
              <a:t>, </a:t>
            </a:r>
            <a:r>
              <a:rPr lang="en-US" sz="2800" dirty="0" err="1" smtClean="0"/>
              <a:t>sadece</a:t>
            </a:r>
            <a:r>
              <a:rPr lang="en-US" sz="2800" dirty="0" smtClean="0"/>
              <a:t> </a:t>
            </a:r>
            <a:r>
              <a:rPr lang="en-US" sz="2800" dirty="0" err="1" smtClean="0"/>
              <a:t>adalet</a:t>
            </a:r>
            <a:r>
              <a:rPr lang="en-US" sz="2800" dirty="0" smtClean="0"/>
              <a:t> </a:t>
            </a:r>
            <a:r>
              <a:rPr lang="en-US" sz="2800" dirty="0" err="1" smtClean="0"/>
              <a:t>alanında</a:t>
            </a:r>
            <a:r>
              <a:rPr lang="en-US" sz="2800" dirty="0" smtClean="0"/>
              <a:t> </a:t>
            </a:r>
            <a:r>
              <a:rPr lang="en-US" sz="2800" dirty="0" err="1" smtClean="0"/>
              <a:t>yer</a:t>
            </a:r>
            <a:r>
              <a:rPr lang="en-US" sz="2800" dirty="0" smtClean="0"/>
              <a:t> </a:t>
            </a:r>
            <a:r>
              <a:rPr lang="en-US" sz="2800" dirty="0" err="1" smtClean="0"/>
              <a:t>alan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bilgilere</a:t>
            </a:r>
            <a:r>
              <a:rPr lang="en-US" sz="2800" dirty="0" smtClean="0"/>
              <a:t> </a:t>
            </a:r>
            <a:r>
              <a:rPr lang="en-US" sz="2800" dirty="0" err="1" smtClean="0"/>
              <a:t>erişim</a:t>
            </a:r>
            <a:r>
              <a:rPr lang="en-US" sz="2800" dirty="0" smtClean="0"/>
              <a:t> </a:t>
            </a:r>
            <a:r>
              <a:rPr lang="en-US" sz="2800" dirty="0" err="1" smtClean="0"/>
              <a:t>hızı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kolaylığı</a:t>
            </a:r>
            <a:r>
              <a:rPr lang="en-US" sz="2800" dirty="0" smtClean="0"/>
              <a:t> </a:t>
            </a:r>
            <a:r>
              <a:rPr lang="en-US" sz="2800" dirty="0" err="1" smtClean="0"/>
              <a:t>değil</a:t>
            </a:r>
            <a:r>
              <a:rPr lang="en-US" sz="2800" dirty="0" smtClean="0"/>
              <a:t> </a:t>
            </a:r>
            <a:r>
              <a:rPr lang="en-US" sz="2800" dirty="0" err="1" smtClean="0"/>
              <a:t>ayrıca</a:t>
            </a:r>
            <a:r>
              <a:rPr lang="en-US" sz="2800" dirty="0" smtClean="0"/>
              <a:t> </a:t>
            </a:r>
            <a:r>
              <a:rPr lang="en-US" sz="2800" dirty="0" err="1" smtClean="0"/>
              <a:t>adalet</a:t>
            </a:r>
            <a:r>
              <a:rPr lang="en-US" sz="2800" dirty="0" smtClean="0"/>
              <a:t> </a:t>
            </a:r>
            <a:r>
              <a:rPr lang="en-US" sz="2800" dirty="0" err="1" smtClean="0"/>
              <a:t>işleriyle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hızlı</a:t>
            </a:r>
            <a:r>
              <a:rPr lang="en-US" sz="2800" dirty="0" smtClean="0"/>
              <a:t>, </a:t>
            </a:r>
            <a:r>
              <a:rPr lang="en-US" sz="2800" dirty="0" err="1" smtClean="0"/>
              <a:t>kolay</a:t>
            </a:r>
            <a:r>
              <a:rPr lang="en-US" sz="2800" dirty="0" smtClean="0"/>
              <a:t>, </a:t>
            </a:r>
            <a:r>
              <a:rPr lang="en-US" sz="2800" dirty="0" err="1" smtClean="0"/>
              <a:t>ekonomik</a:t>
            </a:r>
            <a:r>
              <a:rPr lang="en-US" sz="2800" dirty="0" smtClean="0"/>
              <a:t>, </a:t>
            </a:r>
            <a:r>
              <a:rPr lang="en-US" sz="2800" dirty="0" err="1" smtClean="0"/>
              <a:t>güncel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güvenilir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şekilde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yapılmasıdır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97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UYAP’ın AMACI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UYAP’ın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amaçlarını</a:t>
            </a:r>
            <a:r>
              <a:rPr lang="en-US" dirty="0" smtClean="0"/>
              <a:t> </a:t>
            </a:r>
            <a:r>
              <a:rPr lang="en-US" dirty="0" err="1" smtClean="0"/>
              <a:t>şöyle</a:t>
            </a:r>
            <a:r>
              <a:rPr lang="en-US" dirty="0" smtClean="0"/>
              <a:t> </a:t>
            </a:r>
            <a:r>
              <a:rPr lang="en-US" dirty="0" err="1" smtClean="0"/>
              <a:t>sıralayabiliriz</a:t>
            </a:r>
            <a:r>
              <a:rPr lang="en-US" dirty="0" smtClean="0"/>
              <a:t>: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Hızlı</a:t>
            </a:r>
            <a:r>
              <a:rPr lang="en-US" dirty="0" smtClean="0"/>
              <a:t>, </a:t>
            </a:r>
            <a:r>
              <a:rPr lang="en-US" dirty="0" err="1" smtClean="0"/>
              <a:t>etkin</a:t>
            </a:r>
            <a:r>
              <a:rPr lang="en-US" dirty="0" smtClean="0"/>
              <a:t>, </a:t>
            </a:r>
            <a:r>
              <a:rPr lang="en-US" dirty="0" err="1" smtClean="0"/>
              <a:t>güvenilir</a:t>
            </a:r>
            <a:r>
              <a:rPr lang="en-US" dirty="0" smtClean="0"/>
              <a:t>, </a:t>
            </a:r>
            <a:r>
              <a:rPr lang="en-US" dirty="0" err="1" smtClean="0"/>
              <a:t>adil</a:t>
            </a:r>
            <a:r>
              <a:rPr lang="en-US" dirty="0" smtClean="0"/>
              <a:t>, </a:t>
            </a:r>
            <a:r>
              <a:rPr lang="en-US" dirty="0" err="1" smtClean="0"/>
              <a:t>verimli</a:t>
            </a:r>
            <a:r>
              <a:rPr lang="en-US" dirty="0" smtClean="0"/>
              <a:t>, </a:t>
            </a:r>
            <a:r>
              <a:rPr lang="en-US" dirty="0" err="1" smtClean="0"/>
              <a:t>şe</a:t>
            </a:r>
            <a:r>
              <a:rPr lang="tr-TR" dirty="0" smtClean="0"/>
              <a:t>f</a:t>
            </a:r>
            <a:r>
              <a:rPr lang="en-US" dirty="0" smtClean="0"/>
              <a:t>a</a:t>
            </a:r>
            <a:r>
              <a:rPr lang="tr-TR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değerlere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yargılama</a:t>
            </a:r>
            <a:r>
              <a:rPr lang="en-US" dirty="0" smtClean="0"/>
              <a:t> </a:t>
            </a:r>
            <a:r>
              <a:rPr lang="en-US" dirty="0" err="1" smtClean="0"/>
              <a:t>mekanizması</a:t>
            </a:r>
            <a:r>
              <a:rPr lang="en-US" dirty="0" smtClean="0"/>
              <a:t> </a:t>
            </a:r>
            <a:r>
              <a:rPr lang="en-US" dirty="0" err="1" smtClean="0"/>
              <a:t>oluşturulmasını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• Her </a:t>
            </a:r>
            <a:r>
              <a:rPr lang="en-US" dirty="0" err="1" smtClean="0"/>
              <a:t>türlü</a:t>
            </a:r>
            <a:r>
              <a:rPr lang="en-US" dirty="0" smtClean="0"/>
              <a:t> </a:t>
            </a:r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tr-TR" dirty="0" smtClean="0"/>
              <a:t>f</a:t>
            </a:r>
            <a:r>
              <a:rPr lang="en-US" dirty="0" err="1" smtClean="0"/>
              <a:t>aaliyetler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denetim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tr-TR" dirty="0" smtClean="0"/>
              <a:t>f</a:t>
            </a:r>
            <a:r>
              <a:rPr lang="en-US" dirty="0" err="1" smtClean="0"/>
              <a:t>tiş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soruşturmanın</a:t>
            </a:r>
            <a:r>
              <a:rPr lang="en-US" dirty="0" smtClean="0"/>
              <a:t> </a:t>
            </a:r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etkin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yürütülebilmesini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tutarlı</a:t>
            </a:r>
            <a:r>
              <a:rPr lang="en-US" dirty="0" smtClean="0"/>
              <a:t> </a:t>
            </a:r>
            <a:r>
              <a:rPr lang="en-US" dirty="0" err="1" smtClean="0"/>
              <a:t>bilginin</a:t>
            </a:r>
            <a:r>
              <a:rPr lang="en-US" dirty="0" smtClean="0"/>
              <a:t> </a:t>
            </a:r>
            <a:r>
              <a:rPr lang="en-US" dirty="0" err="1" smtClean="0"/>
              <a:t>mevzuatın</a:t>
            </a:r>
            <a:r>
              <a:rPr lang="en-US" dirty="0" smtClean="0"/>
              <a:t> </a:t>
            </a:r>
            <a:r>
              <a:rPr lang="en-US" dirty="0" err="1" smtClean="0"/>
              <a:t>tanıdığı</a:t>
            </a:r>
            <a:r>
              <a:rPr lang="en-US" dirty="0" smtClean="0"/>
              <a:t> </a:t>
            </a:r>
            <a:r>
              <a:rPr lang="en-US" dirty="0" err="1" smtClean="0"/>
              <a:t>yetkiler</a:t>
            </a:r>
            <a:r>
              <a:rPr lang="en-US" dirty="0" smtClean="0"/>
              <a:t> </a:t>
            </a:r>
            <a:r>
              <a:rPr lang="en-US" dirty="0" err="1" smtClean="0"/>
              <a:t>çerçevesinde</a:t>
            </a:r>
            <a:r>
              <a:rPr lang="en-US" dirty="0" smtClean="0"/>
              <a:t> </a:t>
            </a:r>
            <a:r>
              <a:rPr lang="en-US" dirty="0" err="1" smtClean="0"/>
              <a:t>istenilen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kolayca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edilmesini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paylaşımını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süreçlerinin</a:t>
            </a:r>
            <a:r>
              <a:rPr lang="en-US" dirty="0" smtClean="0"/>
              <a:t> </a:t>
            </a:r>
            <a:r>
              <a:rPr lang="en-US" dirty="0" err="1" smtClean="0"/>
              <a:t>hızlandırılmasını</a:t>
            </a:r>
            <a:r>
              <a:rPr lang="en-US" dirty="0" smtClean="0"/>
              <a:t>,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arşivin</a:t>
            </a:r>
            <a:r>
              <a:rPr lang="en-US" dirty="0" smtClean="0"/>
              <a:t> </a:t>
            </a:r>
            <a:r>
              <a:rPr lang="en-US" dirty="0" err="1" smtClean="0"/>
              <a:t>oluşturulmasını</a:t>
            </a:r>
            <a:r>
              <a:rPr lang="en-US" dirty="0" smtClean="0"/>
              <a:t>, </a:t>
            </a:r>
            <a:r>
              <a:rPr lang="en-US" dirty="0" err="1" smtClean="0"/>
              <a:t>avukatların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vatandaşların</a:t>
            </a:r>
            <a:r>
              <a:rPr lang="en-US" dirty="0" smtClean="0"/>
              <a:t>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 smtClean="0"/>
              <a:t>hizmetlerinden</a:t>
            </a:r>
            <a:r>
              <a:rPr lang="en-US" dirty="0" smtClean="0"/>
              <a:t> internet </a:t>
            </a:r>
            <a:r>
              <a:rPr lang="en-US" dirty="0" err="1" smtClean="0"/>
              <a:t>aracılığıyla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kolay</a:t>
            </a:r>
            <a:r>
              <a:rPr lang="en-US" dirty="0" smtClean="0"/>
              <a:t> </a:t>
            </a:r>
            <a:r>
              <a:rPr lang="en-US" dirty="0" err="1" smtClean="0"/>
              <a:t>yararlanmalarını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9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UYAP’ın Hedefi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UYAP’ın</a:t>
            </a:r>
            <a:r>
              <a:rPr lang="en-US" sz="2800" dirty="0" smtClean="0"/>
              <a:t> </a:t>
            </a:r>
            <a:r>
              <a:rPr lang="en-US" sz="2800" dirty="0" err="1" smtClean="0"/>
              <a:t>hedef</a:t>
            </a:r>
            <a:r>
              <a:rPr lang="en-US" sz="2800" dirty="0" smtClean="0"/>
              <a:t> e-</a:t>
            </a:r>
            <a:r>
              <a:rPr lang="en-US" sz="2800" dirty="0" err="1" smtClean="0"/>
              <a:t>Dönü</a:t>
            </a:r>
            <a:r>
              <a:rPr lang="tr-TR" sz="2800" dirty="0" smtClean="0"/>
              <a:t>ş</a:t>
            </a:r>
            <a:r>
              <a:rPr lang="en-US" sz="2800" dirty="0" err="1" smtClean="0"/>
              <a:t>üm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e-</a:t>
            </a:r>
            <a:r>
              <a:rPr lang="en-US" sz="2800" dirty="0" err="1" smtClean="0"/>
              <a:t>Devlet</a:t>
            </a:r>
            <a:r>
              <a:rPr lang="en-US" sz="2800" dirty="0" smtClean="0"/>
              <a:t> </a:t>
            </a:r>
            <a:r>
              <a:rPr lang="en-US" sz="2800" dirty="0" err="1" smtClean="0"/>
              <a:t>sürecinde</a:t>
            </a:r>
            <a:r>
              <a:rPr lang="en-US" sz="2800" dirty="0" smtClean="0"/>
              <a:t> </a:t>
            </a:r>
            <a:r>
              <a:rPr lang="en-US" sz="2800" dirty="0" err="1" smtClean="0"/>
              <a:t>gerekli</a:t>
            </a:r>
            <a:r>
              <a:rPr lang="en-US" sz="2800" dirty="0" smtClean="0"/>
              <a:t> </a:t>
            </a:r>
            <a:r>
              <a:rPr lang="en-US" sz="2800" dirty="0" err="1" smtClean="0"/>
              <a:t>tüm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teknolojik</a:t>
            </a:r>
            <a:r>
              <a:rPr lang="en-US" sz="2800" dirty="0" smtClean="0"/>
              <a:t> </a:t>
            </a:r>
            <a:r>
              <a:rPr lang="en-US" sz="2800" dirty="0" err="1" smtClean="0"/>
              <a:t>gelişmeleri</a:t>
            </a:r>
            <a:r>
              <a:rPr lang="en-US" sz="2800" dirty="0" smtClean="0"/>
              <a:t> </a:t>
            </a:r>
            <a:r>
              <a:rPr lang="en-US" sz="2800" dirty="0" err="1" smtClean="0"/>
              <a:t>kullanarak</a:t>
            </a:r>
            <a:r>
              <a:rPr lang="en-US" sz="2800" dirty="0" smtClean="0"/>
              <a:t> </a:t>
            </a:r>
            <a:r>
              <a:rPr lang="en-US" sz="2800" dirty="0" err="1" smtClean="0"/>
              <a:t>Adalet</a:t>
            </a:r>
            <a:r>
              <a:rPr lang="en-US" sz="2800" dirty="0" smtClean="0"/>
              <a:t> </a:t>
            </a:r>
            <a:r>
              <a:rPr lang="en-US" sz="2800" dirty="0" err="1" smtClean="0"/>
              <a:t>Bakanlığı</a:t>
            </a:r>
            <a:r>
              <a:rPr lang="en-US" sz="2800" dirty="0" smtClean="0"/>
              <a:t> </a:t>
            </a:r>
            <a:r>
              <a:rPr lang="en-US" sz="2800" dirty="0" err="1" smtClean="0"/>
              <a:t>teşkilatı</a:t>
            </a:r>
            <a:r>
              <a:rPr lang="en-US" sz="2800" dirty="0" smtClean="0"/>
              <a:t>, </a:t>
            </a:r>
            <a:r>
              <a:rPr lang="en-US" sz="2800" dirty="0" err="1" smtClean="0"/>
              <a:t>bağlı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kuruluşları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tüm</a:t>
            </a:r>
            <a:r>
              <a:rPr lang="en-US" sz="2800" dirty="0" smtClean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 smtClean="0"/>
              <a:t>destek</a:t>
            </a:r>
            <a:r>
              <a:rPr lang="en-US" sz="2800" dirty="0" smtClean="0"/>
              <a:t> </a:t>
            </a:r>
            <a:r>
              <a:rPr lang="en-US" sz="2800" dirty="0" err="1" smtClean="0"/>
              <a:t>birimlerinin</a:t>
            </a:r>
            <a:r>
              <a:rPr lang="en-US" sz="2800" dirty="0" smtClean="0"/>
              <a:t>, </a:t>
            </a:r>
            <a:r>
              <a:rPr lang="en-US" sz="2800" dirty="0" err="1" smtClean="0"/>
              <a:t>donanım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yazılım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iç</a:t>
            </a:r>
            <a:r>
              <a:rPr lang="en-US" sz="2800" dirty="0" smtClean="0"/>
              <a:t> </a:t>
            </a:r>
            <a:r>
              <a:rPr lang="en-US" sz="2800" dirty="0" err="1" smtClean="0"/>
              <a:t>otomasyonunu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benzer</a:t>
            </a:r>
            <a:r>
              <a:rPr lang="en-US" sz="2800" dirty="0" smtClean="0"/>
              <a:t> </a:t>
            </a:r>
            <a:r>
              <a:rPr lang="en-US" sz="2800" dirty="0" err="1" smtClean="0"/>
              <a:t>şekilde</a:t>
            </a:r>
            <a:r>
              <a:rPr lang="en-US" sz="2800" dirty="0" smtClean="0"/>
              <a:t> </a:t>
            </a:r>
            <a:r>
              <a:rPr lang="en-US" sz="2800" dirty="0" err="1" smtClean="0"/>
              <a:t>bilgi</a:t>
            </a:r>
            <a:r>
              <a:rPr lang="en-US" sz="2800" dirty="0" smtClean="0"/>
              <a:t> </a:t>
            </a:r>
            <a:r>
              <a:rPr lang="en-US" sz="2800" dirty="0" err="1" smtClean="0"/>
              <a:t>otomasyonu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kurmuş</a:t>
            </a:r>
            <a:r>
              <a:rPr lang="en-US" sz="2800" dirty="0" smtClean="0"/>
              <a:t> </a:t>
            </a:r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 smtClean="0"/>
              <a:t>kurum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kuruluşları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entegrasyonunu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sağlayarak</a:t>
            </a:r>
            <a:r>
              <a:rPr lang="en-US" sz="2800" dirty="0" smtClean="0"/>
              <a:t> e-</a:t>
            </a:r>
            <a:r>
              <a:rPr lang="tr-TR" sz="2800" dirty="0" smtClean="0"/>
              <a:t>d</a:t>
            </a:r>
            <a:r>
              <a:rPr lang="en-US" sz="2800" dirty="0" err="1" smtClean="0"/>
              <a:t>evlet</a:t>
            </a:r>
            <a:r>
              <a:rPr lang="en-US" sz="2800" dirty="0" smtClean="0"/>
              <a:t> </a:t>
            </a:r>
            <a:r>
              <a:rPr lang="en-US" sz="2800" dirty="0" err="1" smtClean="0"/>
              <a:t>yapısının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adalet</a:t>
            </a:r>
            <a:r>
              <a:rPr lang="en-US" sz="2800" dirty="0" smtClean="0"/>
              <a:t> </a:t>
            </a:r>
            <a:r>
              <a:rPr lang="en-US" sz="2800" dirty="0" err="1" smtClean="0"/>
              <a:t>ayağını</a:t>
            </a:r>
            <a:r>
              <a:rPr lang="en-US" sz="2800" dirty="0" smtClean="0"/>
              <a:t> (e-</a:t>
            </a:r>
            <a:r>
              <a:rPr lang="en-US" sz="2800" dirty="0" err="1" smtClean="0"/>
              <a:t>Adaleti</a:t>
            </a:r>
            <a:r>
              <a:rPr lang="en-US" sz="2800" dirty="0" smtClean="0"/>
              <a:t>) </a:t>
            </a:r>
            <a:r>
              <a:rPr lang="en-US" sz="2800" dirty="0" err="1" smtClean="0"/>
              <a:t>oluşturmak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kurumu</a:t>
            </a:r>
            <a:r>
              <a:rPr lang="en-US" sz="2800" dirty="0" smtClean="0"/>
              <a:t> </a:t>
            </a:r>
            <a:r>
              <a:rPr lang="en-US" sz="2800" dirty="0" err="1" smtClean="0"/>
              <a:t>kâğıtsız</a:t>
            </a:r>
            <a:r>
              <a:rPr lang="en-US" sz="2800" dirty="0" smtClean="0"/>
              <a:t> o</a:t>
            </a:r>
            <a:r>
              <a:rPr lang="tr-TR" sz="2800" dirty="0" smtClean="0"/>
              <a:t>fi</a:t>
            </a:r>
            <a:r>
              <a:rPr lang="en-US" sz="2800" dirty="0" smtClean="0"/>
              <a:t>s </a:t>
            </a:r>
            <a:r>
              <a:rPr lang="en-US" sz="2800" dirty="0" err="1" smtClean="0"/>
              <a:t>ortamına</a:t>
            </a:r>
            <a:r>
              <a:rPr lang="en-US" sz="2800" dirty="0" smtClean="0"/>
              <a:t> </a:t>
            </a:r>
            <a:r>
              <a:rPr lang="en-US" sz="2800" dirty="0" err="1" smtClean="0"/>
              <a:t>taşımaktır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63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</a:t>
            </a:r>
            <a:r>
              <a:rPr lang="tr-TR" b="1" dirty="0" smtClean="0"/>
              <a:t>Ş</a:t>
            </a:r>
            <a:r>
              <a:rPr lang="en-US" b="1" dirty="0" smtClean="0"/>
              <a:t>AMALARI VE KAPSAMI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Proje</a:t>
            </a:r>
            <a:r>
              <a:rPr lang="en-US" sz="2800" dirty="0" smtClean="0"/>
              <a:t> </a:t>
            </a:r>
            <a:r>
              <a:rPr lang="en-US" sz="2800" dirty="0" err="1" smtClean="0"/>
              <a:t>kapsamının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mevcut</a:t>
            </a:r>
            <a:r>
              <a:rPr lang="en-US" sz="2800" dirty="0" smtClean="0"/>
              <a:t> </a:t>
            </a:r>
            <a:r>
              <a:rPr lang="en-US" sz="2800" dirty="0" err="1" smtClean="0"/>
              <a:t>ihtiyaçların</a:t>
            </a:r>
            <a:r>
              <a:rPr lang="en-US" sz="2800" dirty="0" smtClean="0"/>
              <a:t> </a:t>
            </a:r>
            <a:r>
              <a:rPr lang="en-US" sz="2800" dirty="0" err="1" smtClean="0"/>
              <a:t>tespiti</a:t>
            </a:r>
            <a:r>
              <a:rPr lang="en-US" sz="2800" dirty="0" smtClean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 err="1" smtClean="0"/>
              <a:t>öncelikle</a:t>
            </a:r>
            <a:r>
              <a:rPr lang="en-US" sz="2800" dirty="0" smtClean="0"/>
              <a:t> </a:t>
            </a:r>
            <a:r>
              <a:rPr lang="tr-TR" sz="2800" dirty="0" smtClean="0"/>
              <a:t>fi</a:t>
            </a:r>
            <a:r>
              <a:rPr lang="en-US" sz="2800" dirty="0" err="1" smtClean="0"/>
              <a:t>zibilite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çalışmaları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yapılmış</a:t>
            </a:r>
            <a:r>
              <a:rPr lang="en-US" sz="2800" dirty="0" smtClean="0"/>
              <a:t>, </a:t>
            </a:r>
            <a:r>
              <a:rPr lang="en-US" sz="2800" dirty="0" err="1" smtClean="0"/>
              <a:t>çalışmalar</a:t>
            </a:r>
            <a:r>
              <a:rPr lang="en-US" sz="2800" dirty="0" smtClean="0"/>
              <a:t> </a:t>
            </a:r>
            <a:r>
              <a:rPr lang="en-US" sz="2800" dirty="0" err="1" smtClean="0"/>
              <a:t>sonunda</a:t>
            </a:r>
            <a:r>
              <a:rPr lang="en-US" sz="2800" dirty="0" smtClean="0"/>
              <a:t> </a:t>
            </a:r>
            <a:r>
              <a:rPr lang="en-US" sz="2800" dirty="0" err="1" smtClean="0"/>
              <a:t>düzenlenen</a:t>
            </a:r>
            <a:r>
              <a:rPr lang="en-US" sz="2800" dirty="0" smtClean="0"/>
              <a:t> </a:t>
            </a:r>
            <a:r>
              <a:rPr lang="en-US" sz="2800" dirty="0" err="1" smtClean="0"/>
              <a:t>rapora</a:t>
            </a:r>
            <a:r>
              <a:rPr lang="en-US" sz="2800" dirty="0" smtClean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, </a:t>
            </a:r>
            <a:r>
              <a:rPr lang="en-US" sz="2800" dirty="0" err="1" smtClean="0"/>
              <a:t>projenin</a:t>
            </a:r>
            <a:r>
              <a:rPr lang="en-US" sz="2800" dirty="0" smtClean="0"/>
              <a:t> </a:t>
            </a:r>
            <a:r>
              <a:rPr lang="en-US" sz="2800" dirty="0" err="1" smtClean="0"/>
              <a:t>kısa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sürede</a:t>
            </a:r>
            <a:r>
              <a:rPr lang="en-US" sz="2800" dirty="0" smtClean="0"/>
              <a:t> </a:t>
            </a:r>
            <a:r>
              <a:rPr lang="en-US" sz="2800" dirty="0" err="1" smtClean="0"/>
              <a:t>bitirilmesinin</a:t>
            </a:r>
            <a:r>
              <a:rPr lang="en-US" sz="2800" dirty="0" smtClean="0"/>
              <a:t> </a:t>
            </a:r>
            <a:r>
              <a:rPr lang="en-US" sz="2800" dirty="0" err="1" smtClean="0"/>
              <a:t>mümkün</a:t>
            </a:r>
            <a:r>
              <a:rPr lang="en-US" sz="2800" dirty="0" smtClean="0"/>
              <a:t> </a:t>
            </a:r>
            <a:r>
              <a:rPr lang="en-US" sz="2800" dirty="0" err="1" smtClean="0"/>
              <a:t>olmadığı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anlaşılmış</a:t>
            </a:r>
            <a:r>
              <a:rPr lang="en-US" sz="2800" dirty="0" smtClean="0"/>
              <a:t>, </a:t>
            </a:r>
            <a:r>
              <a:rPr lang="en-US" sz="2800" dirty="0" err="1" smtClean="0"/>
              <a:t>yıllara</a:t>
            </a:r>
            <a:r>
              <a:rPr lang="en-US" sz="2800" dirty="0" smtClean="0"/>
              <a:t> </a:t>
            </a:r>
            <a:r>
              <a:rPr lang="en-US" sz="2800" dirty="0" err="1" smtClean="0"/>
              <a:t>yayılarak</a:t>
            </a:r>
            <a:r>
              <a:rPr lang="en-US" sz="2800" dirty="0" smtClean="0"/>
              <a:t>, </a:t>
            </a:r>
            <a:r>
              <a:rPr lang="en-US" sz="2800" dirty="0" err="1" smtClean="0"/>
              <a:t>merkez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taşra</a:t>
            </a:r>
            <a:r>
              <a:rPr lang="en-US" sz="2800" dirty="0" smtClean="0"/>
              <a:t> </a:t>
            </a:r>
            <a:r>
              <a:rPr lang="en-US" sz="2800" dirty="0" err="1" smtClean="0"/>
              <a:t>olmak</a:t>
            </a:r>
            <a:r>
              <a:rPr lang="en-US" sz="2800" dirty="0" smtClean="0"/>
              <a:t> </a:t>
            </a:r>
            <a:r>
              <a:rPr lang="en-US" sz="2800" dirty="0" err="1" smtClean="0"/>
              <a:t>üzere</a:t>
            </a:r>
            <a:r>
              <a:rPr lang="en-US" sz="2800" dirty="0" smtClean="0"/>
              <a:t> </a:t>
            </a:r>
            <a:r>
              <a:rPr lang="en-US" sz="2800" dirty="0" err="1" smtClean="0"/>
              <a:t>iki</a:t>
            </a:r>
            <a:r>
              <a:rPr lang="en-US" sz="2800" dirty="0" smtClean="0"/>
              <a:t> </a:t>
            </a:r>
            <a:r>
              <a:rPr lang="en-US" sz="2800" dirty="0" err="1" smtClean="0"/>
              <a:t>aşamada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öncelikle</a:t>
            </a:r>
            <a:r>
              <a:rPr lang="en-US" sz="2800" dirty="0" smtClean="0"/>
              <a:t> pilot </a:t>
            </a:r>
            <a:r>
              <a:rPr lang="en-US" sz="2800" dirty="0" err="1" smtClean="0"/>
              <a:t>ve</a:t>
            </a:r>
            <a:r>
              <a:rPr lang="en-US" sz="2800" dirty="0" smtClean="0"/>
              <a:t> test </a:t>
            </a:r>
            <a:r>
              <a:rPr lang="en-US" sz="2800" dirty="0" err="1" smtClean="0"/>
              <a:t>birimlerinde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daha</a:t>
            </a:r>
            <a:r>
              <a:rPr lang="en-US" sz="2800" dirty="0" smtClean="0"/>
              <a:t> </a:t>
            </a:r>
            <a:r>
              <a:rPr lang="en-US" sz="2800" dirty="0" err="1" smtClean="0"/>
              <a:t>sonra</a:t>
            </a:r>
            <a:r>
              <a:rPr lang="en-US" sz="2800" dirty="0" smtClean="0"/>
              <a:t> </a:t>
            </a:r>
            <a:r>
              <a:rPr lang="en-US" sz="2800" dirty="0" err="1" smtClean="0"/>
              <a:t>yaygınlaştırılması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gerektiği</a:t>
            </a:r>
            <a:r>
              <a:rPr lang="en-US" sz="2800" dirty="0" smtClean="0"/>
              <a:t> </a:t>
            </a:r>
            <a:r>
              <a:rPr lang="en-US" sz="2800" dirty="0" err="1" smtClean="0"/>
              <a:t>kanaatine</a:t>
            </a:r>
            <a:r>
              <a:rPr lang="en-US" sz="2800" dirty="0" smtClean="0"/>
              <a:t> </a:t>
            </a:r>
            <a:r>
              <a:rPr lang="en-US" sz="2800" dirty="0" err="1" smtClean="0"/>
              <a:t>varılmıştır</a:t>
            </a:r>
            <a:r>
              <a:rPr lang="en-US" sz="2800" dirty="0" smtClean="0"/>
              <a:t>. </a:t>
            </a:r>
            <a:endParaRPr lang="tr-TR" sz="2800" dirty="0" smtClean="0"/>
          </a:p>
          <a:p>
            <a:r>
              <a:rPr lang="en-US" sz="2800" dirty="0" smtClean="0"/>
              <a:t>UYAP I</a:t>
            </a:r>
            <a:r>
              <a:rPr lang="tr-TR" sz="2800" dirty="0" smtClean="0"/>
              <a:t> </a:t>
            </a:r>
            <a:r>
              <a:rPr lang="en-US" sz="2800" dirty="0" err="1"/>
              <a:t>Merkez</a:t>
            </a:r>
            <a:r>
              <a:rPr lang="en-US" sz="2800" dirty="0"/>
              <a:t> </a:t>
            </a:r>
            <a:r>
              <a:rPr lang="en-US" sz="2800" dirty="0" err="1"/>
              <a:t>aşaması</a:t>
            </a:r>
            <a:r>
              <a:rPr lang="en-US" sz="2800" dirty="0"/>
              <a:t> </a:t>
            </a:r>
            <a:endParaRPr lang="tr-TR" sz="2800" dirty="0"/>
          </a:p>
          <a:p>
            <a:r>
              <a:rPr lang="en-US" sz="2800" dirty="0" smtClean="0"/>
              <a:t>UYAP II</a:t>
            </a:r>
            <a:r>
              <a:rPr lang="tr-TR" sz="2800" dirty="0"/>
              <a:t> T</a:t>
            </a:r>
            <a:r>
              <a:rPr lang="en-US" sz="2800" dirty="0" err="1"/>
              <a:t>aşra</a:t>
            </a:r>
            <a:r>
              <a:rPr lang="en-US" sz="2800" dirty="0"/>
              <a:t> </a:t>
            </a:r>
            <a:r>
              <a:rPr lang="en-US" sz="2800" dirty="0" err="1"/>
              <a:t>aşaması</a:t>
            </a:r>
            <a:r>
              <a:rPr lang="en-US" sz="2800" dirty="0"/>
              <a:t> 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adlandırılmıştır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788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 err="1"/>
              <a:t>Ulusal</a:t>
            </a:r>
            <a:r>
              <a:rPr lang="en-US" b="1" dirty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/>
              <a:t>Ağı</a:t>
            </a:r>
            <a:r>
              <a:rPr lang="en-US" b="1" dirty="0"/>
              <a:t> </a:t>
            </a:r>
            <a:r>
              <a:rPr lang="en-US" b="1" dirty="0" err="1"/>
              <a:t>Projesi</a:t>
            </a:r>
            <a:r>
              <a:rPr lang="en-US" b="1" dirty="0"/>
              <a:t> </a:t>
            </a:r>
            <a:r>
              <a:rPr lang="en-US" b="1" dirty="0" err="1"/>
              <a:t>Merkez</a:t>
            </a:r>
            <a:r>
              <a:rPr lang="en-US" b="1" dirty="0"/>
              <a:t> </a:t>
            </a:r>
            <a:r>
              <a:rPr lang="en-US" b="1" dirty="0" err="1"/>
              <a:t>Aşaması</a:t>
            </a:r>
            <a:r>
              <a:rPr lang="en-US" b="1" dirty="0"/>
              <a:t> (UYAP I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UYAP I </a:t>
            </a:r>
            <a:r>
              <a:rPr lang="en-US" sz="2800" dirty="0" err="1"/>
              <a:t>projesi</a:t>
            </a:r>
            <a:r>
              <a:rPr lang="en-US" sz="2800" dirty="0"/>
              <a:t>,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/>
              <a:t>Merkez</a:t>
            </a:r>
            <a:r>
              <a:rPr lang="en-US" sz="2800" dirty="0"/>
              <a:t> </a:t>
            </a:r>
            <a:r>
              <a:rPr lang="en-US" sz="2800" dirty="0" err="1"/>
              <a:t>Teşkilât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birimlerinin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/>
              <a:t>destek</a:t>
            </a:r>
            <a:r>
              <a:rPr lang="en-US" sz="2800" dirty="0"/>
              <a:t> </a:t>
            </a:r>
            <a:r>
              <a:rPr lang="en-US" sz="2800" dirty="0" err="1"/>
              <a:t>faaliyetlerinin</a:t>
            </a:r>
            <a:r>
              <a:rPr lang="en-US" sz="2800" dirty="0"/>
              <a:t> </a:t>
            </a:r>
            <a:r>
              <a:rPr lang="en-US" sz="2800" dirty="0" err="1"/>
              <a:t>hızlı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etkin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şekilde</a:t>
            </a:r>
            <a:r>
              <a:rPr lang="en-US" sz="2800" dirty="0"/>
              <a:t> </a:t>
            </a:r>
            <a:r>
              <a:rPr lang="en-US" sz="2800" dirty="0" err="1"/>
              <a:t>otomasyona</a:t>
            </a:r>
            <a:r>
              <a:rPr lang="en-US" sz="2800" dirty="0"/>
              <a:t> </a:t>
            </a:r>
            <a:r>
              <a:rPr lang="en-US" sz="2800" dirty="0" err="1"/>
              <a:t>geçirilmesini</a:t>
            </a:r>
            <a:r>
              <a:rPr lang="en-US" sz="2800" dirty="0"/>
              <a:t> </a:t>
            </a:r>
            <a:r>
              <a:rPr lang="en-US" sz="2800" dirty="0" err="1"/>
              <a:t>amaçlar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/>
              <a:t>Bu </a:t>
            </a:r>
            <a:r>
              <a:rPr lang="en-US" sz="2800" dirty="0" err="1"/>
              <a:t>kapsamda</a:t>
            </a:r>
            <a:r>
              <a:rPr lang="en-US" sz="2800" dirty="0"/>
              <a:t>, </a:t>
            </a:r>
            <a:r>
              <a:rPr lang="en-US" sz="2800" dirty="0" err="1"/>
              <a:t>merkez</a:t>
            </a:r>
            <a:r>
              <a:rPr lang="en-US" sz="2800" dirty="0"/>
              <a:t> </a:t>
            </a:r>
            <a:r>
              <a:rPr lang="en-US" sz="2800" dirty="0" err="1"/>
              <a:t>teşkilat</a:t>
            </a:r>
            <a:r>
              <a:rPr lang="en-US" sz="2800" dirty="0"/>
              <a:t> </a:t>
            </a:r>
            <a:r>
              <a:rPr lang="en-US" sz="2800" dirty="0" err="1"/>
              <a:t>bünyesinde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6 </a:t>
            </a:r>
            <a:r>
              <a:rPr lang="en-US" sz="2800" dirty="0" err="1"/>
              <a:t>binada</a:t>
            </a:r>
            <a:r>
              <a:rPr lang="en-US" sz="2800" dirty="0"/>
              <a:t> </a:t>
            </a:r>
            <a:r>
              <a:rPr lang="en-US" sz="2800" dirty="0" err="1"/>
              <a:t>yapısal</a:t>
            </a:r>
            <a:r>
              <a:rPr lang="en-US" sz="2800" dirty="0"/>
              <a:t> </a:t>
            </a:r>
            <a:r>
              <a:rPr lang="en-US" sz="2800" dirty="0" err="1" smtClean="0"/>
              <a:t>kablolama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tr-TR" sz="2800" dirty="0" smtClean="0"/>
              <a:t> </a:t>
            </a:r>
            <a:r>
              <a:rPr lang="en-US" sz="2800" dirty="0" err="1" smtClean="0"/>
              <a:t>ağ</a:t>
            </a:r>
            <a:r>
              <a:rPr lang="tr-TR" sz="2800" dirty="0" smtClean="0"/>
              <a:t> </a:t>
            </a:r>
            <a:r>
              <a:rPr lang="en-US" sz="2800" dirty="0" err="1" smtClean="0"/>
              <a:t>cihazları</a:t>
            </a:r>
            <a:r>
              <a:rPr lang="en-US" sz="2800" dirty="0" smtClean="0"/>
              <a:t> </a:t>
            </a:r>
            <a:r>
              <a:rPr lang="en-US" sz="2800" dirty="0" err="1"/>
              <a:t>kurulumu</a:t>
            </a:r>
            <a:r>
              <a:rPr lang="en-US" sz="2800" dirty="0"/>
              <a:t>  </a:t>
            </a:r>
            <a:r>
              <a:rPr lang="en-US" sz="2800" dirty="0" err="1"/>
              <a:t>tamamlanmıştır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0219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 err="1"/>
              <a:t>Ulusal</a:t>
            </a:r>
            <a:r>
              <a:rPr lang="en-US" b="1" dirty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/>
              <a:t>Ağı</a:t>
            </a:r>
            <a:r>
              <a:rPr lang="en-US" b="1" dirty="0"/>
              <a:t> </a:t>
            </a:r>
            <a:r>
              <a:rPr lang="en-US" b="1" dirty="0" err="1"/>
              <a:t>Projesi</a:t>
            </a:r>
            <a:r>
              <a:rPr lang="en-US" b="1" dirty="0"/>
              <a:t> </a:t>
            </a:r>
            <a:r>
              <a:rPr lang="en-US" b="1" dirty="0" err="1"/>
              <a:t>Merkez</a:t>
            </a:r>
            <a:r>
              <a:rPr lang="en-US" b="1" dirty="0"/>
              <a:t> </a:t>
            </a:r>
            <a:r>
              <a:rPr lang="en-US" b="1" dirty="0" err="1"/>
              <a:t>Aşaması</a:t>
            </a:r>
            <a:r>
              <a:rPr lang="en-US" b="1" dirty="0"/>
              <a:t> (UYAP I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UYAP I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/>
              <a:t>merkez</a:t>
            </a:r>
            <a:r>
              <a:rPr lang="en-US" sz="2800" dirty="0"/>
              <a:t> </a:t>
            </a:r>
            <a:r>
              <a:rPr lang="en-US" sz="2800" dirty="0" err="1"/>
              <a:t>otomasyonu</a:t>
            </a:r>
            <a:r>
              <a:rPr lang="en-US" sz="2800" dirty="0"/>
              <a:t> </a:t>
            </a:r>
            <a:r>
              <a:rPr lang="en-US" sz="2800" dirty="0" err="1"/>
              <a:t>projesi</a:t>
            </a:r>
            <a:r>
              <a:rPr lang="en-US" sz="2800" dirty="0"/>
              <a:t> 28 </a:t>
            </a:r>
            <a:r>
              <a:rPr lang="en-US" sz="2800" dirty="0" err="1"/>
              <a:t>Eylül</a:t>
            </a:r>
            <a:r>
              <a:rPr lang="en-US" sz="2800" dirty="0"/>
              <a:t> 2000 </a:t>
            </a:r>
            <a:r>
              <a:rPr lang="en-US" sz="2800" dirty="0" err="1"/>
              <a:t>tarihinde</a:t>
            </a:r>
            <a:r>
              <a:rPr lang="en-US" sz="2800" dirty="0"/>
              <a:t> </a:t>
            </a:r>
            <a:r>
              <a:rPr lang="en-US" sz="2800" dirty="0" err="1"/>
              <a:t>başlamış</a:t>
            </a:r>
            <a:r>
              <a:rPr lang="en-US" sz="2800" dirty="0"/>
              <a:t>, </a:t>
            </a:r>
            <a:r>
              <a:rPr lang="en-US" sz="2800" dirty="0" err="1"/>
              <a:t>yazılımlar</a:t>
            </a:r>
            <a:r>
              <a:rPr lang="en-US" sz="2800" dirty="0"/>
              <a:t> 31 </a:t>
            </a:r>
            <a:r>
              <a:rPr lang="en-US" sz="2800" dirty="0" err="1"/>
              <a:t>Aralık</a:t>
            </a:r>
            <a:r>
              <a:rPr lang="en-US" sz="2800" dirty="0"/>
              <a:t> 2001 </a:t>
            </a:r>
            <a:r>
              <a:rPr lang="en-US" sz="2800" dirty="0" err="1"/>
              <a:t>tarihinde</a:t>
            </a:r>
            <a:r>
              <a:rPr lang="en-US" sz="2800" dirty="0"/>
              <a:t> </a:t>
            </a:r>
            <a:r>
              <a:rPr lang="en-US" sz="2800" dirty="0" err="1" smtClean="0"/>
              <a:t>tamamlanarak</a:t>
            </a:r>
            <a:r>
              <a:rPr lang="en-US" sz="2800" dirty="0" smtClean="0"/>
              <a:t> </a:t>
            </a:r>
            <a:r>
              <a:rPr lang="en-US" sz="2800" dirty="0" err="1"/>
              <a:t>işletime</a:t>
            </a:r>
            <a:r>
              <a:rPr lang="en-US" sz="2800" dirty="0"/>
              <a:t> </a:t>
            </a:r>
            <a:r>
              <a:rPr lang="en-US" sz="2800" dirty="0" err="1"/>
              <a:t>alınmıştır</a:t>
            </a:r>
            <a:r>
              <a:rPr lang="en-US" sz="2800" dirty="0"/>
              <a:t>. 33 alt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web </a:t>
            </a:r>
            <a:r>
              <a:rPr lang="en-US" sz="2800" dirty="0" err="1"/>
              <a:t>tabanlı</a:t>
            </a:r>
            <a:r>
              <a:rPr lang="en-US" sz="2800" dirty="0"/>
              <a:t> </a:t>
            </a:r>
            <a:r>
              <a:rPr lang="en-US" sz="2800" dirty="0" err="1"/>
              <a:t>yazılımlar</a:t>
            </a:r>
            <a:r>
              <a:rPr lang="en-US" sz="2800" dirty="0"/>
              <a:t> </a:t>
            </a:r>
            <a:r>
              <a:rPr lang="en-US" sz="2800" dirty="0" err="1"/>
              <a:t>geliştirilmiş</a:t>
            </a:r>
            <a:r>
              <a:rPr lang="en-US" sz="2800" dirty="0"/>
              <a:t>,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akışları</a:t>
            </a:r>
            <a:r>
              <a:rPr lang="en-US" sz="2800" dirty="0"/>
              <a:t> </a:t>
            </a:r>
            <a:r>
              <a:rPr lang="en-US" sz="2800" dirty="0" err="1"/>
              <a:t>doküman</a:t>
            </a:r>
            <a:r>
              <a:rPr lang="en-US" sz="2800" dirty="0"/>
              <a:t> </a:t>
            </a:r>
            <a:r>
              <a:rPr lang="en-US" sz="2800" dirty="0" err="1"/>
              <a:t>yönetim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 (DYS)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ortama</a:t>
            </a:r>
            <a:r>
              <a:rPr lang="en-US" sz="2800" dirty="0"/>
              <a:t> </a:t>
            </a:r>
            <a:r>
              <a:rPr lang="en-US" sz="2800" dirty="0" err="1"/>
              <a:t>alınmış</a:t>
            </a:r>
            <a:r>
              <a:rPr lang="en-US" sz="2800" dirty="0"/>
              <a:t>, </a:t>
            </a:r>
            <a:r>
              <a:rPr lang="en-US" sz="2800" dirty="0" err="1"/>
              <a:t>Kanun</a:t>
            </a:r>
            <a:r>
              <a:rPr lang="en-US" sz="2800" dirty="0"/>
              <a:t>, </a:t>
            </a:r>
            <a:r>
              <a:rPr lang="en-US" sz="2800" dirty="0" err="1"/>
              <a:t>yönerge</a:t>
            </a:r>
            <a:r>
              <a:rPr lang="en-US" sz="2800" dirty="0"/>
              <a:t>, </a:t>
            </a:r>
            <a:r>
              <a:rPr lang="en-US" sz="2800" dirty="0" err="1"/>
              <a:t>genelge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mevzuatlara</a:t>
            </a:r>
            <a:r>
              <a:rPr lang="en-US" sz="2800" dirty="0"/>
              <a:t> </a:t>
            </a:r>
            <a:r>
              <a:rPr lang="en-US" sz="2800" dirty="0" err="1"/>
              <a:t>anında</a:t>
            </a:r>
            <a:r>
              <a:rPr lang="en-US" sz="2800" dirty="0"/>
              <a:t> </a:t>
            </a:r>
            <a:r>
              <a:rPr lang="en-US" sz="2800" dirty="0" err="1"/>
              <a:t>erişimi</a:t>
            </a:r>
            <a:r>
              <a:rPr lang="en-US" sz="2800" dirty="0"/>
              <a:t> </a:t>
            </a:r>
            <a:r>
              <a:rPr lang="en-US" sz="2800" dirty="0" err="1"/>
              <a:t>sağlayan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 </a:t>
            </a:r>
            <a:r>
              <a:rPr lang="en-US" sz="2800" dirty="0" err="1"/>
              <a:t>bankası</a:t>
            </a:r>
            <a:r>
              <a:rPr lang="en-US" sz="2800" dirty="0"/>
              <a:t> </a:t>
            </a:r>
            <a:r>
              <a:rPr lang="en-US" sz="2800" dirty="0" err="1"/>
              <a:t>oluşturulmuş</a:t>
            </a:r>
            <a:r>
              <a:rPr lang="en-US" sz="2800" dirty="0"/>
              <a:t>, </a:t>
            </a:r>
            <a:r>
              <a:rPr lang="en-US" sz="2800" dirty="0" err="1"/>
              <a:t>sanal</a:t>
            </a:r>
            <a:r>
              <a:rPr lang="en-US" sz="2800" dirty="0"/>
              <a:t> </a:t>
            </a:r>
            <a:r>
              <a:rPr lang="en-US" sz="2800" dirty="0" err="1"/>
              <a:t>tartışma</a:t>
            </a:r>
            <a:r>
              <a:rPr lang="en-US" sz="2800" dirty="0"/>
              <a:t> </a:t>
            </a:r>
            <a:r>
              <a:rPr lang="en-US" sz="2800" dirty="0" err="1"/>
              <a:t>ortamı</a:t>
            </a:r>
            <a:r>
              <a:rPr lang="en-US" sz="2800" dirty="0"/>
              <a:t> </a:t>
            </a:r>
            <a:r>
              <a:rPr lang="en-US" sz="2800" dirty="0" err="1"/>
              <a:t>hazırlanmıştır</a:t>
            </a:r>
            <a:r>
              <a:rPr lang="en-US" sz="2800" dirty="0"/>
              <a:t>. VPN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taşra</a:t>
            </a:r>
            <a:r>
              <a:rPr lang="en-US" sz="2800" dirty="0"/>
              <a:t> </a:t>
            </a:r>
            <a:r>
              <a:rPr lang="en-US" sz="2800" dirty="0" err="1"/>
              <a:t>erişimi</a:t>
            </a:r>
            <a:r>
              <a:rPr lang="en-US" sz="2800" dirty="0"/>
              <a:t>     alt </a:t>
            </a:r>
            <a:r>
              <a:rPr lang="en-US" sz="2800" dirty="0" err="1"/>
              <a:t>yapısı</a:t>
            </a:r>
            <a:r>
              <a:rPr lang="en-US" sz="2800" dirty="0"/>
              <a:t> </a:t>
            </a:r>
            <a:r>
              <a:rPr lang="en-US" sz="2800" dirty="0" err="1"/>
              <a:t>kurulmuştur</a:t>
            </a:r>
            <a:r>
              <a:rPr lang="en-US" sz="2800" dirty="0"/>
              <a:t>. 2.500 </a:t>
            </a:r>
            <a:r>
              <a:rPr lang="en-US" sz="2800" dirty="0" err="1"/>
              <a:t>personele</a:t>
            </a:r>
            <a:r>
              <a:rPr lang="en-US" sz="2800" dirty="0"/>
              <a:t> </a:t>
            </a:r>
            <a:r>
              <a:rPr lang="en-US" sz="2800" dirty="0" err="1"/>
              <a:t>uygulama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 </a:t>
            </a:r>
            <a:r>
              <a:rPr lang="en-US" sz="2800" dirty="0" err="1"/>
              <a:t>doküman</a:t>
            </a:r>
            <a:r>
              <a:rPr lang="en-US" sz="2800" dirty="0"/>
              <a:t>  </a:t>
            </a:r>
            <a:r>
              <a:rPr lang="en-US" sz="2800" dirty="0" err="1"/>
              <a:t>yönetim</a:t>
            </a:r>
            <a:r>
              <a:rPr lang="en-US" sz="2800" dirty="0"/>
              <a:t>  </a:t>
            </a:r>
            <a:r>
              <a:rPr lang="en-US" sz="2800" dirty="0" err="1"/>
              <a:t>sistemi</a:t>
            </a:r>
            <a:r>
              <a:rPr lang="en-US" sz="2800" dirty="0"/>
              <a:t>  (DYS) </a:t>
            </a:r>
            <a:r>
              <a:rPr lang="en-US" sz="2800" dirty="0" err="1"/>
              <a:t>eğitimi</a:t>
            </a:r>
            <a:r>
              <a:rPr lang="en-US" sz="2800" dirty="0"/>
              <a:t> </a:t>
            </a:r>
            <a:r>
              <a:rPr lang="en-US" sz="2800" dirty="0" err="1"/>
              <a:t>verilmiştir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4677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Ulusal</a:t>
            </a:r>
            <a:r>
              <a:rPr lang="en-US" b="1" dirty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/>
              <a:t>Ağı</a:t>
            </a:r>
            <a:r>
              <a:rPr lang="en-US" b="1" dirty="0"/>
              <a:t> </a:t>
            </a:r>
            <a:r>
              <a:rPr lang="en-US" b="1" dirty="0" err="1"/>
              <a:t>Projesi</a:t>
            </a:r>
            <a:r>
              <a:rPr lang="en-US" b="1" dirty="0"/>
              <a:t> </a:t>
            </a:r>
            <a:r>
              <a:rPr lang="en-US" b="1" dirty="0" err="1"/>
              <a:t>Merkez</a:t>
            </a:r>
            <a:r>
              <a:rPr lang="en-US" b="1" dirty="0"/>
              <a:t> </a:t>
            </a:r>
            <a:r>
              <a:rPr lang="en-US" b="1" dirty="0" err="1"/>
              <a:t>Aşaması</a:t>
            </a:r>
            <a:r>
              <a:rPr lang="en-US" b="1" dirty="0"/>
              <a:t> (UYAP I)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UYAP I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merkez</a:t>
            </a:r>
            <a:r>
              <a:rPr lang="en-US" dirty="0"/>
              <a:t> </a:t>
            </a:r>
            <a:r>
              <a:rPr lang="en-US" dirty="0" err="1"/>
              <a:t>teşkilatı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kuruluşları</a:t>
            </a:r>
            <a:r>
              <a:rPr lang="en-US" dirty="0"/>
              <a:t> </a:t>
            </a:r>
            <a:r>
              <a:rPr lang="en-US" dirty="0" err="1"/>
              <a:t>birimlerinde</a:t>
            </a:r>
            <a:r>
              <a:rPr lang="en-US" dirty="0"/>
              <a:t> </a:t>
            </a:r>
            <a:r>
              <a:rPr lang="en-US" dirty="0" err="1"/>
              <a:t>günlük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yazışmaların</a:t>
            </a:r>
            <a:r>
              <a:rPr lang="en-US" dirty="0"/>
              <a:t> </a:t>
            </a:r>
            <a:r>
              <a:rPr lang="en-US" dirty="0" err="1"/>
              <a:t>bilgisayar</a:t>
            </a:r>
            <a:r>
              <a:rPr lang="en-US" dirty="0"/>
              <a:t> </a:t>
            </a:r>
            <a:r>
              <a:rPr lang="en-US" dirty="0" err="1"/>
              <a:t>yardımıyla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,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verilerin</a:t>
            </a:r>
            <a:r>
              <a:rPr lang="en-US" dirty="0"/>
              <a:t>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taban</a:t>
            </a:r>
            <a:r>
              <a:rPr lang="en-US" dirty="0"/>
              <a:t>(</a:t>
            </a:r>
            <a:r>
              <a:rPr lang="en-US" dirty="0" err="1"/>
              <a:t>lar</a:t>
            </a:r>
            <a:r>
              <a:rPr lang="en-US" dirty="0"/>
              <a:t>)</a:t>
            </a:r>
            <a:r>
              <a:rPr lang="en-US" dirty="0" err="1"/>
              <a:t>ında</a:t>
            </a:r>
            <a:r>
              <a:rPr lang="en-US" dirty="0"/>
              <a:t> </a:t>
            </a:r>
            <a:r>
              <a:rPr lang="en-US" dirty="0" err="1"/>
              <a:t>tutulup</a:t>
            </a:r>
            <a:r>
              <a:rPr lang="en-US" dirty="0"/>
              <a:t> </a:t>
            </a:r>
            <a:r>
              <a:rPr lang="en-US" dirty="0" err="1"/>
              <a:t>bilgisayar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 (network) </a:t>
            </a:r>
            <a:r>
              <a:rPr lang="en-US" dirty="0" err="1"/>
              <a:t>kurularak</a:t>
            </a:r>
            <a:r>
              <a:rPr lang="en-US" dirty="0"/>
              <a:t> </a:t>
            </a:r>
            <a:r>
              <a:rPr lang="en-US" dirty="0" err="1"/>
              <a:t>izlenmeye</a:t>
            </a:r>
            <a:r>
              <a:rPr lang="en-US" dirty="0"/>
              <a:t> </a:t>
            </a:r>
            <a:r>
              <a:rPr lang="en-US" dirty="0" err="1" smtClean="0"/>
              <a:t>başlanması</a:t>
            </a:r>
            <a:r>
              <a:rPr lang="en-US" dirty="0"/>
              <a:t>,</a:t>
            </a:r>
            <a:endParaRPr lang="en-US" sz="4000" dirty="0"/>
          </a:p>
          <a:p>
            <a:pPr algn="just"/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merkez</a:t>
            </a:r>
            <a:r>
              <a:rPr lang="en-US" dirty="0"/>
              <a:t> </a:t>
            </a:r>
            <a:r>
              <a:rPr lang="en-US" dirty="0" err="1"/>
              <a:t>teşkilatında</a:t>
            </a:r>
            <a:r>
              <a:rPr lang="en-US" dirty="0"/>
              <a:t> </a:t>
            </a:r>
            <a:r>
              <a:rPr lang="en-US" dirty="0" err="1"/>
              <a:t>gerçekleştirilen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, </a:t>
            </a:r>
            <a:r>
              <a:rPr lang="tr-TR" dirty="0" smtClean="0"/>
              <a:t>fi</a:t>
            </a:r>
            <a:r>
              <a:rPr lang="en-US" dirty="0" smtClean="0"/>
              <a:t>nans</a:t>
            </a:r>
            <a:r>
              <a:rPr lang="en-US" dirty="0"/>
              <a:t>, </a:t>
            </a:r>
            <a:r>
              <a:rPr lang="en-US" dirty="0" err="1"/>
              <a:t>tedarik</a:t>
            </a:r>
            <a:r>
              <a:rPr lang="en-US" dirty="0"/>
              <a:t>, </a:t>
            </a:r>
            <a:r>
              <a:rPr lang="en-US" dirty="0" err="1"/>
              <a:t>malzeme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evlerine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 smtClean="0"/>
              <a:t>bilgilerin</a:t>
            </a:r>
            <a:r>
              <a:rPr lang="tr-TR" dirty="0" smtClean="0"/>
              <a:t> </a:t>
            </a:r>
            <a:r>
              <a:rPr lang="en-US" dirty="0" err="1" smtClean="0"/>
              <a:t>izlenebilmesi</a:t>
            </a:r>
            <a:r>
              <a:rPr lang="en-US" dirty="0"/>
              <a:t>,</a:t>
            </a:r>
            <a:endParaRPr lang="en-US" sz="4000" dirty="0"/>
          </a:p>
          <a:p>
            <a:pPr algn="just"/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merkez</a:t>
            </a:r>
            <a:r>
              <a:rPr lang="en-US" dirty="0"/>
              <a:t> </a:t>
            </a:r>
            <a:r>
              <a:rPr lang="en-US" dirty="0" err="1"/>
              <a:t>teşkilatı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yazışmanın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ortamda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 smtClean="0"/>
              <a:t>hede</a:t>
            </a:r>
            <a:r>
              <a:rPr lang="tr-TR" dirty="0" smtClean="0"/>
              <a:t>fl</a:t>
            </a:r>
            <a:r>
              <a:rPr lang="en-US" dirty="0" err="1" smtClean="0"/>
              <a:t>enmiştir</a:t>
            </a:r>
            <a:r>
              <a:rPr lang="en-US" dirty="0"/>
              <a:t>.</a:t>
            </a:r>
            <a:endParaRPr lang="en-US" sz="4000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7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Ulusal</a:t>
            </a:r>
            <a:r>
              <a:rPr lang="en-US" b="1" dirty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/>
              <a:t>Ağı</a:t>
            </a:r>
            <a:r>
              <a:rPr lang="en-US" b="1" dirty="0"/>
              <a:t> </a:t>
            </a:r>
            <a:r>
              <a:rPr lang="en-US" b="1" dirty="0" err="1"/>
              <a:t>Projesi</a:t>
            </a:r>
            <a:r>
              <a:rPr lang="en-US" b="1" dirty="0"/>
              <a:t> </a:t>
            </a:r>
            <a:r>
              <a:rPr lang="en-US" b="1" dirty="0" err="1"/>
              <a:t>Taşra</a:t>
            </a:r>
            <a:r>
              <a:rPr lang="en-US" b="1" dirty="0"/>
              <a:t> </a:t>
            </a:r>
            <a:r>
              <a:rPr lang="en-US" b="1" dirty="0" err="1"/>
              <a:t>Aşaması</a:t>
            </a:r>
            <a:r>
              <a:rPr lang="en-US" b="1" dirty="0"/>
              <a:t> (UYAP 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dirty="0"/>
              <a:t>UYAP II </a:t>
            </a:r>
            <a:r>
              <a:rPr lang="en-US" sz="2800" dirty="0" err="1"/>
              <a:t>Projesi</a:t>
            </a:r>
            <a:r>
              <a:rPr lang="en-US" sz="2800" dirty="0"/>
              <a:t>, </a:t>
            </a:r>
            <a:r>
              <a:rPr lang="en-US" sz="2800" dirty="0" err="1"/>
              <a:t>taşra</a:t>
            </a:r>
            <a:r>
              <a:rPr lang="en-US" sz="2800" dirty="0"/>
              <a:t> </a:t>
            </a:r>
            <a:r>
              <a:rPr lang="en-US" sz="2800" dirty="0" err="1"/>
              <a:t>teşkilatında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birimlerin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destek</a:t>
            </a:r>
            <a:r>
              <a:rPr lang="en-US" sz="2800" dirty="0"/>
              <a:t> </a:t>
            </a:r>
            <a:r>
              <a:rPr lang="en-US" sz="2800" dirty="0" err="1" smtClean="0"/>
              <a:t>faaliyetlerinin</a:t>
            </a:r>
            <a:r>
              <a:rPr lang="en-US" sz="2800" dirty="0" smtClean="0"/>
              <a:t> </a:t>
            </a:r>
            <a:r>
              <a:rPr lang="en-US" sz="2800" dirty="0" err="1"/>
              <a:t>hızlı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etkin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şekilde</a:t>
            </a:r>
            <a:r>
              <a:rPr lang="en-US" sz="2800" dirty="0"/>
              <a:t> </a:t>
            </a:r>
            <a:r>
              <a:rPr lang="en-US" sz="2800" dirty="0" err="1"/>
              <a:t>otomasyona</a:t>
            </a:r>
            <a:r>
              <a:rPr lang="en-US" sz="2800" dirty="0"/>
              <a:t> </a:t>
            </a:r>
            <a:r>
              <a:rPr lang="en-US" sz="2800" dirty="0" err="1"/>
              <a:t>geçirilmesini</a:t>
            </a:r>
            <a:r>
              <a:rPr lang="en-US" sz="2800" dirty="0"/>
              <a:t> </a:t>
            </a:r>
            <a:r>
              <a:rPr lang="en-US" sz="2800" dirty="0" err="1"/>
              <a:t>amaçlar</a:t>
            </a:r>
            <a:r>
              <a:rPr lang="en-US" sz="2800" dirty="0"/>
              <a:t>. </a:t>
            </a:r>
            <a:r>
              <a:rPr lang="en-US" sz="2800" dirty="0" err="1"/>
              <a:t>Proje</a:t>
            </a:r>
            <a:r>
              <a:rPr lang="en-US" sz="2800" dirty="0"/>
              <a:t> </a:t>
            </a:r>
            <a:r>
              <a:rPr lang="en-US" sz="2800" dirty="0" err="1" smtClean="0"/>
              <a:t>taşra</a:t>
            </a:r>
            <a:r>
              <a:rPr lang="en-US" sz="2800" dirty="0" smtClean="0"/>
              <a:t> </a:t>
            </a:r>
            <a:r>
              <a:rPr lang="en-US" sz="2800" dirty="0" err="1"/>
              <a:t>teşkilatının</a:t>
            </a:r>
            <a:r>
              <a:rPr lang="en-US" sz="2800" dirty="0"/>
              <a:t> </a:t>
            </a:r>
            <a:r>
              <a:rPr lang="en-US" sz="2800" dirty="0" err="1"/>
              <a:t>gereksinimi</a:t>
            </a:r>
            <a:r>
              <a:rPr lang="en-US" sz="2800" dirty="0"/>
              <a:t> </a:t>
            </a:r>
            <a:r>
              <a:rPr lang="en-US" sz="2800" dirty="0" err="1"/>
              <a:t>doğrultusunda</a:t>
            </a:r>
            <a:r>
              <a:rPr lang="en-US" sz="2800" dirty="0"/>
              <a:t> belli </a:t>
            </a:r>
            <a:r>
              <a:rPr lang="en-US" sz="2800" dirty="0" err="1"/>
              <a:t>aşamalara</a:t>
            </a:r>
            <a:r>
              <a:rPr lang="en-US" sz="2800" dirty="0"/>
              <a:t> </a:t>
            </a:r>
            <a:r>
              <a:rPr lang="en-US" sz="2800" dirty="0" err="1"/>
              <a:t>bölünmüş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 smtClean="0"/>
              <a:t>aşamalara</a:t>
            </a:r>
            <a:r>
              <a:rPr lang="tr-TR" sz="2800" dirty="0" smtClean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 </a:t>
            </a:r>
            <a:r>
              <a:rPr lang="en-US" sz="2800" dirty="0" err="1" smtClean="0"/>
              <a:t>harf</a:t>
            </a:r>
            <a:r>
              <a:rPr lang="en-US" sz="2800" dirty="0" smtClean="0"/>
              <a:t>  </a:t>
            </a:r>
            <a:r>
              <a:rPr lang="en-US" sz="2800" dirty="0" err="1"/>
              <a:t>bazında</a:t>
            </a:r>
            <a:r>
              <a:rPr lang="en-US" sz="2800" dirty="0"/>
              <a:t> </a:t>
            </a:r>
            <a:r>
              <a:rPr lang="en-US" sz="2800" dirty="0" err="1"/>
              <a:t>isimlendirilmiştir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28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Ulusal</a:t>
            </a:r>
            <a:r>
              <a:rPr lang="en-US" b="1" dirty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/>
              <a:t>Ağı</a:t>
            </a:r>
            <a:r>
              <a:rPr lang="en-US" b="1" dirty="0"/>
              <a:t> </a:t>
            </a:r>
            <a:r>
              <a:rPr lang="en-US" b="1" dirty="0" err="1"/>
              <a:t>Projesi</a:t>
            </a:r>
            <a:r>
              <a:rPr lang="en-US" b="1" dirty="0"/>
              <a:t> </a:t>
            </a:r>
            <a:r>
              <a:rPr lang="en-US" b="1" dirty="0" err="1"/>
              <a:t>Taşra</a:t>
            </a:r>
            <a:r>
              <a:rPr lang="en-US" b="1" dirty="0"/>
              <a:t> </a:t>
            </a:r>
            <a:r>
              <a:rPr lang="en-US" b="1" dirty="0" err="1"/>
              <a:t>Aşaması</a:t>
            </a:r>
            <a:r>
              <a:rPr lang="en-US" b="1" dirty="0"/>
              <a:t> (UYAP 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UYAP II ile </a:t>
            </a:r>
            <a:r>
              <a:rPr lang="en-US" b="1" dirty="0" err="1" smtClean="0"/>
              <a:t>Hede</a:t>
            </a:r>
            <a:r>
              <a:rPr lang="tr-TR" b="1" dirty="0" smtClean="0"/>
              <a:t>f</a:t>
            </a:r>
            <a:endParaRPr lang="en-US" b="1" dirty="0"/>
          </a:p>
          <a:p>
            <a:pPr lvl="0" algn="just"/>
            <a:r>
              <a:rPr lang="en-US" dirty="0" err="1"/>
              <a:t>Taşra</a:t>
            </a:r>
            <a:r>
              <a:rPr lang="en-US" dirty="0"/>
              <a:t> </a:t>
            </a:r>
            <a:r>
              <a:rPr lang="en-US" dirty="0" err="1"/>
              <a:t>teşkilatında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birimlerin</a:t>
            </a:r>
            <a:r>
              <a:rPr lang="en-US" dirty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faaliyetlerinin</a:t>
            </a:r>
            <a:r>
              <a:rPr lang="en-US" dirty="0"/>
              <a:t> </a:t>
            </a:r>
            <a:r>
              <a:rPr lang="en-US" dirty="0" err="1"/>
              <a:t>hızlı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etkin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otomasyona</a:t>
            </a:r>
            <a:r>
              <a:rPr lang="en-US" dirty="0"/>
              <a:t>  </a:t>
            </a:r>
            <a:r>
              <a:rPr lang="en-US" dirty="0" err="1"/>
              <a:t>geçirilmesi</a:t>
            </a:r>
            <a:r>
              <a:rPr lang="en-US" dirty="0"/>
              <a:t>,</a:t>
            </a:r>
          </a:p>
          <a:p>
            <a:pPr lvl="0" algn="just"/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sistemlerle</a:t>
            </a:r>
            <a:r>
              <a:rPr lang="en-US" dirty="0"/>
              <a:t> </a:t>
            </a:r>
            <a:r>
              <a:rPr lang="en-US" dirty="0" err="1"/>
              <a:t>ihtiyaç</a:t>
            </a:r>
            <a:r>
              <a:rPr lang="en-US" dirty="0"/>
              <a:t> </a:t>
            </a:r>
            <a:r>
              <a:rPr lang="en-US" dirty="0" err="1"/>
              <a:t>duyulan</a:t>
            </a:r>
            <a:r>
              <a:rPr lang="en-US" dirty="0"/>
              <a:t>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 smtClean="0"/>
              <a:t>alış</a:t>
            </a:r>
            <a:r>
              <a:rPr lang="tr-TR" dirty="0" smtClean="0"/>
              <a:t>-</a:t>
            </a:r>
            <a:r>
              <a:rPr lang="en-US" dirty="0" err="1" smtClean="0"/>
              <a:t>veriş</a:t>
            </a:r>
            <a:r>
              <a:rPr lang="en-US" dirty="0" smtClean="0"/>
              <a:t> </a:t>
            </a:r>
            <a:r>
              <a:rPr lang="en-US" dirty="0" err="1"/>
              <a:t>entegrasyonunun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r>
              <a:rPr lang="en-US" dirty="0"/>
              <a:t>,</a:t>
            </a:r>
          </a:p>
          <a:p>
            <a:pPr lvl="0" algn="just"/>
            <a:r>
              <a:rPr lang="en-US" dirty="0"/>
              <a:t>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yazışma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haberleşmenin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ortamda</a:t>
            </a:r>
            <a:r>
              <a:rPr lang="en-US" dirty="0"/>
              <a:t>  </a:t>
            </a:r>
            <a:r>
              <a:rPr lang="en-US" dirty="0" err="1"/>
              <a:t>yapılması</a:t>
            </a:r>
            <a:r>
              <a:rPr lang="en-US" dirty="0"/>
              <a:t>,</a:t>
            </a:r>
          </a:p>
          <a:p>
            <a:pPr lvl="0" algn="just"/>
            <a:r>
              <a:rPr lang="en-US" dirty="0" err="1"/>
              <a:t>Davaların</a:t>
            </a:r>
            <a:r>
              <a:rPr lang="en-US" dirty="0"/>
              <a:t> </a:t>
            </a:r>
            <a:r>
              <a:rPr lang="en-US" dirty="0" err="1"/>
              <a:t>hazırlık</a:t>
            </a:r>
            <a:r>
              <a:rPr lang="en-US" dirty="0"/>
              <a:t> </a:t>
            </a:r>
            <a:r>
              <a:rPr lang="en-US" dirty="0" err="1"/>
              <a:t>aşamasından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sonuçlanana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ortamda</a:t>
            </a:r>
            <a:r>
              <a:rPr lang="en-US" dirty="0"/>
              <a:t> </a:t>
            </a:r>
            <a:r>
              <a:rPr lang="en-US" dirty="0" err="1"/>
              <a:t>bakılabilmesi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sonuçlandırılabilmesi</a:t>
            </a:r>
            <a:r>
              <a:rPr lang="en-US" dirty="0"/>
              <a:t>  </a:t>
            </a:r>
            <a:r>
              <a:rPr lang="en-US" dirty="0" err="1" smtClean="0"/>
              <a:t>hede</a:t>
            </a:r>
            <a:r>
              <a:rPr lang="tr-TR" dirty="0" smtClean="0"/>
              <a:t>fl</a:t>
            </a:r>
            <a:r>
              <a:rPr lang="en-US" dirty="0" err="1" smtClean="0"/>
              <a:t>enmiştir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95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Ulusal</a:t>
            </a:r>
            <a:r>
              <a:rPr lang="en-US" b="1" dirty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/>
              <a:t>Ağı</a:t>
            </a:r>
            <a:r>
              <a:rPr lang="en-US" b="1" dirty="0"/>
              <a:t> </a:t>
            </a:r>
            <a:r>
              <a:rPr lang="en-US" b="1" dirty="0" err="1"/>
              <a:t>Projesi</a:t>
            </a:r>
            <a:r>
              <a:rPr lang="en-US" b="1" dirty="0"/>
              <a:t> </a:t>
            </a:r>
            <a:r>
              <a:rPr lang="en-US" b="1" dirty="0" err="1"/>
              <a:t>Taşra</a:t>
            </a:r>
            <a:r>
              <a:rPr lang="en-US" b="1" dirty="0"/>
              <a:t> </a:t>
            </a:r>
            <a:r>
              <a:rPr lang="en-US" b="1" dirty="0" err="1"/>
              <a:t>Aşaması</a:t>
            </a:r>
            <a:r>
              <a:rPr lang="en-US" b="1" dirty="0"/>
              <a:t> (UYAP 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smtClean="0"/>
              <a:t>Amaç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/>
              <a:t>UYAP II </a:t>
            </a:r>
            <a:r>
              <a:rPr lang="en-US" sz="2800" dirty="0" err="1"/>
              <a:t>projesinin</a:t>
            </a:r>
            <a:r>
              <a:rPr lang="en-US" sz="2800" dirty="0"/>
              <a:t> </a:t>
            </a:r>
            <a:r>
              <a:rPr lang="en-US" sz="2800" dirty="0" err="1"/>
              <a:t>gerçekleştirilmesiyle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/>
              <a:t>taşra</a:t>
            </a:r>
            <a:r>
              <a:rPr lang="en-US" sz="2800" dirty="0"/>
              <a:t> </a:t>
            </a:r>
            <a:r>
              <a:rPr lang="en-US" sz="2800" dirty="0" err="1"/>
              <a:t>teşkilatında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az</a:t>
            </a:r>
            <a:r>
              <a:rPr lang="en-US" sz="2800" dirty="0"/>
              <a:t> </a:t>
            </a:r>
            <a:r>
              <a:rPr lang="en-US" sz="2800" dirty="0" err="1"/>
              <a:t>hata</a:t>
            </a:r>
            <a:r>
              <a:rPr lang="en-US" sz="2800" dirty="0"/>
              <a:t>, </a:t>
            </a:r>
            <a:r>
              <a:rPr lang="en-US" sz="2800" dirty="0" err="1"/>
              <a:t>bilgilere</a:t>
            </a:r>
            <a:r>
              <a:rPr lang="en-US" sz="2800" dirty="0"/>
              <a:t> </a:t>
            </a:r>
            <a:r>
              <a:rPr lang="en-US" sz="2800" dirty="0" err="1" smtClean="0"/>
              <a:t>kolay</a:t>
            </a:r>
            <a:r>
              <a:rPr lang="tr-TR" sz="2800" dirty="0"/>
              <a:t> </a:t>
            </a:r>
            <a:r>
              <a:rPr lang="en-US" sz="2800" dirty="0" err="1" smtClean="0"/>
              <a:t>erişim</a:t>
            </a:r>
            <a:r>
              <a:rPr lang="en-US" sz="2800" dirty="0"/>
              <a:t>, </a:t>
            </a:r>
            <a:r>
              <a:rPr lang="en-US" sz="2800" dirty="0" err="1"/>
              <a:t>etkin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entegre</a:t>
            </a:r>
            <a:r>
              <a:rPr lang="en-US" sz="2800" dirty="0"/>
              <a:t> </a:t>
            </a:r>
            <a:r>
              <a:rPr lang="en-US" sz="2800" dirty="0" err="1"/>
              <a:t>süreçler</a:t>
            </a:r>
            <a:r>
              <a:rPr lang="en-US" sz="2800" dirty="0"/>
              <a:t>, </a:t>
            </a:r>
            <a:r>
              <a:rPr lang="en-US" sz="2800" dirty="0" err="1"/>
              <a:t>dokümantasyon</a:t>
            </a:r>
            <a:r>
              <a:rPr lang="en-US" sz="2800" dirty="0"/>
              <a:t> </a:t>
            </a:r>
            <a:r>
              <a:rPr lang="en-US" sz="2800" dirty="0" err="1"/>
              <a:t>yönetimi</a:t>
            </a:r>
            <a:r>
              <a:rPr lang="en-US" sz="2800" dirty="0"/>
              <a:t>, </a:t>
            </a:r>
            <a:r>
              <a:rPr lang="en-US" sz="2800" dirty="0" err="1"/>
              <a:t>haberleşme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paylaşım</a:t>
            </a:r>
            <a:r>
              <a:rPr lang="en-US" sz="2800" dirty="0"/>
              <a:t>,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ortamda</a:t>
            </a:r>
            <a:r>
              <a:rPr lang="en-US" sz="2800" dirty="0"/>
              <a:t> </a:t>
            </a:r>
            <a:r>
              <a:rPr lang="en-US" sz="2800" dirty="0" err="1"/>
              <a:t>yazışma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gelen-giden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takibi</a:t>
            </a:r>
            <a:r>
              <a:rPr lang="en-US" sz="2800" dirty="0"/>
              <a:t>, </a:t>
            </a:r>
            <a:r>
              <a:rPr lang="en-US" sz="2800" dirty="0" err="1"/>
              <a:t>standart</a:t>
            </a:r>
            <a:r>
              <a:rPr lang="en-US" sz="2800" dirty="0"/>
              <a:t> </a:t>
            </a:r>
            <a:r>
              <a:rPr lang="en-US" sz="2800" dirty="0" err="1"/>
              <a:t>belge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yazışma</a:t>
            </a:r>
            <a:r>
              <a:rPr lang="en-US" sz="2800" dirty="0"/>
              <a:t> </a:t>
            </a:r>
            <a:r>
              <a:rPr lang="en-US" sz="2800" dirty="0" err="1"/>
              <a:t>şablonları</a:t>
            </a:r>
            <a:r>
              <a:rPr lang="en-US" sz="2800" dirty="0"/>
              <a:t>, </a:t>
            </a:r>
            <a:r>
              <a:rPr lang="en-US" sz="2800" dirty="0" err="1"/>
              <a:t>istatistik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raporların</a:t>
            </a:r>
            <a:r>
              <a:rPr lang="en-US" sz="2800" dirty="0"/>
              <a:t> </a:t>
            </a:r>
            <a:r>
              <a:rPr lang="en-US" sz="2800" dirty="0" err="1"/>
              <a:t>doğru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güncel</a:t>
            </a:r>
            <a:r>
              <a:rPr lang="en-US" sz="2800" dirty="0"/>
              <a:t> </a:t>
            </a:r>
            <a:r>
              <a:rPr lang="en-US" sz="2800" dirty="0" err="1"/>
              <a:t>üretimi</a:t>
            </a:r>
            <a:r>
              <a:rPr lang="en-US" sz="2800" dirty="0"/>
              <a:t>,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kurumlarla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ortamda</a:t>
            </a:r>
            <a:r>
              <a:rPr lang="en-US" sz="2800" dirty="0"/>
              <a:t> </a:t>
            </a:r>
            <a:r>
              <a:rPr lang="en-US" sz="2800" dirty="0" err="1"/>
              <a:t>hızlı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etkin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alış</a:t>
            </a:r>
            <a:r>
              <a:rPr lang="en-US" sz="2800" dirty="0"/>
              <a:t>- </a:t>
            </a:r>
            <a:r>
              <a:rPr lang="en-US" sz="2800" dirty="0" err="1"/>
              <a:t>verişi</a:t>
            </a:r>
            <a:r>
              <a:rPr lang="en-US" sz="2800" dirty="0"/>
              <a:t> </a:t>
            </a:r>
            <a:r>
              <a:rPr lang="en-US" sz="2800" dirty="0" err="1"/>
              <a:t>sağlanmıştır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457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Bu </a:t>
            </a:r>
            <a:r>
              <a:rPr lang="en-US" dirty="0" err="1" smtClean="0"/>
              <a:t>üniteyi</a:t>
            </a:r>
            <a:r>
              <a:rPr lang="en-US" dirty="0" smtClean="0"/>
              <a:t> </a:t>
            </a:r>
            <a:r>
              <a:rPr lang="en-US" dirty="0" err="1" smtClean="0"/>
              <a:t>tamamlad</a:t>
            </a:r>
            <a:r>
              <a:rPr lang="tr-TR" dirty="0" smtClean="0"/>
              <a:t>ı</a:t>
            </a:r>
            <a:r>
              <a:rPr lang="en-US" dirty="0" err="1" smtClean="0"/>
              <a:t>ktan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; </a:t>
            </a:r>
            <a:endParaRPr lang="tr-TR" dirty="0" smtClean="0"/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Yarg</a:t>
            </a:r>
            <a:r>
              <a:rPr lang="tr-TR" dirty="0"/>
              <a:t>ı</a:t>
            </a:r>
            <a:r>
              <a:rPr lang="en-US" dirty="0" smtClean="0"/>
              <a:t> A</a:t>
            </a:r>
            <a:r>
              <a:rPr lang="tr-TR" dirty="0" smtClean="0"/>
              <a:t>ğı</a:t>
            </a:r>
            <a:r>
              <a:rPr lang="en-US" dirty="0" smtClean="0"/>
              <a:t> </a:t>
            </a:r>
            <a:r>
              <a:rPr lang="en-US" dirty="0" err="1" smtClean="0"/>
              <a:t>Projesinin</a:t>
            </a:r>
            <a:r>
              <a:rPr lang="en-US" dirty="0" smtClean="0"/>
              <a:t> </a:t>
            </a:r>
            <a:r>
              <a:rPr lang="en-US" dirty="0" err="1" smtClean="0"/>
              <a:t>olu</a:t>
            </a:r>
            <a:r>
              <a:rPr lang="tr-TR" dirty="0" smtClean="0"/>
              <a:t>şt</a:t>
            </a:r>
            <a:r>
              <a:rPr lang="en-US" dirty="0" err="1" smtClean="0"/>
              <a:t>urulma</a:t>
            </a:r>
            <a:r>
              <a:rPr lang="en-US" dirty="0" smtClean="0"/>
              <a:t> </a:t>
            </a:r>
            <a:r>
              <a:rPr lang="en-US" dirty="0" err="1" smtClean="0"/>
              <a:t>sürecini</a:t>
            </a:r>
            <a:r>
              <a:rPr lang="en-US" dirty="0" smtClean="0"/>
              <a:t> </a:t>
            </a:r>
            <a:r>
              <a:rPr lang="en-US" dirty="0" err="1" smtClean="0"/>
              <a:t>aç</a:t>
            </a:r>
            <a:r>
              <a:rPr lang="tr-TR" dirty="0" smtClean="0"/>
              <a:t>ı</a:t>
            </a:r>
            <a:r>
              <a:rPr lang="en-US" dirty="0" err="1" smtClean="0"/>
              <a:t>klayabilecek</a:t>
            </a:r>
            <a:r>
              <a:rPr lang="en-US" dirty="0" smtClean="0"/>
              <a:t>; </a:t>
            </a:r>
            <a:endParaRPr lang="tr-TR" dirty="0" smtClean="0"/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Yarg</a:t>
            </a:r>
            <a:r>
              <a:rPr lang="tr-TR" dirty="0" smtClean="0"/>
              <a:t>ı</a:t>
            </a:r>
            <a:r>
              <a:rPr lang="en-US" dirty="0" smtClean="0"/>
              <a:t> A</a:t>
            </a:r>
            <a:r>
              <a:rPr lang="tr-TR" dirty="0" smtClean="0"/>
              <a:t>ğı</a:t>
            </a:r>
            <a:r>
              <a:rPr lang="en-US" dirty="0" smtClean="0"/>
              <a:t> </a:t>
            </a:r>
            <a:r>
              <a:rPr lang="en-US" dirty="0" err="1" smtClean="0"/>
              <a:t>Projesinin</a:t>
            </a:r>
            <a:r>
              <a:rPr lang="en-US" dirty="0" smtClean="0"/>
              <a:t> </a:t>
            </a:r>
            <a:r>
              <a:rPr lang="en-US" dirty="0" err="1" smtClean="0"/>
              <a:t>amaçlar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hede</a:t>
            </a:r>
            <a:r>
              <a:rPr lang="tr-TR" dirty="0" smtClean="0"/>
              <a:t>fl</a:t>
            </a:r>
            <a:r>
              <a:rPr lang="en-US" dirty="0" err="1" smtClean="0"/>
              <a:t>erini</a:t>
            </a:r>
            <a:r>
              <a:rPr lang="en-US" dirty="0" smtClean="0"/>
              <a:t> </a:t>
            </a:r>
            <a:r>
              <a:rPr lang="en-US" dirty="0" err="1" smtClean="0"/>
              <a:t>saptayabilecek</a:t>
            </a:r>
            <a:r>
              <a:rPr lang="en-US" dirty="0" smtClean="0"/>
              <a:t>; </a:t>
            </a:r>
            <a:endParaRPr lang="tr-TR" dirty="0" smtClean="0"/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Yarg</a:t>
            </a:r>
            <a:r>
              <a:rPr lang="tr-TR" dirty="0" smtClean="0"/>
              <a:t>ı</a:t>
            </a:r>
            <a:r>
              <a:rPr lang="en-US" dirty="0" smtClean="0"/>
              <a:t> A</a:t>
            </a:r>
            <a:r>
              <a:rPr lang="tr-TR" dirty="0" smtClean="0"/>
              <a:t>ğı</a:t>
            </a:r>
            <a:r>
              <a:rPr lang="en-US" dirty="0" smtClean="0"/>
              <a:t> </a:t>
            </a:r>
            <a:r>
              <a:rPr lang="en-US" dirty="0" err="1" smtClean="0"/>
              <a:t>Projesinin</a:t>
            </a:r>
            <a:r>
              <a:rPr lang="en-US" dirty="0" smtClean="0"/>
              <a:t> a</a:t>
            </a:r>
            <a:r>
              <a:rPr lang="tr-TR" dirty="0" smtClean="0"/>
              <a:t>ş</a:t>
            </a:r>
            <a:r>
              <a:rPr lang="en-US" dirty="0" err="1" smtClean="0"/>
              <a:t>amalar</a:t>
            </a:r>
            <a:r>
              <a:rPr lang="tr-TR" dirty="0" smtClean="0"/>
              <a:t>ı</a:t>
            </a:r>
            <a:r>
              <a:rPr lang="en-US" dirty="0" smtClean="0"/>
              <a:t>n</a:t>
            </a:r>
            <a:r>
              <a:rPr lang="tr-TR" dirty="0"/>
              <a:t>ı</a:t>
            </a:r>
            <a:r>
              <a:rPr lang="en-US" dirty="0" smtClean="0"/>
              <a:t>, </a:t>
            </a:r>
            <a:r>
              <a:rPr lang="en-US" dirty="0" err="1" smtClean="0"/>
              <a:t>kapsam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tr-TR" dirty="0" err="1"/>
              <a:t>f</a:t>
            </a:r>
            <a:r>
              <a:rPr lang="en-US" dirty="0" err="1" smtClean="0"/>
              <a:t>aydalar</a:t>
            </a:r>
            <a:r>
              <a:rPr lang="tr-TR" dirty="0" smtClean="0"/>
              <a:t>ı</a:t>
            </a:r>
            <a:r>
              <a:rPr lang="en-US" dirty="0" smtClean="0"/>
              <a:t>n</a:t>
            </a:r>
            <a:r>
              <a:rPr lang="tr-TR" dirty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özetleyebilecek</a:t>
            </a:r>
            <a:r>
              <a:rPr lang="en-US" dirty="0" smtClean="0"/>
              <a:t>; </a:t>
            </a:r>
            <a:endParaRPr lang="tr-TR" dirty="0" smtClean="0"/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Yarg</a:t>
            </a:r>
            <a:r>
              <a:rPr lang="tr-TR" dirty="0"/>
              <a:t>ı</a:t>
            </a:r>
            <a:r>
              <a:rPr lang="en-US" dirty="0" smtClean="0"/>
              <a:t> A</a:t>
            </a:r>
            <a:r>
              <a:rPr lang="tr-TR" dirty="0" smtClean="0"/>
              <a:t>ğı</a:t>
            </a:r>
            <a:r>
              <a:rPr lang="en-US" dirty="0" smtClean="0"/>
              <a:t> </a:t>
            </a:r>
            <a:r>
              <a:rPr lang="en-US" dirty="0" err="1" smtClean="0"/>
              <a:t>Projesinin</a:t>
            </a:r>
            <a:r>
              <a:rPr lang="en-US" dirty="0" smtClean="0"/>
              <a:t> alt yap</a:t>
            </a:r>
            <a:r>
              <a:rPr lang="tr-TR" dirty="0" smtClean="0"/>
              <a:t>ı</a:t>
            </a:r>
            <a:r>
              <a:rPr lang="en-US" dirty="0" smtClean="0"/>
              <a:t>s</a:t>
            </a:r>
            <a:r>
              <a:rPr lang="tr-TR" dirty="0" smtClean="0"/>
              <a:t>ını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entegrasyon</a:t>
            </a:r>
            <a:r>
              <a:rPr lang="en-US" dirty="0" smtClean="0"/>
              <a:t> yap</a:t>
            </a:r>
            <a:r>
              <a:rPr lang="tr-TR" dirty="0" smtClean="0"/>
              <a:t>ı</a:t>
            </a:r>
            <a:r>
              <a:rPr lang="en-US" dirty="0" smtClean="0"/>
              <a:t>s</a:t>
            </a:r>
            <a:r>
              <a:rPr lang="tr-TR" dirty="0" smtClean="0"/>
              <a:t>ı</a:t>
            </a:r>
            <a:r>
              <a:rPr lang="en-US" dirty="0" smtClean="0"/>
              <a:t>n</a:t>
            </a:r>
            <a:r>
              <a:rPr lang="tr-TR" dirty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aç</a:t>
            </a:r>
            <a:r>
              <a:rPr lang="tr-TR" dirty="0" smtClean="0"/>
              <a:t>ı</a:t>
            </a:r>
            <a:r>
              <a:rPr lang="en-US" dirty="0" err="1" smtClean="0"/>
              <a:t>klayabilecek</a:t>
            </a:r>
            <a:r>
              <a:rPr lang="en-US" dirty="0" smtClean="0"/>
              <a:t>; </a:t>
            </a:r>
            <a:endParaRPr lang="tr-TR" dirty="0" smtClean="0"/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Yarg</a:t>
            </a:r>
            <a:r>
              <a:rPr lang="tr-TR" dirty="0" smtClean="0"/>
              <a:t>ı</a:t>
            </a:r>
            <a:r>
              <a:rPr lang="en-US" dirty="0" smtClean="0"/>
              <a:t> A</a:t>
            </a:r>
            <a:r>
              <a:rPr lang="tr-TR" dirty="0" smtClean="0"/>
              <a:t>ğı</a:t>
            </a:r>
            <a:r>
              <a:rPr lang="en-US" dirty="0" smtClean="0"/>
              <a:t> </a:t>
            </a:r>
            <a:r>
              <a:rPr lang="en-US" dirty="0" err="1" smtClean="0"/>
              <a:t>Projesinde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imza</a:t>
            </a:r>
            <a:r>
              <a:rPr lang="en-US" dirty="0" smtClean="0"/>
              <a:t> </a:t>
            </a:r>
            <a:r>
              <a:rPr lang="en-US" dirty="0" err="1" smtClean="0"/>
              <a:t>uygulamas</a:t>
            </a:r>
            <a:r>
              <a:rPr lang="tr-TR" dirty="0" smtClean="0"/>
              <a:t>ı</a:t>
            </a:r>
            <a:r>
              <a:rPr lang="en-US" dirty="0" smtClean="0"/>
              <a:t>n</a:t>
            </a:r>
            <a:r>
              <a:rPr lang="tr-TR" dirty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aç</a:t>
            </a:r>
            <a:r>
              <a:rPr lang="tr-TR" dirty="0" smtClean="0"/>
              <a:t>ı</a:t>
            </a:r>
            <a:r>
              <a:rPr lang="en-US" dirty="0" err="1" smtClean="0"/>
              <a:t>klayabilecek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beceriler</a:t>
            </a:r>
            <a:r>
              <a:rPr lang="en-US" dirty="0" smtClean="0"/>
              <a:t> </a:t>
            </a:r>
            <a:r>
              <a:rPr lang="en-US" dirty="0" err="1" smtClean="0"/>
              <a:t>kazanabileceksiniz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Ulusal</a:t>
            </a:r>
            <a:r>
              <a:rPr lang="en-US" b="1" dirty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/>
              <a:t>Ağı</a:t>
            </a:r>
            <a:r>
              <a:rPr lang="en-US" b="1" dirty="0"/>
              <a:t> </a:t>
            </a:r>
            <a:r>
              <a:rPr lang="en-US" b="1" dirty="0" err="1"/>
              <a:t>Projesi</a:t>
            </a:r>
            <a:r>
              <a:rPr lang="en-US" b="1" dirty="0"/>
              <a:t> </a:t>
            </a:r>
            <a:r>
              <a:rPr lang="en-US" b="1" dirty="0" err="1"/>
              <a:t>Taşra</a:t>
            </a:r>
            <a:r>
              <a:rPr lang="en-US" b="1" dirty="0"/>
              <a:t> </a:t>
            </a:r>
            <a:r>
              <a:rPr lang="en-US" b="1" dirty="0" err="1"/>
              <a:t>Aşaması</a:t>
            </a:r>
            <a:r>
              <a:rPr lang="en-US" b="1" dirty="0"/>
              <a:t> (UYAP 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smtClean="0"/>
              <a:t>Amaç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/>
              <a:t>UYAP II </a:t>
            </a:r>
            <a:r>
              <a:rPr lang="en-US" sz="2800" dirty="0" err="1"/>
              <a:t>projesinin</a:t>
            </a:r>
            <a:r>
              <a:rPr lang="en-US" sz="2800" dirty="0"/>
              <a:t> </a:t>
            </a:r>
            <a:r>
              <a:rPr lang="en-US" sz="2800" dirty="0" err="1"/>
              <a:t>gerçekleştirilmesiyle</a:t>
            </a:r>
            <a:r>
              <a:rPr lang="en-US" sz="2800" dirty="0"/>
              <a:t> internet </a:t>
            </a:r>
            <a:r>
              <a:rPr lang="en-US" sz="2800" dirty="0" err="1"/>
              <a:t>erişimi</a:t>
            </a:r>
            <a:r>
              <a:rPr lang="en-US" sz="2800" dirty="0"/>
              <a:t>, </a:t>
            </a:r>
            <a:r>
              <a:rPr lang="en-US" sz="2800" dirty="0" err="1"/>
              <a:t>sanal</a:t>
            </a:r>
            <a:r>
              <a:rPr lang="en-US" sz="2800" dirty="0"/>
              <a:t> </a:t>
            </a:r>
            <a:r>
              <a:rPr lang="en-US" sz="2800" dirty="0" err="1"/>
              <a:t>tartışma</a:t>
            </a:r>
            <a:r>
              <a:rPr lang="en-US" sz="2800" dirty="0"/>
              <a:t> </a:t>
            </a:r>
            <a:r>
              <a:rPr lang="en-US" sz="2800" dirty="0" err="1"/>
              <a:t>ortamı</a:t>
            </a:r>
            <a:r>
              <a:rPr lang="en-US" sz="2800" dirty="0"/>
              <a:t>,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, </a:t>
            </a:r>
            <a:r>
              <a:rPr lang="en-US" sz="2800" dirty="0" err="1"/>
              <a:t>veri</a:t>
            </a:r>
            <a:r>
              <a:rPr lang="en-US" sz="2800" dirty="0"/>
              <a:t> </a:t>
            </a:r>
            <a:r>
              <a:rPr lang="en-US" sz="2800" dirty="0" err="1"/>
              <a:t>güvenliği</a:t>
            </a:r>
            <a:r>
              <a:rPr lang="en-US" sz="2800" dirty="0"/>
              <a:t>,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veri</a:t>
            </a:r>
            <a:r>
              <a:rPr lang="en-US" sz="2800" dirty="0"/>
              <a:t> </a:t>
            </a:r>
            <a:r>
              <a:rPr lang="en-US" sz="2800" dirty="0" err="1"/>
              <a:t>girişinin</a:t>
            </a:r>
            <a:r>
              <a:rPr lang="en-US" sz="2800" dirty="0"/>
              <a:t> </a:t>
            </a:r>
            <a:r>
              <a:rPr lang="en-US" sz="2800" dirty="0" err="1"/>
              <a:t>sadece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kere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, </a:t>
            </a:r>
            <a:r>
              <a:rPr lang="en-US" sz="2800" dirty="0" err="1" smtClean="0"/>
              <a:t>sayısal</a:t>
            </a:r>
            <a:r>
              <a:rPr lang="en-US" sz="2800" dirty="0" smtClean="0"/>
              <a:t> 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/>
              <a:t>kullanma</a:t>
            </a:r>
            <a:r>
              <a:rPr lang="en-US" sz="2800" dirty="0"/>
              <a:t> </a:t>
            </a:r>
            <a:r>
              <a:rPr lang="en-US" sz="2800" dirty="0" err="1"/>
              <a:t>olanağı</a:t>
            </a:r>
            <a:r>
              <a:rPr lang="en-US" sz="2800" dirty="0"/>
              <a:t>, hakim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savcıların</a:t>
            </a:r>
            <a:r>
              <a:rPr lang="en-US" sz="2800" dirty="0"/>
              <a:t> </a:t>
            </a:r>
            <a:r>
              <a:rPr lang="en-US" sz="2800" dirty="0" err="1"/>
              <a:t>yetkileri</a:t>
            </a:r>
            <a:r>
              <a:rPr lang="en-US" sz="2800" dirty="0"/>
              <a:t> </a:t>
            </a:r>
            <a:r>
              <a:rPr lang="en-US" sz="2800" dirty="0" err="1"/>
              <a:t>dahilinde</a:t>
            </a:r>
            <a:r>
              <a:rPr lang="en-US" sz="2800" dirty="0"/>
              <a:t> </a:t>
            </a:r>
            <a:r>
              <a:rPr lang="en-US" sz="2800" dirty="0" err="1"/>
              <a:t>dosyalara</a:t>
            </a:r>
            <a:r>
              <a:rPr lang="en-US" sz="2800" dirty="0"/>
              <a:t> </a:t>
            </a:r>
            <a:r>
              <a:rPr lang="en-US" sz="2800" dirty="0" err="1" smtClean="0"/>
              <a:t>adliye</a:t>
            </a:r>
            <a:r>
              <a:rPr lang="en-US" sz="2800" dirty="0" smtClean="0"/>
              <a:t> </a:t>
            </a:r>
            <a:r>
              <a:rPr lang="en-US" sz="2800" dirty="0" err="1"/>
              <a:t>dışından</a:t>
            </a:r>
            <a:r>
              <a:rPr lang="en-US" sz="2800" dirty="0"/>
              <a:t> </a:t>
            </a:r>
            <a:r>
              <a:rPr lang="en-US" sz="2800" dirty="0" err="1"/>
              <a:t>erişmesi</a:t>
            </a:r>
            <a:r>
              <a:rPr lang="en-US" sz="2800" dirty="0"/>
              <a:t>, hakim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savcıların</a:t>
            </a:r>
            <a:r>
              <a:rPr lang="en-US" sz="2800" dirty="0"/>
              <a:t> </a:t>
            </a:r>
            <a:r>
              <a:rPr lang="en-US" sz="2800" dirty="0" err="1"/>
              <a:t>kullanımı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içtihatlar</a:t>
            </a:r>
            <a:r>
              <a:rPr lang="en-US" sz="2800" dirty="0"/>
              <a:t>, </a:t>
            </a:r>
            <a:r>
              <a:rPr lang="en-US" sz="2800" dirty="0" err="1"/>
              <a:t>emsal</a:t>
            </a:r>
            <a:r>
              <a:rPr lang="en-US" sz="2800" dirty="0"/>
              <a:t> </a:t>
            </a:r>
            <a:r>
              <a:rPr lang="en-US" sz="2800" dirty="0" err="1"/>
              <a:t>kararlar</a:t>
            </a:r>
            <a:r>
              <a:rPr lang="en-US" sz="2800" dirty="0"/>
              <a:t>, </a:t>
            </a:r>
            <a:r>
              <a:rPr lang="en-US" sz="2800" dirty="0" err="1"/>
              <a:t>kanunlar</a:t>
            </a:r>
            <a:r>
              <a:rPr lang="en-US" sz="2800" dirty="0"/>
              <a:t>, </a:t>
            </a:r>
            <a:r>
              <a:rPr lang="en-US" sz="2800" dirty="0" err="1"/>
              <a:t>mevzuatlar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belgelerden</a:t>
            </a:r>
            <a:r>
              <a:rPr lang="en-US" sz="2800" dirty="0"/>
              <a:t> </a:t>
            </a:r>
            <a:r>
              <a:rPr lang="en-US" sz="2800" dirty="0" err="1"/>
              <a:t>oluşan</a:t>
            </a:r>
            <a:r>
              <a:rPr lang="en-US" sz="2800" dirty="0"/>
              <a:t> </a:t>
            </a:r>
            <a:r>
              <a:rPr lang="en-US" sz="2800" dirty="0" err="1"/>
              <a:t>veri</a:t>
            </a:r>
            <a:r>
              <a:rPr lang="en-US" sz="2800" dirty="0"/>
              <a:t> </a:t>
            </a:r>
            <a:r>
              <a:rPr lang="en-US" sz="2800" dirty="0" err="1"/>
              <a:t>bankası</a:t>
            </a:r>
            <a:r>
              <a:rPr lang="en-US" sz="2800" dirty="0"/>
              <a:t> </a:t>
            </a:r>
            <a:r>
              <a:rPr lang="en-US" sz="2800" dirty="0" err="1"/>
              <a:t>kullanımı</a:t>
            </a:r>
            <a:r>
              <a:rPr lang="en-US" sz="2800" dirty="0"/>
              <a:t> </a:t>
            </a:r>
            <a:r>
              <a:rPr lang="en-US" sz="2800" dirty="0" err="1" smtClean="0"/>
              <a:t>sağlanmıştır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2634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Ulusal</a:t>
            </a:r>
            <a:r>
              <a:rPr lang="en-US" b="1" dirty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/>
              <a:t>Ağı</a:t>
            </a:r>
            <a:r>
              <a:rPr lang="en-US" b="1" dirty="0"/>
              <a:t> </a:t>
            </a:r>
            <a:r>
              <a:rPr lang="en-US" b="1" dirty="0" err="1"/>
              <a:t>Projesi</a:t>
            </a:r>
            <a:r>
              <a:rPr lang="en-US" b="1" dirty="0"/>
              <a:t> </a:t>
            </a:r>
            <a:r>
              <a:rPr lang="en-US" b="1" dirty="0" err="1"/>
              <a:t>Taşra</a:t>
            </a:r>
            <a:r>
              <a:rPr lang="en-US" b="1" dirty="0"/>
              <a:t> </a:t>
            </a:r>
            <a:r>
              <a:rPr lang="en-US" b="1" dirty="0" err="1"/>
              <a:t>Aşaması</a:t>
            </a:r>
            <a:r>
              <a:rPr lang="en-US" b="1" dirty="0"/>
              <a:t> (UYAP 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smtClean="0"/>
              <a:t>Amaç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smtClean="0"/>
              <a:t>UYAP</a:t>
            </a:r>
            <a:r>
              <a:rPr lang="tr-TR" sz="2800" dirty="0" smtClean="0"/>
              <a:t> </a:t>
            </a:r>
            <a:r>
              <a:rPr lang="en-US" sz="2800" dirty="0" smtClean="0"/>
              <a:t>II</a:t>
            </a:r>
            <a:r>
              <a:rPr lang="tr-TR" sz="2800" dirty="0" smtClean="0"/>
              <a:t> </a:t>
            </a:r>
            <a:r>
              <a:rPr lang="en-US" sz="2800" dirty="0" err="1" smtClean="0"/>
              <a:t>projesinin</a:t>
            </a:r>
            <a:r>
              <a:rPr lang="tr-TR" sz="2800" dirty="0" smtClean="0"/>
              <a:t> </a:t>
            </a:r>
            <a:r>
              <a:rPr lang="en-US" sz="2800" dirty="0" err="1" smtClean="0"/>
              <a:t>gerçekleştirilmesiyle</a:t>
            </a:r>
            <a:r>
              <a:rPr lang="en-US" sz="2800" dirty="0"/>
              <a:t>, </a:t>
            </a:r>
            <a:r>
              <a:rPr lang="en-US" sz="2800" dirty="0" err="1"/>
              <a:t>sorgulanabilir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kolay</a:t>
            </a:r>
            <a:r>
              <a:rPr lang="en-US" sz="2800" dirty="0"/>
              <a:t> </a:t>
            </a:r>
            <a:r>
              <a:rPr lang="en-US" sz="2800" dirty="0" err="1" smtClean="0"/>
              <a:t>erişilebilir</a:t>
            </a:r>
            <a:r>
              <a:rPr lang="en-US" sz="2800" dirty="0" smtClean="0"/>
              <a:t> </a:t>
            </a:r>
            <a:r>
              <a:rPr lang="en-US" sz="2800" dirty="0" err="1"/>
              <a:t>doküman</a:t>
            </a:r>
            <a:r>
              <a:rPr lang="en-US" sz="2800" dirty="0"/>
              <a:t> </a:t>
            </a:r>
            <a:r>
              <a:rPr lang="en-US" sz="2800" dirty="0" err="1"/>
              <a:t>arşivi</a:t>
            </a:r>
            <a:r>
              <a:rPr lang="en-US" sz="2800" dirty="0"/>
              <a:t>, </a:t>
            </a:r>
            <a:r>
              <a:rPr lang="en-US" sz="2800" dirty="0" err="1"/>
              <a:t>değişen</a:t>
            </a:r>
            <a:r>
              <a:rPr lang="en-US" sz="2800" dirty="0"/>
              <a:t> </a:t>
            </a:r>
            <a:r>
              <a:rPr lang="en-US" sz="2800" dirty="0" err="1"/>
              <a:t>kanun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yönetmeliklere</a:t>
            </a:r>
            <a:r>
              <a:rPr lang="en-US" sz="2800" dirty="0"/>
              <a:t> </a:t>
            </a:r>
            <a:r>
              <a:rPr lang="en-US" sz="2800" dirty="0" err="1"/>
              <a:t>uyarlanabilen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, </a:t>
            </a:r>
            <a:r>
              <a:rPr lang="en-US" sz="2800" dirty="0" err="1" smtClean="0"/>
              <a:t>ihtiyaca</a:t>
            </a:r>
            <a:r>
              <a:rPr lang="en-US" sz="2800" dirty="0" smtClean="0"/>
              <a:t> </a:t>
            </a:r>
            <a:r>
              <a:rPr lang="en-US" sz="2800" dirty="0" err="1"/>
              <a:t>yönelik</a:t>
            </a:r>
            <a:r>
              <a:rPr lang="en-US" sz="2800" dirty="0"/>
              <a:t> </a:t>
            </a:r>
            <a:r>
              <a:rPr lang="en-US" sz="2800" dirty="0" err="1"/>
              <a:t>sorgulamalar</a:t>
            </a:r>
            <a:r>
              <a:rPr lang="en-US" sz="2800" dirty="0"/>
              <a:t>, </a:t>
            </a:r>
            <a:r>
              <a:rPr lang="en-US" sz="2800" dirty="0" err="1"/>
              <a:t>uyarılar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raporlar</a:t>
            </a:r>
            <a:r>
              <a:rPr lang="en-US" sz="2800" dirty="0"/>
              <a:t>, </a:t>
            </a:r>
            <a:r>
              <a:rPr lang="en-US" sz="2800" dirty="0" err="1"/>
              <a:t>avukatların</a:t>
            </a:r>
            <a:r>
              <a:rPr lang="en-US" sz="2800" dirty="0"/>
              <a:t> </a:t>
            </a:r>
            <a:r>
              <a:rPr lang="en-US" sz="2800" dirty="0" err="1"/>
              <a:t>bürolarından</a:t>
            </a:r>
            <a:r>
              <a:rPr lang="en-US" sz="2800" dirty="0"/>
              <a:t> </a:t>
            </a:r>
            <a:r>
              <a:rPr lang="en-US" sz="2800" dirty="0" err="1"/>
              <a:t>yetkileri</a:t>
            </a:r>
            <a:r>
              <a:rPr lang="en-US" sz="2800" dirty="0"/>
              <a:t> </a:t>
            </a:r>
            <a:r>
              <a:rPr lang="en-US" sz="2800" dirty="0" err="1"/>
              <a:t>dahilinde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dosyalarına</a:t>
            </a:r>
            <a:r>
              <a:rPr lang="en-US" sz="2800" dirty="0"/>
              <a:t> </a:t>
            </a:r>
            <a:r>
              <a:rPr lang="en-US" sz="2800" dirty="0" err="1"/>
              <a:t>erişebilmesi</a:t>
            </a:r>
            <a:r>
              <a:rPr lang="en-US" sz="2800" dirty="0"/>
              <a:t>, </a:t>
            </a:r>
            <a:r>
              <a:rPr lang="en-US" sz="2800" dirty="0" err="1"/>
              <a:t>hızlı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etkin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, </a:t>
            </a:r>
            <a:r>
              <a:rPr lang="en-US" sz="2800" dirty="0" err="1" smtClean="0"/>
              <a:t>otomasyon</a:t>
            </a:r>
            <a:r>
              <a:rPr lang="tr-TR" sz="2800" dirty="0" smtClean="0"/>
              <a:t> </a:t>
            </a:r>
            <a:r>
              <a:rPr lang="en-US" sz="2800" dirty="0" err="1" smtClean="0"/>
              <a:t>ceza</a:t>
            </a:r>
            <a:r>
              <a:rPr lang="en-US" sz="2800" dirty="0"/>
              <a:t>,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hesaplamalar</a:t>
            </a:r>
            <a:r>
              <a:rPr lang="en-US" sz="2800" dirty="0"/>
              <a:t>, </a:t>
            </a:r>
            <a:r>
              <a:rPr lang="en-US" sz="2800" dirty="0" err="1"/>
              <a:t>cezaevlerindeki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/>
              <a:t>etkin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izlenmesi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yönetilmesi</a:t>
            </a:r>
            <a:r>
              <a:rPr lang="en-US" sz="2800" dirty="0"/>
              <a:t> </a:t>
            </a:r>
            <a:r>
              <a:rPr lang="en-US" sz="2800" dirty="0" err="1"/>
              <a:t>sağlanmıştır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8281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Ulusal</a:t>
            </a:r>
            <a:r>
              <a:rPr lang="en-US" b="1" dirty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/>
              <a:t>Ağı</a:t>
            </a:r>
            <a:r>
              <a:rPr lang="en-US" b="1" dirty="0"/>
              <a:t> </a:t>
            </a:r>
            <a:r>
              <a:rPr lang="en-US" b="1" dirty="0" err="1"/>
              <a:t>Projesi</a:t>
            </a:r>
            <a:r>
              <a:rPr lang="en-US" b="1" dirty="0"/>
              <a:t> </a:t>
            </a:r>
            <a:r>
              <a:rPr lang="en-US" b="1" dirty="0" err="1"/>
              <a:t>Taşra</a:t>
            </a:r>
            <a:r>
              <a:rPr lang="en-US" b="1" dirty="0"/>
              <a:t> </a:t>
            </a:r>
            <a:r>
              <a:rPr lang="en-US" b="1" dirty="0" err="1"/>
              <a:t>Aşaması</a:t>
            </a:r>
            <a:r>
              <a:rPr lang="en-US" b="1" dirty="0"/>
              <a:t> (UYAP 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UYAP II </a:t>
            </a:r>
            <a:r>
              <a:rPr lang="en-US" dirty="0" err="1"/>
              <a:t>projesinin</a:t>
            </a:r>
            <a:r>
              <a:rPr lang="en-US" dirty="0"/>
              <a:t> </a:t>
            </a:r>
            <a:r>
              <a:rPr lang="en-US" dirty="0" err="1"/>
              <a:t>gerçekleştirilmesiyle</a:t>
            </a:r>
            <a:r>
              <a:rPr lang="en-US" dirty="0"/>
              <a:t> </a:t>
            </a:r>
            <a:r>
              <a:rPr lang="en-US" dirty="0" err="1"/>
              <a:t>ayrıca</a:t>
            </a:r>
            <a:r>
              <a:rPr lang="en-US" dirty="0"/>
              <a:t>, </a:t>
            </a:r>
            <a:r>
              <a:rPr lang="en-US" dirty="0" err="1"/>
              <a:t>davalardaki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maddi</a:t>
            </a:r>
            <a:r>
              <a:rPr lang="en-US" dirty="0"/>
              <a:t> </a:t>
            </a:r>
            <a:r>
              <a:rPr lang="en-US" dirty="0" err="1" smtClean="0"/>
              <a:t>hataların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/>
              <a:t>aza</a:t>
            </a:r>
            <a:r>
              <a:rPr lang="en-US" dirty="0"/>
              <a:t> </a:t>
            </a:r>
            <a:r>
              <a:rPr lang="en-US" dirty="0" err="1"/>
              <a:t>indirilmesi</a:t>
            </a:r>
            <a:r>
              <a:rPr lang="en-US" dirty="0"/>
              <a:t>,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suçtan</a:t>
            </a:r>
            <a:r>
              <a:rPr lang="en-US" dirty="0"/>
              <a:t> </a:t>
            </a:r>
            <a:r>
              <a:rPr lang="en-US" dirty="0" err="1"/>
              <a:t>aranan</a:t>
            </a:r>
            <a:r>
              <a:rPr lang="en-US" dirty="0"/>
              <a:t> </a:t>
            </a:r>
            <a:r>
              <a:rPr lang="en-US" dirty="0" err="1"/>
              <a:t>kişilerin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adli</a:t>
            </a:r>
            <a:r>
              <a:rPr lang="en-US" dirty="0"/>
              <a:t> </a:t>
            </a:r>
            <a:r>
              <a:rPr lang="en-US" dirty="0" err="1"/>
              <a:t>birimler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anında</a:t>
            </a:r>
            <a:r>
              <a:rPr lang="en-US" dirty="0"/>
              <a:t> </a:t>
            </a:r>
            <a:r>
              <a:rPr lang="en-US" dirty="0" err="1"/>
              <a:t>görülebilmesi</a:t>
            </a:r>
            <a:r>
              <a:rPr lang="en-US" dirty="0"/>
              <a:t>, </a:t>
            </a:r>
            <a:r>
              <a:rPr lang="en-US" dirty="0" err="1"/>
              <a:t>adli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kaydolan</a:t>
            </a:r>
            <a:r>
              <a:rPr lang="en-US" dirty="0"/>
              <a:t> </a:t>
            </a:r>
            <a:r>
              <a:rPr lang="en-US" dirty="0" err="1"/>
              <a:t>kişilerin</a:t>
            </a:r>
            <a:r>
              <a:rPr lang="en-US" dirty="0"/>
              <a:t>,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 smtClean="0"/>
              <a:t>işledikleri</a:t>
            </a:r>
            <a:r>
              <a:rPr lang="en-US" dirty="0" smtClean="0"/>
              <a:t> </a:t>
            </a:r>
            <a:r>
              <a:rPr lang="en-US" dirty="0" err="1"/>
              <a:t>suç</a:t>
            </a:r>
            <a:r>
              <a:rPr lang="en-US" dirty="0"/>
              <a:t>, </a:t>
            </a:r>
            <a:r>
              <a:rPr lang="en-US" dirty="0" err="1"/>
              <a:t>aldıkları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, 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adres</a:t>
            </a:r>
            <a:r>
              <a:rPr lang="en-US" dirty="0"/>
              <a:t> </a:t>
            </a:r>
            <a:r>
              <a:rPr lang="en-US" dirty="0" err="1"/>
              <a:t>bilgilerine</a:t>
            </a:r>
            <a:r>
              <a:rPr lang="en-US" dirty="0"/>
              <a:t> </a:t>
            </a:r>
            <a:r>
              <a:rPr lang="en-US" dirty="0" err="1"/>
              <a:t>erişim</a:t>
            </a:r>
            <a:r>
              <a:rPr lang="en-US" dirty="0"/>
              <a:t>, </a:t>
            </a:r>
            <a:r>
              <a:rPr lang="en-US" dirty="0" err="1"/>
              <a:t>otomatik</a:t>
            </a:r>
            <a:r>
              <a:rPr lang="en-US" dirty="0"/>
              <a:t> </a:t>
            </a:r>
            <a:r>
              <a:rPr lang="en-US" dirty="0" err="1"/>
              <a:t>yılsonu</a:t>
            </a:r>
            <a:r>
              <a:rPr lang="en-US" dirty="0"/>
              <a:t> </a:t>
            </a:r>
            <a:r>
              <a:rPr lang="en-US" dirty="0" err="1"/>
              <a:t>devir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 smtClean="0"/>
              <a:t>yapılabilmektedir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UYAP II </a:t>
            </a:r>
            <a:r>
              <a:rPr lang="en-US" dirty="0" err="1"/>
              <a:t>projesi</a:t>
            </a:r>
            <a:r>
              <a:rPr lang="en-US" dirty="0"/>
              <a:t>,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birimlerinin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taşra</a:t>
            </a:r>
            <a:r>
              <a:rPr lang="en-US" dirty="0"/>
              <a:t> </a:t>
            </a:r>
            <a:r>
              <a:rPr lang="en-US" dirty="0" err="1"/>
              <a:t>teşkilatında</a:t>
            </a:r>
            <a:r>
              <a:rPr lang="en-US" dirty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birimlerinin</a:t>
            </a:r>
            <a:r>
              <a:rPr lang="en-US" dirty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faaliyetlerinin</a:t>
            </a:r>
            <a:r>
              <a:rPr lang="en-US" dirty="0"/>
              <a:t> </a:t>
            </a:r>
            <a:r>
              <a:rPr lang="en-US" dirty="0" err="1"/>
              <a:t>hızlı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etkin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otomasyona</a:t>
            </a:r>
            <a:r>
              <a:rPr lang="en-US" dirty="0"/>
              <a:t>  </a:t>
            </a:r>
            <a:r>
              <a:rPr lang="en-US" dirty="0" err="1"/>
              <a:t>geçirilmesini</a:t>
            </a:r>
            <a:r>
              <a:rPr lang="en-US" dirty="0"/>
              <a:t> </a:t>
            </a:r>
            <a:r>
              <a:rPr lang="en-US" dirty="0" err="1"/>
              <a:t>amaçlamaktadır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33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Ulusal</a:t>
            </a:r>
            <a:r>
              <a:rPr lang="en-US" b="1" dirty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/>
              <a:t>Ağı</a:t>
            </a:r>
            <a:r>
              <a:rPr lang="en-US" b="1" dirty="0"/>
              <a:t> </a:t>
            </a:r>
            <a:r>
              <a:rPr lang="en-US" b="1" dirty="0" err="1"/>
              <a:t>Projesi</a:t>
            </a:r>
            <a:r>
              <a:rPr lang="en-US" b="1" dirty="0"/>
              <a:t> </a:t>
            </a:r>
            <a:r>
              <a:rPr lang="en-US" b="1" dirty="0" err="1"/>
              <a:t>Taşra</a:t>
            </a:r>
            <a:r>
              <a:rPr lang="en-US" b="1" dirty="0"/>
              <a:t> </a:t>
            </a:r>
            <a:r>
              <a:rPr lang="en-US" b="1" dirty="0" err="1"/>
              <a:t>Aşaması</a:t>
            </a:r>
            <a:r>
              <a:rPr lang="en-US" b="1" dirty="0"/>
              <a:t> (UYAP 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UYAP </a:t>
            </a:r>
            <a:r>
              <a:rPr lang="en-US" sz="2800" dirty="0" err="1"/>
              <a:t>II’nin</a:t>
            </a:r>
            <a:r>
              <a:rPr lang="en-US" sz="2800" dirty="0"/>
              <a:t> </a:t>
            </a:r>
            <a:r>
              <a:rPr lang="en-US" sz="2800" dirty="0" err="1"/>
              <a:t>fonksiyonel</a:t>
            </a:r>
            <a:r>
              <a:rPr lang="en-US" sz="2800" dirty="0"/>
              <a:t> </a:t>
            </a:r>
            <a:r>
              <a:rPr lang="en-US" sz="2800" dirty="0" err="1"/>
              <a:t>açıdan</a:t>
            </a:r>
            <a:r>
              <a:rPr lang="en-US" sz="2800" dirty="0"/>
              <a:t> </a:t>
            </a:r>
            <a:r>
              <a:rPr lang="en-US" sz="2800" dirty="0" err="1" smtClean="0"/>
              <a:t>kapsamı</a:t>
            </a:r>
            <a:endParaRPr lang="tr-T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Yargılama</a:t>
            </a:r>
            <a:r>
              <a:rPr lang="en-US" sz="2800" dirty="0" smtClean="0"/>
              <a:t> </a:t>
            </a:r>
            <a:r>
              <a:rPr lang="en-US" sz="2800" dirty="0" err="1" smtClean="0"/>
              <a:t>Hizmetleri</a:t>
            </a:r>
            <a:endParaRPr lang="tr-T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Kaynaklar</a:t>
            </a:r>
            <a:r>
              <a:rPr lang="tr-TR" sz="2800" dirty="0" smtClean="0"/>
              <a:t> </a:t>
            </a:r>
            <a:r>
              <a:rPr lang="en-US" sz="2800" dirty="0" err="1"/>
              <a:t>İdari</a:t>
            </a:r>
            <a:r>
              <a:rPr lang="en-US" sz="2800" dirty="0"/>
              <a:t> </a:t>
            </a:r>
            <a:r>
              <a:rPr lang="en-US" sz="2800" dirty="0" err="1" smtClean="0"/>
              <a:t>Yönetim</a:t>
            </a:r>
            <a:endParaRPr lang="tr-T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Ortak</a:t>
            </a:r>
            <a:r>
              <a:rPr lang="en-US" sz="2800" dirty="0" smtClean="0"/>
              <a:t> </a:t>
            </a:r>
            <a:r>
              <a:rPr lang="en-US" sz="2800" dirty="0" err="1"/>
              <a:t>Uygulama</a:t>
            </a:r>
            <a:r>
              <a:rPr lang="en-US" sz="2800" dirty="0"/>
              <a:t> </a:t>
            </a:r>
            <a:r>
              <a:rPr lang="en-US" sz="2800" dirty="0" err="1" smtClean="0"/>
              <a:t>Yönetimi</a:t>
            </a:r>
            <a:endParaRPr lang="tr-T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Destek</a:t>
            </a:r>
            <a:r>
              <a:rPr lang="en-US" sz="2800" dirty="0" smtClean="0"/>
              <a:t> </a:t>
            </a:r>
            <a:r>
              <a:rPr lang="en-US" sz="2800" dirty="0" err="1"/>
              <a:t>Hizmetler</a:t>
            </a:r>
            <a:r>
              <a:rPr lang="en-US" sz="2800" dirty="0"/>
              <a:t> </a:t>
            </a:r>
            <a:r>
              <a:rPr lang="en-US" sz="2800" dirty="0" err="1" smtClean="0"/>
              <a:t>Yönetimi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dirty="0" err="1" smtClean="0"/>
              <a:t>olmak</a:t>
            </a:r>
            <a:r>
              <a:rPr lang="en-US" sz="2800" dirty="0" smtClean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dört</a:t>
            </a:r>
            <a:r>
              <a:rPr lang="en-US" sz="2800" dirty="0"/>
              <a:t> </a:t>
            </a:r>
            <a:r>
              <a:rPr lang="en-US" sz="2800" dirty="0" err="1"/>
              <a:t>bölümden</a:t>
            </a:r>
            <a:r>
              <a:rPr lang="en-US" sz="2800" dirty="0"/>
              <a:t> </a:t>
            </a:r>
            <a:r>
              <a:rPr lang="en-US" sz="2800" dirty="0" err="1"/>
              <a:t>oluşmaktadır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8335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</a:t>
            </a:r>
            <a:r>
              <a:rPr lang="tr-TR" b="1" dirty="0" err="1"/>
              <a:t>K</a:t>
            </a:r>
            <a:r>
              <a:rPr lang="en-US" b="1" dirty="0" err="1" smtClean="0"/>
              <a:t>apsamında</a:t>
            </a:r>
            <a:r>
              <a:rPr lang="en-US" b="1" dirty="0" smtClean="0"/>
              <a:t> </a:t>
            </a:r>
            <a:r>
              <a:rPr lang="tr-TR" b="1" dirty="0" smtClean="0"/>
              <a:t>Bulunan Portallar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UYAP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/>
              <a:t>ayrıca</a:t>
            </a:r>
            <a:r>
              <a:rPr lang="en-US" sz="2800" dirty="0"/>
              <a:t> </a:t>
            </a:r>
            <a:endParaRPr lang="tr-TR" sz="2800" dirty="0" smtClean="0"/>
          </a:p>
          <a:p>
            <a:pPr lvl="1"/>
            <a:r>
              <a:rPr lang="en-US" dirty="0" err="1" smtClean="0"/>
              <a:t>Avukat</a:t>
            </a:r>
            <a:r>
              <a:rPr lang="en-US" dirty="0" smtClean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(</a:t>
            </a:r>
            <a:r>
              <a:rPr lang="en-US" dirty="0" err="1"/>
              <a:t>Avukat</a:t>
            </a:r>
            <a:r>
              <a:rPr lang="en-US" dirty="0"/>
              <a:t> </a:t>
            </a:r>
            <a:r>
              <a:rPr lang="en-US" dirty="0" err="1"/>
              <a:t>Portalı</a:t>
            </a:r>
            <a:r>
              <a:rPr lang="en-US" dirty="0"/>
              <a:t>) </a:t>
            </a:r>
            <a:endParaRPr lang="tr-TR" dirty="0" smtClean="0"/>
          </a:p>
          <a:p>
            <a:pPr lvl="1"/>
            <a:r>
              <a:rPr lang="en-US" dirty="0" err="1" smtClean="0"/>
              <a:t>Vatandaş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/>
              <a:t>Sistemi</a:t>
            </a:r>
            <a:r>
              <a:rPr lang="en-US" dirty="0"/>
              <a:t> (</a:t>
            </a:r>
            <a:r>
              <a:rPr lang="en-US" dirty="0" err="1"/>
              <a:t>Vatandaş</a:t>
            </a:r>
            <a:r>
              <a:rPr lang="en-US" dirty="0"/>
              <a:t> </a:t>
            </a:r>
            <a:r>
              <a:rPr lang="en-US" dirty="0" err="1"/>
              <a:t>Portalı</a:t>
            </a:r>
            <a:r>
              <a:rPr lang="en-US" dirty="0"/>
              <a:t>) de </a:t>
            </a:r>
            <a:r>
              <a:rPr lang="en-US" dirty="0" err="1"/>
              <a:t>bulunmaktadır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sz="2800" dirty="0" err="1" smtClean="0"/>
              <a:t>UYAP’ın</a:t>
            </a:r>
            <a:r>
              <a:rPr lang="en-US" sz="2800" dirty="0" smtClean="0"/>
              <a:t> </a:t>
            </a:r>
            <a:r>
              <a:rPr lang="en-US" sz="2800" dirty="0" err="1"/>
              <a:t>dış</a:t>
            </a:r>
            <a:r>
              <a:rPr lang="en-US" sz="2800" dirty="0"/>
              <a:t> </a:t>
            </a:r>
            <a:r>
              <a:rPr lang="en-US" sz="2800" dirty="0" err="1"/>
              <a:t>otomasyonu</a:t>
            </a:r>
            <a:r>
              <a:rPr lang="en-US" sz="2800" dirty="0"/>
              <a:t> </a:t>
            </a:r>
            <a:r>
              <a:rPr lang="en-US" sz="2800" dirty="0" err="1" smtClean="0"/>
              <a:t>kapsamında</a:t>
            </a:r>
            <a:r>
              <a:rPr lang="en-US" sz="2800" dirty="0" smtClean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birimlerinin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belge</a:t>
            </a:r>
            <a:r>
              <a:rPr lang="en-US" sz="2800" dirty="0"/>
              <a:t> </a:t>
            </a:r>
            <a:r>
              <a:rPr lang="en-US" sz="2800" dirty="0" err="1"/>
              <a:t>alışverişinde</a:t>
            </a:r>
            <a:r>
              <a:rPr lang="en-US" sz="2800" dirty="0"/>
              <a:t> </a:t>
            </a:r>
            <a:r>
              <a:rPr lang="en-US" sz="2800" dirty="0" err="1"/>
              <a:t>bulunduğu</a:t>
            </a:r>
            <a:r>
              <a:rPr lang="en-US" sz="2800" dirty="0"/>
              <a:t> </a:t>
            </a:r>
            <a:r>
              <a:rPr lang="en-US" sz="2800" dirty="0" err="1"/>
              <a:t>Yüksek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Organları</a:t>
            </a:r>
            <a:r>
              <a:rPr lang="en-US" sz="2800" dirty="0"/>
              <a:t> </a:t>
            </a:r>
            <a:r>
              <a:rPr lang="en-US" sz="2800" dirty="0" err="1"/>
              <a:t>başta</a:t>
            </a:r>
            <a:r>
              <a:rPr lang="en-US" sz="2800" dirty="0"/>
              <a:t> </a:t>
            </a:r>
            <a:r>
              <a:rPr lang="en-US" sz="2800" dirty="0" err="1"/>
              <a:t>olmak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/>
              <a:t>birçok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 smtClean="0"/>
              <a:t>kurum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kuruluşları</a:t>
            </a:r>
            <a:r>
              <a:rPr lang="en-US" sz="2800" dirty="0"/>
              <a:t> da </a:t>
            </a:r>
            <a:r>
              <a:rPr lang="en-US" sz="2800" dirty="0" err="1"/>
              <a:t>yer</a:t>
            </a:r>
            <a:r>
              <a:rPr lang="en-US" sz="2800" dirty="0"/>
              <a:t>  </a:t>
            </a:r>
            <a:r>
              <a:rPr lang="en-US" sz="2800" dirty="0" err="1"/>
              <a:t>almaktadır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8967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</a:t>
            </a:r>
            <a:r>
              <a:rPr lang="tr-TR" b="1" dirty="0" err="1"/>
              <a:t>K</a:t>
            </a:r>
            <a:r>
              <a:rPr lang="en-US" b="1" dirty="0" err="1" smtClean="0"/>
              <a:t>apsamında</a:t>
            </a:r>
            <a:r>
              <a:rPr lang="en-US" b="1" dirty="0" smtClean="0"/>
              <a:t> </a:t>
            </a:r>
            <a:r>
              <a:rPr lang="tr-TR" b="1" dirty="0" smtClean="0"/>
              <a:t>Bulunan Portallar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err="1"/>
              <a:t>Nüfus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Vatandaşlık</a:t>
            </a:r>
            <a:r>
              <a:rPr lang="en-US" dirty="0"/>
              <a:t> </a:t>
            </a:r>
            <a:r>
              <a:rPr lang="en-US" dirty="0" err="1"/>
              <a:t>işleri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 </a:t>
            </a:r>
            <a:r>
              <a:rPr lang="en-US" dirty="0" err="1"/>
              <a:t>Müdürlüğü</a:t>
            </a:r>
            <a:endParaRPr lang="en-US" sz="3600" dirty="0"/>
          </a:p>
          <a:p>
            <a:pPr lvl="1"/>
            <a:r>
              <a:rPr lang="en-US" dirty="0" err="1"/>
              <a:t>Adli</a:t>
            </a:r>
            <a:r>
              <a:rPr lang="en-US" dirty="0"/>
              <a:t> </a:t>
            </a:r>
            <a:r>
              <a:rPr lang="en-US" dirty="0" err="1"/>
              <a:t>Sicil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İstatistik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endParaRPr lang="en-US" sz="3600" dirty="0"/>
          </a:p>
          <a:p>
            <a:pPr lvl="1"/>
            <a:r>
              <a:rPr lang="en-US" dirty="0" err="1"/>
              <a:t>Emniyet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(POLNET)</a:t>
            </a:r>
            <a:endParaRPr lang="en-US" sz="3600" dirty="0"/>
          </a:p>
          <a:p>
            <a:pPr lvl="1"/>
            <a:r>
              <a:rPr lang="en-US" dirty="0" err="1"/>
              <a:t>Jandarma</a:t>
            </a:r>
            <a:r>
              <a:rPr lang="en-US" dirty="0"/>
              <a:t>  </a:t>
            </a:r>
            <a:r>
              <a:rPr lang="en-US" dirty="0" err="1"/>
              <a:t>Genel</a:t>
            </a:r>
            <a:r>
              <a:rPr lang="en-US" dirty="0"/>
              <a:t>  </a:t>
            </a:r>
            <a:r>
              <a:rPr lang="en-US" dirty="0" err="1"/>
              <a:t>Komutanlığı</a:t>
            </a:r>
            <a:r>
              <a:rPr lang="en-US" dirty="0"/>
              <a:t> (KİHBİ)</a:t>
            </a:r>
            <a:endParaRPr lang="en-US" sz="3600" dirty="0"/>
          </a:p>
          <a:p>
            <a:pPr lvl="1"/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İhale</a:t>
            </a:r>
            <a:r>
              <a:rPr lang="en-US" dirty="0"/>
              <a:t> </a:t>
            </a:r>
            <a:r>
              <a:rPr lang="en-US" dirty="0" err="1"/>
              <a:t>Kurumu</a:t>
            </a:r>
            <a:endParaRPr lang="en-US" sz="3600" dirty="0"/>
          </a:p>
          <a:p>
            <a:pPr lvl="1"/>
            <a:r>
              <a:rPr lang="en-US" dirty="0"/>
              <a:t>Mali </a:t>
            </a:r>
            <a:r>
              <a:rPr lang="en-US" dirty="0" err="1"/>
              <a:t>Suçları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Kurulu</a:t>
            </a:r>
            <a:r>
              <a:rPr lang="en-US" dirty="0"/>
              <a:t> </a:t>
            </a:r>
            <a:r>
              <a:rPr lang="en-US" dirty="0" err="1"/>
              <a:t>Başkanlığı</a:t>
            </a:r>
            <a:r>
              <a:rPr lang="en-US" dirty="0"/>
              <a:t> (MASAK)</a:t>
            </a:r>
            <a:endParaRPr lang="en-US" sz="3600" dirty="0"/>
          </a:p>
          <a:p>
            <a:pPr lvl="1"/>
            <a:r>
              <a:rPr lang="en-US" dirty="0" err="1"/>
              <a:t>Maliye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 </a:t>
            </a:r>
            <a:r>
              <a:rPr lang="en-US" dirty="0" err="1"/>
              <a:t>İdaresi</a:t>
            </a:r>
            <a:r>
              <a:rPr lang="en-US" dirty="0"/>
              <a:t> </a:t>
            </a:r>
            <a:r>
              <a:rPr lang="en-US" dirty="0" err="1"/>
              <a:t>Başkanlığı</a:t>
            </a:r>
            <a:r>
              <a:rPr lang="en-US" dirty="0"/>
              <a:t>   (VEDOP)</a:t>
            </a:r>
            <a:endParaRPr lang="en-US" sz="3600" dirty="0"/>
          </a:p>
          <a:p>
            <a:pPr lvl="1"/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İstatistik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endParaRPr lang="en-US" sz="3600" dirty="0"/>
          </a:p>
          <a:p>
            <a:pPr lvl="1"/>
            <a:r>
              <a:rPr lang="en-US" dirty="0" err="1"/>
              <a:t>Tapu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Kadastro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 </a:t>
            </a:r>
            <a:r>
              <a:rPr lang="en-US" dirty="0" err="1"/>
              <a:t>Müdürlüğü</a:t>
            </a:r>
            <a:endParaRPr lang="en-US" sz="3600" dirty="0"/>
          </a:p>
          <a:p>
            <a:pPr lvl="1"/>
            <a:r>
              <a:rPr lang="en-US" dirty="0" err="1"/>
              <a:t>Türkiye</a:t>
            </a:r>
            <a:r>
              <a:rPr lang="en-US" dirty="0"/>
              <a:t> </a:t>
            </a:r>
            <a:r>
              <a:rPr lang="en-US" dirty="0" err="1"/>
              <a:t>Noterler</a:t>
            </a:r>
            <a:r>
              <a:rPr lang="en-US" dirty="0"/>
              <a:t> </a:t>
            </a:r>
            <a:r>
              <a:rPr lang="en-US" dirty="0" err="1"/>
              <a:t>Birliği</a:t>
            </a:r>
            <a:endParaRPr lang="en-US" sz="3600" dirty="0"/>
          </a:p>
          <a:p>
            <a:pPr lvl="1"/>
            <a:r>
              <a:rPr lang="en-US" dirty="0" err="1"/>
              <a:t>Türkiye</a:t>
            </a:r>
            <a:r>
              <a:rPr lang="en-US" dirty="0"/>
              <a:t> </a:t>
            </a:r>
            <a:r>
              <a:rPr lang="en-US" dirty="0" err="1"/>
              <a:t>Barolar</a:t>
            </a:r>
            <a:r>
              <a:rPr lang="en-US" dirty="0"/>
              <a:t> </a:t>
            </a:r>
            <a:r>
              <a:rPr lang="en-US" dirty="0" err="1"/>
              <a:t>Birliği</a:t>
            </a:r>
            <a:endParaRPr lang="en-US" sz="3600" dirty="0"/>
          </a:p>
          <a:p>
            <a:pPr lvl="1"/>
            <a:r>
              <a:rPr lang="en-US" dirty="0" err="1"/>
              <a:t>Gümrük</a:t>
            </a:r>
            <a:r>
              <a:rPr lang="en-US" dirty="0"/>
              <a:t> </a:t>
            </a:r>
            <a:r>
              <a:rPr lang="en-US" dirty="0" err="1"/>
              <a:t>Müsteşarlığı</a:t>
            </a:r>
            <a:endParaRPr lang="en-US" sz="3600" dirty="0"/>
          </a:p>
          <a:p>
            <a:pPr lvl="1"/>
            <a:r>
              <a:rPr lang="en-US" dirty="0" err="1"/>
              <a:t>Dışişleri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8501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- II A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smtClean="0"/>
              <a:t>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/>
              <a:t>taşra</a:t>
            </a:r>
            <a:r>
              <a:rPr lang="en-US" sz="2800" dirty="0"/>
              <a:t> </a:t>
            </a:r>
            <a:r>
              <a:rPr lang="en-US" sz="2800" dirty="0" err="1"/>
              <a:t>teşkilatında</a:t>
            </a:r>
            <a:r>
              <a:rPr lang="en-US" sz="2800" dirty="0"/>
              <a:t> </a:t>
            </a:r>
            <a:r>
              <a:rPr lang="en-US" sz="2800" dirty="0" err="1"/>
              <a:t>gereksinim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süreç</a:t>
            </a:r>
            <a:r>
              <a:rPr lang="en-US" sz="2800" dirty="0"/>
              <a:t> </a:t>
            </a:r>
            <a:r>
              <a:rPr lang="en-US" sz="2800" dirty="0" err="1"/>
              <a:t>analizleri</a:t>
            </a:r>
            <a:r>
              <a:rPr lang="en-US" sz="2800" dirty="0"/>
              <a:t> </a:t>
            </a:r>
            <a:r>
              <a:rPr lang="en-US" sz="2800" dirty="0" err="1"/>
              <a:t>yapılıp</a:t>
            </a:r>
            <a:r>
              <a:rPr lang="en-US" sz="2800" dirty="0"/>
              <a:t> </a:t>
            </a:r>
            <a:r>
              <a:rPr lang="en-US" sz="2800" dirty="0" err="1"/>
              <a:t>analiz</a:t>
            </a:r>
            <a:r>
              <a:rPr lang="en-US" sz="2800" dirty="0"/>
              <a:t> </a:t>
            </a:r>
            <a:r>
              <a:rPr lang="en-US" sz="2800" dirty="0" err="1" smtClean="0"/>
              <a:t>raporu</a:t>
            </a:r>
            <a:r>
              <a:rPr lang="en-US" sz="2800" dirty="0" smtClean="0"/>
              <a:t> </a:t>
            </a:r>
            <a:r>
              <a:rPr lang="en-US" sz="2800" dirty="0" err="1"/>
              <a:t>hazırlanmıştır</a:t>
            </a:r>
            <a:r>
              <a:rPr lang="en-US" sz="2800" dirty="0"/>
              <a:t>. Bu </a:t>
            </a:r>
            <a:r>
              <a:rPr lang="en-US" sz="2800" dirty="0" err="1"/>
              <a:t>analiz</a:t>
            </a:r>
            <a:r>
              <a:rPr lang="en-US" sz="2800" dirty="0"/>
              <a:t> </a:t>
            </a:r>
            <a:r>
              <a:rPr lang="en-US" sz="2800" dirty="0" err="1"/>
              <a:t>raporlarına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mimarisi</a:t>
            </a:r>
            <a:r>
              <a:rPr lang="en-US" sz="2800" dirty="0"/>
              <a:t> </a:t>
            </a:r>
            <a:r>
              <a:rPr lang="en-US" sz="2800" dirty="0" err="1"/>
              <a:t>hazırlanmış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 31 </a:t>
            </a:r>
            <a:r>
              <a:rPr lang="en-US" sz="2800" dirty="0" err="1"/>
              <a:t>taşra</a:t>
            </a:r>
            <a:r>
              <a:rPr lang="en-US" sz="2800" dirty="0"/>
              <a:t> </a:t>
            </a:r>
            <a:r>
              <a:rPr lang="en-US" sz="2800" dirty="0" err="1"/>
              <a:t>teşkilatının</a:t>
            </a:r>
            <a:r>
              <a:rPr lang="en-US" sz="2800" dirty="0"/>
              <a:t> </a:t>
            </a:r>
            <a:r>
              <a:rPr lang="en-US" sz="2800" dirty="0" err="1"/>
              <a:t>yapısal</a:t>
            </a:r>
            <a:r>
              <a:rPr lang="en-US" sz="2800" dirty="0"/>
              <a:t> </a:t>
            </a:r>
            <a:r>
              <a:rPr lang="en-US" sz="2800" dirty="0" err="1"/>
              <a:t>kablolama</a:t>
            </a:r>
            <a:r>
              <a:rPr lang="en-US" sz="2800" dirty="0"/>
              <a:t>, </a:t>
            </a:r>
            <a:r>
              <a:rPr lang="en-US" sz="2800" dirty="0" err="1"/>
              <a:t>masaüstü</a:t>
            </a:r>
            <a:r>
              <a:rPr lang="en-US" sz="2800" dirty="0"/>
              <a:t> </a:t>
            </a:r>
            <a:r>
              <a:rPr lang="en-US" sz="2800" dirty="0" err="1"/>
              <a:t>bilgisayar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çevre</a:t>
            </a:r>
            <a:r>
              <a:rPr lang="en-US" sz="2800" dirty="0"/>
              <a:t> </a:t>
            </a:r>
            <a:r>
              <a:rPr lang="en-US" sz="2800" dirty="0" err="1" smtClean="0"/>
              <a:t>birimleri</a:t>
            </a:r>
            <a:r>
              <a:rPr lang="en-US" sz="2800" dirty="0" smtClean="0"/>
              <a:t> </a:t>
            </a:r>
            <a:r>
              <a:rPr lang="en-US" sz="2800" dirty="0" err="1"/>
              <a:t>temin</a:t>
            </a:r>
            <a:r>
              <a:rPr lang="en-US" sz="2800" dirty="0"/>
              <a:t> </a:t>
            </a:r>
            <a:r>
              <a:rPr lang="en-US" sz="2800" dirty="0" err="1"/>
              <a:t>edilerek</a:t>
            </a:r>
            <a:r>
              <a:rPr lang="en-US" sz="2800" dirty="0"/>
              <a:t> </a:t>
            </a:r>
            <a:r>
              <a:rPr lang="en-US" sz="2800" dirty="0" err="1"/>
              <a:t>kurulumu</a:t>
            </a:r>
            <a:r>
              <a:rPr lang="en-US" sz="2800" dirty="0"/>
              <a:t>  </a:t>
            </a:r>
            <a:r>
              <a:rPr lang="en-US" sz="2800" dirty="0" err="1"/>
              <a:t>yapılmıştır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 err="1"/>
              <a:t>Proje</a:t>
            </a:r>
            <a:r>
              <a:rPr lang="en-US" sz="2800" dirty="0"/>
              <a:t> </a:t>
            </a:r>
            <a:r>
              <a:rPr lang="en-US" sz="2800" dirty="0" err="1"/>
              <a:t>Ağustos</a:t>
            </a:r>
            <a:r>
              <a:rPr lang="en-US" sz="2800" dirty="0"/>
              <a:t> 2001 de </a:t>
            </a:r>
            <a:r>
              <a:rPr lang="en-US" sz="2800" dirty="0" err="1"/>
              <a:t>başlayıp</a:t>
            </a:r>
            <a:r>
              <a:rPr lang="en-US" sz="2800" dirty="0"/>
              <a:t> </a:t>
            </a:r>
            <a:r>
              <a:rPr lang="en-US" sz="2800" dirty="0" err="1"/>
              <a:t>Aralık</a:t>
            </a:r>
            <a:r>
              <a:rPr lang="en-US" sz="2800" dirty="0"/>
              <a:t> 2001 de </a:t>
            </a:r>
            <a:r>
              <a:rPr lang="en-US" sz="2800" dirty="0" err="1"/>
              <a:t>tamamlanmıştır</a:t>
            </a:r>
            <a:r>
              <a:rPr lang="en-US" sz="2800" dirty="0"/>
              <a:t>. Bu </a:t>
            </a:r>
            <a:r>
              <a:rPr lang="en-US" sz="2800" dirty="0" err="1" smtClean="0"/>
              <a:t>kapsamda</a:t>
            </a:r>
            <a:r>
              <a:rPr lang="tr-TR" sz="2800" dirty="0"/>
              <a:t> </a:t>
            </a:r>
            <a:r>
              <a:rPr lang="en-US" sz="2800" dirty="0" smtClean="0"/>
              <a:t>31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Taşra</a:t>
            </a:r>
            <a:r>
              <a:rPr lang="en-US" sz="2800" dirty="0"/>
              <a:t> </a:t>
            </a:r>
            <a:r>
              <a:rPr lang="en-US" sz="2800" dirty="0" err="1"/>
              <a:t>teşkilatı</a:t>
            </a:r>
            <a:r>
              <a:rPr lang="en-US" sz="2800" dirty="0"/>
              <a:t> </a:t>
            </a:r>
            <a:r>
              <a:rPr lang="en-US" sz="2800" dirty="0" err="1"/>
              <a:t>birimi</a:t>
            </a:r>
            <a:r>
              <a:rPr lang="en-US" sz="2800" dirty="0"/>
              <a:t> </a:t>
            </a:r>
            <a:r>
              <a:rPr lang="en-US" sz="2800" dirty="0" err="1"/>
              <a:t>işletime</a:t>
            </a:r>
            <a:r>
              <a:rPr lang="en-US" sz="2800" dirty="0"/>
              <a:t>  </a:t>
            </a:r>
            <a:r>
              <a:rPr lang="en-US" sz="2800" dirty="0" err="1"/>
              <a:t>alınmıştır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9758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- II </a:t>
            </a:r>
            <a:r>
              <a:rPr lang="en-US" b="1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Taşra</a:t>
            </a:r>
            <a:r>
              <a:rPr lang="en-US" dirty="0"/>
              <a:t> </a:t>
            </a:r>
            <a:r>
              <a:rPr lang="en-US" dirty="0" err="1"/>
              <a:t>Birimleri</a:t>
            </a:r>
            <a:r>
              <a:rPr lang="en-US" dirty="0"/>
              <a:t> </a:t>
            </a:r>
            <a:r>
              <a:rPr lang="en-US" dirty="0" err="1"/>
              <a:t>Otomasyonu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UYAP II-C </a:t>
            </a:r>
            <a:r>
              <a:rPr lang="en-US" dirty="0" err="1"/>
              <a:t>projesi</a:t>
            </a:r>
            <a:r>
              <a:rPr lang="en-US" dirty="0"/>
              <a:t>, </a:t>
            </a:r>
            <a:r>
              <a:rPr lang="en-US" dirty="0" err="1"/>
              <a:t>organizasyonel</a:t>
            </a:r>
            <a:r>
              <a:rPr lang="en-US" dirty="0"/>
              <a:t> </a:t>
            </a:r>
            <a:r>
              <a:rPr lang="en-US" dirty="0" err="1"/>
              <a:t>kapsamda</a:t>
            </a:r>
            <a:r>
              <a:rPr lang="en-US" dirty="0"/>
              <a:t> </a:t>
            </a:r>
            <a:r>
              <a:rPr lang="en-US" dirty="0" err="1" smtClean="0"/>
              <a:t>belirtilen</a:t>
            </a:r>
            <a:r>
              <a:rPr lang="en-US" dirty="0" smtClean="0"/>
              <a:t> </a:t>
            </a:r>
            <a:r>
              <a:rPr lang="en-US" dirty="0" err="1"/>
              <a:t>yerlerde</a:t>
            </a:r>
            <a:r>
              <a:rPr lang="en-US" dirty="0"/>
              <a:t> </a:t>
            </a:r>
            <a:r>
              <a:rPr lang="en-US" dirty="0" err="1"/>
              <a:t>yazılım</a:t>
            </a:r>
            <a:r>
              <a:rPr lang="en-US" dirty="0"/>
              <a:t>, </a:t>
            </a:r>
            <a:r>
              <a:rPr lang="en-US" dirty="0" err="1"/>
              <a:t>donanım</a:t>
            </a:r>
            <a:r>
              <a:rPr lang="en-US" dirty="0"/>
              <a:t>, </a:t>
            </a:r>
            <a:r>
              <a:rPr lang="en-US" dirty="0" err="1"/>
              <a:t>geniş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, </a:t>
            </a:r>
            <a:r>
              <a:rPr lang="en-US" dirty="0" err="1"/>
              <a:t>yapısal</a:t>
            </a:r>
            <a:r>
              <a:rPr lang="en-US" dirty="0"/>
              <a:t> </a:t>
            </a:r>
            <a:r>
              <a:rPr lang="en-US" dirty="0" err="1"/>
              <a:t>kablolama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statik</a:t>
            </a:r>
            <a:r>
              <a:rPr lang="en-US" dirty="0"/>
              <a:t> </a:t>
            </a:r>
            <a:r>
              <a:rPr lang="en-US" dirty="0" err="1" smtClean="0"/>
              <a:t>kesintisiz</a:t>
            </a:r>
            <a:r>
              <a:rPr lang="en-US" dirty="0" smtClean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kaynağı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faaliyetleri</a:t>
            </a:r>
            <a:r>
              <a:rPr lang="en-US" dirty="0"/>
              <a:t> </a:t>
            </a:r>
            <a:r>
              <a:rPr lang="en-US" dirty="0" err="1"/>
              <a:t>kapsar</a:t>
            </a:r>
            <a:r>
              <a:rPr lang="en-US" dirty="0"/>
              <a:t>. Bu </a:t>
            </a:r>
            <a:r>
              <a:rPr lang="en-US" dirty="0" err="1"/>
              <a:t>bağlamda</a:t>
            </a:r>
            <a:r>
              <a:rPr lang="en-US" dirty="0"/>
              <a:t> UYAP </a:t>
            </a:r>
            <a:r>
              <a:rPr lang="en-US" dirty="0" err="1"/>
              <a:t>yazılımının</a:t>
            </a:r>
            <a:r>
              <a:rPr lang="en-US" dirty="0"/>
              <a:t>   </a:t>
            </a:r>
            <a:r>
              <a:rPr lang="en-US" dirty="0" err="1" smtClean="0"/>
              <a:t>uygulanabilmesi</a:t>
            </a:r>
            <a:r>
              <a:rPr lang="en-US" dirty="0" smtClean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Ankara’da</a:t>
            </a:r>
            <a:r>
              <a:rPr lang="en-US" dirty="0"/>
              <a:t> 70.000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verecek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Odası</a:t>
            </a:r>
            <a:r>
              <a:rPr lang="en-US" dirty="0"/>
              <a:t> </a:t>
            </a:r>
            <a:r>
              <a:rPr lang="en-US" dirty="0" err="1"/>
              <a:t>kurulmuş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ayrıca</a:t>
            </a:r>
            <a:r>
              <a:rPr lang="en-US" dirty="0"/>
              <a:t> 10.000 </a:t>
            </a:r>
            <a:r>
              <a:rPr lang="en-US" dirty="0" err="1"/>
              <a:t>kullanıcıya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verecek</a:t>
            </a:r>
            <a:r>
              <a:rPr lang="en-US" dirty="0"/>
              <a:t> </a:t>
            </a:r>
            <a:r>
              <a:rPr lang="en-US" dirty="0" err="1"/>
              <a:t>Acil</a:t>
            </a:r>
            <a:r>
              <a:rPr lang="en-US" dirty="0"/>
              <a:t> </a:t>
            </a:r>
            <a:r>
              <a:rPr lang="en-US" dirty="0" err="1"/>
              <a:t>Kurtarma</a:t>
            </a:r>
            <a:r>
              <a:rPr lang="en-US" dirty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/>
              <a:t>kurulmuştur</a:t>
            </a:r>
            <a:r>
              <a:rPr lang="en-US" dirty="0"/>
              <a:t>. 70.000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verecek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UYAP </a:t>
            </a:r>
            <a:r>
              <a:rPr lang="en-US" dirty="0" err="1" smtClean="0"/>
              <a:t>uygulamaları</a:t>
            </a:r>
            <a:r>
              <a:rPr lang="en-US" dirty="0" smtClean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altyapının</a:t>
            </a:r>
            <a:r>
              <a:rPr lang="en-US" dirty="0"/>
              <a:t> </a:t>
            </a:r>
            <a:r>
              <a:rPr lang="en-US" dirty="0" err="1"/>
              <a:t>oluşturulmasında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donanımlar</a:t>
            </a:r>
            <a:r>
              <a:rPr lang="en-US" dirty="0"/>
              <a:t> </a:t>
            </a:r>
            <a:r>
              <a:rPr lang="en-US" dirty="0" err="1"/>
              <a:t>sağlanmış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 smtClean="0"/>
              <a:t>faaliyetlerin</a:t>
            </a:r>
            <a:r>
              <a:rPr lang="en-US" dirty="0" smtClean="0"/>
              <a:t> </a:t>
            </a:r>
            <a:r>
              <a:rPr lang="en-US" dirty="0" err="1"/>
              <a:t>devamını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ağır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merkezlerinde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tr-TR" dirty="0" smtClean="0"/>
              <a:t>iş</a:t>
            </a:r>
            <a:r>
              <a:rPr lang="en-US" dirty="0" err="1" smtClean="0"/>
              <a:t>ler</a:t>
            </a:r>
            <a:r>
              <a:rPr lang="en-US" dirty="0" smtClean="0"/>
              <a:t> </a:t>
            </a:r>
            <a:r>
              <a:rPr lang="en-US" dirty="0" err="1"/>
              <a:t>kurulmuştur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0340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- II </a:t>
            </a:r>
            <a:r>
              <a:rPr lang="en-US" b="1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220 </a:t>
            </a:r>
            <a:r>
              <a:rPr lang="en-US" dirty="0" err="1"/>
              <a:t>birimde</a:t>
            </a:r>
            <a:r>
              <a:rPr lang="en-US" dirty="0"/>
              <a:t> UYAP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geniş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 </a:t>
            </a:r>
            <a:r>
              <a:rPr lang="en-US" dirty="0" err="1"/>
              <a:t>bağlantısı</a:t>
            </a:r>
            <a:r>
              <a:rPr lang="en-US" dirty="0"/>
              <a:t> (WAN)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edilmiştir</a:t>
            </a:r>
            <a:r>
              <a:rPr lang="en-US" dirty="0"/>
              <a:t>. Bu </a:t>
            </a:r>
            <a:r>
              <a:rPr lang="en-US" dirty="0" err="1"/>
              <a:t>birimlerde</a:t>
            </a:r>
            <a:r>
              <a:rPr lang="en-US" dirty="0"/>
              <a:t> internet, e-mail </a:t>
            </a:r>
            <a:r>
              <a:rPr lang="en-US" dirty="0" err="1"/>
              <a:t>ve</a:t>
            </a:r>
            <a:r>
              <a:rPr lang="en-US" dirty="0"/>
              <a:t> UYAP </a:t>
            </a:r>
            <a:r>
              <a:rPr lang="en-US" dirty="0" err="1"/>
              <a:t>uygulamalarını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kullanılabilmeleri</a:t>
            </a:r>
            <a:r>
              <a:rPr lang="en-US" dirty="0"/>
              <a:t> </a:t>
            </a:r>
            <a:r>
              <a:rPr lang="en-US" dirty="0" err="1" smtClean="0"/>
              <a:t>amaçlanmıştır</a:t>
            </a:r>
            <a:r>
              <a:rPr lang="en-US" dirty="0"/>
              <a:t>. </a:t>
            </a:r>
            <a:r>
              <a:rPr lang="en-US" dirty="0" err="1"/>
              <a:t>Türkiye</a:t>
            </a:r>
            <a:r>
              <a:rPr lang="en-US" dirty="0"/>
              <a:t> </a:t>
            </a:r>
            <a:r>
              <a:rPr lang="en-US" dirty="0" err="1"/>
              <a:t>çapındaki</a:t>
            </a:r>
            <a:r>
              <a:rPr lang="en-US" dirty="0"/>
              <a:t> 30.000 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personeli</a:t>
            </a:r>
            <a:r>
              <a:rPr lang="en-US" dirty="0"/>
              <a:t>, 40.000 </a:t>
            </a:r>
            <a:r>
              <a:rPr lang="en-US" dirty="0" err="1"/>
              <a:t>avukata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internet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gelecek</a:t>
            </a:r>
            <a:r>
              <a:rPr lang="en-US" dirty="0"/>
              <a:t> </a:t>
            </a:r>
            <a:r>
              <a:rPr lang="en-US" dirty="0" err="1" smtClean="0"/>
              <a:t>vatandaşlarımıza</a:t>
            </a:r>
            <a:r>
              <a:rPr lang="en-US" dirty="0" smtClean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verecek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Odası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felaket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 </a:t>
            </a:r>
            <a:r>
              <a:rPr lang="en-US" dirty="0" err="1"/>
              <a:t>devreye</a:t>
            </a:r>
            <a:r>
              <a:rPr lang="en-US" dirty="0"/>
              <a:t> </a:t>
            </a:r>
            <a:r>
              <a:rPr lang="en-US" dirty="0" err="1"/>
              <a:t>girecek</a:t>
            </a:r>
            <a:r>
              <a:rPr lang="en-US" dirty="0"/>
              <a:t> Disaster Center (</a:t>
            </a:r>
            <a:r>
              <a:rPr lang="en-US" dirty="0" err="1"/>
              <a:t>Acil</a:t>
            </a:r>
            <a:r>
              <a:rPr lang="en-US" dirty="0"/>
              <a:t> Durum </a:t>
            </a:r>
            <a:r>
              <a:rPr lang="en-US" dirty="0" err="1"/>
              <a:t>Merkezi</a:t>
            </a:r>
            <a:r>
              <a:rPr lang="en-US" dirty="0"/>
              <a:t>) </a:t>
            </a:r>
            <a:r>
              <a:rPr lang="en-US" dirty="0" err="1"/>
              <a:t>kurulmuştur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31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- II D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Bu </a:t>
            </a:r>
            <a:r>
              <a:rPr lang="en-US" sz="2800" dirty="0" err="1"/>
              <a:t>aşamalarda</a:t>
            </a:r>
            <a:r>
              <a:rPr lang="en-US" sz="2800" dirty="0"/>
              <a:t> </a:t>
            </a:r>
            <a:r>
              <a:rPr lang="en-US" sz="2800" dirty="0" err="1"/>
              <a:t>taşra</a:t>
            </a:r>
            <a:r>
              <a:rPr lang="en-US" sz="2800" dirty="0"/>
              <a:t> </a:t>
            </a:r>
            <a:r>
              <a:rPr lang="en-US" sz="2800" dirty="0" err="1"/>
              <a:t>teşkilatında</a:t>
            </a:r>
            <a:r>
              <a:rPr lang="en-US" sz="2800" dirty="0"/>
              <a:t> </a:t>
            </a:r>
            <a:r>
              <a:rPr lang="en-US" sz="2800" dirty="0" err="1"/>
              <a:t>kullanılmak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donanım</a:t>
            </a:r>
            <a:r>
              <a:rPr lang="en-US" sz="2800" dirty="0"/>
              <a:t> </a:t>
            </a:r>
            <a:r>
              <a:rPr lang="en-US" sz="2800" dirty="0" err="1"/>
              <a:t>temin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gerçekleştirilmiştir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3425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E-</a:t>
            </a:r>
            <a:r>
              <a:rPr lang="tr-TR" b="1" dirty="0" smtClean="0"/>
              <a:t>D</a:t>
            </a:r>
            <a:r>
              <a:rPr lang="en-US" b="1" dirty="0" err="1" smtClean="0"/>
              <a:t>önü</a:t>
            </a:r>
            <a:r>
              <a:rPr lang="tr-TR" b="1" dirty="0" smtClean="0"/>
              <a:t>ş</a:t>
            </a:r>
            <a:r>
              <a:rPr lang="en-US" b="1" dirty="0" err="1" smtClean="0"/>
              <a:t>üm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B</a:t>
            </a:r>
            <a:r>
              <a:rPr lang="en-US" sz="2800" dirty="0" err="1" smtClean="0"/>
              <a:t>ilgi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ileti</a:t>
            </a:r>
            <a:r>
              <a:rPr lang="tr-TR" sz="2800" dirty="0" smtClean="0"/>
              <a:t>ş</a:t>
            </a:r>
            <a:r>
              <a:rPr lang="en-US" sz="2800" dirty="0" err="1" smtClean="0"/>
              <a:t>im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teknolojilerini</a:t>
            </a:r>
            <a:r>
              <a:rPr lang="en-US" sz="2800" dirty="0" smtClean="0"/>
              <a:t> </a:t>
            </a:r>
            <a:r>
              <a:rPr lang="en-US" sz="2800" dirty="0" err="1" smtClean="0"/>
              <a:t>etkin</a:t>
            </a:r>
            <a:r>
              <a:rPr lang="en-US" sz="2800" dirty="0" smtClean="0"/>
              <a:t> </a:t>
            </a:r>
            <a:r>
              <a:rPr lang="en-US" sz="2800" dirty="0" err="1" smtClean="0"/>
              <a:t>kullanarak</a:t>
            </a:r>
            <a:r>
              <a:rPr lang="en-US" sz="2800" dirty="0" smtClean="0"/>
              <a:t>, </a:t>
            </a:r>
            <a:r>
              <a:rPr lang="en-US" sz="2800" dirty="0" err="1" smtClean="0"/>
              <a:t>mevcut</a:t>
            </a:r>
            <a:r>
              <a:rPr lang="en-US" sz="2800" dirty="0" smtClean="0"/>
              <a:t> </a:t>
            </a:r>
            <a:r>
              <a:rPr lang="en-US" sz="2800" dirty="0" err="1" smtClean="0"/>
              <a:t>kültürün</a:t>
            </a:r>
            <a:r>
              <a:rPr lang="en-US" sz="2800" dirty="0" smtClean="0"/>
              <a:t>, i</a:t>
            </a:r>
            <a:r>
              <a:rPr lang="tr-TR" sz="2800" dirty="0" smtClean="0"/>
              <a:t>ş</a:t>
            </a:r>
            <a:r>
              <a:rPr lang="en-US" sz="2800" dirty="0" smtClean="0"/>
              <a:t> </a:t>
            </a:r>
            <a:r>
              <a:rPr lang="en-US" sz="2800" dirty="0" err="1" smtClean="0"/>
              <a:t>modelinin</a:t>
            </a:r>
            <a:r>
              <a:rPr lang="en-US" sz="2800" dirty="0" smtClean="0"/>
              <a:t>, i</a:t>
            </a:r>
            <a:r>
              <a:rPr lang="tr-TR" sz="2800" dirty="0" smtClean="0"/>
              <a:t>ş</a:t>
            </a:r>
            <a:r>
              <a:rPr lang="en-US" sz="2800" dirty="0" smtClean="0"/>
              <a:t> </a:t>
            </a:r>
            <a:r>
              <a:rPr lang="en-US" sz="2800" dirty="0" err="1" smtClean="0"/>
              <a:t>süreçlerinin</a:t>
            </a:r>
            <a:r>
              <a:rPr lang="en-US" sz="2800" dirty="0" smtClean="0"/>
              <a:t>, </a:t>
            </a:r>
            <a:r>
              <a:rPr lang="en-US" sz="2800" dirty="0" err="1" smtClean="0"/>
              <a:t>ürün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hizmetlerin</a:t>
            </a:r>
            <a:r>
              <a:rPr lang="en-US" sz="2800" dirty="0" smtClean="0"/>
              <a:t>; </a:t>
            </a:r>
            <a:r>
              <a:rPr lang="en-US" sz="2800" dirty="0" err="1" smtClean="0"/>
              <a:t>çal</a:t>
            </a:r>
            <a:r>
              <a:rPr lang="tr-TR" sz="2800" dirty="0" smtClean="0"/>
              <a:t>ışa</a:t>
            </a:r>
            <a:r>
              <a:rPr lang="en-US" sz="2800" dirty="0" smtClean="0"/>
              <a:t>n, </a:t>
            </a:r>
            <a:r>
              <a:rPr lang="en-US" sz="2800" dirty="0" err="1" smtClean="0"/>
              <a:t>vatanda</a:t>
            </a:r>
            <a:r>
              <a:rPr lang="tr-TR" sz="2800" dirty="0" smtClean="0"/>
              <a:t>ş</a:t>
            </a:r>
            <a:r>
              <a:rPr lang="en-US" sz="2800" dirty="0" smtClean="0"/>
              <a:t>, </a:t>
            </a:r>
            <a:r>
              <a:rPr lang="tr-TR" sz="2800" dirty="0" smtClean="0"/>
              <a:t>iş</a:t>
            </a:r>
            <a:r>
              <a:rPr lang="en-US" sz="2800" dirty="0" smtClean="0"/>
              <a:t> </a:t>
            </a:r>
            <a:r>
              <a:rPr lang="en-US" sz="2800" dirty="0" err="1" smtClean="0"/>
              <a:t>ortaklar</a:t>
            </a:r>
            <a:r>
              <a:rPr lang="tr-TR" sz="2800" dirty="0"/>
              <a:t>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di</a:t>
            </a:r>
            <a:r>
              <a:rPr lang="tr-TR" sz="2800" dirty="0" smtClean="0"/>
              <a:t>ğ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tüm</a:t>
            </a:r>
            <a:r>
              <a:rPr lang="en-US" sz="2800" dirty="0" smtClean="0"/>
              <a:t> </a:t>
            </a:r>
            <a:r>
              <a:rPr lang="en-US" sz="2800" dirty="0" err="1" smtClean="0"/>
              <a:t>sosyal</a:t>
            </a:r>
            <a:r>
              <a:rPr lang="en-US" sz="2800" dirty="0" smtClean="0"/>
              <a:t> </a:t>
            </a:r>
            <a:r>
              <a:rPr lang="en-US" sz="2800" dirty="0" err="1" smtClean="0"/>
              <a:t>payda</a:t>
            </a:r>
            <a:r>
              <a:rPr lang="tr-TR" sz="2800" dirty="0" smtClean="0"/>
              <a:t>ş</a:t>
            </a:r>
            <a:r>
              <a:rPr lang="en-US" sz="2800" dirty="0" err="1" smtClean="0"/>
              <a:t>lar</a:t>
            </a:r>
            <a:r>
              <a:rPr lang="tr-TR" sz="2800" dirty="0"/>
              <a:t>ı</a:t>
            </a:r>
            <a:r>
              <a:rPr lang="en-US" sz="2800" dirty="0" smtClean="0"/>
              <a:t>n </a:t>
            </a:r>
            <a:r>
              <a:rPr lang="en-US" sz="2800" dirty="0" err="1" smtClean="0"/>
              <a:t>yarar</a:t>
            </a:r>
            <a:r>
              <a:rPr lang="tr-TR" sz="2800" dirty="0" smtClean="0"/>
              <a:t>ı</a:t>
            </a:r>
            <a:r>
              <a:rPr lang="en-US" sz="2800" dirty="0" err="1" smtClean="0"/>
              <a:t>na</a:t>
            </a:r>
            <a:r>
              <a:rPr lang="en-US" sz="2800" dirty="0" smtClean="0"/>
              <a:t>,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bütünlük</a:t>
            </a:r>
            <a:r>
              <a:rPr lang="en-US" sz="2800" dirty="0" smtClean="0"/>
              <a:t> </a:t>
            </a:r>
            <a:r>
              <a:rPr lang="en-US" sz="2800" dirty="0" err="1" smtClean="0"/>
              <a:t>içinde</a:t>
            </a:r>
            <a:r>
              <a:rPr lang="en-US" sz="2800" dirty="0" smtClean="0"/>
              <a:t> de</a:t>
            </a:r>
            <a:r>
              <a:rPr lang="tr-TR" sz="2800" dirty="0"/>
              <a:t>ğ</a:t>
            </a:r>
            <a:r>
              <a:rPr lang="en-US" sz="2800" dirty="0" smtClean="0"/>
              <a:t>i</a:t>
            </a:r>
            <a:r>
              <a:rPr lang="tr-TR" sz="2800" dirty="0" smtClean="0"/>
              <a:t>ş</a:t>
            </a:r>
            <a:r>
              <a:rPr lang="en-US" sz="2800" dirty="0" err="1" smtClean="0"/>
              <a:t>tirilmesi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anlam</a:t>
            </a:r>
            <a:r>
              <a:rPr lang="tr-TR" sz="2800" dirty="0" smtClean="0"/>
              <a:t>ı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gelmektedir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20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- II </a:t>
            </a:r>
            <a:r>
              <a:rPr lang="en-US" b="1" dirty="0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UYAP II- C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kurulmuş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sistemin</a:t>
            </a:r>
            <a:r>
              <a:rPr lang="en-US" dirty="0"/>
              <a:t>, </a:t>
            </a:r>
            <a:r>
              <a:rPr lang="en-US" dirty="0" smtClean="0"/>
              <a:t>10.000</a:t>
            </a:r>
            <a:r>
              <a:rPr lang="tr-TR" dirty="0" smtClean="0"/>
              <a:t> </a:t>
            </a:r>
            <a:r>
              <a:rPr lang="en-US" dirty="0" err="1" smtClean="0"/>
              <a:t>kullanıcıdan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30.000 </a:t>
            </a:r>
            <a:r>
              <a:rPr lang="en-US" dirty="0" err="1" smtClean="0"/>
              <a:t>iç</a:t>
            </a:r>
            <a:r>
              <a:rPr lang="tr-TR" dirty="0" smtClean="0"/>
              <a:t> </a:t>
            </a:r>
            <a:r>
              <a:rPr lang="en-US" dirty="0" err="1" smtClean="0"/>
              <a:t>kullanıcı</a:t>
            </a:r>
            <a:r>
              <a:rPr lang="en-US" dirty="0"/>
              <a:t>, 40.000 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kullanıcıya</a:t>
            </a:r>
            <a:r>
              <a:rPr lang="en-US" dirty="0"/>
              <a:t> (</a:t>
            </a:r>
            <a:r>
              <a:rPr lang="en-US" dirty="0" err="1"/>
              <a:t>Avukat</a:t>
            </a:r>
            <a:r>
              <a:rPr lang="en-US" dirty="0"/>
              <a:t>)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verecek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 smtClean="0"/>
              <a:t>yaygınlaştırılması</a:t>
            </a:r>
            <a:r>
              <a:rPr lang="en-US" dirty="0" smtClean="0"/>
              <a:t> </a:t>
            </a:r>
            <a:r>
              <a:rPr lang="en-US" dirty="0" err="1"/>
              <a:t>amacı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planlanan</a:t>
            </a:r>
            <a:r>
              <a:rPr lang="en-US" dirty="0"/>
              <a:t> UYAP II-F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etmektedir</a:t>
            </a:r>
            <a:r>
              <a:rPr lang="en-US" dirty="0"/>
              <a:t>. </a:t>
            </a:r>
            <a:r>
              <a:rPr lang="en-US" dirty="0" err="1"/>
              <a:t>Proje</a:t>
            </a:r>
            <a:r>
              <a:rPr lang="en-US" dirty="0"/>
              <a:t> </a:t>
            </a:r>
            <a:r>
              <a:rPr lang="en-US" dirty="0" err="1" smtClean="0"/>
              <a:t>kapsamında</a:t>
            </a:r>
            <a:r>
              <a:rPr lang="en-US" dirty="0"/>
              <a:t>;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UYAP</a:t>
            </a:r>
            <a:r>
              <a:rPr lang="tr-TR" dirty="0" smtClean="0"/>
              <a:t> </a:t>
            </a:r>
            <a:r>
              <a:rPr lang="en-US" dirty="0" err="1" smtClean="0"/>
              <a:t>yazılımının</a:t>
            </a:r>
            <a:r>
              <a:rPr lang="tr-TR" dirty="0" smtClean="0"/>
              <a:t> </a:t>
            </a:r>
            <a:r>
              <a:rPr lang="en-US" dirty="0" err="1" smtClean="0"/>
              <a:t>kullanılabilmesi</a:t>
            </a:r>
            <a:r>
              <a:rPr lang="en-US" dirty="0" smtClean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hâkim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savcıları</a:t>
            </a:r>
            <a:r>
              <a:rPr lang="en-US" dirty="0"/>
              <a:t> da </a:t>
            </a:r>
            <a:r>
              <a:rPr lang="en-US" dirty="0" err="1"/>
              <a:t>dâhil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13.000 </a:t>
            </a:r>
            <a:r>
              <a:rPr lang="en-US" dirty="0" err="1"/>
              <a:t>personele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bilgisayar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, </a:t>
            </a:r>
            <a:r>
              <a:rPr lang="en-US" dirty="0" err="1"/>
              <a:t>merkez</a:t>
            </a:r>
            <a:r>
              <a:rPr lang="en-US" dirty="0"/>
              <a:t> </a:t>
            </a:r>
            <a:r>
              <a:rPr lang="en-US" dirty="0" err="1"/>
              <a:t>teşkilatı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  40 </a:t>
            </a:r>
            <a:r>
              <a:rPr lang="en-US" dirty="0" err="1"/>
              <a:t>adet</a:t>
            </a:r>
            <a:r>
              <a:rPr lang="en-US" dirty="0"/>
              <a:t> </a:t>
            </a:r>
            <a:r>
              <a:rPr lang="en-US" dirty="0" err="1"/>
              <a:t>taşra</a:t>
            </a:r>
            <a:r>
              <a:rPr lang="en-US" dirty="0"/>
              <a:t> </a:t>
            </a:r>
            <a:r>
              <a:rPr lang="en-US" dirty="0" err="1"/>
              <a:t>teşkilatında</a:t>
            </a:r>
            <a:r>
              <a:rPr lang="en-US" dirty="0"/>
              <a:t> </a:t>
            </a:r>
            <a:r>
              <a:rPr lang="en-US" dirty="0" err="1"/>
              <a:t>işletime</a:t>
            </a:r>
            <a:r>
              <a:rPr lang="en-US" dirty="0"/>
              <a:t> </a:t>
            </a:r>
            <a:r>
              <a:rPr lang="en-US" dirty="0" err="1"/>
              <a:t>alınması</a:t>
            </a:r>
            <a:r>
              <a:rPr lang="en-US" dirty="0"/>
              <a:t> </a:t>
            </a:r>
            <a:r>
              <a:rPr lang="en-US" dirty="0" err="1"/>
              <a:t>çalışmaları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5.344 </a:t>
            </a:r>
            <a:r>
              <a:rPr lang="en-US" dirty="0" err="1"/>
              <a:t>kişiye</a:t>
            </a:r>
            <a:r>
              <a:rPr lang="en-US" dirty="0"/>
              <a:t> UYAP </a:t>
            </a:r>
            <a:r>
              <a:rPr lang="en-US" dirty="0" err="1" smtClean="0"/>
              <a:t>yazılım</a:t>
            </a:r>
            <a:r>
              <a:rPr lang="en-US" dirty="0" smtClean="0"/>
              <a:t> </a:t>
            </a:r>
            <a:r>
              <a:rPr lang="en-US" dirty="0" err="1"/>
              <a:t>eğitimleri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UYAP </a:t>
            </a:r>
            <a:r>
              <a:rPr lang="en-US" dirty="0" err="1"/>
              <a:t>uzman</a:t>
            </a:r>
            <a:r>
              <a:rPr lang="en-US" dirty="0"/>
              <a:t>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eğitimleri</a:t>
            </a:r>
            <a:r>
              <a:rPr lang="en-US" dirty="0"/>
              <a:t> </a:t>
            </a:r>
            <a:r>
              <a:rPr lang="en-US" dirty="0" err="1"/>
              <a:t>verilmiştir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9714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- II </a:t>
            </a:r>
            <a:r>
              <a:rPr lang="en-US" b="1" dirty="0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UYAP </a:t>
            </a:r>
            <a:r>
              <a:rPr lang="en-US" sz="2800" dirty="0" err="1" smtClean="0"/>
              <a:t>proje</a:t>
            </a:r>
            <a:r>
              <a:rPr lang="en-US" sz="2800" dirty="0" smtClean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, UYAP 133 </a:t>
            </a:r>
            <a:r>
              <a:rPr lang="en-US" sz="2800" dirty="0" err="1"/>
              <a:t>Ağır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Merkezi</a:t>
            </a:r>
            <a:r>
              <a:rPr lang="en-US" sz="2800" dirty="0"/>
              <a:t>, 581 </a:t>
            </a:r>
            <a:r>
              <a:rPr lang="en-US" sz="2800" dirty="0" err="1"/>
              <a:t>Adliye</a:t>
            </a:r>
            <a:r>
              <a:rPr lang="en-US" sz="2800" dirty="0"/>
              <a:t>, 5 </a:t>
            </a:r>
            <a:r>
              <a:rPr lang="en-US" sz="2800" dirty="0" smtClean="0"/>
              <a:t>CMK</a:t>
            </a:r>
            <a:r>
              <a:rPr lang="tr-TR" sz="2800" dirty="0" smtClean="0"/>
              <a:t> 250. </a:t>
            </a:r>
            <a:r>
              <a:rPr lang="en-US" sz="2800" dirty="0" err="1" smtClean="0"/>
              <a:t>Maddesi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Başsavcılığı</a:t>
            </a:r>
            <a:r>
              <a:rPr lang="en-US" sz="2800" dirty="0"/>
              <a:t>, 25 </a:t>
            </a: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/>
              <a:t>İdare</a:t>
            </a:r>
            <a:r>
              <a:rPr lang="en-US" sz="2800" dirty="0"/>
              <a:t> </a:t>
            </a:r>
            <a:r>
              <a:rPr lang="en-US" sz="2800" dirty="0" err="1"/>
              <a:t>Mahkemesi</a:t>
            </a:r>
            <a:r>
              <a:rPr lang="en-US" sz="2800" dirty="0"/>
              <a:t>, 425 </a:t>
            </a:r>
            <a:r>
              <a:rPr lang="en-US" sz="2800" dirty="0" err="1"/>
              <a:t>cezaevi</a:t>
            </a:r>
            <a:r>
              <a:rPr lang="en-US" sz="2800" dirty="0"/>
              <a:t>, 52 ATK </a:t>
            </a:r>
            <a:r>
              <a:rPr lang="en-US" sz="2800" dirty="0" err="1"/>
              <a:t>birimi</a:t>
            </a:r>
            <a:r>
              <a:rPr lang="en-US" sz="2800" dirty="0"/>
              <a:t>, 2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Meslek</a:t>
            </a:r>
            <a:r>
              <a:rPr lang="en-US" sz="2800" dirty="0"/>
              <a:t> </a:t>
            </a:r>
            <a:r>
              <a:rPr lang="en-US" sz="2800" dirty="0" err="1"/>
              <a:t>Lisesi</a:t>
            </a:r>
            <a:r>
              <a:rPr lang="en-US" sz="2800" dirty="0"/>
              <a:t>, 2 </a:t>
            </a:r>
            <a:r>
              <a:rPr lang="en-US" sz="2800" dirty="0" err="1"/>
              <a:t>Hâkim</a:t>
            </a:r>
            <a:r>
              <a:rPr lang="en-US" sz="2800" dirty="0"/>
              <a:t> </a:t>
            </a:r>
            <a:r>
              <a:rPr lang="en-US" sz="2800" dirty="0" err="1"/>
              <a:t>evi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2 </a:t>
            </a:r>
            <a:r>
              <a:rPr lang="en-US" sz="2800" dirty="0" err="1"/>
              <a:t>Sosyal</a:t>
            </a:r>
            <a:r>
              <a:rPr lang="en-US" sz="2800" dirty="0"/>
              <a:t> </a:t>
            </a:r>
            <a:r>
              <a:rPr lang="en-US" sz="2800" dirty="0" err="1"/>
              <a:t>Tesis</a:t>
            </a:r>
            <a:r>
              <a:rPr lang="en-US" sz="2800" dirty="0"/>
              <a:t> </a:t>
            </a:r>
            <a:r>
              <a:rPr lang="en-US" sz="2800" dirty="0" err="1" smtClean="0"/>
              <a:t>olmak</a:t>
            </a:r>
            <a:r>
              <a:rPr lang="en-US" sz="2800" dirty="0" smtClean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toplam</a:t>
            </a:r>
            <a:r>
              <a:rPr lang="en-US" sz="2800" dirty="0"/>
              <a:t> 1.227 </a:t>
            </a:r>
            <a:r>
              <a:rPr lang="en-US" sz="2800" dirty="0" err="1"/>
              <a:t>adet</a:t>
            </a:r>
            <a:r>
              <a:rPr lang="en-US" sz="2800" dirty="0"/>
              <a:t> </a:t>
            </a:r>
            <a:r>
              <a:rPr lang="en-US" sz="2800" dirty="0" err="1"/>
              <a:t>birimde</a:t>
            </a:r>
            <a:r>
              <a:rPr lang="en-US" sz="2800" dirty="0"/>
              <a:t> </a:t>
            </a:r>
            <a:r>
              <a:rPr lang="en-US" sz="2800" dirty="0" err="1"/>
              <a:t>uygulanmaya</a:t>
            </a:r>
            <a:r>
              <a:rPr lang="en-US" sz="2800" dirty="0"/>
              <a:t>  </a:t>
            </a:r>
            <a:r>
              <a:rPr lang="en-US" sz="2800" dirty="0" err="1" smtClean="0"/>
              <a:t>başlanmıştır</a:t>
            </a:r>
            <a:r>
              <a:rPr lang="en-US" sz="2800" dirty="0" smtClean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dirty="0" err="1" smtClean="0"/>
              <a:t>Eğitimlerin</a:t>
            </a:r>
            <a:r>
              <a:rPr lang="en-US" sz="2800" dirty="0" smtClean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etkin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kolay</a:t>
            </a:r>
            <a:r>
              <a:rPr lang="en-US" sz="2800" dirty="0"/>
              <a:t> </a:t>
            </a:r>
            <a:r>
              <a:rPr lang="en-US" sz="2800" dirty="0" err="1"/>
              <a:t>ulaşılabilmesi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uzaktan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 smtClean="0"/>
              <a:t>faaliyetleri</a:t>
            </a:r>
            <a:r>
              <a:rPr lang="en-US" sz="2800" dirty="0" smtClean="0"/>
              <a:t> </a:t>
            </a:r>
            <a:r>
              <a:rPr lang="en-US" sz="2800" dirty="0"/>
              <a:t>de (e-learning) UYAP-II F </a:t>
            </a:r>
            <a:r>
              <a:rPr lang="en-US" sz="2800" dirty="0" err="1"/>
              <a:t>projesi</a:t>
            </a:r>
            <a:r>
              <a:rPr lang="en-US" sz="2800" dirty="0"/>
              <a:t> </a:t>
            </a:r>
            <a:r>
              <a:rPr lang="en-US" sz="2800" dirty="0" err="1"/>
              <a:t>dâhilinde</a:t>
            </a:r>
            <a:r>
              <a:rPr lang="en-US" sz="2800" dirty="0"/>
              <a:t> </a:t>
            </a:r>
            <a:r>
              <a:rPr lang="tr-TR" sz="2800" dirty="0" smtClean="0"/>
              <a:t> </a:t>
            </a:r>
            <a:r>
              <a:rPr lang="en-US" sz="2800" dirty="0" err="1" smtClean="0"/>
              <a:t>başlamıştır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6965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FAYDALARI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UYAP,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sistemine</a:t>
            </a:r>
            <a:r>
              <a:rPr lang="en-US" dirty="0"/>
              <a:t> 3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noktadan</a:t>
            </a:r>
            <a:r>
              <a:rPr lang="en-US" dirty="0"/>
              <a:t> </a:t>
            </a:r>
            <a:r>
              <a:rPr lang="en-US" dirty="0" err="1"/>
              <a:t>verimlilik</a:t>
            </a:r>
            <a:r>
              <a:rPr lang="en-US" dirty="0"/>
              <a:t> </a:t>
            </a:r>
            <a:r>
              <a:rPr lang="en-US" dirty="0" err="1"/>
              <a:t>sağlamıştır</a:t>
            </a:r>
            <a:r>
              <a:rPr lang="en-US" dirty="0"/>
              <a:t>. </a:t>
            </a:r>
            <a:r>
              <a:rPr lang="en-US" dirty="0" err="1"/>
              <a:t>Bunlar</a:t>
            </a:r>
            <a:r>
              <a:rPr lang="en-US" dirty="0"/>
              <a:t>;</a:t>
            </a:r>
          </a:p>
          <a:p>
            <a:pPr lvl="2"/>
            <a:r>
              <a:rPr lang="en-US" sz="2800" dirty="0" err="1"/>
              <a:t>Zamandan</a:t>
            </a:r>
            <a:r>
              <a:rPr lang="en-US" sz="2800" dirty="0"/>
              <a:t> </a:t>
            </a:r>
            <a:r>
              <a:rPr lang="en-US" sz="2800" dirty="0" err="1"/>
              <a:t>Kazanç</a:t>
            </a:r>
            <a:endParaRPr lang="en-US" sz="2800" dirty="0"/>
          </a:p>
          <a:p>
            <a:pPr lvl="2"/>
            <a:r>
              <a:rPr lang="en-US" sz="2800" dirty="0" err="1"/>
              <a:t>Maliyetten</a:t>
            </a:r>
            <a:r>
              <a:rPr lang="en-US" sz="2800" dirty="0"/>
              <a:t> </a:t>
            </a:r>
            <a:r>
              <a:rPr lang="en-US" sz="2800" dirty="0" err="1"/>
              <a:t>Kazanç</a:t>
            </a:r>
            <a:endParaRPr lang="en-US" sz="2800" dirty="0"/>
          </a:p>
          <a:p>
            <a:pPr lvl="2"/>
            <a:r>
              <a:rPr lang="en-US" sz="2800" dirty="0" err="1"/>
              <a:t>İşgücünden</a:t>
            </a:r>
            <a:r>
              <a:rPr lang="en-US" sz="2800" dirty="0"/>
              <a:t> </a:t>
            </a:r>
            <a:r>
              <a:rPr lang="en-US" sz="2800" dirty="0" err="1"/>
              <a:t>Kazanç</a:t>
            </a:r>
            <a:endParaRPr lang="en-US" sz="2800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382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FAYDALARI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UYAP,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sistemine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, </a:t>
            </a:r>
            <a:r>
              <a:rPr lang="en-US" sz="2800" dirty="0" err="1"/>
              <a:t>hız</a:t>
            </a:r>
            <a:r>
              <a:rPr lang="en-US" sz="2800" dirty="0"/>
              <a:t>, </a:t>
            </a:r>
            <a:r>
              <a:rPr lang="en-US" sz="2800" dirty="0" err="1"/>
              <a:t>doğruluk</a:t>
            </a:r>
            <a:r>
              <a:rPr lang="en-US" sz="2800" dirty="0"/>
              <a:t>, </a:t>
            </a:r>
            <a:r>
              <a:rPr lang="en-US" sz="2800" dirty="0" err="1"/>
              <a:t>tutarlılık</a:t>
            </a:r>
            <a:r>
              <a:rPr lang="en-US" sz="2800" dirty="0"/>
              <a:t>, </a:t>
            </a:r>
            <a:r>
              <a:rPr lang="en-US" sz="2800" dirty="0" err="1"/>
              <a:t>şeffaşık</a:t>
            </a:r>
            <a:r>
              <a:rPr lang="en-US" sz="2800" dirty="0"/>
              <a:t>, </a:t>
            </a:r>
            <a:r>
              <a:rPr lang="en-US" sz="2800" dirty="0" err="1"/>
              <a:t>etkinlik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verimlilik</a:t>
            </a:r>
            <a:r>
              <a:rPr lang="en-US" sz="2800" dirty="0" smtClean="0"/>
              <a:t> </a:t>
            </a:r>
            <a:r>
              <a:rPr lang="en-US" sz="2800" dirty="0" err="1"/>
              <a:t>getiren</a:t>
            </a:r>
            <a:r>
              <a:rPr lang="en-US" sz="2800" dirty="0"/>
              <a:t>; </a:t>
            </a:r>
            <a:r>
              <a:rPr lang="en-US" sz="2800" dirty="0" err="1"/>
              <a:t>zaman</a:t>
            </a:r>
            <a:r>
              <a:rPr lang="en-US" sz="2800" dirty="0"/>
              <a:t>, </a:t>
            </a:r>
            <a:r>
              <a:rPr lang="en-US" sz="2800" dirty="0" err="1"/>
              <a:t>maliyet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işgücünden</a:t>
            </a:r>
            <a:r>
              <a:rPr lang="en-US" sz="2800" dirty="0"/>
              <a:t> </a:t>
            </a:r>
            <a:r>
              <a:rPr lang="en-US" sz="2800" dirty="0" err="1"/>
              <a:t>tasarruf</a:t>
            </a:r>
            <a:r>
              <a:rPr lang="en-US" sz="2800" dirty="0"/>
              <a:t> </a:t>
            </a:r>
            <a:r>
              <a:rPr lang="en-US" sz="2800" dirty="0" err="1"/>
              <a:t>sağlayan</a:t>
            </a:r>
            <a:r>
              <a:rPr lang="en-US" sz="2800" dirty="0"/>
              <a:t>, </a:t>
            </a:r>
            <a:r>
              <a:rPr lang="en-US" sz="2800" dirty="0" err="1"/>
              <a:t>usulsüzlük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yolsuzlukları</a:t>
            </a:r>
            <a:r>
              <a:rPr lang="en-US" sz="2800" dirty="0"/>
              <a:t> </a:t>
            </a:r>
            <a:r>
              <a:rPr lang="en-US" sz="2800" dirty="0" err="1"/>
              <a:t>önleyen</a:t>
            </a:r>
            <a:r>
              <a:rPr lang="en-US" sz="2800" dirty="0"/>
              <a:t> </a:t>
            </a:r>
            <a:r>
              <a:rPr lang="en-US" sz="2800" dirty="0" err="1"/>
              <a:t>avantajlar</a:t>
            </a:r>
            <a:r>
              <a:rPr lang="en-US" sz="2800" dirty="0"/>
              <a:t> </a:t>
            </a:r>
            <a:r>
              <a:rPr lang="en-US" sz="2800" dirty="0" err="1"/>
              <a:t>getirmiştir</a:t>
            </a:r>
            <a:r>
              <a:rPr lang="en-US" sz="2800" dirty="0"/>
              <a:t>. </a:t>
            </a:r>
            <a:r>
              <a:rPr lang="en-US" sz="2800" dirty="0" err="1"/>
              <a:t>Bunları</a:t>
            </a:r>
            <a:r>
              <a:rPr lang="en-US" sz="2800" dirty="0"/>
              <a:t> </a:t>
            </a:r>
            <a:r>
              <a:rPr lang="en-US" sz="2800" dirty="0" err="1"/>
              <a:t>ana</a:t>
            </a:r>
            <a:r>
              <a:rPr lang="en-US" sz="2800" dirty="0"/>
              <a:t> </a:t>
            </a:r>
            <a:r>
              <a:rPr lang="en-US" sz="2800" dirty="0" err="1"/>
              <a:t>başlıklarla</a:t>
            </a:r>
            <a:r>
              <a:rPr lang="en-US" sz="2800" dirty="0"/>
              <a:t> </a:t>
            </a:r>
            <a:r>
              <a:rPr lang="en-US" sz="2800" dirty="0" err="1"/>
              <a:t>açıklamak</a:t>
            </a:r>
            <a:r>
              <a:rPr lang="en-US" sz="2800" dirty="0"/>
              <a:t> </a:t>
            </a:r>
            <a:r>
              <a:rPr lang="en-US" sz="2800" dirty="0" err="1" smtClean="0"/>
              <a:t>gerekirse</a:t>
            </a:r>
            <a:r>
              <a:rPr lang="en-US" sz="2800" dirty="0" smtClean="0"/>
              <a:t> </a:t>
            </a:r>
            <a:r>
              <a:rPr lang="en-US" sz="2800" dirty="0" err="1"/>
              <a:t>şöyle</a:t>
            </a:r>
            <a:r>
              <a:rPr lang="en-US" sz="2800" dirty="0"/>
              <a:t> </a:t>
            </a:r>
            <a:r>
              <a:rPr lang="en-US" sz="2800" dirty="0" err="1"/>
              <a:t>sıralayabiliriz</a:t>
            </a:r>
            <a:r>
              <a:rPr lang="en-US" sz="2800" dirty="0"/>
              <a:t>: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err="1"/>
              <a:t>Yargıda</a:t>
            </a:r>
            <a:r>
              <a:rPr lang="en-US" sz="2800" dirty="0"/>
              <a:t> </a:t>
            </a:r>
            <a:r>
              <a:rPr lang="en-US" sz="2800" dirty="0" err="1"/>
              <a:t>etkinlik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verimlilik</a:t>
            </a:r>
            <a:r>
              <a:rPr lang="en-US" sz="2800" dirty="0"/>
              <a:t> </a:t>
            </a:r>
            <a:r>
              <a:rPr lang="en-US" sz="2800" dirty="0" err="1"/>
              <a:t>sağlanmıştır</a:t>
            </a:r>
            <a:r>
              <a:rPr lang="en-US" sz="2800" dirty="0"/>
              <a:t>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err="1"/>
              <a:t>Yargıda</a:t>
            </a:r>
            <a:r>
              <a:rPr lang="en-US" sz="2800" dirty="0"/>
              <a:t> </a:t>
            </a:r>
            <a:r>
              <a:rPr lang="en-US" sz="2800" dirty="0" err="1"/>
              <a:t>doğruluk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tutarlılık</a:t>
            </a:r>
            <a:r>
              <a:rPr lang="en-US" sz="2800" dirty="0"/>
              <a:t>   </a:t>
            </a:r>
            <a:r>
              <a:rPr lang="en-US" sz="2800" dirty="0" err="1"/>
              <a:t>sağlanmıştır</a:t>
            </a:r>
            <a:r>
              <a:rPr lang="en-US" sz="2800" dirty="0"/>
              <a:t>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hız</a:t>
            </a:r>
            <a:r>
              <a:rPr lang="en-US" sz="2800" dirty="0"/>
              <a:t> </a:t>
            </a:r>
            <a:r>
              <a:rPr lang="en-US" sz="2800" dirty="0" err="1"/>
              <a:t>kazanmıştır</a:t>
            </a:r>
            <a:r>
              <a:rPr lang="en-US" sz="2800" dirty="0" smtClean="0"/>
              <a:t>.</a:t>
            </a:r>
            <a:endParaRPr lang="tr-TR" sz="2800" dirty="0"/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err="1"/>
              <a:t>Yargıda</a:t>
            </a:r>
            <a:r>
              <a:rPr lang="en-US" sz="2800" dirty="0"/>
              <a:t> </a:t>
            </a:r>
            <a:r>
              <a:rPr lang="en-US" sz="2800" dirty="0" err="1"/>
              <a:t>şeffaşık</a:t>
            </a:r>
            <a:r>
              <a:rPr lang="en-US" sz="2800" dirty="0"/>
              <a:t> </a:t>
            </a:r>
            <a:r>
              <a:rPr lang="en-US" sz="2800" dirty="0" err="1"/>
              <a:t>sağlanarak</a:t>
            </a:r>
            <a:r>
              <a:rPr lang="en-US" sz="2800" dirty="0"/>
              <a:t> </a:t>
            </a:r>
            <a:r>
              <a:rPr lang="en-US" sz="2800" dirty="0" err="1"/>
              <a:t>yolsuzluk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usulsüzlüklerin</a:t>
            </a:r>
            <a:r>
              <a:rPr lang="en-US" sz="2800" dirty="0"/>
              <a:t> </a:t>
            </a:r>
            <a:r>
              <a:rPr lang="en-US" sz="2800" dirty="0" err="1"/>
              <a:t>önüne</a:t>
            </a:r>
            <a:r>
              <a:rPr lang="en-US" sz="2800" dirty="0"/>
              <a:t>  </a:t>
            </a:r>
            <a:r>
              <a:rPr lang="en-US" sz="2800" dirty="0" err="1"/>
              <a:t>geçilmektedir</a:t>
            </a:r>
            <a:r>
              <a:rPr lang="en-US" sz="2800" dirty="0"/>
              <a:t>.</a:t>
            </a:r>
          </a:p>
          <a:p>
            <a:pPr lvl="0"/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93257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FAYDALARI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arabicParenR" startAt="5"/>
            </a:pPr>
            <a:r>
              <a:rPr lang="en-US" sz="2600" dirty="0" err="1"/>
              <a:t>Avukatların</a:t>
            </a:r>
            <a:r>
              <a:rPr lang="en-US" sz="2600" dirty="0"/>
              <a:t> </a:t>
            </a:r>
            <a:r>
              <a:rPr lang="en-US" sz="2600" dirty="0" err="1"/>
              <a:t>tüm</a:t>
            </a:r>
            <a:r>
              <a:rPr lang="en-US" sz="2600" dirty="0"/>
              <a:t> </a:t>
            </a:r>
            <a:r>
              <a:rPr lang="en-US" sz="2600" dirty="0" err="1"/>
              <a:t>işlemlerine</a:t>
            </a:r>
            <a:r>
              <a:rPr lang="en-US" sz="2600" dirty="0"/>
              <a:t> </a:t>
            </a:r>
            <a:r>
              <a:rPr lang="en-US" sz="2600" dirty="0" err="1"/>
              <a:t>hız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kolaylık</a:t>
            </a:r>
            <a:r>
              <a:rPr lang="en-US" sz="2600" dirty="0"/>
              <a:t> </a:t>
            </a:r>
            <a:r>
              <a:rPr lang="en-US" sz="2600" dirty="0" err="1"/>
              <a:t>getirilmiştir</a:t>
            </a:r>
            <a:r>
              <a:rPr lang="en-US" sz="2600" dirty="0"/>
              <a:t>.</a:t>
            </a:r>
          </a:p>
          <a:p>
            <a:pPr marL="514350" lvl="0" indent="-514350" algn="just">
              <a:buFont typeface="+mj-lt"/>
              <a:buAutoNum type="arabicParenR" startAt="5"/>
            </a:pPr>
            <a:r>
              <a:rPr lang="en-US" sz="2600" dirty="0" err="1"/>
              <a:t>Vatandaşların</a:t>
            </a:r>
            <a:r>
              <a:rPr lang="en-US" sz="2600" dirty="0"/>
              <a:t> </a:t>
            </a:r>
            <a:r>
              <a:rPr lang="en-US" sz="2600" dirty="0" err="1"/>
              <a:t>evlerine</a:t>
            </a:r>
            <a:r>
              <a:rPr lang="en-US" sz="2600" dirty="0"/>
              <a:t> </a:t>
            </a:r>
            <a:r>
              <a:rPr lang="en-US" sz="2600" dirty="0" err="1"/>
              <a:t>kadar</a:t>
            </a:r>
            <a:r>
              <a:rPr lang="en-US" sz="2600" dirty="0"/>
              <a:t> </a:t>
            </a:r>
            <a:r>
              <a:rPr lang="en-US" sz="2600" dirty="0" err="1"/>
              <a:t>hizmet</a:t>
            </a:r>
            <a:r>
              <a:rPr lang="en-US" sz="2600" dirty="0"/>
              <a:t> </a:t>
            </a:r>
            <a:r>
              <a:rPr lang="en-US" sz="2600" dirty="0" err="1"/>
              <a:t>götürülmektedir</a:t>
            </a:r>
            <a:r>
              <a:rPr lang="en-US" sz="2600" dirty="0"/>
              <a:t>.</a:t>
            </a:r>
          </a:p>
          <a:p>
            <a:pPr marL="514350" lvl="0" indent="-514350" algn="just">
              <a:buFont typeface="+mj-lt"/>
              <a:buAutoNum type="arabicParenR" startAt="5"/>
            </a:pPr>
            <a:r>
              <a:rPr lang="en-US" sz="2600" dirty="0"/>
              <a:t>UYAP SMS </a:t>
            </a:r>
            <a:r>
              <a:rPr lang="en-US" sz="2600" dirty="0" err="1"/>
              <a:t>Bilgi</a:t>
            </a:r>
            <a:r>
              <a:rPr lang="en-US" sz="2600" dirty="0"/>
              <a:t> </a:t>
            </a:r>
            <a:r>
              <a:rPr lang="en-US" sz="2600" dirty="0" err="1"/>
              <a:t>Sistemi</a:t>
            </a:r>
            <a:r>
              <a:rPr lang="en-US" sz="2600" dirty="0"/>
              <a:t> </a:t>
            </a:r>
            <a:r>
              <a:rPr lang="en-US" sz="2600" dirty="0" err="1"/>
              <a:t>ile</a:t>
            </a:r>
            <a:r>
              <a:rPr lang="en-US" sz="2600" dirty="0"/>
              <a:t> </a:t>
            </a:r>
            <a:r>
              <a:rPr lang="en-US" sz="2600" dirty="0" err="1"/>
              <a:t>yargıdaki</a:t>
            </a:r>
            <a:r>
              <a:rPr lang="en-US" sz="2600" dirty="0"/>
              <a:t> </a:t>
            </a:r>
            <a:r>
              <a:rPr lang="en-US" sz="2600" dirty="0" err="1"/>
              <a:t>işlemlere</a:t>
            </a:r>
            <a:r>
              <a:rPr lang="en-US" sz="2600" dirty="0"/>
              <a:t> </a:t>
            </a:r>
            <a:r>
              <a:rPr lang="en-US" sz="2600" dirty="0" err="1"/>
              <a:t>yeni</a:t>
            </a:r>
            <a:r>
              <a:rPr lang="en-US" sz="2600" dirty="0"/>
              <a:t>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en-US" sz="2600" dirty="0" err="1"/>
              <a:t>soluk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vizyon</a:t>
            </a:r>
            <a:r>
              <a:rPr lang="en-US" sz="2600" dirty="0"/>
              <a:t> </a:t>
            </a:r>
            <a:r>
              <a:rPr lang="en-US" sz="2600" dirty="0" err="1"/>
              <a:t>getirilmiştir</a:t>
            </a:r>
            <a:r>
              <a:rPr lang="en-US" sz="2600" dirty="0"/>
              <a:t>.</a:t>
            </a:r>
          </a:p>
          <a:p>
            <a:pPr marL="514350" lvl="0" indent="-514350" algn="just">
              <a:buFont typeface="+mj-lt"/>
              <a:buAutoNum type="arabicParenR" startAt="5"/>
            </a:pPr>
            <a:r>
              <a:rPr lang="en-US" sz="2600" dirty="0" err="1"/>
              <a:t>Yargıda</a:t>
            </a:r>
            <a:r>
              <a:rPr lang="en-US" sz="2600" dirty="0"/>
              <a:t> </a:t>
            </a:r>
            <a:r>
              <a:rPr lang="en-US" sz="2600" dirty="0" err="1"/>
              <a:t>maliyetten</a:t>
            </a:r>
            <a:r>
              <a:rPr lang="en-US" sz="2600" dirty="0"/>
              <a:t>, </a:t>
            </a:r>
            <a:r>
              <a:rPr lang="en-US" sz="2600" dirty="0" err="1"/>
              <a:t>emekten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zamandan</a:t>
            </a:r>
            <a:r>
              <a:rPr lang="en-US" sz="2600" dirty="0"/>
              <a:t> </a:t>
            </a:r>
            <a:r>
              <a:rPr lang="en-US" sz="2600" dirty="0" err="1"/>
              <a:t>büyük</a:t>
            </a:r>
            <a:r>
              <a:rPr lang="en-US" sz="2600" dirty="0"/>
              <a:t> </a:t>
            </a:r>
            <a:r>
              <a:rPr lang="en-US" sz="2600" dirty="0" err="1"/>
              <a:t>oranda</a:t>
            </a:r>
            <a:r>
              <a:rPr lang="en-US" sz="2600" dirty="0"/>
              <a:t> </a:t>
            </a:r>
            <a:r>
              <a:rPr lang="en-US" sz="2600" dirty="0" err="1"/>
              <a:t>tasarruf</a:t>
            </a:r>
            <a:r>
              <a:rPr lang="en-US" sz="2600" dirty="0"/>
              <a:t> </a:t>
            </a:r>
            <a:r>
              <a:rPr lang="en-US" sz="2600" dirty="0" err="1"/>
              <a:t>sağlanmıştır</a:t>
            </a:r>
            <a:r>
              <a:rPr lang="en-US" sz="2600" dirty="0"/>
              <a:t>.</a:t>
            </a:r>
          </a:p>
          <a:p>
            <a:pPr marL="514350" lvl="0" indent="-514350" algn="just">
              <a:buFont typeface="+mj-lt"/>
              <a:buAutoNum type="arabicParenR" startAt="5"/>
            </a:pPr>
            <a:r>
              <a:rPr lang="en-US" sz="2600" dirty="0" err="1"/>
              <a:t>Kağıt</a:t>
            </a:r>
            <a:r>
              <a:rPr lang="en-US" sz="2600" dirty="0"/>
              <a:t> </a:t>
            </a:r>
            <a:r>
              <a:rPr lang="en-US" sz="2600" dirty="0" err="1"/>
              <a:t>üretiminin</a:t>
            </a:r>
            <a:r>
              <a:rPr lang="en-US" sz="2600" dirty="0"/>
              <a:t> </a:t>
            </a:r>
            <a:r>
              <a:rPr lang="en-US" sz="2600" dirty="0" err="1"/>
              <a:t>hammaddesi</a:t>
            </a:r>
            <a:r>
              <a:rPr lang="en-US" sz="2600" dirty="0"/>
              <a:t> </a:t>
            </a:r>
            <a:r>
              <a:rPr lang="en-US" sz="2600" dirty="0" err="1"/>
              <a:t>olan</a:t>
            </a:r>
            <a:r>
              <a:rPr lang="en-US" sz="2600" dirty="0"/>
              <a:t> </a:t>
            </a:r>
            <a:r>
              <a:rPr lang="en-US" sz="2600" dirty="0" err="1"/>
              <a:t>ağaç</a:t>
            </a:r>
            <a:r>
              <a:rPr lang="en-US" sz="2600" dirty="0"/>
              <a:t> </a:t>
            </a:r>
            <a:r>
              <a:rPr lang="en-US" sz="2600" dirty="0" err="1"/>
              <a:t>ihtiyacının</a:t>
            </a:r>
            <a:r>
              <a:rPr lang="en-US" sz="2600" dirty="0"/>
              <a:t> </a:t>
            </a:r>
            <a:r>
              <a:rPr lang="en-US" sz="2600" dirty="0" err="1"/>
              <a:t>azalmış</a:t>
            </a:r>
            <a:r>
              <a:rPr lang="en-US" sz="2600" dirty="0"/>
              <a:t> </a:t>
            </a:r>
            <a:r>
              <a:rPr lang="en-US" sz="2600" dirty="0" err="1"/>
              <a:t>olmasının</a:t>
            </a:r>
            <a:r>
              <a:rPr lang="en-US" sz="2600" dirty="0"/>
              <a:t> </a:t>
            </a:r>
            <a:r>
              <a:rPr lang="en-US" sz="2600" dirty="0" err="1"/>
              <a:t>yanı</a:t>
            </a:r>
            <a:r>
              <a:rPr lang="en-US" sz="2600" dirty="0"/>
              <a:t> </a:t>
            </a:r>
            <a:r>
              <a:rPr lang="en-US" sz="2600" dirty="0" err="1"/>
              <a:t>sıra</a:t>
            </a:r>
            <a:r>
              <a:rPr lang="en-US" sz="2600" dirty="0"/>
              <a:t> </a:t>
            </a:r>
            <a:r>
              <a:rPr lang="en-US" sz="2600" dirty="0" err="1"/>
              <a:t>ağacın</a:t>
            </a:r>
            <a:r>
              <a:rPr lang="en-US" sz="2600" dirty="0"/>
              <a:t> </a:t>
            </a:r>
            <a:r>
              <a:rPr lang="en-US" sz="2600" dirty="0" err="1"/>
              <a:t>kağıda</a:t>
            </a:r>
            <a:r>
              <a:rPr lang="en-US" sz="2600" dirty="0"/>
              <a:t> </a:t>
            </a:r>
            <a:r>
              <a:rPr lang="en-US" sz="2600" dirty="0" err="1"/>
              <a:t>dönüştürülmesi</a:t>
            </a:r>
            <a:r>
              <a:rPr lang="en-US" sz="2600" dirty="0"/>
              <a:t> </a:t>
            </a:r>
            <a:r>
              <a:rPr lang="en-US" sz="2600" dirty="0" err="1"/>
              <a:t>sırasında</a:t>
            </a:r>
            <a:r>
              <a:rPr lang="en-US" sz="2600" dirty="0"/>
              <a:t> </a:t>
            </a:r>
            <a:r>
              <a:rPr lang="en-US" sz="2600" dirty="0" err="1"/>
              <a:t>harcanacak</a:t>
            </a:r>
            <a:r>
              <a:rPr lang="en-US" sz="2600" dirty="0"/>
              <a:t> </a:t>
            </a:r>
            <a:r>
              <a:rPr lang="en-US" sz="2600" dirty="0" err="1"/>
              <a:t>olan</a:t>
            </a:r>
            <a:r>
              <a:rPr lang="en-US" sz="2600" dirty="0"/>
              <a:t> </a:t>
            </a:r>
            <a:r>
              <a:rPr lang="en-US" sz="2600" dirty="0" err="1"/>
              <a:t>enerji</a:t>
            </a:r>
            <a:r>
              <a:rPr lang="en-US" sz="2600" dirty="0"/>
              <a:t> </a:t>
            </a:r>
            <a:r>
              <a:rPr lang="en-US" sz="2600" dirty="0" err="1" smtClean="0"/>
              <a:t>tasarrufu</a:t>
            </a:r>
            <a:r>
              <a:rPr lang="en-US" sz="2600" dirty="0"/>
              <a:t>,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tasarrufu</a:t>
            </a:r>
            <a:r>
              <a:rPr lang="en-US" sz="2600" dirty="0"/>
              <a:t> </a:t>
            </a:r>
            <a:r>
              <a:rPr lang="en-US" sz="2600" dirty="0" err="1"/>
              <a:t>hava</a:t>
            </a:r>
            <a:r>
              <a:rPr lang="en-US" sz="2600" dirty="0"/>
              <a:t> </a:t>
            </a:r>
            <a:r>
              <a:rPr lang="en-US" sz="2600" dirty="0" err="1"/>
              <a:t>kirliliğinin</a:t>
            </a:r>
            <a:r>
              <a:rPr lang="en-US" sz="2600" dirty="0"/>
              <a:t> </a:t>
            </a:r>
            <a:r>
              <a:rPr lang="en-US" sz="2600" dirty="0" err="1"/>
              <a:t>engellenmesi</a:t>
            </a:r>
            <a:r>
              <a:rPr lang="en-US" sz="2600" dirty="0"/>
              <a:t>,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kirliliğinin</a:t>
            </a:r>
            <a:r>
              <a:rPr lang="en-US" sz="2600" dirty="0"/>
              <a:t> </a:t>
            </a:r>
            <a:r>
              <a:rPr lang="en-US" sz="2600" dirty="0" err="1"/>
              <a:t>engellenmesi</a:t>
            </a:r>
            <a:r>
              <a:rPr lang="en-US" sz="2600" dirty="0"/>
              <a:t> </a:t>
            </a:r>
            <a:r>
              <a:rPr lang="en-US" sz="2600" dirty="0" err="1"/>
              <a:t>gibi</a:t>
            </a:r>
            <a:r>
              <a:rPr lang="en-US" sz="2600" dirty="0"/>
              <a:t> </a:t>
            </a:r>
            <a:r>
              <a:rPr lang="en-US" sz="2600" dirty="0" err="1"/>
              <a:t>önemli</a:t>
            </a:r>
            <a:r>
              <a:rPr lang="en-US" sz="2600" dirty="0"/>
              <a:t> </a:t>
            </a:r>
            <a:r>
              <a:rPr lang="en-US" sz="2600" dirty="0" err="1"/>
              <a:t>kazançlar</a:t>
            </a:r>
            <a:r>
              <a:rPr lang="en-US" sz="2600" dirty="0"/>
              <a:t> </a:t>
            </a:r>
            <a:r>
              <a:rPr lang="en-US" sz="2600" dirty="0" err="1"/>
              <a:t>sağlanmaktadır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06174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BİLİŞİM AĞLARI VE DONANIM ALT </a:t>
            </a:r>
            <a:r>
              <a:rPr lang="en-US" b="1" dirty="0" smtClean="0"/>
              <a:t>YAPISI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Bilişim</a:t>
            </a:r>
            <a:r>
              <a:rPr lang="en-US" sz="2800" b="1" dirty="0"/>
              <a:t> </a:t>
            </a:r>
            <a:r>
              <a:rPr lang="en-US" sz="2800" b="1" dirty="0" err="1"/>
              <a:t>Ağları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Türksat</a:t>
            </a:r>
            <a:r>
              <a:rPr lang="en-US" sz="2800" dirty="0"/>
              <a:t> A.Ş.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imzalanan</a:t>
            </a:r>
            <a:r>
              <a:rPr lang="en-US" sz="2800" dirty="0"/>
              <a:t> </a:t>
            </a:r>
            <a:r>
              <a:rPr lang="en-US" sz="2800" dirty="0" err="1"/>
              <a:t>protokol</a:t>
            </a:r>
            <a:r>
              <a:rPr lang="en-US" sz="2800" dirty="0"/>
              <a:t> </a:t>
            </a:r>
            <a:r>
              <a:rPr lang="en-US" sz="2800" dirty="0" err="1"/>
              <a:t>gereğince</a:t>
            </a:r>
            <a:r>
              <a:rPr lang="en-US" sz="2800" dirty="0"/>
              <a:t> </a:t>
            </a:r>
            <a:r>
              <a:rPr lang="en-US" sz="2800" dirty="0" err="1"/>
              <a:t>yeterli</a:t>
            </a:r>
            <a:r>
              <a:rPr lang="en-US" sz="2800" dirty="0"/>
              <a:t> </a:t>
            </a:r>
            <a:r>
              <a:rPr lang="en-US" sz="2800" dirty="0" err="1"/>
              <a:t>sayıda</a:t>
            </a:r>
            <a:r>
              <a:rPr lang="en-US" sz="2800" dirty="0"/>
              <a:t> </a:t>
            </a:r>
            <a:r>
              <a:rPr lang="en-US" sz="2800" dirty="0" err="1"/>
              <a:t>uydu</a:t>
            </a:r>
            <a:r>
              <a:rPr lang="en-US" sz="2800" dirty="0"/>
              <a:t> </a:t>
            </a:r>
            <a:r>
              <a:rPr lang="en-US" sz="2800" dirty="0" err="1"/>
              <a:t>kurulumu</a:t>
            </a:r>
            <a:r>
              <a:rPr lang="en-US" sz="2800" dirty="0"/>
              <a:t> </a:t>
            </a:r>
            <a:r>
              <a:rPr lang="en-US" sz="2800" dirty="0" err="1"/>
              <a:t>yapılmış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geniş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bilgisayar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uydu</a:t>
            </a:r>
            <a:r>
              <a:rPr lang="en-US" sz="2800" dirty="0"/>
              <a:t> </a:t>
            </a:r>
            <a:r>
              <a:rPr lang="en-US" sz="2800" dirty="0" err="1"/>
              <a:t>bağlantısı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Bakanlığı’na</a:t>
            </a:r>
            <a:r>
              <a:rPr lang="en-US" sz="2800" dirty="0"/>
              <a:t> </a:t>
            </a:r>
            <a:r>
              <a:rPr lang="en-US" sz="2800" dirty="0" err="1"/>
              <a:t>bağlanmıştır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/>
              <a:t>UYAP </a:t>
            </a:r>
            <a:r>
              <a:rPr lang="en-US" sz="2800" dirty="0" err="1"/>
              <a:t>işletimine</a:t>
            </a:r>
            <a:r>
              <a:rPr lang="en-US" sz="2800" dirty="0"/>
              <a:t> </a:t>
            </a:r>
            <a:r>
              <a:rPr lang="en-US" sz="2800" dirty="0" err="1"/>
              <a:t>alınan</a:t>
            </a:r>
            <a:r>
              <a:rPr lang="en-US" sz="2800" dirty="0"/>
              <a:t> </a:t>
            </a:r>
            <a:r>
              <a:rPr lang="en-US" sz="2800" dirty="0" err="1"/>
              <a:t>yerlerde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birimlerin</a:t>
            </a:r>
            <a:r>
              <a:rPr lang="en-US" sz="2800" dirty="0"/>
              <a:t> her </a:t>
            </a:r>
            <a:r>
              <a:rPr lang="en-US" sz="2800" dirty="0" err="1"/>
              <a:t>türlü</a:t>
            </a:r>
            <a:r>
              <a:rPr lang="en-US" sz="2800" dirty="0"/>
              <a:t> </a:t>
            </a:r>
            <a:r>
              <a:rPr lang="en-US" sz="2800" dirty="0" err="1"/>
              <a:t>yargısal</a:t>
            </a:r>
            <a:r>
              <a:rPr lang="en-US" sz="2800" dirty="0"/>
              <a:t>, </a:t>
            </a:r>
            <a:r>
              <a:rPr lang="en-US" sz="2800" dirty="0" err="1"/>
              <a:t>idari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denetim</a:t>
            </a:r>
            <a:r>
              <a:rPr lang="en-US" sz="2800" dirty="0" smtClean="0"/>
              <a:t> </a:t>
            </a:r>
            <a:r>
              <a:rPr lang="en-US" sz="2800" dirty="0" err="1"/>
              <a:t>faaliyetleri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sistemle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ortamda</a:t>
            </a:r>
            <a:r>
              <a:rPr lang="en-US" sz="2800" dirty="0"/>
              <a:t>  </a:t>
            </a:r>
            <a:r>
              <a:rPr lang="en-US" sz="2800" dirty="0" err="1"/>
              <a:t>yürütülmektedir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52198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WAN (Wide Area Network/</a:t>
            </a:r>
            <a:r>
              <a:rPr lang="en-US" b="1" dirty="0" err="1"/>
              <a:t>Geniş</a:t>
            </a:r>
            <a:r>
              <a:rPr lang="en-US" b="1" dirty="0"/>
              <a:t> Alan </a:t>
            </a:r>
            <a:r>
              <a:rPr lang="en-US" b="1" dirty="0" err="1"/>
              <a:t>Ağı</a:t>
            </a:r>
            <a:r>
              <a:rPr lang="en-US" b="1" dirty="0"/>
              <a:t>)  </a:t>
            </a:r>
            <a:r>
              <a:rPr lang="en-US" b="1" dirty="0" err="1"/>
              <a:t>Bağlantıları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Bakanlık</a:t>
            </a:r>
            <a:r>
              <a:rPr lang="en-US" sz="2800" dirty="0" smtClean="0"/>
              <a:t> </a:t>
            </a:r>
            <a:r>
              <a:rPr lang="en-US" sz="2800" dirty="0" err="1"/>
              <a:t>Birimleri</a:t>
            </a:r>
            <a:r>
              <a:rPr lang="en-US" sz="2800" dirty="0"/>
              <a:t>,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İdari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Birimleri</a:t>
            </a:r>
            <a:r>
              <a:rPr lang="en-US" sz="2800" dirty="0"/>
              <a:t>,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İnfaz</a:t>
            </a:r>
            <a:r>
              <a:rPr lang="en-US" sz="2800" dirty="0"/>
              <a:t> </a:t>
            </a:r>
            <a:r>
              <a:rPr lang="en-US" sz="2800" dirty="0" err="1"/>
              <a:t>Kurumları</a:t>
            </a:r>
            <a:r>
              <a:rPr lang="en-US" sz="2800" dirty="0"/>
              <a:t>, </a:t>
            </a:r>
            <a:r>
              <a:rPr lang="en-US" sz="2800" dirty="0" err="1"/>
              <a:t>Denetimli</a:t>
            </a:r>
            <a:r>
              <a:rPr lang="en-US" sz="2800" dirty="0"/>
              <a:t> </a:t>
            </a:r>
            <a:r>
              <a:rPr lang="en-US" sz="2800" dirty="0" err="1"/>
              <a:t>Serbestlik</a:t>
            </a:r>
            <a:r>
              <a:rPr lang="en-US" sz="2800" dirty="0"/>
              <a:t> </a:t>
            </a:r>
            <a:r>
              <a:rPr lang="en-US" sz="2800" dirty="0" err="1"/>
              <a:t>Şube</a:t>
            </a:r>
            <a:r>
              <a:rPr lang="en-US" sz="2800" dirty="0"/>
              <a:t> </a:t>
            </a:r>
            <a:r>
              <a:rPr lang="en-US" sz="2800" dirty="0" err="1"/>
              <a:t>Müdürlükleri</a:t>
            </a:r>
            <a:r>
              <a:rPr lang="en-US" sz="2800" dirty="0"/>
              <a:t>, </a:t>
            </a:r>
            <a:r>
              <a:rPr lang="en-US" sz="2800" dirty="0" err="1"/>
              <a:t>Adli</a:t>
            </a:r>
            <a:r>
              <a:rPr lang="en-US" sz="2800" dirty="0"/>
              <a:t> Tıp </a:t>
            </a:r>
            <a:r>
              <a:rPr lang="en-US" sz="2800" dirty="0" err="1"/>
              <a:t>Kurumları</a:t>
            </a:r>
            <a:r>
              <a:rPr lang="en-US" sz="2800" dirty="0"/>
              <a:t>, CBS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Anayasa</a:t>
            </a:r>
            <a:r>
              <a:rPr lang="en-US" sz="2800" dirty="0"/>
              <a:t> </a:t>
            </a:r>
            <a:r>
              <a:rPr lang="en-US" sz="2800" dirty="0" err="1"/>
              <a:t>Mahkemesi</a:t>
            </a:r>
            <a:r>
              <a:rPr lang="en-US" sz="2800" dirty="0"/>
              <a:t> </a:t>
            </a:r>
            <a:r>
              <a:rPr lang="en-US" sz="2800" dirty="0" err="1"/>
              <a:t>Başkanlığı</a:t>
            </a:r>
            <a:r>
              <a:rPr lang="en-US" sz="2800" dirty="0"/>
              <a:t>, YSK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Sicil</a:t>
            </a:r>
            <a:r>
              <a:rPr lang="en-US" sz="2800" dirty="0"/>
              <a:t> </a:t>
            </a:r>
            <a:r>
              <a:rPr lang="en-US" sz="2800" dirty="0" err="1"/>
              <a:t>birimlerinin</a:t>
            </a:r>
            <a:r>
              <a:rPr lang="en-US" sz="2800" dirty="0"/>
              <a:t> UYAP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Merkezi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veri</a:t>
            </a:r>
            <a:r>
              <a:rPr lang="en-US" sz="2800" dirty="0"/>
              <a:t> </a:t>
            </a:r>
            <a:r>
              <a:rPr lang="en-US" sz="2800" dirty="0" err="1"/>
              <a:t>iletişimi</a:t>
            </a:r>
            <a:r>
              <a:rPr lang="en-US" sz="2800" dirty="0"/>
              <a:t> </a:t>
            </a:r>
            <a:r>
              <a:rPr lang="en-US" sz="2800" dirty="0" err="1"/>
              <a:t>sağlanmaktadır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364625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WAN (Wide Area Network/</a:t>
            </a:r>
            <a:r>
              <a:rPr lang="en-US" b="1" dirty="0" err="1"/>
              <a:t>Geniş</a:t>
            </a:r>
            <a:r>
              <a:rPr lang="en-US" b="1" dirty="0"/>
              <a:t> Alan </a:t>
            </a:r>
            <a:r>
              <a:rPr lang="en-US" b="1" dirty="0" err="1"/>
              <a:t>Ağı</a:t>
            </a:r>
            <a:r>
              <a:rPr lang="en-US" b="1" dirty="0"/>
              <a:t>)  </a:t>
            </a:r>
            <a:r>
              <a:rPr lang="en-US" b="1" dirty="0" err="1"/>
              <a:t>Bağlantıları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000" dirty="0" err="1"/>
              <a:t>Birimler</a:t>
            </a:r>
            <a:r>
              <a:rPr lang="en-US" sz="3000" dirty="0"/>
              <a:t> UYAP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Merkezinde</a:t>
            </a:r>
            <a:r>
              <a:rPr lang="en-US" sz="3000" dirty="0"/>
              <a:t> </a:t>
            </a:r>
            <a:r>
              <a:rPr lang="en-US" sz="3000" dirty="0" err="1"/>
              <a:t>sonlanan</a:t>
            </a:r>
            <a:r>
              <a:rPr lang="en-US" sz="3000" dirty="0"/>
              <a:t> Ana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Yedek</a:t>
            </a:r>
            <a:r>
              <a:rPr lang="en-US" sz="3000" dirty="0"/>
              <a:t> </a:t>
            </a:r>
            <a:r>
              <a:rPr lang="en-US" sz="3000" dirty="0" err="1"/>
              <a:t>bağlantı</a:t>
            </a:r>
            <a:r>
              <a:rPr lang="en-US" sz="3000" dirty="0"/>
              <a:t> </a:t>
            </a:r>
            <a:r>
              <a:rPr lang="en-US" sz="3000" dirty="0" err="1"/>
              <a:t>hatları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Operasyonel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Disaster </a:t>
            </a:r>
            <a:r>
              <a:rPr lang="en-US" sz="3000" dirty="0" err="1"/>
              <a:t>Sistemleri</a:t>
            </a:r>
            <a:r>
              <a:rPr lang="en-US" sz="3000" dirty="0"/>
              <a:t> </a:t>
            </a:r>
            <a:r>
              <a:rPr lang="en-US" sz="3000" dirty="0" err="1"/>
              <a:t>için</a:t>
            </a:r>
            <a:r>
              <a:rPr lang="en-US" sz="3000" dirty="0"/>
              <a:t> Star </a:t>
            </a:r>
            <a:r>
              <a:rPr lang="en-US" sz="3000" dirty="0" err="1"/>
              <a:t>topolojisi</a:t>
            </a:r>
            <a:r>
              <a:rPr lang="en-US" sz="3000" dirty="0"/>
              <a:t> </a:t>
            </a:r>
            <a:r>
              <a:rPr lang="en-US" sz="3000" dirty="0" err="1"/>
              <a:t>yapısında</a:t>
            </a:r>
            <a:r>
              <a:rPr lang="en-US" sz="3000" dirty="0"/>
              <a:t> </a:t>
            </a:r>
            <a:r>
              <a:rPr lang="en-US" sz="3000" dirty="0" err="1"/>
              <a:t>iletişim</a:t>
            </a:r>
            <a:r>
              <a:rPr lang="en-US" sz="3000" dirty="0"/>
              <a:t> </a:t>
            </a:r>
            <a:r>
              <a:rPr lang="en-US" sz="3000" dirty="0" err="1"/>
              <a:t>kurmakta</a:t>
            </a:r>
            <a:r>
              <a:rPr lang="en-US" sz="3000" dirty="0"/>
              <a:t>, </a:t>
            </a:r>
            <a:r>
              <a:rPr lang="en-US" sz="3000" dirty="0" err="1"/>
              <a:t>tüm</a:t>
            </a:r>
            <a:r>
              <a:rPr lang="en-US" sz="3000" dirty="0"/>
              <a:t> </a:t>
            </a:r>
            <a:r>
              <a:rPr lang="en-US" sz="3000" dirty="0" err="1"/>
              <a:t>servis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hizmetler</a:t>
            </a:r>
            <a:r>
              <a:rPr lang="en-US" sz="3000" dirty="0"/>
              <a:t> UYAP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Merkezi</a:t>
            </a:r>
            <a:r>
              <a:rPr lang="en-US" sz="3000" dirty="0"/>
              <a:t> </a:t>
            </a:r>
            <a:r>
              <a:rPr lang="en-US" sz="3000" dirty="0" err="1"/>
              <a:t>üzerinden</a:t>
            </a:r>
            <a:r>
              <a:rPr lang="en-US" sz="3000" dirty="0"/>
              <a:t> </a:t>
            </a:r>
            <a:r>
              <a:rPr lang="en-US" sz="3000" dirty="0" err="1"/>
              <a:t>sunulmaktadır</a:t>
            </a:r>
            <a:r>
              <a:rPr lang="en-US" sz="3000" dirty="0"/>
              <a:t>.</a:t>
            </a:r>
          </a:p>
          <a:p>
            <a:pPr lvl="1"/>
            <a:r>
              <a:rPr lang="en-US" i="1" dirty="0"/>
              <a:t>Ana </a:t>
            </a:r>
            <a:r>
              <a:rPr lang="en-US" i="1" dirty="0" err="1"/>
              <a:t>Bağlantılar</a:t>
            </a:r>
            <a:endParaRPr lang="en-US" sz="3600" dirty="0"/>
          </a:p>
          <a:p>
            <a:pPr lvl="2"/>
            <a:r>
              <a:rPr lang="en-US" dirty="0" err="1"/>
              <a:t>Türk</a:t>
            </a:r>
            <a:r>
              <a:rPr lang="en-US" dirty="0"/>
              <a:t> Telekom </a:t>
            </a:r>
            <a:r>
              <a:rPr lang="en-US" dirty="0" err="1"/>
              <a:t>Noktadan</a:t>
            </a:r>
            <a:r>
              <a:rPr lang="en-US" dirty="0"/>
              <a:t> </a:t>
            </a:r>
            <a:r>
              <a:rPr lang="en-US" dirty="0" err="1"/>
              <a:t>Noktaya</a:t>
            </a:r>
            <a:r>
              <a:rPr lang="en-US" dirty="0"/>
              <a:t> </a:t>
            </a:r>
            <a:r>
              <a:rPr lang="en-US" dirty="0" err="1"/>
              <a:t>Metreoethernet</a:t>
            </a:r>
            <a:r>
              <a:rPr lang="en-US" dirty="0"/>
              <a:t>/</a:t>
            </a:r>
            <a:r>
              <a:rPr lang="en-US" dirty="0" err="1"/>
              <a:t>G.Shdsl</a:t>
            </a:r>
            <a:r>
              <a:rPr lang="en-US" dirty="0"/>
              <a:t>/</a:t>
            </a:r>
            <a:r>
              <a:rPr lang="en-US" dirty="0" err="1"/>
              <a:t>Adsl</a:t>
            </a:r>
            <a:r>
              <a:rPr lang="en-US" dirty="0"/>
              <a:t> </a:t>
            </a:r>
            <a:r>
              <a:rPr lang="en-US" dirty="0" err="1" smtClean="0"/>
              <a:t>Bağlantıları</a:t>
            </a:r>
            <a:endParaRPr lang="en-US" sz="3200" dirty="0"/>
          </a:p>
          <a:p>
            <a:pPr lvl="2"/>
            <a:r>
              <a:rPr lang="en-US" dirty="0" err="1"/>
              <a:t>Superonline</a:t>
            </a:r>
            <a:r>
              <a:rPr lang="en-US" dirty="0"/>
              <a:t> </a:t>
            </a:r>
            <a:r>
              <a:rPr lang="en-US" dirty="0" err="1"/>
              <a:t>G.Shdsl</a:t>
            </a:r>
            <a:r>
              <a:rPr lang="en-US" dirty="0"/>
              <a:t>/</a:t>
            </a:r>
            <a:r>
              <a:rPr lang="en-US" dirty="0" err="1"/>
              <a:t>Adsl</a:t>
            </a:r>
            <a:r>
              <a:rPr lang="en-US" dirty="0"/>
              <a:t> </a:t>
            </a:r>
            <a:r>
              <a:rPr lang="en-US" dirty="0" err="1"/>
              <a:t>Mpls-Vpn</a:t>
            </a:r>
            <a:r>
              <a:rPr lang="en-US" dirty="0"/>
              <a:t> </a:t>
            </a:r>
            <a:r>
              <a:rPr lang="en-US" dirty="0" err="1"/>
              <a:t>Bağlantıları</a:t>
            </a:r>
            <a:endParaRPr lang="en-US" sz="3200" dirty="0"/>
          </a:p>
          <a:p>
            <a:pPr lvl="1"/>
            <a:r>
              <a:rPr lang="en-US" i="1" dirty="0" err="1"/>
              <a:t>Yedek</a:t>
            </a:r>
            <a:r>
              <a:rPr lang="en-US" i="1" dirty="0"/>
              <a:t> </a:t>
            </a:r>
            <a:r>
              <a:rPr lang="en-US" i="1" dirty="0" err="1"/>
              <a:t>Bağlantılar</a:t>
            </a:r>
            <a:endParaRPr lang="en-US" sz="3600" dirty="0"/>
          </a:p>
          <a:p>
            <a:pPr lvl="2"/>
            <a:r>
              <a:rPr lang="en-US" dirty="0" err="1"/>
              <a:t>Turksat</a:t>
            </a:r>
            <a:r>
              <a:rPr lang="en-US" dirty="0"/>
              <a:t> </a:t>
            </a:r>
            <a:r>
              <a:rPr lang="en-US" dirty="0" err="1"/>
              <a:t>Uydu</a:t>
            </a:r>
            <a:r>
              <a:rPr lang="en-US" dirty="0"/>
              <a:t> </a:t>
            </a:r>
            <a:r>
              <a:rPr lang="en-US" dirty="0" err="1"/>
              <a:t>Bağlantıları</a:t>
            </a:r>
            <a:endParaRPr lang="en-US" sz="3200" dirty="0"/>
          </a:p>
          <a:p>
            <a:pPr lvl="2"/>
            <a:r>
              <a:rPr lang="en-US" dirty="0"/>
              <a:t>Vodafone 3G </a:t>
            </a:r>
            <a:r>
              <a:rPr lang="en-US" dirty="0" err="1"/>
              <a:t>Bağlantıları</a:t>
            </a:r>
            <a:endParaRPr lang="en-US" sz="32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05975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LAN (Local Area Network- </a:t>
            </a:r>
            <a:r>
              <a:rPr lang="en-US" b="1" dirty="0" err="1"/>
              <a:t>Yerel</a:t>
            </a:r>
            <a:r>
              <a:rPr lang="en-US" b="1" dirty="0"/>
              <a:t> Alan </a:t>
            </a:r>
            <a:r>
              <a:rPr lang="en-US" b="1" dirty="0" err="1"/>
              <a:t>Ağı</a:t>
            </a:r>
            <a:r>
              <a:rPr lang="en-US" b="1" dirty="0"/>
              <a:t>) </a:t>
            </a:r>
            <a:r>
              <a:rPr lang="en-US" b="1" dirty="0" err="1" smtClean="0"/>
              <a:t>Bağlantıları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Adli</a:t>
            </a:r>
            <a:r>
              <a:rPr lang="en-US" dirty="0"/>
              <a:t> </a:t>
            </a:r>
            <a:r>
              <a:rPr lang="en-US" dirty="0" err="1"/>
              <a:t>birimlerin</a:t>
            </a:r>
            <a:r>
              <a:rPr lang="en-US" dirty="0"/>
              <a:t>; </a:t>
            </a:r>
            <a:r>
              <a:rPr lang="en-US" dirty="0" err="1"/>
              <a:t>lokaldeki</a:t>
            </a:r>
            <a:r>
              <a:rPr lang="en-US" dirty="0"/>
              <a:t> </a:t>
            </a:r>
            <a:r>
              <a:rPr lang="en-US" dirty="0" err="1"/>
              <a:t>günlük</a:t>
            </a:r>
            <a:r>
              <a:rPr lang="en-US" dirty="0"/>
              <a:t> </a:t>
            </a:r>
            <a:r>
              <a:rPr lang="en-US" dirty="0" err="1"/>
              <a:t>çalışmalarının</a:t>
            </a:r>
            <a:r>
              <a:rPr lang="en-US" dirty="0"/>
              <a:t> </a:t>
            </a:r>
            <a:r>
              <a:rPr lang="en-US" dirty="0" err="1"/>
              <a:t>yapılabilmesi</a:t>
            </a:r>
            <a:r>
              <a:rPr lang="en-US" dirty="0"/>
              <a:t>,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sunucular</a:t>
            </a:r>
            <a:r>
              <a:rPr lang="en-US" dirty="0"/>
              <a:t> </a:t>
            </a:r>
            <a:r>
              <a:rPr lang="en-US" dirty="0" err="1"/>
              <a:t>üze</a:t>
            </a:r>
            <a:r>
              <a:rPr lang="en-US" dirty="0"/>
              <a:t>- </a:t>
            </a:r>
            <a:r>
              <a:rPr lang="en-US" dirty="0" err="1"/>
              <a:t>rinden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yapılabilmesi</a:t>
            </a:r>
            <a:r>
              <a:rPr lang="en-US" dirty="0"/>
              <a:t>, </a:t>
            </a:r>
            <a:r>
              <a:rPr lang="en-US" dirty="0" err="1"/>
              <a:t>uzak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internet </a:t>
            </a:r>
            <a:r>
              <a:rPr lang="en-US" dirty="0" err="1"/>
              <a:t>erişimleri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kurulan</a:t>
            </a:r>
            <a:r>
              <a:rPr lang="en-US" dirty="0"/>
              <a:t> </a:t>
            </a:r>
            <a:r>
              <a:rPr lang="en-US" dirty="0" err="1"/>
              <a:t>geniş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 </a:t>
            </a:r>
            <a:r>
              <a:rPr lang="en-US" dirty="0" err="1"/>
              <a:t>iletişiminin</a:t>
            </a:r>
            <a:r>
              <a:rPr lang="en-US" dirty="0"/>
              <a:t> </a:t>
            </a:r>
            <a:r>
              <a:rPr lang="en-US" dirty="0" err="1"/>
              <a:t>tesisine</a:t>
            </a:r>
            <a:r>
              <a:rPr lang="en-US" dirty="0"/>
              <a:t> </a:t>
            </a:r>
            <a:r>
              <a:rPr lang="en-US" dirty="0" err="1"/>
              <a:t>altyapı</a:t>
            </a:r>
            <a:r>
              <a:rPr lang="en-US" dirty="0"/>
              <a:t> </a:t>
            </a:r>
            <a:r>
              <a:rPr lang="en-US" dirty="0" err="1"/>
              <a:t>oluşturulabilmesi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kurulan</a:t>
            </a:r>
            <a:r>
              <a:rPr lang="en-US" dirty="0"/>
              <a:t> </a:t>
            </a:r>
            <a:r>
              <a:rPr lang="en-US" dirty="0" err="1"/>
              <a:t>bütünleşik</a:t>
            </a:r>
            <a:r>
              <a:rPr lang="en-US" dirty="0"/>
              <a:t> </a:t>
            </a:r>
            <a:r>
              <a:rPr lang="en-US" dirty="0" err="1"/>
              <a:t>bilgisayar</a:t>
            </a:r>
            <a:r>
              <a:rPr lang="en-US" dirty="0"/>
              <a:t> </a:t>
            </a:r>
            <a:r>
              <a:rPr lang="en-US" dirty="0" err="1" smtClean="0"/>
              <a:t>ağıdır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Bu </a:t>
            </a:r>
            <a:r>
              <a:rPr lang="en-US" dirty="0" err="1"/>
              <a:t>kapsamda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Data </a:t>
            </a:r>
            <a:r>
              <a:rPr lang="en-US" dirty="0" err="1"/>
              <a:t>Kablolaması</a:t>
            </a:r>
            <a:endParaRPr lang="en-US" sz="3600" dirty="0"/>
          </a:p>
          <a:p>
            <a:pPr lvl="1"/>
            <a:r>
              <a:rPr lang="en-US" dirty="0" err="1"/>
              <a:t>Elektrik</a:t>
            </a:r>
            <a:r>
              <a:rPr lang="en-US" dirty="0"/>
              <a:t>/KGK </a:t>
            </a:r>
            <a:r>
              <a:rPr lang="en-US" dirty="0" err="1"/>
              <a:t>Kablolaması</a:t>
            </a:r>
            <a:endParaRPr lang="en-US" sz="3600" dirty="0"/>
          </a:p>
          <a:p>
            <a:pPr lvl="1"/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cihazlar</a:t>
            </a:r>
            <a:endParaRPr lang="en-US" sz="3600" dirty="0"/>
          </a:p>
          <a:p>
            <a:pPr lvl="1"/>
            <a:r>
              <a:rPr lang="en-US" dirty="0" err="1"/>
              <a:t>KGK’lar</a:t>
            </a:r>
            <a:r>
              <a:rPr lang="en-US" dirty="0"/>
              <a:t> </a:t>
            </a:r>
            <a:r>
              <a:rPr lang="en-US" dirty="0" err="1"/>
              <a:t>temin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edilmiştir</a:t>
            </a:r>
            <a:r>
              <a:rPr lang="en-US" dirty="0"/>
              <a:t>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891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Donanım</a:t>
            </a:r>
            <a:r>
              <a:rPr lang="en-US" b="1" dirty="0"/>
              <a:t> Alt </a:t>
            </a:r>
            <a:r>
              <a:rPr lang="en-US" b="1" dirty="0" err="1"/>
              <a:t>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Türkiye</a:t>
            </a:r>
            <a:r>
              <a:rPr lang="en-US" sz="2800" dirty="0"/>
              <a:t> </a:t>
            </a:r>
            <a:r>
              <a:rPr lang="en-US" sz="2800" dirty="0" err="1"/>
              <a:t>Cumhuriyeti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sisteminin</a:t>
            </a:r>
            <a:r>
              <a:rPr lang="en-US" sz="2800" dirty="0"/>
              <a:t> </a:t>
            </a:r>
            <a:r>
              <a:rPr lang="en-US" sz="2800" dirty="0" err="1"/>
              <a:t>işleyişinin</a:t>
            </a:r>
            <a:r>
              <a:rPr lang="en-US" sz="2800" dirty="0"/>
              <a:t> </a:t>
            </a:r>
            <a:r>
              <a:rPr lang="en-US" sz="2800" dirty="0" err="1"/>
              <a:t>güvenirliğini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doğruluğunu</a:t>
            </a:r>
            <a:r>
              <a:rPr lang="en-US" sz="2800" dirty="0"/>
              <a:t> </a:t>
            </a:r>
            <a:r>
              <a:rPr lang="en-US" sz="2800" dirty="0" err="1" smtClean="0"/>
              <a:t>koruyarak</a:t>
            </a:r>
            <a:r>
              <a:rPr lang="en-US" sz="2800" dirty="0" smtClean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hız</a:t>
            </a:r>
            <a:r>
              <a:rPr lang="en-US" sz="2800" dirty="0"/>
              <a:t> </a:t>
            </a:r>
            <a:r>
              <a:rPr lang="en-US" sz="2800" dirty="0" err="1"/>
              <a:t>kazandırmak</a:t>
            </a:r>
            <a:r>
              <a:rPr lang="en-US" sz="2800" dirty="0"/>
              <a:t> </a:t>
            </a:r>
            <a:r>
              <a:rPr lang="en-US" sz="2800" dirty="0" err="1"/>
              <a:t>suretiyle</a:t>
            </a:r>
            <a:r>
              <a:rPr lang="en-US" sz="2800" dirty="0"/>
              <a:t> </a:t>
            </a:r>
            <a:r>
              <a:rPr lang="en-US" sz="2800" dirty="0" err="1"/>
              <a:t>doğru</a:t>
            </a:r>
            <a:r>
              <a:rPr lang="en-US" sz="2800" dirty="0"/>
              <a:t> </a:t>
            </a:r>
            <a:r>
              <a:rPr lang="en-US" sz="2800" dirty="0" err="1"/>
              <a:t>bilgiye</a:t>
            </a:r>
            <a:r>
              <a:rPr lang="en-US" sz="2800" dirty="0"/>
              <a:t> en </a:t>
            </a:r>
            <a:r>
              <a:rPr lang="en-US" sz="2800" dirty="0" err="1"/>
              <a:t>kısa</a:t>
            </a:r>
            <a:r>
              <a:rPr lang="en-US" sz="2800" dirty="0"/>
              <a:t> </a:t>
            </a:r>
            <a:r>
              <a:rPr lang="en-US" sz="2800" dirty="0" err="1"/>
              <a:t>zamanda</a:t>
            </a:r>
            <a:r>
              <a:rPr lang="en-US" sz="2800" dirty="0"/>
              <a:t> </a:t>
            </a:r>
            <a:r>
              <a:rPr lang="en-US" sz="2800" dirty="0" err="1" smtClean="0"/>
              <a:t>ulaşılarak</a:t>
            </a:r>
            <a:r>
              <a:rPr lang="en-US" sz="2800" dirty="0" smtClean="0"/>
              <a:t> </a:t>
            </a:r>
            <a:r>
              <a:rPr lang="en-US" sz="2800" dirty="0" err="1"/>
              <a:t>doğru</a:t>
            </a:r>
            <a:r>
              <a:rPr lang="en-US" sz="2800" dirty="0"/>
              <a:t> </a:t>
            </a:r>
            <a:r>
              <a:rPr lang="en-US" sz="2800" dirty="0" err="1"/>
              <a:t>kararlar</a:t>
            </a:r>
            <a:r>
              <a:rPr lang="en-US" sz="2800" dirty="0"/>
              <a:t> </a:t>
            </a:r>
            <a:r>
              <a:rPr lang="en-US" sz="2800" dirty="0" err="1"/>
              <a:t>alınıp</a:t>
            </a:r>
            <a:r>
              <a:rPr lang="en-US" sz="2800" dirty="0"/>
              <a:t>, </a:t>
            </a:r>
            <a:r>
              <a:rPr lang="en-US" sz="2800" dirty="0" err="1"/>
              <a:t>sevk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idarenin</a:t>
            </a:r>
            <a:r>
              <a:rPr lang="en-US" sz="2800" dirty="0"/>
              <a:t> en </a:t>
            </a:r>
            <a:r>
              <a:rPr lang="en-US" sz="2800" dirty="0" err="1"/>
              <a:t>verimli</a:t>
            </a:r>
            <a:r>
              <a:rPr lang="en-US" sz="2800" dirty="0"/>
              <a:t> </a:t>
            </a:r>
            <a:r>
              <a:rPr lang="en-US" sz="2800" dirty="0" err="1"/>
              <a:t>şekilde</a:t>
            </a:r>
            <a:r>
              <a:rPr lang="en-US" sz="2800" dirty="0"/>
              <a:t> </a:t>
            </a:r>
            <a:r>
              <a:rPr lang="en-US" sz="2800" dirty="0" err="1"/>
              <a:t>yerine</a:t>
            </a:r>
            <a:r>
              <a:rPr lang="en-US" sz="2800" dirty="0"/>
              <a:t> </a:t>
            </a:r>
            <a:r>
              <a:rPr lang="en-US" sz="2800" dirty="0" err="1" smtClean="0"/>
              <a:t>getirilebilmesini</a:t>
            </a:r>
            <a:r>
              <a:rPr lang="en-US" sz="2800" dirty="0" smtClean="0"/>
              <a:t> </a:t>
            </a:r>
            <a:r>
              <a:rPr lang="en-US" sz="2800" dirty="0" err="1"/>
              <a:t>sağlamak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UYAP </a:t>
            </a:r>
            <a:r>
              <a:rPr lang="en-US" sz="2800" dirty="0" err="1"/>
              <a:t>donanım</a:t>
            </a:r>
            <a:r>
              <a:rPr lang="en-US" sz="2800" dirty="0"/>
              <a:t> </a:t>
            </a:r>
            <a:r>
              <a:rPr lang="en-US" sz="2800" dirty="0" err="1"/>
              <a:t>altyapısının</a:t>
            </a:r>
            <a:r>
              <a:rPr lang="en-US" sz="2800" dirty="0"/>
              <a:t> 7/24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çalışır</a:t>
            </a:r>
            <a:r>
              <a:rPr lang="en-US" sz="2800" dirty="0"/>
              <a:t> </a:t>
            </a:r>
            <a:r>
              <a:rPr lang="en-US" sz="2800" dirty="0" err="1"/>
              <a:t>vaziyette</a:t>
            </a:r>
            <a:r>
              <a:rPr lang="en-US" sz="2800" dirty="0"/>
              <a:t> </a:t>
            </a:r>
            <a:r>
              <a:rPr lang="en-US" sz="2800" dirty="0" err="1" smtClean="0"/>
              <a:t>tutmak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ekonomik</a:t>
            </a:r>
            <a:r>
              <a:rPr lang="en-US" sz="2800" dirty="0"/>
              <a:t> </a:t>
            </a:r>
            <a:r>
              <a:rPr lang="en-US" sz="2800" dirty="0" err="1"/>
              <a:t>ömrünü</a:t>
            </a:r>
            <a:r>
              <a:rPr lang="en-US" sz="2800" dirty="0"/>
              <a:t> </a:t>
            </a:r>
            <a:r>
              <a:rPr lang="en-US" sz="2800" dirty="0" err="1"/>
              <a:t>tamamlamış</a:t>
            </a:r>
            <a:r>
              <a:rPr lang="en-US" sz="2800" dirty="0"/>
              <a:t> </a:t>
            </a:r>
            <a:r>
              <a:rPr lang="en-US" sz="2800" dirty="0" err="1"/>
              <a:t>donanımların</a:t>
            </a:r>
            <a:r>
              <a:rPr lang="en-US" sz="2800" dirty="0"/>
              <a:t> </a:t>
            </a:r>
            <a:r>
              <a:rPr lang="en-US" sz="2800" dirty="0" err="1"/>
              <a:t>güncellenmesini</a:t>
            </a:r>
            <a:r>
              <a:rPr lang="en-US" sz="2800" dirty="0"/>
              <a:t> </a:t>
            </a:r>
            <a:r>
              <a:rPr lang="en-US" sz="2800" dirty="0" err="1"/>
              <a:t>sağlamak</a:t>
            </a:r>
            <a:r>
              <a:rPr lang="en-US" sz="2800" dirty="0"/>
              <a:t> </a:t>
            </a:r>
            <a:r>
              <a:rPr lang="en-US" sz="2800" dirty="0" err="1" smtClean="0"/>
              <a:t>amaçlanmaktadır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237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E-devlet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/>
              <a:t>E-</a:t>
            </a:r>
            <a:r>
              <a:rPr lang="en-US" sz="2800" b="1" dirty="0" err="1" smtClean="0"/>
              <a:t>devlet</a:t>
            </a:r>
            <a:r>
              <a:rPr lang="en-US" sz="2800" b="1" dirty="0" smtClean="0"/>
              <a:t>: </a:t>
            </a:r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 smtClean="0"/>
              <a:t>kurulu</a:t>
            </a:r>
            <a:r>
              <a:rPr lang="tr-TR" sz="2800" dirty="0" smtClean="0"/>
              <a:t>ş</a:t>
            </a:r>
            <a:r>
              <a:rPr lang="en-US" sz="2800" dirty="0" err="1" smtClean="0"/>
              <a:t>lar</a:t>
            </a:r>
            <a:r>
              <a:rPr lang="tr-TR" sz="2800" dirty="0"/>
              <a:t>ı</a:t>
            </a:r>
            <a:r>
              <a:rPr lang="en-US" sz="2800" dirty="0" smtClean="0"/>
              <a:t>, </a:t>
            </a:r>
            <a:r>
              <a:rPr lang="en-US" sz="2800" dirty="0" err="1" smtClean="0"/>
              <a:t>vatanda</a:t>
            </a:r>
            <a:r>
              <a:rPr lang="tr-TR" sz="2800" dirty="0" smtClean="0"/>
              <a:t>ş</a:t>
            </a:r>
            <a:r>
              <a:rPr lang="en-US" sz="2800" dirty="0" err="1" smtClean="0"/>
              <a:t>lar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ticari</a:t>
            </a:r>
            <a:r>
              <a:rPr lang="en-US" sz="2800" dirty="0" smtClean="0"/>
              <a:t> </a:t>
            </a:r>
            <a:r>
              <a:rPr lang="en-US" sz="2800" dirty="0" err="1" smtClean="0"/>
              <a:t>kurumlar</a:t>
            </a:r>
            <a:r>
              <a:rPr lang="en-US" sz="2800" dirty="0" smtClean="0"/>
              <a:t> </a:t>
            </a:r>
            <a:r>
              <a:rPr lang="en-US" sz="2800" dirty="0" err="1" smtClean="0"/>
              <a:t>aras</a:t>
            </a:r>
            <a:r>
              <a:rPr lang="tr-TR" sz="2800" dirty="0" smtClean="0"/>
              <a:t>ı</a:t>
            </a:r>
            <a:r>
              <a:rPr lang="en-US" sz="2800" dirty="0" err="1" smtClean="0"/>
              <a:t>ndaki</a:t>
            </a:r>
            <a:r>
              <a:rPr lang="en-US" sz="2800" dirty="0" smtClean="0"/>
              <a:t> </a:t>
            </a:r>
            <a:r>
              <a:rPr lang="en-US" sz="2800" dirty="0" err="1" smtClean="0"/>
              <a:t>bilgi</a:t>
            </a:r>
            <a:r>
              <a:rPr lang="en-US" sz="2800" dirty="0" smtClean="0"/>
              <a:t>, </a:t>
            </a:r>
            <a:r>
              <a:rPr lang="en-US" sz="2800" dirty="0" err="1" smtClean="0"/>
              <a:t>hizmet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mal al</a:t>
            </a:r>
            <a:r>
              <a:rPr lang="tr-TR" sz="2800" dirty="0" smtClean="0"/>
              <a:t>ış</a:t>
            </a:r>
            <a:r>
              <a:rPr lang="en-US" sz="2800" dirty="0" err="1" smtClean="0"/>
              <a:t>veri</a:t>
            </a:r>
            <a:r>
              <a:rPr lang="tr-TR" sz="2800" dirty="0" smtClean="0"/>
              <a:t>ş</a:t>
            </a:r>
            <a:r>
              <a:rPr lang="en-US" sz="2800" dirty="0" err="1" smtClean="0"/>
              <a:t>lerinde</a:t>
            </a:r>
            <a:r>
              <a:rPr lang="en-US" sz="2800" dirty="0" smtClean="0"/>
              <a:t> </a:t>
            </a:r>
            <a:r>
              <a:rPr lang="en-US" sz="2800" dirty="0" err="1" smtClean="0"/>
              <a:t>bilgi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teknolojilerinin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kullan</a:t>
            </a:r>
            <a:r>
              <a:rPr lang="tr-TR" sz="2800" dirty="0" smtClean="0"/>
              <a:t>ı</a:t>
            </a:r>
            <a:r>
              <a:rPr lang="en-US" sz="2800" dirty="0" err="1" smtClean="0"/>
              <a:t>larak</a:t>
            </a:r>
            <a:r>
              <a:rPr lang="en-US" sz="2800" dirty="0" smtClean="0"/>
              <a:t> per</a:t>
            </a:r>
            <a:r>
              <a:rPr lang="tr-TR" sz="2800" dirty="0" smtClean="0"/>
              <a:t>f</a:t>
            </a:r>
            <a:r>
              <a:rPr lang="en-US" sz="2800" dirty="0" err="1" smtClean="0"/>
              <a:t>ormans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verimlilik</a:t>
            </a:r>
            <a:r>
              <a:rPr lang="en-US" sz="2800" dirty="0" smtClean="0"/>
              <a:t> art</a:t>
            </a:r>
            <a:r>
              <a:rPr lang="tr-TR" sz="2800" dirty="0" smtClean="0"/>
              <a:t>ışını</a:t>
            </a:r>
            <a:r>
              <a:rPr lang="en-US" sz="2800" dirty="0" smtClean="0"/>
              <a:t> </a:t>
            </a:r>
            <a:r>
              <a:rPr lang="en-US" sz="2800" dirty="0" err="1" smtClean="0"/>
              <a:t>hede</a:t>
            </a:r>
            <a:r>
              <a:rPr lang="tr-TR" sz="2800" dirty="0" smtClean="0"/>
              <a:t>fle</a:t>
            </a:r>
            <a:r>
              <a:rPr lang="en-US" sz="2800" dirty="0" smtClean="0"/>
              <a:t>yen </a:t>
            </a:r>
            <a:r>
              <a:rPr lang="en-US" sz="2800" dirty="0" err="1" smtClean="0"/>
              <a:t>devlet</a:t>
            </a:r>
            <a:r>
              <a:rPr lang="en-US" sz="2800" dirty="0" smtClean="0"/>
              <a:t> </a:t>
            </a:r>
            <a:r>
              <a:rPr lang="en-US" sz="2800" dirty="0" err="1" smtClean="0"/>
              <a:t>modeli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tan</a:t>
            </a:r>
            <a:r>
              <a:rPr lang="tr-TR" sz="2800" dirty="0" smtClean="0"/>
              <a:t>ı</a:t>
            </a:r>
            <a:r>
              <a:rPr lang="en-US" sz="2800" dirty="0" err="1" smtClean="0"/>
              <a:t>mlanmaktad</a:t>
            </a:r>
            <a:r>
              <a:rPr lang="tr-TR" sz="2800" dirty="0" smtClean="0"/>
              <a:t>ı</a:t>
            </a:r>
            <a:r>
              <a:rPr lang="en-US" sz="2800" dirty="0" smtClean="0"/>
              <a:t>r.</a:t>
            </a:r>
            <a:endParaRPr lang="tr-TR" sz="2800" dirty="0" smtClean="0"/>
          </a:p>
          <a:p>
            <a:pPr algn="just"/>
            <a:r>
              <a:rPr lang="tr-TR" sz="2800" dirty="0" err="1" smtClean="0"/>
              <a:t>D</a:t>
            </a:r>
            <a:r>
              <a:rPr lang="en-US" sz="2800" dirty="0" err="1" smtClean="0"/>
              <a:t>evletin</a:t>
            </a:r>
            <a:r>
              <a:rPr lang="en-US" sz="2800" dirty="0" smtClean="0"/>
              <a:t> </a:t>
            </a:r>
            <a:r>
              <a:rPr lang="en-US" sz="2800" dirty="0" err="1" smtClean="0"/>
              <a:t>vatanda</a:t>
            </a:r>
            <a:r>
              <a:rPr lang="tr-TR" sz="2800" dirty="0" smtClean="0"/>
              <a:t>ş</a:t>
            </a:r>
            <a:r>
              <a:rPr lang="en-US" sz="2800" dirty="0" err="1" smtClean="0"/>
              <a:t>lara</a:t>
            </a:r>
            <a:r>
              <a:rPr lang="en-US" sz="2800" dirty="0" smtClean="0"/>
              <a:t> </a:t>
            </a:r>
            <a:r>
              <a:rPr lang="en-US" sz="2800" dirty="0" err="1" smtClean="0"/>
              <a:t>kar</a:t>
            </a:r>
            <a:r>
              <a:rPr lang="tr-TR" sz="2800" dirty="0" smtClean="0"/>
              <a:t>şı</a:t>
            </a:r>
            <a:r>
              <a:rPr lang="en-US" sz="2800" dirty="0" smtClean="0"/>
              <a:t> </a:t>
            </a:r>
            <a:r>
              <a:rPr lang="en-US" sz="2800" dirty="0" err="1" smtClean="0"/>
              <a:t>yerine</a:t>
            </a:r>
            <a:r>
              <a:rPr lang="en-US" sz="2800" dirty="0" smtClean="0"/>
              <a:t> </a:t>
            </a:r>
            <a:r>
              <a:rPr lang="en-US" sz="2800" dirty="0" err="1" smtClean="0"/>
              <a:t>getirmekle</a:t>
            </a:r>
            <a:r>
              <a:rPr lang="en-US" sz="2800" dirty="0" smtClean="0"/>
              <a:t> </a:t>
            </a:r>
            <a:r>
              <a:rPr lang="en-US" sz="2800" dirty="0" err="1" smtClean="0"/>
              <a:t>yükümlü</a:t>
            </a:r>
            <a:r>
              <a:rPr lang="en-US" sz="2800" dirty="0" smtClean="0"/>
              <a:t> </a:t>
            </a:r>
            <a:r>
              <a:rPr lang="en-US" sz="2800" dirty="0" err="1" smtClean="0"/>
              <a:t>oldu</a:t>
            </a:r>
            <a:r>
              <a:rPr lang="tr-TR" sz="2800" dirty="0" smtClean="0"/>
              <a:t>ğ</a:t>
            </a:r>
            <a:r>
              <a:rPr lang="en-US" sz="2800" dirty="0" smtClean="0"/>
              <a:t>u </a:t>
            </a:r>
            <a:r>
              <a:rPr lang="en-US" sz="2800" dirty="0" err="1" smtClean="0"/>
              <a:t>görev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hizmetler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vatandaşlar</a:t>
            </a:r>
            <a:r>
              <a:rPr lang="tr-TR" sz="2800" dirty="0" smtClean="0"/>
              <a:t>ı</a:t>
            </a:r>
            <a:r>
              <a:rPr lang="en-US" sz="2800" dirty="0" smtClean="0"/>
              <a:t>n </a:t>
            </a:r>
            <a:r>
              <a:rPr lang="en-US" sz="2800" dirty="0" err="1" smtClean="0"/>
              <a:t>buna</a:t>
            </a:r>
            <a:r>
              <a:rPr lang="en-US" sz="2800" dirty="0" smtClean="0"/>
              <a:t> </a:t>
            </a:r>
            <a:r>
              <a:rPr lang="en-US" sz="2800" dirty="0" err="1" smtClean="0"/>
              <a:t>kar</a:t>
            </a:r>
            <a:r>
              <a:rPr lang="tr-TR" sz="2800" dirty="0" smtClean="0"/>
              <a:t>şılı</a:t>
            </a:r>
            <a:r>
              <a:rPr lang="en-US" sz="2800" dirty="0" smtClean="0"/>
              <a:t>k </a:t>
            </a:r>
            <a:r>
              <a:rPr lang="en-US" sz="2800" dirty="0" err="1" smtClean="0"/>
              <a:t>devlete</a:t>
            </a:r>
            <a:r>
              <a:rPr lang="en-US" sz="2800" dirty="0" smtClean="0"/>
              <a:t> </a:t>
            </a:r>
            <a:r>
              <a:rPr lang="en-US" sz="2800" dirty="0" err="1" smtClean="0"/>
              <a:t>kar</a:t>
            </a:r>
            <a:r>
              <a:rPr lang="tr-TR" sz="2800" dirty="0" smtClean="0"/>
              <a:t>şı</a:t>
            </a:r>
            <a:r>
              <a:rPr lang="en-US" sz="2800" dirty="0" smtClean="0"/>
              <a:t> </a:t>
            </a:r>
            <a:r>
              <a:rPr lang="en-US" sz="2800" dirty="0" err="1" smtClean="0"/>
              <a:t>olan</a:t>
            </a:r>
            <a:r>
              <a:rPr lang="en-US" sz="2800" dirty="0" smtClean="0"/>
              <a:t> </a:t>
            </a:r>
            <a:r>
              <a:rPr lang="en-US" sz="2800" dirty="0" err="1" smtClean="0"/>
              <a:t>görev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hizmetlerinin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kar</a:t>
            </a:r>
            <a:r>
              <a:rPr lang="tr-TR" sz="2800" dirty="0" smtClean="0"/>
              <a:t>şılıklı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elektronik</a:t>
            </a:r>
            <a:r>
              <a:rPr lang="en-US" sz="2800" dirty="0" smtClean="0"/>
              <a:t> </a:t>
            </a:r>
            <a:r>
              <a:rPr lang="en-US" sz="2800" dirty="0" err="1" smtClean="0"/>
              <a:t>ileti</a:t>
            </a:r>
            <a:r>
              <a:rPr lang="tr-TR" sz="2800" dirty="0" smtClean="0"/>
              <a:t>ş</a:t>
            </a:r>
            <a:r>
              <a:rPr lang="en-US" sz="2800" dirty="0" err="1" smtClean="0"/>
              <a:t>im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i</a:t>
            </a:r>
            <a:r>
              <a:rPr lang="tr-TR" sz="2800" dirty="0" smtClean="0"/>
              <a:t>ş</a:t>
            </a:r>
            <a:r>
              <a:rPr lang="en-US" sz="2800" dirty="0" err="1" smtClean="0"/>
              <a:t>lem</a:t>
            </a:r>
            <a:r>
              <a:rPr lang="en-US" sz="2800" dirty="0" smtClean="0"/>
              <a:t> </a:t>
            </a:r>
            <a:r>
              <a:rPr lang="en-US" sz="2800" dirty="0" err="1" smtClean="0"/>
              <a:t>ortamlar</a:t>
            </a:r>
            <a:r>
              <a:rPr lang="tr-TR" sz="2800" dirty="0" smtClean="0"/>
              <a:t>ı</a:t>
            </a:r>
            <a:r>
              <a:rPr lang="en-US" sz="2800" dirty="0" err="1" smtClean="0"/>
              <a:t>nda</a:t>
            </a:r>
            <a:r>
              <a:rPr lang="en-US" sz="2800" dirty="0" smtClean="0"/>
              <a:t> </a:t>
            </a:r>
            <a:r>
              <a:rPr lang="en-US" sz="2800" dirty="0" err="1" smtClean="0"/>
              <a:t>kesintisiz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güvenli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yürütülmesi</a:t>
            </a:r>
            <a:r>
              <a:rPr lang="en-US" sz="2800" dirty="0" smtClean="0"/>
              <a:t> </a:t>
            </a:r>
            <a:r>
              <a:rPr lang="en-US" sz="2800" dirty="0" err="1" smtClean="0"/>
              <a:t>anlam</a:t>
            </a:r>
            <a:r>
              <a:rPr lang="tr-TR" sz="2800" dirty="0" smtClean="0"/>
              <a:t>ı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gelmektedir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316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Donanım</a:t>
            </a:r>
            <a:r>
              <a:rPr lang="en-US" b="1" dirty="0"/>
              <a:t> Alt </a:t>
            </a:r>
            <a:r>
              <a:rPr lang="en-US" b="1" dirty="0" err="1"/>
              <a:t>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UYAP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/>
              <a:t>dağıtımı</a:t>
            </a:r>
            <a:r>
              <a:rPr lang="en-US" sz="2800" dirty="0"/>
              <a:t> </a:t>
            </a:r>
            <a:r>
              <a:rPr lang="en-US" sz="2800" dirty="0" err="1"/>
              <a:t>yapılmış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yapılmakta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donanımların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bilgisayar</a:t>
            </a:r>
            <a:r>
              <a:rPr lang="en-US" sz="2800" dirty="0"/>
              <a:t> alt </a:t>
            </a:r>
            <a:r>
              <a:rPr lang="en-US" sz="2800" dirty="0" err="1"/>
              <a:t>yapısının</a:t>
            </a:r>
            <a:r>
              <a:rPr lang="en-US" sz="2800" dirty="0"/>
              <a:t> </a:t>
            </a:r>
            <a:r>
              <a:rPr lang="en-US" sz="2800" dirty="0" err="1"/>
              <a:t>kesintisiz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çalışmasını</a:t>
            </a:r>
            <a:r>
              <a:rPr lang="en-US" sz="2800" dirty="0"/>
              <a:t> </a:t>
            </a:r>
            <a:r>
              <a:rPr lang="en-US" sz="2800" dirty="0" err="1"/>
              <a:t>sağlamak</a:t>
            </a:r>
            <a:r>
              <a:rPr lang="en-US" sz="2800" dirty="0"/>
              <a:t>, 35 </a:t>
            </a:r>
            <a:r>
              <a:rPr lang="en-US" sz="2800" dirty="0" err="1"/>
              <a:t>adet</a:t>
            </a:r>
            <a:r>
              <a:rPr lang="en-US" sz="2800" dirty="0"/>
              <a:t> </a:t>
            </a:r>
            <a:r>
              <a:rPr lang="en-US" sz="2800" dirty="0" err="1"/>
              <a:t>Bilgiİşlem</a:t>
            </a:r>
            <a:r>
              <a:rPr lang="en-US" sz="2800" dirty="0"/>
              <a:t> </a:t>
            </a:r>
            <a:r>
              <a:rPr lang="en-US" sz="2800" dirty="0" err="1"/>
              <a:t>Müdürlüğü</a:t>
            </a:r>
            <a:r>
              <a:rPr lang="en-US" sz="2800" dirty="0"/>
              <a:t>, 56 </a:t>
            </a:r>
            <a:r>
              <a:rPr lang="en-US" sz="2800" dirty="0" err="1"/>
              <a:t>adet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İşlem</a:t>
            </a:r>
            <a:r>
              <a:rPr lang="en-US" sz="2800" dirty="0"/>
              <a:t> </a:t>
            </a:r>
            <a:r>
              <a:rPr lang="en-US" sz="2800" dirty="0" err="1"/>
              <a:t>Şeşiği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66 </a:t>
            </a:r>
            <a:r>
              <a:rPr lang="en-US" sz="2800" dirty="0" err="1"/>
              <a:t>adet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İşlem</a:t>
            </a:r>
            <a:r>
              <a:rPr lang="en-US" sz="2800" dirty="0"/>
              <a:t> </a:t>
            </a:r>
            <a:r>
              <a:rPr lang="en-US" sz="2800" dirty="0" err="1"/>
              <a:t>Bürosunun</a:t>
            </a:r>
            <a:r>
              <a:rPr lang="en-US" sz="2800" dirty="0"/>
              <a:t> </a:t>
            </a:r>
            <a:r>
              <a:rPr lang="en-US" sz="2800" dirty="0" err="1"/>
              <a:t>koordinasyonun</a:t>
            </a:r>
            <a:r>
              <a:rPr lang="en-US" sz="2800" dirty="0"/>
              <a:t> </a:t>
            </a:r>
            <a:r>
              <a:rPr lang="en-US" sz="2800" dirty="0" err="1"/>
              <a:t>yapmak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birimlerde</a:t>
            </a:r>
            <a:r>
              <a:rPr lang="en-US" sz="2800" dirty="0"/>
              <a:t> </a:t>
            </a:r>
            <a:r>
              <a:rPr lang="en-US" sz="2800" dirty="0" err="1"/>
              <a:t>çalışan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personelin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düzeylerini</a:t>
            </a:r>
            <a:r>
              <a:rPr lang="en-US" sz="2800" dirty="0"/>
              <a:t> </a:t>
            </a:r>
            <a:r>
              <a:rPr lang="en-US" sz="2800" dirty="0" err="1"/>
              <a:t>yükseltmek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vermek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personele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konularda</a:t>
            </a:r>
            <a:r>
              <a:rPr lang="en-US" sz="2800" dirty="0"/>
              <a:t> </a:t>
            </a:r>
            <a:r>
              <a:rPr lang="en-US" sz="2800" dirty="0" err="1"/>
              <a:t>destek</a:t>
            </a:r>
            <a:r>
              <a:rPr lang="en-US" sz="2800" dirty="0"/>
              <a:t> </a:t>
            </a:r>
            <a:r>
              <a:rPr lang="en-US" sz="2800" dirty="0" err="1"/>
              <a:t>vermek</a:t>
            </a:r>
            <a:r>
              <a:rPr lang="en-US" sz="2800" dirty="0"/>
              <a:t> </a:t>
            </a:r>
            <a:r>
              <a:rPr lang="en-US" sz="2800" dirty="0" err="1"/>
              <a:t>amacı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Donanım</a:t>
            </a:r>
            <a:r>
              <a:rPr lang="en-US" sz="2800" dirty="0"/>
              <a:t>, </a:t>
            </a:r>
            <a:r>
              <a:rPr lang="en-US" sz="2800" dirty="0" err="1"/>
              <a:t>Bakım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Destek</a:t>
            </a:r>
            <a:r>
              <a:rPr lang="en-US" sz="2800" dirty="0"/>
              <a:t> </a:t>
            </a:r>
            <a:r>
              <a:rPr lang="en-US" sz="2800" dirty="0" err="1"/>
              <a:t>Şube</a:t>
            </a:r>
            <a:r>
              <a:rPr lang="en-US" sz="2800" dirty="0"/>
              <a:t> </a:t>
            </a:r>
            <a:r>
              <a:rPr lang="en-US" sz="2800" dirty="0" err="1"/>
              <a:t>Müdürlüğü’ne</a:t>
            </a:r>
            <a:r>
              <a:rPr lang="en-US" sz="2800" dirty="0"/>
              <a:t> </a:t>
            </a:r>
            <a:r>
              <a:rPr lang="en-US" sz="2800" dirty="0" err="1"/>
              <a:t>ihtiyaç</a:t>
            </a:r>
            <a:r>
              <a:rPr lang="en-US" sz="2800" dirty="0"/>
              <a:t> </a:t>
            </a:r>
            <a:r>
              <a:rPr lang="en-US" sz="2800" dirty="0" err="1"/>
              <a:t>duyulmuştur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83770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Entegrasyon</a:t>
            </a:r>
            <a:r>
              <a:rPr lang="en-US" b="1" dirty="0"/>
              <a:t> </a:t>
            </a:r>
            <a:r>
              <a:rPr lang="en-US" b="1" dirty="0" err="1"/>
              <a:t>Yapısı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UYAP’ın</a:t>
            </a:r>
            <a:r>
              <a:rPr lang="en-US" sz="2800" dirty="0" smtClean="0"/>
              <a:t> </a:t>
            </a:r>
            <a:r>
              <a:rPr lang="en-US" sz="2800" dirty="0"/>
              <a:t>tam </a:t>
            </a:r>
            <a:r>
              <a:rPr lang="en-US" sz="2800" dirty="0" err="1"/>
              <a:t>entegrasyonu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merkezi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ortamda</a:t>
            </a:r>
            <a:r>
              <a:rPr lang="en-US" sz="2800" dirty="0"/>
              <a:t> </a:t>
            </a:r>
            <a:r>
              <a:rPr lang="en-US" sz="2800" dirty="0" err="1"/>
              <a:t>tutulan</a:t>
            </a:r>
            <a:r>
              <a:rPr lang="en-US" sz="2800" dirty="0"/>
              <a:t> </a:t>
            </a:r>
            <a:r>
              <a:rPr lang="en-US" sz="2800" dirty="0" err="1"/>
              <a:t>arşivi</a:t>
            </a:r>
            <a:r>
              <a:rPr lang="en-US" sz="2800" dirty="0"/>
              <a:t> </a:t>
            </a:r>
            <a:r>
              <a:rPr lang="en-US" sz="2800" dirty="0" err="1" smtClean="0"/>
              <a:t>sayesinde</a:t>
            </a:r>
            <a:r>
              <a:rPr lang="en-US" sz="2800" dirty="0"/>
              <a:t>, </a:t>
            </a:r>
            <a:r>
              <a:rPr lang="en-US" sz="2800" dirty="0" err="1"/>
              <a:t>doğru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tutarlı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, </a:t>
            </a:r>
            <a:r>
              <a:rPr lang="en-US" sz="2800" dirty="0" err="1"/>
              <a:t>mevzuatın</a:t>
            </a:r>
            <a:r>
              <a:rPr lang="en-US" sz="2800" dirty="0"/>
              <a:t> </a:t>
            </a:r>
            <a:r>
              <a:rPr lang="en-US" sz="2800" dirty="0" err="1"/>
              <a:t>tanıdığı</a:t>
            </a:r>
            <a:r>
              <a:rPr lang="en-US" sz="2800" dirty="0"/>
              <a:t> </a:t>
            </a:r>
            <a:r>
              <a:rPr lang="en-US" sz="2800" dirty="0" err="1"/>
              <a:t>yetkiler</a:t>
            </a:r>
            <a:r>
              <a:rPr lang="en-US" sz="2800" dirty="0"/>
              <a:t> </a:t>
            </a:r>
            <a:r>
              <a:rPr lang="en-US" sz="2800" dirty="0" err="1"/>
              <a:t>çerçevesinde</a:t>
            </a:r>
            <a:r>
              <a:rPr lang="en-US" sz="2800" dirty="0"/>
              <a:t> </a:t>
            </a:r>
            <a:r>
              <a:rPr lang="en-US" sz="2800" dirty="0" err="1"/>
              <a:t>başta</a:t>
            </a:r>
            <a:r>
              <a:rPr lang="en-US" sz="2800" dirty="0"/>
              <a:t> hakim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savcılar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personeli</a:t>
            </a:r>
            <a:r>
              <a:rPr lang="en-US" sz="2800" dirty="0"/>
              <a:t> </a:t>
            </a:r>
            <a:r>
              <a:rPr lang="en-US" sz="2800" dirty="0" err="1"/>
              <a:t>olmak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kullanıcıların</a:t>
            </a:r>
            <a:r>
              <a:rPr lang="en-US" sz="2800" dirty="0"/>
              <a:t> </a:t>
            </a:r>
            <a:r>
              <a:rPr lang="en-US" sz="2800" dirty="0" err="1"/>
              <a:t>paylaşımına</a:t>
            </a:r>
            <a:r>
              <a:rPr lang="en-US" sz="2800" dirty="0"/>
              <a:t> </a:t>
            </a:r>
            <a:r>
              <a:rPr lang="en-US" sz="2800" dirty="0" err="1" smtClean="0"/>
              <a:t>açılmaktadır</a:t>
            </a:r>
            <a:r>
              <a:rPr lang="en-US" sz="2800" dirty="0"/>
              <a:t>. </a:t>
            </a:r>
            <a:r>
              <a:rPr lang="en-US" sz="2800" dirty="0" err="1"/>
              <a:t>Kullanıcılar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bilgilere</a:t>
            </a:r>
            <a:r>
              <a:rPr lang="en-US" sz="2800" dirty="0"/>
              <a:t> </a:t>
            </a:r>
            <a:r>
              <a:rPr lang="en-US" sz="2800" dirty="0" err="1"/>
              <a:t>ihtiyaç</a:t>
            </a:r>
            <a:r>
              <a:rPr lang="en-US" sz="2800" dirty="0"/>
              <a:t> </a:t>
            </a:r>
            <a:r>
              <a:rPr lang="en-US" sz="2800" dirty="0" err="1"/>
              <a:t>duyduklarında</a:t>
            </a:r>
            <a:r>
              <a:rPr lang="en-US" sz="2800" dirty="0"/>
              <a:t> </a:t>
            </a:r>
            <a:r>
              <a:rPr lang="en-US" sz="2800" dirty="0" err="1"/>
              <a:t>hızlı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kolayca</a:t>
            </a:r>
            <a:r>
              <a:rPr lang="en-US" sz="2800" dirty="0"/>
              <a:t> </a:t>
            </a:r>
            <a:r>
              <a:rPr lang="en-US" sz="2800" dirty="0" err="1"/>
              <a:t>ulaşabilmekte</a:t>
            </a:r>
            <a:r>
              <a:rPr lang="en-US" sz="2800" dirty="0"/>
              <a:t>, </a:t>
            </a:r>
            <a:r>
              <a:rPr lang="en-US" sz="2800" dirty="0" err="1"/>
              <a:t>keza</a:t>
            </a:r>
            <a:r>
              <a:rPr lang="en-US" sz="2800" dirty="0"/>
              <a:t>,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birimleri</a:t>
            </a:r>
            <a:r>
              <a:rPr lang="en-US" sz="2800" dirty="0"/>
              <a:t> de </a:t>
            </a:r>
            <a:r>
              <a:rPr lang="en-US" sz="2800" dirty="0" err="1"/>
              <a:t>aralarında</a:t>
            </a:r>
            <a:r>
              <a:rPr lang="en-US" sz="2800" dirty="0"/>
              <a:t> her </a:t>
            </a:r>
            <a:r>
              <a:rPr lang="en-US" sz="2800" dirty="0" err="1"/>
              <a:t>türlü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belge</a:t>
            </a:r>
            <a:r>
              <a:rPr lang="en-US" sz="2800" dirty="0"/>
              <a:t> </a:t>
            </a:r>
            <a:r>
              <a:rPr lang="en-US" sz="2800" dirty="0" err="1"/>
              <a:t>alışverişini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 smtClean="0"/>
              <a:t>ortamda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anlık</a:t>
            </a:r>
            <a:r>
              <a:rPr lang="en-US" sz="2800" dirty="0"/>
              <a:t> </a:t>
            </a:r>
            <a:r>
              <a:rPr lang="en-US" sz="2800" dirty="0" err="1"/>
              <a:t>denebilecek</a:t>
            </a:r>
            <a:r>
              <a:rPr lang="en-US" sz="2800" dirty="0"/>
              <a:t> </a:t>
            </a:r>
            <a:r>
              <a:rPr lang="en-US" sz="2800" dirty="0" err="1"/>
              <a:t>kısa</a:t>
            </a:r>
            <a:r>
              <a:rPr lang="en-US" sz="2800" dirty="0"/>
              <a:t> </a:t>
            </a:r>
            <a:r>
              <a:rPr lang="en-US" sz="2800" dirty="0" err="1"/>
              <a:t>sürelerde</a:t>
            </a:r>
            <a:r>
              <a:rPr lang="en-US" sz="2800" dirty="0"/>
              <a:t>   </a:t>
            </a:r>
            <a:r>
              <a:rPr lang="en-US" sz="2800" dirty="0" err="1"/>
              <a:t>gerçekleştirmektedir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19785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Entegrasyon</a:t>
            </a:r>
            <a:r>
              <a:rPr lang="en-US" b="1" dirty="0"/>
              <a:t> </a:t>
            </a:r>
            <a:r>
              <a:rPr lang="en-US" b="1" dirty="0" err="1"/>
              <a:t>Yapısı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entegrasyonlarda</a:t>
            </a:r>
            <a:r>
              <a:rPr lang="en-US" sz="2800" dirty="0"/>
              <a:t> </a:t>
            </a:r>
            <a:r>
              <a:rPr lang="en-US" sz="2800" dirty="0" err="1"/>
              <a:t>hedef</a:t>
            </a:r>
            <a:r>
              <a:rPr lang="en-US" sz="2800" dirty="0"/>
              <a:t>,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birimlerinin</a:t>
            </a:r>
            <a:r>
              <a:rPr lang="en-US" sz="2800" dirty="0"/>
              <a:t>, </a:t>
            </a:r>
            <a:r>
              <a:rPr lang="en-US" sz="2800" dirty="0" err="1"/>
              <a:t>yargılamanın</a:t>
            </a:r>
            <a:r>
              <a:rPr lang="en-US" sz="2800" dirty="0"/>
              <a:t> her </a:t>
            </a:r>
            <a:r>
              <a:rPr lang="en-US" sz="2800" dirty="0" err="1"/>
              <a:t>aşamasında</a:t>
            </a:r>
            <a:r>
              <a:rPr lang="en-US" sz="2800" dirty="0"/>
              <a:t> </a:t>
            </a:r>
            <a:r>
              <a:rPr lang="en-US" sz="2800" dirty="0" err="1"/>
              <a:t>ihtiyaç</a:t>
            </a:r>
            <a:r>
              <a:rPr lang="en-US" sz="2800" dirty="0"/>
              <a:t> </a:t>
            </a:r>
            <a:r>
              <a:rPr lang="en-US" sz="2800" dirty="0" err="1"/>
              <a:t>duydukları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belgelere</a:t>
            </a:r>
            <a:r>
              <a:rPr lang="en-US" sz="2800" dirty="0"/>
              <a:t>,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yazışma</a:t>
            </a:r>
            <a:r>
              <a:rPr lang="en-US" sz="2800" dirty="0"/>
              <a:t> </a:t>
            </a:r>
            <a:r>
              <a:rPr lang="en-US" sz="2800" dirty="0" err="1"/>
              <a:t>yapmaksızın</a:t>
            </a:r>
            <a:r>
              <a:rPr lang="en-US" sz="2800" dirty="0"/>
              <a:t> </a:t>
            </a:r>
            <a:r>
              <a:rPr lang="en-US" sz="2800" dirty="0" err="1"/>
              <a:t>mevzuat</a:t>
            </a:r>
            <a:r>
              <a:rPr lang="en-US" sz="2800" dirty="0"/>
              <a:t> </a:t>
            </a:r>
            <a:r>
              <a:rPr lang="en-US" sz="2800" dirty="0" err="1"/>
              <a:t>çerçevesinde</a:t>
            </a:r>
            <a:r>
              <a:rPr lang="en-US" sz="2800" dirty="0"/>
              <a:t> UYAP </a:t>
            </a:r>
            <a:r>
              <a:rPr lang="en-US" sz="2800" dirty="0" err="1"/>
              <a:t>ekranları</a:t>
            </a:r>
            <a:r>
              <a:rPr lang="en-US" sz="2800" dirty="0"/>
              <a:t> </a:t>
            </a:r>
            <a:r>
              <a:rPr lang="en-US" sz="2800" dirty="0" err="1"/>
              <a:t>içerisinden</a:t>
            </a:r>
            <a:r>
              <a:rPr lang="en-US" sz="2800" dirty="0"/>
              <a:t> </a:t>
            </a:r>
            <a:r>
              <a:rPr lang="en-US" sz="2800" dirty="0" err="1"/>
              <a:t>doğrudan</a:t>
            </a:r>
            <a:r>
              <a:rPr lang="en-US" sz="2800" dirty="0"/>
              <a:t> </a:t>
            </a:r>
            <a:r>
              <a:rPr lang="en-US" sz="2800" dirty="0" err="1"/>
              <a:t>erişiminin</a:t>
            </a:r>
            <a:r>
              <a:rPr lang="en-US" sz="2800" dirty="0"/>
              <a:t> </a:t>
            </a:r>
            <a:r>
              <a:rPr lang="en-US" sz="2800" dirty="0" err="1"/>
              <a:t>sağlanmasıdır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smtClean="0"/>
              <a:t>UYAP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birçok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kuruluşları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err="1"/>
              <a:t>ayrı</a:t>
            </a:r>
            <a:r>
              <a:rPr lang="en-US" sz="2800" dirty="0"/>
              <a:t> “</a:t>
            </a:r>
            <a:r>
              <a:rPr lang="en-US" sz="2800" dirty="0" err="1"/>
              <a:t>veri</a:t>
            </a:r>
            <a:r>
              <a:rPr lang="en-US" sz="2800" dirty="0"/>
              <a:t> </a:t>
            </a:r>
            <a:r>
              <a:rPr lang="en-US" sz="2800" dirty="0" err="1"/>
              <a:t>paylaşımı</a:t>
            </a:r>
            <a:r>
              <a:rPr lang="en-US" sz="2800" dirty="0"/>
              <a:t> </a:t>
            </a:r>
            <a:r>
              <a:rPr lang="en-US" sz="2800" dirty="0" err="1"/>
              <a:t>protokolleri</a:t>
            </a:r>
            <a:r>
              <a:rPr lang="en-US" sz="2800" dirty="0"/>
              <a:t>” </a:t>
            </a:r>
            <a:r>
              <a:rPr lang="en-US" sz="2800" dirty="0" err="1"/>
              <a:t>imzalanarak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sistemleri</a:t>
            </a:r>
            <a:r>
              <a:rPr lang="en-US" sz="2800" dirty="0"/>
              <a:t> </a:t>
            </a:r>
            <a:r>
              <a:rPr lang="en-US" sz="2800" dirty="0" err="1"/>
              <a:t>arasında</a:t>
            </a:r>
            <a:r>
              <a:rPr lang="en-US" sz="2800" dirty="0"/>
              <a:t> </a:t>
            </a:r>
            <a:r>
              <a:rPr lang="en-US" sz="2800" dirty="0" err="1"/>
              <a:t>entegrasyon</a:t>
            </a:r>
            <a:r>
              <a:rPr lang="en-US" sz="2800" dirty="0"/>
              <a:t> </a:t>
            </a:r>
            <a:r>
              <a:rPr lang="en-US" sz="2800" dirty="0" err="1"/>
              <a:t>sağlanmıştır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58883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ELEKTRONİK </a:t>
            </a:r>
            <a:r>
              <a:rPr lang="en-US" b="1" dirty="0" smtClean="0"/>
              <a:t>İMZA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5070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İmza</a:t>
            </a:r>
            <a:r>
              <a:rPr lang="en-US" sz="2800" dirty="0"/>
              <a:t> </a:t>
            </a:r>
            <a:r>
              <a:rPr lang="en-US" sz="2800" dirty="0" err="1"/>
              <a:t>Kanunu’nda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şekliyle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imza</a:t>
            </a:r>
            <a:r>
              <a:rPr lang="en-US" sz="2800" dirty="0"/>
              <a:t>, </a:t>
            </a:r>
            <a:r>
              <a:rPr lang="en-US" sz="2800" dirty="0" err="1"/>
              <a:t>başka</a:t>
            </a:r>
            <a:r>
              <a:rPr lang="en-US" sz="2800" dirty="0"/>
              <a:t> 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veriye</a:t>
            </a:r>
            <a:r>
              <a:rPr lang="en-US" sz="2800" dirty="0"/>
              <a:t> </a:t>
            </a:r>
            <a:r>
              <a:rPr lang="en-US" sz="2800" dirty="0" err="1"/>
              <a:t>eklenen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veriyle</a:t>
            </a:r>
            <a:r>
              <a:rPr lang="en-US" sz="2800" dirty="0"/>
              <a:t> </a:t>
            </a:r>
            <a:r>
              <a:rPr lang="en-US" sz="2800" dirty="0" err="1"/>
              <a:t>mantıksal</a:t>
            </a:r>
            <a:r>
              <a:rPr lang="en-US" sz="2800" dirty="0"/>
              <a:t> </a:t>
            </a:r>
            <a:r>
              <a:rPr lang="en-US" sz="2800" dirty="0" err="1"/>
              <a:t>bağlantısı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kimlik</a:t>
            </a:r>
            <a:r>
              <a:rPr lang="en-US" sz="2800" dirty="0"/>
              <a:t> </a:t>
            </a:r>
            <a:r>
              <a:rPr lang="en-US" sz="2800" dirty="0" err="1"/>
              <a:t>doğrulama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kullanılan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veriyi</a:t>
            </a:r>
            <a:r>
              <a:rPr lang="en-US" sz="2800" dirty="0"/>
              <a:t> </a:t>
            </a:r>
            <a:r>
              <a:rPr lang="en-US" sz="2800" dirty="0" err="1"/>
              <a:t>tanımlar</a:t>
            </a:r>
            <a:r>
              <a:rPr lang="en-US" sz="2800" dirty="0"/>
              <a:t>.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 smtClean="0"/>
              <a:t>imza</a:t>
            </a:r>
            <a:r>
              <a:rPr lang="en-US" sz="2800" dirty="0"/>
              <a:t>,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bilginin</a:t>
            </a:r>
            <a:r>
              <a:rPr lang="en-US" sz="2800" dirty="0"/>
              <a:t> </a:t>
            </a:r>
            <a:r>
              <a:rPr lang="en-US" sz="2800" dirty="0" err="1"/>
              <a:t>üçüncü</a:t>
            </a:r>
            <a:r>
              <a:rPr lang="en-US" sz="2800" dirty="0"/>
              <a:t> </a:t>
            </a:r>
            <a:r>
              <a:rPr lang="en-US" sz="2800" dirty="0" err="1"/>
              <a:t>taraşarın</a:t>
            </a:r>
            <a:r>
              <a:rPr lang="en-US" sz="2800" dirty="0"/>
              <a:t> </a:t>
            </a:r>
            <a:r>
              <a:rPr lang="en-US" sz="2800" dirty="0" err="1"/>
              <a:t>erişimine</a:t>
            </a:r>
            <a:r>
              <a:rPr lang="en-US" sz="2800" dirty="0"/>
              <a:t> </a:t>
            </a:r>
            <a:r>
              <a:rPr lang="en-US" sz="2800" dirty="0" err="1"/>
              <a:t>kapalı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ortamda</a:t>
            </a:r>
            <a:r>
              <a:rPr lang="en-US" sz="2800" dirty="0"/>
              <a:t>, </a:t>
            </a:r>
            <a:r>
              <a:rPr lang="en-US" sz="2800" dirty="0" err="1"/>
              <a:t>bütünlüğü</a:t>
            </a:r>
            <a:r>
              <a:rPr lang="en-US" sz="2800" dirty="0"/>
              <a:t> </a:t>
            </a:r>
            <a:r>
              <a:rPr lang="en-US" sz="2800" dirty="0" err="1" smtClean="0"/>
              <a:t>bozulmadan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bilgiyi</a:t>
            </a:r>
            <a:r>
              <a:rPr lang="en-US" sz="2800" dirty="0"/>
              <a:t> </a:t>
            </a:r>
            <a:r>
              <a:rPr lang="en-US" sz="2800" dirty="0" err="1"/>
              <a:t>ileten</a:t>
            </a:r>
            <a:r>
              <a:rPr lang="en-US" sz="2800" dirty="0"/>
              <a:t> </a:t>
            </a:r>
            <a:r>
              <a:rPr lang="en-US" sz="2800" dirty="0" err="1"/>
              <a:t>tarafın</a:t>
            </a:r>
            <a:r>
              <a:rPr lang="en-US" sz="2800" dirty="0"/>
              <a:t> </a:t>
            </a:r>
            <a:r>
              <a:rPr lang="en-US" sz="2800" dirty="0" err="1"/>
              <a:t>oluşturduğu</a:t>
            </a:r>
            <a:r>
              <a:rPr lang="en-US" sz="2800" dirty="0"/>
              <a:t> </a:t>
            </a:r>
            <a:r>
              <a:rPr lang="en-US" sz="2800" dirty="0" err="1"/>
              <a:t>orijinal</a:t>
            </a:r>
            <a:r>
              <a:rPr lang="en-US" sz="2800" dirty="0"/>
              <a:t> </a:t>
            </a:r>
            <a:r>
              <a:rPr lang="en-US" sz="2800" dirty="0" err="1"/>
              <a:t>haliyle</a:t>
            </a:r>
            <a:r>
              <a:rPr lang="en-US" sz="2800" dirty="0"/>
              <a:t>)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taraşarın</a:t>
            </a:r>
            <a:r>
              <a:rPr lang="en-US" sz="2800" dirty="0"/>
              <a:t> </a:t>
            </a:r>
            <a:r>
              <a:rPr lang="en-US" sz="2800" dirty="0" err="1"/>
              <a:t>kimlikleri</a:t>
            </a:r>
            <a:r>
              <a:rPr lang="en-US" sz="2800" dirty="0"/>
              <a:t> </a:t>
            </a:r>
            <a:r>
              <a:rPr lang="en-US" sz="2800" dirty="0" err="1" smtClean="0"/>
              <a:t>doğrulanarak</a:t>
            </a:r>
            <a:r>
              <a:rPr lang="en-US" sz="2800" dirty="0" smtClean="0"/>
              <a:t> </a:t>
            </a:r>
            <a:r>
              <a:rPr lang="en-US" sz="2800" dirty="0" err="1"/>
              <a:t>iletildiğini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benzeri</a:t>
            </a:r>
            <a:r>
              <a:rPr lang="en-US" sz="2800" dirty="0"/>
              <a:t> </a:t>
            </a:r>
            <a:r>
              <a:rPr lang="en-US" sz="2800" dirty="0" err="1"/>
              <a:t>araçlarla</a:t>
            </a:r>
            <a:r>
              <a:rPr lang="en-US" sz="2800" dirty="0"/>
              <a:t> </a:t>
            </a:r>
            <a:r>
              <a:rPr lang="en-US" sz="2800" dirty="0" err="1"/>
              <a:t>garanti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/>
              <a:t>harf</a:t>
            </a:r>
            <a:r>
              <a:rPr lang="en-US" sz="2800" dirty="0"/>
              <a:t>,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sembollerden</a:t>
            </a:r>
            <a:r>
              <a:rPr lang="en-US" sz="2800" dirty="0"/>
              <a:t> </a:t>
            </a:r>
            <a:r>
              <a:rPr lang="en-US" sz="2800" dirty="0" err="1"/>
              <a:t>oluşur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13855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ELEKTRONİK </a:t>
            </a:r>
            <a:r>
              <a:rPr lang="en-US" b="1" dirty="0" smtClean="0"/>
              <a:t>İMZA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/>
              <a:t>kavramı</a:t>
            </a:r>
            <a:r>
              <a:rPr lang="en-US" sz="2800" dirty="0"/>
              <a:t>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tanım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kişilerin</a:t>
            </a:r>
            <a:r>
              <a:rPr lang="en-US" sz="2800" dirty="0"/>
              <a:t> </a:t>
            </a:r>
            <a:r>
              <a:rPr lang="en-US" sz="2800" dirty="0" err="1"/>
              <a:t>elle</a:t>
            </a:r>
            <a:r>
              <a:rPr lang="en-US" sz="2800" dirty="0"/>
              <a:t> </a:t>
            </a:r>
            <a:r>
              <a:rPr lang="en-US" sz="2800" dirty="0" err="1"/>
              <a:t>atmış</a:t>
            </a:r>
            <a:r>
              <a:rPr lang="en-US" sz="2800" dirty="0"/>
              <a:t> </a:t>
            </a:r>
            <a:r>
              <a:rPr lang="en-US" sz="2800" dirty="0" err="1"/>
              <a:t>olduğu</a:t>
            </a:r>
            <a:r>
              <a:rPr lang="en-US" sz="2800" dirty="0"/>
              <a:t> </a:t>
            </a:r>
            <a:r>
              <a:rPr lang="en-US" sz="2800" dirty="0" err="1"/>
              <a:t>imzaların</a:t>
            </a:r>
            <a:r>
              <a:rPr lang="en-US" sz="2800" dirty="0"/>
              <a:t> </a:t>
            </a:r>
            <a:r>
              <a:rPr lang="en-US" sz="2800" dirty="0" err="1"/>
              <a:t>tarayıcıdan</a:t>
            </a:r>
            <a:r>
              <a:rPr lang="en-US" sz="2800" dirty="0"/>
              <a:t> </a:t>
            </a:r>
            <a:r>
              <a:rPr lang="en-US" sz="2800" dirty="0" err="1"/>
              <a:t>geçirilmiş</a:t>
            </a:r>
            <a:r>
              <a:rPr lang="en-US" sz="2800" dirty="0"/>
              <a:t> </a:t>
            </a:r>
            <a:r>
              <a:rPr lang="en-US" sz="2800" dirty="0" err="1"/>
              <a:t>hali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sayısallaştırılmış</a:t>
            </a:r>
            <a:r>
              <a:rPr lang="en-US" sz="2800" dirty="0"/>
              <a:t> </a:t>
            </a:r>
            <a:r>
              <a:rPr lang="en-US" sz="2800" dirty="0" err="1"/>
              <a:t>imzaları</a:t>
            </a:r>
            <a:r>
              <a:rPr lang="en-US" sz="2800" dirty="0"/>
              <a:t>, </a:t>
            </a:r>
            <a:r>
              <a:rPr lang="en-US" sz="2800" dirty="0" err="1"/>
              <a:t>kişilerin</a:t>
            </a:r>
            <a:r>
              <a:rPr lang="en-US" sz="2800" dirty="0"/>
              <a:t> </a:t>
            </a:r>
            <a:r>
              <a:rPr lang="en-US" sz="2800" dirty="0" err="1"/>
              <a:t>göz</a:t>
            </a:r>
            <a:r>
              <a:rPr lang="en-US" sz="2800" dirty="0"/>
              <a:t> </a:t>
            </a:r>
            <a:r>
              <a:rPr lang="en-US" sz="2800" dirty="0" err="1" smtClean="0"/>
              <a:t>retinası</a:t>
            </a:r>
            <a:r>
              <a:rPr lang="en-US" sz="2800" dirty="0"/>
              <a:t>, </a:t>
            </a:r>
            <a:r>
              <a:rPr lang="en-US" sz="2800" dirty="0" err="1"/>
              <a:t>parmak</a:t>
            </a:r>
            <a:r>
              <a:rPr lang="en-US" sz="2800" dirty="0"/>
              <a:t> </a:t>
            </a:r>
            <a:r>
              <a:rPr lang="en-US" sz="2800" dirty="0" err="1"/>
              <a:t>izi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ses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biyolojik</a:t>
            </a:r>
            <a:r>
              <a:rPr lang="en-US" sz="2800" dirty="0"/>
              <a:t> </a:t>
            </a:r>
            <a:r>
              <a:rPr lang="en-US" sz="2800" dirty="0" err="1"/>
              <a:t>özelliklerinin</a:t>
            </a:r>
            <a:r>
              <a:rPr lang="en-US" sz="2800" dirty="0"/>
              <a:t> </a:t>
            </a:r>
            <a:r>
              <a:rPr lang="en-US" sz="2800" dirty="0" err="1"/>
              <a:t>kaydedilerek</a:t>
            </a:r>
            <a:r>
              <a:rPr lang="en-US" sz="2800" dirty="0"/>
              <a:t> </a:t>
            </a:r>
            <a:r>
              <a:rPr lang="en-US" sz="2800" dirty="0" err="1"/>
              <a:t>kullanıldığı</a:t>
            </a:r>
            <a:r>
              <a:rPr lang="en-US" sz="2800" dirty="0"/>
              <a:t> </a:t>
            </a:r>
            <a:r>
              <a:rPr lang="en-US" sz="2800" dirty="0" err="1"/>
              <a:t>biyometrik</a:t>
            </a:r>
            <a:r>
              <a:rPr lang="en-US" sz="2800" dirty="0"/>
              <a:t> </a:t>
            </a:r>
            <a:r>
              <a:rPr lang="en-US" sz="2800" dirty="0" err="1"/>
              <a:t>önlemleri</a:t>
            </a:r>
            <a:r>
              <a:rPr lang="en-US" sz="2800" dirty="0"/>
              <a:t> </a:t>
            </a:r>
            <a:r>
              <a:rPr lang="en-US" sz="2800" dirty="0" err="1"/>
              <a:t>içeren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imzaları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bilginin</a:t>
            </a:r>
            <a:r>
              <a:rPr lang="en-US" sz="2800" dirty="0"/>
              <a:t> </a:t>
            </a:r>
            <a:r>
              <a:rPr lang="en-US" sz="2800" dirty="0" err="1"/>
              <a:t>bütünlüğünü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taraşarın</a:t>
            </a:r>
            <a:r>
              <a:rPr lang="en-US" sz="2800" dirty="0" smtClean="0"/>
              <a:t> </a:t>
            </a:r>
            <a:r>
              <a:rPr lang="en-US" sz="2800" dirty="0" err="1"/>
              <a:t>kimliklerinin</a:t>
            </a:r>
            <a:r>
              <a:rPr lang="en-US" sz="2800" dirty="0"/>
              <a:t> </a:t>
            </a:r>
            <a:r>
              <a:rPr lang="en-US" sz="2800" dirty="0" err="1"/>
              <a:t>doğruluğunu</a:t>
            </a:r>
            <a:r>
              <a:rPr lang="en-US" sz="2800" dirty="0"/>
              <a:t> </a:t>
            </a:r>
            <a:r>
              <a:rPr lang="en-US" sz="2800" dirty="0" err="1"/>
              <a:t>sağlayan</a:t>
            </a:r>
            <a:r>
              <a:rPr lang="en-US" sz="2800" dirty="0"/>
              <a:t> </a:t>
            </a:r>
            <a:r>
              <a:rPr lang="en-US" sz="2800" dirty="0" err="1"/>
              <a:t>sayısal</a:t>
            </a:r>
            <a:r>
              <a:rPr lang="en-US" sz="2800" dirty="0"/>
              <a:t> </a:t>
            </a:r>
            <a:r>
              <a:rPr lang="en-US" sz="2800" dirty="0" err="1"/>
              <a:t>imzaları</a:t>
            </a:r>
            <a:r>
              <a:rPr lang="en-US" sz="2800" dirty="0"/>
              <a:t> </a:t>
            </a:r>
            <a:r>
              <a:rPr lang="en-US" sz="2800" dirty="0" err="1"/>
              <a:t>içermektedir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2367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ELEKTRONİK </a:t>
            </a:r>
            <a:r>
              <a:rPr lang="en-US" b="1" dirty="0" smtClean="0"/>
              <a:t>İMZA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Telekomünikasyon</a:t>
            </a:r>
            <a:r>
              <a:rPr lang="en-US" sz="2800" dirty="0"/>
              <a:t> </a:t>
            </a:r>
            <a:r>
              <a:rPr lang="en-US" sz="2800" dirty="0" err="1"/>
              <a:t>Kurumu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nitelikli</a:t>
            </a:r>
            <a:r>
              <a:rPr lang="en-US" sz="2800" dirty="0"/>
              <a:t> e-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 smtClean="0"/>
              <a:t>serti</a:t>
            </a:r>
            <a:r>
              <a:rPr lang="tr-TR" sz="2800" dirty="0" smtClean="0"/>
              <a:t>fi</a:t>
            </a:r>
            <a:r>
              <a:rPr lang="en-US" sz="2800" dirty="0" err="1" smtClean="0"/>
              <a:t>kası</a:t>
            </a:r>
            <a:r>
              <a:rPr lang="en-US" sz="2800" dirty="0" smtClean="0"/>
              <a:t> </a:t>
            </a:r>
            <a:r>
              <a:rPr lang="en-US" sz="2800" dirty="0" err="1"/>
              <a:t>vermeye</a:t>
            </a:r>
            <a:r>
              <a:rPr lang="en-US" sz="2800" dirty="0"/>
              <a:t> </a:t>
            </a:r>
            <a:r>
              <a:rPr lang="en-US" sz="2800" dirty="0" err="1"/>
              <a:t>yetkili</a:t>
            </a:r>
            <a:r>
              <a:rPr lang="en-US" sz="2800" dirty="0"/>
              <a:t> </a:t>
            </a:r>
            <a:r>
              <a:rPr lang="en-US" sz="2800" dirty="0" err="1"/>
              <a:t>kurumlar</a:t>
            </a:r>
            <a:r>
              <a:rPr lang="en-US" sz="2800" dirty="0"/>
              <a:t> </a:t>
            </a:r>
            <a:r>
              <a:rPr lang="en-US" sz="2800" dirty="0" err="1"/>
              <a:t>şunlardır</a:t>
            </a:r>
            <a:r>
              <a:rPr lang="en-US" sz="2800" dirty="0"/>
              <a:t>:</a:t>
            </a:r>
          </a:p>
          <a:p>
            <a:pPr lvl="1"/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Güvenliği</a:t>
            </a:r>
            <a:r>
              <a:rPr lang="en-US" dirty="0"/>
              <a:t> A.Ş.  (E-</a:t>
            </a:r>
            <a:r>
              <a:rPr lang="en-US" dirty="0" err="1"/>
              <a:t>Güven</a:t>
            </a:r>
            <a:r>
              <a:rPr lang="en-US" dirty="0"/>
              <a:t>)</a:t>
            </a:r>
            <a:endParaRPr lang="en-US" sz="3600" dirty="0"/>
          </a:p>
          <a:p>
            <a:pPr lvl="1"/>
            <a:r>
              <a:rPr lang="en-US" dirty="0"/>
              <a:t>TUBİTAK-UEKAE (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SertiŞkasyon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)</a:t>
            </a:r>
            <a:endParaRPr lang="en-US" sz="3600" dirty="0"/>
          </a:p>
          <a:p>
            <a:pPr lvl="1"/>
            <a:r>
              <a:rPr lang="en-US" dirty="0" err="1"/>
              <a:t>Türk</a:t>
            </a:r>
            <a:r>
              <a:rPr lang="en-US" dirty="0"/>
              <a:t> Trust </a:t>
            </a:r>
            <a:r>
              <a:rPr lang="en-US" dirty="0" err="1"/>
              <a:t>Bilgi</a:t>
            </a:r>
            <a:r>
              <a:rPr lang="en-US" dirty="0"/>
              <a:t>, </a:t>
            </a:r>
            <a:r>
              <a:rPr lang="en-US" dirty="0" err="1"/>
              <a:t>İletişim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Bilişim</a:t>
            </a:r>
            <a:r>
              <a:rPr lang="en-US" dirty="0"/>
              <a:t>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  A.Ş.</a:t>
            </a:r>
            <a:endParaRPr lang="en-US" sz="3600" dirty="0"/>
          </a:p>
          <a:p>
            <a:pPr lvl="1"/>
            <a:r>
              <a:rPr lang="en-US" dirty="0"/>
              <a:t>EBG </a:t>
            </a:r>
            <a:r>
              <a:rPr lang="en-US" dirty="0" err="1"/>
              <a:t>Bilişim</a:t>
            </a:r>
            <a:r>
              <a:rPr lang="en-US" dirty="0"/>
              <a:t> </a:t>
            </a:r>
            <a:r>
              <a:rPr lang="en-US" dirty="0" err="1"/>
              <a:t>Teknolojileri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 A.Ş.(E-</a:t>
            </a:r>
            <a:r>
              <a:rPr lang="en-US" dirty="0" err="1"/>
              <a:t>Tugra</a:t>
            </a:r>
            <a:r>
              <a:rPr lang="en-US" dirty="0"/>
              <a:t>)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827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UYAP’ta</a:t>
            </a:r>
            <a:r>
              <a:rPr lang="en-US" b="1" dirty="0"/>
              <a:t> E-</a:t>
            </a:r>
            <a:r>
              <a:rPr lang="en-US" b="1" dirty="0" err="1"/>
              <a:t>İmzalamanın</a:t>
            </a:r>
            <a:r>
              <a:rPr lang="en-US" b="1" dirty="0"/>
              <a:t> </a:t>
            </a:r>
            <a:r>
              <a:rPr lang="en-US" b="1" dirty="0" err="1"/>
              <a:t>Yapılış</a:t>
            </a:r>
            <a:r>
              <a:rPr lang="en-US" b="1" dirty="0"/>
              <a:t> </a:t>
            </a:r>
            <a:r>
              <a:rPr lang="en-US" b="1" dirty="0" err="1"/>
              <a:t>Şekli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belgeye</a:t>
            </a:r>
            <a:r>
              <a:rPr lang="en-US" dirty="0"/>
              <a:t> </a:t>
            </a:r>
            <a:r>
              <a:rPr lang="en-US" dirty="0" err="1"/>
              <a:t>eklenmiş</a:t>
            </a:r>
            <a:r>
              <a:rPr lang="en-US" dirty="0"/>
              <a:t> </a:t>
            </a:r>
            <a:r>
              <a:rPr lang="en-US" dirty="0" err="1"/>
              <a:t>bilgidir</a:t>
            </a:r>
            <a:r>
              <a:rPr lang="en-US" dirty="0"/>
              <a:t>. </a:t>
            </a:r>
            <a:r>
              <a:rPr lang="en-US" dirty="0" err="1"/>
              <a:t>Gönderilecek</a:t>
            </a:r>
            <a:r>
              <a:rPr lang="en-US" dirty="0"/>
              <a:t> </a:t>
            </a:r>
            <a:r>
              <a:rPr lang="en-US" dirty="0" err="1"/>
              <a:t>belgeden</a:t>
            </a:r>
            <a:r>
              <a:rPr lang="en-US" dirty="0"/>
              <a:t> </a:t>
            </a:r>
            <a:r>
              <a:rPr lang="en-US" dirty="0" err="1" smtClean="0"/>
              <a:t>matematiksel</a:t>
            </a:r>
            <a:r>
              <a:rPr lang="en-US" dirty="0" smtClean="0"/>
              <a:t> </a:t>
            </a:r>
            <a:r>
              <a:rPr lang="en-US" dirty="0" err="1"/>
              <a:t>yöntemler</a:t>
            </a:r>
            <a:r>
              <a:rPr lang="en-US" dirty="0"/>
              <a:t> </a:t>
            </a:r>
            <a:r>
              <a:rPr lang="en-US" dirty="0" err="1"/>
              <a:t>yardımıyla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özgün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kısaltılmak</a:t>
            </a:r>
            <a:r>
              <a:rPr lang="en-US" dirty="0"/>
              <a:t> </a:t>
            </a:r>
            <a:r>
              <a:rPr lang="en-US" dirty="0" err="1"/>
              <a:t>suretiyle</a:t>
            </a:r>
            <a:r>
              <a:rPr lang="en-US" dirty="0"/>
              <a:t> 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uzunlukta</a:t>
            </a:r>
            <a:r>
              <a:rPr lang="en-US" dirty="0"/>
              <a:t> </a:t>
            </a:r>
            <a:r>
              <a:rPr lang="en-US" dirty="0" err="1"/>
              <a:t>sayısal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,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buna</a:t>
            </a:r>
            <a:r>
              <a:rPr lang="en-US" dirty="0"/>
              <a:t> </a:t>
            </a:r>
            <a:r>
              <a:rPr lang="en-US" dirty="0" err="1"/>
              <a:t>mesajın</a:t>
            </a:r>
            <a:r>
              <a:rPr lang="en-US" dirty="0"/>
              <a:t> </a:t>
            </a:r>
            <a:r>
              <a:rPr lang="en-US" dirty="0" err="1"/>
              <a:t>özeti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hash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. Hash </a:t>
            </a:r>
            <a:r>
              <a:rPr lang="en-US" dirty="0" err="1"/>
              <a:t>metodu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dönüşümü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bilgidir</a:t>
            </a:r>
            <a:r>
              <a:rPr lang="en-US" dirty="0"/>
              <a:t>. </a:t>
            </a:r>
            <a:r>
              <a:rPr lang="en-US" dirty="0" err="1"/>
              <a:t>İkinci</a:t>
            </a:r>
            <a:r>
              <a:rPr lang="en-US" dirty="0"/>
              <a:t> </a:t>
            </a:r>
            <a:r>
              <a:rPr lang="en-US" dirty="0" err="1"/>
              <a:t>adım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mesaj</a:t>
            </a:r>
            <a:r>
              <a:rPr lang="en-US" dirty="0"/>
              <a:t> </a:t>
            </a:r>
            <a:r>
              <a:rPr lang="en-US" dirty="0" err="1"/>
              <a:t>özeti</a:t>
            </a:r>
            <a:r>
              <a:rPr lang="en-US" dirty="0"/>
              <a:t> </a:t>
            </a:r>
            <a:r>
              <a:rPr lang="en-US" dirty="0" err="1"/>
              <a:t>gönderen</a:t>
            </a:r>
            <a:r>
              <a:rPr lang="en-US" dirty="0"/>
              <a:t> </a:t>
            </a:r>
            <a:r>
              <a:rPr lang="en-US" dirty="0" err="1"/>
              <a:t>tarafın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anahtarıyla</a:t>
            </a:r>
            <a:r>
              <a:rPr lang="en-US" dirty="0"/>
              <a:t> </a:t>
            </a:r>
            <a:r>
              <a:rPr lang="en-US" dirty="0" err="1"/>
              <a:t>şifrelenmektedir</a:t>
            </a:r>
            <a:r>
              <a:rPr lang="en-US" dirty="0"/>
              <a:t>. Bu </a:t>
            </a:r>
            <a:r>
              <a:rPr lang="en-US" dirty="0" err="1"/>
              <a:t>kodlanmış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hash,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adlandırılmaktadır</a:t>
            </a:r>
            <a:r>
              <a:rPr lang="en-US" dirty="0"/>
              <a:t>.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belgeye</a:t>
            </a:r>
            <a:r>
              <a:rPr lang="en-US" dirty="0"/>
              <a:t> </a:t>
            </a:r>
            <a:r>
              <a:rPr lang="en-US" dirty="0" err="1" smtClean="0"/>
              <a:t>eklenir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belgeyle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alıcıya</a:t>
            </a:r>
            <a:r>
              <a:rPr lang="en-US" dirty="0"/>
              <a:t> </a:t>
            </a:r>
            <a:r>
              <a:rPr lang="en-US" dirty="0" err="1"/>
              <a:t>gönderilir</a:t>
            </a:r>
            <a:r>
              <a:rPr lang="en-US" dirty="0"/>
              <a:t>. Her </a:t>
            </a:r>
            <a:r>
              <a:rPr lang="en-US" dirty="0" err="1"/>
              <a:t>mesajın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özeti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  <a:r>
              <a:rPr lang="en-US" dirty="0" err="1" smtClean="0"/>
              <a:t>Belgede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/>
              <a:t>ufak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değişiklik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şifrelenmiş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mesaj</a:t>
            </a:r>
            <a:r>
              <a:rPr lang="en-US" dirty="0"/>
              <a:t> </a:t>
            </a:r>
            <a:r>
              <a:rPr lang="en-US" dirty="0" err="1"/>
              <a:t>özeti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sonradan</a:t>
            </a:r>
            <a:r>
              <a:rPr lang="en-US" dirty="0"/>
              <a:t> </a:t>
            </a:r>
            <a:r>
              <a:rPr lang="en-US" dirty="0" err="1"/>
              <a:t>oluşturulan</a:t>
            </a:r>
            <a:r>
              <a:rPr lang="en-US" dirty="0"/>
              <a:t> </a:t>
            </a:r>
            <a:r>
              <a:rPr lang="en-US" dirty="0" err="1"/>
              <a:t>mesaj</a:t>
            </a:r>
            <a:r>
              <a:rPr lang="en-US" dirty="0"/>
              <a:t> </a:t>
            </a:r>
            <a:r>
              <a:rPr lang="en-US" dirty="0" err="1"/>
              <a:t>özeti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fark</a:t>
            </a:r>
            <a:r>
              <a:rPr lang="en-US" dirty="0"/>
              <a:t> </a:t>
            </a:r>
            <a:r>
              <a:rPr lang="en-US" dirty="0" err="1"/>
              <a:t>olacaktır</a:t>
            </a:r>
            <a:r>
              <a:rPr lang="en-US" dirty="0"/>
              <a:t>. </a:t>
            </a:r>
            <a:r>
              <a:rPr lang="en-US" dirty="0" err="1"/>
              <a:t>Fark</a:t>
            </a:r>
            <a:r>
              <a:rPr lang="en-US" dirty="0"/>
              <a:t> </a:t>
            </a:r>
            <a:r>
              <a:rPr lang="en-US" dirty="0" err="1"/>
              <a:t>yoksa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geçerli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demektir</a:t>
            </a:r>
            <a:r>
              <a:rPr lang="en-US" dirty="0"/>
              <a:t>. Bu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içeriğinin</a:t>
            </a:r>
            <a:r>
              <a:rPr lang="en-US" dirty="0"/>
              <a:t> </a:t>
            </a:r>
            <a:r>
              <a:rPr lang="en-US" dirty="0" err="1"/>
              <a:t>değişmediği</a:t>
            </a:r>
            <a:r>
              <a:rPr lang="en-US" dirty="0"/>
              <a:t> </a:t>
            </a:r>
            <a:r>
              <a:rPr lang="en-US" dirty="0" err="1"/>
              <a:t>ispatlanmış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363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/>
              <a:t>Açılış</a:t>
            </a:r>
            <a:r>
              <a:rPr lang="en-US" b="1" dirty="0"/>
              <a:t> </a:t>
            </a:r>
            <a:r>
              <a:rPr lang="en-US" b="1" dirty="0" err="1"/>
              <a:t>Ekranlarında</a:t>
            </a:r>
            <a:r>
              <a:rPr lang="en-US" b="1" dirty="0"/>
              <a:t> E-</a:t>
            </a:r>
            <a:r>
              <a:rPr lang="en-US" b="1" dirty="0" err="1"/>
              <a:t>İmza</a:t>
            </a:r>
            <a:r>
              <a:rPr lang="en-US" b="1" dirty="0"/>
              <a:t> </a:t>
            </a:r>
            <a:r>
              <a:rPr lang="en-US" b="1" dirty="0" err="1"/>
              <a:t>ile</a:t>
            </a:r>
            <a:r>
              <a:rPr lang="en-US" b="1" dirty="0"/>
              <a:t> </a:t>
            </a:r>
            <a:r>
              <a:rPr lang="en-US" b="1" dirty="0" err="1"/>
              <a:t>Yapılabilecek</a:t>
            </a:r>
            <a:r>
              <a:rPr lang="en-US" b="1" dirty="0"/>
              <a:t> </a:t>
            </a:r>
            <a:r>
              <a:rPr lang="en-US" b="1" dirty="0" err="1" smtClean="0"/>
              <a:t>İşlemler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açılış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harçlandırma</a:t>
            </a:r>
            <a:endParaRPr lang="en-US" sz="2800" dirty="0"/>
          </a:p>
          <a:p>
            <a:pPr lvl="0"/>
            <a:r>
              <a:rPr lang="en-US" sz="2800" dirty="0" err="1"/>
              <a:t>İdari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açılış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  </a:t>
            </a:r>
            <a:r>
              <a:rPr lang="en-US" sz="2800" dirty="0" err="1"/>
              <a:t>harçlandırma</a:t>
            </a:r>
            <a:endParaRPr lang="en-US" sz="2800" dirty="0"/>
          </a:p>
          <a:p>
            <a:pPr lvl="0"/>
            <a:r>
              <a:rPr lang="en-US" sz="2800" dirty="0" err="1"/>
              <a:t>İcra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açılış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 </a:t>
            </a:r>
            <a:r>
              <a:rPr lang="en-US" sz="2800" dirty="0" err="1"/>
              <a:t>harçlandırma</a:t>
            </a:r>
            <a:endParaRPr lang="en-US" sz="2800" dirty="0"/>
          </a:p>
          <a:p>
            <a:pPr lvl="0"/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durumu</a:t>
            </a:r>
            <a:r>
              <a:rPr lang="en-US" sz="2800" dirty="0"/>
              <a:t> </a:t>
            </a:r>
            <a:r>
              <a:rPr lang="en-US" sz="2800" dirty="0" err="1"/>
              <a:t>bilgilerini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 </a:t>
            </a:r>
            <a:r>
              <a:rPr lang="en-US" sz="2800" dirty="0" err="1"/>
              <a:t>etme</a:t>
            </a:r>
            <a:endParaRPr lang="en-US" sz="2800" dirty="0"/>
          </a:p>
          <a:p>
            <a:pPr lvl="0"/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açılış</a:t>
            </a:r>
            <a:r>
              <a:rPr lang="en-US" sz="2800" dirty="0"/>
              <a:t> </a:t>
            </a:r>
            <a:r>
              <a:rPr lang="en-US" sz="2800" dirty="0" err="1"/>
              <a:t>dosyasına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 </a:t>
            </a:r>
            <a:r>
              <a:rPr lang="en-US" sz="2800" dirty="0" err="1"/>
              <a:t>ekleme</a:t>
            </a:r>
            <a:endParaRPr lang="en-US" sz="2800" dirty="0"/>
          </a:p>
          <a:p>
            <a:pPr lvl="0"/>
            <a:r>
              <a:rPr lang="en-US" sz="2800" dirty="0"/>
              <a:t>Banka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etme</a:t>
            </a:r>
            <a:r>
              <a:rPr lang="en-US" sz="2800" dirty="0"/>
              <a:t> </a:t>
            </a:r>
            <a:r>
              <a:rPr lang="en-US" sz="2800" dirty="0" err="1"/>
              <a:t>fonksiyonları</a:t>
            </a:r>
            <a:r>
              <a:rPr lang="en-US" sz="2800" dirty="0"/>
              <a:t>  </a:t>
            </a:r>
            <a:r>
              <a:rPr lang="en-US" sz="2800" dirty="0" err="1"/>
              <a:t>gerçekleştirilebilmektedir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5540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UYAP </a:t>
            </a:r>
            <a:r>
              <a:rPr lang="en-US" b="1" dirty="0" err="1"/>
              <a:t>Sistemi</a:t>
            </a:r>
            <a:r>
              <a:rPr lang="en-US" b="1" dirty="0"/>
              <a:t> </a:t>
            </a:r>
            <a:r>
              <a:rPr lang="en-US" b="1" dirty="0" err="1"/>
              <a:t>Üzerinden</a:t>
            </a:r>
            <a:r>
              <a:rPr lang="en-US" b="1" dirty="0"/>
              <a:t> </a:t>
            </a:r>
            <a:r>
              <a:rPr lang="en-US" b="1" dirty="0" err="1"/>
              <a:t>Açılan</a:t>
            </a:r>
            <a:r>
              <a:rPr lang="en-US" b="1" dirty="0"/>
              <a:t> </a:t>
            </a:r>
            <a:r>
              <a:rPr lang="en-US" b="1" dirty="0" err="1"/>
              <a:t>Dosyaların</a:t>
            </a:r>
            <a:r>
              <a:rPr lang="en-US" b="1" dirty="0"/>
              <a:t> </a:t>
            </a:r>
            <a:r>
              <a:rPr lang="en-US" b="1" dirty="0" err="1" smtClean="0"/>
              <a:t>Durumu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Açılış</a:t>
            </a:r>
            <a:r>
              <a:rPr lang="en-US" sz="2800" dirty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tamamlandığı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birimde</a:t>
            </a:r>
            <a:r>
              <a:rPr lang="en-US" sz="2800" dirty="0"/>
              <a:t> UYAP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açılış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(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) </a:t>
            </a:r>
            <a:r>
              <a:rPr lang="en-US" sz="2800" dirty="0" err="1"/>
              <a:t>oluşturulur</a:t>
            </a:r>
            <a:r>
              <a:rPr lang="en-US" sz="2800" dirty="0"/>
              <a:t>. </a:t>
            </a:r>
            <a:r>
              <a:rPr lang="en-US" sz="2800" dirty="0" err="1"/>
              <a:t>Oluşturulan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açılacak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birimdeki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memuruna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UYAP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işlemi</a:t>
            </a:r>
            <a:r>
              <a:rPr lang="en-US" sz="2800" dirty="0"/>
              <a:t> </a:t>
            </a:r>
            <a:r>
              <a:rPr lang="en-US" sz="2800" dirty="0" err="1"/>
              <a:t>ekranında</a:t>
            </a:r>
            <a:r>
              <a:rPr lang="en-US" sz="2800" dirty="0"/>
              <a:t> </a:t>
            </a:r>
            <a:r>
              <a:rPr lang="en-US" sz="2800" dirty="0" err="1"/>
              <a:t>görüntülenir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memuru</a:t>
            </a:r>
            <a:r>
              <a:rPr lang="en-US" sz="2800" dirty="0"/>
              <a:t> </a:t>
            </a:r>
            <a:r>
              <a:rPr lang="en-US" sz="2800" dirty="0" err="1"/>
              <a:t>dosyanızı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eder</a:t>
            </a:r>
            <a:r>
              <a:rPr lang="en-US" sz="2800" dirty="0"/>
              <a:t>. </a:t>
            </a:r>
            <a:r>
              <a:rPr lang="en-US" sz="2800" dirty="0" err="1"/>
              <a:t>Dosyanın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no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edildiği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Durumu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ekranından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 smtClean="0"/>
              <a:t>edilebilmektedir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476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/>
              <a:t>Açılış</a:t>
            </a:r>
            <a:r>
              <a:rPr lang="en-US" b="1" dirty="0"/>
              <a:t> </a:t>
            </a:r>
            <a:r>
              <a:rPr lang="en-US" b="1" dirty="0" err="1"/>
              <a:t>Ekranlarında</a:t>
            </a:r>
            <a:r>
              <a:rPr lang="en-US" b="1" dirty="0"/>
              <a:t> E-</a:t>
            </a:r>
            <a:r>
              <a:rPr lang="en-US" b="1" dirty="0" err="1"/>
              <a:t>İmza</a:t>
            </a:r>
            <a:r>
              <a:rPr lang="en-US" b="1" dirty="0"/>
              <a:t> </a:t>
            </a:r>
            <a:r>
              <a:rPr lang="en-US" b="1" dirty="0" err="1" smtClean="0"/>
              <a:t>Uygulaması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algn="just"/>
            <a:r>
              <a:rPr lang="en-US" sz="2800" dirty="0"/>
              <a:t>UYAP </a:t>
            </a:r>
            <a:r>
              <a:rPr lang="en-US" sz="2800" dirty="0" err="1"/>
              <a:t>ekranları</a:t>
            </a:r>
            <a:r>
              <a:rPr lang="en-US" sz="2800" dirty="0"/>
              <a:t> </a:t>
            </a:r>
            <a:r>
              <a:rPr lang="en-US" sz="2800" dirty="0" err="1"/>
              <a:t>kendi</a:t>
            </a:r>
            <a:r>
              <a:rPr lang="en-US" sz="2800" dirty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/>
              <a:t>kullanım</a:t>
            </a:r>
            <a:r>
              <a:rPr lang="en-US" sz="2800" dirty="0"/>
              <a:t> </a:t>
            </a:r>
            <a:r>
              <a:rPr lang="en-US" sz="2800" dirty="0" err="1"/>
              <a:t>bilgilerini</a:t>
            </a:r>
            <a:r>
              <a:rPr lang="en-US" sz="2800" dirty="0"/>
              <a:t> de </a:t>
            </a:r>
            <a:r>
              <a:rPr lang="en-US" sz="2800" dirty="0" err="1"/>
              <a:t>içerir</a:t>
            </a:r>
            <a:r>
              <a:rPr lang="en-US" sz="2800" dirty="0"/>
              <a:t>. </a:t>
            </a:r>
            <a:r>
              <a:rPr lang="en-US" sz="2800" dirty="0" err="1"/>
              <a:t>Kullanımı</a:t>
            </a:r>
            <a:r>
              <a:rPr lang="en-US" sz="2800" dirty="0"/>
              <a:t> </a:t>
            </a:r>
            <a:r>
              <a:rPr lang="en-US" sz="2800" dirty="0" err="1" smtClean="0"/>
              <a:t>kolaylaştırmak</a:t>
            </a:r>
            <a:r>
              <a:rPr lang="en-US" sz="2800" dirty="0" smtClean="0"/>
              <a:t> </a:t>
            </a:r>
            <a:r>
              <a:rPr lang="en-US" sz="2800" dirty="0" err="1"/>
              <a:t>amacı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her </a:t>
            </a:r>
            <a:r>
              <a:rPr lang="en-US" sz="2800" dirty="0" err="1"/>
              <a:t>ekrana</a:t>
            </a:r>
            <a:r>
              <a:rPr lang="en-US" sz="2800" dirty="0"/>
              <a:t> </a:t>
            </a:r>
            <a:r>
              <a:rPr lang="en-US" sz="2800" dirty="0" err="1"/>
              <a:t>adım</a:t>
            </a:r>
            <a:r>
              <a:rPr lang="en-US" sz="2800" dirty="0"/>
              <a:t> </a:t>
            </a:r>
            <a:r>
              <a:rPr lang="en-US" sz="2800" dirty="0" err="1"/>
              <a:t>adım</a:t>
            </a:r>
            <a:r>
              <a:rPr lang="en-US" sz="2800" dirty="0"/>
              <a:t> </a:t>
            </a:r>
            <a:r>
              <a:rPr lang="en-US" sz="2800" dirty="0" err="1"/>
              <a:t>kullanım</a:t>
            </a:r>
            <a:r>
              <a:rPr lang="en-US" sz="2800" dirty="0"/>
              <a:t> </a:t>
            </a:r>
            <a:r>
              <a:rPr lang="en-US" sz="2800" dirty="0" err="1"/>
              <a:t>yardım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bulunmaktadır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Güvenli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mazeret</a:t>
            </a:r>
            <a:r>
              <a:rPr lang="en-US" sz="2800" dirty="0"/>
              <a:t> </a:t>
            </a:r>
            <a:r>
              <a:rPr lang="en-US" sz="2800" dirty="0" err="1"/>
              <a:t>dilekçesinin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 smtClean="0"/>
              <a:t>gönderilmesinde</a:t>
            </a:r>
            <a:r>
              <a:rPr lang="en-US" sz="2800" dirty="0" smtClean="0"/>
              <a:t> </a:t>
            </a:r>
            <a:r>
              <a:rPr lang="en-US" sz="2800" dirty="0" err="1"/>
              <a:t>izlenen</a:t>
            </a:r>
            <a:r>
              <a:rPr lang="en-US" sz="2800" dirty="0"/>
              <a:t> </a:t>
            </a:r>
            <a:r>
              <a:rPr lang="en-US" sz="2800" dirty="0" err="1"/>
              <a:t>adımları</a:t>
            </a:r>
            <a:r>
              <a:rPr lang="en-US" sz="2800" dirty="0"/>
              <a:t> </a:t>
            </a:r>
            <a:r>
              <a:rPr lang="en-US" sz="2800" dirty="0" err="1"/>
              <a:t>sırasıyla</a:t>
            </a:r>
            <a:r>
              <a:rPr lang="en-US" sz="2800" dirty="0"/>
              <a:t>   </a:t>
            </a:r>
            <a:r>
              <a:rPr lang="en-US" sz="2800" dirty="0" err="1"/>
              <a:t>görelim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151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Ulusal</a:t>
            </a:r>
            <a:r>
              <a:rPr lang="en-US" b="1" dirty="0" smtClean="0"/>
              <a:t> </a:t>
            </a:r>
            <a:r>
              <a:rPr lang="en-US" b="1" dirty="0" err="1" smtClean="0"/>
              <a:t>Yarg</a:t>
            </a:r>
            <a:r>
              <a:rPr lang="tr-TR" b="1" dirty="0" smtClean="0"/>
              <a:t>ı</a:t>
            </a:r>
            <a:r>
              <a:rPr lang="en-US" b="1" dirty="0" smtClean="0"/>
              <a:t> A</a:t>
            </a:r>
            <a:r>
              <a:rPr lang="tr-TR" b="1" dirty="0" smtClean="0"/>
              <a:t>ğı</a:t>
            </a:r>
            <a:r>
              <a:rPr lang="en-US" b="1" dirty="0" smtClean="0"/>
              <a:t> </a:t>
            </a:r>
            <a:r>
              <a:rPr lang="en-US" b="1" dirty="0" err="1" smtClean="0"/>
              <a:t>Projesi</a:t>
            </a:r>
            <a:r>
              <a:rPr lang="en-US" b="1" dirty="0" smtClean="0"/>
              <a:t> (UYAP)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Ulusal</a:t>
            </a:r>
            <a:r>
              <a:rPr lang="en-US" sz="2800" dirty="0" smtClean="0"/>
              <a:t> </a:t>
            </a:r>
            <a:r>
              <a:rPr lang="en-US" sz="2800" dirty="0" err="1" smtClean="0"/>
              <a:t>Yarg</a:t>
            </a:r>
            <a:r>
              <a:rPr lang="tr-TR" sz="2800" dirty="0"/>
              <a:t>ı</a:t>
            </a:r>
            <a:r>
              <a:rPr lang="en-US" sz="2800" dirty="0" smtClean="0"/>
              <a:t> A</a:t>
            </a:r>
            <a:r>
              <a:rPr lang="tr-TR" sz="2800" dirty="0" smtClean="0"/>
              <a:t>ğı</a:t>
            </a:r>
            <a:r>
              <a:rPr lang="en-US" sz="2800" dirty="0" smtClean="0"/>
              <a:t> </a:t>
            </a:r>
            <a:r>
              <a:rPr lang="en-US" sz="2800" dirty="0" err="1" smtClean="0"/>
              <a:t>Projesi</a:t>
            </a:r>
            <a:r>
              <a:rPr lang="en-US" sz="2800" dirty="0" smtClean="0"/>
              <a:t> (UYAP), </a:t>
            </a:r>
            <a:r>
              <a:rPr lang="en-US" sz="2800" dirty="0" err="1" smtClean="0"/>
              <a:t>günümüzün</a:t>
            </a:r>
            <a:r>
              <a:rPr lang="en-US" sz="2800" dirty="0" smtClean="0"/>
              <a:t> </a:t>
            </a:r>
            <a:r>
              <a:rPr lang="en-US" sz="2800" dirty="0" err="1" smtClean="0"/>
              <a:t>tüm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teknolojik</a:t>
            </a:r>
            <a:r>
              <a:rPr lang="en-US" sz="2800" dirty="0" smtClean="0"/>
              <a:t> </a:t>
            </a:r>
            <a:r>
              <a:rPr lang="en-US" sz="2800" dirty="0" err="1" smtClean="0"/>
              <a:t>olanakları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kullanılarak</a:t>
            </a:r>
            <a:r>
              <a:rPr lang="en-US" sz="2800" dirty="0" smtClean="0"/>
              <a:t>, </a:t>
            </a:r>
            <a:r>
              <a:rPr lang="en-US" sz="2800" dirty="0" err="1" smtClean="0"/>
              <a:t>Adalet</a:t>
            </a:r>
            <a:r>
              <a:rPr lang="en-US" sz="2800" dirty="0" smtClean="0"/>
              <a:t> </a:t>
            </a:r>
            <a:r>
              <a:rPr lang="en-US" sz="2800" dirty="0" err="1" smtClean="0"/>
              <a:t>Bakanlığı</a:t>
            </a:r>
            <a:r>
              <a:rPr lang="en-US" sz="2800" dirty="0" smtClean="0"/>
              <a:t> </a:t>
            </a:r>
            <a:r>
              <a:rPr lang="en-US" sz="2800" dirty="0" err="1" smtClean="0"/>
              <a:t>merkez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taşra</a:t>
            </a:r>
            <a:r>
              <a:rPr lang="en-US" sz="2800" dirty="0" smtClean="0"/>
              <a:t> </a:t>
            </a:r>
            <a:r>
              <a:rPr lang="en-US" sz="2800" dirty="0" err="1" smtClean="0"/>
              <a:t>teşkilatının</a:t>
            </a:r>
            <a:r>
              <a:rPr lang="en-US" sz="2800" dirty="0" smtClean="0"/>
              <a:t>, </a:t>
            </a:r>
            <a:r>
              <a:rPr lang="en-US" sz="2800" dirty="0" err="1" smtClean="0"/>
              <a:t>bağlı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kuruluşlarının</a:t>
            </a:r>
            <a:r>
              <a:rPr lang="en-US" sz="2800" dirty="0" smtClean="0"/>
              <a:t>, </a:t>
            </a: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idari</a:t>
            </a:r>
            <a:r>
              <a:rPr lang="en-US" sz="2800" dirty="0" smtClean="0"/>
              <a:t> </a:t>
            </a:r>
            <a:r>
              <a:rPr lang="en-US" sz="2800" dirty="0" err="1" smtClean="0"/>
              <a:t>tüm</a:t>
            </a:r>
            <a:r>
              <a:rPr lang="en-US" sz="2800" dirty="0" smtClean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 smtClean="0"/>
              <a:t>birimlerinin</a:t>
            </a:r>
            <a:r>
              <a:rPr lang="en-US" sz="2800" dirty="0" smtClean="0"/>
              <a:t> (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 smtClean="0"/>
              <a:t>başsavcılıkları</a:t>
            </a:r>
            <a:r>
              <a:rPr lang="en-US" sz="2800" dirty="0" smtClean="0"/>
              <a:t>, </a:t>
            </a:r>
            <a:r>
              <a:rPr lang="en-US" sz="2800" dirty="0" err="1" smtClean="0"/>
              <a:t>mahkemeler</a:t>
            </a:r>
            <a:r>
              <a:rPr lang="en-US" sz="2800" dirty="0" smtClean="0"/>
              <a:t>, </a:t>
            </a: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i</a:t>
            </a:r>
            <a:r>
              <a:rPr lang="tr-TR" sz="2800" dirty="0" smtClean="0"/>
              <a:t>f</a:t>
            </a:r>
            <a:r>
              <a:rPr lang="en-US" sz="2800" dirty="0" smtClean="0"/>
              <a:t>as </a:t>
            </a:r>
            <a:r>
              <a:rPr lang="en-US" sz="2800" dirty="0" err="1" smtClean="0"/>
              <a:t>daireleri</a:t>
            </a:r>
            <a:r>
              <a:rPr lang="en-US" sz="2800" dirty="0" smtClean="0"/>
              <a:t>, </a:t>
            </a:r>
            <a:r>
              <a:rPr lang="en-US" sz="2800" dirty="0" err="1" smtClean="0"/>
              <a:t>ceza</a:t>
            </a:r>
            <a:r>
              <a:rPr lang="en-US" sz="2800" dirty="0" smtClean="0"/>
              <a:t> in</a:t>
            </a:r>
            <a:r>
              <a:rPr lang="tr-TR" sz="2800" dirty="0" smtClean="0"/>
              <a:t>f</a:t>
            </a:r>
            <a:r>
              <a:rPr lang="en-US" sz="2800" dirty="0" err="1" smtClean="0"/>
              <a:t>az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ıslah</a:t>
            </a:r>
            <a:r>
              <a:rPr lang="en-US" sz="2800" dirty="0" smtClean="0"/>
              <a:t> </a:t>
            </a:r>
            <a:r>
              <a:rPr lang="en-US" sz="2800" dirty="0" err="1" smtClean="0"/>
              <a:t>kurumları</a:t>
            </a:r>
            <a:r>
              <a:rPr lang="en-US" sz="2800" dirty="0" smtClean="0"/>
              <a:t>, </a:t>
            </a:r>
            <a:r>
              <a:rPr lang="en-US" sz="2800" dirty="0" err="1" smtClean="0"/>
              <a:t>adli</a:t>
            </a:r>
            <a:r>
              <a:rPr lang="en-US" sz="2800" dirty="0" smtClean="0"/>
              <a:t> tıp </a:t>
            </a:r>
            <a:r>
              <a:rPr lang="en-US" sz="2800" dirty="0" err="1" smtClean="0"/>
              <a:t>birimleri</a:t>
            </a:r>
            <a:r>
              <a:rPr lang="en-US" sz="2800" dirty="0" smtClean="0"/>
              <a:t>, </a:t>
            </a:r>
            <a:r>
              <a:rPr lang="en-US" sz="2800" dirty="0" err="1" smtClean="0"/>
              <a:t>denetimli</a:t>
            </a:r>
            <a:r>
              <a:rPr lang="en-US" sz="2800" dirty="0" smtClean="0"/>
              <a:t> </a:t>
            </a:r>
            <a:r>
              <a:rPr lang="en-US" sz="2800" dirty="0" err="1" smtClean="0"/>
              <a:t>serbestlik</a:t>
            </a:r>
            <a:r>
              <a:rPr lang="en-US" sz="2800" dirty="0" smtClean="0"/>
              <a:t> </a:t>
            </a:r>
            <a:r>
              <a:rPr lang="en-US" sz="2800" dirty="0" err="1" smtClean="0"/>
              <a:t>birimleri</a:t>
            </a:r>
            <a:r>
              <a:rPr lang="en-US" sz="2800" dirty="0" smtClean="0"/>
              <a:t>) </a:t>
            </a:r>
            <a:r>
              <a:rPr lang="en-US" sz="2800" dirty="0" err="1" smtClean="0"/>
              <a:t>donanım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yazılım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iç</a:t>
            </a:r>
            <a:r>
              <a:rPr lang="en-US" sz="2800" dirty="0" smtClean="0"/>
              <a:t> </a:t>
            </a:r>
            <a:r>
              <a:rPr lang="en-US" sz="2800" dirty="0" err="1" smtClean="0"/>
              <a:t>otomasyonunu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benzer</a:t>
            </a:r>
            <a:r>
              <a:rPr lang="en-US" sz="2800" dirty="0" smtClean="0"/>
              <a:t> </a:t>
            </a:r>
            <a:r>
              <a:rPr lang="en-US" sz="2800" dirty="0" err="1" smtClean="0"/>
              <a:t>şekilde</a:t>
            </a:r>
            <a:r>
              <a:rPr lang="en-US" sz="2800" dirty="0" smtClean="0"/>
              <a:t> </a:t>
            </a:r>
            <a:r>
              <a:rPr lang="en-US" sz="2800" dirty="0" err="1" smtClean="0"/>
              <a:t>bilgi</a:t>
            </a:r>
            <a:r>
              <a:rPr lang="en-US" sz="2800" dirty="0" smtClean="0"/>
              <a:t> </a:t>
            </a:r>
            <a:r>
              <a:rPr lang="en-US" sz="2800" dirty="0" err="1" smtClean="0"/>
              <a:t>otomasyonu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kurmuş</a:t>
            </a:r>
            <a:r>
              <a:rPr lang="en-US" sz="2800" dirty="0" smtClean="0"/>
              <a:t> </a:t>
            </a:r>
            <a:r>
              <a:rPr lang="en-US" sz="2800" dirty="0" err="1" smtClean="0"/>
              <a:t>olan</a:t>
            </a:r>
            <a:r>
              <a:rPr lang="en-US" sz="2800" dirty="0" smtClean="0"/>
              <a:t>, </a:t>
            </a:r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 smtClean="0"/>
              <a:t>kurum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kuruluşları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 smtClean="0"/>
              <a:t>birim</a:t>
            </a:r>
            <a:r>
              <a:rPr lang="en-US" sz="2800" dirty="0" smtClean="0"/>
              <a:t> </a:t>
            </a:r>
            <a:r>
              <a:rPr lang="en-US" sz="2800" dirty="0" err="1" smtClean="0"/>
              <a:t>entegrasyonunu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e-</a:t>
            </a:r>
            <a:r>
              <a:rPr lang="en-US" sz="2800" dirty="0" err="1" smtClean="0"/>
              <a:t>Dönüşüm</a:t>
            </a:r>
            <a:r>
              <a:rPr lang="en-US" sz="2800" dirty="0" smtClean="0"/>
              <a:t> </a:t>
            </a:r>
            <a:r>
              <a:rPr lang="en-US" sz="2800" dirty="0" err="1" smtClean="0"/>
              <a:t>sürecinde</a:t>
            </a:r>
            <a:r>
              <a:rPr lang="en-US" sz="2800" dirty="0" smtClean="0"/>
              <a:t> e-</a:t>
            </a:r>
            <a:r>
              <a:rPr lang="en-US" sz="2800" dirty="0" err="1" smtClean="0"/>
              <a:t>Devletin</a:t>
            </a:r>
            <a:r>
              <a:rPr lang="en-US" sz="2800" dirty="0" smtClean="0"/>
              <a:t> e-</a:t>
            </a:r>
            <a:r>
              <a:rPr lang="en-US" sz="2800" dirty="0" err="1" smtClean="0"/>
              <a:t>Adalet</a:t>
            </a:r>
            <a:r>
              <a:rPr lang="en-US" sz="2800" dirty="0" smtClean="0"/>
              <a:t> </a:t>
            </a:r>
            <a:r>
              <a:rPr lang="en-US" sz="2800" dirty="0" err="1" smtClean="0"/>
              <a:t>ayağını</a:t>
            </a:r>
            <a:r>
              <a:rPr lang="en-US" sz="2800" dirty="0" smtClean="0"/>
              <a:t> </a:t>
            </a:r>
            <a:r>
              <a:rPr lang="en-US" sz="2800" dirty="0" err="1" smtClean="0"/>
              <a:t>oluşturan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bilişim</a:t>
            </a:r>
            <a:r>
              <a:rPr lang="en-US" sz="2800" dirty="0" smtClean="0"/>
              <a:t> </a:t>
            </a:r>
            <a:r>
              <a:rPr lang="en-US" sz="2800" dirty="0" err="1" smtClean="0"/>
              <a:t>sistemidir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22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/>
              <a:t>Açılış</a:t>
            </a:r>
            <a:r>
              <a:rPr lang="en-US" b="1" dirty="0"/>
              <a:t> </a:t>
            </a:r>
            <a:r>
              <a:rPr lang="en-US" b="1" dirty="0" err="1"/>
              <a:t>Ekranlarında</a:t>
            </a:r>
            <a:r>
              <a:rPr lang="en-US" b="1" dirty="0"/>
              <a:t> E-</a:t>
            </a:r>
            <a:r>
              <a:rPr lang="en-US" b="1" dirty="0" err="1"/>
              <a:t>İmza</a:t>
            </a:r>
            <a:r>
              <a:rPr lang="en-US" b="1" dirty="0"/>
              <a:t> </a:t>
            </a:r>
            <a:r>
              <a:rPr lang="en-US" b="1" dirty="0" err="1" smtClean="0"/>
              <a:t>Uygulaması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3800" dirty="0" err="1"/>
              <a:t>Dava</a:t>
            </a:r>
            <a:r>
              <a:rPr lang="en-US" sz="3800" dirty="0"/>
              <a:t> </a:t>
            </a:r>
            <a:r>
              <a:rPr lang="en-US" sz="3800" dirty="0" err="1"/>
              <a:t>açılış</a:t>
            </a:r>
            <a:r>
              <a:rPr lang="en-US" sz="3800" dirty="0"/>
              <a:t> </a:t>
            </a:r>
            <a:r>
              <a:rPr lang="en-US" sz="3800" dirty="0" err="1"/>
              <a:t>ekranlarına</a:t>
            </a:r>
            <a:r>
              <a:rPr lang="en-US" sz="3800" dirty="0"/>
              <a:t> </a:t>
            </a:r>
            <a:r>
              <a:rPr lang="en-US" sz="3800" dirty="0" err="1"/>
              <a:t>menüdeki</a:t>
            </a:r>
            <a:r>
              <a:rPr lang="en-US" sz="3800" dirty="0"/>
              <a:t> </a:t>
            </a:r>
            <a:r>
              <a:rPr lang="en-US" sz="3800" dirty="0" err="1"/>
              <a:t>Dava</a:t>
            </a:r>
            <a:r>
              <a:rPr lang="en-US" sz="3800" dirty="0"/>
              <a:t> </a:t>
            </a:r>
            <a:r>
              <a:rPr lang="en-US" sz="3800" dirty="0" err="1"/>
              <a:t>Açılış</a:t>
            </a:r>
            <a:r>
              <a:rPr lang="en-US" sz="3800" dirty="0"/>
              <a:t> </a:t>
            </a:r>
            <a:r>
              <a:rPr lang="en-US" sz="3800" dirty="0" err="1"/>
              <a:t>düğmesine</a:t>
            </a:r>
            <a:r>
              <a:rPr lang="en-US" sz="3800" dirty="0"/>
              <a:t> </a:t>
            </a:r>
            <a:r>
              <a:rPr lang="en-US" sz="3800" dirty="0" err="1"/>
              <a:t>tıklayarak</a:t>
            </a:r>
            <a:r>
              <a:rPr lang="en-US" sz="3800" dirty="0"/>
              <a:t>   </a:t>
            </a:r>
            <a:r>
              <a:rPr lang="en-US" sz="3800" dirty="0" err="1" smtClean="0"/>
              <a:t>aşağıdaki</a:t>
            </a:r>
            <a:r>
              <a:rPr lang="en-US" sz="3800" dirty="0" smtClean="0"/>
              <a:t> </a:t>
            </a:r>
            <a:r>
              <a:rPr lang="en-US" sz="3800" dirty="0" err="1"/>
              <a:t>ekrana</a:t>
            </a:r>
            <a:r>
              <a:rPr lang="en-US" sz="3800" dirty="0"/>
              <a:t> </a:t>
            </a:r>
            <a:r>
              <a:rPr lang="en-US" sz="3800" dirty="0" err="1"/>
              <a:t>ulaşınız</a:t>
            </a:r>
            <a:r>
              <a:rPr lang="en-US" sz="3800" dirty="0"/>
              <a:t>. Bu </a:t>
            </a:r>
            <a:r>
              <a:rPr lang="en-US" sz="3800" dirty="0" err="1"/>
              <a:t>ekran</a:t>
            </a:r>
            <a:r>
              <a:rPr lang="en-US" sz="3800" dirty="0"/>
              <a:t> </a:t>
            </a:r>
            <a:r>
              <a:rPr lang="en-US" sz="3800" dirty="0" err="1"/>
              <a:t>hafta</a:t>
            </a:r>
            <a:r>
              <a:rPr lang="en-US" sz="3800" dirty="0"/>
              <a:t> </a:t>
            </a:r>
            <a:r>
              <a:rPr lang="en-US" sz="3800" dirty="0" err="1"/>
              <a:t>içi</a:t>
            </a:r>
            <a:r>
              <a:rPr lang="en-US" sz="3800" dirty="0"/>
              <a:t> 08:30 - 17:00 </a:t>
            </a:r>
            <a:r>
              <a:rPr lang="en-US" sz="3800" dirty="0" err="1"/>
              <a:t>saatleri</a:t>
            </a:r>
            <a:r>
              <a:rPr lang="en-US" sz="3800" dirty="0"/>
              <a:t> </a:t>
            </a:r>
            <a:r>
              <a:rPr lang="en-US" sz="3800" dirty="0" err="1"/>
              <a:t>arasında</a:t>
            </a:r>
            <a:r>
              <a:rPr lang="en-US" sz="3800" dirty="0"/>
              <a:t> </a:t>
            </a:r>
            <a:r>
              <a:rPr lang="en-US" sz="3800" dirty="0" err="1"/>
              <a:t>kullanılabilmektedir</a:t>
            </a:r>
            <a:r>
              <a:rPr lang="en-US" sz="3800" dirty="0"/>
              <a:t>.</a:t>
            </a:r>
          </a:p>
          <a:p>
            <a:pPr algn="just"/>
            <a:r>
              <a:rPr lang="en-US" sz="3800" dirty="0"/>
              <a:t>UYAP </a:t>
            </a:r>
            <a:r>
              <a:rPr lang="en-US" sz="3800" dirty="0" err="1"/>
              <a:t>Doküman</a:t>
            </a:r>
            <a:r>
              <a:rPr lang="en-US" sz="3800" dirty="0"/>
              <a:t> </a:t>
            </a:r>
            <a:r>
              <a:rPr lang="en-US" sz="3800" dirty="0" err="1"/>
              <a:t>Editörü</a:t>
            </a:r>
            <a:r>
              <a:rPr lang="en-US" sz="3800" dirty="0"/>
              <a:t> </a:t>
            </a:r>
            <a:r>
              <a:rPr lang="en-US" sz="3800" dirty="0" err="1"/>
              <a:t>ekranı</a:t>
            </a:r>
            <a:r>
              <a:rPr lang="en-US" sz="3800" dirty="0"/>
              <a:t> </a:t>
            </a:r>
            <a:r>
              <a:rPr lang="en-US" sz="3800" dirty="0" err="1"/>
              <a:t>aracılığıyla</a:t>
            </a:r>
            <a:r>
              <a:rPr lang="en-US" sz="3800" dirty="0"/>
              <a:t> </a:t>
            </a:r>
            <a:r>
              <a:rPr lang="en-US" sz="3800" dirty="0" err="1"/>
              <a:t>mahkemeye</a:t>
            </a:r>
            <a:r>
              <a:rPr lang="en-US" sz="3800" dirty="0"/>
              <a:t> </a:t>
            </a:r>
            <a:r>
              <a:rPr lang="en-US" sz="3800" dirty="0" err="1"/>
              <a:t>gönderilmek</a:t>
            </a:r>
            <a:r>
              <a:rPr lang="en-US" sz="3800" dirty="0"/>
              <a:t> </a:t>
            </a:r>
            <a:r>
              <a:rPr lang="en-US" sz="3800" dirty="0" err="1"/>
              <a:t>üzere</a:t>
            </a:r>
            <a:r>
              <a:rPr lang="en-US" sz="3800" dirty="0"/>
              <a:t>, </a:t>
            </a:r>
            <a:r>
              <a:rPr lang="en-US" sz="3800" dirty="0" err="1"/>
              <a:t>mazeret</a:t>
            </a:r>
            <a:r>
              <a:rPr lang="en-US" sz="3800" dirty="0"/>
              <a:t> </a:t>
            </a:r>
            <a:r>
              <a:rPr lang="en-US" sz="3800" dirty="0" err="1"/>
              <a:t>dilekçesi</a:t>
            </a:r>
            <a:r>
              <a:rPr lang="en-US" sz="3800" dirty="0"/>
              <a:t> </a:t>
            </a:r>
            <a:r>
              <a:rPr lang="en-US" sz="3800" dirty="0" err="1"/>
              <a:t>kaydetmeye</a:t>
            </a:r>
            <a:r>
              <a:rPr lang="en-US" sz="3800" dirty="0"/>
              <a:t> </a:t>
            </a:r>
            <a:r>
              <a:rPr lang="en-US" sz="3800" dirty="0" err="1"/>
              <a:t>ve</a:t>
            </a:r>
            <a:r>
              <a:rPr lang="en-US" sz="3800" dirty="0"/>
              <a:t> </a:t>
            </a:r>
            <a:r>
              <a:rPr lang="en-US" sz="3800" dirty="0" err="1"/>
              <a:t>yazdırmaya</a:t>
            </a:r>
            <a:r>
              <a:rPr lang="en-US" sz="3800" dirty="0"/>
              <a:t> </a:t>
            </a:r>
            <a:r>
              <a:rPr lang="en-US" sz="3800" dirty="0" err="1"/>
              <a:t>hazır</a:t>
            </a:r>
            <a:r>
              <a:rPr lang="en-US" sz="3800" dirty="0"/>
              <a:t> hale    </a:t>
            </a:r>
            <a:r>
              <a:rPr lang="en-US" sz="3800" dirty="0" err="1"/>
              <a:t>getiriniz</a:t>
            </a:r>
            <a:r>
              <a:rPr lang="en-US" sz="3800" dirty="0"/>
              <a:t>.</a:t>
            </a:r>
          </a:p>
          <a:p>
            <a:pPr algn="just"/>
            <a:r>
              <a:rPr lang="en-US" sz="3800" dirty="0"/>
              <a:t>UYAP </a:t>
            </a:r>
            <a:r>
              <a:rPr lang="en-US" sz="3800" dirty="0" err="1"/>
              <a:t>Doküman</a:t>
            </a:r>
            <a:r>
              <a:rPr lang="en-US" sz="3800" dirty="0"/>
              <a:t> </a:t>
            </a:r>
            <a:r>
              <a:rPr lang="en-US" sz="3800" dirty="0" err="1"/>
              <a:t>Editörü</a:t>
            </a:r>
            <a:r>
              <a:rPr lang="en-US" sz="3800" dirty="0"/>
              <a:t> </a:t>
            </a:r>
            <a:r>
              <a:rPr lang="en-US" sz="3800" dirty="0" err="1"/>
              <a:t>programının</a:t>
            </a:r>
            <a:r>
              <a:rPr lang="en-US" sz="3800" dirty="0"/>
              <a:t> sol </a:t>
            </a:r>
            <a:r>
              <a:rPr lang="en-US" sz="3800" dirty="0" err="1"/>
              <a:t>üst</a:t>
            </a:r>
            <a:r>
              <a:rPr lang="en-US" sz="3800" dirty="0"/>
              <a:t> </a:t>
            </a:r>
            <a:r>
              <a:rPr lang="en-US" sz="3800" dirty="0" err="1"/>
              <a:t>kısmında</a:t>
            </a:r>
            <a:r>
              <a:rPr lang="en-US" sz="3800" dirty="0"/>
              <a:t> </a:t>
            </a:r>
            <a:r>
              <a:rPr lang="en-US" sz="3800" dirty="0" err="1"/>
              <a:t>bulunan</a:t>
            </a:r>
            <a:r>
              <a:rPr lang="en-US" sz="3800" dirty="0"/>
              <a:t> </a:t>
            </a:r>
            <a:r>
              <a:rPr lang="en-US" sz="3800" dirty="0" err="1"/>
              <a:t>Dosya</a:t>
            </a:r>
            <a:r>
              <a:rPr lang="en-US" sz="3800" dirty="0"/>
              <a:t> alt </a:t>
            </a:r>
            <a:r>
              <a:rPr lang="en-US" sz="3800" dirty="0" err="1"/>
              <a:t>menüsünde</a:t>
            </a:r>
            <a:r>
              <a:rPr lang="en-US" sz="3800" dirty="0"/>
              <a:t>  </a:t>
            </a:r>
            <a:r>
              <a:rPr lang="en-US" sz="3800" dirty="0" err="1"/>
              <a:t>Dokümanı</a:t>
            </a:r>
            <a:r>
              <a:rPr lang="en-US" sz="3800" dirty="0"/>
              <a:t>  </a:t>
            </a:r>
            <a:r>
              <a:rPr lang="en-US" sz="3800" dirty="0" err="1"/>
              <a:t>İmzala</a:t>
            </a:r>
            <a:r>
              <a:rPr lang="en-US" sz="3800" dirty="0"/>
              <a:t>  </a:t>
            </a:r>
            <a:r>
              <a:rPr lang="en-US" sz="3800" dirty="0" err="1"/>
              <a:t>seçeneğine</a:t>
            </a:r>
            <a:r>
              <a:rPr lang="en-US" sz="3800" dirty="0"/>
              <a:t>  </a:t>
            </a:r>
            <a:r>
              <a:rPr lang="en-US" sz="3800" dirty="0" err="1"/>
              <a:t>tıklayınız</a:t>
            </a:r>
            <a:r>
              <a:rPr lang="en-US" sz="3800" dirty="0"/>
              <a:t>.</a:t>
            </a:r>
          </a:p>
          <a:p>
            <a:pPr algn="just"/>
            <a:r>
              <a:rPr lang="en-US" sz="3800" dirty="0" err="1"/>
              <a:t>Açılan</a:t>
            </a:r>
            <a:r>
              <a:rPr lang="en-US" sz="3800" dirty="0"/>
              <a:t> </a:t>
            </a:r>
            <a:r>
              <a:rPr lang="en-US" sz="3800" dirty="0" err="1" smtClean="0"/>
              <a:t>serti</a:t>
            </a:r>
            <a:r>
              <a:rPr lang="tr-TR" sz="3800" dirty="0" smtClean="0"/>
              <a:t>fi</a:t>
            </a:r>
            <a:r>
              <a:rPr lang="en-US" sz="3800" dirty="0" err="1" smtClean="0"/>
              <a:t>ka</a:t>
            </a:r>
            <a:r>
              <a:rPr lang="en-US" sz="3800" dirty="0" smtClean="0"/>
              <a:t> </a:t>
            </a:r>
            <a:r>
              <a:rPr lang="en-US" sz="3800" dirty="0" err="1"/>
              <a:t>seçimi</a:t>
            </a:r>
            <a:r>
              <a:rPr lang="en-US" sz="3800" dirty="0"/>
              <a:t> </a:t>
            </a:r>
            <a:r>
              <a:rPr lang="en-US" sz="3800" dirty="0" err="1"/>
              <a:t>ekranından</a:t>
            </a:r>
            <a:r>
              <a:rPr lang="en-US" sz="3800" dirty="0"/>
              <a:t> </a:t>
            </a:r>
            <a:r>
              <a:rPr lang="en-US" sz="3800" dirty="0" err="1"/>
              <a:t>Tamam</a:t>
            </a:r>
            <a:r>
              <a:rPr lang="en-US" sz="3800" dirty="0"/>
              <a:t> </a:t>
            </a:r>
            <a:r>
              <a:rPr lang="en-US" sz="3800" dirty="0" err="1"/>
              <a:t>butonunu</a:t>
            </a:r>
            <a:r>
              <a:rPr lang="en-US" sz="3800" dirty="0"/>
              <a:t> </a:t>
            </a:r>
            <a:r>
              <a:rPr lang="en-US" sz="3800" dirty="0" err="1"/>
              <a:t>tıklayınız</a:t>
            </a:r>
            <a:r>
              <a:rPr lang="en-US" sz="3800" dirty="0"/>
              <a:t>.</a:t>
            </a:r>
          </a:p>
          <a:p>
            <a:pPr algn="just"/>
            <a:r>
              <a:rPr lang="en-US" sz="3800" dirty="0" err="1"/>
              <a:t>Mazeret</a:t>
            </a:r>
            <a:r>
              <a:rPr lang="en-US" sz="3800" dirty="0"/>
              <a:t> </a:t>
            </a:r>
            <a:r>
              <a:rPr lang="en-US" sz="3800" dirty="0" err="1"/>
              <a:t>dilekçesinin</a:t>
            </a:r>
            <a:r>
              <a:rPr lang="en-US" sz="3800" dirty="0"/>
              <a:t> </a:t>
            </a:r>
            <a:r>
              <a:rPr lang="en-US" sz="3800" dirty="0" err="1"/>
              <a:t>bir</a:t>
            </a:r>
            <a:r>
              <a:rPr lang="en-US" sz="3800" dirty="0"/>
              <a:t> </a:t>
            </a:r>
            <a:r>
              <a:rPr lang="en-US" sz="3800" dirty="0" err="1"/>
              <a:t>örneğinin</a:t>
            </a:r>
            <a:r>
              <a:rPr lang="en-US" sz="3800" dirty="0"/>
              <a:t> </a:t>
            </a:r>
            <a:r>
              <a:rPr lang="en-US" sz="3800" dirty="0" err="1"/>
              <a:t>karşı</a:t>
            </a:r>
            <a:r>
              <a:rPr lang="en-US" sz="3800" dirty="0"/>
              <a:t> </a:t>
            </a:r>
            <a:r>
              <a:rPr lang="en-US" sz="3800" dirty="0" err="1"/>
              <a:t>tarafın</a:t>
            </a:r>
            <a:r>
              <a:rPr lang="en-US" sz="3800" dirty="0"/>
              <a:t> </a:t>
            </a:r>
            <a:r>
              <a:rPr lang="en-US" sz="3800" dirty="0" err="1"/>
              <a:t>avukatına</a:t>
            </a:r>
            <a:r>
              <a:rPr lang="en-US" sz="3800" dirty="0"/>
              <a:t> da </a:t>
            </a:r>
            <a:r>
              <a:rPr lang="en-US" sz="3800" dirty="0" err="1"/>
              <a:t>elektronik</a:t>
            </a:r>
            <a:r>
              <a:rPr lang="en-US" sz="3800" dirty="0"/>
              <a:t> </a:t>
            </a:r>
            <a:r>
              <a:rPr lang="en-US" sz="3800" dirty="0" err="1" smtClean="0"/>
              <a:t>posta</a:t>
            </a:r>
            <a:r>
              <a:rPr lang="en-US" sz="3800" dirty="0" smtClean="0"/>
              <a:t> </a:t>
            </a:r>
            <a:r>
              <a:rPr lang="en-US" sz="3800" dirty="0" err="1"/>
              <a:t>ile</a:t>
            </a:r>
            <a:r>
              <a:rPr lang="en-US" sz="3800" dirty="0"/>
              <a:t> </a:t>
            </a:r>
            <a:r>
              <a:rPr lang="en-US" sz="3800" dirty="0" err="1"/>
              <a:t>iletilmesi</a:t>
            </a:r>
            <a:r>
              <a:rPr lang="en-US" sz="3800" dirty="0"/>
              <a:t> </a:t>
            </a:r>
            <a:r>
              <a:rPr lang="en-US" sz="3800" dirty="0" err="1"/>
              <a:t>gerektiğinde</a:t>
            </a:r>
            <a:r>
              <a:rPr lang="en-US" sz="3800" dirty="0"/>
              <a:t> </a:t>
            </a:r>
            <a:r>
              <a:rPr lang="en-US" sz="3800" dirty="0" err="1"/>
              <a:t>ise</a:t>
            </a:r>
            <a:r>
              <a:rPr lang="en-US" sz="3800" dirty="0"/>
              <a:t> </a:t>
            </a:r>
            <a:r>
              <a:rPr lang="en-US" sz="3800" dirty="0" err="1"/>
              <a:t>söz</a:t>
            </a:r>
            <a:r>
              <a:rPr lang="en-US" sz="3800" dirty="0"/>
              <a:t> </a:t>
            </a:r>
            <a:r>
              <a:rPr lang="en-US" sz="3800" dirty="0" err="1"/>
              <a:t>konusu</a:t>
            </a:r>
            <a:r>
              <a:rPr lang="en-US" sz="3800" dirty="0"/>
              <a:t> </a:t>
            </a:r>
            <a:r>
              <a:rPr lang="en-US" sz="3800" dirty="0" err="1"/>
              <a:t>metni</a:t>
            </a:r>
            <a:r>
              <a:rPr lang="en-US" sz="3800" dirty="0"/>
              <a:t> </a:t>
            </a:r>
            <a:r>
              <a:rPr lang="en-US" sz="3800" dirty="0" err="1"/>
              <a:t>elektronik</a:t>
            </a:r>
            <a:r>
              <a:rPr lang="en-US" sz="3800" dirty="0"/>
              <a:t> </a:t>
            </a:r>
            <a:r>
              <a:rPr lang="en-US" sz="3800" dirty="0" err="1"/>
              <a:t>posta</a:t>
            </a:r>
            <a:r>
              <a:rPr lang="en-US" sz="3800" dirty="0"/>
              <a:t> </a:t>
            </a:r>
            <a:r>
              <a:rPr lang="en-US" sz="3800" dirty="0" err="1"/>
              <a:t>içeriğine</a:t>
            </a:r>
            <a:r>
              <a:rPr lang="en-US" sz="3800" dirty="0"/>
              <a:t> </a:t>
            </a:r>
            <a:r>
              <a:rPr lang="en-US" sz="3800" dirty="0" err="1"/>
              <a:t>yazılarak</a:t>
            </a:r>
            <a:r>
              <a:rPr lang="en-US" sz="3800" dirty="0"/>
              <a:t> </a:t>
            </a:r>
            <a:r>
              <a:rPr lang="en-US" sz="3800" dirty="0" err="1"/>
              <a:t>ekine</a:t>
            </a:r>
            <a:r>
              <a:rPr lang="en-US" sz="3800" dirty="0"/>
              <a:t> </a:t>
            </a:r>
            <a:r>
              <a:rPr lang="en-US" sz="3800" dirty="0" err="1"/>
              <a:t>mazeret</a:t>
            </a:r>
            <a:r>
              <a:rPr lang="en-US" sz="3800" dirty="0"/>
              <a:t> </a:t>
            </a:r>
            <a:r>
              <a:rPr lang="en-US" sz="3800" dirty="0" err="1"/>
              <a:t>dilekçesi</a:t>
            </a:r>
            <a:r>
              <a:rPr lang="en-US" sz="3800" dirty="0"/>
              <a:t> </a:t>
            </a:r>
            <a:r>
              <a:rPr lang="en-US" sz="3800" dirty="0" err="1"/>
              <a:t>örneğini</a:t>
            </a:r>
            <a:r>
              <a:rPr lang="en-US" sz="3800" dirty="0"/>
              <a:t>   </a:t>
            </a:r>
            <a:r>
              <a:rPr lang="en-US" sz="3800" dirty="0" err="1"/>
              <a:t>koyunuz</a:t>
            </a:r>
            <a:r>
              <a:rPr lang="en-US" sz="3800" dirty="0" smtClean="0"/>
              <a:t>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7509299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/>
              <a:t>Açılış</a:t>
            </a:r>
            <a:r>
              <a:rPr lang="en-US" b="1" dirty="0"/>
              <a:t> </a:t>
            </a:r>
            <a:r>
              <a:rPr lang="en-US" b="1" dirty="0" err="1"/>
              <a:t>Ekranlarında</a:t>
            </a:r>
            <a:r>
              <a:rPr lang="en-US" b="1" dirty="0"/>
              <a:t> E-</a:t>
            </a:r>
            <a:r>
              <a:rPr lang="en-US" b="1" dirty="0" err="1"/>
              <a:t>İmza</a:t>
            </a:r>
            <a:r>
              <a:rPr lang="en-US" b="1" dirty="0"/>
              <a:t> </a:t>
            </a:r>
            <a:r>
              <a:rPr lang="en-US" b="1" dirty="0" err="1"/>
              <a:t>Uygulaması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 err="1"/>
              <a:t>Seçenekler</a:t>
            </a:r>
            <a:r>
              <a:rPr lang="en-US" sz="2400" dirty="0"/>
              <a:t> </a:t>
            </a:r>
            <a:r>
              <a:rPr lang="en-US" sz="2400" dirty="0" err="1"/>
              <a:t>menüsünden</a:t>
            </a:r>
            <a:r>
              <a:rPr lang="en-US" sz="2400" dirty="0"/>
              <a:t> </a:t>
            </a:r>
            <a:r>
              <a:rPr lang="en-US" sz="2400" dirty="0" err="1"/>
              <a:t>güvenlik</a:t>
            </a:r>
            <a:r>
              <a:rPr lang="en-US" sz="2400" dirty="0"/>
              <a:t> </a:t>
            </a:r>
            <a:r>
              <a:rPr lang="en-US" sz="2400" dirty="0" err="1"/>
              <a:t>ayarları</a:t>
            </a:r>
            <a:r>
              <a:rPr lang="en-US" sz="2400" dirty="0"/>
              <a:t> </a:t>
            </a:r>
            <a:r>
              <a:rPr lang="en-US" sz="2400" dirty="0" err="1"/>
              <a:t>bölümünü</a:t>
            </a:r>
            <a:r>
              <a:rPr lang="en-US" sz="2400" dirty="0"/>
              <a:t> </a:t>
            </a:r>
            <a:r>
              <a:rPr lang="en-US" sz="2400" dirty="0" err="1"/>
              <a:t>seçiniz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Güvenlik</a:t>
            </a:r>
            <a:r>
              <a:rPr lang="en-US" sz="2400" dirty="0"/>
              <a:t> </a:t>
            </a:r>
            <a:r>
              <a:rPr lang="en-US" sz="2400" dirty="0" err="1"/>
              <a:t>Özellikleri</a:t>
            </a:r>
            <a:r>
              <a:rPr lang="en-US" sz="2400" dirty="0"/>
              <a:t> </a:t>
            </a:r>
            <a:r>
              <a:rPr lang="en-US" sz="2400" dirty="0" err="1"/>
              <a:t>menüsünden</a:t>
            </a:r>
            <a:r>
              <a:rPr lang="en-US" sz="2400" dirty="0"/>
              <a:t> Bu </a:t>
            </a:r>
            <a:r>
              <a:rPr lang="en-US" sz="2400" dirty="0" err="1"/>
              <a:t>iletiye</a:t>
            </a:r>
            <a:r>
              <a:rPr lang="en-US" sz="2400" dirty="0"/>
              <a:t> </a:t>
            </a:r>
            <a:r>
              <a:rPr lang="en-US" sz="2400" dirty="0" err="1"/>
              <a:t>dijital</a:t>
            </a:r>
            <a:r>
              <a:rPr lang="en-US" sz="2400" dirty="0"/>
              <a:t> </a:t>
            </a:r>
            <a:r>
              <a:rPr lang="en-US" sz="2400" dirty="0" err="1"/>
              <a:t>imza</a:t>
            </a:r>
            <a:r>
              <a:rPr lang="en-US" sz="2400" dirty="0"/>
              <a:t> </a:t>
            </a:r>
            <a:r>
              <a:rPr lang="en-US" sz="2400" dirty="0" err="1"/>
              <a:t>ekle</a:t>
            </a:r>
            <a:r>
              <a:rPr lang="en-US" sz="2400" dirty="0"/>
              <a:t> </a:t>
            </a:r>
            <a:r>
              <a:rPr lang="en-US" sz="2400" dirty="0" err="1" smtClean="0"/>
              <a:t>seçeneğini</a:t>
            </a:r>
            <a:r>
              <a:rPr lang="en-US" sz="2400" dirty="0" smtClean="0"/>
              <a:t> </a:t>
            </a:r>
            <a:r>
              <a:rPr lang="en-US" sz="2400" dirty="0" err="1"/>
              <a:t>işaretleyiniz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Talep</a:t>
            </a:r>
            <a:r>
              <a:rPr lang="en-US" sz="2400" dirty="0"/>
              <a:t> </a:t>
            </a:r>
            <a:r>
              <a:rPr lang="en-US" sz="2400" dirty="0" err="1"/>
              <a:t>edilmesi</a:t>
            </a:r>
            <a:r>
              <a:rPr lang="en-US" sz="2400" dirty="0"/>
              <a:t> </a:t>
            </a:r>
            <a:r>
              <a:rPr lang="en-US" sz="2400" dirty="0" err="1"/>
              <a:t>durumunda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ileti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S/MIME </a:t>
            </a:r>
            <a:r>
              <a:rPr lang="en-US" sz="2400" dirty="0" err="1"/>
              <a:t>alındı</a:t>
            </a:r>
            <a:r>
              <a:rPr lang="en-US" sz="2400" dirty="0"/>
              <a:t> </a:t>
            </a:r>
            <a:r>
              <a:rPr lang="en-US" sz="2400" dirty="0" err="1"/>
              <a:t>bilgisi</a:t>
            </a:r>
            <a:r>
              <a:rPr lang="en-US" sz="2400" dirty="0"/>
              <a:t> </a:t>
            </a:r>
            <a:r>
              <a:rPr lang="en-US" sz="2400" dirty="0" err="1"/>
              <a:t>iste</a:t>
            </a:r>
            <a:r>
              <a:rPr lang="en-US" sz="2400" dirty="0"/>
              <a:t> </a:t>
            </a:r>
            <a:r>
              <a:rPr lang="en-US" sz="2400" dirty="0" err="1"/>
              <a:t>seçeneği</a:t>
            </a:r>
            <a:r>
              <a:rPr lang="en-US" sz="2400" dirty="0"/>
              <a:t> </a:t>
            </a:r>
            <a:r>
              <a:rPr lang="en-US" sz="2400" dirty="0" err="1"/>
              <a:t>işaretlenerek</a:t>
            </a:r>
            <a:r>
              <a:rPr lang="en-US" sz="2400" dirty="0"/>
              <a:t>  </a:t>
            </a:r>
            <a:r>
              <a:rPr lang="en-US" sz="2400" dirty="0" err="1"/>
              <a:t>Tamam</a:t>
            </a:r>
            <a:r>
              <a:rPr lang="en-US" sz="2400" dirty="0"/>
              <a:t>  </a:t>
            </a:r>
            <a:r>
              <a:rPr lang="en-US" sz="2400" dirty="0" err="1"/>
              <a:t>butonunu</a:t>
            </a:r>
            <a:r>
              <a:rPr lang="en-US" sz="2400" dirty="0"/>
              <a:t> </a:t>
            </a:r>
            <a:r>
              <a:rPr lang="en-US" sz="2400" dirty="0" err="1"/>
              <a:t>tıklayınız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İmzalama</a:t>
            </a:r>
            <a:r>
              <a:rPr lang="en-US" sz="2400" dirty="0"/>
              <a:t> </a:t>
            </a:r>
            <a:r>
              <a:rPr lang="en-US" sz="2400" dirty="0" err="1" smtClean="0"/>
              <a:t>serti</a:t>
            </a:r>
            <a:r>
              <a:rPr lang="tr-TR" sz="2400" dirty="0" smtClean="0"/>
              <a:t>fi</a:t>
            </a:r>
            <a:r>
              <a:rPr lang="en-US" sz="2400" dirty="0" err="1" smtClean="0"/>
              <a:t>kası</a:t>
            </a:r>
            <a:r>
              <a:rPr lang="en-US" sz="2400" dirty="0" smtClean="0"/>
              <a:t> </a:t>
            </a:r>
            <a:r>
              <a:rPr lang="en-US" sz="2400" dirty="0" err="1"/>
              <a:t>seç</a:t>
            </a:r>
            <a:r>
              <a:rPr lang="en-US" sz="2400" dirty="0"/>
              <a:t> </a:t>
            </a:r>
            <a:r>
              <a:rPr lang="en-US" sz="2400" dirty="0" err="1"/>
              <a:t>butonunu</a:t>
            </a:r>
            <a:r>
              <a:rPr lang="en-US" sz="2400" dirty="0"/>
              <a:t> </a:t>
            </a:r>
            <a:r>
              <a:rPr lang="en-US" sz="2400" dirty="0" err="1"/>
              <a:t>tıklayınız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açılan</a:t>
            </a:r>
            <a:r>
              <a:rPr lang="en-US" sz="2400" dirty="0"/>
              <a:t> </a:t>
            </a:r>
            <a:r>
              <a:rPr lang="en-US" sz="2400" dirty="0" err="1"/>
              <a:t>ekrandan</a:t>
            </a:r>
            <a:r>
              <a:rPr lang="en-US" sz="2400" dirty="0"/>
              <a:t> </a:t>
            </a:r>
            <a:r>
              <a:rPr lang="en-US" sz="2400" dirty="0" err="1"/>
              <a:t>sisteme</a:t>
            </a:r>
            <a:r>
              <a:rPr lang="en-US" sz="2400" dirty="0"/>
              <a:t> </a:t>
            </a:r>
            <a:r>
              <a:rPr lang="en-US" sz="2400" dirty="0" err="1"/>
              <a:t>kayıtlı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en-US" sz="2400" dirty="0" err="1"/>
              <a:t>imza</a:t>
            </a:r>
            <a:r>
              <a:rPr lang="en-US" sz="2400" dirty="0"/>
              <a:t> </a:t>
            </a:r>
            <a:r>
              <a:rPr lang="en-US" sz="2400" dirty="0" err="1"/>
              <a:t>seçilerek</a:t>
            </a:r>
            <a:r>
              <a:rPr lang="en-US" sz="2400" dirty="0"/>
              <a:t> </a:t>
            </a:r>
            <a:r>
              <a:rPr lang="en-US" sz="2400" dirty="0" err="1"/>
              <a:t>Tamam</a:t>
            </a:r>
            <a:r>
              <a:rPr lang="en-US" sz="2400" dirty="0"/>
              <a:t> </a:t>
            </a:r>
            <a:r>
              <a:rPr lang="en-US" sz="2400" dirty="0" err="1"/>
              <a:t>butonuna</a:t>
            </a:r>
            <a:r>
              <a:rPr lang="en-US" sz="2400" dirty="0"/>
              <a:t> </a:t>
            </a:r>
            <a:r>
              <a:rPr lang="en-US" sz="2400" dirty="0" err="1"/>
              <a:t>basınız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Gönderme</a:t>
            </a:r>
            <a:r>
              <a:rPr lang="en-US" sz="2400" dirty="0"/>
              <a:t> </a:t>
            </a:r>
            <a:r>
              <a:rPr lang="en-US" sz="2400" dirty="0" err="1"/>
              <a:t>butonuna</a:t>
            </a:r>
            <a:r>
              <a:rPr lang="en-US" sz="2400" dirty="0"/>
              <a:t> </a:t>
            </a:r>
            <a:r>
              <a:rPr lang="en-US" sz="2400" dirty="0" err="1"/>
              <a:t>basmadan</a:t>
            </a:r>
            <a:r>
              <a:rPr lang="en-US" sz="2400" dirty="0"/>
              <a:t> </a:t>
            </a:r>
            <a:r>
              <a:rPr lang="en-US" sz="2400" dirty="0" err="1"/>
              <a:t>önce</a:t>
            </a:r>
            <a:r>
              <a:rPr lang="en-US" sz="2400" dirty="0"/>
              <a:t> </a:t>
            </a:r>
            <a:r>
              <a:rPr lang="en-US" sz="2400" dirty="0" err="1"/>
              <a:t>açılan</a:t>
            </a:r>
            <a:r>
              <a:rPr lang="en-US" sz="2400" dirty="0"/>
              <a:t> </a:t>
            </a:r>
            <a:r>
              <a:rPr lang="en-US" sz="2400" dirty="0" err="1"/>
              <a:t>şifre</a:t>
            </a:r>
            <a:r>
              <a:rPr lang="en-US" sz="2400" dirty="0"/>
              <a:t> </a:t>
            </a:r>
            <a:r>
              <a:rPr lang="en-US" sz="2400" dirty="0" err="1"/>
              <a:t>giriş</a:t>
            </a:r>
            <a:r>
              <a:rPr lang="en-US" sz="2400" dirty="0"/>
              <a:t> </a:t>
            </a:r>
            <a:r>
              <a:rPr lang="en-US" sz="2400" dirty="0" err="1"/>
              <a:t>ekranından</a:t>
            </a:r>
            <a:r>
              <a:rPr lang="en-US" sz="2400" dirty="0"/>
              <a:t> Prime EID Ip1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şifre</a:t>
            </a:r>
            <a:r>
              <a:rPr lang="en-US" sz="2400" dirty="0"/>
              <a:t> </a:t>
            </a:r>
            <a:r>
              <a:rPr lang="en-US" sz="2400" dirty="0" err="1"/>
              <a:t>giriniz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İmzala</a:t>
            </a:r>
            <a:r>
              <a:rPr lang="en-US" sz="2400" dirty="0"/>
              <a:t> </a:t>
            </a:r>
            <a:r>
              <a:rPr lang="en-US" sz="2400" dirty="0" err="1"/>
              <a:t>butonunu</a:t>
            </a:r>
            <a:r>
              <a:rPr lang="en-US" sz="2400" dirty="0"/>
              <a:t>  </a:t>
            </a:r>
            <a:r>
              <a:rPr lang="en-US" sz="2400" dirty="0" err="1"/>
              <a:t>tıklayınız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Gelen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en-US" sz="2400" dirty="0" err="1"/>
              <a:t>postadaki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en-US" sz="2400" dirty="0" err="1"/>
              <a:t>imzayı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etmek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sağ</a:t>
            </a:r>
            <a:r>
              <a:rPr lang="en-US" sz="2400" dirty="0"/>
              <a:t>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 smtClean="0"/>
              <a:t>köşedeki</a:t>
            </a:r>
            <a:r>
              <a:rPr lang="en-US" sz="2400" dirty="0" smtClean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en-US" sz="2400" dirty="0" err="1"/>
              <a:t>imza</a:t>
            </a:r>
            <a:r>
              <a:rPr lang="en-US" sz="2400" dirty="0"/>
              <a:t> </a:t>
            </a:r>
            <a:r>
              <a:rPr lang="en-US" sz="2400" dirty="0" err="1"/>
              <a:t>simgesini</a:t>
            </a:r>
            <a:r>
              <a:rPr lang="en-US" sz="2400" dirty="0"/>
              <a:t> </a:t>
            </a:r>
            <a:r>
              <a:rPr lang="en-US" sz="2400" dirty="0" err="1"/>
              <a:t>tıklayınız</a:t>
            </a:r>
            <a:r>
              <a:rPr lang="en-US" sz="2400" dirty="0"/>
              <a:t>. </a:t>
            </a:r>
            <a:r>
              <a:rPr lang="en-US" sz="2400" dirty="0" err="1"/>
              <a:t>Açılan</a:t>
            </a:r>
            <a:r>
              <a:rPr lang="en-US" sz="2400" dirty="0"/>
              <a:t> </a:t>
            </a:r>
            <a:r>
              <a:rPr lang="en-US" sz="2400" dirty="0" err="1"/>
              <a:t>Dijital</a:t>
            </a:r>
            <a:r>
              <a:rPr lang="en-US" sz="2400" dirty="0"/>
              <a:t> </a:t>
            </a:r>
            <a:r>
              <a:rPr lang="en-US" sz="2400" dirty="0" err="1"/>
              <a:t>İmza</a:t>
            </a:r>
            <a:r>
              <a:rPr lang="en-US" sz="2400" dirty="0"/>
              <a:t> </a:t>
            </a:r>
            <a:r>
              <a:rPr lang="en-US" sz="2400" dirty="0" err="1"/>
              <a:t>ekranında</a:t>
            </a:r>
            <a:r>
              <a:rPr lang="en-US" sz="2400" dirty="0"/>
              <a:t> </a:t>
            </a:r>
            <a:r>
              <a:rPr lang="en-US" sz="2400" dirty="0" err="1" smtClean="0"/>
              <a:t>iletideki</a:t>
            </a:r>
            <a:r>
              <a:rPr lang="en-US" sz="2400" dirty="0" smtClean="0"/>
              <a:t> </a:t>
            </a:r>
            <a:r>
              <a:rPr lang="en-US" sz="2400" dirty="0" err="1"/>
              <a:t>dijital</a:t>
            </a:r>
            <a:r>
              <a:rPr lang="en-US" sz="2400" dirty="0"/>
              <a:t> </a:t>
            </a:r>
            <a:r>
              <a:rPr lang="en-US" sz="2400" dirty="0" err="1"/>
              <a:t>imanın</a:t>
            </a:r>
            <a:r>
              <a:rPr lang="en-US" sz="2400" dirty="0"/>
              <a:t> </a:t>
            </a:r>
            <a:r>
              <a:rPr lang="en-US" sz="2400" dirty="0" err="1"/>
              <a:t>geçerli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güvenilir</a:t>
            </a:r>
            <a:r>
              <a:rPr lang="en-US" sz="2400" dirty="0"/>
              <a:t> </a:t>
            </a:r>
            <a:r>
              <a:rPr lang="en-US" sz="2400" dirty="0" err="1"/>
              <a:t>olup</a:t>
            </a:r>
            <a:r>
              <a:rPr lang="en-US" sz="2400" dirty="0"/>
              <a:t> </a:t>
            </a:r>
            <a:r>
              <a:rPr lang="en-US" sz="2400" dirty="0" err="1"/>
              <a:t>olmadığı</a:t>
            </a:r>
            <a:r>
              <a:rPr lang="en-US" sz="2400" dirty="0"/>
              <a:t> </a:t>
            </a:r>
            <a:r>
              <a:rPr lang="en-US" sz="2400" dirty="0" err="1"/>
              <a:t>denetleyiniz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Ayrıntılar</a:t>
            </a:r>
            <a:r>
              <a:rPr lang="en-US" sz="2400" dirty="0"/>
              <a:t> </a:t>
            </a:r>
            <a:r>
              <a:rPr lang="en-US" sz="2400" dirty="0" err="1"/>
              <a:t>seçeneğinden</a:t>
            </a:r>
            <a:r>
              <a:rPr lang="en-US" sz="2400" dirty="0"/>
              <a:t> </a:t>
            </a:r>
            <a:r>
              <a:rPr lang="en-US" sz="2400" dirty="0" err="1"/>
              <a:t>imza</a:t>
            </a:r>
            <a:r>
              <a:rPr lang="en-US" sz="2400" dirty="0"/>
              <a:t> </a:t>
            </a:r>
            <a:r>
              <a:rPr lang="en-US" sz="2400" dirty="0" err="1"/>
              <a:t>bilgilerine</a:t>
            </a:r>
            <a:r>
              <a:rPr lang="en-US" sz="2400" dirty="0"/>
              <a:t> </a:t>
            </a:r>
            <a:r>
              <a:rPr lang="en-US" sz="2400" dirty="0" err="1"/>
              <a:t>ulaşarak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ediniz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6794616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Ünite Özeti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/>
              <a:t>U</a:t>
            </a:r>
            <a:r>
              <a:rPr lang="en-US" sz="2800" dirty="0" err="1" smtClean="0"/>
              <a:t>lusal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Projesinin</a:t>
            </a:r>
            <a:r>
              <a:rPr lang="en-US" sz="2800" dirty="0"/>
              <a:t> </a:t>
            </a:r>
            <a:r>
              <a:rPr lang="en-US" sz="2800" dirty="0" err="1"/>
              <a:t>oluşturulma</a:t>
            </a:r>
            <a:r>
              <a:rPr lang="en-US" sz="2800" dirty="0"/>
              <a:t> </a:t>
            </a:r>
            <a:r>
              <a:rPr lang="en-US" sz="2800" dirty="0" err="1"/>
              <a:t>sürecini</a:t>
            </a:r>
            <a:r>
              <a:rPr lang="en-US" sz="2800" dirty="0"/>
              <a:t> </a:t>
            </a:r>
            <a:r>
              <a:rPr lang="en-US" sz="2800" dirty="0" err="1"/>
              <a:t>açıklamak</a:t>
            </a:r>
            <a:r>
              <a:rPr lang="en-US" sz="2800" dirty="0"/>
              <a:t>.</a:t>
            </a:r>
          </a:p>
          <a:p>
            <a:pPr algn="just"/>
            <a:r>
              <a:rPr lang="tr-TR" sz="2800" dirty="0" smtClean="0"/>
              <a:t>U</a:t>
            </a:r>
            <a:r>
              <a:rPr lang="en-US" sz="2800" dirty="0" err="1" smtClean="0"/>
              <a:t>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Projesinin</a:t>
            </a:r>
            <a:r>
              <a:rPr lang="en-US" sz="2800" dirty="0"/>
              <a:t> </a:t>
            </a:r>
            <a:r>
              <a:rPr lang="en-US" sz="2800" dirty="0" err="1"/>
              <a:t>amaçları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hede</a:t>
            </a:r>
            <a:r>
              <a:rPr lang="tr-TR" sz="2800" dirty="0" smtClean="0"/>
              <a:t>fl</a:t>
            </a:r>
            <a:r>
              <a:rPr lang="en-US" sz="2800" dirty="0" err="1" smtClean="0"/>
              <a:t>erini</a:t>
            </a:r>
            <a:r>
              <a:rPr lang="en-US" sz="2800" dirty="0" smtClean="0"/>
              <a:t> </a:t>
            </a:r>
            <a:r>
              <a:rPr lang="en-US" sz="2800" dirty="0" err="1"/>
              <a:t>saptamak</a:t>
            </a:r>
            <a:r>
              <a:rPr lang="en-US" sz="2800" dirty="0"/>
              <a:t>.</a:t>
            </a:r>
          </a:p>
          <a:p>
            <a:pPr algn="just"/>
            <a:r>
              <a:rPr lang="tr-TR" sz="2800" dirty="0" smtClean="0"/>
              <a:t>U</a:t>
            </a:r>
            <a:r>
              <a:rPr lang="en-US" sz="2800" dirty="0" err="1" smtClean="0"/>
              <a:t>lusal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Projesinin</a:t>
            </a:r>
            <a:r>
              <a:rPr lang="en-US" sz="2800" dirty="0"/>
              <a:t> </a:t>
            </a:r>
            <a:r>
              <a:rPr lang="en-US" sz="2800" dirty="0" err="1"/>
              <a:t>aşamaları</a:t>
            </a:r>
            <a:r>
              <a:rPr lang="en-US" sz="2800" dirty="0"/>
              <a:t>, </a:t>
            </a:r>
            <a:r>
              <a:rPr lang="en-US" sz="2800" dirty="0" err="1"/>
              <a:t>kapsamı</a:t>
            </a:r>
            <a:r>
              <a:rPr lang="en-US" sz="2800" dirty="0"/>
              <a:t>  </a:t>
            </a:r>
            <a:r>
              <a:rPr lang="en-US" sz="2800" dirty="0" err="1"/>
              <a:t>ve</a:t>
            </a:r>
            <a:r>
              <a:rPr lang="en-US" sz="2800" dirty="0"/>
              <a:t>  </a:t>
            </a:r>
            <a:r>
              <a:rPr lang="en-US" sz="2800" dirty="0" err="1"/>
              <a:t>faydalarını</a:t>
            </a:r>
            <a:r>
              <a:rPr lang="en-US" sz="2800" dirty="0"/>
              <a:t> </a:t>
            </a:r>
            <a:r>
              <a:rPr lang="en-US" sz="2800" dirty="0" err="1"/>
              <a:t>özetlemek</a:t>
            </a:r>
            <a:r>
              <a:rPr lang="en-US" sz="2800" dirty="0"/>
              <a:t>.</a:t>
            </a:r>
          </a:p>
          <a:p>
            <a:pPr algn="just"/>
            <a:r>
              <a:rPr lang="tr-TR" sz="2800" dirty="0" smtClean="0"/>
              <a:t>U</a:t>
            </a:r>
            <a:r>
              <a:rPr lang="en-US" sz="2800" dirty="0" err="1" smtClean="0"/>
              <a:t>lusal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Projesinin</a:t>
            </a:r>
            <a:r>
              <a:rPr lang="en-US" sz="2800" dirty="0"/>
              <a:t> alt </a:t>
            </a:r>
            <a:r>
              <a:rPr lang="en-US" sz="2800" dirty="0" err="1"/>
              <a:t>yapısını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entegrasyon</a:t>
            </a:r>
            <a:r>
              <a:rPr lang="en-US" sz="2800" dirty="0" smtClean="0"/>
              <a:t>  </a:t>
            </a:r>
            <a:r>
              <a:rPr lang="en-US" sz="2800" dirty="0" err="1"/>
              <a:t>yapısını</a:t>
            </a:r>
            <a:r>
              <a:rPr lang="en-US" sz="2800" dirty="0"/>
              <a:t>  </a:t>
            </a:r>
            <a:r>
              <a:rPr lang="en-US" sz="2800" dirty="0" err="1"/>
              <a:t>açıklamak</a:t>
            </a:r>
            <a:r>
              <a:rPr lang="en-US" sz="2800" dirty="0"/>
              <a:t>.</a:t>
            </a:r>
          </a:p>
          <a:p>
            <a:pPr algn="just"/>
            <a:r>
              <a:rPr lang="tr-TR" sz="2800" dirty="0" smtClean="0"/>
              <a:t>Ul</a:t>
            </a:r>
            <a:r>
              <a:rPr lang="en-US" sz="2800" dirty="0" err="1" smtClean="0"/>
              <a:t>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Projesinde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 smtClean="0"/>
              <a:t>uygulamasını</a:t>
            </a:r>
            <a:r>
              <a:rPr lang="en-US" sz="2800" dirty="0" smtClean="0"/>
              <a:t> </a:t>
            </a:r>
            <a:r>
              <a:rPr lang="en-US" sz="2800" dirty="0" err="1"/>
              <a:t>açıklamak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2442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UYAP </a:t>
            </a:r>
            <a:r>
              <a:rPr lang="en-US" dirty="0" smtClean="0"/>
              <a:t>TAR</a:t>
            </a:r>
            <a:r>
              <a:rPr lang="tr-TR" dirty="0" smtClean="0"/>
              <a:t>İ</a:t>
            </a:r>
            <a:r>
              <a:rPr lang="en-US" dirty="0" smtClean="0"/>
              <a:t>HÇES</a:t>
            </a:r>
            <a:r>
              <a:rPr lang="tr-TR" dirty="0" smtClean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1990’lı </a:t>
            </a:r>
            <a:r>
              <a:rPr lang="en-US" dirty="0" err="1" smtClean="0"/>
              <a:t>yılların</a:t>
            </a:r>
            <a:r>
              <a:rPr lang="en-US" dirty="0" smtClean="0"/>
              <a:t> </a:t>
            </a:r>
            <a:r>
              <a:rPr lang="en-US" dirty="0" err="1" smtClean="0"/>
              <a:t>başından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dünyada</a:t>
            </a:r>
            <a:r>
              <a:rPr lang="en-US" dirty="0" smtClean="0"/>
              <a:t>,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nedenlerle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toplumu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r>
              <a:rPr lang="en-US" dirty="0" err="1" smtClean="0"/>
              <a:t>yönünde</a:t>
            </a:r>
            <a:r>
              <a:rPr lang="en-US" dirty="0" smtClean="0"/>
              <a:t> </a:t>
            </a:r>
            <a:r>
              <a:rPr lang="en-US" dirty="0" err="1" smtClean="0"/>
              <a:t>çabaların</a:t>
            </a:r>
            <a:r>
              <a:rPr lang="en-US" dirty="0" smtClean="0"/>
              <a:t> </a:t>
            </a:r>
            <a:r>
              <a:rPr lang="en-US" dirty="0" err="1" smtClean="0"/>
              <a:t>arttığı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r>
              <a:rPr lang="en-US" dirty="0" smtClean="0"/>
              <a:t>. </a:t>
            </a:r>
            <a:r>
              <a:rPr lang="en-US" dirty="0" err="1" smtClean="0"/>
              <a:t>ABD’nin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teknolojilerine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sağladığı</a:t>
            </a:r>
            <a:r>
              <a:rPr lang="en-US" dirty="0" smtClean="0"/>
              <a:t> </a:t>
            </a:r>
            <a:r>
              <a:rPr lang="en-US" dirty="0" err="1" smtClean="0"/>
              <a:t>verimlilik</a:t>
            </a:r>
            <a:r>
              <a:rPr lang="en-US" dirty="0" smtClean="0"/>
              <a:t> </a:t>
            </a:r>
            <a:r>
              <a:rPr lang="en-US" dirty="0" err="1" smtClean="0"/>
              <a:t>artışı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büyümesi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çabaları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da</a:t>
            </a:r>
            <a:r>
              <a:rPr lang="tr-TR" dirty="0" smtClean="0"/>
              <a:t> </a:t>
            </a:r>
            <a:r>
              <a:rPr lang="en-US" dirty="0" err="1" smtClean="0"/>
              <a:t>yoğunlaştırmıştır</a:t>
            </a:r>
            <a:r>
              <a:rPr lang="en-US" dirty="0" smtClean="0"/>
              <a:t>.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Birliği’de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çabalar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aktör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yerini</a:t>
            </a:r>
            <a:r>
              <a:rPr lang="en-US" dirty="0" smtClean="0"/>
              <a:t> </a:t>
            </a:r>
            <a:r>
              <a:rPr lang="en-US" dirty="0" err="1" smtClean="0"/>
              <a:t>almıştır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3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UYAP </a:t>
            </a:r>
            <a:r>
              <a:rPr lang="en-US" b="1" dirty="0" smtClean="0"/>
              <a:t>TAR</a:t>
            </a:r>
            <a:r>
              <a:rPr lang="tr-TR" b="1" dirty="0" smtClean="0"/>
              <a:t>İ</a:t>
            </a:r>
            <a:r>
              <a:rPr lang="en-US" b="1" dirty="0" smtClean="0"/>
              <a:t>HÇES</a:t>
            </a:r>
            <a:r>
              <a:rPr lang="tr-TR" b="1" dirty="0" smtClean="0"/>
              <a:t>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Ülkemizde</a:t>
            </a:r>
            <a:r>
              <a:rPr lang="en-US" dirty="0" smtClean="0"/>
              <a:t> </a:t>
            </a:r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 smtClean="0"/>
              <a:t>sahasında</a:t>
            </a:r>
            <a:r>
              <a:rPr lang="en-US" dirty="0" smtClean="0"/>
              <a:t> ilk </a:t>
            </a:r>
            <a:r>
              <a:rPr lang="en-US" dirty="0" err="1" smtClean="0"/>
              <a:t>otomasyon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 1998 </a:t>
            </a:r>
            <a:r>
              <a:rPr lang="en-US" dirty="0" err="1" smtClean="0"/>
              <a:t>yılında</a:t>
            </a:r>
            <a:r>
              <a:rPr lang="en-US" dirty="0" smtClean="0"/>
              <a:t> </a:t>
            </a:r>
            <a:r>
              <a:rPr lang="en-US" dirty="0" err="1" smtClean="0"/>
              <a:t>başlamış</a:t>
            </a:r>
            <a:r>
              <a:rPr lang="en-US" dirty="0" smtClean="0"/>
              <a:t>, </a:t>
            </a:r>
            <a:r>
              <a:rPr lang="en-US" dirty="0" err="1" smtClean="0"/>
              <a:t>böylece</a:t>
            </a:r>
            <a:r>
              <a:rPr lang="en-US" dirty="0" smtClean="0"/>
              <a:t> </a:t>
            </a:r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 smtClean="0"/>
              <a:t>hizmetlerinin</a:t>
            </a:r>
            <a:r>
              <a:rPr lang="en-US" dirty="0" smtClean="0"/>
              <a:t> en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yürütülmesi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, </a:t>
            </a:r>
            <a:r>
              <a:rPr lang="en-US" dirty="0" err="1" smtClean="0"/>
              <a:t>üretkenliği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verimliliği</a:t>
            </a:r>
            <a:r>
              <a:rPr lang="en-US" dirty="0" smtClean="0"/>
              <a:t> </a:t>
            </a:r>
            <a:r>
              <a:rPr lang="en-US" dirty="0" err="1" smtClean="0"/>
              <a:t>arttırmak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UYAP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çoklu-kullanıcılı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odaklı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uygulamaya</a:t>
            </a:r>
            <a:r>
              <a:rPr lang="en-US" dirty="0" smtClean="0"/>
              <a:t> </a:t>
            </a:r>
            <a:r>
              <a:rPr lang="en-US" dirty="0" err="1" smtClean="0"/>
              <a:t>geçirilmesi</a:t>
            </a:r>
            <a:r>
              <a:rPr lang="en-US" dirty="0" smtClean="0"/>
              <a:t> </a:t>
            </a:r>
            <a:r>
              <a:rPr lang="en-US" dirty="0" err="1" smtClean="0"/>
              <a:t>kararı</a:t>
            </a:r>
            <a:r>
              <a:rPr lang="en-US" dirty="0" smtClean="0"/>
              <a:t> </a:t>
            </a:r>
            <a:r>
              <a:rPr lang="en-US" dirty="0" err="1" smtClean="0"/>
              <a:t>verilmiştir</a:t>
            </a:r>
            <a:r>
              <a:rPr lang="en-US" dirty="0" smtClean="0"/>
              <a:t>.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 smtClean="0"/>
              <a:t>organları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temininde</a:t>
            </a:r>
            <a:r>
              <a:rPr lang="en-US" dirty="0" smtClean="0"/>
              <a:t> </a:t>
            </a:r>
            <a:r>
              <a:rPr lang="en-US" dirty="0" err="1" smtClean="0"/>
              <a:t>vazgeçilmez</a:t>
            </a:r>
            <a:r>
              <a:rPr lang="en-US" dirty="0" smtClean="0"/>
              <a:t> </a:t>
            </a:r>
            <a:r>
              <a:rPr lang="en-US" dirty="0" err="1" smtClean="0"/>
              <a:t>özellikte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r>
              <a:rPr lang="en-US" dirty="0" smtClean="0"/>
              <a:t> da UYAP </a:t>
            </a:r>
            <a:r>
              <a:rPr lang="en-US" dirty="0" err="1" smtClean="0"/>
              <a:t>sistemine</a:t>
            </a:r>
            <a:r>
              <a:rPr lang="en-US" dirty="0" smtClean="0"/>
              <a:t> d</a:t>
            </a:r>
            <a:r>
              <a:rPr lang="tr-TR" dirty="0" smtClean="0"/>
              <a:t>ah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edilmiş</a:t>
            </a:r>
            <a:r>
              <a:rPr lang="en-US" dirty="0" smtClean="0"/>
              <a:t>,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dirty="0" err="1" smtClean="0"/>
              <a:t>Merkez</a:t>
            </a:r>
            <a:r>
              <a:rPr lang="en-US" dirty="0" smtClean="0"/>
              <a:t> </a:t>
            </a:r>
            <a:r>
              <a:rPr lang="en-US" dirty="0" err="1" smtClean="0"/>
              <a:t>Teşkilâtı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mahkemeler</a:t>
            </a:r>
            <a:r>
              <a:rPr lang="en-US" dirty="0" smtClean="0"/>
              <a:t>, </a:t>
            </a:r>
            <a:r>
              <a:rPr lang="en-US" dirty="0" err="1" smtClean="0"/>
              <a:t>Cumhuriyet</a:t>
            </a:r>
            <a:r>
              <a:rPr lang="en-US" dirty="0" smtClean="0"/>
              <a:t> </a:t>
            </a:r>
            <a:r>
              <a:rPr lang="en-US" dirty="0" err="1" smtClean="0"/>
              <a:t>başsavcılıkları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icra</a:t>
            </a:r>
            <a:r>
              <a:rPr lang="en-US" dirty="0" smtClean="0"/>
              <a:t> </a:t>
            </a:r>
            <a:r>
              <a:rPr lang="en-US" dirty="0" err="1" smtClean="0"/>
              <a:t>dairelerini</a:t>
            </a:r>
            <a:r>
              <a:rPr lang="en-US" dirty="0" smtClean="0"/>
              <a:t> de </a:t>
            </a:r>
            <a:r>
              <a:rPr lang="en-US" dirty="0" err="1" smtClean="0"/>
              <a:t>içine</a:t>
            </a:r>
            <a:r>
              <a:rPr lang="en-US" dirty="0" smtClean="0"/>
              <a:t> </a:t>
            </a:r>
            <a:r>
              <a:rPr lang="en-US" dirty="0" err="1" smtClean="0"/>
              <a:t>alacak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geneli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bilgisayar</a:t>
            </a:r>
            <a:r>
              <a:rPr lang="en-US" dirty="0" smtClean="0"/>
              <a:t> </a:t>
            </a:r>
            <a:r>
              <a:rPr lang="en-US" dirty="0" err="1" smtClean="0"/>
              <a:t>ağı</a:t>
            </a:r>
            <a:r>
              <a:rPr lang="en-US" dirty="0" smtClean="0"/>
              <a:t> (WAN) </a:t>
            </a:r>
            <a:r>
              <a:rPr lang="en-US" dirty="0" err="1" smtClean="0"/>
              <a:t>kurulmuştur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UYAP İŞLEYİŞİ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Bir</a:t>
            </a:r>
            <a:r>
              <a:rPr lang="en-US" sz="2800" dirty="0" smtClean="0"/>
              <a:t> e-</a:t>
            </a:r>
            <a:r>
              <a:rPr lang="en-US" sz="2800" dirty="0" err="1" smtClean="0"/>
              <a:t>kurum</a:t>
            </a:r>
            <a:r>
              <a:rPr lang="en-US" sz="2800" dirty="0" smtClean="0"/>
              <a:t> </a:t>
            </a:r>
            <a:r>
              <a:rPr lang="en-US" sz="2800" dirty="0" err="1" smtClean="0"/>
              <a:t>uygulaması</a:t>
            </a:r>
            <a:r>
              <a:rPr lang="en-US" sz="2800" dirty="0" smtClean="0"/>
              <a:t> </a:t>
            </a:r>
            <a:r>
              <a:rPr lang="en-US" sz="2800" dirty="0" err="1" smtClean="0"/>
              <a:t>olan</a:t>
            </a:r>
            <a:r>
              <a:rPr lang="en-US" sz="2800" dirty="0" smtClean="0"/>
              <a:t> UYAP, </a:t>
            </a:r>
            <a:r>
              <a:rPr lang="en-US" sz="2800" dirty="0" err="1" smtClean="0"/>
              <a:t>adaletin</a:t>
            </a:r>
            <a:r>
              <a:rPr lang="en-US" sz="2800" dirty="0" smtClean="0"/>
              <a:t> </a:t>
            </a:r>
            <a:r>
              <a:rPr lang="en-US" sz="2800" dirty="0" err="1" smtClean="0"/>
              <a:t>daha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ekonomik</a:t>
            </a:r>
            <a:r>
              <a:rPr lang="en-US" sz="2800" dirty="0" smtClean="0"/>
              <a:t>, </a:t>
            </a:r>
            <a:r>
              <a:rPr lang="en-US" sz="2800" dirty="0" err="1" smtClean="0"/>
              <a:t>hızlı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gecikmeksizin</a:t>
            </a:r>
            <a:r>
              <a:rPr lang="en-US" sz="2800" dirty="0" smtClean="0"/>
              <a:t> </a:t>
            </a:r>
            <a:r>
              <a:rPr lang="en-US" sz="2800" dirty="0" err="1" smtClean="0"/>
              <a:t>yerine</a:t>
            </a:r>
            <a:r>
              <a:rPr lang="en-US" sz="2800" dirty="0" smtClean="0"/>
              <a:t> </a:t>
            </a:r>
            <a:r>
              <a:rPr lang="en-US" sz="2800" dirty="0" err="1" smtClean="0"/>
              <a:t>getirilerek</a:t>
            </a:r>
            <a:r>
              <a:rPr lang="en-US" sz="2800" dirty="0" smtClean="0"/>
              <a:t> </a:t>
            </a:r>
            <a:r>
              <a:rPr lang="en-US" sz="2800" dirty="0" err="1" smtClean="0"/>
              <a:t>vatandaşın</a:t>
            </a:r>
            <a:r>
              <a:rPr lang="en-US" sz="2800" dirty="0" smtClean="0"/>
              <a:t> </a:t>
            </a:r>
            <a:r>
              <a:rPr lang="en-US" sz="2800" dirty="0" err="1" smtClean="0"/>
              <a:t>mağdur</a:t>
            </a:r>
            <a:r>
              <a:rPr lang="en-US" sz="2800" dirty="0" smtClean="0"/>
              <a:t> </a:t>
            </a:r>
            <a:r>
              <a:rPr lang="en-US" sz="2800" dirty="0" err="1" smtClean="0"/>
              <a:t>olmasını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engellemek</a:t>
            </a:r>
            <a:r>
              <a:rPr lang="en-US" sz="2800" dirty="0" smtClean="0"/>
              <a:t>, </a:t>
            </a:r>
            <a:r>
              <a:rPr lang="en-US" sz="2800" dirty="0" err="1" smtClean="0"/>
              <a:t>Türkiye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Cumhuriyeti</a:t>
            </a:r>
            <a:r>
              <a:rPr lang="en-US" sz="2800" dirty="0" smtClean="0"/>
              <a:t> </a:t>
            </a: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sisteminin</a:t>
            </a:r>
            <a:r>
              <a:rPr lang="en-US" sz="2800" dirty="0" smtClean="0"/>
              <a:t> </a:t>
            </a:r>
            <a:r>
              <a:rPr lang="en-US" sz="2800" dirty="0" err="1" smtClean="0"/>
              <a:t>işleyişinin</a:t>
            </a:r>
            <a:r>
              <a:rPr lang="en-US" sz="2800" dirty="0" smtClean="0"/>
              <a:t> </a:t>
            </a:r>
            <a:r>
              <a:rPr lang="en-US" sz="2800" dirty="0" err="1" smtClean="0"/>
              <a:t>güvenirliğini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doğruluğunu</a:t>
            </a:r>
            <a:r>
              <a:rPr lang="en-US" sz="2800" dirty="0" smtClean="0"/>
              <a:t> </a:t>
            </a:r>
            <a:r>
              <a:rPr lang="en-US" sz="2800" dirty="0" err="1" smtClean="0"/>
              <a:t>koruyarak</a:t>
            </a:r>
            <a:r>
              <a:rPr lang="en-US" sz="2800" dirty="0" smtClean="0"/>
              <a:t> </a:t>
            </a:r>
            <a:r>
              <a:rPr lang="en-US" sz="2800" dirty="0" err="1" smtClean="0"/>
              <a:t>yargıya</a:t>
            </a:r>
            <a:r>
              <a:rPr lang="en-US" sz="2800" dirty="0" smtClean="0"/>
              <a:t> </a:t>
            </a:r>
            <a:r>
              <a:rPr lang="en-US" sz="2800" dirty="0" err="1" smtClean="0"/>
              <a:t>hız</a:t>
            </a:r>
            <a:r>
              <a:rPr lang="en-US" sz="2800" dirty="0" smtClean="0"/>
              <a:t> </a:t>
            </a:r>
            <a:r>
              <a:rPr lang="en-US" sz="2800" dirty="0" err="1" smtClean="0"/>
              <a:t>kazandırmak</a:t>
            </a:r>
            <a:r>
              <a:rPr lang="en-US" sz="2800" dirty="0" smtClean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UYAP I </a:t>
            </a:r>
            <a:r>
              <a:rPr lang="en-US" sz="2800" dirty="0" err="1" smtClean="0"/>
              <a:t>ve</a:t>
            </a:r>
            <a:r>
              <a:rPr lang="en-US" sz="2800" dirty="0" smtClean="0"/>
              <a:t> UYAP II </a:t>
            </a:r>
            <a:r>
              <a:rPr lang="en-US" sz="2800" dirty="0" err="1" smtClean="0"/>
              <a:t>şeklinde</a:t>
            </a:r>
            <a:r>
              <a:rPr lang="en-US" sz="2800" dirty="0" smtClean="0"/>
              <a:t> </a:t>
            </a:r>
            <a:r>
              <a:rPr lang="en-US" sz="2800" dirty="0" err="1" smtClean="0"/>
              <a:t>iki</a:t>
            </a:r>
            <a:r>
              <a:rPr lang="en-US" sz="2800" dirty="0" smtClean="0"/>
              <a:t> </a:t>
            </a:r>
            <a:r>
              <a:rPr lang="en-US" sz="2800" dirty="0" err="1" smtClean="0"/>
              <a:t>aşamalı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planlanmıştır</a:t>
            </a:r>
            <a:r>
              <a:rPr lang="en-US" sz="2800" dirty="0" smtClean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UYAP I </a:t>
            </a:r>
            <a:r>
              <a:rPr lang="en-US" sz="2800" dirty="0" err="1" smtClean="0"/>
              <a:t>bakanlık</a:t>
            </a:r>
            <a:r>
              <a:rPr lang="en-US" sz="2800" dirty="0" smtClean="0"/>
              <a:t> </a:t>
            </a:r>
            <a:r>
              <a:rPr lang="en-US" sz="2800" dirty="0" err="1" smtClean="0"/>
              <a:t>merkez</a:t>
            </a:r>
            <a:r>
              <a:rPr lang="en-US" sz="2800" dirty="0" smtClean="0"/>
              <a:t> </a:t>
            </a:r>
            <a:r>
              <a:rPr lang="en-US" sz="2800" dirty="0" err="1" smtClean="0"/>
              <a:t>birimlerini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UYAP II </a:t>
            </a:r>
            <a:r>
              <a:rPr lang="en-US" sz="2800" dirty="0" err="1" smtClean="0"/>
              <a:t>ise</a:t>
            </a:r>
            <a:r>
              <a:rPr lang="en-US" sz="2800" dirty="0" smtClean="0"/>
              <a:t> </a:t>
            </a:r>
            <a:r>
              <a:rPr lang="en-US" sz="2800" dirty="0" err="1" smtClean="0"/>
              <a:t>taşra</a:t>
            </a:r>
            <a:r>
              <a:rPr lang="en-US" sz="2800" dirty="0" smtClean="0"/>
              <a:t> </a:t>
            </a:r>
            <a:r>
              <a:rPr lang="en-US" sz="2800" dirty="0" err="1" smtClean="0"/>
              <a:t>birimlerini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56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UYAP İŞLEYİŞİ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UYAP </a:t>
            </a:r>
            <a:r>
              <a:rPr lang="en-US" dirty="0" err="1" smtClean="0"/>
              <a:t>yazılımları</a:t>
            </a:r>
            <a:r>
              <a:rPr lang="en-US" dirty="0" smtClean="0"/>
              <a:t> 2003 </a:t>
            </a:r>
            <a:r>
              <a:rPr lang="en-US" dirty="0" err="1" smtClean="0"/>
              <a:t>yılı</a:t>
            </a:r>
            <a:r>
              <a:rPr lang="en-US" dirty="0" smtClean="0"/>
              <a:t> </a:t>
            </a:r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dirty="0" err="1" smtClean="0"/>
              <a:t>ayında</a:t>
            </a:r>
            <a:r>
              <a:rPr lang="en-US" dirty="0" smtClean="0"/>
              <a:t> </a:t>
            </a:r>
            <a:r>
              <a:rPr lang="en-US" dirty="0" err="1" smtClean="0"/>
              <a:t>tamamlanmış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geliştirme</a:t>
            </a:r>
            <a:r>
              <a:rPr lang="en-US" dirty="0" smtClean="0"/>
              <a:t> </a:t>
            </a:r>
            <a:r>
              <a:rPr lang="en-US" dirty="0" err="1" smtClean="0"/>
              <a:t>ortamında</a:t>
            </a:r>
            <a:r>
              <a:rPr lang="en-US" dirty="0" smtClean="0"/>
              <a:t> </a:t>
            </a:r>
            <a:r>
              <a:rPr lang="en-US" dirty="0" err="1" smtClean="0"/>
              <a:t>uzman</a:t>
            </a:r>
            <a:r>
              <a:rPr lang="en-US" dirty="0" smtClean="0"/>
              <a:t> </a:t>
            </a:r>
            <a:r>
              <a:rPr lang="en-US" dirty="0" err="1" smtClean="0"/>
              <a:t>kullanıcıların</a:t>
            </a:r>
            <a:r>
              <a:rPr lang="en-US" dirty="0" smtClean="0"/>
              <a:t> </a:t>
            </a:r>
            <a:r>
              <a:rPr lang="en-US" dirty="0" err="1" smtClean="0"/>
              <a:t>kullanımına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eleştirilerine</a:t>
            </a:r>
            <a:r>
              <a:rPr lang="en-US" dirty="0" smtClean="0"/>
              <a:t> </a:t>
            </a:r>
            <a:r>
              <a:rPr lang="en-US" dirty="0" err="1" smtClean="0"/>
              <a:t>açılmıştır</a:t>
            </a:r>
            <a:r>
              <a:rPr lang="en-US" dirty="0" smtClean="0"/>
              <a:t>.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kullanıcılarla</a:t>
            </a:r>
            <a:r>
              <a:rPr lang="en-US" dirty="0" smtClean="0"/>
              <a:t> </a:t>
            </a:r>
            <a:r>
              <a:rPr lang="en-US" dirty="0" err="1" smtClean="0"/>
              <a:t>laboratuar</a:t>
            </a:r>
            <a:r>
              <a:rPr lang="en-US" dirty="0" smtClean="0"/>
              <a:t> </a:t>
            </a:r>
            <a:r>
              <a:rPr lang="en-US" dirty="0" err="1" smtClean="0"/>
              <a:t>ortamında</a:t>
            </a:r>
            <a:r>
              <a:rPr lang="en-US" dirty="0" smtClean="0"/>
              <a:t> 2004 </a:t>
            </a:r>
            <a:r>
              <a:rPr lang="en-US" dirty="0" err="1" smtClean="0"/>
              <a:t>yılı</a:t>
            </a:r>
            <a:r>
              <a:rPr lang="en-US" dirty="0" smtClean="0"/>
              <a:t> </a:t>
            </a:r>
            <a:r>
              <a:rPr lang="en-US" dirty="0" err="1" smtClean="0"/>
              <a:t>başına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yoğun</a:t>
            </a:r>
            <a:r>
              <a:rPr lang="en-US" dirty="0" smtClean="0"/>
              <a:t> </a:t>
            </a:r>
            <a:r>
              <a:rPr lang="en-US" dirty="0" err="1" smtClean="0"/>
              <a:t>testlerden</a:t>
            </a:r>
            <a:r>
              <a:rPr lang="en-US" dirty="0" smtClean="0"/>
              <a:t> </a:t>
            </a:r>
            <a:r>
              <a:rPr lang="en-US" dirty="0" err="1" smtClean="0"/>
              <a:t>geçirilmiş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pilot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seçilen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ortamda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yıllık</a:t>
            </a:r>
            <a:r>
              <a:rPr lang="en-US" dirty="0" smtClean="0"/>
              <a:t> </a:t>
            </a:r>
            <a:r>
              <a:rPr lang="en-US" dirty="0" err="1" smtClean="0"/>
              <a:t>teste</a:t>
            </a:r>
            <a:r>
              <a:rPr lang="en-US" dirty="0" smtClean="0"/>
              <a:t> </a:t>
            </a:r>
            <a:r>
              <a:rPr lang="en-US" dirty="0" err="1" smtClean="0"/>
              <a:t>tabi</a:t>
            </a:r>
            <a:r>
              <a:rPr lang="en-US" dirty="0" smtClean="0"/>
              <a:t> </a:t>
            </a:r>
            <a:r>
              <a:rPr lang="en-US" dirty="0" err="1" smtClean="0"/>
              <a:t>tutularak</a:t>
            </a:r>
            <a:r>
              <a:rPr lang="en-US" dirty="0" smtClean="0"/>
              <a:t> </a:t>
            </a:r>
            <a:r>
              <a:rPr lang="en-US" dirty="0" err="1" smtClean="0"/>
              <a:t>yaygınlaştırılmasına</a:t>
            </a:r>
            <a:r>
              <a:rPr lang="en-US" dirty="0" smtClean="0"/>
              <a:t> </a:t>
            </a:r>
            <a:r>
              <a:rPr lang="en-US" dirty="0" err="1" smtClean="0"/>
              <a:t>başlanmıştır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4FBB83-2C7B-49DE-B95E-B90554912D74}"/>
</file>

<file path=customXml/itemProps2.xml><?xml version="1.0" encoding="utf-8"?>
<ds:datastoreItem xmlns:ds="http://schemas.openxmlformats.org/officeDocument/2006/customXml" ds:itemID="{30364EF7-0164-4059-AD86-104E80D06BD6}"/>
</file>

<file path=customXml/itemProps3.xml><?xml version="1.0" encoding="utf-8"?>
<ds:datastoreItem xmlns:ds="http://schemas.openxmlformats.org/officeDocument/2006/customXml" ds:itemID="{A0F4C12F-C6C5-4CE2-A5BB-C07D428596CB}"/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3233</Words>
  <Application>Microsoft Office PowerPoint</Application>
  <PresentationFormat>On-screen Show (4:3)</PresentationFormat>
  <Paragraphs>202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Ünite 1 </vt:lpstr>
      <vt:lpstr>Amaçlarımız;</vt:lpstr>
      <vt:lpstr>E-Dönüşüm</vt:lpstr>
      <vt:lpstr>E-devlet</vt:lpstr>
      <vt:lpstr>Ulusal Yargı Ağı Projesi (UYAP)</vt:lpstr>
      <vt:lpstr>UYAP TARİHÇESİ</vt:lpstr>
      <vt:lpstr>UYAP TARİHÇESİ</vt:lpstr>
      <vt:lpstr>UYAP İŞLEYİŞİ</vt:lpstr>
      <vt:lpstr>UYAP İŞLEYİŞİ</vt:lpstr>
      <vt:lpstr>UYAP’ın AMACI</vt:lpstr>
      <vt:lpstr>UYAP’ın AMACI</vt:lpstr>
      <vt:lpstr>UYAP’ın Hedefi</vt:lpstr>
      <vt:lpstr>AŞAMALARI VE KAPSAMI</vt:lpstr>
      <vt:lpstr>Ulusal Yargı Ağı Projesi Merkez Aşaması (UYAP I)</vt:lpstr>
      <vt:lpstr>Ulusal Yargı Ağı Projesi Merkez Aşaması (UYAP I)</vt:lpstr>
      <vt:lpstr>Ulusal Yargı Ağı Projesi Merkez Aşaması (UYAP I) </vt:lpstr>
      <vt:lpstr>Ulusal Yargı Ağı Projesi Taşra Aşaması (UYAP II)</vt:lpstr>
      <vt:lpstr>Ulusal Yargı Ağı Projesi Taşra Aşaması (UYAP II)</vt:lpstr>
      <vt:lpstr>Ulusal Yargı Ağı Projesi Taşra Aşaması (UYAP II)</vt:lpstr>
      <vt:lpstr>Ulusal Yargı Ağı Projesi Taşra Aşaması (UYAP II)</vt:lpstr>
      <vt:lpstr>Ulusal Yargı Ağı Projesi Taşra Aşaması (UYAP II)</vt:lpstr>
      <vt:lpstr>Ulusal Yargı Ağı Projesi Taşra Aşaması (UYAP II)</vt:lpstr>
      <vt:lpstr>Ulusal Yargı Ağı Projesi Taşra Aşaması (UYAP II)</vt:lpstr>
      <vt:lpstr>UYAP Kapsamında Bulunan Portallar</vt:lpstr>
      <vt:lpstr>UYAP Kapsamında Bulunan Portallar</vt:lpstr>
      <vt:lpstr>UYAP - II A ve B</vt:lpstr>
      <vt:lpstr>UYAP - II C</vt:lpstr>
      <vt:lpstr>UYAP - II C</vt:lpstr>
      <vt:lpstr>UYAP - II D ve E</vt:lpstr>
      <vt:lpstr>UYAP - II F</vt:lpstr>
      <vt:lpstr>UYAP - II F</vt:lpstr>
      <vt:lpstr>UYAP FAYDALARI</vt:lpstr>
      <vt:lpstr>UYAP FAYDALARI</vt:lpstr>
      <vt:lpstr>UYAP FAYDALARI</vt:lpstr>
      <vt:lpstr>BİLİŞİM AĞLARI VE DONANIM ALT YAPISI</vt:lpstr>
      <vt:lpstr>WAN (Wide Area Network/Geniş Alan Ağı)  Bağlantıları</vt:lpstr>
      <vt:lpstr>WAN (Wide Area Network/Geniş Alan Ağı)  Bağlantıları</vt:lpstr>
      <vt:lpstr>LAN (Local Area Network- Yerel Alan Ağı) Bağlantıları</vt:lpstr>
      <vt:lpstr>Donanım Alt Yapısı</vt:lpstr>
      <vt:lpstr>Donanım Alt Yapısı</vt:lpstr>
      <vt:lpstr>Entegrasyon Yapısı</vt:lpstr>
      <vt:lpstr>Entegrasyon Yapısı</vt:lpstr>
      <vt:lpstr>ELEKTRONİK İMZA</vt:lpstr>
      <vt:lpstr>ELEKTRONİK İMZA</vt:lpstr>
      <vt:lpstr>ELEKTRONİK İMZA</vt:lpstr>
      <vt:lpstr>UYAP’ta E-İmzalamanın Yapılış Şekli</vt:lpstr>
      <vt:lpstr>Dava Açılış Ekranlarında E-İmza ile Yapılabilecek İşlemler</vt:lpstr>
      <vt:lpstr>UYAP Sistemi Üzerinden Açılan Dosyaların Durumu</vt:lpstr>
      <vt:lpstr>Dava Açılış Ekranlarında E-İmza Uygulaması</vt:lpstr>
      <vt:lpstr>Dava Açılış Ekranlarında E-İmza Uygulaması</vt:lpstr>
      <vt:lpstr>Dava Açılış Ekranlarında E-İmza Uygulaması</vt:lpstr>
      <vt:lpstr>Ünite Özeti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62</cp:revision>
  <dcterms:created xsi:type="dcterms:W3CDTF">2016-06-02T12:49:26Z</dcterms:created>
  <dcterms:modified xsi:type="dcterms:W3CDTF">2016-11-10T13:48:37Z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