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>
        <p:scale>
          <a:sx n="70" d="100"/>
          <a:sy n="7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İDARİ YARGI </a:t>
            </a:r>
          </a:p>
          <a:p>
            <a:r>
              <a:rPr lang="tr-TR" sz="4800" b="1" dirty="0" smtClean="0"/>
              <a:t>İŞLEMLERİ-1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18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KARAR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idare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Tutanağı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Karar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Tutanağı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Yürütmeyi</a:t>
            </a:r>
            <a:r>
              <a:rPr lang="en-US" sz="2800" b="1" dirty="0" smtClean="0"/>
              <a:t> </a:t>
            </a:r>
            <a:r>
              <a:rPr lang="en-US" sz="2800" b="1" dirty="0" err="1"/>
              <a:t>Durdurma</a:t>
            </a:r>
            <a:r>
              <a:rPr lang="en-US" sz="2800" b="1" dirty="0"/>
              <a:t> - </a:t>
            </a:r>
            <a:r>
              <a:rPr lang="en-US" sz="2800" b="1" dirty="0" err="1"/>
              <a:t>Ara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idare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yürütme</a:t>
            </a:r>
            <a:r>
              <a:rPr lang="en-US" sz="2800" dirty="0"/>
              <a:t> </a:t>
            </a:r>
            <a:r>
              <a:rPr lang="en-US" sz="2800" dirty="0" err="1"/>
              <a:t>durdurma</a:t>
            </a:r>
            <a:r>
              <a:rPr lang="en-US" sz="2800" dirty="0"/>
              <a:t> </a:t>
            </a:r>
            <a:r>
              <a:rPr lang="en-US" sz="2800" dirty="0" err="1" smtClean="0"/>
              <a:t>talepli</a:t>
            </a:r>
            <a:r>
              <a:rPr lang="tr-TR" sz="2800" dirty="0" smtClean="0"/>
              <a:t> </a:t>
            </a:r>
            <a:r>
              <a:rPr lang="en-US" sz="2800" dirty="0" err="1" smtClean="0"/>
              <a:t>dosyalar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Karar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idare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kararlara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gerekçeli</a:t>
            </a:r>
            <a:r>
              <a:rPr lang="en-US" sz="2800" dirty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KARAR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Ara</a:t>
            </a:r>
            <a:r>
              <a:rPr lang="en-US" sz="2800" b="1" dirty="0" smtClean="0"/>
              <a:t> </a:t>
            </a:r>
            <a:r>
              <a:rPr lang="en-US" sz="2800" b="1" dirty="0" err="1"/>
              <a:t>Karar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gerekçenin</a:t>
            </a:r>
            <a:r>
              <a:rPr lang="en-US" sz="2800" dirty="0"/>
              <a:t> </a:t>
            </a:r>
            <a:r>
              <a:rPr lang="en-US" sz="2800" dirty="0" err="1" smtClean="0"/>
              <a:t>yazıldığı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Yürütmeyi</a:t>
            </a:r>
            <a:r>
              <a:rPr lang="en-US" sz="2800" b="1" dirty="0"/>
              <a:t> </a:t>
            </a:r>
            <a:r>
              <a:rPr lang="en-US" sz="2800" b="1" dirty="0" err="1"/>
              <a:t>Durdurma</a:t>
            </a:r>
            <a:r>
              <a:rPr lang="en-US" sz="2800" b="1" dirty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yürütme</a:t>
            </a:r>
            <a:r>
              <a:rPr lang="en-US" sz="2800" dirty="0"/>
              <a:t> </a:t>
            </a:r>
            <a:r>
              <a:rPr lang="en-US" sz="2800" dirty="0" err="1"/>
              <a:t>durdurma</a:t>
            </a:r>
            <a:r>
              <a:rPr lang="en-US" sz="2800" dirty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gerekçesinin</a:t>
            </a:r>
            <a:r>
              <a:rPr lang="en-US" sz="2800" dirty="0" smtClean="0"/>
              <a:t> </a:t>
            </a:r>
            <a:r>
              <a:rPr lang="en-US" sz="2800" dirty="0" err="1" smtClean="0"/>
              <a:t>yazıldığı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Avukatlık</a:t>
            </a:r>
            <a:r>
              <a:rPr lang="en-US" sz="2800" b="1" dirty="0" smtClean="0"/>
              <a:t> </a:t>
            </a:r>
            <a:r>
              <a:rPr lang="en-US" sz="2800" b="1" dirty="0" err="1"/>
              <a:t>Ücreti</a:t>
            </a:r>
            <a:r>
              <a:rPr lang="en-US" sz="2800" b="1" dirty="0"/>
              <a:t> </a:t>
            </a:r>
            <a:r>
              <a:rPr lang="en-US" sz="2800" b="1" dirty="0" err="1"/>
              <a:t>Hesaplama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karara</a:t>
            </a:r>
            <a:r>
              <a:rPr lang="en-US" sz="2800" dirty="0"/>
              <a:t> </a:t>
            </a:r>
            <a:r>
              <a:rPr lang="en-US" sz="2800" dirty="0" err="1" smtClean="0"/>
              <a:t>bağlandıktan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neticesinde</a:t>
            </a:r>
            <a:r>
              <a:rPr lang="en-US" sz="2800" dirty="0"/>
              <a:t> </a:t>
            </a:r>
            <a:r>
              <a:rPr lang="en-US" sz="2800" dirty="0" err="1" smtClean="0"/>
              <a:t>avukatlık</a:t>
            </a:r>
            <a:r>
              <a:rPr lang="en-US" sz="2800" dirty="0" smtClean="0"/>
              <a:t> </a:t>
            </a:r>
            <a:r>
              <a:rPr lang="en-US" sz="2800" dirty="0" err="1"/>
              <a:t>ücretinin</a:t>
            </a:r>
            <a:r>
              <a:rPr lang="en-US" sz="2800" dirty="0"/>
              <a:t> </a:t>
            </a:r>
            <a:r>
              <a:rPr lang="en-US" sz="2800" dirty="0" err="1" smtClean="0"/>
              <a:t>kanunda</a:t>
            </a:r>
            <a:r>
              <a:rPr lang="tr-TR" sz="2800" dirty="0" smtClean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 smtClean="0"/>
              <a:t>koşullar</a:t>
            </a:r>
            <a:r>
              <a:rPr lang="en-US" sz="2800" dirty="0" smtClean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hâkimi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sonucuna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listelendiği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13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TEBL</a:t>
            </a:r>
            <a:r>
              <a:rPr lang="tr-TR" b="1" dirty="0" smtClean="0"/>
              <a:t>İ</a:t>
            </a:r>
            <a:r>
              <a:rPr lang="en-US" b="1" dirty="0" smtClean="0"/>
              <a:t>GAT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Tebligat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öncesinde</a:t>
            </a:r>
            <a:r>
              <a:rPr lang="en-US" sz="2800" dirty="0"/>
              <a:t>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/>
              <a:t>görülmesi</a:t>
            </a:r>
            <a:r>
              <a:rPr lang="en-US" sz="2800" dirty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sonunda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ilgililerin</a:t>
            </a:r>
            <a:r>
              <a:rPr lang="en-US" sz="2800" dirty="0" smtClean="0"/>
              <a:t> </a:t>
            </a:r>
            <a:r>
              <a:rPr lang="en-US" sz="2800" dirty="0" err="1" smtClean="0"/>
              <a:t>duruşmaya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kalemine</a:t>
            </a:r>
            <a:r>
              <a:rPr lang="en-US" sz="2800" dirty="0"/>
              <a:t> </a:t>
            </a:r>
            <a:r>
              <a:rPr lang="en-US" sz="2800" dirty="0" err="1" smtClean="0"/>
              <a:t>çağrılması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tr-TR" sz="2800" dirty="0"/>
              <a:t> </a:t>
            </a:r>
            <a:r>
              <a:rPr lang="en-US" sz="2800" dirty="0" err="1" smtClean="0"/>
              <a:t>bildirilmesi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tr-TR" sz="2800" dirty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Zarf </a:t>
            </a:r>
            <a:r>
              <a:rPr lang="en-US" sz="2800" b="1" dirty="0" err="1"/>
              <a:t>Davetiye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kararlarda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durumlarda</a:t>
            </a:r>
            <a:r>
              <a:rPr lang="tr-TR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zarfının</a:t>
            </a:r>
            <a:r>
              <a:rPr lang="en-US" sz="2800" dirty="0" smtClean="0"/>
              <a:t>/</a:t>
            </a:r>
            <a:r>
              <a:rPr lang="en-US" sz="2800" dirty="0" err="1" smtClean="0"/>
              <a:t>davetiyesinin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6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TEBL</a:t>
            </a:r>
            <a:r>
              <a:rPr lang="tr-TR" b="1" dirty="0" smtClean="0"/>
              <a:t>İ</a:t>
            </a:r>
            <a:r>
              <a:rPr lang="en-US" b="1" dirty="0" smtClean="0"/>
              <a:t>GAT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Posta </a:t>
            </a:r>
            <a:r>
              <a:rPr lang="en-US" sz="2800" b="1" dirty="0" err="1"/>
              <a:t>Tevdi-Genel</a:t>
            </a:r>
            <a:r>
              <a:rPr lang="en-US" sz="2800" b="1" dirty="0"/>
              <a:t> </a:t>
            </a:r>
            <a:r>
              <a:rPr lang="en-US" sz="2800" b="1" dirty="0" err="1"/>
              <a:t>Liste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tebligatların</a:t>
            </a:r>
            <a:r>
              <a:rPr lang="en-US" sz="2800" dirty="0" smtClean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siteme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Yurtdışı</a:t>
            </a:r>
            <a:r>
              <a:rPr lang="en-US" sz="2800" b="1" dirty="0" smtClean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kararlarda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yurt </a:t>
            </a:r>
            <a:r>
              <a:rPr lang="en-US" sz="2800" dirty="0" err="1" smtClean="0"/>
              <a:t>dışındaki</a:t>
            </a:r>
            <a:r>
              <a:rPr lang="en-US" sz="2800" dirty="0" smtClean="0"/>
              <a:t> </a:t>
            </a:r>
            <a:r>
              <a:rPr lang="en-US" sz="2800" dirty="0" err="1" smtClean="0"/>
              <a:t>vatandaşlarımıza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bakanlığa</a:t>
            </a:r>
            <a:r>
              <a:rPr lang="en-US" sz="2800" dirty="0" smtClean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ekranların</a:t>
            </a:r>
            <a:r>
              <a:rPr lang="en-US" sz="2800" dirty="0" smtClean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aldığı</a:t>
            </a:r>
            <a:r>
              <a:rPr lang="en-US" sz="2800" dirty="0" smtClean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38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TEBL</a:t>
            </a:r>
            <a:r>
              <a:rPr lang="tr-TR" b="1" dirty="0" smtClean="0"/>
              <a:t>İ</a:t>
            </a:r>
            <a:r>
              <a:rPr lang="en-US" b="1" dirty="0" smtClean="0"/>
              <a:t>GAT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Yurt </a:t>
            </a:r>
            <a:r>
              <a:rPr lang="en-US" sz="2800" b="1" dirty="0" err="1" smtClean="0"/>
              <a:t>Dışı</a:t>
            </a:r>
            <a:r>
              <a:rPr lang="en-US" sz="2800" b="1" dirty="0" smtClean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 smtClean="0"/>
              <a:t>için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Bakanlığa</a:t>
            </a:r>
            <a:r>
              <a:rPr lang="en-US" sz="2800" b="1" dirty="0" smtClean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 smtClean="0"/>
              <a:t>Yazı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kararlarda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yurt </a:t>
            </a:r>
            <a:r>
              <a:rPr lang="en-US" sz="2800" dirty="0" err="1" smtClean="0"/>
              <a:t>dışındaki</a:t>
            </a:r>
            <a:r>
              <a:rPr lang="en-US" sz="2800" dirty="0" smtClean="0"/>
              <a:t> </a:t>
            </a:r>
            <a:r>
              <a:rPr lang="en-US" sz="2800" dirty="0" err="1" smtClean="0"/>
              <a:t>vatandaşlarımıza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bakanlığa</a:t>
            </a:r>
            <a:r>
              <a:rPr lang="en-US" sz="2800" dirty="0" smtClean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tr-TR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Yurt </a:t>
            </a:r>
            <a:r>
              <a:rPr lang="en-US" sz="2800" b="1" dirty="0" err="1" smtClean="0"/>
              <a:t>Dışındaki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Yabancılara</a:t>
            </a:r>
            <a:r>
              <a:rPr lang="en-US" sz="2800" b="1" dirty="0" smtClean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dosyasına</a:t>
            </a:r>
            <a:r>
              <a:rPr lang="en-US" sz="2800" dirty="0" smtClean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kişilerin</a:t>
            </a:r>
            <a:r>
              <a:rPr lang="en-US" sz="2800" dirty="0" smtClean="0"/>
              <a:t>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yurt </a:t>
            </a:r>
            <a:r>
              <a:rPr lang="en-US" sz="2800" dirty="0" err="1" smtClean="0"/>
              <a:t>dışında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 smtClean="0"/>
              <a:t>tebligatın</a:t>
            </a:r>
            <a:r>
              <a:rPr lang="en-US" sz="2800" dirty="0" smtClean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Bakanlığı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aracılığıyla</a:t>
            </a:r>
            <a:r>
              <a:rPr lang="en-US" sz="2800" dirty="0" smtClean="0"/>
              <a:t> </a:t>
            </a:r>
            <a:r>
              <a:rPr lang="en-US" sz="2800" dirty="0" err="1"/>
              <a:t>tarafa</a:t>
            </a:r>
            <a:r>
              <a:rPr lang="en-US" sz="2800" dirty="0"/>
              <a:t> </a:t>
            </a:r>
            <a:r>
              <a:rPr lang="en-US" sz="2800" dirty="0" err="1"/>
              <a:t>iletilmesini</a:t>
            </a:r>
            <a:r>
              <a:rPr lang="en-US" sz="2800" dirty="0"/>
              <a:t> </a:t>
            </a:r>
            <a:r>
              <a:rPr lang="en-US" sz="2800" dirty="0" err="1" smtClean="0"/>
              <a:t>sağlamak</a:t>
            </a:r>
            <a:r>
              <a:rPr lang="en-US" sz="2800" dirty="0" smtClean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gören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79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TEBL</a:t>
            </a:r>
            <a:r>
              <a:rPr lang="tr-TR" b="1" dirty="0" smtClean="0"/>
              <a:t>İ</a:t>
            </a:r>
            <a:r>
              <a:rPr lang="en-US" b="1" dirty="0" smtClean="0"/>
              <a:t>GAT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ilanen</a:t>
            </a:r>
            <a:r>
              <a:rPr lang="en-US" sz="2800" b="1" dirty="0" smtClean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 smtClean="0"/>
              <a:t>Kaydının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 smtClean="0"/>
              <a:t>taraşara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tebligatların</a:t>
            </a:r>
            <a:r>
              <a:rPr lang="en-US" sz="2800" dirty="0" smtClean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adreslerinde</a:t>
            </a:r>
            <a:r>
              <a:rPr lang="en-US" sz="2800" dirty="0"/>
              <a:t> </a:t>
            </a:r>
            <a:r>
              <a:rPr lang="en-US" sz="2800" dirty="0" err="1" smtClean="0"/>
              <a:t>bulunmadığında</a:t>
            </a:r>
            <a:r>
              <a:rPr lang="tr-TR" sz="2800" dirty="0"/>
              <a:t> </a:t>
            </a:r>
            <a:r>
              <a:rPr lang="en-US" sz="2800" dirty="0" err="1" smtClean="0"/>
              <a:t>Türkiye</a:t>
            </a:r>
            <a:r>
              <a:rPr lang="en-US" sz="2800" dirty="0" smtClean="0"/>
              <a:t> </a:t>
            </a:r>
            <a:r>
              <a:rPr lang="en-US" sz="2800" dirty="0" err="1" smtClean="0"/>
              <a:t>çapında</a:t>
            </a:r>
            <a:r>
              <a:rPr lang="en-US" sz="2800" dirty="0" smtClean="0"/>
              <a:t> </a:t>
            </a:r>
            <a:r>
              <a:rPr lang="en-US" sz="2800" dirty="0" err="1" smtClean="0"/>
              <a:t>tirajlı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gazeteye</a:t>
            </a:r>
            <a:r>
              <a:rPr lang="en-US" sz="2800" dirty="0"/>
              <a:t> </a:t>
            </a:r>
            <a:r>
              <a:rPr lang="en-US" sz="2800" dirty="0" err="1"/>
              <a:t>ilan</a:t>
            </a:r>
            <a:r>
              <a:rPr lang="en-US" sz="2800" dirty="0"/>
              <a:t> </a:t>
            </a:r>
            <a:r>
              <a:rPr lang="en-US" sz="2800" dirty="0" err="1"/>
              <a:t>verilmesini</a:t>
            </a:r>
            <a:r>
              <a:rPr lang="en-US" sz="2800" dirty="0"/>
              <a:t> </a:t>
            </a:r>
            <a:r>
              <a:rPr lang="en-US" sz="2800" dirty="0" err="1" smtClean="0"/>
              <a:t>ayrıca</a:t>
            </a:r>
            <a:r>
              <a:rPr lang="en-US" sz="2800" dirty="0" smtClean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masraf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Vekillikten</a:t>
            </a:r>
            <a:r>
              <a:rPr lang="en-US" sz="2800" b="1" dirty="0"/>
              <a:t> </a:t>
            </a:r>
            <a:r>
              <a:rPr lang="en-US" sz="2800" b="1" dirty="0" err="1"/>
              <a:t>Azledilen</a:t>
            </a:r>
            <a:r>
              <a:rPr lang="en-US" sz="2800" b="1" dirty="0"/>
              <a:t> </a:t>
            </a:r>
            <a:r>
              <a:rPr lang="en-US" sz="2800" b="1" dirty="0" err="1"/>
              <a:t>Vekillere</a:t>
            </a:r>
            <a:r>
              <a:rPr lang="en-US" sz="2800" b="1" dirty="0"/>
              <a:t> </a:t>
            </a:r>
            <a:r>
              <a:rPr lang="en-US" sz="2800" b="1" dirty="0" err="1"/>
              <a:t>Tebligat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Azledilen</a:t>
            </a:r>
            <a:r>
              <a:rPr lang="en-US" sz="2800" dirty="0"/>
              <a:t> </a:t>
            </a:r>
            <a:r>
              <a:rPr lang="en-US" sz="2800" dirty="0" err="1"/>
              <a:t>vekile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83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POSTA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kayıtlarının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Posta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ekranlarının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</a:t>
            </a:r>
            <a:r>
              <a:rPr lang="tr-TR" sz="2800" dirty="0" smtClean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bölümlerde</a:t>
            </a:r>
            <a:r>
              <a:rPr lang="en-US" sz="2800" dirty="0"/>
              <a:t> </a:t>
            </a:r>
            <a:r>
              <a:rPr lang="en-US" sz="2800" dirty="0" err="1" smtClean="0"/>
              <a:t>açıklanmıştır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/>
              <a:t>Gönderilme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Posta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 smtClean="0"/>
              <a:t>Alınması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72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POSTA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/>
              <a:t>Havalesi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Posta </a:t>
            </a:r>
            <a:r>
              <a:rPr lang="en-US" sz="2800" dirty="0" err="1"/>
              <a:t>havalesi</a:t>
            </a:r>
            <a:r>
              <a:rPr lang="en-US" sz="2800" dirty="0"/>
              <a:t> </a:t>
            </a:r>
            <a:r>
              <a:rPr lang="en-US" sz="2800" dirty="0" err="1" smtClean="0"/>
              <a:t>gelmiş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havalesi</a:t>
            </a:r>
            <a:r>
              <a:rPr lang="en-US" sz="2800" dirty="0"/>
              <a:t> </a:t>
            </a:r>
            <a:r>
              <a:rPr lang="en-US" sz="2800" dirty="0" err="1" smtClean="0"/>
              <a:t>gelmemiş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Resmi</a:t>
            </a:r>
            <a:r>
              <a:rPr lang="en-US" sz="2800" b="1" dirty="0"/>
              <a:t> Posta </a:t>
            </a:r>
            <a:r>
              <a:rPr lang="en-US" sz="2800" b="1" dirty="0" err="1"/>
              <a:t>Pulu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it-IT" sz="2800" dirty="0" smtClean="0"/>
              <a:t>idari </a:t>
            </a:r>
            <a:r>
              <a:rPr lang="it-IT" sz="2800" dirty="0"/>
              <a:t>ve vergi mahkemelerinde dava </a:t>
            </a:r>
            <a:r>
              <a:rPr lang="it-IT" sz="2800" dirty="0" smtClean="0"/>
              <a:t>dosyası </a:t>
            </a:r>
            <a:r>
              <a:rPr lang="it-IT" sz="2800" dirty="0"/>
              <a:t>için resmi posta pulu </a:t>
            </a:r>
            <a:r>
              <a:rPr lang="it-IT" sz="2800" dirty="0" smtClean="0"/>
              <a:t>kullanılması</a:t>
            </a:r>
            <a:r>
              <a:rPr lang="tr-TR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Resmi</a:t>
            </a:r>
            <a:r>
              <a:rPr lang="en-US" sz="2800" b="1" dirty="0"/>
              <a:t> Posta </a:t>
            </a:r>
            <a:r>
              <a:rPr lang="en-US" sz="2800" b="1" dirty="0" err="1"/>
              <a:t>Pulu</a:t>
            </a:r>
            <a:r>
              <a:rPr lang="en-US" sz="2800" b="1" dirty="0"/>
              <a:t> Alma</a:t>
            </a:r>
          </a:p>
          <a:p>
            <a:pPr marL="0" indent="0">
              <a:buNone/>
            </a:pPr>
            <a:r>
              <a:rPr lang="en-US" sz="2800" dirty="0" err="1" smtClean="0"/>
              <a:t>idare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mahkemelerine</a:t>
            </a:r>
            <a:r>
              <a:rPr lang="en-US" sz="2800" dirty="0"/>
              <a:t> </a:t>
            </a:r>
            <a:r>
              <a:rPr lang="en-US" sz="2800" dirty="0" err="1"/>
              <a:t>ayniyat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</a:t>
            </a:r>
            <a:r>
              <a:rPr lang="en-US" sz="2800" dirty="0" err="1" smtClean="0"/>
              <a:t>posta</a:t>
            </a:r>
            <a:r>
              <a:rPr lang="tr-TR" sz="2800" dirty="0"/>
              <a:t> </a:t>
            </a:r>
            <a:r>
              <a:rPr lang="en-US" sz="2800" dirty="0" err="1" smtClean="0"/>
              <a:t>pullarının</a:t>
            </a:r>
            <a:r>
              <a:rPr lang="en-US" sz="2800" dirty="0" smtClean="0"/>
              <a:t> </a:t>
            </a:r>
            <a:r>
              <a:rPr lang="en-US" sz="2800" dirty="0" err="1"/>
              <a:t>mahkemesine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 smtClean="0"/>
              <a:t>Postaların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Sorgulanması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postaların</a:t>
            </a:r>
            <a:r>
              <a:rPr lang="en-US" sz="2800" dirty="0" smtClean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23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</a:t>
            </a:r>
            <a:r>
              <a:rPr lang="tr-TR" b="1" dirty="0"/>
              <a:t>Şİ</a:t>
            </a:r>
            <a:r>
              <a:rPr lang="en-US" b="1" dirty="0"/>
              <a:t>F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heyetinin</a:t>
            </a:r>
            <a:r>
              <a:rPr lang="en-US" sz="2800" dirty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Gün</a:t>
            </a:r>
            <a:r>
              <a:rPr lang="en-US" sz="2800" b="1" dirty="0"/>
              <a:t> </a:t>
            </a:r>
            <a:r>
              <a:rPr lang="en-US" sz="2800" b="1" dirty="0" err="1"/>
              <a:t>Verilmesi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Dosyaya</a:t>
            </a:r>
            <a:r>
              <a:rPr lang="en-US" sz="2800" dirty="0" smtClean="0"/>
              <a:t>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günü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Keşif</a:t>
            </a:r>
            <a:r>
              <a:rPr lang="en-US" sz="2800" b="1" dirty="0" smtClean="0"/>
              <a:t> </a:t>
            </a:r>
            <a:r>
              <a:rPr lang="en-US" sz="2800" b="1" dirty="0" err="1"/>
              <a:t>Heyetinin</a:t>
            </a:r>
            <a:r>
              <a:rPr lang="en-US" sz="2800" b="1" dirty="0"/>
              <a:t> </a:t>
            </a:r>
            <a:r>
              <a:rPr lang="en-US" sz="2800" b="1" dirty="0" err="1"/>
              <a:t>Belirlenmesi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heyetinin</a:t>
            </a:r>
            <a:r>
              <a:rPr lang="en-US" sz="2800" dirty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, </a:t>
            </a:r>
            <a:r>
              <a:rPr lang="en-US" sz="2800" dirty="0" err="1" smtClean="0"/>
              <a:t>keşfe</a:t>
            </a:r>
            <a:r>
              <a:rPr lang="en-US" sz="2800" dirty="0" smtClean="0"/>
              <a:t> </a:t>
            </a:r>
            <a:r>
              <a:rPr lang="en-US" sz="2800" dirty="0" err="1" smtClean="0"/>
              <a:t>katılacak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kişilerin</a:t>
            </a:r>
            <a:r>
              <a:rPr lang="en-US" sz="2800" dirty="0" smtClean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pt-BR" sz="2800" b="1" dirty="0" smtClean="0"/>
              <a:t>Keşif </a:t>
            </a:r>
            <a:r>
              <a:rPr lang="pt-BR" sz="2800" b="1" dirty="0"/>
              <a:t>Erteleme </a:t>
            </a:r>
            <a:r>
              <a:rPr lang="pt-BR" sz="2800" b="1" dirty="0" smtClean="0"/>
              <a:t>Tutanağının Hazırlanması</a:t>
            </a:r>
            <a:endParaRPr lang="pt-BR" sz="2800" b="1" dirty="0"/>
          </a:p>
          <a:p>
            <a:pPr marL="0" indent="0">
              <a:buNone/>
            </a:pPr>
            <a:r>
              <a:rPr lang="en-US" sz="2800" dirty="0" err="1" smtClean="0"/>
              <a:t>Keşfin</a:t>
            </a:r>
            <a:r>
              <a:rPr lang="en-US" sz="2800" dirty="0" smtClean="0"/>
              <a:t> </a:t>
            </a:r>
            <a:r>
              <a:rPr lang="en-US" sz="2800" dirty="0" err="1"/>
              <a:t>ertelenme</a:t>
            </a:r>
            <a:r>
              <a:rPr lang="en-US" sz="2800" dirty="0"/>
              <a:t> </a:t>
            </a:r>
            <a:r>
              <a:rPr lang="en-US" sz="2800" dirty="0" err="1"/>
              <a:t>durumunun</a:t>
            </a:r>
            <a:r>
              <a:rPr lang="en-US" sz="2800" dirty="0"/>
              <a:t> </a:t>
            </a:r>
            <a:r>
              <a:rPr lang="en-US" sz="2800" dirty="0" err="1"/>
              <a:t>kaydetme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 smtClean="0"/>
              <a:t>sonucunun</a:t>
            </a:r>
            <a:r>
              <a:rPr lang="tr-TR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 </a:t>
            </a:r>
            <a:r>
              <a:rPr lang="en-US" sz="2800" dirty="0" err="1"/>
              <a:t>ertelendi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 smtClean="0"/>
              <a:t>keşfe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erteleme</a:t>
            </a:r>
            <a:r>
              <a:rPr lang="tr-TR" sz="2800" dirty="0" smtClean="0"/>
              <a:t> </a:t>
            </a:r>
            <a:r>
              <a:rPr lang="en-US" sz="2800" dirty="0" err="1" smtClean="0"/>
              <a:t>tutanağının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7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DURU</a:t>
            </a:r>
            <a:r>
              <a:rPr lang="tr-TR" b="1" dirty="0" smtClean="0"/>
              <a:t>Ş</a:t>
            </a:r>
            <a:r>
              <a:rPr lang="en-US" b="1" dirty="0" smtClean="0"/>
              <a:t>MA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Duruşma</a:t>
            </a:r>
            <a:r>
              <a:rPr lang="en-US" sz="2400" dirty="0" smtClean="0"/>
              <a:t> </a:t>
            </a:r>
            <a:r>
              <a:rPr lang="en-US" sz="2400" dirty="0" err="1"/>
              <a:t>modülü</a:t>
            </a:r>
            <a:r>
              <a:rPr lang="en-US" sz="2400" dirty="0"/>
              <a:t>, </a:t>
            </a:r>
            <a:r>
              <a:rPr lang="en-US" sz="2400" dirty="0" err="1" smtClean="0"/>
              <a:t>duruşma</a:t>
            </a:r>
            <a:r>
              <a:rPr lang="en-US" sz="2400" dirty="0" smtClean="0"/>
              <a:t> </a:t>
            </a:r>
            <a:r>
              <a:rPr lang="en-US" sz="2400" dirty="0" err="1" smtClean="0"/>
              <a:t>sırasında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yapılan</a:t>
            </a:r>
            <a:r>
              <a:rPr lang="en-US" sz="2400" dirty="0" smtClean="0"/>
              <a:t> </a:t>
            </a:r>
            <a:r>
              <a:rPr lang="en-US" sz="2400" dirty="0" err="1" smtClean="0"/>
              <a:t>kayıt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</a:t>
            </a:r>
            <a:r>
              <a:rPr lang="en-US" sz="2400" dirty="0" smtClean="0"/>
              <a:t> </a:t>
            </a:r>
            <a:r>
              <a:rPr lang="en-US" sz="2400" dirty="0" err="1"/>
              <a:t>faaliyetlerinin</a:t>
            </a:r>
            <a:r>
              <a:rPr lang="en-US" sz="2400" dirty="0"/>
              <a:t> </a:t>
            </a:r>
            <a:r>
              <a:rPr lang="en-US" sz="2400" dirty="0" err="1" smtClean="0"/>
              <a:t>otomasyon</a:t>
            </a:r>
            <a:r>
              <a:rPr lang="tr-TR" sz="2400" dirty="0"/>
              <a:t> </a:t>
            </a:r>
            <a:r>
              <a:rPr lang="en-US" sz="2400" dirty="0" err="1" smtClean="0"/>
              <a:t>ortamında</a:t>
            </a:r>
            <a:r>
              <a:rPr lang="en-US" sz="2400" dirty="0" smtClean="0"/>
              <a:t> </a:t>
            </a:r>
            <a:r>
              <a:rPr lang="en-US" sz="2400" dirty="0" err="1" smtClean="0"/>
              <a:t>gerçekleştirimini</a:t>
            </a:r>
            <a:r>
              <a:rPr lang="en-US" sz="2400" dirty="0" smtClean="0"/>
              <a:t> </a:t>
            </a:r>
            <a:r>
              <a:rPr lang="en-US" sz="2400" dirty="0" err="1" smtClean="0"/>
              <a:t>kapsamaktadır</a:t>
            </a:r>
            <a:r>
              <a:rPr lang="en-US" sz="2400" dirty="0"/>
              <a:t>. </a:t>
            </a:r>
            <a:r>
              <a:rPr lang="en-US" sz="2400" dirty="0" err="1" smtClean="0"/>
              <a:t>Duruşma</a:t>
            </a:r>
            <a:r>
              <a:rPr lang="en-US" sz="2400" dirty="0" smtClean="0"/>
              <a:t> </a:t>
            </a:r>
            <a:r>
              <a:rPr lang="en-US" sz="2400" dirty="0" err="1"/>
              <a:t>modülü</a:t>
            </a:r>
            <a:r>
              <a:rPr lang="en-US" sz="2400" dirty="0"/>
              <a:t> </a:t>
            </a:r>
            <a:r>
              <a:rPr lang="en-US" sz="2400" dirty="0" err="1"/>
              <a:t>idari</a:t>
            </a:r>
            <a:r>
              <a:rPr lang="en-US" sz="2400" dirty="0"/>
              <a:t> </a:t>
            </a:r>
            <a:r>
              <a:rPr lang="en-US" sz="2400" dirty="0" err="1" smtClean="0"/>
              <a:t>yargı</a:t>
            </a:r>
            <a:r>
              <a:rPr lang="en-US" sz="2400" dirty="0" smtClean="0"/>
              <a:t> </a:t>
            </a:r>
            <a:r>
              <a:rPr lang="en-US" sz="2400" dirty="0" err="1" smtClean="0"/>
              <a:t>mahkemelerinde</a:t>
            </a:r>
            <a:r>
              <a:rPr lang="tr-TR" sz="2400" dirty="0"/>
              <a:t> </a:t>
            </a:r>
            <a:r>
              <a:rPr lang="en-US" sz="2400" dirty="0" err="1" smtClean="0"/>
              <a:t>bulunmaktadır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Gün</a:t>
            </a:r>
            <a:r>
              <a:rPr lang="en-US" sz="2400" b="1" dirty="0"/>
              <a:t> </a:t>
            </a:r>
            <a:r>
              <a:rPr lang="en-US" sz="2400" b="1" dirty="0" err="1"/>
              <a:t>Verilmesi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Dosyaya</a:t>
            </a:r>
            <a:r>
              <a:rPr lang="en-US" sz="2400" dirty="0"/>
              <a:t> </a:t>
            </a:r>
            <a:r>
              <a:rPr lang="en-US" sz="2400" dirty="0" err="1" smtClean="0"/>
              <a:t>duruşma</a:t>
            </a:r>
            <a:r>
              <a:rPr lang="en-US" sz="2400" dirty="0" smtClean="0"/>
              <a:t> </a:t>
            </a:r>
            <a:r>
              <a:rPr lang="en-US" sz="2400" dirty="0" err="1"/>
              <a:t>günü</a:t>
            </a:r>
            <a:r>
              <a:rPr lang="en-US" sz="2400" dirty="0"/>
              <a:t> </a:t>
            </a:r>
            <a:r>
              <a:rPr lang="en-US" sz="2400" dirty="0" err="1"/>
              <a:t>verilmesi</a:t>
            </a:r>
            <a:r>
              <a:rPr lang="en-US" sz="2400" dirty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yapıldığı</a:t>
            </a:r>
            <a:r>
              <a:rPr lang="en-US" sz="2400" dirty="0" smtClean="0"/>
              <a:t> </a:t>
            </a:r>
            <a:r>
              <a:rPr lang="en-US" sz="2400" dirty="0" err="1" smtClean="0"/>
              <a:t>ekrandır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b="1" dirty="0" err="1" smtClean="0"/>
              <a:t>Duruşma</a:t>
            </a:r>
            <a:r>
              <a:rPr lang="en-US" sz="2400" b="1" dirty="0" smtClean="0"/>
              <a:t> </a:t>
            </a:r>
            <a:r>
              <a:rPr lang="en-US" sz="2400" b="1" dirty="0" err="1"/>
              <a:t>Listesi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err="1" smtClean="0"/>
              <a:t>Duruşma</a:t>
            </a:r>
            <a:r>
              <a:rPr lang="en-US" sz="2400" dirty="0" smtClean="0"/>
              <a:t> </a:t>
            </a:r>
            <a:r>
              <a:rPr lang="en-US" sz="2400" dirty="0" err="1"/>
              <a:t>listesinin</a:t>
            </a:r>
            <a:r>
              <a:rPr lang="en-US" sz="2400" dirty="0"/>
              <a:t> </a:t>
            </a:r>
            <a:r>
              <a:rPr lang="en-US" sz="2400" dirty="0" err="1" smtClean="0"/>
              <a:t>görüntülendiği</a:t>
            </a:r>
            <a:r>
              <a:rPr lang="en-US" sz="2400" dirty="0"/>
              <a:t>, </a:t>
            </a:r>
            <a:r>
              <a:rPr lang="en-US" sz="2400" dirty="0" err="1" smtClean="0"/>
              <a:t>duruşması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yapılacak</a:t>
            </a:r>
            <a:r>
              <a:rPr lang="en-US" sz="2400" dirty="0" smtClean="0"/>
              <a:t> </a:t>
            </a:r>
            <a:r>
              <a:rPr lang="en-US" sz="2400" dirty="0" err="1"/>
              <a:t>dosyalar</a:t>
            </a:r>
            <a:r>
              <a:rPr lang="en-US" sz="2400" dirty="0"/>
              <a:t> </a:t>
            </a:r>
            <a:r>
              <a:rPr lang="en-US" sz="2400" dirty="0" err="1"/>
              <a:t>bulunmak</a:t>
            </a:r>
            <a:r>
              <a:rPr lang="en-US" sz="2400" dirty="0"/>
              <a:t> </a:t>
            </a:r>
            <a:r>
              <a:rPr lang="en-US" sz="2400" dirty="0" err="1" smtClean="0"/>
              <a:t>istendiğinde</a:t>
            </a:r>
            <a:r>
              <a:rPr lang="en-US" sz="2400" dirty="0"/>
              <a:t>, </a:t>
            </a:r>
            <a:r>
              <a:rPr lang="en-US" sz="2400" dirty="0" err="1"/>
              <a:t>verilecek</a:t>
            </a:r>
            <a:r>
              <a:rPr lang="en-US" sz="2400" dirty="0"/>
              <a:t> </a:t>
            </a:r>
            <a:r>
              <a:rPr lang="en-US" sz="2400" dirty="0" err="1"/>
              <a:t>tarihe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sorgulama</a:t>
            </a:r>
            <a:r>
              <a:rPr lang="en-US" sz="2400" dirty="0"/>
              <a:t> </a:t>
            </a:r>
            <a:r>
              <a:rPr lang="en-US" sz="2400" dirty="0" err="1" smtClean="0"/>
              <a:t>işleminin</a:t>
            </a:r>
            <a:r>
              <a:rPr lang="en-US" sz="2400" dirty="0" smtClean="0"/>
              <a:t> </a:t>
            </a:r>
            <a:r>
              <a:rPr lang="en-US" sz="2400" dirty="0" err="1" smtClean="0"/>
              <a:t>yapıldığı</a:t>
            </a:r>
            <a:r>
              <a:rPr lang="en-US" sz="2400" dirty="0" smtClean="0"/>
              <a:t> </a:t>
            </a:r>
            <a:r>
              <a:rPr lang="en-US" sz="2400" dirty="0" err="1" smtClean="0"/>
              <a:t>ekrandır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 smtClean="0"/>
              <a:t>Duruşma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Tutanağı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err="1" smtClean="0"/>
              <a:t>Duruşma</a:t>
            </a:r>
            <a:r>
              <a:rPr lang="en-US" sz="2400" dirty="0" smtClean="0"/>
              <a:t> </a:t>
            </a:r>
            <a:r>
              <a:rPr lang="en-US" sz="2400" dirty="0" err="1" smtClean="0"/>
              <a:t>zamanı</a:t>
            </a:r>
            <a:r>
              <a:rPr lang="en-US" sz="2400" dirty="0" smtClean="0"/>
              <a:t> </a:t>
            </a:r>
            <a:r>
              <a:rPr lang="en-US" sz="2400" dirty="0" err="1"/>
              <a:t>gelen</a:t>
            </a:r>
            <a:r>
              <a:rPr lang="en-US" sz="2400" dirty="0"/>
              <a:t> </a:t>
            </a:r>
            <a:r>
              <a:rPr lang="en-US" sz="2400" dirty="0" err="1"/>
              <a:t>dava</a:t>
            </a:r>
            <a:r>
              <a:rPr lang="en-US" sz="2400" dirty="0"/>
              <a:t> </a:t>
            </a:r>
            <a:r>
              <a:rPr lang="en-US" sz="2400" dirty="0" err="1" smtClean="0"/>
              <a:t>dosyaları</a:t>
            </a:r>
            <a:r>
              <a:rPr lang="en-US" sz="2400" dirty="0" smtClean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 smtClean="0"/>
              <a:t>yapılan</a:t>
            </a:r>
            <a:r>
              <a:rPr lang="en-US" sz="2400" dirty="0" smtClean="0"/>
              <a:t> </a:t>
            </a:r>
            <a:r>
              <a:rPr lang="en-US" sz="2400" dirty="0" err="1" smtClean="0"/>
              <a:t>duruşma</a:t>
            </a:r>
            <a:r>
              <a:rPr lang="en-US" sz="2400" dirty="0" smtClean="0"/>
              <a:t> </a:t>
            </a:r>
            <a:r>
              <a:rPr lang="en-US" sz="2400" dirty="0" err="1" smtClean="0"/>
              <a:t>sırasında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alınan</a:t>
            </a:r>
            <a:r>
              <a:rPr lang="en-US" sz="2400" dirty="0" smtClean="0"/>
              <a:t> </a:t>
            </a:r>
            <a:r>
              <a:rPr lang="en-US" sz="2400" dirty="0" err="1" smtClean="0"/>
              <a:t>karar</a:t>
            </a:r>
            <a:r>
              <a:rPr lang="tr-TR" sz="2400" dirty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/>
              <a:t>not </a:t>
            </a:r>
            <a:r>
              <a:rPr lang="en-US" sz="2400" dirty="0" err="1"/>
              <a:t>bilgilerinin</a:t>
            </a:r>
            <a:r>
              <a:rPr lang="en-US" sz="2400" dirty="0"/>
              <a:t> </a:t>
            </a:r>
            <a:r>
              <a:rPr lang="en-US" sz="2400" dirty="0" err="1" smtClean="0"/>
              <a:t>girildiği</a:t>
            </a:r>
            <a:r>
              <a:rPr lang="en-US" sz="2400" dirty="0" smtClean="0"/>
              <a:t> </a:t>
            </a:r>
            <a:r>
              <a:rPr lang="en-US" sz="2400" dirty="0" err="1" smtClean="0"/>
              <a:t>ekrandır</a:t>
            </a:r>
            <a:r>
              <a:rPr lang="en-US" sz="2400" dirty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/>
              <a:t>Bu </a:t>
            </a:r>
            <a:r>
              <a:rPr lang="en-US" sz="2800" b="1" dirty="0" err="1" smtClean="0"/>
              <a:t>üniteyi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tamamladıktan</a:t>
            </a:r>
            <a:r>
              <a:rPr lang="tr-TR" sz="2800" b="1" dirty="0"/>
              <a:t> </a:t>
            </a:r>
            <a:r>
              <a:rPr lang="en-US" sz="2800" b="1" dirty="0" err="1" smtClean="0"/>
              <a:t>sonra</a:t>
            </a:r>
            <a:r>
              <a:rPr lang="en-US" sz="2800" b="1" dirty="0" smtClean="0"/>
              <a:t>;</a:t>
            </a:r>
            <a:endParaRPr lang="tr-TR" sz="2800" b="1" dirty="0" smtClean="0"/>
          </a:p>
          <a:p>
            <a:r>
              <a:rPr lang="en-US" sz="2800" dirty="0" err="1" smtClean="0"/>
              <a:t>Hazırlık</a:t>
            </a:r>
            <a:r>
              <a:rPr lang="en-US" sz="2800" dirty="0"/>
              <a:t>,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modüllerini</a:t>
            </a:r>
            <a:r>
              <a:rPr lang="en-US" sz="2800" dirty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Tebligat</a:t>
            </a:r>
            <a:r>
              <a:rPr lang="en-US" sz="2800" dirty="0"/>
              <a:t>, </a:t>
            </a:r>
            <a:r>
              <a:rPr lang="en-US" sz="2800" dirty="0" err="1"/>
              <a:t>posta</a:t>
            </a:r>
            <a:r>
              <a:rPr lang="en-US" sz="2800" dirty="0"/>
              <a:t>,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/>
              <a:t>modüllerinde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uygulayabilecek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Dosya</a:t>
            </a:r>
            <a:r>
              <a:rPr lang="en-US" sz="2800" dirty="0"/>
              <a:t>, </a:t>
            </a:r>
            <a:r>
              <a:rPr lang="en-US" sz="2800" dirty="0" err="1" smtClean="0"/>
              <a:t>diğer</a:t>
            </a:r>
            <a:r>
              <a:rPr lang="en-US" sz="2800" dirty="0"/>
              <a:t>, </a:t>
            </a:r>
            <a:r>
              <a:rPr lang="en-US" sz="2800" dirty="0" err="1"/>
              <a:t>itiraz</a:t>
            </a:r>
            <a:r>
              <a:rPr lang="en-US" sz="2800" dirty="0"/>
              <a:t>/</a:t>
            </a: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modüllerinde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 smtClean="0"/>
              <a:t>ekranların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uygulamalarını</a:t>
            </a:r>
            <a:r>
              <a:rPr lang="en-US" sz="2800" dirty="0" smtClean="0"/>
              <a:t> </a:t>
            </a:r>
            <a:r>
              <a:rPr lang="en-US" sz="2800" dirty="0" err="1"/>
              <a:t>anlatabilecek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 smtClean="0"/>
              <a:t>olacaksınız</a:t>
            </a:r>
            <a:r>
              <a:rPr lang="en-US" sz="2800" dirty="0"/>
              <a:t>.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DOSYA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dosyalarla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Ayrıntı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inceleme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kısa</a:t>
            </a:r>
            <a:r>
              <a:rPr lang="en-US" sz="2800" dirty="0" smtClean="0"/>
              <a:t> </a:t>
            </a:r>
            <a:r>
              <a:rPr lang="en-US" sz="2800" dirty="0" err="1"/>
              <a:t>yoldan</a:t>
            </a:r>
            <a:r>
              <a:rPr lang="en-US" sz="2800" dirty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 smtClean="0"/>
              <a:t>Diğer</a:t>
            </a:r>
            <a:r>
              <a:rPr lang="tr-TR" sz="2800" dirty="0" smtClean="0"/>
              <a:t> </a:t>
            </a:r>
            <a:r>
              <a:rPr lang="en-US" sz="2800" dirty="0" err="1" smtClean="0"/>
              <a:t>ekranlarda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bloğundan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”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ulaşılan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ekrana</a:t>
            </a:r>
            <a:r>
              <a:rPr lang="en-US" sz="2800" dirty="0" smtClean="0"/>
              <a:t>, </a:t>
            </a:r>
            <a:r>
              <a:rPr lang="en-US" sz="2800" dirty="0" err="1" smtClean="0"/>
              <a:t>herhangi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ekrana</a:t>
            </a:r>
            <a:r>
              <a:rPr lang="en-US" sz="2800" dirty="0" smtClean="0"/>
              <a:t> </a:t>
            </a:r>
            <a:r>
              <a:rPr lang="en-US" sz="2800" dirty="0" err="1" smtClean="0"/>
              <a:t>girmeden</a:t>
            </a:r>
            <a:r>
              <a:rPr lang="en-US" sz="2800" dirty="0" smtClean="0"/>
              <a:t> </a:t>
            </a:r>
            <a:r>
              <a:rPr lang="en-US" sz="2800" dirty="0" err="1" smtClean="0"/>
              <a:t>ulaşılmasını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/>
              <a:t>Geçici</a:t>
            </a:r>
            <a:r>
              <a:rPr lang="en-US" sz="2800" b="1" dirty="0"/>
              <a:t> </a:t>
            </a:r>
            <a:r>
              <a:rPr lang="en-US" sz="2800" b="1" dirty="0" err="1"/>
              <a:t>Gönderilmesi</a:t>
            </a:r>
            <a:endParaRPr lang="en-US" sz="2800" b="1" dirty="0"/>
          </a:p>
          <a:p>
            <a:pPr marL="0" indent="0">
              <a:buNone/>
            </a:pPr>
            <a:r>
              <a:rPr lang="nn-NO" sz="2800" dirty="0"/>
              <a:t>Mahkemenin </a:t>
            </a:r>
            <a:r>
              <a:rPr lang="nn-NO" sz="2800" dirty="0" smtClean="0"/>
              <a:t>dosyayı </a:t>
            </a:r>
            <a:r>
              <a:rPr lang="nn-NO" sz="2800" dirty="0"/>
              <a:t>bir </a:t>
            </a:r>
            <a:r>
              <a:rPr lang="nn-NO" sz="2800" dirty="0" smtClean="0"/>
              <a:t>diğer </a:t>
            </a:r>
            <a:r>
              <a:rPr lang="nn-NO" sz="2800" dirty="0"/>
              <a:t>birime göndermek </a:t>
            </a:r>
            <a:r>
              <a:rPr lang="nn-NO" sz="2800" dirty="0" smtClean="0"/>
              <a:t>istediğinde kullanacağı ekrandır</a:t>
            </a:r>
            <a:r>
              <a:rPr lang="nn-NO" sz="2800" dirty="0"/>
              <a:t>.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1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DOSYA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Başka</a:t>
            </a:r>
            <a:r>
              <a:rPr lang="en-US" sz="2800" b="1" dirty="0" smtClean="0"/>
              <a:t> </a:t>
            </a:r>
            <a:r>
              <a:rPr lang="en-US" sz="2800" b="1" dirty="0" err="1"/>
              <a:t>Birimden</a:t>
            </a:r>
            <a:r>
              <a:rPr lang="en-US" sz="2800" b="1" dirty="0"/>
              <a:t>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Görüntüleme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iade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birimden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Başka</a:t>
            </a:r>
            <a:r>
              <a:rPr lang="en-US" sz="2800" b="1" dirty="0" smtClean="0"/>
              <a:t> </a:t>
            </a:r>
            <a:r>
              <a:rPr lang="en-US" sz="2800" b="1" dirty="0" err="1"/>
              <a:t>Birimden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isteme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isteme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tr-TR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Gönderilen</a:t>
            </a:r>
            <a:r>
              <a:rPr lang="en-US" sz="2800" b="1" dirty="0"/>
              <a:t> </a:t>
            </a:r>
            <a:r>
              <a:rPr lang="en-US" sz="2800" b="1" dirty="0" err="1" smtClean="0"/>
              <a:t>Dosyayı</a:t>
            </a:r>
            <a:r>
              <a:rPr lang="en-US" sz="2800" b="1" dirty="0" smtClean="0"/>
              <a:t> </a:t>
            </a:r>
            <a:r>
              <a:rPr lang="en-US" sz="2800" b="1" dirty="0"/>
              <a:t>Geri </a:t>
            </a:r>
            <a:r>
              <a:rPr lang="en-US" sz="2800" b="1" dirty="0" err="1" smtClean="0"/>
              <a:t>isteme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sebeple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geri</a:t>
            </a:r>
            <a:r>
              <a:rPr lang="tr-TR" sz="2800" dirty="0"/>
              <a:t> </a:t>
            </a:r>
            <a:r>
              <a:rPr lang="en-US" sz="2800" dirty="0" err="1" smtClean="0"/>
              <a:t>isteme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Bu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nerelere</a:t>
            </a:r>
            <a:r>
              <a:rPr lang="en-US" sz="2800" dirty="0"/>
              <a:t> </a:t>
            </a:r>
            <a:r>
              <a:rPr lang="en-US" sz="2800" dirty="0" err="1" smtClean="0"/>
              <a:t>gönderildiği</a:t>
            </a:r>
            <a:r>
              <a:rPr lang="en-US" sz="2800" dirty="0" smtClean="0"/>
              <a:t> </a:t>
            </a:r>
            <a:r>
              <a:rPr lang="en-US" sz="2800" dirty="0" err="1"/>
              <a:t>bilgisine</a:t>
            </a:r>
            <a:r>
              <a:rPr lang="en-US" sz="2800" dirty="0"/>
              <a:t> de </a:t>
            </a:r>
            <a:r>
              <a:rPr lang="en-US" sz="2800" dirty="0" err="1" smtClean="0"/>
              <a:t>ulaşılabilir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82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/>
              <a:t>DOSYA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Kapatılarak</a:t>
            </a:r>
            <a:r>
              <a:rPr lang="en-US" sz="2800" b="1" dirty="0" smtClean="0"/>
              <a:t> </a:t>
            </a:r>
            <a:r>
              <a:rPr lang="en-US" sz="2800" b="1" dirty="0" err="1"/>
              <a:t>Gönderilmesi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dosyasını</a:t>
            </a:r>
            <a:r>
              <a:rPr lang="en-US" sz="2800" dirty="0" smtClean="0"/>
              <a:t> </a:t>
            </a:r>
            <a:r>
              <a:rPr lang="en-US" sz="2800" dirty="0" err="1"/>
              <a:t>kapatarak</a:t>
            </a:r>
            <a:r>
              <a:rPr lang="en-US" sz="2800" dirty="0"/>
              <a:t> </a:t>
            </a:r>
            <a:r>
              <a:rPr lang="en-US" sz="2800" dirty="0" err="1"/>
              <a:t>birimlere</a:t>
            </a:r>
            <a:r>
              <a:rPr lang="en-US" sz="2800" dirty="0"/>
              <a:t> </a:t>
            </a:r>
            <a:r>
              <a:rPr lang="en-US" sz="2800" dirty="0" err="1"/>
              <a:t>gönderme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 smtClean="0"/>
              <a:t>kullanılarak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Başka</a:t>
            </a:r>
            <a:r>
              <a:rPr lang="en-US" sz="2800" b="1" dirty="0" smtClean="0"/>
              <a:t> </a:t>
            </a:r>
            <a:r>
              <a:rPr lang="en-US" sz="2800" b="1" dirty="0" err="1"/>
              <a:t>Birimler</a:t>
            </a:r>
            <a:r>
              <a:rPr lang="en-US" sz="2800" b="1" dirty="0"/>
              <a:t> </a:t>
            </a:r>
            <a:r>
              <a:rPr lang="en-US" sz="2800" b="1" dirty="0" err="1" smtClean="0"/>
              <a:t>Tarafından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incelenen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Dosyaların</a:t>
            </a:r>
            <a:r>
              <a:rPr lang="tr-TR" sz="2800" b="1" dirty="0"/>
              <a:t> </a:t>
            </a:r>
            <a:r>
              <a:rPr lang="en-US" sz="2800" b="1" dirty="0" err="1" smtClean="0"/>
              <a:t>Listelenmesi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birimler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incelen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 </a:t>
            </a:r>
            <a:r>
              <a:rPr lang="en-US" sz="2800" dirty="0" err="1" smtClean="0"/>
              <a:t>işlemini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istenen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Dosyaların</a:t>
            </a:r>
            <a:r>
              <a:rPr lang="en-US" sz="2800" b="1" dirty="0" smtClean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birimler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istenen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 </a:t>
            </a:r>
            <a:r>
              <a:rPr lang="en-US" sz="2800" dirty="0" err="1" smtClean="0"/>
              <a:t>işlemini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</a:t>
            </a:r>
            <a:r>
              <a:rPr lang="tr-TR" b="1" dirty="0" smtClean="0"/>
              <a:t>İĞ</a:t>
            </a:r>
            <a:r>
              <a:rPr lang="en-US" b="1" dirty="0" smtClean="0"/>
              <a:t>ER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 smtClean="0"/>
              <a:t>Diğer </a:t>
            </a:r>
            <a:r>
              <a:rPr lang="da-DK" sz="2800" dirty="0"/>
              <a:t>modülünün </a:t>
            </a:r>
            <a:r>
              <a:rPr lang="da-DK" sz="2800" dirty="0" smtClean="0"/>
              <a:t>ekranlarının </a:t>
            </a:r>
            <a:r>
              <a:rPr lang="da-DK" sz="2800" dirty="0"/>
              <a:t>ve alt modülünün </a:t>
            </a:r>
            <a:r>
              <a:rPr lang="da-DK" sz="2800" dirty="0" smtClean="0"/>
              <a:t>aşağıda </a:t>
            </a:r>
            <a:r>
              <a:rPr lang="da-DK" sz="2800" dirty="0"/>
              <a:t>listesi </a:t>
            </a:r>
            <a:r>
              <a:rPr lang="da-DK" sz="2800" dirty="0" smtClean="0"/>
              <a:t>verilmiş </a:t>
            </a:r>
            <a:r>
              <a:rPr lang="da-DK" sz="2800" dirty="0"/>
              <a:t>olup, </a:t>
            </a:r>
            <a:r>
              <a:rPr lang="da-DK" sz="2800" dirty="0" smtClean="0"/>
              <a:t>takip</a:t>
            </a:r>
            <a:r>
              <a:rPr lang="tr-TR" sz="2800" dirty="0" smtClean="0"/>
              <a:t> </a:t>
            </a:r>
            <a:r>
              <a:rPr lang="en-US" sz="2800" dirty="0" err="1" smtClean="0"/>
              <a:t>eden</a:t>
            </a:r>
            <a:r>
              <a:rPr lang="en-US" sz="2800" dirty="0" smtClean="0"/>
              <a:t> </a:t>
            </a:r>
            <a:r>
              <a:rPr lang="en-US" sz="2800" dirty="0" err="1"/>
              <a:t>bölümlerde</a:t>
            </a:r>
            <a:r>
              <a:rPr lang="en-US" sz="2800" dirty="0"/>
              <a:t> </a:t>
            </a:r>
            <a:r>
              <a:rPr lang="en-US" sz="2800" dirty="0" err="1" smtClean="0"/>
              <a:t>açıklanmıştır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Birleştirme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Birleştirme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taraşarı</a:t>
            </a:r>
            <a:r>
              <a:rPr lang="en-US" sz="2800" dirty="0" smtClean="0"/>
              <a:t>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tr-TR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birleştirme</a:t>
            </a:r>
            <a:r>
              <a:rPr lang="en-US" sz="2800" dirty="0" smtClean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Birleştirilmek</a:t>
            </a:r>
            <a:r>
              <a:rPr lang="en-US" sz="2800" b="1" dirty="0" smtClean="0"/>
              <a:t> </a:t>
            </a:r>
            <a:r>
              <a:rPr lang="en-US" sz="2800" b="1" dirty="0" err="1"/>
              <a:t>Üzere</a:t>
            </a:r>
            <a:r>
              <a:rPr lang="en-US" sz="2800" b="1" dirty="0"/>
              <a:t> </a:t>
            </a: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Kapatılması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iki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birleştirilmesi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tr-TR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/>
              <a:t>, </a:t>
            </a:r>
            <a:r>
              <a:rPr lang="en-US" sz="2800" dirty="0" err="1" smtClean="0"/>
              <a:t>birleştirilecek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16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</a:t>
            </a:r>
            <a:r>
              <a:rPr lang="tr-TR" b="1" dirty="0" smtClean="0"/>
              <a:t>İĞ</a:t>
            </a:r>
            <a:r>
              <a:rPr lang="en-US" b="1" dirty="0" smtClean="0"/>
              <a:t>ER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Birleştirme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Mahkemesinde</a:t>
            </a:r>
            <a:r>
              <a:rPr lang="en-US" sz="2800" dirty="0"/>
              <a:t> </a:t>
            </a:r>
            <a:r>
              <a:rPr lang="en-US" sz="2800" dirty="0" err="1" smtClean="0"/>
              <a:t>kapatılarak</a:t>
            </a:r>
            <a:r>
              <a:rPr lang="en-US" sz="2800" dirty="0" smtClean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/>
              <a:t>, </a:t>
            </a:r>
            <a:r>
              <a:rPr lang="en-US" sz="2800" dirty="0" err="1" smtClean="0"/>
              <a:t>geldiği</a:t>
            </a:r>
            <a:r>
              <a:rPr lang="en-US" sz="2800" dirty="0" smtClean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, </a:t>
            </a:r>
            <a:r>
              <a:rPr lang="en-US" sz="2800" dirty="0" err="1" smtClean="0"/>
              <a:t>gönderildiği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 smtClean="0"/>
              <a:t>numarasını</a:t>
            </a:r>
            <a:r>
              <a:rPr lang="en-US" sz="2800" dirty="0" smtClean="0"/>
              <a:t> </a:t>
            </a:r>
            <a:r>
              <a:rPr lang="en-US" sz="2800" dirty="0" err="1"/>
              <a:t>alarak</a:t>
            </a:r>
            <a:r>
              <a:rPr lang="en-US" sz="2800" dirty="0"/>
              <a:t>, </a:t>
            </a:r>
            <a:r>
              <a:rPr lang="en-US" sz="2800" dirty="0" err="1" smtClean="0"/>
              <a:t>gönderildiği</a:t>
            </a:r>
            <a:r>
              <a:rPr lang="en-US" sz="2800" dirty="0" smtClean="0"/>
              <a:t> </a:t>
            </a:r>
            <a:r>
              <a:rPr lang="en-US" sz="2800" dirty="0" err="1"/>
              <a:t>dosyayla</a:t>
            </a:r>
            <a:r>
              <a:rPr lang="en-US" sz="2800" dirty="0"/>
              <a:t> </a:t>
            </a:r>
            <a:r>
              <a:rPr lang="en-US" sz="2800" dirty="0" err="1" smtClean="0"/>
              <a:t>birleştirilmesi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Dergi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Kitapların</a:t>
            </a:r>
            <a:r>
              <a:rPr lang="en-US" sz="2800" b="1" dirty="0" smtClean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nn-NO" sz="2800" dirty="0"/>
              <a:t>Mahkemeye kurumlardan gelen dergi ve </a:t>
            </a:r>
            <a:r>
              <a:rPr lang="nn-NO" sz="2800" dirty="0" smtClean="0"/>
              <a:t>kitapların </a:t>
            </a:r>
            <a:r>
              <a:rPr lang="nn-NO" sz="2800" dirty="0"/>
              <a:t>bilgilerinin kaydedilmesi </a:t>
            </a:r>
            <a:r>
              <a:rPr lang="nn-NO" sz="2800" dirty="0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/>
              <a:t>Sorgulama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Dosya</a:t>
            </a:r>
            <a:r>
              <a:rPr lang="en-US" sz="2800" dirty="0"/>
              <a:t> no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taraf</a:t>
            </a:r>
            <a:r>
              <a:rPr lang="tr-TR" sz="2800" dirty="0"/>
              <a:t> </a:t>
            </a:r>
            <a:r>
              <a:rPr lang="en-US" sz="2800" dirty="0" err="1" smtClean="0"/>
              <a:t>isimlerine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işlemine</a:t>
            </a:r>
            <a:r>
              <a:rPr lang="en-US" sz="2800" dirty="0" smtClean="0"/>
              <a:t> </a:t>
            </a:r>
            <a:r>
              <a:rPr lang="en-US" sz="2800" dirty="0" err="1" smtClean="0"/>
              <a:t>imkan</a:t>
            </a:r>
            <a:r>
              <a:rPr lang="en-US" sz="2800" dirty="0" smtClean="0"/>
              <a:t> </a:t>
            </a:r>
            <a:r>
              <a:rPr lang="en-US" sz="2800" dirty="0" err="1" smtClean="0"/>
              <a:t>sağlamaktadır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91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</a:t>
            </a:r>
            <a:r>
              <a:rPr lang="tr-TR" b="1" dirty="0" smtClean="0"/>
              <a:t>İĞ</a:t>
            </a:r>
            <a:r>
              <a:rPr lang="en-US" b="1" dirty="0" smtClean="0"/>
              <a:t>ER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işlemden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Kaldırılmış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Dosyayı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işleme</a:t>
            </a:r>
            <a:r>
              <a:rPr lang="en-US" sz="2800" b="1" dirty="0" smtClean="0"/>
              <a:t> </a:t>
            </a:r>
            <a:r>
              <a:rPr lang="en-US" sz="2800" b="1" dirty="0" err="1"/>
              <a:t>Koyma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Mahkemesinde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sebeple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alınarak</a:t>
            </a:r>
            <a:r>
              <a:rPr lang="en-US" sz="2800" dirty="0" smtClean="0"/>
              <a:t> </a:t>
            </a:r>
            <a:r>
              <a:rPr lang="en-US" sz="2800" dirty="0" err="1" smtClean="0"/>
              <a:t>işlemden</a:t>
            </a:r>
            <a:r>
              <a:rPr lang="en-US" sz="2800" dirty="0" smtClean="0"/>
              <a:t> </a:t>
            </a:r>
            <a:r>
              <a:rPr lang="en-US" sz="2800" dirty="0" err="1" smtClean="0"/>
              <a:t>kaldırılmış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</a:t>
            </a:r>
            <a:r>
              <a:rPr lang="da-DK" sz="2800" dirty="0" smtClean="0"/>
              <a:t>n </a:t>
            </a:r>
            <a:r>
              <a:rPr lang="da-DK" sz="2800" dirty="0"/>
              <a:t>tekrar </a:t>
            </a:r>
            <a:r>
              <a:rPr lang="da-DK" sz="2800" dirty="0" smtClean="0"/>
              <a:t>işleme konulması işlemini yapıldığı ekrandır</a:t>
            </a:r>
            <a:r>
              <a:rPr lang="da-DK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Kişinin</a:t>
            </a:r>
            <a:r>
              <a:rPr lang="en-US" sz="2800" b="1" dirty="0" smtClean="0"/>
              <a:t> </a:t>
            </a:r>
            <a:r>
              <a:rPr lang="en-US" sz="2800" b="1" dirty="0" err="1"/>
              <a:t>Sistemde</a:t>
            </a:r>
            <a:r>
              <a:rPr lang="en-US" sz="2800" b="1" dirty="0"/>
              <a:t> </a:t>
            </a:r>
            <a:r>
              <a:rPr lang="en-US" sz="2800" b="1" dirty="0" err="1" smtClean="0"/>
              <a:t>Kayıtlı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Olduğu</a:t>
            </a:r>
            <a:r>
              <a:rPr lang="en-US" sz="2800" b="1" dirty="0" smtClean="0"/>
              <a:t> </a:t>
            </a:r>
            <a:r>
              <a:rPr lang="en-US" sz="2800" b="1" dirty="0" err="1"/>
              <a:t>Tüm</a:t>
            </a:r>
            <a:r>
              <a:rPr lang="en-US" sz="2800" b="1" dirty="0"/>
              <a:t> </a:t>
            </a:r>
            <a:r>
              <a:rPr lang="en-US" sz="2800" b="1" dirty="0" err="1"/>
              <a:t>Dosyalardaki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Görüntülenmesi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Kişinin</a:t>
            </a:r>
            <a:r>
              <a:rPr lang="en-US" sz="2800" dirty="0" smtClean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(UYAP)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Sadece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değil</a:t>
            </a:r>
            <a:r>
              <a:rPr lang="en-US" sz="2800" dirty="0" smtClean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 smtClean="0"/>
              <a:t>ağı</a:t>
            </a:r>
            <a:r>
              <a:rPr lang="en-US" sz="2800" dirty="0" smtClean="0"/>
              <a:t> </a:t>
            </a:r>
            <a:r>
              <a:rPr lang="en-US" sz="2800" dirty="0" err="1" smtClean="0"/>
              <a:t>çerçevesinde</a:t>
            </a:r>
            <a:r>
              <a:rPr lang="tr-TR" sz="2800" dirty="0"/>
              <a:t> </a:t>
            </a:r>
            <a:r>
              <a:rPr lang="en-US" sz="2800" dirty="0" err="1" smtClean="0"/>
              <a:t>sorgulama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yapılmaktadır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42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T</a:t>
            </a:r>
            <a:r>
              <a:rPr lang="tr-TR" b="1" dirty="0" smtClean="0"/>
              <a:t>İ</a:t>
            </a:r>
            <a:r>
              <a:rPr lang="en-US" b="1" dirty="0" smtClean="0"/>
              <a:t>RAZ/TEMY</a:t>
            </a:r>
            <a:r>
              <a:rPr lang="tr-TR" b="1" dirty="0" smtClean="0"/>
              <a:t>İZ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/>
              <a:t>itiraz</a:t>
            </a:r>
            <a:r>
              <a:rPr lang="en-US" sz="2800" dirty="0" smtClean="0"/>
              <a:t>/</a:t>
            </a:r>
            <a:r>
              <a:rPr lang="en-US" sz="2800" dirty="0" err="1" smtClean="0"/>
              <a:t>temyiz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,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kesinleşmesinden</a:t>
            </a:r>
            <a:r>
              <a:rPr lang="tr-TR" sz="2800" dirty="0"/>
              <a:t> </a:t>
            </a:r>
            <a:r>
              <a:rPr lang="en-US" sz="2800" dirty="0" err="1" smtClean="0"/>
              <a:t>önce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 smtClean="0"/>
              <a:t>başvurusunun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 smtClean="0"/>
              <a:t>başvuru</a:t>
            </a:r>
            <a:r>
              <a:rPr lang="en-US" sz="2800" dirty="0" smtClean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err="1" smtClean="0"/>
              <a:t>itiraz</a:t>
            </a:r>
            <a:r>
              <a:rPr lang="en-US" sz="2800" dirty="0" smtClean="0"/>
              <a:t>/</a:t>
            </a:r>
            <a:r>
              <a:rPr lang="en-US" sz="2800" dirty="0" err="1" smtClean="0"/>
              <a:t>temyiz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bulunmaktadır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ilk </a:t>
            </a:r>
            <a:r>
              <a:rPr lang="en-US" sz="2800" b="1" dirty="0" err="1" smtClean="0"/>
              <a:t>inceleme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Tutanağı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 smtClean="0"/>
              <a:t>idare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Mahkemesine</a:t>
            </a:r>
            <a:r>
              <a:rPr lang="en-US" sz="2800" dirty="0" smtClean="0"/>
              <a:t>/</a:t>
            </a:r>
            <a:r>
              <a:rPr lang="en-US" sz="2800" dirty="0" err="1" smtClean="0"/>
              <a:t>Danıştay’a</a:t>
            </a:r>
            <a:r>
              <a:rPr lang="en-US" sz="2800" dirty="0" smtClean="0"/>
              <a:t> </a:t>
            </a:r>
            <a:r>
              <a:rPr lang="en-US" sz="2800" dirty="0" err="1"/>
              <a:t>gönderilmesinden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smtClean="0"/>
              <a:t>ilk</a:t>
            </a:r>
            <a:r>
              <a:rPr lang="tr-TR" sz="2800" dirty="0" smtClean="0"/>
              <a:t> </a:t>
            </a:r>
            <a:r>
              <a:rPr lang="en-US" sz="2800" dirty="0" err="1" smtClean="0"/>
              <a:t>inceleme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Başkan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yapılıp</a:t>
            </a:r>
            <a:r>
              <a:rPr lang="en-US" sz="2800" dirty="0" smtClean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ilk </a:t>
            </a:r>
            <a:r>
              <a:rPr lang="en-US" sz="2800" dirty="0" err="1"/>
              <a:t>inceleme</a:t>
            </a:r>
            <a:r>
              <a:rPr lang="en-US" sz="2800" dirty="0"/>
              <a:t> </a:t>
            </a:r>
            <a:r>
              <a:rPr lang="en-US" sz="2800" dirty="0" err="1" smtClean="0"/>
              <a:t>tutanağının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9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T</a:t>
            </a:r>
            <a:r>
              <a:rPr lang="tr-TR" b="1" dirty="0" smtClean="0"/>
              <a:t>İ</a:t>
            </a:r>
            <a:r>
              <a:rPr lang="en-US" b="1" dirty="0" smtClean="0"/>
              <a:t>RAZ/TEMY</a:t>
            </a:r>
            <a:r>
              <a:rPr lang="tr-TR" b="1" dirty="0" smtClean="0"/>
              <a:t>İZ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itiraz</a:t>
            </a:r>
            <a:r>
              <a:rPr lang="en-US" sz="2800" b="1" dirty="0" smtClean="0"/>
              <a:t> </a:t>
            </a:r>
            <a:r>
              <a:rPr lang="en-US" sz="2800" b="1" dirty="0" err="1"/>
              <a:t>Sonucunun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mahkemesinde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/>
              <a:t>kaydedildikten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idare</a:t>
            </a:r>
            <a:r>
              <a:rPr lang="en-US" sz="2800" dirty="0" smtClean="0"/>
              <a:t>/</a:t>
            </a:r>
            <a:r>
              <a:rPr lang="en-US" sz="2800" dirty="0" err="1" smtClean="0"/>
              <a:t>vergi</a:t>
            </a:r>
            <a:r>
              <a:rPr lang="tr-TR" sz="2800" dirty="0" smtClean="0"/>
              <a:t> </a:t>
            </a:r>
            <a:r>
              <a:rPr lang="en-US" sz="2800" dirty="0" err="1" smtClean="0"/>
              <a:t>mahkemelerinde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Kesinleşme</a:t>
            </a:r>
            <a:r>
              <a:rPr lang="en-US" sz="2800" b="1" dirty="0" smtClean="0"/>
              <a:t> </a:t>
            </a:r>
            <a:r>
              <a:rPr lang="en-US" sz="2800" b="1" dirty="0" err="1"/>
              <a:t>fierhinin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kesinleşmesi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,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kesinleşme</a:t>
            </a:r>
            <a:r>
              <a:rPr lang="en-US" sz="2800" dirty="0" smtClean="0"/>
              <a:t> </a:t>
            </a:r>
            <a:r>
              <a:rPr lang="en-US" sz="2800" dirty="0" err="1" smtClean="0"/>
              <a:t>şerhinin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8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 smtClean="0"/>
              <a:t>Talimat</a:t>
            </a:r>
            <a:r>
              <a:rPr lang="en-US" sz="2500" dirty="0"/>
              <a:t>, </a:t>
            </a:r>
            <a:r>
              <a:rPr lang="en-US" sz="2500" dirty="0" err="1"/>
              <a:t>dava</a:t>
            </a:r>
            <a:r>
              <a:rPr lang="en-US" sz="2500" dirty="0"/>
              <a:t> </a:t>
            </a:r>
            <a:r>
              <a:rPr lang="en-US" sz="2500" dirty="0" err="1" smtClean="0"/>
              <a:t>dosyası</a:t>
            </a:r>
            <a:r>
              <a:rPr lang="en-US" sz="2500" dirty="0" smtClean="0"/>
              <a:t> </a:t>
            </a:r>
            <a:r>
              <a:rPr lang="en-US" sz="2500" dirty="0" err="1"/>
              <a:t>için</a:t>
            </a:r>
            <a:r>
              <a:rPr lang="en-US" sz="2500" dirty="0"/>
              <a:t> </a:t>
            </a:r>
            <a:r>
              <a:rPr lang="en-US" sz="2500" dirty="0" err="1" smtClean="0"/>
              <a:t>yapılacak</a:t>
            </a:r>
            <a:r>
              <a:rPr lang="en-US" sz="2500" dirty="0" smtClean="0"/>
              <a:t> </a:t>
            </a:r>
            <a:r>
              <a:rPr lang="en-US" sz="2500" dirty="0" err="1"/>
              <a:t>bir</a:t>
            </a:r>
            <a:r>
              <a:rPr lang="en-US" sz="2500" dirty="0"/>
              <a:t> </a:t>
            </a:r>
            <a:r>
              <a:rPr lang="en-US" sz="2500" dirty="0" err="1" smtClean="0"/>
              <a:t>işlemin</a:t>
            </a:r>
            <a:r>
              <a:rPr lang="en-US" sz="2500" dirty="0" smtClean="0"/>
              <a:t> </a:t>
            </a:r>
            <a:r>
              <a:rPr lang="en-US" sz="2500" dirty="0"/>
              <a:t>(</a:t>
            </a:r>
            <a:r>
              <a:rPr lang="en-US" sz="2500" dirty="0" err="1" smtClean="0"/>
              <a:t>bilirkişi</a:t>
            </a:r>
            <a:r>
              <a:rPr lang="en-US" sz="2500" dirty="0" smtClean="0"/>
              <a:t> </a:t>
            </a:r>
            <a:r>
              <a:rPr lang="en-US" sz="2500" dirty="0" err="1" smtClean="0"/>
              <a:t>incelemesi</a:t>
            </a:r>
            <a:r>
              <a:rPr lang="en-US" sz="2500" dirty="0"/>
              <a:t>, </a:t>
            </a:r>
            <a:r>
              <a:rPr lang="en-US" sz="2500" dirty="0" err="1" smtClean="0"/>
              <a:t>keşif</a:t>
            </a:r>
            <a:r>
              <a:rPr lang="en-US" sz="2500" dirty="0"/>
              <a:t>) </a:t>
            </a:r>
            <a:r>
              <a:rPr lang="en-US" sz="2500" dirty="0" err="1" smtClean="0"/>
              <a:t>mahkemenin</a:t>
            </a:r>
            <a:r>
              <a:rPr lang="tr-TR" sz="2500" dirty="0"/>
              <a:t> </a:t>
            </a:r>
            <a:r>
              <a:rPr lang="en-US" sz="2500" dirty="0" err="1" smtClean="0"/>
              <a:t>bulunduğu</a:t>
            </a:r>
            <a:r>
              <a:rPr lang="en-US" sz="2500" dirty="0" smtClean="0"/>
              <a:t> </a:t>
            </a:r>
            <a:r>
              <a:rPr lang="en-US" sz="2500" dirty="0" err="1"/>
              <a:t>yerde</a:t>
            </a:r>
            <a:r>
              <a:rPr lang="en-US" sz="2500" dirty="0"/>
              <a:t> </a:t>
            </a:r>
            <a:r>
              <a:rPr lang="en-US" sz="2500" dirty="0" err="1" smtClean="0"/>
              <a:t>yapılamamasından</a:t>
            </a:r>
            <a:r>
              <a:rPr lang="en-US" sz="2500" dirty="0" smtClean="0"/>
              <a:t> </a:t>
            </a:r>
            <a:r>
              <a:rPr lang="en-US" sz="2500" dirty="0" err="1" smtClean="0"/>
              <a:t>dolayı</a:t>
            </a:r>
            <a:r>
              <a:rPr lang="en-US" sz="2500" dirty="0" smtClean="0"/>
              <a:t> </a:t>
            </a:r>
            <a:r>
              <a:rPr lang="en-US" sz="2500" dirty="0" err="1" smtClean="0"/>
              <a:t>başka</a:t>
            </a:r>
            <a:r>
              <a:rPr lang="en-US" sz="2500" dirty="0" smtClean="0"/>
              <a:t> </a:t>
            </a:r>
            <a:r>
              <a:rPr lang="en-US" sz="2500" dirty="0" err="1"/>
              <a:t>bir</a:t>
            </a:r>
            <a:r>
              <a:rPr lang="en-US" sz="2500" dirty="0"/>
              <a:t> </a:t>
            </a:r>
            <a:r>
              <a:rPr lang="en-US" sz="2500" dirty="0" err="1"/>
              <a:t>mahkemeye</a:t>
            </a:r>
            <a:r>
              <a:rPr lang="en-US" sz="2500" dirty="0"/>
              <a:t> </a:t>
            </a:r>
            <a:r>
              <a:rPr lang="en-US" sz="2500" dirty="0" err="1" smtClean="0"/>
              <a:t>gönderilmesi</a:t>
            </a:r>
            <a:r>
              <a:rPr lang="tr-TR" sz="2500" dirty="0" smtClean="0"/>
              <a:t> </a:t>
            </a:r>
            <a:r>
              <a:rPr lang="en-US" sz="2500" dirty="0" err="1" smtClean="0"/>
              <a:t>ve</a:t>
            </a:r>
            <a:r>
              <a:rPr lang="en-US" sz="2500" dirty="0" smtClean="0"/>
              <a:t> </a:t>
            </a:r>
            <a:r>
              <a:rPr lang="en-US" sz="2500" dirty="0" err="1" smtClean="0"/>
              <a:t>gönderildiği</a:t>
            </a:r>
            <a:r>
              <a:rPr lang="en-US" sz="2500" dirty="0" smtClean="0"/>
              <a:t> </a:t>
            </a:r>
            <a:r>
              <a:rPr lang="en-US" sz="2500" dirty="0" err="1"/>
              <a:t>mahkemede</a:t>
            </a:r>
            <a:r>
              <a:rPr lang="en-US" sz="2500" dirty="0"/>
              <a:t> </a:t>
            </a:r>
            <a:r>
              <a:rPr lang="en-US" sz="2500" dirty="0" err="1" smtClean="0"/>
              <a:t>işlemlerin</a:t>
            </a:r>
            <a:r>
              <a:rPr lang="en-US" sz="2500" dirty="0" smtClean="0"/>
              <a:t> </a:t>
            </a:r>
            <a:r>
              <a:rPr lang="en-US" sz="2500" dirty="0" err="1" smtClean="0"/>
              <a:t>yapılması</a:t>
            </a:r>
            <a:r>
              <a:rPr lang="en-US" sz="2500" dirty="0" smtClean="0"/>
              <a:t> </a:t>
            </a:r>
            <a:r>
              <a:rPr lang="en-US" sz="2500" dirty="0" err="1"/>
              <a:t>faaliyetlerini</a:t>
            </a:r>
            <a:r>
              <a:rPr lang="en-US" sz="2500" dirty="0"/>
              <a:t> </a:t>
            </a:r>
            <a:r>
              <a:rPr lang="en-US" sz="2500" dirty="0" err="1" smtClean="0"/>
              <a:t>kapsamaktadır</a:t>
            </a:r>
            <a:r>
              <a:rPr lang="en-US" sz="2500" dirty="0"/>
              <a:t>. </a:t>
            </a:r>
            <a:r>
              <a:rPr lang="en-US" sz="2500" dirty="0" err="1"/>
              <a:t>Talimat</a:t>
            </a:r>
            <a:r>
              <a:rPr lang="en-US" sz="2500" dirty="0"/>
              <a:t> </a:t>
            </a:r>
            <a:r>
              <a:rPr lang="en-US" sz="2500" dirty="0" err="1"/>
              <a:t>modülü</a:t>
            </a:r>
            <a:r>
              <a:rPr lang="en-US" sz="2500" dirty="0"/>
              <a:t> </a:t>
            </a:r>
            <a:r>
              <a:rPr lang="en-US" sz="2500" dirty="0" err="1"/>
              <a:t>ise</a:t>
            </a:r>
            <a:r>
              <a:rPr lang="en-US" sz="2500" dirty="0"/>
              <a:t> </a:t>
            </a:r>
            <a:r>
              <a:rPr lang="en-US" sz="2500" dirty="0" err="1"/>
              <a:t>bu</a:t>
            </a:r>
            <a:r>
              <a:rPr lang="en-US" sz="2500" dirty="0"/>
              <a:t> </a:t>
            </a:r>
            <a:r>
              <a:rPr lang="en-US" sz="2500" dirty="0" err="1"/>
              <a:t>yolla</a:t>
            </a:r>
            <a:r>
              <a:rPr lang="en-US" sz="2500" dirty="0"/>
              <a:t> </a:t>
            </a:r>
            <a:r>
              <a:rPr lang="en-US" sz="2500" dirty="0" err="1"/>
              <a:t>mahkemeye</a:t>
            </a:r>
            <a:r>
              <a:rPr lang="en-US" sz="2500" dirty="0"/>
              <a:t> </a:t>
            </a:r>
            <a:r>
              <a:rPr lang="en-US" sz="2500" dirty="0" err="1"/>
              <a:t>gelen</a:t>
            </a:r>
            <a:r>
              <a:rPr lang="en-US" sz="2500" dirty="0"/>
              <a:t> </a:t>
            </a:r>
            <a:r>
              <a:rPr lang="en-US" sz="2500" dirty="0" err="1"/>
              <a:t>dosya</a:t>
            </a:r>
            <a:r>
              <a:rPr lang="en-US" sz="2500" dirty="0"/>
              <a:t> </a:t>
            </a:r>
            <a:r>
              <a:rPr lang="en-US" sz="2500" dirty="0" err="1" smtClean="0"/>
              <a:t>işlemlerinin</a:t>
            </a:r>
            <a:r>
              <a:rPr lang="en-US" sz="2500" dirty="0" smtClean="0"/>
              <a:t> </a:t>
            </a:r>
            <a:r>
              <a:rPr lang="en-US" sz="2500" dirty="0" err="1" smtClean="0"/>
              <a:t>otomasyon</a:t>
            </a:r>
            <a:r>
              <a:rPr lang="tr-TR" sz="2500" dirty="0" smtClean="0"/>
              <a:t> </a:t>
            </a:r>
            <a:r>
              <a:rPr lang="en-US" sz="2500" dirty="0" err="1" smtClean="0"/>
              <a:t>ortamında</a:t>
            </a:r>
            <a:r>
              <a:rPr lang="en-US" sz="2500" dirty="0" smtClean="0"/>
              <a:t> </a:t>
            </a:r>
            <a:r>
              <a:rPr lang="en-US" sz="2500" dirty="0" err="1" smtClean="0"/>
              <a:t>gerçekleştirilmesini</a:t>
            </a:r>
            <a:r>
              <a:rPr lang="en-US" sz="2500" dirty="0" smtClean="0"/>
              <a:t> </a:t>
            </a:r>
            <a:r>
              <a:rPr lang="en-US" sz="2500" dirty="0" err="1" smtClean="0"/>
              <a:t>kapsamaktadır</a:t>
            </a:r>
            <a:r>
              <a:rPr lang="en-US" sz="2500" dirty="0"/>
              <a:t>.</a:t>
            </a:r>
          </a:p>
          <a:p>
            <a:pPr marL="0" indent="0">
              <a:buNone/>
            </a:pPr>
            <a:r>
              <a:rPr lang="en-US" sz="2500" b="1" dirty="0" err="1"/>
              <a:t>Giden</a:t>
            </a:r>
            <a:r>
              <a:rPr lang="en-US" sz="2500" b="1" dirty="0"/>
              <a:t> </a:t>
            </a:r>
            <a:r>
              <a:rPr lang="en-US" sz="2500" b="1" dirty="0" err="1"/>
              <a:t>Talimat</a:t>
            </a:r>
            <a:r>
              <a:rPr lang="en-US" sz="2500" b="1" dirty="0"/>
              <a:t> </a:t>
            </a:r>
            <a:r>
              <a:rPr lang="en-US" sz="2500" b="1" dirty="0" err="1" smtClean="0"/>
              <a:t>işlemleri</a:t>
            </a:r>
            <a:r>
              <a:rPr lang="en-US" sz="2500" b="1" dirty="0" smtClean="0"/>
              <a:t> </a:t>
            </a:r>
            <a:r>
              <a:rPr lang="en-US" sz="2500" b="1" dirty="0"/>
              <a:t>Alt </a:t>
            </a:r>
            <a:r>
              <a:rPr lang="en-US" sz="2500" b="1" dirty="0" err="1"/>
              <a:t>Modülü</a:t>
            </a:r>
            <a:endParaRPr lang="en-US" sz="2500" b="1" dirty="0"/>
          </a:p>
          <a:p>
            <a:pPr marL="0" indent="0">
              <a:buNone/>
            </a:pPr>
            <a:r>
              <a:rPr lang="en-US" sz="2500" dirty="0" err="1"/>
              <a:t>Giden</a:t>
            </a:r>
            <a:r>
              <a:rPr lang="en-US" sz="2500" dirty="0"/>
              <a:t> </a:t>
            </a:r>
            <a:r>
              <a:rPr lang="en-US" sz="2500" dirty="0" err="1"/>
              <a:t>talimat</a:t>
            </a:r>
            <a:r>
              <a:rPr lang="en-US" sz="2500" dirty="0"/>
              <a:t> </a:t>
            </a:r>
            <a:r>
              <a:rPr lang="en-US" sz="2500" dirty="0" err="1" smtClean="0"/>
              <a:t>işlemleri</a:t>
            </a:r>
            <a:r>
              <a:rPr lang="en-US" sz="2500" dirty="0" smtClean="0"/>
              <a:t> </a:t>
            </a:r>
            <a:r>
              <a:rPr lang="en-US" sz="2500" dirty="0"/>
              <a:t>alt </a:t>
            </a:r>
            <a:r>
              <a:rPr lang="en-US" sz="2500" dirty="0" err="1"/>
              <a:t>modülü</a:t>
            </a:r>
            <a:r>
              <a:rPr lang="en-US" sz="2500" dirty="0"/>
              <a:t>, </a:t>
            </a:r>
            <a:r>
              <a:rPr lang="en-US" sz="2500" dirty="0" err="1"/>
              <a:t>gönderilen</a:t>
            </a:r>
            <a:r>
              <a:rPr lang="en-US" sz="2500" dirty="0"/>
              <a:t> </a:t>
            </a:r>
            <a:r>
              <a:rPr lang="en-US" sz="2500" dirty="0" err="1"/>
              <a:t>talimat</a:t>
            </a:r>
            <a:r>
              <a:rPr lang="en-US" sz="2500" dirty="0"/>
              <a:t> </a:t>
            </a:r>
            <a:r>
              <a:rPr lang="en-US" sz="2500" dirty="0" err="1"/>
              <a:t>faaliyetlerinin</a:t>
            </a:r>
            <a:r>
              <a:rPr lang="en-US" sz="2500" dirty="0"/>
              <a:t> </a:t>
            </a:r>
            <a:r>
              <a:rPr lang="en-US" sz="2500" dirty="0" err="1" smtClean="0"/>
              <a:t>otomasyon</a:t>
            </a:r>
            <a:r>
              <a:rPr lang="tr-TR" sz="2500" dirty="0" smtClean="0"/>
              <a:t> </a:t>
            </a:r>
            <a:r>
              <a:rPr lang="en-US" sz="2500" dirty="0" err="1" smtClean="0"/>
              <a:t>ortamında</a:t>
            </a:r>
            <a:r>
              <a:rPr lang="en-US" sz="2500" dirty="0" smtClean="0"/>
              <a:t> </a:t>
            </a:r>
            <a:r>
              <a:rPr lang="en-US" sz="2500" dirty="0" err="1" smtClean="0"/>
              <a:t>gerçekleştirimini</a:t>
            </a:r>
            <a:r>
              <a:rPr lang="en-US" sz="2500" dirty="0" smtClean="0"/>
              <a:t> </a:t>
            </a:r>
            <a:r>
              <a:rPr lang="en-US" sz="2500" dirty="0" err="1" smtClean="0"/>
              <a:t>kapsamaktadır</a:t>
            </a:r>
            <a:r>
              <a:rPr lang="en-US" sz="2500" dirty="0"/>
              <a:t>. </a:t>
            </a:r>
            <a:r>
              <a:rPr lang="en-US" sz="2500" dirty="0" err="1"/>
              <a:t>Giden</a:t>
            </a:r>
            <a:r>
              <a:rPr lang="en-US" sz="2500" dirty="0"/>
              <a:t> </a:t>
            </a:r>
            <a:r>
              <a:rPr lang="en-US" sz="2500" dirty="0" err="1"/>
              <a:t>talimat</a:t>
            </a:r>
            <a:r>
              <a:rPr lang="en-US" sz="2500" dirty="0"/>
              <a:t> </a:t>
            </a:r>
            <a:r>
              <a:rPr lang="en-US" sz="2500" dirty="0" err="1" smtClean="0"/>
              <a:t>işlemleri</a:t>
            </a:r>
            <a:r>
              <a:rPr lang="en-US" sz="2500" dirty="0" smtClean="0"/>
              <a:t> </a:t>
            </a:r>
            <a:r>
              <a:rPr lang="en-US" sz="2500" dirty="0"/>
              <a:t>alt </a:t>
            </a:r>
            <a:r>
              <a:rPr lang="en-US" sz="2500" dirty="0" err="1"/>
              <a:t>modülü</a:t>
            </a:r>
            <a:r>
              <a:rPr lang="en-US" sz="2500" dirty="0"/>
              <a:t> </a:t>
            </a:r>
            <a:r>
              <a:rPr lang="en-US" sz="2500" dirty="0" err="1" smtClean="0"/>
              <a:t>ekranlarının</a:t>
            </a:r>
            <a:r>
              <a:rPr lang="en-US" sz="2500" dirty="0" smtClean="0"/>
              <a:t> </a:t>
            </a:r>
            <a:r>
              <a:rPr lang="en-US" sz="2500" dirty="0" err="1" smtClean="0"/>
              <a:t>aşağıda</a:t>
            </a:r>
            <a:r>
              <a:rPr lang="en-US" sz="2500" dirty="0" smtClean="0"/>
              <a:t> </a:t>
            </a:r>
            <a:r>
              <a:rPr lang="en-US" sz="2500" dirty="0" err="1"/>
              <a:t>listesi</a:t>
            </a:r>
            <a:r>
              <a:rPr lang="en-US" sz="2500" dirty="0"/>
              <a:t> </a:t>
            </a:r>
            <a:r>
              <a:rPr lang="en-US" sz="2500" dirty="0" err="1" smtClean="0"/>
              <a:t>verilmiş</a:t>
            </a:r>
            <a:r>
              <a:rPr lang="en-US" sz="2500" dirty="0" smtClean="0"/>
              <a:t> </a:t>
            </a:r>
            <a:r>
              <a:rPr lang="en-US" sz="2500" dirty="0" err="1"/>
              <a:t>olup</a:t>
            </a:r>
            <a:r>
              <a:rPr lang="en-US" sz="2500" dirty="0"/>
              <a:t>, </a:t>
            </a:r>
            <a:r>
              <a:rPr lang="en-US" sz="2500" dirty="0" err="1"/>
              <a:t>takip</a:t>
            </a:r>
            <a:r>
              <a:rPr lang="en-US" sz="2500" dirty="0"/>
              <a:t> </a:t>
            </a:r>
            <a:r>
              <a:rPr lang="en-US" sz="2500" dirty="0" err="1"/>
              <a:t>eden</a:t>
            </a:r>
            <a:r>
              <a:rPr lang="en-US" sz="2500" dirty="0"/>
              <a:t> </a:t>
            </a:r>
            <a:r>
              <a:rPr lang="en-US" sz="2500" dirty="0" err="1"/>
              <a:t>bölümlerde</a:t>
            </a:r>
            <a:r>
              <a:rPr lang="en-US" sz="2500" dirty="0"/>
              <a:t> </a:t>
            </a:r>
            <a:r>
              <a:rPr lang="en-US" sz="2500" dirty="0" err="1" smtClean="0"/>
              <a:t>açıklanmıştır</a:t>
            </a:r>
            <a:r>
              <a:rPr lang="en-US" sz="2500" dirty="0"/>
              <a:t>.</a:t>
            </a: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58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b="1" dirty="0" err="1" smtClean="0"/>
              <a:t>Talimat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Yazısının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Yazılması</a:t>
            </a:r>
            <a:endParaRPr lang="en-US" sz="2500" b="1" dirty="0"/>
          </a:p>
          <a:p>
            <a:pPr marL="0" indent="0">
              <a:buNone/>
            </a:pPr>
            <a:r>
              <a:rPr lang="en-US" sz="2500" dirty="0" err="1"/>
              <a:t>Talimat</a:t>
            </a:r>
            <a:r>
              <a:rPr lang="en-US" sz="2500" dirty="0"/>
              <a:t> </a:t>
            </a:r>
            <a:r>
              <a:rPr lang="en-US" sz="2500" dirty="0" err="1" smtClean="0"/>
              <a:t>dosyasına</a:t>
            </a:r>
            <a:r>
              <a:rPr lang="en-US" sz="2500" dirty="0" smtClean="0"/>
              <a:t> </a:t>
            </a:r>
            <a:r>
              <a:rPr lang="en-US" sz="2500" dirty="0" err="1"/>
              <a:t>eklenecek</a:t>
            </a:r>
            <a:r>
              <a:rPr lang="en-US" sz="2500" dirty="0"/>
              <a:t> </a:t>
            </a:r>
            <a:r>
              <a:rPr lang="en-US" sz="2500" dirty="0" err="1"/>
              <a:t>üst</a:t>
            </a:r>
            <a:r>
              <a:rPr lang="en-US" sz="2500" dirty="0"/>
              <a:t> </a:t>
            </a:r>
            <a:r>
              <a:rPr lang="en-US" sz="2500" dirty="0" err="1" smtClean="0"/>
              <a:t>yazının</a:t>
            </a:r>
            <a:r>
              <a:rPr lang="en-US" sz="2500" dirty="0" smtClean="0"/>
              <a:t> </a:t>
            </a:r>
            <a:r>
              <a:rPr lang="en-US" sz="2500" dirty="0" err="1" smtClean="0"/>
              <a:t>hazırlandığı</a:t>
            </a:r>
            <a:r>
              <a:rPr lang="en-US" sz="2500" dirty="0" smtClean="0"/>
              <a:t> </a:t>
            </a:r>
            <a:r>
              <a:rPr lang="en-US" sz="2500" dirty="0" err="1" smtClean="0"/>
              <a:t>ekrandır</a:t>
            </a:r>
            <a:r>
              <a:rPr lang="en-US" sz="2500" dirty="0"/>
              <a:t>.</a:t>
            </a:r>
          </a:p>
          <a:p>
            <a:pPr marL="0" indent="0">
              <a:buNone/>
            </a:pPr>
            <a:r>
              <a:rPr lang="en-US" sz="2500" b="1" dirty="0" err="1"/>
              <a:t>Gönderilen</a:t>
            </a:r>
            <a:r>
              <a:rPr lang="en-US" sz="2500" b="1" dirty="0"/>
              <a:t> </a:t>
            </a:r>
            <a:r>
              <a:rPr lang="en-US" sz="2500" b="1" dirty="0" err="1" smtClean="0"/>
              <a:t>Talimatların</a:t>
            </a:r>
            <a:r>
              <a:rPr lang="en-US" sz="2500" b="1" dirty="0" smtClean="0"/>
              <a:t> </a:t>
            </a:r>
            <a:r>
              <a:rPr lang="en-US" sz="2500" b="1" dirty="0" err="1"/>
              <a:t>Listelenmesi</a:t>
            </a:r>
            <a:endParaRPr lang="en-US" sz="2500" b="1" dirty="0"/>
          </a:p>
          <a:p>
            <a:pPr marL="0" indent="0">
              <a:buNone/>
            </a:pPr>
            <a:r>
              <a:rPr lang="sv-SE" sz="2500" dirty="0"/>
              <a:t>Gönderilen </a:t>
            </a:r>
            <a:r>
              <a:rPr lang="sv-SE" sz="2500" dirty="0" smtClean="0"/>
              <a:t>talimatların </a:t>
            </a:r>
            <a:r>
              <a:rPr lang="sv-SE" sz="2500" dirty="0"/>
              <a:t>belli kriterlere göre liste halinde </a:t>
            </a:r>
            <a:r>
              <a:rPr lang="sv-SE" sz="2500" dirty="0" smtClean="0"/>
              <a:t>görülebildiği ekrandır</a:t>
            </a:r>
            <a:r>
              <a:rPr lang="sv-SE" sz="2500" dirty="0"/>
              <a:t>.</a:t>
            </a:r>
          </a:p>
          <a:p>
            <a:pPr marL="0" indent="0">
              <a:buNone/>
            </a:pPr>
            <a:r>
              <a:rPr lang="en-US" sz="2500" b="1" dirty="0" err="1"/>
              <a:t>Talimat</a:t>
            </a:r>
            <a:r>
              <a:rPr lang="en-US" sz="2500" b="1" dirty="0"/>
              <a:t> </a:t>
            </a:r>
            <a:r>
              <a:rPr lang="en-US" sz="2500" b="1" dirty="0" err="1"/>
              <a:t>Arama</a:t>
            </a:r>
            <a:r>
              <a:rPr lang="en-US" sz="2500" b="1" dirty="0"/>
              <a:t> </a:t>
            </a:r>
            <a:r>
              <a:rPr lang="en-US" sz="2500" b="1" dirty="0" err="1" smtClean="0"/>
              <a:t>Ekranı</a:t>
            </a:r>
            <a:endParaRPr lang="en-US" sz="2500" b="1" dirty="0"/>
          </a:p>
          <a:p>
            <a:pPr marL="0" indent="0">
              <a:buNone/>
            </a:pPr>
            <a:r>
              <a:rPr lang="en-US" sz="2500" dirty="0" err="1"/>
              <a:t>Gönderilen</a:t>
            </a:r>
            <a:r>
              <a:rPr lang="en-US" sz="2500" dirty="0"/>
              <a:t> </a:t>
            </a:r>
            <a:r>
              <a:rPr lang="en-US" sz="2500" dirty="0" err="1" smtClean="0"/>
              <a:t>talimatların</a:t>
            </a:r>
            <a:r>
              <a:rPr lang="en-US" sz="2500" dirty="0" smtClean="0"/>
              <a:t> </a:t>
            </a:r>
            <a:r>
              <a:rPr lang="en-US" sz="2500" dirty="0" err="1"/>
              <a:t>posta</a:t>
            </a:r>
            <a:r>
              <a:rPr lang="en-US" sz="2500" dirty="0"/>
              <a:t> </a:t>
            </a:r>
            <a:r>
              <a:rPr lang="en-US" sz="2500" dirty="0" err="1"/>
              <a:t>gönderilme</a:t>
            </a:r>
            <a:r>
              <a:rPr lang="en-US" sz="2500" dirty="0"/>
              <a:t> </a:t>
            </a:r>
            <a:r>
              <a:rPr lang="en-US" sz="2500" dirty="0" err="1" smtClean="0"/>
              <a:t>işlemlerinin</a:t>
            </a:r>
            <a:r>
              <a:rPr lang="en-US" sz="2500" dirty="0" smtClean="0"/>
              <a:t> </a:t>
            </a:r>
            <a:r>
              <a:rPr lang="en-US" sz="2500" dirty="0" err="1" smtClean="0"/>
              <a:t>yapıldığı</a:t>
            </a:r>
            <a:r>
              <a:rPr lang="en-US" sz="2500" dirty="0" smtClean="0"/>
              <a:t> </a:t>
            </a:r>
            <a:r>
              <a:rPr lang="en-US" sz="2500" dirty="0" err="1" smtClean="0"/>
              <a:t>ekrandır</a:t>
            </a:r>
            <a:r>
              <a:rPr lang="en-US" sz="2500" dirty="0" smtClean="0"/>
              <a:t>.</a:t>
            </a:r>
            <a:endParaRPr lang="tr-TR" sz="2500" dirty="0" smtClean="0"/>
          </a:p>
          <a:p>
            <a:pPr marL="0" indent="0">
              <a:buNone/>
            </a:pPr>
            <a:r>
              <a:rPr lang="en-US" sz="2500" b="1" dirty="0" err="1" smtClean="0"/>
              <a:t>Talimat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Akıbetinin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Sorulması</a:t>
            </a:r>
            <a:endParaRPr lang="en-US" sz="2500" b="1" dirty="0"/>
          </a:p>
          <a:p>
            <a:pPr marL="0" indent="0">
              <a:buNone/>
            </a:pPr>
            <a:r>
              <a:rPr lang="en-US" sz="2500" dirty="0" err="1"/>
              <a:t>Gönderilen</a:t>
            </a:r>
            <a:r>
              <a:rPr lang="en-US" sz="2500" dirty="0"/>
              <a:t> </a:t>
            </a:r>
            <a:r>
              <a:rPr lang="en-US" sz="2500" dirty="0" err="1" smtClean="0"/>
              <a:t>talimatın</a:t>
            </a:r>
            <a:r>
              <a:rPr lang="en-US" sz="2500" dirty="0" smtClean="0"/>
              <a:t> </a:t>
            </a:r>
            <a:r>
              <a:rPr lang="en-US" sz="2500" dirty="0" err="1"/>
              <a:t>geri</a:t>
            </a:r>
            <a:r>
              <a:rPr lang="en-US" sz="2500" dirty="0"/>
              <a:t> </a:t>
            </a:r>
            <a:r>
              <a:rPr lang="en-US" sz="2500" dirty="0" err="1" smtClean="0"/>
              <a:t>dönüşünün</a:t>
            </a:r>
            <a:r>
              <a:rPr lang="en-US" sz="2500" dirty="0" smtClean="0"/>
              <a:t> </a:t>
            </a:r>
            <a:r>
              <a:rPr lang="en-US" sz="2500" dirty="0" err="1"/>
              <a:t>gecikmesi</a:t>
            </a:r>
            <a:r>
              <a:rPr lang="en-US" sz="2500" dirty="0"/>
              <a:t> </a:t>
            </a:r>
            <a:r>
              <a:rPr lang="en-US" sz="2500" dirty="0" err="1"/>
              <a:t>üzerine</a:t>
            </a:r>
            <a:r>
              <a:rPr lang="en-US" sz="2500" dirty="0"/>
              <a:t>, </a:t>
            </a:r>
            <a:r>
              <a:rPr lang="en-US" sz="2500" dirty="0" err="1" smtClean="0"/>
              <a:t>talimatı</a:t>
            </a:r>
            <a:r>
              <a:rPr lang="en-US" sz="2500" dirty="0" smtClean="0"/>
              <a:t> </a:t>
            </a:r>
            <a:r>
              <a:rPr lang="en-US" sz="2500" dirty="0" err="1"/>
              <a:t>gönderen</a:t>
            </a:r>
            <a:r>
              <a:rPr lang="en-US" sz="2500" dirty="0"/>
              <a:t> </a:t>
            </a:r>
            <a:r>
              <a:rPr lang="en-US" sz="2500" dirty="0" err="1" smtClean="0"/>
              <a:t>mahkeme</a:t>
            </a:r>
            <a:r>
              <a:rPr lang="tr-TR" sz="2500" dirty="0" smtClean="0"/>
              <a:t> </a:t>
            </a:r>
            <a:r>
              <a:rPr lang="en-US" sz="2500" dirty="0" err="1" smtClean="0"/>
              <a:t>tarafından</a:t>
            </a:r>
            <a:r>
              <a:rPr lang="en-US" sz="2500" dirty="0" smtClean="0"/>
              <a:t> </a:t>
            </a:r>
            <a:r>
              <a:rPr lang="en-US" sz="2500" dirty="0" err="1"/>
              <a:t>talimat</a:t>
            </a:r>
            <a:r>
              <a:rPr lang="en-US" sz="2500" dirty="0"/>
              <a:t> </a:t>
            </a:r>
            <a:r>
              <a:rPr lang="en-US" sz="2500" dirty="0" err="1" smtClean="0"/>
              <a:t>akıbet</a:t>
            </a:r>
            <a:r>
              <a:rPr lang="en-US" sz="2500" dirty="0" smtClean="0"/>
              <a:t> </a:t>
            </a:r>
            <a:r>
              <a:rPr lang="en-US" sz="2500" dirty="0" err="1" smtClean="0"/>
              <a:t>araştırma</a:t>
            </a:r>
            <a:r>
              <a:rPr lang="en-US" sz="2500" dirty="0" smtClean="0"/>
              <a:t> </a:t>
            </a:r>
            <a:r>
              <a:rPr lang="en-US" sz="2500" dirty="0" err="1" smtClean="0"/>
              <a:t>yazısının</a:t>
            </a:r>
            <a:r>
              <a:rPr lang="en-US" sz="2500" dirty="0" smtClean="0"/>
              <a:t> </a:t>
            </a:r>
            <a:r>
              <a:rPr lang="en-US" sz="2500" dirty="0" err="1" smtClean="0"/>
              <a:t>yazıldığı</a:t>
            </a:r>
            <a:r>
              <a:rPr lang="en-US" sz="2500" dirty="0" smtClean="0"/>
              <a:t> </a:t>
            </a:r>
            <a:r>
              <a:rPr lang="en-US" sz="2500" dirty="0" err="1" smtClean="0"/>
              <a:t>ekrandır</a:t>
            </a:r>
            <a:r>
              <a:rPr lang="en-US" sz="2500" dirty="0"/>
              <a:t>.</a:t>
            </a: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1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Yarg</a:t>
            </a:r>
            <a:r>
              <a:rPr lang="tr-TR" b="1" dirty="0" smtClean="0"/>
              <a:t>ı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err="1" smtClean="0"/>
              <a:t>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/>
              <a:t>İ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/>
              <a:t>alt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aşağıda</a:t>
            </a:r>
            <a:r>
              <a:rPr lang="en-US" dirty="0" smtClean="0"/>
              <a:t> </a:t>
            </a:r>
            <a:r>
              <a:rPr lang="en-US" dirty="0" err="1"/>
              <a:t>listelenen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 smtClean="0"/>
              <a:t>başlatabilmektedir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uyuşmazlıklardan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şahsın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kurumun</a:t>
            </a:r>
            <a:r>
              <a:rPr lang="en-US" dirty="0"/>
              <a:t> </a:t>
            </a:r>
            <a:r>
              <a:rPr lang="en-US" dirty="0" err="1" smtClean="0"/>
              <a:t>uyuşmazlık</a:t>
            </a:r>
            <a:r>
              <a:rPr lang="en-US" dirty="0" smtClean="0"/>
              <a:t> </a:t>
            </a:r>
            <a:r>
              <a:rPr lang="en-US" dirty="0" err="1"/>
              <a:t>nedeni</a:t>
            </a:r>
            <a:r>
              <a:rPr lang="en-US" dirty="0"/>
              <a:t> </a:t>
            </a:r>
            <a:r>
              <a:rPr lang="en-US" dirty="0" err="1" smtClean="0"/>
              <a:t>kurum</a:t>
            </a:r>
            <a:r>
              <a:rPr lang="tr-TR" dirty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mahkemesine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 smtClean="0"/>
              <a:t>açması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 smtClean="0"/>
              <a:t>uyuşmazlıklardan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şahsın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kurumun</a:t>
            </a:r>
            <a:r>
              <a:rPr lang="en-US" dirty="0"/>
              <a:t> </a:t>
            </a:r>
            <a:r>
              <a:rPr lang="en-US" dirty="0" err="1" smtClean="0"/>
              <a:t>uyuşmazlık</a:t>
            </a:r>
            <a:r>
              <a:rPr lang="en-US" dirty="0" smtClean="0"/>
              <a:t> </a:t>
            </a:r>
            <a:r>
              <a:rPr lang="en-US" dirty="0" err="1"/>
              <a:t>nedeni</a:t>
            </a:r>
            <a:r>
              <a:rPr lang="en-US" dirty="0"/>
              <a:t> </a:t>
            </a:r>
            <a:r>
              <a:rPr lang="en-US" dirty="0" err="1" smtClean="0"/>
              <a:t>kurum</a:t>
            </a:r>
            <a:r>
              <a:rPr lang="tr-TR" dirty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mahkemesine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 smtClean="0"/>
              <a:t>açması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4483 </a:t>
            </a:r>
            <a:r>
              <a:rPr lang="en-US" dirty="0" err="1"/>
              <a:t>Memur</a:t>
            </a:r>
            <a:r>
              <a:rPr lang="en-US" dirty="0"/>
              <a:t> </a:t>
            </a:r>
            <a:r>
              <a:rPr lang="en-US" dirty="0" err="1" smtClean="0"/>
              <a:t>Muhekamatı</a:t>
            </a:r>
            <a:r>
              <a:rPr lang="en-US" dirty="0" smtClean="0"/>
              <a:t> </a:t>
            </a:r>
            <a:r>
              <a:rPr lang="en-US" dirty="0" err="1"/>
              <a:t>Kanunundan</a:t>
            </a:r>
            <a:r>
              <a:rPr lang="en-US" dirty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/>
              <a:t>bölge</a:t>
            </a:r>
            <a:r>
              <a:rPr lang="en-US" dirty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mahkemesine</a:t>
            </a:r>
            <a:r>
              <a:rPr lang="en-US" dirty="0"/>
              <a:t> </a:t>
            </a:r>
            <a:r>
              <a:rPr lang="en-US" dirty="0" err="1" smtClean="0"/>
              <a:t>dava</a:t>
            </a:r>
            <a:r>
              <a:rPr lang="tr-TR" dirty="0"/>
              <a:t> </a:t>
            </a:r>
            <a:r>
              <a:rPr lang="en-US" dirty="0" err="1" smtClean="0"/>
              <a:t>açılması</a:t>
            </a:r>
            <a:r>
              <a:rPr lang="en-US" dirty="0" smtClean="0"/>
              <a:t>,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mahkemesindeki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dosyalarının</a:t>
            </a:r>
            <a:r>
              <a:rPr lang="en-US" dirty="0" smtClean="0"/>
              <a:t> </a:t>
            </a:r>
            <a:r>
              <a:rPr lang="en-US" dirty="0" err="1" smtClean="0"/>
              <a:t>bölge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mahkemesine</a:t>
            </a:r>
            <a:r>
              <a:rPr lang="tr-TR" dirty="0"/>
              <a:t> </a:t>
            </a:r>
            <a:r>
              <a:rPr lang="en-US" dirty="0" err="1" smtClean="0"/>
              <a:t>gelmesi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bölge</a:t>
            </a:r>
            <a:r>
              <a:rPr lang="en-US" dirty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mahkemesinin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mahkemesi</a:t>
            </a:r>
            <a:r>
              <a:rPr lang="en-US" dirty="0"/>
              <a:t> </a:t>
            </a:r>
            <a:r>
              <a:rPr lang="en-US" dirty="0" err="1" smtClean="0"/>
              <a:t>olarak</a:t>
            </a:r>
            <a:r>
              <a:rPr lang="tr-TR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yapması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431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işlemin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incelemesi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keşif</a:t>
            </a:r>
            <a:r>
              <a:rPr lang="en-US" sz="2800" dirty="0"/>
              <a:t>) </a:t>
            </a:r>
            <a:r>
              <a:rPr lang="en-US" sz="2800" dirty="0" err="1"/>
              <a:t>mahkemenin</a:t>
            </a:r>
            <a:r>
              <a:rPr lang="en-US" sz="2800" dirty="0"/>
              <a:t> </a:t>
            </a:r>
            <a:r>
              <a:rPr lang="en-US" sz="2800" dirty="0" err="1" smtClean="0"/>
              <a:t>bulunduğu</a:t>
            </a:r>
            <a:r>
              <a:rPr lang="en-US" sz="2800" dirty="0" smtClean="0"/>
              <a:t> </a:t>
            </a:r>
            <a:r>
              <a:rPr lang="en-US" sz="2800" dirty="0" err="1"/>
              <a:t>yerde</a:t>
            </a:r>
            <a:r>
              <a:rPr lang="en-US" sz="2800" dirty="0"/>
              <a:t> </a:t>
            </a:r>
            <a:r>
              <a:rPr lang="en-US" sz="2800" dirty="0" err="1" smtClean="0"/>
              <a:t>yapılamamasından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dolayı</a:t>
            </a:r>
            <a:r>
              <a:rPr lang="en-US" sz="2800" dirty="0" smtClean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mahkemeye</a:t>
            </a:r>
            <a:r>
              <a:rPr lang="tr-TR" sz="2800" dirty="0" smtClean="0"/>
              <a:t> </a:t>
            </a:r>
            <a:r>
              <a:rPr lang="en-US" sz="2800" dirty="0" err="1" smtClean="0"/>
              <a:t>gönderilmesi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gönderildiği</a:t>
            </a:r>
            <a:r>
              <a:rPr lang="en-US" sz="2800" dirty="0" smtClean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faaliyetlerini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yolla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 smtClean="0"/>
              <a:t>gelen</a:t>
            </a:r>
            <a:r>
              <a:rPr lang="tr-TR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gerçekleştirilmesini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97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Gelen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 smtClean="0"/>
              <a:t>Alt </a:t>
            </a:r>
            <a:r>
              <a:rPr lang="en-US" sz="2800" b="1" dirty="0" err="1" smtClean="0"/>
              <a:t>Modülü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/>
              <a:t>Havalesi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hâkimli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heyetli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dosyaları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sorumlu</a:t>
            </a:r>
            <a:r>
              <a:rPr lang="tr-TR" sz="2800" dirty="0" smtClean="0"/>
              <a:t> </a:t>
            </a:r>
            <a:r>
              <a:rPr lang="en-US" sz="2800" dirty="0" err="1" smtClean="0"/>
              <a:t>hâkimin</a:t>
            </a:r>
            <a:r>
              <a:rPr lang="en-US" sz="2800" dirty="0" smtClean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/>
              <a:t>Noksan</a:t>
            </a:r>
            <a:r>
              <a:rPr lang="en-US" sz="2800" b="1" dirty="0"/>
              <a:t> </a:t>
            </a:r>
            <a:r>
              <a:rPr lang="en-US" sz="2800" b="1" dirty="0" err="1"/>
              <a:t>Tamamlama</a:t>
            </a:r>
            <a:r>
              <a:rPr lang="en-US" sz="2800" b="1" dirty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 smtClean="0"/>
              <a:t>paranın</a:t>
            </a:r>
            <a:r>
              <a:rPr lang="en-US" sz="2800" dirty="0" smtClean="0"/>
              <a:t> </a:t>
            </a:r>
            <a:r>
              <a:rPr lang="en-US" sz="2800" dirty="0" err="1" smtClean="0"/>
              <a:t>masraşarı</a:t>
            </a:r>
            <a:r>
              <a:rPr lang="en-US" sz="2800" dirty="0" smtClean="0"/>
              <a:t> </a:t>
            </a:r>
            <a:r>
              <a:rPr lang="en-US" sz="2800" dirty="0" err="1" smtClean="0"/>
              <a:t>karşılamaması</a:t>
            </a:r>
            <a:r>
              <a:rPr lang="tr-TR" sz="2800" dirty="0" smtClean="0"/>
              <a:t> </a:t>
            </a:r>
            <a:r>
              <a:rPr lang="en-US" sz="2800" dirty="0" err="1" smtClean="0"/>
              <a:t>ya</a:t>
            </a:r>
            <a:r>
              <a:rPr lang="en-US" sz="2800" dirty="0" smtClean="0"/>
              <a:t> </a:t>
            </a:r>
            <a:r>
              <a:rPr lang="en-US" sz="2800" dirty="0"/>
              <a:t>da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gönderilmemesi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26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Gelen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 smtClean="0"/>
              <a:t>Alt </a:t>
            </a:r>
            <a:r>
              <a:rPr lang="en-US" sz="2800" b="1" dirty="0" err="1" smtClean="0"/>
              <a:t>Modülü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err="1"/>
              <a:t>Naip</a:t>
            </a:r>
            <a:r>
              <a:rPr lang="en-US" sz="2800" b="1" dirty="0"/>
              <a:t> </a:t>
            </a:r>
            <a:r>
              <a:rPr lang="en-US" sz="2800" b="1" dirty="0" err="1"/>
              <a:t>Üye</a:t>
            </a:r>
            <a:r>
              <a:rPr lang="en-US" sz="2800" b="1" dirty="0"/>
              <a:t> </a:t>
            </a:r>
            <a:r>
              <a:rPr lang="en-US" sz="2800" b="1" dirty="0" err="1"/>
              <a:t>Tayini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dosyasına</a:t>
            </a:r>
            <a:r>
              <a:rPr lang="en-US" sz="2800" dirty="0"/>
              <a:t>, 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naip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seçilmesi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 smtClean="0"/>
              <a:t>Yazısı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tamamlanması</a:t>
            </a:r>
            <a:r>
              <a:rPr lang="en-US" sz="2800" dirty="0" smtClean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 smtClean="0"/>
              <a:t>talimatın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gerçekleştirdiğine</a:t>
            </a:r>
            <a:r>
              <a:rPr lang="en-US" sz="2800" dirty="0" smtClean="0"/>
              <a:t> </a:t>
            </a:r>
            <a:r>
              <a:rPr lang="en-US" sz="2800" dirty="0" err="1" smtClean="0"/>
              <a:t>dair</a:t>
            </a:r>
            <a:r>
              <a:rPr lang="tr-TR" sz="2800" dirty="0" smtClean="0"/>
              <a:t> </a:t>
            </a:r>
            <a:r>
              <a:rPr lang="en-US" sz="2800" dirty="0" err="1" smtClean="0"/>
              <a:t>yazının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Talimatların</a:t>
            </a:r>
            <a:r>
              <a:rPr lang="en-US" sz="2800" b="1" dirty="0" smtClean="0"/>
              <a:t> </a:t>
            </a:r>
            <a:r>
              <a:rPr lang="en-US" sz="2800" b="1" dirty="0" err="1"/>
              <a:t>Listelenmesi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talimatların</a:t>
            </a:r>
            <a:r>
              <a:rPr lang="en-US" sz="2800" dirty="0" smtClean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9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Gelen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 smtClean="0"/>
              <a:t>Alt </a:t>
            </a:r>
            <a:r>
              <a:rPr lang="en-US" sz="2800" b="1" dirty="0" err="1" smtClean="0"/>
              <a:t>Modülü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 smtClean="0"/>
              <a:t>Açılış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, </a:t>
            </a:r>
            <a:r>
              <a:rPr lang="en-US" sz="2800" dirty="0" err="1"/>
              <a:t>mahkemesine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 smtClean="0"/>
              <a:t>Talimat</a:t>
            </a:r>
            <a:r>
              <a:rPr lang="tr-TR" sz="2800" dirty="0" smtClean="0"/>
              <a:t> </a:t>
            </a:r>
            <a:r>
              <a:rPr lang="en-US" sz="2800" dirty="0" err="1" smtClean="0"/>
              <a:t>mahkemenin</a:t>
            </a:r>
            <a:r>
              <a:rPr lang="en-US" sz="2800" dirty="0" smtClean="0"/>
              <a:t> </a:t>
            </a:r>
            <a:r>
              <a:rPr lang="en-US" sz="2800" dirty="0" err="1"/>
              <a:t>veznesinde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/>
              <a:t>anda</a:t>
            </a:r>
            <a:r>
              <a:rPr lang="en-US" sz="2800" dirty="0"/>
              <a:t>, </a:t>
            </a:r>
            <a:r>
              <a:rPr lang="en-US" sz="2800" dirty="0" err="1" smtClean="0"/>
              <a:t>talimatın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edilerek</a:t>
            </a:r>
            <a:r>
              <a:rPr lang="en-US" sz="2800" dirty="0"/>
              <a:t> </a:t>
            </a:r>
            <a:r>
              <a:rPr lang="en-US" sz="2800" dirty="0" err="1" smtClean="0"/>
              <a:t>düştüğü</a:t>
            </a:r>
            <a:r>
              <a:rPr lang="tr-TR" sz="2800" dirty="0"/>
              <a:t> </a:t>
            </a:r>
            <a:r>
              <a:rPr lang="en-US" sz="2800" dirty="0" err="1" smtClean="0"/>
              <a:t>mahkemenin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 smtClean="0"/>
              <a:t>düşen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Posta </a:t>
            </a:r>
            <a:r>
              <a:rPr lang="en-US" sz="2800" b="1" dirty="0" err="1" smtClean="0"/>
              <a:t>Alınması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idare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postanın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tr-TR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96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Alt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/>
              <a:t>incelemesi</a:t>
            </a:r>
            <a:r>
              <a:rPr lang="en-US" sz="2800" dirty="0"/>
              <a:t> </a:t>
            </a:r>
            <a:r>
              <a:rPr lang="en-US" sz="2800" dirty="0" err="1"/>
              <a:t>gereklerinin</a:t>
            </a:r>
            <a:r>
              <a:rPr lang="en-US" sz="2800" dirty="0"/>
              <a:t> </a:t>
            </a:r>
            <a:r>
              <a:rPr lang="en-US" sz="2800" dirty="0" err="1" smtClean="0"/>
              <a:t>gerçekleştirilmesi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faaliyetlerinin</a:t>
            </a:r>
            <a:r>
              <a:rPr lang="tr-TR" sz="2800" dirty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 smtClean="0"/>
              <a:t>alt</a:t>
            </a:r>
            <a:r>
              <a:rPr lang="tr-TR" sz="2800" dirty="0"/>
              <a:t> </a:t>
            </a:r>
            <a:r>
              <a:rPr lang="en-US" sz="2800" dirty="0" err="1" smtClean="0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/>
              <a:t>görevlendirmesi</a:t>
            </a:r>
            <a:endParaRPr lang="en-US" sz="2800" dirty="0"/>
          </a:p>
          <a:p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tutanağı</a:t>
            </a:r>
            <a:endParaRPr lang="en-US" sz="2800" dirty="0"/>
          </a:p>
          <a:p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uyarı</a:t>
            </a:r>
            <a:r>
              <a:rPr lang="en-US" sz="2800" dirty="0" smtClean="0"/>
              <a:t> </a:t>
            </a:r>
            <a:r>
              <a:rPr lang="en-US" sz="2800" dirty="0" err="1" smtClean="0"/>
              <a:t>yazısı</a:t>
            </a:r>
            <a:endParaRPr lang="en-US" sz="2800" dirty="0"/>
          </a:p>
          <a:p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araması</a:t>
            </a:r>
            <a:endParaRPr lang="en-US" sz="2800" dirty="0"/>
          </a:p>
          <a:p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değişikliği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47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b="1" dirty="0"/>
              <a:t>Harç Masraf Alt Alt Modülü</a:t>
            </a:r>
          </a:p>
          <a:p>
            <a:pPr marL="0" indent="0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 smtClean="0"/>
              <a:t>açılışında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gerçekleştirilen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hesaplaması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</a:t>
            </a:r>
            <a:r>
              <a:rPr lang="tr-TR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alt </a:t>
            </a:r>
            <a:r>
              <a:rPr lang="en-US" sz="2800" dirty="0" err="1"/>
              <a:t>alt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tr-TR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hesaplama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5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Alt </a:t>
            </a:r>
            <a:r>
              <a:rPr lang="en-US" sz="2800" b="1" dirty="0" err="1"/>
              <a:t>Alt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öncesinde</a:t>
            </a:r>
            <a:r>
              <a:rPr lang="en-US" sz="2800" dirty="0"/>
              <a:t> 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/>
              <a:t>görülmesi</a:t>
            </a:r>
            <a:r>
              <a:rPr lang="en-US" sz="2800" dirty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, </a:t>
            </a:r>
            <a:r>
              <a:rPr lang="en-US" sz="2800" dirty="0" err="1"/>
              <a:t>ilgililerin</a:t>
            </a:r>
            <a:r>
              <a:rPr lang="en-US" sz="2800" dirty="0"/>
              <a:t> </a:t>
            </a:r>
            <a:r>
              <a:rPr lang="en-US" sz="2800" dirty="0" err="1" smtClean="0"/>
              <a:t>duruşmaya</a:t>
            </a:r>
            <a:r>
              <a:rPr lang="tr-TR" sz="2800" dirty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kalemine</a:t>
            </a:r>
            <a:r>
              <a:rPr lang="en-US" sz="2800" dirty="0"/>
              <a:t> </a:t>
            </a:r>
            <a:r>
              <a:rPr lang="en-US" sz="2800" dirty="0" err="1" smtClean="0"/>
              <a:t>çağrılması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bildirilmesi</a:t>
            </a:r>
            <a:r>
              <a:rPr lang="en-US" sz="2800" dirty="0"/>
              <a:t> </a:t>
            </a:r>
            <a:r>
              <a:rPr lang="en-US" sz="2800" dirty="0" err="1" smtClean="0"/>
              <a:t>için</a:t>
            </a:r>
            <a:r>
              <a:rPr lang="tr-TR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 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664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</a:t>
            </a:r>
            <a:r>
              <a:rPr lang="tr-TR" b="1" dirty="0" smtClean="0"/>
              <a:t>İ</a:t>
            </a:r>
            <a:r>
              <a:rPr lang="en-US" b="1" dirty="0" smtClean="0"/>
              <a:t>MAT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Alt </a:t>
            </a:r>
            <a:r>
              <a:rPr lang="en-US" sz="2800" b="1" dirty="0" err="1"/>
              <a:t>Alt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Tebligat</a:t>
            </a:r>
            <a:r>
              <a:rPr lang="en-US" sz="2800" dirty="0"/>
              <a:t> alt </a:t>
            </a:r>
            <a:r>
              <a:rPr lang="en-US" sz="2800" dirty="0" err="1"/>
              <a:t>alt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zarfı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uyarı</a:t>
            </a:r>
            <a:r>
              <a:rPr lang="en-US" sz="2800" dirty="0" smtClean="0"/>
              <a:t> </a:t>
            </a:r>
            <a:r>
              <a:rPr lang="en-US" sz="2800" dirty="0" err="1" smtClean="0"/>
              <a:t>yazısı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Yurtdışı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Bakanlığa</a:t>
            </a:r>
            <a:r>
              <a:rPr lang="en-US" sz="2800" dirty="0" smtClean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Yabancılara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hazırlama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ilanen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Azledilen</a:t>
            </a:r>
            <a:r>
              <a:rPr lang="en-US" sz="2800" dirty="0"/>
              <a:t> </a:t>
            </a:r>
            <a:r>
              <a:rPr lang="en-US" sz="2800" dirty="0" err="1"/>
              <a:t>vekile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1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HAZIRLIK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ilk </a:t>
            </a:r>
            <a:r>
              <a:rPr lang="en-US" sz="2800" b="1" dirty="0" err="1" smtClean="0"/>
              <a:t>inceleme</a:t>
            </a:r>
            <a:r>
              <a:rPr lang="en-US" sz="2800" b="1" dirty="0" smtClean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idare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mahkemesinde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ilk </a:t>
            </a:r>
            <a:r>
              <a:rPr lang="en-US" sz="2800" dirty="0" err="1"/>
              <a:t>incelemesi</a:t>
            </a:r>
            <a:r>
              <a:rPr lang="en-US" sz="2800" dirty="0"/>
              <a:t> </a:t>
            </a:r>
            <a:r>
              <a:rPr lang="en-US" sz="2800" dirty="0" err="1" smtClean="0"/>
              <a:t>yapılmamış</a:t>
            </a:r>
            <a:r>
              <a:rPr lang="en-US" sz="2800" dirty="0" smtClean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 smtClean="0"/>
              <a:t>dava</a:t>
            </a:r>
            <a:r>
              <a:rPr lang="tr-TR" sz="2800" dirty="0"/>
              <a:t> </a:t>
            </a:r>
            <a:r>
              <a:rPr lang="en-US" sz="2800" dirty="0" err="1" smtClean="0"/>
              <a:t>dosyalarının</a:t>
            </a:r>
            <a:r>
              <a:rPr lang="en-US" sz="2800" dirty="0" smtClean="0"/>
              <a:t> </a:t>
            </a:r>
            <a:r>
              <a:rPr lang="en-US" sz="2800" dirty="0" err="1"/>
              <a:t>listesinin</a:t>
            </a:r>
            <a:r>
              <a:rPr lang="en-US" sz="2800" dirty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smtClean="0"/>
              <a:t>ilk </a:t>
            </a:r>
            <a:r>
              <a:rPr lang="en-US" sz="2800" b="1" dirty="0" err="1" smtClean="0"/>
              <a:t>inceleme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Tutanağı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idare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/>
              <a:t>mahkemesi</a:t>
            </a:r>
            <a:r>
              <a:rPr lang="en-US" sz="2800" dirty="0"/>
              <a:t> </a:t>
            </a:r>
            <a:r>
              <a:rPr lang="en-US" sz="2800" dirty="0" err="1" smtClean="0"/>
              <a:t>başkanının</a:t>
            </a:r>
            <a:r>
              <a:rPr lang="en-US" sz="2800" dirty="0" smtClean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dosyaları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dosyasındaki</a:t>
            </a:r>
            <a:r>
              <a:rPr lang="en-US" sz="2800" dirty="0" smtClean="0"/>
              <a:t> </a:t>
            </a:r>
            <a:r>
              <a:rPr lang="en-US" sz="2800" dirty="0" err="1"/>
              <a:t>eksikleri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istekleri</a:t>
            </a:r>
            <a:r>
              <a:rPr lang="en-US" sz="2800" dirty="0"/>
              <a:t> </a:t>
            </a:r>
            <a:r>
              <a:rPr lang="en-US" sz="2800" dirty="0" err="1" smtClean="0"/>
              <a:t>belirlediği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Havale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hâkimli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heyetli</a:t>
            </a:r>
            <a:r>
              <a:rPr lang="en-US" sz="2800" dirty="0"/>
              <a:t> </a:t>
            </a:r>
            <a:r>
              <a:rPr lang="en-US" sz="2800" dirty="0" err="1"/>
              <a:t>davalar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dosyadan</a:t>
            </a:r>
            <a:r>
              <a:rPr lang="en-US" sz="2800" dirty="0"/>
              <a:t> </a:t>
            </a:r>
            <a:r>
              <a:rPr lang="en-US" sz="2800" dirty="0" err="1" smtClean="0"/>
              <a:t>sorumlu</a:t>
            </a:r>
            <a:r>
              <a:rPr lang="tr-TR" sz="2800" dirty="0"/>
              <a:t> </a:t>
            </a:r>
            <a:r>
              <a:rPr lang="en-US" sz="2800" dirty="0" err="1" smtClean="0"/>
              <a:t>hâkimin</a:t>
            </a:r>
            <a:r>
              <a:rPr lang="en-US" sz="2800" dirty="0" smtClean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7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HAZIRLIK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Havalesi</a:t>
            </a:r>
            <a:r>
              <a:rPr lang="en-US" sz="2800" b="1" dirty="0"/>
              <a:t> </a:t>
            </a:r>
            <a:r>
              <a:rPr lang="en-US" sz="2800" b="1" dirty="0" err="1" smtClean="0"/>
              <a:t>Yapılmış</a:t>
            </a:r>
            <a:r>
              <a:rPr lang="en-US" sz="2800" b="1" dirty="0" smtClean="0"/>
              <a:t> </a:t>
            </a:r>
            <a:r>
              <a:rPr lang="en-US" sz="2800" b="1" dirty="0" err="1"/>
              <a:t>Dosyalar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/>
              <a:t>edilmeden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seçilen</a:t>
            </a:r>
            <a:r>
              <a:rPr lang="en-US" sz="2800" dirty="0"/>
              <a:t> </a:t>
            </a:r>
            <a:r>
              <a:rPr lang="en-US" sz="2800" dirty="0" err="1"/>
              <a:t>hâkimin</a:t>
            </a:r>
            <a:r>
              <a:rPr lang="en-US" sz="2800" dirty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yükü</a:t>
            </a:r>
            <a:r>
              <a:rPr lang="en-US" sz="2800" dirty="0"/>
              <a:t> </a:t>
            </a:r>
            <a:r>
              <a:rPr lang="en-US" sz="2800" dirty="0" err="1"/>
              <a:t>incelenebilir</a:t>
            </a:r>
            <a:r>
              <a:rPr lang="en-US" sz="2800" dirty="0"/>
              <a:t>. Bu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 smtClean="0"/>
              <a:t>havalesi</a:t>
            </a:r>
            <a:r>
              <a:rPr lang="tr-TR" sz="2800" dirty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/>
              <a:t>dosyalar</a:t>
            </a:r>
            <a:r>
              <a:rPr lang="en-US" sz="2800" dirty="0"/>
              <a:t> </a:t>
            </a:r>
            <a:r>
              <a:rPr lang="en-US" sz="2800" dirty="0" err="1" smtClean="0"/>
              <a:t>düğmesine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tıklanarak</a:t>
            </a:r>
            <a:r>
              <a:rPr lang="en-US" sz="2800" dirty="0" smtClean="0"/>
              <a:t> </a:t>
            </a:r>
            <a:r>
              <a:rPr lang="en-US" sz="2800" dirty="0" err="1"/>
              <a:t>hâkime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yükü</a:t>
            </a:r>
            <a:r>
              <a:rPr lang="en-US" sz="2800" dirty="0"/>
              <a:t> </a:t>
            </a:r>
            <a:r>
              <a:rPr lang="en-US" sz="2800" dirty="0" err="1"/>
              <a:t>görüntülenebilir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Toplu</a:t>
            </a:r>
            <a:r>
              <a:rPr lang="en-US" sz="2800" b="1" dirty="0"/>
              <a:t> </a:t>
            </a:r>
            <a:r>
              <a:rPr lang="en-US" sz="2800" b="1" dirty="0" err="1"/>
              <a:t>Havale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başkanı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hâkimlere</a:t>
            </a:r>
            <a:r>
              <a:rPr lang="en-US" sz="2800" dirty="0"/>
              <a:t> </a:t>
            </a:r>
            <a:r>
              <a:rPr lang="en-US" sz="2800" dirty="0" err="1"/>
              <a:t>birden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/Posta </a:t>
            </a:r>
            <a:r>
              <a:rPr lang="en-US" sz="2800" b="1" dirty="0" err="1"/>
              <a:t>Gideri</a:t>
            </a:r>
            <a:r>
              <a:rPr lang="en-US" sz="2800" b="1" dirty="0"/>
              <a:t> </a:t>
            </a:r>
            <a:r>
              <a:rPr lang="en-US" sz="2800" b="1" dirty="0" err="1"/>
              <a:t>Eksik</a:t>
            </a:r>
            <a:r>
              <a:rPr lang="en-US" sz="2800" b="1" dirty="0"/>
              <a:t> </a:t>
            </a:r>
            <a:r>
              <a:rPr lang="en-US" sz="2800" b="1" dirty="0" err="1"/>
              <a:t>Dosyalar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gideri</a:t>
            </a:r>
            <a:r>
              <a:rPr lang="en-US" sz="2800" dirty="0"/>
              <a:t> </a:t>
            </a:r>
            <a:r>
              <a:rPr lang="en-US" sz="2800" dirty="0" err="1"/>
              <a:t>eksik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4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</a:t>
            </a:r>
            <a:r>
              <a:rPr lang="tr-TR" b="1" dirty="0"/>
              <a:t>İ</a:t>
            </a:r>
            <a:r>
              <a:rPr lang="en-US" b="1" dirty="0"/>
              <a:t>LG</a:t>
            </a:r>
            <a:r>
              <a:rPr lang="tr-TR" b="1" dirty="0"/>
              <a:t>İ</a:t>
            </a:r>
            <a:r>
              <a:rPr lang="en-US" b="1" dirty="0"/>
              <a:t> G</a:t>
            </a:r>
            <a:r>
              <a:rPr lang="tr-TR" b="1" dirty="0"/>
              <a:t>İRİŞİ</a:t>
            </a:r>
            <a:r>
              <a:rPr lang="en-US" b="1" dirty="0"/>
              <a:t>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Notlar</a:t>
            </a:r>
            <a:r>
              <a:rPr lang="tr-TR" sz="2800" b="1" dirty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Dosyayla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notların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Bu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notlar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ayrıntı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notları</a:t>
            </a:r>
            <a:r>
              <a:rPr lang="en-US" sz="2800" dirty="0" smtClean="0"/>
              <a:t> </a:t>
            </a:r>
            <a:r>
              <a:rPr lang="en-US" sz="2800" dirty="0" err="1" smtClean="0"/>
              <a:t>alanında</a:t>
            </a:r>
            <a:r>
              <a:rPr lang="en-US" sz="2800" dirty="0" smtClean="0"/>
              <a:t> </a:t>
            </a:r>
            <a:r>
              <a:rPr lang="en-US" sz="2800" dirty="0" err="1"/>
              <a:t>görülebilecektir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/>
              <a:t>Özet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/>
              <a:t>özet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Güncellemesi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, </a:t>
            </a:r>
            <a:r>
              <a:rPr lang="en-US" sz="2800" dirty="0" err="1"/>
              <a:t>ekrandaki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 smtClean="0"/>
              <a:t>doğrultusunda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güncellemelerin</a:t>
            </a:r>
            <a:r>
              <a:rPr lang="en-US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</a:t>
            </a:r>
            <a:r>
              <a:rPr lang="nb-NO" sz="2800" dirty="0" smtClean="0"/>
              <a:t>r</a:t>
            </a:r>
            <a:r>
              <a:rPr lang="nb-NO" sz="2800" dirty="0"/>
              <a:t>. </a:t>
            </a:r>
            <a:r>
              <a:rPr lang="nb-NO" sz="2800" dirty="0" smtClean="0"/>
              <a:t>Ayrıca işlem tebliğ </a:t>
            </a:r>
            <a:r>
              <a:rPr lang="nb-NO" sz="2800" dirty="0"/>
              <a:t>tarihi ve not tespiti </a:t>
            </a:r>
            <a:r>
              <a:rPr lang="nb-NO" sz="2800" dirty="0" smtClean="0"/>
              <a:t>davalarında </a:t>
            </a:r>
            <a:r>
              <a:rPr lang="nb-NO" sz="2800" dirty="0"/>
              <a:t>ders </a:t>
            </a:r>
            <a:r>
              <a:rPr lang="nb-NO" sz="2800" dirty="0" smtClean="0"/>
              <a:t>girişleri </a:t>
            </a:r>
            <a:r>
              <a:rPr lang="nb-NO" sz="2800" dirty="0"/>
              <a:t>bu </a:t>
            </a:r>
            <a:r>
              <a:rPr lang="nb-NO" sz="2800" dirty="0" smtClean="0"/>
              <a:t>ekrandan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yapılmaktadır</a:t>
            </a:r>
            <a:r>
              <a:rPr lang="en-US" sz="2800" dirty="0"/>
              <a:t>.</a:t>
            </a:r>
            <a:endParaRPr lang="tr-TR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3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</a:t>
            </a:r>
            <a:r>
              <a:rPr lang="tr-TR" b="1" dirty="0"/>
              <a:t>İ</a:t>
            </a:r>
            <a:r>
              <a:rPr lang="en-US" b="1" dirty="0"/>
              <a:t>LG</a:t>
            </a:r>
            <a:r>
              <a:rPr lang="tr-TR" b="1" dirty="0"/>
              <a:t>İ</a:t>
            </a:r>
            <a:r>
              <a:rPr lang="en-US" b="1" dirty="0"/>
              <a:t> G</a:t>
            </a:r>
            <a:r>
              <a:rPr lang="tr-TR" b="1" dirty="0"/>
              <a:t>İRİŞİ</a:t>
            </a:r>
            <a:r>
              <a:rPr lang="en-US" b="1" dirty="0"/>
              <a:t>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Taraf</a:t>
            </a:r>
            <a:r>
              <a:rPr lang="en-US" sz="2800" b="1" dirty="0"/>
              <a:t>/</a:t>
            </a:r>
            <a:r>
              <a:rPr lang="en-US" sz="2800" b="1" dirty="0" err="1"/>
              <a:t>Avukat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Bilgilerinde</a:t>
            </a:r>
            <a:r>
              <a:rPr lang="en-US" sz="2800" dirty="0"/>
              <a:t> </a:t>
            </a:r>
            <a:r>
              <a:rPr lang="en-US" sz="2800" dirty="0" err="1" smtClean="0"/>
              <a:t>değişiklik</a:t>
            </a:r>
            <a:r>
              <a:rPr lang="en-US" sz="2800" dirty="0" smtClean="0"/>
              <a:t> </a:t>
            </a:r>
            <a:r>
              <a:rPr lang="en-US" sz="2800" dirty="0" err="1"/>
              <a:t>meydana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taraşarın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değiştirilerek</a:t>
            </a:r>
            <a:r>
              <a:rPr lang="en-US" sz="2800" dirty="0" smtClean="0"/>
              <a:t> </a:t>
            </a:r>
            <a:r>
              <a:rPr lang="en-US" sz="2800" dirty="0" err="1" smtClean="0"/>
              <a:t>güncellenmesi</a:t>
            </a:r>
            <a:r>
              <a:rPr lang="tr-TR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Taraf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 smtClean="0"/>
              <a:t>Görüntülenmesi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dirty="0" err="1" smtClean="0"/>
              <a:t>Tarafın</a:t>
            </a:r>
            <a:r>
              <a:rPr lang="en-US" sz="2800" dirty="0" smtClean="0"/>
              <a:t> </a:t>
            </a:r>
            <a:r>
              <a:rPr lang="en-US" sz="2800" dirty="0" err="1" smtClean="0"/>
              <a:t>ayrıntı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görüntülenmek</a:t>
            </a:r>
            <a:r>
              <a:rPr lang="en-US" sz="2800" dirty="0"/>
              <a:t> </a:t>
            </a:r>
            <a:r>
              <a:rPr lang="en-US" sz="2800" dirty="0" err="1" smtClean="0"/>
              <a:t>istendiğinde</a:t>
            </a:r>
            <a:r>
              <a:rPr lang="en-US" sz="2800" dirty="0" smtClean="0"/>
              <a:t> </a:t>
            </a:r>
            <a:r>
              <a:rPr lang="en-US" sz="2800" dirty="0" err="1"/>
              <a:t>taraf</a:t>
            </a:r>
            <a:r>
              <a:rPr lang="en-US" sz="2800" dirty="0"/>
              <a:t> “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 smtClean="0"/>
              <a:t>Listesi</a:t>
            </a:r>
            <a:r>
              <a:rPr lang="en-US" sz="2800" dirty="0" smtClean="0"/>
              <a:t>”</a:t>
            </a:r>
            <a:r>
              <a:rPr lang="tr-TR" sz="2800" dirty="0" smtClean="0"/>
              <a:t> </a:t>
            </a:r>
            <a:r>
              <a:rPr lang="en-US" sz="2800" dirty="0" err="1" smtClean="0"/>
              <a:t>bloğundan</a:t>
            </a:r>
            <a:r>
              <a:rPr lang="en-US" sz="2800" dirty="0" smtClean="0"/>
              <a:t> </a:t>
            </a:r>
            <a:r>
              <a:rPr lang="en-US" sz="2800" dirty="0" err="1"/>
              <a:t>seçilir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“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 smtClean="0"/>
              <a:t>Ayrıntı</a:t>
            </a:r>
            <a:r>
              <a:rPr lang="en-US" sz="2800" dirty="0" smtClean="0"/>
              <a:t> </a:t>
            </a:r>
            <a:r>
              <a:rPr lang="en-US" sz="2800" dirty="0" err="1"/>
              <a:t>Göster</a:t>
            </a:r>
            <a:r>
              <a:rPr lang="en-US" sz="2800" dirty="0"/>
              <a:t>”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tıklanarak</a:t>
            </a:r>
            <a:r>
              <a:rPr lang="en-US" sz="2800" dirty="0" smtClean="0"/>
              <a:t> </a:t>
            </a:r>
            <a:r>
              <a:rPr lang="en-US" sz="2800" dirty="0" err="1"/>
              <a:t>seçilen</a:t>
            </a:r>
            <a:r>
              <a:rPr lang="en-US" sz="2800" dirty="0"/>
              <a:t> </a:t>
            </a:r>
            <a:r>
              <a:rPr lang="en-US" sz="2800" dirty="0" err="1" smtClean="0"/>
              <a:t>tarafın</a:t>
            </a:r>
            <a:r>
              <a:rPr lang="en-US" sz="2800" dirty="0" smtClean="0"/>
              <a:t> </a:t>
            </a:r>
            <a:r>
              <a:rPr lang="en-US" sz="2800" dirty="0" err="1" smtClean="0"/>
              <a:t>ayrıntılı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</a:t>
            </a:r>
            <a:r>
              <a:rPr lang="tr-TR" b="1" dirty="0"/>
              <a:t>İ</a:t>
            </a:r>
            <a:r>
              <a:rPr lang="en-US" b="1" dirty="0"/>
              <a:t>LG</a:t>
            </a:r>
            <a:r>
              <a:rPr lang="tr-TR" b="1" dirty="0"/>
              <a:t>İ</a:t>
            </a:r>
            <a:r>
              <a:rPr lang="en-US" b="1" dirty="0"/>
              <a:t> G</a:t>
            </a:r>
            <a:r>
              <a:rPr lang="tr-TR" b="1" dirty="0"/>
              <a:t>İRİŞİ</a:t>
            </a:r>
            <a:r>
              <a:rPr lang="en-US" b="1" dirty="0"/>
              <a:t>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Tanımlama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/>
              <a:t>Kodlu</a:t>
            </a:r>
            <a:r>
              <a:rPr lang="en-US" sz="2800" b="1" dirty="0"/>
              <a:t> Alan </a:t>
            </a:r>
            <a:r>
              <a:rPr lang="en-US" sz="2800" b="1" dirty="0" err="1" smtClean="0"/>
              <a:t>içerikleri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Menüde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alt </a:t>
            </a:r>
            <a:r>
              <a:rPr lang="en-US" sz="2800" dirty="0" err="1"/>
              <a:t>sistemlerinden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birinin</a:t>
            </a:r>
            <a:r>
              <a:rPr lang="en-US" sz="2800" dirty="0"/>
              <a:t> </a:t>
            </a:r>
            <a:r>
              <a:rPr lang="en-US" sz="2800" dirty="0" err="1"/>
              <a:t>seçimi</a:t>
            </a:r>
            <a:r>
              <a:rPr lang="en-US" sz="2800" dirty="0"/>
              <a:t> </a:t>
            </a:r>
            <a:r>
              <a:rPr lang="en-US" sz="2800" dirty="0" err="1" smtClean="0"/>
              <a:t>yapılarak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 smtClean="0"/>
              <a:t>gizlilik</a:t>
            </a:r>
            <a:r>
              <a:rPr lang="tr-TR" sz="2800" dirty="0"/>
              <a:t> </a:t>
            </a:r>
            <a:r>
              <a:rPr lang="en-US" sz="2800" dirty="0" err="1" smtClean="0"/>
              <a:t>derecesi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nevi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türlerinin</a:t>
            </a:r>
            <a:r>
              <a:rPr lang="en-US" sz="2800" dirty="0"/>
              <a:t> </a:t>
            </a:r>
            <a:r>
              <a:rPr lang="en-US" sz="2800" dirty="0" err="1"/>
              <a:t>görülmesini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yeni</a:t>
            </a:r>
            <a:r>
              <a:rPr lang="tr-TR" sz="2800" dirty="0" smtClean="0"/>
              <a:t> </a:t>
            </a:r>
            <a:r>
              <a:rPr lang="en-US" sz="2800" dirty="0" err="1" smtClean="0"/>
              <a:t>kod</a:t>
            </a:r>
            <a:r>
              <a:rPr lang="en-US" sz="2800" dirty="0" smtClean="0"/>
              <a:t> </a:t>
            </a:r>
            <a:r>
              <a:rPr lang="en-US" sz="2800" dirty="0" err="1"/>
              <a:t>türleri</a:t>
            </a:r>
            <a:r>
              <a:rPr lang="en-US" sz="2800" dirty="0"/>
              <a:t> </a:t>
            </a:r>
            <a:r>
              <a:rPr lang="en-US" sz="2800" dirty="0" err="1"/>
              <a:t>eklemek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Gün</a:t>
            </a:r>
            <a:r>
              <a:rPr lang="en-US" sz="2800" b="1" dirty="0"/>
              <a:t> </a:t>
            </a:r>
            <a:r>
              <a:rPr lang="en-US" sz="2800" b="1" dirty="0" err="1"/>
              <a:t>Verilmesi</a:t>
            </a:r>
            <a:r>
              <a:rPr lang="en-US" sz="2800" b="1" dirty="0"/>
              <a:t> </a:t>
            </a:r>
            <a:r>
              <a:rPr lang="en-US" sz="2800" b="1" dirty="0" err="1"/>
              <a:t>Parametre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Resmi</a:t>
            </a:r>
            <a:r>
              <a:rPr lang="en-US" sz="2800" dirty="0"/>
              <a:t>/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tatil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/>
              <a:t>, </a:t>
            </a:r>
            <a:r>
              <a:rPr lang="en-US" sz="2800" dirty="0" err="1" smtClean="0"/>
              <a:t>öğle</a:t>
            </a:r>
            <a:r>
              <a:rPr lang="en-US" sz="2800" dirty="0" smtClean="0"/>
              <a:t> </a:t>
            </a:r>
            <a:r>
              <a:rPr lang="en-US" sz="2800" dirty="0" err="1"/>
              <a:t>tatili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sene</a:t>
            </a:r>
            <a:r>
              <a:rPr lang="en-US" sz="2800" dirty="0"/>
              <a:t> </a:t>
            </a:r>
            <a:r>
              <a:rPr lang="en-US" sz="2800" dirty="0" err="1" smtClean="0"/>
              <a:t>başında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yöneticisi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tr-TR" sz="2800" dirty="0"/>
              <a:t> </a:t>
            </a:r>
            <a:r>
              <a:rPr lang="en-US" sz="2800" dirty="0" err="1" smtClean="0"/>
              <a:t>girilen</a:t>
            </a:r>
            <a:r>
              <a:rPr lang="en-US" sz="2800" dirty="0" smtClean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r>
              <a:rPr lang="en-US" sz="2800" b="1" dirty="0"/>
              <a:t>/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da-DK" sz="2800" dirty="0" smtClean="0"/>
              <a:t>Dış </a:t>
            </a:r>
            <a:r>
              <a:rPr lang="da-DK" sz="2800" dirty="0"/>
              <a:t>kurum ekleme ve güncelleme </a:t>
            </a:r>
            <a:r>
              <a:rPr lang="da-DK" sz="2800" dirty="0" smtClean="0"/>
              <a:t>işleminin yapıldığı ekrandır</a:t>
            </a:r>
            <a:r>
              <a:rPr lang="da-DK" sz="2800" dirty="0"/>
              <a:t>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4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</a:t>
            </a:r>
            <a:r>
              <a:rPr lang="tr-TR" b="1" dirty="0"/>
              <a:t>İ</a:t>
            </a:r>
            <a:r>
              <a:rPr lang="en-US" b="1" dirty="0"/>
              <a:t>LG</a:t>
            </a:r>
            <a:r>
              <a:rPr lang="tr-TR" b="1" dirty="0"/>
              <a:t>İ</a:t>
            </a:r>
            <a:r>
              <a:rPr lang="en-US" b="1" dirty="0"/>
              <a:t> G</a:t>
            </a:r>
            <a:r>
              <a:rPr lang="tr-TR" b="1" dirty="0"/>
              <a:t>İRİŞİ</a:t>
            </a:r>
            <a:r>
              <a:rPr lang="en-US" b="1" dirty="0"/>
              <a:t> 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Gün</a:t>
            </a:r>
            <a:r>
              <a:rPr lang="en-US" sz="2800" b="1" dirty="0"/>
              <a:t> </a:t>
            </a:r>
            <a:r>
              <a:rPr lang="en-US" sz="2800" b="1" dirty="0" err="1"/>
              <a:t>Verilmesi</a:t>
            </a:r>
            <a:r>
              <a:rPr lang="en-US" sz="2800" b="1" dirty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Resmi</a:t>
            </a:r>
            <a:r>
              <a:rPr lang="en-US" sz="2800" dirty="0"/>
              <a:t>/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tatil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/>
              <a:t>, </a:t>
            </a:r>
            <a:r>
              <a:rPr lang="en-US" sz="2800" dirty="0" err="1" smtClean="0"/>
              <a:t>öğle</a:t>
            </a:r>
            <a:r>
              <a:rPr lang="en-US" sz="2800" dirty="0" smtClean="0"/>
              <a:t> </a:t>
            </a:r>
            <a:r>
              <a:rPr lang="en-US" sz="2800" dirty="0" err="1"/>
              <a:t>tatili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sene</a:t>
            </a:r>
            <a:r>
              <a:rPr lang="en-US" sz="2800" dirty="0"/>
              <a:t> </a:t>
            </a:r>
            <a:r>
              <a:rPr lang="en-US" sz="2800" dirty="0" err="1" smtClean="0"/>
              <a:t>başında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yöneticisi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tr-TR" sz="2800" dirty="0" smtClean="0"/>
              <a:t> </a:t>
            </a:r>
            <a:r>
              <a:rPr lang="en-US" sz="2800" dirty="0" err="1" smtClean="0"/>
              <a:t>girilen</a:t>
            </a:r>
            <a:r>
              <a:rPr lang="en-US" sz="2800" dirty="0" smtClean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Hâkimin</a:t>
            </a:r>
            <a:r>
              <a:rPr lang="en-US" sz="2800" b="1" dirty="0" smtClean="0"/>
              <a:t> </a:t>
            </a:r>
            <a:r>
              <a:rPr lang="en-US" sz="2800" b="1" dirty="0"/>
              <a:t>Not </a:t>
            </a:r>
            <a:r>
              <a:rPr lang="en-US" sz="2800" b="1" dirty="0" err="1"/>
              <a:t>Defteri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Hâkimlerin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/>
              <a:t>not </a:t>
            </a:r>
            <a:r>
              <a:rPr lang="en-US" sz="2800" dirty="0" err="1"/>
              <a:t>tutmak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 smtClean="0"/>
              <a:t>görülen</a:t>
            </a:r>
            <a:r>
              <a:rPr lang="tr-TR" sz="2800" dirty="0" smtClean="0"/>
              <a:t> </a:t>
            </a: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dosyalarıyla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notların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 smtClean="0"/>
              <a:t>hatırlatma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Sistemde</a:t>
            </a:r>
            <a:r>
              <a:rPr lang="en-US" sz="2800" b="1" dirty="0"/>
              <a:t> </a:t>
            </a:r>
            <a:r>
              <a:rPr lang="en-US" sz="2800" b="1" dirty="0" err="1"/>
              <a:t>Olmayan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tarama</a:t>
            </a:r>
            <a:r>
              <a:rPr lang="en-US" sz="2800" dirty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yapılmadan</a:t>
            </a:r>
            <a:r>
              <a:rPr lang="en-US" sz="2800" dirty="0" smtClean="0"/>
              <a:t> </a:t>
            </a:r>
            <a:r>
              <a:rPr lang="en-US" sz="2800" dirty="0"/>
              <a:t>en </a:t>
            </a:r>
            <a:r>
              <a:rPr lang="en-US" sz="2800" dirty="0" err="1"/>
              <a:t>önemli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sistem</a:t>
            </a:r>
            <a:r>
              <a:rPr lang="tr-TR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girilerek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dâhil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63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B6CB69-B6B3-4710-9D77-6C60000CD442}"/>
</file>

<file path=customXml/itemProps2.xml><?xml version="1.0" encoding="utf-8"?>
<ds:datastoreItem xmlns:ds="http://schemas.openxmlformats.org/officeDocument/2006/customXml" ds:itemID="{73BFE9AF-64C8-45C5-AE3D-351BCA4A15E9}"/>
</file>

<file path=customXml/itemProps3.xml><?xml version="1.0" encoding="utf-8"?>
<ds:datastoreItem xmlns:ds="http://schemas.openxmlformats.org/officeDocument/2006/customXml" ds:itemID="{6022183F-F8A0-49E2-9B8E-FA99E3ACD377}"/>
</file>

<file path=docProps/app.xml><?xml version="1.0" encoding="utf-8"?>
<Properties xmlns="http://schemas.openxmlformats.org/officeDocument/2006/extended-properties" xmlns:vt="http://schemas.openxmlformats.org/officeDocument/2006/docPropsVTypes">
  <TotalTime>4596</TotalTime>
  <Words>2231</Words>
  <Application>Microsoft Office PowerPoint</Application>
  <PresentationFormat>On-screen Show (4:3)</PresentationFormat>
  <Paragraphs>277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Ünite 18 </vt:lpstr>
      <vt:lpstr>Amaçlarımız;</vt:lpstr>
      <vt:lpstr>İdari Yargı İşlemleri</vt:lpstr>
      <vt:lpstr>HAZIRLIK MODÜLÜ</vt:lpstr>
      <vt:lpstr>HAZIRLIK MODÜLÜ</vt:lpstr>
      <vt:lpstr>BİLGİ GİRİŞİ MODÜLÜ</vt:lpstr>
      <vt:lpstr>BİLGİ GİRİŞİ MODÜLÜ</vt:lpstr>
      <vt:lpstr>BİLGİ GİRİŞİ MODÜLÜ</vt:lpstr>
      <vt:lpstr>BİLGİ GİRİŞİ MODÜLÜ</vt:lpstr>
      <vt:lpstr>KARAR MODÜLÜ</vt:lpstr>
      <vt:lpstr>KARAR MODÜLÜ</vt:lpstr>
      <vt:lpstr>TEBLİGAT MODÜLÜ</vt:lpstr>
      <vt:lpstr>TEBLİGAT MODÜLÜ</vt:lpstr>
      <vt:lpstr>TEBLİGAT MODÜLÜ</vt:lpstr>
      <vt:lpstr>TEBLİGAT MODÜLÜ</vt:lpstr>
      <vt:lpstr>POSTA MODÜLÜ</vt:lpstr>
      <vt:lpstr>POSTA MODÜLÜ</vt:lpstr>
      <vt:lpstr>KEŞİF MODÜLÜ</vt:lpstr>
      <vt:lpstr>DURUŞMA MODÜLÜ</vt:lpstr>
      <vt:lpstr>DOSYA MODÜLÜ</vt:lpstr>
      <vt:lpstr>DOSYA MODÜLÜ</vt:lpstr>
      <vt:lpstr>DOSYA MODÜLÜ</vt:lpstr>
      <vt:lpstr>DİĞER MODÜLÜ</vt:lpstr>
      <vt:lpstr>DİĞER MODÜLÜ</vt:lpstr>
      <vt:lpstr>DİĞER MODÜLÜ</vt:lpstr>
      <vt:lpstr>İTİRAZ/TEMYİZ MODÜLÜ</vt:lpstr>
      <vt:lpstr>İTİRAZ/TEMYİZ MODÜLÜ</vt:lpstr>
      <vt:lpstr>TALİMAT MODÜLÜ</vt:lpstr>
      <vt:lpstr>TALİMAT MODÜLÜ</vt:lpstr>
      <vt:lpstr>TALİMAT MODÜLÜ</vt:lpstr>
      <vt:lpstr>TALİMAT MODÜLÜ</vt:lpstr>
      <vt:lpstr>TALİMAT MODÜLÜ</vt:lpstr>
      <vt:lpstr>TALİMAT MODÜLÜ</vt:lpstr>
      <vt:lpstr>TALİMAT MODÜLÜ</vt:lpstr>
      <vt:lpstr>TALİMAT MODÜLÜ</vt:lpstr>
      <vt:lpstr>TALİMAT MODÜLÜ</vt:lpstr>
      <vt:lpstr>TALİMAT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366</cp:revision>
  <dcterms:created xsi:type="dcterms:W3CDTF">2016-06-07T11:14:27Z</dcterms:created>
  <dcterms:modified xsi:type="dcterms:W3CDTF">2016-12-27T06:26:38Z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