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41.xml" ContentType="application/vnd.openxmlformats-officedocument.presentationml.slide+xml"/>
  <Override PartName="/ppt/slides/slide4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9.xml" ContentType="application/vnd.openxmlformats-officedocument.presentationml.slide+xml"/>
  <Override PartName="/ppt/slides/slide4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3" r:id="rId32"/>
    <p:sldId id="332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50" d="100"/>
          <a:sy n="50" d="100"/>
        </p:scale>
        <p:origin x="-19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İDARİ YARGI </a:t>
            </a:r>
          </a:p>
          <a:p>
            <a:r>
              <a:rPr lang="tr-TR" sz="4800" b="1" dirty="0" smtClean="0"/>
              <a:t>İŞLEMLERİ-2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19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Dağıtım</a:t>
            </a:r>
            <a:r>
              <a:rPr lang="en-US" sz="2800" b="1" dirty="0" smtClean="0"/>
              <a:t> </a:t>
            </a:r>
            <a:r>
              <a:rPr lang="en-US" sz="2800" b="1" dirty="0" err="1"/>
              <a:t>Çizelgesi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türlerine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mahkemelere</a:t>
            </a:r>
            <a:r>
              <a:rPr lang="en-US" sz="2800" dirty="0"/>
              <a:t> </a:t>
            </a:r>
            <a:r>
              <a:rPr lang="en-US" sz="2800" dirty="0" err="1" smtClean="0"/>
              <a:t>düşen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sayısının</a:t>
            </a:r>
            <a:r>
              <a:rPr lang="en-US" sz="2800" dirty="0" smtClean="0"/>
              <a:t> </a:t>
            </a:r>
            <a:r>
              <a:rPr lang="en-US" sz="2800" dirty="0" err="1"/>
              <a:t>istatistiklerinin</a:t>
            </a:r>
            <a:r>
              <a:rPr lang="en-US" sz="2800" dirty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</a:t>
            </a:r>
            <a:r>
              <a:rPr lang="it-IT" sz="2800" dirty="0" smtClean="0"/>
              <a:t>r</a:t>
            </a:r>
            <a:r>
              <a:rPr lang="it-IT" sz="2800" dirty="0"/>
              <a:t>. Bu ekrandan </a:t>
            </a:r>
            <a:r>
              <a:rPr lang="it-IT" sz="2800" dirty="0" smtClean="0"/>
              <a:t>çıktı </a:t>
            </a:r>
            <a:r>
              <a:rPr lang="it-IT" sz="2800" dirty="0"/>
              <a:t>da </a:t>
            </a:r>
            <a:r>
              <a:rPr lang="it-IT" sz="2800" dirty="0" smtClean="0"/>
              <a:t>alınabilir.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Mahkeme</a:t>
            </a:r>
            <a:r>
              <a:rPr lang="en-US" sz="2800" b="1" dirty="0"/>
              <a:t> </a:t>
            </a:r>
            <a:r>
              <a:rPr lang="en-US" sz="2800" b="1" dirty="0" err="1"/>
              <a:t>Defterleri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defterlerinin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defterinin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tutulması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defterinin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tutulması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İtiraz</a:t>
            </a:r>
            <a:r>
              <a:rPr lang="en-US" sz="2800" b="1" dirty="0" smtClean="0"/>
              <a:t> </a:t>
            </a:r>
            <a:r>
              <a:rPr lang="en-US" sz="2800" b="1" dirty="0" err="1"/>
              <a:t>Durumu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itirazların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9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Açıklamalarına</a:t>
            </a:r>
            <a:r>
              <a:rPr lang="en-US" sz="2800" dirty="0" smtClean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/>
              <a:t>No </a:t>
            </a:r>
            <a:r>
              <a:rPr lang="en-US" sz="2800" dirty="0" err="1"/>
              <a:t>Güncelleme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Kelime</a:t>
            </a:r>
            <a:r>
              <a:rPr lang="en-US" sz="2800" dirty="0"/>
              <a:t> </a:t>
            </a:r>
            <a:r>
              <a:rPr lang="en-US" sz="2800" dirty="0" err="1" smtClean="0"/>
              <a:t>İşlemci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Sertifika</a:t>
            </a:r>
            <a:r>
              <a:rPr lang="en-US" sz="2800" dirty="0"/>
              <a:t> </a:t>
            </a:r>
            <a:r>
              <a:rPr lang="en-US" sz="2800" dirty="0" err="1" smtClean="0"/>
              <a:t>İstek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Sertifika</a:t>
            </a:r>
            <a:r>
              <a:rPr lang="en-US" sz="2800" dirty="0"/>
              <a:t> </a:t>
            </a:r>
            <a:r>
              <a:rPr lang="en-US" sz="2800" dirty="0" err="1"/>
              <a:t>Yükleme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Anahtar</a:t>
            </a:r>
            <a:r>
              <a:rPr lang="en-US" sz="2800" dirty="0"/>
              <a:t> </a:t>
            </a:r>
            <a:r>
              <a:rPr lang="en-US" sz="2800" dirty="0" err="1" smtClean="0"/>
              <a:t>Aktarım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Başkaları</a:t>
            </a:r>
            <a:r>
              <a:rPr lang="en-US" sz="2800" dirty="0" smtClean="0"/>
              <a:t> </a:t>
            </a:r>
            <a:r>
              <a:rPr lang="en-US" sz="2800" dirty="0" err="1" smtClean="0"/>
              <a:t>İçin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fiifreleme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fiifre</a:t>
            </a:r>
            <a:r>
              <a:rPr lang="en-US" sz="2800" dirty="0"/>
              <a:t> </a:t>
            </a:r>
            <a:r>
              <a:rPr lang="en-US" sz="2800" dirty="0" err="1"/>
              <a:t>Çözme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İmzalama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İmza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Doğrulama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fiablon</a:t>
            </a:r>
            <a:r>
              <a:rPr lang="en-US" sz="2800" dirty="0"/>
              <a:t> </a:t>
            </a:r>
            <a:r>
              <a:rPr lang="en-US" sz="2800" dirty="0" err="1" smtClean="0"/>
              <a:t>Özelleştirme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Yazıcıların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Bölge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sistemi</a:t>
            </a:r>
            <a:r>
              <a:rPr lang="en-US" sz="2800" dirty="0"/>
              <a:t>,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mahkemelerinde</a:t>
            </a:r>
            <a:r>
              <a:rPr lang="tr-TR" sz="2800" dirty="0"/>
              <a:t> </a:t>
            </a:r>
            <a:r>
              <a:rPr lang="en-US" sz="2800" dirty="0" err="1" smtClean="0"/>
              <a:t>bulunmaktadır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Bilgi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açıklanan</a:t>
            </a:r>
            <a:r>
              <a:rPr lang="tr-TR" sz="2800" dirty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tr-TR" sz="2800" dirty="0" smtClean="0"/>
              <a:t> o</a:t>
            </a:r>
            <a:r>
              <a:rPr lang="en-US" sz="2800" dirty="0" err="1" smtClean="0"/>
              <a:t>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Hâkimin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Özet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Havale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Havalesi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Dosyalar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07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Tanımlama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 smtClean="0"/>
              <a:t>işlemlerinde</a:t>
            </a:r>
            <a:r>
              <a:rPr lang="tr-TR" sz="2800" dirty="0"/>
              <a:t> </a:t>
            </a:r>
            <a:r>
              <a:rPr lang="en-US" sz="2800" dirty="0" err="1" smtClean="0"/>
              <a:t>açıklanan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Kodlu</a:t>
            </a:r>
            <a:r>
              <a:rPr lang="en-US" sz="2800" dirty="0"/>
              <a:t> Alan </a:t>
            </a:r>
            <a:r>
              <a:rPr lang="en-US" sz="2800" dirty="0" err="1" smtClean="0"/>
              <a:t>Tanımlama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Parametreleri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8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açıklanan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/</a:t>
            </a:r>
            <a:r>
              <a:rPr lang="en-US" sz="2800" dirty="0" err="1" smtClean="0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/YD-AK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 </a:t>
            </a:r>
            <a:r>
              <a:rPr lang="en-US" sz="2800" dirty="0"/>
              <a:t>YD </a:t>
            </a:r>
            <a:r>
              <a:rPr lang="en-US" sz="2800" dirty="0" err="1" smtClean="0"/>
              <a:t>İtiraz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YD </a:t>
            </a:r>
            <a:r>
              <a:rPr lang="en-US" sz="2800" dirty="0" err="1" smtClean="0"/>
              <a:t>Kararı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Gerekçeli</a:t>
            </a:r>
            <a:r>
              <a:rPr lang="en-US" sz="2800" dirty="0"/>
              <a:t> YD </a:t>
            </a:r>
            <a:r>
              <a:rPr lang="en-US" sz="2800" dirty="0" err="1" smtClean="0"/>
              <a:t>İtiraz</a:t>
            </a:r>
            <a:r>
              <a:rPr lang="en-US" sz="2800" dirty="0" smtClean="0"/>
              <a:t> </a:t>
            </a:r>
            <a:r>
              <a:rPr lang="en-US" sz="2800" dirty="0" err="1"/>
              <a:t>Sonucunun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Tutanağı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Yürütmeyi</a:t>
            </a:r>
            <a:r>
              <a:rPr lang="en-US" sz="2800" b="1" dirty="0" smtClean="0"/>
              <a:t> </a:t>
            </a:r>
            <a:r>
              <a:rPr lang="en-US" sz="2800" b="1" dirty="0" err="1"/>
              <a:t>Durdurma</a:t>
            </a:r>
            <a:r>
              <a:rPr lang="en-US" sz="2800" b="1" dirty="0"/>
              <a:t> </a:t>
            </a:r>
            <a:r>
              <a:rPr lang="en-US" sz="2800" b="1" dirty="0" err="1" smtClean="0"/>
              <a:t>İtiraz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yürütme</a:t>
            </a:r>
            <a:r>
              <a:rPr lang="en-US" sz="2800" dirty="0"/>
              <a:t> </a:t>
            </a:r>
            <a:r>
              <a:rPr lang="en-US" sz="2800" dirty="0" err="1"/>
              <a:t>durdurmaya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 smtClean="0"/>
              <a:t>sonuçlarının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tutulduğu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Gerekçeli</a:t>
            </a:r>
            <a:r>
              <a:rPr lang="en-US" sz="2800" b="1" dirty="0"/>
              <a:t> </a:t>
            </a:r>
            <a:r>
              <a:rPr lang="en-US" sz="2800" b="1" dirty="0" err="1"/>
              <a:t>Yürütmeyi</a:t>
            </a:r>
            <a:r>
              <a:rPr lang="en-US" sz="2800" b="1" dirty="0"/>
              <a:t> </a:t>
            </a:r>
            <a:r>
              <a:rPr lang="en-US" sz="2800" b="1" dirty="0" err="1"/>
              <a:t>Durdurma</a:t>
            </a:r>
            <a:r>
              <a:rPr lang="en-US" sz="2800" b="1" dirty="0"/>
              <a:t> </a:t>
            </a:r>
            <a:r>
              <a:rPr lang="en-US" sz="2800" b="1" dirty="0" err="1" smtClean="0"/>
              <a:t>İtiraz</a:t>
            </a:r>
            <a:r>
              <a:rPr lang="en-US" sz="2800" b="1" dirty="0" smtClean="0"/>
              <a:t> </a:t>
            </a:r>
            <a:r>
              <a:rPr lang="en-US" sz="2800" b="1" dirty="0" err="1"/>
              <a:t>Sonucunun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alt </a:t>
            </a:r>
            <a:r>
              <a:rPr lang="en-US" sz="2800" dirty="0" err="1" smtClean="0"/>
              <a:t>mahkemelerden</a:t>
            </a:r>
            <a:r>
              <a:rPr lang="tr-TR" sz="2800" dirty="0"/>
              <a:t> </a:t>
            </a:r>
            <a:r>
              <a:rPr lang="en-US" sz="2800" dirty="0" err="1" smtClean="0"/>
              <a:t>yürütmeyi</a:t>
            </a:r>
            <a:r>
              <a:rPr lang="en-US" sz="2800" dirty="0" smtClean="0"/>
              <a:t> </a:t>
            </a:r>
            <a:r>
              <a:rPr lang="en-US" sz="2800" dirty="0" err="1"/>
              <a:t>durdurma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 smtClean="0"/>
              <a:t>talebiyle</a:t>
            </a:r>
            <a:r>
              <a:rPr lang="tr-TR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,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gerekçesinin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04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alt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aflağıdaki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Zarfı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Uyarı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Yutdışı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Yazılması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Yabancılara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İlanen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Azledilen</a:t>
            </a:r>
            <a:r>
              <a:rPr lang="en-US" sz="2800" dirty="0"/>
              <a:t> </a:t>
            </a:r>
            <a:r>
              <a:rPr lang="en-US" sz="2800" dirty="0" err="1"/>
              <a:t>Vekile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İdari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Posta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Posta </a:t>
            </a:r>
            <a:r>
              <a:rPr lang="en-US" sz="2800" dirty="0" err="1"/>
              <a:t>Gönderilme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Posta </a:t>
            </a:r>
            <a:r>
              <a:rPr lang="en-US" sz="2800" dirty="0" err="1" smtClean="0"/>
              <a:t>Alınması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Posta </a:t>
            </a:r>
            <a:r>
              <a:rPr lang="en-US" sz="2800" dirty="0" err="1"/>
              <a:t>Havalesi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Resmi</a:t>
            </a:r>
            <a:r>
              <a:rPr lang="en-US" sz="2800" dirty="0"/>
              <a:t> Posta </a:t>
            </a:r>
            <a:r>
              <a:rPr lang="en-US" sz="2800" dirty="0" err="1"/>
              <a:t>Pulu</a:t>
            </a:r>
            <a:r>
              <a:rPr lang="en-US" sz="2800" dirty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Resmi</a:t>
            </a:r>
            <a:r>
              <a:rPr lang="en-US" sz="2800" dirty="0"/>
              <a:t> Posta </a:t>
            </a:r>
            <a:r>
              <a:rPr lang="en-US" sz="2800" dirty="0" err="1"/>
              <a:t>Pulu</a:t>
            </a:r>
            <a:r>
              <a:rPr lang="en-US" sz="2800" dirty="0"/>
              <a:t> Alma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Postaların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67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err="1" smtClean="0"/>
              <a:t>Bilirkişi</a:t>
            </a:r>
            <a:r>
              <a:rPr lang="en-US" sz="2700" b="1" dirty="0" smtClean="0"/>
              <a:t> </a:t>
            </a:r>
            <a:r>
              <a:rPr lang="en-US" sz="2700" b="1" dirty="0" err="1"/>
              <a:t>Modülü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modülü</a:t>
            </a:r>
            <a:r>
              <a:rPr lang="en-US" sz="2700" dirty="0"/>
              <a:t> </a:t>
            </a:r>
            <a:r>
              <a:rPr lang="en-US" sz="2700" dirty="0" err="1" smtClean="0"/>
              <a:t>aflağıdaki</a:t>
            </a:r>
            <a:r>
              <a:rPr lang="en-US" sz="2700" dirty="0" smtClean="0"/>
              <a:t> </a:t>
            </a:r>
            <a:r>
              <a:rPr lang="en-US" sz="2700" dirty="0" err="1"/>
              <a:t>ekranlardan</a:t>
            </a:r>
            <a:r>
              <a:rPr lang="en-US" sz="2700" dirty="0"/>
              <a:t> </a:t>
            </a:r>
            <a:r>
              <a:rPr lang="en-US" sz="2700" dirty="0" err="1" smtClean="0"/>
              <a:t>oluşmaktadır</a:t>
            </a:r>
            <a:r>
              <a:rPr lang="en-US" sz="2700" dirty="0"/>
              <a:t>:</a:t>
            </a:r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Görevlendirmesi</a:t>
            </a:r>
            <a:endParaRPr lang="en-US" sz="2700" dirty="0"/>
          </a:p>
          <a:p>
            <a:pPr marL="0" indent="0">
              <a:buNone/>
            </a:pPr>
            <a:r>
              <a:rPr lang="pt-BR" sz="2700" dirty="0"/>
              <a:t>• </a:t>
            </a:r>
            <a:r>
              <a:rPr lang="pt-BR" sz="2700" dirty="0" smtClean="0"/>
              <a:t>Bilirkişi </a:t>
            </a:r>
            <a:r>
              <a:rPr lang="pt-BR" sz="2700" dirty="0"/>
              <a:t>Teslim </a:t>
            </a:r>
            <a:r>
              <a:rPr lang="pt-BR" sz="2700" dirty="0" smtClean="0"/>
              <a:t>Tutanağının Hazırlanması</a:t>
            </a:r>
            <a:endParaRPr lang="pt-BR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Sisteme</a:t>
            </a:r>
            <a:r>
              <a:rPr lang="en-US" sz="2700" dirty="0"/>
              <a:t>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Ekleme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Rapor</a:t>
            </a:r>
            <a:r>
              <a:rPr lang="en-US" sz="2700" dirty="0"/>
              <a:t> </a:t>
            </a:r>
            <a:r>
              <a:rPr lang="en-US" sz="2700" dirty="0" err="1"/>
              <a:t>Teslim</a:t>
            </a:r>
            <a:r>
              <a:rPr lang="en-US" sz="2700" dirty="0"/>
              <a:t> </a:t>
            </a:r>
            <a:r>
              <a:rPr lang="en-US" sz="2700" dirty="0" err="1"/>
              <a:t>Etmeyen</a:t>
            </a:r>
            <a:r>
              <a:rPr lang="en-US" sz="2700" dirty="0"/>
              <a:t> </a:t>
            </a:r>
            <a:r>
              <a:rPr lang="en-US" sz="2700" dirty="0" err="1" smtClean="0"/>
              <a:t>Bilirkişiye</a:t>
            </a:r>
            <a:r>
              <a:rPr lang="en-US" sz="2700" dirty="0" smtClean="0"/>
              <a:t>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 smtClean="0"/>
              <a:t>Yazılması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Arama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 smtClean="0"/>
              <a:t>İncelemesinden</a:t>
            </a:r>
            <a:r>
              <a:rPr lang="en-US" sz="2700" dirty="0" smtClean="0"/>
              <a:t> </a:t>
            </a:r>
            <a:r>
              <a:rPr lang="en-US" sz="2700" dirty="0" err="1"/>
              <a:t>Vazgeçilmesi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Görevlendirmesine</a:t>
            </a:r>
            <a:r>
              <a:rPr lang="en-US" sz="2700" dirty="0"/>
              <a:t>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 smtClean="0"/>
              <a:t>Eklenmesi</a:t>
            </a:r>
            <a:endParaRPr lang="tr-TR" sz="2700" dirty="0"/>
          </a:p>
          <a:p>
            <a:pPr marL="0" indent="0">
              <a:buNone/>
            </a:pPr>
            <a:r>
              <a:rPr lang="en-US" sz="2700" dirty="0" smtClean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Grubu</a:t>
            </a:r>
            <a:r>
              <a:rPr lang="en-US" sz="2700" dirty="0"/>
              <a:t> </a:t>
            </a:r>
            <a:r>
              <a:rPr lang="en-US" sz="2700" dirty="0" err="1" smtClean="0"/>
              <a:t>Oluşturma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Bilirkişi</a:t>
            </a:r>
            <a:r>
              <a:rPr lang="en-US" sz="2700" dirty="0" smtClean="0"/>
              <a:t> </a:t>
            </a:r>
            <a:r>
              <a:rPr lang="en-US" sz="2700" dirty="0" err="1"/>
              <a:t>Listesi</a:t>
            </a:r>
            <a:r>
              <a:rPr lang="en-US" sz="2700" dirty="0"/>
              <a:t> </a:t>
            </a:r>
            <a:r>
              <a:rPr lang="en-US" sz="2700" dirty="0" err="1" smtClean="0"/>
              <a:t>Oluşturma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9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smtClean="0"/>
              <a:t>Bu </a:t>
            </a:r>
            <a:r>
              <a:rPr lang="en-US" sz="2800" b="1" dirty="0" err="1" smtClean="0"/>
              <a:t>üniteyi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tamamladıktan</a:t>
            </a:r>
            <a:r>
              <a:rPr lang="tr-TR" sz="2800" b="1" dirty="0"/>
              <a:t> </a:t>
            </a:r>
            <a:r>
              <a:rPr lang="en-US" sz="2800" b="1" dirty="0" err="1" smtClean="0"/>
              <a:t>sonra</a:t>
            </a:r>
            <a:r>
              <a:rPr lang="en-US" sz="2800" b="1" dirty="0" smtClean="0"/>
              <a:t>;</a:t>
            </a:r>
            <a:endParaRPr lang="tr-TR" sz="2800" b="1" dirty="0" smtClean="0"/>
          </a:p>
          <a:p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, </a:t>
            </a:r>
            <a:r>
              <a:rPr lang="en-US" sz="2800" dirty="0" err="1"/>
              <a:t>raporlar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görevlilerinin</a:t>
            </a:r>
            <a:r>
              <a:rPr lang="en-US" sz="2800" dirty="0"/>
              <a:t> </a:t>
            </a:r>
            <a:r>
              <a:rPr lang="en-US" sz="2800" dirty="0" err="1" smtClean="0"/>
              <a:t>yargılanması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endParaRPr lang="en-US" sz="2800" dirty="0"/>
          </a:p>
          <a:p>
            <a:r>
              <a:rPr lang="en-US" sz="2800" dirty="0"/>
              <a:t>(4483)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sistemlerinde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anlatabilecek</a:t>
            </a:r>
            <a:r>
              <a:rPr lang="tr-TR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heyetinin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faaliyetlerinin</a:t>
            </a:r>
            <a:r>
              <a:rPr lang="tr-TR" sz="2800" dirty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Heyetinin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endParaRPr lang="en-US" sz="2800" dirty="0"/>
          </a:p>
          <a:p>
            <a:pPr marL="0" indent="0" algn="just">
              <a:buNone/>
            </a:pPr>
            <a:r>
              <a:rPr lang="pt-BR" sz="2800" dirty="0"/>
              <a:t>• </a:t>
            </a:r>
            <a:r>
              <a:rPr lang="pt-BR" sz="2800" dirty="0" smtClean="0"/>
              <a:t>Keşif </a:t>
            </a:r>
            <a:r>
              <a:rPr lang="pt-BR" sz="2800" dirty="0"/>
              <a:t>Erteleme </a:t>
            </a:r>
            <a:r>
              <a:rPr lang="pt-BR" sz="2800" dirty="0" smtClean="0"/>
              <a:t>Tutanağının Hazırlanması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6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Duruşma</a:t>
            </a:r>
            <a:r>
              <a:rPr lang="en-US" b="1" dirty="0" smtClean="0"/>
              <a:t>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tr-TR" dirty="0" smtClean="0"/>
              <a:t> </a:t>
            </a:r>
            <a:r>
              <a:rPr lang="en-US" dirty="0" err="1" smtClean="0"/>
              <a:t>kapsamaktadır</a:t>
            </a:r>
            <a:r>
              <a:rPr lang="en-US" dirty="0"/>
              <a:t>.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/>
              <a:t>mahkemelerinde</a:t>
            </a:r>
            <a:r>
              <a:rPr lang="en-US" dirty="0"/>
              <a:t> </a:t>
            </a:r>
            <a:r>
              <a:rPr lang="en-US" dirty="0" err="1" smtClean="0"/>
              <a:t>bulunmaktadır</a:t>
            </a:r>
            <a:r>
              <a:rPr lang="en-US" dirty="0"/>
              <a:t>.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 smtClean="0"/>
              <a:t>aflağıdaki</a:t>
            </a:r>
            <a:r>
              <a:rPr lang="en-US" dirty="0" smtClean="0"/>
              <a:t> </a:t>
            </a:r>
            <a:r>
              <a:rPr lang="en-US" dirty="0" err="1"/>
              <a:t>ekranlardan</a:t>
            </a:r>
            <a:r>
              <a:rPr lang="en-US" dirty="0"/>
              <a:t> </a:t>
            </a:r>
            <a:r>
              <a:rPr lang="en-US" dirty="0" err="1" smtClean="0"/>
              <a:t>oluşmaktadır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Verilmesi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Listesi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 smtClean="0"/>
              <a:t>Tutanağı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 smtClean="0"/>
              <a:t>Diğer</a:t>
            </a:r>
            <a:r>
              <a:rPr lang="en-US" b="1" dirty="0" smtClean="0"/>
              <a:t>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>
              <a:buNone/>
            </a:pPr>
            <a:r>
              <a:rPr lang="da-DK" dirty="0" smtClean="0"/>
              <a:t>Diğer </a:t>
            </a:r>
            <a:r>
              <a:rPr lang="da-DK" dirty="0"/>
              <a:t>modülünün </a:t>
            </a:r>
            <a:r>
              <a:rPr lang="da-DK" dirty="0" smtClean="0"/>
              <a:t>ekranları aflağıda verilmiş </a:t>
            </a:r>
            <a:r>
              <a:rPr lang="da-DK" dirty="0"/>
              <a:t>olup, takip eden bölümlerde </a:t>
            </a:r>
            <a:r>
              <a:rPr lang="da-DK" dirty="0" smtClean="0"/>
              <a:t>açıklanmı</a:t>
            </a:r>
            <a:r>
              <a:rPr lang="en-US" dirty="0" err="1" smtClean="0"/>
              <a:t>ştır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2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BÖLGE </a:t>
            </a:r>
            <a:r>
              <a:rPr lang="tr-TR" b="1" dirty="0" smtClean="0"/>
              <a:t>İ</a:t>
            </a:r>
            <a:r>
              <a:rPr lang="en-US" b="1" dirty="0" smtClean="0"/>
              <a:t>DARE MAHKEMELER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smtClean="0"/>
              <a:t>S</a:t>
            </a:r>
            <a:r>
              <a:rPr lang="tr-TR" b="1" dirty="0" smtClean="0"/>
              <a:t>İ</a:t>
            </a:r>
            <a:r>
              <a:rPr lang="en-US" b="1" dirty="0" smtClean="0"/>
              <a:t>STEM</a:t>
            </a:r>
            <a:r>
              <a:rPr lang="tr-TR" b="1" dirty="0" smtClean="0"/>
              <a:t>İ </a:t>
            </a:r>
            <a:r>
              <a:rPr lang="en-US" b="1" dirty="0" smtClean="0"/>
              <a:t>MODÜLLER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/>
              <a:t>Geçici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/>
              <a:t>incelenmek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 smtClean="0"/>
              <a:t>gönderme</a:t>
            </a:r>
            <a:r>
              <a:rPr lang="tr-TR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 smtClean="0"/>
              <a:t>kullanılarak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Dergi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Kitap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Mahkemeye kurumlardan gelen dergi ve </a:t>
            </a:r>
            <a:r>
              <a:rPr lang="nn-NO" sz="2800" dirty="0" smtClean="0"/>
              <a:t>kitapların </a:t>
            </a:r>
            <a:r>
              <a:rPr lang="nn-NO" sz="2800" dirty="0"/>
              <a:t>bilgilerinin kaydedilmesi </a:t>
            </a:r>
            <a:r>
              <a:rPr lang="nn-NO" sz="2800" dirty="0" smtClean="0"/>
              <a:t>işleminin</a:t>
            </a:r>
            <a:r>
              <a:rPr lang="tr-TR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it-IT" sz="2800" b="1" dirty="0"/>
              <a:t>Bölge </a:t>
            </a:r>
            <a:r>
              <a:rPr lang="it-IT" sz="2800" b="1" dirty="0" smtClean="0"/>
              <a:t>İdare </a:t>
            </a:r>
            <a:r>
              <a:rPr lang="it-IT" sz="2800" b="1" dirty="0"/>
              <a:t>Mahkemesi Dosya Arama</a:t>
            </a:r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/>
              <a:t>kriterlere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görevlilerinin</a:t>
            </a:r>
            <a:r>
              <a:rPr lang="en-US" sz="2800" dirty="0"/>
              <a:t> </a:t>
            </a:r>
            <a:r>
              <a:rPr lang="en-US" sz="2800" dirty="0" err="1" smtClean="0"/>
              <a:t>yargılanması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görevlileri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tr-TR" sz="2800" dirty="0" smtClean="0"/>
              <a:t> </a:t>
            </a:r>
            <a:r>
              <a:rPr lang="en-US" sz="2800" dirty="0" err="1" smtClean="0"/>
              <a:t>görevlisinin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çalıştığı</a:t>
            </a:r>
            <a:r>
              <a:rPr lang="en-US" sz="2800" dirty="0" smtClean="0"/>
              <a:t> </a:t>
            </a:r>
            <a:r>
              <a:rPr lang="en-US" sz="2800" dirty="0" err="1"/>
              <a:t>kurumun</a:t>
            </a:r>
            <a:r>
              <a:rPr lang="en-US" sz="2800" dirty="0"/>
              <a:t> </a:t>
            </a: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açılmaması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tr-TR" sz="2800" dirty="0" smtClean="0"/>
              <a:t> </a:t>
            </a:r>
            <a:r>
              <a:rPr lang="en-US" sz="2800" dirty="0" err="1" smtClean="0"/>
              <a:t>itirazının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dilekçe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tr-TR" sz="2800" dirty="0" smtClean="0"/>
              <a:t> g</a:t>
            </a:r>
            <a:r>
              <a:rPr lang="en-US" sz="2800" dirty="0" err="1" smtClean="0"/>
              <a:t>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9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Bilgi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ekranlarının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bölümlerde</a:t>
            </a:r>
            <a:r>
              <a:rPr lang="tr-TR" sz="2800" dirty="0" smtClean="0"/>
              <a:t> </a:t>
            </a:r>
            <a:r>
              <a:rPr lang="en-US" sz="2800" dirty="0" err="1" smtClean="0"/>
              <a:t>açıklanmıştır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4483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Hâkimin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4483 </a:t>
            </a:r>
            <a:r>
              <a:rPr lang="en-US" sz="2800" dirty="0" err="1" smtClean="0"/>
              <a:t>İtiraza</a:t>
            </a:r>
            <a:r>
              <a:rPr lang="en-US" sz="2800" dirty="0" smtClean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Taraf</a:t>
            </a:r>
            <a:r>
              <a:rPr lang="en-US" sz="2800" dirty="0"/>
              <a:t>/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6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4483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Ayrıntı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4483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arama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 smtClean="0"/>
              <a:t>kriterlere</a:t>
            </a:r>
            <a:r>
              <a:rPr lang="tr-TR" sz="2800" dirty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 smtClean="0"/>
              <a:t>Notları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notların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tr-TR" sz="2800" dirty="0"/>
              <a:t> </a:t>
            </a:r>
            <a:r>
              <a:rPr lang="en-US" sz="2800" dirty="0" err="1" smtClean="0"/>
              <a:t>notlar</a:t>
            </a:r>
            <a:r>
              <a:rPr lang="en-US" sz="2800" dirty="0" smtClean="0"/>
              <a:t> </a:t>
            </a:r>
            <a:r>
              <a:rPr lang="en-US" sz="2800" dirty="0"/>
              <a:t>[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]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r>
              <a:rPr lang="en-US" sz="2800" dirty="0" smtClean="0"/>
              <a:t>” </a:t>
            </a:r>
            <a:r>
              <a:rPr lang="en-US" sz="2800" dirty="0" err="1" smtClean="0"/>
              <a:t>alanında</a:t>
            </a:r>
            <a:r>
              <a:rPr lang="en-US" sz="2800" dirty="0" smtClean="0"/>
              <a:t> </a:t>
            </a:r>
            <a:r>
              <a:rPr lang="en-US" sz="2800" dirty="0" err="1"/>
              <a:t>görülmektedir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4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Hâkimin</a:t>
            </a:r>
            <a:r>
              <a:rPr lang="en-US" sz="2800" b="1" dirty="0"/>
              <a:t> </a:t>
            </a:r>
            <a:r>
              <a:rPr lang="en-US" sz="2800" b="1" dirty="0" err="1" smtClean="0"/>
              <a:t>Notları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Hâkimlerin</a:t>
            </a:r>
            <a:r>
              <a:rPr lang="en-US" sz="2800" dirty="0"/>
              <a:t> </a:t>
            </a:r>
            <a:r>
              <a:rPr lang="en-US" sz="2800" dirty="0" err="1" smtClean="0"/>
              <a:t>kullandığı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görülen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dosyalarıyla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tr-TR" sz="2800" dirty="0"/>
              <a:t> </a:t>
            </a:r>
            <a:r>
              <a:rPr lang="en-US" sz="2800" dirty="0" err="1" smtClean="0"/>
              <a:t>notların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hatırlatma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4483 </a:t>
            </a:r>
            <a:r>
              <a:rPr lang="en-US" sz="2800" b="1" dirty="0" err="1" smtClean="0"/>
              <a:t>İtiraza</a:t>
            </a:r>
            <a:r>
              <a:rPr lang="en-US" sz="2800" b="1" dirty="0" smtClean="0"/>
              <a:t> </a:t>
            </a:r>
            <a:r>
              <a:rPr lang="en-US" sz="2800" b="1" dirty="0" err="1"/>
              <a:t>Konu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görevlileri</a:t>
            </a:r>
            <a:r>
              <a:rPr lang="en-US" sz="2800" dirty="0"/>
              <a:t> </a:t>
            </a:r>
            <a:r>
              <a:rPr lang="en-US" sz="2800" dirty="0" err="1" smtClean="0"/>
              <a:t>davalarında</a:t>
            </a:r>
            <a:r>
              <a:rPr lang="en-US" sz="2800" dirty="0" smtClean="0"/>
              <a:t> </a:t>
            </a:r>
            <a:r>
              <a:rPr lang="en-US" sz="2800" dirty="0" err="1"/>
              <a:t>itirazla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kararlar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İşleme</a:t>
            </a:r>
            <a:r>
              <a:rPr lang="en-US" sz="2800" dirty="0" smtClean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ekranlarda</a:t>
            </a:r>
            <a:r>
              <a:rPr lang="en-US" sz="2800" dirty="0"/>
              <a:t> </a:t>
            </a:r>
            <a:r>
              <a:rPr lang="en-US" sz="2800" dirty="0" err="1" smtClean="0"/>
              <a:t>hazırlanmayan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6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Havale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ekranlarının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tr-TR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bölümünde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Havale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Havalesi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Dosyalar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79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tr-TR" sz="2800" dirty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bölümünde</a:t>
            </a:r>
            <a:r>
              <a:rPr lang="tr-TR" sz="2800" dirty="0"/>
              <a:t> </a:t>
            </a:r>
            <a:r>
              <a:rPr lang="en-US" sz="2800" dirty="0" err="1" smtClean="0"/>
              <a:t>yer</a:t>
            </a:r>
            <a:r>
              <a:rPr lang="en-US" sz="2800" dirty="0" smtClean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/</a:t>
            </a:r>
            <a:r>
              <a:rPr lang="en-US" sz="2800" dirty="0" err="1" smtClean="0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/YD-AK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Karar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31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err="1"/>
              <a:t>Tebligat</a:t>
            </a:r>
            <a:r>
              <a:rPr lang="en-US" sz="2700" b="1" dirty="0"/>
              <a:t> Alt </a:t>
            </a:r>
            <a:r>
              <a:rPr lang="en-US" sz="2700" b="1" dirty="0" err="1"/>
              <a:t>Modülü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 smtClean="0"/>
              <a:t>Tebligat</a:t>
            </a:r>
            <a:r>
              <a:rPr lang="en-US" sz="2700" dirty="0" smtClean="0"/>
              <a:t> </a:t>
            </a:r>
            <a:r>
              <a:rPr lang="en-US" sz="2700" dirty="0"/>
              <a:t>alt </a:t>
            </a:r>
            <a:r>
              <a:rPr lang="en-US" sz="2700" dirty="0" err="1"/>
              <a:t>modülü</a:t>
            </a:r>
            <a:r>
              <a:rPr lang="en-US" sz="2700" dirty="0"/>
              <a:t> </a:t>
            </a:r>
            <a:r>
              <a:rPr lang="en-US" sz="2700" dirty="0" err="1" smtClean="0"/>
              <a:t>aflağıdaki</a:t>
            </a:r>
            <a:r>
              <a:rPr lang="en-US" sz="2700" dirty="0" smtClean="0"/>
              <a:t> </a:t>
            </a:r>
            <a:r>
              <a:rPr lang="en-US" sz="2700" dirty="0" err="1" smtClean="0"/>
              <a:t>ekranlardan</a:t>
            </a:r>
            <a:r>
              <a:rPr lang="tr-TR" sz="2700" dirty="0"/>
              <a:t> </a:t>
            </a:r>
            <a:r>
              <a:rPr lang="en-US" sz="2700" dirty="0" err="1" smtClean="0"/>
              <a:t>oluşmaktadır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 smtClean="0"/>
              <a:t>Zarfı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Posta </a:t>
            </a:r>
            <a:r>
              <a:rPr lang="en-US" sz="2700" dirty="0" err="1"/>
              <a:t>Tevdi</a:t>
            </a:r>
            <a:r>
              <a:rPr lang="en-US" sz="2700" dirty="0"/>
              <a:t> </a:t>
            </a:r>
            <a:r>
              <a:rPr lang="en-US" sz="2700" dirty="0" err="1"/>
              <a:t>Listesi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 smtClean="0"/>
              <a:t>Uyarı</a:t>
            </a:r>
            <a:r>
              <a:rPr lang="en-US" sz="2700" dirty="0" smtClean="0"/>
              <a:t> </a:t>
            </a:r>
            <a:r>
              <a:rPr lang="en-US" sz="2700" dirty="0" err="1" smtClean="0"/>
              <a:t>Yazısı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Yurtdışı</a:t>
            </a:r>
            <a:r>
              <a:rPr lang="en-US" sz="2700" dirty="0" smtClean="0"/>
              <a:t> </a:t>
            </a:r>
            <a:r>
              <a:rPr lang="en-US" sz="2700" dirty="0" err="1"/>
              <a:t>Tebligat</a:t>
            </a:r>
            <a:r>
              <a:rPr lang="en-US" sz="2700" dirty="0"/>
              <a:t> Alt </a:t>
            </a:r>
            <a:r>
              <a:rPr lang="en-US" sz="2700" dirty="0" err="1"/>
              <a:t>Alt</a:t>
            </a:r>
            <a:r>
              <a:rPr lang="en-US" sz="2700" dirty="0"/>
              <a:t> </a:t>
            </a:r>
            <a:r>
              <a:rPr lang="en-US" sz="2700" dirty="0" err="1"/>
              <a:t>Modülü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Bakanlığa</a:t>
            </a:r>
            <a:r>
              <a:rPr lang="en-US" sz="2700" dirty="0" smtClean="0"/>
              <a:t> </a:t>
            </a:r>
            <a:r>
              <a:rPr lang="en-US" sz="2700" dirty="0" err="1"/>
              <a:t>Üst</a:t>
            </a:r>
            <a:r>
              <a:rPr lang="en-US" sz="2700" dirty="0"/>
              <a:t> </a:t>
            </a:r>
            <a:r>
              <a:rPr lang="en-US" sz="2700" dirty="0" err="1" smtClean="0"/>
              <a:t>Yazı</a:t>
            </a:r>
            <a:r>
              <a:rPr lang="en-US" sz="2700" dirty="0" smtClean="0"/>
              <a:t> </a:t>
            </a:r>
            <a:r>
              <a:rPr lang="en-US" sz="2700" dirty="0" err="1" smtClean="0"/>
              <a:t>Yazılması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Yabancılara</a:t>
            </a:r>
            <a:r>
              <a:rPr lang="en-US" sz="2700" dirty="0" smtClean="0"/>
              <a:t>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 smtClean="0"/>
              <a:t>Hazırlama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 smtClean="0"/>
              <a:t>İlanen</a:t>
            </a:r>
            <a:r>
              <a:rPr lang="en-US" sz="2700" dirty="0" smtClean="0"/>
              <a:t>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 smtClean="0"/>
              <a:t>Kaydı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Azledilen</a:t>
            </a:r>
            <a:r>
              <a:rPr lang="en-US" sz="2700" dirty="0"/>
              <a:t> </a:t>
            </a:r>
            <a:r>
              <a:rPr lang="en-US" sz="2700" dirty="0" err="1"/>
              <a:t>Vekile</a:t>
            </a:r>
            <a:r>
              <a:rPr lang="en-US" sz="2700" dirty="0"/>
              <a:t> </a:t>
            </a:r>
            <a:r>
              <a:rPr lang="en-US" sz="2700" dirty="0" err="1"/>
              <a:t>Tebligat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• </a:t>
            </a:r>
            <a:r>
              <a:rPr lang="en-US" sz="2700" dirty="0" err="1"/>
              <a:t>Tebligat</a:t>
            </a:r>
            <a:r>
              <a:rPr lang="en-US" sz="2700" dirty="0"/>
              <a:t> </a:t>
            </a:r>
            <a:r>
              <a:rPr lang="en-US" sz="2700" dirty="0" err="1"/>
              <a:t>Arama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” </a:t>
            </a:r>
            <a:r>
              <a:rPr lang="en-US" sz="2800" dirty="0" err="1" smtClean="0"/>
              <a:t>faaliyetlerinin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r>
              <a:rPr lang="tr-TR" sz="2800" dirty="0" smtClean="0"/>
              <a:t> </a:t>
            </a:r>
            <a:r>
              <a:rPr lang="en-US" sz="2800" dirty="0" err="1" smtClean="0"/>
              <a:t>modülü</a:t>
            </a:r>
            <a:r>
              <a:rPr lang="en-US" sz="2800" dirty="0" smtClean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vergi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bulunmaktadır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açılışında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gerçekleştirilen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hesaplaması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tr-TR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/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bugüne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, </a:t>
            </a:r>
            <a:r>
              <a:rPr lang="en-US" sz="2800" dirty="0" err="1"/>
              <a:t>masraf</a:t>
            </a:r>
            <a:r>
              <a:rPr lang="en-US" sz="2800" dirty="0"/>
              <a:t>,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89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KAMU </a:t>
            </a:r>
            <a:r>
              <a:rPr lang="en-US" sz="3600" b="1" dirty="0" smtClean="0"/>
              <a:t>GÖREVL</a:t>
            </a:r>
            <a:r>
              <a:rPr lang="tr-TR" sz="3600" b="1" dirty="0" smtClean="0"/>
              <a:t>İ</a:t>
            </a:r>
            <a:r>
              <a:rPr lang="en-US" sz="3600" b="1" dirty="0" smtClean="0"/>
              <a:t>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</a:t>
            </a:r>
            <a:r>
              <a:rPr lang="tr-TR" sz="3600" b="1" dirty="0" smtClean="0"/>
              <a:t>İ</a:t>
            </a:r>
            <a:r>
              <a:rPr lang="en-US" sz="3600" b="1" dirty="0" smtClean="0"/>
              <a:t>N </a:t>
            </a:r>
            <a:r>
              <a:rPr lang="tr-TR" sz="3600" b="1" dirty="0"/>
              <a:t>Y</a:t>
            </a:r>
            <a:r>
              <a:rPr lang="en-US" sz="3600" b="1" dirty="0" smtClean="0"/>
              <a:t>ARGILANMASI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/>
              <a:t>İ</a:t>
            </a:r>
            <a:r>
              <a:rPr lang="tr-TR" sz="3600" b="1" dirty="0" smtClean="0"/>
              <a:t> </a:t>
            </a:r>
            <a:r>
              <a:rPr lang="en-US" sz="3600" b="1" dirty="0" smtClean="0"/>
              <a:t>(</a:t>
            </a:r>
            <a:r>
              <a:rPr lang="en-US" sz="3600" b="1" dirty="0"/>
              <a:t>4483)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Raporlar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belli </a:t>
            </a:r>
            <a:r>
              <a:rPr lang="en-US" sz="2800" dirty="0" err="1"/>
              <a:t>periyotlarla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hazırlanması-nı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Aylık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</a:t>
            </a:r>
            <a:r>
              <a:rPr lang="en-US" sz="2800" b="1" dirty="0" smtClean="0"/>
              <a:t> </a:t>
            </a:r>
            <a:r>
              <a:rPr lang="en-US" sz="2800" b="1" dirty="0" err="1"/>
              <a:t>Cetveli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Menüden</a:t>
            </a:r>
            <a:r>
              <a:rPr lang="en-US" sz="2800" dirty="0"/>
              <a:t> </a:t>
            </a: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tıklanır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[</a:t>
            </a:r>
            <a:r>
              <a:rPr lang="en-US" sz="2800" dirty="0" err="1" smtClean="0"/>
              <a:t>rapor</a:t>
            </a:r>
            <a:r>
              <a:rPr lang="tr-TR" sz="2800" dirty="0"/>
              <a:t> </a:t>
            </a:r>
            <a:r>
              <a:rPr lang="en-US" sz="2800" dirty="0" err="1" smtClean="0"/>
              <a:t>hazırlama</a:t>
            </a:r>
            <a:r>
              <a:rPr lang="en-US" sz="2800" dirty="0"/>
              <a:t>]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”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 smtClean="0"/>
              <a:t>düğmesinden</a:t>
            </a:r>
            <a:r>
              <a:rPr lang="en-US" sz="2800" dirty="0" smtClean="0"/>
              <a:t> </a:t>
            </a:r>
            <a:r>
              <a:rPr lang="en-US" sz="2800" dirty="0" err="1"/>
              <a:t>istenilen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. “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 smtClean="0"/>
              <a:t>hazırla</a:t>
            </a:r>
            <a:r>
              <a:rPr lang="en-US" sz="2800" dirty="0"/>
              <a:t>” </a:t>
            </a:r>
            <a:r>
              <a:rPr lang="en-US" sz="2800" dirty="0" err="1" smtClean="0"/>
              <a:t>düğ-mesine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tıklanır</a:t>
            </a:r>
            <a:r>
              <a:rPr lang="en-US" sz="2800" dirty="0"/>
              <a:t>. </a:t>
            </a: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0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Vezne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, </a:t>
            </a:r>
            <a:r>
              <a:rPr lang="en-US" sz="2800" dirty="0" err="1" smtClean="0"/>
              <a:t>veznede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açma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veznenin</a:t>
            </a:r>
            <a:r>
              <a:rPr lang="en-US" sz="2800" dirty="0" smtClean="0"/>
              <a:t> </a:t>
            </a:r>
            <a:r>
              <a:rPr lang="en-US" sz="2800" dirty="0" err="1" smtClean="0"/>
              <a:t>parasal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 </a:t>
            </a:r>
            <a:r>
              <a:rPr lang="en-US" sz="2800" dirty="0" err="1" smtClean="0"/>
              <a:t>Vezne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alt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modüllerinin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olup</a:t>
            </a:r>
            <a:r>
              <a:rPr lang="en-US" sz="2800" dirty="0" smtClean="0"/>
              <a:t>, </a:t>
            </a:r>
            <a:r>
              <a:rPr lang="en-US" sz="2800" dirty="0" err="1" smtClean="0"/>
              <a:t>ekranlarıyla</a:t>
            </a:r>
            <a:r>
              <a:rPr lang="en-US" sz="2800" dirty="0" smtClean="0"/>
              <a:t> </a:t>
            </a:r>
            <a:r>
              <a:rPr lang="en-US" sz="2800" dirty="0" err="1" smtClean="0"/>
              <a:t>birlikte</a:t>
            </a:r>
            <a:r>
              <a:rPr lang="tr-TR" sz="2800" dirty="0" smtClean="0"/>
              <a:t> </a:t>
            </a:r>
            <a:r>
              <a:rPr lang="en-US" sz="2800" dirty="0" err="1" smtClean="0"/>
              <a:t>takip</a:t>
            </a:r>
            <a:r>
              <a:rPr lang="en-US" sz="2800" dirty="0" smtClean="0"/>
              <a:t> </a:t>
            </a:r>
            <a:r>
              <a:rPr lang="en-US" sz="2800" dirty="0" err="1" smtClean="0"/>
              <a:t>eden</a:t>
            </a:r>
            <a:r>
              <a:rPr lang="en-US" sz="2800" dirty="0" smtClean="0"/>
              <a:t> </a:t>
            </a:r>
            <a:r>
              <a:rPr lang="en-US" sz="2800" dirty="0" err="1" smtClean="0"/>
              <a:t>bölümde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açıklanmıştır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6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endParaRPr lang="en-US" sz="2800" dirty="0"/>
          </a:p>
          <a:p>
            <a:r>
              <a:rPr lang="en-US" sz="2800" dirty="0" err="1" smtClean="0"/>
              <a:t>Toplu</a:t>
            </a:r>
            <a:r>
              <a:rPr lang="en-US" sz="2800" dirty="0" smtClean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endParaRPr lang="tr-TR" sz="2800" dirty="0" smtClean="0"/>
          </a:p>
          <a:p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endParaRPr lang="en-US" sz="2800" dirty="0"/>
          </a:p>
          <a:p>
            <a:r>
              <a:rPr lang="en-US" sz="2800" dirty="0" err="1" smtClean="0"/>
              <a:t>Kasa</a:t>
            </a:r>
            <a:r>
              <a:rPr lang="en-US" sz="2800" dirty="0" smtClean="0"/>
              <a:t>/</a:t>
            </a:r>
            <a:r>
              <a:rPr lang="en-US" sz="2800" dirty="0" err="1" smtClean="0"/>
              <a:t>İptal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r>
              <a:rPr lang="en-US" sz="2800" dirty="0" smtClean="0"/>
              <a:t>Banka </a:t>
            </a:r>
            <a:r>
              <a:rPr lang="en-US" sz="2800" dirty="0" err="1" smtClean="0"/>
              <a:t>İşlemleri</a:t>
            </a:r>
            <a:endParaRPr lang="en-US" sz="2800" dirty="0"/>
          </a:p>
          <a:p>
            <a:r>
              <a:rPr lang="en-US" sz="2800" dirty="0" err="1" smtClean="0"/>
              <a:t>Raporlar</a:t>
            </a:r>
            <a:endParaRPr lang="en-US" sz="2800" dirty="0"/>
          </a:p>
          <a:p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30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haline</a:t>
            </a:r>
            <a:r>
              <a:rPr lang="en-US" sz="2800" dirty="0"/>
              <a:t> </a:t>
            </a:r>
            <a:r>
              <a:rPr lang="en-US" sz="2800" dirty="0" err="1"/>
              <a:t>gelerek</a:t>
            </a:r>
            <a:r>
              <a:rPr lang="en-US" sz="2800" dirty="0"/>
              <a:t> </a:t>
            </a:r>
            <a:r>
              <a:rPr lang="en-US" sz="2800" dirty="0" err="1"/>
              <a:t>mahkemesinin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vezneye</a:t>
            </a:r>
            <a:r>
              <a:rPr lang="tr-TR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yenilenmesi</a:t>
            </a:r>
            <a:r>
              <a:rPr lang="tr-TR" sz="2800" dirty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girilip</a:t>
            </a:r>
            <a:r>
              <a:rPr lang="en-US" sz="2800" dirty="0"/>
              <a:t>, </a:t>
            </a:r>
            <a:r>
              <a:rPr lang="en-US" sz="2800" dirty="0" err="1"/>
              <a:t>tevzi</a:t>
            </a:r>
            <a:r>
              <a:rPr lang="en-US" sz="2800" dirty="0"/>
              <a:t> (</a:t>
            </a:r>
            <a:r>
              <a:rPr lang="en-US" sz="2800" dirty="0" err="1" smtClean="0"/>
              <a:t>dağıtma</a:t>
            </a:r>
            <a:r>
              <a:rPr lang="en-US" sz="2800" dirty="0"/>
              <a:t>)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12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700" b="1" dirty="0"/>
              <a:t>Sistem </a:t>
            </a:r>
            <a:r>
              <a:rPr lang="pt-BR" sz="2700" b="1" dirty="0" smtClean="0"/>
              <a:t>Dışından </a:t>
            </a:r>
            <a:r>
              <a:rPr lang="pt-BR" sz="2700" b="1" dirty="0"/>
              <a:t>Gelen Talimat </a:t>
            </a:r>
            <a:r>
              <a:rPr lang="pt-BR" sz="2700" b="1" dirty="0" smtClean="0"/>
              <a:t>Yazısının </a:t>
            </a:r>
            <a:r>
              <a:rPr lang="pt-BR" sz="2700" b="1" dirty="0"/>
              <a:t>Tevzi Edilmesi</a:t>
            </a:r>
          </a:p>
          <a:p>
            <a:pPr marL="0" indent="0">
              <a:buNone/>
            </a:pPr>
            <a:r>
              <a:rPr lang="en-US" sz="2700" dirty="0" err="1"/>
              <a:t>Sisteme</a:t>
            </a:r>
            <a:r>
              <a:rPr lang="en-US" sz="2700" dirty="0"/>
              <a:t> (UYAP) </a:t>
            </a:r>
            <a:r>
              <a:rPr lang="en-US" sz="2700" dirty="0" err="1" smtClean="0"/>
              <a:t>bağlı</a:t>
            </a:r>
            <a:r>
              <a:rPr lang="en-US" sz="2700" dirty="0" smtClean="0"/>
              <a:t> </a:t>
            </a:r>
            <a:r>
              <a:rPr lang="en-US" sz="2700" dirty="0" err="1"/>
              <a:t>olmayan</a:t>
            </a:r>
            <a:r>
              <a:rPr lang="en-US" sz="2700" dirty="0"/>
              <a:t> </a:t>
            </a:r>
            <a:r>
              <a:rPr lang="en-US" sz="2700" dirty="0" err="1"/>
              <a:t>birimlerden</a:t>
            </a:r>
            <a:r>
              <a:rPr lang="en-US" sz="2700" dirty="0"/>
              <a:t> </a:t>
            </a:r>
            <a:r>
              <a:rPr lang="en-US" sz="2700" dirty="0" err="1"/>
              <a:t>gelen</a:t>
            </a:r>
            <a:r>
              <a:rPr lang="en-US" sz="2700" dirty="0"/>
              <a:t> </a:t>
            </a:r>
            <a:r>
              <a:rPr lang="en-US" sz="2700" dirty="0" err="1" smtClean="0"/>
              <a:t>talimatların</a:t>
            </a:r>
            <a:r>
              <a:rPr lang="en-US" sz="2700" dirty="0" smtClean="0"/>
              <a:t> </a:t>
            </a:r>
            <a:r>
              <a:rPr lang="en-US" sz="2700" dirty="0" err="1"/>
              <a:t>mahkemelere</a:t>
            </a:r>
            <a:r>
              <a:rPr lang="en-US" sz="2700" dirty="0"/>
              <a:t> </a:t>
            </a:r>
            <a:r>
              <a:rPr lang="en-US" sz="2700" dirty="0" err="1" smtClean="0"/>
              <a:t>tevzi</a:t>
            </a:r>
            <a:r>
              <a:rPr lang="tr-TR" sz="2700" dirty="0"/>
              <a:t> </a:t>
            </a:r>
            <a:r>
              <a:rPr lang="en-US" sz="2700" dirty="0" err="1" smtClean="0"/>
              <a:t>işleminin</a:t>
            </a:r>
            <a:r>
              <a:rPr lang="en-US" sz="2700" dirty="0" smtClean="0"/>
              <a:t> </a:t>
            </a:r>
            <a:r>
              <a:rPr lang="en-US" sz="2700" dirty="0" err="1" smtClean="0"/>
              <a:t>yapıldığı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ekrandır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r>
              <a:rPr lang="en-US" sz="2700" b="1" dirty="0" err="1"/>
              <a:t>Tevzi</a:t>
            </a:r>
            <a:r>
              <a:rPr lang="en-US" sz="2700" b="1" dirty="0"/>
              <a:t> </a:t>
            </a:r>
            <a:r>
              <a:rPr lang="en-US" sz="2700" b="1" dirty="0" err="1" smtClean="0"/>
              <a:t>Dağılım</a:t>
            </a:r>
            <a:r>
              <a:rPr lang="en-US" sz="2700" b="1" dirty="0" smtClean="0"/>
              <a:t> </a:t>
            </a:r>
            <a:r>
              <a:rPr lang="en-US" sz="2700" b="1" dirty="0" err="1"/>
              <a:t>Çizelgesi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/>
              <a:t>Dava</a:t>
            </a:r>
            <a:r>
              <a:rPr lang="en-US" sz="2700" dirty="0"/>
              <a:t> </a:t>
            </a:r>
            <a:r>
              <a:rPr lang="en-US" sz="2700" dirty="0" err="1"/>
              <a:t>türlerine</a:t>
            </a:r>
            <a:r>
              <a:rPr lang="en-US" sz="2700" dirty="0"/>
              <a:t> </a:t>
            </a:r>
            <a:r>
              <a:rPr lang="en-US" sz="2700" dirty="0" err="1"/>
              <a:t>göre</a:t>
            </a:r>
            <a:r>
              <a:rPr lang="en-US" sz="2700" dirty="0"/>
              <a:t> </a:t>
            </a:r>
            <a:r>
              <a:rPr lang="en-US" sz="2700" dirty="0" err="1"/>
              <a:t>mahkemelere</a:t>
            </a:r>
            <a:r>
              <a:rPr lang="en-US" sz="2700" dirty="0"/>
              <a:t> </a:t>
            </a:r>
            <a:r>
              <a:rPr lang="en-US" sz="2700" dirty="0" err="1" smtClean="0"/>
              <a:t>düşen</a:t>
            </a:r>
            <a:r>
              <a:rPr lang="en-US" sz="2700" dirty="0" smtClean="0"/>
              <a:t> </a:t>
            </a:r>
            <a:r>
              <a:rPr lang="en-US" sz="2700" dirty="0" err="1"/>
              <a:t>dava</a:t>
            </a:r>
            <a:r>
              <a:rPr lang="en-US" sz="2700" dirty="0"/>
              <a:t> </a:t>
            </a:r>
            <a:r>
              <a:rPr lang="en-US" sz="2700" dirty="0" err="1" smtClean="0"/>
              <a:t>sayısının</a:t>
            </a:r>
            <a:r>
              <a:rPr lang="en-US" sz="2700" dirty="0" smtClean="0"/>
              <a:t> </a:t>
            </a:r>
            <a:r>
              <a:rPr lang="en-US" sz="2700" dirty="0" err="1"/>
              <a:t>istatistiklerinin</a:t>
            </a:r>
            <a:r>
              <a:rPr lang="en-US" sz="2700" dirty="0"/>
              <a:t> </a:t>
            </a:r>
            <a:r>
              <a:rPr lang="en-US" sz="2700" dirty="0" err="1" smtClean="0"/>
              <a:t>alındığı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</a:t>
            </a:r>
            <a:r>
              <a:rPr lang="it-IT" sz="2700" dirty="0" smtClean="0"/>
              <a:t>r</a:t>
            </a:r>
            <a:r>
              <a:rPr lang="it-IT" sz="2700" dirty="0"/>
              <a:t>. Bu ekrandan </a:t>
            </a:r>
            <a:r>
              <a:rPr lang="it-IT" sz="2700" dirty="0" smtClean="0"/>
              <a:t>çıktı </a:t>
            </a:r>
            <a:r>
              <a:rPr lang="it-IT" sz="2700" dirty="0"/>
              <a:t>da </a:t>
            </a:r>
            <a:r>
              <a:rPr lang="it-IT" sz="2700" dirty="0" smtClean="0"/>
              <a:t>alınabilir</a:t>
            </a:r>
            <a:r>
              <a:rPr lang="it-IT" sz="2700" dirty="0"/>
              <a:t>.</a:t>
            </a:r>
          </a:p>
          <a:p>
            <a:pPr marL="0" indent="0">
              <a:buNone/>
            </a:pPr>
            <a:r>
              <a:rPr lang="en-US" sz="2700" b="1" dirty="0" err="1"/>
              <a:t>Tevzi</a:t>
            </a:r>
            <a:r>
              <a:rPr lang="en-US" sz="2700" b="1" dirty="0"/>
              <a:t> </a:t>
            </a:r>
            <a:r>
              <a:rPr lang="en-US" sz="2700" b="1" dirty="0" err="1"/>
              <a:t>Çizelgesi</a:t>
            </a:r>
            <a:r>
              <a:rPr lang="en-US" sz="2700" b="1" dirty="0"/>
              <a:t> </a:t>
            </a:r>
            <a:r>
              <a:rPr lang="en-US" sz="2700" b="1" dirty="0" err="1"/>
              <a:t>Raporu</a:t>
            </a:r>
            <a:endParaRPr lang="en-US" sz="2700" b="1" dirty="0"/>
          </a:p>
          <a:p>
            <a:pPr marL="0" indent="0">
              <a:buNone/>
            </a:pPr>
            <a:r>
              <a:rPr lang="en-US" sz="2700" dirty="0" err="1"/>
              <a:t>Birim</a:t>
            </a:r>
            <a:r>
              <a:rPr lang="en-US" sz="2700" dirty="0"/>
              <a:t> </a:t>
            </a:r>
            <a:r>
              <a:rPr lang="en-US" sz="2700" dirty="0" err="1" smtClean="0"/>
              <a:t>bazında</a:t>
            </a:r>
            <a:r>
              <a:rPr lang="en-US" sz="2700" dirty="0" smtClean="0"/>
              <a:t> </a:t>
            </a:r>
            <a:r>
              <a:rPr lang="en-US" sz="2700" dirty="0" err="1"/>
              <a:t>yada</a:t>
            </a:r>
            <a:r>
              <a:rPr lang="en-US" sz="2700" dirty="0"/>
              <a:t>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/>
              <a:t>mahkemeler</a:t>
            </a:r>
            <a:r>
              <a:rPr lang="en-US" sz="2700" dirty="0"/>
              <a:t> </a:t>
            </a:r>
            <a:r>
              <a:rPr lang="en-US" sz="2700" dirty="0" err="1" smtClean="0"/>
              <a:t>bazında</a:t>
            </a:r>
            <a:r>
              <a:rPr lang="en-US" sz="2700" dirty="0" smtClean="0"/>
              <a:t> </a:t>
            </a:r>
            <a:r>
              <a:rPr lang="en-US" sz="2700" dirty="0" err="1"/>
              <a:t>tevzi</a:t>
            </a:r>
            <a:r>
              <a:rPr lang="en-US" sz="2700" dirty="0"/>
              <a:t> </a:t>
            </a:r>
            <a:r>
              <a:rPr lang="en-US" sz="2700" dirty="0" err="1"/>
              <a:t>edilen</a:t>
            </a:r>
            <a:r>
              <a:rPr lang="en-US" sz="2700" dirty="0"/>
              <a:t> </a:t>
            </a:r>
            <a:r>
              <a:rPr lang="en-US" sz="2700" dirty="0" err="1" smtClean="0"/>
              <a:t>dosyaların</a:t>
            </a:r>
            <a:r>
              <a:rPr lang="en-US" sz="2700" dirty="0" smtClean="0"/>
              <a:t> </a:t>
            </a:r>
            <a:r>
              <a:rPr lang="en-US" sz="2700" dirty="0" err="1"/>
              <a:t>dava</a:t>
            </a:r>
            <a:r>
              <a:rPr lang="en-US" sz="2700" dirty="0"/>
              <a:t> </a:t>
            </a:r>
            <a:r>
              <a:rPr lang="en-US" sz="2700" dirty="0" err="1" smtClean="0"/>
              <a:t>konusu,davacı</a:t>
            </a:r>
            <a:r>
              <a:rPr lang="en-US" sz="2700" dirty="0" smtClean="0"/>
              <a:t>, </a:t>
            </a:r>
            <a:r>
              <a:rPr lang="en-US" sz="2700" dirty="0" err="1" smtClean="0"/>
              <a:t>davalı</a:t>
            </a:r>
            <a:r>
              <a:rPr lang="en-US" sz="2700" dirty="0" smtClean="0"/>
              <a:t>, </a:t>
            </a:r>
            <a:r>
              <a:rPr lang="en-US" sz="2700" dirty="0" err="1"/>
              <a:t>esas</a:t>
            </a:r>
            <a:r>
              <a:rPr lang="en-US" sz="2700" dirty="0"/>
              <a:t> </a:t>
            </a:r>
            <a:r>
              <a:rPr lang="en-US" sz="2700" dirty="0" err="1" smtClean="0"/>
              <a:t>numarası</a:t>
            </a:r>
            <a:r>
              <a:rPr lang="en-US" sz="2700" dirty="0" smtClean="0"/>
              <a:t>, </a:t>
            </a:r>
            <a:r>
              <a:rPr lang="en-US" sz="2700" dirty="0" err="1"/>
              <a:t>bilgileri</a:t>
            </a:r>
            <a:r>
              <a:rPr lang="en-US" sz="2700" dirty="0"/>
              <a:t> </a:t>
            </a:r>
            <a:r>
              <a:rPr lang="en-US" sz="2700" dirty="0" err="1"/>
              <a:t>ile</a:t>
            </a:r>
            <a:r>
              <a:rPr lang="en-US" sz="2700" dirty="0"/>
              <a:t> </a:t>
            </a:r>
            <a:r>
              <a:rPr lang="en-US" sz="2700" dirty="0" err="1"/>
              <a:t>rapor</a:t>
            </a:r>
            <a:r>
              <a:rPr lang="en-US" sz="2700" dirty="0"/>
              <a:t> </a:t>
            </a:r>
            <a:r>
              <a:rPr lang="en-US" sz="2700" dirty="0" err="1" smtClean="0"/>
              <a:t>alındığı</a:t>
            </a:r>
            <a:r>
              <a:rPr lang="en-US" sz="2700" dirty="0" smtClean="0"/>
              <a:t> </a:t>
            </a:r>
            <a:r>
              <a:rPr lang="en-US" sz="2700" dirty="0" err="1" smtClean="0"/>
              <a:t>ekrandır</a:t>
            </a:r>
            <a:r>
              <a:rPr lang="en-US" sz="27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8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Sorgulama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 smtClean="0"/>
              <a:t>Davacı</a:t>
            </a:r>
            <a:r>
              <a:rPr lang="en-US" sz="2800" dirty="0" smtClean="0"/>
              <a:t>, </a:t>
            </a:r>
            <a:r>
              <a:rPr lang="en-US" sz="2800" dirty="0" err="1" smtClean="0"/>
              <a:t>davalı</a:t>
            </a:r>
            <a:r>
              <a:rPr lang="en-US" sz="2800" dirty="0" smtClean="0"/>
              <a:t> </a:t>
            </a:r>
            <a:r>
              <a:rPr lang="en-US" sz="2800" dirty="0" err="1" smtClean="0"/>
              <a:t>adına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yada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 smtClean="0"/>
              <a:t>edilen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Taşra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Modülü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 smtClean="0"/>
              <a:t>Taşradan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taşraya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yada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parasal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Taşradan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Evrak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Listesi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 smtClean="0"/>
              <a:t>Taşradan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yada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93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Taşradan</a:t>
            </a:r>
            <a:r>
              <a:rPr lang="en-US" sz="2800" b="1" dirty="0" smtClean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Taşradan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listeleme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Taşraya</a:t>
            </a:r>
            <a:r>
              <a:rPr lang="en-US" sz="2800" b="1" dirty="0" smtClean="0"/>
              <a:t> </a:t>
            </a: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Taşraya</a:t>
            </a:r>
            <a:r>
              <a:rPr lang="en-US" sz="2800" dirty="0" smtClean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evraklarını</a:t>
            </a:r>
            <a:r>
              <a:rPr lang="en-US" sz="2800" dirty="0" smtClean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listeleme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Taşraya</a:t>
            </a:r>
            <a:r>
              <a:rPr lang="en-US" sz="2800" b="1" dirty="0" smtClean="0"/>
              <a:t> </a:t>
            </a: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Taşrada</a:t>
            </a:r>
            <a:r>
              <a:rPr lang="en-US" sz="2800" dirty="0" smtClean="0"/>
              <a:t> </a:t>
            </a:r>
            <a:r>
              <a:rPr lang="en-US" sz="2800" dirty="0" err="1"/>
              <a:t>gidecek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549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veznenin</a:t>
            </a:r>
            <a:r>
              <a:rPr lang="en-US" sz="2800" dirty="0"/>
              <a:t> </a:t>
            </a:r>
            <a:r>
              <a:rPr lang="en-US" sz="2800" dirty="0" err="1"/>
              <a:t>parasal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 smtClean="0"/>
              <a:t>otomasyon</a:t>
            </a:r>
            <a:r>
              <a:rPr lang="tr-TR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Veznede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/>
              <a:t>yaparak</a:t>
            </a:r>
            <a:r>
              <a:rPr lang="en-US" sz="2800" dirty="0"/>
              <a:t> </a:t>
            </a:r>
            <a:r>
              <a:rPr lang="en-US" sz="2800" dirty="0" err="1" smtClean="0"/>
              <a:t>taraflardan</a:t>
            </a:r>
            <a:r>
              <a:rPr lang="en-US" sz="2800" dirty="0" smtClean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miktarının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hesaplanmasıve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masrafın</a:t>
            </a:r>
            <a:r>
              <a:rPr lang="en-US" sz="2800" dirty="0" smtClean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 smtClean="0"/>
              <a:t>tutarın</a:t>
            </a:r>
            <a:r>
              <a:rPr lang="en-US" sz="2800" dirty="0" smtClean="0"/>
              <a:t> </a:t>
            </a:r>
            <a:r>
              <a:rPr lang="en-US" sz="2800" dirty="0" err="1"/>
              <a:t>veznede</a:t>
            </a:r>
            <a:r>
              <a:rPr lang="en-US" sz="2800" dirty="0"/>
              <a:t> </a:t>
            </a:r>
            <a:r>
              <a:rPr lang="en-US" sz="2800" dirty="0" err="1" smtClean="0"/>
              <a:t>tahsil</a:t>
            </a:r>
            <a:r>
              <a:rPr lang="tr-TR" sz="2800" dirty="0" smtClean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39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err="1"/>
              <a:t>Vekâlet</a:t>
            </a:r>
            <a:r>
              <a:rPr lang="en-US" sz="2600" b="1" dirty="0"/>
              <a:t>/</a:t>
            </a:r>
            <a:r>
              <a:rPr lang="en-US" sz="2600" b="1" dirty="0" err="1"/>
              <a:t>Suret</a:t>
            </a:r>
            <a:r>
              <a:rPr lang="en-US" sz="2600" b="1" dirty="0"/>
              <a:t> </a:t>
            </a:r>
            <a:r>
              <a:rPr lang="en-US" sz="2600" b="1" dirty="0" err="1" smtClean="0"/>
              <a:t>Harcı</a:t>
            </a:r>
            <a:r>
              <a:rPr lang="en-US" sz="2600" b="1" dirty="0" smtClean="0"/>
              <a:t> </a:t>
            </a:r>
            <a:r>
              <a:rPr lang="en-US" sz="2600" b="1" dirty="0" err="1"/>
              <a:t>Hesaplama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 smtClean="0"/>
              <a:t>Tahsilâtı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Sistemde</a:t>
            </a:r>
            <a:r>
              <a:rPr lang="en-US" sz="2600" dirty="0"/>
              <a:t> </a:t>
            </a:r>
            <a:r>
              <a:rPr lang="en-US" sz="2600" dirty="0" err="1"/>
              <a:t>bulunmayan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 smtClean="0"/>
              <a:t>taşraya</a:t>
            </a:r>
            <a:r>
              <a:rPr lang="en-US" sz="2600" dirty="0" smtClean="0"/>
              <a:t> </a:t>
            </a:r>
            <a:r>
              <a:rPr lang="en-US" sz="2600" dirty="0" err="1"/>
              <a:t>giden</a:t>
            </a:r>
            <a:r>
              <a:rPr lang="en-US" sz="2600" dirty="0"/>
              <a:t> </a:t>
            </a:r>
            <a:r>
              <a:rPr lang="en-US" sz="2600" dirty="0" err="1"/>
              <a:t>evraklarda</a:t>
            </a:r>
            <a:r>
              <a:rPr lang="en-US" sz="2600" dirty="0"/>
              <a:t> </a:t>
            </a:r>
            <a:r>
              <a:rPr lang="en-US" sz="2600" dirty="0" err="1" smtClean="0"/>
              <a:t>alınması</a:t>
            </a:r>
            <a:r>
              <a:rPr lang="en-US" sz="2600" dirty="0" smtClean="0"/>
              <a:t> </a:t>
            </a:r>
            <a:r>
              <a:rPr lang="en-US" sz="2600" dirty="0" err="1"/>
              <a:t>unutulan</a:t>
            </a:r>
            <a:r>
              <a:rPr lang="en-US" sz="2600" dirty="0"/>
              <a:t> </a:t>
            </a:r>
            <a:r>
              <a:rPr lang="en-US" sz="2600" dirty="0" err="1" smtClean="0"/>
              <a:t>harçların</a:t>
            </a:r>
            <a:r>
              <a:rPr lang="tr-TR" sz="2600" dirty="0" smtClean="0"/>
              <a:t> </a:t>
            </a:r>
            <a:r>
              <a:rPr lang="pt-BR" sz="2600" dirty="0" smtClean="0"/>
              <a:t>yada masrafların </a:t>
            </a:r>
            <a:r>
              <a:rPr lang="pt-BR" sz="2600" dirty="0"/>
              <a:t>hesaplama ve </a:t>
            </a:r>
            <a:r>
              <a:rPr lang="pt-BR" sz="2600" dirty="0" smtClean="0"/>
              <a:t>tahsilâtının yapıldığı ekrandır.</a:t>
            </a:r>
            <a:endParaRPr lang="tr-TR" sz="2600" dirty="0" smtClean="0"/>
          </a:p>
          <a:p>
            <a:pPr marL="0" indent="0">
              <a:buNone/>
            </a:pPr>
            <a:r>
              <a:rPr lang="en-US" sz="2600" b="1" dirty="0" err="1"/>
              <a:t>Reddiyat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 smtClean="0"/>
              <a:t>İade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Hesaplama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Tahsilâtı</a:t>
            </a:r>
            <a:endParaRPr lang="en-US" sz="2600" b="1" dirty="0"/>
          </a:p>
          <a:p>
            <a:pPr marL="0" indent="0">
              <a:buNone/>
            </a:pPr>
            <a:r>
              <a:rPr lang="pt-BR" sz="2600" dirty="0" smtClean="0"/>
              <a:t>Davanın açılmasından </a:t>
            </a:r>
            <a:r>
              <a:rPr lang="pt-BR" sz="2600" dirty="0"/>
              <a:t>sonra taraftan </a:t>
            </a:r>
            <a:r>
              <a:rPr lang="pt-BR" sz="2600" dirty="0" smtClean="0"/>
              <a:t>alınan paraların kullanılması sırasında</a:t>
            </a:r>
            <a:r>
              <a:rPr lang="pt-BR" sz="2600" dirty="0"/>
              <a:t>, </a:t>
            </a:r>
            <a:r>
              <a:rPr lang="pt-BR" sz="2600" dirty="0" smtClean="0"/>
              <a:t>para</a:t>
            </a:r>
            <a:r>
              <a:rPr lang="tr-TR" sz="2600" dirty="0" smtClean="0"/>
              <a:t> </a:t>
            </a:r>
            <a:r>
              <a:rPr lang="en-US" sz="2600" dirty="0" err="1" smtClean="0"/>
              <a:t>çıkışı</a:t>
            </a:r>
            <a:r>
              <a:rPr lang="en-US" sz="2600" dirty="0" smtClean="0"/>
              <a:t> </a:t>
            </a:r>
            <a:r>
              <a:rPr lang="en-US" sz="2600" dirty="0" err="1" smtClean="0"/>
              <a:t>işlemleri</a:t>
            </a:r>
            <a:r>
              <a:rPr lang="en-US" sz="2600" dirty="0" smtClean="0"/>
              <a:t> </a:t>
            </a:r>
            <a:r>
              <a:rPr lang="en-US" sz="2600" dirty="0" err="1"/>
              <a:t>faaliyetlerinin</a:t>
            </a:r>
            <a:r>
              <a:rPr lang="en-US" sz="2600" dirty="0"/>
              <a:t> </a:t>
            </a:r>
            <a:r>
              <a:rPr lang="en-US" sz="2600" dirty="0" err="1"/>
              <a:t>otomasyon</a:t>
            </a:r>
            <a:r>
              <a:rPr lang="en-US" sz="2600" dirty="0"/>
              <a:t> </a:t>
            </a:r>
            <a:r>
              <a:rPr lang="en-US" sz="2600" dirty="0" err="1" smtClean="0"/>
              <a:t>ortamında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 smtClean="0"/>
              <a:t>.</a:t>
            </a:r>
            <a:endParaRPr lang="tr-TR" sz="2600" dirty="0"/>
          </a:p>
          <a:p>
            <a:pPr marL="0" indent="0">
              <a:buNone/>
            </a:pPr>
            <a:r>
              <a:rPr lang="en-US" sz="2600" b="1" dirty="0" err="1"/>
              <a:t>Reddiyat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 smtClean="0"/>
              <a:t>İade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Tahsilâtı</a:t>
            </a:r>
            <a:endParaRPr lang="en-US" sz="2600" b="1" dirty="0"/>
          </a:p>
          <a:p>
            <a:pPr marL="0" indent="0">
              <a:buNone/>
            </a:pPr>
            <a:r>
              <a:rPr lang="pt-BR" sz="2600" dirty="0" smtClean="0"/>
              <a:t>Davanın açılmasından </a:t>
            </a:r>
            <a:r>
              <a:rPr lang="pt-BR" sz="2600" dirty="0"/>
              <a:t>sonra taraftan </a:t>
            </a:r>
            <a:r>
              <a:rPr lang="pt-BR" sz="2600" dirty="0" smtClean="0"/>
              <a:t>alınan paraların kullanılması sırasında</a:t>
            </a:r>
            <a:r>
              <a:rPr lang="pt-BR" sz="2600" dirty="0"/>
              <a:t>, </a:t>
            </a:r>
            <a:r>
              <a:rPr lang="pt-BR" sz="2600" dirty="0" smtClean="0"/>
              <a:t>para</a:t>
            </a:r>
            <a:r>
              <a:rPr lang="tr-TR" sz="2600" dirty="0" smtClean="0"/>
              <a:t> </a:t>
            </a:r>
            <a:r>
              <a:rPr lang="en-US" sz="2600" dirty="0" err="1" smtClean="0"/>
              <a:t>çıkışı</a:t>
            </a:r>
            <a:r>
              <a:rPr lang="en-US" sz="2600" dirty="0" smtClean="0"/>
              <a:t> </a:t>
            </a:r>
            <a:r>
              <a:rPr lang="en-US" sz="2600" dirty="0" err="1" smtClean="0"/>
              <a:t>işlemleri</a:t>
            </a:r>
            <a:r>
              <a:rPr lang="en-US" sz="2600" dirty="0" smtClean="0"/>
              <a:t> </a:t>
            </a:r>
            <a:r>
              <a:rPr lang="en-US" sz="2600" dirty="0" err="1"/>
              <a:t>faaliyetlerinin</a:t>
            </a:r>
            <a:r>
              <a:rPr lang="en-US" sz="2600" dirty="0"/>
              <a:t> </a:t>
            </a:r>
            <a:r>
              <a:rPr lang="en-US" sz="2600" dirty="0" err="1"/>
              <a:t>otomasyon</a:t>
            </a:r>
            <a:r>
              <a:rPr lang="en-US" sz="2600" dirty="0"/>
              <a:t> </a:t>
            </a:r>
            <a:r>
              <a:rPr lang="en-US" sz="2600" dirty="0" err="1" smtClean="0"/>
              <a:t>ortamında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83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Seçili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farklı</a:t>
            </a:r>
            <a:r>
              <a:rPr lang="en-US" sz="2800" dirty="0" smtClean="0"/>
              <a:t> </a:t>
            </a:r>
            <a:r>
              <a:rPr lang="en-US" sz="2800" dirty="0" err="1"/>
              <a:t>esaslara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makbuz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/</a:t>
            </a:r>
            <a:r>
              <a:rPr lang="en-US" sz="2800" dirty="0" err="1" smtClean="0"/>
              <a:t>masraf</a:t>
            </a:r>
            <a:r>
              <a:rPr lang="tr-TR" sz="2800" dirty="0"/>
              <a:t> </a:t>
            </a:r>
            <a:r>
              <a:rPr lang="en-US" sz="2800" dirty="0" err="1" smtClean="0"/>
              <a:t>hesaplama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Havalesi</a:t>
            </a:r>
            <a:r>
              <a:rPr lang="en-US" sz="2800" b="1" dirty="0"/>
              <a:t> </a:t>
            </a:r>
            <a:r>
              <a:rPr lang="en-US" sz="2800" b="1" dirty="0" err="1" smtClean="0"/>
              <a:t>Tahsilâtı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havalelerinin</a:t>
            </a:r>
            <a:r>
              <a:rPr lang="en-US" sz="2800" dirty="0"/>
              <a:t> </a:t>
            </a:r>
            <a:r>
              <a:rPr lang="en-US" sz="2800" dirty="0" err="1" smtClean="0"/>
              <a:t>tahsilâtını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havaleleri</a:t>
            </a:r>
            <a:r>
              <a:rPr lang="tr-TR" sz="2800" dirty="0"/>
              <a:t> </a:t>
            </a:r>
            <a:r>
              <a:rPr lang="en-US" sz="2800" dirty="0" err="1" smtClean="0"/>
              <a:t>mahkemede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alma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kriterleri</a:t>
            </a:r>
            <a:r>
              <a:rPr lang="en-US" sz="2800" dirty="0"/>
              <a:t> </a:t>
            </a:r>
            <a:r>
              <a:rPr lang="en-US" sz="2800" dirty="0" err="1"/>
              <a:t>girildikten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2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Tahsil</a:t>
            </a:r>
            <a:r>
              <a:rPr lang="en-US" sz="2800" b="1" dirty="0"/>
              <a:t> </a:t>
            </a:r>
            <a:r>
              <a:rPr lang="en-US" sz="2800" b="1" dirty="0" err="1"/>
              <a:t>Müzekkeresi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Kurumlara harç tahsil müzekkeresi </a:t>
            </a:r>
            <a:r>
              <a:rPr lang="nn-NO" sz="2800" dirty="0" smtClean="0"/>
              <a:t>işleminin yapıldığı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Sarf</a:t>
            </a:r>
            <a:r>
              <a:rPr lang="en-US" sz="2800" b="1" dirty="0"/>
              <a:t> </a:t>
            </a:r>
            <a:r>
              <a:rPr lang="en-US" sz="2800" b="1" dirty="0" err="1"/>
              <a:t>Ücreti</a:t>
            </a:r>
            <a:r>
              <a:rPr lang="en-US" sz="2800" b="1" dirty="0"/>
              <a:t> </a:t>
            </a:r>
            <a:r>
              <a:rPr lang="en-US" sz="2800" b="1" dirty="0" err="1" smtClean="0"/>
              <a:t>Hesapları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Sarf</a:t>
            </a:r>
            <a:r>
              <a:rPr lang="en-US" sz="2800" dirty="0"/>
              <a:t> </a:t>
            </a:r>
            <a:r>
              <a:rPr lang="en-US" sz="2800" dirty="0" err="1"/>
              <a:t>ücreti</a:t>
            </a:r>
            <a:r>
              <a:rPr lang="en-US" sz="2800" dirty="0"/>
              <a:t> </a:t>
            </a:r>
            <a:r>
              <a:rPr lang="en-US" sz="2800" dirty="0" err="1" smtClean="0"/>
              <a:t>hesaplarının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pt-BR" sz="2800" dirty="0" smtClean="0"/>
              <a:t>Davanın açılmasından </a:t>
            </a:r>
            <a:r>
              <a:rPr lang="pt-BR" sz="2800" dirty="0"/>
              <a:t>sonra taraftan </a:t>
            </a:r>
            <a:r>
              <a:rPr lang="pt-BR" sz="2800" dirty="0" smtClean="0"/>
              <a:t>alınan paraların kullanılması sırasında</a:t>
            </a:r>
            <a:r>
              <a:rPr lang="pt-BR" sz="2800" dirty="0"/>
              <a:t>, </a:t>
            </a:r>
            <a:r>
              <a:rPr lang="pt-BR" sz="2800" dirty="0" smtClean="0"/>
              <a:t>para</a:t>
            </a:r>
            <a:r>
              <a:rPr lang="tr-TR" sz="2800" dirty="0" smtClean="0"/>
              <a:t> </a:t>
            </a:r>
            <a:r>
              <a:rPr lang="en-US" sz="2800" dirty="0" err="1" smtClean="0"/>
              <a:t>çıkışı</a:t>
            </a:r>
            <a:r>
              <a:rPr lang="en-US" sz="2800" dirty="0" smtClean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31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err="1"/>
              <a:t>Toplu</a:t>
            </a:r>
            <a:r>
              <a:rPr lang="en-US" sz="2600" b="1" dirty="0"/>
              <a:t> </a:t>
            </a:r>
            <a:r>
              <a:rPr lang="en-US" sz="2600" b="1" dirty="0" err="1"/>
              <a:t>Harç</a:t>
            </a:r>
            <a:r>
              <a:rPr lang="en-US" sz="2600" b="1" dirty="0"/>
              <a:t>/</a:t>
            </a:r>
            <a:r>
              <a:rPr lang="en-US" sz="2600" b="1" dirty="0" err="1"/>
              <a:t>Masraf</a:t>
            </a:r>
            <a:r>
              <a:rPr lang="en-US" sz="2600" b="1" dirty="0"/>
              <a:t> </a:t>
            </a:r>
            <a:r>
              <a:rPr lang="en-US" sz="2600" b="1" dirty="0" err="1"/>
              <a:t>Hesaplama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 smtClean="0"/>
              <a:t>Tahsilâtı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Seçili</a:t>
            </a:r>
            <a:r>
              <a:rPr lang="en-US" sz="2600" dirty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mahkemede</a:t>
            </a:r>
            <a:r>
              <a:rPr lang="en-US" sz="2600" dirty="0"/>
              <a:t> </a:t>
            </a:r>
            <a:r>
              <a:rPr lang="en-US" sz="2600" dirty="0" err="1" smtClean="0"/>
              <a:t>farklı</a:t>
            </a:r>
            <a:r>
              <a:rPr lang="en-US" sz="2600" dirty="0" smtClean="0"/>
              <a:t> </a:t>
            </a:r>
            <a:r>
              <a:rPr lang="en-US" sz="2600" dirty="0" err="1"/>
              <a:t>esaslara</a:t>
            </a:r>
            <a:r>
              <a:rPr lang="en-US" sz="2600" dirty="0"/>
              <a:t> </a:t>
            </a:r>
            <a:r>
              <a:rPr lang="en-US" sz="2600" dirty="0" err="1"/>
              <a:t>toplu</a:t>
            </a:r>
            <a:r>
              <a:rPr lang="en-US" sz="2600" dirty="0"/>
              <a:t> </a:t>
            </a:r>
            <a:r>
              <a:rPr lang="en-US" sz="2600" dirty="0" err="1"/>
              <a:t>harç</a:t>
            </a:r>
            <a:r>
              <a:rPr lang="en-US" sz="2600" dirty="0"/>
              <a:t>/</a:t>
            </a:r>
            <a:r>
              <a:rPr lang="en-US" sz="2600" dirty="0" err="1"/>
              <a:t>masraf</a:t>
            </a:r>
            <a:r>
              <a:rPr lang="en-US" sz="2600" dirty="0"/>
              <a:t> </a:t>
            </a:r>
            <a:r>
              <a:rPr lang="en-US" sz="2600" dirty="0" err="1"/>
              <a:t>hesaplama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 smtClean="0"/>
              <a:t>tahsilâtının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0" indent="0">
              <a:buNone/>
            </a:pPr>
            <a:r>
              <a:rPr lang="en-US" sz="2600" b="1" dirty="0" err="1"/>
              <a:t>Toplu</a:t>
            </a:r>
            <a:r>
              <a:rPr lang="en-US" sz="2600" b="1" dirty="0"/>
              <a:t> </a:t>
            </a:r>
            <a:r>
              <a:rPr lang="en-US" sz="2600" b="1" dirty="0" err="1"/>
              <a:t>Harç</a:t>
            </a:r>
            <a:r>
              <a:rPr lang="en-US" sz="2600" b="1" dirty="0"/>
              <a:t>/</a:t>
            </a:r>
            <a:r>
              <a:rPr lang="en-US" sz="2600" b="1" dirty="0" err="1"/>
              <a:t>Masraf</a:t>
            </a:r>
            <a:r>
              <a:rPr lang="en-US" sz="2600" b="1" dirty="0"/>
              <a:t> </a:t>
            </a:r>
            <a:r>
              <a:rPr lang="en-US" sz="2600" b="1" dirty="0" err="1" smtClean="0"/>
              <a:t>Tahsilâtı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Mahkemesinde</a:t>
            </a:r>
            <a:r>
              <a:rPr lang="en-US" sz="2600" dirty="0"/>
              <a:t> </a:t>
            </a:r>
            <a:r>
              <a:rPr lang="en-US" sz="2600" dirty="0" err="1" smtClean="0"/>
              <a:t>hesaplanmış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tahsilât</a:t>
            </a:r>
            <a:r>
              <a:rPr lang="en-US" sz="2600" dirty="0"/>
              <a:t> </a:t>
            </a:r>
            <a:r>
              <a:rPr lang="en-US" sz="2600" dirty="0" err="1" smtClean="0"/>
              <a:t>fişleri</a:t>
            </a:r>
            <a:r>
              <a:rPr lang="en-US" sz="2600" dirty="0" smtClean="0"/>
              <a:t> </a:t>
            </a:r>
            <a:r>
              <a:rPr lang="en-US" sz="2600" dirty="0" err="1" smtClean="0"/>
              <a:t>hazırlanmış</a:t>
            </a:r>
            <a:r>
              <a:rPr lang="en-US" sz="2600" dirty="0" smtClean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 smtClean="0"/>
              <a:t>dosyaların</a:t>
            </a:r>
            <a:r>
              <a:rPr lang="en-US" sz="2600" dirty="0" smtClean="0"/>
              <a:t> </a:t>
            </a:r>
            <a:r>
              <a:rPr lang="en-US" sz="2600" dirty="0" err="1" smtClean="0"/>
              <a:t>tahsilât</a:t>
            </a:r>
            <a:r>
              <a:rPr lang="tr-TR" sz="2600" dirty="0" smtClean="0"/>
              <a:t> </a:t>
            </a:r>
            <a:r>
              <a:rPr lang="en-US" sz="2600" dirty="0" err="1" smtClean="0"/>
              <a:t>işlemlerinin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r>
              <a:rPr lang="en-US" sz="2600" b="1" dirty="0" err="1"/>
              <a:t>Toplu</a:t>
            </a:r>
            <a:r>
              <a:rPr lang="en-US" sz="2600" b="1" dirty="0"/>
              <a:t> </a:t>
            </a:r>
            <a:r>
              <a:rPr lang="en-US" sz="2600" b="1" dirty="0" err="1"/>
              <a:t>Reddiyat</a:t>
            </a:r>
            <a:r>
              <a:rPr lang="en-US" sz="2600" b="1" dirty="0"/>
              <a:t> </a:t>
            </a:r>
            <a:r>
              <a:rPr lang="en-US" sz="2600" b="1" dirty="0" err="1"/>
              <a:t>Modülü</a:t>
            </a:r>
            <a:endParaRPr lang="en-US" sz="2600" b="1" dirty="0"/>
          </a:p>
          <a:p>
            <a:pPr marL="0" indent="0">
              <a:buNone/>
            </a:pPr>
            <a:r>
              <a:rPr lang="pt-BR" sz="2600" dirty="0" smtClean="0"/>
              <a:t>Davanın açılmasından </a:t>
            </a:r>
            <a:r>
              <a:rPr lang="pt-BR" sz="2600" dirty="0"/>
              <a:t>sonra taraftan </a:t>
            </a:r>
            <a:r>
              <a:rPr lang="pt-BR" sz="2600" dirty="0" smtClean="0"/>
              <a:t>alınan paraların kullanılması sırasında</a:t>
            </a:r>
            <a:r>
              <a:rPr lang="pt-BR" sz="2600" dirty="0"/>
              <a:t>, </a:t>
            </a:r>
            <a:r>
              <a:rPr lang="pt-BR" sz="2600" dirty="0" smtClean="0"/>
              <a:t>para</a:t>
            </a:r>
            <a:r>
              <a:rPr lang="tr-TR" sz="2600" dirty="0" smtClean="0"/>
              <a:t> </a:t>
            </a:r>
            <a:r>
              <a:rPr lang="en-US" sz="2600" dirty="0" err="1" smtClean="0"/>
              <a:t>çıkışı</a:t>
            </a:r>
            <a:r>
              <a:rPr lang="en-US" sz="2600" dirty="0" smtClean="0"/>
              <a:t> </a:t>
            </a:r>
            <a:r>
              <a:rPr lang="en-US" sz="2600" dirty="0" err="1" smtClean="0"/>
              <a:t>işlemleri</a:t>
            </a:r>
            <a:r>
              <a:rPr lang="en-US" sz="2600" dirty="0" smtClean="0"/>
              <a:t> </a:t>
            </a:r>
            <a:r>
              <a:rPr lang="en-US" sz="2600" dirty="0" err="1"/>
              <a:t>faaliyetlerinin</a:t>
            </a:r>
            <a:r>
              <a:rPr lang="en-US" sz="2600" dirty="0"/>
              <a:t> </a:t>
            </a:r>
            <a:r>
              <a:rPr lang="en-US" sz="2600" dirty="0" err="1"/>
              <a:t>otomasyon</a:t>
            </a:r>
            <a:r>
              <a:rPr lang="en-US" sz="2600" dirty="0"/>
              <a:t> </a:t>
            </a:r>
            <a:r>
              <a:rPr lang="en-US" sz="2600" dirty="0" err="1" smtClean="0"/>
              <a:t>ortamında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68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Listesi</a:t>
            </a:r>
            <a:r>
              <a:rPr lang="en-US" sz="2800" b="1" dirty="0"/>
              <a:t> </a:t>
            </a:r>
            <a:r>
              <a:rPr lang="en-US" sz="2800" b="1" dirty="0" err="1" smtClean="0"/>
              <a:t>Reddiyatı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reddiyatlarının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sorgulanarak</a:t>
            </a:r>
            <a:r>
              <a:rPr lang="en-US" sz="2800" dirty="0"/>
              <a:t> </a:t>
            </a:r>
            <a:r>
              <a:rPr lang="en-US" sz="2800" dirty="0" err="1" smtClean="0"/>
              <a:t>reddiyatı</a:t>
            </a:r>
            <a:r>
              <a:rPr lang="tr-TR" sz="2800" dirty="0" smtClean="0"/>
              <a:t> </a:t>
            </a:r>
            <a:r>
              <a:rPr lang="en-US" sz="2800" dirty="0" err="1" smtClean="0"/>
              <a:t>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Toplu</a:t>
            </a:r>
            <a:r>
              <a:rPr lang="en-US" sz="2800" b="1" dirty="0" smtClean="0"/>
              <a:t> </a:t>
            </a:r>
            <a:r>
              <a:rPr lang="en-US" sz="2800" b="1" dirty="0"/>
              <a:t>Posta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/</a:t>
            </a:r>
            <a:r>
              <a:rPr lang="en-US" sz="2800" b="1" dirty="0" err="1"/>
              <a:t>Tahsilât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listelerin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/>
              <a:t>Kayden</a:t>
            </a:r>
            <a:r>
              <a:rPr lang="en-US" sz="2800" b="1" dirty="0"/>
              <a:t>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/</a:t>
            </a:r>
            <a:r>
              <a:rPr lang="en-US" sz="2800" b="1" dirty="0" err="1"/>
              <a:t>Tahsilât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listelerin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5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 smtClean="0"/>
              <a:t>Taşra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Reddiyatları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</a:t>
            </a:r>
            <a:r>
              <a:rPr lang="en-US" sz="2800" dirty="0" smtClean="0"/>
              <a:t> </a:t>
            </a:r>
            <a:r>
              <a:rPr lang="en-US" sz="2800" dirty="0" err="1"/>
              <a:t>göndermek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masraflarının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Posta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Tahsilât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Mahkemelerin</a:t>
            </a:r>
            <a:r>
              <a:rPr lang="en-US" sz="2800" dirty="0"/>
              <a:t> </a:t>
            </a:r>
            <a:r>
              <a:rPr lang="en-US" sz="2800" dirty="0" err="1" smtClean="0"/>
              <a:t>hazırladığı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listeleri</a:t>
            </a:r>
            <a:r>
              <a:rPr lang="en-US" sz="2800" dirty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/>
              <a:t>dosyalardan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 smtClean="0"/>
              <a:t>çıkışı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Posta </a:t>
            </a:r>
            <a:r>
              <a:rPr lang="en-US" sz="2800" b="1" dirty="0" err="1"/>
              <a:t>Rapor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 smtClean="0"/>
              <a:t>ulaşılabilen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8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Kasa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İptal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yanlış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kasa</a:t>
            </a:r>
            <a:r>
              <a:rPr lang="en-US" sz="2800" dirty="0" smtClean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İptali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tahsilâtının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işleminde</a:t>
            </a:r>
            <a:r>
              <a:rPr lang="en-US" sz="2800" dirty="0" smtClean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tr-TR" sz="2800" dirty="0" smtClean="0"/>
              <a:t> </a:t>
            </a:r>
            <a:r>
              <a:rPr lang="en-US" sz="2800" dirty="0" err="1" smtClean="0"/>
              <a:t>yanlışlıktan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Vezne</a:t>
            </a:r>
            <a:r>
              <a:rPr lang="en-US" sz="2800" b="1" dirty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Veznenin</a:t>
            </a:r>
            <a:r>
              <a:rPr lang="en-US" sz="2800" dirty="0"/>
              <a:t> her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 smtClean="0"/>
              <a:t>yapması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raporlama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34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Zaman</a:t>
            </a:r>
            <a:r>
              <a:rPr lang="en-US" sz="2800" b="1" dirty="0"/>
              <a:t> </a:t>
            </a:r>
            <a:r>
              <a:rPr lang="en-US" sz="2800" b="1" dirty="0" err="1" smtClean="0"/>
              <a:t>Aşımı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Maliye</a:t>
            </a:r>
            <a:r>
              <a:rPr lang="en-US" sz="2800" dirty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parasal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yapılmamış</a:t>
            </a:r>
            <a:r>
              <a:rPr lang="en-US" sz="2800" dirty="0" smtClean="0"/>
              <a:t> </a:t>
            </a:r>
            <a:r>
              <a:rPr lang="en-US" sz="2800" dirty="0" err="1" smtClean="0"/>
              <a:t>dolayısıyla</a:t>
            </a:r>
            <a:r>
              <a:rPr lang="en-US" sz="2800" dirty="0" smtClean="0"/>
              <a:t> </a:t>
            </a:r>
            <a:r>
              <a:rPr lang="en-US" sz="2800" dirty="0" err="1" smtClean="0"/>
              <a:t>paraları</a:t>
            </a:r>
            <a:r>
              <a:rPr lang="en-US" sz="2800" dirty="0" smtClean="0"/>
              <a:t> </a:t>
            </a:r>
            <a:r>
              <a:rPr lang="en-US" sz="2800" dirty="0" err="1"/>
              <a:t>maliyeye</a:t>
            </a:r>
            <a:r>
              <a:rPr lang="en-US" sz="2800" dirty="0"/>
              <a:t> </a:t>
            </a:r>
            <a:r>
              <a:rPr lang="en-US" sz="2800" dirty="0" err="1"/>
              <a:t>devredilecek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Hesabı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20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Hesabı</a:t>
            </a:r>
            <a:r>
              <a:rPr lang="en-US" sz="2800" b="1" dirty="0" smtClean="0"/>
              <a:t>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hareketlerinin</a:t>
            </a:r>
            <a:r>
              <a:rPr lang="en-US" sz="2800" dirty="0"/>
              <a:t> </a:t>
            </a:r>
            <a:r>
              <a:rPr lang="en-US" sz="2800" dirty="0" err="1" smtClean="0"/>
              <a:t>değişikliklerin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Hesapsız</a:t>
            </a:r>
            <a:r>
              <a:rPr lang="en-US" sz="2800" b="1" dirty="0" smtClean="0"/>
              <a:t> </a:t>
            </a:r>
            <a:r>
              <a:rPr lang="en-US" sz="2800" b="1" dirty="0"/>
              <a:t>Para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 smtClean="0"/>
              <a:t>hesabı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 smtClean="0"/>
              <a:t>hesapların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Raporlar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Veznelerde</a:t>
            </a:r>
            <a:r>
              <a:rPr lang="en-US" sz="2800" dirty="0"/>
              <a:t> belli </a:t>
            </a:r>
            <a:r>
              <a:rPr lang="en-US" sz="2800" dirty="0" err="1"/>
              <a:t>periyotlarla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24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Ayrıntılı</a:t>
            </a:r>
            <a:r>
              <a:rPr lang="en-US" sz="2800" b="1" dirty="0" smtClean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tr-TR" sz="2800" dirty="0" smtClean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yazdırılması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/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Özet</a:t>
            </a:r>
            <a:r>
              <a:rPr lang="en-US" sz="2800" b="1" dirty="0"/>
              <a:t> </a:t>
            </a:r>
            <a:r>
              <a:rPr lang="en-US" sz="2800" b="1" dirty="0" err="1"/>
              <a:t>Raporu</a:t>
            </a:r>
            <a:r>
              <a:rPr lang="en-US" sz="2800" b="1" dirty="0"/>
              <a:t> </a:t>
            </a:r>
            <a:r>
              <a:rPr lang="en-US" sz="2800" b="1" dirty="0" err="1"/>
              <a:t>Parametre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girilen</a:t>
            </a:r>
            <a:r>
              <a:rPr lang="tr-TR" sz="2800" dirty="0"/>
              <a:t> </a:t>
            </a:r>
            <a:r>
              <a:rPr lang="en-US" sz="2800" dirty="0" err="1" smtClean="0"/>
              <a:t>kriterler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yazdırılması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44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Ayrıntılı</a:t>
            </a:r>
            <a:r>
              <a:rPr lang="en-US" sz="2800" b="1" dirty="0" smtClean="0"/>
              <a:t> </a:t>
            </a:r>
            <a:r>
              <a:rPr lang="en-US" sz="2800" b="1" dirty="0" err="1"/>
              <a:t>Stopaj</a:t>
            </a:r>
            <a:r>
              <a:rPr lang="en-US" sz="2800" b="1" dirty="0"/>
              <a:t>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Bilirkişiye</a:t>
            </a:r>
            <a:r>
              <a:rPr lang="en-US" sz="2800" dirty="0" smtClean="0"/>
              <a:t> </a:t>
            </a:r>
            <a:r>
              <a:rPr lang="en-US" sz="2800" dirty="0" err="1"/>
              <a:t>ödenen</a:t>
            </a:r>
            <a:r>
              <a:rPr lang="en-US" sz="2800" dirty="0"/>
              <a:t> </a:t>
            </a:r>
            <a:r>
              <a:rPr lang="en-US" sz="2800" dirty="0" err="1"/>
              <a:t>stopaj</a:t>
            </a:r>
            <a:r>
              <a:rPr lang="en-US" sz="2800" dirty="0"/>
              <a:t> </a:t>
            </a:r>
            <a:r>
              <a:rPr lang="en-US" sz="2800" dirty="0" err="1" smtClean="0"/>
              <a:t>miktarlarının</a:t>
            </a:r>
            <a:r>
              <a:rPr lang="en-US" sz="2800" dirty="0" smtClean="0"/>
              <a:t> </a:t>
            </a:r>
            <a:r>
              <a:rPr lang="en-US" sz="2800" dirty="0" err="1"/>
              <a:t>istenilen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it-IT" sz="2800" b="1" dirty="0"/>
              <a:t>Posta Tevzi (</a:t>
            </a:r>
            <a:r>
              <a:rPr lang="it-IT" sz="2800" b="1" dirty="0" smtClean="0"/>
              <a:t>Dağıtım</a:t>
            </a:r>
            <a:r>
              <a:rPr lang="it-IT" sz="2800" b="1" dirty="0"/>
              <a:t>) Listesi</a:t>
            </a:r>
          </a:p>
          <a:p>
            <a:pPr marL="0" indent="0">
              <a:buNone/>
            </a:pP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halde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raporlandığı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Hareketleri</a:t>
            </a:r>
            <a:r>
              <a:rPr lang="en-US" sz="2800" b="1" dirty="0"/>
              <a:t> </a:t>
            </a:r>
            <a:r>
              <a:rPr lang="en-US" sz="2800" b="1" dirty="0" err="1"/>
              <a:t>Rapor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s-ES" sz="2800" dirty="0" err="1"/>
              <a:t>Bankaya</a:t>
            </a:r>
            <a:r>
              <a:rPr lang="es-ES" sz="2800" dirty="0"/>
              <a:t> </a:t>
            </a:r>
            <a:r>
              <a:rPr lang="es-ES" sz="2800" dirty="0" err="1" smtClean="0"/>
              <a:t>yatırılan</a:t>
            </a:r>
            <a:r>
              <a:rPr lang="es-ES" sz="2800" dirty="0" smtClean="0"/>
              <a:t> </a:t>
            </a:r>
            <a:r>
              <a:rPr lang="es-ES" sz="2800" dirty="0"/>
              <a:t>ve </a:t>
            </a:r>
            <a:r>
              <a:rPr lang="es-ES" sz="2800" dirty="0" err="1"/>
              <a:t>çekilen</a:t>
            </a:r>
            <a:r>
              <a:rPr lang="es-ES" sz="2800" dirty="0"/>
              <a:t> </a:t>
            </a:r>
            <a:r>
              <a:rPr lang="es-ES" sz="2800" dirty="0" err="1" smtClean="0"/>
              <a:t>paraların</a:t>
            </a:r>
            <a:r>
              <a:rPr lang="es-ES" sz="2800" dirty="0" smtClean="0"/>
              <a:t> </a:t>
            </a:r>
            <a:r>
              <a:rPr lang="es-ES" sz="2800" dirty="0" err="1"/>
              <a:t>sorgulama</a:t>
            </a:r>
            <a:r>
              <a:rPr lang="es-ES" sz="2800" dirty="0"/>
              <a:t> </a:t>
            </a:r>
            <a:r>
              <a:rPr lang="es-ES" sz="2800" dirty="0" err="1" smtClean="0"/>
              <a:t>işleminin</a:t>
            </a:r>
            <a:r>
              <a:rPr lang="es-ES" sz="2800" dirty="0" smtClean="0"/>
              <a:t> </a:t>
            </a:r>
            <a:r>
              <a:rPr lang="es-ES" sz="2800" dirty="0" err="1" smtClean="0"/>
              <a:t>yapıldığı</a:t>
            </a:r>
            <a:r>
              <a:rPr lang="es-ES" sz="2800" dirty="0" smtClean="0"/>
              <a:t>, </a:t>
            </a:r>
            <a:r>
              <a:rPr lang="es-ES" sz="2800" dirty="0" err="1" smtClean="0"/>
              <a:t>görüntülendiğ</a:t>
            </a:r>
            <a:r>
              <a:rPr lang="en-US" sz="2800" dirty="0" smtClean="0"/>
              <a:t>i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yazdırıldığı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39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Tanımlama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r>
              <a:rPr lang="en-US" sz="2800" b="1" dirty="0" smtClean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aflağıda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Kodlu</a:t>
            </a:r>
            <a:r>
              <a:rPr lang="en-US" sz="2800" dirty="0"/>
              <a:t> Alan </a:t>
            </a:r>
            <a:r>
              <a:rPr lang="en-US" sz="2800" dirty="0" err="1" smtClean="0"/>
              <a:t>İçerikleri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Posta </a:t>
            </a:r>
            <a:r>
              <a:rPr lang="en-US" sz="2800" dirty="0" err="1" smtClean="0"/>
              <a:t>Masrafları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/</a:t>
            </a:r>
            <a:r>
              <a:rPr lang="en-US" sz="2800" dirty="0" err="1" smtClean="0"/>
              <a:t>Güncellenmesi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Yazıcıların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998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Kodlu</a:t>
            </a:r>
            <a:r>
              <a:rPr lang="en-US" sz="2800" b="1" dirty="0"/>
              <a:t> Alan </a:t>
            </a:r>
            <a:r>
              <a:rPr lang="en-US" sz="2800" b="1" dirty="0" err="1" smtClean="0"/>
              <a:t>İçerikleri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Menüde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alt </a:t>
            </a:r>
            <a:r>
              <a:rPr lang="en-US" sz="2800" dirty="0" err="1"/>
              <a:t>sistemlerinden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birinin</a:t>
            </a:r>
            <a:r>
              <a:rPr lang="en-US" sz="2800" dirty="0"/>
              <a:t> </a:t>
            </a:r>
            <a:r>
              <a:rPr lang="en-US" sz="2800" dirty="0" err="1"/>
              <a:t>seçimi</a:t>
            </a:r>
            <a:r>
              <a:rPr lang="en-US" sz="2800" dirty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gizlilik</a:t>
            </a:r>
            <a:r>
              <a:rPr lang="tr-TR" sz="2800" dirty="0"/>
              <a:t> </a:t>
            </a:r>
            <a:r>
              <a:rPr lang="en-US" sz="2800" dirty="0" err="1" smtClean="0"/>
              <a:t>derecesi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nevi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/>
              <a:t>görülmesini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yeni</a:t>
            </a:r>
            <a:r>
              <a:rPr lang="tr-TR" sz="2800" dirty="0"/>
              <a:t>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Kurumlar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/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Yazıcıların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birimde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yazıcıların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tanıtılması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Posta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reddiyatlarının</a:t>
            </a:r>
            <a:r>
              <a:rPr lang="en-US" sz="2800" dirty="0" smtClean="0"/>
              <a:t> </a:t>
            </a:r>
            <a:r>
              <a:rPr lang="en-US" sz="2800" dirty="0" err="1"/>
              <a:t>topluca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 smtClean="0"/>
              <a:t>seri</a:t>
            </a:r>
            <a:r>
              <a:rPr lang="tr-TR" sz="2800" dirty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Yetki</a:t>
            </a:r>
            <a:r>
              <a:rPr lang="en-US" sz="2800" b="1" dirty="0"/>
              <a:t> Red </a:t>
            </a:r>
            <a:r>
              <a:rPr lang="en-US" sz="2800" b="1" dirty="0" err="1"/>
              <a:t>Listeleri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bulunan</a:t>
            </a:r>
            <a:r>
              <a:rPr lang="tr-TR" sz="2800" dirty="0"/>
              <a:t> </a:t>
            </a:r>
            <a:r>
              <a:rPr lang="en-US" sz="2800" dirty="0" err="1" smtClean="0"/>
              <a:t>harç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masrafları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yetkili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Danıştay’a</a:t>
            </a:r>
            <a:r>
              <a:rPr lang="en-US" sz="2800" dirty="0" smtClean="0"/>
              <a:t> </a:t>
            </a:r>
            <a:r>
              <a:rPr lang="en-US" sz="2800" dirty="0" err="1"/>
              <a:t>gönderilirken</a:t>
            </a:r>
            <a:r>
              <a:rPr lang="en-US" sz="2800" dirty="0"/>
              <a:t> </a:t>
            </a:r>
            <a:r>
              <a:rPr lang="en-US" sz="2800" dirty="0" err="1" smtClean="0"/>
              <a:t>oluşturulan</a:t>
            </a:r>
            <a:r>
              <a:rPr lang="tr-TR" sz="2800" dirty="0"/>
              <a:t> </a:t>
            </a:r>
            <a:r>
              <a:rPr lang="en-US" sz="2800" dirty="0" err="1" smtClean="0"/>
              <a:t>listelerin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 smtClean="0"/>
              <a:t>Reddiyatı</a:t>
            </a:r>
            <a:r>
              <a:rPr lang="en-US" sz="2800" b="1" dirty="0" smtClean="0"/>
              <a:t> </a:t>
            </a:r>
            <a:r>
              <a:rPr lang="en-US" sz="2800" b="1" dirty="0" err="1"/>
              <a:t>Hesaplama</a:t>
            </a:r>
            <a:r>
              <a:rPr lang="en-US" sz="2800" b="1" dirty="0"/>
              <a:t> </a:t>
            </a:r>
            <a:r>
              <a:rPr lang="en-US" sz="2800" b="1" dirty="0" err="1" smtClean="0"/>
              <a:t>İptal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 smtClean="0"/>
              <a:t>yanlış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0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VEZNE </a:t>
            </a:r>
            <a:r>
              <a:rPr lang="tr-TR" sz="3600" b="1" dirty="0" smtClean="0"/>
              <a:t>İŞ</a:t>
            </a:r>
            <a:r>
              <a:rPr lang="en-US" sz="3600" b="1" dirty="0" smtClean="0"/>
              <a:t>LEMLER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en-US" sz="3600" b="1" dirty="0"/>
              <a:t>ALT </a:t>
            </a:r>
            <a:r>
              <a:rPr lang="en-US" sz="3600" b="1" dirty="0" smtClean="0"/>
              <a:t>S</a:t>
            </a:r>
            <a:r>
              <a:rPr lang="tr-TR" sz="3600" b="1" dirty="0" smtClean="0"/>
              <a:t>İ</a:t>
            </a:r>
            <a:r>
              <a:rPr lang="en-US" sz="3600" b="1" dirty="0" smtClean="0"/>
              <a:t>STEMLER</a:t>
            </a:r>
            <a:r>
              <a:rPr lang="tr-TR" sz="3600" b="1" dirty="0" smtClean="0"/>
              <a:t>İ</a:t>
            </a:r>
            <a:r>
              <a:rPr lang="en-US" sz="3600" b="1" dirty="0" smtClean="0"/>
              <a:t>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en-US" sz="3600" b="1" dirty="0" smtClean="0"/>
              <a:t>GENEL BAKI</a:t>
            </a:r>
            <a:r>
              <a:rPr lang="tr-TR" sz="3600" b="1" dirty="0" smtClean="0"/>
              <a:t>Ş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Listesine</a:t>
            </a:r>
            <a:r>
              <a:rPr lang="en-US" sz="2800" b="1" dirty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Veznede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edilirken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 smtClean="0"/>
              <a:t>hızlı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kurumların</a:t>
            </a:r>
            <a:r>
              <a:rPr lang="en-US" sz="2800" dirty="0" smtClean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tanımlanıp</a:t>
            </a:r>
            <a:r>
              <a:rPr lang="en-US" sz="2800" dirty="0" smtClean="0"/>
              <a:t> </a:t>
            </a:r>
            <a:r>
              <a:rPr lang="en-US" sz="2800" dirty="0" err="1" smtClean="0"/>
              <a:t>kısa</a:t>
            </a:r>
            <a:r>
              <a:rPr lang="en-US" sz="2800" dirty="0" smtClean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 smtClean="0"/>
              <a:t>oluşturulması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 smtClean="0"/>
              <a:t>Masrafları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Girişi-Güncellenmesi</a:t>
            </a:r>
            <a:endParaRPr lang="en-US" sz="2800" b="1" dirty="0"/>
          </a:p>
          <a:p>
            <a:pPr marL="0" indent="0">
              <a:buNone/>
            </a:pPr>
            <a:r>
              <a:rPr lang="nb-NO" sz="2800" dirty="0" smtClean="0"/>
              <a:t>Değişen </a:t>
            </a:r>
            <a:r>
              <a:rPr lang="nb-NO" sz="2800" dirty="0"/>
              <a:t>posta </a:t>
            </a:r>
            <a:r>
              <a:rPr lang="nb-NO" sz="2800" dirty="0" smtClean="0"/>
              <a:t>masraflarının yazı işleri </a:t>
            </a:r>
            <a:r>
              <a:rPr lang="nb-NO" sz="2800" dirty="0"/>
              <a:t>müdürü </a:t>
            </a:r>
            <a:r>
              <a:rPr lang="nb-NO" sz="2800" dirty="0" smtClean="0"/>
              <a:t>tarafından güncellendiği ekrandır</a:t>
            </a:r>
            <a:r>
              <a:rPr lang="nb-NO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işleri</a:t>
            </a:r>
            <a:r>
              <a:rPr lang="en-US" sz="2800" dirty="0" smtClean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 smtClean="0"/>
              <a:t>şifresi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menüde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9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 smtClean="0"/>
              <a:t>Hesabı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/>
              <a:t>neticelenmesi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; </a:t>
            </a:r>
            <a:r>
              <a:rPr lang="en-US" sz="2800" dirty="0" err="1"/>
              <a:t>artan</a:t>
            </a:r>
            <a:r>
              <a:rPr lang="en-US" sz="2800" dirty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 smtClean="0"/>
              <a:t>edilmesi</a:t>
            </a:r>
            <a:r>
              <a:rPr lang="tr-TR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Hareketleri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bankada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hesaba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yatırıldığının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hesaptan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çekildiğinin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Posta </a:t>
            </a:r>
            <a:r>
              <a:rPr lang="en-US" sz="2800" b="1" dirty="0" err="1"/>
              <a:t>Rapor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 err="1"/>
              <a:t>Yetki</a:t>
            </a:r>
            <a:r>
              <a:rPr lang="es-ES" sz="2800" b="1" dirty="0"/>
              <a:t> Red </a:t>
            </a:r>
            <a:r>
              <a:rPr lang="es-ES" sz="2800" b="1" dirty="0" err="1"/>
              <a:t>Listesi</a:t>
            </a:r>
            <a:r>
              <a:rPr lang="es-ES" sz="2800" b="1" dirty="0"/>
              <a:t> </a:t>
            </a:r>
            <a:r>
              <a:rPr lang="es-ES" sz="2800" b="1" dirty="0" err="1"/>
              <a:t>Rapor</a:t>
            </a:r>
            <a:r>
              <a:rPr lang="es-ES" sz="2800" b="1" dirty="0"/>
              <a:t> </a:t>
            </a:r>
            <a:r>
              <a:rPr lang="es-ES" sz="2800" b="1" dirty="0" err="1" smtClean="0"/>
              <a:t>Hazırlama</a:t>
            </a:r>
            <a:endParaRPr lang="es-E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red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hesaplanan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 smtClean="0"/>
              <a:t>masrafların</a:t>
            </a:r>
            <a:r>
              <a:rPr lang="en-US" sz="2800" dirty="0" smtClean="0"/>
              <a:t> </a:t>
            </a:r>
            <a:r>
              <a:rPr lang="en-US" sz="2800" dirty="0" err="1"/>
              <a:t>topluca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taraflarından</a:t>
            </a:r>
            <a:r>
              <a:rPr lang="en-US" sz="2800" dirty="0" smtClean="0"/>
              <a:t> </a:t>
            </a:r>
            <a:r>
              <a:rPr lang="en-US" sz="2800" dirty="0"/>
              <a:t>her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birisinin</a:t>
            </a:r>
            <a:r>
              <a:rPr lang="en-US" sz="2800" dirty="0"/>
              <a:t>,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işi</a:t>
            </a:r>
            <a:r>
              <a:rPr lang="en-US" sz="2800" dirty="0" smtClean="0"/>
              <a:t> </a:t>
            </a:r>
            <a:r>
              <a:rPr lang="en-US" sz="2800" dirty="0" err="1"/>
              <a:t>bittikten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mahkemeye</a:t>
            </a:r>
            <a:r>
              <a:rPr lang="tr-TR" sz="2800" dirty="0" smtClean="0"/>
              <a:t> </a:t>
            </a:r>
            <a:r>
              <a:rPr lang="sv-SE" sz="2800" dirty="0" smtClean="0"/>
              <a:t>başvurup </a:t>
            </a:r>
            <a:r>
              <a:rPr lang="sv-SE" sz="2800" dirty="0"/>
              <a:t>artan </a:t>
            </a:r>
            <a:r>
              <a:rPr lang="sv-SE" sz="2800" dirty="0" smtClean="0"/>
              <a:t>parasını </a:t>
            </a:r>
            <a:r>
              <a:rPr lang="sv-SE" sz="2800" dirty="0"/>
              <a:t>almak istemesiyle </a:t>
            </a:r>
            <a:r>
              <a:rPr lang="sv-SE" sz="2800" dirty="0" smtClean="0"/>
              <a:t>gerçekleştirilen işlemlerin 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HARÇ MASRAF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Para </a:t>
            </a:r>
            <a:r>
              <a:rPr lang="en-US" sz="2800" b="1" dirty="0" err="1" smtClean="0"/>
              <a:t>İsteme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endParaRPr lang="en-US" sz="2800" b="1" dirty="0"/>
          </a:p>
          <a:p>
            <a:pPr marL="0" indent="0">
              <a:buNone/>
            </a:pPr>
            <a:r>
              <a:rPr lang="pt-BR" sz="2800" dirty="0"/>
              <a:t>Dava </a:t>
            </a:r>
            <a:r>
              <a:rPr lang="pt-BR" sz="2800" dirty="0" smtClean="0"/>
              <a:t>açılış aflamasında alınan </a:t>
            </a:r>
            <a:r>
              <a:rPr lang="pt-BR" sz="2800" dirty="0"/>
              <a:t>harç ve </a:t>
            </a:r>
            <a:r>
              <a:rPr lang="pt-BR" sz="2800" dirty="0" smtClean="0"/>
              <a:t>masrafların tamamının kullanılması halinde,</a:t>
            </a:r>
            <a:r>
              <a:rPr lang="tr-TR" sz="2800" dirty="0" smtClean="0"/>
              <a:t> </a:t>
            </a:r>
            <a:r>
              <a:rPr lang="pt-BR" sz="2800" dirty="0" smtClean="0"/>
              <a:t>davanın </a:t>
            </a:r>
            <a:r>
              <a:rPr lang="pt-BR" sz="2800" dirty="0"/>
              <a:t>herhangi bir </a:t>
            </a:r>
            <a:r>
              <a:rPr lang="pt-BR" sz="2800" dirty="0" smtClean="0"/>
              <a:t>aflamasında davacıdan </a:t>
            </a:r>
            <a:r>
              <a:rPr lang="pt-BR" sz="2800" dirty="0"/>
              <a:t>para talep edilmesi </a:t>
            </a:r>
            <a:r>
              <a:rPr lang="pt-BR" sz="2800" dirty="0" smtClean="0"/>
              <a:t>yazısının 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Ücreti</a:t>
            </a:r>
            <a:r>
              <a:rPr lang="en-US" sz="2800" b="1" dirty="0"/>
              <a:t> </a:t>
            </a:r>
            <a:r>
              <a:rPr lang="en-US" sz="2800" b="1" dirty="0" err="1"/>
              <a:t>Eksik</a:t>
            </a:r>
            <a:r>
              <a:rPr lang="en-US" sz="2800" b="1" dirty="0"/>
              <a:t> </a:t>
            </a:r>
            <a:r>
              <a:rPr lang="en-US" sz="2800" b="1" dirty="0" err="1"/>
              <a:t>Dosyalar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üzerlerinde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bitebilir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azalabilir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smtClean="0"/>
              <a:t>ilk</a:t>
            </a:r>
            <a:r>
              <a:rPr lang="tr-TR" sz="2800" dirty="0" smtClean="0"/>
              <a:t> </a:t>
            </a:r>
            <a:r>
              <a:rPr lang="en-US" sz="2800" dirty="0" err="1" smtClean="0"/>
              <a:t>açılışta</a:t>
            </a:r>
            <a:r>
              <a:rPr lang="en-US" sz="2800" dirty="0" smtClean="0"/>
              <a:t> </a:t>
            </a:r>
            <a:r>
              <a:rPr lang="en-US" sz="2800" dirty="0" err="1"/>
              <a:t>eksik</a:t>
            </a:r>
            <a:r>
              <a:rPr lang="en-US" sz="2800" dirty="0"/>
              <a:t> </a:t>
            </a:r>
            <a:r>
              <a:rPr lang="en-US" sz="2800" dirty="0" err="1" smtClean="0"/>
              <a:t>yatırılmış</a:t>
            </a:r>
            <a:r>
              <a:rPr lang="en-US" sz="2800" dirty="0" smtClean="0"/>
              <a:t> </a:t>
            </a:r>
            <a:r>
              <a:rPr lang="en-US" sz="2800" dirty="0" err="1"/>
              <a:t>olabilir</a:t>
            </a:r>
            <a:r>
              <a:rPr lang="en-US" sz="2800" dirty="0"/>
              <a:t>.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tür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kendisi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ederek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ekrana</a:t>
            </a:r>
            <a:r>
              <a:rPr lang="tr-TR" sz="2800" dirty="0" smtClean="0"/>
              <a:t> </a:t>
            </a:r>
            <a:r>
              <a:rPr lang="en-US" sz="2800" dirty="0" err="1" smtClean="0"/>
              <a:t>düşmesini</a:t>
            </a:r>
            <a:r>
              <a:rPr lang="en-US" sz="2800" dirty="0" smtClean="0"/>
              <a:t> </a:t>
            </a:r>
            <a:r>
              <a:rPr lang="en-US" sz="2800" dirty="0" err="1" smtClean="0"/>
              <a:t>sağlar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9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Mahkemelerde</a:t>
            </a:r>
            <a:r>
              <a:rPr lang="en-US" sz="2800" dirty="0" smtClean="0"/>
              <a:t> </a:t>
            </a:r>
            <a:r>
              <a:rPr lang="en-US" sz="2800" dirty="0"/>
              <a:t>belli </a:t>
            </a:r>
            <a:r>
              <a:rPr lang="en-US" sz="2800" dirty="0" err="1"/>
              <a:t>periyotlarla</a:t>
            </a:r>
            <a:r>
              <a:rPr lang="en-US" sz="2800" dirty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raporların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Aylık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</a:t>
            </a:r>
            <a:r>
              <a:rPr lang="en-US" sz="2800" b="1" dirty="0" smtClean="0"/>
              <a:t> </a:t>
            </a:r>
            <a:r>
              <a:rPr lang="en-US" sz="2800" b="1" dirty="0" err="1"/>
              <a:t>Cetveli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Menüden</a:t>
            </a:r>
            <a:r>
              <a:rPr lang="en-US" sz="2800" dirty="0"/>
              <a:t> </a:t>
            </a: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tıklanır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rapor</a:t>
            </a:r>
            <a:r>
              <a:rPr lang="tr-TR" sz="2800" dirty="0"/>
              <a:t> </a:t>
            </a:r>
            <a:r>
              <a:rPr lang="en-US" sz="2800" dirty="0" err="1" smtClean="0"/>
              <a:t>otomatik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çalışır</a:t>
            </a:r>
            <a:r>
              <a:rPr lang="en-US" sz="2800" dirty="0"/>
              <a:t>. </a:t>
            </a:r>
            <a:r>
              <a:rPr lang="en-US" sz="2800" dirty="0" err="1" smtClean="0"/>
              <a:t>İş</a:t>
            </a:r>
            <a:r>
              <a:rPr lang="en-US" sz="2800" dirty="0" smtClean="0"/>
              <a:t> </a:t>
            </a:r>
            <a:r>
              <a:rPr lang="en-US" sz="2800" dirty="0" err="1" smtClean="0"/>
              <a:t>cetvelleri</a:t>
            </a:r>
            <a:r>
              <a:rPr lang="tr-TR" sz="2800" dirty="0"/>
              <a:t> </a:t>
            </a:r>
            <a:r>
              <a:rPr lang="en-US" sz="2800" dirty="0" smtClean="0"/>
              <a:t>“</a:t>
            </a:r>
            <a:r>
              <a:rPr lang="en-US" sz="2800" dirty="0" err="1" smtClean="0"/>
              <a:t>yazdır</a:t>
            </a:r>
            <a:r>
              <a:rPr lang="en-US" sz="2800" dirty="0"/>
              <a:t>”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 err="1"/>
              <a:t>görüntülenen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yazdırılır</a:t>
            </a:r>
            <a:r>
              <a:rPr lang="en-US" sz="2800" dirty="0"/>
              <a:t>. “</a:t>
            </a:r>
            <a:r>
              <a:rPr lang="en-US" sz="2800" dirty="0" err="1"/>
              <a:t>Diske</a:t>
            </a:r>
            <a:r>
              <a:rPr lang="en-US" sz="2800" dirty="0"/>
              <a:t> </a:t>
            </a:r>
            <a:r>
              <a:rPr lang="en-US" sz="2800" dirty="0" err="1"/>
              <a:t>kaydet</a:t>
            </a:r>
            <a:r>
              <a:rPr lang="en-US" sz="2800" dirty="0"/>
              <a:t>”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,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diske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diskete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Yıllık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</a:t>
            </a:r>
            <a:r>
              <a:rPr lang="en-US" sz="2800" b="1" dirty="0" smtClean="0"/>
              <a:t> </a:t>
            </a:r>
            <a:r>
              <a:rPr lang="en-US" sz="2800" b="1" dirty="0" err="1"/>
              <a:t>Cetveli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Menüden</a:t>
            </a:r>
            <a:r>
              <a:rPr lang="en-US" sz="2800" dirty="0"/>
              <a:t> </a:t>
            </a:r>
            <a:r>
              <a:rPr lang="en-US" sz="2800" dirty="0" err="1" smtClean="0"/>
              <a:t>yıllık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tıklanır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çalışır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7C7ECF-0D57-4A08-B242-E38EBEAA4CF8}"/>
</file>

<file path=customXml/itemProps2.xml><?xml version="1.0" encoding="utf-8"?>
<ds:datastoreItem xmlns:ds="http://schemas.openxmlformats.org/officeDocument/2006/customXml" ds:itemID="{72C2E34A-E23B-4317-B47E-04243A9FE46D}"/>
</file>

<file path=customXml/itemProps3.xml><?xml version="1.0" encoding="utf-8"?>
<ds:datastoreItem xmlns:ds="http://schemas.openxmlformats.org/officeDocument/2006/customXml" ds:itemID="{A4AC00AD-87D1-4505-9280-142370C9D743}"/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2880</Words>
  <Application>Microsoft Office PowerPoint</Application>
  <PresentationFormat>On-screen Show (4:3)</PresentationFormat>
  <Paragraphs>406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Ünite 19 </vt:lpstr>
      <vt:lpstr>Amaçlarımız;</vt:lpstr>
      <vt:lpstr>HARÇ MASRAF MODÜLÜ</vt:lpstr>
      <vt:lpstr>HARÇ MASRAF MODÜLÜ</vt:lpstr>
      <vt:lpstr>HARÇ MASRAF MODÜLÜ</vt:lpstr>
      <vt:lpstr>HARÇ MASRAF MODÜLÜ</vt:lpstr>
      <vt:lpstr>HARÇ MASRAF MODÜLÜ</vt:lpstr>
      <vt:lpstr>HARÇ MASRAF MODÜLÜ</vt:lpstr>
      <vt:lpstr>RAPORLAR MODÜLÜ</vt:lpstr>
      <vt:lpstr>RAPORLAR MODÜLÜ</vt:lpstr>
      <vt:lpstr>RAPORLAR MODÜLÜ</vt:lpstr>
      <vt:lpstr>GENEL İŞLEMLER MODÜLÜ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BÖLGE İDARE MAHKEMELERİ ALT SİSTEMİ MODÜLLERİ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KAMU GÖREVLİLERİNİN YARGILANMASI İŞLEMLERİ (4483) MODÜLÜ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  <vt:lpstr>VEZNE İŞLEMLERİ ALT SİSTEMLERİ  GENEL BAKIŞ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395</cp:revision>
  <dcterms:created xsi:type="dcterms:W3CDTF">2016-06-07T11:14:27Z</dcterms:created>
  <dcterms:modified xsi:type="dcterms:W3CDTF">2016-12-27T15:23:52Z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