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s/slide46.xml" ContentType="application/vnd.openxmlformats-officedocument.presentationml.slide+xml"/>
  <Override PartName="/ppt/slides/slide4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3" r:id="rId3"/>
    <p:sldId id="304" r:id="rId4"/>
    <p:sldId id="305" r:id="rId5"/>
    <p:sldId id="306" r:id="rId6"/>
    <p:sldId id="351" r:id="rId7"/>
    <p:sldId id="308" r:id="rId8"/>
    <p:sldId id="309" r:id="rId9"/>
    <p:sldId id="310" r:id="rId10"/>
    <p:sldId id="311" r:id="rId11"/>
    <p:sldId id="312" r:id="rId12"/>
    <p:sldId id="313" r:id="rId13"/>
    <p:sldId id="315" r:id="rId14"/>
    <p:sldId id="316" r:id="rId15"/>
    <p:sldId id="317" r:id="rId16"/>
    <p:sldId id="352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8" Type="http://schemas.openxmlformats.org/officeDocument/2006/relationships/customXml" Target="../customXml/item3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Ceza Mahkemesi</a:t>
            </a:r>
            <a:endParaRPr lang="en-US" sz="4800" b="1" dirty="0"/>
          </a:p>
          <a:p>
            <a:r>
              <a:rPr lang="en-US" sz="4800" dirty="0" err="1" smtClean="0"/>
              <a:t>İşlemleri</a:t>
            </a:r>
            <a:r>
              <a:rPr lang="en-US" sz="4800" dirty="0" smtClean="0"/>
              <a:t>-</a:t>
            </a:r>
            <a:r>
              <a:rPr lang="tr-TR" sz="4800" dirty="0" smtClean="0"/>
              <a:t>I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9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Hâkimin</a:t>
            </a:r>
            <a:r>
              <a:rPr lang="en-US" sz="2800" b="1" dirty="0"/>
              <a:t> </a:t>
            </a:r>
            <a:r>
              <a:rPr lang="en-US" sz="2800" b="1" dirty="0" err="1"/>
              <a:t>İddianamenin</a:t>
            </a:r>
            <a:r>
              <a:rPr lang="en-US" sz="2800" b="1" dirty="0"/>
              <a:t> </a:t>
            </a:r>
            <a:r>
              <a:rPr lang="en-US" sz="2800" b="1" dirty="0" err="1"/>
              <a:t>İade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Vermesi</a:t>
            </a:r>
            <a:r>
              <a:rPr lang="en-US" sz="2800" b="1" dirty="0"/>
              <a:t> </a:t>
            </a:r>
            <a:r>
              <a:rPr lang="en-US" sz="2800" b="1" dirty="0" err="1"/>
              <a:t>Durumu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iddianamenin</a:t>
            </a:r>
            <a:r>
              <a:rPr lang="en-US" sz="2800" dirty="0"/>
              <a:t> “</a:t>
            </a:r>
            <a:r>
              <a:rPr lang="en-US" sz="2800" dirty="0" err="1"/>
              <a:t>İade</a:t>
            </a:r>
            <a:r>
              <a:rPr lang="en-US" sz="2800" dirty="0"/>
              <a:t>”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,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listesinde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 “</a:t>
            </a:r>
            <a:r>
              <a:rPr lang="en-US" sz="2800" dirty="0" err="1"/>
              <a:t>İddianamenin</a:t>
            </a:r>
            <a:r>
              <a:rPr lang="en-US" sz="2800" dirty="0"/>
              <a:t> </a:t>
            </a:r>
            <a:r>
              <a:rPr lang="en-US" sz="2800" dirty="0" err="1"/>
              <a:t>İadesi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” </a:t>
            </a:r>
            <a:r>
              <a:rPr lang="en-US" sz="2800" dirty="0" err="1"/>
              <a:t>şablonu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/>
              <a:t>hazırlanır</a:t>
            </a:r>
            <a:r>
              <a:rPr lang="en-US" sz="2800" dirty="0"/>
              <a:t>.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gerekçeleri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hâkime</a:t>
            </a:r>
            <a:r>
              <a:rPr lang="en-US" sz="2800" dirty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sunulur</a:t>
            </a:r>
            <a:r>
              <a:rPr lang="en-US" sz="2800" dirty="0"/>
              <a:t>.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yapıldıktan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 smtClean="0"/>
              <a:t>listesine</a:t>
            </a:r>
            <a:r>
              <a:rPr lang="en-US" sz="2800" dirty="0" smtClean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kâtip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onaylanan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S</a:t>
            </a:r>
            <a:r>
              <a:rPr lang="en-US" sz="2800" b="1" dirty="0" err="1" smtClean="0"/>
              <a:t>avcının</a:t>
            </a:r>
            <a:r>
              <a:rPr lang="en-US" sz="2800" b="1" dirty="0" smtClean="0"/>
              <a:t> </a:t>
            </a:r>
            <a:r>
              <a:rPr lang="en-US" sz="2800" b="1" dirty="0" err="1"/>
              <a:t>Mahkemenin</a:t>
            </a:r>
            <a:r>
              <a:rPr lang="en-US" sz="2800" b="1" dirty="0"/>
              <a:t> </a:t>
            </a:r>
            <a:r>
              <a:rPr lang="en-US" sz="2800" b="1" dirty="0" err="1"/>
              <a:t>İade</a:t>
            </a:r>
            <a:r>
              <a:rPr lang="en-US" sz="2800" b="1" dirty="0"/>
              <a:t> </a:t>
            </a:r>
            <a:r>
              <a:rPr lang="en-US" sz="2800" b="1" dirty="0" err="1"/>
              <a:t>Kararını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Değerlendirmesi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düşen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öncelikle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 smtClean="0"/>
              <a:t>dosyasına</a:t>
            </a:r>
            <a:r>
              <a:rPr lang="en-US" sz="2800" dirty="0" smtClean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“</a:t>
            </a:r>
            <a:r>
              <a:rPr lang="en-US" sz="2800" dirty="0" err="1"/>
              <a:t>İddianamenin</a:t>
            </a:r>
            <a:r>
              <a:rPr lang="en-US" sz="2800" dirty="0"/>
              <a:t> </a:t>
            </a:r>
            <a:r>
              <a:rPr lang="en-US" sz="2800" dirty="0" err="1"/>
              <a:t>İadesi</a:t>
            </a:r>
            <a:r>
              <a:rPr lang="en-US" sz="2800" dirty="0"/>
              <a:t> </a:t>
            </a:r>
            <a:r>
              <a:rPr lang="en-US" sz="2800" dirty="0" err="1"/>
              <a:t>Sebebiyle</a:t>
            </a:r>
            <a:r>
              <a:rPr lang="en-US" sz="2800" dirty="0"/>
              <a:t> </a:t>
            </a:r>
            <a:r>
              <a:rPr lang="en-US" sz="2800" dirty="0" err="1"/>
              <a:t>Yeniden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”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 smtClean="0"/>
              <a:t>numarası</a:t>
            </a:r>
            <a:r>
              <a:rPr lang="en-US" sz="2800" dirty="0" smtClean="0"/>
              <a:t> </a:t>
            </a:r>
            <a:r>
              <a:rPr lang="en-US" sz="2800" dirty="0" err="1"/>
              <a:t>verilir</a:t>
            </a:r>
            <a:r>
              <a:rPr lang="en-US" sz="2800" dirty="0"/>
              <a:t>. </a:t>
            </a:r>
            <a:r>
              <a:rPr lang="en-US" sz="2800" dirty="0" err="1"/>
              <a:t>İade</a:t>
            </a:r>
            <a:r>
              <a:rPr lang="en-US" sz="2800" dirty="0"/>
              <a:t> </a:t>
            </a:r>
            <a:r>
              <a:rPr lang="en-US" sz="2800" dirty="0" err="1"/>
              <a:t>gerekçelerinde</a:t>
            </a:r>
            <a:r>
              <a:rPr lang="en-US" sz="2800" dirty="0"/>
              <a:t> </a:t>
            </a:r>
            <a:r>
              <a:rPr lang="en-US" sz="2800" dirty="0" err="1"/>
              <a:t>gözüken</a:t>
            </a:r>
            <a:r>
              <a:rPr lang="en-US" sz="2800" dirty="0"/>
              <a:t> </a:t>
            </a:r>
            <a:r>
              <a:rPr lang="en-US" sz="2800" dirty="0" err="1"/>
              <a:t>eksiklikler</a:t>
            </a:r>
            <a:r>
              <a:rPr lang="en-US" sz="2800" dirty="0"/>
              <a:t> </a:t>
            </a:r>
            <a:r>
              <a:rPr lang="en-US" sz="2800" dirty="0" err="1"/>
              <a:t>giderildikten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/>
              <a:t>tanzim</a:t>
            </a:r>
            <a:r>
              <a:rPr lang="en-US" sz="2800" dirty="0"/>
              <a:t> </a:t>
            </a:r>
            <a:r>
              <a:rPr lang="en-US" sz="2800" dirty="0" err="1"/>
              <a:t>ederek</a:t>
            </a:r>
            <a:r>
              <a:rPr lang="en-US" sz="2800" dirty="0"/>
              <a:t> </a:t>
            </a:r>
            <a:r>
              <a:rPr lang="en-US" sz="2800" dirty="0" err="1"/>
              <a:t>gönderebilir</a:t>
            </a:r>
            <a:r>
              <a:rPr lang="en-US" sz="2800" dirty="0"/>
              <a:t>. 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1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Savcı</a:t>
            </a:r>
            <a:r>
              <a:rPr lang="en-US" sz="2800" b="1" dirty="0"/>
              <a:t> </a:t>
            </a:r>
            <a:r>
              <a:rPr lang="en-US" sz="2800" b="1" dirty="0" err="1"/>
              <a:t>İade</a:t>
            </a:r>
            <a:r>
              <a:rPr lang="en-US" sz="2800" b="1" dirty="0"/>
              <a:t> </a:t>
            </a:r>
            <a:r>
              <a:rPr lang="en-US" sz="2800" b="1" dirty="0" err="1"/>
              <a:t>Kararına</a:t>
            </a:r>
            <a:r>
              <a:rPr lang="en-US" sz="2800" b="1" dirty="0"/>
              <a:t> </a:t>
            </a:r>
            <a:r>
              <a:rPr lang="en-US" sz="2800" b="1" dirty="0" err="1"/>
              <a:t>İtiraz</a:t>
            </a:r>
            <a:r>
              <a:rPr lang="en-US" sz="2800" b="1" dirty="0"/>
              <a:t> </a:t>
            </a:r>
            <a:r>
              <a:rPr lang="en-US" sz="2800" b="1" dirty="0" err="1"/>
              <a:t>Ederse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ekranına</a:t>
            </a:r>
            <a:r>
              <a:rPr lang="en-US" sz="2800" dirty="0"/>
              <a:t> </a:t>
            </a:r>
            <a:r>
              <a:rPr lang="en-US" sz="2800" dirty="0" err="1"/>
              <a:t>düşen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kaydedildikten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“</a:t>
            </a:r>
            <a:r>
              <a:rPr lang="en-US" sz="2800" dirty="0" err="1"/>
              <a:t>İddianame</a:t>
            </a:r>
            <a:r>
              <a:rPr lang="en-US" sz="2800" dirty="0"/>
              <a:t> </a:t>
            </a:r>
            <a:r>
              <a:rPr lang="en-US" sz="2800" dirty="0" err="1" smtClean="0"/>
              <a:t>İadesine</a:t>
            </a:r>
            <a:r>
              <a:rPr lang="tr-TR" sz="2800" dirty="0" smtClean="0"/>
              <a:t> </a:t>
            </a:r>
            <a:r>
              <a:rPr lang="en-US" sz="2800" dirty="0" err="1" smtClean="0"/>
              <a:t>İtiraz</a:t>
            </a:r>
            <a:r>
              <a:rPr lang="en-US" sz="2800" dirty="0"/>
              <a:t>” </a:t>
            </a:r>
            <a:r>
              <a:rPr lang="en-US" sz="2800" dirty="0" err="1"/>
              <a:t>ekranında</a:t>
            </a:r>
            <a:r>
              <a:rPr lang="en-US" sz="2800" dirty="0"/>
              <a:t> “</a:t>
            </a:r>
            <a:r>
              <a:rPr lang="en-US" sz="2800" dirty="0" err="1"/>
              <a:t>İddianame</a:t>
            </a:r>
            <a:r>
              <a:rPr lang="en-US" sz="2800" dirty="0"/>
              <a:t> </a:t>
            </a:r>
            <a:r>
              <a:rPr lang="en-US" sz="2800" dirty="0" err="1"/>
              <a:t>İadesine</a:t>
            </a:r>
            <a:r>
              <a:rPr lang="en-US" sz="2800" dirty="0"/>
              <a:t> </a:t>
            </a:r>
            <a:r>
              <a:rPr lang="en-US" sz="2800" dirty="0" err="1"/>
              <a:t>İtiraz</a:t>
            </a:r>
            <a:r>
              <a:rPr lang="en-US" sz="2800" dirty="0"/>
              <a:t>”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yazarak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/>
              <a:t>değerlendirme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kararına</a:t>
            </a:r>
            <a:r>
              <a:rPr lang="en-US" sz="2800" dirty="0"/>
              <a:t> </a:t>
            </a:r>
            <a:r>
              <a:rPr lang="en-US" sz="2800" dirty="0" err="1"/>
              <a:t>itirazın</a:t>
            </a:r>
            <a:r>
              <a:rPr lang="en-US" sz="2800" dirty="0"/>
              <a:t> </a:t>
            </a:r>
            <a:r>
              <a:rPr lang="en-US" sz="2800" dirty="0" err="1"/>
              <a:t>değerlendirilmesi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 </a:t>
            </a:r>
            <a:r>
              <a:rPr lang="en-US" sz="2800" dirty="0" err="1"/>
              <a:t>gönderir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20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İddianamenin</a:t>
            </a:r>
            <a:r>
              <a:rPr lang="en-US" sz="2800" b="1" dirty="0"/>
              <a:t> </a:t>
            </a:r>
            <a:r>
              <a:rPr lang="en-US" sz="2800" b="1" dirty="0" err="1"/>
              <a:t>İadesine</a:t>
            </a:r>
            <a:r>
              <a:rPr lang="en-US" sz="2800" b="1" dirty="0"/>
              <a:t> </a:t>
            </a:r>
            <a:r>
              <a:rPr lang="en-US" sz="2800" b="1" dirty="0" err="1"/>
              <a:t>İtirazın</a:t>
            </a:r>
            <a:r>
              <a:rPr lang="en-US" sz="2800" b="1" dirty="0"/>
              <a:t> </a:t>
            </a:r>
            <a:r>
              <a:rPr lang="en-US" sz="2800" b="1" dirty="0" err="1"/>
              <a:t>Mahkemece</a:t>
            </a:r>
            <a:r>
              <a:rPr lang="en-US" sz="2800" b="1" dirty="0"/>
              <a:t> </a:t>
            </a:r>
            <a:r>
              <a:rPr lang="en-US" sz="2800" b="1" dirty="0" err="1"/>
              <a:t>Değerlendirilmesi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Savcılık</a:t>
            </a:r>
            <a:r>
              <a:rPr lang="en-US" sz="2800" dirty="0"/>
              <a:t>, “</a:t>
            </a:r>
            <a:r>
              <a:rPr lang="en-US" sz="2800" dirty="0" err="1"/>
              <a:t>İddianame</a:t>
            </a:r>
            <a:r>
              <a:rPr lang="en-US" sz="2800" dirty="0"/>
              <a:t> </a:t>
            </a:r>
            <a:r>
              <a:rPr lang="en-US" sz="2800" dirty="0" err="1"/>
              <a:t>İadesine</a:t>
            </a:r>
            <a:r>
              <a:rPr lang="en-US" sz="2800" dirty="0"/>
              <a:t> </a:t>
            </a:r>
            <a:r>
              <a:rPr lang="en-US" sz="2800" dirty="0" err="1"/>
              <a:t>İtiraz</a:t>
            </a:r>
            <a:r>
              <a:rPr lang="en-US" sz="2800" dirty="0"/>
              <a:t>” </a:t>
            </a:r>
            <a:r>
              <a:rPr lang="en-US" sz="2800" dirty="0" err="1"/>
              <a:t>ekranında</a:t>
            </a:r>
            <a:r>
              <a:rPr lang="en-US" sz="2800" dirty="0"/>
              <a:t> “</a:t>
            </a:r>
            <a:r>
              <a:rPr lang="en-US" sz="2800" dirty="0" err="1"/>
              <a:t>İddianame</a:t>
            </a:r>
            <a:r>
              <a:rPr lang="en-US" sz="2800" dirty="0"/>
              <a:t> </a:t>
            </a:r>
            <a:r>
              <a:rPr lang="en-US" sz="2800" dirty="0" err="1"/>
              <a:t>İadesine</a:t>
            </a:r>
            <a:r>
              <a:rPr lang="en-US" sz="2800" dirty="0"/>
              <a:t> </a:t>
            </a:r>
            <a:r>
              <a:rPr lang="en-US" sz="2800" dirty="0" err="1"/>
              <a:t>İtiraz</a:t>
            </a:r>
            <a:r>
              <a:rPr lang="en-US" sz="2800" dirty="0"/>
              <a:t>”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yazarak</a:t>
            </a:r>
            <a:r>
              <a:rPr lang="en-US" sz="2800" dirty="0" smtClean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/>
              <a:t>değerlendirme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kararına</a:t>
            </a:r>
            <a:r>
              <a:rPr lang="en-US" sz="2800" dirty="0"/>
              <a:t> </a:t>
            </a:r>
            <a:r>
              <a:rPr lang="en-US" sz="2800" dirty="0" err="1"/>
              <a:t>itirazın</a:t>
            </a:r>
            <a:r>
              <a:rPr lang="en-US" sz="2800" dirty="0"/>
              <a:t> </a:t>
            </a:r>
            <a:r>
              <a:rPr lang="en-US" sz="2800" dirty="0" err="1"/>
              <a:t>değerlendirilmesi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   </a:t>
            </a:r>
            <a:r>
              <a:rPr lang="en-US" sz="2800" dirty="0" err="1"/>
              <a:t>gönderir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/>
              <a:t>Hâkim</a:t>
            </a:r>
            <a:r>
              <a:rPr lang="en-US" sz="2800" b="1" dirty="0"/>
              <a:t> </a:t>
            </a:r>
            <a:r>
              <a:rPr lang="en-US" sz="2800" b="1" dirty="0" err="1"/>
              <a:t>İtirazı</a:t>
            </a:r>
            <a:r>
              <a:rPr lang="en-US" sz="2800" b="1" dirty="0"/>
              <a:t> </a:t>
            </a:r>
            <a:r>
              <a:rPr lang="en-US" sz="2800" b="1" dirty="0" err="1"/>
              <a:t>Haksız</a:t>
            </a:r>
            <a:r>
              <a:rPr lang="en-US" sz="2800" b="1" dirty="0"/>
              <a:t> </a:t>
            </a:r>
            <a:r>
              <a:rPr lang="en-US" sz="2800" b="1" dirty="0" err="1"/>
              <a:t>Görüp</a:t>
            </a:r>
            <a:r>
              <a:rPr lang="en-US" sz="2800" b="1" dirty="0"/>
              <a:t> </a:t>
            </a:r>
            <a:r>
              <a:rPr lang="en-US" sz="2800" b="1" dirty="0" err="1"/>
              <a:t>Bir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Mahkemeye</a:t>
            </a:r>
            <a:r>
              <a:rPr lang="en-US" sz="2800" b="1" dirty="0"/>
              <a:t> </a:t>
            </a:r>
            <a:r>
              <a:rPr lang="en-US" sz="2800" b="1" dirty="0" err="1"/>
              <a:t>Gönderme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Verirse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İade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“CBS </a:t>
            </a:r>
            <a:r>
              <a:rPr lang="en-US" sz="2800" dirty="0" err="1"/>
              <a:t>nin</a:t>
            </a:r>
            <a:r>
              <a:rPr lang="en-US" sz="2800" dirty="0"/>
              <a:t> </a:t>
            </a:r>
            <a:r>
              <a:rPr lang="en-US" sz="2800" dirty="0" err="1"/>
              <a:t>İddianamenin</a:t>
            </a:r>
            <a:r>
              <a:rPr lang="en-US" sz="2800" dirty="0"/>
              <a:t> </a:t>
            </a:r>
            <a:r>
              <a:rPr lang="en-US" sz="2800" dirty="0" err="1"/>
              <a:t>İadesine</a:t>
            </a:r>
            <a:r>
              <a:rPr lang="en-US" sz="2800" dirty="0"/>
              <a:t> </a:t>
            </a:r>
            <a:r>
              <a:rPr lang="en-US" sz="2800" dirty="0" err="1"/>
              <a:t>İtirazı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” </a:t>
            </a:r>
            <a:r>
              <a:rPr lang="en-US" sz="2800" dirty="0" err="1"/>
              <a:t>şekliyle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 </a:t>
            </a:r>
            <a:r>
              <a:rPr lang="en-US" sz="2800" dirty="0" err="1"/>
              <a:t>Kâtip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işi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 smtClean="0"/>
              <a:t>itirazı</a:t>
            </a:r>
            <a:r>
              <a:rPr lang="en-US" sz="2800" dirty="0" smtClean="0"/>
              <a:t> </a:t>
            </a:r>
            <a:r>
              <a:rPr lang="en-US" sz="2800" dirty="0" err="1"/>
              <a:t>değerlendirecek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mahkemeyi</a:t>
            </a:r>
            <a:r>
              <a:rPr lang="en-US" sz="2800" dirty="0"/>
              <a:t> </a:t>
            </a:r>
            <a:r>
              <a:rPr lang="en-US" sz="2800" dirty="0" err="1"/>
              <a:t>seçer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hazırlar</a:t>
            </a:r>
            <a:r>
              <a:rPr lang="en-US" sz="2800" dirty="0"/>
              <a:t>.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devamında</a:t>
            </a:r>
            <a:r>
              <a:rPr lang="en-US" sz="2800" dirty="0" smtClean="0"/>
              <a:t> </a:t>
            </a:r>
            <a:r>
              <a:rPr lang="en-US" sz="2800" dirty="0" err="1"/>
              <a:t>kâtip</a:t>
            </a:r>
            <a:r>
              <a:rPr lang="en-US" sz="2800" dirty="0"/>
              <a:t> </a:t>
            </a:r>
            <a:r>
              <a:rPr lang="en-US" sz="2800" dirty="0" err="1"/>
              <a:t>onayından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itiraz</a:t>
            </a:r>
            <a:r>
              <a:rPr lang="en-US" sz="2800" dirty="0"/>
              <a:t> 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gönderilir</a:t>
            </a:r>
            <a:r>
              <a:rPr lang="en-US" sz="2800" dirty="0"/>
              <a:t>.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kâtibi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57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İddianameye</a:t>
            </a:r>
            <a:r>
              <a:rPr lang="en-US" sz="2800" b="1" dirty="0"/>
              <a:t> </a:t>
            </a:r>
            <a:r>
              <a:rPr lang="en-US" sz="2800" b="1" dirty="0" err="1"/>
              <a:t>İtirazın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Mahkemece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Değerlendirilmesi</a:t>
            </a:r>
            <a:endParaRPr lang="tr-TR" sz="4400" dirty="0" smtClean="0"/>
          </a:p>
          <a:p>
            <a:pPr marL="0" indent="0" algn="just">
              <a:buNone/>
            </a:pP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/>
              <a:t>onayından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kâtip</a:t>
            </a:r>
            <a:r>
              <a:rPr lang="en-US" sz="2800" dirty="0"/>
              <a:t> </a:t>
            </a:r>
            <a:r>
              <a:rPr lang="en-US" sz="2800" dirty="0" err="1"/>
              <a:t>ekranına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talebinin</a:t>
            </a:r>
            <a:r>
              <a:rPr lang="en-US" sz="2800" dirty="0"/>
              <a:t> </a:t>
            </a:r>
            <a:r>
              <a:rPr lang="en-US" sz="2800" dirty="0" err="1"/>
              <a:t>değerlendirileceği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 smtClean="0"/>
              <a:t>düşer</a:t>
            </a:r>
            <a:r>
              <a:rPr lang="en-US" sz="2800" dirty="0"/>
              <a:t>.  </a:t>
            </a:r>
            <a:r>
              <a:rPr lang="en-US" sz="2800" dirty="0" err="1"/>
              <a:t>Açılan</a:t>
            </a:r>
            <a:r>
              <a:rPr lang="en-US" sz="2800" dirty="0"/>
              <a:t>  </a:t>
            </a:r>
            <a:r>
              <a:rPr lang="en-US" sz="2800" dirty="0" err="1"/>
              <a:t>ekranda</a:t>
            </a:r>
            <a:r>
              <a:rPr lang="en-US" sz="2800" dirty="0"/>
              <a:t>  </a:t>
            </a:r>
            <a:r>
              <a:rPr lang="en-US" sz="2800" dirty="0" err="1"/>
              <a:t>talep</a:t>
            </a:r>
            <a:r>
              <a:rPr lang="en-US" sz="2800" dirty="0"/>
              <a:t>  “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edildi</a:t>
            </a:r>
            <a:r>
              <a:rPr lang="en-US" sz="2800" dirty="0"/>
              <a:t>/ </a:t>
            </a:r>
            <a:r>
              <a:rPr lang="en-US" sz="2800" dirty="0" err="1"/>
              <a:t>talep</a:t>
            </a:r>
            <a:r>
              <a:rPr lang="en-US" sz="2800" dirty="0"/>
              <a:t> red </a:t>
            </a:r>
            <a:r>
              <a:rPr lang="en-US" sz="2800" dirty="0" err="1"/>
              <a:t>edildi</a:t>
            </a:r>
            <a:r>
              <a:rPr lang="en-US" sz="2800" dirty="0"/>
              <a:t>”  </a:t>
            </a:r>
            <a:r>
              <a:rPr lang="en-US" sz="2800" dirty="0" err="1"/>
              <a:t>seçeneği</a:t>
            </a:r>
            <a:r>
              <a:rPr lang="en-US" sz="2800" dirty="0"/>
              <a:t> </a:t>
            </a:r>
            <a:r>
              <a:rPr lang="en-US" sz="2800" dirty="0" err="1"/>
              <a:t>görülür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itirazı</a:t>
            </a:r>
            <a:r>
              <a:rPr lang="en-US" sz="2800" dirty="0"/>
              <a:t> </a:t>
            </a:r>
            <a:r>
              <a:rPr lang="en-US" sz="2800" dirty="0" err="1"/>
              <a:t>yerinde</a:t>
            </a:r>
            <a:r>
              <a:rPr lang="en-US" sz="2800" dirty="0"/>
              <a:t> </a:t>
            </a:r>
            <a:r>
              <a:rPr lang="en-US" sz="2800" dirty="0" err="1"/>
              <a:t>görülmüş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“</a:t>
            </a:r>
            <a:r>
              <a:rPr lang="en-US" sz="2800" dirty="0" err="1"/>
              <a:t>Talep</a:t>
            </a:r>
            <a:r>
              <a:rPr lang="en-US" sz="2800" dirty="0"/>
              <a:t> Kabul </a:t>
            </a:r>
            <a:r>
              <a:rPr lang="en-US" sz="2800" dirty="0" err="1"/>
              <a:t>Edildi</a:t>
            </a:r>
            <a:r>
              <a:rPr lang="en-US" sz="2800" dirty="0"/>
              <a:t>” </a:t>
            </a:r>
            <a:r>
              <a:rPr lang="en-US" sz="2800" dirty="0" err="1"/>
              <a:t>seçeneği</a:t>
            </a:r>
            <a:r>
              <a:rPr lang="en-US" sz="2800" dirty="0"/>
              <a:t> </a:t>
            </a:r>
            <a:r>
              <a:rPr lang="en-US" sz="2800" dirty="0" err="1" smtClean="0"/>
              <a:t>işaretlenir</a:t>
            </a:r>
            <a:r>
              <a:rPr lang="en-US" sz="2800" dirty="0"/>
              <a:t>, </a:t>
            </a:r>
            <a:r>
              <a:rPr lang="en-US" sz="2800" dirty="0" err="1"/>
              <a:t>önce</a:t>
            </a:r>
            <a:r>
              <a:rPr lang="en-US" sz="2800" dirty="0"/>
              <a:t> “</a:t>
            </a:r>
            <a:r>
              <a:rPr lang="en-US" sz="2800" dirty="0" err="1"/>
              <a:t>Seçili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Kaydet</a:t>
            </a:r>
            <a:r>
              <a:rPr lang="en-US" sz="2800" dirty="0"/>
              <a:t>”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“</a:t>
            </a:r>
            <a:r>
              <a:rPr lang="en-US" sz="2800" dirty="0" err="1"/>
              <a:t>Kaydet</a:t>
            </a:r>
            <a:r>
              <a:rPr lang="en-US" sz="2800" dirty="0"/>
              <a:t>” </a:t>
            </a:r>
            <a:r>
              <a:rPr lang="en-US" sz="2800" dirty="0" err="1"/>
              <a:t>düğmesine</a:t>
            </a:r>
            <a:r>
              <a:rPr lang="en-US" sz="2800" dirty="0"/>
              <a:t> </a:t>
            </a:r>
            <a:r>
              <a:rPr lang="en-US" sz="2800" dirty="0" err="1"/>
              <a:t>basılır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0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 err="1"/>
              <a:t>İddianameye</a:t>
            </a:r>
            <a:r>
              <a:rPr lang="en-US" sz="3300" b="1" dirty="0"/>
              <a:t> </a:t>
            </a:r>
            <a:r>
              <a:rPr lang="en-US" sz="3300" b="1" dirty="0" err="1"/>
              <a:t>İtirazın</a:t>
            </a:r>
            <a:r>
              <a:rPr lang="en-US" sz="3300" b="1" dirty="0"/>
              <a:t> </a:t>
            </a:r>
            <a:r>
              <a:rPr lang="en-US" sz="3300" b="1" dirty="0" err="1"/>
              <a:t>Üst</a:t>
            </a:r>
            <a:r>
              <a:rPr lang="en-US" sz="3300" b="1" dirty="0"/>
              <a:t> </a:t>
            </a:r>
            <a:r>
              <a:rPr lang="en-US" sz="3300" b="1" dirty="0" err="1"/>
              <a:t>Mahkemece</a:t>
            </a:r>
            <a:r>
              <a:rPr lang="en-US" sz="3300" b="1" dirty="0"/>
              <a:t> </a:t>
            </a:r>
            <a:r>
              <a:rPr lang="en-US" sz="3300" b="1" dirty="0" err="1" smtClean="0"/>
              <a:t>Değerlendirilmesi</a:t>
            </a:r>
            <a:endParaRPr lang="tr-TR" sz="4700" dirty="0" smtClean="0"/>
          </a:p>
          <a:p>
            <a:pPr marL="0" indent="0" algn="just">
              <a:buNone/>
            </a:pPr>
            <a:r>
              <a:rPr lang="en-US" sz="3300" dirty="0" err="1"/>
              <a:t>Eğer</a:t>
            </a:r>
            <a:r>
              <a:rPr lang="en-US" sz="3300" dirty="0"/>
              <a:t> </a:t>
            </a:r>
            <a:r>
              <a:rPr lang="en-US" sz="3300" dirty="0" err="1"/>
              <a:t>Savcının</a:t>
            </a:r>
            <a:r>
              <a:rPr lang="en-US" sz="3300" dirty="0"/>
              <a:t> </a:t>
            </a:r>
            <a:r>
              <a:rPr lang="en-US" sz="3300" dirty="0" err="1"/>
              <a:t>itirazı</a:t>
            </a:r>
            <a:r>
              <a:rPr lang="en-US" sz="3300" dirty="0"/>
              <a:t> </a:t>
            </a:r>
            <a:r>
              <a:rPr lang="en-US" sz="3300" dirty="0" err="1"/>
              <a:t>yerinde</a:t>
            </a:r>
            <a:r>
              <a:rPr lang="en-US" sz="3300" dirty="0"/>
              <a:t> </a:t>
            </a:r>
            <a:r>
              <a:rPr lang="en-US" sz="3300" dirty="0" err="1"/>
              <a:t>bulunmamış</a:t>
            </a:r>
            <a:r>
              <a:rPr lang="en-US" sz="3300" dirty="0"/>
              <a:t> </a:t>
            </a:r>
            <a:r>
              <a:rPr lang="en-US" sz="3300" dirty="0" err="1"/>
              <a:t>ise</a:t>
            </a:r>
            <a:r>
              <a:rPr lang="en-US" sz="3300" dirty="0"/>
              <a:t> “</a:t>
            </a:r>
            <a:r>
              <a:rPr lang="en-US" sz="3300" dirty="0" err="1"/>
              <a:t>Talep</a:t>
            </a:r>
            <a:r>
              <a:rPr lang="en-US" sz="3300" dirty="0"/>
              <a:t> Red </a:t>
            </a:r>
            <a:r>
              <a:rPr lang="en-US" sz="3300" dirty="0" err="1"/>
              <a:t>Edildi</a:t>
            </a:r>
            <a:r>
              <a:rPr lang="en-US" sz="3300" dirty="0"/>
              <a:t>” </a:t>
            </a:r>
            <a:r>
              <a:rPr lang="en-US" sz="3300" dirty="0" err="1"/>
              <a:t>seçeneği</a:t>
            </a:r>
            <a:r>
              <a:rPr lang="en-US" sz="3300" dirty="0"/>
              <a:t> </a:t>
            </a:r>
            <a:r>
              <a:rPr lang="en-US" sz="3300" dirty="0" err="1" smtClean="0"/>
              <a:t>işaretlenir</a:t>
            </a:r>
            <a:r>
              <a:rPr lang="en-US" sz="3300" dirty="0"/>
              <a:t>, </a:t>
            </a:r>
            <a:r>
              <a:rPr lang="en-US" sz="3300" dirty="0" err="1"/>
              <a:t>önce</a:t>
            </a:r>
            <a:r>
              <a:rPr lang="en-US" sz="3300" dirty="0"/>
              <a:t> “</a:t>
            </a:r>
            <a:r>
              <a:rPr lang="en-US" sz="3300" dirty="0" err="1"/>
              <a:t>Seçili</a:t>
            </a:r>
            <a:r>
              <a:rPr lang="en-US" sz="3300" dirty="0"/>
              <a:t> </a:t>
            </a:r>
            <a:r>
              <a:rPr lang="en-US" sz="3300" dirty="0" err="1"/>
              <a:t>Talebi</a:t>
            </a:r>
            <a:r>
              <a:rPr lang="en-US" sz="3300" dirty="0"/>
              <a:t> </a:t>
            </a:r>
            <a:r>
              <a:rPr lang="en-US" sz="3300" dirty="0" err="1"/>
              <a:t>Kaydet</a:t>
            </a:r>
            <a:r>
              <a:rPr lang="en-US" sz="3300" dirty="0"/>
              <a:t>” </a:t>
            </a:r>
            <a:r>
              <a:rPr lang="en-US" sz="3300" dirty="0" err="1"/>
              <a:t>daha</a:t>
            </a:r>
            <a:r>
              <a:rPr lang="en-US" sz="3300" dirty="0"/>
              <a:t> </a:t>
            </a:r>
            <a:r>
              <a:rPr lang="en-US" sz="3300" dirty="0" err="1"/>
              <a:t>sonra</a:t>
            </a:r>
            <a:r>
              <a:rPr lang="en-US" sz="3300" dirty="0"/>
              <a:t> “</a:t>
            </a:r>
            <a:r>
              <a:rPr lang="en-US" sz="3300" dirty="0" err="1"/>
              <a:t>Kaydet</a:t>
            </a:r>
            <a:r>
              <a:rPr lang="en-US" sz="3300" dirty="0"/>
              <a:t>” </a:t>
            </a:r>
            <a:r>
              <a:rPr lang="en-US" sz="3300" dirty="0" err="1"/>
              <a:t>düğmesine</a:t>
            </a:r>
            <a:r>
              <a:rPr lang="en-US" sz="3300" dirty="0"/>
              <a:t> </a:t>
            </a:r>
            <a:r>
              <a:rPr lang="en-US" sz="3300" dirty="0" err="1"/>
              <a:t>basılır</a:t>
            </a:r>
            <a:r>
              <a:rPr lang="en-US" sz="3300" dirty="0"/>
              <a:t>.</a:t>
            </a:r>
          </a:p>
          <a:p>
            <a:pPr marL="0" indent="0" algn="just">
              <a:buNone/>
            </a:pPr>
            <a:r>
              <a:rPr lang="en-US" sz="3300" dirty="0" err="1"/>
              <a:t>Kaydetme</a:t>
            </a:r>
            <a:r>
              <a:rPr lang="en-US" sz="3300" dirty="0"/>
              <a:t> </a:t>
            </a:r>
            <a:r>
              <a:rPr lang="en-US" sz="3300" dirty="0" err="1"/>
              <a:t>işlemi</a:t>
            </a:r>
            <a:r>
              <a:rPr lang="en-US" sz="3300" dirty="0"/>
              <a:t> </a:t>
            </a:r>
            <a:r>
              <a:rPr lang="en-US" sz="3300" dirty="0" err="1"/>
              <a:t>bittikten</a:t>
            </a:r>
            <a:r>
              <a:rPr lang="en-US" sz="3300" dirty="0"/>
              <a:t> </a:t>
            </a:r>
            <a:r>
              <a:rPr lang="en-US" sz="3300" dirty="0" err="1"/>
              <a:t>sonra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</a:t>
            </a:r>
            <a:r>
              <a:rPr lang="en-US" sz="3300" dirty="0"/>
              <a:t> </a:t>
            </a:r>
            <a:r>
              <a:rPr lang="en-US" sz="3300" dirty="0" err="1"/>
              <a:t>yenilenir</a:t>
            </a:r>
            <a:r>
              <a:rPr lang="en-US" sz="3300" dirty="0"/>
              <a:t>,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listesine</a:t>
            </a:r>
            <a:r>
              <a:rPr lang="en-US" sz="3300" dirty="0"/>
              <a:t> </a:t>
            </a:r>
            <a:r>
              <a:rPr lang="en-US" sz="3300" dirty="0" err="1"/>
              <a:t>düşen</a:t>
            </a:r>
            <a:r>
              <a:rPr lang="en-US" sz="3300" dirty="0"/>
              <a:t> </a:t>
            </a:r>
            <a:r>
              <a:rPr lang="en-US" sz="3300" dirty="0" err="1"/>
              <a:t>değişik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karar</a:t>
            </a:r>
            <a:r>
              <a:rPr lang="en-US" sz="3300" dirty="0"/>
              <a:t>  </a:t>
            </a:r>
            <a:r>
              <a:rPr lang="en-US" sz="3300" dirty="0" err="1"/>
              <a:t>sonucu</a:t>
            </a:r>
            <a:r>
              <a:rPr lang="en-US" sz="3300" dirty="0"/>
              <a:t>  </a:t>
            </a:r>
            <a:r>
              <a:rPr lang="en-US" sz="3300" dirty="0" err="1"/>
              <a:t>onaylanır</a:t>
            </a:r>
            <a:r>
              <a:rPr lang="en-US" sz="3300" dirty="0"/>
              <a:t>.</a:t>
            </a:r>
          </a:p>
          <a:p>
            <a:pPr marL="0" indent="0" algn="just">
              <a:buNone/>
            </a:pPr>
            <a:r>
              <a:rPr lang="en-US" sz="3300" dirty="0"/>
              <a:t>Son </a:t>
            </a:r>
            <a:r>
              <a:rPr lang="en-US" sz="3300" dirty="0" err="1"/>
              <a:t>olarak</a:t>
            </a:r>
            <a:r>
              <a:rPr lang="en-US" sz="3300" dirty="0"/>
              <a:t> </a:t>
            </a:r>
            <a:r>
              <a:rPr lang="en-US" sz="3300" dirty="0" err="1"/>
              <a:t>yapılan</a:t>
            </a:r>
            <a:r>
              <a:rPr lang="en-US" sz="3300" dirty="0"/>
              <a:t> </a:t>
            </a:r>
            <a:r>
              <a:rPr lang="en-US" sz="3300" dirty="0" err="1"/>
              <a:t>Değişik</a:t>
            </a:r>
            <a:r>
              <a:rPr lang="en-US" sz="3300" dirty="0"/>
              <a:t> </a:t>
            </a:r>
            <a:r>
              <a:rPr lang="en-US" sz="3300" dirty="0" err="1"/>
              <a:t>İş</a:t>
            </a:r>
            <a:r>
              <a:rPr lang="en-US" sz="3300" dirty="0"/>
              <a:t> </a:t>
            </a:r>
            <a:r>
              <a:rPr lang="en-US" sz="3300" dirty="0" err="1"/>
              <a:t>Karar</a:t>
            </a:r>
            <a:r>
              <a:rPr lang="en-US" sz="3300" dirty="0"/>
              <a:t> </a:t>
            </a:r>
            <a:r>
              <a:rPr lang="en-US" sz="3300" dirty="0" err="1"/>
              <a:t>Onay</a:t>
            </a:r>
            <a:r>
              <a:rPr lang="en-US" sz="3300" dirty="0"/>
              <a:t> </a:t>
            </a:r>
            <a:r>
              <a:rPr lang="en-US" sz="3300" dirty="0" err="1"/>
              <a:t>işleminden</a:t>
            </a:r>
            <a:r>
              <a:rPr lang="en-US" sz="3300" dirty="0"/>
              <a:t> </a:t>
            </a:r>
            <a:r>
              <a:rPr lang="en-US" sz="3300" dirty="0" err="1"/>
              <a:t>sonra</a:t>
            </a:r>
            <a:r>
              <a:rPr lang="en-US" sz="3300" dirty="0"/>
              <a:t> hem alt </a:t>
            </a:r>
            <a:r>
              <a:rPr lang="en-US" sz="3300" dirty="0" err="1" smtClean="0"/>
              <a:t>mahkemeye</a:t>
            </a:r>
            <a:r>
              <a:rPr lang="en-US" sz="3300" dirty="0" smtClean="0"/>
              <a:t> </a:t>
            </a:r>
            <a:r>
              <a:rPr lang="en-US" sz="3300" dirty="0"/>
              <a:t>hem de </a:t>
            </a:r>
            <a:r>
              <a:rPr lang="en-US" sz="3300" dirty="0" err="1"/>
              <a:t>ilgili</a:t>
            </a:r>
            <a:r>
              <a:rPr lang="en-US" sz="3300" dirty="0"/>
              <a:t> </a:t>
            </a:r>
            <a:r>
              <a:rPr lang="en-US" sz="3300" dirty="0" err="1"/>
              <a:t>savcılığa</a:t>
            </a:r>
            <a:r>
              <a:rPr lang="en-US" sz="3300" dirty="0"/>
              <a:t> </a:t>
            </a:r>
            <a:r>
              <a:rPr lang="en-US" sz="3300" dirty="0" err="1"/>
              <a:t>verilen</a:t>
            </a:r>
            <a:r>
              <a:rPr lang="en-US" sz="3300" dirty="0"/>
              <a:t> </a:t>
            </a:r>
            <a:r>
              <a:rPr lang="en-US" sz="3300" dirty="0" err="1"/>
              <a:t>bu</a:t>
            </a:r>
            <a:r>
              <a:rPr lang="en-US" sz="3300" dirty="0"/>
              <a:t> </a:t>
            </a:r>
            <a:r>
              <a:rPr lang="en-US" sz="3300" dirty="0" err="1"/>
              <a:t>karar</a:t>
            </a:r>
            <a:r>
              <a:rPr lang="en-US" sz="3300" dirty="0"/>
              <a:t> </a:t>
            </a:r>
            <a:r>
              <a:rPr lang="en-US" sz="3300" dirty="0" err="1"/>
              <a:t>aynı</a:t>
            </a:r>
            <a:r>
              <a:rPr lang="en-US" sz="3300" dirty="0"/>
              <a:t> </a:t>
            </a:r>
            <a:r>
              <a:rPr lang="en-US" sz="3300" dirty="0" err="1"/>
              <a:t>anda</a:t>
            </a:r>
            <a:r>
              <a:rPr lang="en-US" sz="3300" dirty="0"/>
              <a:t> </a:t>
            </a:r>
            <a:r>
              <a:rPr lang="en-US" sz="3300" dirty="0" err="1"/>
              <a:t>gider</a:t>
            </a:r>
            <a:r>
              <a:rPr lang="en-US" sz="3300" dirty="0"/>
              <a:t>. </a:t>
            </a:r>
            <a:r>
              <a:rPr lang="en-US" sz="3300" dirty="0" err="1"/>
              <a:t>Mahkemeye</a:t>
            </a:r>
            <a:r>
              <a:rPr lang="en-US" sz="3300" dirty="0"/>
              <a:t> </a:t>
            </a:r>
            <a:r>
              <a:rPr lang="en-US" sz="3300" dirty="0" err="1"/>
              <a:t>giden</a:t>
            </a:r>
            <a:r>
              <a:rPr lang="en-US" sz="3300" dirty="0"/>
              <a:t> </a:t>
            </a:r>
            <a:r>
              <a:rPr lang="en-US" sz="3300" dirty="0" err="1"/>
              <a:t>değişik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kararı</a:t>
            </a:r>
            <a:r>
              <a:rPr lang="en-US" sz="3300" dirty="0"/>
              <a:t>, </a:t>
            </a:r>
            <a:r>
              <a:rPr lang="en-US" sz="3300" dirty="0" err="1"/>
              <a:t>mahkeme</a:t>
            </a:r>
            <a:r>
              <a:rPr lang="en-US" sz="3300" dirty="0"/>
              <a:t> </a:t>
            </a:r>
            <a:r>
              <a:rPr lang="en-US" sz="3300" dirty="0" err="1"/>
              <a:t>kâtibinin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listesine</a:t>
            </a:r>
            <a:r>
              <a:rPr lang="en-US" sz="3300" dirty="0"/>
              <a:t>, </a:t>
            </a:r>
            <a:r>
              <a:rPr lang="en-US" sz="3300" dirty="0" err="1"/>
              <a:t>Savcılığa</a:t>
            </a:r>
            <a:r>
              <a:rPr lang="en-US" sz="3300" dirty="0"/>
              <a:t> </a:t>
            </a:r>
            <a:r>
              <a:rPr lang="en-US" sz="3300" dirty="0" err="1"/>
              <a:t>giden</a:t>
            </a:r>
            <a:r>
              <a:rPr lang="en-US" sz="3300" dirty="0"/>
              <a:t> </a:t>
            </a:r>
            <a:r>
              <a:rPr lang="en-US" sz="3300" dirty="0" err="1"/>
              <a:t>değişik</a:t>
            </a:r>
            <a:r>
              <a:rPr lang="en-US" sz="3300" dirty="0"/>
              <a:t> </a:t>
            </a:r>
            <a:r>
              <a:rPr lang="en-US" sz="3300" dirty="0" err="1"/>
              <a:t>iş</a:t>
            </a:r>
            <a:r>
              <a:rPr lang="en-US" sz="3300" dirty="0"/>
              <a:t> </a:t>
            </a:r>
            <a:r>
              <a:rPr lang="en-US" sz="3300" dirty="0" err="1"/>
              <a:t>ise</a:t>
            </a:r>
            <a:r>
              <a:rPr lang="en-US" sz="3300" dirty="0"/>
              <a:t> </a:t>
            </a:r>
            <a:r>
              <a:rPr lang="en-US" sz="3300" dirty="0" smtClean="0"/>
              <a:t>S</a:t>
            </a:r>
            <a:r>
              <a:rPr lang="tr-TR" sz="3300" dirty="0" smtClean="0"/>
              <a:t>a</a:t>
            </a:r>
            <a:r>
              <a:rPr lang="en-US" sz="3300" dirty="0" err="1" smtClean="0"/>
              <a:t>vcının</a:t>
            </a:r>
            <a:r>
              <a:rPr lang="en-US" sz="3300" dirty="0" smtClean="0"/>
              <a:t> </a:t>
            </a:r>
            <a:r>
              <a:rPr lang="en-US" sz="3300" dirty="0"/>
              <a:t>is </a:t>
            </a:r>
            <a:r>
              <a:rPr lang="en-US" sz="3300" dirty="0" err="1"/>
              <a:t>listesine</a:t>
            </a:r>
            <a:r>
              <a:rPr lang="en-US" sz="3300" dirty="0"/>
              <a:t> </a:t>
            </a:r>
            <a:r>
              <a:rPr lang="en-US" sz="3300" dirty="0" err="1"/>
              <a:t>düşer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3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TENSİP ZAPTI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zaptına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adıyla</a:t>
            </a:r>
            <a:r>
              <a:rPr lang="en-US" sz="2800" dirty="0"/>
              <a:t> “</a:t>
            </a:r>
            <a:r>
              <a:rPr lang="en-US" sz="2800" dirty="0" err="1"/>
              <a:t>duruşmaya</a:t>
            </a:r>
            <a:r>
              <a:rPr lang="en-US" sz="2800" dirty="0"/>
              <a:t> </a:t>
            </a: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tutanağı</a:t>
            </a:r>
            <a:r>
              <a:rPr lang="en-US" sz="2800" dirty="0"/>
              <a:t>” da </a:t>
            </a:r>
            <a:r>
              <a:rPr lang="en-US" sz="2800" dirty="0" err="1"/>
              <a:t>denir</a:t>
            </a:r>
            <a:r>
              <a:rPr lang="en-US" sz="2800" dirty="0"/>
              <a:t>. </a:t>
            </a:r>
            <a:r>
              <a:rPr lang="en-US" sz="2800" dirty="0" err="1" smtClean="0"/>
              <a:t>Mahkemelerde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açıldığında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çeşidine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;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davalarında</a:t>
            </a:r>
            <a:r>
              <a:rPr lang="en-US" sz="2800" dirty="0"/>
              <a:t> </a:t>
            </a:r>
            <a:r>
              <a:rPr lang="en-US" sz="2800" dirty="0" err="1"/>
              <a:t>şikâyetçi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sanığın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vekillerinin</a:t>
            </a:r>
            <a:r>
              <a:rPr lang="en-US" sz="2800" dirty="0"/>
              <a:t>) </a:t>
            </a:r>
            <a:r>
              <a:rPr lang="en-US" sz="2800" dirty="0" err="1"/>
              <a:t>davetiye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çağrılmasına</a:t>
            </a:r>
            <a:r>
              <a:rPr lang="en-US" sz="2800" dirty="0"/>
              <a:t> (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tutukevinden</a:t>
            </a:r>
            <a:r>
              <a:rPr lang="en-US" sz="2800" dirty="0"/>
              <a:t> </a:t>
            </a:r>
            <a:r>
              <a:rPr lang="en-US" sz="2800" dirty="0" err="1"/>
              <a:t>getirtilmesi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Savcılığa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.)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tanıkların</a:t>
            </a:r>
            <a:r>
              <a:rPr lang="en-US" sz="2800" dirty="0"/>
              <a:t> </a:t>
            </a:r>
            <a:r>
              <a:rPr lang="en-US" sz="2800" dirty="0" err="1"/>
              <a:t>çağrılmasına</a:t>
            </a:r>
            <a:r>
              <a:rPr lang="en-US" sz="2800" dirty="0"/>
              <a:t>,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doğum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sicil</a:t>
            </a:r>
            <a:r>
              <a:rPr lang="en-US" sz="2800" dirty="0"/>
              <a:t> </a:t>
            </a:r>
            <a:r>
              <a:rPr lang="en-US" sz="2800" dirty="0" err="1"/>
              <a:t>kayıtlarının</a:t>
            </a:r>
            <a:r>
              <a:rPr lang="en-US" sz="2800" dirty="0"/>
              <a:t> </a:t>
            </a:r>
            <a:r>
              <a:rPr lang="en-US" sz="2800" dirty="0" err="1"/>
              <a:t>getirtilmesine</a:t>
            </a:r>
            <a:r>
              <a:rPr lang="en-US" sz="2800" dirty="0"/>
              <a:t>,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getirtilmesine</a:t>
            </a:r>
            <a:r>
              <a:rPr lang="en-US" sz="2800" dirty="0"/>
              <a:t>, </a:t>
            </a:r>
            <a:r>
              <a:rPr lang="en-US" sz="2800" dirty="0" err="1"/>
              <a:t>duruşmanın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saatte</a:t>
            </a:r>
            <a:r>
              <a:rPr lang="en-US" sz="2800" dirty="0"/>
              <a:t> </a:t>
            </a:r>
            <a:r>
              <a:rPr lang="en-US" sz="2800" dirty="0" err="1"/>
              <a:t>yapılacağına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 </a:t>
            </a:r>
            <a:r>
              <a:rPr lang="en-US" sz="2800" dirty="0" err="1"/>
              <a:t>verir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94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TENSİP ZAPTI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Tensip</a:t>
            </a:r>
            <a:r>
              <a:rPr lang="en-US" dirty="0"/>
              <a:t>  </a:t>
            </a:r>
            <a:r>
              <a:rPr lang="en-US" dirty="0" err="1"/>
              <a:t>zaptında</a:t>
            </a:r>
            <a:r>
              <a:rPr lang="en-US" dirty="0"/>
              <a:t> 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kavramlar</a:t>
            </a:r>
            <a:r>
              <a:rPr lang="en-US" dirty="0"/>
              <a:t>;</a:t>
            </a:r>
          </a:p>
          <a:p>
            <a:pPr lvl="0" algn="just"/>
            <a:r>
              <a:rPr lang="en-US" b="1" dirty="0" err="1"/>
              <a:t>Çağrı</a:t>
            </a:r>
            <a:r>
              <a:rPr lang="en-US" b="1" dirty="0"/>
              <a:t> </a:t>
            </a:r>
            <a:r>
              <a:rPr lang="en-US" b="1" dirty="0" err="1"/>
              <a:t>kâğıdı</a:t>
            </a:r>
            <a:r>
              <a:rPr lang="en-US" b="1" dirty="0"/>
              <a:t> (</a:t>
            </a:r>
            <a:r>
              <a:rPr lang="en-US" b="1" dirty="0" err="1"/>
              <a:t>davetiye</a:t>
            </a:r>
            <a:r>
              <a:rPr lang="en-US" b="1" dirty="0"/>
              <a:t>):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saati</a:t>
            </a:r>
            <a:r>
              <a:rPr lang="en-US" dirty="0"/>
              <a:t> </a:t>
            </a:r>
            <a:r>
              <a:rPr lang="en-US" dirty="0" err="1"/>
              <a:t>belirlendikten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iddianame</a:t>
            </a:r>
            <a:r>
              <a:rPr lang="en-US" dirty="0" smtClean="0"/>
              <a:t> </a:t>
            </a:r>
            <a:r>
              <a:rPr lang="en-US" dirty="0" err="1"/>
              <a:t>çağrı</a:t>
            </a:r>
            <a:r>
              <a:rPr lang="en-US" dirty="0"/>
              <a:t> </a:t>
            </a:r>
            <a:r>
              <a:rPr lang="en-US" dirty="0" err="1"/>
              <a:t>kâğıdı</a:t>
            </a:r>
            <a:r>
              <a:rPr lang="en-US" dirty="0"/>
              <a:t> (</a:t>
            </a:r>
            <a:r>
              <a:rPr lang="en-US" dirty="0" err="1"/>
              <a:t>davetiye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sanığa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  <a:endParaRPr lang="en-US" sz="4000" dirty="0"/>
          </a:p>
          <a:p>
            <a:pPr lvl="0" algn="just"/>
            <a:r>
              <a:rPr lang="en-US" b="1" dirty="0" err="1"/>
              <a:t>Sanık</a:t>
            </a:r>
            <a:r>
              <a:rPr lang="en-US" b="1" dirty="0"/>
              <a:t>: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yargılamasında</a:t>
            </a:r>
            <a:r>
              <a:rPr lang="en-US" dirty="0"/>
              <a:t> </a:t>
            </a:r>
            <a:r>
              <a:rPr lang="en-US" dirty="0" err="1"/>
              <a:t>suçlanan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, </a:t>
            </a:r>
            <a:r>
              <a:rPr lang="en-US" dirty="0" err="1"/>
              <a:t>suçluluğu</a:t>
            </a:r>
            <a:r>
              <a:rPr lang="en-US" dirty="0"/>
              <a:t> </a:t>
            </a:r>
            <a:r>
              <a:rPr lang="en-US" dirty="0" err="1"/>
              <a:t>ispatlanıncaya</a:t>
            </a:r>
            <a:r>
              <a:rPr lang="en-US" dirty="0"/>
              <a:t> </a:t>
            </a:r>
            <a:r>
              <a:rPr lang="en-US" b="1" dirty="0" err="1"/>
              <a:t>kadar</a:t>
            </a:r>
            <a:r>
              <a:rPr lang="en-US" b="1" dirty="0"/>
              <a:t> </a:t>
            </a:r>
            <a:r>
              <a:rPr lang="en-US" b="1" dirty="0" err="1"/>
              <a:t>sanık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adlandırılır</a:t>
            </a:r>
            <a:r>
              <a:rPr lang="en-US" b="1" dirty="0"/>
              <a:t>.</a:t>
            </a:r>
            <a:endParaRPr lang="en-US" sz="4000" b="1" dirty="0"/>
          </a:p>
          <a:p>
            <a:pPr lvl="1" algn="just"/>
            <a:r>
              <a:rPr lang="en-US" b="1" dirty="0" err="1"/>
              <a:t>Tutuklu</a:t>
            </a:r>
            <a:r>
              <a:rPr lang="en-US" b="1" dirty="0"/>
              <a:t> </a:t>
            </a:r>
            <a:r>
              <a:rPr lang="en-US" b="1" dirty="0" err="1"/>
              <a:t>olmayan</a:t>
            </a:r>
            <a:r>
              <a:rPr lang="en-US" b="1" dirty="0"/>
              <a:t> </a:t>
            </a:r>
            <a:r>
              <a:rPr lang="en-US" b="1" dirty="0" err="1"/>
              <a:t>sanık</a:t>
            </a:r>
            <a:r>
              <a:rPr lang="en-US" b="1" dirty="0"/>
              <a:t>: </a:t>
            </a:r>
            <a:r>
              <a:rPr lang="en-US" dirty="0" err="1"/>
              <a:t>Tutuklu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sanığa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olunacak</a:t>
            </a:r>
            <a:r>
              <a:rPr lang="en-US" dirty="0"/>
              <a:t> </a:t>
            </a:r>
            <a:r>
              <a:rPr lang="en-US" dirty="0" err="1"/>
              <a:t>çağrı</a:t>
            </a:r>
            <a:r>
              <a:rPr lang="en-US" dirty="0"/>
              <a:t> </a:t>
            </a:r>
            <a:r>
              <a:rPr lang="en-US" dirty="0" err="1"/>
              <a:t>kâğıdına</a:t>
            </a:r>
            <a:r>
              <a:rPr lang="en-US" dirty="0"/>
              <a:t> </a:t>
            </a:r>
            <a:r>
              <a:rPr lang="en-US" dirty="0" err="1"/>
              <a:t>mazereti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 </a:t>
            </a:r>
            <a:r>
              <a:rPr lang="en-US" dirty="0" err="1"/>
              <a:t>gelmediğinde</a:t>
            </a:r>
            <a:r>
              <a:rPr lang="en-US" dirty="0"/>
              <a:t> </a:t>
            </a:r>
            <a:r>
              <a:rPr lang="en-US" dirty="0" err="1"/>
              <a:t>zorla</a:t>
            </a:r>
            <a:r>
              <a:rPr lang="en-US" dirty="0"/>
              <a:t> </a:t>
            </a:r>
            <a:r>
              <a:rPr lang="en-US" dirty="0" err="1"/>
              <a:t>getirileceği</a:t>
            </a:r>
            <a:r>
              <a:rPr lang="en-US" dirty="0"/>
              <a:t> </a:t>
            </a:r>
            <a:r>
              <a:rPr lang="en-US" dirty="0" err="1"/>
              <a:t>yazılır</a:t>
            </a:r>
            <a:r>
              <a:rPr lang="en-US" dirty="0"/>
              <a:t>.</a:t>
            </a:r>
            <a:endParaRPr lang="en-US" sz="3600" dirty="0"/>
          </a:p>
          <a:p>
            <a:pPr lvl="1" algn="just"/>
            <a:r>
              <a:rPr lang="en-US" b="1" dirty="0" err="1"/>
              <a:t>Tutuklu</a:t>
            </a:r>
            <a:r>
              <a:rPr lang="en-US" b="1" dirty="0"/>
              <a:t> </a:t>
            </a:r>
            <a:r>
              <a:rPr lang="en-US" b="1" dirty="0" err="1"/>
              <a:t>sanık</a:t>
            </a:r>
            <a:r>
              <a:rPr lang="en-US" b="1" dirty="0"/>
              <a:t>: </a:t>
            </a:r>
            <a:r>
              <a:rPr lang="en-US" dirty="0" err="1"/>
              <a:t>Tutuklu</a:t>
            </a:r>
            <a:r>
              <a:rPr lang="en-US" dirty="0"/>
              <a:t> </a:t>
            </a:r>
            <a:r>
              <a:rPr lang="en-US" dirty="0" err="1"/>
              <a:t>sanığın</a:t>
            </a:r>
            <a:r>
              <a:rPr lang="en-US" dirty="0"/>
              <a:t> </a:t>
            </a:r>
            <a:r>
              <a:rPr lang="en-US" dirty="0" err="1"/>
              <a:t>çağrılması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gününün</a:t>
            </a:r>
            <a:r>
              <a:rPr lang="en-US" dirty="0"/>
              <a:t> </a:t>
            </a:r>
            <a:r>
              <a:rPr lang="en-US" dirty="0" err="1"/>
              <a:t>tebliği</a:t>
            </a:r>
            <a:r>
              <a:rPr lang="en-US" dirty="0"/>
              <a:t> </a:t>
            </a:r>
            <a:r>
              <a:rPr lang="en-US" dirty="0" err="1" smtClean="0"/>
              <a:t>sureti</a:t>
            </a:r>
            <a:r>
              <a:rPr lang="en-US" dirty="0" smtClean="0"/>
              <a:t> 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 smtClean="0"/>
              <a:t>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4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TENSİP ZAPTI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0" algn="just"/>
            <a:r>
              <a:rPr lang="en-US" sz="2800" b="1" dirty="0" err="1"/>
              <a:t>Tanık</a:t>
            </a:r>
            <a:r>
              <a:rPr lang="en-US" sz="2800" b="1" dirty="0"/>
              <a:t> (</a:t>
            </a:r>
            <a:r>
              <a:rPr lang="en-US" sz="2800" b="1" dirty="0" err="1"/>
              <a:t>Şahit</a:t>
            </a:r>
            <a:r>
              <a:rPr lang="en-US" sz="2800" b="1" dirty="0"/>
              <a:t>): </a:t>
            </a:r>
            <a:r>
              <a:rPr lang="en-US" sz="2800" dirty="0" err="1"/>
              <a:t>Duruşmada</a:t>
            </a:r>
            <a:r>
              <a:rPr lang="en-US" sz="2800" dirty="0"/>
              <a:t> </a:t>
            </a:r>
            <a:r>
              <a:rPr lang="en-US" sz="2800" dirty="0" err="1"/>
              <a:t>bilgisine</a:t>
            </a:r>
            <a:r>
              <a:rPr lang="en-US" sz="2800" dirty="0"/>
              <a:t>, </a:t>
            </a:r>
            <a:r>
              <a:rPr lang="en-US" sz="2800" dirty="0" err="1"/>
              <a:t>görgüsüne</a:t>
            </a:r>
            <a:r>
              <a:rPr lang="en-US" sz="2800" dirty="0"/>
              <a:t> </a:t>
            </a:r>
            <a:r>
              <a:rPr lang="en-US" sz="2800" dirty="0" err="1"/>
              <a:t>başvurulan</a:t>
            </a:r>
            <a:r>
              <a:rPr lang="en-US" sz="2800" dirty="0"/>
              <a:t> </a:t>
            </a:r>
            <a:r>
              <a:rPr lang="en-US" sz="2800" dirty="0" err="1"/>
              <a:t>kimsedir</a:t>
            </a:r>
            <a:r>
              <a:rPr lang="en-US" sz="2800" dirty="0"/>
              <a:t>. </a:t>
            </a:r>
            <a:r>
              <a:rPr lang="en-US" sz="2800" dirty="0" err="1" smtClean="0"/>
              <a:t>Tanıklar</a:t>
            </a:r>
            <a:r>
              <a:rPr lang="en-US" sz="2800" dirty="0" smtClean="0"/>
              <a:t> </a:t>
            </a:r>
            <a:r>
              <a:rPr lang="en-US" sz="2800" dirty="0" err="1"/>
              <a:t>çağrı</a:t>
            </a:r>
            <a:r>
              <a:rPr lang="en-US" sz="2800" dirty="0"/>
              <a:t> </a:t>
            </a:r>
            <a:r>
              <a:rPr lang="en-US" sz="2800" dirty="0" err="1"/>
              <a:t>kâğıdı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çağrılır</a:t>
            </a:r>
            <a:r>
              <a:rPr lang="en-US" sz="2800" dirty="0"/>
              <a:t>. </a:t>
            </a:r>
            <a:r>
              <a:rPr lang="en-US" sz="2800" dirty="0" err="1"/>
              <a:t>Çağrı</a:t>
            </a:r>
            <a:r>
              <a:rPr lang="en-US" sz="2800" dirty="0"/>
              <a:t> </a:t>
            </a:r>
            <a:r>
              <a:rPr lang="en-US" sz="2800" dirty="0" err="1"/>
              <a:t>kâğıdında</a:t>
            </a:r>
            <a:r>
              <a:rPr lang="en-US" sz="2800" dirty="0"/>
              <a:t> </a:t>
            </a:r>
            <a:r>
              <a:rPr lang="en-US" sz="2800" dirty="0" err="1"/>
              <a:t>gelmemesinin</a:t>
            </a:r>
            <a:r>
              <a:rPr lang="en-US" sz="2800" dirty="0"/>
              <a:t> </a:t>
            </a:r>
            <a:r>
              <a:rPr lang="en-US" sz="2800" dirty="0" err="1"/>
              <a:t>sonuçları</a:t>
            </a:r>
            <a:r>
              <a:rPr lang="en-US" sz="2800" dirty="0"/>
              <a:t> </a:t>
            </a:r>
            <a:r>
              <a:rPr lang="en-US" sz="2800" dirty="0" err="1" smtClean="0"/>
              <a:t>bildirilir</a:t>
            </a:r>
            <a:r>
              <a:rPr lang="en-US" sz="2800" dirty="0"/>
              <a:t>.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işlerde</a:t>
            </a:r>
            <a:r>
              <a:rPr lang="en-US" sz="2800" dirty="0"/>
              <a:t> </a:t>
            </a:r>
            <a:r>
              <a:rPr lang="en-US" sz="2800" dirty="0" err="1"/>
              <a:t>tanıkların</a:t>
            </a:r>
            <a:r>
              <a:rPr lang="en-US" sz="2800" dirty="0"/>
              <a:t> </a:t>
            </a:r>
            <a:r>
              <a:rPr lang="en-US" sz="2800" dirty="0" err="1"/>
              <a:t>zorla</a:t>
            </a:r>
            <a:r>
              <a:rPr lang="en-US" sz="2800" dirty="0"/>
              <a:t> </a:t>
            </a:r>
            <a:r>
              <a:rPr lang="en-US" sz="2800" dirty="0" err="1"/>
              <a:t>getirilme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 </a:t>
            </a:r>
            <a:r>
              <a:rPr lang="en-US" sz="2800" dirty="0" err="1"/>
              <a:t>verilebilir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b="1" dirty="0" err="1"/>
              <a:t>Bilirkişi</a:t>
            </a:r>
            <a:r>
              <a:rPr lang="en-US" sz="2800" b="1" dirty="0"/>
              <a:t>: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görgüsüyle</a:t>
            </a:r>
            <a:r>
              <a:rPr lang="en-US" sz="2800" dirty="0"/>
              <a:t> </a:t>
            </a:r>
            <a:r>
              <a:rPr lang="en-US" sz="2800" dirty="0" err="1"/>
              <a:t>soruşturma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 smtClean="0"/>
              <a:t>ortaya</a:t>
            </a:r>
            <a:r>
              <a:rPr lang="en-US" sz="2800" dirty="0" smtClean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görgü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çözümlenebilecek</a:t>
            </a:r>
            <a:r>
              <a:rPr lang="en-US" sz="2800" dirty="0"/>
              <a:t>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konularda</a:t>
            </a:r>
            <a:r>
              <a:rPr lang="en-US" sz="2800" dirty="0"/>
              <a:t>, </a:t>
            </a:r>
            <a:r>
              <a:rPr lang="en-US" sz="2800" dirty="0" err="1" smtClean="0"/>
              <a:t>gerçeğin</a:t>
            </a:r>
            <a:r>
              <a:rPr lang="en-US" sz="2800" dirty="0" smtClean="0"/>
              <a:t> </a:t>
            </a:r>
            <a:r>
              <a:rPr lang="en-US" sz="2800" dirty="0" err="1"/>
              <a:t>aydınlanması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hâkimin</a:t>
            </a:r>
            <a:r>
              <a:rPr lang="en-US" sz="2800" dirty="0"/>
              <a:t> </a:t>
            </a:r>
            <a:r>
              <a:rPr lang="en-US" sz="2800" dirty="0" err="1"/>
              <a:t>yararlandığı</a:t>
            </a:r>
            <a:r>
              <a:rPr lang="en-US" sz="2800" dirty="0"/>
              <a:t> </a:t>
            </a:r>
            <a:r>
              <a:rPr lang="en-US" sz="2800" dirty="0" err="1"/>
              <a:t>kişidir</a:t>
            </a:r>
            <a:r>
              <a:rPr lang="en-US" sz="2800" dirty="0"/>
              <a:t>. </a:t>
            </a:r>
            <a:r>
              <a:rPr lang="en-US" sz="2800" dirty="0" err="1"/>
              <a:t>Düşüncesini</a:t>
            </a:r>
            <a:r>
              <a:rPr lang="en-US" sz="2800" dirty="0"/>
              <a:t> </a:t>
            </a:r>
            <a:r>
              <a:rPr lang="en-US" sz="2800" dirty="0" err="1" smtClean="0"/>
              <a:t>bildirmeye</a:t>
            </a:r>
            <a:r>
              <a:rPr lang="en-US" sz="2800" dirty="0" smtClean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bilirkişiler</a:t>
            </a:r>
            <a:r>
              <a:rPr lang="en-US" sz="2800" dirty="0"/>
              <a:t> de </a:t>
            </a:r>
            <a:r>
              <a:rPr lang="en-US" sz="2800" dirty="0" err="1"/>
              <a:t>tanıklar</a:t>
            </a:r>
            <a:r>
              <a:rPr lang="en-US" sz="2800" dirty="0"/>
              <a:t> </a:t>
            </a:r>
            <a:r>
              <a:rPr lang="en-US" sz="2800" dirty="0" err="1"/>
              <a:t>hakkındaki</a:t>
            </a:r>
            <a:r>
              <a:rPr lang="en-US" sz="2800" dirty="0"/>
              <a:t> </a:t>
            </a:r>
            <a:r>
              <a:rPr lang="en-US" sz="2800" dirty="0" err="1"/>
              <a:t>hükümlere</a:t>
            </a:r>
            <a:r>
              <a:rPr lang="en-US" sz="2800" dirty="0"/>
              <a:t> </a:t>
            </a:r>
            <a:r>
              <a:rPr lang="en-US" sz="2800" dirty="0" err="1"/>
              <a:t>tabidir</a:t>
            </a:r>
            <a:r>
              <a:rPr lang="en-US" sz="2800" dirty="0"/>
              <a:t>.</a:t>
            </a:r>
          </a:p>
          <a:p>
            <a:pPr lvl="0"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iddianame</a:t>
            </a:r>
            <a:r>
              <a:rPr lang="en-US" sz="2800" dirty="0" smtClean="0"/>
              <a:t> </a:t>
            </a:r>
            <a:r>
              <a:rPr lang="en-US" sz="2800" dirty="0" err="1" smtClean="0"/>
              <a:t>konularını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öncesinde</a:t>
            </a:r>
            <a:r>
              <a:rPr lang="en-US" sz="2800" dirty="0"/>
              <a:t> 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tr-TR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 smtClean="0"/>
              <a:t>duruşmaya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/>
              <a:t>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tr-TR" sz="2800" dirty="0" smtClean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</a:t>
            </a:r>
            <a:r>
              <a:rPr lang="en-US" sz="2800" dirty="0"/>
              <a:t> </a:t>
            </a:r>
            <a:r>
              <a:rPr lang="en-US" sz="2800" dirty="0" err="1"/>
              <a:t>kazanabileceksiniz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edilmiş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ilk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, </a:t>
            </a:r>
            <a:r>
              <a:rPr lang="en-US" sz="2800" dirty="0" err="1"/>
              <a:t>kalem</a:t>
            </a:r>
            <a:r>
              <a:rPr lang="en-US" sz="2800" dirty="0"/>
              <a:t> </a:t>
            </a:r>
            <a:r>
              <a:rPr lang="en-US" sz="2800" dirty="0" err="1" smtClean="0"/>
              <a:t>sorgu</a:t>
            </a:r>
            <a:r>
              <a:rPr lang="en-US" sz="2800" dirty="0" smtClean="0"/>
              <a:t> </a:t>
            </a:r>
            <a:r>
              <a:rPr lang="en-US" sz="2800" dirty="0" err="1"/>
              <a:t>zaptının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, ilk </a:t>
            </a:r>
            <a:r>
              <a:rPr lang="en-US" sz="2800" dirty="0" err="1"/>
              <a:t>duruşmaya</a:t>
            </a:r>
            <a:r>
              <a:rPr lang="en-US" sz="2800" dirty="0"/>
              <a:t> </a:t>
            </a:r>
            <a:r>
              <a:rPr lang="en-US" sz="2800" dirty="0" err="1"/>
              <a:t>çıkmadan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duruşmada</a:t>
            </a:r>
            <a:r>
              <a:rPr lang="en-US" sz="2800" dirty="0"/>
              <a:t> </a:t>
            </a:r>
            <a:r>
              <a:rPr lang="en-US" sz="2800" dirty="0" err="1"/>
              <a:t>hazır</a:t>
            </a:r>
            <a:r>
              <a:rPr lang="en-US" sz="2800" dirty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istenmesi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,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 smtClean="0"/>
              <a:t>hazırlıkların</a:t>
            </a:r>
            <a:r>
              <a:rPr lang="en-US" sz="2800" dirty="0" smtClean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otomasyona</a:t>
            </a:r>
            <a:r>
              <a:rPr lang="en-US" sz="2800" dirty="0"/>
              <a:t> </a:t>
            </a:r>
            <a:r>
              <a:rPr lang="en-US" sz="2800" dirty="0" err="1"/>
              <a:t>geçirilmesini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22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Bozma</a:t>
            </a:r>
            <a:r>
              <a:rPr lang="en-US" b="1" dirty="0"/>
              <a:t> </a:t>
            </a:r>
            <a:r>
              <a:rPr lang="en-US" b="1" dirty="0" err="1"/>
              <a:t>Üzeri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Yargıtay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bozularak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türlerinin</a:t>
            </a:r>
            <a:r>
              <a:rPr lang="en-US" dirty="0"/>
              <a:t> </a:t>
            </a:r>
            <a:r>
              <a:rPr lang="en-US" dirty="0" err="1"/>
              <a:t>ekranlarının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 </a:t>
            </a:r>
            <a:r>
              <a:rPr lang="en-US" dirty="0" err="1"/>
              <a:t>aşağıda</a:t>
            </a:r>
            <a:r>
              <a:rPr lang="en-US" dirty="0"/>
              <a:t> </a:t>
            </a:r>
            <a:r>
              <a:rPr lang="en-US" dirty="0" err="1" smtClean="0"/>
              <a:t>verilmiş</a:t>
            </a:r>
            <a:r>
              <a:rPr lang="en-US" dirty="0" smtClean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bölümlerde</a:t>
            </a:r>
            <a:r>
              <a:rPr lang="en-US" dirty="0"/>
              <a:t> </a:t>
            </a:r>
            <a:r>
              <a:rPr lang="en-US" dirty="0" err="1"/>
              <a:t>açıklanmıştır</a:t>
            </a:r>
            <a:r>
              <a:rPr lang="en-US" dirty="0"/>
              <a:t>.</a:t>
            </a:r>
          </a:p>
          <a:p>
            <a:r>
              <a:rPr lang="en-US" b="1" dirty="0" err="1"/>
              <a:t>Bozma</a:t>
            </a:r>
            <a:r>
              <a:rPr lang="en-US" b="1" dirty="0"/>
              <a:t> </a:t>
            </a:r>
            <a:r>
              <a:rPr lang="en-US" b="1" dirty="0" err="1"/>
              <a:t>Üzerine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Kaydının</a:t>
            </a:r>
            <a:r>
              <a:rPr lang="en-US" b="1" dirty="0"/>
              <a:t> </a:t>
            </a:r>
            <a:r>
              <a:rPr lang="en-US" b="1" dirty="0" err="1"/>
              <a:t>Yapılması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Yargıtay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bozularak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görülmek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ilk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geldiğinde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kaydının</a:t>
            </a:r>
            <a:r>
              <a:rPr lang="en-US" dirty="0" smtClean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işlemini</a:t>
            </a:r>
            <a:r>
              <a:rPr lang="en-US" dirty="0"/>
              <a:t> </a:t>
            </a:r>
            <a:r>
              <a:rPr lang="en-US" dirty="0" err="1"/>
              <a:t>gerçekleştiren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75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Bozma</a:t>
            </a:r>
            <a:r>
              <a:rPr lang="en-US" b="1" dirty="0"/>
              <a:t> </a:t>
            </a:r>
            <a:r>
              <a:rPr lang="en-US" b="1" dirty="0" err="1"/>
              <a:t>Üzerine</a:t>
            </a:r>
            <a:r>
              <a:rPr lang="en-US" b="1" dirty="0"/>
              <a:t> </a:t>
            </a:r>
            <a:r>
              <a:rPr lang="en-US" b="1" dirty="0" err="1" smtClean="0"/>
              <a:t>Tra</a:t>
            </a:r>
            <a:r>
              <a:rPr lang="tr-TR" b="1" dirty="0" smtClean="0"/>
              <a:t>fi</a:t>
            </a:r>
            <a:r>
              <a:rPr lang="en-US" b="1" dirty="0" smtClean="0"/>
              <a:t>k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Kaydının</a:t>
            </a:r>
            <a:r>
              <a:rPr lang="en-US" b="1" dirty="0"/>
              <a:t> </a:t>
            </a:r>
            <a:r>
              <a:rPr lang="en-US" b="1" dirty="0" err="1"/>
              <a:t>Yapılması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Yargıtay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bozularak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tra</a:t>
            </a:r>
            <a:r>
              <a:rPr lang="tr-TR" dirty="0" smtClean="0"/>
              <a:t>fi</a:t>
            </a:r>
            <a:r>
              <a:rPr lang="en-US" dirty="0" smtClean="0"/>
              <a:t>k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görülmek</a:t>
            </a:r>
            <a:r>
              <a:rPr lang="en-US" dirty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/>
              <a:t>ilk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geldiğinde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tra</a:t>
            </a:r>
            <a:r>
              <a:rPr lang="tr-TR" dirty="0" smtClean="0"/>
              <a:t>fi</a:t>
            </a:r>
            <a:r>
              <a:rPr lang="en-US" dirty="0" smtClean="0"/>
              <a:t>k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işlemini</a:t>
            </a:r>
            <a:r>
              <a:rPr lang="en-US" dirty="0"/>
              <a:t> </a:t>
            </a:r>
            <a:r>
              <a:rPr lang="en-US" dirty="0" err="1"/>
              <a:t>gerçekleştiren</a:t>
            </a:r>
            <a:r>
              <a:rPr lang="en-US" dirty="0"/>
              <a:t>  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en-US" b="1" dirty="0" err="1"/>
              <a:t>Bozma</a:t>
            </a:r>
            <a:r>
              <a:rPr lang="en-US" b="1" dirty="0"/>
              <a:t> </a:t>
            </a:r>
            <a:r>
              <a:rPr lang="en-US" b="1" dirty="0" err="1"/>
              <a:t>Üzerine</a:t>
            </a:r>
            <a:r>
              <a:rPr lang="en-US" b="1" dirty="0"/>
              <a:t> </a:t>
            </a:r>
            <a:r>
              <a:rPr lang="en-US" b="1" dirty="0" err="1"/>
              <a:t>Şahsi</a:t>
            </a:r>
            <a:r>
              <a:rPr lang="en-US" b="1" dirty="0"/>
              <a:t> </a:t>
            </a:r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Kaydının</a:t>
            </a:r>
            <a:r>
              <a:rPr lang="en-US" b="1" dirty="0"/>
              <a:t> </a:t>
            </a:r>
            <a:r>
              <a:rPr lang="en-US" b="1" dirty="0" err="1"/>
              <a:t>Yapılması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Yargıtay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bozularak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davanın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görülmek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ilk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mahkemesine</a:t>
            </a:r>
            <a:r>
              <a:rPr lang="en-US" dirty="0"/>
              <a:t> </a:t>
            </a:r>
            <a:r>
              <a:rPr lang="en-US" dirty="0" err="1"/>
              <a:t>geldiğinde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/>
              <a:t>işlemini</a:t>
            </a:r>
            <a:r>
              <a:rPr lang="en-US" dirty="0"/>
              <a:t> </a:t>
            </a:r>
            <a:r>
              <a:rPr lang="en-US" dirty="0" err="1"/>
              <a:t>gerçekleştiren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69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Bozma</a:t>
            </a:r>
            <a:r>
              <a:rPr lang="en-US" sz="2800" b="1" dirty="0"/>
              <a:t> </a:t>
            </a:r>
            <a:r>
              <a:rPr lang="en-US" sz="2800" b="1" dirty="0" err="1"/>
              <a:t>Üzerine</a:t>
            </a:r>
            <a:r>
              <a:rPr lang="en-US" sz="2800" b="1" dirty="0"/>
              <a:t> </a:t>
            </a:r>
            <a:r>
              <a:rPr lang="en-US" sz="2800" b="1" dirty="0" err="1"/>
              <a:t>İcra</a:t>
            </a:r>
            <a:r>
              <a:rPr lang="en-US" sz="2800" b="1" dirty="0"/>
              <a:t> </a:t>
            </a:r>
            <a:r>
              <a:rPr lang="en-US" sz="2800" b="1" dirty="0" err="1"/>
              <a:t>Ceza</a:t>
            </a:r>
            <a:r>
              <a:rPr lang="en-US" sz="2800" b="1" dirty="0"/>
              <a:t>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Kaydının</a:t>
            </a:r>
            <a:r>
              <a:rPr lang="en-US" sz="2800" b="1" dirty="0"/>
              <a:t> </a:t>
            </a:r>
            <a:r>
              <a:rPr lang="en-US" sz="2800" b="1" dirty="0" err="1"/>
              <a:t>Yapılması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Yargıtay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bozularak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yeniden</a:t>
            </a:r>
            <a:r>
              <a:rPr lang="en-US" sz="2800" dirty="0"/>
              <a:t> </a:t>
            </a:r>
            <a:r>
              <a:rPr lang="en-US" sz="2800" dirty="0" err="1"/>
              <a:t>görülmek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smtClean="0"/>
              <a:t>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mahkemesine</a:t>
            </a:r>
            <a:r>
              <a:rPr lang="en-US" sz="2800" dirty="0"/>
              <a:t> </a:t>
            </a:r>
            <a:r>
              <a:rPr lang="en-US" sz="2800" dirty="0" err="1"/>
              <a:t>geldiğinde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işlemini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86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Girişi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gelmeyip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no </a:t>
            </a:r>
            <a:r>
              <a:rPr lang="en-US" sz="2800" dirty="0" err="1"/>
              <a:t>almış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kapsamına</a:t>
            </a:r>
            <a:r>
              <a:rPr lang="en-US" sz="2800" dirty="0"/>
              <a:t> </a:t>
            </a:r>
            <a:r>
              <a:rPr lang="en-US" sz="2800" dirty="0" err="1"/>
              <a:t>alındığı</a:t>
            </a:r>
            <a:r>
              <a:rPr lang="en-US" sz="2800" dirty="0"/>
              <a:t>  </a:t>
            </a:r>
            <a:r>
              <a:rPr lang="en-US" sz="2800" dirty="0" err="1" smtClean="0"/>
              <a:t>evraktır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Tensip</a:t>
            </a:r>
            <a:r>
              <a:rPr lang="en-US" sz="2800" b="1" dirty="0"/>
              <a:t> </a:t>
            </a:r>
            <a:r>
              <a:rPr lang="en-US" sz="2800" b="1" dirty="0" err="1"/>
              <a:t>Zaptının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hâkimin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hazırlanmasını</a:t>
            </a:r>
            <a:r>
              <a:rPr lang="en-US" sz="2800" dirty="0"/>
              <a:t> </a:t>
            </a:r>
            <a:r>
              <a:rPr lang="en-US" sz="2800" dirty="0" err="1"/>
              <a:t>istediği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hazırlanıp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04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Ön</a:t>
            </a:r>
            <a:r>
              <a:rPr lang="en-US" sz="2800" b="1" dirty="0"/>
              <a:t>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Önerisinin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Ön</a:t>
            </a:r>
            <a:r>
              <a:rPr lang="en-US" sz="2800" b="1" dirty="0"/>
              <a:t> </a:t>
            </a:r>
            <a:r>
              <a:rPr lang="en-US" sz="2800" b="1" dirty="0" err="1"/>
              <a:t>Ödeme</a:t>
            </a:r>
            <a:r>
              <a:rPr lang="en-US" sz="2800" b="1" dirty="0"/>
              <a:t> </a:t>
            </a:r>
            <a:r>
              <a:rPr lang="en-US" sz="2800" b="1" dirty="0" err="1"/>
              <a:t>Müzekkeresinin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/>
              <a:t>Ö</a:t>
            </a:r>
            <a:r>
              <a:rPr lang="en-US" sz="2800" dirty="0" smtClean="0"/>
              <a:t>n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müzekkeresinin</a:t>
            </a:r>
            <a:r>
              <a:rPr lang="en-US" sz="2800" dirty="0"/>
              <a:t> </a:t>
            </a:r>
            <a:r>
              <a:rPr lang="en-US" sz="2800" dirty="0" err="1"/>
              <a:t>hazırlanıp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23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HAZIRLIK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Kapanmış</a:t>
            </a:r>
            <a:r>
              <a:rPr lang="en-US" sz="2800" b="1" dirty="0"/>
              <a:t> </a:t>
            </a:r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Yeniden</a:t>
            </a:r>
            <a:r>
              <a:rPr lang="en-US" sz="2800" b="1" dirty="0"/>
              <a:t> </a:t>
            </a:r>
            <a:r>
              <a:rPr lang="en-US" sz="2800" b="1" dirty="0" err="1"/>
              <a:t>Ele</a:t>
            </a:r>
            <a:r>
              <a:rPr lang="en-US" sz="2800" b="1" dirty="0"/>
              <a:t> </a:t>
            </a:r>
            <a:r>
              <a:rPr lang="en-US" sz="2800" b="1" dirty="0" err="1"/>
              <a:t>Alınması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kapanmış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Uyuşmazlığı</a:t>
            </a:r>
            <a:r>
              <a:rPr lang="en-US" sz="2800" b="1" dirty="0"/>
              <a:t> </a:t>
            </a:r>
            <a:r>
              <a:rPr lang="en-US" sz="2800" b="1" dirty="0" err="1"/>
              <a:t>Sonucu</a:t>
            </a:r>
            <a:r>
              <a:rPr lang="en-US" sz="2800" b="1" dirty="0"/>
              <a:t> </a:t>
            </a:r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Açılması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G</a:t>
            </a:r>
            <a:r>
              <a:rPr lang="en-US" sz="2800" dirty="0" err="1" smtClean="0"/>
              <a:t>örev</a:t>
            </a:r>
            <a:r>
              <a:rPr lang="en-US" sz="2800" dirty="0" smtClean="0"/>
              <a:t> </a:t>
            </a:r>
            <a:r>
              <a:rPr lang="en-US" sz="2800" dirty="0" err="1"/>
              <a:t>uyuşmazlığı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mahkemesinde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no </a:t>
            </a:r>
            <a:r>
              <a:rPr lang="en-US" sz="2800" dirty="0" err="1"/>
              <a:t>alarak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65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İşlemleri</a:t>
            </a:r>
            <a:r>
              <a:rPr lang="en-US" dirty="0"/>
              <a:t>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/>
              <a:t>ardından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/>
              <a:t>zaptı</a:t>
            </a:r>
            <a:r>
              <a:rPr lang="en-US" dirty="0"/>
              <a:t> </a:t>
            </a:r>
            <a:r>
              <a:rPr lang="en-US" dirty="0" err="1"/>
              <a:t>kaydında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duruşmalar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işlemlerin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/>
              <a:t>ortamında</a:t>
            </a:r>
            <a:r>
              <a:rPr lang="en-US" dirty="0"/>
              <a:t> </a:t>
            </a:r>
            <a:r>
              <a:rPr lang="en-US" dirty="0" smtClean="0"/>
              <a:t>g</a:t>
            </a:r>
            <a:r>
              <a:rPr lang="tr-TR" dirty="0" smtClean="0"/>
              <a:t>erçekleştirimini kapsayan ekrandır.</a:t>
            </a:r>
          </a:p>
          <a:p>
            <a:pPr marL="0" indent="0">
              <a:buNone/>
            </a:pPr>
            <a:r>
              <a:rPr lang="en-US" dirty="0" err="1"/>
              <a:t>Duruşmanın</a:t>
            </a:r>
            <a:r>
              <a:rPr lang="en-US" dirty="0"/>
              <a:t> </a:t>
            </a:r>
            <a:r>
              <a:rPr lang="en-US" dirty="0" err="1"/>
              <a:t>bitimine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:</a:t>
            </a:r>
            <a:endParaRPr lang="tr-TR" dirty="0"/>
          </a:p>
          <a:p>
            <a:pPr marL="0" lvl="0" indent="0">
              <a:buNone/>
            </a:pPr>
            <a:r>
              <a:rPr lang="en-US" b="1" dirty="0" err="1"/>
              <a:t>Yoklama</a:t>
            </a:r>
            <a:r>
              <a:rPr lang="en-US" b="1" dirty="0"/>
              <a:t>: </a:t>
            </a:r>
            <a:r>
              <a:rPr lang="en-US" dirty="0" err="1"/>
              <a:t>Duruşmaya</a:t>
            </a:r>
            <a:r>
              <a:rPr lang="en-US" dirty="0"/>
              <a:t> </a:t>
            </a:r>
            <a:r>
              <a:rPr lang="en-US" dirty="0" err="1"/>
              <a:t>sanığın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müdaŞnin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bulunup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, </a:t>
            </a:r>
            <a:r>
              <a:rPr lang="en-US" dirty="0" err="1" smtClean="0"/>
              <a:t>sanık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bilirkişilerin</a:t>
            </a:r>
            <a:r>
              <a:rPr lang="en-US" dirty="0"/>
              <a:t> </a:t>
            </a:r>
            <a:r>
              <a:rPr lang="en-US" dirty="0" err="1"/>
              <a:t>gelip</a:t>
            </a:r>
            <a:r>
              <a:rPr lang="en-US" dirty="0"/>
              <a:t> </a:t>
            </a:r>
            <a:r>
              <a:rPr lang="en-US" dirty="0" err="1"/>
              <a:t>gelmedikleri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başlanır</a:t>
            </a:r>
            <a:r>
              <a:rPr lang="en-US" dirty="0"/>
              <a:t>.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başkanı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duruşmanın</a:t>
            </a:r>
            <a:r>
              <a:rPr lang="en-US" dirty="0"/>
              <a:t> </a:t>
            </a:r>
            <a:r>
              <a:rPr lang="en-US" dirty="0" err="1"/>
              <a:t>başladığını</a:t>
            </a:r>
            <a:r>
              <a:rPr lang="en-US" dirty="0"/>
              <a:t>, </a:t>
            </a:r>
            <a:r>
              <a:rPr lang="en-US" dirty="0" err="1"/>
              <a:t>iddianamenin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kararını</a:t>
            </a:r>
            <a:r>
              <a:rPr lang="en-US" dirty="0"/>
              <a:t> </a:t>
            </a:r>
            <a:r>
              <a:rPr lang="en-US" dirty="0" err="1"/>
              <a:t>okuyarak</a:t>
            </a:r>
            <a:r>
              <a:rPr lang="en-US" dirty="0"/>
              <a:t>  </a:t>
            </a:r>
            <a:r>
              <a:rPr lang="en-US" dirty="0" err="1" smtClean="0"/>
              <a:t>açıklar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8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b="1" dirty="0" err="1"/>
              <a:t>Katılanın</a:t>
            </a:r>
            <a:r>
              <a:rPr lang="en-US" sz="2800" b="1" dirty="0"/>
              <a:t> </a:t>
            </a:r>
            <a:r>
              <a:rPr lang="en-US" sz="2800" b="1" dirty="0" err="1"/>
              <a:t>veya</a:t>
            </a:r>
            <a:r>
              <a:rPr lang="en-US" sz="2800" b="1" dirty="0"/>
              <a:t> </a:t>
            </a:r>
            <a:r>
              <a:rPr lang="en-US" sz="2800" b="1" dirty="0" err="1"/>
              <a:t>müştekinin</a:t>
            </a:r>
            <a:r>
              <a:rPr lang="en-US" sz="2800" b="1" dirty="0"/>
              <a:t> (</a:t>
            </a:r>
            <a:r>
              <a:rPr lang="en-US" sz="2800" b="1" dirty="0" err="1"/>
              <a:t>mağdurun</a:t>
            </a:r>
            <a:r>
              <a:rPr lang="en-US" sz="2800" b="1" dirty="0"/>
              <a:t>) </a:t>
            </a:r>
            <a:r>
              <a:rPr lang="en-US" sz="2800" b="1" dirty="0" err="1"/>
              <a:t>kimliğinin</a:t>
            </a:r>
            <a:r>
              <a:rPr lang="en-US" sz="2800" b="1" dirty="0"/>
              <a:t> </a:t>
            </a:r>
            <a:r>
              <a:rPr lang="en-US" sz="2800" b="1" dirty="0" err="1"/>
              <a:t>tespiti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Duruşmayı</a:t>
            </a:r>
            <a:r>
              <a:rPr lang="en-US" sz="2800" dirty="0"/>
              <a:t> </a:t>
            </a:r>
            <a:r>
              <a:rPr lang="en-US" sz="2800" dirty="0" err="1"/>
              <a:t>yöneten</a:t>
            </a:r>
            <a:r>
              <a:rPr lang="en-US" sz="2800" dirty="0"/>
              <a:t> </a:t>
            </a:r>
            <a:r>
              <a:rPr lang="en-US" sz="2800" dirty="0" err="1"/>
              <a:t>başkan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ilgiliye</a:t>
            </a:r>
            <a:r>
              <a:rPr lang="en-US" sz="2800" dirty="0"/>
              <a:t> </a:t>
            </a:r>
            <a:r>
              <a:rPr lang="en-US" sz="2800" dirty="0" err="1"/>
              <a:t>sorularak</a:t>
            </a:r>
            <a:r>
              <a:rPr lang="en-US" sz="2800" dirty="0"/>
              <a:t> </a:t>
            </a:r>
            <a:r>
              <a:rPr lang="en-US" sz="2800" dirty="0" err="1"/>
              <a:t>alınacak</a:t>
            </a:r>
            <a:r>
              <a:rPr lang="en-US" sz="2800" dirty="0"/>
              <a:t> </a:t>
            </a:r>
            <a:r>
              <a:rPr lang="en-US" sz="2800" dirty="0" err="1"/>
              <a:t>cevaplar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kâtibi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geçilir</a:t>
            </a:r>
            <a:r>
              <a:rPr lang="en-US" sz="2800" dirty="0"/>
              <a:t>.</a:t>
            </a:r>
            <a:endParaRPr lang="tr-TR" sz="2800" dirty="0"/>
          </a:p>
          <a:p>
            <a:pPr marL="0" lvl="0" indent="0" algn="just">
              <a:buNone/>
            </a:pPr>
            <a:r>
              <a:rPr lang="en-US" sz="2800" b="1" dirty="0" err="1"/>
              <a:t>Sanığın</a:t>
            </a:r>
            <a:r>
              <a:rPr lang="en-US" sz="2800" b="1" dirty="0"/>
              <a:t> </a:t>
            </a:r>
            <a:r>
              <a:rPr lang="en-US" sz="2800" b="1" dirty="0" err="1"/>
              <a:t>kimliğinin</a:t>
            </a:r>
            <a:r>
              <a:rPr lang="en-US" sz="2800" b="1" dirty="0"/>
              <a:t> </a:t>
            </a:r>
            <a:r>
              <a:rPr lang="en-US" sz="2800" b="1" dirty="0" err="1"/>
              <a:t>tespiti</a:t>
            </a:r>
            <a:r>
              <a:rPr lang="en-US" sz="2800" b="1" dirty="0"/>
              <a:t>: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edilerek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İddianamenin</a:t>
            </a:r>
            <a:r>
              <a:rPr lang="en-US" sz="2800" b="1" dirty="0"/>
              <a:t> </a:t>
            </a:r>
            <a:r>
              <a:rPr lang="en-US" sz="2800" b="1" dirty="0" err="1"/>
              <a:t>okunması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İddianame</a:t>
            </a:r>
            <a:r>
              <a:rPr lang="en-US" sz="2800" dirty="0"/>
              <a:t> </a:t>
            </a:r>
            <a:r>
              <a:rPr lang="en-US" sz="2800" dirty="0" err="1"/>
              <a:t>duruşmada</a:t>
            </a:r>
            <a:r>
              <a:rPr lang="en-US" sz="2800" dirty="0"/>
              <a:t> </a:t>
            </a:r>
            <a:r>
              <a:rPr lang="en-US" sz="2800" dirty="0" err="1"/>
              <a:t>okunur</a:t>
            </a:r>
            <a:r>
              <a:rPr lang="en-US" sz="2800" dirty="0"/>
              <a:t>, </a:t>
            </a:r>
            <a:r>
              <a:rPr lang="en-US" sz="2800" dirty="0" err="1"/>
              <a:t>sanığa</a:t>
            </a:r>
            <a:r>
              <a:rPr lang="en-US" sz="2800" dirty="0"/>
              <a:t> </a:t>
            </a:r>
            <a:r>
              <a:rPr lang="en-US" sz="2800" dirty="0" err="1" smtClean="0"/>
              <a:t>duyurulur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duyurma</a:t>
            </a:r>
            <a:r>
              <a:rPr lang="en-US" sz="2800" dirty="0"/>
              <a:t> </a:t>
            </a:r>
            <a:r>
              <a:rPr lang="en-US" sz="2800" dirty="0" err="1"/>
              <a:t>keyŞyeti</a:t>
            </a:r>
            <a:r>
              <a:rPr lang="en-US" sz="2800" dirty="0"/>
              <a:t> </a:t>
            </a:r>
            <a:r>
              <a:rPr lang="en-US" sz="2800" dirty="0" err="1"/>
              <a:t>tutanağa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6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b="1" dirty="0" err="1" smtClean="0"/>
              <a:t>Sanığın</a:t>
            </a:r>
            <a:r>
              <a:rPr lang="en-US" b="1" dirty="0" smtClean="0"/>
              <a:t> </a:t>
            </a:r>
            <a:r>
              <a:rPr lang="en-US" b="1" dirty="0" err="1" smtClean="0"/>
              <a:t>sorguya</a:t>
            </a:r>
            <a:r>
              <a:rPr lang="en-US" b="1" dirty="0" smtClean="0"/>
              <a:t> </a:t>
            </a:r>
            <a:r>
              <a:rPr lang="en-US" b="1" dirty="0" err="1" smtClean="0"/>
              <a:t>çekilmesi</a:t>
            </a:r>
            <a:r>
              <a:rPr lang="en-US" b="1" dirty="0" smtClean="0"/>
              <a:t>: </a:t>
            </a:r>
            <a:r>
              <a:rPr lang="en-US" dirty="0" err="1" smtClean="0"/>
              <a:t>Okunan</a:t>
            </a:r>
            <a:r>
              <a:rPr lang="en-US" dirty="0" smtClean="0"/>
              <a:t> </a:t>
            </a:r>
            <a:r>
              <a:rPr lang="en-US" dirty="0" err="1" smtClean="0"/>
              <a:t>iddianamede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suça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sanığın</a:t>
            </a:r>
            <a:r>
              <a:rPr lang="en-US" dirty="0" smtClean="0"/>
              <a:t> ne </a:t>
            </a:r>
            <a:r>
              <a:rPr lang="en-US" dirty="0" err="1" smtClean="0"/>
              <a:t>diyeceği</a:t>
            </a:r>
            <a:r>
              <a:rPr lang="en-US" dirty="0" smtClean="0"/>
              <a:t> </a:t>
            </a:r>
            <a:r>
              <a:rPr lang="en-US" dirty="0" err="1" smtClean="0"/>
              <a:t>sorulur</a:t>
            </a:r>
            <a:r>
              <a:rPr lang="en-US" dirty="0" smtClean="0"/>
              <a:t>. </a:t>
            </a:r>
            <a:r>
              <a:rPr lang="en-US" dirty="0" err="1" smtClean="0"/>
              <a:t>Sanığın</a:t>
            </a:r>
            <a:r>
              <a:rPr lang="en-US" dirty="0" smtClean="0"/>
              <a:t> </a:t>
            </a:r>
            <a:r>
              <a:rPr lang="en-US" dirty="0" err="1" smtClean="0"/>
              <a:t>savunması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cevapları</a:t>
            </a:r>
            <a:r>
              <a:rPr lang="en-US" dirty="0" smtClean="0"/>
              <a:t>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başkanı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duruşma</a:t>
            </a:r>
            <a:r>
              <a:rPr lang="en-US" dirty="0" smtClean="0"/>
              <a:t> </a:t>
            </a:r>
            <a:r>
              <a:rPr lang="en-US" dirty="0" err="1" smtClean="0"/>
              <a:t>hâkimi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zabıt</a:t>
            </a:r>
            <a:r>
              <a:rPr lang="en-US" dirty="0" smtClean="0"/>
              <a:t> </a:t>
            </a:r>
            <a:r>
              <a:rPr lang="en-US" dirty="0" err="1" smtClean="0"/>
              <a:t>kâtibi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tutanağa</a:t>
            </a:r>
            <a:r>
              <a:rPr lang="en-US" dirty="0" smtClean="0"/>
              <a:t> </a:t>
            </a:r>
            <a:r>
              <a:rPr lang="en-US" dirty="0" err="1" smtClean="0"/>
              <a:t>yazılır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 algn="just">
              <a:buNone/>
            </a:pPr>
            <a:r>
              <a:rPr lang="en-US" b="1" dirty="0" err="1" smtClean="0"/>
              <a:t>Delillerin</a:t>
            </a:r>
            <a:r>
              <a:rPr lang="en-US" b="1" dirty="0" smtClean="0"/>
              <a:t> </a:t>
            </a:r>
            <a:r>
              <a:rPr lang="en-US" b="1" dirty="0" err="1" smtClean="0"/>
              <a:t>toplanılması</a:t>
            </a:r>
            <a:r>
              <a:rPr lang="en-US" b="1" dirty="0" smtClean="0"/>
              <a:t>: </a:t>
            </a:r>
            <a:r>
              <a:rPr lang="en-US" dirty="0" err="1" smtClean="0"/>
              <a:t>Tanık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dinletilmesi</a:t>
            </a:r>
            <a:r>
              <a:rPr lang="en-US" dirty="0" smtClean="0"/>
              <a:t> </a:t>
            </a:r>
            <a:r>
              <a:rPr lang="en-US" dirty="0" err="1" smtClean="0"/>
              <a:t>gerekiyorsa</a:t>
            </a:r>
            <a:r>
              <a:rPr lang="en-US" dirty="0" smtClean="0"/>
              <a:t> </a:t>
            </a:r>
            <a:r>
              <a:rPr lang="en-US" dirty="0" err="1" smtClean="0"/>
              <a:t>bilirkişi</a:t>
            </a:r>
            <a:r>
              <a:rPr lang="en-US" dirty="0" smtClean="0"/>
              <a:t> </a:t>
            </a:r>
            <a:r>
              <a:rPr lang="en-US" dirty="0" err="1" smtClean="0"/>
              <a:t>daveti</a:t>
            </a:r>
            <a:r>
              <a:rPr lang="tr-TR" dirty="0"/>
              <a:t>y</a:t>
            </a:r>
            <a:r>
              <a:rPr lang="en-US" dirty="0" smtClean="0"/>
              <a:t>e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çağrılır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 algn="just">
              <a:buNone/>
            </a:pPr>
            <a:r>
              <a:rPr lang="en-US" b="1" dirty="0" err="1" smtClean="0"/>
              <a:t>Katılanın</a:t>
            </a:r>
            <a:r>
              <a:rPr lang="en-US" b="1" dirty="0" smtClean="0"/>
              <a:t> (</a:t>
            </a:r>
            <a:r>
              <a:rPr lang="en-US" b="1" dirty="0" err="1" smtClean="0"/>
              <a:t>müdahilin</a:t>
            </a:r>
            <a:r>
              <a:rPr lang="en-US" b="1" dirty="0" smtClean="0"/>
              <a:t>) </a:t>
            </a:r>
            <a:r>
              <a:rPr lang="en-US" b="1" dirty="0" err="1" smtClean="0"/>
              <a:t>iddiasının</a:t>
            </a:r>
            <a:r>
              <a:rPr lang="en-US" b="1" dirty="0" smtClean="0"/>
              <a:t> </a:t>
            </a:r>
            <a:r>
              <a:rPr lang="en-US" b="1" dirty="0" err="1" smtClean="0"/>
              <a:t>sorulması</a:t>
            </a:r>
            <a:r>
              <a:rPr lang="en-US" b="1" dirty="0" smtClean="0"/>
              <a:t>: </a:t>
            </a:r>
            <a:r>
              <a:rPr lang="en-US" dirty="0" err="1" smtClean="0"/>
              <a:t>Delillerin</a:t>
            </a:r>
            <a:r>
              <a:rPr lang="en-US" dirty="0" smtClean="0"/>
              <a:t> </a:t>
            </a:r>
            <a:r>
              <a:rPr lang="en-US" dirty="0" err="1" smtClean="0"/>
              <a:t>toplanıp</a:t>
            </a:r>
            <a:r>
              <a:rPr lang="en-US" dirty="0" smtClean="0"/>
              <a:t> </a:t>
            </a:r>
            <a:r>
              <a:rPr lang="en-US" dirty="0" err="1" smtClean="0"/>
              <a:t>tartışılması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müdahilden</a:t>
            </a:r>
            <a:r>
              <a:rPr lang="en-US" dirty="0" smtClean="0"/>
              <a:t> </a:t>
            </a:r>
            <a:r>
              <a:rPr lang="en-US" dirty="0" err="1" smtClean="0"/>
              <a:t>iddiasının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ibaret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sorularak</a:t>
            </a:r>
            <a:r>
              <a:rPr lang="en-US" dirty="0" smtClean="0"/>
              <a:t> </a:t>
            </a:r>
            <a:r>
              <a:rPr lang="en-US" dirty="0" err="1" smtClean="0"/>
              <a:t>tutanağa</a:t>
            </a:r>
            <a:r>
              <a:rPr lang="en-US" dirty="0" smtClean="0"/>
              <a:t> </a:t>
            </a:r>
            <a:r>
              <a:rPr lang="en-US" dirty="0" err="1" smtClean="0"/>
              <a:t>yazılır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 algn="just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5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CEZA </a:t>
            </a:r>
            <a:r>
              <a:rPr lang="en-US" b="1" dirty="0" smtClean="0"/>
              <a:t>MAHKEMELER</a:t>
            </a:r>
            <a:r>
              <a:rPr lang="tr-TR" b="1" dirty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olayin</a:t>
            </a:r>
            <a:r>
              <a:rPr lang="en-US" sz="2800" dirty="0" smtClean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gelmesinden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unsurunun</a:t>
            </a:r>
            <a:r>
              <a:rPr lang="en-US" sz="2800" dirty="0"/>
              <a:t> </a:t>
            </a:r>
            <a:r>
              <a:rPr lang="en-US" sz="2800" dirty="0" err="1" smtClean="0"/>
              <a:t>teşekkül</a:t>
            </a:r>
            <a:r>
              <a:rPr lang="en-US" sz="2800" dirty="0" smtClean="0"/>
              <a:t> </a:t>
            </a:r>
            <a:r>
              <a:rPr lang="en-US" sz="2800" dirty="0" err="1" smtClean="0"/>
              <a:t>etmesi</a:t>
            </a:r>
            <a:r>
              <a:rPr lang="tr-TR" sz="2800" dirty="0"/>
              <a:t> </a:t>
            </a:r>
            <a:r>
              <a:rPr lang="en-US" sz="2800" dirty="0" err="1" smtClean="0"/>
              <a:t>durumunda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 smtClean="0"/>
              <a:t>Savcisinin</a:t>
            </a:r>
            <a:r>
              <a:rPr lang="en-US" sz="2800" dirty="0" smtClean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 smtClean="0"/>
              <a:t>sunmasiyla</a:t>
            </a:r>
            <a:r>
              <a:rPr lang="en-US" sz="2800" dirty="0" smtClean="0"/>
              <a:t> </a:t>
            </a:r>
            <a:r>
              <a:rPr lang="en-US" sz="2800" dirty="0" err="1"/>
              <a:t>Türk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Kanunu</a:t>
            </a:r>
            <a:r>
              <a:rPr lang="tr-TR" sz="2800" dirty="0"/>
              <a:t> </a:t>
            </a:r>
            <a:r>
              <a:rPr lang="en-US" sz="2800" dirty="0" err="1" smtClean="0"/>
              <a:t>kapsamina</a:t>
            </a:r>
            <a:r>
              <a:rPr lang="en-US" sz="2800" dirty="0" smtClean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yükümlülüklerini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getirmekle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mahkemelerdir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yargısı</a:t>
            </a:r>
            <a:r>
              <a:rPr lang="en-US" sz="2800" dirty="0" smtClean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mahkemelerinin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hukuku</a:t>
            </a:r>
            <a:r>
              <a:rPr lang="en-US" sz="2800" dirty="0"/>
              <a:t> </a:t>
            </a:r>
            <a:r>
              <a:rPr lang="en-US" sz="2800" dirty="0" err="1" smtClean="0"/>
              <a:t>alanındaki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yargısal</a:t>
            </a:r>
            <a:r>
              <a:rPr lang="en-US" sz="2800" dirty="0" smtClean="0"/>
              <a:t> </a:t>
            </a:r>
            <a:r>
              <a:rPr lang="en-US" sz="2800" dirty="0" err="1" smtClean="0"/>
              <a:t>faaliyetleridir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yargısı</a:t>
            </a:r>
            <a:r>
              <a:rPr lang="en-US" sz="2800" dirty="0" smtClean="0"/>
              <a:t>,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Yargısı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Askeri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Yargısı</a:t>
            </a:r>
            <a:r>
              <a:rPr lang="en-US" sz="2800" dirty="0" smtClean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ikiye</a:t>
            </a:r>
            <a:r>
              <a:rPr lang="en-US" sz="2800" dirty="0"/>
              <a:t> </a:t>
            </a:r>
            <a:r>
              <a:rPr lang="en-US" sz="2800" dirty="0" err="1" smtClean="0"/>
              <a:t>ayrilmaktadır</a:t>
            </a:r>
            <a:r>
              <a:rPr lang="en-US" sz="2800" dirty="0"/>
              <a:t>.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Yargısı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getirilir</a:t>
            </a:r>
            <a:r>
              <a:rPr lang="en-US" sz="2800" dirty="0"/>
              <a:t>. </a:t>
            </a:r>
            <a:r>
              <a:rPr lang="en-US" sz="2800" dirty="0" smtClean="0"/>
              <a:t>Bu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mahkemeler</a:t>
            </a:r>
            <a:r>
              <a:rPr lang="en-US" sz="2800" dirty="0"/>
              <a:t>, 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yargı</a:t>
            </a:r>
            <a:r>
              <a:rPr lang="en-US" sz="2800" dirty="0" smtClean="0"/>
              <a:t> </a:t>
            </a:r>
            <a:r>
              <a:rPr lang="en-US" sz="2800" dirty="0" err="1"/>
              <a:t>yerleri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faaliyet</a:t>
            </a:r>
            <a:r>
              <a:rPr lang="en-US" sz="2800" dirty="0"/>
              <a:t> </a:t>
            </a:r>
            <a:r>
              <a:rPr lang="en-US" sz="2800" dirty="0" err="1"/>
              <a:t>gösteren</a:t>
            </a:r>
            <a:r>
              <a:rPr lang="en-US" sz="2800" dirty="0"/>
              <a:t>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Asliye</a:t>
            </a:r>
            <a:r>
              <a:rPr lang="en-US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dirty="0" err="1" smtClean="0"/>
              <a:t>Ağır</a:t>
            </a:r>
            <a:r>
              <a:rPr lang="en-US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özel</a:t>
            </a:r>
            <a:r>
              <a:rPr lang="en-US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mahkemelerinden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Çocuk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, </a:t>
            </a:r>
            <a:r>
              <a:rPr lang="en-US" sz="2800" dirty="0" err="1" smtClean="0"/>
              <a:t>Fikri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Sınai </a:t>
            </a:r>
            <a:r>
              <a:rPr lang="en-US" sz="2800" dirty="0" err="1" smtClean="0"/>
              <a:t>Haklar</a:t>
            </a:r>
            <a:r>
              <a:rPr lang="en-US" sz="2800" dirty="0" smtClean="0"/>
              <a:t> </a:t>
            </a:r>
            <a:r>
              <a:rPr lang="en-US" sz="2800" dirty="0" err="1" smtClean="0"/>
              <a:t>ceza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Trafik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mahkemeleri</a:t>
            </a:r>
            <a:r>
              <a:rPr lang="en-US" sz="2800" dirty="0" smtClean="0"/>
              <a:t>) </a:t>
            </a:r>
            <a:r>
              <a:rPr lang="en-US" sz="2800" dirty="0" err="1" smtClean="0"/>
              <a:t>oluşmaktadır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77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en-US" b="1" dirty="0" err="1"/>
              <a:t>Cumhuriyet</a:t>
            </a:r>
            <a:r>
              <a:rPr lang="en-US" b="1" dirty="0"/>
              <a:t> </a:t>
            </a:r>
            <a:r>
              <a:rPr lang="en-US" b="1" dirty="0" err="1"/>
              <a:t>Savcısının</a:t>
            </a:r>
            <a:r>
              <a:rPr lang="en-US" b="1" dirty="0"/>
              <a:t> </a:t>
            </a:r>
            <a:r>
              <a:rPr lang="en-US" b="1" dirty="0" err="1"/>
              <a:t>iddiası</a:t>
            </a:r>
            <a:r>
              <a:rPr lang="en-US" b="1" dirty="0"/>
              <a:t>: </a:t>
            </a:r>
            <a:r>
              <a:rPr lang="en-US" dirty="0" err="1"/>
              <a:t>Müdahil</a:t>
            </a:r>
            <a:r>
              <a:rPr lang="en-US" dirty="0"/>
              <a:t> </a:t>
            </a:r>
            <a:r>
              <a:rPr lang="en-US" dirty="0" err="1"/>
              <a:t>davacıdan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Savcısına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Savcısı</a:t>
            </a:r>
            <a:r>
              <a:rPr lang="en-US" dirty="0"/>
              <a:t>, </a:t>
            </a:r>
            <a:r>
              <a:rPr lang="en-US" dirty="0" err="1"/>
              <a:t>duruşmadan</a:t>
            </a:r>
            <a:r>
              <a:rPr lang="en-US" dirty="0"/>
              <a:t> </a:t>
            </a:r>
            <a:r>
              <a:rPr lang="en-US" dirty="0" err="1"/>
              <a:t>edindiği</a:t>
            </a:r>
            <a:r>
              <a:rPr lang="en-US" dirty="0"/>
              <a:t> </a:t>
            </a:r>
            <a:r>
              <a:rPr lang="en-US" dirty="0" err="1"/>
              <a:t>izlenim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kanılar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sanığın</a:t>
            </a:r>
            <a:r>
              <a:rPr lang="en-US" dirty="0"/>
              <a:t> </a:t>
            </a:r>
            <a:r>
              <a:rPr lang="en-US" dirty="0" err="1"/>
              <a:t>beraatini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mahkûmiyetini</a:t>
            </a:r>
            <a:r>
              <a:rPr lang="en-US" dirty="0"/>
              <a:t> </a:t>
            </a:r>
            <a:r>
              <a:rPr lang="en-US" dirty="0" err="1"/>
              <a:t>mahkemeden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 </a:t>
            </a:r>
            <a:r>
              <a:rPr lang="en-US" dirty="0" err="1"/>
              <a:t>eder</a:t>
            </a:r>
            <a:r>
              <a:rPr lang="en-US" dirty="0"/>
              <a:t>.</a:t>
            </a:r>
            <a:endParaRPr lang="tr-TR" dirty="0"/>
          </a:p>
          <a:p>
            <a:pPr marL="0" lvl="0" indent="0" algn="just">
              <a:buNone/>
            </a:pPr>
            <a:r>
              <a:rPr lang="en-US" b="1" dirty="0" err="1"/>
              <a:t>Sanığın</a:t>
            </a:r>
            <a:r>
              <a:rPr lang="en-US" b="1" dirty="0"/>
              <a:t> </a:t>
            </a:r>
            <a:r>
              <a:rPr lang="en-US" b="1" dirty="0" err="1"/>
              <a:t>savunması</a:t>
            </a:r>
            <a:r>
              <a:rPr lang="en-US" b="1" dirty="0"/>
              <a:t>: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Savcısı</a:t>
            </a:r>
            <a:r>
              <a:rPr lang="en-US" dirty="0"/>
              <a:t> </a:t>
            </a:r>
            <a:r>
              <a:rPr lang="en-US" dirty="0" err="1"/>
              <a:t>iddiasını</a:t>
            </a:r>
            <a:r>
              <a:rPr lang="en-US" dirty="0"/>
              <a:t> </a:t>
            </a:r>
            <a:r>
              <a:rPr lang="en-US" dirty="0" err="1"/>
              <a:t>bildirdikten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sanığın</a:t>
            </a:r>
            <a:r>
              <a:rPr lang="en-US" dirty="0"/>
              <a:t> </a:t>
            </a:r>
            <a:r>
              <a:rPr lang="en-US" dirty="0" err="1"/>
              <a:t>savunması</a:t>
            </a:r>
            <a:r>
              <a:rPr lang="en-US" dirty="0"/>
              <a:t> </a:t>
            </a:r>
            <a:r>
              <a:rPr lang="en-US" dirty="0" err="1"/>
              <a:t>dinlenir</a:t>
            </a:r>
            <a:r>
              <a:rPr lang="en-US" dirty="0"/>
              <a:t>. </a:t>
            </a:r>
            <a:r>
              <a:rPr lang="en-US" dirty="0" err="1"/>
              <a:t>Savunma</a:t>
            </a:r>
            <a:r>
              <a:rPr lang="en-US" dirty="0"/>
              <a:t>, </a:t>
            </a:r>
            <a:r>
              <a:rPr lang="en-US" dirty="0" err="1"/>
              <a:t>sanığın</a:t>
            </a:r>
            <a:r>
              <a:rPr lang="en-US" dirty="0"/>
              <a:t> </a:t>
            </a:r>
            <a:r>
              <a:rPr lang="en-US" dirty="0" err="1"/>
              <a:t>bizzat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 </a:t>
            </a:r>
            <a:r>
              <a:rPr lang="en-US" dirty="0" err="1"/>
              <a:t>yapılabileceği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avukatı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da  </a:t>
            </a:r>
            <a:r>
              <a:rPr lang="en-US" dirty="0" err="1"/>
              <a:t>yapılabilir</a:t>
            </a:r>
            <a:r>
              <a:rPr lang="en-US" dirty="0"/>
              <a:t>.</a:t>
            </a:r>
            <a:endParaRPr lang="tr-TR" dirty="0"/>
          </a:p>
          <a:p>
            <a:pPr marL="0" lv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47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tr-TR" sz="2800" b="1" dirty="0" smtClean="0"/>
              <a:t>S</a:t>
            </a:r>
            <a:r>
              <a:rPr lang="en-US" sz="2800" b="1" dirty="0" err="1" smtClean="0"/>
              <a:t>onrası</a:t>
            </a:r>
            <a:r>
              <a:rPr lang="tr-TR" sz="2800" b="1" dirty="0" smtClean="0"/>
              <a:t> Yoklama Sonucunun</a:t>
            </a:r>
          </a:p>
          <a:p>
            <a:pPr marL="0" indent="0" algn="just">
              <a:buNone/>
            </a:pPr>
            <a:r>
              <a:rPr lang="en-US" sz="2800" dirty="0" err="1" smtClean="0"/>
              <a:t>Duruşma</a:t>
            </a:r>
            <a:r>
              <a:rPr lang="en-US" sz="2800" dirty="0" smtClean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vekillerinin</a:t>
            </a:r>
            <a:r>
              <a:rPr lang="en-US" sz="2800" dirty="0"/>
              <a:t>, </a:t>
            </a:r>
            <a:r>
              <a:rPr lang="en-US" sz="2800" dirty="0" err="1"/>
              <a:t>tanıklarının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taraşarının</a:t>
            </a:r>
            <a:r>
              <a:rPr lang="en-US" sz="2800" dirty="0"/>
              <a:t> </a:t>
            </a:r>
            <a:r>
              <a:rPr lang="en-US" sz="2800" dirty="0" err="1"/>
              <a:t>yoklama</a:t>
            </a:r>
            <a:r>
              <a:rPr lang="en-US" sz="2800" dirty="0"/>
              <a:t> </a:t>
            </a:r>
            <a:r>
              <a:rPr lang="en-US" sz="2800" dirty="0" err="1" smtClean="0"/>
              <a:t>sonucunun</a:t>
            </a:r>
            <a:r>
              <a:rPr lang="en-US" sz="2800" dirty="0" smtClean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duruşmanın</a:t>
            </a:r>
            <a:r>
              <a:rPr lang="en-US" sz="2800" dirty="0"/>
              <a:t> son </a:t>
            </a:r>
            <a:r>
              <a:rPr lang="en-US" sz="2800" dirty="0" err="1"/>
              <a:t>duruşma</a:t>
            </a:r>
            <a:r>
              <a:rPr lang="en-US" sz="2800" dirty="0"/>
              <a:t> (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verildiği</a:t>
            </a:r>
            <a:r>
              <a:rPr lang="en-US" sz="2800" dirty="0"/>
              <a:t>)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en-US" sz="2800" b="1" dirty="0" err="1"/>
              <a:t>Zaptının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hakimin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hazırlanmasını</a:t>
            </a:r>
            <a:r>
              <a:rPr lang="en-US" sz="2800" dirty="0"/>
              <a:t> </a:t>
            </a:r>
            <a:r>
              <a:rPr lang="en-US" sz="2800" dirty="0" err="1"/>
              <a:t>istediği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hazırlanıp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lv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09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Gün Verilmesi</a:t>
            </a:r>
          </a:p>
          <a:p>
            <a:pPr marL="0" indent="0" algn="just">
              <a:buNone/>
            </a:pPr>
            <a:r>
              <a:rPr lang="tr-TR" dirty="0" smtClean="0"/>
              <a:t>C</a:t>
            </a:r>
            <a:r>
              <a:rPr lang="en-US" dirty="0" err="1" smtClean="0"/>
              <a:t>eza</a:t>
            </a:r>
            <a:r>
              <a:rPr lang="en-US" dirty="0" smtClean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dosyalarına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günlerinin</a:t>
            </a:r>
            <a:r>
              <a:rPr lang="en-US" dirty="0"/>
              <a:t> </a:t>
            </a:r>
            <a:r>
              <a:rPr lang="en-US" dirty="0" err="1"/>
              <a:t>listelenmesi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güncellenmesi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/>
              <a:t>Hâkimin</a:t>
            </a:r>
            <a:r>
              <a:rPr lang="en-US" b="1" dirty="0"/>
              <a:t> Not </a:t>
            </a:r>
            <a:r>
              <a:rPr lang="en-US" b="1" dirty="0" err="1"/>
              <a:t>Defteri</a:t>
            </a:r>
            <a:endParaRPr lang="tr-TR" b="1" dirty="0"/>
          </a:p>
          <a:p>
            <a:pPr marL="0" indent="0" algn="just">
              <a:buNone/>
            </a:pPr>
            <a:r>
              <a:rPr lang="en-US" dirty="0" err="1"/>
              <a:t>Hâkimlerin</a:t>
            </a:r>
            <a:r>
              <a:rPr lang="en-US" dirty="0"/>
              <a:t> </a:t>
            </a:r>
            <a:r>
              <a:rPr lang="en-US" dirty="0" err="1"/>
              <a:t>kullandığı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 </a:t>
            </a: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notların</a:t>
            </a:r>
            <a:r>
              <a:rPr lang="en-US" dirty="0"/>
              <a:t> </a:t>
            </a:r>
            <a:r>
              <a:rPr lang="en-US" dirty="0" err="1"/>
              <a:t>görüntülendiği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girilen</a:t>
            </a:r>
            <a:r>
              <a:rPr lang="en-US" dirty="0"/>
              <a:t> </a:t>
            </a:r>
            <a:r>
              <a:rPr lang="en-US" dirty="0" err="1"/>
              <a:t>hatırlatma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 smtClean="0"/>
              <a:t>güncellendiği</a:t>
            </a:r>
            <a:r>
              <a:rPr lang="tr-TR" dirty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 smtClean="0"/>
              <a:t>Tahliye</a:t>
            </a:r>
            <a:r>
              <a:rPr lang="en-US" b="1" dirty="0" smtClean="0"/>
              <a:t> </a:t>
            </a:r>
            <a:r>
              <a:rPr lang="en-US" b="1" dirty="0" err="1"/>
              <a:t>Kaydının</a:t>
            </a:r>
            <a:r>
              <a:rPr lang="en-US" b="1" dirty="0"/>
              <a:t> </a:t>
            </a:r>
            <a:r>
              <a:rPr lang="en-US" b="1" dirty="0" err="1"/>
              <a:t>Yapılması</a:t>
            </a:r>
            <a:endParaRPr lang="tr-TR" b="1" dirty="0"/>
          </a:p>
          <a:p>
            <a:pPr marL="0" indent="0" algn="just">
              <a:buNone/>
            </a:pP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;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dosyasında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kararının</a:t>
            </a:r>
            <a:r>
              <a:rPr lang="en-US" dirty="0" smtClean="0"/>
              <a:t> </a:t>
            </a:r>
            <a:r>
              <a:rPr lang="en-US" dirty="0" err="1"/>
              <a:t>kaydının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 smtClean="0"/>
              <a:t>yapıldığı</a:t>
            </a:r>
            <a:r>
              <a:rPr lang="tr-TR" dirty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9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Kaydının</a:t>
            </a:r>
            <a:r>
              <a:rPr lang="en-US" sz="2800" b="1" dirty="0"/>
              <a:t> </a:t>
            </a:r>
            <a:r>
              <a:rPr lang="en-US" sz="2800" b="1" dirty="0" err="1"/>
              <a:t>Tutuklama</a:t>
            </a:r>
            <a:r>
              <a:rPr lang="en-US" sz="2800" b="1" dirty="0"/>
              <a:t> </a:t>
            </a:r>
            <a:r>
              <a:rPr lang="en-US" sz="2800" b="1" dirty="0" err="1"/>
              <a:t>Yapılması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;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dosyasında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kararda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salıverme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ekrandır.</a:t>
            </a:r>
          </a:p>
          <a:p>
            <a:pPr marL="0" indent="0" algn="just">
              <a:buNone/>
            </a:pPr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Geçici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</a:t>
            </a:r>
            <a:r>
              <a:rPr lang="en-US" sz="2800" dirty="0" err="1"/>
              <a:t>biriminize</a:t>
            </a:r>
            <a:r>
              <a:rPr lang="en-US" sz="2800" dirty="0"/>
              <a:t> </a:t>
            </a:r>
            <a:r>
              <a:rPr lang="en-US" sz="2800" dirty="0" err="1"/>
              <a:t>dosyayı</a:t>
            </a:r>
            <a:r>
              <a:rPr lang="en-US" sz="2800" dirty="0"/>
              <a:t>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/>
              <a:t>isteği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gereğince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istenmesi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</a:t>
            </a:r>
            <a:r>
              <a:rPr lang="en-US" sz="2800" dirty="0"/>
              <a:t>- </a:t>
            </a:r>
            <a:r>
              <a:rPr lang="en-US" sz="2800" dirty="0" err="1"/>
              <a:t>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DURUŞMA 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Gıyabi</a:t>
            </a:r>
            <a:r>
              <a:rPr lang="en-US" sz="2800" b="1" dirty="0"/>
              <a:t> </a:t>
            </a:r>
            <a:r>
              <a:rPr lang="en-US" sz="2800" b="1" dirty="0" err="1"/>
              <a:t>Tutuklamanın</a:t>
            </a:r>
            <a:r>
              <a:rPr lang="en-US" sz="2800" b="1" dirty="0"/>
              <a:t> </a:t>
            </a:r>
            <a:r>
              <a:rPr lang="en-US" sz="2800" b="1" dirty="0" err="1"/>
              <a:t>Kaldırılması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görülürken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gıyabi</a:t>
            </a:r>
            <a:r>
              <a:rPr lang="en-US" sz="2800" dirty="0"/>
              <a:t> </a:t>
            </a:r>
            <a:r>
              <a:rPr lang="en-US" sz="2800" dirty="0" err="1"/>
              <a:t>tutuklamanın</a:t>
            </a:r>
            <a:r>
              <a:rPr lang="en-US" sz="2800" dirty="0"/>
              <a:t> </a:t>
            </a:r>
            <a:r>
              <a:rPr lang="en-US" sz="2800" dirty="0" err="1"/>
              <a:t>kaldırılması</a:t>
            </a:r>
            <a:r>
              <a:rPr lang="en-US" sz="2800" dirty="0"/>
              <a:t> </a:t>
            </a: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/>
              <a:t>Listesinin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r>
              <a:rPr lang="en-US" sz="2800" b="1" dirty="0"/>
              <a:t>/</a:t>
            </a:r>
            <a:r>
              <a:rPr lang="en-US" sz="2800" b="1" dirty="0" err="1"/>
              <a:t>Görüntülenmesi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görülecek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davaların</a:t>
            </a:r>
            <a:r>
              <a:rPr lang="en-US" sz="2800" dirty="0"/>
              <a:t> </a:t>
            </a:r>
            <a:r>
              <a:rPr lang="en-US" sz="2800" dirty="0" err="1"/>
              <a:t>listesinin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en-US" sz="2800" b="1" dirty="0" err="1"/>
              <a:t>Zaptının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dirty="0" smtClean="0"/>
              <a:t>D</a:t>
            </a:r>
            <a:r>
              <a:rPr lang="en-US" sz="2800" dirty="0" err="1" smtClean="0"/>
              <a:t>uruşma</a:t>
            </a:r>
            <a:r>
              <a:rPr lang="en-US" sz="2800" dirty="0" smtClean="0"/>
              <a:t> </a:t>
            </a:r>
            <a:r>
              <a:rPr lang="en-US" sz="2800" dirty="0" err="1"/>
              <a:t>günü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saati</a:t>
            </a:r>
            <a:r>
              <a:rPr lang="en-US" sz="2800" dirty="0"/>
              <a:t> </a:t>
            </a:r>
            <a:r>
              <a:rPr lang="en-US" sz="2800" dirty="0" err="1"/>
              <a:t>belirlenmeyen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zaptı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de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Keşif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İşlemleri</a:t>
            </a:r>
            <a:r>
              <a:rPr lang="en-US" sz="2400" dirty="0"/>
              <a:t>, </a:t>
            </a: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heyetinin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r>
              <a:rPr lang="en-US" sz="2400" dirty="0"/>
              <a:t> </a:t>
            </a:r>
            <a:r>
              <a:rPr lang="en-US" sz="2400" dirty="0" err="1"/>
              <a:t>faaliyetlerinin</a:t>
            </a:r>
            <a:r>
              <a:rPr lang="en-US" sz="2400" dirty="0"/>
              <a:t> </a:t>
            </a:r>
            <a:r>
              <a:rPr lang="en-US" sz="2400" dirty="0" err="1"/>
              <a:t>otomasyon</a:t>
            </a:r>
            <a:r>
              <a:rPr lang="en-US" sz="2400" dirty="0"/>
              <a:t> </a:t>
            </a:r>
            <a:r>
              <a:rPr lang="en-US" sz="2400" dirty="0" err="1"/>
              <a:t>ortamında</a:t>
            </a:r>
            <a:r>
              <a:rPr lang="en-US" sz="2400" dirty="0"/>
              <a:t> </a:t>
            </a:r>
            <a:r>
              <a:rPr lang="en-US" sz="2400" dirty="0" err="1"/>
              <a:t>gerçekleştirimini</a:t>
            </a:r>
            <a:r>
              <a:rPr lang="en-US" sz="2400" dirty="0"/>
              <a:t> </a:t>
            </a:r>
            <a:r>
              <a:rPr lang="en-US" sz="2400" dirty="0" err="1"/>
              <a:t>kapsamaktadır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 algn="just">
              <a:buNone/>
            </a:pPr>
            <a:r>
              <a:rPr lang="en-US" sz="2400" b="1" dirty="0" err="1"/>
              <a:t>Keşif</a:t>
            </a:r>
            <a:r>
              <a:rPr lang="en-US" sz="2400" b="1" dirty="0"/>
              <a:t> </a:t>
            </a:r>
            <a:r>
              <a:rPr lang="en-US" sz="2400" b="1" dirty="0" err="1"/>
              <a:t>Heyetinin</a:t>
            </a:r>
            <a:r>
              <a:rPr lang="en-US" sz="2400" b="1" dirty="0"/>
              <a:t> </a:t>
            </a:r>
            <a:r>
              <a:rPr lang="en-US" sz="2400" b="1" dirty="0" err="1"/>
              <a:t>Belirlenmesi</a:t>
            </a:r>
            <a:endParaRPr lang="tr-TR" sz="2400" b="1" dirty="0"/>
          </a:p>
          <a:p>
            <a:pPr marL="0" indent="0" algn="just">
              <a:buNone/>
            </a:pP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Heyetinin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r>
              <a:rPr lang="en-US" sz="2400" dirty="0"/>
              <a:t>; </a:t>
            </a:r>
            <a:r>
              <a:rPr lang="en-US" sz="2400" dirty="0" err="1"/>
              <a:t>keşfe</a:t>
            </a:r>
            <a:r>
              <a:rPr lang="en-US" sz="2400" dirty="0"/>
              <a:t> </a:t>
            </a:r>
            <a:r>
              <a:rPr lang="en-US" sz="2400" dirty="0" err="1"/>
              <a:t>katılacak</a:t>
            </a:r>
            <a:r>
              <a:rPr lang="en-US" sz="2400" dirty="0"/>
              <a:t> </a:t>
            </a:r>
            <a:r>
              <a:rPr lang="en-US" sz="2400" dirty="0" err="1"/>
              <a:t>kişilerin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r>
              <a:rPr lang="en-US" sz="2400" dirty="0"/>
              <a:t> </a:t>
            </a:r>
            <a:r>
              <a:rPr lang="en-US" sz="2400" dirty="0" err="1"/>
              <a:t>işleminin</a:t>
            </a:r>
            <a:r>
              <a:rPr lang="en-US" sz="2400" dirty="0"/>
              <a:t> </a:t>
            </a:r>
            <a:r>
              <a:rPr lang="en-US" sz="2400" dirty="0" err="1" smtClean="0"/>
              <a:t>yapıldığı</a:t>
            </a:r>
            <a:r>
              <a:rPr lang="en-US" sz="2400" dirty="0" smtClean="0"/>
              <a:t> </a:t>
            </a:r>
            <a:r>
              <a:rPr lang="en-US" sz="2400" dirty="0" err="1"/>
              <a:t>ekrandır</a:t>
            </a:r>
            <a:r>
              <a:rPr lang="en-US" sz="2400" dirty="0"/>
              <a:t>. </a:t>
            </a:r>
            <a:r>
              <a:rPr lang="en-US" sz="2400" dirty="0" err="1"/>
              <a:t>Ara</a:t>
            </a:r>
            <a:r>
              <a:rPr lang="en-US" sz="2400" dirty="0"/>
              <a:t> </a:t>
            </a:r>
            <a:r>
              <a:rPr lang="en-US" sz="2400" dirty="0" err="1"/>
              <a:t>kararda</a:t>
            </a:r>
            <a:r>
              <a:rPr lang="en-US" sz="2400" dirty="0"/>
              <a:t> </a:t>
            </a: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kararı</a:t>
            </a:r>
            <a:r>
              <a:rPr lang="en-US" sz="2400" dirty="0"/>
              <a:t> </a:t>
            </a:r>
            <a:r>
              <a:rPr lang="en-US" sz="2400" dirty="0" err="1"/>
              <a:t>verilmesinden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listesine</a:t>
            </a:r>
            <a:r>
              <a:rPr lang="en-US" sz="2400" dirty="0"/>
              <a:t> </a:t>
            </a: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heyetinin</a:t>
            </a:r>
            <a:r>
              <a:rPr lang="en-US" sz="2400" dirty="0"/>
              <a:t>  </a:t>
            </a:r>
            <a:r>
              <a:rPr lang="en-US" sz="2400" dirty="0" err="1"/>
              <a:t>belirlenmesi</a:t>
            </a:r>
            <a:r>
              <a:rPr lang="en-US" sz="2400" dirty="0"/>
              <a:t>  </a:t>
            </a:r>
            <a:r>
              <a:rPr lang="en-US" sz="2400" dirty="0" err="1"/>
              <a:t>işini</a:t>
            </a:r>
            <a:r>
              <a:rPr lang="en-US" sz="2400" dirty="0"/>
              <a:t>  </a:t>
            </a:r>
            <a:r>
              <a:rPr lang="en-US" sz="2400" dirty="0" err="1"/>
              <a:t>atayacaktır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 algn="just">
              <a:buNone/>
            </a:pPr>
            <a:r>
              <a:rPr lang="en-US" sz="2400" b="1" dirty="0" err="1"/>
              <a:t>Keşif</a:t>
            </a:r>
            <a:r>
              <a:rPr lang="en-US" sz="2400" b="1" dirty="0"/>
              <a:t> </a:t>
            </a:r>
            <a:r>
              <a:rPr lang="en-US" sz="2400" b="1" dirty="0" err="1"/>
              <a:t>Erteleme</a:t>
            </a:r>
            <a:r>
              <a:rPr lang="en-US" sz="2400" b="1" dirty="0"/>
              <a:t> </a:t>
            </a:r>
            <a:r>
              <a:rPr lang="en-US" sz="2400" b="1" dirty="0" err="1"/>
              <a:t>Tutanağının</a:t>
            </a:r>
            <a:r>
              <a:rPr lang="en-US" sz="2400" b="1" dirty="0"/>
              <a:t> </a:t>
            </a:r>
            <a:r>
              <a:rPr lang="en-US" sz="2400" b="1" dirty="0" err="1"/>
              <a:t>Hazırlanması</a:t>
            </a:r>
            <a:endParaRPr lang="tr-TR" sz="2400" b="1" dirty="0"/>
          </a:p>
          <a:p>
            <a:pPr marL="0" indent="0" algn="just">
              <a:buNone/>
            </a:pPr>
            <a:r>
              <a:rPr lang="en-US" sz="2400" dirty="0" err="1"/>
              <a:t>Dava</a:t>
            </a:r>
            <a:r>
              <a:rPr lang="en-US" sz="2400" dirty="0"/>
              <a:t> </a:t>
            </a:r>
            <a:r>
              <a:rPr lang="en-US" sz="2400" dirty="0" err="1"/>
              <a:t>dosyasında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keşif</a:t>
            </a:r>
            <a:r>
              <a:rPr lang="en-US" sz="2400" dirty="0"/>
              <a:t> </a:t>
            </a:r>
            <a:r>
              <a:rPr lang="en-US" sz="2400" dirty="0" err="1"/>
              <a:t>heyeti</a:t>
            </a:r>
            <a:r>
              <a:rPr lang="en-US" sz="2400" dirty="0"/>
              <a:t> </a:t>
            </a:r>
            <a:r>
              <a:rPr lang="en-US" sz="2400" dirty="0" err="1"/>
              <a:t>oluşturulup</a:t>
            </a:r>
            <a:r>
              <a:rPr lang="en-US" sz="2400" dirty="0"/>
              <a:t> </a:t>
            </a:r>
            <a:r>
              <a:rPr lang="en-US" sz="2400" dirty="0" err="1"/>
              <a:t>görevlendirme</a:t>
            </a:r>
            <a:r>
              <a:rPr lang="en-US" sz="2400" dirty="0"/>
              <a:t> </a:t>
            </a:r>
            <a:r>
              <a:rPr lang="en-US" sz="2400" dirty="0" err="1"/>
              <a:t>yapıldıktan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 </a:t>
            </a:r>
            <a:r>
              <a:rPr lang="en-US" sz="2400" dirty="0" err="1"/>
              <a:t>şif</a:t>
            </a:r>
            <a:r>
              <a:rPr lang="en-US" sz="2400" dirty="0"/>
              <a:t> </a:t>
            </a:r>
            <a:r>
              <a:rPr lang="en-US" sz="2400" dirty="0" err="1"/>
              <a:t>heyetinin</a:t>
            </a:r>
            <a:r>
              <a:rPr lang="en-US" sz="2400" dirty="0"/>
              <a:t> </a:t>
            </a:r>
            <a:r>
              <a:rPr lang="en-US" sz="2400" dirty="0" err="1"/>
              <a:t>olay</a:t>
            </a:r>
            <a:r>
              <a:rPr lang="en-US" sz="2400" dirty="0"/>
              <a:t> </a:t>
            </a:r>
            <a:r>
              <a:rPr lang="en-US" sz="2400" dirty="0" err="1"/>
              <a:t>yerinde</a:t>
            </a:r>
            <a:r>
              <a:rPr lang="en-US" sz="2400" dirty="0"/>
              <a:t> </a:t>
            </a:r>
            <a:r>
              <a:rPr lang="en-US" sz="2400" dirty="0" err="1"/>
              <a:t>yapmış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inceleme</a:t>
            </a:r>
            <a:r>
              <a:rPr lang="en-US" sz="2400" dirty="0"/>
              <a:t> </a:t>
            </a:r>
            <a:r>
              <a:rPr lang="en-US" sz="2400" dirty="0" err="1"/>
              <a:t>raporunun</a:t>
            </a:r>
            <a:r>
              <a:rPr lang="en-US" sz="2400" dirty="0"/>
              <a:t> </a:t>
            </a:r>
            <a:r>
              <a:rPr lang="en-US" sz="2400" dirty="0" err="1"/>
              <a:t>birime</a:t>
            </a:r>
            <a:r>
              <a:rPr lang="en-US" sz="2400" dirty="0"/>
              <a:t> </a:t>
            </a:r>
            <a:r>
              <a:rPr lang="en-US" sz="2400" dirty="0" err="1"/>
              <a:t>teslim</a:t>
            </a:r>
            <a:r>
              <a:rPr lang="en-US" sz="2400" dirty="0"/>
              <a:t> </a:t>
            </a:r>
            <a:r>
              <a:rPr lang="en-US" sz="2400" dirty="0" err="1" smtClean="0"/>
              <a:t>edildiğini</a:t>
            </a:r>
            <a:r>
              <a:rPr lang="en-US" sz="2400" dirty="0" smtClean="0"/>
              <a:t> </a:t>
            </a:r>
            <a:r>
              <a:rPr lang="en-US" sz="2400" dirty="0" err="1"/>
              <a:t>sisteme</a:t>
            </a:r>
            <a:r>
              <a:rPr lang="en-US" sz="2400" dirty="0"/>
              <a:t> </a:t>
            </a:r>
            <a:r>
              <a:rPr lang="en-US" sz="2400" dirty="0" err="1"/>
              <a:t>kaydeden</a:t>
            </a:r>
            <a:r>
              <a:rPr lang="en-US" sz="2400" dirty="0"/>
              <a:t> </a:t>
            </a:r>
            <a:r>
              <a:rPr lang="en-US" sz="2400" dirty="0" err="1"/>
              <a:t>ekrandır</a:t>
            </a:r>
            <a:r>
              <a:rPr lang="en-US" sz="2400" dirty="0"/>
              <a:t>.</a:t>
            </a: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8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/>
              <a:t>Müzekkere</a:t>
            </a:r>
            <a:r>
              <a:rPr lang="en-US" b="1" dirty="0"/>
              <a:t>/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Hazırlama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err="1"/>
              <a:t>İlgili</a:t>
            </a:r>
            <a:r>
              <a:rPr lang="en-US" sz="2600" dirty="0"/>
              <a:t> </a:t>
            </a:r>
            <a:r>
              <a:rPr lang="en-US" sz="2600" dirty="0" err="1"/>
              <a:t>mahkemeye</a:t>
            </a:r>
            <a:r>
              <a:rPr lang="en-US" sz="2600" dirty="0"/>
              <a:t> </a:t>
            </a:r>
            <a:r>
              <a:rPr lang="en-US" sz="2600" dirty="0" err="1"/>
              <a:t>ait</a:t>
            </a:r>
            <a:r>
              <a:rPr lang="en-US" sz="2600" dirty="0"/>
              <a:t> </a:t>
            </a:r>
            <a:r>
              <a:rPr lang="en-US" sz="2600" dirty="0" err="1"/>
              <a:t>evrak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/>
              <a:t>gönderildiği</a:t>
            </a:r>
            <a:r>
              <a:rPr lang="en-US" sz="2600" dirty="0"/>
              <a:t> </a:t>
            </a:r>
            <a:r>
              <a:rPr lang="en-US" sz="2600" dirty="0" err="1"/>
              <a:t>birimleri</a:t>
            </a:r>
            <a:r>
              <a:rPr lang="en-US" sz="2600" dirty="0"/>
              <a:t> </a:t>
            </a:r>
            <a:r>
              <a:rPr lang="en-US" sz="2600" dirty="0" err="1"/>
              <a:t>belirtmek</a:t>
            </a:r>
            <a:r>
              <a:rPr lang="en-US" sz="2600" dirty="0"/>
              <a:t> </a:t>
            </a:r>
            <a:r>
              <a:rPr lang="en-US" sz="2600" dirty="0" err="1"/>
              <a:t>suretiyle</a:t>
            </a:r>
            <a:r>
              <a:rPr lang="en-US" sz="2600" dirty="0"/>
              <a:t> </a:t>
            </a:r>
            <a:r>
              <a:rPr lang="en-US" sz="2600" dirty="0" err="1"/>
              <a:t>kaydedilmesi</a:t>
            </a:r>
            <a:r>
              <a:rPr lang="en-US" sz="2600" dirty="0"/>
              <a:t>  </a:t>
            </a:r>
            <a:r>
              <a:rPr lang="en-US" sz="2600" dirty="0" err="1"/>
              <a:t>işlemlerini</a:t>
            </a:r>
            <a:r>
              <a:rPr lang="en-US" sz="2600" dirty="0"/>
              <a:t> </a:t>
            </a:r>
            <a:r>
              <a:rPr lang="en-US" sz="2600" dirty="0" err="1" smtClean="0"/>
              <a:t>kapsamaktadır</a:t>
            </a:r>
            <a:r>
              <a:rPr lang="en-US" sz="2600" dirty="0" smtClean="0"/>
              <a:t>.</a:t>
            </a:r>
            <a:endParaRPr lang="tr-TR" sz="2600" dirty="0"/>
          </a:p>
          <a:p>
            <a:pPr marL="0" indent="0" algn="just">
              <a:buNone/>
            </a:pPr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/>
              <a:t>Giden</a:t>
            </a:r>
            <a:r>
              <a:rPr lang="en-US" sz="2600" b="1" dirty="0"/>
              <a:t> </a:t>
            </a:r>
            <a:r>
              <a:rPr lang="en-US" sz="2600" b="1" dirty="0" err="1"/>
              <a:t>Müzekkere</a:t>
            </a:r>
            <a:r>
              <a:rPr lang="en-US" sz="2600" b="1" dirty="0"/>
              <a:t> </a:t>
            </a:r>
            <a:r>
              <a:rPr lang="en-US" sz="2600" b="1" dirty="0" err="1"/>
              <a:t>Ekranı</a:t>
            </a:r>
            <a:endParaRPr lang="tr-TR" sz="2600" b="1" dirty="0"/>
          </a:p>
          <a:p>
            <a:pPr marL="0" indent="0" algn="just">
              <a:buNone/>
            </a:pPr>
            <a:r>
              <a:rPr lang="en-US" sz="2600" dirty="0" err="1"/>
              <a:t>Giden</a:t>
            </a:r>
            <a:r>
              <a:rPr lang="en-US" sz="2600" dirty="0"/>
              <a:t> </a:t>
            </a:r>
            <a:r>
              <a:rPr lang="en-US" sz="2600" dirty="0" err="1"/>
              <a:t>evrak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/>
              <a:t>kaydedilmesi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hazırlanabilecek</a:t>
            </a:r>
            <a:r>
              <a:rPr lang="en-US" sz="2600" dirty="0"/>
              <a:t> </a:t>
            </a:r>
            <a:r>
              <a:rPr lang="en-US" sz="2600" dirty="0" err="1"/>
              <a:t>müzekkere</a:t>
            </a:r>
            <a:r>
              <a:rPr lang="en-US" sz="2600" dirty="0"/>
              <a:t> </a:t>
            </a:r>
            <a:r>
              <a:rPr lang="en-US" sz="2600" dirty="0" err="1"/>
              <a:t>yazılması</a:t>
            </a:r>
            <a:r>
              <a:rPr lang="en-US" sz="2600" dirty="0"/>
              <a:t> </a:t>
            </a:r>
            <a:r>
              <a:rPr lang="en-US" sz="2600" dirty="0" err="1" smtClean="0"/>
              <a:t>iş</a:t>
            </a:r>
            <a:r>
              <a:rPr lang="tr-TR" sz="2600" dirty="0" smtClean="0"/>
              <a:t>l</a:t>
            </a:r>
            <a:r>
              <a:rPr lang="en-US" sz="2600" dirty="0" err="1" smtClean="0"/>
              <a:t>emini</a:t>
            </a:r>
            <a:r>
              <a:rPr lang="en-US" sz="2600" dirty="0" smtClean="0"/>
              <a:t> </a:t>
            </a:r>
            <a:r>
              <a:rPr lang="en-US" sz="2600" dirty="0" err="1"/>
              <a:t>gerçekleştiren</a:t>
            </a:r>
            <a:r>
              <a:rPr lang="en-US" sz="2600" dirty="0"/>
              <a:t> </a:t>
            </a:r>
            <a:r>
              <a:rPr lang="en-US" sz="2600" dirty="0" err="1" smtClean="0"/>
              <a:t>ekrandır</a:t>
            </a:r>
            <a:r>
              <a:rPr lang="tr-TR" sz="2600" dirty="0" smtClean="0"/>
              <a:t>.</a:t>
            </a:r>
          </a:p>
          <a:p>
            <a:pPr marL="0" indent="0" algn="just">
              <a:buNone/>
            </a:pPr>
            <a:r>
              <a:rPr lang="en-US" sz="2600" b="1" dirty="0" err="1"/>
              <a:t>Çocuk</a:t>
            </a:r>
            <a:r>
              <a:rPr lang="en-US" sz="2600" b="1" dirty="0"/>
              <a:t> </a:t>
            </a:r>
            <a:r>
              <a:rPr lang="en-US" sz="2600" b="1" dirty="0" err="1"/>
              <a:t>Gözetim</a:t>
            </a:r>
            <a:r>
              <a:rPr lang="en-US" sz="2600" b="1" dirty="0"/>
              <a:t>/</a:t>
            </a:r>
            <a:r>
              <a:rPr lang="en-US" sz="2600" b="1" dirty="0" err="1"/>
              <a:t>İnceleme</a:t>
            </a:r>
            <a:r>
              <a:rPr lang="en-US" sz="2600" b="1" dirty="0"/>
              <a:t> </a:t>
            </a:r>
            <a:r>
              <a:rPr lang="en-US" sz="2600" b="1" dirty="0" err="1"/>
              <a:t>Raporu</a:t>
            </a:r>
            <a:r>
              <a:rPr lang="en-US" sz="2600" b="1" dirty="0"/>
              <a:t> </a:t>
            </a:r>
            <a:r>
              <a:rPr lang="en-US" sz="2600" b="1" dirty="0" err="1"/>
              <a:t>Hazırlama</a:t>
            </a:r>
            <a:endParaRPr lang="tr-TR" sz="2600" b="1" dirty="0"/>
          </a:p>
          <a:p>
            <a:pPr marL="0" indent="0" algn="just">
              <a:buNone/>
            </a:pPr>
            <a:r>
              <a:rPr lang="en-US" sz="2600" dirty="0" err="1"/>
              <a:t>Dava</a:t>
            </a:r>
            <a:r>
              <a:rPr lang="en-US" sz="2600" dirty="0"/>
              <a:t> </a:t>
            </a:r>
            <a:r>
              <a:rPr lang="en-US" sz="2600" dirty="0" err="1"/>
              <a:t>dosyası</a:t>
            </a:r>
            <a:r>
              <a:rPr lang="en-US" sz="2600" dirty="0"/>
              <a:t> </a:t>
            </a:r>
            <a:r>
              <a:rPr lang="en-US" sz="2600" dirty="0" err="1"/>
              <a:t>içerisinde</a:t>
            </a:r>
            <a:r>
              <a:rPr lang="en-US" sz="2600" dirty="0"/>
              <a:t> 18 </a:t>
            </a:r>
            <a:r>
              <a:rPr lang="en-US" sz="2600" dirty="0" err="1"/>
              <a:t>yaşından</a:t>
            </a:r>
            <a:r>
              <a:rPr lang="en-US" sz="2600" dirty="0"/>
              <a:t> </a:t>
            </a:r>
            <a:r>
              <a:rPr lang="en-US" sz="2600" dirty="0" err="1"/>
              <a:t>küçüklerin</a:t>
            </a:r>
            <a:r>
              <a:rPr lang="en-US" sz="2600" dirty="0"/>
              <a:t> </a:t>
            </a:r>
            <a:r>
              <a:rPr lang="en-US" sz="2600" dirty="0" err="1"/>
              <a:t>herhangi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sebeple</a:t>
            </a:r>
            <a:r>
              <a:rPr lang="en-US" sz="2600" dirty="0"/>
              <a:t> </a:t>
            </a:r>
            <a:r>
              <a:rPr lang="en-US" sz="2600" dirty="0" err="1"/>
              <a:t>ceza</a:t>
            </a:r>
            <a:r>
              <a:rPr lang="en-US" sz="2600" dirty="0"/>
              <a:t> </a:t>
            </a:r>
            <a:r>
              <a:rPr lang="en-US" sz="2600" dirty="0" err="1"/>
              <a:t>almış</a:t>
            </a:r>
            <a:r>
              <a:rPr lang="en-US" sz="2600" dirty="0"/>
              <a:t> </a:t>
            </a:r>
            <a:r>
              <a:rPr lang="en-US" sz="2600" dirty="0" err="1" smtClean="0"/>
              <a:t>olması</a:t>
            </a:r>
            <a:r>
              <a:rPr lang="en-US" sz="2600" dirty="0" smtClean="0"/>
              <a:t> </a:t>
            </a:r>
            <a:r>
              <a:rPr lang="en-US" sz="2600" dirty="0" err="1"/>
              <a:t>durumunda</a:t>
            </a:r>
            <a:r>
              <a:rPr lang="en-US" sz="2600" dirty="0"/>
              <a:t> </a:t>
            </a:r>
            <a:r>
              <a:rPr lang="en-US" sz="2600" dirty="0" err="1"/>
              <a:t>verilen</a:t>
            </a:r>
            <a:r>
              <a:rPr lang="en-US" sz="2600" dirty="0"/>
              <a:t> </a:t>
            </a:r>
            <a:r>
              <a:rPr lang="en-US" sz="2600" dirty="0" err="1"/>
              <a:t>cezanın</a:t>
            </a:r>
            <a:r>
              <a:rPr lang="en-US" sz="2600" dirty="0"/>
              <a:t> </a:t>
            </a:r>
            <a:r>
              <a:rPr lang="en-US" sz="2600" dirty="0" err="1"/>
              <a:t>gözetim</a:t>
            </a:r>
            <a:r>
              <a:rPr lang="en-US" sz="2600" dirty="0"/>
              <a:t> </a:t>
            </a:r>
            <a:r>
              <a:rPr lang="en-US" sz="2600" dirty="0" err="1"/>
              <a:t>olması</a:t>
            </a:r>
            <a:r>
              <a:rPr lang="en-US" sz="2600" dirty="0"/>
              <a:t> </a:t>
            </a:r>
            <a:r>
              <a:rPr lang="en-US" sz="2600" dirty="0" err="1"/>
              <a:t>durumunda</a:t>
            </a:r>
            <a:r>
              <a:rPr lang="en-US" sz="2600" dirty="0"/>
              <a:t> </a:t>
            </a:r>
            <a:r>
              <a:rPr lang="en-US" sz="2600" dirty="0" err="1"/>
              <a:t>taraşara</a:t>
            </a:r>
            <a:r>
              <a:rPr lang="en-US" sz="2600" dirty="0"/>
              <a:t> </a:t>
            </a:r>
            <a:r>
              <a:rPr lang="en-US" sz="2600" dirty="0" err="1"/>
              <a:t>bildirmek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 </a:t>
            </a:r>
            <a:r>
              <a:rPr lang="en-US" sz="2600" dirty="0" err="1"/>
              <a:t>kullanılan</a:t>
            </a:r>
            <a:r>
              <a:rPr lang="en-US" sz="2600" dirty="0"/>
              <a:t> </a:t>
            </a:r>
            <a:r>
              <a:rPr lang="en-US" sz="2600" dirty="0" err="1"/>
              <a:t>ekrandır</a:t>
            </a:r>
            <a:r>
              <a:rPr lang="en-US" sz="2600" dirty="0"/>
              <a:t>.</a:t>
            </a:r>
            <a:endParaRPr lang="tr-TR" sz="2600" dirty="0"/>
          </a:p>
          <a:p>
            <a:pPr marL="0" indent="0" algn="just">
              <a:buNone/>
            </a:pPr>
            <a:endParaRPr lang="tr-T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07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Bilirkişi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Bilirkişi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,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görevlendirilmesi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incelemesi</a:t>
            </a:r>
            <a:r>
              <a:rPr lang="en-US" sz="2800" dirty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/>
              <a:t>gerçekleştirimini</a:t>
            </a:r>
            <a:r>
              <a:rPr lang="en-US" sz="2800" dirty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Görevlendirmesi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neticesinde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bilirkişilerin</a:t>
            </a:r>
            <a:r>
              <a:rPr lang="en-US" sz="2800" dirty="0"/>
              <a:t> </a:t>
            </a:r>
            <a:r>
              <a:rPr lang="en-US" sz="2800" dirty="0" err="1"/>
              <a:t>içinden</a:t>
            </a:r>
            <a:r>
              <a:rPr lang="en-US" sz="2800" dirty="0"/>
              <a:t>,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bilirki</a:t>
            </a:r>
            <a:r>
              <a:rPr lang="en-US" sz="2800" dirty="0"/>
              <a:t>-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atamasını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görevlendirilmesini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88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Bilirkişi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Sisteme</a:t>
            </a:r>
            <a:r>
              <a:rPr lang="en-US" sz="2800" b="1" dirty="0"/>
              <a:t> </a:t>
            </a: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Eklenmesi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eklenecek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sisteme</a:t>
            </a:r>
            <a:r>
              <a:rPr lang="tr-TR" sz="2800" dirty="0"/>
              <a:t> </a:t>
            </a:r>
            <a:r>
              <a:rPr lang="en-US" sz="2800" dirty="0" err="1" smtClean="0"/>
              <a:t>girilmesi</a:t>
            </a:r>
            <a:r>
              <a:rPr lang="en-US" sz="2800" dirty="0"/>
              <a:t>,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, </a:t>
            </a:r>
            <a:r>
              <a:rPr lang="en-US" sz="2800" dirty="0" err="1"/>
              <a:t>düzenlenmesi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ayrıntı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kriterlere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araması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bilirkişilerin</a:t>
            </a:r>
            <a:r>
              <a:rPr lang="en-US" sz="2800" dirty="0"/>
              <a:t> </a:t>
            </a:r>
            <a:r>
              <a:rPr lang="en-US" sz="2800" dirty="0" err="1" smtClean="0"/>
              <a:t>görüntülenmesi</a:t>
            </a:r>
            <a:r>
              <a:rPr lang="en-US" sz="2800" dirty="0" smtClean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11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Bilirkişi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İncelemesinden</a:t>
            </a:r>
            <a:r>
              <a:rPr lang="en-US" sz="2800" b="1" dirty="0"/>
              <a:t> </a:t>
            </a:r>
            <a:r>
              <a:rPr lang="en-US" sz="2800" b="1" dirty="0" err="1"/>
              <a:t>Vazgeçilmesi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Atanan</a:t>
            </a:r>
            <a:r>
              <a:rPr lang="en-US" sz="2800" dirty="0" smtClean="0"/>
              <a:t> </a:t>
            </a:r>
            <a:r>
              <a:rPr lang="en-US" sz="2800" dirty="0" err="1"/>
              <a:t>bilirkişilerin</a:t>
            </a:r>
            <a:r>
              <a:rPr lang="en-US" sz="2800" dirty="0"/>
              <a:t> </a:t>
            </a:r>
            <a:r>
              <a:rPr lang="en-US" sz="2800" dirty="0" err="1"/>
              <a:t>görevi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etmemeleri</a:t>
            </a:r>
            <a:r>
              <a:rPr lang="en-US" sz="2800" dirty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 smtClean="0"/>
              <a:t>yapılmasını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gerçekleştiren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Görevlendirmesine</a:t>
            </a:r>
            <a:r>
              <a:rPr lang="en-US" sz="2800" b="1" dirty="0"/>
              <a:t> </a:t>
            </a: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Eklenmesi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görevlendirmesi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bilirkişi</a:t>
            </a:r>
            <a:r>
              <a:rPr lang="en-US" sz="2800" dirty="0"/>
              <a:t> </a:t>
            </a:r>
            <a:r>
              <a:rPr lang="en-US" sz="2800" dirty="0" err="1"/>
              <a:t>eklenmesi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9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, </a:t>
            </a:r>
            <a:r>
              <a:rPr lang="en-US" sz="2800" dirty="0" err="1"/>
              <a:t>iddianame</a:t>
            </a:r>
            <a:r>
              <a:rPr lang="en-US" sz="2800" dirty="0"/>
              <a:t>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başlar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b="1" dirty="0" err="1" smtClean="0"/>
              <a:t>iddianame</a:t>
            </a:r>
            <a:r>
              <a:rPr lang="en-US" sz="2800" b="1" dirty="0"/>
              <a:t>; </a:t>
            </a:r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evresinde</a:t>
            </a:r>
            <a:r>
              <a:rPr lang="en-US" sz="2800" dirty="0"/>
              <a:t> </a:t>
            </a:r>
            <a:r>
              <a:rPr lang="en-US" sz="2800" dirty="0" err="1"/>
              <a:t>toplanan</a:t>
            </a:r>
            <a:r>
              <a:rPr lang="en-US" sz="2800" dirty="0"/>
              <a:t> </a:t>
            </a:r>
            <a:r>
              <a:rPr lang="en-US" sz="2800" dirty="0" err="1"/>
              <a:t>delillerin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 smtClean="0"/>
              <a:t>işlendiği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hususunda</a:t>
            </a:r>
            <a:r>
              <a:rPr lang="tr-TR" sz="2800" dirty="0" smtClean="0"/>
              <a:t> </a:t>
            </a:r>
            <a:r>
              <a:rPr lang="en-US" sz="2800" dirty="0" err="1" smtClean="0"/>
              <a:t>yeterli</a:t>
            </a:r>
            <a:r>
              <a:rPr lang="en-US" sz="2800" dirty="0" smtClean="0"/>
              <a:t> </a:t>
            </a:r>
            <a:r>
              <a:rPr lang="en-US" sz="2800" dirty="0" err="1" smtClean="0"/>
              <a:t>şüphe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oluşturulması</a:t>
            </a:r>
            <a:r>
              <a:rPr lang="en-US" sz="2800" dirty="0" smtClean="0"/>
              <a:t> </a:t>
            </a:r>
            <a:r>
              <a:rPr lang="en-US" sz="2800" dirty="0" err="1"/>
              <a:t>hâlinde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 smtClean="0"/>
              <a:t>Savcısı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davası</a:t>
            </a:r>
            <a:r>
              <a:rPr lang="tr-TR" sz="2800" dirty="0" smtClean="0"/>
              <a:t> </a:t>
            </a:r>
            <a:r>
              <a:rPr lang="en-US" sz="2800" dirty="0" err="1" smtClean="0"/>
              <a:t>açılmasını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işlemdir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580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Bilirkişi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Bilirkişi</a:t>
            </a:r>
            <a:r>
              <a:rPr lang="en-US" sz="2800" b="1" dirty="0"/>
              <a:t> </a:t>
            </a:r>
            <a:r>
              <a:rPr lang="en-US" sz="2800" b="1" dirty="0" err="1"/>
              <a:t>Grubu</a:t>
            </a:r>
            <a:r>
              <a:rPr lang="en-US" sz="2800" b="1" dirty="0"/>
              <a:t> </a:t>
            </a:r>
            <a:r>
              <a:rPr lang="en-US" sz="2800" b="1" dirty="0" err="1"/>
              <a:t>Oluşturma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mahkemenin</a:t>
            </a:r>
            <a:r>
              <a:rPr lang="en-US" sz="2800" dirty="0"/>
              <a:t>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atayacağı</a:t>
            </a:r>
            <a:r>
              <a:rPr lang="en-US" sz="2800" dirty="0"/>
              <a:t> </a:t>
            </a:r>
            <a:r>
              <a:rPr lang="en-US" sz="2800" dirty="0" err="1"/>
              <a:t>bilirkişileri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alarak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ettiği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Bilirkişi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 </a:t>
            </a:r>
            <a:r>
              <a:rPr lang="en-US" sz="2800" b="1" dirty="0" err="1"/>
              <a:t>Oluşturma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mahkemenin</a:t>
            </a:r>
            <a:r>
              <a:rPr lang="en-US" sz="2800" dirty="0"/>
              <a:t>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atayacağı</a:t>
            </a:r>
            <a:r>
              <a:rPr lang="en-US" sz="2800" dirty="0"/>
              <a:t> </a:t>
            </a:r>
            <a:r>
              <a:rPr lang="en-US" sz="2800" dirty="0" err="1"/>
              <a:t>bilirkişileri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/>
              <a:t>oluşturmak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 </a:t>
            </a:r>
            <a:r>
              <a:rPr lang="en-US" sz="2800" dirty="0" err="1" smtClean="0"/>
              <a:t>ettiği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37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Reddi Hakim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Reddi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hakim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katibin</a:t>
            </a:r>
            <a:r>
              <a:rPr lang="en-US" sz="2800" dirty="0"/>
              <a:t> </a:t>
            </a:r>
            <a:r>
              <a:rPr lang="en-US" sz="2800" dirty="0" err="1"/>
              <a:t>reddinin</a:t>
            </a:r>
            <a:r>
              <a:rPr lang="en-US" sz="2800" dirty="0"/>
              <a:t> </a:t>
            </a:r>
            <a:r>
              <a:rPr lang="en-US" sz="2800" dirty="0" err="1" smtClean="0"/>
              <a:t>istenmesi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başlayan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faaliyetlerin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/>
              <a:t>gerçekleştirimini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Reddi</a:t>
            </a:r>
            <a:r>
              <a:rPr lang="en-US" sz="2800" b="1" dirty="0"/>
              <a:t> </a:t>
            </a:r>
            <a:r>
              <a:rPr lang="en-US" sz="2800" b="1" dirty="0" err="1"/>
              <a:t>Hâkim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Sonucunun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İstinkâf</a:t>
            </a:r>
            <a:r>
              <a:rPr lang="en-US" sz="2800" b="1" dirty="0"/>
              <a:t> </a:t>
            </a:r>
            <a:r>
              <a:rPr lang="en-US" sz="2800" b="1" dirty="0" err="1"/>
              <a:t>İşlemi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reddi</a:t>
            </a:r>
            <a:r>
              <a:rPr lang="en-US" sz="2800" dirty="0"/>
              <a:t> </a:t>
            </a:r>
            <a:r>
              <a:rPr lang="en-US" sz="2800" dirty="0" err="1"/>
              <a:t>istendiği</a:t>
            </a:r>
            <a:r>
              <a:rPr lang="en-US" sz="2800" dirty="0"/>
              <a:t> </a:t>
            </a:r>
            <a:r>
              <a:rPr lang="en-US" sz="2800" dirty="0" err="1"/>
              <a:t>dilekçenin</a:t>
            </a:r>
            <a:r>
              <a:rPr lang="en-US" sz="2800" dirty="0"/>
              <a:t> </a:t>
            </a:r>
            <a:r>
              <a:rPr lang="en-US" sz="2800" dirty="0" err="1"/>
              <a:t>sonuç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6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TALİMAT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birimden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/>
              <a:t>gerçekleştirimini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Tensip</a:t>
            </a:r>
            <a:r>
              <a:rPr lang="en-US" sz="2800" b="1" dirty="0"/>
              <a:t> </a:t>
            </a:r>
            <a:r>
              <a:rPr lang="en-US" sz="2800" b="1" dirty="0" err="1"/>
              <a:t>Zaptının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zaptı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zaptının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işi</a:t>
            </a:r>
            <a:r>
              <a:rPr lang="en-US" sz="2800" dirty="0"/>
              <a:t>,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işleminden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 smtClean="0"/>
              <a:t>talimatın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ulaşması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listesinden</a:t>
            </a:r>
            <a:r>
              <a:rPr lang="en-US" sz="2800" dirty="0"/>
              <a:t> </a:t>
            </a:r>
            <a:r>
              <a:rPr lang="en-US" sz="2800" dirty="0" err="1"/>
              <a:t>başlatılması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açılan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337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TALİMAT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</a:t>
            </a:r>
            <a:r>
              <a:rPr lang="en-US" sz="2800" dirty="0" err="1"/>
              <a:t>tamamlanması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talimatın</a:t>
            </a:r>
            <a:r>
              <a:rPr lang="en-US" sz="2800" dirty="0"/>
              <a:t> </a:t>
            </a:r>
            <a:r>
              <a:rPr lang="en-US" sz="2800" dirty="0" err="1"/>
              <a:t>gerçekleştirdiğine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Gönderilen</a:t>
            </a:r>
            <a:r>
              <a:rPr lang="en-US" sz="2800" b="1" dirty="0"/>
              <a:t> </a:t>
            </a:r>
            <a:r>
              <a:rPr lang="en-US" sz="2800" b="1" dirty="0" err="1"/>
              <a:t>Talimatların</a:t>
            </a:r>
            <a:r>
              <a:rPr lang="en-US" sz="2800" b="1" dirty="0"/>
              <a:t> </a:t>
            </a:r>
            <a:r>
              <a:rPr lang="en-US" sz="2800" b="1" dirty="0" err="1"/>
              <a:t>Listelenmesi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dirty="0" smtClean="0"/>
              <a:t>G</a:t>
            </a:r>
            <a:r>
              <a:rPr lang="en-US" sz="2800" dirty="0" err="1" smtClean="0"/>
              <a:t>önderilen</a:t>
            </a:r>
            <a:r>
              <a:rPr lang="en-US" sz="2800" dirty="0" smtClean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gerçekleştirildiği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216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TALİMAT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en-US" sz="2800" b="1" dirty="0" err="1"/>
              <a:t>Zaptının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dirty="0" smtClean="0"/>
              <a:t>T</a:t>
            </a:r>
            <a:r>
              <a:rPr lang="en-US" sz="2800" dirty="0" err="1" smtClean="0"/>
              <a:t>alimat</a:t>
            </a:r>
            <a:r>
              <a:rPr lang="en-US" sz="2800" dirty="0" smtClean="0"/>
              <a:t> </a:t>
            </a:r>
            <a:r>
              <a:rPr lang="en-US" sz="2800" dirty="0" err="1"/>
              <a:t>duruşması</a:t>
            </a:r>
            <a:r>
              <a:rPr lang="en-US" sz="2800" dirty="0"/>
              <a:t> </a:t>
            </a:r>
            <a:r>
              <a:rPr lang="en-US" sz="2800" dirty="0" err="1"/>
              <a:t>yapılırken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zaptının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Duruşması</a:t>
            </a:r>
            <a:r>
              <a:rPr lang="en-US" sz="2800" b="1" dirty="0"/>
              <a:t> </a:t>
            </a:r>
            <a:r>
              <a:rPr lang="en-US" sz="2800" b="1" dirty="0" err="1"/>
              <a:t>Yapılacak</a:t>
            </a:r>
            <a:r>
              <a:rPr lang="en-US" sz="2800" b="1" dirty="0"/>
              <a:t> </a:t>
            </a:r>
            <a:r>
              <a:rPr lang="en-US" sz="2800" b="1" dirty="0" err="1"/>
              <a:t>Talimatlar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tr-TR" sz="2800" b="1" dirty="0"/>
          </a:p>
          <a:p>
            <a:pPr marL="0" indent="0" algn="just">
              <a:buNone/>
            </a:pPr>
            <a:r>
              <a:rPr lang="tr-TR" sz="2800" dirty="0" smtClean="0"/>
              <a:t>D</a:t>
            </a:r>
            <a:r>
              <a:rPr lang="en-US" sz="2800" dirty="0" err="1" smtClean="0"/>
              <a:t>uruşması</a:t>
            </a:r>
            <a:r>
              <a:rPr lang="en-US" sz="2800" dirty="0" smtClean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erişmek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duruşması</a:t>
            </a:r>
            <a:r>
              <a:rPr lang="en-US" sz="2800" dirty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 smtClean="0"/>
              <a:t>talimatların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643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TALİMAT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Talimatların</a:t>
            </a:r>
            <a:r>
              <a:rPr lang="en-US" sz="2800" b="1" dirty="0"/>
              <a:t> </a:t>
            </a:r>
            <a:r>
              <a:rPr lang="en-US" sz="2800" b="1" dirty="0" err="1"/>
              <a:t>Listelenmesi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;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 smtClean="0"/>
              <a:t>talimatların</a:t>
            </a:r>
            <a:r>
              <a:rPr lang="en-US" sz="2800" dirty="0" smtClean="0"/>
              <a:t> </a:t>
            </a:r>
            <a:r>
              <a:rPr lang="en-US" sz="2800" dirty="0" err="1"/>
              <a:t>listelenmesi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Akıbetinin</a:t>
            </a:r>
            <a:r>
              <a:rPr lang="en-US" sz="2800" b="1" dirty="0"/>
              <a:t> </a:t>
            </a:r>
            <a:r>
              <a:rPr lang="en-US" sz="2800" b="1" dirty="0" err="1"/>
              <a:t>Sorulması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gönderilmiş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talimatların</a:t>
            </a:r>
            <a:r>
              <a:rPr lang="en-US" sz="2800" dirty="0"/>
              <a:t> </a:t>
            </a:r>
            <a:r>
              <a:rPr lang="en-US" sz="2800" dirty="0" err="1"/>
              <a:t>akıbetinin</a:t>
            </a:r>
            <a:r>
              <a:rPr lang="en-US" sz="2800" dirty="0"/>
              <a:t> </a:t>
            </a:r>
            <a:r>
              <a:rPr lang="en-US" sz="2800" dirty="0" err="1"/>
              <a:t>sorulması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1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TALİMAT YAZISI ALT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taşradaki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yazılması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Talimat</a:t>
            </a:r>
            <a:r>
              <a:rPr lang="en-US" sz="2800" b="1" dirty="0" smtClean="0"/>
              <a:t> </a:t>
            </a:r>
            <a:r>
              <a:rPr lang="en-US" sz="2800" b="1" dirty="0" err="1"/>
              <a:t>Yazısının</a:t>
            </a:r>
            <a:r>
              <a:rPr lang="en-US" sz="2800" b="1" dirty="0"/>
              <a:t> </a:t>
            </a:r>
            <a:r>
              <a:rPr lang="en-US" sz="2800" b="1" dirty="0" err="1"/>
              <a:t>Yazılması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 smtClean="0"/>
              <a:t>taşradaki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yazılması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/>
              <a:t>Yurtdışı</a:t>
            </a:r>
            <a:r>
              <a:rPr lang="en-US" sz="2800" b="1" dirty="0"/>
              <a:t> </a:t>
            </a:r>
            <a:r>
              <a:rPr lang="en-US" sz="2800" b="1" dirty="0" err="1"/>
              <a:t>Talimat</a:t>
            </a:r>
            <a:r>
              <a:rPr lang="en-US" sz="2800" b="1" dirty="0"/>
              <a:t> </a:t>
            </a:r>
            <a:r>
              <a:rPr lang="en-US" sz="2800" b="1" dirty="0" err="1"/>
              <a:t>Yazısının</a:t>
            </a:r>
            <a:r>
              <a:rPr lang="en-US" sz="2800" b="1" dirty="0"/>
              <a:t> </a:t>
            </a:r>
            <a:r>
              <a:rPr lang="en-US" sz="2800" b="1" dirty="0" err="1"/>
              <a:t>Yazılması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Talimat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</a:t>
            </a:r>
            <a:r>
              <a:rPr lang="en-US" sz="2800" dirty="0" err="1"/>
              <a:t>tamamlanması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yurt </a:t>
            </a:r>
            <a:r>
              <a:rPr lang="en-US" sz="2800" dirty="0" err="1"/>
              <a:t>dışı</a:t>
            </a:r>
            <a:r>
              <a:rPr lang="en-US" sz="2800" dirty="0"/>
              <a:t> </a:t>
            </a:r>
            <a:r>
              <a:rPr lang="en-US" sz="2800" dirty="0" err="1"/>
              <a:t>talimatın</a:t>
            </a:r>
            <a:r>
              <a:rPr lang="en-US" sz="2800" dirty="0"/>
              <a:t> </a:t>
            </a:r>
            <a:r>
              <a:rPr lang="en-US" sz="2800" dirty="0" err="1" smtClean="0"/>
              <a:t>gerçekleştirildiğine</a:t>
            </a:r>
            <a:r>
              <a:rPr lang="en-US" sz="2800" dirty="0" smtClean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386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TARAF/VEKİL 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Taraf</a:t>
            </a:r>
            <a:r>
              <a:rPr lang="en-US" sz="2800" dirty="0"/>
              <a:t>/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girilmesi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taraşa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bilgilerin</a:t>
            </a:r>
            <a:r>
              <a:rPr lang="en-US" sz="2800" dirty="0" smtClean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gerçekleştirilmesini</a:t>
            </a:r>
            <a:r>
              <a:rPr lang="en-US" sz="2800" dirty="0"/>
              <a:t>  </a:t>
            </a:r>
            <a:r>
              <a:rPr lang="en-US" sz="2800" dirty="0" err="1" smtClean="0"/>
              <a:t>kapsamaktadır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Tanık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/>
              <a:t>Güncellenmesi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Hazırlık</a:t>
            </a:r>
            <a:r>
              <a:rPr lang="en-US" sz="2800" dirty="0"/>
              <a:t> </a:t>
            </a:r>
            <a:r>
              <a:rPr lang="en-US" sz="2800" dirty="0" err="1"/>
              <a:t>aşamasında</a:t>
            </a:r>
            <a:r>
              <a:rPr lang="en-US" sz="2800" dirty="0"/>
              <a:t> </a:t>
            </a:r>
            <a:r>
              <a:rPr lang="en-US" sz="2800" dirty="0" err="1"/>
              <a:t>girilmeyen</a:t>
            </a:r>
            <a:r>
              <a:rPr lang="en-US" sz="2800" dirty="0"/>
              <a:t> </a:t>
            </a:r>
            <a:r>
              <a:rPr lang="en-US" sz="2800" dirty="0" err="1"/>
              <a:t>taraşarın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girilmesini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/ </a:t>
            </a:r>
            <a:r>
              <a:rPr lang="en-US" sz="2800" b="1" dirty="0" err="1"/>
              <a:t>İlgili</a:t>
            </a:r>
            <a:r>
              <a:rPr lang="en-US" sz="2800" b="1" dirty="0"/>
              <a:t> </a:t>
            </a: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/>
              <a:t>İlişkilendirme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asıl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bloklarında</a:t>
            </a:r>
            <a:r>
              <a:rPr lang="en-US" sz="2800" dirty="0"/>
              <a:t> </a:t>
            </a:r>
            <a:r>
              <a:rPr lang="en-US" sz="2800" dirty="0" err="1"/>
              <a:t>görüntülenen</a:t>
            </a:r>
            <a:r>
              <a:rPr lang="en-US" sz="2800" dirty="0"/>
              <a:t> </a:t>
            </a:r>
            <a:r>
              <a:rPr lang="en-US" sz="2800" dirty="0" err="1"/>
              <a:t>taraşarı</a:t>
            </a:r>
            <a:r>
              <a:rPr lang="en-US" sz="2800" dirty="0"/>
              <a:t> </a:t>
            </a:r>
            <a:r>
              <a:rPr lang="en-US" sz="2800" dirty="0" err="1"/>
              <a:t>listeleyen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ilişkilendiren</a:t>
            </a:r>
            <a:r>
              <a:rPr lang="tr-TR" sz="2800" dirty="0"/>
              <a:t> </a:t>
            </a:r>
            <a:r>
              <a:rPr lang="tr-TR" sz="2800" dirty="0" smtClean="0"/>
              <a:t>e</a:t>
            </a:r>
            <a:r>
              <a:rPr lang="en-US" sz="2800" dirty="0" err="1" smtClean="0"/>
              <a:t>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774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dirty="0" err="1"/>
              <a:t>Vekil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, </a:t>
            </a:r>
            <a:r>
              <a:rPr lang="en-US" sz="2800" dirty="0" err="1"/>
              <a:t>kendilerinin</a:t>
            </a:r>
            <a:r>
              <a:rPr lang="en-US" sz="2800" dirty="0"/>
              <a:t> </a:t>
            </a:r>
            <a:r>
              <a:rPr lang="en-US" sz="2800" dirty="0" err="1"/>
              <a:t>belirleyeceği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baro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belirlenecek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girişinin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b="1" dirty="0" err="1" smtClean="0"/>
              <a:t>Avukat</a:t>
            </a:r>
            <a:r>
              <a:rPr lang="en-US" sz="2800" b="1" dirty="0" smtClean="0"/>
              <a:t> </a:t>
            </a:r>
            <a:r>
              <a:rPr lang="en-US" sz="2800" b="1" dirty="0" err="1"/>
              <a:t>Kayıt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Baroya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dirty="0" err="1"/>
              <a:t>Vekil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Vekâletnamesiz</a:t>
            </a:r>
            <a:r>
              <a:rPr lang="en-US" sz="2800" b="1" dirty="0"/>
              <a:t> </a:t>
            </a: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dosyasında</a:t>
            </a:r>
            <a:r>
              <a:rPr lang="en-US" sz="2800" dirty="0"/>
              <a:t>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kendisinin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 </a:t>
            </a:r>
            <a:r>
              <a:rPr lang="en-US" sz="2800" dirty="0" err="1"/>
              <a:t>bulunmadığı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sanığa</a:t>
            </a:r>
            <a:r>
              <a:rPr lang="en-US" sz="2800" dirty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/>
              <a:t>baroya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avukatlardan</a:t>
            </a:r>
            <a:r>
              <a:rPr lang="en-US" sz="2800" dirty="0"/>
              <a:t> </a:t>
            </a:r>
            <a:r>
              <a:rPr lang="en-US" sz="2800" dirty="0" err="1"/>
              <a:t>birinin</a:t>
            </a:r>
            <a:r>
              <a:rPr lang="en-US" sz="2800" dirty="0"/>
              <a:t> </a:t>
            </a:r>
            <a:r>
              <a:rPr lang="en-US" sz="2800" dirty="0" err="1"/>
              <a:t>atanması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gerçekleştiren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Adres</a:t>
            </a:r>
            <a:r>
              <a:rPr lang="en-US" sz="2800" b="1" dirty="0"/>
              <a:t> </a:t>
            </a:r>
            <a:r>
              <a:rPr lang="en-US" sz="2800" b="1" dirty="0" err="1"/>
              <a:t>Bilgisi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Baroya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Hatalı</a:t>
            </a:r>
            <a:r>
              <a:rPr lang="en-US" sz="2800" b="1" dirty="0"/>
              <a:t> </a:t>
            </a:r>
            <a:r>
              <a:rPr lang="en-US" sz="2800" b="1" dirty="0" err="1"/>
              <a:t>Kaydedilen</a:t>
            </a:r>
            <a:r>
              <a:rPr lang="en-US" sz="2800" b="1" dirty="0"/>
              <a:t> </a:t>
            </a:r>
            <a:r>
              <a:rPr lang="en-US" sz="2800" b="1" dirty="0" err="1"/>
              <a:t>Vekilin</a:t>
            </a:r>
            <a:r>
              <a:rPr lang="en-US" sz="2800" b="1" dirty="0"/>
              <a:t> </a:t>
            </a:r>
            <a:r>
              <a:rPr lang="en-US" sz="2800" b="1" dirty="0" err="1"/>
              <a:t>Silinmesi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Baroya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hatalı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sistemden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silindiği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6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ddianameyi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oluşturacak</a:t>
            </a:r>
            <a:r>
              <a:rPr lang="en-US" sz="2800" b="1" dirty="0" smtClean="0"/>
              <a:t> </a:t>
            </a:r>
            <a:r>
              <a:rPr lang="en-US" sz="2800" b="1" dirty="0" err="1"/>
              <a:t>hususlar</a:t>
            </a:r>
            <a:r>
              <a:rPr lang="en-US" sz="2800" b="1" dirty="0"/>
              <a:t>: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yetkili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hitaben</a:t>
            </a:r>
            <a:r>
              <a:rPr lang="tr-TR" sz="2800" dirty="0"/>
              <a:t> </a:t>
            </a:r>
            <a:r>
              <a:rPr lang="en-US" sz="2800" dirty="0" err="1" smtClean="0"/>
              <a:t>düzenlenen</a:t>
            </a:r>
            <a:r>
              <a:rPr lang="en-US" sz="2800" dirty="0" smtClean="0"/>
              <a:t> </a:t>
            </a:r>
            <a:r>
              <a:rPr lang="en-US" sz="2800" dirty="0" err="1"/>
              <a:t>iddianamede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tr-TR" sz="2800" dirty="0"/>
              <a:t>Ş</a:t>
            </a:r>
            <a:r>
              <a:rPr lang="en-US" sz="2800" dirty="0" err="1" smtClean="0"/>
              <a:t>üphelinin</a:t>
            </a:r>
            <a:r>
              <a:rPr lang="en-US" sz="2800" dirty="0" smtClean="0"/>
              <a:t> </a:t>
            </a:r>
            <a:r>
              <a:rPr lang="en-US" sz="2800" dirty="0" err="1" smtClean="0"/>
              <a:t>kimliği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Müdafi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Maktül</a:t>
            </a:r>
            <a:r>
              <a:rPr lang="en-US" sz="2800" dirty="0"/>
              <a:t>, </a:t>
            </a:r>
            <a:r>
              <a:rPr lang="en-US" sz="2800" dirty="0" err="1" smtClean="0"/>
              <a:t>mağdur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görenin</a:t>
            </a:r>
            <a:r>
              <a:rPr lang="en-US" sz="2800" dirty="0"/>
              <a:t> </a:t>
            </a:r>
            <a:r>
              <a:rPr lang="en-US" sz="2800" dirty="0" err="1" smtClean="0"/>
              <a:t>kimliği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sv-SE" sz="2800" dirty="0"/>
              <a:t>• </a:t>
            </a:r>
            <a:r>
              <a:rPr lang="sv-SE" sz="2800" dirty="0" smtClean="0"/>
              <a:t>Mağdurun </a:t>
            </a:r>
            <a:r>
              <a:rPr lang="sv-SE" sz="2800" dirty="0"/>
              <a:t>veya suçtan zarar görenin vekili veya kanuni temsilcisi,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Açıklanmasında</a:t>
            </a:r>
            <a:r>
              <a:rPr lang="en-US" sz="2800" dirty="0" smtClean="0"/>
              <a:t> </a:t>
            </a:r>
            <a:r>
              <a:rPr lang="en-US" sz="2800" dirty="0" err="1" smtClean="0"/>
              <a:t>sakınca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bulunmaması</a:t>
            </a:r>
            <a:r>
              <a:rPr lang="en-US" sz="2800" dirty="0" smtClean="0"/>
              <a:t> </a:t>
            </a:r>
            <a:r>
              <a:rPr lang="en-US" sz="2800" dirty="0" err="1"/>
              <a:t>hâlinde</a:t>
            </a:r>
            <a:r>
              <a:rPr lang="en-US" sz="2800" dirty="0"/>
              <a:t> </a:t>
            </a:r>
            <a:r>
              <a:rPr lang="en-US" sz="2800" dirty="0" err="1"/>
              <a:t>ihbarda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kimliği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şikâyette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şikâyetin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Yüklenen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uygulanması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maddeleri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Yüklenen</a:t>
            </a:r>
            <a:r>
              <a:rPr lang="en-US" sz="2800" dirty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i</a:t>
            </a:r>
            <a:r>
              <a:rPr lang="tr-TR" sz="2800" dirty="0"/>
              <a:t>ş</a:t>
            </a:r>
            <a:r>
              <a:rPr lang="en-US" sz="2800" dirty="0" err="1"/>
              <a:t>lendiği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,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dilimi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delilleri</a:t>
            </a:r>
            <a:r>
              <a:rPr lang="en-US" sz="2800" dirty="0"/>
              <a:t>,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şüphelinin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</a:t>
            </a:r>
            <a:r>
              <a:rPr lang="en-US" sz="2800" dirty="0"/>
              <a:t>, </a:t>
            </a:r>
            <a:r>
              <a:rPr lang="en-US" sz="2800" dirty="0" err="1"/>
              <a:t>tutuklanmış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gözaltına</a:t>
            </a:r>
            <a:r>
              <a:rPr lang="en-US" sz="2800" dirty="0"/>
              <a:t> alma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tr-TR" sz="2800" dirty="0"/>
              <a:t> </a:t>
            </a:r>
            <a:r>
              <a:rPr lang="en-US" sz="2800" dirty="0" err="1"/>
              <a:t>tarihleri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bunların</a:t>
            </a:r>
            <a:r>
              <a:rPr lang="en-US" sz="2800" dirty="0"/>
              <a:t> </a:t>
            </a:r>
            <a:r>
              <a:rPr lang="en-US" sz="2800" dirty="0" err="1"/>
              <a:t>süreleri</a:t>
            </a:r>
            <a:r>
              <a:rPr lang="en-US" sz="2800" dirty="0"/>
              <a:t> </a:t>
            </a:r>
            <a:r>
              <a:rPr lang="en-US" sz="2800" dirty="0" err="1"/>
              <a:t>gösterilir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1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Hâkimin</a:t>
            </a:r>
            <a:r>
              <a:rPr lang="en-US" sz="2800" b="1" dirty="0"/>
              <a:t> </a:t>
            </a:r>
            <a:r>
              <a:rPr lang="en-US" sz="2800" b="1" dirty="0" err="1" smtClean="0"/>
              <a:t>iddianameyi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Değerlendirmesi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açılmak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 smtClean="0"/>
              <a:t>Başsavcılığı’nca</a:t>
            </a:r>
            <a:r>
              <a:rPr lang="en-US" sz="2800" dirty="0" smtClean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iddianame</a:t>
            </a:r>
            <a:r>
              <a:rPr lang="en-US" sz="2800" dirty="0"/>
              <a:t>,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Cumhuriyet</a:t>
            </a:r>
            <a:r>
              <a:rPr lang="en-US" sz="2800" dirty="0" smtClean="0"/>
              <a:t> </a:t>
            </a:r>
            <a:r>
              <a:rPr lang="en-US" sz="2800" dirty="0" err="1" smtClean="0"/>
              <a:t>Başsavcısı</a:t>
            </a:r>
            <a:r>
              <a:rPr lang="en-US" sz="2800" dirty="0" smtClean="0"/>
              <a:t>/ </a:t>
            </a:r>
            <a:r>
              <a:rPr lang="en-US" sz="2800" dirty="0" err="1"/>
              <a:t>vekilinin</a:t>
            </a:r>
            <a:r>
              <a:rPr lang="en-US" sz="2800" dirty="0"/>
              <a:t> </a:t>
            </a:r>
            <a:r>
              <a:rPr lang="en-US" sz="2800" dirty="0" err="1"/>
              <a:t>görüldü</a:t>
            </a:r>
            <a:r>
              <a:rPr lang="en-US" sz="2800" dirty="0"/>
              <a:t> </a:t>
            </a:r>
            <a:r>
              <a:rPr lang="en-US" sz="2800" dirty="0" err="1" smtClean="0"/>
              <a:t>işleminden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, </a:t>
            </a:r>
            <a:r>
              <a:rPr lang="en-US" sz="2800" dirty="0" err="1"/>
              <a:t>yetki</a:t>
            </a:r>
            <a:r>
              <a:rPr lang="en-US" sz="2800" dirty="0"/>
              <a:t> </a:t>
            </a:r>
            <a:r>
              <a:rPr lang="en-US" sz="2800" dirty="0" err="1"/>
              <a:t>itibariyle</a:t>
            </a:r>
            <a:r>
              <a:rPr lang="en-US" sz="2800" dirty="0"/>
              <a:t> </a:t>
            </a:r>
            <a:r>
              <a:rPr lang="en-US" sz="2800" dirty="0" err="1" smtClean="0"/>
              <a:t>ilgili</a:t>
            </a:r>
            <a:r>
              <a:rPr lang="tr-TR" sz="2800" dirty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edilir</a:t>
            </a:r>
            <a:r>
              <a:rPr lang="en-US" sz="2800" dirty="0"/>
              <a:t>. Bu </a:t>
            </a:r>
            <a:r>
              <a:rPr lang="en-US" sz="2800" dirty="0" err="1" smtClean="0"/>
              <a:t>iş</a:t>
            </a:r>
            <a:r>
              <a:rPr lang="en-US" sz="2800" dirty="0" smtClean="0"/>
              <a:t>, </a:t>
            </a:r>
            <a:r>
              <a:rPr lang="en-US" sz="2800" dirty="0" err="1"/>
              <a:t>direkt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/</a:t>
            </a:r>
            <a:r>
              <a:rPr lang="en-US" sz="2800" dirty="0" err="1" smtClean="0"/>
              <a:t>başkanın</a:t>
            </a:r>
            <a:r>
              <a:rPr lang="en-US" sz="2800" dirty="0" smtClean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listesine</a:t>
            </a:r>
            <a:r>
              <a:rPr lang="tr-TR" sz="2800" dirty="0"/>
              <a:t> </a:t>
            </a:r>
            <a:r>
              <a:rPr lang="en-US" sz="2800" dirty="0" err="1" smtClean="0"/>
              <a:t>düşer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iddianamenin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Değerlendirilmesi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Defteri”</a:t>
            </a:r>
            <a:r>
              <a:rPr lang="en-US" sz="2800" dirty="0" err="1" smtClean="0"/>
              <a:t>ne</a:t>
            </a:r>
            <a:r>
              <a:rPr lang="en-US" sz="2800" dirty="0" smtClean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 </a:t>
            </a:r>
            <a:r>
              <a:rPr lang="en-US" sz="2800" dirty="0" err="1" smtClean="0"/>
              <a:t>iddianameyi</a:t>
            </a:r>
            <a:r>
              <a:rPr lang="en-US" sz="2800" dirty="0" smtClean="0"/>
              <a:t> </a:t>
            </a:r>
            <a:r>
              <a:rPr lang="en-US" sz="2800" dirty="0" err="1"/>
              <a:t>inceleyen</a:t>
            </a:r>
            <a:r>
              <a:rPr lang="en-US" sz="2800" dirty="0"/>
              <a:t> </a:t>
            </a:r>
            <a:r>
              <a:rPr lang="en-US" sz="2800" dirty="0" err="1" smtClean="0"/>
              <a:t>hâkim</a:t>
            </a:r>
            <a:r>
              <a:rPr lang="en-US" sz="2800" dirty="0" smtClean="0"/>
              <a:t>/</a:t>
            </a:r>
            <a:r>
              <a:rPr lang="en-US" sz="2800" dirty="0" err="1" smtClean="0"/>
              <a:t>başkan</a:t>
            </a:r>
            <a:r>
              <a:rPr lang="en-US" sz="2800" dirty="0"/>
              <a:t>, </a:t>
            </a:r>
            <a:r>
              <a:rPr lang="en-US" sz="2800" dirty="0" err="1"/>
              <a:t>inceleme</a:t>
            </a:r>
            <a:r>
              <a:rPr lang="en-US" sz="2800" dirty="0"/>
              <a:t> </a:t>
            </a:r>
            <a:r>
              <a:rPr lang="en-US" sz="2800" dirty="0" err="1" smtClean="0"/>
              <a:t>süresi</a:t>
            </a:r>
            <a:r>
              <a:rPr lang="tr-TR" sz="2800" dirty="0" smtClean="0"/>
              <a:t> </a:t>
            </a:r>
            <a:r>
              <a:rPr lang="en-US" sz="2800" dirty="0" err="1" smtClean="0"/>
              <a:t>sonunda</a:t>
            </a:r>
            <a:r>
              <a:rPr lang="en-US" sz="2800" dirty="0" smtClean="0"/>
              <a:t> </a:t>
            </a:r>
            <a:r>
              <a:rPr lang="en-US" sz="2800" dirty="0" err="1"/>
              <a:t>iddianameyi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Hâkimin</a:t>
            </a:r>
            <a:r>
              <a:rPr lang="en-US" sz="2800" b="1" dirty="0"/>
              <a:t> </a:t>
            </a:r>
            <a:r>
              <a:rPr lang="en-US" sz="2800" b="1" dirty="0" err="1"/>
              <a:t>İddianameyi</a:t>
            </a:r>
            <a:r>
              <a:rPr lang="en-US" sz="2800" b="1" dirty="0"/>
              <a:t> Kabul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Vermesi</a:t>
            </a:r>
            <a:r>
              <a:rPr lang="en-US" sz="2800" b="1" dirty="0"/>
              <a:t> </a:t>
            </a:r>
            <a:r>
              <a:rPr lang="en-US" sz="2800" b="1" dirty="0" err="1"/>
              <a:t>Durumu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İddianamenin</a:t>
            </a:r>
            <a:r>
              <a:rPr lang="en-US" sz="2800" dirty="0"/>
              <a:t> </a:t>
            </a:r>
            <a:r>
              <a:rPr lang="en-US" sz="2800" dirty="0" err="1"/>
              <a:t>kabulü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açılmış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kovuşturma</a:t>
            </a:r>
            <a:r>
              <a:rPr lang="en-US" sz="2800" dirty="0"/>
              <a:t> </a:t>
            </a:r>
            <a:r>
              <a:rPr lang="en-US" sz="2800" dirty="0" err="1"/>
              <a:t>evresi</a:t>
            </a:r>
            <a:r>
              <a:rPr lang="en-US" sz="2800" dirty="0"/>
              <a:t> </a:t>
            </a:r>
            <a:r>
              <a:rPr lang="en-US" sz="2800" dirty="0" err="1"/>
              <a:t>başlar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iddianamenin</a:t>
            </a:r>
            <a:r>
              <a:rPr lang="en-US" sz="2800" dirty="0"/>
              <a:t> </a:t>
            </a:r>
            <a:r>
              <a:rPr lang="en-US" sz="2800" dirty="0" err="1"/>
              <a:t>kabulünden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gününü</a:t>
            </a:r>
            <a:r>
              <a:rPr lang="en-US" sz="2800" dirty="0"/>
              <a:t> </a:t>
            </a:r>
            <a:r>
              <a:rPr lang="en-US" sz="2800" dirty="0" err="1"/>
              <a:t>belirler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duruşmada</a:t>
            </a:r>
            <a:r>
              <a:rPr lang="en-US" sz="2800" dirty="0" smtClean="0"/>
              <a:t> </a:t>
            </a:r>
            <a:r>
              <a:rPr lang="en-US" sz="2800" dirty="0" err="1"/>
              <a:t>hazır</a:t>
            </a:r>
            <a:r>
              <a:rPr lang="en-US" sz="2800" dirty="0"/>
              <a:t> </a:t>
            </a:r>
            <a:r>
              <a:rPr lang="en-US" sz="2800" dirty="0" err="1"/>
              <a:t>bulunması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kişiler</a:t>
            </a:r>
            <a:r>
              <a:rPr lang="en-US" sz="2800" dirty="0"/>
              <a:t> </a:t>
            </a:r>
            <a:r>
              <a:rPr lang="en-US" sz="2800" dirty="0" err="1"/>
              <a:t>duruşmaya</a:t>
            </a:r>
            <a:r>
              <a:rPr lang="en-US" sz="2800" dirty="0"/>
              <a:t> </a:t>
            </a:r>
            <a:r>
              <a:rPr lang="en-US" sz="2800" dirty="0" err="1"/>
              <a:t>çağrılır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</a:t>
            </a:r>
            <a:r>
              <a:rPr lang="en-US" b="1" dirty="0" smtClean="0"/>
              <a:t>DD</a:t>
            </a:r>
            <a:r>
              <a:rPr lang="tr-TR" b="1" dirty="0" smtClean="0"/>
              <a:t>İ</a:t>
            </a:r>
            <a:r>
              <a:rPr lang="en-US" b="1" dirty="0" smtClean="0"/>
              <a:t>ANAMEN</a:t>
            </a:r>
            <a:r>
              <a:rPr lang="tr-TR" b="1" dirty="0" smtClean="0"/>
              <a:t>İ</a:t>
            </a:r>
            <a:r>
              <a:rPr lang="en-US" b="1" dirty="0" smtClean="0"/>
              <a:t>N DE</a:t>
            </a:r>
            <a:r>
              <a:rPr lang="tr-TR" b="1" dirty="0"/>
              <a:t>Ğ</a:t>
            </a:r>
            <a:r>
              <a:rPr lang="en-US" b="1" dirty="0" err="1" smtClean="0"/>
              <a:t>ERLENDiRiLMESi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Hâkimin</a:t>
            </a:r>
            <a:r>
              <a:rPr lang="en-US" sz="2800" b="1" dirty="0"/>
              <a:t> </a:t>
            </a:r>
            <a:r>
              <a:rPr lang="en-US" sz="2800" b="1" dirty="0" err="1"/>
              <a:t>İddianamenin</a:t>
            </a:r>
            <a:r>
              <a:rPr lang="en-US" sz="2800" b="1" dirty="0"/>
              <a:t> </a:t>
            </a:r>
            <a:r>
              <a:rPr lang="en-US" sz="2800" b="1" dirty="0" err="1"/>
              <a:t>İade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Vermesi</a:t>
            </a:r>
            <a:r>
              <a:rPr lang="en-US" sz="2800" b="1" dirty="0"/>
              <a:t> </a:t>
            </a:r>
            <a:r>
              <a:rPr lang="en-US" sz="2800" b="1" dirty="0" err="1"/>
              <a:t>Durumu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Hâkim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iddianamenin</a:t>
            </a:r>
            <a:r>
              <a:rPr lang="en-US" sz="2800" dirty="0"/>
              <a:t> “</a:t>
            </a:r>
            <a:r>
              <a:rPr lang="en-US" sz="2800" dirty="0" err="1"/>
              <a:t>İade</a:t>
            </a:r>
            <a:r>
              <a:rPr lang="en-US" sz="2800" dirty="0"/>
              <a:t>”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,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listesinde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 “</a:t>
            </a:r>
            <a:r>
              <a:rPr lang="en-US" sz="2800" dirty="0" err="1"/>
              <a:t>İddianamenin</a:t>
            </a:r>
            <a:r>
              <a:rPr lang="en-US" sz="2800" dirty="0"/>
              <a:t> </a:t>
            </a:r>
            <a:r>
              <a:rPr lang="en-US" sz="2800" dirty="0" err="1"/>
              <a:t>İadesi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” </a:t>
            </a:r>
            <a:r>
              <a:rPr lang="en-US" sz="2800" dirty="0" err="1"/>
              <a:t>şablonu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/>
              <a:t>hazırlanır</a:t>
            </a:r>
            <a:r>
              <a:rPr lang="en-US" sz="2800" dirty="0"/>
              <a:t>.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 </a:t>
            </a:r>
            <a:r>
              <a:rPr lang="en-US" sz="2800" dirty="0" err="1"/>
              <a:t>gerekçeleri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hâkime</a:t>
            </a:r>
            <a:r>
              <a:rPr lang="en-US" sz="2800" dirty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sunulur</a:t>
            </a:r>
            <a:r>
              <a:rPr lang="en-US" sz="2800" dirty="0"/>
              <a:t>.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gerekli</a:t>
            </a:r>
            <a:r>
              <a:rPr lang="en-US" sz="2800" dirty="0" smtClean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yapıldıktan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/>
              <a:t>kâtibin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kâtip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onaylanan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savcının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listesine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0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8D0568-BD87-4DC3-8B18-9CC2007FED47}"/>
</file>

<file path=customXml/itemProps2.xml><?xml version="1.0" encoding="utf-8"?>
<ds:datastoreItem xmlns:ds="http://schemas.openxmlformats.org/officeDocument/2006/customXml" ds:itemID="{DC02DBAB-C58C-43A9-989E-DE2790BEDBC4}"/>
</file>

<file path=customXml/itemProps3.xml><?xml version="1.0" encoding="utf-8"?>
<ds:datastoreItem xmlns:ds="http://schemas.openxmlformats.org/officeDocument/2006/customXml" ds:itemID="{F14BAB22-DE26-409F-AF93-8275E4CADD12}"/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2852</Words>
  <Application>Microsoft Office PowerPoint</Application>
  <PresentationFormat>On-screen Show (4:3)</PresentationFormat>
  <Paragraphs>268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Ünite 9 </vt:lpstr>
      <vt:lpstr>Amaçlarımız;</vt:lpstr>
      <vt:lpstr>CEZA MAHKEMELERİ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İDDİANAMENİN DEĞERLENDiRiLMESi İŞLEMLERİ</vt:lpstr>
      <vt:lpstr>TENSİP ZAPTI</vt:lpstr>
      <vt:lpstr>TENSİP ZAPTI</vt:lpstr>
      <vt:lpstr>TENSİP ZAPTI</vt:lpstr>
      <vt:lpstr>HAZIRLIK MODÜLÜ</vt:lpstr>
      <vt:lpstr>HAZIRLIK MODÜLÜ</vt:lpstr>
      <vt:lpstr>HAZIRLIK MODÜLÜ</vt:lpstr>
      <vt:lpstr>HAZIRLIK MODÜLÜ</vt:lpstr>
      <vt:lpstr>HAZIRLIK MODÜLÜ</vt:lpstr>
      <vt:lpstr>HAZIRLIK MODÜLÜ</vt:lpstr>
      <vt:lpstr>HAZIRLIK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DURUŞMA İŞLEMLERİ MODÜLÜ</vt:lpstr>
      <vt:lpstr>Keşif Alt Modülü</vt:lpstr>
      <vt:lpstr>Genel Müzekkere/Karar Hazırlama İşlemleri Modülü</vt:lpstr>
      <vt:lpstr>Bilirkişi Alt Modülü</vt:lpstr>
      <vt:lpstr>Bilirkişi Alt Modülü</vt:lpstr>
      <vt:lpstr>Bilirkişi Alt Modülü</vt:lpstr>
      <vt:lpstr>Bilirkişi Alt Modülü</vt:lpstr>
      <vt:lpstr>Reddi Hakim</vt:lpstr>
      <vt:lpstr>TALİMAT MODÜLÜ</vt:lpstr>
      <vt:lpstr>TALİMAT MODÜLÜ</vt:lpstr>
      <vt:lpstr>TALİMAT MODÜLÜ</vt:lpstr>
      <vt:lpstr>TALİMAT MODÜLÜ</vt:lpstr>
      <vt:lpstr>TALİMAT YAZISI ALT MODÜLÜ</vt:lpstr>
      <vt:lpstr>TARAF/VEKİL MODÜLÜ</vt:lpstr>
      <vt:lpstr>Vekil İşlemleri Alt Modülü</vt:lpstr>
      <vt:lpstr>Vekil İşlemleri Alt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203</cp:revision>
  <dcterms:created xsi:type="dcterms:W3CDTF">2016-06-07T11:14:27Z</dcterms:created>
  <dcterms:modified xsi:type="dcterms:W3CDTF">2016-12-08T08:40:22Z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