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7.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9.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8.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6" r:id="rId3"/>
    <p:sldId id="337" r:id="rId4"/>
    <p:sldId id="338" r:id="rId5"/>
    <p:sldId id="339"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76" autoAdjust="0"/>
    <p:restoredTop sz="94660"/>
  </p:normalViewPr>
  <p:slideViewPr>
    <p:cSldViewPr snapToGrid="0">
      <p:cViewPr varScale="1">
        <p:scale>
          <a:sx n="86" d="100"/>
          <a:sy n="86" d="100"/>
        </p:scale>
        <p:origin x="4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1-05-17T07:15:12.141"/>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F7FAD48C-0421-486B-9415-5CAB00CAF3D5}" emma:medium="tactile" emma:mode="ink">
          <msink:context xmlns:msink="http://schemas.microsoft.com/ink/2010/main" type="inkDrawing" rotatedBoundingBox="12996,17216 14384,17424 14231,18451 12842,18243" hotPoints="14305,17861 13688,18478 13071,17861 13688,17244" semanticType="enclosure" shapeName="Circle">
            <msink:sourceLink direction="with" ref="{28437B9E-05F7-4E45-8FD7-E2F1C38E724C}"/>
            <msink:destinationLink direction="with" ref="{F9169BD5-FE63-444B-9554-F4BBFB85921D}"/>
          </msink:context>
        </emma:interpretation>
      </emma:emma>
    </inkml:annotationXML>
    <inkml:trace contextRef="#ctx0" brushRef="#br0">260 190 76 0,'0'0'130'15,"0"0"-13"-15,0 0 0 0,-17 0-11 0,17 0 2 16,0 0-8-16,-16 5-6 0,16-5-7 0,-14 5-2 15,4 0-3-15,-2-5 1 0,1 6-7 0,11-6 0 16,-19 7 0-16,12-2-6 0,-5 2-5 0,0 0-3 16,3-2-3-16,-2 2-4 0,4-2-1 0,-2 2-5 15,2 3 3-15,-2-3-8 0,1-3 1 0,2 2-1 16,0 4 1-16,-4-4-5 0,5 4-2 0,4 2 6 16,-7-3 5-16,2 0-2 0,2 5-2 0,1-6-4 15,3-8-5-15,-6 16-1 0,0-1 6 0,6-8 2 16,-2 4-4-16,2-11-3 0,-4 24-4 0,3-17 3 15,-2 4-5-15,3 2-5 0,0 0-1 0,0 0 0 16,0-13-6-16,0 19 2 0,0-8 2 0,0-11-7 16,0 19 4-16,0-7-1 0,0-1 0 15,0-11-4-15,6 16 6 0,-4-6-4 0,0 3 3 0,-2-2-1 16,3-2 1-16,-3-9-6 0,4 22 1 0,1-14 2 16,-2 0 1-16,1 2-5 0,-4 1 1 0,6-4-1 15,0 4-2-15,-4-4-2 0,-2-7-1 0,9 18-3 16,-5-8 2-16,-1-4 1 0,2 4 0 0,-4-2-2 15,2 0 2-15,5-2-1 0,-5 5-3 0,1-1 1 16,1-2-1-16,2 3 0 0,-1-3 1 0,-3 1 0 16,3 0 1-16,6-2 0 0,-5 3-1 0,2 2-2 15,-1-5 0-15,1-1 7 0,-2 5-6 0,7-2 0 16,-6-3 1-16,6 3 2 0,-1-2 17 0,1 0 1 16,-2 3-2-16,3-6 0 0,0 1-4 0,-7 0 6 15,6-3-2-15,1 3-1 0,-2 1-1 0,1-1-5 16,-2 1 2-16,-1-5-2 0,1 3 3 0,3 0-5 15,-6-1 0-15,6 3 1 0,2-4-4 0,-5 0 1 16,2 1 0-16,-2-1 0 0,5-1 4 0,-5 4-1 16,1-5-4-16,4 2 0 0,-7-1 4 0,2-1-1 15,1 0 4-15,5 0-2 0,-3 3 0 0,-1 0-1 16,-2-3 4-16,2 1-7 0,-2-1 1 0,-12 0-4 0,26 0 2 16,-11 0-2-16,0 0 0 0,1 1 0 0,-1-1 1 15,0 0-2-15,0-1 0 0,0 1-1 0,0-1 2 16,1 1 2-16,2 0 1 0,-2 0 1 15,5-3 1-15,-6 3-3 0,4-4 4 0,-4 2 1 0,3 2 11 16,-3-4-2-16,3 3-11 0,-2 0-1 0,2-4-5 16,-4 1 4-16,1 1 0 0,1 0-3 15,-7 2 13-15,3-3-19 0,-12 4 5 0,22-6 5 16,-11 2-7-16,-1 0 2 0,1-2-1 0,1 4 5 0,-12 2-6 16,20-9 0-16,-11 6 0 0,2-1 0 0,-4-2-3 15,2-1-2-15,-9 7 5 0,18-11-5 0,-10 5 6 16,-1 1 4-16,0-2-6 0,2 1-1 15,0-5 2-15,3-1-1 0,-4 6-5 0,1-3 4 0,1-2 2 16,-1 1 4-16,-3 2-6 0,0-2-3 0,0-1 2 16,0 2-8-16,0 1 6 0,-2-3 1 0,1-1 2 15,1 3 1-15,0 2 4 0,-3-6-6 0,1 2-1 16,2 5 3-16,-4-5-3 0,4-1 2 0,-2 3-4 16,-1-1 2-16,-1-1-3 0,-2 11 4 0,3-19-3 15,-3 10 3-15,1-5-9 0,5 3 8 0,-6 1 1 16,0 10-2-16,0-24-9 0,2 13 6 0,-5 0 1 15,3-6 4-15,-3 1-4 0,3 16-2 0,-2-22 9 16,1 6-2-16,2 4-1 0,-5 1 1 0,2 1 5 16,2 10-7-16,0-24-2 0,-3 9 5 0,0 8-4 15,0-7-2-15,-1 2 7 0,4 12 0 0,-6-23-4 16,3 16-4-16,-2-1-1 0,1-1 6 0,1-1-4 16,-3 2 1-16,6 8 0 0,-9-17 0 0,6 11-2 15,-3-5 0-15,6 11 3 0,-9-14-2 0,3 4-4 16,6 10 1-16,-7-14 4 0,2 7-4 0,5 7 2 15,-13-11 3-15,10 5 1 0,-5-1 0 0,8 7-3 16,-10-11 0-16,4 4 1 0,6 7-3 0,-14-7 4 0,7 1 0 16,7 6-2-16,-12-11 2 0,5 4 2 0,7 7-7 15,-14-8 9-15,8 3-5 0,6 5 4 16,-15-11-4-16,8 6 4 0,-1 1-1 0,8 4-2 16,-13-9-2-16,3 5 0 0,10 4 1 0,-9-11-4 15,1 5 3-15,8 6 1 0,-16-8 0 0,10 5 4 0,6 3-2 16,-15-7-3-16,15 7-1 0,-14-7 2 0,7 3 0 15,7 4-1-15,-13-3 3 0,13 3 0 16,-14-7 1-16,14 7-2 0,-16-4-6 0,16 4 2 16,-14-3 1-16,14 3 4 0,-13-3-1 0,13 3-8 0,-9-5 11 15,9 5-3-15,-13-6-3 0,13 6 0 16,-14-1 9-16,14 1-8 0,-12-4 4 0,12 4-2 16,-13-2 5-16,13 2-5 0,-12-7 2 0,12 7-1 15,-14-3-2-15,14 3-1 0,-10-3 10 0,10 3-10 0,-16-1-5 16,7-3 2-16,9 4 13 0,-18-6-15 0,9 5 6 15,9 1-1-15,-17-4-1 0,17 4 3 16,-18-2-3-16,18 2 9 0,-13-4-9 0,13 4 2 16,-16-1 0-16,16 1 2 0,-14-2-4 0,14 2 3 0,-15 0-3 15,15 0 7-15,-13-3 4 0,13 3-13 0,0 0-2 16,-23-1 7-16,23 1 2 0,-10 0-2 0,10 0 2 16,0 0-4-16,-15 0-1 0,15 0 1 0,-12-4-2 15,12 4 7-15,0 0-3 0,-21 2 0 0,21-2 0 16,-13 0-1-16,13 0 5 0,-19 2-2 0,19-2-3 15,-12 1-3-15,12-1 4 0,-15 0-5 0,15 0 5 16,-17 3-1-16,17-3 1 0,-15 0 3 0,15 0-3 16,-13 0-3-16,13 0 10 0,-15 2-13 0,15-2 5 15,-12 1 3-15,12-1-3 0,-15 4 3 0,15-4 1 16,-12 0 7-16,12 0-14 0,-13 2 4 0,13-2-4 16,0 0 1-16,-21 1 12 0,21-1-14 0,-12 3 1 15,12-3 0-15,-16 1 1 0,16-1 2 0,-12 2-1 16,12-2-4-16,-14 2 0 0,14-2 5 0,-13 2-2 15,13-2-2-15,-12 1 0 0,12-1 8 0,-12 6-3 16,12-6 1-16,-12 4-3 0,12-4-2 0,0 0 4 16,-16 1-1-16,16-1 3 0,-12 6-3 0,12-6 1 15,-11 2-3-15,11-2 1 0,-9 5 1 0,9-5 3 16,-10 6 2-16,10-6-4 0,-9 5-7 0,9-5 6 16,-12 6 0-16,12-6 4 0,-10 4-2 0,10-4-5 15,-12 7 3-15,12-7 3 0,-12 7 9 0,12-7-15 16,-12 6 2-16,12-6 1 0,-9 4 10 0,9-4-13 0,-15 4 2 15,10 2-2-15,5-6 5 0,-12 8-1 16,12-8-2-16,-8 5 4 0,0-2-5 0,8-3 0 16,-12 6 4-16,12-6-4 0,-13 6 2 0,13-6 4 15,-6 4 0-15,6-4-5 0,0 0 2 0,-14 7 0 16,14-7-2-16,-9 5 2 0,9-5 0 0,-12 7-1 16,12-7 1-16,-10 6 0 0,10-6-3 0,-7 3 5 15,7-3-4-15,-8 8 0 0,8-8 9 0,0 0-7 16,-9 3 9-16,9-3-9 0,0 0 1 0,-6 7-1 15,6-7 2-15,0 0-3 0,0 0-1 0,-10 4 0 0,10-4 2 16,0 0-3-16,0 0 0 0,0 0 3 16,-9 7-1-16,9-7 1 0,0 0 1 0,0 0 0 15,0 0 4-15,-5 10-2 0,5-10-1 0,0 0-17 16,0 0-36-16,0 0-48 0,5 20-56 0,-5-20-81 0,-6 6-114 16,6-6-180-16,0 0-573 0,-24 11 253 0</inkml:trace>
  </inkml:traceGroup>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1-05-17T07:15:23.790"/>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F9169BD5-FE63-444B-9554-F4BBFB85921D}" emma:medium="tactile" emma:mode="ink">
          <msink:context xmlns:msink="http://schemas.microsoft.com/ink/2010/main" type="inkDrawing" rotatedBoundingBox="14309,17530 17486,17323 17519,17831 14342,18037" semanticType="callout" shapeName="Other">
            <msink:sourceLink direction="with" ref="{F7FAD48C-0421-486B-9415-5CAB00CAF3D5}"/>
          </msink:context>
        </emma:interpretation>
      </emma:emma>
    </inkml:annotationXML>
    <inkml:trace contextRef="#ctx0" brushRef="#br0">0 597 45 0,'0'0'62'0,"0"0"-9"0,0 0-6 0,0 0-1 0,0 0-1 16,0 0-3-16,0 0-5 0,0 0-3 15,0 0-16-15,0 0 5 0,0 0 0 0,0 0 5 0,0 0-5 16,0 0-2-16,0 0-7 0,0 0-1 0,0 0-1 15,0 0 0-15,0 0 2 0,0 0 8 0,0 0-3 16,0 0 5-16,8 3-1 0,-8-3 3 0,0 0-5 16,0 0 7-16,0 0-4 0,0 0-1 0,0 0 3 15,0 0-2-15,0 0 5 0,0 0-13 0,0 0 0 16,0 0-1-16,0 0 1 0,0 0-1 0,0 0 8 16,0 0-8-16,0 0 8 0,0 0-3 15,0 0 2-15,0 0 9 0,0 0-7 0,0 0 2 0,0 0-3 16,0 0-1-16,0 0 6 0,0 0-9 0,0 0-7 15,0 0 11-15,0 0-4 0,0 0-5 0,0 0 2 16,0 0-7-16,0 0 3 0,0 0-4 0,0 0 7 16,0 0 2-16,0 0 4 0,0 0 4 0,0 0 0 15,0 0 5-15,0 0-2 0,0 0 5 0,0 0 1 16,0 0-2-16,0 0-5 0,0 0 1 0,0 0-2 16,0 0-2-16,0 0-3 0,0 0-2 0,0 0-1 15,0 0-3-15,0 0 2 0,0 0-6 0,0 0 2 16,0 0-6-16,4 8 1 0,-4-8 8 0,0 0-3 15,0 0 3-15,0 0 4 0,0 0 4 0,0 0-3 16,0 0 5-16,0 0-2 0,0 0 3 0,0 0-4 0,0 0 8 16,0 0-5-16,0 0-1 0,0 0 0 15,0 0 8-15,0 0-8 0,0 0-2 0,0 0-1 16,0 0-1-16,0 0 0 0,0 0-6 0,0 0 5 16,0 0-1-16,0 0 0 0,0 0-1 0,0 0 0 0,0 0 1 15,0 0-3-15,0 0 1 0,0 0-5 16,0 0 3-16,0 0-5 0,0 0 7 0,0 0-3 15,0 0 1-15,0 0-6 0,0 0 1 0,0 0 0 16,0 0 1-16,14-12 0 0,-14 12-1 0,0 0-1 0,7-6 0 16,-7 6-4-16,0 0-1 0,0 0 3 0,12-5-1 15,-12 5-6-15,0 0 3 0,8-6 2 0,-8 6 1 16,0 0-3-16,7-7 2 0,-7 7 0 0,0 0-1 16,12-7-1-16,-12 7-2 0,6-6 0 0,-6 6 1 15,0 0-1-15,7-9 2 0,-7 9-9 0,0 0 9 16,9-6-3-16,-9 6 6 0,6-6-6 0,-6 6 3 15,0 0 0-15,11-11-1 0,-11 11-7 0,9-4 8 16,-9 4-3-16,0 0-1 0,7-6-1 0,-7 6 3 16,8-6-2-16,-8 6 3 0,6-7 1 0,-6 7-3 15,0 0-2-15,7-8 1 0,-7 8-1 0,0 0 7 16,16-4-5-16,-16 4 0 0,8-4 2 0,-8 4-1 16,0 0-4-16,9-7 2 0,-9 7 3 0,0 0 0 15,10-5-5-15,-10 5 3 0,8-6 0 0,-8 6-2 16,0 0 1-16,9-5 2 0,-9 5 1 0,0 0-2 15,9-5 2-15,-9 5-1 0,7-5-3 0,-7 5 1 16,0 0 1-16,11-8 2 0,-11 8-2 0,8-3-1 16,-8 3 0-16,0 0 1 0,11-6 3 0,-11 6-3 15,6-7-1-15,-6 7 3 0,0 0-6 0,12-5 2 0,-12 5 2 16,7-8 0-16,-7 8-2 0,8-5 3 16,-8 5-2-16,0 0 0 0,12-5 2 0,-12 5 1 15,0 0-4-15,12-4-1 0,-12 4 1 0,9-4 1 16,-9 4 0-16,7-7 3 0,-7 7-4 0,10-4 2 0,-10 4 0 15,12-8 2-15,-12 8-4 0,9-4 3 16,-9 4-1-16,12-4-1 0,-12 4 1 0,9-8 1 16,-9 8-4-16,12-6 4 0,-12 6 1 0,8-3-5 15,-8 3 3-15,12-4 2 0,-12 4-2 0,11-3 1 0,-11 3 0 16,9-8 0-16,-9 8 0 0,12-7 0 0,-12 7-1 16,8-6-1-16,-8 6-5 0,12-3 7 15,-12 3 1-15,6-6-1 0,-6 6-1 0,0 0 1 16,10-2-1-16,-10 2-2 0,11-3 3 0,-11 3 0 0,9-7-3 15,-9 7 3-15,7-6-3 0,-7 6 5 0,10-5-3 16,-10 5 0-16,0 0 0 0,9-7 3 0,-9 7-2 16,0 0 0-16,14-6-2 0,-14 6 3 0,7-4-1 15,-7 4-3-15,0 0 2 0,12-7 1 0,-12 7 0 16,11-4 1-16,-11 4-3 0,0 0 2 0,10-5-2 16,-10 5 1-16,10-4-1 0,-10 4 0 0,12-5 1 15,-12 5 2-15,9-8-3 0,-9 8 3 0,12-5-5 16,-6 1 4-16,-6 4-1 0,15-9 0 0,-9 5-3 15,-6 4 4-15,17-5-1 0,-9 1 1 0,-8 4-2 16,15-9-3-16,-7 7 6 0,-1-3 1 0,-7 5-2 16,18-4 1-16,-10-1-3 0,-8 5 2 0,15-6 0 15,-8 4 0-15,-7 2 0 0,15-4-3 0,-15 4 0 16,13-7 0-16,-13 7 3 0,11-7 1 0,-11 7-4 16,12-5 2-16,-5 3-2 0,-7 2 2 0,12-7-1 15,-12 7 2-15,0 0 0 0,15-4-1 0,-15 4-2 0,11-6 4 16,-11 6-1-16,14-4 0 0,-14 4-4 0,12-3 4 15,-12 3-1-15,15-6 0 0,-7 2-1 16,-8 4 2-16,16-6-2 0,-16 6 2 0,11-2-4 16,-4-2 2-16,-7 4 0 0,15-3 0 0,-15 3 2 0,10-4-2 15,-10 4 1-15,12-6-3 0,-12 6 2 16,9-1 0-16,-9 1 0 0,0 0 1 0,17-6-1 16,-17 6 1-16,0 0 3 0,13 0-2 0,-13 0 0 15,0 0-2-15,12 0 0 0,-12 0 4 0,0 0-2 0,15-7-1 16,-15 7-3-16,12-3 3 0,-12 3 0 0,10-1 2 15,-10 1-7-15,12-2 3 0,-12 2 4 0,11-4-4 16,-11 4 3-16,15-1 2 0,-15 1-4 0,14 0 1 16,-14 0 2-16,14 0-3 0,-14 0-1 0,12-4 3 15,-12 4 1-15,15-2-2 0,-15 2 0 0,16-4 1 16,-16 4-2-16,15-3 1 0,-6-2 1 0,1 4-1 16,-10 1-1-16,20-5 6 0,-11 5-6 0,3-4 0 15,-12 4 1-15,19-2 6 0,-10 1-2 0,-9 1-3 16,18-4 2-16,-18 4-1 0,16-6-1 0,-7 6 2 15,-9 0-2-15,17-5 2 0,-17 5-2 0,13 0 3 16,-13 0-2-16,17-6-2 0,-17 6 5 0,13-3-6 16,-13 3 0-16,15 0 3 0,-15 0 1 0,15-4-3 15,-15 4 0-15,12 0 3 0,-12 0 0 0,12-2-2 16,-12 2 0-16,13-2 4 0,-13 2-7 0,15-2 6 16,-15 2-2-16,15-3 4 0,-15 3-3 0,13 0-4 15,-13 0 3-15,14-2 1 0,-14 2 0 0,13 0-4 16,-13 0 1-16,15-3 5 0,-15 3-5 0,0 0 1 15,17 0 1-15,-17 0 0 0,11 3 1 0,-11-3-2 16,0 0 1-16,15-3-2 0,-15 3-1 0,14 0 2 16,-14 0-1-16,13 3 2 0,-13-3-2 0,12 0 1 15,-12 0-1-15,18 0 1 0,-18 0-2 0,16 0 5 16,-5-3-2-16,-11 3-2 0,21 0 3 0,-21 0 0 16,16 3 0-16,-16-3 1 0,14-3 0 0,-14 3-2 0,16 3-2 15,-16-3 2-15,15 0 1 0,-15 0 0 0,13 0-1 16,-13 0 3-16,14 2-5 0,-14-2 2 0,13 0 2 15,-13 0-2-15,14-2 1 0,-14 2 2 16,16 0-5-16,-16 0 4 0,15 0 2 0,-6 4-2 0,-9-4 1 16,16 0-2-16,-16 0-4 0,17 3 3 15,-7-3 1-15,-10 0-1 0,19 0-1 0,-19 0 0 0,17-2 0 16,-7 4 0-16,-10-2 1 0,15 0 4 16,-15 0-8-16,18 0 2 0,-10 2 2 0,-8-2-1 0,16 2 0 15,-7 2 1-15,-9-4 0 0,16 0 0 0,-16 0 1 16,15 2-1-16,-4-1 3 0,-11-1-5 15,19 0 2-15,-10 2-2 0,-9-2-1 0,18 4 1 0,-18-4 0 16,13 1-2-16,-4-1 4 0,-9 0 1 0,23 3 1 16,-16-3 1-16,-7 0-2 0,15 3 7 0,-3-1-1 15,-12-2 0-15,16 2 2 0,-5-2 2 0,-11 0-3 16,13 1 1-16,-13-1-1 0,17 3 3 0,-17-3-4 16,16-3-2-16,-16 3-1 0,16 0 0 0,-16 0-2 15,14 3 5-15,-14-3-5 0,13 1 0 0,-13-1 1 16,14 4-3-16,-14-4-2 0,12 2 5 0,-12-2-4 15,12 1 7-15,-12-1-9 0,13 2 0 0,-13-2 3 16,12 3-1-16,-12-3 0 0,13 0 1 0,-13 0-2 16,12 1 1-16,-12-1 0 0,9 6 1 0,-9-6-2 15,18 4 3-15,-10-1-3 0,-8-3 3 0,15 1 0 16,-8 5-1-16,-7-6-2 0,16 4-1 0,-16-4 6 16,14 4-6-16,-7-3 4 0,-7-1 0 0,15 0 2 15,-15 0-2-15,20 0 2 0,-13 1 2 0,3 4 1 16,-1-5-1-16,-9 0 3 0,20 7-2 0,-13-4 1 15,-7-3 2-15,21 3-3 0,-10 1 1 0,-11-4 3 0,16 3-6 16,-4 1 6-16,-2-3-6 0,-10-1 1 0,18 2 4 16,-7 2 0-16,-2-3-2 0,-9-1 0 0,22 5 1 15,-13 0 0-15,-9-5-1 0,15 3-5 16,-5 1 1-16,-2-1 1 0,-8-3-1 0,19 4 0 0,-10-1-3 16,3 4 3-16,-5-5 0 0,5 3 1 0,-4-1-2 15,5 1 0-15,-1-1-1 0,-4 0-2 0,4-1 5 16,-3 1-4-16,1 0-3 0,-3-1 3 0,-7-3-2 15,15 7 3-15,-9-3 2 0,-6-4-6 0,15 3 5 16,-9 1-1-16,-6-4 1 0,11 3-6 0,-11-3 6 16,9 8-7-16,-2-4 2 0,-7-4 5 0,12 6-3 15,-12-6 2-15,9 5 0 0,-9-5-5 0,10 7 5 16,-10-7-4-16,12 5 4 0,-12-5 3 0,11 7 12 16,-5-3 0-16,-6-4 0 0,16 4 1 0,-11 0 0 15,5-1-2-15,-10-3-4 0,13 10 1 0,-5-8 1 16,-8-2-2-16,13 8-6 0,-7-5 3 0,2 2-1 15,-1 1 2-15,-7-6-5 0,12 7 2 0,-12-7 1 16,9 6-6-16,-3-1-3 0,-6-5 6 0,11 6 0 16,-11-6-2-16,8 7-3 0,-8-7 3 0,6 7-2 15,-6-7-2-15,0 0 2 0,11 5 0 16,-7 1 16-16,-4-6-9 0,9 3 4 0,-9-3 2 0,9 4 0 16,-9-4 7-16,0 0 0 0,9 6-2 0,-9-6 8 15,0 0-4-15,9 7-3 0,-9-7 0 0,0 0 3 16,0 0-7-16,0 0 11 0,9 5-8 0,-9-5 2 15,0 0-1-15,0 0 6 0,0 0 1 0,0 0-2 16,0 0 2-16,0 0 6 0,0 0 4 0,6 6-3 16,-6-6-5-16,0 0 12 0,0 0-6 0,0 0 9 15,0 0-2-15,0 0 10 0,0 0-24 0,0 0 3 16,0 0-7-16,0 0 6 0,0 0-7 0,0 0-6 0,0 0-17 16,0 0-32-16,0 0-40 0,-24-29-38 15,15 27-47-15,0-3-57 0,9 5-74 0,-27-2-347 16,10-2-686-16,-1 2 303 0</inkml:trace>
  </inkml:traceGroup>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1-05-17T07:15:45.832"/>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72C6F007-3ADB-4CA5-A251-715AFD954F89}" emma:medium="tactile" emma:mode="ink">
          <msink:context xmlns:msink="http://schemas.microsoft.com/ink/2010/main" type="writingRegion" rotatedBoundingBox="17319,16854 30422,16834 30425,18467 17321,18487"/>
        </emma:interpretation>
      </emma:emma>
    </inkml:annotationXML>
    <inkml:traceGroup>
      <inkml:annotationXML>
        <emma:emma xmlns:emma="http://www.w3.org/2003/04/emma" version="1.0">
          <emma:interpretation id="{67DF4940-E9BF-4C03-A14A-6639D9F47749}" emma:medium="tactile" emma:mode="ink">
            <msink:context xmlns:msink="http://schemas.microsoft.com/ink/2010/main" type="paragraph" rotatedBoundingBox="17319,16854 30422,16834 30425,18467 17321,18487" alignmentLevel="1"/>
          </emma:interpretation>
        </emma:emma>
      </inkml:annotationXML>
      <inkml:traceGroup>
        <inkml:annotationXML>
          <emma:emma xmlns:emma="http://www.w3.org/2003/04/emma" version="1.0">
            <emma:interpretation id="{15F32FD8-75A0-4482-9AE7-DFBB56293150}" emma:medium="tactile" emma:mode="ink">
              <msink:context xmlns:msink="http://schemas.microsoft.com/ink/2010/main" type="line" rotatedBoundingBox="17319,16854 30422,16834 30425,18467 17321,18487"/>
            </emma:interpretation>
          </emma:emma>
        </inkml:annotationXML>
        <inkml:traceGroup>
          <inkml:annotationXML>
            <emma:emma xmlns:emma="http://www.w3.org/2003/04/emma" version="1.0">
              <emma:interpretation id="{CD5EA5CD-1341-4840-BCEF-6CCB15176190}" emma:medium="tactile" emma:mode="ink">
                <msink:context xmlns:msink="http://schemas.microsoft.com/ink/2010/main" type="inkWord" rotatedBoundingBox="17319,17101 19130,17099 19131,18064 17321,18066"/>
              </emma:interpretation>
            </emma:emma>
          </inkml:annotationXML>
          <inkml:trace contextRef="#ctx0" brushRef="#br0">5241 40 5 0,'0'0'156'0,"0"0"-8"0,0 0-15 15,0 0 0-15,0 0-4 0,0 0-6 0,0 0-1 16,0 0-10-16,0 0-6 0,0 0-6 0,0 0-22 15,0 0-4-15,0 0 1 0,0 0-8 0,0 0-11 16,0 0-4-16,0 0 0 0,0 0-2 0,-36-3 0 16,36 3 0-16,0 0-1 0,-21 1 2 0,21-1-4 15,-16 6 0-15,16-6-4 0,-18 2 0 0,7 0 1 16,-4 1-4-16,1 1-3 0,0-1 1 0,4 3-5 16,1-2 0-16,-2-3-1 0,1 6 0 0,-1-3-6 15,11-4 2-15,-16 10-5 0,7-5 4 0,2 0-6 16,7-5-2-16,-14 10-1 0,8-6 2 0,6-4-4 15,-9 8 1-15,9-8-2 0,-9 6-4 0,9-6 4 16,-9 9-3-16,9-9-3 0,-4 8 2 0,4-8-3 16,0 0 9-16,-6 11-9 0,6-11-2 0,0 0-2 15,-5 7 1-15,5-7 3 0,0 0-5 0,0 0 4 0,6 14 3 16,-6-14-4-16,0 0 1 0,8 10-5 16,-8-10 6-16,6 5-2 0,-6-5 0 0,9 6-5 15,-9-6 4-15,10 2 2 0,-10-2-5 0,0 0 2 16,14 5 2-16,-14-5-4 0,13 0-1 0,-13 0 3 0,9 3-3 15,-9-3 2-15,12 3 2 0,-12-3-3 0,15 1 0 16,-15-1 0-16,13 3 0 0,-13-3 1 0,14 0 0 16,-14 0-4-16,16 0 2 0,-16 0-1 0,12 4-1 15,-12-4 2-15,0 0 0 0,15-1-3 16,-15 1 3-16,12 0-3 0,-12 0 2 0,0 0 0 0,16 1 1 16,-16-1-1-16,12 3 3 0,-12-3-4 0,12 1 1 15,-12-1 0-15,11 2-2 0,-11-2 1 0,16 4 0 16,-16-4 0-16,15 0 2 0,-9 3-2 0,-6-3 3 15,18 4 3-15,-11-3-2 0,-7-1-1 0,15 0 2 16,-15 0-2-16,15 5 3 0,-5 0-4 0,-10-5 2 16,15 0-3-16,-4 2-3 0,-4 3 2 0,-7-5-1 15,11 2 1-15,-11-2 2 0,12 5-2 0,-12-5-3 16,7 10 5-16,-7-10-3 0,6 7-4 0,-6-7 5 16,5 7-2-16,-5-7 2 0,3 11-2 0,-3-11 5 15,4 10 1-15,-4-10-4 0,-1 14 1 0,1-14 2 16,0 13-2-16,0-13-1 0,0 11 3 0,0-11-2 15,0 0-1-15,-5 18-2 0,2-8 3 0,3-10 3 0,-4 10-3 16,4-10-1-16,-5 11-1 0,5-11 5 0,-4 15 3 16,4-15-4-16,-6 10-2 0,6-10 1 15,-9 11 3-15,4-7 5 0,5-4 3 0,-6 8 4 16,6-8-6-16,-10 7 11 0,10-7-7 0,-9 5 3 0,9-5 3 16,-14 4-2-16,14-4-2 0,-11 2 1 15,11-2 5-15,0 0-10 0,-21 0 2 0,21 0-2 0,-18-2 6 16,18 2-9-16,-17-5-2 0,17 5 1 15,-16-4-2-15,7 1 1 0,9 3 0 0,-18-3-1 0,18 3 4 16,-15-3-6-16,15 3-1 0,-15-6 1 0,3 4-1 16,12 2-3-16,-19-3 0 0,10-2 0 0,9 5 3 15,-13-1 0-15,2-4 0 0,11 5-2 0,-15-6 3 16,15 6 2-16,0 0-4 0,-16 0 3 0,16 0-1 16,-8-4-2-16,8 4-1 0,0 0-8 0,-7-8-6 15,7 8-7-15,0 0-8 0,0 0-6 0,0-13-8 16,0 13-10-16,0 0-16 0,0 0-11 0,0 0-18 15,0 0-12-15,12-10-12 0,-12 10-17 0,0 0-23 16,15-3-36-16,-15 3-153 0,0 0-380 0,19 3 169 16</inkml:trace>
          <inkml:trace contextRef="#ctx0" brushRef="#br0" timeOffset="-20058.2297">4558 230 79 0,'0'0'107'15,"0"0"1"-15,0 0-20 0,0 0 0 0,0 0-6 16,0 0 0-16,0 0-1 0,0 0-9 0,0 0 3 16,0 0-1-16,0 0 1 0,0 0 2 0,0 0-6 15,0-15 1-15,0 15 0 0,0 0-1 0,0 0-6 16,0 0 7-16,0 0-7 0,0 0 2 0,0 0-1 16,0 0 2-16,-3-14-1 0,3 14-4 0,0 0 2 15,0 0 1-15,0 0 2 0,0 0-2 0,0 0 4 16,0 0-3-16,0 0-6 0,0 0 4 0,0 0-3 15,0 0-8-15,0 0 2 0,0 0 0 0,0 0-9 16,-6-7-2-16,6 7-2 0,0 0-5 0,0 0-1 16,0 0-9-16,0 0 3 0,0 0-7 0,0 0 4 15,0 0-9-15,0 0-6 0,0 0 3 0,0 0-4 16,0 0-4-16,0 0 3 0,0 0-3 0,0 0-2 16,0 0-3-16,0 0 5 0,0 0-2 0,0 0-2 15,0 0-1-15,0 0 6 0,0 0-6 0,0 0 2 16,0 0 0-16,0 0 4 0,0 0-1 0,0 0 2 15,0 0-1-15,0 0-2 0,16 25 0 0,-16-25-3 16,8 7 8-16,-8-7-9 0,6 5 0 0,-6-5 2 16,6 10-1-16,-6-10-1 0,7 9 3 0,-6-2-1 15,-1-7-1-15,6 11 1 0,-1-5 1 0,-5-6-1 16,7 10 0-16,-7-10 3 0,0 0-4 0,8 12-2 0,-8-12-2 16,6 7 4-16,-6-7 1 0,1 11 0 0,-1-11-1 15,6 9 0-15,-6-9 1 0,6 6 1 0,-6-6 0 16,6 9 17-16,-6-9-11 0,6 13 2 0,-6-13-3 15,5 11 3-15,-1-5-2 0,-4-6 0 0,8 9-5 16,-8-9 5-16,7 13-4 0,-2-10 3 0,-5-3-3 16,7 10 1-16,-7-10 1 0,9 8-4 15,-9-8 0-15,6 11 0 0,-2-5 1 0,-4-6 0 0,0 0-2 16,8 11-7-16,-8-11 9 0,4 6-2 16,-4-6-1-16,0 0 3 0,6 8-5 0,-6-8 0 0,0 0 1 15,0 0 7-15,8 7-11 0,-8-7 7 0,0 0-6 16,7 5 0-16,-7-5 0 0,0 0 12 0,0 0-12 15,0 0 2-15,6 7-2 0,-6-7 3 0,0 0-5 16,0 0 5-16,0 0-1 0,0 0-1 0,6 7 3 16,-6-7-1-16,0 0 12 0,0 0-4 0,0 0 0 15,0 0 3-15,0 0 3 0,0 0-1 0,0 0-2 16,0 0-2-16,0 0 2 0,0 0 0 0,0 0 0 16,0 0-5-16,0 0 3 0,0 0-4 0,0 0 3 15,0 0-6-15,0 0 1 0,0 0 0 0,2 11-8 16,-2-11 7-16,0 0 2 0,0 0-10 0,0 0 4 15,0 0 0-15,0 0 2 0,0 0 1 0,0 0-1 16,0 0 2-16,0 0-2 0,0 0-3 0,0 0-2 0,0 0 3 16,0 0 1-1,0 0-2-15,0 0 5 0,0 0-1 0,-27 5 0 0,19-2-4 0,8-3 2 16,-19 5 8-16,7-5-7 0,3 4-1 0,9-4 8 0,-19 7-17 16,5-3 9-16,2-1-6 0,2-2 3 0,1 4 4 15,0-2-3-15,-2 1-4 0,3 2 3 16,-3-1-4-16,2-1 1 0,2 0 1 0,-4 3 4 15,2 0-4-15,2-2 3 0,-2 2 1 0,4-1 1 0,-4 3-5 16,2-3 3-16,7-6 1 0,-12 16 0 0,9-11-3 16,3-5 4-16,-12 13-3 0,9-6 4 0,-3 1-3 15,0 0 0-15,6-8 3 0,-10 16 1 0,4-13-3 16,6-3-27-16,-9 12-6 0,4-5-41 0,-2 2-51 16,-2-6-67-16,9-3-84 0,-18 6-244 0,11-5-561 15,7-1 249-15</inkml:trace>
          <inkml:trace contextRef="#ctx0" brushRef="#br0" timeOffset="-1609.8157">4819 540 16 0,'0'0'96'0,"0"0"-7"0,0 0 0 0,0 0-11 0,0 0-9 0,0 0-5 16,0 0 6-16,0 0-5 0,0 0-5 0,0 0-21 16,0 0 19-16,0 0 2 0,0 0-10 0,0 0-3 15,0 0 6-15,0 0-9 0,0 0 6 0,0 0-6 16,0 0 6-16,0 0-5 0,0 0 7 0,0 0 0 0,0 0-4 15,0 0-5-15,0 0-1 0,0 0-6 16,0 0-2-16,0 0-6 0,0 0 0 0,0 0 0 16,0 0-6-16,0 0-4 0,0 0 0 0,0 0 3 15,0 0 0-15,0 0 4 0,0 0-1 0,0 0-3 16,0 0 5-16,0 0 3 0,0 0-4 0,0 0 4 16,0 0-4-16,0 24-6 0,0-24-5 0,1 10 4 15,-1-10 1-15,5 11-2 0,-2-2-2 0,-3-9-1 16,4 9 0-16,-4-9 0 0,6 13-1 0,-1-6-4 0,-5-7 6 15,4 10 1-15,-4-10-1 0,6 11 4 0,-6-11 0 16,6 11-5-16,-6-11 4 0,10 7 3 16,-2-1 1-16,-2-1 1 0,1 1-3 0,2 1-2 15,5-5 3-15,-1 5-6 0,-5-3-4 0,3 1 1 0,0-3 2 16,-4 3-3-16,7-2-2 0,-1 1 2 0,1-1 0 16,1-2-2-16,-4 5-1 0,4-5-2 0,-1 0 2 15,2 4-5-15,-5-5 2 0,-1 2-3 0,-10-2 3 16,21 0-2-16,-9 2-4 0,-2 0 5 0,-10-2 3 15,26 1-4-15,-16-1 1 0,1 2-2 0,-11-2 1 16,22 0-3-16,-7 0 1 0,-6 0 5 0,9 1 2 16,-18-1 2-16,27-1 4 0,-10-1-3 0,-3 2 14 15,1 0-2-15,0-1-4 0,3 1 4 0,-5-2-2 16,2 2-6-16,-2 0 0 0,-13 0-2 0,24 0-4 16,-9 2 0-16,-3-2-1 0,0 0-1 0,-12 0 1 15,21 0-1-15,-12 0-3 0,-9 0 5 0,19 1-6 16,-7 1 3-16,-12-2-1 0,20 0 1 0,-9 2-1 15,0-2-2-15,1 3 0 0,-12-3-2 0,21-3 8 16,-11 6-6-16,7-3-1 0,-6 1-1 0,-11-1 2 16,26 0-1-16,-13 0-1 0,2-4 2 0,-1 4-3 15,-1-2 2-15,6-1 0 0,-4 3-1 0,3-4-1 16,0 2 1-16,-3-2 1 0,0 2 8 0,1-2 6 16,-2 0 5-16,-4 2 0 0,4 0-2 0,-1-4-1 15,-3 5 0-15,-10 1 0 0,21-6-3 0,-10-1 1 16,-2 5 1-16,-9 2-1 0,19-7-7 0,-10 2 1 0,-9 5-3 15,19-7 1-15,-8 4 1 0,2-2-1 16,-4-1 0-16,-1 1 2 0,-8 5 1 0,13-12 1 16,-4 7 0-16,-1-4-5 0,-1 4 3 0,0-1-4 15,-1-4 1-15,0 3 0 0,-6 7-2 0,11-14 2 16,-7 8-5-16,-4 6 2 0,8-14-2 0,-2 3 1 16,0 5 1-16,-2-1 0 0,4-1-4 0,-8 8 5 15,7-16-1-15,-1 7-4 0,0 0-1 0,-3 0 4 16,-3 9-2-16,7-18-1 0,-2 7-1 0,-2 3 3 15,1-3 1-15,1 4 1 0,-2-9-5 0,1 7 3 0,-2-2-3 16,-1-1 1-16,8-2-1 0,-7 5 0 0,-2 9 0 16,1-17 3-16,1 6-2 0,-2 11 1 15,3-20-1-15,-2 9-1 0,-1 4 2 0,0 7-1 16,0-20-2-16,0 10 2 0,0 10-1 0,-1-18-1 0,-4 7-2 16,2 4 4-16,3 7-2 0,-6-21 2 15,2 11 1-15,1 3 4 0,0-4-9 0,3 11 5 16,-8-18-1-16,7 8 0 0,1 10 0 0,-5-18-2 0,4 5 2 15,-4 6 2-15,5 7-4 0,-1-18 1 0,0 10-2 16,-4-1-1-16,5 9 0 0,-3-18 4 0,3 18 0 16,-4-18-3-16,2 6 3 0,-2 5 0 0,4 7-1 15,-6-18-2-15,6 11 0 0,0 7 1 0,-8-17 3 16,5 10-4-16,3 7 5 0,-9-15-4 0,6 8 0 16,-3-2 1-16,0 0 0 0,-1 2-1 15,-1 1-1-15,8 6 0 0,-16-11 3 0,6 2 0 0,4 4-3 16,-2-1 3-16,-1-2-4 0,9 8 3 0,-16-10 1 15,8 6-3-15,-2-3 2 0,10 7 0 0,-16-6 0 16,7-1 1-16,9 7-1 0,-15-9-2 0,6 7 2 16,9 2-2-16,-17-8 2 0,13 3 5 0,4 5-5 15,-17-9 1-15,8 7-4 0,-1-3 0 0,10 5 4 16,-19-5-2-16,11 1 4 0,8 4-3 0,-21-3-1 16,12 2 1-16,9 1-2 0,-22-8 1 0,13 8 1 15,9 0-3-15,-21-3 2 0,21 3 1 0,-19 0 1 16,8-2 4-16,-4 2-8 0,15 0 5 0,-20 0-2 15,8 0-2-15,12 0 3 0,-26 0-2 0,16 0 1 16,-4 0 2-16,-2-4 0 0,16 4-2 0,-21-1 2 16,9 1-5-16,12 0 6 0,-21 1-2 0,9-1-2 15,12 0 2-15,-21 4-2 0,7-4 1 0,3 0 3 16,-2 2-2-16,13-2 1 0,-23 1 0 0,14 1-1 16,9-2-1-16,-23 0 2 0,11 1-1 0,12-1-1 15,-20 1 2-15,11 2-4 0,9-3 2 0,-21 3 3 16,9-3-3-16,12 0 0 0,-22 1 1 0,10-1-2 15,12 0 1-15,-18 2 2 0,9-1 1 0,9-1-1 16,-18 3 2-16,18-3-1 0,-19 0 2 0,19 0-1 16,-16 1 1-16,16-1 2 0,-17 3-2 0,17-3 0 15,-15 1 1-15,15-1 0 0,-13 1 1 0,13-1 0 16,-18 5 2-16,18-5-4 0,-13 0-2 0,13 0 0 16,-17 2 2-16,10 1 0 0,7-3 1 0,-17 1-1 15,17-1 1-15,-15 1-5 0,15-1 2 0,-12 6-1 0,12-6 0 16,-13 3 1-16,13-3-3 0,-12 5 2 0,12-5-2 15,-15 4 5-15,8-3-1 0,7-1-4 16,-18 5 2-16,18-5 6 0,-11 4-7 0,11-4 3 16,-13 7-3-16,4-5-1 0,9-2 2 0,-13 3 1 0,13-3-2 15,-14 5 1-15,14-5 1 0,-7 5-3 0,7-5-1 16,-14 5 3-16,14-5 1 0,-12 6 0 16,12-6-4-16,-10 9-1 0,10-9 4 0,-12 7 0 15,8-3 0-15,4-4-1 0,-11 9 1 0,11-9-5 16,-9 7 4-16,9-7 0 0,-9 5-1 0,9-5 1 0,-4 10-1 15,4-10 1-15,-9 7 0 0,3-1 1 0,6-6 2 16,-9 9-2-16,3-4 2 0,6-5-1 0,-11 15 0 16,8-12-4-16,3-3 0 0,-10 11 3 15,7-5 1-15,3-6-1 0,-10 11 1 0,7-5-2 0,-3 1 0 16,6-7 0-16,-6 11 2 0,1-4-3 0,5-7 5 16,-7 13 0-16,5-6 1 0,2-7-5 15,-7 11 3-15,7-11-4 0,-6 13 4 0,4-6-3 16,2-7 1-16,-9 12 1 0,9-12 6 0,-3 12-9 0,3-12 2 15,-4 15 1-15,1-8 4 0,3-7 0 0,-5 11-3 16,5-11-3-16,-1 12 5 0,1-12-2 0,-6 12 1 16,6-12 0-16,-1 16-3 0,1-16 0 0,-3 13 2 15,3-13-1-15,-2 18 1 0,1-11-2 16,1-7 3-16,-3 12-3 0,3-12 2 0,0 15 0 0,0-15-1 16,-2 11 0-16,2-11 1 0,0 0-3 0,-1 19 6 15,1-19-3-15,0 11 3 0,0-11-4 0,0 0 1 16,0 11 1-16,0-11-2 0,-2 18-1 15,2-18 4-15,0 11 0 0,0-11-1 0,0 15-2 16,0-15 2-16,-3 13-2 0,3-13 0 0,3 14 0 0,-3-14-2 16,-3 12-1-16,3-12 4 0,-1 16 1 0,1-16 2 15,-2 14 0-15,2-14-3 0,-3 13 0 0,3-13-1 16,0 17-2-16,0-17 9 0,-1 14-9 0,2-4 4 16,-1-10-2-16,3 15 1 0,-3-15-2 0,2 17-1 15,-2-17 5-15,0 17-2 0,1-10 0 0,-1-7 1 16,0 17-4-16,3-9 4 0,-3-8 1 0,3 15-2 15,-3-6 0-15,6-1 2 0,-6-8-13 0,2 17-15 16,-2-9-29-16,0-8-44 0,3 19-41 0,-2-8-57 16,0-3-79-16,-1-8-176 0,5 17-487 0,-2-10 215 15</inkml:trace>
          <inkml:trace contextRef="#ctx0" brushRef="#br0" timeOffset="1147.5298">5451 498 86 0,'16'0'171'0,"-16"0"-12"0,0 0-7 16,17 0-10-16,-17 0-14 0,0 0-9 0,19-2-10 15,-19 2-7-15,14 0-14 0,-14 0-10 0,18 5-5 16,-18-5-12-16,13 0-3 0,-13 0-5 0,13 2-5 15,-13-2-11-15,14 4-3 0,-14-4-11 0,12 5-14 16,-12-5-19-16,9 2-13 0,-9-2-19 0,13 1-27 16,-13-1-20-16,0 0-43 0,14 0-96 0,-14 0-246 15,0 0 108-15</inkml:trace>
          <inkml:trace contextRef="#ctx0" brushRef="#br0" timeOffset="760.2829">5579 247 129 0,'0'0'172'16,"0"0"-21"-16,0 0-7 0,0 0-11 0,0 0-8 0,0 0-14 15,0 0-8-15,0 0-9 0,0 0-6 0,0 0-7 16,0 0-1-16,0 0 4 0,0 0-1 0,0 0-6 15,0 0-2-15,0 0 3 0,0 0-6 0,0 0-1 16,0 0-3-16,0 0 2 0,-12 31-7 0,12-31 2 16,2 14-4-16,-2-14-2 0,1 14-3 0,-1-14-4 15,5 14 0-15,-5-4-2 0,0-10-8 0,4 18 1 16,-1-10-3-16,-3-8-5 0,2 16-3 0,2-4-6 16,-2-3-1-16,1 2-3 0,-2 0-1 0,1-3 0 15,1 3-2-15,-2 0-3 0,-1-11-2 0,3 15-3 16,0-5 0-16,-3-10 1 0,2 14-4 0,-2-14 0 15,1 12 0-15,-1-12 1 0,0 16-2 0,3-9 0 16,-3-7-1-16,0 11 2 0,0-11-4 0,2 13 2 16,-2-13-1-16,0 0 3 0,1 15-2 0,-1-15-1 15,0 0-2-15,2 14 7 0,-2-14-5 0,0 0-2 16,3 11 2-16,-3-11 15 0,0 0-1 0,1 11-3 16,-1-11 2-16,0 0-3 0,6 6-4 0,-6-6 1 15,0 0-4-15,3 9-7 0,-3-9-9 0,0 0-9 16,10 7-7-16,-10-7-11 0,9 4-5 0,-9-4-21 15,9 5-9-15,-9-5-14 0,9 2-9 0,-9-2-13 16,0 0-13-16,9 6-21 0,-9-6-14 0,0 0-18 0,12 4-171 16,-12-4-371-16,0 0 164 0</inkml:trace>
          <inkml:trace contextRef="#ctx0" brushRef="#br0" timeOffset="1452.1811">5772 501 148 0,'0'0'187'0,"15"0"-14"16,-15 0-9-16,0 0-13 0,18-5-7 0,-18 5-9 15,14 0-10-15,-14 0-12 0,21-1-10 0,-10 1-10 16,-11 0-8-16,18-1-8 0,-6 1-7 0,-12 0-11 16,20-4-3-16,-12 2-5 0,-8 2-7 0,18 2-4 15,-18-2-5-15,13-3-3 0,-13 3-9 0,14-3-10 16,-14 3-14-16,0 0-15 0,12-3-9 0,-12 3-19 16,0 0-21-16,0 0-12 0,13-4-20 0,-13 4-21 15,0 0-44-15,0 0-91 0,0 0-274 0,0 0 122 16</inkml:trace>
          <inkml:trace contextRef="#ctx0" brushRef="#br0" timeOffset="1782.325">5833 356 129 0,'0'0'208'0,"0"0"-22"0,0 0-18 0,0 0-18 16,0 0-15-16,0 0-13 0,0 0-7 0,0 0-6 16,0 0-8-16,0 0 2 0,0 0-5 0,0 0-2 15,0 35-1-15,0-35-4 0,0 16-1 0,0-6-3 0,0-10-3 16,0 24-5-16,1-13-4 0,1-3-6 16,2 2-3-16,-4 1-2 0,2-1-1 0,-2-10-8 15,4 21-4-15,1-11-7 0,-4-2-4 0,-1-8-1 16,3 17-4-16,2-11-3 0,-5-6-4 0,1 14-1 15,-1-14-2-15,6 12-4 0,-6-12 0 0,5 13-6 0,-5-6-2 16,0-7-14-16,3 10-20 0,-3-10-20 16,4 9-17-16,-4-9-19 0,0 0-26 0,0 0-22 15,0 13-23-15,0-13-37 0,0 0-194 0,0 0-410 0,0 0 182 16</inkml:trace>
          <inkml:trace contextRef="#ctx0" brushRef="#br0" timeOffset="2032.0523">6054 380 224 0,'0'0'228'0,"6"-7"-19"0,-6 7-12 0,0 0-12 0,0 0-6 15,14 0-16-15,-14 0-7 0,0 0-13 0,12 9-7 16,-12-9-11-16,8 10-7 0,-4-3-12 0,-1 2-7 15,2 4-11-15,-4-3-7 0,2 0-9 16,-1 4-8-16,-1 1-3 0,-1 3-6 0,3-1-1 16,-3 5-21-16,0-4-33 0,-6 5-37 0,3-1-52 0,-4 2-55 15,1-4-84-15,-2-2-152 0,1-2-412 0,2-1 183 16</inkml:trace>
          <inkml:trace contextRef="#ctx0" brushRef="#br0" timeOffset="3754.5121">6067 431 117 0,'0'0'156'0,"0"0"-6"0,6-20-11 16,-6 20-6-16,0 0-12 0,0 0-5 0,1-14-9 15,-1 14 2-15,0 0-5 0,5-10 0 0,-5 10 0 16,0 0 3-16,1-10-1 0,-1 10 0 0,0 0-7 15,-1-15 2-15,1 15-1 0,0 0-5 0,0 0 3 16,0-11-9-16,0 11-5 0,0 0 2 0,0 0-1 16,0 0-7-16,0 0 0 0,1-14-5 0,-1 14-8 15,0 0-6-15,0 0-10 0,0 0 2 0,0 0-7 16,0 0-9-16,0 0-2 0,0 0-6 0,0 0 0 16,0 0-1-16,0 0-2 0,0 0-1 0,0 0 0 15,20 21-3-15,-16-14-1 0,-4-7-5 0,6 14 3 16,-4-6-4-16,-1 2-2 0,-1-10 1 0,5 17-3 0,-5-9-1 15,1 3 0-15,-1-11 0 0,5 19-6 0,-4-12 11 16,-1 4-10-16,0-11-3 0,0 14 6 0,0-14-3 16,0 17 1-16,0-17-1 0,0 17 3 15,0-17 0-15,-1 12-3 0,1-12 3 0,1 15-2 0,-1-15 3 16,-1 12-1-16,1-12-1 0,3 11-2 0,-3-11-1 16,0 0 0-16,0 11 3 0,0-11 0 0,0 0-1 15,3 11 3-15,-3-11-2 0,0 0 1 16,3 10 8-16,-3-10-10 0,0 0 0 0,0 0-2 0,4 7 3 15,-4-7 1-15,0 0 0 0,0 0-2 0,0 0 3 16,0 0-2-16,0 0 16 0,0 0-17 16,0 0 1-16,0 0 10 0,0 0-13 0,0 0-2 15,0 0 4-15,0 0-3 0,0 0 2 0,8-29-2 0,-8 29 2 16,0-14-3-16,0 14 14 0,1-15-17 0,1 4 1 16,-2 11 3-16,3-19 1 0,-3 19-5 0,0-16 2 15,0 16 1-15,-3-15-1 0,1 4-1 0,2 11 1 16,-1-13 2-16,1 13-4 0,0 0 4 0,0-18-2 15,0 18 4-15,-5-7-8 0,5 7 9 0,0 0-5 16,0-18-2-16,0 18 2 0,0 0-2 0,-3-11 2 16,3 11 2-16,0 0-7 0,-6-11 5 0,6 11-3 0,0 0 0 15,0 0 4-15,0 0 0 0,-1-9 1 16,1 9-4-16,0 0-1 0,0 0 2 0,0 0-1 16,0 0 2-16,0 0-2 0,0 0-1 0,0 0-1 15,0 0-1-15,0 0 0 0,0 0 2 0,0 0-4 0,0 0 4 16,0 0-1-16,0 0 2 0,0 0 1 15,0 0 5-15,0 0 1 0,0 0 11 0,-9 31-8 16,9-31-2-16,0 14 3 0,-2-3-3 0,1 0 0 16,1-11 0-16,0 22 2 0,-2-11-2 0,-1 0-1 0,3-11 8 15,-1 20-10-15,-1-11 6 0,-1 4 2 0,3-13-2 16,-1 15 1-16,1-15 4 0,0 16-1 0,1-7 0 16,-1-9-9-16,0 0 8 0,-3 19-4 15,3-19-3-15,0 0 3 0,0 12 1 0,0-12 1 0,0 0-3 16,0 0 2-16,0 0 1 0,-4 9-3 15,4-9 0-15,0 0-14 0,0 0-25 0,0 0-34 16,0 0-42-16,0 0-57 0,0 0-73 0,0 0-302 0,0 0-585 16,0 0 259-16</inkml:trace>
        </inkml:traceGroup>
        <inkml:traceGroup>
          <inkml:annotationXML>
            <emma:emma xmlns:emma="http://www.w3.org/2003/04/emma" version="1.0">
              <emma:interpretation id="{9C90F666-A668-49E2-9D78-13576AEDAD89}" emma:medium="tactile" emma:mode="ink">
                <msink:context xmlns:msink="http://schemas.microsoft.com/ink/2010/main" type="inkWord" rotatedBoundingBox="20304,17411 22666,17408 22667,17915 20305,17919"/>
              </emma:interpretation>
            </emma:emma>
          </inkml:annotationXML>
          <inkml:trace contextRef="#ctx0" brushRef="#br0" timeOffset="7048.3051">8732 247 72 0,'0'0'222'15,"0"0"-16"-15,2-11-14 0,-2 11-21 0,0 0-12 16,0 0-15-16,6-10-12 0,-6 10-10 0,0 0-13 15,0 0-5-15,0 0-8 0,0 0-2 0,-21-3-2 16,21 3-2-16,0 0-8 0,-24 6 4 0,15-4-12 16,9-2-4-16,-21 6-7 0,11-2-5 0,1-2-9 15,9-2-2-15,-20 7-5 0,11-3-3 0,0-1-6 16,0 2-1-16,9-5-3 0,-12 11-2 0,6-6-3 16,6-5-1-16,-7 9-2 0,4-1-1 0,3-8-3 15,-4 9 0-15,4-9-1 0,-2 10 1 0,2-10-1 0,6 13 1 16,-6-13-2-16,9 13 0 0,-3-5-2 15,0-1 0-15,0-1-3 0,3-1 6 0,-2 5-10 16,4-6 2-16,-2 2 4 0,3 1-3 0,-3-1-2 16,2-1-2-16,-5 2 0 0,2-1 0 0,-2-1-2 0,1 1 1 15,1-1 0-15,-8-5-1 0,12 13 0 0,-6-6-1 16,-6-7-1-16,4 11 5 0,1-5-4 16,-5-6 1-16,6 11 1 0,-6-11-2 0,4 10 2 15,-4-10-2-15,2 10 0 0,-2-10 0 0,0 0 2 0,-2 14 2 16,2-14-1-16,-7 11 1 0,7-11 0 0,-11 11-4 15,4-8 3-15,-2 2 1 0,9-5-1 16,-18 5 2-16,4 2-5 0,5-4 3 0,-2-2-3 16,11-1-9-16,-20 7-15 0,8-6-15 0,12-1-17 15,-19 2-17-15,10 1-22 0,9-3-26 0,-18 2-20 0,18-2-38 16,0 0-54-16,-13-7-140 0,13 7-401 0,-2-16 178 16</inkml:trace>
          <inkml:trace contextRef="#ctx0" brushRef="#br0" timeOffset="7406.2105">8890 110 53 0,'0'0'156'0,"0"0"-11"0,9-4-4 0,-9 4-12 15,0 0-5-15,17-3 4 0,-17 3-15 0,0 0 1 16,14 11-3-16,-14-11-1 0,12 5-2 0,-4 0-2 16,-2 3 2-16,1-2 2 0,5 6 0 0,-1 1-2 15,1-2-8-15,-1-2-1 0,-2 3-6 0,2 5-8 16,-2-4-8-16,1-1-4 0,-2 5-8 0,-1 1-9 16,-1-3 1-16,-3 4-6 0,2 2-5 0,-5-4-5 15,1 1 5-15,-1 4-14 0,-1-7 0 0,-4 4-6 16,2-3 2-16,-3-1-2 0,0-4 0 0,-3 6-5 15,0-3-2-15,2-2 0 0,-5 3-2 0,3-4 2 16,0 3-5-16,-1-7 1 0,1 1-13 0,-5 2-26 16,5-6-25-16,2 3-28 0,-1-2-44 0,-5 5-31 15,4-8-38-15,2 4-235 0,7-6-459 0,0 0 203 16</inkml:trace>
          <inkml:trace contextRef="#ctx0" brushRef="#br0" timeOffset="7976.0735">9227 584 116 0,'-6'6'223'0,"6"-6"-16"0,0 0-17 16,0 0-5-16,0 0-10 0,0 0-4 0,48-6-13 16,-33 3-6-16,4 1-7 0,8 2-7 15,0-1-8-15,-2-1-6 0,2 0-11 0,-1 2-11 0,-7-2-10 16,0 1-7-16,-2-1-7 0,-1 2-13 0,-5 0-4 16,0 2-15-16,-11-2-8 0,20-2-24 15,-13 5-21-15,-7-3-23 0,14 2-24 0,-14-2-22 0,7 5-24 16,-7-5-32-16,8 5-21 0,-8-5-44 0,0 0-147 15,0 0-372-15,0 0 165 0</inkml:trace>
          <inkml:trace contextRef="#ctx0" brushRef="#br0" timeOffset="7753.6401">9330 418 110 0,'12'0'224'0,"1"-3"-12"0,-1 2-8 0,2-3-4 15,2 2-12-15,4 1-6 0,-2-3-1 16,1 0-8-16,2-2-12 0,4 4-9 0,-1-3-11 16,1 1-8-16,-7-1-1 0,-1 1-14 0,1 0-7 15,-1 3-13-15,-3-2-9 0,1-2-10 0,0 5-10 16,-5-2-5-16,-10 2-2 0,20-2-9 0,-13 1-5 0,-7 1-8 16,12-4-2-16,-12 4-6 0,10-3-4 15,-10 3-13-15,0 0-16 0,0 0-8 0,0 0-2 0,12 5-11 16,-12-5-12-16,0 0-15 0,0 0-17 0,0 0-25 15,0 0-17-15,-28 16-14 0,18-9-22 0,2-3-20 16,-4 0-18-16,-3 3-49 0,-3-1-120 0,2 4-379 16,-8-2 167-16</inkml:trace>
          <inkml:trace contextRef="#ctx0" brushRef="#br0" timeOffset="6162.2545">7373 243 118 0,'0'0'215'0,"0"0"-8"0,0 0-4 16,-1-13-11-16,1 13-7 0,0 0-13 0,0 0-8 15,4-15-7-15,-4 15-11 0,0 0-8 0,0 0-4 16,2-10-6-16,-2 10-6 0,0 0 2 0,0 0-23 15,0 0-4-15,0 0-12 0,7-6-12 0,-7 6-4 16,0 0-8-16,0 0-7 0,0 0-5 0,0 0-6 0,0 0-4 16,21 16-3-16,-15-8-2 0,0-1-3 15,-6-7-6-15,12 13 1 0,-4-2-4 0,-1 2-5 16,0-2 2-16,1 3-5 0,2 3 3 0,-1-3-3 16,-3-2 0-16,2 4-3 0,2-2-1 0,-2 0 0 15,1-2-2-15,1 0 0 0,-3 3 2 0,1-2-1 16,-2-2-1-16,0 2-3 0,-3-4 3 0,3 0 9 15,0 2-9-15,0 0-3 0,-2-1-3 0,1-3 1 16,-1 0 3-16,1 1 1 0,-1 2-3 0,-4-10 1 0,11 13 0 16,-8-5 0-16,3-2 0 0,-6-6 13 0,8 10-13 15,-5-5-1-15,-3-5 7 0,8 10-5 16,-8-10 5-16,10 5-1 0,-10-5 9 0,0 0-2 16,8 5 3-16,-8-5 3 0,0 0 4 0,7 3-1 0,-7-3-11 15,0 0 5-15,0 0 2 0,0 0-3 0,21-12-4 16,-16 6 2-16,-5 6 2 0,13-12-3 0,-7 4-3 15,-3-3 4-15,3 1-7 0,1-6-3 0,-1 1 1 16,5-7-3-16,-2-2-1 0,-2 4 1 0,4-3 1 16,-5 2-4-16,1-2 3 0,1 2-1 0,-1 3-4 15,-1-4 0-15,0 3-5 0,1-2 9 0,2 0-6 16,-3 5 0-16,0-2 1 0,0 0 2 0,0 5-1 16,0 1-3-16,-3-2 5 0,0 4-7 0,0 0 2 15,-3 10 4-15,6-12-1 0,-1 2-1 0,-5 10 1 16,4-10-3-16,-4 10 6 0,4-11-6 0,-4 11-2 15,0 0-6-15,0 0-6 0,6-7-13 0,-6 7-11 16,0 0-10-16,0 0-1 0,0 0-7 0,0 0-13 16,0 0-13-16,0 0-12 0,0 0-22 0,0 0-24 15,0 0-22-15,0 0-32 0,0 0-38 0,0 0-188 16,-7 32-458-16,7-32 204 0</inkml:trace>
          <inkml:trace contextRef="#ctx0" brushRef="#br0" timeOffset="6550.2182">8228 194 76 0,'0'0'191'0,"0"0"-14"0,0 0-7 16,-46 0-11-16,46 0-7 0,-8 6-2 0,2-1-9 15,6-5 3-15,-12 14-12 0,5-3-5 0,1 0-13 16,0-3-5-16,3 0-1 0,-1 3-3 16,1-1-2-16,0 4-1 0,0-2-1 0,3 4-1 0,0-1-4 15,0-2 11-15,3 0-6 0,1 2-9 0,2-4-3 16,-3 4-6-16,3 0-11 0,1-3-5 15,-1-2-5-15,2 0-6 0,2 1-9 0,-4-1-2 16,0-3-6-16,-1 3-2 0,4-3-7 0,-6 0-15 0,4-1-18 16,-1 1-16-16,-6-7-22 0,8 11-19 0,-8-11-15 15,8 9-20-15,-5-3-21 0,-3-6-21 0,6 9-18 16,-6-9-27-16,14 1-49 0,-14-1-167 0,15 0-431 16,-15 0 191-16</inkml:trace>
        </inkml:traceGroup>
        <inkml:traceGroup>
          <inkml:annotationXML>
            <emma:emma xmlns:emma="http://www.w3.org/2003/04/emma" version="1.0">
              <emma:interpretation id="{3AC68C51-43EB-46E6-9CE9-9C3D1968250B}" emma:medium="tactile" emma:mode="ink">
                <msink:context xmlns:msink="http://schemas.microsoft.com/ink/2010/main" type="inkWord" rotatedBoundingBox="23070,17351 25812,17347 25814,18474 23072,18478"/>
              </emma:interpretation>
            </emma:emma>
          </inkml:annotationXML>
          <inkml:trace contextRef="#ctx0" brushRef="#br0" timeOffset="8860.052">10207 249 66 0,'0'-13'286'0,"5"-1"-25"0,-4 3-27 0,5-1-24 15,1-3-18-15,2 7-22 0,0-2-18 0,3 0-16 0,3-1-10 16,3 1-15-16,4 1-10 0,-2 0-10 16,5 2-11-16,1-3-6 0,-4 3-9 0,2 2-5 15,3-1-6-15,-9 3-7 0,7-4-1 0,-4 7-1 16,-2-3-3-16,5 2-1 0,-5 1 0 0,5-3-6 0,-6 3-5 16,0 3 0-16,-7-3-6 0,-1 0 0 0,2 1-6 15,-12-1-1-15,13 3-4 0,-13-3-1 0,11 7-1 16,-11-7-3-16,3 13 1 0,-3-13 0 15,-6 15 0-15,-2-5-2 0,-4-1-1 0,-6 2 0 16,-4 2 0-16,-2 1 1 0,3 2-3 0,-1-2 1 0,-3 0 1 16,-1 4-1-16,4-3-2 0,-2-2 0 0,2 1 0 15,-2-4 2-15,7 8 4 0,1-5-1 16,3-2 3-16,-1-1-2 0,1 2 0 0,4-1 2 0,1-4 2 16,-1-1 2-16,2 0 9 0,7-6 2 0,-6 12 5 15,6-12 7-15,-3 15 4 0,3-6 4 0,0-9 4 16,3 16-2-16,6-7 1 0,-2-3 3 15,8 4-4-15,-1 0-1 0,4-3-4 0,4 4 3 0,3 0 3 16,1-3-4-16,1 1 6 0,1-2 2 0,3 2 6 16,-1-4 6-16,1-2 5 0,-4 2-13 0,2-2-2 15,-1 0-3-15,-4 0-8 0,-3 1-1 0,-4-4-1 16,1 2-5-16,-3-1-18 0,-6 1 14 16,-9-2-6-16,18 0-8 0,-18 0-3 0,14 0-15 0,-14 0-18 15,10 2-7-15,-10-2-16 0,0 0-31 16,0 0-25-16,0 0-29 0,0 0-26 0,-33 15-35 0,21-13-38 15,0 1-38-15,12-3-299 0,-25 2-607 0,10-2 269 16</inkml:trace>
          <inkml:trace contextRef="#ctx0" brushRef="#br0" timeOffset="10172.9507">10868 927 140 0,'19'-4'244'0,"-19"4"-6"0,25 0-10 16,-8-1-11-16,-4 1-3 0,8 0-12 0,-4-2-11 15,-2 2-7-15,5-3-16 0,-8 3-16 0,2-1-14 16,-14 1-12-16,19-3-11 0,-7 3-13 0,-12 0-12 15,19-2-9-15,-8 2-8 0,-11 0-10 0,18 0-6 16,-6 0-8-16,-12 0-13 0,15 2-12 0,-15-2-15 16,13 3-16-16,-13-3-16 0,15 4-19 0,-3-3-17 15,-2 1-23-15,1 2-25 0,1-4-23 0,6 0-45 16,-3 0-55-16,2 0-151 0,1-4-413 0,-1 3 182 16</inkml:trace>
          <inkml:trace contextRef="#ctx0" brushRef="#br0" timeOffset="9803.4154">11027 576 174 0,'0'0'225'0,"8"-9"-6"0,-8 9-4 15,6-9-10-15,-6 9-13 0,9-6-6 0,-9 6-12 16,0 0-5-16,10-9-5 0,-10 9-4 0,9-5-12 15,-9 5-11-15,0 0-11 0,11-6-13 0,-11 6-17 16,0 0-12-16,0 0-8 0,0 0-7 0,0 0-6 16,0 0-8-16,0 0-5 0,0 0 0 0,1 22-7 15,-1-22-5-15,-6 20-5 0,6-20 0 0,-6 25 0 16,3-14 4-16,-1 5 3 0,2-1-4 0,-2 1 2 16,2 0 3-16,1 0 1 0,-2 1-2 15,-2-2 6-15,2 5 0 0,2-2-6 0,2-2-3 0,-1 1 2 16,0-1 0-16,3 1-5 0,0-1 4 0,2-1-3 15,-5 1-6-15,0-3 4 0,1 4-1 0,1-6-13 16,-2 3 5-16,3-4-1 0,-2 1-5 0,-1-11-1 16,2 19-3-16,-2-10 0 0,0-9 3 0,3 15 7 15,-3-15-9-15,4 14-4 0,-4-14 0 0,0 10-5 16,0-10 6-16,0 0-7 0,3 13 2 0,-3-13 3 16,3 8 3-16,-3-8-3 0,8 5 3 0,-8-5 9 15,17 7-10-15,-8-3-6 0,9-3-8 16,2 2 14-16,-8-2 0 0,7 1-11 0,-3-1 4 0,1-1-16 15,-1 3-5-15,-1-3-5 0,1 1-7 0,-7-1-8 16,-9 0-1-16,26 0-2 0,-17-1-5 0,-9 1 3 16,15 1-1-16,-15-1-7 0,0 0-9 0,13-1-12 15,-13 1-23-15,0 0-30 0,0 0-25 0,0 0-20 16,0 0-19-16,0 0-35 0,0 0-32 0,0 0-199 16,-31-17-491-16,31 17 217 0</inkml:trace>
          <inkml:trace contextRef="#ctx0" brushRef="#br0" timeOffset="10464.3348">11490 920 18 0,'0'0'250'0,"15"-4"-12"0,-6 1-14 15,-9 3-17-15,22-2-14 0,-13 1-13 0,-9 1-15 16,27-1-11-16,-12-2-13 0,1 3-11 0,0-1-11 16,-2 1-7-16,-1-2-13 0,4 1-7 0,-17 1-7 15,21-3-13-15,-10 3-5 0,-11 0-9 0,21 0-6 0,-21 0-5 16,17-1-7-16,-17 1-8 0,16-2-13 16,-16 2-15-16,0 0-20 0,12 0-17 0,-12 0-38 15,0 0-28-15,8-6-39 0,-8 6-26 0,0 0-45 16,0 0-136-16,-12-25-374 0,6 16 166 0</inkml:trace>
          <inkml:trace contextRef="#ctx0" brushRef="#br0" timeOffset="10739.803">11582 722 120 0,'0'0'227'0,"0"0"-17"0,0 0-16 0,0 0-5 16,-12 8-3-16,12-8-8 0,-1 12 1 0,1-12-3 15,0 18-8-15,0-18-8 0,1 24-4 0,1-13-2 16,2 6-7-16,-2-3-9 0,2 1-6 0,-2 1-15 16,1-1-6-16,0 2-11 0,-2-3-6 0,4 3-7 0,-4-3-13 15,2 0-8-15,0 1-9 0,-3-3 0 16,1-1-9-16,-1-11 1 0,0 21-8 0,2-13-2 0,-2-8 1 16,3 16-9-16,-3-16-4 0,0 11-17 15,0-11-15-15,0 14-16 0,0-14-18 0,1 10-12 16,-1-10-17-16,0 0-12 0,8 11-18 0,-8-11-26 15,7 5-27-15,-7-5-49 0,17 0-65 0,-17 0-179 0,24-9-480 16,-6 7 213-16</inkml:trace>
          <inkml:trace contextRef="#ctx0" brushRef="#br0" timeOffset="10991.267">12004 763 110 0,'0'0'301'16,"5"-13"-22"-16,-5 13-21 0,0 0-21 0,0 0-24 0,0 0-24 16,0 0-21-16,0 0-15 0,0 0-14 0,0 0-6 15,0 0-1-15,0 0-6 0,0 0-4 16,0 0-2-16,6 34 1 0,-3-19-3 0,0-1 4 16,-2 2-8-16,1 2-4 0,1 0-6 0,0-3-7 15,1 8-13-15,-1 1 4 0,1-6-16 0,-2 4-8 0,4 0-10 16,-6-2-22-16,4 2-53 0,-4-2-51 15,2 2-59-15,-2 2-62 0,3-7-87 0,0 1-248 16,-3-3-571-16,1-1 254 0</inkml:trace>
          <inkml:trace contextRef="#ctx0" brushRef="#br0" timeOffset="8339.1832">10138 208 180 0,'5'-8'267'0,"-5"8"-22"0,0 0-21 0,0 0-24 16,7-8-16-16,-7 8-24 0,0 0-13 0,0 0-14 15,0 0-7-15,0 0-10 0,20 13-9 0,-19-3 0 16,4-2-4-16,2 5-3 0,-4 4 1 0,5 4-3 15,-4 3-2-15,4-2-6 0,-2 2 1 0,1 1-10 16,0 10-9-16,-1-8-3 0,0-1-8 0,0 1-3 0,2-3-11 16,-2 5 9-16,3-2-16 0,-5-6 22 15,-2 4-6-15,2-2-4 0,-1-7-4 0,0-1-6 16,0 1-7-16,3-3-7 0,-4 0-17 0,-2 0-16 16,0-13-19-16,3 16-24 0,-3-16-23 0,-3 11-16 0,3-11-26 15,-8 13-31-15,8-13-36 0,-9 1-35 0,9-1-253 16,0 0-507-16,-19-15 224 0</inkml:trace>
          <inkml:trace contextRef="#ctx0" brushRef="#br0" timeOffset="12424.2786">12226 302 163 0,'0'0'182'0,"0"0"-12"15,0 0-15-15,0 0-17 0,-16 1-11 0,16-1-4 0,0 0-18 16,0 0-4-16,0 0-12 0,0 0-4 0,0 0-3 16,0 0-7-16,0 0 1 0,0 0-5 0,0 0-3 15,0 0 1-15,0 0 3 0,0 0-3 0,0 0 1 16,0 0-1-16,0 0-1 0,0 0 4 0,0 0-3 15,0 0-2-15,0 0 1 0,0 0-1 16,0 0 0-16,0 0-3 0,0 0-3 0,0 0-5 0,46 0-3 16,-46 0-1-16,20-1-4 0,-10-2-3 0,6 2-4 15,-4 1-5-15,3-2-4 0,5 1-5 0,-4 1 4 16,-2 0 0-16,5-3-2 0,-4 2 5 16,0-2-9-16,0 3-3 0,3 0 1 0,-5-1-3 15,2 2 0-15,-2-1-5 0,5 0 0 0,-3-1 5 16,-3 1-7-16,3 0-2 0,-2 0 6 0,4 0-4 0,-2 0-5 15,-15 0 2-15,24-2 1 0,-15 2 3 0,-9 0-6 16,23 2 3-16,-12-2 0 0,-11 0-1 0,24-2-4 16,-14 1 1-16,-10 1 19 0,22 0-16 0,-11-6-4 15,-1 6 1-15,2 0-2 0,2-4 3 0,-14 4-2 16,19-2 2-16,-10-2 0 0,-9 4 11 0,13-4-9 16,-13 4-1-16,15-2 1 0,-15 2-1 0,12-5 3 15,-12 5-3-15,0 0 1 0,15 0-6 0,-15 0 4 16,0 0 1-16,11-1-5 0,-11 1-1 0,0 0 0 15,9-3 0-15,-9 3-6 0,0 0 9 0,0 0-15 16,0 0-3-16,0 0-13 0,0 0-9 0,0 0-5 16,0 0-9-16,0 0-10 0,0 0-14 0,0 0-9 15,0 0-19-15,0 0-17 0,0 0-24 0,0 0-18 16,0 0-34-16,0 0-50 0,0 0-169 0,0 0-444 16,0 0 197-16</inkml:trace>
          <inkml:trace contextRef="#ctx0" brushRef="#br0" timeOffset="12808.1895">12607 44 61 0,'0'0'203'0,"0"0"-9"16,0 0-8-16,0 0-8 0,0 0-9 0,0 0-12 0,0 0-4 16,0 0-9-16,7-11-3 0,-7 11-7 0,0 0-6 15,0 0-8-15,0 0-2 0,0 0-8 0,0 0-9 16,12 22-3-16,-12-22-5 0,2 14 1 16,-2-3 1-16,3 1-7 0,-6 2-1 0,3-1 6 0,-2 5-11 15,1-3 5-15,1 7 1 0,-3-6-13 16,3 2 4-16,-3-1 2 0,3 0-2 0,-2 5-11 0,-1-4-2 15,6-1-3-15,-3 4-1 0,0-6-5 0,0 1-7 16,2-2 3-16,-1 0-5 0,4-1 10 0,-4-3-22 16,4 2-4-16,-2 2 0 0,-2-3-4 0,2-1-9 15,0 0-26-15,3-3-30 0,-2 0-33 0,-4-7-31 16,3 17-40-16,2-6-40 0,-1-5-52 0,-4-6-74 16,8 11-212-16,-2-8-561 0,-6-3 248 0</inkml:trace>
        </inkml:traceGroup>
        <inkml:traceGroup>
          <inkml:annotationXML>
            <emma:emma xmlns:emma="http://www.w3.org/2003/04/emma" version="1.0">
              <emma:interpretation id="{6D7549A9-E479-483D-B36B-213E790F73BE}" emma:medium="tactile" emma:mode="ink">
                <msink:context xmlns:msink="http://schemas.microsoft.com/ink/2010/main" type="inkWord" rotatedBoundingBox="26161,17047 27787,17000 27814,17930 26189,17977"/>
              </emma:interpretation>
            </emma:emma>
          </inkml:annotationXML>
          <inkml:trace contextRef="#ctx0" brushRef="#br0" timeOffset="24109.3407">13238-152 157 0,'0'0'238'16,"0"0"-14"-16,0 0-17 0,-6-9-24 0,6 9-5 15,0 0-18-15,0 0-5 0,0 0-10 0,0 0-7 16,0 0-9-16,0 0-2 0,0 0 6 0,0 0 1 0,0 0-4 15,31 3 2-15,-31-3-8 0,27 5-3 16,-8-4-6-16,1 7-6 0,-4-1-5 0,9-1 3 16,8 3-22-16,-9 3-3 0,4-2-9 0,1 5-7 15,6 1-7-15,-2 7-5 0,-3 0-8 0,0 3 1 0,-3 2-4 16,0-1-18-16,-5 5 11 0,2 0-7 0,-2 7-2 16,-2-1 1-16,-6-5-11 0,4 6 5 0,-4-6-6 15,-5 3 0-15,-3-8 0 0,4 6-2 16,-8-7-1-16,2-1 1 0,-1 0-3 0,-6-4 2 0,0 2-3 15,2-6-5-15,-4-3 5 0,2 3 0 0,-1-4-1 16,1-3 2-16,-3 2-10 0,0-4 4 0,-5-3 8 16,7 0-11-16,-5-2 7 0,0 3 0 0,9-7 1 15,-25-3-4-15,14 3-1 0,1-5-2 0,-5-2-2 16,4-5 7-16,-2 1-20 0,0-3-7 0,1-6-4 16,3-6-10-16,0 1-15 0,-2-12 3 0,5 2-5 15,3-4-2-15,3-3-5 0,8-3-5 0,-1-4-3 16,5 3 2-16,3 1 8 0,3 0 7 0,4 3 3 15,-2 0 7-15,-1 3 1 0,1 2 7 0,0 6 1 16,-5 7 5-16,8-7-1 0,-7 8 7 0,4 2 1 16,6-5 8-16,-5 7-6 0,3 4 0 0,-5-2 3 15,-4 6 0-15,3-5 5 0,-7 10 0 0,4-3 4 16,-8 6-3-16,2 0-2 0,-2-2 0 0,-7 5-2 16,12-9-3-16,-12 9 0 0,8-4 0 0,-8 4-7 15,0 0-7-15,0 0-9 0,0 0-11 0,0 0-24 0,0 0-23 16,0 0-9-16,-22 22-27 0,13-16-21 0,9-6-27 15,-15 7-210-15,3-3-420 0,12-4 186 16</inkml:trace>
          <inkml:trace contextRef="#ctx0" brushRef="#br0" timeOffset="27450.6552">14304-33 44 0,'0'0'234'0,"1"-13"-7"0,-1 13-5 16,5-8-15-16,-5 8-14 0,3-11-8 0,-3 11-10 16,0 0-8-16,0 0-14 0,0-13-9 0,0 13-15 15,0 0-16-15,0 0-12 0,0 0-10 0,0 0-10 16,0 0-9-16,0 0-5 0,0 0-6 0,0 0-5 15,0 0 7-15,0 0-1 0,0 0 10 0,13 31-11 16,-7-20 5-16,-1 3-6 0,4 0 8 16,-2 3-7-16,5 7-4 0,1-2-1 0,-2-2-6 15,-1 1-2-15,7 4-4 0,-2-1-6 0,-2-1 1 0,-2-1-8 16,3 0-6-16,-2 3 4 0,-1-1-7 0,-5-1-2 16,4-1 2-16,-2-1-3 0,1-6 1 0,-5 1-6 15,2-1 1-15,3-2-4 0,-6-2-2 16,0-4 1-16,-2 0 0 0,-1-7 0 0,6 13-3 0,-6-13 6 15,9 10-6-15,-9-10 1 0,3 11 2 0,-3-11 4 16,8 8 1-16,-8-8 0 0,10 4 3 0,-10-4 4 16,15 3-7-16,-15-3 0 0,14 0-4 0,-14 0 1 15,13-3 0-15,-13 3 0 0,18-11-1 0,-14 4 1 16,8-3 8-16,-6 2-8 0,6-5-2 0,0-8-6 16,-4-1 13-16,1-1-13 0,2-3-5 0,-3 1 18 15,5-10-18-15,1 1-7 0,-2-1 10 0,-6-2-18 16,7-2 0-16,-2 4 2 0,0-4-4 0,3 2 0 15,-8 1 1-15,-2 8 9 0,2 1-2 0,0 1-3 16,-3-1 1-16,-3 9 0 0,2 1 4 0,-2 0 0 16,3 3 1-16,-3 4-1 0,1-1-7 0,-1 11-5 0,0-15-11 15,0 15-23-15,2-11-24 0,-2 11-8 0,0 0-10 16,0 0-10-16,0 0-15 0,0 0-14 16,0 0-24-16,0 0 5 0,0 0-14 0,0 0-17 15,0 0-41-15,0 0-161 0,0 0-419 0,0 0 185 0</inkml:trace>
        </inkml:traceGroup>
        <inkml:traceGroup>
          <inkml:annotationXML>
            <emma:emma xmlns:emma="http://www.w3.org/2003/04/emma" version="1.0">
              <emma:interpretation id="{82A7A7F7-3064-422A-B640-18A34A840374}" emma:medium="tactile" emma:mode="ink">
                <msink:context xmlns:msink="http://schemas.microsoft.com/ink/2010/main" type="inkWord" rotatedBoundingBox="28120,16838 30422,16834 30425,18329 28122,18332"/>
              </emma:interpretation>
            </emma:emma>
          </inkml:annotationXML>
          <inkml:trace contextRef="#ctx0" brushRef="#br0" timeOffset="27759.3464">15400-373 2 0,'0'0'228'0,"0"0"-16"0,0 0-11 0,0 0-8 16,-33 22-7-16,14-4-8 0,2 3-11 0,-5 8-7 16,3 2-6-16,2 3-4 0,-5 5-8 0,6-2-1 15,-1 1-7-15,5 1-4 0,5 4-2 0,-1 3-9 16,5-2-6-16,6-1-6 0,-1 5-8 0,4-2-10 16,1-1 0-16,2 1-7 0,2-4-12 0,-2-3-10 15,2-5 1-15,-3-6-7 0,2-3-5 0,-4-2-2 16,3-7-4-16,-4 2-5 0,1-5-11 0,0 0-14 15,-2-3-40-15,2-3-25 0,-3 0-16 0,-3-7-42 16,11 7-39-16,-3-6-51 0,-8-1-51 0,20-8-218 16,-10-3-506-16,5 0 224 0</inkml:trace>
          <inkml:trace contextRef="#ctx0" brushRef="#br0" timeOffset="28231.3457">16071-232 112 0,'-16'-7'172'0,"5"4"-15"0,11 3-8 16,-25-4-8-16,9 4 3 0,-11 4-3 0,1-3-9 15,1 4 1-15,-2 3-15 0,-1-5-10 0,0 4-8 16,4 3-8-16,1-5-8 0,7 4-9 0,-4-1-10 0,7-1-1 16,-2-1-3-16,8 4-7 0,-7 0-5 15,5-3-4-15,3 2-1 0,-1-3-3 0,4 3 4 16,3-9-4-16,-3 18-6 0,3-18 2 0,3 15-3 16,0-4-1-16,1-3-3 0,5 4 1 0,0 0-3 15,2-4-4-15,1 3-2 0,4 0-4 0,0 0 4 0,4 0 2 16,-1-1 0-16,2 5 3 0,-4-8 9 0,5 6 0 15,3 0-4-15,-2-2 3 0,-4 0 4 16,-3-2 1-16,1 2-4 0,-1 0 0 0,1-2-9 0,-5 3-1 16,-2-2-3-16,-1 1 2 0,4 0-7 0,-10-1-3 15,3-2 4-15,-1 3-1 0,-5-5-4 0,0-6 1 16,-8 25-4-16,-1-18 3 0,-7 3 1 0,0 0 1 16,-13 0-3-16,2-4-1 0,-1 3 2 15,1 0-9-15,-1-5-19 0,-2-1-21 0,5-2-20 0,-2-1-25 16,1 0-30-16,7 0-25 0,0-3-26 0,2-2-40 15,1-1-226-15,4-1-460 0,2 1 204 0</inkml:trace>
          <inkml:trace contextRef="#ctx0" brushRef="#br0" timeOffset="28981.1634">16061 527 261 0,'0'0'276'0,"0"0"-23"15,0 0-24-15,16-15-17 0,-16 15-13 0,23-9-13 16,-10 4-17-16,3 3-14 0,4-3-12 0,-1 4-16 16,1-1-10-16,5-2-12 0,-9 4-12 0,4 0-15 15,-1 0-14-15,-3 4-26 0,1-4-32 0,2 2-25 16,-5 2-38-16,1 0-38 0,-2 1-54 0,0-1-28 15,-2 1-192-15,1-3-400 0,-2 2 177 0</inkml:trace>
          <inkml:trace contextRef="#ctx0" brushRef="#br0" timeOffset="28694.4867">16349 211 236 0,'0'0'239'0,"-6"-11"-25"0,6 11-18 16,0 0-20-16,0 0-21 0,-9-5-12 0,9 5-7 15,0 0-7-15,0 0-7 0,0 0-5 0,-20 20-8 16,16-16-1-16,-5 6 6 0,6-2-2 0,-5 4-9 16,5 3-4-16,0-1 0 0,-3 6-8 0,2-4 5 15,-2 8-13-15,0 0-3 0,-1 0-5 0,4-2-8 16,-3 1-5-16,3 1-9 0,-5 0-7 0,8-5 4 15,-3 4-4-15,3-1-6 0,0-5-5 0,0-1 2 16,3 2-7-16,-3-5-3 0,0 1-5 0,8-1 8 16,-2 1-3-16,0-6 0 0,-2 1-2 0,8 1-5 15,-7-2-2-15,6-2-7 0,0 2-18 0,1-1-3 16,1 2-27-16,-2-5-31 0,-2 0-27 0,1 0-32 16,-1 0-38-16,4-2-45 0,1-2-54 0,-14 0-190 15,19-2-491-15,-7 1 216 0</inkml:trace>
          <inkml:trace contextRef="#ctx0" brushRef="#br0" timeOffset="29162.1696">16616 552 8 0,'16'-5'279'0,"-1"1"-12"16,4 1-19-16,5-5-22 0,-4 6-20 15,-1 1-22-15,0-2-19 0,1 2-17 0,-1-2-13 16,0 0-10-16,-5 3-15 0,-2 0-13 0,-12 0-23 16,19 0-21-16,-8 0-32 0,-11 0-34 0,16-1-33 0,-16 1-30 15,0 0-49-15,9-4-49 0,-9 4-145 16,0 0-345-16,0 0 152 0</inkml:trace>
          <inkml:trace contextRef="#ctx0" brushRef="#br0" timeOffset="29392.213">16745 402 184 0,'0'0'258'15,"0"0"-26"-15,0 0-23 0,0 0-10 0,0 0-15 16,-16 12-3-16,13-5-4 0,3-7-10 0,-8 21-10 0,2-6-10 16,4-2-11-16,-1 1-7 0,1 3-12 0,-4 0-7 15,3-1-9-15,-3 2-10 0,3-1-9 0,-1-2-7 16,1 1-4-16,3 0-9 0,0-1-4 15,-3-5-5-15,6 1-4 0,-3-11-12 0,0 21-28 0,3-14-26 16,1 1-29-16,-4-8-37 0,12 12-39 0,-4-6-61 16,3-2-52-16,0-3-197 0,-11-1-467 0,25-7 206 15</inkml:trace>
          <inkml:trace contextRef="#ctx0" brushRef="#br0" timeOffset="30286.4407">17237-480 2 0,'0'0'183'0,"0"0"-2"16,23 34 4-16,-10-12-7 0,-1 0-3 0,12 9-3 15,-2 6 1-15,1 5-6 0,-1 0-7 0,8 22-6 16,-8-2-13-16,-2 2-7 0,-4 2-13 0,1 4-9 15,-9-1-7-15,-6 4-10 0,-4 7-8 0,-6-6-5 0,-9-5-12 16,-5-3-2-16,-5-6-6 0,-4-1-6 0,-11-2-5 16,9-18-5-16,-16 16-41 0,-3-6-51 15,-2-1-51-15,14-16-76 0,-2 0-89 0,0-7-137 0,3 1-430 16,1 0 190-16</inkml:trace>
          <inkml:trace contextRef="#ctx0" brushRef="#br0" timeOffset="29618.182">17033 402 168 0,'0'0'358'16,"3"-11"-20"-16,-3 11-34 0,0 0-36 0,0 0-28 15,11-5-26-15,-11 5-22 0,0 0-16 0,0 0-21 0,19 17-13 16,-16-6-12-16,3 3-16 0,-2-1-12 0,2 5-10 16,-6-1-5-16,6 1-5 0,-6 6-12 0,6 1-4 15,-9-7-7-15,0 6-4 0,3 1-9 0,-6-8 4 16,3 0-34-16,-1 1-29 0,-5-4-31 0,3 3-37 15,-4-3-50-15,1 0-42 0,4-5-47 0,2 0-257 16,3-9-517-16,-9 10 228 0</inkml:trace>
        </inkml:traceGroup>
      </inkml:traceGroup>
    </inkml:traceGroup>
  </inkml:traceGroup>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1-05-17T07:15:15.406"/>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9BEF5846-858C-4997-A9B8-6CE2247D9FA9}" emma:medium="tactile" emma:mode="ink">
          <msink:context xmlns:msink="http://schemas.microsoft.com/ink/2010/main" type="writingRegion" rotatedBoundingBox="11367,17344 21242,18144 21163,19117 11288,18318"/>
        </emma:interpretation>
      </emma:emma>
    </inkml:annotationXML>
    <inkml:traceGroup>
      <inkml:annotationXML>
        <emma:emma xmlns:emma="http://www.w3.org/2003/04/emma" version="1.0">
          <emma:interpretation id="{E2A80C42-4FCC-4EAE-8298-7A3923A4C3D6}" emma:medium="tactile" emma:mode="ink">
            <msink:context xmlns:msink="http://schemas.microsoft.com/ink/2010/main" type="paragraph" rotatedBoundingBox="11367,17344 21242,18144 21163,19117 11288,18318" alignmentLevel="1"/>
          </emma:interpretation>
        </emma:emma>
      </inkml:annotationXML>
      <inkml:traceGroup>
        <inkml:annotationXML>
          <emma:emma xmlns:emma="http://www.w3.org/2003/04/emma" version="1.0">
            <emma:interpretation id="{D3F3AE47-145A-4BEE-A0BC-3EEC13A69529}" emma:medium="tactile" emma:mode="ink">
              <msink:context xmlns:msink="http://schemas.microsoft.com/ink/2010/main" type="line" rotatedBoundingBox="11367,17344 21242,18144 21163,19117 11288,18318"/>
            </emma:interpretation>
          </emma:emma>
        </inkml:annotationXML>
        <inkml:traceGroup>
          <inkml:annotationXML>
            <emma:emma xmlns:emma="http://www.w3.org/2003/04/emma" version="1.0">
              <emma:interpretation id="{80E4C52D-D539-44DF-9B01-175E4691B7DF}" emma:medium="tactile" emma:mode="ink">
                <msink:context xmlns:msink="http://schemas.microsoft.com/ink/2010/main" type="inkWord" rotatedBoundingBox="11346,17606 12808,17724 12751,18436 11288,18318"/>
              </emma:interpretation>
            </emma:emma>
          </inkml:annotationXML>
          <inkml:trace contextRef="#ctx0" brushRef="#br0">-859 476 75 0,'0'0'199'16,"0"0"-16"-16,0 0-10 0,0 0-10 0,0 0-2 15,0 0-3-15,0 0-6 0,0 0-3 0,0 0-5 16,-39 11 2-16,32-4 3 0,4 0-10 16,-3-1-10-16,-2 5 1 0,2 1-2 0,-1 1-9 0,1-2-1 15,-4 3-2-15,1-3-1 0,6 5-8 0,-2-2-11 16,1 2-2-16,-4 0-4 0,8-1-2 0,-6 2-7 15,12-2-5-15,-9 1 10 0,3-2-22 16,3 3-2-16,0-8-8 0,-3-9-4 0,3 22-4 0,0-12-7 16,-3 1-2-16,5-3 0 0,-5 3-9 0,6 0-6 15,0-5 2-15,-3 1-3 0,1 4-21 0,2-4-30 16,-6-7-25-16,9 17-30 0,-5-14-28 0,2 4-22 16,-6-7-27-16,9 14-36 0,-1-12-31 0,-8-2-60 15,13 5-170-15,-13-5-497 0,14 0 220 0</inkml:trace>
          <inkml:trace contextRef="#ctx0" brushRef="#br0" timeOffset="-358.2505">-1609 567 152 0,'4'-15'141'0,"-4"15"-7"0,0 0-12 15,3-9-10-15,-3 9 3 0,0 0-8 0,6-13-1 16,-6 13-6-16,3-8 2 0,-3 8-9 0,0 0 6 16,8-10-2-16,-8 10-8 0,0 0 2 0,3-9-2 15,-3 9 2-15,0 0-6 0,0 0-6 0,0 0-5 16,6-8-10-16,-6 8-2 0,0 0-11 0,0 0-5 16,0 0-4-16,0 0-2 0,0 0-7 0,0 0-1 15,0 0-8-15,0 0 5 0,16 1 5 0,-16-1 1 16,10 11-2-16,-10-11 1 0,12 12-4 0,-6-5-1 15,-1 1-1-15,10 1 1 0,-11 0-1 0,5 0 1 16,-1 4-4-16,-2-3 17 0,3 5-6 0,-2-1-1 16,-1 0-2-16,4-1-4 0,-1 2 6 0,-1 5-3 15,1-6-1-15,0 3-4 0,-2-1 0 0,5 1-2 16,-4-1 0-16,5 4 1 0,-4-7-4 0,-2 4 4 16,2-4 2-16,0 1 2 0,-1-3-8 0,-2 0 0 15,1-4-5-15,-1 0 7 0,-3 3-7 0,-3-10 0 16,9 11 0-16,-4-8-3 0,-5-3 2 0,3 10-1 15,-3-10-1-15,7 7 1 0,-7-7 5 0,0 0 7 16,0 0 10-16,0 0 8 0,4 8-6 0,-4-8 10 16,0 0-3-16,0 0-10 0,0 0 0 0,0 0-2 15,0 0-4-15,0 0-6 0,11-19 0 0,-11 19-2 16,6-18 5-16,-3 10-7 0,-2-4 3 0,2 0-10 16,0-4 1-16,6 1-1 0,-4-4-5 0,-2 2-2 0,6-4 0 15,-2-4-3-15,-1 3 5 0,3-3-4 16,-7 2 1-16,6 2 0 0,3-3 4 0,-5 6-3 15,4-3-1-15,-4-2 0 0,0 8-4 0,-1-2 4 16,1 3-3-16,-3-2 2 0,0 4-3 0,-3 12 6 0,7-19-10 16,-7 19 3-16,6-16 6 0,-6 16-6 15,6-10-2-15,-6 10-5 0,6-11-8 0,-6 11-9 0,7-6-15 16,-7 6-16-16,0 0-9 0,0 0 2 0,0 0-14 16,0 0-8-16,0 0-19 0,0 0-14 15,0 0-18-15,0 0-21 0,0 0-22 0,0 0-31 0,0 0-22 16,-3 30-215-16,3-30-481 0,0 0 214 0</inkml:trace>
          <inkml:trace contextRef="#ctx0" brushRef="#br0" timeOffset="858.1826">-367 390 245 0,'0'0'247'0,"0"0"-31"16,0 0-22-16,0 0-14 0,0 0-13 0,0 0-3 0,0 0-2 15,26 12-7-15,-19-6-2 0,-1 1 1 0,10 1 0 16,-2 3 0-16,4 4-13 0,1 0-3 15,0 0-15-15,-1 1-8 0,-1 3-13 0,-2-1-8 16,-2 2-10-16,2-1-10 0,-8 4-8 0,2-1-10 16,-6 2 3-16,-3 1-10 0,-3 3-4 0,-1 7-2 0,-10 0-4 15,-2 1-28-15,0 1-24 0,-11-2-39 0,-3 3-49 16,-4-2-40-16,-2-2-62 0,-3 2-66 16,0-9-199-16,1 3-506 0,5-4 223 0</inkml:trace>
          <inkml:trace contextRef="#ctx0" brushRef="#br0" timeOffset="481.507">-595 620 57 0,'3'-10'185'0,"-3"10"-13"16,0 0-6-16,0 0-9 0,0 0-5 0,0 0-6 16,0 0 0-16,0 0-3 0,0 0-2 0,0 0-7 15,0 0-6-15,0 0-4 0,0 0-9 0,0 0-5 16,0 0-4-16,0 0-2 0,0 0-16 0,-34 8-6 16,34-8-8-16,-14 7-8 0,14-7-5 0,-12 6-7 15,12-6-8-15,-10 7-2 0,10-7-1 0,-6 10-8 16,6-10 0-16,-5 10-4 0,5-10-3 0,0 11 0 15,0-11-3-15,0 0-4 0,-1 19 0 0,1-19-5 16,6 12 1-16,-6-12 0 0,6 13-3 0,0-7 1 16,-2 3 0-16,-4-9-7 0,9 11 5 0,-1-5-2 15,-2-1 2-15,3 4-3 0,-2-4-2 0,-1 2 0 16,4-2-2-16,-5 3-1 0,-5-8 0 0,13 10-2 16,-8-3 1-16,1-2-2 0,-6-5 1 0,7 11-2 15,-7-11 0-15,6 9 2 0,-3-3 0 0,-3-6-1 16,3 11 4-16,-3-11 2 0,0 0 2 0,0 11 0 15,0-11-2-15,0 0 5 0,0 0 0 0,0 0-6 16,0 0 7-16,-3 14-3 0,3-14 0 0,0 0-3 0,0 0-3 16,-4 7 0-16,4-7 2 0,0 0-8 0,0 0-15 15,0 0-21-15,0 0-27 0,-18 3-29 16,18-3-34-16,0 0-38 0,0 0-45 0,0 0-239 16,-20-18-487-16,17 12 215 0</inkml:trace>
          <inkml:trace contextRef="#ctx0" brushRef="#br0" timeOffset="3327.905">-449 572 2 0,'0'0'128'0,"0"0"-13"0,-6-8-12 0,6 8-12 16,0 0-13-16,0 0-2 0,0 0-2 0,0 0-6 16,0 0-7-16,0 0-2 0,0 0-7 0,0 0 9 15,0 0-7-15,0 0 5 0,0 0-5 0,0 0 2 16,0 0 0-16,0 0 7 0,-12-4-11 0,12 4 2 15,0 0-2-15,0 0 1 0,0 0-3 0,0 0-2 16,0 0-4-16,0 0 0 0,0 0-2 0,0 0-4 16,0 0 0-16,0 0 1 0,0 0-1 0,0 0-6 15,0 0-4-15,-16 8 4 0,16-8-2 0,0 0-4 16,0 0 3-16,-14 3 3 0,14-3 2 0,0 0 0 16,-13 0 0-16,13 0-1 0,0 0 1 0,-13 0-7 15,13 0 3-15,0 0-5 0,0 0-3 0,-18 1 1 16,18-1-3-16,-11 4 2 0,11-4-4 0,0 0 1 15,-13 2-2-15,13-2 1 0,0 0-1 0,-11 1-1 16,11-1 4-16,0 0-1 0,0 0 1 0,-15 2-1 16,15-2 5-16,0 0-4 0,0 0 3 0,0 0-4 0,-13 0 0 15,13 0-3-15,0 0 0 0,0 0-2 0,0 0-2 16,-10 4-5-16,10-4 7 0,0 0-5 16,0 0 2-16,0 0-2 0,-12 7-3 0,12-7-3 15,0 0 1-15,0 0 3 0,-6 4-3 0,6-4-2 0,0 0 1 16,0 0-2-16,-11 7 1 0,11-7 2 0,0 0 0 15,-9 6-3-15,9-6 1 0,0 0 2 0,-7 7-3 16,7-7-2-16,0 0 5 0,-6 7-6 0,6-7 5 16,0 0 0-16,0 0 0 0,-11 4-3 0,11-4 2 15,0 0-2-15,0 0 1 0,0 0-1 0,0 0 2 16,0 0 1-16,-9 10 0 0,9-10 7 0,0 0-3 16,0 0-4-16,0 0 3 0,0 0 3 0,-7 7-2 15,7-7-4-15,0 0 4 0,0 0-4 0,0 0-1 16,-6 8 1-16,6-8 4 0,0 0-2 0,0 0-1 15,-6 6 0-15,6-6 22 0,0 0-11 0,0 0 2 16,-1 11-4-16,1-11-1 0,0 0 5 0,0 0-8 16,-6 7 0-16,6-7 1 0,0 0-2 15,0 0 0-15,-6 10-1 0,6-10 1 0,0 0-2 0,0 0 3 16,0 0 0-16,0 0-2 0,0 0 2 0,0 0-1 16,0 0 5-16,3 14-3 0,-3-14 4 15,0 0-1-15,0 0-2 0,0 0-1 0,0 0 3 0,0 0-4 16,0 0-3-16,3 11 4 0,-3-11 2 0,0 0-6 15,0 0 2-15,0 0 1 0,0 0-1 0,7 7 3 16,-7-7-4-16,0 0 1 0,0 0 3 0,9 7 0 16,-9-7-3-16,0 0 0 0,0 0 4 0,9 3 4 15,-9-3-7-15,0 0 3 0,0 0-1 0,12 2 0 16,-12-2-3-16,0 0 1 0,7 5-3 0,-7-5 3 16,0 0 2-16,0 0-8 0,12 2 0 0,-12-2 4 15,0 0-4-15,8 4 2 0,-8-4 1 0,0 0-3 16,0 0-3-16,0 0 1 0,0 0 2 0,7 4 0 0,-7-4 0 15,0 0-4-15,0 0 3 0,0 0-1 16,11 5 1-16,-11-5-2 0,0 0 3 0,0 0-3 16,0 0-2-16,0 0 1 0,0 0 2 0,13 3 1 15,-13-3-2-15,0 0-1 0,0 0 2 0,0 0 0 0,3 8-2 16,-3-8 1-16,0 0 0 0,0 0-1 0,0 0 3 16,6 9 0-16,-6-9-2 0,0 0-1 15,0 0 0-15,0 0 1 0,0 0 2 0,0 0-3 16,0 0 1-16,10 5-2 0,-10-5 5 0,0 0-3 0,0 0-1 15,0 0 0-15,0 0 0 0,0 0 2 0,3 11 1 16,-3-11 0-16,0 0-3 0,0 0 0 0,0 0-2 16,0 0 5-16,3 9-4 0,-3-9-1 15,0 0 1-15,0 0 3 0,3 7 0 0,-3-7-3 0,0 0 2 16,0 0-3-16,0 0-1 0,0 0 5 0,3 11-4 16,-3-11 2-16,0 0 2 0,0 0-1 0,5 10 4 15,-5-10-2-15,0 0 1 0,0 0 2 0,0 0-7 16,0 0-1-16,0 0 1 0,0 11 2 0,0-11-2 15,0 0-2-15,0 0 6 0,4 9-1 0,-4-9-5 16,0 0 7-16,0 0-1 0,0 0 2 0,0 0-7 16,2 11 3-16,-2-11 0 0,0 0-2 0,0 0 1 15,0 0 2-15,0 13 1 0,0-13-2 0,0 0 1 16,0 0-2-16,3 8 3 0,-3-8-2 0,0 0 1 16,0 0 0-16,0 0 0 0,3 14 1 0,-3-14 0 15,0 0 2-15,0 0-5 0,0 7 5 0,0-7 0 16,0 0-1-16,0 0-3 0,0 0 5 0,0 0-4 15,0 0 4-15,0 0-3 0,0 0 2 0,0 0-2 16,0 0 4-16,0 14 0 0,0-14 0 0,0 0-1 16,0 0 5-16,0 0-6 0,0 0 2 0,0 0 1 15,0 12-1-15,0-12-1 0,0 0 0 0,0 0-2 16,0 0 1-16,0 0 0 0,0 0-1 0,0 0 2 16,0 0 0-16,-3 12 0 0,3-12-7 0,0 0 5 15,0 0 2-15,0 0-1 0,0 0-2 0,0 0 4 16,0 0-6-16,-2 13 3 0,2-13 7 0,0 0-3 15,0 0 9-15,0 0 0 0,-7 6-6 0,7-6 3 16,0 0-2-16,0 0 3 0,-8 5 2 0,8-5-3 16,0 0 0-16,0 0 5 0,0 0 2 0,-12 5-2 15,12-5-1-15,0 0-1 0,0 0-1 0,0 0-2 16,-13 2 1-16,13-2 0 0,0 0-4 0,-10 2 4 16,10-2-5-16,0 0-1 0,-12 4 6 0,12-4-7 15,0 0-1-15,-17 2 0 0,17-2 3 0,0 0 11 16,-10 2-14-16,10-2-5 0,0 0 4 0,0 0 3 15,-17-2-6-15,17 2 2 0,0 0-3 0,-10 2 8 0,10-2-5 16,0 0 2-16,0 0 1 0,0 0 14 16,-19-2-2-16,19 2 7 0,0 0-3 0,0 0 22 15,0 0-17-15,-12-2 6 0,12 2 4 0,0 0 15 16,0 0-28-16,-9-6 7 0,9 6 3 0,0 0-10 16,0 0 13-16,0 0-6 0,0 0 8 0,0 0-12 0,0 0 0 15,0 0-5-15,0 0-3 0,0 0 3 0,0 0-3 16,0 0 1-16,0 0-1 0,0 0-6 15,0 0-8-15,0 0 7 0,0 0-2 0,-11-5-4 0,11 5 0 16,0 0-22-16,0 0-28 0,0 0-29 0,0 0-50 16,0-13-50-16,0 13-69 0,0 0-84 0,0-16-331 15,0 16-710-15,3-14 314 0</inkml:trace>
        </inkml:traceGroup>
        <inkml:traceGroup>
          <inkml:annotationXML>
            <emma:emma xmlns:emma="http://www.w3.org/2003/04/emma" version="1.0">
              <emma:interpretation id="{28437B9E-05F7-4E45-8FD7-E2F1C38E724C}" emma:medium="tactile" emma:mode="ink">
                <msink:context xmlns:msink="http://schemas.microsoft.com/ink/2010/main" type="inkWord" rotatedBoundingBox="13411,17528 13724,17554 13691,17961 13378,17935">
                  <msink:destinationLink direction="with" ref="{F7FAD48C-0421-486B-9415-5CAB00CAF3D5}"/>
                </msink:context>
              </emma:interpretation>
            </emma:emma>
          </inkml:annotationXML>
          <inkml:trace contextRef="#ctx0" brushRef="#br0" timeOffset="-5396.5115">765 237 22 0,'0'0'144'15,"0"0"-4"-15,0 0-18 0,0 0-3 0,0 0-9 16,0 0 9-16,0 0-10 0,0 0-8 0,0 0-10 15,0 0-8-15,0 0-7 0,0 0-6 0,0 0-8 16,0 0-6-16,0 0-10 0,0 0 3 0,0 0-16 16,0 0 6-16,0 0-6 0,0 0-5 0,0 0 4 15,0 0-12-15,0 0 2 0,0 0-4 0,-43-1-5 16,43 1 3-16,-12 1-2 0,12-1 3 0,-19 4-5 16,8-4 1-16,11 0 2 0,-19 6 5 0,19-6-4 15,-20 0-2-15,10 2 0 0,-1-1-2 0,3 3 2 0,8-4 0 16,-27 3 2-16,15 0-4 0,4-2-2 15,8-1 1-15,-18 6-2 0,11-2-5 0,7-4 4 16,-14 3 2-16,6 1-6 0,8-4 3 0,-12 4 3 0,12-4 2 16,0 0 0-16,-12 5-2 0,12-5 2 0,-8 5-2 15,8-5 3-15,0 0-4 0,0 0 4 0,0 0-2 16,0 0-2-16,-12 6-1 0,12-6 1 0,0 0 1 16,0 0-3-16,0 0 3 0,0 0-9 0,0 0 9 15,-3 11-1-15,3-11 0 0,0 0 4 0,0 0-1 16,0 0-3-16,0 0 0 0,0 0 1 15,0 0-2-15,0 0 1 0,8 14-1 0,-8-14 4 0,0 0 0 16,9 6 2-16,-9-6-2 0,7 5 6 0,-7-5-1 16,0 0-3-16,12 4 2 0,-12-4 2 0,8 7 1 15,-8-7 1-15,0 0 0 0,11 6-2 0,-11-6 3 16,8 2-3-16,-8-2-4 0,10 5 2 0,-10-5 0 16,0 0-2-16,17 2 2 15,-17-2-1-15,12 1-1 0,-12-1 0 0,13 4-4 0,-13-4-2 0,14 3-1 16,-7 2-3-16,-7-5 2 0,10 4-1 0,-10-4-2 15,9 5 3-15,-9-5-3 0,9 9-1 0,-9-9 1 16,9 6-2-16,-9-6 3 0,8 5 2 0,-8-5-6 16,6 6 1-16,-6-6 0 0,6 7 0 0,-6-7 1 15,0 0-1-15,3 7 1 0,-3-7-4 0,0 0 2 16,0 0 0-16,7 9 0 0,-7-9 3 0,6 4-2 16,-6-4-1-16,0 0 1 0,6 10 0 0,-6-10-1 15,6 7 2-15,-6-7-2 0,0 0 2 0,7 8-2 16,-7-8 2-16,6 5-4 0,-6-5 1 0,8 7 2 15,-8-7-1-15,7 9-3 0,-7-9 5 0,6 7-2 0,-6-7 0 16,5 7 0-16,-5-7-4 0,0 0 5 16,6 8-1-16,-6-8 2 0,0 0-2 0,7 9 0 15,-7-9 3-15,3 9-5 0,-3-9 2 0,0 0 2 16,0 0 1-16,6 9-5 0,-6-9 2 0,0 0-6 0,6 8 6 16,-6-8-1-16,0 0-2 0,0 0 6 0,0 0-1 15,5 9-1-15,-5-9-1 0,0 0-1 0,0 0 0 16,0 0 1-16,1 10-1 0,-1-10-1 0,0 0-1 15,0 0 5-15,0 0 1 0,0 12-2 0,0-12-1 16,0 0 3-16,0 0-1 0,0 0-1 0,0 0 2 16,-6 12 0-16,6-12-1 0,0 0 6 0,-6 9-2 15,6-9-1-15,0 0 5 0,-13 5-1 16,13-5-1-16,-9 7 2 0,9-7 4 0,-9 8-3 0,9-8-1 16,-11 4-2-16,11-4 5 0,-17 2-6 0,17-2 4 15,-14 4-1-15,8-1-5 0,6-3 2 0,-15 2 2 16,15-2-6-16,-18 2 3 0,18-2-1 0,-16 4 1 15,16-4-3-15,-16 0 2 0,16 0 7 0,-14 2 4 16,14-2-4-16,-15-2 10 0,15 2-3 0,0 0 1 16,-21-4 3-16,21 4-1 0,-12-1 3 0,12 1 1 15,-13-3 1-15,13 3 1 0,-9-3 1 0,9 3 3 16,0 0-5-16,-13-6-1 0,13 6 0 0,0 0 0 16,-11-5-5-16,11 5 4 0,0 0-5 0,0 0-4 15,-12-7 3-15,12 7-1 0,0 0-3 0,0 0 1 16,0 0-1-16,0 0-4 0,0 0 5 0,0 0-4 15,0 0-4-15,0 0 12 0,0 0-11 0,0 0-3 16,0 0-2-16,0 0 3 0,0 0-5 0,0 0 3 16,0 0-9-16,-10-3-5 0,10 3-14 0,0 0-12 15,0 0-21-15,0 0-20 0,0 0-19 0,0 0-26 0,0 0-21 16,0 0-28-16,-14 7-39 0,14-7-243 16,0 0-487-16,0 0 215 0</inkml:trace>
        </inkml:traceGroup>
        <inkml:traceGroup>
          <inkml:annotationXML>
            <emma:emma xmlns:emma="http://www.w3.org/2003/04/emma" version="1.0">
              <emma:interpretation id="{91CAC025-440D-4EC2-A2B1-449B266F126C}" emma:medium="tactile" emma:mode="ink">
                <msink:context xmlns:msink="http://schemas.microsoft.com/ink/2010/main" type="inkWord" rotatedBoundingBox="15422,17673 18036,17884 17958,18838 15345,18626"/>
              </emma:interpretation>
            </emma:emma>
          </inkml:annotationXML>
          <inkml:trace contextRef="#ctx0" brushRef="#br0" timeOffset="16431.9416">2595 699 205 0,'9'-4'191'15,"3"2"-4"-15,1-2-18 0,-1 3-12 0,3 0-13 16,0 0-17-16,-3-2-8 0,0 0-11 0,0 2-14 16,-12 1-7-16,18-4-9 0,-6 4-9 0,-12 0 1 15,13-2-16-15,-13 2-4 0,17 0-5 0,-17 0-7 16,0 0-9-16,14 0-10 0,-14 0-15 0,0 0-10 15,12 0-18-15,-12 0-8 0,0 0-17 16,0 0-20-16,9 6-12 0,-9-6-28 0,0 0-25 0,0 0-123 16,14 1-279-16,-14-1 124 0</inkml:trace>
          <inkml:trace contextRef="#ctx0" brushRef="#br0" timeOffset="16067.193">2597 459 77 0,'0'0'108'16,"0"0"-11"-16,0 0-2 0,0 0-2 0,0 0-6 15,0 0-3-15,0 0 3 0,0 0-5 0,0 0-11 0,0 0 2 16,0 0-4-16,0 0 8 0,0 0-7 0,0 0 5 15,0 0-2-15,0 0-3 0,0 0 1 16,0 0-7-16,0 0-3 0,0 0-7 0,0 0-6 16,0 0-6-16,0 0-5 0,0 0 3 0,0 0-4 15,0 0 3-15,0 0 4 0,0 0-4 0,0 0 5 16,0 0-2-16,-23 24-6 0,19-17 1 0,4-7-4 16,-5 17 9-16,2-9-3 0,-1 2-1 0,-4 2-1 15,1 0-7-15,1-1 0 0,1 3-3 0,1-3 2 0,-2 4-2 16,1-2 1-16,0-1 0 0,-1 0-2 15,1 0-3-15,1 1 1 0,-1-2 2 0,2-2 4 0,2-2-4 16,-4 4 1-16,5-11-4 0,-6 17-1 0,2-9-3 16,4-8-1-16,-3 14-2 0,3-14 2 0,-2 14 10 15,-2-6-1-15,4-8-3 0,-2 10 0 0,2-10-2 16,0 0 0-16,-3 15-4 0,3-15-2 0,0 0-1 16,0 12 1-16,0-12-3 0,0 0-1 15,0 0 1-15,-1 10 0 0,1-10-4 0,0 0 1 0,0 0 3 16,0 0-3-16,0 0 3 0,0 0-1 0,0 0-4 15,0 0-3-15,0 0 4 0,0 0-5 0,0 0 2 16,0 0-2-16,-2-37 0 0,2 37-3 0,2-25-1 16,-1 14 0-16,4-5-11 0,-4 1 1 0,2-2 3 15,2 3-8-15,-1-2-1 0,-2 0 8 0,2 1-7 16,-2-1-1-16,2 1 8 0,-1 3-3 0,3 0 2 16,-1-5 3-16,1 6-2 0,-3-2 2 0,0 5-1 15,-1-2 0-15,0-1-1 0,2 1 2 0,-4 10 2 16,5-18 2-16,-2 15 0 0,-3 3-2 0,6-18 4 15,-6 18 1-15,4-10-3 0,-4 10 2 0,3-13 1 16,-3 13-4-16,8-7-2 0,-8 7 6 0,3-11-1 16,-3 11-3-16,0 0 4 0,3-8 3 0,-3 8 6 15,0 0-3-15,6-12 1 0,-6 12 1 0,0 0 0 16,6-7 2-16,-6 7-3 0,0 0 3 0,6-7 0 16,-6 7-3-16,0 0 1 0,9-8 4 0,-9 8-4 15,0 0 1-15,13-1-5 0,-13 1 5 0,13 0-4 16,-13 0 2-16,0 0 1 0,17 8 0 0,-17-8 0 0,13 4 3 15,-7 2 1-15,-1-1-3 0,1 1 2 16,0 1-5-16,0 0 2 0,-6-7 0 0,10 17 1 16,-5-6 0-16,-1-1-2 0,0 0 3 0,4 3 2 15,-5-1-5-15,1 2 5 0,-2 0 2 0,-1-1-2 0,8 2 3 16,-6-1 8-16,2 3-6 0,-2-7 1 0,1 4 4 16,2 1-4-16,0-2 1 0,-3 2-1 15,3-2-1-15,-4-2-2 0,2 3-5 0,-2-3 1 0,4-1 3 16,-5 0-3-16,4 0-5 0,-1 1 2 15,-3-2-2-15,-1-9 5 0,3 18-3 0,0-12-1 16,0 3-2-16,-3-9 3 0,5 14-2 0,-5-14-3 16,4 11 0-16,-4-11 2 0,5 13-5 0,-2-6 1 0,-3-7 3 15,7 8-1-15,-7-8 0 0,3 9 5 0,-3-9-2 16,0 0-1-16,5 12-2 0,-5-12-3 0,0 0 5 16,4 6 0-16,-4-6-4 0,0 0 2 15,0 0 6-15,0 0-4 0,3 7-2 0,-3-7 3 0,0 0 0 16,0 0-7-16,0 0-4 0,0 0-5 0,0 0-13 15,0 0-24-15,0 0-21 0,0 0-23 0,0 0-13 16,0 0-20-16,0 0-25 0,0 0-25 0,0 0-37 16,0 0-52-16,0 0-158 0,0 0-454 0,0 0 200 15</inkml:trace>
          <inkml:trace contextRef="#ctx0" brushRef="#br0" timeOffset="17875.6843">2986 868 50 0,'0'0'116'0,"0"0"-1"0,0 0-18 15,0 0-11-15,0 0-7 0,-17 0-9 0,17 0-9 16,0 0-5-16,0 0-2 0,0 0-6 0,-15 0-5 15,15 0-3-15,0 0 0 0,-11 4-8 0,11-4 4 0,0 0 8 16,0 0-12-16,-14 2-3 0,14-2 3 16,0 0 0-16,0 0 1 0,0 0 3 0,-13 0 2 15,13 0 2-15,0 0 3 0,0 0 0 0,0 0 1 16,0 0 0-16,0 0 2 0,0 0 0 0,0 0-1 0,0 0-2 16,0 0-2-16,-9 5 3 0,9-5-5 15,0 0 3-15,0 0-6 0,0 0 3 0,0 0 0 16,0 0-6-16,0 0 0 0,0 0-6 0,0 0-1 15,0 0 2-15,0 0-4 0,0 0-6 0,0 0 5 16,0 0-2-16,0 0-4 0,0 0-5 0,34-12 2 0,-34 12-2 16,18-6-4-16,-8 5 3 0,-10 1-2 15,20-6-3-15,-8 6 0 0,0-4 0 0,-3 2-2 0,-9 2-3 16,17-1-5-16,-9-3-15 0,-8 4-11 16,13-4-18-16,-13 4-23 0,12-2-18 0,-12 2-22 0,9-5-47 15,-9 5-139-15,0 0-322 0,0 0 142 0</inkml:trace>
          <inkml:trace contextRef="#ctx0" brushRef="#br0" timeOffset="17185.6388">3029 656 95 0,'0'0'149'0,"0"0"-12"0,0 0-10 15,0 0-5-15,0 0-14 0,0 0-8 0,0 0-5 16,0 0-9-16,0 0-5 0,0 0-5 0,0 0-5 15,0 0-1-15,0 0-8 0,0 0-2 0,0 0 2 16,0 0-5-16,0 0 2 0,0 0-1 0,0 0 5 16,0 0-11-16,0 0 5 0,0 0-7 0,0 0-1 15,0 0 1-15,-3 26 2 0,3-26 0 16,0 0-1-16,-4 18-4 0,4-18-1 0,-2 13-2 16,2-13-1-16,-1 16 2 0,1-16 0 0,-3 13 1 0,3-13-3 15,-3 17-2-15,0-10 1 0,3-7 0 0,-2 18 0 16,2-10-1-16,0-8-1 0,-1 20-2 15,-1-9 1-15,2-11-5 0,-3 18 0 0,2-9 0 0,-1 2-1 16,2-11-3-16,-3 20-1 0,2-9-1 0,1-11-4 16,0 19-1-16,-3-10 1 0,3-9-2 0,-3 17 4 15,3-17 1-15,0 16 9 0,0-16-7 0,0 14-5 16,0-14 2-16,0 12-4 0,0-12 0 0,4 12 0 16,-4-12-5-16,3 11-1 0,-3-11-1 0,11 9-3 15,-10-3 4-15,-1-6-3 0,8 11-3 0,-4-6 1 16,-4-5-5-16,8 7 4 0,-2-1 1 0,-6-6-2 15,8 7-3-15,-3-1 3 0,-5-6-4 0,7 7 1 16,-7-7-1-16,11 6 1 0,-11-6-5 0,10 6 3 16,-4-2 6-16,-6-4-5 0,11 6-2 0,-11-6 3 15,0 0 2-15,15 0-2 0,-15 0 0 0,13 0-4 16,-13 0 1-16,0 0-1 0,18-4-6 0,-18 4-7 16,10-3-10-16,2-1-11 0,0-2-9 0,-3 2-6 15,-9 4-11-15,14-11-7 0,-7 6-3 0,3 0-3 16,-4-1-6-16,-6 6 1 0,15-9-11 0,-10 4 1 15,-5 5-19-15,9-9-8 0,-9 9-1 0,7-8-9 16,-7 8-13-16,8-9-7 0,-8 9-3 0,6-6-10 16,-6 6-152-16,0 0-333 0,0 0 148 0</inkml:trace>
          <inkml:trace contextRef="#ctx0" brushRef="#br0" timeOffset="19563.0079">3424 1033 42 0,'0'0'115'0,"0"0"-5"0,0 0-3 0,0 0-3 16,0 0 2-16,0 0-3 0,0 0-2 0,0 0-7 15,0 0 4-15,0 0 0 0,0 0-2 0,0 0-1 16,0 0-1-16,0 0-3 0,0 0 3 0,0 0-4 15,0 0-6-15,0 0-3 0,0 0-1 0,0 0-1 16,0 0-2-16,0 0 1 0,0 0-5 0,0 0 0 16,0 0 1-16,0 0-4 0,0 0-3 0,0 0-6 15,0 0-6-15,0 0-7 0,0 0-3 0,0 0-5 16,0 0-7-16,0 0 3 0,0 0 4 0,0 0 0 16,0 0-1-16,0 0-3 0,0 0-3 0,12 23 1 15,-16-12-5-15,2 3-1 0,-1-1-5 0,0 1 2 16,-1-1-2-16,-2 5-1 0,-2 4-2 0,-1-4-2 15,-4 2 1-15,0 1-22 0,-4 0-32 0,1 0-31 16,-1-1-41-16,1 2-35 0,0-2-44 0,2 0-62 16,1-5-158-16,4-4-439 0,0-2 193 0</inkml:trace>
          <inkml:trace contextRef="#ctx0" brushRef="#br0" timeOffset="20716.1263">3697 722 177 0,'0'0'183'0,"0"0"-14"0,0 0-11 0,14-1-8 15,-14 1-7-15,0 0-6 0,0 0-2 0,0 0-11 16,0 0-6-16,13 8-7 0,-13-8-2 0,7 6-3 0,-7-6-5 15,2 9-3-15,-2-9-1 0,4 15-6 16,1-6-6-16,-5-9-4 0,1 24 6 0,1-10-8 16,-1 3-5-16,-1-4-1 0,3 5-7 0,-3-1 1 15,2-3 2-15,-2 3-6 0,0-3-6 0,0 1 1 0,1-1-2 16,-1-1 2-16,5 2 0 0,-5-2-6 16,1-2 3-16,2 2-9 0,-1-5-2 0,1 3-2 15,-3-11-6-15,4 17-4 0,-4-17-2 0,2 14-1 16,1-7-3-16,-3-7-1 0,3 11-3 0,-3-11-2 0,0 12-4 15,0-12 2-15,0 0-5 0,1 12-8 16,-1-12-8-16,0 0-18 0,0 0-17 0,0 0-12 16,-1 13-17-16,1-13-18 0,0 0-22 0,0 0-24 15,-8 6-30-15,8-6-20 0,0 0-19 0,-13 2-21 0,13-2-193 16,0 0-449-16,-21-8 198 0</inkml:trace>
          <inkml:trace contextRef="#ctx0" brushRef="#br0" timeOffset="21550.199">3652 704 121 0,'11'-7'118'0,"-11"7"-10"0,9-9-13 0,-9 9-2 16,12-8-4-16,-5 3-4 0,-7 5-11 0,12-10 9 15,-4 7-8-15,-8 3-6 0,12-10-2 16,-7 7-5-16,-5 3 3 0,14-8-5 0,-7 5-1 0,-7 3-2 15,14-7-8-15,-14 7-3 0,13-4-5 0,-13 4-3 16,15-1-2-16,-15 1-5 0,14-1 1 0,-14 1-7 16,13 1 6-16,-13-1-3 0,16 5-3 0,-16-5-1 15,11 3 8-15,-11-3 2 0,16 6 1 16,-11-2 1-16,-5-4-2 0,15 11-3 0,-8-8-1 0,-1 4 3 16,-1 1-5-16,-5-8-1 0,8 16 4 0,-5-6-6 15,5 1 2-15,-4-3-3 0,-4 3 1 0,3-3 0 16,2 5-2-16,-5-2 0 0,1-1 11 15,2 2-7-15,-3-12 0 0,-6 19 0 0,2-9-2 0,2 1 6 16,2-11 2-16,-7 16 2 0,4-8-5 0,-2-1 0 16,5-7-3-16,-6 17-2 0,2-13 1 0,1 6-3 15,-3-4-5-15,6-6 1 0,-12 12-3 0,12-12-2 16,-6 10 0-16,6-10 0 0,-12 10-3 0,12-10-5 16,-7 10 3-16,1-6 7 0,6-4-9 0,-11 11 1 15,5-4-1-15,6-7-2 0,-16 8 0 0,9-2-1 16,-1 0 0-16,8-6 1 0,-12 9 1 0,6-6-3 15,6-3 1-15,-13 7-3 0,13-7 0 0,-8 6 1 16,8-6-1-16,-6 7 2 0,6-7-4 0,0 0 4 16,0 0-2-16,-7 8 0 0,7-8 2 0,0 0 1 15,0 0-2-15,0 0 4 0,0 0-2 0,0 0-1 16,0 0 5-16,0 0-3 0,16 13 0 0,-16-13 1 16,14 0 1-16,-14 0-5 0,18 1 1 0,-8 1 2 15,-1 0-3-15,-9-2 3 0,16 2-2 0,-16-2 1 16,15 1-4-16,-7 3 1 0,-8-4 3 0,12 6-5 15,-12-6-1-15,12 5 3 0,-12-5 1 0,10 6 0 16,-10-6-2-16,9 6 0 0,-9-6-2 0,7 8 3 16,-7-8-1-16,9 7 1 0,-9-7 2 0,8 5 1 15,-8-5 4-15,10 5-2 0,-10-5 0 0,8 7-1 16,-8-7-2-16,7 3 3 0,-7-3 0 0,0 0-4 16,8 8 3-16,-8-8-1 0,0 0-3 0,7 7 1 0,-7-7-1 15,0 0 1-15,9 6-2 0,-9-6-5 0,0 0-11 16,5 6-9-16,-5-6-14 0,0 0-17 0,0 0-24 15,0 0-24-15,0 0-25 0,0 0-28 16,6 8-36-16,-6-8-184 0,0 0-409 0,0 0 182 16</inkml:trace>
          <inkml:trace contextRef="#ctx0" brushRef="#br0" timeOffset="22311.9927">4195 1143 108 0,'0'0'123'0,"0"0"2"15,0 0-3-15,0 0-6 0,0 0 5 0,0 0-3 0,0 0 1 16,0 0-1-16,0 0-4 0,0 0-6 0,0 0-2 16,0 0-5-16,0 0-5 0,0 0-10 0,0 0-7 15,0 0-9-15,0 0-6 0,0 0-4 0,0 0-4 16,29 1-8-16,-29-1-2 0,16-4-6 0,-16 4 1 15,16-3-8-15,-4-1-2 0,-12 4-5 16,21-3-1-16,-9-1-3 0,-3 3-4 0,3-3 2 0,-12 4-3 16,21-2 3-16,-11-2-7 0,-10 4-1 0,21-2-2 15,-12 1-1-15,-9 1 0 0,18-4 0 0,-18 4 0 16,15-3-4-16,-15 3-1 0,12-3 0 0,-12 3 1 16,0 0-2-16,13-4 3 0,-13 4-4 0,0 0 4 15,0 0-6-15,14-3 2 0,-14 3 4 0,0 0-9 16,0 0-3-16,0 0-5 0,10-4-8 0,-10 4-12 15,0 0-12-15,0 0-7 0,0 0-14 0,0 0-13 16,0 0-15-16,0 0-22 0,0 0-28 0,0 0-42 16,0 0-96-16,0 0-302 0,0 0 134 0</inkml:trace>
          <inkml:trace contextRef="#ctx0" brushRef="#br0" timeOffset="22550.5045">4286 971 36 0,'-19'12'59'0,"19"-12"-5"0,0 0-7 15,-8 8 4-15,8-8-14 0,-6 6-10 0,6-6-9 16,0 0-28-16,-7 5-44 0,7-5-57 0,0 0 25 16</inkml:trace>
          <inkml:trace contextRef="#ctx0" brushRef="#br0" timeOffset="24700.0798">4368 1015 22 0,'0'0'81'0,"0"0"-4"0,0 0-1 0,0 0-4 16,0 0-3-16,-3-11 7 0,3 11 5 0,0 0-9 15,0 0 2-15,-6-13-1 0,6 13 7 0,0 0-6 16,0 0-2-16,-3-12 1 0,3 12-4 0,0 0 0 15,0 0-1-15,0 0-1 0,0 0-1 0,0 0 0 16,3-16-2-16,-3 16-4 0,0 0-3 0,0 0 1 16,0 0 0-16,0 0-1 0,0 0 1 0,2-12 1 15,-2 12-1-15,0 0-1 0,0 0-2 0,0 0 0 0,0 0 2 16,0 0-6-16,0 0-2 0,0 0 0 16,0 0 1-16,0 0-7 0,0 0 3 0,0 0-1 15,0 0-5-15,0 0-2 0,0 0-4 0,0 0-1 16,0 0-4-16,0 0-4 0,0 0 1 0,0 0-6 0,0 0-6 15,0 0 2-15,0 0-1 0,0 0-3 16,0 0-2-16,0 0 1 0,0 0-3 0,0 0 1 0,0 0-1 16,0 0-2-16,0 0 2 0,-6 38-1 15,6-38 1-15,-3 15 0 0,3-15 6 0,-3 14 8 16,3-4 1-16,0-10-2 0,0 18 1 0,0-18-1 0,0 17 2 16,0-8-5-16,0-9 5 0,0 16-2 0,0-6-1 15,0-10-3-15,0 21-2 0,0-14 1 16,3 4-2-16,-3-11 0 0,1 17-4 0,-1-8 0 15,0-9-1-15,0 16-2 0,2-6-1 0,-2-10 2 0,0 17-1 16,0-7-3-16,0-10 2 0,1 15-1 0,-1-15-1 16,0 12-1-16,0-12 1 0,0 12 3 0,0-12-2 15,3 14 2-15,-3-14 1 0,3 13-2 0,-3-13 2 16,3 11-1-16,-3-11 0 0,3 12-4 0,-3-12 2 16,5 8 1-16,-5-8-4 0,6 9 10 0,-6-9-7 15,0 0-3-15,3 9 4 0,-3-9-2 0,0 0-1 16,0 0 3-16,1 11-5 0,-1-11 3 0,0 0-1 15,0 0-3-15,0 0 2 0,5 7-7 0,-5-7-9 16,0 0-18-16,0 0-18 0,0 0-27 0,0 0-27 16,0 0-33-16,0 0-41 0,0 0-49 0,0 0-212 15,0 0-475-15,0 0 211 0</inkml:trace>
          <inkml:trace contextRef="#ctx0" brushRef="#br0" timeOffset="25202.192">4514 1267 12 0,'0'0'199'0,"0"0"-8"16,0 0-11-16,0 0-6 0,0 0-1 0,0 0-10 16,0 0-5-16,0 0-6 0,0 0-9 0,0 0-8 15,5-11-13-15,-5 11-9 0,0 0-9 0,0 0-6 16,0 0-10-16,12-5-5 0,-12 5-7 0,0 0-9 15,10-3-7-15,-10 3-4 0,0 0-6 0,20-3-4 16,-20 3-6-16,18-1-3 0,-9 0-5 0,-9 1-3 16,23-2-4-16,-12 1 1 0,1 1-2 0,-12 0-7 15,27 0 0-15,-14-6-1 0,0 6-3 0,4-2 5 16,-7 2-6-16,-10 0-2 0,23-1 0 0,-13-2-1 16,-10 3-2-16,19 0 0 0,-19 0-2 0,18-1 1 15,-18 1-5-15,14-2 2 0,-14 2-1 0,12-4-2 16,-12 4-8-16,0 0-3 0,0 0-6 0,15 0-3 15,-15 0-8-15,0 0-12 0,0 0-7 0,0 0-10 16,0 0-11-16,0 0-9 0,0 0-17 0,0 0-16 16,0 0-13-16,0 0-18 0,0 0-17 0,0 0-40 15,0 0-104-15,0 0-328 0,0 0 146 0</inkml:trace>
          <inkml:trace contextRef="#ctx0" brushRef="#br0" timeOffset="25563.1845">4667 1144 5 0,'0'0'197'16,"0"0"-18"-16,0 0-17 0,0 0-14 0,0 0-18 16,0 0-12-16,0 0-7 0,0 0-8 0,0 0-2 15,0 0-3-15,0 0-5 0,0 0-1 0,0 0 18 16,0 0-20-16,0 0-1 0,0 0 0 0,0 0-5 15,-3 27 0-15,3-27 3 0,0 15-5 0,0-15-6 16,1 15-1-16,-1-15-7 0,3 16-3 0,0-10-5 16,-3-6-1-16,3 17-3 0,0-12-4 0,-3-5-4 15,3 18-6-15,1-8 0 0,-4-10-4 0,3 13-1 16,2-5-6-16,-5-8-1 0,3 13-1 0,0-3-4 16,-2-2-4-16,-1-8 0 0,6 14 0 0,-6-14-5 15,2 14 1-15,-2-14-3 0,3 9-3 0,-3-9 1 16,1 9-2-16,-1-9-3 0,3 10-4 0,-3-10-12 15,0 0-10-15,0 0-20 0,5 9-16 0,-5-9-15 16,0 0-14-16,0 0-23 0,0 0-28 0,0 0-51 16,0 0-237-16,0 0-458 0,0 0 204 0</inkml:trace>
          <inkml:trace contextRef="#ctx0" brushRef="#br0" timeOffset="25951.955">4969 1101 186 0,'0'0'240'0,"0"0"-25"0,0 0-20 0,0 0-21 16,0 0-20-16,0 0-14 0,0 0-10 0,0 0-14 15,0 0-5-15,0 0-4 0,0 0-3 0,0 0 5 16,0 0-5-16,0 0-5 0,0 0 2 0,-4 32 0 0,4-32-1 16,0 14-5-16,0-14-4 0,4 20 3 15,-2-11 1-15,-1 1 0 0,2 0 4 0,0 0-15 16,3 4-7-16,-4-3-5 0,2 1-6 0,-1-4-5 15,2 5-7-15,-1 3-7 0,-2-7-3 0,-1 2-1 16,7 0-11-16,-4 0-18 0,-1-4-34 0,3 6-35 0,-2-2-40 16,-4-1-42-16,0-10-55 0,6 21-80 0,-6-21-208 15,0 14-520-15,0-14 230 0</inkml:trace>
        </inkml:traceGroup>
        <inkml:traceGroup>
          <inkml:annotationXML>
            <emma:emma xmlns:emma="http://www.w3.org/2003/04/emma" version="1.0">
              <emma:interpretation id="{3F6F4473-B944-42D8-AA1A-345D77926DF0}" emma:medium="tactile" emma:mode="ink">
                <msink:context xmlns:msink="http://schemas.microsoft.com/ink/2010/main" type="inkWord" rotatedBoundingBox="18718,18042 21234,18246 21169,19048 18653,18844"/>
              </emma:interpretation>
            </emma:emma>
          </inkml:annotationXML>
          <inkml:trace contextRef="#ctx0" brushRef="#br0" timeOffset="46167.2252">5763 1005 140 0,'0'0'187'0,"0"0"-10"0,4-14-9 0,-4 14-13 15,0 0-8-15,6-8-6 0,-6 8-6 0,0 0-3 16,0 0-1-16,6-7-7 0,-6 7-4 0,0 0-2 16,0 0-6-16,0 0-7 0,0 0-4 0,0 0-3 15,0 0 2-15,0 0-3 0,0 0-2 0,3-9-1 16,-3 9-9-16,0 0-6 0,0 0-3 0,0 0-9 15,0 0-5-15,0 0-2 0,0 0-7 0,0 0-11 16,0 0-3-16,0 0-7 0,0 0 3 0,0 0-3 16,0 0-4-16,0 0 4 0,0 0 1 0,0 0 0 15,0 0 4-15,12 19 3 0,-12-19-3 0,8 8-2 16,-8-8-1-16,7 13 3 0,2-5-6 0,-2 2-2 16,1-2 2-16,1 0-4 0,0 4-4 0,0-1-4 0,-2 2-7 15,4-2 6-15,-2-1-3 0,-2 5-3 16,-1-2 0-16,1-2 1 0,4 2-2 0,-5 0 0 15,1-5-2-15,-4 7-3 0,3-5 0 0,0 0 2 16,-1 1-2-16,-1-3 14 0,1 0-6 0,1 3 0 16,0-3-3-16,-3 2 2 0,1-3 0 0,-4-7 7 15,9 11-5-15,-3-4 8 0,-2 3 1 0,-4-10-2 16,8 14 1-16,-4-11 1 0,-4-3-1 0,8 17 6 16,-5-13-5-16,-3-4 1 0,13 11-6 0,-4-8 6 15,-4 3-8-15,4-1 9 0,-2 1-12 0,0-1 0 16,1 3 0-16,-8-8 3 0,13 9-8 0,-7-6 2 15,2 0 6-15,-8-3-8 0,10 10-2 0,-10-10 6 16,9 6-7-16,-9-6 3 0,0 0 3 0,12 3-2 16,-12-3 9-16,0 0 7 0,0 0-1 0,9 2 3 15,-9-2-1-15,0 0 0 0,0 0 2 0,12-10-7 16,-12 10-3-16,3-11-2 0,-3 11 3 0,6-13 5 16,-2 3-14-16,1 2 0 0,-4-6 1 0,-1 14-2 0,3-18-4 15,0 4 5-15,-1 1-3 0,-2-1-6 0,4 0 1 16,-2 1 4-16,-2-2-6 0,3 0 5 15,0 0-3-15,-2 0-11 0,1 4 14 0,4-6-6 0,-5 3 4 16,4-3 8-16,-1 1-12 0,-1 0 1 0,3-1 1 16,0-1-3-16,-1 0 4 0,3-5-6 0,4 4 6 15,-9 2-26-15,3 0 28 0,-1 1-4 0,-2 1 2 16,3-1-2-16,-2 2 0 0,-1 1 2 0,0 2-1 16,0 2 3-16,-3 9-4 0,3-18-3 15,-1 12 0-15,-2 6-3 0,3-15 6 0,-3 15 0 0,4-9-3 16,-4 9 0-16,0 0 0 0,0 0 3 0,0-12-4 15,0 12 7-15,0 0-11 0,0 0 10 0,0 0-6 16,0 0 1-16,5-11-3 0,-5 11 5 0,0 0 3 16,0 0-1-16,0 0-1 0,0 0 9 0,0 0-10 15,0 0-5-15,0 0 0 0,0 0 5 0,0 0 9 16,0 0-24-16,0 0 9 0,0 0 4 16,0 0 0-16,0 0 7 0,0 0-17 0,0 0-10 0,0 0-17 15,0 0-8-15,0 0-1 0,0 0-15 0,0 0-22 16,0 0-19-16,0 0-23 0,0 0-20 0,0 0-21 15,-32 14-30-15,32-14-40 0,-10 9-39 0,10-9-283 16,-8 8-607-16,8-8 269 0</inkml:trace>
          <inkml:trace contextRef="#ctx0" brushRef="#br0" timeOffset="46761.0173">6587 801 154 0,'0'0'227'0,"0"0"-17"16,0 0-17-16,0 0-12 0,0 0-14 0,0 0-17 15,-5-9-11-15,5 9-6 0,0 0-10 0,0 0-6 16,0 0-4-16,-24 14 0 0,16-7-2 0,1 3-4 16,-1 1 0-16,-5 3 5 0,1 5 1 0,0 3-7 15,3-1 2-15,-3 2-2 0,-3-1-3 0,5 5-5 16,2-2-11-16,1 1 4 0,2 0-1 0,1 3-12 15,-1-3 1-15,5 0-2 0,0-1-2 0,2-1-9 16,-2-3 0-16,4 2-4 0,-1-5-8 0,6-2 0 16,-4-1-1-16,4 1 1 0,1-3-13 0,1 0 2 15,-2-1 0-15,1-2-4 0,3 0-5 0,2 0-6 16,-1-5-19-16,-1 3-24 0,2-3-33 0,-4-3-24 16,-4 0-20-16,-7-2-33 0,19 2-34 0,-19-2-36 15,18 0-29-15,-9-4-31 0,-9 4-267 0,9-7-565 16,-9 7 251-16</inkml:trace>
          <inkml:trace contextRef="#ctx0" brushRef="#br0" timeOffset="47368.6985">7081 906 192 0,'0'0'198'0,"-9"-8"-17"0,9 8-12 0,-13-7-8 0,13 7-11 16,-20-6-8-16,8 6-3 0,1-4-7 15,-4 4-8-15,-3 0-7 0,3 4-11 0,0-4-7 16,1 4-9-16,3-3-8 0,-3 1-6 0,-1 2-5 16,5-1-8-16,10-3-6 0,-20 6-4 0,13-2-7 0,-1 3-5 15,2-2-3-15,6-5 0 0,-8 10-5 16,8-10-4-16,-11 10-1 0,11-10-4 0,-1 14 2 16,1-14-2-16,1 12-3 0,-1-12 1 0,8 15-3 15,-1-10-2-15,2 1 0 0,-2 1-1 0,2-2-2 0,8 5-3 16,-4-4-1-16,-2 2-3 0,2-2 4 0,3 0-3 15,-2 1-2-15,-1 1 0 0,2-1 1 0,0 1-2 16,-1-1 1-16,-3-1-2 0,4 1-1 0,-1 0 5 16,1 1-7-16,-2-1 0 0,-2-1 2 0,-1 0 4 15,-1-1-7-15,1 2-1 0,-4-4 0 0,-6-3-3 16,15 7 7-16,-12-4-6 0,-3-3 3 0,11 5 0 16,-11-5 0-16,0 0 5 0,7 12-1 0,-7-12 3 15,2 8 8-15,-2-8 2 0,0 0 3 16,0 0 5-16,-15 17 0 0,6-17 1 0,9 0-2 0,-20 7-3 15,4-5-4-15,7 0 2 0,-6 2-4 0,3-2 3 16,-1-2-3-16,-1 1 0 0,-2 2 2 0,6 0-1 16,10-3-2-16,-23-3-2 0,23 3 0 0,-16-4-2 15,16 4-1-15,-15-6-9 0,6 4-16 16,9 2-20-16,-11-4-24 0,11 4-21 0,-10-5-25 0,10 5-35 16,0 0-39-16,0 0-34 0,0 0-203 0,0 0-450 15,0 0 199-15</inkml:trace>
          <inkml:trace contextRef="#ctx0" brushRef="#br0" timeOffset="47994.2291">7165 1448 92 0,'10'-12'276'16,"-4"8"-20"-16,4-2-24 0,-2 2-24 0,-8 4-20 16,16-5-20-16,-16 5-15 0,17-2-15 0,-10 0-18 15,-7 2-9-15,0 0-10 0,21 6-14 0,-13-5-13 16,-8-1-20-16,11 6-26 0,-11-6-27 0,9 9-31 16,-4-4-38-16,-5-5-36 0,12 10-41 0,-12-10-179 0,7 5-350 15,-7-5 155-15</inkml:trace>
          <inkml:trace contextRef="#ctx0" brushRef="#br0" timeOffset="47780.935">7299 1136 136 0,'0'0'283'15,"0"0"-13"-15,0 0-20 0,0 0-29 0,0 0-19 0,0 0-22 16,1-11-20-16,-1 11-21 0,0 0-12 0,0 0-14 16,0 0-9-16,0 0-3 0,0 0 0 0,0 0-8 15,-15 25-3-15,9-14-4 0,5-2 3 0,-3-1-2 16,2 6-4-16,-4-3 3 0,5 4 4 15,-2-1 0-15,0 3 0 0,1-2 0 0,2 1 2 0,-3 2 4 16,6-2-13-16,-3 2-4 0,0-4-3 0,2 2-4 16,-2-1-9-16,3 1-4 0,1 0-3 0,-2-1-9 15,1-2 5-15,0 1-8 0,-2-3-9 0,2-1-1 16,-2 1-5-16,-1-11 3 0,6 15-1 0,-6-7-8 16,2 2 5-16,-2-10-12 0,7 15-26 0,-4-8-22 15,-3-7-26-15,2 9-26 0,-2-9-18 0,0 0-27 16,6 11-16-16,-6-11-32 0,0 0-31 0,0 0-56 0,0 0-270 15,0 0-577-15,0 0 255 0</inkml:trace>
          <inkml:trace contextRef="#ctx0" brushRef="#br0" timeOffset="48228.189">7573 1447 274 0,'0'0'255'0,"6"-10"-20"0,-6 10-24 0,0 0-16 0,21 3-12 16,-10-6-8-16,-11 3-7 0,14-2-17 0,-2 2-7 15,-12 0-18-15,20-2-9 0,-8 1-12 0,-12 1-13 16,18-2-10-16,-6-2-5 0,-12 4-12 16,17-2-4-16,-8 2-13 0,-9 0-22 0,18-2-15 0,-18 2-22 15,14 0-21-15,-14 0-23 0,12-3-26 0,-12 3-34 16,0 0-33-16,0 0-55 0,9-4-157 0,-9 4-389 16,0 0 172-16</inkml:trace>
          <inkml:trace contextRef="#ctx0" brushRef="#br0" timeOffset="48481.1528">7591 1339 39 0,'0'0'322'0,"0"0"-27"0,0 0-26 0,-9-8-29 0,9 8-27 16,0 0-22-16,0 0-19 0,0 0-16 0,0 0-11 15,0 0-11-15,0 0-2 0,2 28-11 16,-2-28-1-16,0 18-7 0,0-18-2 0,1 17-8 0,-2-2-7 15,-1-2-11-15,2 0-6 0,0 0-6 0,-3 1-7 16,3-14-8-16,0 23-3 0,-1-12-5 0,-1-4-5 16,2-7 0-16,-3 18-7 0,6-10-3 0,-3-8-10 15,3 16-30-15,-3-16-25 0,3 13-28 0,-3-13-31 16,3 11-36-16,-3-11-40 0,8 7-53 0,-8-7-272 16,12 0-530-16,-12 0 235 0</inkml:trace>
          <inkml:trace contextRef="#ctx0" brushRef="#br0" timeOffset="48729.5148">7852 1301 102 0,'-1'-11'323'0,"1"11"-33"0,0 0-33 0,0 0-26 15,0 0-23-15,0 0-22 0,0 0-17 0,0 0-15 16,0 0-2-16,0 0-14 0,0 0-6 0,-8 32-5 15,8-32-8-15,0 17-1 0,-1-8-13 0,1-9-11 16,1 19-7-16,-5-8-5 0,4-11-11 0,0 20-2 16,0-5-10-16,0-3-2 0,3 3-5 0,-3-1-1 15,3-4-28-15,-3-2-34 0,0-8-34 0,4 17-39 16,-2-10-39-16,-2-7-42 0,1 13-52 0,-1-13-252 16,6 7-508-16,-6-7 226 0</inkml:trace>
          <inkml:trace contextRef="#ctx0" brushRef="#br0" timeOffset="48943.1953">8104 1132 281 0,'23'4'303'15,"-14"-3"-14"-15,5 7-16 0,9 4-29 0,-2 2-16 16,-2 4-25-16,-3 0-19 0,-2 6-16 0,-2 1-15 15,-5 2-16-15,-2 1-15 0,-5 14-11 0,-5-2-14 0,-8 3-34 16,-7-4-50-16,-2 3-44 0,-9-1-66 0,-3-3-62 16,-5-2-78-16,0-4-155 0,2-6-422 15,-1-3 186-15</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373BFF9-AC8A-4F4A-A421-B6CA2B12E3FB}" type="datetimeFigureOut">
              <a:rPr lang="tr-TR" smtClean="0"/>
              <a:t>3.06.2022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68B7F93-277D-461B-9E43-3CBCCF9EF2F8}" type="slidenum">
              <a:rPr lang="tr-TR" smtClean="0"/>
              <a:t>‹#›</a:t>
            </a:fld>
            <a:endParaRPr lang="tr-TR"/>
          </a:p>
        </p:txBody>
      </p:sp>
    </p:spTree>
    <p:extLst>
      <p:ext uri="{BB962C8B-B14F-4D97-AF65-F5344CB8AC3E}">
        <p14:creationId xmlns:p14="http://schemas.microsoft.com/office/powerpoint/2010/main" val="1642835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373BFF9-AC8A-4F4A-A421-B6CA2B12E3FB}" type="datetimeFigureOut">
              <a:rPr lang="tr-TR" smtClean="0"/>
              <a:t>3.06.2022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68B7F93-277D-461B-9E43-3CBCCF9EF2F8}" type="slidenum">
              <a:rPr lang="tr-TR" smtClean="0"/>
              <a:t>‹#›</a:t>
            </a:fld>
            <a:endParaRPr lang="tr-TR"/>
          </a:p>
        </p:txBody>
      </p:sp>
    </p:spTree>
    <p:extLst>
      <p:ext uri="{BB962C8B-B14F-4D97-AF65-F5344CB8AC3E}">
        <p14:creationId xmlns:p14="http://schemas.microsoft.com/office/powerpoint/2010/main" val="1493161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373BFF9-AC8A-4F4A-A421-B6CA2B12E3FB}" type="datetimeFigureOut">
              <a:rPr lang="tr-TR" smtClean="0"/>
              <a:t>3.06.2022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68B7F93-277D-461B-9E43-3CBCCF9EF2F8}" type="slidenum">
              <a:rPr lang="tr-TR" smtClean="0"/>
              <a:t>‹#›</a:t>
            </a:fld>
            <a:endParaRPr lang="tr-TR"/>
          </a:p>
        </p:txBody>
      </p:sp>
    </p:spTree>
    <p:extLst>
      <p:ext uri="{BB962C8B-B14F-4D97-AF65-F5344CB8AC3E}">
        <p14:creationId xmlns:p14="http://schemas.microsoft.com/office/powerpoint/2010/main" val="179982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373BFF9-AC8A-4F4A-A421-B6CA2B12E3FB}" type="datetimeFigureOut">
              <a:rPr lang="tr-TR" smtClean="0"/>
              <a:t>3.06.2022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68B7F93-277D-461B-9E43-3CBCCF9EF2F8}" type="slidenum">
              <a:rPr lang="tr-TR" smtClean="0"/>
              <a:t>‹#›</a:t>
            </a:fld>
            <a:endParaRPr lang="tr-TR"/>
          </a:p>
        </p:txBody>
      </p:sp>
    </p:spTree>
    <p:extLst>
      <p:ext uri="{BB962C8B-B14F-4D97-AF65-F5344CB8AC3E}">
        <p14:creationId xmlns:p14="http://schemas.microsoft.com/office/powerpoint/2010/main" val="3892894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3BFF9-AC8A-4F4A-A421-B6CA2B12E3FB}" type="datetimeFigureOut">
              <a:rPr lang="tr-TR" smtClean="0"/>
              <a:t>3.06.2022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68B7F93-277D-461B-9E43-3CBCCF9EF2F8}" type="slidenum">
              <a:rPr lang="tr-TR" smtClean="0"/>
              <a:t>‹#›</a:t>
            </a:fld>
            <a:endParaRPr lang="tr-TR"/>
          </a:p>
        </p:txBody>
      </p:sp>
    </p:spTree>
    <p:extLst>
      <p:ext uri="{BB962C8B-B14F-4D97-AF65-F5344CB8AC3E}">
        <p14:creationId xmlns:p14="http://schemas.microsoft.com/office/powerpoint/2010/main" val="2513576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373BFF9-AC8A-4F4A-A421-B6CA2B12E3FB}" type="datetimeFigureOut">
              <a:rPr lang="tr-TR" smtClean="0"/>
              <a:t>3.06.2022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68B7F93-277D-461B-9E43-3CBCCF9EF2F8}" type="slidenum">
              <a:rPr lang="tr-TR" smtClean="0"/>
              <a:t>‹#›</a:t>
            </a:fld>
            <a:endParaRPr lang="tr-TR"/>
          </a:p>
        </p:txBody>
      </p:sp>
    </p:spTree>
    <p:extLst>
      <p:ext uri="{BB962C8B-B14F-4D97-AF65-F5344CB8AC3E}">
        <p14:creationId xmlns:p14="http://schemas.microsoft.com/office/powerpoint/2010/main" val="2632418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373BFF9-AC8A-4F4A-A421-B6CA2B12E3FB}" type="datetimeFigureOut">
              <a:rPr lang="tr-TR" smtClean="0"/>
              <a:t>3.06.2022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68B7F93-277D-461B-9E43-3CBCCF9EF2F8}" type="slidenum">
              <a:rPr lang="tr-TR" smtClean="0"/>
              <a:t>‹#›</a:t>
            </a:fld>
            <a:endParaRPr lang="tr-TR"/>
          </a:p>
        </p:txBody>
      </p:sp>
    </p:spTree>
    <p:extLst>
      <p:ext uri="{BB962C8B-B14F-4D97-AF65-F5344CB8AC3E}">
        <p14:creationId xmlns:p14="http://schemas.microsoft.com/office/powerpoint/2010/main" val="256692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373BFF9-AC8A-4F4A-A421-B6CA2B12E3FB}" type="datetimeFigureOut">
              <a:rPr lang="tr-TR" smtClean="0"/>
              <a:t>3.06.2022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68B7F93-277D-461B-9E43-3CBCCF9EF2F8}" type="slidenum">
              <a:rPr lang="tr-TR" smtClean="0"/>
              <a:t>‹#›</a:t>
            </a:fld>
            <a:endParaRPr lang="tr-TR"/>
          </a:p>
        </p:txBody>
      </p:sp>
    </p:spTree>
    <p:extLst>
      <p:ext uri="{BB962C8B-B14F-4D97-AF65-F5344CB8AC3E}">
        <p14:creationId xmlns:p14="http://schemas.microsoft.com/office/powerpoint/2010/main" val="115681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73BFF9-AC8A-4F4A-A421-B6CA2B12E3FB}" type="datetimeFigureOut">
              <a:rPr lang="tr-TR" smtClean="0"/>
              <a:t>3.06.2022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68B7F93-277D-461B-9E43-3CBCCF9EF2F8}" type="slidenum">
              <a:rPr lang="tr-TR" smtClean="0"/>
              <a:t>‹#›</a:t>
            </a:fld>
            <a:endParaRPr lang="tr-TR"/>
          </a:p>
        </p:txBody>
      </p:sp>
    </p:spTree>
    <p:extLst>
      <p:ext uri="{BB962C8B-B14F-4D97-AF65-F5344CB8AC3E}">
        <p14:creationId xmlns:p14="http://schemas.microsoft.com/office/powerpoint/2010/main" val="3654103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3BFF9-AC8A-4F4A-A421-B6CA2B12E3FB}" type="datetimeFigureOut">
              <a:rPr lang="tr-TR" smtClean="0"/>
              <a:t>3.06.2022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68B7F93-277D-461B-9E43-3CBCCF9EF2F8}" type="slidenum">
              <a:rPr lang="tr-TR" smtClean="0"/>
              <a:t>‹#›</a:t>
            </a:fld>
            <a:endParaRPr lang="tr-TR"/>
          </a:p>
        </p:txBody>
      </p:sp>
    </p:spTree>
    <p:extLst>
      <p:ext uri="{BB962C8B-B14F-4D97-AF65-F5344CB8AC3E}">
        <p14:creationId xmlns:p14="http://schemas.microsoft.com/office/powerpoint/2010/main" val="3913439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3BFF9-AC8A-4F4A-A421-B6CA2B12E3FB}" type="datetimeFigureOut">
              <a:rPr lang="tr-TR" smtClean="0"/>
              <a:t>3.06.2022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68B7F93-277D-461B-9E43-3CBCCF9EF2F8}" type="slidenum">
              <a:rPr lang="tr-TR" smtClean="0"/>
              <a:t>‹#›</a:t>
            </a:fld>
            <a:endParaRPr lang="tr-TR"/>
          </a:p>
        </p:txBody>
      </p:sp>
    </p:spTree>
    <p:extLst>
      <p:ext uri="{BB962C8B-B14F-4D97-AF65-F5344CB8AC3E}">
        <p14:creationId xmlns:p14="http://schemas.microsoft.com/office/powerpoint/2010/main" val="26350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3BFF9-AC8A-4F4A-A421-B6CA2B12E3FB}" type="datetimeFigureOut">
              <a:rPr lang="tr-TR" smtClean="0"/>
              <a:t>3.06.2022</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B7F93-277D-461B-9E43-3CBCCF9EF2F8}" type="slidenum">
              <a:rPr lang="tr-TR" smtClean="0"/>
              <a:t>‹#›</a:t>
            </a:fld>
            <a:endParaRPr lang="tr-TR"/>
          </a:p>
        </p:txBody>
      </p:sp>
    </p:spTree>
    <p:extLst>
      <p:ext uri="{BB962C8B-B14F-4D97-AF65-F5344CB8AC3E}">
        <p14:creationId xmlns:p14="http://schemas.microsoft.com/office/powerpoint/2010/main" val="3769680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5.emf"/><Relationship Id="rId5" Type="http://schemas.openxmlformats.org/officeDocument/2006/relationships/customXml" Target="../ink/ink2.xml"/><Relationship Id="rId10" Type="http://schemas.openxmlformats.org/officeDocument/2006/relationships/image" Target="../media/image17.emf"/><Relationship Id="rId4" Type="http://schemas.openxmlformats.org/officeDocument/2006/relationships/image" Target="../media/image14.emf"/><Relationship Id="rId9" Type="http://schemas.openxmlformats.org/officeDocument/2006/relationships/customXml" Target="../ink/ink4.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1.xml"/><Relationship Id="rId4" Type="http://schemas.openxmlformats.org/officeDocument/2006/relationships/image" Target="../media/image36.png"/></Relationships>
</file>

<file path=ppt/slides/_rels/slide4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4856" y="1275009"/>
            <a:ext cx="10637949" cy="2123658"/>
          </a:xfrm>
          <a:prstGeom prst="rect">
            <a:avLst/>
          </a:prstGeom>
          <a:noFill/>
        </p:spPr>
        <p:txBody>
          <a:bodyPr wrap="square" rtlCol="0">
            <a:spAutoFit/>
          </a:bodyPr>
          <a:lstStyle/>
          <a:p>
            <a:pPr algn="ctr"/>
            <a:r>
              <a:rPr lang="tr-TR" sz="4400" dirty="0" smtClean="0"/>
              <a:t>REINFORCEMENT LEARNING</a:t>
            </a:r>
          </a:p>
          <a:p>
            <a:pPr algn="ctr"/>
            <a:r>
              <a:rPr lang="tr-TR" sz="4400" dirty="0" smtClean="0"/>
              <a:t>BY </a:t>
            </a:r>
          </a:p>
          <a:p>
            <a:pPr algn="ctr"/>
            <a:r>
              <a:rPr lang="tr-TR" sz="4400" dirty="0" smtClean="0"/>
              <a:t>ADNAN ACAN</a:t>
            </a:r>
            <a:endParaRPr lang="tr-TR" sz="4400" dirty="0"/>
          </a:p>
        </p:txBody>
      </p:sp>
    </p:spTree>
    <p:extLst>
      <p:ext uri="{BB962C8B-B14F-4D97-AF65-F5344CB8AC3E}">
        <p14:creationId xmlns:p14="http://schemas.microsoft.com/office/powerpoint/2010/main" val="1629063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466" y="388392"/>
            <a:ext cx="10500575" cy="369332"/>
          </a:xfrm>
          <a:prstGeom prst="rect">
            <a:avLst/>
          </a:prstGeom>
        </p:spPr>
        <p:txBody>
          <a:bodyPr wrap="square">
            <a:spAutoFit/>
          </a:bodyPr>
          <a:lstStyle/>
          <a:p>
            <a:r>
              <a:rPr lang="en-US" dirty="0">
                <a:solidFill>
                  <a:srgbClr val="292929"/>
                </a:solidFill>
                <a:latin typeface="charter"/>
              </a:rPr>
              <a:t>We can formulate the </a:t>
            </a:r>
            <a:r>
              <a:rPr lang="tr-TR" dirty="0" smtClean="0">
                <a:solidFill>
                  <a:srgbClr val="292929"/>
                </a:solidFill>
                <a:latin typeface="charter"/>
              </a:rPr>
              <a:t>s</a:t>
            </a:r>
            <a:r>
              <a:rPr lang="en-US" dirty="0" err="1" smtClean="0">
                <a:solidFill>
                  <a:srgbClr val="292929"/>
                </a:solidFill>
                <a:latin typeface="charter"/>
              </a:rPr>
              <a:t>tate</a:t>
            </a:r>
            <a:r>
              <a:rPr lang="en-US" dirty="0" smtClean="0">
                <a:solidFill>
                  <a:srgbClr val="292929"/>
                </a:solidFill>
                <a:latin typeface="charter"/>
              </a:rPr>
              <a:t> </a:t>
            </a:r>
            <a:r>
              <a:rPr lang="tr-TR" dirty="0">
                <a:solidFill>
                  <a:srgbClr val="292929"/>
                </a:solidFill>
                <a:latin typeface="charter"/>
              </a:rPr>
              <a:t>t</a:t>
            </a:r>
            <a:r>
              <a:rPr lang="en-US" dirty="0" err="1" smtClean="0">
                <a:solidFill>
                  <a:srgbClr val="292929"/>
                </a:solidFill>
                <a:latin typeface="charter"/>
              </a:rPr>
              <a:t>ransition</a:t>
            </a:r>
            <a:r>
              <a:rPr lang="en-US" dirty="0" smtClean="0">
                <a:solidFill>
                  <a:srgbClr val="292929"/>
                </a:solidFill>
                <a:latin typeface="charter"/>
              </a:rPr>
              <a:t> </a:t>
            </a:r>
            <a:r>
              <a:rPr lang="en-US" dirty="0">
                <a:solidFill>
                  <a:srgbClr val="292929"/>
                </a:solidFill>
                <a:latin typeface="charter"/>
              </a:rPr>
              <a:t>probability into a </a:t>
            </a:r>
            <a:r>
              <a:rPr lang="tr-TR" dirty="0">
                <a:solidFill>
                  <a:srgbClr val="292929"/>
                </a:solidFill>
                <a:latin typeface="charter"/>
              </a:rPr>
              <a:t>s</a:t>
            </a:r>
            <a:r>
              <a:rPr lang="en-US" dirty="0" err="1" smtClean="0">
                <a:solidFill>
                  <a:srgbClr val="292929"/>
                </a:solidFill>
                <a:latin typeface="charter"/>
              </a:rPr>
              <a:t>tate</a:t>
            </a:r>
            <a:r>
              <a:rPr lang="en-US" dirty="0" smtClean="0">
                <a:solidFill>
                  <a:srgbClr val="292929"/>
                </a:solidFill>
                <a:latin typeface="charter"/>
              </a:rPr>
              <a:t> </a:t>
            </a:r>
            <a:r>
              <a:rPr lang="tr-TR" dirty="0">
                <a:solidFill>
                  <a:srgbClr val="292929"/>
                </a:solidFill>
                <a:latin typeface="charter"/>
              </a:rPr>
              <a:t>t</a:t>
            </a:r>
            <a:r>
              <a:rPr lang="en-US" dirty="0" err="1" smtClean="0">
                <a:solidFill>
                  <a:srgbClr val="292929"/>
                </a:solidFill>
                <a:latin typeface="charter"/>
              </a:rPr>
              <a:t>ransition</a:t>
            </a:r>
            <a:r>
              <a:rPr lang="en-US" dirty="0" smtClean="0">
                <a:solidFill>
                  <a:srgbClr val="292929"/>
                </a:solidFill>
                <a:latin typeface="charter"/>
              </a:rPr>
              <a:t> </a:t>
            </a:r>
            <a:r>
              <a:rPr lang="en-US" dirty="0">
                <a:solidFill>
                  <a:srgbClr val="292929"/>
                </a:solidFill>
                <a:latin typeface="charter"/>
              </a:rPr>
              <a:t>probability matrix by :</a:t>
            </a:r>
            <a:endParaRPr lang="tr-TR" dirty="0"/>
          </a:p>
        </p:txBody>
      </p:sp>
      <p:pic>
        <p:nvPicPr>
          <p:cNvPr id="3" name="Picture 2"/>
          <p:cNvPicPr>
            <a:picLocks noChangeAspect="1"/>
          </p:cNvPicPr>
          <p:nvPr/>
        </p:nvPicPr>
        <p:blipFill>
          <a:blip r:embed="rId2"/>
          <a:stretch>
            <a:fillRect/>
          </a:stretch>
        </p:blipFill>
        <p:spPr>
          <a:xfrm>
            <a:off x="2411038" y="1138627"/>
            <a:ext cx="6571429" cy="3009524"/>
          </a:xfrm>
          <a:prstGeom prst="rect">
            <a:avLst/>
          </a:prstGeom>
        </p:spPr>
      </p:pic>
      <p:sp>
        <p:nvSpPr>
          <p:cNvPr id="4" name="Rectangle 3"/>
          <p:cNvSpPr/>
          <p:nvPr/>
        </p:nvSpPr>
        <p:spPr>
          <a:xfrm>
            <a:off x="446465" y="5027954"/>
            <a:ext cx="10500575" cy="830997"/>
          </a:xfrm>
          <a:prstGeom prst="rect">
            <a:avLst/>
          </a:prstGeom>
        </p:spPr>
        <p:txBody>
          <a:bodyPr wrap="square">
            <a:spAutoFit/>
          </a:bodyPr>
          <a:lstStyle/>
          <a:p>
            <a:r>
              <a:rPr lang="en-US" sz="2400" dirty="0">
                <a:solidFill>
                  <a:srgbClr val="292929"/>
                </a:solidFill>
                <a:latin typeface="charter"/>
              </a:rPr>
              <a:t>Each row in the matrix represents the probability from moving </a:t>
            </a:r>
            <a:r>
              <a:rPr lang="tr-TR" sz="2400" dirty="0" smtClean="0">
                <a:solidFill>
                  <a:srgbClr val="292929"/>
                </a:solidFill>
                <a:latin typeface="charter"/>
              </a:rPr>
              <a:t>a particular state (</a:t>
            </a:r>
            <a:r>
              <a:rPr lang="en-US" sz="2400" dirty="0" smtClean="0">
                <a:solidFill>
                  <a:srgbClr val="292929"/>
                </a:solidFill>
                <a:latin typeface="charter"/>
              </a:rPr>
              <a:t>starting state</a:t>
            </a:r>
            <a:r>
              <a:rPr lang="tr-TR" sz="2400" dirty="0" smtClean="0">
                <a:solidFill>
                  <a:srgbClr val="292929"/>
                </a:solidFill>
                <a:latin typeface="charter"/>
              </a:rPr>
              <a:t>)</a:t>
            </a:r>
            <a:r>
              <a:rPr lang="en-US" sz="2400" dirty="0" smtClean="0">
                <a:solidFill>
                  <a:srgbClr val="292929"/>
                </a:solidFill>
                <a:latin typeface="charter"/>
              </a:rPr>
              <a:t> </a:t>
            </a:r>
            <a:r>
              <a:rPr lang="en-US" sz="2400" dirty="0">
                <a:solidFill>
                  <a:srgbClr val="292929"/>
                </a:solidFill>
                <a:latin typeface="charter"/>
              </a:rPr>
              <a:t>to any successor state</a:t>
            </a:r>
            <a:r>
              <a:rPr lang="en-US" sz="2400" dirty="0" smtClean="0">
                <a:solidFill>
                  <a:srgbClr val="292929"/>
                </a:solidFill>
                <a:latin typeface="charter"/>
              </a:rPr>
              <a:t>.</a:t>
            </a:r>
            <a:r>
              <a:rPr lang="tr-TR" sz="2400" dirty="0" smtClean="0">
                <a:solidFill>
                  <a:srgbClr val="292929"/>
                </a:solidFill>
                <a:latin typeface="charter"/>
              </a:rPr>
              <a:t> </a:t>
            </a:r>
            <a:r>
              <a:rPr lang="en-US" sz="2400" dirty="0" smtClean="0">
                <a:solidFill>
                  <a:srgbClr val="292929"/>
                </a:solidFill>
                <a:latin typeface="charter"/>
              </a:rPr>
              <a:t>Sum </a:t>
            </a:r>
            <a:r>
              <a:rPr lang="en-US" sz="2400" dirty="0">
                <a:solidFill>
                  <a:srgbClr val="292929"/>
                </a:solidFill>
                <a:latin typeface="charter"/>
              </a:rPr>
              <a:t>of each row is equal to 1.</a:t>
            </a:r>
            <a:endParaRPr lang="tr-TR" sz="2400" dirty="0"/>
          </a:p>
        </p:txBody>
      </p:sp>
    </p:spTree>
    <p:extLst>
      <p:ext uri="{BB962C8B-B14F-4D97-AF65-F5344CB8AC3E}">
        <p14:creationId xmlns:p14="http://schemas.microsoft.com/office/powerpoint/2010/main" val="3260409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6924" y="491011"/>
            <a:ext cx="10668000" cy="4524315"/>
          </a:xfrm>
          <a:prstGeom prst="rect">
            <a:avLst/>
          </a:prstGeom>
        </p:spPr>
        <p:txBody>
          <a:bodyPr wrap="square">
            <a:spAutoFit/>
          </a:bodyPr>
          <a:lstStyle/>
          <a:p>
            <a:r>
              <a:rPr lang="en-US" sz="2400" b="1" dirty="0">
                <a:solidFill>
                  <a:srgbClr val="292929"/>
                </a:solidFill>
                <a:latin typeface="sohne"/>
              </a:rPr>
              <a:t>Markov Process or Markov </a:t>
            </a:r>
            <a:r>
              <a:rPr lang="en-US" sz="2400" b="1" dirty="0" smtClean="0">
                <a:solidFill>
                  <a:srgbClr val="292929"/>
                </a:solidFill>
                <a:latin typeface="sohne"/>
              </a:rPr>
              <a:t>Chains</a:t>
            </a:r>
            <a:endParaRPr lang="tr-TR" sz="2400" b="1" dirty="0" smtClean="0">
              <a:solidFill>
                <a:srgbClr val="292929"/>
              </a:solidFill>
              <a:latin typeface="sohne"/>
            </a:endParaRPr>
          </a:p>
          <a:p>
            <a:endParaRPr lang="en-US" sz="2400" b="1" dirty="0">
              <a:solidFill>
                <a:srgbClr val="292929"/>
              </a:solidFill>
              <a:latin typeface="sohne"/>
            </a:endParaRPr>
          </a:p>
          <a:p>
            <a:pPr algn="just"/>
            <a:r>
              <a:rPr lang="tr-TR" sz="2400" dirty="0" smtClean="0">
                <a:solidFill>
                  <a:srgbClr val="292929"/>
                </a:solidFill>
                <a:latin typeface="charter"/>
              </a:rPr>
              <a:t>A </a:t>
            </a:r>
            <a:r>
              <a:rPr lang="en-US" sz="2400" i="1" dirty="0" smtClean="0">
                <a:solidFill>
                  <a:srgbClr val="292929"/>
                </a:solidFill>
                <a:latin typeface="charter"/>
              </a:rPr>
              <a:t>Markov </a:t>
            </a:r>
            <a:r>
              <a:rPr lang="en-US" sz="2400" i="1" dirty="0">
                <a:solidFill>
                  <a:srgbClr val="292929"/>
                </a:solidFill>
                <a:latin typeface="charter"/>
              </a:rPr>
              <a:t>Process </a:t>
            </a:r>
            <a:r>
              <a:rPr lang="en-US" sz="2400" dirty="0">
                <a:solidFill>
                  <a:srgbClr val="292929"/>
                </a:solidFill>
                <a:latin typeface="charter"/>
              </a:rPr>
              <a:t>is the </a:t>
            </a:r>
            <a:r>
              <a:rPr lang="en-US" sz="2400" dirty="0" err="1" smtClean="0">
                <a:solidFill>
                  <a:srgbClr val="292929"/>
                </a:solidFill>
                <a:latin typeface="charter"/>
              </a:rPr>
              <a:t>memoryless</a:t>
            </a:r>
            <a:r>
              <a:rPr lang="en-US" sz="2400" dirty="0">
                <a:solidFill>
                  <a:srgbClr val="292929"/>
                </a:solidFill>
                <a:latin typeface="charter"/>
              </a:rPr>
              <a:t> </a:t>
            </a:r>
            <a:r>
              <a:rPr lang="en-US" sz="2400" b="1" dirty="0">
                <a:solidFill>
                  <a:srgbClr val="292929"/>
                </a:solidFill>
                <a:latin typeface="charter"/>
              </a:rPr>
              <a:t>random process</a:t>
            </a:r>
            <a:r>
              <a:rPr lang="en-US" sz="2400" dirty="0">
                <a:solidFill>
                  <a:srgbClr val="292929"/>
                </a:solidFill>
                <a:latin typeface="charter"/>
              </a:rPr>
              <a:t> i.e. a sequence </a:t>
            </a:r>
            <a:r>
              <a:rPr lang="en-US" sz="2400" dirty="0" smtClean="0">
                <a:solidFill>
                  <a:srgbClr val="292929"/>
                </a:solidFill>
                <a:latin typeface="charter"/>
              </a:rPr>
              <a:t>of </a:t>
            </a:r>
            <a:r>
              <a:rPr lang="en-US" sz="2400" dirty="0">
                <a:solidFill>
                  <a:srgbClr val="292929"/>
                </a:solidFill>
                <a:latin typeface="charter"/>
              </a:rPr>
              <a:t>random </a:t>
            </a:r>
            <a:r>
              <a:rPr lang="en-US" sz="2400" dirty="0" smtClean="0">
                <a:solidFill>
                  <a:srgbClr val="292929"/>
                </a:solidFill>
                <a:latin typeface="charter"/>
              </a:rPr>
              <a:t>state</a:t>
            </a:r>
            <a:r>
              <a:rPr lang="tr-TR" sz="2400" dirty="0" smtClean="0">
                <a:solidFill>
                  <a:srgbClr val="292929"/>
                </a:solidFill>
                <a:latin typeface="charter"/>
              </a:rPr>
              <a:t>s</a:t>
            </a:r>
            <a:r>
              <a:rPr lang="en-US" sz="2400" dirty="0" smtClean="0">
                <a:solidFill>
                  <a:srgbClr val="292929"/>
                </a:solidFill>
                <a:latin typeface="charter"/>
              </a:rPr>
              <a:t> S</a:t>
            </a:r>
            <a:r>
              <a:rPr lang="tr-TR" sz="2400" baseline="-25000" dirty="0" smtClean="0">
                <a:solidFill>
                  <a:srgbClr val="292929"/>
                </a:solidFill>
                <a:latin typeface="charter"/>
              </a:rPr>
              <a:t>1</a:t>
            </a:r>
            <a:r>
              <a:rPr lang="tr-TR" sz="2400" dirty="0" smtClean="0">
                <a:solidFill>
                  <a:srgbClr val="292929"/>
                </a:solidFill>
                <a:latin typeface="charter"/>
              </a:rPr>
              <a:t>, </a:t>
            </a:r>
            <a:r>
              <a:rPr lang="en-US" sz="2400" dirty="0" smtClean="0">
                <a:solidFill>
                  <a:srgbClr val="292929"/>
                </a:solidFill>
                <a:latin typeface="charter"/>
              </a:rPr>
              <a:t>S</a:t>
            </a:r>
            <a:r>
              <a:rPr lang="tr-TR" sz="2400" baseline="-25000" dirty="0" smtClean="0">
                <a:solidFill>
                  <a:srgbClr val="292929"/>
                </a:solidFill>
                <a:latin typeface="charter"/>
              </a:rPr>
              <a:t>2</a:t>
            </a:r>
            <a:r>
              <a:rPr lang="en-US" sz="2400" dirty="0" smtClean="0">
                <a:solidFill>
                  <a:srgbClr val="292929"/>
                </a:solidFill>
                <a:latin typeface="charter"/>
              </a:rPr>
              <a:t>,….S</a:t>
            </a:r>
            <a:r>
              <a:rPr lang="tr-TR" sz="2400" baseline="-25000" dirty="0" smtClean="0">
                <a:solidFill>
                  <a:srgbClr val="292929"/>
                </a:solidFill>
                <a:latin typeface="charter"/>
              </a:rPr>
              <a:t>n</a:t>
            </a:r>
            <a:r>
              <a:rPr lang="en-US" sz="2400" dirty="0" smtClean="0">
                <a:solidFill>
                  <a:srgbClr val="292929"/>
                </a:solidFill>
                <a:latin typeface="charter"/>
              </a:rPr>
              <a:t> </a:t>
            </a:r>
            <a:r>
              <a:rPr lang="en-US" sz="2400" dirty="0">
                <a:solidFill>
                  <a:srgbClr val="292929"/>
                </a:solidFill>
                <a:latin typeface="charter"/>
              </a:rPr>
              <a:t>with a Markov Property</a:t>
            </a:r>
            <a:r>
              <a:rPr lang="en-US" sz="2400" dirty="0" smtClean="0">
                <a:solidFill>
                  <a:srgbClr val="292929"/>
                </a:solidFill>
                <a:latin typeface="charter"/>
              </a:rPr>
              <a:t>.</a:t>
            </a:r>
            <a:r>
              <a:rPr lang="tr-TR" sz="2400" dirty="0" smtClean="0">
                <a:solidFill>
                  <a:srgbClr val="292929"/>
                </a:solidFill>
                <a:latin typeface="charter"/>
              </a:rPr>
              <a:t> </a:t>
            </a:r>
            <a:r>
              <a:rPr lang="en-US" sz="2400" dirty="0" smtClean="0">
                <a:solidFill>
                  <a:srgbClr val="292929"/>
                </a:solidFill>
                <a:latin typeface="charter"/>
              </a:rPr>
              <a:t>So</a:t>
            </a:r>
            <a:r>
              <a:rPr lang="en-US" sz="2400" dirty="0">
                <a:solidFill>
                  <a:srgbClr val="292929"/>
                </a:solidFill>
                <a:latin typeface="charter"/>
              </a:rPr>
              <a:t>, it’s basically a sequence of states with the Markov Property</a:t>
            </a:r>
            <a:r>
              <a:rPr lang="en-US" sz="2400" dirty="0" smtClean="0">
                <a:solidFill>
                  <a:srgbClr val="292929"/>
                </a:solidFill>
                <a:latin typeface="charter"/>
              </a:rPr>
              <a:t>.</a:t>
            </a:r>
            <a:r>
              <a:rPr lang="tr-TR" sz="2400" dirty="0" smtClean="0">
                <a:solidFill>
                  <a:srgbClr val="292929"/>
                </a:solidFill>
                <a:latin typeface="charter"/>
              </a:rPr>
              <a:t> </a:t>
            </a:r>
            <a:r>
              <a:rPr lang="en-US" sz="2400" dirty="0" smtClean="0">
                <a:solidFill>
                  <a:srgbClr val="292929"/>
                </a:solidFill>
                <a:latin typeface="charter"/>
              </a:rPr>
              <a:t>It </a:t>
            </a:r>
            <a:r>
              <a:rPr lang="en-US" sz="2400" dirty="0">
                <a:solidFill>
                  <a:srgbClr val="292929"/>
                </a:solidFill>
                <a:latin typeface="charter"/>
              </a:rPr>
              <a:t>can be defined using a set of states(S) and transition probability matrix (P).The dynamics of the environment can be fully defined using the </a:t>
            </a:r>
            <a:r>
              <a:rPr lang="en-US" sz="2400" dirty="0" smtClean="0">
                <a:solidFill>
                  <a:srgbClr val="292929"/>
                </a:solidFill>
                <a:latin typeface="charter"/>
              </a:rPr>
              <a:t>States</a:t>
            </a:r>
            <a:r>
              <a:rPr lang="tr-TR" sz="2400" dirty="0" smtClean="0">
                <a:solidFill>
                  <a:srgbClr val="292929"/>
                </a:solidFill>
                <a:latin typeface="charter"/>
              </a:rPr>
              <a:t> </a:t>
            </a:r>
            <a:r>
              <a:rPr lang="en-US" sz="2400" dirty="0" smtClean="0">
                <a:solidFill>
                  <a:srgbClr val="292929"/>
                </a:solidFill>
                <a:latin typeface="charter"/>
              </a:rPr>
              <a:t>(</a:t>
            </a:r>
            <a:r>
              <a:rPr lang="en-US" sz="2400" dirty="0">
                <a:solidFill>
                  <a:srgbClr val="292929"/>
                </a:solidFill>
                <a:latin typeface="charter"/>
              </a:rPr>
              <a:t>S) and Transition Probability </a:t>
            </a:r>
            <a:r>
              <a:rPr lang="en-US" sz="2400" dirty="0" smtClean="0">
                <a:solidFill>
                  <a:srgbClr val="292929"/>
                </a:solidFill>
                <a:latin typeface="charter"/>
              </a:rPr>
              <a:t>matrix</a:t>
            </a:r>
            <a:r>
              <a:rPr lang="tr-TR" sz="2400" dirty="0" smtClean="0">
                <a:solidFill>
                  <a:srgbClr val="292929"/>
                </a:solidFill>
                <a:latin typeface="charter"/>
              </a:rPr>
              <a:t> </a:t>
            </a:r>
            <a:r>
              <a:rPr lang="en-US" sz="2400" dirty="0" smtClean="0">
                <a:solidFill>
                  <a:srgbClr val="292929"/>
                </a:solidFill>
                <a:latin typeface="charter"/>
              </a:rPr>
              <a:t>(</a:t>
            </a:r>
            <a:r>
              <a:rPr lang="en-US" sz="2400" dirty="0">
                <a:solidFill>
                  <a:srgbClr val="292929"/>
                </a:solidFill>
                <a:latin typeface="charter"/>
              </a:rPr>
              <a:t>P</a:t>
            </a:r>
            <a:r>
              <a:rPr lang="en-US" sz="2400" dirty="0" smtClean="0">
                <a:solidFill>
                  <a:srgbClr val="292929"/>
                </a:solidFill>
                <a:latin typeface="charter"/>
              </a:rPr>
              <a:t>).</a:t>
            </a:r>
            <a:endParaRPr lang="tr-TR" sz="2400" dirty="0" smtClean="0">
              <a:solidFill>
                <a:srgbClr val="292929"/>
              </a:solidFill>
              <a:latin typeface="charter"/>
            </a:endParaRPr>
          </a:p>
          <a:p>
            <a:pPr algn="just"/>
            <a:endParaRPr lang="en-US" sz="2400" dirty="0">
              <a:solidFill>
                <a:srgbClr val="292929"/>
              </a:solidFill>
              <a:latin typeface="charter"/>
            </a:endParaRPr>
          </a:p>
          <a:p>
            <a:pPr algn="just"/>
            <a:r>
              <a:rPr lang="en-US" sz="2400" dirty="0">
                <a:solidFill>
                  <a:srgbClr val="292929"/>
                </a:solidFill>
                <a:latin typeface="charter"/>
              </a:rPr>
              <a:t>But what </a:t>
            </a:r>
            <a:r>
              <a:rPr lang="en-US" sz="2400" b="1" dirty="0">
                <a:solidFill>
                  <a:srgbClr val="292929"/>
                </a:solidFill>
                <a:latin typeface="charter"/>
              </a:rPr>
              <a:t>random process</a:t>
            </a:r>
            <a:r>
              <a:rPr lang="en-US" sz="2400" dirty="0">
                <a:solidFill>
                  <a:srgbClr val="292929"/>
                </a:solidFill>
                <a:latin typeface="charter"/>
              </a:rPr>
              <a:t> means </a:t>
            </a:r>
            <a:r>
              <a:rPr lang="en-US" sz="2400" dirty="0" smtClean="0">
                <a:solidFill>
                  <a:srgbClr val="292929"/>
                </a:solidFill>
                <a:latin typeface="charter"/>
              </a:rPr>
              <a:t>?</a:t>
            </a:r>
            <a:endParaRPr lang="tr-TR" sz="2400" dirty="0" smtClean="0">
              <a:solidFill>
                <a:srgbClr val="292929"/>
              </a:solidFill>
              <a:latin typeface="charter"/>
            </a:endParaRPr>
          </a:p>
          <a:p>
            <a:pPr algn="just"/>
            <a:endParaRPr lang="en-US" sz="2400" dirty="0">
              <a:solidFill>
                <a:srgbClr val="292929"/>
              </a:solidFill>
              <a:latin typeface="charter"/>
            </a:endParaRPr>
          </a:p>
          <a:p>
            <a:pPr algn="just"/>
            <a:r>
              <a:rPr lang="en-US" sz="2400" dirty="0">
                <a:solidFill>
                  <a:srgbClr val="292929"/>
                </a:solidFill>
                <a:latin typeface="charter"/>
              </a:rPr>
              <a:t>To answer this question let’s look at </a:t>
            </a:r>
            <a:r>
              <a:rPr lang="en-US" sz="2400" dirty="0" smtClean="0">
                <a:solidFill>
                  <a:srgbClr val="292929"/>
                </a:solidFill>
                <a:latin typeface="charter"/>
              </a:rPr>
              <a:t>a</a:t>
            </a:r>
            <a:r>
              <a:rPr lang="tr-TR" sz="2400" dirty="0" smtClean="0">
                <a:solidFill>
                  <a:srgbClr val="292929"/>
                </a:solidFill>
                <a:latin typeface="charter"/>
              </a:rPr>
              <a:t>n</a:t>
            </a:r>
            <a:r>
              <a:rPr lang="en-US" sz="2400" dirty="0" smtClean="0">
                <a:solidFill>
                  <a:srgbClr val="292929"/>
                </a:solidFill>
                <a:latin typeface="charter"/>
              </a:rPr>
              <a:t> </a:t>
            </a:r>
            <a:r>
              <a:rPr lang="en-US" sz="2400" dirty="0">
                <a:solidFill>
                  <a:srgbClr val="292929"/>
                </a:solidFill>
                <a:latin typeface="charter"/>
              </a:rPr>
              <a:t>example:</a:t>
            </a:r>
            <a:endParaRPr lang="en-US" sz="2400" b="0" dirty="0">
              <a:solidFill>
                <a:srgbClr val="292929"/>
              </a:solidFill>
              <a:effectLst/>
              <a:latin typeface="charter"/>
            </a:endParaRPr>
          </a:p>
        </p:txBody>
      </p:sp>
    </p:spTree>
    <p:extLst>
      <p:ext uri="{BB962C8B-B14F-4D97-AF65-F5344CB8AC3E}">
        <p14:creationId xmlns:p14="http://schemas.microsoft.com/office/powerpoint/2010/main" val="4121342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Image for po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520" y="669701"/>
            <a:ext cx="4856595" cy="358032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p:cNvSpPr>
            <a:spLocks noChangeArrowheads="1"/>
          </p:cNvSpPr>
          <p:nvPr/>
        </p:nvSpPr>
        <p:spPr bwMode="auto">
          <a:xfrm>
            <a:off x="901521" y="3465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Arial" panose="020B0604020202020204" pitchFamily="34" charset="0"/>
              </a:rPr>
              <a:t/>
            </a:r>
            <a:br>
              <a:rPr kumimoji="0" lang="tr-TR" altLang="tr-TR" sz="1800" b="0" i="0" u="none" strike="noStrike" cap="none" normalizeH="0" baseline="0" dirty="0" smtClean="0">
                <a:ln>
                  <a:noFill/>
                </a:ln>
                <a:solidFill>
                  <a:schemeClr val="tx1"/>
                </a:solidFill>
                <a:effectLst/>
                <a:latin typeface="Arial" panose="020B0604020202020204" pitchFamily="34" charset="0"/>
              </a:rPr>
            </a:b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5945747" y="669701"/>
            <a:ext cx="6096000" cy="2677656"/>
          </a:xfrm>
          <a:prstGeom prst="rect">
            <a:avLst/>
          </a:prstGeom>
        </p:spPr>
        <p:txBody>
          <a:bodyPr>
            <a:spAutoFit/>
          </a:bodyPr>
          <a:lstStyle/>
          <a:p>
            <a:pPr algn="just"/>
            <a:r>
              <a:rPr lang="en-US" sz="2400" dirty="0">
                <a:solidFill>
                  <a:srgbClr val="292929"/>
                </a:solidFill>
                <a:latin typeface="charter"/>
              </a:rPr>
              <a:t>The edges of the tree denote </a:t>
            </a:r>
            <a:r>
              <a:rPr lang="en-US" sz="2400" b="1" dirty="0">
                <a:solidFill>
                  <a:srgbClr val="292929"/>
                </a:solidFill>
                <a:latin typeface="charter"/>
              </a:rPr>
              <a:t>transition </a:t>
            </a:r>
            <a:r>
              <a:rPr lang="en-US" sz="2400" b="1" dirty="0" err="1" smtClean="0">
                <a:solidFill>
                  <a:srgbClr val="292929"/>
                </a:solidFill>
                <a:latin typeface="charter"/>
              </a:rPr>
              <a:t>probabilit</a:t>
            </a:r>
            <a:r>
              <a:rPr lang="tr-TR" sz="2400" b="1" dirty="0" smtClean="0">
                <a:solidFill>
                  <a:srgbClr val="292929"/>
                </a:solidFill>
                <a:latin typeface="charter"/>
              </a:rPr>
              <a:t>ies</a:t>
            </a:r>
            <a:r>
              <a:rPr lang="en-US" sz="2400" dirty="0" smtClean="0">
                <a:solidFill>
                  <a:srgbClr val="292929"/>
                </a:solidFill>
                <a:latin typeface="charter"/>
              </a:rPr>
              <a:t>. Now</a:t>
            </a:r>
            <a:r>
              <a:rPr lang="en-US" sz="2400" dirty="0">
                <a:solidFill>
                  <a:srgbClr val="292929"/>
                </a:solidFill>
                <a:latin typeface="charter"/>
              </a:rPr>
              <a:t>, suppose that we were sleeping and the according to the probability distribution there is a </a:t>
            </a:r>
            <a:r>
              <a:rPr lang="en-US" sz="2400" b="1" dirty="0">
                <a:solidFill>
                  <a:srgbClr val="292929"/>
                </a:solidFill>
                <a:latin typeface="charter"/>
              </a:rPr>
              <a:t>0.6</a:t>
            </a:r>
            <a:r>
              <a:rPr lang="en-US" sz="2400" dirty="0">
                <a:solidFill>
                  <a:srgbClr val="292929"/>
                </a:solidFill>
                <a:latin typeface="charter"/>
              </a:rPr>
              <a:t> chance that we will </a:t>
            </a:r>
            <a:r>
              <a:rPr lang="en-US" sz="2400" b="1" dirty="0">
                <a:solidFill>
                  <a:srgbClr val="292929"/>
                </a:solidFill>
                <a:latin typeface="charter"/>
              </a:rPr>
              <a:t>Run</a:t>
            </a:r>
            <a:r>
              <a:rPr lang="en-US" sz="2400" dirty="0">
                <a:solidFill>
                  <a:srgbClr val="292929"/>
                </a:solidFill>
                <a:latin typeface="charter"/>
              </a:rPr>
              <a:t> and </a:t>
            </a:r>
            <a:r>
              <a:rPr lang="en-US" sz="2400" b="1" dirty="0">
                <a:solidFill>
                  <a:srgbClr val="292929"/>
                </a:solidFill>
                <a:latin typeface="charter"/>
              </a:rPr>
              <a:t>0.2</a:t>
            </a:r>
            <a:r>
              <a:rPr lang="en-US" sz="2400" dirty="0">
                <a:solidFill>
                  <a:srgbClr val="292929"/>
                </a:solidFill>
                <a:latin typeface="charter"/>
              </a:rPr>
              <a:t> chance we </a:t>
            </a:r>
            <a:r>
              <a:rPr lang="en-US" sz="2400" b="1" dirty="0">
                <a:solidFill>
                  <a:srgbClr val="292929"/>
                </a:solidFill>
                <a:latin typeface="charter"/>
              </a:rPr>
              <a:t>sleep more</a:t>
            </a:r>
            <a:r>
              <a:rPr lang="en-US" sz="2400" dirty="0">
                <a:solidFill>
                  <a:srgbClr val="292929"/>
                </a:solidFill>
                <a:latin typeface="charter"/>
              </a:rPr>
              <a:t> and again </a:t>
            </a:r>
            <a:r>
              <a:rPr lang="en-US" sz="2400" b="1" dirty="0">
                <a:solidFill>
                  <a:srgbClr val="292929"/>
                </a:solidFill>
                <a:latin typeface="charter"/>
              </a:rPr>
              <a:t>0.2</a:t>
            </a:r>
            <a:r>
              <a:rPr lang="en-US" sz="2400" dirty="0">
                <a:solidFill>
                  <a:srgbClr val="292929"/>
                </a:solidFill>
                <a:latin typeface="charter"/>
              </a:rPr>
              <a:t> that we will eat </a:t>
            </a:r>
            <a:r>
              <a:rPr lang="en-US" sz="2400" b="1" dirty="0">
                <a:solidFill>
                  <a:srgbClr val="292929"/>
                </a:solidFill>
                <a:latin typeface="charter"/>
              </a:rPr>
              <a:t>ice-cream</a:t>
            </a:r>
            <a:r>
              <a:rPr lang="en-US" sz="2400" dirty="0">
                <a:solidFill>
                  <a:srgbClr val="292929"/>
                </a:solidFill>
                <a:latin typeface="charter"/>
              </a:rPr>
              <a:t>. </a:t>
            </a:r>
            <a:endParaRPr lang="tr-TR" sz="2400" dirty="0"/>
          </a:p>
        </p:txBody>
      </p:sp>
      <p:sp>
        <p:nvSpPr>
          <p:cNvPr id="4" name="TextBox 3"/>
          <p:cNvSpPr txBox="1"/>
          <p:nvPr/>
        </p:nvSpPr>
        <p:spPr>
          <a:xfrm>
            <a:off x="901520" y="4597758"/>
            <a:ext cx="10908407" cy="830997"/>
          </a:xfrm>
          <a:prstGeom prst="rect">
            <a:avLst/>
          </a:prstGeom>
          <a:noFill/>
        </p:spPr>
        <p:txBody>
          <a:bodyPr wrap="square" rtlCol="0">
            <a:spAutoFit/>
          </a:bodyPr>
          <a:lstStyle/>
          <a:p>
            <a:r>
              <a:rPr lang="tr-TR" sz="2400" dirty="0" smtClean="0"/>
              <a:t>Now, we can take any state sequence from this MDP and compute the corresponding  probability of this state chain as follows:</a:t>
            </a:r>
            <a:endParaRPr lang="tr-TR" sz="2400" dirty="0"/>
          </a:p>
        </p:txBody>
      </p:sp>
    </p:spTree>
    <p:extLst>
      <p:ext uri="{BB962C8B-B14F-4D97-AF65-F5344CB8AC3E}">
        <p14:creationId xmlns:p14="http://schemas.microsoft.com/office/powerpoint/2010/main" val="3554927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3792" y="502276"/>
            <a:ext cx="11127346" cy="2308324"/>
          </a:xfrm>
          <a:prstGeom prst="rect">
            <a:avLst/>
          </a:prstGeom>
          <a:noFill/>
        </p:spPr>
        <p:txBody>
          <a:bodyPr wrap="square" rtlCol="0">
            <a:spAutoFit/>
          </a:bodyPr>
          <a:lstStyle/>
          <a:p>
            <a:r>
              <a:rPr lang="tr-TR" sz="2400" dirty="0" smtClean="0"/>
              <a:t>Given the state sequence X</a:t>
            </a:r>
            <a:r>
              <a:rPr lang="tr-TR" sz="2400" baseline="-25000" dirty="0" smtClean="0"/>
              <a:t>0</a:t>
            </a:r>
            <a:r>
              <a:rPr lang="tr-TR" sz="2400" dirty="0" smtClean="0"/>
              <a:t>-&gt;X</a:t>
            </a:r>
            <a:r>
              <a:rPr lang="tr-TR" sz="2400" baseline="-25000" dirty="0"/>
              <a:t>1</a:t>
            </a:r>
            <a:r>
              <a:rPr lang="tr-TR" sz="2400" dirty="0" smtClean="0"/>
              <a:t>-&gt;X</a:t>
            </a:r>
            <a:r>
              <a:rPr lang="tr-TR" sz="2400" baseline="-25000" dirty="0" smtClean="0"/>
              <a:t>2</a:t>
            </a:r>
            <a:r>
              <a:rPr lang="tr-TR" sz="2400" dirty="0" smtClean="0"/>
              <a:t>-&gt;...-&gt;X</a:t>
            </a:r>
            <a:r>
              <a:rPr lang="tr-TR" sz="2400" baseline="-25000" dirty="0" smtClean="0"/>
              <a:t>k</a:t>
            </a:r>
            <a:r>
              <a:rPr lang="tr-TR" sz="2400" dirty="0" smtClean="0"/>
              <a:t>,  the probability of P(X</a:t>
            </a:r>
            <a:r>
              <a:rPr lang="tr-TR" sz="2400" baseline="-25000" dirty="0" smtClean="0"/>
              <a:t>0</a:t>
            </a:r>
            <a:r>
              <a:rPr lang="tr-TR" sz="2400" dirty="0" smtClean="0"/>
              <a:t>,X</a:t>
            </a:r>
            <a:r>
              <a:rPr lang="tr-TR" sz="2400" baseline="-25000" dirty="0" smtClean="0"/>
              <a:t>1</a:t>
            </a:r>
            <a:r>
              <a:rPr lang="tr-TR" sz="2400" dirty="0" smtClean="0"/>
              <a:t>,X</a:t>
            </a:r>
            <a:r>
              <a:rPr lang="tr-TR" sz="2400" baseline="-25000" dirty="0" smtClean="0"/>
              <a:t>2</a:t>
            </a:r>
            <a:r>
              <a:rPr lang="tr-TR" sz="2400" dirty="0" smtClean="0"/>
              <a:t>,...,X</a:t>
            </a:r>
            <a:r>
              <a:rPr lang="tr-TR" sz="2400" baseline="-25000" dirty="0" smtClean="0"/>
              <a:t>k</a:t>
            </a:r>
            <a:r>
              <a:rPr lang="tr-TR" sz="2400" dirty="0" smtClean="0"/>
              <a:t>) is defined as</a:t>
            </a:r>
          </a:p>
          <a:p>
            <a:endParaRPr lang="tr-TR" sz="2400" dirty="0"/>
          </a:p>
          <a:p>
            <a:r>
              <a:rPr lang="tr-TR" sz="2400" dirty="0"/>
              <a:t>P(X</a:t>
            </a:r>
            <a:r>
              <a:rPr lang="tr-TR" sz="2400" baseline="-25000" dirty="0"/>
              <a:t>0</a:t>
            </a:r>
            <a:r>
              <a:rPr lang="tr-TR" sz="2400" dirty="0"/>
              <a:t>,X</a:t>
            </a:r>
            <a:r>
              <a:rPr lang="tr-TR" sz="2400" baseline="-25000" dirty="0"/>
              <a:t>1</a:t>
            </a:r>
            <a:r>
              <a:rPr lang="tr-TR" sz="2400" dirty="0"/>
              <a:t>,X</a:t>
            </a:r>
            <a:r>
              <a:rPr lang="tr-TR" sz="2400" baseline="-25000" dirty="0"/>
              <a:t>2</a:t>
            </a:r>
            <a:r>
              <a:rPr lang="tr-TR" sz="2400" dirty="0"/>
              <a:t>,...,X</a:t>
            </a:r>
            <a:r>
              <a:rPr lang="tr-TR" sz="2400" baseline="-25000" dirty="0"/>
              <a:t>k</a:t>
            </a:r>
            <a:r>
              <a:rPr lang="tr-TR" sz="2400" dirty="0" smtClean="0"/>
              <a:t>)=P(X</a:t>
            </a:r>
            <a:r>
              <a:rPr lang="tr-TR" sz="2400" baseline="-25000" dirty="0" smtClean="0"/>
              <a:t>0</a:t>
            </a:r>
            <a:r>
              <a:rPr lang="tr-TR" sz="2400" dirty="0" smtClean="0"/>
              <a:t>)xP</a:t>
            </a:r>
            <a:r>
              <a:rPr lang="tr-TR" sz="2400" baseline="-25000" dirty="0" smtClean="0"/>
              <a:t>01</a:t>
            </a:r>
            <a:r>
              <a:rPr lang="tr-TR" sz="2400" dirty="0" smtClean="0"/>
              <a:t>xP</a:t>
            </a:r>
            <a:r>
              <a:rPr lang="tr-TR" sz="2400" baseline="-25000" dirty="0" smtClean="0"/>
              <a:t>12</a:t>
            </a:r>
            <a:r>
              <a:rPr lang="tr-TR" sz="2400" dirty="0" smtClean="0"/>
              <a:t>x...xP</a:t>
            </a:r>
            <a:r>
              <a:rPr lang="tr-TR" sz="2400" baseline="-25000" dirty="0" smtClean="0"/>
              <a:t>(k-1)xk</a:t>
            </a:r>
            <a:r>
              <a:rPr lang="tr-TR" sz="2400" dirty="0" smtClean="0"/>
              <a:t>.</a:t>
            </a:r>
          </a:p>
          <a:p>
            <a:endParaRPr lang="tr-TR" sz="2400" dirty="0"/>
          </a:p>
          <a:p>
            <a:r>
              <a:rPr lang="tr-TR" sz="2400" dirty="0" smtClean="0"/>
              <a:t>For Example:</a:t>
            </a:r>
          </a:p>
        </p:txBody>
      </p:sp>
      <p:pic>
        <p:nvPicPr>
          <p:cNvPr id="3" name="Picture 2"/>
          <p:cNvPicPr>
            <a:picLocks noChangeAspect="1"/>
          </p:cNvPicPr>
          <p:nvPr/>
        </p:nvPicPr>
        <p:blipFill>
          <a:blip r:embed="rId2"/>
          <a:stretch>
            <a:fillRect/>
          </a:stretch>
        </p:blipFill>
        <p:spPr>
          <a:xfrm>
            <a:off x="6909435" y="1249251"/>
            <a:ext cx="4423973" cy="2695332"/>
          </a:xfrm>
          <a:prstGeom prst="rect">
            <a:avLst/>
          </a:prstGeom>
        </p:spPr>
      </p:pic>
      <p:sp>
        <p:nvSpPr>
          <p:cNvPr id="4" name="TextBox 3"/>
          <p:cNvSpPr txBox="1"/>
          <p:nvPr/>
        </p:nvSpPr>
        <p:spPr>
          <a:xfrm>
            <a:off x="553792" y="4145643"/>
            <a:ext cx="10908406" cy="830997"/>
          </a:xfrm>
          <a:prstGeom prst="rect">
            <a:avLst/>
          </a:prstGeom>
          <a:noFill/>
        </p:spPr>
        <p:txBody>
          <a:bodyPr wrap="square" rtlCol="0">
            <a:spAutoFit/>
          </a:bodyPr>
          <a:lstStyle/>
          <a:p>
            <a:r>
              <a:rPr lang="en-US" sz="2400" dirty="0"/>
              <a:t>Let </a:t>
            </a:r>
            <a:r>
              <a:rPr lang="tr-TR" sz="2400" dirty="0" smtClean="0"/>
              <a:t>P(X</a:t>
            </a:r>
            <a:r>
              <a:rPr lang="tr-TR" sz="2400" baseline="-25000" dirty="0" smtClean="0"/>
              <a:t>0</a:t>
            </a:r>
            <a:r>
              <a:rPr lang="tr-TR" sz="2400" dirty="0" smtClean="0"/>
              <a:t>)</a:t>
            </a:r>
            <a:r>
              <a:rPr lang="en-US" sz="2400" dirty="0" smtClean="0"/>
              <a:t> </a:t>
            </a:r>
            <a:r>
              <a:rPr lang="en-US" sz="2400" dirty="0"/>
              <a:t>∼ ( </a:t>
            </a:r>
            <a:r>
              <a:rPr lang="en-US" sz="2400" dirty="0" smtClean="0"/>
              <a:t>3</a:t>
            </a:r>
            <a:r>
              <a:rPr lang="tr-TR" sz="2400" dirty="0" smtClean="0"/>
              <a:t>/</a:t>
            </a:r>
            <a:r>
              <a:rPr lang="en-US" sz="2400" dirty="0" smtClean="0"/>
              <a:t>4 </a:t>
            </a:r>
            <a:r>
              <a:rPr lang="en-US" sz="2400" dirty="0"/>
              <a:t>, 0, </a:t>
            </a:r>
            <a:r>
              <a:rPr lang="en-US" sz="2400" dirty="0" smtClean="0"/>
              <a:t>1</a:t>
            </a:r>
            <a:r>
              <a:rPr lang="tr-TR" sz="2400" dirty="0" smtClean="0"/>
              <a:t>/</a:t>
            </a:r>
            <a:r>
              <a:rPr lang="en-US" sz="2400" dirty="0" smtClean="0"/>
              <a:t>4 </a:t>
            </a:r>
            <a:r>
              <a:rPr lang="en-US" sz="2400" dirty="0"/>
              <a:t>, 0, 0, 0, 0). What is the probability of the </a:t>
            </a:r>
            <a:r>
              <a:rPr lang="tr-TR" sz="2400" dirty="0" smtClean="0"/>
              <a:t>state </a:t>
            </a:r>
            <a:r>
              <a:rPr lang="en-US" sz="2400" dirty="0" smtClean="0"/>
              <a:t>trajectory </a:t>
            </a:r>
            <a:r>
              <a:rPr lang="tr-TR" sz="2400" dirty="0" smtClean="0"/>
              <a:t>(or path) </a:t>
            </a:r>
            <a:r>
              <a:rPr lang="en-US" sz="2400" dirty="0" smtClean="0"/>
              <a:t>1</a:t>
            </a:r>
            <a:r>
              <a:rPr lang="en-US" sz="2400" dirty="0"/>
              <a:t>, 2, 3, 2, 3, 4?</a:t>
            </a:r>
            <a:endParaRPr lang="tr-TR" sz="2400" dirty="0"/>
          </a:p>
        </p:txBody>
      </p:sp>
      <p:pic>
        <p:nvPicPr>
          <p:cNvPr id="5" name="Picture 4"/>
          <p:cNvPicPr>
            <a:picLocks noChangeAspect="1"/>
          </p:cNvPicPr>
          <p:nvPr/>
        </p:nvPicPr>
        <p:blipFill>
          <a:blip r:embed="rId3"/>
          <a:stretch>
            <a:fillRect/>
          </a:stretch>
        </p:blipFill>
        <p:spPr>
          <a:xfrm>
            <a:off x="4146996" y="4561141"/>
            <a:ext cx="6207617" cy="2150839"/>
          </a:xfrm>
          <a:prstGeom prst="rect">
            <a:avLst/>
          </a:prstGeom>
        </p:spPr>
      </p:pic>
    </p:spTree>
    <p:extLst>
      <p:ext uri="{BB962C8B-B14F-4D97-AF65-F5344CB8AC3E}">
        <p14:creationId xmlns:p14="http://schemas.microsoft.com/office/powerpoint/2010/main" val="4121736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3437" y="355680"/>
            <a:ext cx="11492248" cy="6247864"/>
          </a:xfrm>
          <a:prstGeom prst="rect">
            <a:avLst/>
          </a:prstGeom>
        </p:spPr>
        <p:txBody>
          <a:bodyPr wrap="square">
            <a:spAutoFit/>
          </a:bodyPr>
          <a:lstStyle/>
          <a:p>
            <a:pPr eaLnBrk="0" fontAlgn="base" hangingPunct="0">
              <a:spcBef>
                <a:spcPct val="0"/>
              </a:spcBef>
              <a:spcAft>
                <a:spcPct val="0"/>
              </a:spcAft>
            </a:pPr>
            <a:r>
              <a:rPr lang="tr-TR" altLang="tr-TR" sz="2400" b="1" u="sng"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Rewards</a:t>
            </a:r>
            <a:r>
              <a:rPr lang="tr-TR" altLang="tr-TR" sz="2400" u="sng"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 </a:t>
            </a:r>
            <a:r>
              <a:rPr lang="tr-TR" altLang="tr-TR" sz="2400" b="1" u="sng"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and </a:t>
            </a:r>
            <a:r>
              <a:rPr lang="tr-TR" altLang="tr-TR" sz="2400" b="1" u="sng"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Returns</a:t>
            </a:r>
          </a:p>
          <a:p>
            <a:pPr eaLnBrk="0" fontAlgn="base" hangingPunct="0">
              <a:spcBef>
                <a:spcPct val="0"/>
              </a:spcBef>
              <a:spcAft>
                <a:spcPct val="0"/>
              </a:spcAft>
            </a:pPr>
            <a:endParaRPr lang="tr-TR" altLang="tr-TR" sz="2400" b="1" dirty="0">
              <a:solidFill>
                <a:srgbClr val="292929"/>
              </a:solidFill>
              <a:latin typeface="Calibri" panose="020F0502020204030204" pitchFamily="34" charset="0"/>
              <a:ea typeface="Arial Unicode MS" panose="020B0604020202020204" pitchFamily="34" charset="-128"/>
              <a:cs typeface="Calibri" panose="020F0502020204030204" pitchFamily="34" charset="0"/>
            </a:endParaRPr>
          </a:p>
          <a:p>
            <a:pPr lvl="0" eaLnBrk="0" fontAlgn="base" hangingPunct="0">
              <a:spcBef>
                <a:spcPct val="0"/>
              </a:spcBef>
              <a:spcAft>
                <a:spcPct val="0"/>
              </a:spcAft>
            </a:pPr>
            <a:r>
              <a:rPr lang="tr-TR" altLang="tr-TR" sz="2400" b="1"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Rewards</a:t>
            </a:r>
            <a:r>
              <a:rPr lang="tr-TR" altLang="tr-TR" sz="24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 are the</a:t>
            </a:r>
            <a:r>
              <a:rPr lang="tr-TR" altLang="tr-TR" sz="2400"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 </a:t>
            </a:r>
            <a:r>
              <a:rPr lang="tr-TR" altLang="tr-TR" sz="2400" b="1"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numerical values</a:t>
            </a:r>
            <a:r>
              <a:rPr lang="tr-TR" altLang="tr-TR" sz="2400"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 that the agent receives on performing some action at </a:t>
            </a:r>
            <a:r>
              <a:rPr lang="tr-TR" altLang="tr-TR" sz="24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some</a:t>
            </a:r>
            <a:r>
              <a:rPr lang="tr-TR" altLang="tr-TR" sz="2400"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 </a:t>
            </a:r>
            <a:r>
              <a:rPr lang="tr-TR" altLang="tr-TR" sz="2400" b="1"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state (</a:t>
            </a:r>
            <a:r>
              <a:rPr lang="tr-TR" altLang="tr-TR" sz="2400" b="1"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s)</a:t>
            </a:r>
            <a:r>
              <a:rPr lang="tr-TR" altLang="tr-TR" sz="2400"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 in the environment. The numerical value can be positive or negative based on the actions of the agent</a:t>
            </a:r>
            <a:r>
              <a:rPr lang="tr-TR" altLang="tr-TR" sz="24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a:t>
            </a:r>
          </a:p>
          <a:p>
            <a:pPr lvl="0" eaLnBrk="0" fontAlgn="base" hangingPunct="0">
              <a:spcBef>
                <a:spcPct val="0"/>
              </a:spcBef>
              <a:spcAft>
                <a:spcPct val="0"/>
              </a:spcAft>
            </a:pPr>
            <a:endParaRPr lang="tr-TR" altLang="tr-TR" sz="2400" dirty="0">
              <a:latin typeface="Calibri" panose="020F0502020204030204" pitchFamily="34" charset="0"/>
              <a:ea typeface="Arial Unicode MS" panose="020B0604020202020204" pitchFamily="34" charset="-128"/>
              <a:cs typeface="Calibri" panose="020F0502020204030204" pitchFamily="34" charset="0"/>
            </a:endParaRPr>
          </a:p>
          <a:p>
            <a:pPr lvl="0" eaLnBrk="0" fontAlgn="base" hangingPunct="0">
              <a:spcBef>
                <a:spcPct val="0"/>
              </a:spcBef>
              <a:spcAft>
                <a:spcPct val="0"/>
              </a:spcAft>
            </a:pPr>
            <a:r>
              <a:rPr lang="tr-TR" altLang="tr-TR" sz="2400"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In </a:t>
            </a:r>
            <a:r>
              <a:rPr lang="tr-TR" altLang="tr-TR" sz="2400" b="1"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Reinforcement learning</a:t>
            </a:r>
            <a:r>
              <a:rPr lang="tr-TR" altLang="tr-TR" sz="2400"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 we care about </a:t>
            </a:r>
            <a:r>
              <a:rPr lang="tr-TR" altLang="tr-TR" sz="2400" b="1"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maximizing</a:t>
            </a:r>
            <a:r>
              <a:rPr lang="tr-TR" altLang="tr-TR" sz="2400"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 the cumulative reward (all the rewards agent receives from the environment) instead of, the reward agent receives from the current </a:t>
            </a:r>
            <a:r>
              <a:rPr lang="tr-TR" altLang="tr-TR" sz="24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state (</a:t>
            </a:r>
            <a:r>
              <a:rPr lang="tr-TR" altLang="tr-TR" sz="2400"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also called </a:t>
            </a:r>
            <a:r>
              <a:rPr lang="tr-TR" altLang="tr-TR" sz="2400" i="1"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immediate reward</a:t>
            </a:r>
            <a:r>
              <a:rPr lang="tr-TR" altLang="tr-TR" sz="2400"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 </a:t>
            </a:r>
            <a:endParaRPr lang="tr-TR" altLang="tr-TR" sz="24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endParaRPr>
          </a:p>
          <a:p>
            <a:pPr lvl="0" eaLnBrk="0" fontAlgn="base" hangingPunct="0">
              <a:spcBef>
                <a:spcPct val="0"/>
              </a:spcBef>
              <a:spcAft>
                <a:spcPct val="0"/>
              </a:spcAft>
            </a:pPr>
            <a:endParaRPr lang="tr-TR" altLang="tr-TR" sz="2400" dirty="0">
              <a:solidFill>
                <a:srgbClr val="292929"/>
              </a:solidFill>
              <a:latin typeface="Calibri" panose="020F0502020204030204" pitchFamily="34" charset="0"/>
              <a:ea typeface="Arial Unicode MS" panose="020B0604020202020204" pitchFamily="34" charset="-128"/>
              <a:cs typeface="Calibri" panose="020F0502020204030204" pitchFamily="34" charset="0"/>
            </a:endParaRPr>
          </a:p>
          <a:p>
            <a:pPr lvl="0" eaLnBrk="0" fontAlgn="base" hangingPunct="0">
              <a:spcBef>
                <a:spcPct val="0"/>
              </a:spcBef>
              <a:spcAft>
                <a:spcPct val="0"/>
              </a:spcAft>
            </a:pPr>
            <a:r>
              <a:rPr lang="tr-TR" altLang="tr-TR" sz="24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This</a:t>
            </a:r>
            <a:r>
              <a:rPr lang="tr-TR" altLang="tr-TR" sz="2400"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 </a:t>
            </a:r>
            <a:r>
              <a:rPr lang="tr-TR" altLang="tr-TR" sz="2400" b="1"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total sum of reward</a:t>
            </a:r>
            <a:r>
              <a:rPr lang="tr-TR" altLang="tr-TR" sz="2400"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 the agent receives from the environment is called </a:t>
            </a:r>
            <a:r>
              <a:rPr lang="tr-TR" altLang="tr-TR" sz="2400" b="1"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returns</a:t>
            </a:r>
            <a:r>
              <a:rPr lang="tr-TR" altLang="tr-TR" sz="24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a:t>
            </a:r>
          </a:p>
          <a:p>
            <a:pPr lvl="0" eaLnBrk="0" fontAlgn="base" hangingPunct="0">
              <a:spcBef>
                <a:spcPct val="0"/>
              </a:spcBef>
              <a:spcAft>
                <a:spcPct val="0"/>
              </a:spcAft>
            </a:pPr>
            <a:endParaRPr lang="tr-TR" altLang="tr-TR" sz="24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endParaRPr>
          </a:p>
          <a:p>
            <a:pPr lvl="0" eaLnBrk="0" fontAlgn="base" hangingPunct="0">
              <a:spcBef>
                <a:spcPct val="0"/>
              </a:spcBef>
              <a:spcAft>
                <a:spcPct val="0"/>
              </a:spcAft>
            </a:pPr>
            <a:endParaRPr lang="tr-TR" altLang="tr-TR" sz="2400" dirty="0">
              <a:solidFill>
                <a:srgbClr val="292929"/>
              </a:solidFill>
              <a:latin typeface="Calibri" panose="020F0502020204030204" pitchFamily="34" charset="0"/>
              <a:ea typeface="Arial Unicode MS" panose="020B0604020202020204" pitchFamily="34" charset="-128"/>
              <a:cs typeface="Calibri" panose="020F0502020204030204" pitchFamily="34" charset="0"/>
            </a:endParaRPr>
          </a:p>
          <a:p>
            <a:pPr lvl="0" eaLnBrk="0" fontAlgn="base" hangingPunct="0">
              <a:spcBef>
                <a:spcPct val="0"/>
              </a:spcBef>
              <a:spcAft>
                <a:spcPct val="0"/>
              </a:spcAft>
            </a:pPr>
            <a:r>
              <a:rPr lang="tr-TR" altLang="tr-TR" sz="24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	</a:t>
            </a:r>
            <a:r>
              <a:rPr lang="tr-TR" altLang="tr-TR" sz="40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G</a:t>
            </a:r>
            <a:r>
              <a:rPr lang="tr-TR" altLang="tr-TR" sz="4000" baseline="-250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t</a:t>
            </a:r>
            <a:r>
              <a:rPr lang="tr-TR" altLang="tr-TR" sz="40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 R</a:t>
            </a:r>
            <a:r>
              <a:rPr lang="tr-TR" altLang="tr-TR" sz="4000" baseline="-250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t+1</a:t>
            </a:r>
            <a:r>
              <a:rPr lang="tr-TR" altLang="tr-TR" sz="4000" dirty="0">
                <a:solidFill>
                  <a:srgbClr val="292929"/>
                </a:solidFill>
                <a:latin typeface="Calibri" panose="020F0502020204030204" pitchFamily="34" charset="0"/>
                <a:ea typeface="Arial Unicode MS" panose="020B0604020202020204" pitchFamily="34" charset="-128"/>
                <a:cs typeface="Calibri" panose="020F0502020204030204" pitchFamily="34" charset="0"/>
              </a:rPr>
              <a:t>+ </a:t>
            </a:r>
            <a:r>
              <a:rPr lang="tr-TR" altLang="tr-TR" sz="40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R</a:t>
            </a:r>
            <a:r>
              <a:rPr lang="tr-TR" altLang="tr-TR" sz="4000" baseline="-250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t+2</a:t>
            </a:r>
            <a:r>
              <a:rPr lang="tr-TR" altLang="tr-TR" sz="40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 R</a:t>
            </a:r>
            <a:r>
              <a:rPr lang="tr-TR" altLang="tr-TR" sz="4000" baseline="-250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t+3</a:t>
            </a:r>
            <a:r>
              <a:rPr lang="tr-TR" altLang="tr-TR" sz="40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 .....+ R</a:t>
            </a:r>
            <a:r>
              <a:rPr lang="tr-TR" altLang="tr-TR" sz="4000" baseline="-250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T</a:t>
            </a:r>
            <a:r>
              <a:rPr lang="tr-TR" altLang="tr-TR" sz="4000" dirty="0" smtClean="0">
                <a:solidFill>
                  <a:srgbClr val="292929"/>
                </a:solidFill>
                <a:latin typeface="Calibri" panose="020F0502020204030204" pitchFamily="34" charset="0"/>
                <a:ea typeface="Arial Unicode MS" panose="020B0604020202020204" pitchFamily="34" charset="-128"/>
                <a:cs typeface="Calibri" panose="020F0502020204030204" pitchFamily="34" charset="0"/>
              </a:rPr>
              <a:t>  </a:t>
            </a:r>
          </a:p>
          <a:p>
            <a:pPr lvl="0" eaLnBrk="0" fontAlgn="base" hangingPunct="0">
              <a:spcBef>
                <a:spcPct val="0"/>
              </a:spcBef>
              <a:spcAft>
                <a:spcPct val="0"/>
              </a:spcAft>
            </a:pPr>
            <a:endParaRPr lang="tr-TR" altLang="tr-TR" sz="2400" dirty="0" smtClean="0">
              <a:latin typeface="Calibri" panose="020F0502020204030204" pitchFamily="34" charset="0"/>
              <a:ea typeface="Arial Unicode MS" panose="020B0604020202020204" pitchFamily="34" charset="-128"/>
              <a:cs typeface="Calibri" panose="020F0502020204030204" pitchFamily="34" charset="0"/>
            </a:endParaRPr>
          </a:p>
          <a:p>
            <a:pPr lvl="0" eaLnBrk="0" fontAlgn="base" hangingPunct="0">
              <a:spcBef>
                <a:spcPct val="0"/>
              </a:spcBef>
              <a:spcAft>
                <a:spcPct val="0"/>
              </a:spcAft>
            </a:pPr>
            <a:endParaRPr lang="tr-TR" altLang="tr-TR" sz="2400" dirty="0">
              <a:latin typeface="Calibri" panose="020F0502020204030204" pitchFamily="34" charset="0"/>
              <a:ea typeface="Arial Unicode MS" panose="020B0604020202020204" pitchFamily="34" charset="-128"/>
              <a:cs typeface="Calibri" panose="020F0502020204030204" pitchFamily="34" charset="0"/>
            </a:endParaRPr>
          </a:p>
        </p:txBody>
      </p:sp>
    </p:spTree>
    <p:extLst>
      <p:ext uri="{BB962C8B-B14F-4D97-AF65-F5344CB8AC3E}">
        <p14:creationId xmlns:p14="http://schemas.microsoft.com/office/powerpoint/2010/main" val="2754782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0710" y="301202"/>
            <a:ext cx="11299065" cy="1938992"/>
          </a:xfrm>
          <a:prstGeom prst="rect">
            <a:avLst/>
          </a:prstGeom>
        </p:spPr>
        <p:txBody>
          <a:bodyPr wrap="square">
            <a:spAutoFit/>
          </a:bodyPr>
          <a:lstStyle/>
          <a:p>
            <a:pPr algn="just"/>
            <a:r>
              <a:rPr lang="tr-TR" sz="2400" u="sng" dirty="0">
                <a:solidFill>
                  <a:srgbClr val="292929"/>
                </a:solidFill>
                <a:latin typeface="Calibri" panose="020F0502020204030204" pitchFamily="34" charset="0"/>
                <a:cs typeface="Calibri" panose="020F0502020204030204" pitchFamily="34" charset="0"/>
              </a:rPr>
              <a:t>w</a:t>
            </a:r>
            <a:r>
              <a:rPr lang="tr-TR" sz="2400" u="sng" dirty="0" smtClean="0">
                <a:solidFill>
                  <a:srgbClr val="292929"/>
                </a:solidFill>
                <a:latin typeface="Calibri" panose="020F0502020204030204" pitchFamily="34" charset="0"/>
                <a:cs typeface="Calibri" panose="020F0502020204030204" pitchFamily="34" charset="0"/>
              </a:rPr>
              <a:t>here</a:t>
            </a:r>
            <a:r>
              <a:rPr lang="tr-TR" sz="2400" dirty="0" smtClean="0">
                <a:solidFill>
                  <a:srgbClr val="292929"/>
                </a:solidFill>
                <a:latin typeface="Calibri" panose="020F0502020204030204" pitchFamily="34" charset="0"/>
                <a:cs typeface="Calibri" panose="020F0502020204030204" pitchFamily="34" charset="0"/>
              </a:rPr>
              <a:t>: </a:t>
            </a:r>
            <a:r>
              <a:rPr lang="tr-TR" sz="2400" dirty="0">
                <a:solidFill>
                  <a:srgbClr val="292929"/>
                </a:solidFill>
                <a:latin typeface="Calibri" panose="020F0502020204030204" pitchFamily="34" charset="0"/>
                <a:cs typeface="Calibri" panose="020F0502020204030204" pitchFamily="34" charset="0"/>
              </a:rPr>
              <a:t>R</a:t>
            </a:r>
            <a:r>
              <a:rPr lang="en-US" sz="2400" dirty="0" smtClean="0">
                <a:solidFill>
                  <a:srgbClr val="292929"/>
                </a:solidFill>
                <a:latin typeface="Calibri" panose="020F0502020204030204" pitchFamily="34" charset="0"/>
                <a:cs typeface="Calibri" panose="020F0502020204030204" pitchFamily="34" charset="0"/>
              </a:rPr>
              <a:t>[t+1</a:t>
            </a:r>
            <a:r>
              <a:rPr lang="en-US" sz="2400" dirty="0">
                <a:solidFill>
                  <a:srgbClr val="292929"/>
                </a:solidFill>
                <a:latin typeface="Calibri" panose="020F0502020204030204" pitchFamily="34" charset="0"/>
                <a:cs typeface="Calibri" panose="020F0502020204030204" pitchFamily="34" charset="0"/>
              </a:rPr>
              <a:t>] is the reward received by the agent at time step t[0] while performing an </a:t>
            </a:r>
            <a:r>
              <a:rPr lang="en-US" sz="2400" dirty="0" smtClean="0">
                <a:solidFill>
                  <a:srgbClr val="292929"/>
                </a:solidFill>
                <a:latin typeface="Calibri" panose="020F0502020204030204" pitchFamily="34" charset="0"/>
                <a:cs typeface="Calibri" panose="020F0502020204030204" pitchFamily="34" charset="0"/>
              </a:rPr>
              <a:t>action</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a:t>
            </a:r>
            <a:r>
              <a:rPr lang="en-US" sz="2400" dirty="0">
                <a:solidFill>
                  <a:srgbClr val="292929"/>
                </a:solidFill>
                <a:latin typeface="Calibri" panose="020F0502020204030204" pitchFamily="34" charset="0"/>
                <a:cs typeface="Calibri" panose="020F0502020204030204" pitchFamily="34" charset="0"/>
              </a:rPr>
              <a:t>a) to move from one state to another. Similarly, </a:t>
            </a:r>
            <a:r>
              <a:rPr lang="tr-TR" sz="2400" dirty="0" smtClean="0">
                <a:solidFill>
                  <a:srgbClr val="292929"/>
                </a:solidFill>
                <a:latin typeface="Calibri" panose="020F0502020204030204" pitchFamily="34" charset="0"/>
                <a:cs typeface="Calibri" panose="020F0502020204030204" pitchFamily="34" charset="0"/>
              </a:rPr>
              <a:t>R</a:t>
            </a:r>
            <a:r>
              <a:rPr lang="en-US" sz="2400" dirty="0" smtClean="0">
                <a:solidFill>
                  <a:srgbClr val="292929"/>
                </a:solidFill>
                <a:latin typeface="Calibri" panose="020F0502020204030204" pitchFamily="34" charset="0"/>
                <a:cs typeface="Calibri" panose="020F0502020204030204" pitchFamily="34" charset="0"/>
              </a:rPr>
              <a:t>[t+2</a:t>
            </a:r>
            <a:r>
              <a:rPr lang="en-US" sz="2400" dirty="0">
                <a:solidFill>
                  <a:srgbClr val="292929"/>
                </a:solidFill>
                <a:latin typeface="Calibri" panose="020F0502020204030204" pitchFamily="34" charset="0"/>
                <a:cs typeface="Calibri" panose="020F0502020204030204" pitchFamily="34" charset="0"/>
              </a:rPr>
              <a:t>] is the reward received by the agent at time step t[1] by performing an action to move to another state. And, </a:t>
            </a:r>
            <a:r>
              <a:rPr lang="tr-TR" sz="2400" dirty="0" smtClean="0">
                <a:solidFill>
                  <a:srgbClr val="292929"/>
                </a:solidFill>
                <a:latin typeface="Calibri" panose="020F0502020204030204" pitchFamily="34" charset="0"/>
                <a:cs typeface="Calibri" panose="020F0502020204030204" pitchFamily="34" charset="0"/>
              </a:rPr>
              <a:t>R</a:t>
            </a:r>
            <a:r>
              <a:rPr lang="en-US" sz="2400" dirty="0" smtClean="0">
                <a:solidFill>
                  <a:srgbClr val="292929"/>
                </a:solidFill>
                <a:latin typeface="Calibri" panose="020F0502020204030204" pitchFamily="34" charset="0"/>
                <a:cs typeface="Calibri" panose="020F0502020204030204" pitchFamily="34" charset="0"/>
              </a:rPr>
              <a:t>[T</a:t>
            </a:r>
            <a:r>
              <a:rPr lang="en-US" sz="2400" dirty="0">
                <a:solidFill>
                  <a:srgbClr val="292929"/>
                </a:solidFill>
                <a:latin typeface="Calibri" panose="020F0502020204030204" pitchFamily="34" charset="0"/>
                <a:cs typeface="Calibri" panose="020F0502020204030204" pitchFamily="34" charset="0"/>
              </a:rPr>
              <a:t>] is the reward received by the agent by at the final time step by performing an action to move </a:t>
            </a:r>
            <a:r>
              <a:rPr lang="en-US" sz="2400" dirty="0" smtClean="0">
                <a:solidFill>
                  <a:srgbClr val="292929"/>
                </a:solidFill>
                <a:latin typeface="Calibri" panose="020F0502020204030204" pitchFamily="34" charset="0"/>
                <a:cs typeface="Calibri" panose="020F0502020204030204" pitchFamily="34" charset="0"/>
              </a:rPr>
              <a:t>to</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another </a:t>
            </a:r>
            <a:r>
              <a:rPr lang="en-US" sz="2400" dirty="0">
                <a:solidFill>
                  <a:srgbClr val="292929"/>
                </a:solidFill>
                <a:latin typeface="Calibri" panose="020F0502020204030204" pitchFamily="34" charset="0"/>
                <a:cs typeface="Calibri" panose="020F0502020204030204" pitchFamily="34" charset="0"/>
              </a:rPr>
              <a:t>state</a:t>
            </a:r>
            <a:r>
              <a:rPr lang="en-US" sz="2400" dirty="0" smtClean="0">
                <a:solidFill>
                  <a:srgbClr val="292929"/>
                </a:solidFill>
                <a:latin typeface="Calibri" panose="020F0502020204030204" pitchFamily="34" charset="0"/>
                <a:cs typeface="Calibri" panose="020F0502020204030204" pitchFamily="34" charset="0"/>
              </a:rPr>
              <a:t>.</a:t>
            </a:r>
            <a:endParaRPr lang="tr-TR" sz="2400" dirty="0" smtClean="0">
              <a:solidFill>
                <a:srgbClr val="292929"/>
              </a:solidFill>
              <a:latin typeface="Calibri" panose="020F0502020204030204" pitchFamily="34" charset="0"/>
              <a:cs typeface="Calibri" panose="020F0502020204030204" pitchFamily="34" charset="0"/>
            </a:endParaRPr>
          </a:p>
        </p:txBody>
      </p:sp>
      <p:sp>
        <p:nvSpPr>
          <p:cNvPr id="4" name="Rectangle 2"/>
          <p:cNvSpPr>
            <a:spLocks noChangeArrowheads="1"/>
          </p:cNvSpPr>
          <p:nvPr/>
        </p:nvSpPr>
        <p:spPr bwMode="auto">
          <a:xfrm>
            <a:off x="420710" y="2635284"/>
            <a:ext cx="11299065" cy="3416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1"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Episodic and Continuous Tasks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400" b="1"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Episodic Tasks</a:t>
            </a:r>
            <a:r>
              <a:rPr kumimoji="0" lang="tr-TR" altLang="tr-TR" sz="2400" b="0"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 These are the tasks that have a </a:t>
            </a:r>
            <a:r>
              <a:rPr kumimoji="0" lang="tr-TR" altLang="tr-TR" sz="2400" b="1"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terminal state</a:t>
            </a:r>
            <a:r>
              <a:rPr kumimoji="0" lang="tr-TR" altLang="tr-TR" sz="2400" b="0"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 (end state). We can say that they have finite states. For example, in racing games, we start the game (start the race) and play it until the game is over (race ends!). This is called an episode. Once we restart the game it will start from an initial state and hence, every </a:t>
            </a:r>
            <a:r>
              <a:rPr kumimoji="0" lang="tr-TR" altLang="tr-TR" sz="2400" b="1"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episode </a:t>
            </a:r>
            <a:r>
              <a:rPr kumimoji="0" lang="tr-TR" altLang="tr-TR" sz="2400" b="0"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is independent.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400" b="1"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Continuous Tasks</a:t>
            </a:r>
            <a:r>
              <a:rPr kumimoji="0" lang="tr-TR" altLang="tr-TR" sz="2400" b="0"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 : These are the tasks that have no ends i.e. they </a:t>
            </a:r>
            <a:r>
              <a:rPr kumimoji="0" lang="tr-TR" altLang="tr-TR" sz="2400" b="1"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don’t have any terminal state</a:t>
            </a:r>
            <a:r>
              <a:rPr kumimoji="0" lang="tr-TR" altLang="tr-TR" sz="2400" b="0"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 These types of tasks will </a:t>
            </a:r>
            <a:r>
              <a:rPr kumimoji="0" lang="tr-TR" altLang="tr-TR" sz="2400" b="1"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never end</a:t>
            </a:r>
            <a:r>
              <a:rPr kumimoji="0" lang="tr-TR" altLang="tr-TR" sz="2400" b="0"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 For example, Learning how to code!</a:t>
            </a:r>
            <a:endParaRPr kumimoji="0" lang="tr-TR" altLang="tr-TR"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157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9345" y="298035"/>
            <a:ext cx="11299065" cy="1938992"/>
          </a:xfrm>
          <a:prstGeom prst="rect">
            <a:avLst/>
          </a:prstGeom>
        </p:spPr>
        <p:txBody>
          <a:bodyPr wrap="square">
            <a:spAutoFit/>
          </a:bodyPr>
          <a:lstStyle/>
          <a:p>
            <a:pPr algn="just"/>
            <a:r>
              <a:rPr lang="en-US" sz="2400" dirty="0">
                <a:solidFill>
                  <a:srgbClr val="292929"/>
                </a:solidFill>
                <a:latin typeface="Calibri" panose="020F0502020204030204" pitchFamily="34" charset="0"/>
                <a:cs typeface="Calibri" panose="020F0502020204030204" pitchFamily="34" charset="0"/>
              </a:rPr>
              <a:t>Now, it’s easy to calculate the returns from the episodic tasks as they will eventually end but what about continuous tasks, as it will go on and on forever. The returns </a:t>
            </a:r>
            <a:r>
              <a:rPr lang="en-US" sz="2400" dirty="0" smtClean="0">
                <a:solidFill>
                  <a:srgbClr val="292929"/>
                </a:solidFill>
                <a:latin typeface="Calibri" panose="020F0502020204030204" pitchFamily="34" charset="0"/>
                <a:cs typeface="Calibri" panose="020F0502020204030204" pitchFamily="34" charset="0"/>
              </a:rPr>
              <a:t>sum </a:t>
            </a:r>
            <a:r>
              <a:rPr lang="en-US" sz="2400" dirty="0">
                <a:solidFill>
                  <a:srgbClr val="292929"/>
                </a:solidFill>
                <a:latin typeface="Calibri" panose="020F0502020204030204" pitchFamily="34" charset="0"/>
                <a:cs typeface="Calibri" panose="020F0502020204030204" pitchFamily="34" charset="0"/>
              </a:rPr>
              <a:t>up to infinity! So, how we define returns for continuous tasks</a:t>
            </a:r>
            <a:r>
              <a:rPr lang="en-US" sz="2400" dirty="0" smtClean="0">
                <a:solidFill>
                  <a:srgbClr val="292929"/>
                </a:solidFill>
                <a:latin typeface="Calibri" panose="020F0502020204030204" pitchFamily="34" charset="0"/>
                <a:cs typeface="Calibri" panose="020F0502020204030204" pitchFamily="34" charset="0"/>
              </a:rPr>
              <a:t>?</a:t>
            </a:r>
            <a:endParaRPr lang="tr-TR" sz="2400" dirty="0" smtClean="0">
              <a:solidFill>
                <a:srgbClr val="292929"/>
              </a:solidFill>
              <a:latin typeface="Calibri" panose="020F0502020204030204" pitchFamily="34" charset="0"/>
              <a:cs typeface="Calibri" panose="020F0502020204030204" pitchFamily="34" charset="0"/>
            </a:endParaRPr>
          </a:p>
          <a:p>
            <a:pPr algn="just"/>
            <a:endParaRPr lang="en-US" sz="2400" dirty="0">
              <a:solidFill>
                <a:srgbClr val="292929"/>
              </a:solidFill>
              <a:latin typeface="Calibri" panose="020F0502020204030204" pitchFamily="34" charset="0"/>
              <a:cs typeface="Calibri" panose="020F0502020204030204" pitchFamily="34" charset="0"/>
            </a:endParaRPr>
          </a:p>
          <a:p>
            <a:pPr algn="just"/>
            <a:r>
              <a:rPr lang="en-US" sz="2400" dirty="0">
                <a:solidFill>
                  <a:srgbClr val="292929"/>
                </a:solidFill>
                <a:latin typeface="Calibri" panose="020F0502020204030204" pitchFamily="34" charset="0"/>
                <a:cs typeface="Calibri" panose="020F0502020204030204" pitchFamily="34" charset="0"/>
              </a:rPr>
              <a:t>This is where we need </a:t>
            </a:r>
            <a:r>
              <a:rPr lang="en-US" sz="2400" b="1" dirty="0">
                <a:solidFill>
                  <a:srgbClr val="292929"/>
                </a:solidFill>
                <a:latin typeface="Calibri" panose="020F0502020204030204" pitchFamily="34" charset="0"/>
                <a:cs typeface="Calibri" panose="020F0502020204030204" pitchFamily="34" charset="0"/>
              </a:rPr>
              <a:t>Discount factor(ɤ</a:t>
            </a:r>
            <a:r>
              <a:rPr lang="en-US" sz="2400" b="1" dirty="0" smtClean="0">
                <a:solidFill>
                  <a:srgbClr val="292929"/>
                </a:solidFill>
                <a:latin typeface="Calibri" panose="020F0502020204030204" pitchFamily="34" charset="0"/>
                <a:cs typeface="Calibri" panose="020F0502020204030204" pitchFamily="34" charset="0"/>
              </a:rPr>
              <a:t>)</a:t>
            </a:r>
            <a:r>
              <a:rPr lang="en-US" sz="2400" dirty="0" smtClean="0">
                <a:solidFill>
                  <a:srgbClr val="292929"/>
                </a:solidFill>
                <a:latin typeface="Calibri" panose="020F0502020204030204" pitchFamily="34" charset="0"/>
                <a:cs typeface="Calibri" panose="020F0502020204030204" pitchFamily="34" charset="0"/>
              </a:rPr>
              <a:t>.</a:t>
            </a:r>
            <a:endParaRPr lang="tr-TR" sz="2400" dirty="0" smtClean="0">
              <a:solidFill>
                <a:srgbClr val="292929"/>
              </a:solidFill>
              <a:latin typeface="Calibri" panose="020F0502020204030204" pitchFamily="34" charset="0"/>
              <a:cs typeface="Calibri" panose="020F0502020204030204" pitchFamily="34" charset="0"/>
            </a:endParaRPr>
          </a:p>
        </p:txBody>
      </p:sp>
      <p:sp>
        <p:nvSpPr>
          <p:cNvPr id="3" name="Rectangle 2"/>
          <p:cNvSpPr/>
          <p:nvPr/>
        </p:nvSpPr>
        <p:spPr>
          <a:xfrm>
            <a:off x="459345" y="2404453"/>
            <a:ext cx="11157399" cy="3416320"/>
          </a:xfrm>
          <a:prstGeom prst="rect">
            <a:avLst/>
          </a:prstGeom>
        </p:spPr>
        <p:txBody>
          <a:bodyPr wrap="square">
            <a:spAutoFit/>
          </a:bodyPr>
          <a:lstStyle/>
          <a:p>
            <a:pPr algn="just"/>
            <a:r>
              <a:rPr lang="en-US" sz="2400" b="1" dirty="0">
                <a:solidFill>
                  <a:srgbClr val="292929"/>
                </a:solidFill>
                <a:latin typeface="Calibri" panose="020F0502020204030204" pitchFamily="34" charset="0"/>
                <a:cs typeface="Calibri" panose="020F0502020204030204" pitchFamily="34" charset="0"/>
              </a:rPr>
              <a:t>Discount Factor (ɤ)</a:t>
            </a:r>
            <a:r>
              <a:rPr lang="en-US" sz="2400" dirty="0">
                <a:solidFill>
                  <a:srgbClr val="292929"/>
                </a:solidFill>
                <a:latin typeface="Calibri" panose="020F0502020204030204" pitchFamily="34" charset="0"/>
                <a:cs typeface="Calibri" panose="020F0502020204030204" pitchFamily="34" charset="0"/>
              </a:rPr>
              <a:t>: It determines how much </a:t>
            </a:r>
            <a:r>
              <a:rPr lang="en-US" sz="2400" b="1" dirty="0">
                <a:solidFill>
                  <a:srgbClr val="292929"/>
                </a:solidFill>
                <a:latin typeface="Calibri" panose="020F0502020204030204" pitchFamily="34" charset="0"/>
                <a:cs typeface="Calibri" panose="020F0502020204030204" pitchFamily="34" charset="0"/>
              </a:rPr>
              <a:t>importance</a:t>
            </a:r>
            <a:r>
              <a:rPr lang="en-US" sz="2400" dirty="0">
                <a:solidFill>
                  <a:srgbClr val="292929"/>
                </a:solidFill>
                <a:latin typeface="Calibri" panose="020F0502020204030204" pitchFamily="34" charset="0"/>
                <a:cs typeface="Calibri" panose="020F0502020204030204" pitchFamily="34" charset="0"/>
              </a:rPr>
              <a:t> is to be given to </a:t>
            </a:r>
            <a:r>
              <a:rPr lang="tr-TR" sz="2400" dirty="0" smtClean="0">
                <a:solidFill>
                  <a:srgbClr val="292929"/>
                </a:solidFill>
                <a:latin typeface="Calibri" panose="020F0502020204030204" pitchFamily="34" charset="0"/>
                <a:cs typeface="Calibri" panose="020F0502020204030204" pitchFamily="34" charset="0"/>
              </a:rPr>
              <a:t>t</a:t>
            </a:r>
            <a:r>
              <a:rPr lang="en-US" sz="2400" dirty="0" smtClean="0">
                <a:solidFill>
                  <a:srgbClr val="292929"/>
                </a:solidFill>
                <a:latin typeface="Calibri" panose="020F0502020204030204" pitchFamily="34" charset="0"/>
                <a:cs typeface="Calibri" panose="020F0502020204030204" pitchFamily="34" charset="0"/>
              </a:rPr>
              <a:t>he</a:t>
            </a:r>
            <a:r>
              <a:rPr lang="tr-TR" sz="2400" dirty="0" smtClean="0">
                <a:solidFill>
                  <a:srgbClr val="292929"/>
                </a:solidFill>
                <a:latin typeface="Calibri" panose="020F0502020204030204" pitchFamily="34" charset="0"/>
                <a:cs typeface="Calibri" panose="020F0502020204030204" pitchFamily="34" charset="0"/>
              </a:rPr>
              <a:t> </a:t>
            </a:r>
            <a:r>
              <a:rPr lang="en-US" sz="2400" b="1" dirty="0" smtClean="0">
                <a:solidFill>
                  <a:srgbClr val="292929"/>
                </a:solidFill>
                <a:latin typeface="Calibri" panose="020F0502020204030204" pitchFamily="34" charset="0"/>
                <a:cs typeface="Calibri" panose="020F0502020204030204" pitchFamily="34" charset="0"/>
              </a:rPr>
              <a:t>immediate </a:t>
            </a:r>
            <a:r>
              <a:rPr lang="en-US" sz="2400" b="1" dirty="0">
                <a:solidFill>
                  <a:srgbClr val="292929"/>
                </a:solidFill>
                <a:latin typeface="Calibri" panose="020F0502020204030204" pitchFamily="34" charset="0"/>
                <a:cs typeface="Calibri" panose="020F0502020204030204" pitchFamily="34" charset="0"/>
              </a:rPr>
              <a:t>reward and future rewards</a:t>
            </a:r>
            <a:r>
              <a:rPr lang="en-US" sz="2400" dirty="0">
                <a:solidFill>
                  <a:srgbClr val="292929"/>
                </a:solidFill>
                <a:latin typeface="Calibri" panose="020F0502020204030204" pitchFamily="34" charset="0"/>
                <a:cs typeface="Calibri" panose="020F0502020204030204" pitchFamily="34" charset="0"/>
              </a:rPr>
              <a:t>. This basically helps us to avoid </a:t>
            </a:r>
            <a:r>
              <a:rPr lang="en-US" sz="2400" b="1" dirty="0">
                <a:solidFill>
                  <a:srgbClr val="292929"/>
                </a:solidFill>
                <a:latin typeface="Calibri" panose="020F0502020204030204" pitchFamily="34" charset="0"/>
                <a:cs typeface="Calibri" panose="020F0502020204030204" pitchFamily="34" charset="0"/>
              </a:rPr>
              <a:t>infinity</a:t>
            </a:r>
            <a:r>
              <a:rPr lang="en-US" sz="2400" dirty="0">
                <a:solidFill>
                  <a:srgbClr val="292929"/>
                </a:solidFill>
                <a:latin typeface="Calibri" panose="020F0502020204030204" pitchFamily="34" charset="0"/>
                <a:cs typeface="Calibri" panose="020F0502020204030204" pitchFamily="34" charset="0"/>
              </a:rPr>
              <a:t> as a reward in continuous tasks. It has a value between 0 and 1. A value of </a:t>
            </a:r>
            <a:r>
              <a:rPr lang="en-US" sz="2400" b="1" dirty="0">
                <a:solidFill>
                  <a:srgbClr val="292929"/>
                </a:solidFill>
                <a:latin typeface="Calibri" panose="020F0502020204030204" pitchFamily="34" charset="0"/>
                <a:cs typeface="Calibri" panose="020F0502020204030204" pitchFamily="34" charset="0"/>
              </a:rPr>
              <a:t>0 </a:t>
            </a:r>
            <a:r>
              <a:rPr lang="en-US" sz="2400" dirty="0">
                <a:solidFill>
                  <a:srgbClr val="292929"/>
                </a:solidFill>
                <a:latin typeface="Calibri" panose="020F0502020204030204" pitchFamily="34" charset="0"/>
                <a:cs typeface="Calibri" panose="020F0502020204030204" pitchFamily="34" charset="0"/>
              </a:rPr>
              <a:t>means that more importance is given to the </a:t>
            </a:r>
            <a:r>
              <a:rPr lang="en-US" sz="2400" b="1" dirty="0">
                <a:solidFill>
                  <a:srgbClr val="292929"/>
                </a:solidFill>
                <a:latin typeface="Calibri" panose="020F0502020204030204" pitchFamily="34" charset="0"/>
                <a:cs typeface="Calibri" panose="020F0502020204030204" pitchFamily="34" charset="0"/>
              </a:rPr>
              <a:t>immediate reward</a:t>
            </a:r>
            <a:r>
              <a:rPr lang="en-US" sz="2400" dirty="0">
                <a:solidFill>
                  <a:srgbClr val="292929"/>
                </a:solidFill>
                <a:latin typeface="Calibri" panose="020F0502020204030204" pitchFamily="34" charset="0"/>
                <a:cs typeface="Calibri" panose="020F0502020204030204" pitchFamily="34" charset="0"/>
              </a:rPr>
              <a:t> and a value of </a:t>
            </a:r>
            <a:r>
              <a:rPr lang="en-US" sz="2400" b="1" dirty="0">
                <a:solidFill>
                  <a:srgbClr val="292929"/>
                </a:solidFill>
                <a:latin typeface="Calibri" panose="020F0502020204030204" pitchFamily="34" charset="0"/>
                <a:cs typeface="Calibri" panose="020F0502020204030204" pitchFamily="34" charset="0"/>
              </a:rPr>
              <a:t>1</a:t>
            </a:r>
            <a:r>
              <a:rPr lang="en-US" sz="2400" dirty="0">
                <a:solidFill>
                  <a:srgbClr val="292929"/>
                </a:solidFill>
                <a:latin typeface="Calibri" panose="020F0502020204030204" pitchFamily="34" charset="0"/>
                <a:cs typeface="Calibri" panose="020F0502020204030204" pitchFamily="34" charset="0"/>
              </a:rPr>
              <a:t> means that more importance is given to </a:t>
            </a:r>
            <a:r>
              <a:rPr lang="en-US" sz="2400" b="1" dirty="0">
                <a:solidFill>
                  <a:srgbClr val="292929"/>
                </a:solidFill>
                <a:latin typeface="Calibri" panose="020F0502020204030204" pitchFamily="34" charset="0"/>
                <a:cs typeface="Calibri" panose="020F0502020204030204" pitchFamily="34" charset="0"/>
              </a:rPr>
              <a:t>future rewards</a:t>
            </a:r>
            <a:r>
              <a:rPr lang="en-US" sz="2400" dirty="0" smtClean="0">
                <a:solidFill>
                  <a:srgbClr val="292929"/>
                </a:solidFill>
                <a:latin typeface="Calibri" panose="020F0502020204030204" pitchFamily="34" charset="0"/>
                <a:cs typeface="Calibri" panose="020F0502020204030204" pitchFamily="34" charset="0"/>
              </a:rPr>
              <a:t>.</a:t>
            </a:r>
            <a:endParaRPr lang="tr-TR" sz="2400" dirty="0" smtClean="0">
              <a:solidFill>
                <a:srgbClr val="292929"/>
              </a:solidFill>
              <a:latin typeface="Calibri" panose="020F0502020204030204" pitchFamily="34" charset="0"/>
              <a:cs typeface="Calibri" panose="020F0502020204030204" pitchFamily="34" charset="0"/>
            </a:endParaRPr>
          </a:p>
          <a:p>
            <a:pPr algn="just"/>
            <a:endParaRPr lang="tr-TR" sz="2400" dirty="0">
              <a:solidFill>
                <a:srgbClr val="292929"/>
              </a:solidFill>
              <a:latin typeface="Calibri" panose="020F0502020204030204" pitchFamily="34" charset="0"/>
              <a:cs typeface="Calibri" panose="020F0502020204030204" pitchFamily="34" charset="0"/>
            </a:endParaRPr>
          </a:p>
          <a:p>
            <a:pPr algn="just"/>
            <a:r>
              <a:rPr lang="en-US" sz="2400" dirty="0">
                <a:solidFill>
                  <a:srgbClr val="292929"/>
                </a:solidFill>
                <a:latin typeface="Calibri" panose="020F0502020204030204" pitchFamily="34" charset="0"/>
                <a:cs typeface="Calibri" panose="020F0502020204030204" pitchFamily="34" charset="0"/>
              </a:rPr>
              <a:t> </a:t>
            </a:r>
            <a:r>
              <a:rPr lang="en-US" sz="2400" b="1" dirty="0">
                <a:solidFill>
                  <a:srgbClr val="292929"/>
                </a:solidFill>
                <a:latin typeface="Calibri" panose="020F0502020204030204" pitchFamily="34" charset="0"/>
                <a:cs typeface="Calibri" panose="020F0502020204030204" pitchFamily="34" charset="0"/>
              </a:rPr>
              <a:t>In practice</a:t>
            </a:r>
            <a:r>
              <a:rPr lang="en-US" sz="2400" dirty="0">
                <a:solidFill>
                  <a:srgbClr val="292929"/>
                </a:solidFill>
                <a:latin typeface="Calibri" panose="020F0502020204030204" pitchFamily="34" charset="0"/>
                <a:cs typeface="Calibri" panose="020F0502020204030204" pitchFamily="34" charset="0"/>
              </a:rPr>
              <a:t>, a discount factor of 0 will never learn as it only considers immediate reward and a discount factor of 1 will go on for future rewards which may lead to infinity. Therefore, </a:t>
            </a:r>
            <a:r>
              <a:rPr lang="en-US" sz="2400" b="1" dirty="0">
                <a:solidFill>
                  <a:srgbClr val="292929"/>
                </a:solidFill>
                <a:latin typeface="Calibri" panose="020F0502020204030204" pitchFamily="34" charset="0"/>
                <a:cs typeface="Calibri" panose="020F0502020204030204" pitchFamily="34" charset="0"/>
              </a:rPr>
              <a:t>the optimal value for the discount factor lies between 0.2 to 0.8</a:t>
            </a:r>
            <a:r>
              <a:rPr lang="en-US" sz="2400" dirty="0">
                <a:solidFill>
                  <a:srgbClr val="292929"/>
                </a:solidFill>
                <a:latin typeface="Calibri" panose="020F0502020204030204" pitchFamily="34" charset="0"/>
                <a:cs typeface="Calibri" panose="020F0502020204030204" pitchFamily="34" charset="0"/>
              </a:rPr>
              <a:t>.</a:t>
            </a:r>
            <a:endParaRPr lang="tr-T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88315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9193" y="272482"/>
            <a:ext cx="8697533" cy="461665"/>
          </a:xfrm>
          <a:prstGeom prst="rect">
            <a:avLst/>
          </a:prstGeom>
        </p:spPr>
        <p:txBody>
          <a:bodyPr wrap="square">
            <a:spAutoFit/>
          </a:bodyPr>
          <a:lstStyle/>
          <a:p>
            <a:r>
              <a:rPr lang="en-US" sz="2400" dirty="0">
                <a:solidFill>
                  <a:srgbClr val="292929"/>
                </a:solidFill>
                <a:latin typeface="Calibri" panose="020F0502020204030204" pitchFamily="34" charset="0"/>
                <a:cs typeface="Calibri" panose="020F0502020204030204" pitchFamily="34" charset="0"/>
              </a:rPr>
              <a:t>So, we can define returns using discount factor as follows :</a:t>
            </a:r>
            <a:endParaRPr lang="tr-TR" sz="2400" dirty="0">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2"/>
          <a:stretch>
            <a:fillRect/>
          </a:stretch>
        </p:blipFill>
        <p:spPr>
          <a:xfrm>
            <a:off x="1082076" y="990241"/>
            <a:ext cx="6400549" cy="1237803"/>
          </a:xfrm>
          <a:prstGeom prst="rect">
            <a:avLst/>
          </a:prstGeom>
        </p:spPr>
      </p:pic>
      <p:sp>
        <p:nvSpPr>
          <p:cNvPr id="4" name="Rectangle 3"/>
          <p:cNvSpPr/>
          <p:nvPr/>
        </p:nvSpPr>
        <p:spPr>
          <a:xfrm>
            <a:off x="369193" y="2735310"/>
            <a:ext cx="11260430" cy="2308324"/>
          </a:xfrm>
          <a:prstGeom prst="rect">
            <a:avLst/>
          </a:prstGeom>
        </p:spPr>
        <p:txBody>
          <a:bodyPr wrap="square">
            <a:spAutoFit/>
          </a:bodyPr>
          <a:lstStyle/>
          <a:p>
            <a:r>
              <a:rPr lang="en-US" sz="2400" b="1" dirty="0">
                <a:solidFill>
                  <a:srgbClr val="292929"/>
                </a:solidFill>
                <a:latin typeface="Calibri" panose="020F0502020204030204" pitchFamily="34" charset="0"/>
                <a:cs typeface="Calibri" panose="020F0502020204030204" pitchFamily="34" charset="0"/>
              </a:rPr>
              <a:t>Markov Reward </a:t>
            </a:r>
            <a:r>
              <a:rPr lang="en-US" sz="2400" b="1" dirty="0" smtClean="0">
                <a:solidFill>
                  <a:srgbClr val="292929"/>
                </a:solidFill>
                <a:latin typeface="Calibri" panose="020F0502020204030204" pitchFamily="34" charset="0"/>
                <a:cs typeface="Calibri" panose="020F0502020204030204" pitchFamily="34" charset="0"/>
              </a:rPr>
              <a:t>Process</a:t>
            </a:r>
            <a:endParaRPr lang="tr-TR" sz="2400" b="1" dirty="0" smtClean="0">
              <a:solidFill>
                <a:srgbClr val="292929"/>
              </a:solidFill>
              <a:latin typeface="Calibri" panose="020F0502020204030204" pitchFamily="34" charset="0"/>
              <a:cs typeface="Calibri" panose="020F0502020204030204" pitchFamily="34" charset="0"/>
            </a:endParaRPr>
          </a:p>
          <a:p>
            <a:endParaRPr lang="en-US" sz="2400" b="1" dirty="0">
              <a:solidFill>
                <a:srgbClr val="292929"/>
              </a:solidFill>
              <a:latin typeface="Calibri" panose="020F0502020204030204" pitchFamily="34" charset="0"/>
              <a:cs typeface="Calibri" panose="020F0502020204030204" pitchFamily="34" charset="0"/>
            </a:endParaRPr>
          </a:p>
          <a:p>
            <a:pPr algn="just"/>
            <a:r>
              <a:rPr lang="en-US" sz="2400" dirty="0">
                <a:solidFill>
                  <a:srgbClr val="292929"/>
                </a:solidFill>
                <a:latin typeface="Calibri" panose="020F0502020204030204" pitchFamily="34" charset="0"/>
                <a:cs typeface="Calibri" panose="020F0502020204030204" pitchFamily="34" charset="0"/>
              </a:rPr>
              <a:t>Till now we have seen how </a:t>
            </a:r>
            <a:r>
              <a:rPr lang="tr-TR" sz="2400" dirty="0" smtClean="0">
                <a:solidFill>
                  <a:srgbClr val="292929"/>
                </a:solidFill>
                <a:latin typeface="Calibri" panose="020F0502020204030204" pitchFamily="34" charset="0"/>
                <a:cs typeface="Calibri" panose="020F0502020204030204" pitchFamily="34" charset="0"/>
              </a:rPr>
              <a:t>a </a:t>
            </a:r>
            <a:r>
              <a:rPr lang="en-US" sz="2400" dirty="0" smtClean="0">
                <a:solidFill>
                  <a:srgbClr val="292929"/>
                </a:solidFill>
                <a:latin typeface="Calibri" panose="020F0502020204030204" pitchFamily="34" charset="0"/>
                <a:cs typeface="Calibri" panose="020F0502020204030204" pitchFamily="34" charset="0"/>
              </a:rPr>
              <a:t>Markov </a:t>
            </a:r>
            <a:r>
              <a:rPr lang="en-US" sz="2400" dirty="0">
                <a:solidFill>
                  <a:srgbClr val="292929"/>
                </a:solidFill>
                <a:latin typeface="Calibri" panose="020F0502020204030204" pitchFamily="34" charset="0"/>
                <a:cs typeface="Calibri" panose="020F0502020204030204" pitchFamily="34" charset="0"/>
              </a:rPr>
              <a:t>chain defined the dynamics of </a:t>
            </a:r>
            <a:r>
              <a:rPr lang="en-US" sz="2400" dirty="0" smtClean="0">
                <a:solidFill>
                  <a:srgbClr val="292929"/>
                </a:solidFill>
                <a:latin typeface="Calibri" panose="020F0502020204030204" pitchFamily="34" charset="0"/>
                <a:cs typeface="Calibri" panose="020F0502020204030204" pitchFamily="34" charset="0"/>
              </a:rPr>
              <a:t>a</a:t>
            </a:r>
            <a:r>
              <a:rPr lang="tr-TR" sz="2400" dirty="0" smtClean="0">
                <a:solidFill>
                  <a:srgbClr val="292929"/>
                </a:solidFill>
                <a:latin typeface="Calibri" panose="020F0502020204030204" pitchFamily="34" charset="0"/>
                <a:cs typeface="Calibri" panose="020F0502020204030204" pitchFamily="34" charset="0"/>
              </a:rPr>
              <a:t>n</a:t>
            </a:r>
            <a:r>
              <a:rPr lang="en-US" sz="2400" dirty="0" smtClean="0">
                <a:solidFill>
                  <a:srgbClr val="292929"/>
                </a:solidFill>
                <a:latin typeface="Calibri" panose="020F0502020204030204" pitchFamily="34" charset="0"/>
                <a:cs typeface="Calibri" panose="020F0502020204030204" pitchFamily="34" charset="0"/>
              </a:rPr>
              <a:t> </a:t>
            </a:r>
            <a:r>
              <a:rPr lang="en-US" sz="2400" dirty="0">
                <a:solidFill>
                  <a:srgbClr val="292929"/>
                </a:solidFill>
                <a:latin typeface="Calibri" panose="020F0502020204030204" pitchFamily="34" charset="0"/>
                <a:cs typeface="Calibri" panose="020F0502020204030204" pitchFamily="34" charset="0"/>
              </a:rPr>
              <a:t>environment using set of </a:t>
            </a:r>
            <a:r>
              <a:rPr lang="en-US" sz="2400" dirty="0" smtClean="0">
                <a:solidFill>
                  <a:srgbClr val="292929"/>
                </a:solidFill>
                <a:latin typeface="Calibri" panose="020F0502020204030204" pitchFamily="34" charset="0"/>
                <a:cs typeface="Calibri" panose="020F0502020204030204" pitchFamily="34" charset="0"/>
              </a:rPr>
              <a:t>states</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a:t>
            </a:r>
            <a:r>
              <a:rPr lang="en-US" sz="2400" dirty="0">
                <a:solidFill>
                  <a:srgbClr val="292929"/>
                </a:solidFill>
                <a:latin typeface="Calibri" panose="020F0502020204030204" pitchFamily="34" charset="0"/>
                <a:cs typeface="Calibri" panose="020F0502020204030204" pitchFamily="34" charset="0"/>
              </a:rPr>
              <a:t>S) and Transition Probability </a:t>
            </a:r>
            <a:r>
              <a:rPr lang="en-US" sz="2400" dirty="0" smtClean="0">
                <a:solidFill>
                  <a:srgbClr val="292929"/>
                </a:solidFill>
                <a:latin typeface="Calibri" panose="020F0502020204030204" pitchFamily="34" charset="0"/>
                <a:cs typeface="Calibri" panose="020F0502020204030204" pitchFamily="34" charset="0"/>
              </a:rPr>
              <a:t>Matrix</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a:t>
            </a:r>
            <a:r>
              <a:rPr lang="en-US" sz="2400" dirty="0">
                <a:solidFill>
                  <a:srgbClr val="292929"/>
                </a:solidFill>
                <a:latin typeface="Calibri" panose="020F0502020204030204" pitchFamily="34" charset="0"/>
                <a:cs typeface="Calibri" panose="020F0502020204030204" pitchFamily="34" charset="0"/>
              </a:rPr>
              <a:t>P</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But</a:t>
            </a:r>
            <a:r>
              <a:rPr lang="en-US" sz="2400" dirty="0">
                <a:solidFill>
                  <a:srgbClr val="292929"/>
                </a:solidFill>
                <a:latin typeface="Calibri" panose="020F0502020204030204" pitchFamily="34" charset="0"/>
                <a:cs typeface="Calibri" panose="020F0502020204030204" pitchFamily="34" charset="0"/>
              </a:rPr>
              <a:t>, we know that Reinforcement Learning is all about </a:t>
            </a:r>
            <a:r>
              <a:rPr lang="tr-TR" sz="2400" dirty="0" smtClean="0">
                <a:solidFill>
                  <a:srgbClr val="292929"/>
                </a:solidFill>
                <a:latin typeface="Calibri" panose="020F0502020204030204" pitchFamily="34" charset="0"/>
                <a:cs typeface="Calibri" panose="020F0502020204030204" pitchFamily="34" charset="0"/>
              </a:rPr>
              <a:t>the </a:t>
            </a:r>
            <a:r>
              <a:rPr lang="en-US" sz="2400" dirty="0" smtClean="0">
                <a:solidFill>
                  <a:srgbClr val="292929"/>
                </a:solidFill>
                <a:latin typeface="Calibri" panose="020F0502020204030204" pitchFamily="34" charset="0"/>
                <a:cs typeface="Calibri" panose="020F0502020204030204" pitchFamily="34" charset="0"/>
              </a:rPr>
              <a:t>goal </a:t>
            </a:r>
            <a:r>
              <a:rPr lang="en-US" sz="2400" dirty="0">
                <a:solidFill>
                  <a:srgbClr val="292929"/>
                </a:solidFill>
                <a:latin typeface="Calibri" panose="020F0502020204030204" pitchFamily="34" charset="0"/>
                <a:cs typeface="Calibri" panose="020F0502020204030204" pitchFamily="34" charset="0"/>
              </a:rPr>
              <a:t>to maximize the reward</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So</a:t>
            </a:r>
            <a:r>
              <a:rPr lang="en-US" sz="2400" dirty="0">
                <a:solidFill>
                  <a:srgbClr val="292929"/>
                </a:solidFill>
                <a:latin typeface="Calibri" panose="020F0502020204030204" pitchFamily="34" charset="0"/>
                <a:cs typeface="Calibri" panose="020F0502020204030204" pitchFamily="34" charset="0"/>
              </a:rPr>
              <a:t>, let’s </a:t>
            </a:r>
            <a:r>
              <a:rPr lang="en-US" sz="2400" b="1" i="1" dirty="0">
                <a:solidFill>
                  <a:srgbClr val="292929"/>
                </a:solidFill>
                <a:latin typeface="Calibri" panose="020F0502020204030204" pitchFamily="34" charset="0"/>
                <a:cs typeface="Calibri" panose="020F0502020204030204" pitchFamily="34" charset="0"/>
              </a:rPr>
              <a:t>add reward</a:t>
            </a:r>
            <a:r>
              <a:rPr lang="en-US" sz="2400" dirty="0">
                <a:solidFill>
                  <a:srgbClr val="292929"/>
                </a:solidFill>
                <a:latin typeface="Calibri" panose="020F0502020204030204" pitchFamily="34" charset="0"/>
                <a:cs typeface="Calibri" panose="020F0502020204030204" pitchFamily="34" charset="0"/>
              </a:rPr>
              <a:t> to our Markov Chain</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This </a:t>
            </a:r>
            <a:r>
              <a:rPr lang="en-US" sz="2400" dirty="0">
                <a:solidFill>
                  <a:srgbClr val="292929"/>
                </a:solidFill>
                <a:latin typeface="Calibri" panose="020F0502020204030204" pitchFamily="34" charset="0"/>
                <a:cs typeface="Calibri" panose="020F0502020204030204" pitchFamily="34" charset="0"/>
              </a:rPr>
              <a:t>gives us </a:t>
            </a:r>
            <a:r>
              <a:rPr lang="en-US" sz="2400" b="1" dirty="0">
                <a:solidFill>
                  <a:srgbClr val="292929"/>
                </a:solidFill>
                <a:latin typeface="Calibri" panose="020F0502020204030204" pitchFamily="34" charset="0"/>
                <a:cs typeface="Calibri" panose="020F0502020204030204" pitchFamily="34" charset="0"/>
              </a:rPr>
              <a:t>Markov Reward Process.</a:t>
            </a:r>
            <a:endParaRPr lang="en-US" sz="2400" b="0" i="0" dirty="0">
              <a:solidFill>
                <a:srgbClr val="292929"/>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0987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06061" y="319534"/>
            <a:ext cx="1144931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Markov Reward Process</a:t>
            </a:r>
            <a:r>
              <a:rPr kumimoji="0" lang="tr-TR" altLang="tr-TR" sz="2400" b="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 (MRP): As the name suggests, MRPs are the Markov chains with values judgement. Basically, we get a value from every state our agent is in.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Mathematically, we define Markov Reward Process as :</a:t>
            </a:r>
            <a:endParaRPr kumimoji="0" lang="tr-TR" altLang="tr-TR" sz="2400" b="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2"/>
          <a:stretch>
            <a:fillRect/>
          </a:stretch>
        </p:blipFill>
        <p:spPr>
          <a:xfrm>
            <a:off x="4314424" y="2257456"/>
            <a:ext cx="2949262" cy="691805"/>
          </a:xfrm>
          <a:prstGeom prst="rect">
            <a:avLst/>
          </a:prstGeom>
        </p:spPr>
      </p:pic>
      <p:sp>
        <p:nvSpPr>
          <p:cNvPr id="4" name="Rectangle 3"/>
          <p:cNvSpPr/>
          <p:nvPr/>
        </p:nvSpPr>
        <p:spPr>
          <a:xfrm>
            <a:off x="206061" y="3317523"/>
            <a:ext cx="11449319" cy="2308324"/>
          </a:xfrm>
          <a:prstGeom prst="rect">
            <a:avLst/>
          </a:prstGeom>
        </p:spPr>
        <p:txBody>
          <a:bodyPr wrap="square">
            <a:spAutoFit/>
          </a:bodyPr>
          <a:lstStyle/>
          <a:p>
            <a:r>
              <a:rPr lang="en-US" sz="2400" dirty="0">
                <a:solidFill>
                  <a:srgbClr val="292929"/>
                </a:solidFill>
                <a:latin typeface="Calibri" panose="020F0502020204030204" pitchFamily="34" charset="0"/>
                <a:cs typeface="Calibri" panose="020F0502020204030204" pitchFamily="34" charset="0"/>
              </a:rPr>
              <a:t>What this equation means is how much reward (</a:t>
            </a:r>
            <a:r>
              <a:rPr lang="en-US" sz="2400" dirty="0" err="1">
                <a:solidFill>
                  <a:srgbClr val="292929"/>
                </a:solidFill>
                <a:latin typeface="Calibri" panose="020F0502020204030204" pitchFamily="34" charset="0"/>
                <a:cs typeface="Calibri" panose="020F0502020204030204" pitchFamily="34" charset="0"/>
              </a:rPr>
              <a:t>R</a:t>
            </a:r>
            <a:r>
              <a:rPr lang="en-US" sz="2400" baseline="-25000" dirty="0" err="1">
                <a:solidFill>
                  <a:srgbClr val="292929"/>
                </a:solidFill>
                <a:latin typeface="Calibri" panose="020F0502020204030204" pitchFamily="34" charset="0"/>
                <a:cs typeface="Calibri" panose="020F0502020204030204" pitchFamily="34" charset="0"/>
              </a:rPr>
              <a:t>s</a:t>
            </a:r>
            <a:r>
              <a:rPr lang="en-US" sz="2400" dirty="0">
                <a:solidFill>
                  <a:srgbClr val="292929"/>
                </a:solidFill>
                <a:latin typeface="Calibri" panose="020F0502020204030204" pitchFamily="34" charset="0"/>
                <a:cs typeface="Calibri" panose="020F0502020204030204" pitchFamily="34" charset="0"/>
              </a:rPr>
              <a:t>) we get from a particular state S[t]. This tells us the </a:t>
            </a:r>
            <a:r>
              <a:rPr lang="en-US" sz="2400" i="1" dirty="0">
                <a:solidFill>
                  <a:srgbClr val="292929"/>
                </a:solidFill>
                <a:latin typeface="Calibri" panose="020F0502020204030204" pitchFamily="34" charset="0"/>
                <a:cs typeface="Calibri" panose="020F0502020204030204" pitchFamily="34" charset="0"/>
              </a:rPr>
              <a:t>immediate reward </a:t>
            </a:r>
            <a:r>
              <a:rPr lang="en-US" sz="2400" dirty="0">
                <a:solidFill>
                  <a:srgbClr val="292929"/>
                </a:solidFill>
                <a:latin typeface="Calibri" panose="020F0502020204030204" pitchFamily="34" charset="0"/>
                <a:cs typeface="Calibri" panose="020F0502020204030204" pitchFamily="34" charset="0"/>
              </a:rPr>
              <a:t>from that particular state our agent is in. </a:t>
            </a:r>
            <a:r>
              <a:rPr lang="tr-TR" sz="2400" dirty="0" smtClean="0">
                <a:solidFill>
                  <a:srgbClr val="292929"/>
                </a:solidFill>
                <a:latin typeface="Calibri" panose="020F0502020204030204" pitchFamily="34" charset="0"/>
                <a:cs typeface="Calibri" panose="020F0502020204030204" pitchFamily="34" charset="0"/>
              </a:rPr>
              <a:t>W</a:t>
            </a:r>
            <a:r>
              <a:rPr lang="en-US" sz="2400" dirty="0" smtClean="0">
                <a:solidFill>
                  <a:srgbClr val="292929"/>
                </a:solidFill>
                <a:latin typeface="Calibri" panose="020F0502020204030204" pitchFamily="34" charset="0"/>
                <a:cs typeface="Calibri" panose="020F0502020204030204" pitchFamily="34" charset="0"/>
              </a:rPr>
              <a:t>e will see how we maximize these rewards from each state our agent is in</a:t>
            </a:r>
            <a:r>
              <a:rPr lang="tr-TR" sz="2400" dirty="0" smtClean="0">
                <a:solidFill>
                  <a:srgbClr val="292929"/>
                </a:solidFill>
                <a:latin typeface="Calibri" panose="020F0502020204030204" pitchFamily="34" charset="0"/>
                <a:cs typeface="Calibri" panose="020F0502020204030204" pitchFamily="34" charset="0"/>
              </a:rPr>
              <a:t>; that is </a:t>
            </a:r>
            <a:r>
              <a:rPr lang="en-US" sz="2400" dirty="0" smtClean="0">
                <a:solidFill>
                  <a:srgbClr val="292929"/>
                </a:solidFill>
                <a:latin typeface="Calibri" panose="020F0502020204030204" pitchFamily="34" charset="0"/>
                <a:cs typeface="Calibri" panose="020F0502020204030204" pitchFamily="34" charset="0"/>
              </a:rPr>
              <a:t>maximizing </a:t>
            </a:r>
            <a:r>
              <a:rPr lang="en-US" sz="2400" dirty="0">
                <a:solidFill>
                  <a:srgbClr val="292929"/>
                </a:solidFill>
                <a:latin typeface="Calibri" panose="020F0502020204030204" pitchFamily="34" charset="0"/>
                <a:cs typeface="Calibri" panose="020F0502020204030204" pitchFamily="34" charset="0"/>
              </a:rPr>
              <a:t>the cumulative reward we get from each state</a:t>
            </a:r>
            <a:r>
              <a:rPr lang="en-US" sz="2400" dirty="0" smtClean="0">
                <a:solidFill>
                  <a:srgbClr val="292929"/>
                </a:solidFill>
                <a:latin typeface="Calibri" panose="020F0502020204030204" pitchFamily="34" charset="0"/>
                <a:cs typeface="Calibri" panose="020F0502020204030204" pitchFamily="34" charset="0"/>
              </a:rPr>
              <a:t>.</a:t>
            </a:r>
            <a:endParaRPr lang="tr-TR" sz="2400" dirty="0" smtClean="0">
              <a:solidFill>
                <a:srgbClr val="292929"/>
              </a:solidFill>
              <a:latin typeface="Calibri" panose="020F0502020204030204" pitchFamily="34" charset="0"/>
              <a:cs typeface="Calibri" panose="020F0502020204030204" pitchFamily="34" charset="0"/>
            </a:endParaRPr>
          </a:p>
          <a:p>
            <a:endParaRPr lang="tr-TR" sz="2400" dirty="0">
              <a:solidFill>
                <a:srgbClr val="292929"/>
              </a:solidFill>
              <a:latin typeface="Calibri" panose="020F0502020204030204" pitchFamily="34" charset="0"/>
              <a:cs typeface="Calibri" panose="020F0502020204030204" pitchFamily="34" charset="0"/>
            </a:endParaRPr>
          </a:p>
          <a:p>
            <a:r>
              <a:rPr lang="tr-TR" sz="2400" dirty="0" smtClean="0">
                <a:solidFill>
                  <a:srgbClr val="292929"/>
                </a:solidFill>
                <a:latin typeface="Calibri" panose="020F0502020204030204" pitchFamily="34" charset="0"/>
                <a:cs typeface="Calibri" panose="020F0502020204030204" pitchFamily="34" charset="0"/>
              </a:rPr>
              <a:t>We define a Markov Reward Process (MRP) </a:t>
            </a:r>
            <a:r>
              <a:rPr lang="tr-TR" sz="2400" dirty="0"/>
              <a:t>(S,P,R,ɤ</a:t>
            </a:r>
            <a:r>
              <a:rPr lang="tr-TR" sz="2400" dirty="0" smtClean="0"/>
              <a:t>) </a:t>
            </a:r>
            <a:r>
              <a:rPr lang="tr-TR" sz="2400" dirty="0" smtClean="0">
                <a:solidFill>
                  <a:srgbClr val="292929"/>
                </a:solidFill>
                <a:latin typeface="Calibri" panose="020F0502020204030204" pitchFamily="34" charset="0"/>
                <a:cs typeface="Calibri" panose="020F0502020204030204" pitchFamily="34" charset="0"/>
              </a:rPr>
              <a:t>as follows:</a:t>
            </a:r>
            <a:endParaRPr lang="tr-T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19179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831" y="536396"/>
            <a:ext cx="10526332" cy="2308324"/>
          </a:xfrm>
          <a:prstGeom prst="rect">
            <a:avLst/>
          </a:prstGeom>
        </p:spPr>
        <p:txBody>
          <a:bodyPr wrap="square">
            <a:spAutoFit/>
          </a:bodyPr>
          <a:lstStyle/>
          <a:p>
            <a:r>
              <a:rPr lang="tr-TR" sz="2400" dirty="0" smtClean="0">
                <a:solidFill>
                  <a:srgbClr val="292929"/>
                </a:solidFill>
                <a:latin typeface="Calibri" panose="020F0502020204030204" pitchFamily="34" charset="0"/>
                <a:cs typeface="Calibri" panose="020F0502020204030204" pitchFamily="34" charset="0"/>
              </a:rPr>
              <a:t>Where:</a:t>
            </a:r>
          </a:p>
          <a:p>
            <a:endParaRPr lang="tr-TR" sz="2400" dirty="0" smtClean="0">
              <a:solidFill>
                <a:srgbClr val="292929"/>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400" dirty="0" smtClean="0">
                <a:solidFill>
                  <a:srgbClr val="292929"/>
                </a:solidFill>
                <a:latin typeface="Calibri" panose="020F0502020204030204" pitchFamily="34" charset="0"/>
                <a:cs typeface="Calibri" panose="020F0502020204030204" pitchFamily="34" charset="0"/>
              </a:rPr>
              <a:t>S </a:t>
            </a:r>
            <a:r>
              <a:rPr lang="en-US" sz="2400" dirty="0">
                <a:solidFill>
                  <a:srgbClr val="292929"/>
                </a:solidFill>
                <a:latin typeface="Calibri" panose="020F0502020204030204" pitchFamily="34" charset="0"/>
                <a:cs typeface="Calibri" panose="020F0502020204030204" pitchFamily="34" charset="0"/>
              </a:rPr>
              <a:t>is a set of states,</a:t>
            </a:r>
          </a:p>
          <a:p>
            <a:pPr>
              <a:buFont typeface="Arial" panose="020B0604020202020204" pitchFamily="34" charset="0"/>
              <a:buChar char="•"/>
            </a:pPr>
            <a:r>
              <a:rPr lang="en-US" sz="2400" dirty="0">
                <a:solidFill>
                  <a:srgbClr val="292929"/>
                </a:solidFill>
                <a:latin typeface="Calibri" panose="020F0502020204030204" pitchFamily="34" charset="0"/>
                <a:cs typeface="Calibri" panose="020F0502020204030204" pitchFamily="34" charset="0"/>
              </a:rPr>
              <a:t>P is the Transition Probability Matrix,</a:t>
            </a:r>
          </a:p>
          <a:p>
            <a:pPr>
              <a:buFont typeface="Arial" panose="020B0604020202020204" pitchFamily="34" charset="0"/>
              <a:buChar char="•"/>
            </a:pPr>
            <a:r>
              <a:rPr lang="en-US" sz="2400" dirty="0">
                <a:solidFill>
                  <a:srgbClr val="292929"/>
                </a:solidFill>
                <a:latin typeface="Calibri" panose="020F0502020204030204" pitchFamily="34" charset="0"/>
                <a:cs typeface="Calibri" panose="020F0502020204030204" pitchFamily="34" charset="0"/>
              </a:rPr>
              <a:t>R is the Reward </a:t>
            </a:r>
            <a:r>
              <a:rPr lang="en-US" sz="2400" dirty="0" smtClean="0">
                <a:solidFill>
                  <a:srgbClr val="292929"/>
                </a:solidFill>
                <a:latin typeface="Calibri" panose="020F0502020204030204" pitchFamily="34" charset="0"/>
                <a:cs typeface="Calibri" panose="020F0502020204030204" pitchFamily="34" charset="0"/>
              </a:rPr>
              <a:t>function</a:t>
            </a:r>
            <a:r>
              <a:rPr lang="tr-TR" sz="2400" dirty="0" smtClean="0">
                <a:solidFill>
                  <a:srgbClr val="292929"/>
                </a:solidFill>
                <a:latin typeface="Calibri" panose="020F0502020204030204" pitchFamily="34" charset="0"/>
                <a:cs typeface="Calibri" panose="020F0502020204030204" pitchFamily="34" charset="0"/>
              </a:rPr>
              <a:t>,</a:t>
            </a:r>
            <a:endParaRPr lang="en-US" sz="2400" dirty="0">
              <a:solidFill>
                <a:srgbClr val="292929"/>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400" dirty="0">
                <a:solidFill>
                  <a:srgbClr val="292929"/>
                </a:solidFill>
                <a:latin typeface="Calibri" panose="020F0502020204030204" pitchFamily="34" charset="0"/>
                <a:cs typeface="Calibri" panose="020F0502020204030204" pitchFamily="34" charset="0"/>
              </a:rPr>
              <a:t>ɤ is the discount </a:t>
            </a:r>
            <a:r>
              <a:rPr lang="en-US" sz="2400" dirty="0" smtClean="0">
                <a:solidFill>
                  <a:srgbClr val="292929"/>
                </a:solidFill>
                <a:latin typeface="Calibri" panose="020F0502020204030204" pitchFamily="34" charset="0"/>
                <a:cs typeface="Calibri" panose="020F0502020204030204" pitchFamily="34" charset="0"/>
              </a:rPr>
              <a:t>factor</a:t>
            </a:r>
            <a:r>
              <a:rPr lang="tr-TR" sz="2400" dirty="0" smtClean="0">
                <a:solidFill>
                  <a:srgbClr val="292929"/>
                </a:solidFill>
                <a:latin typeface="Calibri" panose="020F0502020204030204" pitchFamily="34" charset="0"/>
                <a:cs typeface="Calibri" panose="020F0502020204030204" pitchFamily="34" charset="0"/>
              </a:rPr>
              <a:t>.</a:t>
            </a:r>
          </a:p>
        </p:txBody>
      </p:sp>
      <p:sp>
        <p:nvSpPr>
          <p:cNvPr id="3" name="Rectangle 2"/>
          <p:cNvSpPr/>
          <p:nvPr/>
        </p:nvSpPr>
        <p:spPr>
          <a:xfrm>
            <a:off x="407831" y="3259969"/>
            <a:ext cx="11389217" cy="2677656"/>
          </a:xfrm>
          <a:prstGeom prst="rect">
            <a:avLst/>
          </a:prstGeom>
        </p:spPr>
        <p:txBody>
          <a:bodyPr wrap="square">
            <a:spAutoFit/>
          </a:bodyPr>
          <a:lstStyle/>
          <a:p>
            <a:r>
              <a:rPr lang="en-US" sz="2400" dirty="0">
                <a:solidFill>
                  <a:srgbClr val="292929"/>
                </a:solidFill>
              </a:rPr>
              <a:t>Markov Decision </a:t>
            </a:r>
            <a:r>
              <a:rPr lang="en-US" sz="2400" dirty="0" smtClean="0">
                <a:solidFill>
                  <a:srgbClr val="292929"/>
                </a:solidFill>
              </a:rPr>
              <a:t>Process</a:t>
            </a:r>
            <a:r>
              <a:rPr lang="tr-TR" sz="2400" dirty="0" smtClean="0">
                <a:solidFill>
                  <a:srgbClr val="292929"/>
                </a:solidFill>
              </a:rPr>
              <a:t>es: Policy and Value Functions</a:t>
            </a:r>
          </a:p>
          <a:p>
            <a:endParaRPr lang="en-US" sz="2400" dirty="0">
              <a:solidFill>
                <a:srgbClr val="292929"/>
              </a:solidFill>
            </a:endParaRPr>
          </a:p>
          <a:p>
            <a:r>
              <a:rPr lang="tr-TR" sz="2400" b="1" dirty="0" smtClean="0">
                <a:solidFill>
                  <a:srgbClr val="292929"/>
                </a:solidFill>
              </a:rPr>
              <a:t>A </a:t>
            </a:r>
            <a:r>
              <a:rPr lang="en-US" sz="2400" b="1" i="1" dirty="0" smtClean="0">
                <a:solidFill>
                  <a:srgbClr val="292929"/>
                </a:solidFill>
              </a:rPr>
              <a:t>Value </a:t>
            </a:r>
            <a:r>
              <a:rPr lang="en-US" sz="2400" b="1" i="1" dirty="0">
                <a:solidFill>
                  <a:srgbClr val="292929"/>
                </a:solidFill>
              </a:rPr>
              <a:t>Function </a:t>
            </a:r>
            <a:r>
              <a:rPr lang="en-US" sz="2400" b="1" dirty="0">
                <a:solidFill>
                  <a:srgbClr val="292929"/>
                </a:solidFill>
              </a:rPr>
              <a:t>determines how good it is for the agent to be in a particular </a:t>
            </a:r>
            <a:r>
              <a:rPr lang="en-US" sz="2400" b="1" dirty="0" smtClean="0">
                <a:solidFill>
                  <a:srgbClr val="292929"/>
                </a:solidFill>
              </a:rPr>
              <a:t>state</a:t>
            </a:r>
            <a:r>
              <a:rPr lang="tr-TR" sz="2400" b="1" dirty="0" smtClean="0">
                <a:solidFill>
                  <a:srgbClr val="292929"/>
                </a:solidFill>
              </a:rPr>
              <a:t> s</a:t>
            </a:r>
            <a:r>
              <a:rPr lang="en-US" sz="2400" dirty="0" smtClean="0">
                <a:solidFill>
                  <a:srgbClr val="292929"/>
                </a:solidFill>
              </a:rPr>
              <a:t>. </a:t>
            </a:r>
            <a:r>
              <a:rPr lang="en-US" sz="2400" dirty="0">
                <a:solidFill>
                  <a:srgbClr val="292929"/>
                </a:solidFill>
              </a:rPr>
              <a:t>Of course, to determine how good it will be to be in a particular </a:t>
            </a:r>
            <a:r>
              <a:rPr lang="en-US" sz="2400" dirty="0" smtClean="0">
                <a:solidFill>
                  <a:srgbClr val="292929"/>
                </a:solidFill>
              </a:rPr>
              <a:t>state</a:t>
            </a:r>
            <a:r>
              <a:rPr lang="tr-TR" sz="2400" dirty="0" smtClean="0">
                <a:solidFill>
                  <a:srgbClr val="292929"/>
                </a:solidFill>
              </a:rPr>
              <a:t>, </a:t>
            </a:r>
            <a:r>
              <a:rPr lang="en-US" sz="2400" dirty="0" smtClean="0">
                <a:solidFill>
                  <a:srgbClr val="292929"/>
                </a:solidFill>
              </a:rPr>
              <a:t> </a:t>
            </a:r>
            <a:r>
              <a:rPr lang="en-US" sz="2400" dirty="0">
                <a:solidFill>
                  <a:srgbClr val="292929"/>
                </a:solidFill>
              </a:rPr>
              <a:t>it must depend on some actions that it will take. This is where policy comes in. </a:t>
            </a:r>
            <a:endParaRPr lang="tr-TR" sz="2400" dirty="0" smtClean="0">
              <a:solidFill>
                <a:srgbClr val="292929"/>
              </a:solidFill>
            </a:endParaRPr>
          </a:p>
          <a:p>
            <a:endParaRPr lang="tr-TR" sz="2400" dirty="0">
              <a:solidFill>
                <a:srgbClr val="292929"/>
              </a:solidFill>
            </a:endParaRPr>
          </a:p>
          <a:p>
            <a:r>
              <a:rPr lang="en-US" sz="2400" b="1" dirty="0" smtClean="0">
                <a:solidFill>
                  <a:srgbClr val="292929"/>
                </a:solidFill>
              </a:rPr>
              <a:t>A </a:t>
            </a:r>
            <a:r>
              <a:rPr lang="en-US" sz="2400" b="1" dirty="0">
                <a:solidFill>
                  <a:srgbClr val="292929"/>
                </a:solidFill>
              </a:rPr>
              <a:t>policy </a:t>
            </a:r>
            <a:r>
              <a:rPr lang="en-US" sz="2400" dirty="0">
                <a:solidFill>
                  <a:srgbClr val="292929"/>
                </a:solidFill>
              </a:rPr>
              <a:t>defines what actions to perform in a particular state </a:t>
            </a:r>
            <a:r>
              <a:rPr lang="en-US" sz="2400" b="1" dirty="0">
                <a:solidFill>
                  <a:srgbClr val="292929"/>
                </a:solidFill>
              </a:rPr>
              <a:t>s</a:t>
            </a:r>
            <a:r>
              <a:rPr lang="en-US" sz="2400" dirty="0">
                <a:solidFill>
                  <a:srgbClr val="292929"/>
                </a:solidFill>
              </a:rPr>
              <a:t>.</a:t>
            </a:r>
            <a:endParaRPr lang="en-US" sz="2400" b="0" i="0" dirty="0">
              <a:solidFill>
                <a:srgbClr val="292929"/>
              </a:solidFill>
              <a:effectLst/>
            </a:endParaRPr>
          </a:p>
        </p:txBody>
      </p:sp>
    </p:spTree>
    <p:extLst>
      <p:ext uri="{BB962C8B-B14F-4D97-AF65-F5344CB8AC3E}">
        <p14:creationId xmlns:p14="http://schemas.microsoft.com/office/powerpoint/2010/main" val="2621008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6670" y="502276"/>
            <a:ext cx="11307651" cy="4708981"/>
          </a:xfrm>
          <a:prstGeom prst="rect">
            <a:avLst/>
          </a:prstGeom>
          <a:noFill/>
        </p:spPr>
        <p:txBody>
          <a:bodyPr wrap="square" rtlCol="0">
            <a:spAutoFit/>
          </a:bodyPr>
          <a:lstStyle/>
          <a:p>
            <a:r>
              <a:rPr lang="tr-TR" sz="2400" b="1" dirty="0" smtClean="0"/>
              <a:t>Learning Methods</a:t>
            </a:r>
          </a:p>
          <a:p>
            <a:endParaRPr lang="tr-TR" sz="2400" dirty="0"/>
          </a:p>
          <a:p>
            <a:pPr marL="342900" indent="-342900">
              <a:buFontTx/>
              <a:buChar char="-"/>
            </a:pPr>
            <a:r>
              <a:rPr lang="en-US" sz="2400" dirty="0" smtClean="0"/>
              <a:t>The </a:t>
            </a:r>
            <a:r>
              <a:rPr lang="en-US" sz="2400" dirty="0"/>
              <a:t>focus </a:t>
            </a:r>
            <a:r>
              <a:rPr lang="tr-TR" sz="2400" dirty="0" smtClean="0"/>
              <a:t>of </a:t>
            </a:r>
            <a:r>
              <a:rPr lang="en-US" sz="2400" dirty="0" smtClean="0"/>
              <a:t>learning</a:t>
            </a:r>
            <a:r>
              <a:rPr lang="tr-TR" sz="2400" dirty="0" smtClean="0"/>
              <a:t> </a:t>
            </a:r>
            <a:r>
              <a:rPr lang="en-US" sz="2400" dirty="0" smtClean="0"/>
              <a:t>is </a:t>
            </a:r>
            <a:r>
              <a:rPr lang="en-US" sz="2400" dirty="0"/>
              <a:t>acquiring skills or knowledge from experience</a:t>
            </a:r>
            <a:r>
              <a:rPr lang="en-US" sz="2400" dirty="0" smtClean="0"/>
              <a:t>.</a:t>
            </a:r>
            <a:endParaRPr lang="tr-TR" sz="2400" dirty="0" smtClean="0"/>
          </a:p>
          <a:p>
            <a:pPr marL="342900" indent="-342900">
              <a:buFontTx/>
              <a:buChar char="-"/>
            </a:pPr>
            <a:r>
              <a:rPr lang="en-US" sz="2400" dirty="0"/>
              <a:t>As such, there are many different types of learning </a:t>
            </a:r>
            <a:r>
              <a:rPr lang="tr-TR" sz="2400" dirty="0" smtClean="0"/>
              <a:t>methods </a:t>
            </a:r>
            <a:r>
              <a:rPr lang="en-US" sz="2400" dirty="0" smtClean="0"/>
              <a:t>in </a:t>
            </a:r>
            <a:r>
              <a:rPr lang="en-US" sz="2400" dirty="0"/>
              <a:t>the field of </a:t>
            </a:r>
            <a:r>
              <a:rPr lang="tr-TR" sz="2400" dirty="0" smtClean="0"/>
              <a:t>AI/Machine Learning.</a:t>
            </a:r>
          </a:p>
          <a:p>
            <a:pPr marL="342900" indent="-342900">
              <a:buFontTx/>
              <a:buChar char="-"/>
            </a:pPr>
            <a:r>
              <a:rPr lang="tr-TR" sz="2400" dirty="0" smtClean="0"/>
              <a:t>The three well-known and widely studied learning problems in research and practice are: </a:t>
            </a:r>
          </a:p>
          <a:p>
            <a:pPr marL="342900" indent="-342900">
              <a:buFontTx/>
              <a:buChar char="-"/>
            </a:pPr>
            <a:endParaRPr lang="tr-TR" sz="2400" dirty="0" smtClean="0"/>
          </a:p>
          <a:p>
            <a:pPr fontAlgn="base"/>
            <a:r>
              <a:rPr lang="en-US" sz="2000" dirty="0"/>
              <a:t>1. Supervised Learning</a:t>
            </a:r>
          </a:p>
          <a:p>
            <a:pPr fontAlgn="base"/>
            <a:r>
              <a:rPr lang="en-US" sz="2000" dirty="0"/>
              <a:t>2. Unsupervised Learning</a:t>
            </a:r>
          </a:p>
          <a:p>
            <a:pPr fontAlgn="base"/>
            <a:r>
              <a:rPr lang="en-US" sz="2000" dirty="0"/>
              <a:t>3. Reinforcement </a:t>
            </a:r>
            <a:r>
              <a:rPr lang="en-US" sz="2000" dirty="0" smtClean="0"/>
              <a:t>Learning</a:t>
            </a:r>
            <a:endParaRPr lang="tr-TR" sz="2000" dirty="0" smtClean="0"/>
          </a:p>
          <a:p>
            <a:pPr fontAlgn="base"/>
            <a:endParaRPr lang="en-US" sz="2400" dirty="0"/>
          </a:p>
          <a:p>
            <a:pPr marL="342900" indent="-342900">
              <a:buFontTx/>
              <a:buChar char="-"/>
            </a:pPr>
            <a:endParaRPr lang="tr-TR" sz="2400" dirty="0"/>
          </a:p>
        </p:txBody>
      </p:sp>
    </p:spTree>
    <p:extLst>
      <p:ext uri="{BB962C8B-B14F-4D97-AF65-F5344CB8AC3E}">
        <p14:creationId xmlns:p14="http://schemas.microsoft.com/office/powerpoint/2010/main" val="3651960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9497" y="275445"/>
            <a:ext cx="11093003" cy="3046988"/>
          </a:xfrm>
          <a:prstGeom prst="rect">
            <a:avLst/>
          </a:prstGeom>
        </p:spPr>
        <p:txBody>
          <a:bodyPr wrap="square">
            <a:spAutoFit/>
          </a:bodyPr>
          <a:lstStyle/>
          <a:p>
            <a:r>
              <a:rPr lang="en-US" sz="2400" b="1" dirty="0">
                <a:solidFill>
                  <a:srgbClr val="292929"/>
                </a:solidFill>
                <a:latin typeface="Calibri" panose="020F0502020204030204" pitchFamily="34" charset="0"/>
                <a:cs typeface="Calibri" panose="020F0502020204030204" pitchFamily="34" charset="0"/>
              </a:rPr>
              <a:t>A policy </a:t>
            </a:r>
            <a:r>
              <a:rPr lang="en-US" sz="2400" dirty="0">
                <a:solidFill>
                  <a:srgbClr val="292929"/>
                </a:solidFill>
                <a:latin typeface="Calibri" panose="020F0502020204030204" pitchFamily="34" charset="0"/>
                <a:cs typeface="Calibri" panose="020F0502020204030204" pitchFamily="34" charset="0"/>
              </a:rPr>
              <a:t>is a simple function, that defines a </a:t>
            </a:r>
            <a:r>
              <a:rPr lang="en-US" sz="2400" b="1" dirty="0">
                <a:solidFill>
                  <a:srgbClr val="292929"/>
                </a:solidFill>
                <a:latin typeface="Calibri" panose="020F0502020204030204" pitchFamily="34" charset="0"/>
                <a:cs typeface="Calibri" panose="020F0502020204030204" pitchFamily="34" charset="0"/>
              </a:rPr>
              <a:t>probability distribution</a:t>
            </a:r>
            <a:r>
              <a:rPr lang="en-US" sz="2400" dirty="0">
                <a:solidFill>
                  <a:srgbClr val="292929"/>
                </a:solidFill>
                <a:latin typeface="Calibri" panose="020F0502020204030204" pitchFamily="34" charset="0"/>
                <a:cs typeface="Calibri" panose="020F0502020204030204" pitchFamily="34" charset="0"/>
              </a:rPr>
              <a:t> over Actions (a∈ A) for each state (s ∈ S). </a:t>
            </a:r>
            <a:endParaRPr lang="tr-TR" sz="2400" dirty="0" smtClean="0">
              <a:solidFill>
                <a:srgbClr val="292929"/>
              </a:solidFill>
              <a:latin typeface="Calibri" panose="020F0502020204030204" pitchFamily="34" charset="0"/>
              <a:cs typeface="Calibri" panose="020F0502020204030204" pitchFamily="34" charset="0"/>
            </a:endParaRPr>
          </a:p>
          <a:p>
            <a:endParaRPr lang="tr-TR" sz="2400" dirty="0">
              <a:solidFill>
                <a:srgbClr val="292929"/>
              </a:solidFill>
              <a:latin typeface="Calibri" panose="020F0502020204030204" pitchFamily="34" charset="0"/>
              <a:cs typeface="Calibri" panose="020F0502020204030204" pitchFamily="34" charset="0"/>
            </a:endParaRPr>
          </a:p>
          <a:p>
            <a:r>
              <a:rPr lang="en-US" sz="2400" dirty="0" smtClean="0">
                <a:solidFill>
                  <a:srgbClr val="292929"/>
                </a:solidFill>
                <a:latin typeface="Calibri" panose="020F0502020204030204" pitchFamily="34" charset="0"/>
                <a:cs typeface="Calibri" panose="020F0502020204030204" pitchFamily="34" charset="0"/>
              </a:rPr>
              <a:t>If </a:t>
            </a:r>
            <a:r>
              <a:rPr lang="en-US" sz="2400" dirty="0">
                <a:solidFill>
                  <a:srgbClr val="292929"/>
                </a:solidFill>
                <a:latin typeface="Calibri" panose="020F0502020204030204" pitchFamily="34" charset="0"/>
                <a:cs typeface="Calibri" panose="020F0502020204030204" pitchFamily="34" charset="0"/>
              </a:rPr>
              <a:t>an agent at time t follows a policy π then </a:t>
            </a:r>
            <a:r>
              <a:rPr lang="en-US" sz="2400" b="1" dirty="0">
                <a:solidFill>
                  <a:srgbClr val="292929"/>
                </a:solidFill>
                <a:latin typeface="Calibri" panose="020F0502020204030204" pitchFamily="34" charset="0"/>
                <a:cs typeface="Calibri" panose="020F0502020204030204" pitchFamily="34" charset="0"/>
              </a:rPr>
              <a:t>π(</a:t>
            </a:r>
            <a:r>
              <a:rPr lang="en-US" sz="2400" b="1" dirty="0" err="1">
                <a:solidFill>
                  <a:srgbClr val="292929"/>
                </a:solidFill>
                <a:latin typeface="Calibri" panose="020F0502020204030204" pitchFamily="34" charset="0"/>
                <a:cs typeface="Calibri" panose="020F0502020204030204" pitchFamily="34" charset="0"/>
              </a:rPr>
              <a:t>a|s</a:t>
            </a:r>
            <a:r>
              <a:rPr lang="en-US" sz="2400" b="1" dirty="0">
                <a:solidFill>
                  <a:srgbClr val="292929"/>
                </a:solidFill>
                <a:latin typeface="Calibri" panose="020F0502020204030204" pitchFamily="34" charset="0"/>
                <a:cs typeface="Calibri" panose="020F0502020204030204" pitchFamily="34" charset="0"/>
              </a:rPr>
              <a:t>)</a:t>
            </a:r>
            <a:r>
              <a:rPr lang="en-US" sz="2400" dirty="0">
                <a:solidFill>
                  <a:srgbClr val="292929"/>
                </a:solidFill>
                <a:latin typeface="Calibri" panose="020F0502020204030204" pitchFamily="34" charset="0"/>
                <a:cs typeface="Calibri" panose="020F0502020204030204" pitchFamily="34" charset="0"/>
              </a:rPr>
              <a:t> is the probability that agent </a:t>
            </a:r>
            <a:r>
              <a:rPr lang="en-US" sz="2400" dirty="0" err="1" smtClean="0">
                <a:solidFill>
                  <a:srgbClr val="292929"/>
                </a:solidFill>
                <a:latin typeface="Calibri" panose="020F0502020204030204" pitchFamily="34" charset="0"/>
                <a:cs typeface="Calibri" panose="020F0502020204030204" pitchFamily="34" charset="0"/>
              </a:rPr>
              <a:t>tak</a:t>
            </a:r>
            <a:r>
              <a:rPr lang="tr-TR" sz="2400" dirty="0" smtClean="0">
                <a:solidFill>
                  <a:srgbClr val="292929"/>
                </a:solidFill>
                <a:latin typeface="Calibri" panose="020F0502020204030204" pitchFamily="34" charset="0"/>
                <a:cs typeface="Calibri" panose="020F0502020204030204" pitchFamily="34" charset="0"/>
              </a:rPr>
              <a:t>es</a:t>
            </a:r>
            <a:r>
              <a:rPr lang="en-US" sz="2400" dirty="0" smtClean="0">
                <a:solidFill>
                  <a:srgbClr val="292929"/>
                </a:solidFill>
                <a:latin typeface="Calibri" panose="020F0502020204030204" pitchFamily="34" charset="0"/>
                <a:cs typeface="Calibri" panose="020F0502020204030204" pitchFamily="34" charset="0"/>
              </a:rPr>
              <a:t> </a:t>
            </a:r>
            <a:r>
              <a:rPr lang="en-US" sz="2400" dirty="0">
                <a:solidFill>
                  <a:srgbClr val="292929"/>
                </a:solidFill>
                <a:latin typeface="Calibri" panose="020F0502020204030204" pitchFamily="34" charset="0"/>
                <a:cs typeface="Calibri" panose="020F0502020204030204" pitchFamily="34" charset="0"/>
              </a:rPr>
              <a:t>action </a:t>
            </a:r>
            <a:r>
              <a:rPr lang="en-US" sz="2400" i="1" dirty="0">
                <a:solidFill>
                  <a:srgbClr val="292929"/>
                </a:solidFill>
                <a:latin typeface="Calibri" panose="020F0502020204030204" pitchFamily="34" charset="0"/>
                <a:cs typeface="Calibri" panose="020F0502020204030204" pitchFamily="34" charset="0"/>
              </a:rPr>
              <a:t>(a ) </a:t>
            </a:r>
            <a:r>
              <a:rPr lang="en-US" sz="2400" dirty="0">
                <a:solidFill>
                  <a:srgbClr val="292929"/>
                </a:solidFill>
                <a:latin typeface="Calibri" panose="020F0502020204030204" pitchFamily="34" charset="0"/>
                <a:cs typeface="Calibri" panose="020F0502020204030204" pitchFamily="34" charset="0"/>
              </a:rPr>
              <a:t>at particular time step </a:t>
            </a:r>
            <a:r>
              <a:rPr lang="en-US" sz="2400" i="1" dirty="0">
                <a:solidFill>
                  <a:srgbClr val="292929"/>
                </a:solidFill>
                <a:latin typeface="Calibri" panose="020F0502020204030204" pitchFamily="34" charset="0"/>
                <a:cs typeface="Calibri" panose="020F0502020204030204" pitchFamily="34" charset="0"/>
              </a:rPr>
              <a:t>(t</a:t>
            </a:r>
            <a:r>
              <a:rPr lang="en-US" sz="2400" i="1"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in state </a:t>
            </a:r>
            <a:r>
              <a:rPr lang="tr-TR" sz="2400" i="1" dirty="0" smtClean="0">
                <a:solidFill>
                  <a:srgbClr val="292929"/>
                </a:solidFill>
                <a:latin typeface="Calibri" panose="020F0502020204030204" pitchFamily="34" charset="0"/>
                <a:cs typeface="Calibri" panose="020F0502020204030204" pitchFamily="34" charset="0"/>
              </a:rPr>
              <a:t>s</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In </a:t>
            </a:r>
            <a:r>
              <a:rPr lang="en-US" sz="2400" dirty="0">
                <a:solidFill>
                  <a:srgbClr val="292929"/>
                </a:solidFill>
                <a:latin typeface="Calibri" panose="020F0502020204030204" pitchFamily="34" charset="0"/>
                <a:cs typeface="Calibri" panose="020F0502020204030204" pitchFamily="34" charset="0"/>
              </a:rPr>
              <a:t>Reinforcement </a:t>
            </a:r>
            <a:r>
              <a:rPr lang="en-US" sz="2400" dirty="0" smtClean="0">
                <a:solidFill>
                  <a:srgbClr val="292929"/>
                </a:solidFill>
                <a:latin typeface="Calibri" panose="020F0502020204030204" pitchFamily="34" charset="0"/>
                <a:cs typeface="Calibri" panose="020F0502020204030204" pitchFamily="34" charset="0"/>
              </a:rPr>
              <a:t>Learning</a:t>
            </a:r>
            <a:r>
              <a:rPr lang="tr-TR" sz="2400" dirty="0" smtClean="0">
                <a:solidFill>
                  <a:srgbClr val="292929"/>
                </a:solidFill>
                <a:latin typeface="Calibri" panose="020F0502020204030204" pitchFamily="34" charset="0"/>
                <a:cs typeface="Calibri" panose="020F0502020204030204" pitchFamily="34" charset="0"/>
              </a:rPr>
              <a:t>,</a:t>
            </a:r>
            <a:r>
              <a:rPr lang="en-US" sz="2400" dirty="0" smtClean="0">
                <a:solidFill>
                  <a:srgbClr val="292929"/>
                </a:solidFill>
                <a:latin typeface="Calibri" panose="020F0502020204030204" pitchFamily="34" charset="0"/>
                <a:cs typeface="Calibri" panose="020F0502020204030204" pitchFamily="34" charset="0"/>
              </a:rPr>
              <a:t> </a:t>
            </a:r>
            <a:r>
              <a:rPr lang="en-US" sz="2400" dirty="0">
                <a:solidFill>
                  <a:srgbClr val="292929"/>
                </a:solidFill>
                <a:latin typeface="Calibri" panose="020F0502020204030204" pitchFamily="34" charset="0"/>
                <a:cs typeface="Calibri" panose="020F0502020204030204" pitchFamily="34" charset="0"/>
              </a:rPr>
              <a:t>the experience of the agent determines the change in policy. </a:t>
            </a:r>
            <a:endParaRPr lang="tr-TR" sz="2400" dirty="0" smtClean="0">
              <a:solidFill>
                <a:srgbClr val="292929"/>
              </a:solidFill>
              <a:latin typeface="Calibri" panose="020F0502020204030204" pitchFamily="34" charset="0"/>
              <a:cs typeface="Calibri" panose="020F0502020204030204" pitchFamily="34" charset="0"/>
            </a:endParaRPr>
          </a:p>
          <a:p>
            <a:endParaRPr lang="tr-TR" sz="2400" dirty="0">
              <a:solidFill>
                <a:srgbClr val="292929"/>
              </a:solidFill>
              <a:latin typeface="Calibri" panose="020F0502020204030204" pitchFamily="34" charset="0"/>
              <a:cs typeface="Calibri" panose="020F0502020204030204" pitchFamily="34" charset="0"/>
            </a:endParaRPr>
          </a:p>
          <a:p>
            <a:r>
              <a:rPr lang="en-US" sz="2400" dirty="0" smtClean="0">
                <a:solidFill>
                  <a:srgbClr val="292929"/>
                </a:solidFill>
                <a:latin typeface="Calibri" panose="020F0502020204030204" pitchFamily="34" charset="0"/>
                <a:cs typeface="Calibri" panose="020F0502020204030204" pitchFamily="34" charset="0"/>
              </a:rPr>
              <a:t>Mathematically</a:t>
            </a:r>
            <a:r>
              <a:rPr lang="en-US" sz="2400" dirty="0">
                <a:solidFill>
                  <a:srgbClr val="292929"/>
                </a:solidFill>
                <a:latin typeface="Calibri" panose="020F0502020204030204" pitchFamily="34" charset="0"/>
                <a:cs typeface="Calibri" panose="020F0502020204030204" pitchFamily="34" charset="0"/>
              </a:rPr>
              <a:t>, a policy is defined as follows :</a:t>
            </a:r>
            <a:endParaRPr lang="tr-TR" sz="2400" dirty="0">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2"/>
          <a:stretch>
            <a:fillRect/>
          </a:stretch>
        </p:blipFill>
        <p:spPr>
          <a:xfrm>
            <a:off x="2781837" y="3623158"/>
            <a:ext cx="4842456" cy="794295"/>
          </a:xfrm>
          <a:prstGeom prst="rect">
            <a:avLst/>
          </a:prstGeom>
        </p:spPr>
      </p:pic>
    </p:spTree>
    <p:extLst>
      <p:ext uri="{BB962C8B-B14F-4D97-AF65-F5344CB8AC3E}">
        <p14:creationId xmlns:p14="http://schemas.microsoft.com/office/powerpoint/2010/main" val="465312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7981" y="349549"/>
            <a:ext cx="10964215" cy="1569660"/>
          </a:xfrm>
          <a:prstGeom prst="rect">
            <a:avLst/>
          </a:prstGeom>
        </p:spPr>
        <p:txBody>
          <a:bodyPr wrap="square">
            <a:spAutoFit/>
          </a:bodyPr>
          <a:lstStyle/>
          <a:p>
            <a:r>
              <a:rPr lang="en-US" sz="2400" dirty="0">
                <a:solidFill>
                  <a:srgbClr val="292929"/>
                </a:solidFill>
                <a:latin typeface="Calibri" panose="020F0502020204030204" pitchFamily="34" charset="0"/>
                <a:cs typeface="Calibri" panose="020F0502020204030204" pitchFamily="34" charset="0"/>
              </a:rPr>
              <a:t>Now, </a:t>
            </a:r>
            <a:r>
              <a:rPr lang="en-US" sz="2400" b="1" dirty="0">
                <a:solidFill>
                  <a:srgbClr val="292929"/>
                </a:solidFill>
                <a:latin typeface="Calibri" panose="020F0502020204030204" pitchFamily="34" charset="0"/>
                <a:cs typeface="Calibri" panose="020F0502020204030204" pitchFamily="34" charset="0"/>
              </a:rPr>
              <a:t>how we find a value of a state</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The </a:t>
            </a:r>
            <a:r>
              <a:rPr lang="en-US" sz="2400" dirty="0">
                <a:solidFill>
                  <a:srgbClr val="292929"/>
                </a:solidFill>
                <a:latin typeface="Calibri" panose="020F0502020204030204" pitchFamily="34" charset="0"/>
                <a:cs typeface="Calibri" panose="020F0502020204030204" pitchFamily="34" charset="0"/>
              </a:rPr>
              <a:t>value of state s, when agent is following a policy </a:t>
            </a:r>
            <a:r>
              <a:rPr lang="en-US" sz="2400" dirty="0" smtClean="0">
                <a:solidFill>
                  <a:srgbClr val="292929"/>
                </a:solidFill>
                <a:latin typeface="Calibri" panose="020F0502020204030204" pitchFamily="34" charset="0"/>
                <a:cs typeface="Calibri" panose="020F0502020204030204" pitchFamily="34" charset="0"/>
              </a:rPr>
              <a:t>π</a:t>
            </a:r>
            <a:r>
              <a:rPr lang="tr-TR" sz="2400" dirty="0" smtClean="0">
                <a:solidFill>
                  <a:srgbClr val="292929"/>
                </a:solidFill>
                <a:latin typeface="Calibri" panose="020F0502020204030204" pitchFamily="34" charset="0"/>
                <a:cs typeface="Calibri" panose="020F0502020204030204" pitchFamily="34" charset="0"/>
              </a:rPr>
              <a:t>,</a:t>
            </a:r>
            <a:r>
              <a:rPr lang="en-US" sz="2400" dirty="0" smtClean="0">
                <a:solidFill>
                  <a:srgbClr val="292929"/>
                </a:solidFill>
                <a:latin typeface="Calibri" panose="020F0502020204030204" pitchFamily="34" charset="0"/>
                <a:cs typeface="Calibri" panose="020F0502020204030204" pitchFamily="34" charset="0"/>
              </a:rPr>
              <a:t> </a:t>
            </a:r>
            <a:r>
              <a:rPr lang="en-US" sz="2400" dirty="0">
                <a:solidFill>
                  <a:srgbClr val="292929"/>
                </a:solidFill>
                <a:latin typeface="Calibri" panose="020F0502020204030204" pitchFamily="34" charset="0"/>
                <a:cs typeface="Calibri" panose="020F0502020204030204" pitchFamily="34" charset="0"/>
              </a:rPr>
              <a:t>which is denoted by </a:t>
            </a:r>
            <a:r>
              <a:rPr lang="tr-TR" sz="2400" dirty="0" smtClean="0">
                <a:solidFill>
                  <a:srgbClr val="292929"/>
                </a:solidFill>
                <a:latin typeface="Calibri" panose="020F0502020204030204" pitchFamily="34" charset="0"/>
                <a:cs typeface="Calibri" panose="020F0502020204030204" pitchFamily="34" charset="0"/>
              </a:rPr>
              <a:t>V</a:t>
            </a:r>
            <a:r>
              <a:rPr lang="en-US" sz="2400" baseline="-25000" dirty="0" smtClean="0">
                <a:solidFill>
                  <a:srgbClr val="292929"/>
                </a:solidFill>
                <a:latin typeface="Calibri" panose="020F0502020204030204" pitchFamily="34" charset="0"/>
                <a:cs typeface="Calibri" panose="020F0502020204030204" pitchFamily="34" charset="0"/>
              </a:rPr>
              <a:t>π</a:t>
            </a:r>
            <a:r>
              <a:rPr lang="en-US" sz="2400" dirty="0" smtClean="0">
                <a:solidFill>
                  <a:srgbClr val="292929"/>
                </a:solidFill>
                <a:latin typeface="Calibri" panose="020F0502020204030204" pitchFamily="34" charset="0"/>
                <a:cs typeface="Calibri" panose="020F0502020204030204" pitchFamily="34" charset="0"/>
              </a:rPr>
              <a:t>(s)</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 </a:t>
            </a:r>
            <a:r>
              <a:rPr lang="en-US" sz="2400" dirty="0">
                <a:solidFill>
                  <a:srgbClr val="292929"/>
                </a:solidFill>
                <a:latin typeface="Calibri" panose="020F0502020204030204" pitchFamily="34" charset="0"/>
                <a:cs typeface="Calibri" panose="020F0502020204030204" pitchFamily="34" charset="0"/>
              </a:rPr>
              <a:t>is </a:t>
            </a:r>
            <a:r>
              <a:rPr lang="en-US" sz="2400" dirty="0" smtClean="0">
                <a:solidFill>
                  <a:srgbClr val="292929"/>
                </a:solidFill>
                <a:latin typeface="Calibri" panose="020F0502020204030204" pitchFamily="34" charset="0"/>
                <a:cs typeface="Calibri" panose="020F0502020204030204" pitchFamily="34" charset="0"/>
              </a:rPr>
              <a:t>the </a:t>
            </a:r>
            <a:r>
              <a:rPr lang="en-US" sz="2400" dirty="0">
                <a:solidFill>
                  <a:srgbClr val="292929"/>
                </a:solidFill>
                <a:latin typeface="Calibri" panose="020F0502020204030204" pitchFamily="34" charset="0"/>
                <a:cs typeface="Calibri" panose="020F0502020204030204" pitchFamily="34" charset="0"/>
              </a:rPr>
              <a:t>expected return starting </a:t>
            </a:r>
            <a:r>
              <a:rPr lang="en-US" sz="2400" dirty="0" smtClean="0">
                <a:solidFill>
                  <a:srgbClr val="292929"/>
                </a:solidFill>
                <a:latin typeface="Calibri" panose="020F0502020204030204" pitchFamily="34" charset="0"/>
                <a:cs typeface="Calibri" panose="020F0502020204030204" pitchFamily="34" charset="0"/>
              </a:rPr>
              <a:t>from</a:t>
            </a:r>
            <a:r>
              <a:rPr lang="tr-TR" sz="2400" dirty="0" smtClean="0">
                <a:solidFill>
                  <a:srgbClr val="292929"/>
                </a:solidFill>
                <a:latin typeface="Calibri" panose="020F0502020204030204" pitchFamily="34" charset="0"/>
                <a:cs typeface="Calibri" panose="020F0502020204030204" pitchFamily="34" charset="0"/>
              </a:rPr>
              <a:t> state</a:t>
            </a:r>
            <a:r>
              <a:rPr lang="en-US" sz="2400" dirty="0" smtClean="0">
                <a:solidFill>
                  <a:srgbClr val="292929"/>
                </a:solidFill>
                <a:latin typeface="Calibri" panose="020F0502020204030204" pitchFamily="34" charset="0"/>
                <a:cs typeface="Calibri" panose="020F0502020204030204" pitchFamily="34" charset="0"/>
              </a:rPr>
              <a:t> </a:t>
            </a:r>
            <a:r>
              <a:rPr lang="en-US" sz="2400" b="1" dirty="0">
                <a:solidFill>
                  <a:srgbClr val="292929"/>
                </a:solidFill>
                <a:latin typeface="Calibri" panose="020F0502020204030204" pitchFamily="34" charset="0"/>
                <a:cs typeface="Calibri" panose="020F0502020204030204" pitchFamily="34" charset="0"/>
              </a:rPr>
              <a:t>s</a:t>
            </a:r>
            <a:r>
              <a:rPr lang="en-US" sz="2400" dirty="0">
                <a:solidFill>
                  <a:srgbClr val="292929"/>
                </a:solidFill>
                <a:latin typeface="Calibri" panose="020F0502020204030204" pitchFamily="34" charset="0"/>
                <a:cs typeface="Calibri" panose="020F0502020204030204" pitchFamily="34" charset="0"/>
              </a:rPr>
              <a:t> and following a policy π for the next states</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until </a:t>
            </a:r>
            <a:r>
              <a:rPr lang="en-US" sz="2400" dirty="0">
                <a:solidFill>
                  <a:srgbClr val="292929"/>
                </a:solidFill>
                <a:latin typeface="Calibri" panose="020F0502020204030204" pitchFamily="34" charset="0"/>
                <a:cs typeface="Calibri" panose="020F0502020204030204" pitchFamily="34" charset="0"/>
              </a:rPr>
              <a:t>we reach the terminal state</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We </a:t>
            </a:r>
            <a:r>
              <a:rPr lang="en-US" sz="2400" dirty="0">
                <a:solidFill>
                  <a:srgbClr val="292929"/>
                </a:solidFill>
                <a:latin typeface="Calibri" panose="020F0502020204030204" pitchFamily="34" charset="0"/>
                <a:cs typeface="Calibri" panose="020F0502020204030204" pitchFamily="34" charset="0"/>
              </a:rPr>
              <a:t>can formulate this as </a:t>
            </a:r>
            <a:r>
              <a:rPr lang="en-US" sz="2400" dirty="0" smtClean="0">
                <a:solidFill>
                  <a:srgbClr val="292929"/>
                </a:solidFill>
                <a:latin typeface="Calibri" panose="020F0502020204030204" pitchFamily="34" charset="0"/>
                <a:cs typeface="Calibri" panose="020F0502020204030204" pitchFamily="34" charset="0"/>
              </a:rPr>
              <a:t>(</a:t>
            </a:r>
            <a:r>
              <a:rPr lang="en-US" sz="2400" b="1" dirty="0">
                <a:solidFill>
                  <a:srgbClr val="292929"/>
                </a:solidFill>
                <a:latin typeface="Calibri" panose="020F0502020204030204" pitchFamily="34" charset="0"/>
                <a:cs typeface="Calibri" panose="020F0502020204030204" pitchFamily="34" charset="0"/>
              </a:rPr>
              <a:t>This function is also called State-value Function</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a:t>
            </a:r>
            <a:endParaRPr lang="tr-TR" sz="2400" dirty="0">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2"/>
          <a:stretch>
            <a:fillRect/>
          </a:stretch>
        </p:blipFill>
        <p:spPr>
          <a:xfrm>
            <a:off x="1210614" y="2060748"/>
            <a:ext cx="9453093" cy="1931703"/>
          </a:xfrm>
          <a:prstGeom prst="rect">
            <a:avLst/>
          </a:prstGeom>
        </p:spPr>
      </p:pic>
      <p:sp>
        <p:nvSpPr>
          <p:cNvPr id="4" name="Rectangle 3"/>
          <p:cNvSpPr/>
          <p:nvPr/>
        </p:nvSpPr>
        <p:spPr>
          <a:xfrm>
            <a:off x="497980" y="4288665"/>
            <a:ext cx="10964215" cy="1200329"/>
          </a:xfrm>
          <a:prstGeom prst="rect">
            <a:avLst/>
          </a:prstGeom>
        </p:spPr>
        <p:txBody>
          <a:bodyPr wrap="square">
            <a:spAutoFit/>
          </a:bodyPr>
          <a:lstStyle/>
          <a:p>
            <a:r>
              <a:rPr lang="en-US" sz="2400" dirty="0">
                <a:solidFill>
                  <a:srgbClr val="292929"/>
                </a:solidFill>
                <a:latin typeface="Calibri" panose="020F0502020204030204" pitchFamily="34" charset="0"/>
                <a:cs typeface="Calibri" panose="020F0502020204030204" pitchFamily="34" charset="0"/>
              </a:rPr>
              <a:t>This equation gives us the </a:t>
            </a:r>
            <a:r>
              <a:rPr lang="en-US" sz="2400" b="1" dirty="0">
                <a:solidFill>
                  <a:srgbClr val="292929"/>
                </a:solidFill>
                <a:latin typeface="Calibri" panose="020F0502020204030204" pitchFamily="34" charset="0"/>
                <a:cs typeface="Calibri" panose="020F0502020204030204" pitchFamily="34" charset="0"/>
              </a:rPr>
              <a:t>expected returns</a:t>
            </a:r>
            <a:r>
              <a:rPr lang="en-US" sz="2400" dirty="0">
                <a:solidFill>
                  <a:srgbClr val="292929"/>
                </a:solidFill>
                <a:latin typeface="Calibri" panose="020F0502020204030204" pitchFamily="34" charset="0"/>
                <a:cs typeface="Calibri" panose="020F0502020204030204" pitchFamily="34" charset="0"/>
              </a:rPr>
              <a:t> starting from </a:t>
            </a:r>
            <a:r>
              <a:rPr lang="en-US" sz="2400" b="1" dirty="0">
                <a:solidFill>
                  <a:srgbClr val="292929"/>
                </a:solidFill>
                <a:latin typeface="Calibri" panose="020F0502020204030204" pitchFamily="34" charset="0"/>
                <a:cs typeface="Calibri" panose="020F0502020204030204" pitchFamily="34" charset="0"/>
              </a:rPr>
              <a:t>state(s)</a:t>
            </a:r>
            <a:r>
              <a:rPr lang="en-US" sz="2400" dirty="0">
                <a:solidFill>
                  <a:srgbClr val="292929"/>
                </a:solidFill>
                <a:latin typeface="Calibri" panose="020F0502020204030204" pitchFamily="34" charset="0"/>
                <a:cs typeface="Calibri" panose="020F0502020204030204" pitchFamily="34" charset="0"/>
              </a:rPr>
              <a:t> and going to successor states thereafter, with the policy </a:t>
            </a:r>
            <a:r>
              <a:rPr lang="en-US" sz="2400" dirty="0" smtClean="0">
                <a:solidFill>
                  <a:srgbClr val="292929"/>
                </a:solidFill>
                <a:latin typeface="Calibri" panose="020F0502020204030204" pitchFamily="34" charset="0"/>
                <a:cs typeface="Calibri" panose="020F0502020204030204" pitchFamily="34" charset="0"/>
              </a:rPr>
              <a:t>π.</a:t>
            </a:r>
            <a:r>
              <a:rPr lang="tr-TR" sz="2400" dirty="0">
                <a:solidFill>
                  <a:srgbClr val="292929"/>
                </a:solidFill>
                <a:latin typeface="Calibri" panose="020F0502020204030204" pitchFamily="34" charset="0"/>
                <a:cs typeface="Calibri" panose="020F0502020204030204" pitchFamily="34" charset="0"/>
              </a:rPr>
              <a:t> </a:t>
            </a:r>
            <a:r>
              <a:rPr lang="tr-TR" sz="2400" dirty="0" smtClean="0">
                <a:solidFill>
                  <a:srgbClr val="292929"/>
                </a:solidFill>
                <a:latin typeface="Calibri" panose="020F0502020204030204" pitchFamily="34" charset="0"/>
                <a:cs typeface="Calibri" panose="020F0502020204030204" pitchFamily="34" charset="0"/>
              </a:rPr>
              <a:t>N</a:t>
            </a:r>
            <a:r>
              <a:rPr lang="en-US" sz="2400" dirty="0" err="1" smtClean="0">
                <a:solidFill>
                  <a:srgbClr val="292929"/>
                </a:solidFill>
                <a:latin typeface="Calibri" panose="020F0502020204030204" pitchFamily="34" charset="0"/>
                <a:cs typeface="Calibri" panose="020F0502020204030204" pitchFamily="34" charset="0"/>
              </a:rPr>
              <a:t>ote</a:t>
            </a:r>
            <a:r>
              <a:rPr lang="en-US" sz="2400" dirty="0" smtClean="0">
                <a:solidFill>
                  <a:srgbClr val="292929"/>
                </a:solidFill>
                <a:latin typeface="Calibri" panose="020F0502020204030204" pitchFamily="34" charset="0"/>
                <a:cs typeface="Calibri" panose="020F0502020204030204" pitchFamily="34" charset="0"/>
              </a:rPr>
              <a:t> </a:t>
            </a:r>
            <a:r>
              <a:rPr lang="en-US" sz="2400" dirty="0">
                <a:solidFill>
                  <a:srgbClr val="292929"/>
                </a:solidFill>
                <a:latin typeface="Calibri" panose="020F0502020204030204" pitchFamily="34" charset="0"/>
                <a:cs typeface="Calibri" panose="020F0502020204030204" pitchFamily="34" charset="0"/>
              </a:rPr>
              <a:t>that the value </a:t>
            </a:r>
            <a:r>
              <a:rPr lang="en-US" sz="2400" dirty="0" smtClean="0">
                <a:solidFill>
                  <a:srgbClr val="292929"/>
                </a:solidFill>
                <a:latin typeface="Calibri" panose="020F0502020204030204" pitchFamily="34" charset="0"/>
                <a:cs typeface="Calibri" panose="020F0502020204030204" pitchFamily="34" charset="0"/>
              </a:rPr>
              <a:t>of</a:t>
            </a:r>
            <a:r>
              <a:rPr lang="tr-TR" sz="2400" dirty="0" smtClean="0">
                <a:solidFill>
                  <a:srgbClr val="292929"/>
                </a:solidFill>
                <a:latin typeface="Calibri" panose="020F0502020204030204" pitchFamily="34" charset="0"/>
                <a:cs typeface="Calibri" panose="020F0502020204030204" pitchFamily="34" charset="0"/>
              </a:rPr>
              <a:t> a </a:t>
            </a:r>
            <a:r>
              <a:rPr lang="en-US" sz="2400" dirty="0" smtClean="0">
                <a:solidFill>
                  <a:srgbClr val="292929"/>
                </a:solidFill>
                <a:latin typeface="Calibri" panose="020F0502020204030204" pitchFamily="34" charset="0"/>
                <a:cs typeface="Calibri" panose="020F0502020204030204" pitchFamily="34" charset="0"/>
              </a:rPr>
              <a:t>terminal </a:t>
            </a:r>
            <a:r>
              <a:rPr lang="en-US" sz="2400" dirty="0">
                <a:solidFill>
                  <a:srgbClr val="292929"/>
                </a:solidFill>
                <a:latin typeface="Calibri" panose="020F0502020204030204" pitchFamily="34" charset="0"/>
                <a:cs typeface="Calibri" panose="020F0502020204030204" pitchFamily="34" charset="0"/>
              </a:rPr>
              <a:t>state (if there is any) is zero. </a:t>
            </a:r>
            <a:endParaRPr lang="tr-T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9486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63662" y="270456"/>
            <a:ext cx="6704762" cy="5571429"/>
          </a:xfrm>
          <a:prstGeom prst="rect">
            <a:avLst/>
          </a:prstGeom>
        </p:spPr>
      </p:pic>
      <p:sp>
        <p:nvSpPr>
          <p:cNvPr id="3" name="TextBox 2"/>
          <p:cNvSpPr txBox="1"/>
          <p:nvPr/>
        </p:nvSpPr>
        <p:spPr>
          <a:xfrm>
            <a:off x="425002" y="270456"/>
            <a:ext cx="3438660" cy="3139321"/>
          </a:xfrm>
          <a:prstGeom prst="rect">
            <a:avLst/>
          </a:prstGeom>
          <a:noFill/>
        </p:spPr>
        <p:txBody>
          <a:bodyPr wrap="square" rtlCol="0">
            <a:spAutoFit/>
          </a:bodyPr>
          <a:lstStyle/>
          <a:p>
            <a:r>
              <a:rPr lang="tr-TR" b="1" dirty="0" smtClean="0"/>
              <a:t>Example</a:t>
            </a:r>
            <a:r>
              <a:rPr lang="tr-TR" dirty="0" smtClean="0"/>
              <a:t>: </a:t>
            </a:r>
            <a:r>
              <a:rPr lang="en-US" dirty="0" smtClean="0"/>
              <a:t>Suppose </a:t>
            </a:r>
            <a:r>
              <a:rPr lang="en-US" dirty="0"/>
              <a:t>our start state is </a:t>
            </a:r>
            <a:r>
              <a:rPr lang="en-US" i="1" dirty="0"/>
              <a:t>Class 2</a:t>
            </a:r>
            <a:r>
              <a:rPr lang="en-US" dirty="0"/>
              <a:t>, and we </a:t>
            </a:r>
            <a:r>
              <a:rPr lang="tr-TR" dirty="0" smtClean="0"/>
              <a:t>follow the state sequence: </a:t>
            </a:r>
            <a:r>
              <a:rPr lang="en-US" i="1" dirty="0" smtClean="0"/>
              <a:t>Class </a:t>
            </a:r>
            <a:r>
              <a:rPr lang="en-US" i="1" dirty="0"/>
              <a:t>2 &gt; Class 3 &gt; Pass &gt; Sleep</a:t>
            </a:r>
            <a:r>
              <a:rPr lang="en-US" dirty="0" smtClean="0"/>
              <a:t>.</a:t>
            </a:r>
            <a:r>
              <a:rPr lang="tr-TR" dirty="0" smtClean="0"/>
              <a:t> The </a:t>
            </a:r>
            <a:r>
              <a:rPr lang="en-US" i="1" dirty="0" smtClean="0"/>
              <a:t>expected return</a:t>
            </a:r>
            <a:r>
              <a:rPr lang="tr-TR" i="1" dirty="0" smtClean="0"/>
              <a:t> </a:t>
            </a:r>
            <a:r>
              <a:rPr lang="en-US" dirty="0" smtClean="0"/>
              <a:t>with </a:t>
            </a:r>
            <a:r>
              <a:rPr lang="en-US" dirty="0"/>
              <a:t>discount factor 0.5</a:t>
            </a:r>
            <a:r>
              <a:rPr lang="tr-TR" dirty="0" smtClean="0"/>
              <a:t> is:</a:t>
            </a:r>
          </a:p>
          <a:p>
            <a:endParaRPr lang="tr-TR" dirty="0"/>
          </a:p>
          <a:p>
            <a:r>
              <a:rPr lang="tr-TR" b="1" i="1" dirty="0"/>
              <a:t>-2 + (-2 * 0.5) + 10 * 0.25 + </a:t>
            </a:r>
            <a:r>
              <a:rPr lang="tr-TR" b="1" i="1" dirty="0" smtClean="0"/>
              <a:t>0 = -0.5</a:t>
            </a:r>
          </a:p>
          <a:p>
            <a:endParaRPr lang="tr-TR" b="1" i="1" dirty="0" smtClean="0"/>
          </a:p>
          <a:p>
            <a:r>
              <a:rPr lang="tr-TR" dirty="0" smtClean="0"/>
              <a:t>Hence the return of state </a:t>
            </a:r>
            <a:r>
              <a:rPr lang="tr-TR" i="1" dirty="0" smtClean="0"/>
              <a:t>Class 2 </a:t>
            </a:r>
            <a:r>
              <a:rPr lang="tr-TR" dirty="0" smtClean="0"/>
              <a:t>for this sequence state transitions (moves) is -0.5.</a:t>
            </a:r>
            <a:endParaRPr lang="tr-TR" dirty="0"/>
          </a:p>
        </p:txBody>
      </p:sp>
    </p:spTree>
    <p:extLst>
      <p:ext uri="{BB962C8B-B14F-4D97-AF65-F5344CB8AC3E}">
        <p14:creationId xmlns:p14="http://schemas.microsoft.com/office/powerpoint/2010/main" val="848341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8533" y="398103"/>
            <a:ext cx="4839595" cy="461665"/>
          </a:xfrm>
          <a:prstGeom prst="rect">
            <a:avLst/>
          </a:prstGeom>
        </p:spPr>
        <p:txBody>
          <a:bodyPr wrap="none">
            <a:spAutoFit/>
          </a:bodyPr>
          <a:lstStyle/>
          <a:p>
            <a:r>
              <a:rPr lang="en-US" sz="2400" b="1" dirty="0">
                <a:solidFill>
                  <a:srgbClr val="292929"/>
                </a:solidFill>
                <a:latin typeface="Calibri" panose="020F0502020204030204" pitchFamily="34" charset="0"/>
                <a:cs typeface="Calibri" panose="020F0502020204030204" pitchFamily="34" charset="0"/>
              </a:rPr>
              <a:t>Bellman Equation for Value Function</a:t>
            </a:r>
            <a:endParaRPr lang="en-US" sz="2400" b="1" i="0" dirty="0">
              <a:solidFill>
                <a:srgbClr val="292929"/>
              </a:solidFill>
              <a:effectLst/>
              <a:latin typeface="Calibri" panose="020F0502020204030204" pitchFamily="34" charset="0"/>
              <a:cs typeface="Calibri" panose="020F0502020204030204" pitchFamily="34" charset="0"/>
            </a:endParaRPr>
          </a:p>
        </p:txBody>
      </p:sp>
      <p:sp>
        <p:nvSpPr>
          <p:cNvPr id="4" name="Rectangle 3"/>
          <p:cNvSpPr/>
          <p:nvPr/>
        </p:nvSpPr>
        <p:spPr>
          <a:xfrm>
            <a:off x="778533" y="1135161"/>
            <a:ext cx="10773816" cy="4154984"/>
          </a:xfrm>
          <a:prstGeom prst="rect">
            <a:avLst/>
          </a:prstGeom>
        </p:spPr>
        <p:txBody>
          <a:bodyPr wrap="square">
            <a:spAutoFit/>
          </a:bodyPr>
          <a:lstStyle/>
          <a:p>
            <a:r>
              <a:rPr lang="en-US" sz="2400" b="1" dirty="0">
                <a:solidFill>
                  <a:srgbClr val="292929"/>
                </a:solidFill>
                <a:latin typeface="Calibri" panose="020F0502020204030204" pitchFamily="34" charset="0"/>
                <a:cs typeface="Calibri" panose="020F0502020204030204" pitchFamily="34" charset="0"/>
              </a:rPr>
              <a:t>Bellman Equation</a:t>
            </a:r>
            <a:r>
              <a:rPr lang="en-US" sz="2400" dirty="0">
                <a:solidFill>
                  <a:srgbClr val="292929"/>
                </a:solidFill>
                <a:latin typeface="Calibri" panose="020F0502020204030204" pitchFamily="34" charset="0"/>
                <a:cs typeface="Calibri" panose="020F0502020204030204" pitchFamily="34" charset="0"/>
              </a:rPr>
              <a:t> helps us to find </a:t>
            </a:r>
            <a:r>
              <a:rPr lang="en-US" sz="2400" b="1" dirty="0">
                <a:solidFill>
                  <a:srgbClr val="292929"/>
                </a:solidFill>
                <a:latin typeface="Calibri" panose="020F0502020204030204" pitchFamily="34" charset="0"/>
                <a:cs typeface="Calibri" panose="020F0502020204030204" pitchFamily="34" charset="0"/>
              </a:rPr>
              <a:t>optimal policies</a:t>
            </a:r>
            <a:r>
              <a:rPr lang="en-US" sz="2400" dirty="0">
                <a:solidFill>
                  <a:srgbClr val="292929"/>
                </a:solidFill>
                <a:latin typeface="Calibri" panose="020F0502020204030204" pitchFamily="34" charset="0"/>
                <a:cs typeface="Calibri" panose="020F0502020204030204" pitchFamily="34" charset="0"/>
              </a:rPr>
              <a:t> and </a:t>
            </a:r>
            <a:r>
              <a:rPr lang="en-US" sz="2400" b="1" dirty="0">
                <a:solidFill>
                  <a:srgbClr val="292929"/>
                </a:solidFill>
                <a:latin typeface="Calibri" panose="020F0502020204030204" pitchFamily="34" charset="0"/>
                <a:cs typeface="Calibri" panose="020F0502020204030204" pitchFamily="34" charset="0"/>
              </a:rPr>
              <a:t>value </a:t>
            </a:r>
            <a:r>
              <a:rPr lang="en-US" sz="2400" b="1" dirty="0" smtClean="0">
                <a:solidFill>
                  <a:srgbClr val="292929"/>
                </a:solidFill>
                <a:latin typeface="Calibri" panose="020F0502020204030204" pitchFamily="34" charset="0"/>
                <a:cs typeface="Calibri" panose="020F0502020204030204" pitchFamily="34" charset="0"/>
              </a:rPr>
              <a:t>function</a:t>
            </a:r>
            <a:r>
              <a:rPr lang="tr-TR" sz="2400" b="1" dirty="0" smtClean="0">
                <a:solidFill>
                  <a:srgbClr val="292929"/>
                </a:solidFill>
                <a:latin typeface="Calibri" panose="020F0502020204030204" pitchFamily="34" charset="0"/>
                <a:cs typeface="Calibri" panose="020F0502020204030204" pitchFamily="34" charset="0"/>
              </a:rPr>
              <a:t>s</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We </a:t>
            </a:r>
            <a:r>
              <a:rPr lang="en-US" sz="2400" dirty="0">
                <a:solidFill>
                  <a:srgbClr val="292929"/>
                </a:solidFill>
                <a:latin typeface="Calibri" panose="020F0502020204030204" pitchFamily="34" charset="0"/>
                <a:cs typeface="Calibri" panose="020F0502020204030204" pitchFamily="34" charset="0"/>
              </a:rPr>
              <a:t>know that our policy changes with experience so we will have different value </a:t>
            </a:r>
            <a:r>
              <a:rPr lang="en-US" sz="2400" dirty="0" smtClean="0">
                <a:solidFill>
                  <a:srgbClr val="292929"/>
                </a:solidFill>
                <a:latin typeface="Calibri" panose="020F0502020204030204" pitchFamily="34" charset="0"/>
                <a:cs typeface="Calibri" panose="020F0502020204030204" pitchFamily="34" charset="0"/>
              </a:rPr>
              <a:t>function</a:t>
            </a:r>
            <a:r>
              <a:rPr lang="tr-TR" sz="2400" dirty="0" smtClean="0">
                <a:solidFill>
                  <a:srgbClr val="292929"/>
                </a:solidFill>
                <a:latin typeface="Calibri" panose="020F0502020204030204" pitchFamily="34" charset="0"/>
                <a:cs typeface="Calibri" panose="020F0502020204030204" pitchFamily="34" charset="0"/>
              </a:rPr>
              <a:t>s</a:t>
            </a:r>
            <a:r>
              <a:rPr lang="en-US" sz="2400" dirty="0" smtClean="0">
                <a:solidFill>
                  <a:srgbClr val="292929"/>
                </a:solidFill>
                <a:latin typeface="Calibri" panose="020F0502020204030204" pitchFamily="34" charset="0"/>
                <a:cs typeface="Calibri" panose="020F0502020204030204" pitchFamily="34" charset="0"/>
              </a:rPr>
              <a:t> </a:t>
            </a:r>
            <a:r>
              <a:rPr lang="en-US" sz="2400" dirty="0">
                <a:solidFill>
                  <a:srgbClr val="292929"/>
                </a:solidFill>
                <a:latin typeface="Calibri" panose="020F0502020204030204" pitchFamily="34" charset="0"/>
                <a:cs typeface="Calibri" panose="020F0502020204030204" pitchFamily="34" charset="0"/>
              </a:rPr>
              <a:t>according to different policies</a:t>
            </a:r>
            <a:r>
              <a:rPr lang="en-US" sz="2400" dirty="0" smtClean="0">
                <a:solidFill>
                  <a:srgbClr val="292929"/>
                </a:solidFill>
                <a:latin typeface="Calibri" panose="020F0502020204030204" pitchFamily="34" charset="0"/>
                <a:cs typeface="Calibri" panose="020F0502020204030204" pitchFamily="34" charset="0"/>
              </a:rPr>
              <a:t>.</a:t>
            </a:r>
            <a:endParaRPr lang="tr-TR" sz="2400" dirty="0" smtClean="0">
              <a:solidFill>
                <a:srgbClr val="292929"/>
              </a:solidFill>
              <a:latin typeface="Calibri" panose="020F0502020204030204" pitchFamily="34" charset="0"/>
              <a:cs typeface="Calibri" panose="020F0502020204030204" pitchFamily="34" charset="0"/>
            </a:endParaRPr>
          </a:p>
          <a:p>
            <a:endParaRPr lang="tr-TR" sz="2400" b="1" i="1" dirty="0">
              <a:solidFill>
                <a:srgbClr val="292929"/>
              </a:solidFill>
              <a:latin typeface="Calibri" panose="020F0502020204030204" pitchFamily="34" charset="0"/>
              <a:cs typeface="Calibri" panose="020F0502020204030204" pitchFamily="34" charset="0"/>
            </a:endParaRPr>
          </a:p>
          <a:p>
            <a:r>
              <a:rPr lang="en-US" sz="2400" b="1" i="1" dirty="0" smtClean="0">
                <a:solidFill>
                  <a:srgbClr val="292929"/>
                </a:solidFill>
                <a:latin typeface="Calibri" panose="020F0502020204030204" pitchFamily="34" charset="0"/>
                <a:cs typeface="Calibri" panose="020F0502020204030204" pitchFamily="34" charset="0"/>
              </a:rPr>
              <a:t>Optimal </a:t>
            </a:r>
            <a:r>
              <a:rPr lang="en-US" sz="2400" b="1" i="1" dirty="0">
                <a:solidFill>
                  <a:srgbClr val="292929"/>
                </a:solidFill>
                <a:latin typeface="Calibri" panose="020F0502020204030204" pitchFamily="34" charset="0"/>
                <a:cs typeface="Calibri" panose="020F0502020204030204" pitchFamily="34" charset="0"/>
              </a:rPr>
              <a:t>value function is one which gives maximum value compared to all other value functions</a:t>
            </a:r>
            <a:r>
              <a:rPr lang="en-US" sz="2400" dirty="0" smtClean="0">
                <a:solidFill>
                  <a:srgbClr val="292929"/>
                </a:solidFill>
                <a:latin typeface="Calibri" panose="020F0502020204030204" pitchFamily="34" charset="0"/>
                <a:cs typeface="Calibri" panose="020F0502020204030204" pitchFamily="34" charset="0"/>
              </a:rPr>
              <a:t>.</a:t>
            </a:r>
            <a:endParaRPr lang="tr-TR" sz="2400" dirty="0" smtClean="0">
              <a:solidFill>
                <a:srgbClr val="292929"/>
              </a:solidFill>
              <a:latin typeface="Calibri" panose="020F0502020204030204" pitchFamily="34" charset="0"/>
              <a:cs typeface="Calibri" panose="020F0502020204030204" pitchFamily="34" charset="0"/>
            </a:endParaRPr>
          </a:p>
          <a:p>
            <a:endParaRPr lang="tr-TR" sz="2400" dirty="0">
              <a:solidFill>
                <a:srgbClr val="292929"/>
              </a:solidFill>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Bellman Equation states that value function can be </a:t>
            </a:r>
            <a:r>
              <a:rPr lang="en-US" sz="2400" b="1" dirty="0">
                <a:latin typeface="Calibri" panose="020F0502020204030204" pitchFamily="34" charset="0"/>
                <a:cs typeface="Calibri" panose="020F0502020204030204" pitchFamily="34" charset="0"/>
              </a:rPr>
              <a:t>decomposed</a:t>
            </a:r>
            <a:r>
              <a:rPr lang="en-US" sz="2400" dirty="0">
                <a:latin typeface="Calibri" panose="020F0502020204030204" pitchFamily="34" charset="0"/>
                <a:cs typeface="Calibri" panose="020F0502020204030204" pitchFamily="34" charset="0"/>
              </a:rPr>
              <a:t> into two parts:</a:t>
            </a:r>
          </a:p>
          <a:p>
            <a:r>
              <a:rPr lang="en-US" sz="2400" dirty="0">
                <a:latin typeface="Calibri" panose="020F0502020204030204" pitchFamily="34" charset="0"/>
                <a:cs typeface="Calibri" panose="020F0502020204030204" pitchFamily="34" charset="0"/>
              </a:rPr>
              <a:t>Immediate Reward, R[t+1</a:t>
            </a:r>
            <a:r>
              <a:rPr lang="en-US" sz="2400" dirty="0" smtClean="0">
                <a:latin typeface="Calibri" panose="020F0502020204030204" pitchFamily="34" charset="0"/>
                <a:cs typeface="Calibri" panose="020F0502020204030204" pitchFamily="34" charset="0"/>
              </a:rPr>
              <a:t>]</a:t>
            </a:r>
            <a:r>
              <a:rPr lang="tr-TR" sz="2400" dirty="0" smtClean="0">
                <a:latin typeface="Calibri" panose="020F0502020204030204" pitchFamily="34" charset="0"/>
                <a:cs typeface="Calibri" panose="020F0502020204030204" pitchFamily="34" charset="0"/>
              </a:rPr>
              <a:t> and </a:t>
            </a:r>
            <a:r>
              <a:rPr lang="en-US" sz="2400" dirty="0" smtClean="0">
                <a:latin typeface="Calibri" panose="020F0502020204030204" pitchFamily="34" charset="0"/>
                <a:cs typeface="Calibri" panose="020F0502020204030204" pitchFamily="34" charset="0"/>
              </a:rPr>
              <a:t>Discounted </a:t>
            </a:r>
            <a:r>
              <a:rPr lang="en-US" sz="2400" dirty="0">
                <a:latin typeface="Calibri" panose="020F0502020204030204" pitchFamily="34" charset="0"/>
                <a:cs typeface="Calibri" panose="020F0502020204030204" pitchFamily="34" charset="0"/>
              </a:rPr>
              <a:t>value of successor </a:t>
            </a:r>
            <a:r>
              <a:rPr lang="en-US" sz="2400" dirty="0" smtClean="0">
                <a:latin typeface="Calibri" panose="020F0502020204030204" pitchFamily="34" charset="0"/>
                <a:cs typeface="Calibri" panose="020F0502020204030204" pitchFamily="34" charset="0"/>
              </a:rPr>
              <a:t>states</a:t>
            </a:r>
            <a:r>
              <a:rPr lang="tr-TR" sz="2400" dirty="0" smtClean="0">
                <a:latin typeface="Calibri" panose="020F0502020204030204" pitchFamily="34" charset="0"/>
                <a:cs typeface="Calibri" panose="020F0502020204030204" pitchFamily="34" charset="0"/>
              </a:rPr>
              <a:t>. </a:t>
            </a:r>
            <a:r>
              <a:rPr lang="en-US" sz="2400" dirty="0"/>
              <a:t>Mathematically, we can define Bellman Equation as :</a:t>
            </a:r>
            <a:endParaRPr lang="en-US" sz="2400" dirty="0">
              <a:latin typeface="Calibri" panose="020F0502020204030204" pitchFamily="34" charset="0"/>
              <a:cs typeface="Calibri" panose="020F0502020204030204" pitchFamily="34" charset="0"/>
            </a:endParaRPr>
          </a:p>
          <a:p>
            <a:endParaRPr lang="tr-TR" sz="2400" dirty="0"/>
          </a:p>
        </p:txBody>
      </p:sp>
      <p:pic>
        <p:nvPicPr>
          <p:cNvPr id="6" name="Picture 5"/>
          <p:cNvPicPr>
            <a:picLocks noChangeAspect="1"/>
          </p:cNvPicPr>
          <p:nvPr/>
        </p:nvPicPr>
        <p:blipFill>
          <a:blip r:embed="rId2"/>
          <a:stretch>
            <a:fillRect/>
          </a:stretch>
        </p:blipFill>
        <p:spPr>
          <a:xfrm>
            <a:off x="682581" y="5290145"/>
            <a:ext cx="5460642" cy="904593"/>
          </a:xfrm>
          <a:prstGeom prst="rect">
            <a:avLst/>
          </a:prstGeom>
        </p:spPr>
      </p:pic>
      <p:sp>
        <p:nvSpPr>
          <p:cNvPr id="5" name="TextBox 4"/>
          <p:cNvSpPr txBox="1"/>
          <p:nvPr/>
        </p:nvSpPr>
        <p:spPr>
          <a:xfrm>
            <a:off x="6375042" y="4726778"/>
            <a:ext cx="4971245" cy="1600438"/>
          </a:xfrm>
          <a:prstGeom prst="rect">
            <a:avLst/>
          </a:prstGeom>
          <a:noFill/>
        </p:spPr>
        <p:txBody>
          <a:bodyPr wrap="square" rtlCol="0">
            <a:spAutoFit/>
          </a:bodyPr>
          <a:lstStyle/>
          <a:p>
            <a:r>
              <a:rPr lang="en-US" sz="2000" dirty="0" smtClean="0">
                <a:solidFill>
                  <a:srgbClr val="292929"/>
                </a:solidFill>
                <a:latin typeface="Calibri" panose="020F0502020204030204" pitchFamily="34" charset="0"/>
                <a:cs typeface="Calibri" panose="020F0502020204030204" pitchFamily="34" charset="0"/>
              </a:rPr>
              <a:t>We </a:t>
            </a:r>
            <a:r>
              <a:rPr lang="en-US" sz="2000" dirty="0">
                <a:solidFill>
                  <a:srgbClr val="292929"/>
                </a:solidFill>
                <a:latin typeface="Calibri" panose="020F0502020204030204" pitchFamily="34" charset="0"/>
                <a:cs typeface="Calibri" panose="020F0502020204030204" pitchFamily="34" charset="0"/>
              </a:rPr>
              <a:t>want to know the </a:t>
            </a:r>
            <a:r>
              <a:rPr lang="en-US" sz="2000" b="1" dirty="0">
                <a:solidFill>
                  <a:srgbClr val="292929"/>
                </a:solidFill>
                <a:latin typeface="Calibri" panose="020F0502020204030204" pitchFamily="34" charset="0"/>
                <a:cs typeface="Calibri" panose="020F0502020204030204" pitchFamily="34" charset="0"/>
              </a:rPr>
              <a:t>value</a:t>
            </a:r>
            <a:r>
              <a:rPr lang="en-US" sz="2000" dirty="0">
                <a:solidFill>
                  <a:srgbClr val="292929"/>
                </a:solidFill>
                <a:latin typeface="Calibri" panose="020F0502020204030204" pitchFamily="34" charset="0"/>
                <a:cs typeface="Calibri" panose="020F0502020204030204" pitchFamily="34" charset="0"/>
              </a:rPr>
              <a:t> of state s.</a:t>
            </a:r>
            <a:r>
              <a:rPr lang="tr-TR" sz="2000" dirty="0">
                <a:solidFill>
                  <a:srgbClr val="292929"/>
                </a:solidFill>
                <a:latin typeface="Calibri" panose="020F0502020204030204" pitchFamily="34" charset="0"/>
                <a:cs typeface="Calibri" panose="020F0502020204030204" pitchFamily="34" charset="0"/>
              </a:rPr>
              <a:t> </a:t>
            </a:r>
            <a:r>
              <a:rPr lang="en-US" sz="2000" dirty="0">
                <a:solidFill>
                  <a:srgbClr val="292929"/>
                </a:solidFill>
                <a:latin typeface="Calibri" panose="020F0502020204030204" pitchFamily="34" charset="0"/>
                <a:cs typeface="Calibri" panose="020F0502020204030204" pitchFamily="34" charset="0"/>
              </a:rPr>
              <a:t>The value of state</a:t>
            </a:r>
            <a:r>
              <a:rPr lang="tr-TR" sz="2000" dirty="0">
                <a:solidFill>
                  <a:srgbClr val="292929"/>
                </a:solidFill>
                <a:latin typeface="Calibri" panose="020F0502020204030204" pitchFamily="34" charset="0"/>
                <a:cs typeface="Calibri" panose="020F0502020204030204" pitchFamily="34" charset="0"/>
              </a:rPr>
              <a:t> </a:t>
            </a:r>
            <a:r>
              <a:rPr lang="en-US" sz="2000" i="1" dirty="0">
                <a:solidFill>
                  <a:srgbClr val="292929"/>
                </a:solidFill>
                <a:latin typeface="Calibri" panose="020F0502020204030204" pitchFamily="34" charset="0"/>
                <a:cs typeface="Calibri" panose="020F0502020204030204" pitchFamily="34" charset="0"/>
              </a:rPr>
              <a:t>(s)</a:t>
            </a:r>
            <a:r>
              <a:rPr lang="en-US" sz="2000" dirty="0">
                <a:solidFill>
                  <a:srgbClr val="292929"/>
                </a:solidFill>
                <a:latin typeface="Calibri" panose="020F0502020204030204" pitchFamily="34" charset="0"/>
                <a:cs typeface="Calibri" panose="020F0502020204030204" pitchFamily="34" charset="0"/>
              </a:rPr>
              <a:t> is the reward we got upon </a:t>
            </a:r>
            <a:r>
              <a:rPr lang="tr-TR" sz="2000" dirty="0">
                <a:solidFill>
                  <a:srgbClr val="292929"/>
                </a:solidFill>
                <a:latin typeface="Calibri" panose="020F0502020204030204" pitchFamily="34" charset="0"/>
                <a:cs typeface="Calibri" panose="020F0502020204030204" pitchFamily="34" charset="0"/>
              </a:rPr>
              <a:t>being in</a:t>
            </a:r>
            <a:r>
              <a:rPr lang="en-US" sz="2000" dirty="0">
                <a:solidFill>
                  <a:srgbClr val="292929"/>
                </a:solidFill>
                <a:latin typeface="Calibri" panose="020F0502020204030204" pitchFamily="34" charset="0"/>
                <a:cs typeface="Calibri" panose="020F0502020204030204" pitchFamily="34" charset="0"/>
              </a:rPr>
              <a:t> that state, plus the discounted value of the state we landed upon</a:t>
            </a:r>
            <a:r>
              <a:rPr lang="tr-TR" sz="2000" dirty="0">
                <a:solidFill>
                  <a:srgbClr val="292929"/>
                </a:solidFill>
                <a:latin typeface="Calibri" panose="020F0502020204030204" pitchFamily="34" charset="0"/>
                <a:cs typeface="Calibri" panose="020F0502020204030204" pitchFamily="34" charset="0"/>
              </a:rPr>
              <a:t>.</a:t>
            </a:r>
            <a:r>
              <a:rPr lang="en-US" sz="2000" dirty="0">
                <a:solidFill>
                  <a:srgbClr val="292929"/>
                </a:solidFill>
                <a:latin typeface="Calibri" panose="020F0502020204030204" pitchFamily="34" charset="0"/>
                <a:cs typeface="Calibri" panose="020F0502020204030204" pitchFamily="34" charset="0"/>
              </a:rPr>
              <a:t> </a:t>
            </a:r>
            <a:endParaRPr lang="tr-TR" sz="2000" dirty="0">
              <a:solidFill>
                <a:srgbClr val="292929"/>
              </a:solidFill>
              <a:latin typeface="Calibri" panose="020F0502020204030204" pitchFamily="34" charset="0"/>
              <a:cs typeface="Calibri" panose="020F0502020204030204" pitchFamily="34" charset="0"/>
            </a:endParaRPr>
          </a:p>
          <a:p>
            <a:endParaRPr lang="tr-TR" dirty="0"/>
          </a:p>
        </p:txBody>
      </p:sp>
      <mc:AlternateContent xmlns:mc="http://schemas.openxmlformats.org/markup-compatibility/2006" xmlns:p14="http://schemas.microsoft.com/office/powerpoint/2010/main">
        <mc:Choice Requires="p14">
          <p:contentPart p14:bwMode="auto" r:id="rId3">
            <p14:nvContentPartPr>
              <p14:cNvPr id="17" name="Ink 16"/>
              <p14:cNvContentPartPr/>
              <p14:nvPr/>
            </p14:nvContentPartPr>
            <p14:xfrm>
              <a:off x="4655936" y="6233654"/>
              <a:ext cx="495360" cy="369720"/>
            </p14:xfrm>
          </p:contentPart>
        </mc:Choice>
        <mc:Fallback xmlns="">
          <p:pic>
            <p:nvPicPr>
              <p:cNvPr id="17" name="Ink 16"/>
              <p:cNvPicPr/>
              <p:nvPr/>
            </p:nvPicPr>
            <p:blipFill>
              <a:blip r:embed="rId4"/>
              <a:stretch>
                <a:fillRect/>
              </a:stretch>
            </p:blipFill>
            <p:spPr>
              <a:xfrm>
                <a:off x="4649096" y="6225374"/>
                <a:ext cx="510840" cy="3859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3" name="Ink 22"/>
              <p14:cNvContentPartPr/>
              <p14:nvPr/>
            </p14:nvContentPartPr>
            <p14:xfrm>
              <a:off x="5163176" y="6274694"/>
              <a:ext cx="1143720" cy="218880"/>
            </p14:xfrm>
          </p:contentPart>
        </mc:Choice>
        <mc:Fallback xmlns="">
          <p:pic>
            <p:nvPicPr>
              <p:cNvPr id="23" name="Ink 22"/>
              <p:cNvPicPr/>
              <p:nvPr/>
            </p:nvPicPr>
            <p:blipFill>
              <a:blip r:embed="rId6"/>
              <a:stretch>
                <a:fillRect/>
              </a:stretch>
            </p:blipFill>
            <p:spPr>
              <a:xfrm>
                <a:off x="5159936" y="6268214"/>
                <a:ext cx="1156320" cy="2314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4" name="Ink 73"/>
              <p14:cNvContentPartPr/>
              <p14:nvPr/>
            </p14:nvContentPartPr>
            <p14:xfrm>
              <a:off x="6235616" y="6060854"/>
              <a:ext cx="4718160" cy="591120"/>
            </p14:xfrm>
          </p:contentPart>
        </mc:Choice>
        <mc:Fallback xmlns="">
          <p:pic>
            <p:nvPicPr>
              <p:cNvPr id="74" name="Ink 73"/>
              <p:cNvPicPr/>
              <p:nvPr/>
            </p:nvPicPr>
            <p:blipFill>
              <a:blip r:embed="rId8"/>
              <a:stretch>
                <a:fillRect/>
              </a:stretch>
            </p:blipFill>
            <p:spPr>
              <a:xfrm>
                <a:off x="6231296" y="6058334"/>
                <a:ext cx="4728240" cy="5968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79" name="Ink 78"/>
              <p14:cNvContentPartPr/>
              <p14:nvPr/>
            </p14:nvContentPartPr>
            <p14:xfrm>
              <a:off x="4076696" y="6318974"/>
              <a:ext cx="3555720" cy="531720"/>
            </p14:xfrm>
          </p:contentPart>
        </mc:Choice>
        <mc:Fallback xmlns="">
          <p:pic>
            <p:nvPicPr>
              <p:cNvPr id="79" name="Ink 78"/>
              <p:cNvPicPr/>
              <p:nvPr/>
            </p:nvPicPr>
            <p:blipFill>
              <a:blip r:embed="rId10"/>
              <a:stretch>
                <a:fillRect/>
              </a:stretch>
            </p:blipFill>
            <p:spPr>
              <a:xfrm>
                <a:off x="4074536" y="6313934"/>
                <a:ext cx="3564000" cy="539640"/>
              </a:xfrm>
              <a:prstGeom prst="rect">
                <a:avLst/>
              </a:prstGeom>
            </p:spPr>
          </p:pic>
        </mc:Fallback>
      </mc:AlternateContent>
    </p:spTree>
    <p:extLst>
      <p:ext uri="{BB962C8B-B14F-4D97-AF65-F5344CB8AC3E}">
        <p14:creationId xmlns:p14="http://schemas.microsoft.com/office/powerpoint/2010/main" val="13458875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090929" y="1929908"/>
            <a:ext cx="4391696" cy="1083747"/>
          </a:xfrm>
          <a:prstGeom prst="rect">
            <a:avLst/>
          </a:prstGeom>
        </p:spPr>
      </p:pic>
      <p:sp>
        <p:nvSpPr>
          <p:cNvPr id="6" name="Rectangle 3"/>
          <p:cNvSpPr>
            <a:spLocks noChangeArrowheads="1"/>
          </p:cNvSpPr>
          <p:nvPr/>
        </p:nvSpPr>
        <p:spPr bwMode="auto">
          <a:xfrm>
            <a:off x="472223" y="289929"/>
            <a:ext cx="11208913" cy="51706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1"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What is a Markov Decision Process (MDP)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1"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Markov Decision Process</a:t>
            </a:r>
            <a:r>
              <a:rPr kumimoji="0" lang="tr-TR" altLang="tr-TR" sz="2400" b="0"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 : It is Markov Reward Process with  decisions. Everything is same like MRP but now we have actual agency that makes decisions or take actions.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It is a tuple of (</a:t>
            </a:r>
            <a:r>
              <a:rPr kumimoji="0" lang="tr-TR" altLang="tr-TR" sz="2400" b="1"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S</a:t>
            </a:r>
            <a:r>
              <a:rPr kumimoji="0" lang="tr-TR" altLang="tr-TR" sz="2400" b="0"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 </a:t>
            </a:r>
            <a:r>
              <a:rPr kumimoji="0" lang="tr-TR" altLang="tr-TR" sz="2400" b="1"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A</a:t>
            </a:r>
            <a:r>
              <a:rPr kumimoji="0" lang="tr-TR" altLang="tr-TR" sz="2400" b="0"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 </a:t>
            </a:r>
            <a:r>
              <a:rPr kumimoji="0" lang="tr-TR" altLang="tr-TR" sz="2400" b="1"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P</a:t>
            </a:r>
            <a:r>
              <a:rPr kumimoji="0" lang="tr-TR" altLang="tr-TR" sz="2400" b="0"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 </a:t>
            </a:r>
            <a:r>
              <a:rPr kumimoji="0" lang="tr-TR" altLang="tr-TR" sz="2400" b="1" i="1"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R</a:t>
            </a:r>
            <a:r>
              <a:rPr kumimoji="0" lang="tr-TR" altLang="tr-TR" sz="2400" b="0"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 </a:t>
            </a:r>
            <a:r>
              <a:rPr kumimoji="0" lang="tr-TR" altLang="tr-TR" sz="2400" b="1"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𝛾</a:t>
            </a:r>
            <a:r>
              <a:rPr kumimoji="0" lang="tr-TR" altLang="tr-TR" sz="2400" b="0"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 where: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2400" b="0"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S is a set of states,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2400" b="0"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A is the set of actions agent can choose to take,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2400" b="0"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P is the transition Probability Matrix,</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2400" b="0"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R is the Reward accumulated by the actions of the agent,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2400" b="1"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𝛾 </a:t>
            </a:r>
            <a:r>
              <a:rPr kumimoji="0" lang="tr-TR" altLang="tr-TR" sz="2400" b="0"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is the discount factor.</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tr-TR" altLang="tr-TR"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292929"/>
                </a:solidFill>
                <a:effectLst/>
                <a:latin typeface="Calibri" panose="020F0502020204030204" pitchFamily="34" charset="0"/>
                <a:cs typeface="Calibri" panose="020F0502020204030204" pitchFamily="34" charset="0"/>
              </a:rPr>
              <a:t>P and R will have slight changes w.r.t actions as follows :</a:t>
            </a:r>
            <a:endParaRPr kumimoji="0" lang="tr-TR" altLang="tr-TR"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69611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487" y="373487"/>
            <a:ext cx="4868214" cy="461665"/>
          </a:xfrm>
          <a:prstGeom prst="rect">
            <a:avLst/>
          </a:prstGeom>
          <a:noFill/>
        </p:spPr>
        <p:txBody>
          <a:bodyPr wrap="square" rtlCol="0">
            <a:spAutoFit/>
          </a:bodyPr>
          <a:lstStyle/>
          <a:p>
            <a:r>
              <a:rPr lang="tr-TR" sz="2400" dirty="0" smtClean="0">
                <a:latin typeface="Calibri" panose="020F0502020204030204" pitchFamily="34" charset="0"/>
                <a:cs typeface="Calibri" panose="020F0502020204030204" pitchFamily="34" charset="0"/>
              </a:rPr>
              <a:t>Transition Probability:</a:t>
            </a:r>
            <a:endParaRPr lang="tr-TR" sz="2400" dirty="0">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2"/>
          <a:stretch>
            <a:fillRect/>
          </a:stretch>
        </p:blipFill>
        <p:spPr>
          <a:xfrm>
            <a:off x="1700011" y="1077038"/>
            <a:ext cx="4945487" cy="893430"/>
          </a:xfrm>
          <a:prstGeom prst="rect">
            <a:avLst/>
          </a:prstGeom>
        </p:spPr>
      </p:pic>
      <p:sp>
        <p:nvSpPr>
          <p:cNvPr id="4" name="TextBox 3"/>
          <p:cNvSpPr txBox="1"/>
          <p:nvPr/>
        </p:nvSpPr>
        <p:spPr>
          <a:xfrm>
            <a:off x="463639" y="2369713"/>
            <a:ext cx="3683358" cy="461665"/>
          </a:xfrm>
          <a:prstGeom prst="rect">
            <a:avLst/>
          </a:prstGeom>
          <a:noFill/>
        </p:spPr>
        <p:txBody>
          <a:bodyPr wrap="square" rtlCol="0">
            <a:spAutoFit/>
          </a:bodyPr>
          <a:lstStyle/>
          <a:p>
            <a:r>
              <a:rPr lang="tr-TR" sz="2400" dirty="0" smtClean="0"/>
              <a:t>Reward Function:</a:t>
            </a:r>
            <a:endParaRPr lang="tr-TR" sz="2400" dirty="0"/>
          </a:p>
        </p:txBody>
      </p:sp>
      <p:pic>
        <p:nvPicPr>
          <p:cNvPr id="5" name="Picture 4"/>
          <p:cNvPicPr>
            <a:picLocks noChangeAspect="1"/>
          </p:cNvPicPr>
          <p:nvPr/>
        </p:nvPicPr>
        <p:blipFill>
          <a:blip r:embed="rId3"/>
          <a:stretch>
            <a:fillRect/>
          </a:stretch>
        </p:blipFill>
        <p:spPr>
          <a:xfrm>
            <a:off x="1700011" y="3205028"/>
            <a:ext cx="4945487" cy="864695"/>
          </a:xfrm>
          <a:prstGeom prst="rect">
            <a:avLst/>
          </a:prstGeom>
        </p:spPr>
      </p:pic>
      <p:sp>
        <p:nvSpPr>
          <p:cNvPr id="6" name="Rectangle 5"/>
          <p:cNvSpPr/>
          <p:nvPr/>
        </p:nvSpPr>
        <p:spPr>
          <a:xfrm>
            <a:off x="549498" y="4443373"/>
            <a:ext cx="11015730" cy="1569660"/>
          </a:xfrm>
          <a:prstGeom prst="rect">
            <a:avLst/>
          </a:prstGeom>
        </p:spPr>
        <p:txBody>
          <a:bodyPr wrap="square">
            <a:spAutoFit/>
          </a:bodyPr>
          <a:lstStyle/>
          <a:p>
            <a:r>
              <a:rPr lang="en-US" sz="2400" dirty="0">
                <a:solidFill>
                  <a:srgbClr val="292929"/>
                </a:solidFill>
                <a:latin typeface="Calibri" panose="020F0502020204030204" pitchFamily="34" charset="0"/>
                <a:cs typeface="Calibri" panose="020F0502020204030204" pitchFamily="34" charset="0"/>
              </a:rPr>
              <a:t>Now, our reward function is dependent on the action</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Till </a:t>
            </a:r>
            <a:r>
              <a:rPr lang="en-US" sz="2400" dirty="0">
                <a:solidFill>
                  <a:srgbClr val="292929"/>
                </a:solidFill>
                <a:latin typeface="Calibri" panose="020F0502020204030204" pitchFamily="34" charset="0"/>
                <a:cs typeface="Calibri" panose="020F0502020204030204" pitchFamily="34" charset="0"/>
              </a:rPr>
              <a:t>now we have talked about getting a reward </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R</a:t>
            </a:r>
            <a:r>
              <a:rPr lang="en-US" sz="2400" dirty="0" smtClean="0">
                <a:solidFill>
                  <a:srgbClr val="292929"/>
                </a:solidFill>
                <a:latin typeface="Calibri" panose="020F0502020204030204" pitchFamily="34" charset="0"/>
                <a:cs typeface="Calibri" panose="020F0502020204030204" pitchFamily="34" charset="0"/>
              </a:rPr>
              <a:t>) </a:t>
            </a:r>
            <a:r>
              <a:rPr lang="en-US" sz="2400" dirty="0">
                <a:solidFill>
                  <a:srgbClr val="292929"/>
                </a:solidFill>
                <a:latin typeface="Calibri" panose="020F0502020204030204" pitchFamily="34" charset="0"/>
                <a:cs typeface="Calibri" panose="020F0502020204030204" pitchFamily="34" charset="0"/>
              </a:rPr>
              <a:t>when our agent goes through a set of states (s) following a policy π</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Actually,</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in </a:t>
            </a:r>
            <a:r>
              <a:rPr lang="en-US" sz="2400" dirty="0">
                <a:solidFill>
                  <a:srgbClr val="292929"/>
                </a:solidFill>
                <a:latin typeface="Calibri" panose="020F0502020204030204" pitchFamily="34" charset="0"/>
                <a:cs typeface="Calibri" panose="020F0502020204030204" pitchFamily="34" charset="0"/>
              </a:rPr>
              <a:t>Markov Decision Process(MDP) the policy is the mechanism to take decisions </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So </a:t>
            </a:r>
            <a:r>
              <a:rPr lang="en-US" sz="2400" dirty="0">
                <a:solidFill>
                  <a:srgbClr val="292929"/>
                </a:solidFill>
                <a:latin typeface="Calibri" panose="020F0502020204030204" pitchFamily="34" charset="0"/>
                <a:cs typeface="Calibri" panose="020F0502020204030204" pitchFamily="34" charset="0"/>
              </a:rPr>
              <a:t>now we have a mechanism which will choose to take an action.</a:t>
            </a:r>
            <a:endParaRPr lang="en-US" sz="2400" b="0" i="0" dirty="0">
              <a:solidFill>
                <a:srgbClr val="292929"/>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5700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8134" y="468627"/>
            <a:ext cx="11093004" cy="3046988"/>
          </a:xfrm>
          <a:prstGeom prst="rect">
            <a:avLst/>
          </a:prstGeom>
        </p:spPr>
        <p:txBody>
          <a:bodyPr wrap="square">
            <a:spAutoFit/>
          </a:bodyPr>
          <a:lstStyle/>
          <a:p>
            <a:r>
              <a:rPr lang="en-US" sz="2400" dirty="0">
                <a:solidFill>
                  <a:srgbClr val="292929"/>
                </a:solidFill>
                <a:latin typeface="Calibri" panose="020F0502020204030204" pitchFamily="34" charset="0"/>
                <a:cs typeface="Calibri" panose="020F0502020204030204" pitchFamily="34" charset="0"/>
              </a:rPr>
              <a:t>Policies in an MDP depends on the current state</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They </a:t>
            </a:r>
            <a:r>
              <a:rPr lang="en-US" sz="2400" dirty="0">
                <a:solidFill>
                  <a:srgbClr val="292929"/>
                </a:solidFill>
                <a:latin typeface="Calibri" panose="020F0502020204030204" pitchFamily="34" charset="0"/>
                <a:cs typeface="Calibri" panose="020F0502020204030204" pitchFamily="34" charset="0"/>
              </a:rPr>
              <a:t>do not depend on the history</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That’s </a:t>
            </a:r>
            <a:r>
              <a:rPr lang="en-US" sz="2400" dirty="0">
                <a:solidFill>
                  <a:srgbClr val="292929"/>
                </a:solidFill>
                <a:latin typeface="Calibri" panose="020F0502020204030204" pitchFamily="34" charset="0"/>
                <a:cs typeface="Calibri" panose="020F0502020204030204" pitchFamily="34" charset="0"/>
              </a:rPr>
              <a:t>the Markov Property</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So</a:t>
            </a:r>
            <a:r>
              <a:rPr lang="en-US" sz="2400" dirty="0">
                <a:solidFill>
                  <a:srgbClr val="292929"/>
                </a:solidFill>
                <a:latin typeface="Calibri" panose="020F0502020204030204" pitchFamily="34" charset="0"/>
                <a:cs typeface="Calibri" panose="020F0502020204030204" pitchFamily="34" charset="0"/>
              </a:rPr>
              <a:t>, the current state we are in characterizes the history</a:t>
            </a:r>
            <a:r>
              <a:rPr lang="en-US" sz="2400" dirty="0" smtClean="0">
                <a:solidFill>
                  <a:srgbClr val="292929"/>
                </a:solidFill>
                <a:latin typeface="Calibri" panose="020F0502020204030204" pitchFamily="34" charset="0"/>
                <a:cs typeface="Calibri" panose="020F0502020204030204" pitchFamily="34" charset="0"/>
              </a:rPr>
              <a:t>.</a:t>
            </a:r>
            <a:endParaRPr lang="tr-TR" sz="2400" dirty="0" smtClean="0">
              <a:solidFill>
                <a:srgbClr val="292929"/>
              </a:solidFill>
              <a:latin typeface="Calibri" panose="020F0502020204030204" pitchFamily="34" charset="0"/>
              <a:cs typeface="Calibri" panose="020F0502020204030204" pitchFamily="34" charset="0"/>
            </a:endParaRPr>
          </a:p>
          <a:p>
            <a:endParaRPr lang="en-US" sz="2400" dirty="0">
              <a:solidFill>
                <a:srgbClr val="292929"/>
              </a:solidFill>
              <a:latin typeface="Calibri" panose="020F0502020204030204" pitchFamily="34" charset="0"/>
              <a:cs typeface="Calibri" panose="020F0502020204030204" pitchFamily="34" charset="0"/>
            </a:endParaRPr>
          </a:p>
          <a:p>
            <a:r>
              <a:rPr lang="en-US" sz="2400" dirty="0">
                <a:solidFill>
                  <a:srgbClr val="292929"/>
                </a:solidFill>
                <a:latin typeface="Calibri" panose="020F0502020204030204" pitchFamily="34" charset="0"/>
                <a:cs typeface="Calibri" panose="020F0502020204030204" pitchFamily="34" charset="0"/>
              </a:rPr>
              <a:t>We have already seen how good it is for the agent to be in a particular </a:t>
            </a:r>
            <a:r>
              <a:rPr lang="en-US" sz="2400" dirty="0" smtClean="0">
                <a:solidFill>
                  <a:srgbClr val="292929"/>
                </a:solidFill>
                <a:latin typeface="Calibri" panose="020F0502020204030204" pitchFamily="34" charset="0"/>
                <a:cs typeface="Calibri" panose="020F0502020204030204" pitchFamily="34" charset="0"/>
              </a:rPr>
              <a:t>state</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a:t>
            </a:r>
            <a:r>
              <a:rPr lang="en-US" sz="2400" dirty="0">
                <a:solidFill>
                  <a:srgbClr val="292929"/>
                </a:solidFill>
                <a:latin typeface="Calibri" panose="020F0502020204030204" pitchFamily="34" charset="0"/>
                <a:cs typeface="Calibri" panose="020F0502020204030204" pitchFamily="34" charset="0"/>
              </a:rPr>
              <a:t>State-value function</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Now</a:t>
            </a:r>
            <a:r>
              <a:rPr lang="en-US" sz="2400" dirty="0">
                <a:solidFill>
                  <a:srgbClr val="292929"/>
                </a:solidFill>
                <a:latin typeface="Calibri" panose="020F0502020204030204" pitchFamily="34" charset="0"/>
                <a:cs typeface="Calibri" panose="020F0502020204030204" pitchFamily="34" charset="0"/>
              </a:rPr>
              <a:t>, let’s see how good it is to take a particular action following a policy π from state s (Action-Value Function</a:t>
            </a:r>
            <a:r>
              <a:rPr lang="en-US" sz="2400" dirty="0" smtClean="0">
                <a:solidFill>
                  <a:srgbClr val="292929"/>
                </a:solidFill>
                <a:latin typeface="Calibri" panose="020F0502020204030204" pitchFamily="34" charset="0"/>
                <a:cs typeface="Calibri" panose="020F0502020204030204" pitchFamily="34" charset="0"/>
              </a:rPr>
              <a:t>).</a:t>
            </a:r>
            <a:endParaRPr lang="tr-TR" sz="2400" dirty="0" smtClean="0">
              <a:solidFill>
                <a:srgbClr val="292929"/>
              </a:solidFill>
              <a:latin typeface="Calibri" panose="020F0502020204030204" pitchFamily="34" charset="0"/>
              <a:cs typeface="Calibri" panose="020F0502020204030204" pitchFamily="34" charset="0"/>
            </a:endParaRPr>
          </a:p>
          <a:p>
            <a:endParaRPr lang="tr-TR" sz="2400" b="0" i="0" dirty="0">
              <a:solidFill>
                <a:srgbClr val="292929"/>
              </a:solidFill>
              <a:effectLst/>
              <a:latin typeface="Calibri" panose="020F0502020204030204" pitchFamily="34" charset="0"/>
              <a:cs typeface="Calibri" panose="020F0502020204030204" pitchFamily="34" charset="0"/>
            </a:endParaRPr>
          </a:p>
          <a:p>
            <a:r>
              <a:rPr lang="tr-TR" sz="2400" dirty="0" smtClean="0">
                <a:solidFill>
                  <a:srgbClr val="292929"/>
                </a:solidFill>
                <a:latin typeface="Calibri" panose="020F0502020204030204" pitchFamily="34" charset="0"/>
                <a:cs typeface="Calibri" panose="020F0502020204030204" pitchFamily="34" charset="0"/>
              </a:rPr>
              <a:t>The Bellman Expectation equation under a policy </a:t>
            </a:r>
            <a:r>
              <a:rPr lang="en-US" sz="2400" dirty="0" smtClean="0">
                <a:solidFill>
                  <a:srgbClr val="292929"/>
                </a:solidFill>
                <a:latin typeface="Calibri" panose="020F0502020204030204" pitchFamily="34" charset="0"/>
                <a:cs typeface="Calibri" panose="020F0502020204030204" pitchFamily="34" charset="0"/>
              </a:rPr>
              <a:t>π</a:t>
            </a:r>
            <a:r>
              <a:rPr lang="tr-TR" sz="2400" dirty="0" smtClean="0">
                <a:solidFill>
                  <a:srgbClr val="292929"/>
                </a:solidFill>
                <a:latin typeface="Calibri" panose="020F0502020204030204" pitchFamily="34" charset="0"/>
                <a:cs typeface="Calibri" panose="020F0502020204030204" pitchFamily="34" charset="0"/>
              </a:rPr>
              <a:t> can be stated as:</a:t>
            </a:r>
            <a:endParaRPr lang="en-US" sz="2400" b="0" i="0" dirty="0">
              <a:solidFill>
                <a:srgbClr val="292929"/>
              </a:solidFill>
              <a:effectLst/>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stretch>
            <a:fillRect/>
          </a:stretch>
        </p:blipFill>
        <p:spPr>
          <a:xfrm>
            <a:off x="3013656" y="3705193"/>
            <a:ext cx="6117465" cy="1034231"/>
          </a:xfrm>
          <a:prstGeom prst="rect">
            <a:avLst/>
          </a:prstGeom>
        </p:spPr>
      </p:pic>
      <p:sp>
        <p:nvSpPr>
          <p:cNvPr id="6" name="Rectangle 5"/>
          <p:cNvSpPr/>
          <p:nvPr/>
        </p:nvSpPr>
        <p:spPr>
          <a:xfrm>
            <a:off x="588134" y="4929002"/>
            <a:ext cx="11093004" cy="1200329"/>
          </a:xfrm>
          <a:prstGeom prst="rect">
            <a:avLst/>
          </a:prstGeom>
        </p:spPr>
        <p:txBody>
          <a:bodyPr wrap="square">
            <a:spAutoFit/>
          </a:bodyPr>
          <a:lstStyle/>
          <a:p>
            <a:r>
              <a:rPr lang="en-US" sz="2400" dirty="0">
                <a:solidFill>
                  <a:srgbClr val="292929"/>
                </a:solidFill>
                <a:latin typeface="Calibri" panose="020F0502020204030204" pitchFamily="34" charset="0"/>
                <a:cs typeface="Calibri" panose="020F0502020204030204" pitchFamily="34" charset="0"/>
              </a:rPr>
              <a:t>The above equation tells us that the value of a particular state is determined by the immediate reward plus the value of successor states when we are following a certain </a:t>
            </a:r>
            <a:r>
              <a:rPr lang="en-US" sz="2400" dirty="0" smtClean="0">
                <a:solidFill>
                  <a:srgbClr val="292929"/>
                </a:solidFill>
                <a:latin typeface="Calibri" panose="020F0502020204030204" pitchFamily="34" charset="0"/>
                <a:cs typeface="Calibri" panose="020F0502020204030204" pitchFamily="34" charset="0"/>
              </a:rPr>
              <a:t>policy</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a:t>
            </a:r>
            <a:r>
              <a:rPr lang="en-US" sz="2400" b="1" dirty="0">
                <a:solidFill>
                  <a:srgbClr val="292929"/>
                </a:solidFill>
                <a:latin typeface="Calibri" panose="020F0502020204030204" pitchFamily="34" charset="0"/>
                <a:cs typeface="Calibri" panose="020F0502020204030204" pitchFamily="34" charset="0"/>
              </a:rPr>
              <a:t>π</a:t>
            </a:r>
            <a:r>
              <a:rPr lang="en-US" sz="2400" dirty="0" smtClean="0">
                <a:solidFill>
                  <a:srgbClr val="292929"/>
                </a:solidFill>
                <a:latin typeface="Calibri" panose="020F0502020204030204" pitchFamily="34" charset="0"/>
                <a:cs typeface="Calibri" panose="020F0502020204030204" pitchFamily="34" charset="0"/>
              </a:rPr>
              <a:t>)</a:t>
            </a:r>
            <a:r>
              <a:rPr lang="en-US" sz="2400" b="1" dirty="0" smtClean="0">
                <a:solidFill>
                  <a:srgbClr val="292929"/>
                </a:solidFill>
                <a:latin typeface="Calibri" panose="020F0502020204030204" pitchFamily="34" charset="0"/>
                <a:cs typeface="Calibri" panose="020F0502020204030204" pitchFamily="34" charset="0"/>
              </a:rPr>
              <a:t>.</a:t>
            </a:r>
            <a:r>
              <a:rPr lang="tr-TR" sz="2400" b="1" dirty="0" smtClean="0">
                <a:solidFill>
                  <a:srgbClr val="292929"/>
                </a:solidFill>
                <a:latin typeface="Calibri" panose="020F0502020204030204" pitchFamily="34" charset="0"/>
                <a:cs typeface="Calibri" panose="020F0502020204030204" pitchFamily="34" charset="0"/>
              </a:rPr>
              <a:t> </a:t>
            </a:r>
            <a:endParaRPr lang="tr-T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0937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8136" y="494385"/>
            <a:ext cx="11054366" cy="1938992"/>
          </a:xfrm>
          <a:prstGeom prst="rect">
            <a:avLst/>
          </a:prstGeom>
        </p:spPr>
        <p:txBody>
          <a:bodyPr wrap="square">
            <a:spAutoFit/>
          </a:bodyPr>
          <a:lstStyle/>
          <a:p>
            <a:endParaRPr lang="en-US" sz="2400" dirty="0">
              <a:solidFill>
                <a:srgbClr val="292929"/>
              </a:solidFill>
              <a:latin typeface="Calibri" panose="020F0502020204030204" pitchFamily="34" charset="0"/>
              <a:cs typeface="Calibri" panose="020F0502020204030204" pitchFamily="34" charset="0"/>
            </a:endParaRPr>
          </a:p>
          <a:p>
            <a:r>
              <a:rPr lang="en-US" sz="2400" b="1" dirty="0">
                <a:solidFill>
                  <a:srgbClr val="292929"/>
                </a:solidFill>
                <a:latin typeface="Calibri" panose="020F0502020204030204" pitchFamily="34" charset="0"/>
                <a:cs typeface="Calibri" panose="020F0502020204030204" pitchFamily="34" charset="0"/>
              </a:rPr>
              <a:t>State-action value function or </a:t>
            </a:r>
            <a:r>
              <a:rPr lang="en-US" sz="2400" b="1" dirty="0" smtClean="0">
                <a:solidFill>
                  <a:srgbClr val="292929"/>
                </a:solidFill>
                <a:latin typeface="Calibri" panose="020F0502020204030204" pitchFamily="34" charset="0"/>
                <a:cs typeface="Calibri" panose="020F0502020204030204" pitchFamily="34" charset="0"/>
              </a:rPr>
              <a:t>Q-Function</a:t>
            </a:r>
            <a:r>
              <a:rPr lang="tr-TR" sz="2400" b="1" dirty="0" smtClean="0">
                <a:solidFill>
                  <a:srgbClr val="292929"/>
                </a:solidFill>
                <a:latin typeface="Calibri" panose="020F0502020204030204" pitchFamily="34" charset="0"/>
                <a:cs typeface="Calibri" panose="020F0502020204030204" pitchFamily="34" charset="0"/>
              </a:rPr>
              <a:t>: </a:t>
            </a:r>
          </a:p>
          <a:p>
            <a:endParaRPr lang="en-US" sz="2400" b="1" dirty="0">
              <a:solidFill>
                <a:srgbClr val="292929"/>
              </a:solidFill>
              <a:latin typeface="Calibri" panose="020F0502020204030204" pitchFamily="34" charset="0"/>
              <a:cs typeface="Calibri" panose="020F0502020204030204" pitchFamily="34" charset="0"/>
            </a:endParaRPr>
          </a:p>
          <a:p>
            <a:r>
              <a:rPr lang="en-US" sz="2400" dirty="0">
                <a:solidFill>
                  <a:srgbClr val="292929"/>
                </a:solidFill>
                <a:latin typeface="Calibri" panose="020F0502020204030204" pitchFamily="34" charset="0"/>
                <a:cs typeface="Calibri" panose="020F0502020204030204" pitchFamily="34" charset="0"/>
              </a:rPr>
              <a:t>This function specifies the </a:t>
            </a:r>
            <a:r>
              <a:rPr lang="en-US" sz="2400" b="1" dirty="0">
                <a:solidFill>
                  <a:srgbClr val="292929"/>
                </a:solidFill>
                <a:latin typeface="Calibri" panose="020F0502020204030204" pitchFamily="34" charset="0"/>
                <a:cs typeface="Calibri" panose="020F0502020204030204" pitchFamily="34" charset="0"/>
              </a:rPr>
              <a:t>how good</a:t>
            </a:r>
            <a:r>
              <a:rPr lang="en-US" sz="2400" dirty="0">
                <a:solidFill>
                  <a:srgbClr val="292929"/>
                </a:solidFill>
                <a:latin typeface="Calibri" panose="020F0502020204030204" pitchFamily="34" charset="0"/>
                <a:cs typeface="Calibri" panose="020F0502020204030204" pitchFamily="34" charset="0"/>
              </a:rPr>
              <a:t> it is for the agent to take action (a) in a state (s) with a </a:t>
            </a:r>
            <a:r>
              <a:rPr lang="en-US" sz="2400" b="1" dirty="0">
                <a:solidFill>
                  <a:srgbClr val="292929"/>
                </a:solidFill>
                <a:latin typeface="Calibri" panose="020F0502020204030204" pitchFamily="34" charset="0"/>
                <a:cs typeface="Calibri" panose="020F0502020204030204" pitchFamily="34" charset="0"/>
              </a:rPr>
              <a:t>policy π</a:t>
            </a:r>
            <a:r>
              <a:rPr lang="en-US" sz="2400" dirty="0" smtClean="0">
                <a:solidFill>
                  <a:srgbClr val="292929"/>
                </a:solidFill>
                <a:latin typeface="Calibri" panose="020F0502020204030204" pitchFamily="34" charset="0"/>
                <a:cs typeface="Calibri" panose="020F0502020204030204" pitchFamily="34" charset="0"/>
              </a:rPr>
              <a:t>.</a:t>
            </a:r>
            <a:r>
              <a:rPr lang="tr-TR" sz="2400" dirty="0" smtClean="0">
                <a:solidFill>
                  <a:srgbClr val="292929"/>
                </a:solidFill>
                <a:latin typeface="Calibri" panose="020F0502020204030204" pitchFamily="34" charset="0"/>
                <a:cs typeface="Calibri" panose="020F0502020204030204" pitchFamily="34" charset="0"/>
              </a:rPr>
              <a:t> This function can be mathematically expressed as:</a:t>
            </a:r>
            <a:endParaRPr lang="en-US" sz="2400" b="0" i="0" dirty="0">
              <a:solidFill>
                <a:srgbClr val="292929"/>
              </a:solidFill>
              <a:effectLst/>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2"/>
          <a:stretch>
            <a:fillRect/>
          </a:stretch>
        </p:blipFill>
        <p:spPr>
          <a:xfrm>
            <a:off x="1378040" y="3403883"/>
            <a:ext cx="8757633" cy="1466592"/>
          </a:xfrm>
          <a:prstGeom prst="rect">
            <a:avLst/>
          </a:prstGeom>
        </p:spPr>
      </p:pic>
      <p:sp>
        <p:nvSpPr>
          <p:cNvPr id="4" name="Rectangle 3"/>
          <p:cNvSpPr/>
          <p:nvPr/>
        </p:nvSpPr>
        <p:spPr>
          <a:xfrm>
            <a:off x="588136" y="5840982"/>
            <a:ext cx="10951334" cy="830997"/>
          </a:xfrm>
          <a:prstGeom prst="rect">
            <a:avLst/>
          </a:prstGeom>
        </p:spPr>
        <p:txBody>
          <a:bodyPr wrap="square">
            <a:spAutoFit/>
          </a:bodyPr>
          <a:lstStyle/>
          <a:p>
            <a:r>
              <a:rPr lang="en-US" sz="2400" dirty="0">
                <a:solidFill>
                  <a:srgbClr val="292929"/>
                </a:solidFill>
                <a:latin typeface="Calibri" panose="020F0502020204030204" pitchFamily="34" charset="0"/>
                <a:cs typeface="Calibri" panose="020F0502020204030204" pitchFamily="34" charset="0"/>
              </a:rPr>
              <a:t>Basically, it tells us the value of performing a certain action(a) in a state(s) with a policy π.</a:t>
            </a:r>
            <a:endParaRPr lang="tr-T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1814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9498" y="362635"/>
            <a:ext cx="11131640" cy="369332"/>
          </a:xfrm>
          <a:prstGeom prst="rect">
            <a:avLst/>
          </a:prstGeom>
        </p:spPr>
        <p:txBody>
          <a:bodyPr wrap="square">
            <a:spAutoFit/>
          </a:bodyPr>
          <a:lstStyle/>
          <a:p>
            <a:r>
              <a:rPr lang="en-US" dirty="0" err="1" smtClean="0">
                <a:solidFill>
                  <a:srgbClr val="292929"/>
                </a:solidFill>
                <a:latin typeface="charter"/>
              </a:rPr>
              <a:t>Sim</a:t>
            </a:r>
            <a:r>
              <a:rPr lang="tr-TR" dirty="0" smtClean="0">
                <a:solidFill>
                  <a:srgbClr val="292929"/>
                </a:solidFill>
                <a:latin typeface="charter"/>
              </a:rPr>
              <a:t>ilar to V</a:t>
            </a:r>
            <a:r>
              <a:rPr lang="el-GR" baseline="-25000" dirty="0" smtClean="0">
                <a:solidFill>
                  <a:srgbClr val="292929"/>
                </a:solidFill>
                <a:latin typeface="charter"/>
                <a:ea typeface="SimSun" panose="02010600030101010101" pitchFamily="2" charset="-122"/>
              </a:rPr>
              <a:t>π</a:t>
            </a:r>
            <a:r>
              <a:rPr lang="tr-TR" dirty="0" smtClean="0">
                <a:solidFill>
                  <a:srgbClr val="292929"/>
                </a:solidFill>
                <a:latin typeface="charter"/>
              </a:rPr>
              <a:t>(s)</a:t>
            </a:r>
            <a:r>
              <a:rPr lang="en-US" dirty="0" smtClean="0">
                <a:solidFill>
                  <a:srgbClr val="292929"/>
                </a:solidFill>
                <a:latin typeface="charter"/>
              </a:rPr>
              <a:t>, </a:t>
            </a:r>
            <a:r>
              <a:rPr lang="en-US" dirty="0">
                <a:solidFill>
                  <a:srgbClr val="292929"/>
                </a:solidFill>
                <a:latin typeface="charter"/>
              </a:rPr>
              <a:t>we can express our state-action Value function (Q-Function) as follows :</a:t>
            </a:r>
            <a:endParaRPr lang="tr-TR" dirty="0"/>
          </a:p>
        </p:txBody>
      </p:sp>
      <p:pic>
        <p:nvPicPr>
          <p:cNvPr id="3" name="Picture 2"/>
          <p:cNvPicPr>
            <a:picLocks noChangeAspect="1"/>
          </p:cNvPicPr>
          <p:nvPr/>
        </p:nvPicPr>
        <p:blipFill>
          <a:blip r:embed="rId2"/>
          <a:stretch>
            <a:fillRect/>
          </a:stretch>
        </p:blipFill>
        <p:spPr>
          <a:xfrm>
            <a:off x="2573628" y="991673"/>
            <a:ext cx="7083380" cy="927279"/>
          </a:xfrm>
          <a:prstGeom prst="rect">
            <a:avLst/>
          </a:prstGeom>
        </p:spPr>
      </p:pic>
      <p:sp>
        <p:nvSpPr>
          <p:cNvPr id="4" name="Rectangle 3"/>
          <p:cNvSpPr/>
          <p:nvPr/>
        </p:nvSpPr>
        <p:spPr>
          <a:xfrm>
            <a:off x="549498" y="1964353"/>
            <a:ext cx="11131640" cy="4893647"/>
          </a:xfrm>
          <a:prstGeom prst="rect">
            <a:avLst/>
          </a:prstGeom>
        </p:spPr>
        <p:txBody>
          <a:bodyPr wrap="square">
            <a:spAutoFit/>
          </a:bodyPr>
          <a:lstStyle/>
          <a:p>
            <a:r>
              <a:rPr lang="en-US" sz="2400" dirty="0">
                <a:solidFill>
                  <a:srgbClr val="292929"/>
                </a:solidFill>
                <a:latin typeface="Calibri" panose="020F0502020204030204" pitchFamily="34" charset="0"/>
                <a:cs typeface="Calibri" panose="020F0502020204030204" pitchFamily="34" charset="0"/>
              </a:rPr>
              <a:t>From the above equation, we can see that the State-Action Value of a state can be decomposed into the </a:t>
            </a:r>
            <a:r>
              <a:rPr lang="en-US" sz="2400" b="1" dirty="0">
                <a:solidFill>
                  <a:srgbClr val="292929"/>
                </a:solidFill>
                <a:latin typeface="Calibri" panose="020F0502020204030204" pitchFamily="34" charset="0"/>
                <a:cs typeface="Calibri" panose="020F0502020204030204" pitchFamily="34" charset="0"/>
              </a:rPr>
              <a:t>immediate reward </a:t>
            </a:r>
            <a:r>
              <a:rPr lang="en-US" sz="2400" dirty="0">
                <a:solidFill>
                  <a:srgbClr val="292929"/>
                </a:solidFill>
                <a:latin typeface="Calibri" panose="020F0502020204030204" pitchFamily="34" charset="0"/>
                <a:cs typeface="Calibri" panose="020F0502020204030204" pitchFamily="34" charset="0"/>
              </a:rPr>
              <a:t>we get on performing a certain action in state(</a:t>
            </a:r>
            <a:r>
              <a:rPr lang="en-US" sz="2400" b="1" dirty="0">
                <a:solidFill>
                  <a:srgbClr val="292929"/>
                </a:solidFill>
                <a:latin typeface="Calibri" panose="020F0502020204030204" pitchFamily="34" charset="0"/>
                <a:cs typeface="Calibri" panose="020F0502020204030204" pitchFamily="34" charset="0"/>
              </a:rPr>
              <a:t>s</a:t>
            </a:r>
            <a:r>
              <a:rPr lang="en-US" sz="2400" dirty="0">
                <a:solidFill>
                  <a:srgbClr val="292929"/>
                </a:solidFill>
                <a:latin typeface="Calibri" panose="020F0502020204030204" pitchFamily="34" charset="0"/>
                <a:cs typeface="Calibri" panose="020F0502020204030204" pitchFamily="34" charset="0"/>
              </a:rPr>
              <a:t>) and moving to another state(</a:t>
            </a:r>
            <a:r>
              <a:rPr lang="en-US" sz="2400" b="1" dirty="0">
                <a:solidFill>
                  <a:srgbClr val="292929"/>
                </a:solidFill>
                <a:latin typeface="Calibri" panose="020F0502020204030204" pitchFamily="34" charset="0"/>
                <a:cs typeface="Calibri" panose="020F0502020204030204" pitchFamily="34" charset="0"/>
              </a:rPr>
              <a:t>s’</a:t>
            </a:r>
            <a:r>
              <a:rPr lang="en-US" sz="2400" dirty="0">
                <a:solidFill>
                  <a:srgbClr val="292929"/>
                </a:solidFill>
                <a:latin typeface="Calibri" panose="020F0502020204030204" pitchFamily="34" charset="0"/>
                <a:cs typeface="Calibri" panose="020F0502020204030204" pitchFamily="34" charset="0"/>
              </a:rPr>
              <a:t>) plus the discounted value of the state-action value of the state(</a:t>
            </a:r>
            <a:r>
              <a:rPr lang="en-US" sz="2400" b="1" dirty="0">
                <a:solidFill>
                  <a:srgbClr val="292929"/>
                </a:solidFill>
                <a:latin typeface="Calibri" panose="020F0502020204030204" pitchFamily="34" charset="0"/>
                <a:cs typeface="Calibri" panose="020F0502020204030204" pitchFamily="34" charset="0"/>
              </a:rPr>
              <a:t>s’</a:t>
            </a:r>
            <a:r>
              <a:rPr lang="en-US" sz="2400" dirty="0">
                <a:solidFill>
                  <a:srgbClr val="292929"/>
                </a:solidFill>
                <a:latin typeface="Calibri" panose="020F0502020204030204" pitchFamily="34" charset="0"/>
                <a:cs typeface="Calibri" panose="020F0502020204030204" pitchFamily="34" charset="0"/>
              </a:rPr>
              <a:t>) </a:t>
            </a:r>
            <a:r>
              <a:rPr lang="en-US" sz="2400" b="1" dirty="0">
                <a:solidFill>
                  <a:srgbClr val="292929"/>
                </a:solidFill>
                <a:latin typeface="Calibri" panose="020F0502020204030204" pitchFamily="34" charset="0"/>
                <a:cs typeface="Calibri" panose="020F0502020204030204" pitchFamily="34" charset="0"/>
              </a:rPr>
              <a:t>with respect to</a:t>
            </a:r>
            <a:r>
              <a:rPr lang="en-US" sz="2400" dirty="0">
                <a:solidFill>
                  <a:srgbClr val="292929"/>
                </a:solidFill>
                <a:latin typeface="Calibri" panose="020F0502020204030204" pitchFamily="34" charset="0"/>
                <a:cs typeface="Calibri" panose="020F0502020204030204" pitchFamily="34" charset="0"/>
              </a:rPr>
              <a:t> the some action(</a:t>
            </a:r>
            <a:r>
              <a:rPr lang="en-US" sz="2400" b="1" dirty="0">
                <a:solidFill>
                  <a:srgbClr val="292929"/>
                </a:solidFill>
                <a:latin typeface="Calibri" panose="020F0502020204030204" pitchFamily="34" charset="0"/>
                <a:cs typeface="Calibri" panose="020F0502020204030204" pitchFamily="34" charset="0"/>
              </a:rPr>
              <a:t>a</a:t>
            </a:r>
            <a:r>
              <a:rPr lang="en-US" sz="2400" dirty="0">
                <a:solidFill>
                  <a:srgbClr val="292929"/>
                </a:solidFill>
                <a:latin typeface="Calibri" panose="020F0502020204030204" pitchFamily="34" charset="0"/>
                <a:cs typeface="Calibri" panose="020F0502020204030204" pitchFamily="34" charset="0"/>
              </a:rPr>
              <a:t>) our agent will take from that state on-wards</a:t>
            </a:r>
            <a:r>
              <a:rPr lang="en-US" sz="2400" dirty="0" smtClean="0">
                <a:solidFill>
                  <a:srgbClr val="292929"/>
                </a:solidFill>
                <a:latin typeface="Calibri" panose="020F0502020204030204" pitchFamily="34" charset="0"/>
                <a:cs typeface="Calibri" panose="020F0502020204030204" pitchFamily="34" charset="0"/>
              </a:rPr>
              <a:t>.</a:t>
            </a:r>
            <a:endParaRPr lang="tr-TR" sz="2400" dirty="0" smtClean="0">
              <a:solidFill>
                <a:srgbClr val="292929"/>
              </a:solidFill>
              <a:latin typeface="Calibri" panose="020F0502020204030204" pitchFamily="34" charset="0"/>
              <a:cs typeface="Calibri" panose="020F0502020204030204" pitchFamily="34" charset="0"/>
            </a:endParaRPr>
          </a:p>
          <a:p>
            <a:endParaRPr lang="tr-TR" sz="2400" dirty="0">
              <a:solidFill>
                <a:srgbClr val="292929"/>
              </a:solidFill>
              <a:latin typeface="Calibri" panose="020F0502020204030204" pitchFamily="34" charset="0"/>
              <a:cs typeface="Calibri" panose="020F0502020204030204" pitchFamily="34" charset="0"/>
            </a:endParaRPr>
          </a:p>
          <a:p>
            <a:r>
              <a:rPr lang="tr-TR" sz="2400" dirty="0" smtClean="0">
                <a:solidFill>
                  <a:srgbClr val="292929"/>
                </a:solidFill>
                <a:latin typeface="Calibri" panose="020F0502020204030204" pitchFamily="34" charset="0"/>
                <a:cs typeface="Calibri" panose="020F0502020204030204" pitchFamily="34" charset="0"/>
              </a:rPr>
              <a:t>Now, let’s go deeper into Bellman Expextation Equation:</a:t>
            </a:r>
          </a:p>
          <a:p>
            <a:r>
              <a:rPr lang="tr-TR" sz="2400" dirty="0" smtClean="0">
                <a:solidFill>
                  <a:srgbClr val="292929"/>
                </a:solidFill>
                <a:latin typeface="Calibri" panose="020F0502020204030204" pitchFamily="34" charset="0"/>
                <a:cs typeface="Calibri" panose="020F0502020204030204" pitchFamily="34" charset="0"/>
              </a:rPr>
              <a:t>Consider the diagram on the right. </a:t>
            </a:r>
            <a:r>
              <a:rPr lang="en-US" sz="2400" dirty="0"/>
              <a:t>From the state </a:t>
            </a:r>
            <a:r>
              <a:rPr lang="en-US" sz="2400" dirty="0" smtClean="0"/>
              <a:t>s</a:t>
            </a:r>
            <a:r>
              <a:rPr lang="tr-TR" sz="2400" dirty="0" smtClean="0"/>
              <a:t>, we</a:t>
            </a:r>
          </a:p>
          <a:p>
            <a:r>
              <a:rPr lang="tr-TR" sz="2400" dirty="0" smtClean="0"/>
              <a:t>Take several actions with some probability distribution</a:t>
            </a:r>
            <a:r>
              <a:rPr lang="en-US" sz="2400" dirty="0" smtClean="0"/>
              <a:t>. </a:t>
            </a:r>
            <a:endParaRPr lang="tr-TR" sz="2400" dirty="0" smtClean="0"/>
          </a:p>
          <a:p>
            <a:r>
              <a:rPr lang="en-US" sz="2400" dirty="0" smtClean="0"/>
              <a:t>There </a:t>
            </a:r>
            <a:r>
              <a:rPr lang="en-US" sz="2400" dirty="0"/>
              <a:t>is a Q-value(State-action value function) for each </a:t>
            </a:r>
            <a:endParaRPr lang="tr-TR" sz="2400" dirty="0" smtClean="0"/>
          </a:p>
          <a:p>
            <a:r>
              <a:rPr lang="en-US" sz="2400" dirty="0" smtClean="0"/>
              <a:t>of </a:t>
            </a:r>
            <a:r>
              <a:rPr lang="en-US" sz="2400" dirty="0"/>
              <a:t>the action. </a:t>
            </a:r>
            <a:r>
              <a:rPr lang="tr-TR" sz="2400" dirty="0" smtClean="0"/>
              <a:t>Now, w</a:t>
            </a:r>
            <a:r>
              <a:rPr lang="en-US" sz="2400" dirty="0" smtClean="0"/>
              <a:t>e </a:t>
            </a:r>
            <a:r>
              <a:rPr lang="tr-TR" sz="2400" dirty="0" smtClean="0"/>
              <a:t>can </a:t>
            </a:r>
            <a:r>
              <a:rPr lang="en-US" sz="2400" dirty="0" smtClean="0"/>
              <a:t>average </a:t>
            </a:r>
            <a:r>
              <a:rPr lang="en-US" sz="2400" dirty="0"/>
              <a:t>the Q-values which </a:t>
            </a:r>
            <a:endParaRPr lang="tr-TR" sz="2400" dirty="0" smtClean="0"/>
          </a:p>
          <a:p>
            <a:r>
              <a:rPr lang="en-US" sz="2400" dirty="0" smtClean="0"/>
              <a:t>tells </a:t>
            </a:r>
            <a:r>
              <a:rPr lang="en-US" sz="2400" dirty="0"/>
              <a:t>us how good it is to be in a particular state. </a:t>
            </a:r>
            <a:endParaRPr lang="tr-TR" sz="2400" dirty="0" smtClean="0"/>
          </a:p>
          <a:p>
            <a:r>
              <a:rPr lang="en-US" sz="2400" dirty="0" smtClean="0"/>
              <a:t>Basically</a:t>
            </a:r>
            <a:r>
              <a:rPr lang="en-US" sz="2400" dirty="0"/>
              <a:t>, it defines V</a:t>
            </a:r>
            <a:r>
              <a:rPr lang="en-US" sz="2400" b="1" baseline="-25000" dirty="0"/>
              <a:t>π</a:t>
            </a:r>
            <a:r>
              <a:rPr lang="en-US" sz="2400" b="1" dirty="0"/>
              <a:t>(s)</a:t>
            </a:r>
            <a:endParaRPr lang="tr-TR" sz="2400" dirty="0">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3"/>
          <a:stretch>
            <a:fillRect/>
          </a:stretch>
        </p:blipFill>
        <p:spPr>
          <a:xfrm>
            <a:off x="7795103" y="3996178"/>
            <a:ext cx="3723809" cy="2224318"/>
          </a:xfrm>
          <a:prstGeom prst="rect">
            <a:avLst/>
          </a:prstGeom>
        </p:spPr>
      </p:pic>
    </p:spTree>
    <p:extLst>
      <p:ext uri="{BB962C8B-B14F-4D97-AF65-F5344CB8AC3E}">
        <p14:creationId xmlns:p14="http://schemas.microsoft.com/office/powerpoint/2010/main" val="323558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40935" y="334851"/>
            <a:ext cx="4250028" cy="1056067"/>
          </a:xfrm>
          <a:prstGeom prst="rect">
            <a:avLst/>
          </a:prstGeom>
        </p:spPr>
      </p:pic>
      <p:sp>
        <p:nvSpPr>
          <p:cNvPr id="3" name="Rectangle 2"/>
          <p:cNvSpPr/>
          <p:nvPr/>
        </p:nvSpPr>
        <p:spPr>
          <a:xfrm>
            <a:off x="637504" y="1586128"/>
            <a:ext cx="10856890" cy="1569660"/>
          </a:xfrm>
          <a:prstGeom prst="rect">
            <a:avLst/>
          </a:prstGeom>
        </p:spPr>
        <p:txBody>
          <a:bodyPr wrap="square">
            <a:spAutoFit/>
          </a:bodyPr>
          <a:lstStyle/>
          <a:p>
            <a:r>
              <a:rPr lang="en-US" sz="2400" dirty="0">
                <a:solidFill>
                  <a:srgbClr val="292929"/>
                </a:solidFill>
                <a:latin typeface="Calibri" panose="020F0502020204030204" pitchFamily="34" charset="0"/>
                <a:cs typeface="Calibri" panose="020F0502020204030204" pitchFamily="34" charset="0"/>
              </a:rPr>
              <a:t>This equation also tells us the connection between State-Value function and State-Action Value Function</a:t>
            </a:r>
            <a:r>
              <a:rPr lang="en-US" sz="2400" dirty="0" smtClean="0">
                <a:solidFill>
                  <a:srgbClr val="292929"/>
                </a:solidFill>
                <a:latin typeface="Calibri" panose="020F0502020204030204" pitchFamily="34" charset="0"/>
                <a:cs typeface="Calibri" panose="020F0502020204030204" pitchFamily="34" charset="0"/>
              </a:rPr>
              <a:t>.</a:t>
            </a:r>
            <a:endParaRPr lang="tr-TR" sz="2400" dirty="0" smtClean="0">
              <a:solidFill>
                <a:srgbClr val="292929"/>
              </a:solidFill>
              <a:latin typeface="Calibri" panose="020F0502020204030204" pitchFamily="34" charset="0"/>
              <a:cs typeface="Calibri" panose="020F0502020204030204" pitchFamily="34" charset="0"/>
            </a:endParaRPr>
          </a:p>
          <a:p>
            <a:endParaRPr lang="tr-TR" sz="2400" dirty="0">
              <a:solidFill>
                <a:srgbClr val="292929"/>
              </a:solidFill>
              <a:latin typeface="Calibri" panose="020F0502020204030204" pitchFamily="34" charset="0"/>
              <a:cs typeface="Calibri" panose="020F0502020204030204" pitchFamily="34" charset="0"/>
            </a:endParaRPr>
          </a:p>
          <a:p>
            <a:r>
              <a:rPr lang="en-US" sz="2400" dirty="0"/>
              <a:t>Now, let’s look at the </a:t>
            </a:r>
            <a:r>
              <a:rPr lang="tr-TR" sz="2400" dirty="0" smtClean="0"/>
              <a:t>following</a:t>
            </a:r>
            <a:r>
              <a:rPr lang="en-US" sz="2400" dirty="0" smtClean="0"/>
              <a:t> </a:t>
            </a:r>
            <a:r>
              <a:rPr lang="en-US" sz="2400" dirty="0"/>
              <a:t>diagram for State-Action Value Function:</a:t>
            </a:r>
            <a:endParaRPr lang="tr-TR" sz="24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3"/>
          <a:stretch>
            <a:fillRect/>
          </a:stretch>
        </p:blipFill>
        <p:spPr>
          <a:xfrm>
            <a:off x="7742013" y="3490175"/>
            <a:ext cx="3752381" cy="2161994"/>
          </a:xfrm>
          <a:prstGeom prst="rect">
            <a:avLst/>
          </a:prstGeom>
        </p:spPr>
      </p:pic>
      <p:sp>
        <p:nvSpPr>
          <p:cNvPr id="5" name="Rectangle 4"/>
          <p:cNvSpPr/>
          <p:nvPr/>
        </p:nvSpPr>
        <p:spPr>
          <a:xfrm>
            <a:off x="637503" y="3350998"/>
            <a:ext cx="7104509" cy="3416320"/>
          </a:xfrm>
          <a:prstGeom prst="rect">
            <a:avLst/>
          </a:prstGeom>
        </p:spPr>
        <p:txBody>
          <a:bodyPr wrap="square">
            <a:spAutoFit/>
          </a:bodyPr>
          <a:lstStyle/>
          <a:p>
            <a:r>
              <a:rPr lang="en-US" sz="2400" dirty="0">
                <a:solidFill>
                  <a:srgbClr val="292929"/>
                </a:solidFill>
                <a:latin typeface="Calibri" panose="020F0502020204030204" pitchFamily="34" charset="0"/>
                <a:cs typeface="Calibri" panose="020F0502020204030204" pitchFamily="34" charset="0"/>
              </a:rPr>
              <a:t>This </a:t>
            </a:r>
            <a:r>
              <a:rPr lang="en-US" sz="2400" dirty="0" smtClean="0">
                <a:solidFill>
                  <a:srgbClr val="292929"/>
                </a:solidFill>
                <a:latin typeface="Calibri" panose="020F0502020204030204" pitchFamily="34" charset="0"/>
                <a:cs typeface="Calibri" panose="020F0502020204030204" pitchFamily="34" charset="0"/>
              </a:rPr>
              <a:t>diagram </a:t>
            </a:r>
            <a:r>
              <a:rPr lang="en-US" sz="2400" dirty="0">
                <a:solidFill>
                  <a:srgbClr val="292929"/>
                </a:solidFill>
                <a:latin typeface="Calibri" panose="020F0502020204030204" pitchFamily="34" charset="0"/>
                <a:cs typeface="Calibri" panose="020F0502020204030204" pitchFamily="34" charset="0"/>
              </a:rPr>
              <a:t>says that suppose we start off by taking some </a:t>
            </a:r>
            <a:r>
              <a:rPr lang="en-US" sz="2400" dirty="0" smtClean="0">
                <a:solidFill>
                  <a:srgbClr val="292929"/>
                </a:solidFill>
                <a:latin typeface="Calibri" panose="020F0502020204030204" pitchFamily="34" charset="0"/>
                <a:cs typeface="Calibri" panose="020F0502020204030204" pitchFamily="34" charset="0"/>
              </a:rPr>
              <a:t>action</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a:t>
            </a:r>
            <a:r>
              <a:rPr lang="en-US" sz="2400" dirty="0">
                <a:solidFill>
                  <a:srgbClr val="292929"/>
                </a:solidFill>
                <a:latin typeface="Calibri" panose="020F0502020204030204" pitchFamily="34" charset="0"/>
                <a:cs typeface="Calibri" panose="020F0502020204030204" pitchFamily="34" charset="0"/>
              </a:rPr>
              <a:t>a). So, because of the </a:t>
            </a:r>
            <a:r>
              <a:rPr lang="en-US" sz="2400" dirty="0" smtClean="0">
                <a:solidFill>
                  <a:srgbClr val="292929"/>
                </a:solidFill>
                <a:latin typeface="Calibri" panose="020F0502020204030204" pitchFamily="34" charset="0"/>
                <a:cs typeface="Calibri" panose="020F0502020204030204" pitchFamily="34" charset="0"/>
              </a:rPr>
              <a:t>action</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a:t>
            </a:r>
            <a:r>
              <a:rPr lang="en-US" sz="2400" dirty="0">
                <a:solidFill>
                  <a:srgbClr val="292929"/>
                </a:solidFill>
                <a:latin typeface="Calibri" panose="020F0502020204030204" pitchFamily="34" charset="0"/>
                <a:cs typeface="Calibri" panose="020F0502020204030204" pitchFamily="34" charset="0"/>
              </a:rPr>
              <a:t>a) the agent might </a:t>
            </a:r>
            <a:r>
              <a:rPr lang="tr-TR" sz="2400" dirty="0" smtClean="0">
                <a:solidFill>
                  <a:srgbClr val="292929"/>
                </a:solidFill>
                <a:latin typeface="Calibri" panose="020F0502020204030204" pitchFamily="34" charset="0"/>
                <a:cs typeface="Calibri" panose="020F0502020204030204" pitchFamily="34" charset="0"/>
              </a:rPr>
              <a:t>move in</a:t>
            </a:r>
            <a:r>
              <a:rPr lang="en-US" sz="2400" dirty="0" smtClean="0">
                <a:solidFill>
                  <a:srgbClr val="292929"/>
                </a:solidFill>
                <a:latin typeface="Calibri" panose="020F0502020204030204" pitchFamily="34" charset="0"/>
                <a:cs typeface="Calibri" panose="020F0502020204030204" pitchFamily="34" charset="0"/>
              </a:rPr>
              <a:t>to </a:t>
            </a:r>
            <a:r>
              <a:rPr lang="en-US" sz="2400" dirty="0">
                <a:solidFill>
                  <a:srgbClr val="292929"/>
                </a:solidFill>
                <a:latin typeface="Calibri" panose="020F0502020204030204" pitchFamily="34" charset="0"/>
                <a:cs typeface="Calibri" panose="020F0502020204030204" pitchFamily="34" charset="0"/>
              </a:rPr>
              <a:t>any of </a:t>
            </a:r>
            <a:r>
              <a:rPr lang="tr-TR" sz="2400" dirty="0" smtClean="0">
                <a:solidFill>
                  <a:srgbClr val="292929"/>
                </a:solidFill>
                <a:latin typeface="Calibri" panose="020F0502020204030204" pitchFamily="34" charset="0"/>
                <a:cs typeface="Calibri" panose="020F0502020204030204" pitchFamily="34" charset="0"/>
              </a:rPr>
              <a:t>neigbour</a:t>
            </a:r>
            <a:r>
              <a:rPr lang="en-US" sz="2400" dirty="0" smtClean="0">
                <a:solidFill>
                  <a:srgbClr val="292929"/>
                </a:solidFill>
                <a:latin typeface="Calibri" panose="020F0502020204030204" pitchFamily="34" charset="0"/>
                <a:cs typeface="Calibri" panose="020F0502020204030204" pitchFamily="34" charset="0"/>
              </a:rPr>
              <a:t> </a:t>
            </a:r>
            <a:r>
              <a:rPr lang="en-US" sz="2400" dirty="0">
                <a:solidFill>
                  <a:srgbClr val="292929"/>
                </a:solidFill>
                <a:latin typeface="Calibri" panose="020F0502020204030204" pitchFamily="34" charset="0"/>
                <a:cs typeface="Calibri" panose="020F0502020204030204" pitchFamily="34" charset="0"/>
              </a:rPr>
              <a:t>states </a:t>
            </a:r>
            <a:r>
              <a:rPr lang="tr-TR" sz="2400" dirty="0" smtClean="0">
                <a:solidFill>
                  <a:srgbClr val="292929"/>
                </a:solidFill>
                <a:latin typeface="Calibri" panose="020F0502020204030204" pitchFamily="34" charset="0"/>
                <a:cs typeface="Calibri" panose="020F0502020204030204" pitchFamily="34" charset="0"/>
              </a:rPr>
              <a:t>in</a:t>
            </a:r>
            <a:r>
              <a:rPr lang="en-US" sz="2400" dirty="0" smtClean="0">
                <a:solidFill>
                  <a:srgbClr val="292929"/>
                </a:solidFill>
                <a:latin typeface="Calibri" panose="020F0502020204030204" pitchFamily="34" charset="0"/>
                <a:cs typeface="Calibri" panose="020F0502020204030204" pitchFamily="34" charset="0"/>
              </a:rPr>
              <a:t> </a:t>
            </a:r>
            <a:r>
              <a:rPr lang="en-US" sz="2400" dirty="0">
                <a:solidFill>
                  <a:srgbClr val="292929"/>
                </a:solidFill>
                <a:latin typeface="Calibri" panose="020F0502020204030204" pitchFamily="34" charset="0"/>
                <a:cs typeface="Calibri" panose="020F0502020204030204" pitchFamily="34" charset="0"/>
              </a:rPr>
              <a:t>the environment. </a:t>
            </a:r>
            <a:r>
              <a:rPr lang="tr-TR" sz="2400" dirty="0" smtClean="0">
                <a:solidFill>
                  <a:srgbClr val="292929"/>
                </a:solidFill>
                <a:latin typeface="Calibri" panose="020F0502020204030204" pitchFamily="34" charset="0"/>
                <a:cs typeface="Calibri" panose="020F0502020204030204" pitchFamily="34" charset="0"/>
              </a:rPr>
              <a:t>Now: </a:t>
            </a:r>
            <a:r>
              <a:rPr lang="en-US" sz="2400" b="1" i="1" dirty="0" smtClean="0">
                <a:solidFill>
                  <a:srgbClr val="292929"/>
                </a:solidFill>
                <a:latin typeface="Calibri" panose="020F0502020204030204" pitchFamily="34" charset="0"/>
                <a:cs typeface="Calibri" panose="020F0502020204030204" pitchFamily="34" charset="0"/>
              </a:rPr>
              <a:t>how </a:t>
            </a:r>
            <a:r>
              <a:rPr lang="en-US" sz="2400" b="1" i="1" dirty="0">
                <a:solidFill>
                  <a:srgbClr val="292929"/>
                </a:solidFill>
                <a:latin typeface="Calibri" panose="020F0502020204030204" pitchFamily="34" charset="0"/>
                <a:cs typeface="Calibri" panose="020F0502020204030204" pitchFamily="34" charset="0"/>
              </a:rPr>
              <a:t>good it is to take action(a</a:t>
            </a:r>
            <a:r>
              <a:rPr lang="en-US" sz="2400" b="1" i="1" dirty="0" smtClean="0">
                <a:solidFill>
                  <a:srgbClr val="292929"/>
                </a:solidFill>
                <a:latin typeface="Calibri" panose="020F0502020204030204" pitchFamily="34" charset="0"/>
                <a:cs typeface="Calibri" panose="020F0502020204030204" pitchFamily="34" charset="0"/>
              </a:rPr>
              <a:t>)?</a:t>
            </a:r>
            <a:endParaRPr lang="tr-TR" sz="2400" b="1" i="1" dirty="0" smtClean="0">
              <a:solidFill>
                <a:srgbClr val="292929"/>
              </a:solidFill>
              <a:latin typeface="Calibri" panose="020F0502020204030204" pitchFamily="34" charset="0"/>
              <a:cs typeface="Calibri" panose="020F0502020204030204" pitchFamily="34" charset="0"/>
            </a:endParaRPr>
          </a:p>
          <a:p>
            <a:endParaRPr lang="en-US" sz="2400" dirty="0">
              <a:solidFill>
                <a:srgbClr val="292929"/>
              </a:solidFill>
              <a:latin typeface="Calibri" panose="020F0502020204030204" pitchFamily="34" charset="0"/>
              <a:cs typeface="Calibri" panose="020F0502020204030204" pitchFamily="34" charset="0"/>
            </a:endParaRPr>
          </a:p>
          <a:p>
            <a:r>
              <a:rPr lang="en-US" sz="2400" dirty="0">
                <a:solidFill>
                  <a:srgbClr val="292929"/>
                </a:solidFill>
                <a:latin typeface="Calibri" panose="020F0502020204030204" pitchFamily="34" charset="0"/>
                <a:cs typeface="Calibri" panose="020F0502020204030204" pitchFamily="34" charset="0"/>
              </a:rPr>
              <a:t>We again average the state-values of </a:t>
            </a:r>
            <a:r>
              <a:rPr lang="tr-TR" sz="2400" dirty="0" smtClean="0">
                <a:solidFill>
                  <a:srgbClr val="292929"/>
                </a:solidFill>
                <a:latin typeface="Calibri" panose="020F0502020204030204" pitchFamily="34" charset="0"/>
                <a:cs typeface="Calibri" panose="020F0502020204030204" pitchFamily="34" charset="0"/>
              </a:rPr>
              <a:t>neighbour </a:t>
            </a:r>
            <a:r>
              <a:rPr lang="en-US" sz="2400" dirty="0" smtClean="0">
                <a:solidFill>
                  <a:srgbClr val="292929"/>
                </a:solidFill>
                <a:latin typeface="Calibri" panose="020F0502020204030204" pitchFamily="34" charset="0"/>
                <a:cs typeface="Calibri" panose="020F0502020204030204" pitchFamily="34" charset="0"/>
              </a:rPr>
              <a:t>states</a:t>
            </a:r>
            <a:r>
              <a:rPr lang="en-US" sz="2400" dirty="0">
                <a:solidFill>
                  <a:srgbClr val="292929"/>
                </a:solidFill>
                <a:latin typeface="Calibri" panose="020F0502020204030204" pitchFamily="34" charset="0"/>
                <a:cs typeface="Calibri" panose="020F0502020204030204" pitchFamily="34" charset="0"/>
              </a:rPr>
              <a:t>, added with an immediate reward which tells us how good it is to take a particular </a:t>
            </a:r>
            <a:r>
              <a:rPr lang="en-US" sz="2400" dirty="0" smtClean="0">
                <a:solidFill>
                  <a:srgbClr val="292929"/>
                </a:solidFill>
                <a:latin typeface="Calibri" panose="020F0502020204030204" pitchFamily="34" charset="0"/>
                <a:cs typeface="Calibri" panose="020F0502020204030204" pitchFamily="34" charset="0"/>
              </a:rPr>
              <a:t>action</a:t>
            </a:r>
            <a:r>
              <a:rPr lang="tr-TR" sz="2400" dirty="0" smtClean="0">
                <a:solidFill>
                  <a:srgbClr val="292929"/>
                </a:solidFill>
                <a:latin typeface="Calibri" panose="020F0502020204030204" pitchFamily="34" charset="0"/>
                <a:cs typeface="Calibri" panose="020F0502020204030204" pitchFamily="34" charset="0"/>
              </a:rPr>
              <a:t> </a:t>
            </a:r>
            <a:r>
              <a:rPr lang="en-US" sz="2400" dirty="0" smtClean="0">
                <a:solidFill>
                  <a:srgbClr val="292929"/>
                </a:solidFill>
                <a:latin typeface="Calibri" panose="020F0502020204030204" pitchFamily="34" charset="0"/>
                <a:cs typeface="Calibri" panose="020F0502020204030204" pitchFamily="34" charset="0"/>
              </a:rPr>
              <a:t>(</a:t>
            </a:r>
            <a:r>
              <a:rPr lang="en-US" sz="2400" dirty="0">
                <a:solidFill>
                  <a:srgbClr val="292929"/>
                </a:solidFill>
                <a:latin typeface="Calibri" panose="020F0502020204030204" pitchFamily="34" charset="0"/>
                <a:cs typeface="Calibri" panose="020F0502020204030204" pitchFamily="34" charset="0"/>
              </a:rPr>
              <a:t>a).This defines </a:t>
            </a:r>
            <a:r>
              <a:rPr lang="tr-TR" sz="2400" dirty="0" smtClean="0">
                <a:solidFill>
                  <a:srgbClr val="292929"/>
                </a:solidFill>
                <a:latin typeface="Calibri" panose="020F0502020204030204" pitchFamily="34" charset="0"/>
                <a:cs typeface="Calibri" panose="020F0502020204030204" pitchFamily="34" charset="0"/>
              </a:rPr>
              <a:t>the</a:t>
            </a:r>
            <a:r>
              <a:rPr lang="en-US" sz="2400" dirty="0" smtClean="0">
                <a:solidFill>
                  <a:srgbClr val="292929"/>
                </a:solidFill>
                <a:latin typeface="Calibri" panose="020F0502020204030204" pitchFamily="34" charset="0"/>
                <a:cs typeface="Calibri" panose="020F0502020204030204" pitchFamily="34" charset="0"/>
              </a:rPr>
              <a:t> </a:t>
            </a:r>
            <a:r>
              <a:rPr lang="en-US" sz="2400" dirty="0">
                <a:solidFill>
                  <a:srgbClr val="292929"/>
                </a:solidFill>
                <a:latin typeface="Calibri" panose="020F0502020204030204" pitchFamily="34" charset="0"/>
                <a:cs typeface="Calibri" panose="020F0502020204030204" pitchFamily="34" charset="0"/>
              </a:rPr>
              <a:t>q</a:t>
            </a:r>
            <a:r>
              <a:rPr lang="en-US" sz="2400" b="1" baseline="-25000" dirty="0">
                <a:solidFill>
                  <a:srgbClr val="292929"/>
                </a:solidFill>
                <a:latin typeface="Calibri" panose="020F0502020204030204" pitchFamily="34" charset="0"/>
                <a:cs typeface="Calibri" panose="020F0502020204030204" pitchFamily="34" charset="0"/>
              </a:rPr>
              <a:t>π</a:t>
            </a:r>
            <a:r>
              <a:rPr lang="en-US" sz="2400" b="1" dirty="0">
                <a:solidFill>
                  <a:srgbClr val="292929"/>
                </a:solidFill>
                <a:latin typeface="Calibri" panose="020F0502020204030204" pitchFamily="34" charset="0"/>
                <a:cs typeface="Calibri" panose="020F0502020204030204" pitchFamily="34" charset="0"/>
              </a:rPr>
              <a:t>(</a:t>
            </a:r>
            <a:r>
              <a:rPr lang="en-US" sz="2400" b="1" dirty="0" err="1">
                <a:solidFill>
                  <a:srgbClr val="292929"/>
                </a:solidFill>
                <a:latin typeface="Calibri" panose="020F0502020204030204" pitchFamily="34" charset="0"/>
                <a:cs typeface="Calibri" panose="020F0502020204030204" pitchFamily="34" charset="0"/>
              </a:rPr>
              <a:t>s,a</a:t>
            </a:r>
            <a:r>
              <a:rPr lang="en-US" sz="2400" b="1" dirty="0">
                <a:solidFill>
                  <a:srgbClr val="292929"/>
                </a:solidFill>
                <a:latin typeface="Calibri" panose="020F0502020204030204" pitchFamily="34" charset="0"/>
                <a:cs typeface="Calibri" panose="020F0502020204030204" pitchFamily="34" charset="0"/>
              </a:rPr>
              <a:t>).</a:t>
            </a:r>
            <a:endParaRPr lang="en-US" sz="2400" b="0" i="0" dirty="0">
              <a:solidFill>
                <a:srgbClr val="292929"/>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1933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9346" y="265940"/>
            <a:ext cx="11608157" cy="6370975"/>
          </a:xfrm>
          <a:prstGeom prst="rect">
            <a:avLst/>
          </a:prstGeom>
        </p:spPr>
        <p:txBody>
          <a:bodyPr wrap="square">
            <a:spAutoFit/>
          </a:bodyPr>
          <a:lstStyle/>
          <a:p>
            <a:pPr marL="457200" indent="-457200" fontAlgn="base">
              <a:buAutoNum type="arabicPeriod"/>
            </a:pPr>
            <a:r>
              <a:rPr lang="en-US" sz="2400" b="1" dirty="0" smtClean="0">
                <a:solidFill>
                  <a:srgbClr val="222222"/>
                </a:solidFill>
                <a:latin typeface="Helvetica Neue"/>
              </a:rPr>
              <a:t>Supervised Learning</a:t>
            </a:r>
            <a:endParaRPr lang="tr-TR" sz="2400" b="1" dirty="0" smtClean="0">
              <a:solidFill>
                <a:srgbClr val="222222"/>
              </a:solidFill>
              <a:latin typeface="Helvetica Neue"/>
            </a:endParaRPr>
          </a:p>
          <a:p>
            <a:pPr fontAlgn="base"/>
            <a:endParaRPr lang="en-US" sz="2400" b="1" dirty="0">
              <a:solidFill>
                <a:srgbClr val="222222"/>
              </a:solidFill>
              <a:latin typeface="Helvetica Neue"/>
            </a:endParaRPr>
          </a:p>
          <a:p>
            <a:pPr fontAlgn="base"/>
            <a:r>
              <a:rPr lang="en-US" sz="2400" dirty="0">
                <a:latin typeface="Helvetica Neue"/>
              </a:rPr>
              <a:t>Supervised learning describes </a:t>
            </a:r>
            <a:r>
              <a:rPr lang="en-US" sz="2400" dirty="0">
                <a:solidFill>
                  <a:srgbClr val="555555"/>
                </a:solidFill>
                <a:latin typeface="Helvetica Neue"/>
              </a:rPr>
              <a:t>a class of </a:t>
            </a:r>
            <a:r>
              <a:rPr lang="tr-TR" sz="2400" dirty="0" smtClean="0">
                <a:solidFill>
                  <a:srgbClr val="555555"/>
                </a:solidFill>
                <a:latin typeface="Helvetica Neue"/>
              </a:rPr>
              <a:t>learning </a:t>
            </a:r>
            <a:r>
              <a:rPr lang="en-US" sz="2400" dirty="0" smtClean="0">
                <a:solidFill>
                  <a:srgbClr val="555555"/>
                </a:solidFill>
                <a:latin typeface="Helvetica Neue"/>
              </a:rPr>
              <a:t>problem</a:t>
            </a:r>
            <a:r>
              <a:rPr lang="tr-TR" sz="2400" dirty="0" smtClean="0">
                <a:solidFill>
                  <a:srgbClr val="555555"/>
                </a:solidFill>
                <a:latin typeface="Helvetica Neue"/>
              </a:rPr>
              <a:t>s</a:t>
            </a:r>
            <a:r>
              <a:rPr lang="en-US" sz="2400" dirty="0" smtClean="0">
                <a:solidFill>
                  <a:srgbClr val="555555"/>
                </a:solidFill>
                <a:latin typeface="Helvetica Neue"/>
              </a:rPr>
              <a:t> </a:t>
            </a:r>
            <a:r>
              <a:rPr lang="en-US" sz="2400" dirty="0">
                <a:solidFill>
                  <a:srgbClr val="555555"/>
                </a:solidFill>
                <a:latin typeface="Helvetica Neue"/>
              </a:rPr>
              <a:t>that </a:t>
            </a:r>
            <a:r>
              <a:rPr lang="en-US" sz="2400" dirty="0" smtClean="0">
                <a:solidFill>
                  <a:srgbClr val="555555"/>
                </a:solidFill>
                <a:latin typeface="Helvetica Neue"/>
              </a:rPr>
              <a:t>involve </a:t>
            </a:r>
            <a:r>
              <a:rPr lang="en-US" sz="2400" dirty="0">
                <a:solidFill>
                  <a:srgbClr val="555555"/>
                </a:solidFill>
                <a:latin typeface="Helvetica Neue"/>
              </a:rPr>
              <a:t>using a model to learn a mapping between input examples and the target variable</a:t>
            </a:r>
            <a:r>
              <a:rPr lang="en-US" sz="2400" dirty="0" smtClean="0">
                <a:solidFill>
                  <a:srgbClr val="555555"/>
                </a:solidFill>
                <a:latin typeface="Helvetica Neue"/>
              </a:rPr>
              <a:t>.</a:t>
            </a:r>
            <a:endParaRPr lang="tr-TR" sz="2400" dirty="0" smtClean="0">
              <a:solidFill>
                <a:srgbClr val="555555"/>
              </a:solidFill>
              <a:latin typeface="Helvetica Neue"/>
            </a:endParaRPr>
          </a:p>
          <a:p>
            <a:pPr fontAlgn="base"/>
            <a:endParaRPr lang="tr-TR" sz="2400" b="0" dirty="0">
              <a:solidFill>
                <a:srgbClr val="555555"/>
              </a:solidFill>
              <a:effectLst/>
              <a:latin typeface="Helvetica Neue"/>
            </a:endParaRPr>
          </a:p>
          <a:p>
            <a:pPr fontAlgn="base"/>
            <a:r>
              <a:rPr lang="en-US" sz="2400" dirty="0">
                <a:solidFill>
                  <a:srgbClr val="555555"/>
                </a:solidFill>
                <a:latin typeface="Helvetica Neue"/>
              </a:rPr>
              <a:t>Models are fit on training data comprised of inputs and outputs and used to make predictions on test sets where only the inputs are provided and the outputs from the model are compared to the withheld target variables and used to estimate the skill of the model</a:t>
            </a:r>
            <a:r>
              <a:rPr lang="en-US" sz="2400" dirty="0" smtClean="0">
                <a:solidFill>
                  <a:srgbClr val="555555"/>
                </a:solidFill>
                <a:latin typeface="Helvetica Neue"/>
              </a:rPr>
              <a:t>.</a:t>
            </a:r>
            <a:endParaRPr lang="tr-TR" sz="2400" dirty="0" smtClean="0">
              <a:solidFill>
                <a:srgbClr val="555555"/>
              </a:solidFill>
              <a:latin typeface="Helvetica Neue"/>
            </a:endParaRPr>
          </a:p>
          <a:p>
            <a:pPr fontAlgn="base"/>
            <a:endParaRPr lang="tr-TR" sz="2400" b="0" dirty="0">
              <a:solidFill>
                <a:srgbClr val="555555"/>
              </a:solidFill>
              <a:effectLst/>
              <a:latin typeface="Helvetica Neue"/>
            </a:endParaRPr>
          </a:p>
          <a:p>
            <a:pPr fontAlgn="base"/>
            <a:r>
              <a:rPr lang="en-US" sz="2400" dirty="0"/>
              <a:t>There are two main types of supervised learning problems: </a:t>
            </a:r>
            <a:endParaRPr lang="tr-TR" sz="2400" dirty="0" smtClean="0"/>
          </a:p>
          <a:p>
            <a:pPr fontAlgn="base"/>
            <a:r>
              <a:rPr lang="tr-TR" sz="2400" b="1" dirty="0"/>
              <a:t>	</a:t>
            </a:r>
            <a:r>
              <a:rPr lang="en-US" sz="2400" b="1" dirty="0" smtClean="0"/>
              <a:t>Classification</a:t>
            </a:r>
            <a:r>
              <a:rPr lang="en-US" sz="2400" dirty="0"/>
              <a:t>: Supervised learning problem that involves predicting a class label.</a:t>
            </a:r>
          </a:p>
          <a:p>
            <a:pPr fontAlgn="base"/>
            <a:r>
              <a:rPr lang="tr-TR" sz="2400" b="1" dirty="0" smtClean="0"/>
              <a:t>	</a:t>
            </a:r>
            <a:r>
              <a:rPr lang="en-US" sz="2400" b="1" dirty="0" smtClean="0"/>
              <a:t>Regression</a:t>
            </a:r>
            <a:r>
              <a:rPr lang="en-US" sz="2400" dirty="0"/>
              <a:t>: Supervised learning problem that involves predicting a numerical </a:t>
            </a:r>
            <a:r>
              <a:rPr lang="tr-TR" sz="2400" dirty="0" smtClean="0"/>
              <a:t>value</a:t>
            </a:r>
            <a:r>
              <a:rPr lang="en-US" sz="2400" dirty="0" smtClean="0"/>
              <a:t>.</a:t>
            </a:r>
            <a:endParaRPr lang="tr-TR" sz="2400" dirty="0" smtClean="0"/>
          </a:p>
          <a:p>
            <a:pPr fontAlgn="base"/>
            <a:endParaRPr lang="en-US" sz="2400" dirty="0"/>
          </a:p>
          <a:p>
            <a:pPr fontAlgn="base"/>
            <a:r>
              <a:rPr lang="en-US" sz="2400" dirty="0"/>
              <a:t>Both classification and regression problems may have one or more input variables and input variables may be any data type, such as numerical or categorical.</a:t>
            </a:r>
          </a:p>
          <a:p>
            <a:pPr fontAlgn="base"/>
            <a:endParaRPr lang="en-US" sz="2400" b="0" dirty="0">
              <a:solidFill>
                <a:srgbClr val="555555"/>
              </a:solidFill>
              <a:effectLst/>
              <a:latin typeface="Helvetica Neue"/>
            </a:endParaRPr>
          </a:p>
        </p:txBody>
      </p:sp>
    </p:spTree>
    <p:extLst>
      <p:ext uri="{BB962C8B-B14F-4D97-AF65-F5344CB8AC3E}">
        <p14:creationId xmlns:p14="http://schemas.microsoft.com/office/powerpoint/2010/main" val="1189622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161" y="539771"/>
            <a:ext cx="6370014" cy="461665"/>
          </a:xfrm>
          <a:prstGeom prst="rect">
            <a:avLst/>
          </a:prstGeom>
        </p:spPr>
        <p:txBody>
          <a:bodyPr wrap="none">
            <a:spAutoFit/>
          </a:bodyPr>
          <a:lstStyle/>
          <a:p>
            <a:r>
              <a:rPr lang="en-US" sz="2400" dirty="0">
                <a:solidFill>
                  <a:srgbClr val="292929"/>
                </a:solidFill>
                <a:latin typeface="Calibri" panose="020F0502020204030204" pitchFamily="34" charset="0"/>
                <a:cs typeface="Calibri" panose="020F0502020204030204" pitchFamily="34" charset="0"/>
              </a:rPr>
              <a:t>Mathematically, </a:t>
            </a:r>
            <a:r>
              <a:rPr lang="tr-TR" sz="2400" dirty="0" smtClean="0">
                <a:solidFill>
                  <a:srgbClr val="292929"/>
                </a:solidFill>
                <a:latin typeface="Calibri" panose="020F0502020204030204" pitchFamily="34" charset="0"/>
                <a:cs typeface="Calibri" panose="020F0502020204030204" pitchFamily="34" charset="0"/>
              </a:rPr>
              <a:t>this can be expressed </a:t>
            </a:r>
            <a:r>
              <a:rPr lang="en-US" sz="2400" dirty="0" smtClean="0">
                <a:solidFill>
                  <a:srgbClr val="292929"/>
                </a:solidFill>
                <a:latin typeface="Calibri" panose="020F0502020204030204" pitchFamily="34" charset="0"/>
                <a:cs typeface="Calibri" panose="020F0502020204030204" pitchFamily="34" charset="0"/>
              </a:rPr>
              <a:t>as </a:t>
            </a:r>
            <a:r>
              <a:rPr lang="en-US" sz="2400" dirty="0">
                <a:solidFill>
                  <a:srgbClr val="292929"/>
                </a:solidFill>
                <a:latin typeface="Calibri" panose="020F0502020204030204" pitchFamily="34" charset="0"/>
                <a:cs typeface="Calibri" panose="020F0502020204030204" pitchFamily="34" charset="0"/>
              </a:rPr>
              <a:t>follows :</a:t>
            </a:r>
            <a:endParaRPr lang="tr-TR" sz="2400" dirty="0">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2"/>
          <a:stretch>
            <a:fillRect/>
          </a:stretch>
        </p:blipFill>
        <p:spPr>
          <a:xfrm>
            <a:off x="3734873" y="1262131"/>
            <a:ext cx="5576551" cy="998460"/>
          </a:xfrm>
          <a:prstGeom prst="rect">
            <a:avLst/>
          </a:prstGeom>
        </p:spPr>
      </p:pic>
      <p:sp>
        <p:nvSpPr>
          <p:cNvPr id="4" name="Rectangle 3"/>
          <p:cNvSpPr/>
          <p:nvPr/>
        </p:nvSpPr>
        <p:spPr>
          <a:xfrm>
            <a:off x="510161" y="2260591"/>
            <a:ext cx="5703421" cy="461665"/>
          </a:xfrm>
          <a:prstGeom prst="rect">
            <a:avLst/>
          </a:prstGeom>
        </p:spPr>
        <p:txBody>
          <a:bodyPr wrap="none">
            <a:spAutoFit/>
          </a:bodyPr>
          <a:lstStyle/>
          <a:p>
            <a:r>
              <a:rPr lang="en-US" sz="2400" dirty="0">
                <a:solidFill>
                  <a:srgbClr val="292929"/>
                </a:solidFill>
                <a:latin typeface="Calibri" panose="020F0502020204030204" pitchFamily="34" charset="0"/>
                <a:cs typeface="Calibri" panose="020F0502020204030204" pitchFamily="34" charset="0"/>
              </a:rPr>
              <a:t>where P is the Transition </a:t>
            </a:r>
            <a:r>
              <a:rPr lang="en-US" sz="2400" dirty="0" smtClean="0">
                <a:solidFill>
                  <a:srgbClr val="292929"/>
                </a:solidFill>
                <a:latin typeface="Calibri" panose="020F0502020204030204" pitchFamily="34" charset="0"/>
                <a:cs typeface="Calibri" panose="020F0502020204030204" pitchFamily="34" charset="0"/>
              </a:rPr>
              <a:t>Probability</a:t>
            </a:r>
            <a:r>
              <a:rPr lang="tr-TR" sz="2400" dirty="0" smtClean="0">
                <a:solidFill>
                  <a:srgbClr val="292929"/>
                </a:solidFill>
                <a:latin typeface="Calibri" panose="020F0502020204030204" pitchFamily="34" charset="0"/>
                <a:cs typeface="Calibri" panose="020F0502020204030204" pitchFamily="34" charset="0"/>
              </a:rPr>
              <a:t> Matrix </a:t>
            </a:r>
            <a:r>
              <a:rPr lang="en-US" sz="2400" dirty="0" smtClean="0">
                <a:solidFill>
                  <a:srgbClr val="292929"/>
                </a:solidFill>
                <a:latin typeface="Calibri" panose="020F0502020204030204" pitchFamily="34" charset="0"/>
                <a:cs typeface="Calibri" panose="020F0502020204030204" pitchFamily="34" charset="0"/>
              </a:rPr>
              <a:t>.</a:t>
            </a:r>
            <a:endParaRPr lang="tr-TR" sz="2400" dirty="0">
              <a:latin typeface="Calibri" panose="020F0502020204030204" pitchFamily="34" charset="0"/>
              <a:cs typeface="Calibri" panose="020F0502020204030204" pitchFamily="34" charset="0"/>
            </a:endParaRPr>
          </a:p>
        </p:txBody>
      </p:sp>
      <p:sp>
        <p:nvSpPr>
          <p:cNvPr id="5" name="Rectangle 4"/>
          <p:cNvSpPr/>
          <p:nvPr/>
        </p:nvSpPr>
        <p:spPr>
          <a:xfrm>
            <a:off x="510161" y="3105835"/>
            <a:ext cx="11183856" cy="461665"/>
          </a:xfrm>
          <a:prstGeom prst="rect">
            <a:avLst/>
          </a:prstGeom>
        </p:spPr>
        <p:txBody>
          <a:bodyPr wrap="square">
            <a:spAutoFit/>
          </a:bodyPr>
          <a:lstStyle/>
          <a:p>
            <a:r>
              <a:rPr lang="en-US" sz="2400" dirty="0">
                <a:solidFill>
                  <a:srgbClr val="292929"/>
                </a:solidFill>
                <a:latin typeface="Calibri" panose="020F0502020204030204" pitchFamily="34" charset="0"/>
                <a:cs typeface="Calibri" panose="020F0502020204030204" pitchFamily="34" charset="0"/>
              </a:rPr>
              <a:t>Now let’s stitch these backup diagrams together to define State-Value Function, V</a:t>
            </a:r>
            <a:r>
              <a:rPr lang="en-US" sz="2400" b="1" dirty="0">
                <a:solidFill>
                  <a:srgbClr val="292929"/>
                </a:solidFill>
                <a:latin typeface="Calibri" panose="020F0502020204030204" pitchFamily="34" charset="0"/>
                <a:cs typeface="Calibri" panose="020F0502020204030204" pitchFamily="34" charset="0"/>
              </a:rPr>
              <a:t>π(s)</a:t>
            </a:r>
            <a:r>
              <a:rPr lang="en-US" sz="2400" dirty="0">
                <a:solidFill>
                  <a:srgbClr val="292929"/>
                </a:solidFill>
                <a:latin typeface="Calibri" panose="020F0502020204030204" pitchFamily="34" charset="0"/>
                <a:cs typeface="Calibri" panose="020F0502020204030204" pitchFamily="34" charset="0"/>
              </a:rPr>
              <a:t>:</a:t>
            </a:r>
            <a:endParaRPr lang="tr-TR" sz="2400" dirty="0">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3"/>
          <a:stretch>
            <a:fillRect/>
          </a:stretch>
        </p:blipFill>
        <p:spPr>
          <a:xfrm>
            <a:off x="6516709" y="3567500"/>
            <a:ext cx="4506323" cy="2962089"/>
          </a:xfrm>
          <a:prstGeom prst="rect">
            <a:avLst/>
          </a:prstGeom>
        </p:spPr>
      </p:pic>
      <p:sp>
        <p:nvSpPr>
          <p:cNvPr id="7" name="Rectangle 6"/>
          <p:cNvSpPr/>
          <p:nvPr/>
        </p:nvSpPr>
        <p:spPr>
          <a:xfrm>
            <a:off x="510161" y="3981411"/>
            <a:ext cx="6006548" cy="1938992"/>
          </a:xfrm>
          <a:prstGeom prst="rect">
            <a:avLst/>
          </a:prstGeom>
        </p:spPr>
        <p:txBody>
          <a:bodyPr wrap="square">
            <a:spAutoFit/>
          </a:bodyPr>
          <a:lstStyle/>
          <a:p>
            <a:r>
              <a:rPr lang="en-US" sz="2400" dirty="0">
                <a:solidFill>
                  <a:srgbClr val="292929"/>
                </a:solidFill>
                <a:latin typeface="Calibri" panose="020F0502020204030204" pitchFamily="34" charset="0"/>
                <a:cs typeface="Calibri" panose="020F0502020204030204" pitchFamily="34" charset="0"/>
              </a:rPr>
              <a:t>Note that the probability of the action </a:t>
            </a:r>
            <a:r>
              <a:rPr lang="tr-TR" sz="2400" dirty="0" smtClean="0">
                <a:solidFill>
                  <a:srgbClr val="292929"/>
                </a:solidFill>
                <a:latin typeface="Calibri" panose="020F0502020204030204" pitchFamily="34" charset="0"/>
                <a:cs typeface="Calibri" panose="020F0502020204030204" pitchFamily="34" charset="0"/>
              </a:rPr>
              <a:t>the</a:t>
            </a:r>
            <a:r>
              <a:rPr lang="en-US" sz="2400" dirty="0" smtClean="0">
                <a:solidFill>
                  <a:srgbClr val="292929"/>
                </a:solidFill>
                <a:latin typeface="Calibri" panose="020F0502020204030204" pitchFamily="34" charset="0"/>
                <a:cs typeface="Calibri" panose="020F0502020204030204" pitchFamily="34" charset="0"/>
              </a:rPr>
              <a:t> </a:t>
            </a:r>
            <a:r>
              <a:rPr lang="en-US" sz="2400" dirty="0">
                <a:solidFill>
                  <a:srgbClr val="292929"/>
                </a:solidFill>
                <a:latin typeface="Calibri" panose="020F0502020204030204" pitchFamily="34" charset="0"/>
                <a:cs typeface="Calibri" panose="020F0502020204030204" pitchFamily="34" charset="0"/>
              </a:rPr>
              <a:t>agent might take from state </a:t>
            </a:r>
            <a:r>
              <a:rPr lang="en-US" sz="2400" b="1" dirty="0">
                <a:solidFill>
                  <a:srgbClr val="292929"/>
                </a:solidFill>
                <a:latin typeface="Calibri" panose="020F0502020204030204" pitchFamily="34" charset="0"/>
                <a:cs typeface="Calibri" panose="020F0502020204030204" pitchFamily="34" charset="0"/>
              </a:rPr>
              <a:t>s</a:t>
            </a:r>
            <a:r>
              <a:rPr lang="en-US" sz="2400" dirty="0">
                <a:solidFill>
                  <a:srgbClr val="292929"/>
                </a:solidFill>
                <a:latin typeface="Calibri" panose="020F0502020204030204" pitchFamily="34" charset="0"/>
                <a:cs typeface="Calibri" panose="020F0502020204030204" pitchFamily="34" charset="0"/>
              </a:rPr>
              <a:t> is weighted by our policy and after taking that action the probability that we land in any of the states(</a:t>
            </a:r>
            <a:r>
              <a:rPr lang="en-US" sz="2400" b="1" dirty="0">
                <a:solidFill>
                  <a:srgbClr val="292929"/>
                </a:solidFill>
                <a:latin typeface="Calibri" panose="020F0502020204030204" pitchFamily="34" charset="0"/>
                <a:cs typeface="Calibri" panose="020F0502020204030204" pitchFamily="34" charset="0"/>
              </a:rPr>
              <a:t>s’</a:t>
            </a:r>
            <a:r>
              <a:rPr lang="en-US" sz="2400" dirty="0">
                <a:solidFill>
                  <a:srgbClr val="292929"/>
                </a:solidFill>
                <a:latin typeface="Calibri" panose="020F0502020204030204" pitchFamily="34" charset="0"/>
                <a:cs typeface="Calibri" panose="020F0502020204030204" pitchFamily="34" charset="0"/>
              </a:rPr>
              <a:t>) is weighted by the environment.</a:t>
            </a:r>
            <a:endParaRPr lang="tr-T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317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456" y="262566"/>
            <a:ext cx="11372045" cy="2677656"/>
          </a:xfrm>
          <a:prstGeom prst="rect">
            <a:avLst/>
          </a:prstGeom>
        </p:spPr>
        <p:txBody>
          <a:bodyPr wrap="square">
            <a:spAutoFit/>
          </a:bodyPr>
          <a:lstStyle/>
          <a:p>
            <a:r>
              <a:rPr lang="en-US" sz="2400" dirty="0">
                <a:solidFill>
                  <a:srgbClr val="292929"/>
                </a:solidFill>
                <a:latin typeface="charter"/>
              </a:rPr>
              <a:t>Now our question is, how good it is to be in state(s) after taking some action and landing on another state(s’) and following our policy(</a:t>
            </a:r>
            <a:r>
              <a:rPr lang="en-US" sz="2400" b="1" dirty="0">
                <a:solidFill>
                  <a:srgbClr val="292929"/>
                </a:solidFill>
                <a:latin typeface="charter"/>
              </a:rPr>
              <a:t>π</a:t>
            </a:r>
            <a:r>
              <a:rPr lang="en-US" sz="2400" dirty="0">
                <a:solidFill>
                  <a:srgbClr val="292929"/>
                </a:solidFill>
                <a:latin typeface="charter"/>
              </a:rPr>
              <a:t>) after that</a:t>
            </a:r>
            <a:r>
              <a:rPr lang="en-US" sz="2400" dirty="0" smtClean="0">
                <a:solidFill>
                  <a:srgbClr val="292929"/>
                </a:solidFill>
                <a:latin typeface="charter"/>
              </a:rPr>
              <a:t>?</a:t>
            </a:r>
            <a:endParaRPr lang="tr-TR" sz="2400" dirty="0" smtClean="0">
              <a:solidFill>
                <a:srgbClr val="292929"/>
              </a:solidFill>
              <a:latin typeface="charter"/>
            </a:endParaRPr>
          </a:p>
          <a:p>
            <a:endParaRPr lang="en-US" sz="2400" dirty="0">
              <a:solidFill>
                <a:srgbClr val="292929"/>
              </a:solidFill>
              <a:latin typeface="charter"/>
            </a:endParaRPr>
          </a:p>
          <a:p>
            <a:r>
              <a:rPr lang="en-US" sz="2400" dirty="0">
                <a:solidFill>
                  <a:srgbClr val="292929"/>
                </a:solidFill>
                <a:latin typeface="charter"/>
              </a:rPr>
              <a:t>It is similar to what we have done before</a:t>
            </a:r>
            <a:r>
              <a:rPr lang="en-US" sz="2400" dirty="0" smtClean="0">
                <a:solidFill>
                  <a:srgbClr val="292929"/>
                </a:solidFill>
                <a:latin typeface="charter"/>
              </a:rPr>
              <a:t>,</a:t>
            </a:r>
            <a:r>
              <a:rPr lang="tr-TR" sz="2400" dirty="0" smtClean="0">
                <a:solidFill>
                  <a:srgbClr val="292929"/>
                </a:solidFill>
                <a:latin typeface="charter"/>
              </a:rPr>
              <a:t> </a:t>
            </a:r>
            <a:r>
              <a:rPr lang="en-US" sz="2400" dirty="0" smtClean="0">
                <a:solidFill>
                  <a:srgbClr val="292929"/>
                </a:solidFill>
                <a:latin typeface="charter"/>
              </a:rPr>
              <a:t>we </a:t>
            </a:r>
            <a:r>
              <a:rPr lang="en-US" sz="2400" dirty="0">
                <a:solidFill>
                  <a:srgbClr val="292929"/>
                </a:solidFill>
                <a:latin typeface="charter"/>
              </a:rPr>
              <a:t>are going to average the value of successor states(</a:t>
            </a:r>
            <a:r>
              <a:rPr lang="en-US" sz="2400" b="1" dirty="0">
                <a:solidFill>
                  <a:srgbClr val="292929"/>
                </a:solidFill>
                <a:latin typeface="charter"/>
              </a:rPr>
              <a:t>s’</a:t>
            </a:r>
            <a:r>
              <a:rPr lang="en-US" sz="2400" dirty="0">
                <a:solidFill>
                  <a:srgbClr val="292929"/>
                </a:solidFill>
                <a:latin typeface="charter"/>
              </a:rPr>
              <a:t>) with some transition probability(P) weighted with our policy</a:t>
            </a:r>
            <a:r>
              <a:rPr lang="en-US" sz="2400" dirty="0" smtClean="0">
                <a:solidFill>
                  <a:srgbClr val="292929"/>
                </a:solidFill>
                <a:latin typeface="charter"/>
              </a:rPr>
              <a:t>.</a:t>
            </a:r>
            <a:endParaRPr lang="tr-TR" sz="2400" dirty="0" smtClean="0">
              <a:solidFill>
                <a:srgbClr val="292929"/>
              </a:solidFill>
              <a:latin typeface="charter"/>
            </a:endParaRPr>
          </a:p>
          <a:p>
            <a:endParaRPr lang="en-US" sz="2400" dirty="0">
              <a:solidFill>
                <a:srgbClr val="292929"/>
              </a:solidFill>
              <a:latin typeface="charter"/>
            </a:endParaRPr>
          </a:p>
          <a:p>
            <a:r>
              <a:rPr lang="en-US" sz="2400" dirty="0">
                <a:solidFill>
                  <a:srgbClr val="292929"/>
                </a:solidFill>
                <a:latin typeface="charter"/>
              </a:rPr>
              <a:t>Mathematically, we can define it as follows:</a:t>
            </a:r>
            <a:endParaRPr lang="en-US" sz="2400" b="0" i="0" dirty="0">
              <a:solidFill>
                <a:srgbClr val="292929"/>
              </a:solidFill>
              <a:effectLst/>
              <a:latin typeface="charter"/>
            </a:endParaRPr>
          </a:p>
        </p:txBody>
      </p:sp>
      <p:pic>
        <p:nvPicPr>
          <p:cNvPr id="3" name="Picture 2"/>
          <p:cNvPicPr>
            <a:picLocks noChangeAspect="1"/>
          </p:cNvPicPr>
          <p:nvPr/>
        </p:nvPicPr>
        <p:blipFill>
          <a:blip r:embed="rId2"/>
          <a:stretch>
            <a:fillRect/>
          </a:stretch>
        </p:blipFill>
        <p:spPr>
          <a:xfrm>
            <a:off x="3300220" y="3367964"/>
            <a:ext cx="5514286" cy="1152381"/>
          </a:xfrm>
          <a:prstGeom prst="rect">
            <a:avLst/>
          </a:prstGeom>
        </p:spPr>
      </p:pic>
    </p:spTree>
    <p:extLst>
      <p:ext uri="{BB962C8B-B14F-4D97-AF65-F5344CB8AC3E}">
        <p14:creationId xmlns:p14="http://schemas.microsoft.com/office/powerpoint/2010/main" val="3867504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042" y="388392"/>
            <a:ext cx="7512676" cy="369332"/>
          </a:xfrm>
          <a:prstGeom prst="rect">
            <a:avLst/>
          </a:prstGeom>
        </p:spPr>
        <p:txBody>
          <a:bodyPr wrap="square">
            <a:spAutoFit/>
          </a:bodyPr>
          <a:lstStyle/>
          <a:p>
            <a:r>
              <a:rPr lang="en-US" dirty="0">
                <a:solidFill>
                  <a:srgbClr val="292929"/>
                </a:solidFill>
                <a:latin typeface="charter"/>
              </a:rPr>
              <a:t>Now, let’s do the same for State-Action Value Function, q</a:t>
            </a:r>
            <a:r>
              <a:rPr lang="en-US" b="1" baseline="-25000" dirty="0">
                <a:solidFill>
                  <a:srgbClr val="292929"/>
                </a:solidFill>
                <a:latin typeface="charter"/>
              </a:rPr>
              <a:t>π</a:t>
            </a:r>
            <a:r>
              <a:rPr lang="en-US" b="1" dirty="0">
                <a:solidFill>
                  <a:srgbClr val="292929"/>
                </a:solidFill>
                <a:latin typeface="charter"/>
              </a:rPr>
              <a:t>(</a:t>
            </a:r>
            <a:r>
              <a:rPr lang="en-US" b="1" dirty="0" err="1">
                <a:solidFill>
                  <a:srgbClr val="292929"/>
                </a:solidFill>
                <a:latin typeface="charter"/>
              </a:rPr>
              <a:t>s,a</a:t>
            </a:r>
            <a:r>
              <a:rPr lang="en-US" b="1" dirty="0">
                <a:solidFill>
                  <a:srgbClr val="292929"/>
                </a:solidFill>
                <a:latin typeface="charter"/>
              </a:rPr>
              <a:t>)</a:t>
            </a:r>
            <a:r>
              <a:rPr lang="en-US" dirty="0">
                <a:solidFill>
                  <a:srgbClr val="292929"/>
                </a:solidFill>
                <a:latin typeface="charter"/>
              </a:rPr>
              <a:t> :</a:t>
            </a:r>
            <a:endParaRPr lang="tr-TR" dirty="0"/>
          </a:p>
        </p:txBody>
      </p:sp>
      <p:pic>
        <p:nvPicPr>
          <p:cNvPr id="3" name="Picture 2"/>
          <p:cNvPicPr>
            <a:picLocks noChangeAspect="1"/>
          </p:cNvPicPr>
          <p:nvPr/>
        </p:nvPicPr>
        <p:blipFill>
          <a:blip r:embed="rId2"/>
          <a:stretch>
            <a:fillRect/>
          </a:stretch>
        </p:blipFill>
        <p:spPr>
          <a:xfrm>
            <a:off x="7078271" y="1389364"/>
            <a:ext cx="4538473" cy="3491729"/>
          </a:xfrm>
          <a:prstGeom prst="rect">
            <a:avLst/>
          </a:prstGeom>
        </p:spPr>
      </p:pic>
      <p:sp>
        <p:nvSpPr>
          <p:cNvPr id="4" name="Rectangle 3"/>
          <p:cNvSpPr/>
          <p:nvPr/>
        </p:nvSpPr>
        <p:spPr>
          <a:xfrm>
            <a:off x="279042" y="1389364"/>
            <a:ext cx="6417972" cy="3785652"/>
          </a:xfrm>
          <a:prstGeom prst="rect">
            <a:avLst/>
          </a:prstGeom>
        </p:spPr>
        <p:txBody>
          <a:bodyPr wrap="square">
            <a:spAutoFit/>
          </a:bodyPr>
          <a:lstStyle/>
          <a:p>
            <a:r>
              <a:rPr lang="en-US" sz="2400" dirty="0">
                <a:solidFill>
                  <a:srgbClr val="292929"/>
                </a:solidFill>
                <a:latin typeface="charter"/>
              </a:rPr>
              <a:t>It’s very similar to what we did in </a:t>
            </a:r>
            <a:r>
              <a:rPr lang="en-US" sz="2400" b="1" dirty="0">
                <a:solidFill>
                  <a:srgbClr val="292929"/>
                </a:solidFill>
                <a:latin typeface="charter"/>
              </a:rPr>
              <a:t>State-Value </a:t>
            </a:r>
            <a:r>
              <a:rPr lang="en-US" sz="2400" b="1" dirty="0" smtClean="0">
                <a:solidFill>
                  <a:srgbClr val="292929"/>
                </a:solidFill>
                <a:latin typeface="charter"/>
              </a:rPr>
              <a:t>Function</a:t>
            </a:r>
            <a:r>
              <a:rPr lang="en-US" sz="2400" dirty="0" smtClean="0">
                <a:solidFill>
                  <a:srgbClr val="292929"/>
                </a:solidFill>
                <a:latin typeface="charter"/>
              </a:rPr>
              <a:t>, </a:t>
            </a:r>
            <a:r>
              <a:rPr lang="en-US" sz="2400" dirty="0">
                <a:solidFill>
                  <a:srgbClr val="292929"/>
                </a:solidFill>
                <a:latin typeface="charter"/>
              </a:rPr>
              <a:t>so this diagram basically says that our agent take some </a:t>
            </a:r>
            <a:r>
              <a:rPr lang="en-US" sz="2400" dirty="0" smtClean="0">
                <a:solidFill>
                  <a:srgbClr val="292929"/>
                </a:solidFill>
                <a:latin typeface="charter"/>
              </a:rPr>
              <a:t>action</a:t>
            </a:r>
            <a:r>
              <a:rPr lang="tr-TR" sz="2400" dirty="0" smtClean="0">
                <a:solidFill>
                  <a:srgbClr val="292929"/>
                </a:solidFill>
                <a:latin typeface="charter"/>
              </a:rPr>
              <a:t> </a:t>
            </a:r>
            <a:r>
              <a:rPr lang="en-US" sz="2400" dirty="0" smtClean="0">
                <a:solidFill>
                  <a:srgbClr val="292929"/>
                </a:solidFill>
                <a:latin typeface="charter"/>
              </a:rPr>
              <a:t>(</a:t>
            </a:r>
            <a:r>
              <a:rPr lang="en-US" sz="2400" b="1" dirty="0">
                <a:solidFill>
                  <a:srgbClr val="292929"/>
                </a:solidFill>
                <a:latin typeface="charter"/>
              </a:rPr>
              <a:t>a</a:t>
            </a:r>
            <a:r>
              <a:rPr lang="en-US" sz="2400" dirty="0">
                <a:solidFill>
                  <a:srgbClr val="292929"/>
                </a:solidFill>
                <a:latin typeface="charter"/>
              </a:rPr>
              <a:t>) because of which the environment might land us on any of the </a:t>
            </a:r>
            <a:r>
              <a:rPr lang="en-US" sz="2400" dirty="0" smtClean="0">
                <a:solidFill>
                  <a:srgbClr val="292929"/>
                </a:solidFill>
                <a:latin typeface="charter"/>
              </a:rPr>
              <a:t>states</a:t>
            </a:r>
            <a:r>
              <a:rPr lang="tr-TR" sz="2400" dirty="0" smtClean="0">
                <a:solidFill>
                  <a:srgbClr val="292929"/>
                </a:solidFill>
                <a:latin typeface="charter"/>
              </a:rPr>
              <a:t> </a:t>
            </a:r>
            <a:r>
              <a:rPr lang="en-US" sz="2400" dirty="0" smtClean="0">
                <a:solidFill>
                  <a:srgbClr val="292929"/>
                </a:solidFill>
                <a:latin typeface="charter"/>
              </a:rPr>
              <a:t>(</a:t>
            </a:r>
            <a:r>
              <a:rPr lang="en-US" sz="2400" b="1" dirty="0" smtClean="0">
                <a:solidFill>
                  <a:srgbClr val="292929"/>
                </a:solidFill>
                <a:latin typeface="charter"/>
              </a:rPr>
              <a:t>s</a:t>
            </a:r>
            <a:r>
              <a:rPr lang="tr-TR" sz="2400" b="1" dirty="0" smtClean="0">
                <a:solidFill>
                  <a:srgbClr val="292929"/>
                </a:solidFill>
                <a:latin typeface="charter"/>
              </a:rPr>
              <a:t>’</a:t>
            </a:r>
            <a:r>
              <a:rPr lang="en-US" sz="2400" dirty="0" smtClean="0">
                <a:solidFill>
                  <a:srgbClr val="292929"/>
                </a:solidFill>
                <a:latin typeface="charter"/>
              </a:rPr>
              <a:t>), </a:t>
            </a:r>
            <a:r>
              <a:rPr lang="en-US" sz="2400" dirty="0">
                <a:solidFill>
                  <a:srgbClr val="292929"/>
                </a:solidFill>
                <a:latin typeface="charter"/>
              </a:rPr>
              <a:t>then from that state we can choose to take any </a:t>
            </a:r>
            <a:r>
              <a:rPr lang="en-US" sz="2400" dirty="0" smtClean="0">
                <a:solidFill>
                  <a:srgbClr val="292929"/>
                </a:solidFill>
                <a:latin typeface="charter"/>
              </a:rPr>
              <a:t>actions</a:t>
            </a:r>
            <a:r>
              <a:rPr lang="tr-TR" sz="2400" dirty="0" smtClean="0">
                <a:solidFill>
                  <a:srgbClr val="292929"/>
                </a:solidFill>
                <a:latin typeface="charter"/>
              </a:rPr>
              <a:t> </a:t>
            </a:r>
            <a:r>
              <a:rPr lang="en-US" sz="2400" dirty="0" smtClean="0">
                <a:solidFill>
                  <a:srgbClr val="292929"/>
                </a:solidFill>
                <a:latin typeface="charter"/>
              </a:rPr>
              <a:t>(</a:t>
            </a:r>
            <a:r>
              <a:rPr lang="en-US" sz="2400" b="1" dirty="0">
                <a:solidFill>
                  <a:srgbClr val="292929"/>
                </a:solidFill>
                <a:latin typeface="charter"/>
              </a:rPr>
              <a:t>a’</a:t>
            </a:r>
            <a:r>
              <a:rPr lang="en-US" sz="2400" dirty="0">
                <a:solidFill>
                  <a:srgbClr val="292929"/>
                </a:solidFill>
                <a:latin typeface="charter"/>
              </a:rPr>
              <a:t>) weighted with the probability of our </a:t>
            </a:r>
            <a:r>
              <a:rPr lang="en-US" sz="2400" dirty="0" smtClean="0">
                <a:solidFill>
                  <a:srgbClr val="292929"/>
                </a:solidFill>
                <a:latin typeface="charter"/>
              </a:rPr>
              <a:t>policy</a:t>
            </a:r>
            <a:r>
              <a:rPr lang="tr-TR" sz="2400" dirty="0" smtClean="0">
                <a:solidFill>
                  <a:srgbClr val="292929"/>
                </a:solidFill>
                <a:latin typeface="charter"/>
              </a:rPr>
              <a:t> </a:t>
            </a:r>
            <a:r>
              <a:rPr lang="en-US" sz="2400" dirty="0" smtClean="0">
                <a:solidFill>
                  <a:srgbClr val="292929"/>
                </a:solidFill>
                <a:latin typeface="charter"/>
              </a:rPr>
              <a:t>(</a:t>
            </a:r>
            <a:r>
              <a:rPr lang="en-US" sz="2400" b="1" dirty="0">
                <a:solidFill>
                  <a:srgbClr val="292929"/>
                </a:solidFill>
                <a:latin typeface="charter"/>
              </a:rPr>
              <a:t>π</a:t>
            </a:r>
            <a:r>
              <a:rPr lang="en-US" sz="2400" dirty="0">
                <a:solidFill>
                  <a:srgbClr val="292929"/>
                </a:solidFill>
                <a:latin typeface="charter"/>
              </a:rPr>
              <a:t>). Again, we average them together and that gives us how good it is to take a particular action following a particular </a:t>
            </a:r>
            <a:r>
              <a:rPr lang="en-US" sz="2400" dirty="0" smtClean="0">
                <a:solidFill>
                  <a:srgbClr val="292929"/>
                </a:solidFill>
                <a:latin typeface="charter"/>
              </a:rPr>
              <a:t>policy</a:t>
            </a:r>
            <a:r>
              <a:rPr lang="tr-TR" sz="2400" dirty="0" smtClean="0">
                <a:solidFill>
                  <a:srgbClr val="292929"/>
                </a:solidFill>
                <a:latin typeface="charter"/>
              </a:rPr>
              <a:t> </a:t>
            </a:r>
            <a:r>
              <a:rPr lang="en-US" sz="2400" dirty="0" smtClean="0">
                <a:solidFill>
                  <a:srgbClr val="292929"/>
                </a:solidFill>
                <a:latin typeface="charter"/>
              </a:rPr>
              <a:t>(</a:t>
            </a:r>
            <a:r>
              <a:rPr lang="en-US" sz="2400" b="1" dirty="0">
                <a:solidFill>
                  <a:srgbClr val="292929"/>
                </a:solidFill>
                <a:latin typeface="charter"/>
              </a:rPr>
              <a:t>π</a:t>
            </a:r>
            <a:r>
              <a:rPr lang="en-US" sz="2400" dirty="0">
                <a:solidFill>
                  <a:srgbClr val="292929"/>
                </a:solidFill>
                <a:latin typeface="charter"/>
              </a:rPr>
              <a:t>) all along.</a:t>
            </a:r>
            <a:endParaRPr lang="tr-TR" sz="2400" dirty="0"/>
          </a:p>
        </p:txBody>
      </p:sp>
    </p:spTree>
    <p:extLst>
      <p:ext uri="{BB962C8B-B14F-4D97-AF65-F5344CB8AC3E}">
        <p14:creationId xmlns:p14="http://schemas.microsoft.com/office/powerpoint/2010/main" val="22580830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8685" y="436740"/>
            <a:ext cx="5963107" cy="461665"/>
          </a:xfrm>
          <a:prstGeom prst="rect">
            <a:avLst/>
          </a:prstGeom>
        </p:spPr>
        <p:txBody>
          <a:bodyPr wrap="none">
            <a:spAutoFit/>
          </a:bodyPr>
          <a:lstStyle/>
          <a:p>
            <a:r>
              <a:rPr lang="en-US" sz="2400" dirty="0">
                <a:solidFill>
                  <a:srgbClr val="292929"/>
                </a:solidFill>
                <a:latin typeface="charter"/>
              </a:rPr>
              <a:t>Mathematically, this can be expressed as :</a:t>
            </a:r>
            <a:endParaRPr lang="tr-TR" sz="2400" dirty="0"/>
          </a:p>
        </p:txBody>
      </p:sp>
      <p:pic>
        <p:nvPicPr>
          <p:cNvPr id="4" name="Picture 3"/>
          <p:cNvPicPr>
            <a:picLocks noChangeAspect="1"/>
          </p:cNvPicPr>
          <p:nvPr/>
        </p:nvPicPr>
        <p:blipFill>
          <a:blip r:embed="rId2"/>
          <a:stretch>
            <a:fillRect/>
          </a:stretch>
        </p:blipFill>
        <p:spPr>
          <a:xfrm>
            <a:off x="2130084" y="1184856"/>
            <a:ext cx="6782095" cy="961232"/>
          </a:xfrm>
          <a:prstGeom prst="rect">
            <a:avLst/>
          </a:prstGeom>
        </p:spPr>
      </p:pic>
      <p:sp>
        <p:nvSpPr>
          <p:cNvPr id="5" name="Rectangle 4"/>
          <p:cNvSpPr/>
          <p:nvPr/>
        </p:nvSpPr>
        <p:spPr>
          <a:xfrm>
            <a:off x="528684" y="2629111"/>
            <a:ext cx="10353963" cy="2677656"/>
          </a:xfrm>
          <a:prstGeom prst="rect">
            <a:avLst/>
          </a:prstGeom>
        </p:spPr>
        <p:txBody>
          <a:bodyPr wrap="square">
            <a:spAutoFit/>
          </a:bodyPr>
          <a:lstStyle/>
          <a:p>
            <a:r>
              <a:rPr lang="en-US" sz="2400" dirty="0">
                <a:solidFill>
                  <a:srgbClr val="292929"/>
                </a:solidFill>
                <a:latin typeface="charter"/>
              </a:rPr>
              <a:t>So, this is how we can formulate Bellman Expectation Equation for a given MDP to find it’s State-Value Function and State-Action Value Function. </a:t>
            </a:r>
            <a:endParaRPr lang="tr-TR" sz="2400" dirty="0" smtClean="0">
              <a:solidFill>
                <a:srgbClr val="292929"/>
              </a:solidFill>
              <a:latin typeface="charter"/>
            </a:endParaRPr>
          </a:p>
          <a:p>
            <a:endParaRPr lang="tr-TR" sz="2400" b="1" i="1" dirty="0">
              <a:solidFill>
                <a:srgbClr val="292929"/>
              </a:solidFill>
              <a:latin typeface="charter"/>
            </a:endParaRPr>
          </a:p>
          <a:p>
            <a:r>
              <a:rPr lang="en-US" sz="2400" b="1" i="1" dirty="0" smtClean="0">
                <a:solidFill>
                  <a:srgbClr val="292929"/>
                </a:solidFill>
                <a:latin typeface="charter"/>
              </a:rPr>
              <a:t>But</a:t>
            </a:r>
            <a:r>
              <a:rPr lang="en-US" sz="2400" b="1" i="1" dirty="0">
                <a:solidFill>
                  <a:srgbClr val="292929"/>
                </a:solidFill>
                <a:latin typeface="charter"/>
              </a:rPr>
              <a:t>, it does not tell us the best way to behave in an MDP</a:t>
            </a:r>
            <a:r>
              <a:rPr lang="en-US" sz="2400" dirty="0">
                <a:solidFill>
                  <a:srgbClr val="292929"/>
                </a:solidFill>
                <a:latin typeface="charter"/>
              </a:rPr>
              <a:t>. </a:t>
            </a:r>
            <a:endParaRPr lang="tr-TR" sz="2400" dirty="0" smtClean="0">
              <a:solidFill>
                <a:srgbClr val="292929"/>
              </a:solidFill>
              <a:latin typeface="charter"/>
            </a:endParaRPr>
          </a:p>
          <a:p>
            <a:endParaRPr lang="tr-TR" sz="2400" dirty="0">
              <a:solidFill>
                <a:srgbClr val="292929"/>
              </a:solidFill>
              <a:latin typeface="charter"/>
            </a:endParaRPr>
          </a:p>
          <a:p>
            <a:r>
              <a:rPr lang="en-US" sz="2400" dirty="0" smtClean="0">
                <a:solidFill>
                  <a:srgbClr val="292929"/>
                </a:solidFill>
                <a:latin typeface="charter"/>
              </a:rPr>
              <a:t>For </a:t>
            </a:r>
            <a:r>
              <a:rPr lang="en-US" sz="2400" dirty="0">
                <a:solidFill>
                  <a:srgbClr val="292929"/>
                </a:solidFill>
                <a:latin typeface="charter"/>
              </a:rPr>
              <a:t>that let’s talk about what is meant by </a:t>
            </a:r>
            <a:r>
              <a:rPr lang="en-US" sz="2400" b="1" dirty="0">
                <a:solidFill>
                  <a:srgbClr val="292929"/>
                </a:solidFill>
                <a:latin typeface="charter"/>
              </a:rPr>
              <a:t>Optimal Value</a:t>
            </a:r>
            <a:r>
              <a:rPr lang="en-US" sz="2400" dirty="0">
                <a:solidFill>
                  <a:srgbClr val="292929"/>
                </a:solidFill>
                <a:latin typeface="charter"/>
              </a:rPr>
              <a:t> and </a:t>
            </a:r>
            <a:r>
              <a:rPr lang="en-US" sz="2400" b="1" dirty="0">
                <a:solidFill>
                  <a:srgbClr val="292929"/>
                </a:solidFill>
                <a:latin typeface="charter"/>
              </a:rPr>
              <a:t>Optimal Policy Function</a:t>
            </a:r>
            <a:r>
              <a:rPr lang="en-US" sz="2400" dirty="0">
                <a:solidFill>
                  <a:srgbClr val="292929"/>
                </a:solidFill>
                <a:latin typeface="charter"/>
              </a:rPr>
              <a:t>.</a:t>
            </a:r>
            <a:endParaRPr lang="tr-TR" sz="2400" dirty="0"/>
          </a:p>
        </p:txBody>
      </p:sp>
    </p:spTree>
    <p:extLst>
      <p:ext uri="{BB962C8B-B14F-4D97-AF65-F5344CB8AC3E}">
        <p14:creationId xmlns:p14="http://schemas.microsoft.com/office/powerpoint/2010/main" val="41687598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3152" y="436740"/>
            <a:ext cx="3599703" cy="461665"/>
          </a:xfrm>
          <a:prstGeom prst="rect">
            <a:avLst/>
          </a:prstGeom>
        </p:spPr>
        <p:txBody>
          <a:bodyPr wrap="none">
            <a:spAutoFit/>
          </a:bodyPr>
          <a:lstStyle/>
          <a:p>
            <a:r>
              <a:rPr lang="tr-TR" sz="2400" b="1" dirty="0">
                <a:solidFill>
                  <a:srgbClr val="292929"/>
                </a:solidFill>
                <a:latin typeface="sohne"/>
              </a:rPr>
              <a:t>Optimal Value Function</a:t>
            </a:r>
            <a:endParaRPr lang="tr-TR" sz="2400" b="1" i="0" dirty="0">
              <a:solidFill>
                <a:srgbClr val="292929"/>
              </a:solidFill>
              <a:effectLst/>
              <a:latin typeface="sohne"/>
            </a:endParaRPr>
          </a:p>
        </p:txBody>
      </p:sp>
      <p:sp>
        <p:nvSpPr>
          <p:cNvPr id="3" name="Rectangle 2"/>
          <p:cNvSpPr/>
          <p:nvPr/>
        </p:nvSpPr>
        <p:spPr>
          <a:xfrm>
            <a:off x="563151" y="1180134"/>
            <a:ext cx="10899045" cy="1477328"/>
          </a:xfrm>
          <a:prstGeom prst="rect">
            <a:avLst/>
          </a:prstGeom>
        </p:spPr>
        <p:txBody>
          <a:bodyPr wrap="square">
            <a:spAutoFit/>
          </a:bodyPr>
          <a:lstStyle/>
          <a:p>
            <a:r>
              <a:rPr lang="en-US" dirty="0">
                <a:solidFill>
                  <a:srgbClr val="292929"/>
                </a:solidFill>
                <a:latin typeface="charter"/>
              </a:rPr>
              <a:t>In an MDP environment, there are many different value functions according to different policies. </a:t>
            </a:r>
            <a:r>
              <a:rPr lang="en-US" b="1" i="1" dirty="0">
                <a:solidFill>
                  <a:srgbClr val="292929"/>
                </a:solidFill>
                <a:latin typeface="charter"/>
              </a:rPr>
              <a:t>The optimal Value function is one which yields maximum value compared to all other value function</a:t>
            </a:r>
            <a:r>
              <a:rPr lang="en-US" dirty="0">
                <a:solidFill>
                  <a:srgbClr val="292929"/>
                </a:solidFill>
                <a:latin typeface="charter"/>
              </a:rPr>
              <a:t>. When we say we are solving an MDP it actually means we are finding the Optimal Value Function.</a:t>
            </a:r>
          </a:p>
          <a:p>
            <a:endParaRPr lang="tr-TR" dirty="0" smtClean="0">
              <a:solidFill>
                <a:srgbClr val="292929"/>
              </a:solidFill>
              <a:latin typeface="charter"/>
            </a:endParaRPr>
          </a:p>
          <a:p>
            <a:r>
              <a:rPr lang="en-US" dirty="0" smtClean="0">
                <a:solidFill>
                  <a:srgbClr val="292929"/>
                </a:solidFill>
                <a:latin typeface="charter"/>
              </a:rPr>
              <a:t>So</a:t>
            </a:r>
            <a:r>
              <a:rPr lang="en-US" dirty="0">
                <a:solidFill>
                  <a:srgbClr val="292929"/>
                </a:solidFill>
                <a:latin typeface="charter"/>
              </a:rPr>
              <a:t>, mathematically Optimal State-Value Function can be expressed as :</a:t>
            </a:r>
            <a:endParaRPr lang="en-US" b="0" i="0" dirty="0">
              <a:solidFill>
                <a:srgbClr val="292929"/>
              </a:solidFill>
              <a:effectLst/>
              <a:latin typeface="charter"/>
            </a:endParaRPr>
          </a:p>
        </p:txBody>
      </p:sp>
      <p:pic>
        <p:nvPicPr>
          <p:cNvPr id="1026" name="Picture 2" descr="https://miro.medium.com/max/299/1*JgBQkp-t-vzn5cqjBw10h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5780" y="3265644"/>
            <a:ext cx="3618963" cy="98438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63150" y="4677057"/>
            <a:ext cx="10267981" cy="369332"/>
          </a:xfrm>
          <a:prstGeom prst="rect">
            <a:avLst/>
          </a:prstGeom>
        </p:spPr>
        <p:txBody>
          <a:bodyPr wrap="square">
            <a:spAutoFit/>
          </a:bodyPr>
          <a:lstStyle/>
          <a:p>
            <a:r>
              <a:rPr lang="en-US" dirty="0">
                <a:solidFill>
                  <a:srgbClr val="292929"/>
                </a:solidFill>
                <a:latin typeface="charter"/>
              </a:rPr>
              <a:t>In the above formula, v∗(s) tells us what is the maximum reward we can get from the system.</a:t>
            </a:r>
            <a:endParaRPr lang="tr-TR" dirty="0"/>
          </a:p>
        </p:txBody>
      </p:sp>
    </p:spTree>
    <p:extLst>
      <p:ext uri="{BB962C8B-B14F-4D97-AF65-F5344CB8AC3E}">
        <p14:creationId xmlns:p14="http://schemas.microsoft.com/office/powerpoint/2010/main" val="34565393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70456" y="452478"/>
            <a:ext cx="11359166" cy="23083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1" i="1" u="none" strike="noStrike" cap="none" normalizeH="0" baseline="0" dirty="0" smtClean="0">
                <a:ln>
                  <a:noFill/>
                </a:ln>
                <a:solidFill>
                  <a:srgbClr val="292929"/>
                </a:solidFill>
                <a:effectLst/>
                <a:latin typeface="charter"/>
              </a:rPr>
              <a:t>Defining Optimal State-Action Value Function (Q-Function)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292929"/>
                </a:solidFill>
                <a:effectLst/>
                <a:latin typeface="charter"/>
              </a:rPr>
              <a:t>Similarly, </a:t>
            </a:r>
            <a:r>
              <a:rPr kumimoji="0" lang="tr-TR" altLang="tr-TR" sz="2400" b="1" i="0" u="none" strike="noStrike" cap="none" normalizeH="0" baseline="0" dirty="0" smtClean="0">
                <a:ln>
                  <a:noFill/>
                </a:ln>
                <a:solidFill>
                  <a:srgbClr val="292929"/>
                </a:solidFill>
                <a:effectLst/>
                <a:latin typeface="charter"/>
              </a:rPr>
              <a:t>Optimal State-Action Value Function</a:t>
            </a:r>
            <a:r>
              <a:rPr kumimoji="0" lang="tr-TR" altLang="tr-TR" sz="2400" b="0" i="0" u="none" strike="noStrike" cap="none" normalizeH="0" baseline="0" dirty="0" smtClean="0">
                <a:ln>
                  <a:noFill/>
                </a:ln>
                <a:solidFill>
                  <a:srgbClr val="292929"/>
                </a:solidFill>
                <a:effectLst/>
                <a:latin typeface="charter"/>
              </a:rPr>
              <a:t> tells us the maximum reward we are going to get if we are in state </a:t>
            </a:r>
            <a:r>
              <a:rPr kumimoji="0" lang="tr-TR" altLang="tr-TR" sz="2400" b="0" i="1" u="none" strike="noStrike" cap="none" normalizeH="0" baseline="0" dirty="0" smtClean="0">
                <a:ln>
                  <a:noFill/>
                </a:ln>
                <a:solidFill>
                  <a:srgbClr val="292929"/>
                </a:solidFill>
                <a:effectLst/>
                <a:latin typeface="charter"/>
              </a:rPr>
              <a:t>s</a:t>
            </a:r>
            <a:r>
              <a:rPr kumimoji="0" lang="tr-TR" altLang="tr-TR" sz="2400" b="0" i="0" u="none" strike="noStrike" cap="none" normalizeH="0" baseline="0" dirty="0" smtClean="0">
                <a:ln>
                  <a:noFill/>
                </a:ln>
                <a:solidFill>
                  <a:srgbClr val="292929"/>
                </a:solidFill>
                <a:effectLst/>
                <a:latin typeface="charter"/>
              </a:rPr>
              <a:t> and taking action </a:t>
            </a:r>
            <a:r>
              <a:rPr kumimoji="0" lang="tr-TR" altLang="tr-TR" sz="2400" b="0" i="1" u="none" strike="noStrike" cap="none" normalizeH="0" baseline="0" dirty="0" smtClean="0">
                <a:ln>
                  <a:noFill/>
                </a:ln>
                <a:solidFill>
                  <a:srgbClr val="292929"/>
                </a:solidFill>
                <a:effectLst/>
                <a:latin typeface="charter"/>
              </a:rPr>
              <a:t>a</a:t>
            </a:r>
            <a:r>
              <a:rPr kumimoji="0" lang="tr-TR" altLang="tr-TR" sz="2400" b="0" i="0" u="none" strike="noStrike" cap="none" normalizeH="0" baseline="0" dirty="0" smtClean="0">
                <a:ln>
                  <a:noFill/>
                </a:ln>
                <a:solidFill>
                  <a:srgbClr val="292929"/>
                </a:solidFill>
                <a:effectLst/>
                <a:latin typeface="charter"/>
              </a:rPr>
              <a:t> from there on-wards.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292929"/>
                </a:solidFill>
                <a:effectLst/>
                <a:latin typeface="charter"/>
              </a:rPr>
              <a:t>Mathematically, It can be defined as :</a:t>
            </a:r>
            <a:endParaRPr kumimoji="0" lang="tr-TR" altLang="tr-TR" sz="2400" b="0" i="0" u="none" strike="noStrike" cap="none" normalizeH="0" baseline="0" dirty="0" smtClean="0">
              <a:ln>
                <a:noFill/>
              </a:ln>
              <a:solidFill>
                <a:schemeClr val="tx1"/>
              </a:solidFill>
              <a:effectLst/>
            </a:endParaRPr>
          </a:p>
        </p:txBody>
      </p:sp>
      <p:pic>
        <p:nvPicPr>
          <p:cNvPr id="2051" name="Picture 3" descr="https://miro.medium.com/max/358/1*HDT7YYHewp2mDc5jFAWw8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9110" y="3106693"/>
            <a:ext cx="4520484" cy="80848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70456" y="4490211"/>
            <a:ext cx="9994006" cy="1938992"/>
          </a:xfrm>
          <a:prstGeom prst="rect">
            <a:avLst/>
          </a:prstGeom>
        </p:spPr>
        <p:txBody>
          <a:bodyPr wrap="square">
            <a:spAutoFit/>
          </a:bodyPr>
          <a:lstStyle/>
          <a:p>
            <a:r>
              <a:rPr lang="en-US" sz="2400" b="1" i="1" dirty="0">
                <a:solidFill>
                  <a:srgbClr val="292929"/>
                </a:solidFill>
                <a:latin typeface="charter"/>
              </a:rPr>
              <a:t>Optimal State-Value Function </a:t>
            </a:r>
            <a:r>
              <a:rPr lang="en-US" sz="2400" i="1" dirty="0">
                <a:solidFill>
                  <a:srgbClr val="292929"/>
                </a:solidFill>
                <a:latin typeface="charter"/>
              </a:rPr>
              <a:t>:It is the maximum Value function over all policies</a:t>
            </a:r>
            <a:r>
              <a:rPr lang="en-US" sz="2400" i="1" dirty="0" smtClean="0">
                <a:solidFill>
                  <a:srgbClr val="292929"/>
                </a:solidFill>
                <a:latin typeface="charter"/>
              </a:rPr>
              <a:t>.</a:t>
            </a:r>
            <a:endParaRPr lang="tr-TR" sz="2400" i="1" dirty="0" smtClean="0">
              <a:solidFill>
                <a:srgbClr val="292929"/>
              </a:solidFill>
              <a:latin typeface="charter"/>
            </a:endParaRPr>
          </a:p>
          <a:p>
            <a:endParaRPr lang="en-US" sz="2400" i="1" dirty="0">
              <a:solidFill>
                <a:srgbClr val="292929"/>
              </a:solidFill>
              <a:latin typeface="charter"/>
            </a:endParaRPr>
          </a:p>
          <a:p>
            <a:r>
              <a:rPr lang="en-US" sz="2400" b="1" i="1" dirty="0">
                <a:solidFill>
                  <a:srgbClr val="292929"/>
                </a:solidFill>
                <a:latin typeface="charter"/>
              </a:rPr>
              <a:t>Optimal State-Action Value Function</a:t>
            </a:r>
            <a:r>
              <a:rPr lang="en-US" sz="2400" i="1" dirty="0">
                <a:solidFill>
                  <a:srgbClr val="292929"/>
                </a:solidFill>
                <a:latin typeface="charter"/>
              </a:rPr>
              <a:t>: It is the maximum action-value function over all policies.</a:t>
            </a:r>
            <a:endParaRPr lang="en-US" sz="2400" b="0" i="1" dirty="0">
              <a:solidFill>
                <a:srgbClr val="292929"/>
              </a:solidFill>
              <a:effectLst/>
              <a:latin typeface="charter"/>
            </a:endParaRPr>
          </a:p>
        </p:txBody>
      </p:sp>
    </p:spTree>
    <p:extLst>
      <p:ext uri="{BB962C8B-B14F-4D97-AF65-F5344CB8AC3E}">
        <p14:creationId xmlns:p14="http://schemas.microsoft.com/office/powerpoint/2010/main" val="38845380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6772" y="513601"/>
            <a:ext cx="10758152" cy="4524315"/>
          </a:xfrm>
          <a:prstGeom prst="rect">
            <a:avLst/>
          </a:prstGeom>
        </p:spPr>
        <p:txBody>
          <a:bodyPr wrap="square">
            <a:spAutoFit/>
          </a:bodyPr>
          <a:lstStyle/>
          <a:p>
            <a:r>
              <a:rPr lang="en-US" sz="2400" b="1" dirty="0">
                <a:solidFill>
                  <a:srgbClr val="292929"/>
                </a:solidFill>
                <a:latin typeface="sohne"/>
              </a:rPr>
              <a:t>Optimal </a:t>
            </a:r>
            <a:r>
              <a:rPr lang="en-US" sz="2400" b="1" dirty="0" smtClean="0">
                <a:solidFill>
                  <a:srgbClr val="292929"/>
                </a:solidFill>
                <a:latin typeface="sohne"/>
              </a:rPr>
              <a:t>Policy</a:t>
            </a:r>
            <a:endParaRPr lang="tr-TR" sz="2400" b="1" dirty="0" smtClean="0">
              <a:solidFill>
                <a:srgbClr val="292929"/>
              </a:solidFill>
              <a:latin typeface="sohne"/>
            </a:endParaRPr>
          </a:p>
          <a:p>
            <a:endParaRPr lang="en-US" sz="2400" b="1" dirty="0">
              <a:solidFill>
                <a:srgbClr val="292929"/>
              </a:solidFill>
              <a:latin typeface="sohne"/>
            </a:endParaRPr>
          </a:p>
          <a:p>
            <a:r>
              <a:rPr lang="en-US" sz="2400" dirty="0">
                <a:solidFill>
                  <a:srgbClr val="292929"/>
                </a:solidFill>
                <a:latin typeface="charter"/>
              </a:rPr>
              <a:t>Before we define Optimal Policy, let’s know, </a:t>
            </a:r>
            <a:r>
              <a:rPr lang="en-US" sz="2400" b="1" i="1" dirty="0">
                <a:solidFill>
                  <a:srgbClr val="292929"/>
                </a:solidFill>
                <a:latin typeface="charter"/>
              </a:rPr>
              <a:t>what is meant by one policy better than other policy</a:t>
            </a:r>
            <a:r>
              <a:rPr lang="en-US" sz="2400" b="1" i="1" dirty="0" smtClean="0">
                <a:solidFill>
                  <a:srgbClr val="292929"/>
                </a:solidFill>
                <a:latin typeface="charter"/>
              </a:rPr>
              <a:t>?</a:t>
            </a:r>
            <a:endParaRPr lang="tr-TR" sz="2400" b="1" i="1" dirty="0" smtClean="0">
              <a:solidFill>
                <a:srgbClr val="292929"/>
              </a:solidFill>
              <a:latin typeface="charter"/>
            </a:endParaRPr>
          </a:p>
          <a:p>
            <a:endParaRPr lang="en-US" sz="2400" dirty="0">
              <a:solidFill>
                <a:srgbClr val="292929"/>
              </a:solidFill>
              <a:latin typeface="charter"/>
            </a:endParaRPr>
          </a:p>
          <a:p>
            <a:r>
              <a:rPr lang="en-US" sz="2400" dirty="0">
                <a:solidFill>
                  <a:srgbClr val="292929"/>
                </a:solidFill>
                <a:latin typeface="charter"/>
              </a:rPr>
              <a:t>We know that for any MDP, there is a policy (</a:t>
            </a:r>
            <a:r>
              <a:rPr lang="en-US" sz="2400" b="1" dirty="0">
                <a:solidFill>
                  <a:srgbClr val="292929"/>
                </a:solidFill>
                <a:latin typeface="charter"/>
              </a:rPr>
              <a:t>π) </a:t>
            </a:r>
            <a:r>
              <a:rPr lang="en-US" sz="2400" dirty="0">
                <a:solidFill>
                  <a:srgbClr val="292929"/>
                </a:solidFill>
                <a:latin typeface="charter"/>
              </a:rPr>
              <a:t>better than any other </a:t>
            </a:r>
            <a:r>
              <a:rPr lang="en-US" sz="2400" dirty="0" smtClean="0">
                <a:solidFill>
                  <a:srgbClr val="292929"/>
                </a:solidFill>
                <a:latin typeface="charter"/>
              </a:rPr>
              <a:t>policy</a:t>
            </a:r>
            <a:r>
              <a:rPr lang="tr-TR" sz="2400" dirty="0" smtClean="0">
                <a:solidFill>
                  <a:srgbClr val="292929"/>
                </a:solidFill>
                <a:latin typeface="charter"/>
              </a:rPr>
              <a:t> </a:t>
            </a:r>
            <a:r>
              <a:rPr lang="en-US" sz="2400" dirty="0" smtClean="0">
                <a:solidFill>
                  <a:srgbClr val="292929"/>
                </a:solidFill>
                <a:latin typeface="charter"/>
              </a:rPr>
              <a:t>(</a:t>
            </a:r>
            <a:r>
              <a:rPr lang="en-US" sz="2400" b="1" dirty="0">
                <a:solidFill>
                  <a:srgbClr val="292929"/>
                </a:solidFill>
                <a:latin typeface="charter"/>
              </a:rPr>
              <a:t>π’). But How</a:t>
            </a:r>
            <a:r>
              <a:rPr lang="en-US" sz="2400" b="1" dirty="0" smtClean="0">
                <a:solidFill>
                  <a:srgbClr val="292929"/>
                </a:solidFill>
                <a:latin typeface="charter"/>
              </a:rPr>
              <a:t>?</a:t>
            </a:r>
            <a:endParaRPr lang="tr-TR" sz="2400" b="1" dirty="0" smtClean="0">
              <a:solidFill>
                <a:srgbClr val="292929"/>
              </a:solidFill>
              <a:latin typeface="charter"/>
            </a:endParaRPr>
          </a:p>
          <a:p>
            <a:endParaRPr lang="en-US" sz="2400" dirty="0">
              <a:solidFill>
                <a:srgbClr val="292929"/>
              </a:solidFill>
              <a:latin typeface="charter"/>
            </a:endParaRPr>
          </a:p>
          <a:p>
            <a:r>
              <a:rPr lang="en-US" sz="2400" dirty="0">
                <a:solidFill>
                  <a:srgbClr val="292929"/>
                </a:solidFill>
                <a:latin typeface="charter"/>
              </a:rPr>
              <a:t>We say that one </a:t>
            </a:r>
            <a:r>
              <a:rPr lang="en-US" sz="2400" dirty="0" smtClean="0">
                <a:solidFill>
                  <a:srgbClr val="292929"/>
                </a:solidFill>
                <a:latin typeface="charter"/>
              </a:rPr>
              <a:t>policy</a:t>
            </a:r>
            <a:r>
              <a:rPr lang="tr-TR" sz="2400" dirty="0" smtClean="0">
                <a:solidFill>
                  <a:srgbClr val="292929"/>
                </a:solidFill>
                <a:latin typeface="charter"/>
              </a:rPr>
              <a:t> </a:t>
            </a:r>
            <a:r>
              <a:rPr lang="en-US" sz="2400" dirty="0" smtClean="0">
                <a:solidFill>
                  <a:srgbClr val="292929"/>
                </a:solidFill>
                <a:latin typeface="charter"/>
              </a:rPr>
              <a:t>(</a:t>
            </a:r>
            <a:r>
              <a:rPr lang="en-US" sz="2400" b="1" dirty="0">
                <a:solidFill>
                  <a:srgbClr val="292929"/>
                </a:solidFill>
                <a:latin typeface="charter"/>
              </a:rPr>
              <a:t>π)</a:t>
            </a:r>
            <a:r>
              <a:rPr lang="en-US" sz="2400" dirty="0">
                <a:solidFill>
                  <a:srgbClr val="292929"/>
                </a:solidFill>
                <a:latin typeface="charter"/>
              </a:rPr>
              <a:t> is better than other policy (</a:t>
            </a:r>
            <a:r>
              <a:rPr lang="en-US" sz="2400" b="1" dirty="0">
                <a:solidFill>
                  <a:srgbClr val="292929"/>
                </a:solidFill>
                <a:latin typeface="charter"/>
              </a:rPr>
              <a:t>π’</a:t>
            </a:r>
            <a:r>
              <a:rPr lang="en-US" sz="2400" dirty="0">
                <a:solidFill>
                  <a:srgbClr val="292929"/>
                </a:solidFill>
                <a:latin typeface="charter"/>
              </a:rPr>
              <a:t>) if the value function with the policy </a:t>
            </a:r>
            <a:r>
              <a:rPr lang="en-US" sz="2400" b="1" dirty="0">
                <a:solidFill>
                  <a:srgbClr val="292929"/>
                </a:solidFill>
                <a:latin typeface="charter"/>
              </a:rPr>
              <a:t>π</a:t>
            </a:r>
            <a:r>
              <a:rPr lang="en-US" sz="2400" dirty="0">
                <a:solidFill>
                  <a:srgbClr val="292929"/>
                </a:solidFill>
                <a:latin typeface="charter"/>
              </a:rPr>
              <a:t> for all states is greater than the value function with the policy </a:t>
            </a:r>
            <a:r>
              <a:rPr lang="en-US" sz="2400" b="1" dirty="0">
                <a:solidFill>
                  <a:srgbClr val="292929"/>
                </a:solidFill>
                <a:latin typeface="charter"/>
              </a:rPr>
              <a:t>π’ </a:t>
            </a:r>
            <a:r>
              <a:rPr lang="en-US" sz="2400" dirty="0">
                <a:solidFill>
                  <a:srgbClr val="292929"/>
                </a:solidFill>
                <a:latin typeface="charter"/>
              </a:rPr>
              <a:t>for all states. Intuitively, it can be expressed as </a:t>
            </a:r>
            <a:r>
              <a:rPr lang="en-US" sz="2400" dirty="0" smtClean="0">
                <a:solidFill>
                  <a:srgbClr val="292929"/>
                </a:solidFill>
                <a:latin typeface="charter"/>
              </a:rPr>
              <a:t>:</a:t>
            </a:r>
            <a:endParaRPr lang="tr-TR" sz="2400" dirty="0" smtClean="0">
              <a:solidFill>
                <a:srgbClr val="292929"/>
              </a:solidFill>
              <a:latin typeface="charter"/>
            </a:endParaRPr>
          </a:p>
          <a:p>
            <a:endParaRPr lang="en-US" sz="2400" b="0" i="0" dirty="0">
              <a:solidFill>
                <a:srgbClr val="292929"/>
              </a:solidFill>
              <a:effectLst/>
              <a:latin typeface="charter"/>
            </a:endParaRPr>
          </a:p>
        </p:txBody>
      </p:sp>
      <p:pic>
        <p:nvPicPr>
          <p:cNvPr id="3074" name="Picture 2" descr="https://miro.medium.com/max/386/1*dpJKumwuULjYKLaHjTxr7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1836" y="5037917"/>
            <a:ext cx="4893971" cy="912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265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44696" y="297726"/>
            <a:ext cx="11320529" cy="3416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292929"/>
                </a:solidFill>
                <a:effectLst/>
                <a:latin typeface="charter"/>
              </a:rPr>
              <a:t>Now, let’s define </a:t>
            </a:r>
            <a:r>
              <a:rPr kumimoji="0" lang="tr-TR" altLang="tr-TR" sz="2400" b="1" i="1" u="none" strike="noStrike" cap="none" normalizeH="0" baseline="0" dirty="0" smtClean="0">
                <a:ln>
                  <a:noFill/>
                </a:ln>
                <a:solidFill>
                  <a:srgbClr val="292929"/>
                </a:solidFill>
                <a:effectLst/>
                <a:latin typeface="charter"/>
              </a:rPr>
              <a:t>Optimal Policy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1" i="1" u="none" strike="noStrike" cap="none" normalizeH="0" baseline="0" dirty="0" smtClean="0">
                <a:ln>
                  <a:noFill/>
                </a:ln>
                <a:solidFill>
                  <a:srgbClr val="292929"/>
                </a:solidFill>
                <a:effectLst/>
                <a:latin typeface="charter"/>
              </a:rPr>
              <a:t>Optimal Policy</a:t>
            </a:r>
            <a:r>
              <a:rPr kumimoji="0" lang="tr-TR" altLang="tr-TR" sz="2400" b="0" i="1" u="none" strike="noStrike" cap="none" normalizeH="0" baseline="0" dirty="0" smtClean="0">
                <a:ln>
                  <a:noFill/>
                </a:ln>
                <a:solidFill>
                  <a:srgbClr val="292929"/>
                </a:solidFill>
                <a:effectLst/>
                <a:latin typeface="charter"/>
              </a:rPr>
              <a:t> is one which results in optimal value function.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292929"/>
                </a:solidFill>
                <a:effectLst/>
                <a:latin typeface="charter"/>
              </a:rPr>
              <a:t>Note that, </a:t>
            </a:r>
            <a:r>
              <a:rPr kumimoji="0" lang="tr-TR" altLang="tr-TR" sz="2400" b="0" i="1" u="none" strike="noStrike" cap="none" normalizeH="0" baseline="0" dirty="0" smtClean="0">
                <a:ln>
                  <a:noFill/>
                </a:ln>
                <a:solidFill>
                  <a:srgbClr val="292929"/>
                </a:solidFill>
                <a:effectLst/>
                <a:latin typeface="charter"/>
              </a:rPr>
              <a:t>there can be more than one optimal policy </a:t>
            </a:r>
            <a:r>
              <a:rPr kumimoji="0" lang="tr-TR" altLang="tr-TR" sz="2400" b="0" i="0" u="none" strike="noStrike" cap="none" normalizeH="0" baseline="0" dirty="0" smtClean="0">
                <a:ln>
                  <a:noFill/>
                </a:ln>
                <a:solidFill>
                  <a:srgbClr val="292929"/>
                </a:solidFill>
                <a:effectLst/>
                <a:latin typeface="charter"/>
              </a:rPr>
              <a:t>in a MDP. But, </a:t>
            </a:r>
            <a:r>
              <a:rPr kumimoji="0" lang="tr-TR" altLang="tr-TR" sz="2400" b="1" i="1" u="none" strike="noStrike" cap="none" normalizeH="0" baseline="0" dirty="0" smtClean="0">
                <a:ln>
                  <a:noFill/>
                </a:ln>
                <a:solidFill>
                  <a:srgbClr val="292929"/>
                </a:solidFill>
                <a:effectLst/>
                <a:latin typeface="charter"/>
              </a:rPr>
              <a:t>all optimal policies achieve the same optimal value function and optimal state-action Value Function(Q-function)</a:t>
            </a:r>
            <a:r>
              <a:rPr kumimoji="0" lang="tr-TR" altLang="tr-TR" sz="2400" b="0" i="0" u="none" strike="noStrike" cap="none" normalizeH="0" baseline="0" dirty="0" smtClean="0">
                <a:ln>
                  <a:noFill/>
                </a:ln>
                <a:solidFill>
                  <a:srgbClr val="292929"/>
                </a:solidFill>
                <a:effectLst/>
                <a:latin typeface="charter"/>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292929"/>
                </a:solidFill>
                <a:effectLst/>
                <a:latin typeface="charter"/>
              </a:rPr>
              <a:t>Now, the question arises how we find Optimal Policy.</a:t>
            </a:r>
            <a:endParaRPr kumimoji="0" lang="tr-TR" altLang="tr-TR" sz="2400" b="0" i="0" u="none" strike="noStrike" cap="none" normalizeH="0" baseline="0" dirty="0" smtClean="0">
              <a:ln>
                <a:noFill/>
              </a:ln>
              <a:solidFill>
                <a:schemeClr val="tx1"/>
              </a:solidFill>
              <a:effectLst/>
            </a:endParaRPr>
          </a:p>
        </p:txBody>
      </p:sp>
      <p:sp>
        <p:nvSpPr>
          <p:cNvPr id="3" name="Rectangle 2"/>
          <p:cNvSpPr/>
          <p:nvPr/>
        </p:nvSpPr>
        <p:spPr>
          <a:xfrm>
            <a:off x="244693" y="3875457"/>
            <a:ext cx="11320529" cy="1200329"/>
          </a:xfrm>
          <a:prstGeom prst="rect">
            <a:avLst/>
          </a:prstGeom>
        </p:spPr>
        <p:txBody>
          <a:bodyPr wrap="square">
            <a:spAutoFit/>
          </a:bodyPr>
          <a:lstStyle/>
          <a:p>
            <a:r>
              <a:rPr lang="en-US" sz="2400" dirty="0">
                <a:solidFill>
                  <a:srgbClr val="292929"/>
                </a:solidFill>
                <a:latin typeface="charter"/>
              </a:rPr>
              <a:t>We find an optimal policy by maximizing over </a:t>
            </a:r>
            <a:r>
              <a:rPr lang="en-US" sz="2400" b="1" i="1" dirty="0">
                <a:solidFill>
                  <a:srgbClr val="292929"/>
                </a:solidFill>
                <a:latin typeface="charter"/>
              </a:rPr>
              <a:t>q</a:t>
            </a:r>
            <a:r>
              <a:rPr lang="en-US" sz="2400" b="1" dirty="0">
                <a:solidFill>
                  <a:srgbClr val="292929"/>
                </a:solidFill>
                <a:latin typeface="charter"/>
              </a:rPr>
              <a:t>*</a:t>
            </a:r>
            <a:r>
              <a:rPr lang="en-US" sz="2400" dirty="0">
                <a:solidFill>
                  <a:srgbClr val="292929"/>
                </a:solidFill>
                <a:latin typeface="charter"/>
              </a:rPr>
              <a:t>(s, a) i.e. our optimal state-action value function</a:t>
            </a:r>
            <a:r>
              <a:rPr lang="en-US" sz="2400" dirty="0" smtClean="0">
                <a:solidFill>
                  <a:srgbClr val="292929"/>
                </a:solidFill>
                <a:latin typeface="charter"/>
              </a:rPr>
              <a:t>.</a:t>
            </a:r>
            <a:r>
              <a:rPr lang="tr-TR" sz="2400" dirty="0" smtClean="0">
                <a:solidFill>
                  <a:srgbClr val="292929"/>
                </a:solidFill>
                <a:latin typeface="charter"/>
              </a:rPr>
              <a:t> </a:t>
            </a:r>
            <a:r>
              <a:rPr lang="en-US" sz="2400" dirty="0" smtClean="0">
                <a:solidFill>
                  <a:srgbClr val="292929"/>
                </a:solidFill>
                <a:latin typeface="charter"/>
              </a:rPr>
              <a:t>We </a:t>
            </a:r>
            <a:r>
              <a:rPr lang="en-US" sz="2400" dirty="0">
                <a:solidFill>
                  <a:srgbClr val="292929"/>
                </a:solidFill>
                <a:latin typeface="charter"/>
              </a:rPr>
              <a:t>solve q*(</a:t>
            </a:r>
            <a:r>
              <a:rPr lang="en-US" sz="2400" dirty="0" err="1">
                <a:solidFill>
                  <a:srgbClr val="292929"/>
                </a:solidFill>
                <a:latin typeface="charter"/>
              </a:rPr>
              <a:t>s,a</a:t>
            </a:r>
            <a:r>
              <a:rPr lang="en-US" sz="2400" dirty="0">
                <a:solidFill>
                  <a:srgbClr val="292929"/>
                </a:solidFill>
                <a:latin typeface="charter"/>
              </a:rPr>
              <a:t>) and then we pick the action that gives us most optimal state-action value </a:t>
            </a:r>
            <a:r>
              <a:rPr lang="en-US" sz="2400" dirty="0" smtClean="0">
                <a:solidFill>
                  <a:srgbClr val="292929"/>
                </a:solidFill>
                <a:latin typeface="charter"/>
              </a:rPr>
              <a:t>function</a:t>
            </a:r>
            <a:r>
              <a:rPr lang="tr-TR" sz="2400" dirty="0" smtClean="0">
                <a:solidFill>
                  <a:srgbClr val="292929"/>
                </a:solidFill>
                <a:latin typeface="charter"/>
              </a:rPr>
              <a:t> </a:t>
            </a:r>
            <a:r>
              <a:rPr lang="en-US" sz="2400" dirty="0" smtClean="0">
                <a:solidFill>
                  <a:srgbClr val="292929"/>
                </a:solidFill>
                <a:latin typeface="charter"/>
              </a:rPr>
              <a:t>(</a:t>
            </a:r>
            <a:r>
              <a:rPr lang="en-US" sz="2400" dirty="0">
                <a:solidFill>
                  <a:srgbClr val="292929"/>
                </a:solidFill>
                <a:latin typeface="charter"/>
              </a:rPr>
              <a:t>q*(</a:t>
            </a:r>
            <a:r>
              <a:rPr lang="en-US" sz="2400" dirty="0" err="1">
                <a:solidFill>
                  <a:srgbClr val="292929"/>
                </a:solidFill>
                <a:latin typeface="charter"/>
              </a:rPr>
              <a:t>s,a</a:t>
            </a:r>
            <a:r>
              <a:rPr lang="en-US" sz="2400" dirty="0" smtClean="0">
                <a:solidFill>
                  <a:srgbClr val="292929"/>
                </a:solidFill>
                <a:latin typeface="charter"/>
              </a:rPr>
              <a:t>)).</a:t>
            </a:r>
            <a:r>
              <a:rPr lang="tr-TR" sz="2400" dirty="0" smtClean="0">
                <a:solidFill>
                  <a:srgbClr val="292929"/>
                </a:solidFill>
                <a:latin typeface="charter"/>
              </a:rPr>
              <a:t> That is:</a:t>
            </a:r>
            <a:endParaRPr lang="tr-TR" sz="2400" dirty="0"/>
          </a:p>
        </p:txBody>
      </p:sp>
      <p:pic>
        <p:nvPicPr>
          <p:cNvPr id="4099" name="Picture 3" descr="https://miro.medium.com/max/548/1*nw_fIgyOoFm0BMIS4Wb-A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3620" y="5237197"/>
            <a:ext cx="5219700" cy="1381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09952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920" y="468833"/>
            <a:ext cx="11363459" cy="1569660"/>
          </a:xfrm>
          <a:prstGeom prst="rect">
            <a:avLst/>
          </a:prstGeom>
        </p:spPr>
        <p:txBody>
          <a:bodyPr wrap="square">
            <a:spAutoFit/>
          </a:bodyPr>
          <a:lstStyle/>
          <a:p>
            <a:r>
              <a:rPr lang="tr-TR" sz="2400" dirty="0" smtClean="0">
                <a:solidFill>
                  <a:srgbClr val="292929"/>
                </a:solidFill>
                <a:latin typeface="charter"/>
              </a:rPr>
              <a:t>That is, </a:t>
            </a:r>
            <a:r>
              <a:rPr lang="en-US" sz="2400" dirty="0" smtClean="0">
                <a:solidFill>
                  <a:srgbClr val="292929"/>
                </a:solidFill>
                <a:latin typeface="charter"/>
              </a:rPr>
              <a:t>for </a:t>
            </a:r>
            <a:r>
              <a:rPr lang="en-US" sz="2400" dirty="0">
                <a:solidFill>
                  <a:srgbClr val="292929"/>
                </a:solidFill>
                <a:latin typeface="charter"/>
              </a:rPr>
              <a:t>a state s we pick the action a with probability 1, if it gives us the maximum q*(</a:t>
            </a:r>
            <a:r>
              <a:rPr lang="en-US" sz="2400" dirty="0" err="1">
                <a:solidFill>
                  <a:srgbClr val="292929"/>
                </a:solidFill>
                <a:latin typeface="charter"/>
              </a:rPr>
              <a:t>s,a</a:t>
            </a:r>
            <a:r>
              <a:rPr lang="en-US" sz="2400" dirty="0">
                <a:solidFill>
                  <a:srgbClr val="292929"/>
                </a:solidFill>
                <a:latin typeface="charter"/>
              </a:rPr>
              <a:t>). So, if we know q*(</a:t>
            </a:r>
            <a:r>
              <a:rPr lang="en-US" sz="2400" dirty="0" err="1">
                <a:solidFill>
                  <a:srgbClr val="292929"/>
                </a:solidFill>
                <a:latin typeface="charter"/>
              </a:rPr>
              <a:t>s,a</a:t>
            </a:r>
            <a:r>
              <a:rPr lang="en-US" sz="2400" dirty="0">
                <a:solidFill>
                  <a:srgbClr val="292929"/>
                </a:solidFill>
                <a:latin typeface="charter"/>
              </a:rPr>
              <a:t>) we can get an optimal policy from it</a:t>
            </a:r>
            <a:r>
              <a:rPr lang="en-US" sz="2400" dirty="0" smtClean="0">
                <a:solidFill>
                  <a:srgbClr val="292929"/>
                </a:solidFill>
                <a:latin typeface="charter"/>
              </a:rPr>
              <a:t>.</a:t>
            </a:r>
            <a:endParaRPr lang="tr-TR" sz="2400" dirty="0" smtClean="0">
              <a:solidFill>
                <a:srgbClr val="292929"/>
              </a:solidFill>
              <a:latin typeface="charter"/>
            </a:endParaRPr>
          </a:p>
          <a:p>
            <a:endParaRPr lang="tr-TR" sz="2400" dirty="0">
              <a:solidFill>
                <a:srgbClr val="292929"/>
              </a:solidFill>
              <a:latin typeface="charter"/>
            </a:endParaRPr>
          </a:p>
          <a:p>
            <a:r>
              <a:rPr lang="tr-TR" sz="2400" dirty="0" smtClean="0">
                <a:solidFill>
                  <a:srgbClr val="292929"/>
                </a:solidFill>
                <a:latin typeface="charter"/>
              </a:rPr>
              <a:t>Let’s consider the following example:</a:t>
            </a:r>
            <a:endParaRPr lang="tr-TR" sz="2400" dirty="0"/>
          </a:p>
        </p:txBody>
      </p:sp>
      <p:pic>
        <p:nvPicPr>
          <p:cNvPr id="5122" name="Picture 2" descr="https://miro.medium.com/max/753/1*cqudfnL1_iZPXeZTIPLGZ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920" y="2038493"/>
            <a:ext cx="7172325" cy="459679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293735" y="2038492"/>
            <a:ext cx="4898265" cy="4093428"/>
          </a:xfrm>
          <a:prstGeom prst="rect">
            <a:avLst/>
          </a:prstGeom>
        </p:spPr>
        <p:txBody>
          <a:bodyPr wrap="square">
            <a:spAutoFit/>
          </a:bodyPr>
          <a:lstStyle/>
          <a:p>
            <a:r>
              <a:rPr lang="en-US" sz="2000" dirty="0">
                <a:solidFill>
                  <a:srgbClr val="292929"/>
                </a:solidFill>
                <a:latin typeface="charter"/>
              </a:rPr>
              <a:t>In this example, the red arcs are the </a:t>
            </a:r>
            <a:r>
              <a:rPr lang="en-US" sz="2000" b="1" dirty="0">
                <a:solidFill>
                  <a:srgbClr val="292929"/>
                </a:solidFill>
                <a:latin typeface="charter"/>
              </a:rPr>
              <a:t>optimal </a:t>
            </a:r>
            <a:r>
              <a:rPr lang="en-US" sz="2000" b="1" dirty="0" err="1" smtClean="0">
                <a:solidFill>
                  <a:srgbClr val="292929"/>
                </a:solidFill>
                <a:latin typeface="charter"/>
              </a:rPr>
              <a:t>polic</a:t>
            </a:r>
            <a:r>
              <a:rPr lang="tr-TR" sz="2000" b="1" dirty="0" smtClean="0">
                <a:solidFill>
                  <a:srgbClr val="292929"/>
                </a:solidFill>
                <a:latin typeface="charter"/>
              </a:rPr>
              <a:t>ies</a:t>
            </a:r>
            <a:r>
              <a:rPr lang="en-US" sz="2000" dirty="0">
                <a:solidFill>
                  <a:srgbClr val="292929"/>
                </a:solidFill>
                <a:latin typeface="charter"/>
              </a:rPr>
              <a:t> which means that if our agent follows this path it will </a:t>
            </a:r>
            <a:r>
              <a:rPr lang="en-US" sz="2000" b="1" dirty="0">
                <a:solidFill>
                  <a:srgbClr val="292929"/>
                </a:solidFill>
                <a:latin typeface="charter"/>
              </a:rPr>
              <a:t>yield maximum reward</a:t>
            </a:r>
            <a:r>
              <a:rPr lang="en-US" sz="2000" dirty="0">
                <a:solidFill>
                  <a:srgbClr val="292929"/>
                </a:solidFill>
                <a:latin typeface="charter"/>
              </a:rPr>
              <a:t> from this MDP. Also, by seeing the </a:t>
            </a:r>
            <a:r>
              <a:rPr lang="en-US" sz="2000" b="1" dirty="0">
                <a:solidFill>
                  <a:srgbClr val="292929"/>
                </a:solidFill>
                <a:latin typeface="charter"/>
              </a:rPr>
              <a:t>q*</a:t>
            </a:r>
            <a:r>
              <a:rPr lang="en-US" sz="2000" dirty="0">
                <a:solidFill>
                  <a:srgbClr val="292929"/>
                </a:solidFill>
                <a:latin typeface="charter"/>
              </a:rPr>
              <a:t> values for each state we can say the actions our agent will take that yields maximum reward. So, optimal policy always takes action with higher q* </a:t>
            </a:r>
            <a:r>
              <a:rPr lang="en-US" sz="2000" dirty="0" smtClean="0">
                <a:solidFill>
                  <a:srgbClr val="292929"/>
                </a:solidFill>
                <a:latin typeface="charter"/>
              </a:rPr>
              <a:t>value</a:t>
            </a:r>
            <a:r>
              <a:rPr lang="tr-TR" sz="2000" dirty="0" smtClean="0">
                <a:solidFill>
                  <a:srgbClr val="292929"/>
                </a:solidFill>
                <a:latin typeface="charter"/>
              </a:rPr>
              <a:t> </a:t>
            </a:r>
            <a:r>
              <a:rPr lang="en-US" sz="2000" dirty="0" smtClean="0">
                <a:solidFill>
                  <a:srgbClr val="292929"/>
                </a:solidFill>
                <a:latin typeface="charter"/>
              </a:rPr>
              <a:t>(</a:t>
            </a:r>
            <a:r>
              <a:rPr lang="en-US" sz="2000" dirty="0">
                <a:solidFill>
                  <a:srgbClr val="292929"/>
                </a:solidFill>
                <a:latin typeface="charter"/>
              </a:rPr>
              <a:t>State-Action Value Function). For example, in the state with value 8, there is q* with value 0 and 8. Our agent chooses the one with greater </a:t>
            </a:r>
            <a:r>
              <a:rPr lang="en-US" sz="2000" b="1" dirty="0">
                <a:solidFill>
                  <a:srgbClr val="292929"/>
                </a:solidFill>
                <a:latin typeface="charter"/>
              </a:rPr>
              <a:t>q*</a:t>
            </a:r>
            <a:r>
              <a:rPr lang="en-US" sz="2000" dirty="0">
                <a:solidFill>
                  <a:srgbClr val="292929"/>
                </a:solidFill>
                <a:latin typeface="charter"/>
              </a:rPr>
              <a:t> value i.e. 8.</a:t>
            </a:r>
            <a:endParaRPr lang="tr-TR" sz="2000" dirty="0"/>
          </a:p>
        </p:txBody>
      </p:sp>
    </p:spTree>
    <p:extLst>
      <p:ext uri="{BB962C8B-B14F-4D97-AF65-F5344CB8AC3E}">
        <p14:creationId xmlns:p14="http://schemas.microsoft.com/office/powerpoint/2010/main" val="16365440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556" y="368972"/>
            <a:ext cx="11221793" cy="3416320"/>
          </a:xfrm>
          <a:prstGeom prst="rect">
            <a:avLst/>
          </a:prstGeom>
        </p:spPr>
        <p:txBody>
          <a:bodyPr wrap="square">
            <a:spAutoFit/>
          </a:bodyPr>
          <a:lstStyle/>
          <a:p>
            <a:r>
              <a:rPr lang="en-US" sz="2400" dirty="0">
                <a:solidFill>
                  <a:srgbClr val="292929"/>
                </a:solidFill>
                <a:latin typeface="charter"/>
              </a:rPr>
              <a:t>Now, the question arises, </a:t>
            </a:r>
            <a:r>
              <a:rPr lang="en-US" sz="2400" b="1" i="1" dirty="0">
                <a:solidFill>
                  <a:srgbClr val="292929"/>
                </a:solidFill>
                <a:latin typeface="charter"/>
              </a:rPr>
              <a:t>How do we find these q*(</a:t>
            </a:r>
            <a:r>
              <a:rPr lang="en-US" sz="2400" b="1" i="1" dirty="0" err="1">
                <a:solidFill>
                  <a:srgbClr val="292929"/>
                </a:solidFill>
                <a:latin typeface="charter"/>
              </a:rPr>
              <a:t>s,a</a:t>
            </a:r>
            <a:r>
              <a:rPr lang="en-US" sz="2400" b="1" i="1" dirty="0">
                <a:solidFill>
                  <a:srgbClr val="292929"/>
                </a:solidFill>
                <a:latin typeface="charter"/>
              </a:rPr>
              <a:t>) values </a:t>
            </a:r>
            <a:r>
              <a:rPr lang="en-US" sz="2400" b="1" i="1" dirty="0" smtClean="0">
                <a:solidFill>
                  <a:srgbClr val="292929"/>
                </a:solidFill>
                <a:latin typeface="charter"/>
              </a:rPr>
              <a:t>?</a:t>
            </a:r>
            <a:endParaRPr lang="tr-TR" sz="2400" b="1" i="1" dirty="0" smtClean="0">
              <a:solidFill>
                <a:srgbClr val="292929"/>
              </a:solidFill>
              <a:latin typeface="charter"/>
            </a:endParaRPr>
          </a:p>
          <a:p>
            <a:endParaRPr lang="en-US" sz="2400" dirty="0">
              <a:solidFill>
                <a:srgbClr val="292929"/>
              </a:solidFill>
              <a:latin typeface="charter"/>
            </a:endParaRPr>
          </a:p>
          <a:p>
            <a:r>
              <a:rPr lang="en-US" sz="2400" dirty="0">
                <a:solidFill>
                  <a:srgbClr val="292929"/>
                </a:solidFill>
                <a:latin typeface="charter"/>
              </a:rPr>
              <a:t>This is where Bellman Optimality Equation comes into play</a:t>
            </a:r>
            <a:r>
              <a:rPr lang="en-US" sz="2400" dirty="0" smtClean="0">
                <a:solidFill>
                  <a:srgbClr val="292929"/>
                </a:solidFill>
                <a:latin typeface="charter"/>
              </a:rPr>
              <a:t>.</a:t>
            </a:r>
            <a:endParaRPr lang="tr-TR" sz="2400" dirty="0" smtClean="0">
              <a:solidFill>
                <a:srgbClr val="292929"/>
              </a:solidFill>
              <a:latin typeface="charter"/>
            </a:endParaRPr>
          </a:p>
          <a:p>
            <a:endParaRPr lang="tr-TR" sz="2400" b="0" i="0" dirty="0">
              <a:solidFill>
                <a:srgbClr val="292929"/>
              </a:solidFill>
              <a:effectLst/>
              <a:latin typeface="charter"/>
            </a:endParaRPr>
          </a:p>
          <a:p>
            <a:r>
              <a:rPr lang="en-US" sz="2400" dirty="0"/>
              <a:t>Bellman Optimality equation is the same as Bellman Expectation Equation but the only difference is instead of taking the average of the actions our agent can take </a:t>
            </a:r>
            <a:r>
              <a:rPr lang="en-US" sz="2400" dirty="0" smtClean="0"/>
              <a:t>the </a:t>
            </a:r>
            <a:r>
              <a:rPr lang="en-US" sz="2400" dirty="0"/>
              <a:t>action with the max value</a:t>
            </a:r>
            <a:r>
              <a:rPr lang="en-US" sz="2400" dirty="0" smtClean="0"/>
              <a:t>.</a:t>
            </a:r>
            <a:endParaRPr lang="tr-TR" sz="2400" dirty="0" smtClean="0"/>
          </a:p>
          <a:p>
            <a:endParaRPr lang="tr-TR" sz="2400" b="0" i="0" dirty="0">
              <a:solidFill>
                <a:srgbClr val="292929"/>
              </a:solidFill>
              <a:effectLst/>
              <a:latin typeface="charter"/>
            </a:endParaRPr>
          </a:p>
          <a:p>
            <a:r>
              <a:rPr lang="en-US" sz="2400" dirty="0"/>
              <a:t>Let’s </a:t>
            </a:r>
            <a:r>
              <a:rPr lang="tr-TR" sz="2400" dirty="0" smtClean="0"/>
              <a:t>look at the </a:t>
            </a:r>
            <a:r>
              <a:rPr lang="en-US" sz="2400" dirty="0" smtClean="0"/>
              <a:t>Backup </a:t>
            </a:r>
            <a:r>
              <a:rPr lang="en-US" sz="2400" dirty="0"/>
              <a:t>diagram:</a:t>
            </a:r>
            <a:endParaRPr lang="en-US" sz="2400" b="0" i="0" dirty="0">
              <a:solidFill>
                <a:srgbClr val="292929"/>
              </a:solidFill>
              <a:effectLst/>
              <a:latin typeface="charter"/>
            </a:endParaRPr>
          </a:p>
        </p:txBody>
      </p:sp>
      <p:pic>
        <p:nvPicPr>
          <p:cNvPr id="6146" name="Picture 2" descr="https://miro.medium.com/max/477/1*7p-nZZiF6v0u7shQleEVE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744" y="4049107"/>
            <a:ext cx="4543425" cy="21907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688169" y="3785292"/>
            <a:ext cx="6096000" cy="2308324"/>
          </a:xfrm>
          <a:prstGeom prst="rect">
            <a:avLst/>
          </a:prstGeom>
        </p:spPr>
        <p:txBody>
          <a:bodyPr>
            <a:spAutoFit/>
          </a:bodyPr>
          <a:lstStyle/>
          <a:p>
            <a:r>
              <a:rPr lang="en-US" sz="2400" dirty="0">
                <a:solidFill>
                  <a:srgbClr val="292929"/>
                </a:solidFill>
                <a:latin typeface="charter"/>
              </a:rPr>
              <a:t>Suppose our agent is in state </a:t>
            </a:r>
            <a:r>
              <a:rPr lang="tr-TR" sz="2400" dirty="0" smtClean="0">
                <a:solidFill>
                  <a:srgbClr val="292929"/>
                </a:solidFill>
                <a:latin typeface="charter"/>
              </a:rPr>
              <a:t>s</a:t>
            </a:r>
            <a:r>
              <a:rPr lang="en-US" sz="2400" dirty="0" smtClean="0">
                <a:solidFill>
                  <a:srgbClr val="292929"/>
                </a:solidFill>
                <a:latin typeface="charter"/>
              </a:rPr>
              <a:t> </a:t>
            </a:r>
            <a:r>
              <a:rPr lang="en-US" sz="2400" dirty="0">
                <a:solidFill>
                  <a:srgbClr val="292929"/>
                </a:solidFill>
                <a:latin typeface="charter"/>
              </a:rPr>
              <a:t>and from that state it can take two </a:t>
            </a:r>
            <a:r>
              <a:rPr lang="en-US" sz="2400" dirty="0" smtClean="0">
                <a:solidFill>
                  <a:srgbClr val="292929"/>
                </a:solidFill>
                <a:latin typeface="charter"/>
              </a:rPr>
              <a:t>actions. </a:t>
            </a:r>
            <a:r>
              <a:rPr lang="en-US" sz="2400" dirty="0">
                <a:solidFill>
                  <a:srgbClr val="292929"/>
                </a:solidFill>
                <a:latin typeface="charter"/>
              </a:rPr>
              <a:t>So, we look at the action-values for each of the actions and </a:t>
            </a:r>
            <a:r>
              <a:rPr lang="en-US" sz="2400" dirty="0" smtClean="0">
                <a:solidFill>
                  <a:srgbClr val="292929"/>
                </a:solidFill>
                <a:latin typeface="charter"/>
              </a:rPr>
              <a:t>our </a:t>
            </a:r>
            <a:r>
              <a:rPr lang="en-US" sz="2400" dirty="0">
                <a:solidFill>
                  <a:srgbClr val="292929"/>
                </a:solidFill>
                <a:latin typeface="charter"/>
              </a:rPr>
              <a:t>agent takes the action with </a:t>
            </a:r>
            <a:r>
              <a:rPr lang="en-US" sz="2400" b="1" dirty="0">
                <a:solidFill>
                  <a:srgbClr val="292929"/>
                </a:solidFill>
                <a:latin typeface="charter"/>
              </a:rPr>
              <a:t>greater q* value</a:t>
            </a:r>
            <a:r>
              <a:rPr lang="en-US" sz="2400" dirty="0">
                <a:solidFill>
                  <a:srgbClr val="292929"/>
                </a:solidFill>
                <a:latin typeface="charter"/>
              </a:rPr>
              <a:t>. This gives us the value of being in the state </a:t>
            </a:r>
            <a:r>
              <a:rPr lang="tr-TR" sz="2400" dirty="0" smtClean="0">
                <a:solidFill>
                  <a:srgbClr val="292929"/>
                </a:solidFill>
                <a:latin typeface="charter"/>
              </a:rPr>
              <a:t>s</a:t>
            </a:r>
            <a:r>
              <a:rPr lang="en-US" sz="2400" dirty="0" smtClean="0">
                <a:solidFill>
                  <a:srgbClr val="292929"/>
                </a:solidFill>
                <a:latin typeface="charter"/>
              </a:rPr>
              <a:t>.</a:t>
            </a:r>
            <a:endParaRPr lang="tr-TR" sz="2400" dirty="0"/>
          </a:p>
        </p:txBody>
      </p:sp>
    </p:spTree>
    <p:extLst>
      <p:ext uri="{BB962C8B-B14F-4D97-AF65-F5344CB8AC3E}">
        <p14:creationId xmlns:p14="http://schemas.microsoft.com/office/powerpoint/2010/main" val="3963364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65043" y="566030"/>
            <a:ext cx="11781183" cy="544764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1" i="0" u="none" strike="noStrike" cap="none" normalizeH="0" baseline="0" dirty="0" smtClean="0">
                <a:ln>
                  <a:noFill/>
                </a:ln>
                <a:solidFill>
                  <a:srgbClr val="222222"/>
                </a:solidFill>
                <a:effectLst/>
                <a:latin typeface="Helvetica Neue"/>
              </a:rPr>
              <a:t>2. Unsupervised Learning</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effectLst/>
                <a:latin typeface="Helvetica Neue"/>
              </a:rPr>
              <a:t>Unsupervised learning</a:t>
            </a:r>
            <a:r>
              <a:rPr kumimoji="0" lang="tr-TR" altLang="tr-TR" sz="2400" b="0" i="0" u="none" strike="noStrike" cap="none" normalizeH="0" baseline="0" dirty="0" smtClean="0">
                <a:ln>
                  <a:noFill/>
                </a:ln>
                <a:solidFill>
                  <a:srgbClr val="555555"/>
                </a:solidFill>
                <a:effectLst/>
                <a:latin typeface="Helvetica Neue"/>
              </a:rPr>
              <a:t> describes a class of learning problems that involve using a model to describe or extract relationships in data.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555555"/>
                </a:solidFill>
                <a:effectLst/>
                <a:latin typeface="Helvetica Neue"/>
              </a:rPr>
              <a:t>Compared to supervised learning, unsupervised learning operates upon only the input data without outputs or target variables. As such, unsupervised learning does not have a teacher correcting the model, as in the case of supervised learning.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555555"/>
                </a:solidFill>
                <a:effectLst/>
                <a:latin typeface="Helvetica Neue"/>
              </a:rPr>
              <a:t>There are many types of unsupervised learning, although there are two main problems that are often encountered : </a:t>
            </a:r>
          </a:p>
          <a:p>
            <a:pPr marL="0" marR="0" lvl="0" indent="0" algn="l" defTabSz="914400" rtl="0" eaLnBrk="0" fontAlgn="base" latinLnBrk="0" hangingPunct="0">
              <a:lnSpc>
                <a:spcPct val="100000"/>
              </a:lnSpc>
              <a:spcBef>
                <a:spcPct val="0"/>
              </a:spcBef>
              <a:spcAft>
                <a:spcPct val="0"/>
              </a:spcAft>
              <a:buClrTx/>
              <a:buSzTx/>
              <a:buFontTx/>
              <a:buNone/>
              <a:tabLst/>
            </a:pPr>
            <a:endParaRPr lang="tr-TR" altLang="tr-TR" sz="2400" dirty="0">
              <a:solidFill>
                <a:srgbClr val="555555"/>
              </a:solidFill>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1" i="0" u="none" strike="noStrike" cap="none" normalizeH="0" baseline="0" dirty="0" smtClean="0">
                <a:ln>
                  <a:noFill/>
                </a:ln>
                <a:solidFill>
                  <a:srgbClr val="555555"/>
                </a:solidFill>
                <a:effectLst/>
                <a:latin typeface="Helvetica Neue"/>
              </a:rPr>
              <a:t>Clustering: </a:t>
            </a:r>
            <a:r>
              <a:rPr kumimoji="0" lang="tr-TR" altLang="tr-TR" sz="2400" i="0" u="none" strike="noStrike" cap="none" normalizeH="0" baseline="0" dirty="0" smtClean="0">
                <a:ln>
                  <a:noFill/>
                </a:ln>
                <a:solidFill>
                  <a:srgbClr val="555555"/>
                </a:solidFill>
                <a:effectLst/>
                <a:latin typeface="Helvetica Neue"/>
              </a:rPr>
              <a:t>Unsupervised learning </a:t>
            </a:r>
            <a:r>
              <a:rPr kumimoji="0" lang="tr-TR" altLang="tr-TR" sz="2400" b="0" i="0" u="none" strike="noStrike" cap="none" normalizeH="0" baseline="0" dirty="0" smtClean="0">
                <a:ln>
                  <a:noFill/>
                </a:ln>
                <a:solidFill>
                  <a:srgbClr val="555555"/>
                </a:solidFill>
                <a:effectLst/>
                <a:latin typeface="Helvetica Neue"/>
              </a:rPr>
              <a:t>problem that involves finding groups in data.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2400" b="1" i="0" u="none" strike="noStrike" cap="none" normalizeH="0" baseline="0" dirty="0" smtClean="0">
                <a:ln>
                  <a:noFill/>
                </a:ln>
                <a:solidFill>
                  <a:srgbClr val="555555"/>
                </a:solidFill>
                <a:effectLst/>
                <a:latin typeface="Helvetica Neue"/>
              </a:rPr>
              <a:t>Density Estimation</a:t>
            </a:r>
            <a:r>
              <a:rPr kumimoji="0" lang="tr-TR" altLang="tr-TR" sz="2400" b="0" i="0" u="none" strike="noStrike" cap="none" normalizeH="0" baseline="0" dirty="0" smtClean="0">
                <a:ln>
                  <a:noFill/>
                </a:ln>
                <a:solidFill>
                  <a:srgbClr val="555555"/>
                </a:solidFill>
                <a:effectLst/>
                <a:latin typeface="Helvetica Neue"/>
              </a:rPr>
              <a:t>: Unsupervised learning problem that involves summarizing the distribution of data.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093398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miro.medium.com/max/314/1*ixfRgSvNluDW5DaeAbTck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869" y="1236797"/>
            <a:ext cx="3953815" cy="7810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31065" y="412124"/>
            <a:ext cx="10519611" cy="461665"/>
          </a:xfrm>
          <a:prstGeom prst="rect">
            <a:avLst/>
          </a:prstGeom>
          <a:noFill/>
        </p:spPr>
        <p:txBody>
          <a:bodyPr wrap="none" rtlCol="0">
            <a:spAutoFit/>
          </a:bodyPr>
          <a:lstStyle/>
          <a:p>
            <a:r>
              <a:rPr lang="tr-TR" sz="2400" dirty="0" smtClean="0"/>
              <a:t>Hence, mathematically, the Bellman optimality equation  for state-value function is</a:t>
            </a:r>
            <a:endParaRPr lang="tr-TR" sz="2400" dirty="0"/>
          </a:p>
        </p:txBody>
      </p:sp>
      <p:sp>
        <p:nvSpPr>
          <p:cNvPr id="3" name="Rectangle 2"/>
          <p:cNvSpPr/>
          <p:nvPr/>
        </p:nvSpPr>
        <p:spPr>
          <a:xfrm>
            <a:off x="631064" y="2057690"/>
            <a:ext cx="10519611" cy="369332"/>
          </a:xfrm>
          <a:prstGeom prst="rect">
            <a:avLst/>
          </a:prstGeom>
        </p:spPr>
        <p:txBody>
          <a:bodyPr wrap="square">
            <a:spAutoFit/>
          </a:bodyPr>
          <a:lstStyle/>
          <a:p>
            <a:r>
              <a:rPr lang="en-US" dirty="0">
                <a:solidFill>
                  <a:srgbClr val="292929"/>
                </a:solidFill>
                <a:latin typeface="charter"/>
              </a:rPr>
              <a:t>Similarly, let’s define Bellman Optimality Equation for </a:t>
            </a:r>
            <a:r>
              <a:rPr lang="en-US" b="1" dirty="0">
                <a:solidFill>
                  <a:srgbClr val="292929"/>
                </a:solidFill>
                <a:latin typeface="charter"/>
              </a:rPr>
              <a:t>State-Action Value Function (Q-Function</a:t>
            </a:r>
            <a:r>
              <a:rPr lang="en-US" b="1" dirty="0" smtClean="0">
                <a:solidFill>
                  <a:srgbClr val="292929"/>
                </a:solidFill>
                <a:latin typeface="charter"/>
              </a:rPr>
              <a:t>)</a:t>
            </a:r>
            <a:r>
              <a:rPr lang="tr-TR" dirty="0" smtClean="0">
                <a:solidFill>
                  <a:srgbClr val="292929"/>
                </a:solidFill>
                <a:latin typeface="charter"/>
              </a:rPr>
              <a:t>:</a:t>
            </a:r>
            <a:endParaRPr lang="tr-TR" dirty="0"/>
          </a:p>
        </p:txBody>
      </p:sp>
      <p:pic>
        <p:nvPicPr>
          <p:cNvPr id="7172" name="Picture 4" descr="https://miro.medium.com/max/488/1*qGtg89UHLIy_SSIPFDbPY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064" y="3375539"/>
            <a:ext cx="4648200" cy="233362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954073" y="2990387"/>
            <a:ext cx="6417972" cy="2308324"/>
          </a:xfrm>
          <a:prstGeom prst="rect">
            <a:avLst/>
          </a:prstGeom>
        </p:spPr>
        <p:txBody>
          <a:bodyPr wrap="square">
            <a:spAutoFit/>
          </a:bodyPr>
          <a:lstStyle/>
          <a:p>
            <a:r>
              <a:rPr lang="en-US" sz="2400" dirty="0">
                <a:solidFill>
                  <a:srgbClr val="292929"/>
                </a:solidFill>
                <a:latin typeface="charter"/>
              </a:rPr>
              <a:t>Suppose, our agent has taken an action a in some state s. </a:t>
            </a:r>
            <a:r>
              <a:rPr lang="en-US" sz="2400" dirty="0" smtClean="0">
                <a:solidFill>
                  <a:srgbClr val="292929"/>
                </a:solidFill>
                <a:latin typeface="charter"/>
              </a:rPr>
              <a:t>We </a:t>
            </a:r>
            <a:r>
              <a:rPr lang="en-US" sz="2400" dirty="0">
                <a:solidFill>
                  <a:srgbClr val="292929"/>
                </a:solidFill>
                <a:latin typeface="charter"/>
              </a:rPr>
              <a:t>still take the average of the values of both the states, but </a:t>
            </a:r>
            <a:r>
              <a:rPr lang="en-US" sz="2400" dirty="0" smtClean="0">
                <a:solidFill>
                  <a:srgbClr val="292929"/>
                </a:solidFill>
                <a:latin typeface="charter"/>
              </a:rPr>
              <a:t>the</a:t>
            </a:r>
            <a:r>
              <a:rPr lang="tr-TR" sz="2400" dirty="0" smtClean="0">
                <a:solidFill>
                  <a:srgbClr val="292929"/>
                </a:solidFill>
                <a:latin typeface="charter"/>
              </a:rPr>
              <a:t> only </a:t>
            </a:r>
            <a:r>
              <a:rPr lang="en-US" sz="2400" b="1" dirty="0" smtClean="0">
                <a:solidFill>
                  <a:srgbClr val="292929"/>
                </a:solidFill>
                <a:latin typeface="charter"/>
              </a:rPr>
              <a:t>difference</a:t>
            </a:r>
            <a:r>
              <a:rPr lang="en-US" sz="2400" dirty="0">
                <a:solidFill>
                  <a:srgbClr val="292929"/>
                </a:solidFill>
                <a:latin typeface="charter"/>
              </a:rPr>
              <a:t> is in Bellman Optimality </a:t>
            </a:r>
            <a:r>
              <a:rPr lang="en-US" sz="2400" dirty="0" smtClean="0">
                <a:solidFill>
                  <a:srgbClr val="292929"/>
                </a:solidFill>
                <a:latin typeface="charter"/>
              </a:rPr>
              <a:t>Equation</a:t>
            </a:r>
            <a:r>
              <a:rPr lang="tr-TR" sz="2400" dirty="0" smtClean="0">
                <a:solidFill>
                  <a:srgbClr val="292929"/>
                </a:solidFill>
                <a:latin typeface="charter"/>
              </a:rPr>
              <a:t>,</a:t>
            </a:r>
            <a:r>
              <a:rPr lang="en-US" sz="2400" dirty="0" smtClean="0">
                <a:solidFill>
                  <a:srgbClr val="292929"/>
                </a:solidFill>
                <a:latin typeface="charter"/>
              </a:rPr>
              <a:t> </a:t>
            </a:r>
            <a:r>
              <a:rPr lang="en-US" sz="2400" dirty="0">
                <a:solidFill>
                  <a:srgbClr val="292929"/>
                </a:solidFill>
                <a:latin typeface="charter"/>
              </a:rPr>
              <a:t>we know the </a:t>
            </a:r>
            <a:r>
              <a:rPr lang="en-US" sz="2400" b="1" dirty="0">
                <a:solidFill>
                  <a:srgbClr val="292929"/>
                </a:solidFill>
                <a:latin typeface="charter"/>
              </a:rPr>
              <a:t>optimal values </a:t>
            </a:r>
            <a:r>
              <a:rPr lang="en-US" sz="2400" dirty="0">
                <a:solidFill>
                  <a:srgbClr val="292929"/>
                </a:solidFill>
                <a:latin typeface="charter"/>
              </a:rPr>
              <a:t>of each of the </a:t>
            </a:r>
            <a:r>
              <a:rPr lang="en-US" sz="2400" dirty="0" smtClean="0">
                <a:solidFill>
                  <a:srgbClr val="292929"/>
                </a:solidFill>
                <a:latin typeface="charter"/>
              </a:rPr>
              <a:t>states</a:t>
            </a:r>
            <a:r>
              <a:rPr lang="tr-TR" sz="2400" dirty="0">
                <a:solidFill>
                  <a:srgbClr val="292929"/>
                </a:solidFill>
                <a:latin typeface="charter"/>
              </a:rPr>
              <a:t>:</a:t>
            </a:r>
            <a:r>
              <a:rPr lang="tr-TR" sz="2400" dirty="0" smtClean="0">
                <a:solidFill>
                  <a:srgbClr val="292929"/>
                </a:solidFill>
                <a:latin typeface="charter"/>
              </a:rPr>
              <a:t> </a:t>
            </a:r>
            <a:endParaRPr lang="tr-TR" sz="2400" dirty="0"/>
          </a:p>
        </p:txBody>
      </p:sp>
      <p:pic>
        <p:nvPicPr>
          <p:cNvPr id="7174" name="Picture 6" descr="https://miro.medium.com/max/489/1*hEIbIonh4cbWu04MmMY5c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4073" y="5396248"/>
            <a:ext cx="5181600" cy="1150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98552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7983" y="323998"/>
            <a:ext cx="9689206" cy="461665"/>
          </a:xfrm>
          <a:prstGeom prst="rect">
            <a:avLst/>
          </a:prstGeom>
        </p:spPr>
        <p:txBody>
          <a:bodyPr wrap="square">
            <a:spAutoFit/>
          </a:bodyPr>
          <a:lstStyle/>
          <a:p>
            <a:r>
              <a:rPr lang="en-US" sz="2400" dirty="0">
                <a:solidFill>
                  <a:srgbClr val="292929"/>
                </a:solidFill>
                <a:latin typeface="charter"/>
              </a:rPr>
              <a:t>Let’s again stitch these backup diagrams for State-Value Function :</a:t>
            </a:r>
            <a:endParaRPr lang="tr-TR" sz="2400" dirty="0"/>
          </a:p>
        </p:txBody>
      </p:sp>
      <p:pic>
        <p:nvPicPr>
          <p:cNvPr id="8194" name="Picture 2" descr="https://miro.medium.com/max/529/1*6YVaMjuJV2IuZb6y_Zpo2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983" y="1499316"/>
            <a:ext cx="5038725" cy="27051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536708" y="1194781"/>
            <a:ext cx="6096000" cy="4154984"/>
          </a:xfrm>
          <a:prstGeom prst="rect">
            <a:avLst/>
          </a:prstGeom>
        </p:spPr>
        <p:txBody>
          <a:bodyPr>
            <a:spAutoFit/>
          </a:bodyPr>
          <a:lstStyle/>
          <a:p>
            <a:r>
              <a:rPr lang="en-US" sz="2400" dirty="0">
                <a:solidFill>
                  <a:srgbClr val="292929"/>
                </a:solidFill>
                <a:latin typeface="charter"/>
              </a:rPr>
              <a:t>Suppose our agent is in state s and from that state it took some action (a) where the probability of taking that action </a:t>
            </a:r>
            <a:r>
              <a:rPr lang="tr-TR" sz="2400" dirty="0" smtClean="0">
                <a:solidFill>
                  <a:srgbClr val="292929"/>
                </a:solidFill>
                <a:latin typeface="charter"/>
              </a:rPr>
              <a:t> is w</a:t>
            </a:r>
            <a:r>
              <a:rPr lang="en-US" sz="2400" b="1" dirty="0" err="1" smtClean="0">
                <a:solidFill>
                  <a:srgbClr val="292929"/>
                </a:solidFill>
                <a:latin typeface="charter"/>
              </a:rPr>
              <a:t>eighted</a:t>
            </a:r>
            <a:r>
              <a:rPr lang="en-US" sz="2400" dirty="0">
                <a:solidFill>
                  <a:srgbClr val="292929"/>
                </a:solidFill>
                <a:latin typeface="charter"/>
              </a:rPr>
              <a:t> by the policy. And because of the action (a), the agent might get blown to any of the states(</a:t>
            </a:r>
            <a:r>
              <a:rPr lang="en-US" sz="2400" b="1" dirty="0">
                <a:solidFill>
                  <a:srgbClr val="292929"/>
                </a:solidFill>
                <a:latin typeface="charter"/>
              </a:rPr>
              <a:t>s’</a:t>
            </a:r>
            <a:r>
              <a:rPr lang="en-US" sz="2400" dirty="0">
                <a:solidFill>
                  <a:srgbClr val="292929"/>
                </a:solidFill>
                <a:latin typeface="charter"/>
              </a:rPr>
              <a:t>) where probability is weighted by the environment. </a:t>
            </a:r>
            <a:r>
              <a:rPr lang="en-US" sz="2400" b="1" dirty="0">
                <a:solidFill>
                  <a:srgbClr val="292929"/>
                </a:solidFill>
                <a:latin typeface="charter"/>
              </a:rPr>
              <a:t>In order to find the value of state </a:t>
            </a:r>
            <a:r>
              <a:rPr lang="tr-TR" sz="2400" b="1" dirty="0" smtClean="0">
                <a:solidFill>
                  <a:srgbClr val="292929"/>
                </a:solidFill>
                <a:latin typeface="charter"/>
              </a:rPr>
              <a:t>s</a:t>
            </a:r>
            <a:r>
              <a:rPr lang="en-US" sz="2400" b="1" dirty="0" smtClean="0">
                <a:solidFill>
                  <a:srgbClr val="292929"/>
                </a:solidFill>
                <a:latin typeface="charter"/>
              </a:rPr>
              <a:t> </a:t>
            </a:r>
            <a:r>
              <a:rPr lang="en-US" sz="2400" b="1" dirty="0">
                <a:solidFill>
                  <a:srgbClr val="292929"/>
                </a:solidFill>
                <a:latin typeface="charter"/>
              </a:rPr>
              <a:t>we simply average the Optimal values of the </a:t>
            </a:r>
            <a:r>
              <a:rPr lang="tr-TR" sz="2400" b="1" dirty="0" smtClean="0">
                <a:solidFill>
                  <a:srgbClr val="292929"/>
                </a:solidFill>
                <a:latin typeface="charter"/>
              </a:rPr>
              <a:t>s</a:t>
            </a:r>
            <a:r>
              <a:rPr lang="en-US" sz="2400" b="1" dirty="0" err="1" smtClean="0">
                <a:solidFill>
                  <a:srgbClr val="292929"/>
                </a:solidFill>
                <a:latin typeface="charter"/>
              </a:rPr>
              <a:t>tates</a:t>
            </a:r>
            <a:r>
              <a:rPr lang="tr-TR" sz="2400" b="1" dirty="0" smtClean="0">
                <a:solidFill>
                  <a:srgbClr val="292929"/>
                </a:solidFill>
                <a:latin typeface="charter"/>
              </a:rPr>
              <a:t> </a:t>
            </a:r>
            <a:r>
              <a:rPr lang="en-US" sz="2400" b="1" dirty="0" smtClean="0">
                <a:solidFill>
                  <a:srgbClr val="292929"/>
                </a:solidFill>
                <a:latin typeface="charter"/>
              </a:rPr>
              <a:t>(s</a:t>
            </a:r>
            <a:r>
              <a:rPr lang="en-US" sz="2400" b="1" dirty="0">
                <a:solidFill>
                  <a:srgbClr val="292929"/>
                </a:solidFill>
                <a:latin typeface="charter"/>
              </a:rPr>
              <a:t>’)</a:t>
            </a:r>
            <a:r>
              <a:rPr lang="en-US" sz="2400" dirty="0">
                <a:solidFill>
                  <a:srgbClr val="292929"/>
                </a:solidFill>
                <a:latin typeface="charter"/>
              </a:rPr>
              <a:t>. This gives us the value of being in state </a:t>
            </a:r>
            <a:r>
              <a:rPr lang="tr-TR" sz="2400" dirty="0" smtClean="0">
                <a:solidFill>
                  <a:srgbClr val="292929"/>
                </a:solidFill>
                <a:latin typeface="charter"/>
              </a:rPr>
              <a:t>s</a:t>
            </a:r>
            <a:r>
              <a:rPr lang="en-US" sz="2400" dirty="0" smtClean="0">
                <a:solidFill>
                  <a:srgbClr val="292929"/>
                </a:solidFill>
                <a:latin typeface="charter"/>
              </a:rPr>
              <a:t>.</a:t>
            </a:r>
            <a:endParaRPr lang="tr-TR" sz="2400" dirty="0"/>
          </a:p>
        </p:txBody>
      </p:sp>
      <p:pic>
        <p:nvPicPr>
          <p:cNvPr id="8196" name="Picture 4" descr="https://miro.medium.com/max/562/1*Jntq2W9k565P-hLleMzlZ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6708" y="5349765"/>
            <a:ext cx="6096000" cy="12838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97983" y="5433245"/>
            <a:ext cx="4589172" cy="1200329"/>
          </a:xfrm>
          <a:prstGeom prst="rect">
            <a:avLst/>
          </a:prstGeom>
        </p:spPr>
        <p:txBody>
          <a:bodyPr wrap="square">
            <a:spAutoFit/>
          </a:bodyPr>
          <a:lstStyle/>
          <a:p>
            <a:r>
              <a:rPr lang="en-US" dirty="0">
                <a:solidFill>
                  <a:srgbClr val="292929"/>
                </a:solidFill>
                <a:latin typeface="charter"/>
              </a:rPr>
              <a:t>The max in the equation is because we are maximizing the actions the agent can take in the upper arcs. This equation also shows how we can relate V* function to itself.</a:t>
            </a:r>
            <a:endParaRPr lang="tr-TR" dirty="0"/>
          </a:p>
        </p:txBody>
      </p:sp>
      <p:sp>
        <p:nvSpPr>
          <p:cNvPr id="6" name="Left-Right Arrow 5"/>
          <p:cNvSpPr/>
          <p:nvPr/>
        </p:nvSpPr>
        <p:spPr>
          <a:xfrm>
            <a:off x="5087154" y="5895601"/>
            <a:ext cx="759853" cy="16781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280989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072" y="298241"/>
            <a:ext cx="10848305" cy="830997"/>
          </a:xfrm>
          <a:prstGeom prst="rect">
            <a:avLst/>
          </a:prstGeom>
        </p:spPr>
        <p:txBody>
          <a:bodyPr wrap="square">
            <a:spAutoFit/>
          </a:bodyPr>
          <a:lstStyle/>
          <a:p>
            <a:r>
              <a:rPr lang="en-US" sz="2400" dirty="0">
                <a:solidFill>
                  <a:srgbClr val="292929"/>
                </a:solidFill>
                <a:latin typeface="charter"/>
              </a:rPr>
              <a:t>Now, let’s look at the Bellman Optimality Equation for State-Action Value Function</a:t>
            </a:r>
            <a:r>
              <a:rPr lang="en-US" sz="2400" dirty="0" smtClean="0">
                <a:solidFill>
                  <a:srgbClr val="292929"/>
                </a:solidFill>
                <a:latin typeface="charter"/>
              </a:rPr>
              <a:t>,</a:t>
            </a:r>
            <a:r>
              <a:rPr lang="tr-TR" sz="2400" dirty="0" smtClean="0">
                <a:solidFill>
                  <a:srgbClr val="292929"/>
                </a:solidFill>
                <a:latin typeface="charter"/>
              </a:rPr>
              <a:t> </a:t>
            </a:r>
            <a:r>
              <a:rPr lang="en-US" sz="2400" dirty="0" smtClean="0">
                <a:solidFill>
                  <a:srgbClr val="292929"/>
                </a:solidFill>
                <a:latin typeface="charter"/>
              </a:rPr>
              <a:t>q</a:t>
            </a:r>
            <a:r>
              <a:rPr lang="en-US" sz="2400" dirty="0">
                <a:solidFill>
                  <a:srgbClr val="292929"/>
                </a:solidFill>
                <a:latin typeface="charter"/>
              </a:rPr>
              <a:t>*(</a:t>
            </a:r>
            <a:r>
              <a:rPr lang="en-US" sz="2400" dirty="0" err="1">
                <a:solidFill>
                  <a:srgbClr val="292929"/>
                </a:solidFill>
                <a:latin typeface="charter"/>
              </a:rPr>
              <a:t>s,a</a:t>
            </a:r>
            <a:r>
              <a:rPr lang="en-US" sz="2400" dirty="0">
                <a:solidFill>
                  <a:srgbClr val="292929"/>
                </a:solidFill>
                <a:latin typeface="charter"/>
              </a:rPr>
              <a:t>) :</a:t>
            </a:r>
            <a:endParaRPr lang="tr-TR" sz="2400" dirty="0"/>
          </a:p>
        </p:txBody>
      </p:sp>
      <p:pic>
        <p:nvPicPr>
          <p:cNvPr id="9218" name="Picture 2" descr="https://miro.medium.com/max/528/1*2bMhBw2bc4pcvETmIQ-NF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072" y="1129238"/>
            <a:ext cx="5029200" cy="321094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606342" y="1129238"/>
            <a:ext cx="7216463" cy="3416320"/>
          </a:xfrm>
          <a:prstGeom prst="rect">
            <a:avLst/>
          </a:prstGeom>
        </p:spPr>
        <p:txBody>
          <a:bodyPr wrap="square">
            <a:spAutoFit/>
          </a:bodyPr>
          <a:lstStyle/>
          <a:p>
            <a:r>
              <a:rPr lang="en-US" sz="2400" dirty="0">
                <a:solidFill>
                  <a:srgbClr val="292929"/>
                </a:solidFill>
                <a:latin typeface="charter"/>
              </a:rPr>
              <a:t>Suppose, our agent was in state </a:t>
            </a:r>
            <a:r>
              <a:rPr lang="en-US" sz="2400" b="1" dirty="0">
                <a:solidFill>
                  <a:srgbClr val="292929"/>
                </a:solidFill>
                <a:latin typeface="charter"/>
              </a:rPr>
              <a:t>s </a:t>
            </a:r>
            <a:r>
              <a:rPr lang="en-US" sz="2400" dirty="0">
                <a:solidFill>
                  <a:srgbClr val="292929"/>
                </a:solidFill>
                <a:latin typeface="charter"/>
              </a:rPr>
              <a:t>and it took some </a:t>
            </a:r>
            <a:r>
              <a:rPr lang="en-US" sz="2400" dirty="0" smtClean="0">
                <a:solidFill>
                  <a:srgbClr val="292929"/>
                </a:solidFill>
                <a:latin typeface="charter"/>
              </a:rPr>
              <a:t>action</a:t>
            </a:r>
            <a:r>
              <a:rPr lang="tr-TR" sz="2400" dirty="0" smtClean="0">
                <a:solidFill>
                  <a:srgbClr val="292929"/>
                </a:solidFill>
                <a:latin typeface="charter"/>
              </a:rPr>
              <a:t> </a:t>
            </a:r>
            <a:r>
              <a:rPr lang="en-US" sz="2400" dirty="0" smtClean="0">
                <a:solidFill>
                  <a:srgbClr val="292929"/>
                </a:solidFill>
                <a:latin typeface="charter"/>
              </a:rPr>
              <a:t>(</a:t>
            </a:r>
            <a:r>
              <a:rPr lang="en-US" sz="2400" b="1" dirty="0">
                <a:solidFill>
                  <a:srgbClr val="292929"/>
                </a:solidFill>
                <a:latin typeface="charter"/>
              </a:rPr>
              <a:t>a</a:t>
            </a:r>
            <a:r>
              <a:rPr lang="en-US" sz="2400" dirty="0">
                <a:solidFill>
                  <a:srgbClr val="292929"/>
                </a:solidFill>
                <a:latin typeface="charter"/>
              </a:rPr>
              <a:t>). Because of that action, the environment might land our agent to any of the states (</a:t>
            </a:r>
            <a:r>
              <a:rPr lang="en-US" sz="2400" b="1" dirty="0">
                <a:solidFill>
                  <a:srgbClr val="292929"/>
                </a:solidFill>
                <a:latin typeface="charter"/>
              </a:rPr>
              <a:t>s’</a:t>
            </a:r>
            <a:r>
              <a:rPr lang="en-US" sz="2400" dirty="0">
                <a:solidFill>
                  <a:srgbClr val="292929"/>
                </a:solidFill>
                <a:latin typeface="charter"/>
              </a:rPr>
              <a:t>) and from these states we get to </a:t>
            </a:r>
            <a:r>
              <a:rPr lang="en-US" sz="2400" b="1" dirty="0">
                <a:solidFill>
                  <a:srgbClr val="292929"/>
                </a:solidFill>
                <a:latin typeface="charter"/>
              </a:rPr>
              <a:t>maximize</a:t>
            </a:r>
            <a:r>
              <a:rPr lang="en-US" sz="2400" dirty="0">
                <a:solidFill>
                  <a:srgbClr val="292929"/>
                </a:solidFill>
                <a:latin typeface="charter"/>
              </a:rPr>
              <a:t> the action our agent will take i.e. choosing the action with </a:t>
            </a:r>
            <a:r>
              <a:rPr lang="en-US" sz="2400" b="1" dirty="0">
                <a:solidFill>
                  <a:srgbClr val="292929"/>
                </a:solidFill>
                <a:latin typeface="charter"/>
              </a:rPr>
              <a:t>maximum q* value</a:t>
            </a:r>
            <a:r>
              <a:rPr lang="en-US" sz="2400" dirty="0">
                <a:solidFill>
                  <a:srgbClr val="292929"/>
                </a:solidFill>
                <a:latin typeface="charter"/>
              </a:rPr>
              <a:t>. We back that up to the top and that tells us the value of the action a</a:t>
            </a:r>
            <a:r>
              <a:rPr lang="en-US" sz="2400" dirty="0" smtClean="0">
                <a:solidFill>
                  <a:srgbClr val="292929"/>
                </a:solidFill>
                <a:latin typeface="charter"/>
              </a:rPr>
              <a:t>.</a:t>
            </a:r>
            <a:endParaRPr lang="tr-TR" sz="2400" dirty="0" smtClean="0">
              <a:solidFill>
                <a:srgbClr val="292929"/>
              </a:solidFill>
              <a:latin typeface="charter"/>
            </a:endParaRPr>
          </a:p>
          <a:p>
            <a:endParaRPr lang="en-US" sz="2400" dirty="0">
              <a:solidFill>
                <a:srgbClr val="292929"/>
              </a:solidFill>
              <a:latin typeface="charter"/>
            </a:endParaRPr>
          </a:p>
          <a:p>
            <a:r>
              <a:rPr lang="en-US" sz="2400" dirty="0">
                <a:solidFill>
                  <a:srgbClr val="292929"/>
                </a:solidFill>
                <a:latin typeface="charter"/>
              </a:rPr>
              <a:t>Mathematically, this can be expressed as :</a:t>
            </a:r>
            <a:endParaRPr lang="en-US" sz="2400" b="0" i="0" dirty="0">
              <a:solidFill>
                <a:srgbClr val="292929"/>
              </a:solidFill>
              <a:effectLst/>
              <a:latin typeface="charter"/>
            </a:endParaRPr>
          </a:p>
        </p:txBody>
      </p:sp>
      <p:pic>
        <p:nvPicPr>
          <p:cNvPr id="9220" name="Picture 4" descr="https://miro.medium.com/max/601/1*ps4FtXzAHS8fqMkQ-hVog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6342" y="4871729"/>
            <a:ext cx="6314943" cy="1271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21201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5640" y="320830"/>
            <a:ext cx="8205323" cy="461665"/>
          </a:xfrm>
          <a:prstGeom prst="rect">
            <a:avLst/>
          </a:prstGeom>
        </p:spPr>
        <p:txBody>
          <a:bodyPr wrap="none">
            <a:spAutoFit/>
          </a:bodyPr>
          <a:lstStyle/>
          <a:p>
            <a:r>
              <a:rPr lang="en-US" sz="2400" dirty="0">
                <a:solidFill>
                  <a:srgbClr val="292929"/>
                </a:solidFill>
                <a:latin typeface="charter"/>
              </a:rPr>
              <a:t>Let’s look at </a:t>
            </a:r>
            <a:r>
              <a:rPr lang="tr-TR" sz="2400" dirty="0" smtClean="0">
                <a:solidFill>
                  <a:srgbClr val="292929"/>
                </a:solidFill>
                <a:latin typeface="charter"/>
              </a:rPr>
              <a:t>the following </a:t>
            </a:r>
            <a:r>
              <a:rPr lang="en-US" sz="2400" dirty="0" smtClean="0">
                <a:solidFill>
                  <a:srgbClr val="292929"/>
                </a:solidFill>
                <a:latin typeface="charter"/>
              </a:rPr>
              <a:t> </a:t>
            </a:r>
            <a:r>
              <a:rPr lang="en-US" sz="2400" dirty="0">
                <a:solidFill>
                  <a:srgbClr val="292929"/>
                </a:solidFill>
                <a:latin typeface="charter"/>
              </a:rPr>
              <a:t>example to understand it better :</a:t>
            </a:r>
            <a:endParaRPr lang="tr-TR" sz="2400" dirty="0"/>
          </a:p>
        </p:txBody>
      </p:sp>
      <p:pic>
        <p:nvPicPr>
          <p:cNvPr id="10244" name="Picture 4" descr="https://miro.medium.com/max/803/1*lIIA5CczkzwXPWUmhK6DF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610" y="1137498"/>
            <a:ext cx="7648575" cy="555307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336664" y="1137498"/>
            <a:ext cx="4717961" cy="4801314"/>
          </a:xfrm>
          <a:prstGeom prst="rect">
            <a:avLst/>
          </a:prstGeom>
        </p:spPr>
        <p:txBody>
          <a:bodyPr wrap="square">
            <a:spAutoFit/>
          </a:bodyPr>
          <a:lstStyle/>
          <a:p>
            <a:r>
              <a:rPr lang="en-US">
                <a:solidFill>
                  <a:srgbClr val="292929"/>
                </a:solidFill>
                <a:latin typeface="charter"/>
              </a:rPr>
              <a:t>Look at the red arrows, suppose we wish to find the </a:t>
            </a:r>
            <a:r>
              <a:rPr lang="en-US" b="1">
                <a:solidFill>
                  <a:srgbClr val="292929"/>
                </a:solidFill>
                <a:latin typeface="charter"/>
              </a:rPr>
              <a:t>value </a:t>
            </a:r>
            <a:r>
              <a:rPr lang="en-US">
                <a:solidFill>
                  <a:srgbClr val="292929"/>
                </a:solidFill>
                <a:latin typeface="charter"/>
              </a:rPr>
              <a:t>of state with value 6 (</a:t>
            </a:r>
            <a:r>
              <a:rPr lang="en-US" b="1">
                <a:solidFill>
                  <a:srgbClr val="292929"/>
                </a:solidFill>
                <a:latin typeface="charter"/>
              </a:rPr>
              <a:t>in red</a:t>
            </a:r>
            <a:r>
              <a:rPr lang="en-US">
                <a:solidFill>
                  <a:srgbClr val="292929"/>
                </a:solidFill>
                <a:latin typeface="charter"/>
              </a:rPr>
              <a:t>), as we can see we get a reward of -1 if our agent chooses Facebook and a reward of -2 if our agent choose to study. </a:t>
            </a:r>
            <a:r>
              <a:rPr lang="en-US" dirty="0">
                <a:solidFill>
                  <a:srgbClr val="292929"/>
                </a:solidFill>
                <a:latin typeface="charter"/>
              </a:rPr>
              <a:t>In order to find the value of state in red, we will use the </a:t>
            </a:r>
            <a:r>
              <a:rPr lang="en-US" b="1" dirty="0">
                <a:solidFill>
                  <a:srgbClr val="292929"/>
                </a:solidFill>
                <a:latin typeface="charter"/>
              </a:rPr>
              <a:t>Bellman Optimality Equation for State-Value Function</a:t>
            </a:r>
            <a:r>
              <a:rPr lang="en-US" dirty="0">
                <a:solidFill>
                  <a:srgbClr val="292929"/>
                </a:solidFill>
                <a:latin typeface="charter"/>
              </a:rPr>
              <a:t> i.e. </a:t>
            </a:r>
            <a:r>
              <a:rPr lang="en-US" i="1" dirty="0">
                <a:solidFill>
                  <a:srgbClr val="292929"/>
                </a:solidFill>
                <a:latin typeface="charter"/>
              </a:rPr>
              <a:t>considering the other two states have optimal value we are going to take an average and maximize for both the action (choose the one that gives maximum value)</a:t>
            </a:r>
            <a:r>
              <a:rPr lang="en-US" dirty="0">
                <a:solidFill>
                  <a:srgbClr val="292929"/>
                </a:solidFill>
                <a:latin typeface="charter"/>
              </a:rPr>
              <a:t>. So, from the diagram we can see that going to Facebook yields a value of 5 for our red state and going to study yields a value of 6 and then we maximize over the two which gives us 6 as the answer.</a:t>
            </a:r>
            <a:endParaRPr lang="tr-TR" dirty="0"/>
          </a:p>
        </p:txBody>
      </p:sp>
    </p:spTree>
    <p:extLst>
      <p:ext uri="{BB962C8B-B14F-4D97-AF65-F5344CB8AC3E}">
        <p14:creationId xmlns:p14="http://schemas.microsoft.com/office/powerpoint/2010/main" val="33943732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3740" y="536397"/>
            <a:ext cx="11183156" cy="1200329"/>
          </a:xfrm>
          <a:prstGeom prst="rect">
            <a:avLst/>
          </a:prstGeom>
        </p:spPr>
        <p:txBody>
          <a:bodyPr wrap="square">
            <a:spAutoFit/>
          </a:bodyPr>
          <a:lstStyle/>
          <a:p>
            <a:r>
              <a:rPr lang="en-US" sz="2400" dirty="0">
                <a:solidFill>
                  <a:srgbClr val="292929"/>
                </a:solidFill>
                <a:latin typeface="charter"/>
              </a:rPr>
              <a:t>Now, how do we solve Bellman Optimality Equation for large MDPs. In order to do so we use </a:t>
            </a:r>
            <a:r>
              <a:rPr lang="en-US" sz="2400" b="1" dirty="0">
                <a:solidFill>
                  <a:srgbClr val="292929"/>
                </a:solidFill>
                <a:latin typeface="charter"/>
              </a:rPr>
              <a:t>Dynamic Programming algorithms</a:t>
            </a:r>
            <a:r>
              <a:rPr lang="en-US" sz="2400" dirty="0">
                <a:solidFill>
                  <a:srgbClr val="292929"/>
                </a:solidFill>
                <a:latin typeface="charter"/>
              </a:rPr>
              <a:t> like </a:t>
            </a:r>
            <a:r>
              <a:rPr lang="en-US" sz="2400" b="1" dirty="0">
                <a:solidFill>
                  <a:srgbClr val="292929"/>
                </a:solidFill>
                <a:latin typeface="charter"/>
              </a:rPr>
              <a:t>Policy iteration</a:t>
            </a:r>
            <a:r>
              <a:rPr lang="en-US" sz="2400" dirty="0">
                <a:solidFill>
                  <a:srgbClr val="292929"/>
                </a:solidFill>
                <a:latin typeface="charter"/>
              </a:rPr>
              <a:t> and Value </a:t>
            </a:r>
            <a:r>
              <a:rPr lang="en-US" sz="2400" dirty="0" smtClean="0">
                <a:solidFill>
                  <a:srgbClr val="292929"/>
                </a:solidFill>
                <a:latin typeface="charter"/>
              </a:rPr>
              <a:t>iteration</a:t>
            </a:r>
            <a:r>
              <a:rPr lang="tr-TR" sz="2400" dirty="0" smtClean="0">
                <a:solidFill>
                  <a:srgbClr val="292929"/>
                </a:solidFill>
                <a:latin typeface="charter"/>
              </a:rPr>
              <a:t>.</a:t>
            </a:r>
            <a:endParaRPr lang="tr-TR" sz="2400" dirty="0"/>
          </a:p>
        </p:txBody>
      </p:sp>
      <p:sp>
        <p:nvSpPr>
          <p:cNvPr id="3" name="Rectangle 2"/>
          <p:cNvSpPr/>
          <p:nvPr/>
        </p:nvSpPr>
        <p:spPr>
          <a:xfrm>
            <a:off x="523740" y="2126628"/>
            <a:ext cx="11183156" cy="3416320"/>
          </a:xfrm>
          <a:prstGeom prst="rect">
            <a:avLst/>
          </a:prstGeom>
        </p:spPr>
        <p:txBody>
          <a:bodyPr wrap="square">
            <a:spAutoFit/>
          </a:bodyPr>
          <a:lstStyle/>
          <a:p>
            <a:r>
              <a:rPr lang="en-US" sz="2400" b="1" dirty="0">
                <a:solidFill>
                  <a:srgbClr val="292929"/>
                </a:solidFill>
                <a:latin typeface="sohne"/>
              </a:rPr>
              <a:t>What is Dynamic Programming</a:t>
            </a:r>
            <a:r>
              <a:rPr lang="en-US" sz="2400" b="1" dirty="0" smtClean="0">
                <a:solidFill>
                  <a:srgbClr val="292929"/>
                </a:solidFill>
                <a:latin typeface="sohne"/>
              </a:rPr>
              <a:t>?</a:t>
            </a:r>
            <a:endParaRPr lang="tr-TR" sz="2400" b="1" dirty="0" smtClean="0">
              <a:solidFill>
                <a:srgbClr val="292929"/>
              </a:solidFill>
              <a:latin typeface="sohne"/>
            </a:endParaRPr>
          </a:p>
          <a:p>
            <a:endParaRPr lang="en-US" sz="2400" b="1" dirty="0">
              <a:solidFill>
                <a:srgbClr val="292929"/>
              </a:solidFill>
              <a:latin typeface="sohne"/>
            </a:endParaRPr>
          </a:p>
          <a:p>
            <a:r>
              <a:rPr lang="en-US" sz="2400" dirty="0">
                <a:solidFill>
                  <a:srgbClr val="292929"/>
                </a:solidFill>
                <a:latin typeface="charter"/>
              </a:rPr>
              <a:t>Dynamic Programming is a lot like divide and conquer approach which is breaking down a problem into sub-problems but the only difference is instead of solving them independently (like in divide and conquer), results of a sub-problem are used in similar sub-problems. </a:t>
            </a:r>
            <a:endParaRPr lang="tr-TR" sz="2400" dirty="0" smtClean="0">
              <a:solidFill>
                <a:srgbClr val="292929"/>
              </a:solidFill>
              <a:latin typeface="charter"/>
            </a:endParaRPr>
          </a:p>
          <a:p>
            <a:endParaRPr lang="tr-TR" sz="2400" dirty="0">
              <a:solidFill>
                <a:srgbClr val="292929"/>
              </a:solidFill>
              <a:latin typeface="charter"/>
            </a:endParaRPr>
          </a:p>
          <a:p>
            <a:r>
              <a:rPr lang="en-US" sz="2400" dirty="0" smtClean="0">
                <a:solidFill>
                  <a:srgbClr val="292929"/>
                </a:solidFill>
                <a:latin typeface="charter"/>
              </a:rPr>
              <a:t>A </a:t>
            </a:r>
            <a:r>
              <a:rPr lang="en-US" sz="2400" dirty="0">
                <a:solidFill>
                  <a:srgbClr val="292929"/>
                </a:solidFill>
                <a:latin typeface="charter"/>
              </a:rPr>
              <a:t>problem can be solved using dynamic programming if it satisfies two properties:</a:t>
            </a:r>
            <a:endParaRPr lang="en-US" sz="2400" b="0" i="0" dirty="0">
              <a:solidFill>
                <a:srgbClr val="292929"/>
              </a:solidFill>
              <a:effectLst/>
              <a:latin typeface="charter"/>
            </a:endParaRPr>
          </a:p>
        </p:txBody>
      </p:sp>
    </p:spTree>
    <p:extLst>
      <p:ext uri="{BB962C8B-B14F-4D97-AF65-F5344CB8AC3E}">
        <p14:creationId xmlns:p14="http://schemas.microsoft.com/office/powerpoint/2010/main" val="33362105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225" y="343007"/>
            <a:ext cx="10989971" cy="2677656"/>
          </a:xfrm>
          <a:prstGeom prst="rect">
            <a:avLst/>
          </a:prstGeom>
        </p:spPr>
        <p:txBody>
          <a:bodyPr wrap="square">
            <a:spAutoFit/>
          </a:bodyPr>
          <a:lstStyle/>
          <a:p>
            <a:pPr>
              <a:buFont typeface="Arial" panose="020B0604020202020204" pitchFamily="34" charset="0"/>
              <a:buChar char="•"/>
            </a:pPr>
            <a:r>
              <a:rPr lang="en-US" sz="2400" b="1" dirty="0">
                <a:solidFill>
                  <a:srgbClr val="292929"/>
                </a:solidFill>
                <a:latin typeface="charter"/>
              </a:rPr>
              <a:t>Optimal Substructure</a:t>
            </a:r>
            <a:r>
              <a:rPr lang="en-US" sz="2400" dirty="0">
                <a:solidFill>
                  <a:srgbClr val="292929"/>
                </a:solidFill>
                <a:latin typeface="charter"/>
              </a:rPr>
              <a:t>: This means that a problem can be divided into sub-problems and if we find optimal solutions to those sub-problems, then we can use this optimal solution to find an optimal solution for the overall problem</a:t>
            </a:r>
            <a:r>
              <a:rPr lang="en-US" sz="2400" dirty="0" smtClean="0">
                <a:solidFill>
                  <a:srgbClr val="292929"/>
                </a:solidFill>
                <a:latin typeface="charter"/>
              </a:rPr>
              <a:t>.</a:t>
            </a:r>
            <a:endParaRPr lang="tr-TR" sz="2400" dirty="0" smtClean="0">
              <a:solidFill>
                <a:srgbClr val="292929"/>
              </a:solidFill>
              <a:latin typeface="charter"/>
            </a:endParaRPr>
          </a:p>
          <a:p>
            <a:pPr>
              <a:buFont typeface="Arial" panose="020B0604020202020204" pitchFamily="34" charset="0"/>
              <a:buChar char="•"/>
            </a:pPr>
            <a:endParaRPr lang="en-US" sz="2400" dirty="0">
              <a:solidFill>
                <a:srgbClr val="292929"/>
              </a:solidFill>
              <a:latin typeface="charter"/>
            </a:endParaRPr>
          </a:p>
          <a:p>
            <a:pPr>
              <a:buFont typeface="Arial" panose="020B0604020202020204" pitchFamily="34" charset="0"/>
              <a:buChar char="•"/>
            </a:pPr>
            <a:r>
              <a:rPr lang="en-US" sz="2400" b="1" dirty="0">
                <a:solidFill>
                  <a:srgbClr val="292929"/>
                </a:solidFill>
                <a:latin typeface="charter"/>
              </a:rPr>
              <a:t>Overlapping Sub-problems</a:t>
            </a:r>
            <a:r>
              <a:rPr lang="en-US" sz="2400" dirty="0">
                <a:solidFill>
                  <a:srgbClr val="292929"/>
                </a:solidFill>
                <a:latin typeface="charter"/>
              </a:rPr>
              <a:t>: Being said before, Dynamic Programming is used if a problem has similar sub-problems. The solution of one sub-problem is saved and then used to solve similar sub-problems.</a:t>
            </a:r>
            <a:endParaRPr lang="en-US" sz="2400" b="0" i="0" dirty="0">
              <a:solidFill>
                <a:srgbClr val="292929"/>
              </a:solidFill>
              <a:effectLst/>
              <a:latin typeface="charter"/>
            </a:endParaRPr>
          </a:p>
        </p:txBody>
      </p:sp>
      <p:sp>
        <p:nvSpPr>
          <p:cNvPr id="3" name="Rectangle 2"/>
          <p:cNvSpPr/>
          <p:nvPr/>
        </p:nvSpPr>
        <p:spPr>
          <a:xfrm>
            <a:off x="472224" y="3234624"/>
            <a:ext cx="9740721" cy="461665"/>
          </a:xfrm>
          <a:prstGeom prst="rect">
            <a:avLst/>
          </a:prstGeom>
        </p:spPr>
        <p:txBody>
          <a:bodyPr wrap="square">
            <a:spAutoFit/>
          </a:bodyPr>
          <a:lstStyle/>
          <a:p>
            <a:r>
              <a:rPr lang="tr-TR" sz="2400" b="1" i="1" dirty="0" smtClean="0">
                <a:solidFill>
                  <a:srgbClr val="292929"/>
                </a:solidFill>
                <a:latin typeface="charter"/>
              </a:rPr>
              <a:t>D</a:t>
            </a:r>
            <a:r>
              <a:rPr lang="en-US" sz="2400" b="1" i="1" dirty="0" smtClean="0">
                <a:solidFill>
                  <a:srgbClr val="292929"/>
                </a:solidFill>
                <a:latin typeface="charter"/>
              </a:rPr>
              <a:t>o </a:t>
            </a:r>
            <a:r>
              <a:rPr lang="en-US" sz="2400" b="1" i="1" dirty="0">
                <a:solidFill>
                  <a:srgbClr val="292929"/>
                </a:solidFill>
                <a:latin typeface="charter"/>
              </a:rPr>
              <a:t>Markov Decision Process have these two properties?</a:t>
            </a:r>
            <a:endParaRPr lang="tr-TR" sz="2400" dirty="0"/>
          </a:p>
        </p:txBody>
      </p:sp>
    </p:spTree>
    <p:extLst>
      <p:ext uri="{BB962C8B-B14F-4D97-AF65-F5344CB8AC3E}">
        <p14:creationId xmlns:p14="http://schemas.microsoft.com/office/powerpoint/2010/main" val="19327361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descr="https://miro.medium.com/max/379/1*RIMbwQAUJymRMgo5gMJZ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8046" y="1039339"/>
            <a:ext cx="5409126" cy="57052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97983" y="262772"/>
            <a:ext cx="8388440" cy="369332"/>
          </a:xfrm>
          <a:prstGeom prst="rect">
            <a:avLst/>
          </a:prstGeom>
        </p:spPr>
        <p:txBody>
          <a:bodyPr wrap="square">
            <a:spAutoFit/>
          </a:bodyPr>
          <a:lstStyle/>
          <a:p>
            <a:r>
              <a:rPr lang="en-US" dirty="0">
                <a:solidFill>
                  <a:srgbClr val="292929"/>
                </a:solidFill>
                <a:latin typeface="charter"/>
              </a:rPr>
              <a:t>For the first property, </a:t>
            </a:r>
            <a:r>
              <a:rPr lang="tr-TR" dirty="0" smtClean="0">
                <a:solidFill>
                  <a:srgbClr val="292929"/>
                </a:solidFill>
                <a:latin typeface="charter"/>
              </a:rPr>
              <a:t>r</a:t>
            </a:r>
            <a:r>
              <a:rPr lang="en-US" dirty="0" err="1" smtClean="0">
                <a:solidFill>
                  <a:srgbClr val="292929"/>
                </a:solidFill>
                <a:latin typeface="charter"/>
              </a:rPr>
              <a:t>ecall</a:t>
            </a:r>
            <a:r>
              <a:rPr lang="en-US" dirty="0">
                <a:solidFill>
                  <a:srgbClr val="292929"/>
                </a:solidFill>
                <a:latin typeface="charter"/>
              </a:rPr>
              <a:t>, Bellman equation is defined as follows:</a:t>
            </a:r>
            <a:endParaRPr lang="en-US" b="0" i="0" dirty="0">
              <a:solidFill>
                <a:srgbClr val="292929"/>
              </a:solidFill>
              <a:effectLst/>
              <a:latin typeface="charter"/>
            </a:endParaRPr>
          </a:p>
        </p:txBody>
      </p:sp>
      <p:sp>
        <p:nvSpPr>
          <p:cNvPr id="4" name="Rectangle 3"/>
          <p:cNvSpPr/>
          <p:nvPr/>
        </p:nvSpPr>
        <p:spPr>
          <a:xfrm>
            <a:off x="497982" y="2136544"/>
            <a:ext cx="11067245" cy="1569660"/>
          </a:xfrm>
          <a:prstGeom prst="rect">
            <a:avLst/>
          </a:prstGeom>
        </p:spPr>
        <p:txBody>
          <a:bodyPr wrap="square">
            <a:spAutoFit/>
          </a:bodyPr>
          <a:lstStyle/>
          <a:p>
            <a:r>
              <a:rPr lang="en-US" sz="2400" dirty="0">
                <a:solidFill>
                  <a:srgbClr val="292929"/>
                </a:solidFill>
                <a:latin typeface="charter"/>
              </a:rPr>
              <a:t>Remember what the Bellman Equation </a:t>
            </a:r>
            <a:r>
              <a:rPr lang="en-US" sz="2400" dirty="0" smtClean="0">
                <a:solidFill>
                  <a:srgbClr val="292929"/>
                </a:solidFill>
                <a:latin typeface="charter"/>
              </a:rPr>
              <a:t>said</a:t>
            </a:r>
            <a:r>
              <a:rPr lang="tr-TR" sz="2400" dirty="0" smtClean="0">
                <a:solidFill>
                  <a:srgbClr val="292929"/>
                </a:solidFill>
                <a:latin typeface="charter"/>
              </a:rPr>
              <a:t>: </a:t>
            </a:r>
            <a:r>
              <a:rPr lang="en-US" sz="2400" dirty="0" smtClean="0">
                <a:solidFill>
                  <a:srgbClr val="292929"/>
                </a:solidFill>
                <a:latin typeface="charter"/>
              </a:rPr>
              <a:t> </a:t>
            </a:r>
            <a:r>
              <a:rPr lang="en-US" sz="2400" dirty="0">
                <a:solidFill>
                  <a:srgbClr val="292929"/>
                </a:solidFill>
                <a:latin typeface="charter"/>
              </a:rPr>
              <a:t>the value of a state is equal to the immediate reward our agent gets leaving the state </a:t>
            </a:r>
            <a:r>
              <a:rPr lang="en-US" sz="2400" b="1" dirty="0">
                <a:solidFill>
                  <a:srgbClr val="292929"/>
                </a:solidFill>
                <a:latin typeface="charter"/>
              </a:rPr>
              <a:t>plus</a:t>
            </a:r>
            <a:r>
              <a:rPr lang="en-US" sz="2400" dirty="0">
                <a:solidFill>
                  <a:srgbClr val="292929"/>
                </a:solidFill>
                <a:latin typeface="charter"/>
              </a:rPr>
              <a:t> the value of the next state. So, the equation is </a:t>
            </a:r>
            <a:r>
              <a:rPr lang="en-US" sz="2400" b="1" dirty="0">
                <a:solidFill>
                  <a:srgbClr val="292929"/>
                </a:solidFill>
                <a:latin typeface="charter"/>
              </a:rPr>
              <a:t>breaking down</a:t>
            </a:r>
            <a:r>
              <a:rPr lang="en-US" sz="2400" dirty="0">
                <a:solidFill>
                  <a:srgbClr val="292929"/>
                </a:solidFill>
                <a:latin typeface="charter"/>
              </a:rPr>
              <a:t> the process of </a:t>
            </a:r>
            <a:r>
              <a:rPr lang="en-US" sz="2400" b="1" dirty="0">
                <a:solidFill>
                  <a:srgbClr val="292929"/>
                </a:solidFill>
                <a:latin typeface="charter"/>
              </a:rPr>
              <a:t>finding the value function</a:t>
            </a:r>
            <a:r>
              <a:rPr lang="en-US" sz="2400" dirty="0">
                <a:solidFill>
                  <a:srgbClr val="292929"/>
                </a:solidFill>
                <a:latin typeface="charter"/>
              </a:rPr>
              <a:t> of a state by dividing it into sub-problems.</a:t>
            </a:r>
            <a:endParaRPr lang="tr-TR" sz="2400" dirty="0"/>
          </a:p>
        </p:txBody>
      </p:sp>
      <p:sp>
        <p:nvSpPr>
          <p:cNvPr id="5" name="Rectangle 4"/>
          <p:cNvSpPr/>
          <p:nvPr/>
        </p:nvSpPr>
        <p:spPr>
          <a:xfrm>
            <a:off x="497981" y="3995678"/>
            <a:ext cx="11067245" cy="2308324"/>
          </a:xfrm>
          <a:prstGeom prst="rect">
            <a:avLst/>
          </a:prstGeom>
        </p:spPr>
        <p:txBody>
          <a:bodyPr wrap="square">
            <a:spAutoFit/>
          </a:bodyPr>
          <a:lstStyle/>
          <a:p>
            <a:r>
              <a:rPr lang="tr-TR" sz="2400" b="1" dirty="0" smtClean="0">
                <a:solidFill>
                  <a:srgbClr val="292929"/>
                </a:solidFill>
                <a:latin typeface="charter"/>
              </a:rPr>
              <a:t>For</a:t>
            </a:r>
            <a:r>
              <a:rPr lang="en-US" sz="2400" dirty="0">
                <a:solidFill>
                  <a:srgbClr val="292929"/>
                </a:solidFill>
                <a:latin typeface="charter"/>
              </a:rPr>
              <a:t> </a:t>
            </a:r>
            <a:r>
              <a:rPr lang="en-US" sz="2400" b="1" dirty="0">
                <a:solidFill>
                  <a:srgbClr val="292929"/>
                </a:solidFill>
                <a:latin typeface="charter"/>
              </a:rPr>
              <a:t>overlapping sub-problems</a:t>
            </a:r>
            <a:r>
              <a:rPr lang="en-US" sz="2400" dirty="0">
                <a:solidFill>
                  <a:srgbClr val="292929"/>
                </a:solidFill>
                <a:latin typeface="charter"/>
              </a:rPr>
              <a:t>, we have Value functions.</a:t>
            </a:r>
            <a:r>
              <a:rPr lang="en-US" sz="2400" b="1" i="1" dirty="0">
                <a:solidFill>
                  <a:srgbClr val="292929"/>
                </a:solidFill>
                <a:latin typeface="charter"/>
              </a:rPr>
              <a:t> </a:t>
            </a:r>
            <a:r>
              <a:rPr lang="tr-TR" sz="2400" b="1" i="1" dirty="0" smtClean="0">
                <a:solidFill>
                  <a:srgbClr val="292929"/>
                </a:solidFill>
                <a:latin typeface="charter"/>
              </a:rPr>
              <a:t>V</a:t>
            </a:r>
            <a:r>
              <a:rPr lang="en-US" sz="2400" dirty="0" err="1" smtClean="0">
                <a:solidFill>
                  <a:srgbClr val="292929"/>
                </a:solidFill>
                <a:latin typeface="charter"/>
              </a:rPr>
              <a:t>alue</a:t>
            </a:r>
            <a:r>
              <a:rPr lang="en-US" sz="2400" dirty="0" smtClean="0">
                <a:solidFill>
                  <a:srgbClr val="292929"/>
                </a:solidFill>
                <a:latin typeface="charter"/>
              </a:rPr>
              <a:t> </a:t>
            </a:r>
            <a:r>
              <a:rPr lang="en-US" sz="2400" dirty="0">
                <a:solidFill>
                  <a:srgbClr val="292929"/>
                </a:solidFill>
                <a:latin typeface="charter"/>
              </a:rPr>
              <a:t>functions have already stored how good a particular state is so we don’t need to </a:t>
            </a:r>
            <a:r>
              <a:rPr lang="en-US" sz="2400" dirty="0" err="1">
                <a:solidFill>
                  <a:srgbClr val="292929"/>
                </a:solidFill>
                <a:latin typeface="charter"/>
              </a:rPr>
              <a:t>recompute</a:t>
            </a:r>
            <a:r>
              <a:rPr lang="en-US" sz="2400" dirty="0">
                <a:solidFill>
                  <a:srgbClr val="292929"/>
                </a:solidFill>
                <a:latin typeface="charter"/>
              </a:rPr>
              <a:t> the value of that state again and again.</a:t>
            </a:r>
            <a:r>
              <a:rPr lang="en-US" sz="2400" b="1" i="1" dirty="0">
                <a:solidFill>
                  <a:srgbClr val="292929"/>
                </a:solidFill>
                <a:latin typeface="charter"/>
              </a:rPr>
              <a:t> For example, suppose there are two</a:t>
            </a:r>
            <a:r>
              <a:rPr lang="en-US" sz="2400" dirty="0">
                <a:solidFill>
                  <a:srgbClr val="292929"/>
                </a:solidFill>
                <a:latin typeface="charter"/>
              </a:rPr>
              <a:t> </a:t>
            </a:r>
            <a:r>
              <a:rPr lang="en-US" sz="2400" dirty="0" smtClean="0">
                <a:solidFill>
                  <a:srgbClr val="292929"/>
                </a:solidFill>
                <a:latin typeface="charter"/>
              </a:rPr>
              <a:t>states(s1</a:t>
            </a:r>
            <a:r>
              <a:rPr lang="tr-TR" sz="2400" dirty="0" smtClean="0">
                <a:solidFill>
                  <a:srgbClr val="292929"/>
                </a:solidFill>
                <a:latin typeface="charter"/>
              </a:rPr>
              <a:t> </a:t>
            </a:r>
            <a:r>
              <a:rPr lang="en-US" sz="2400" dirty="0" smtClean="0">
                <a:solidFill>
                  <a:srgbClr val="292929"/>
                </a:solidFill>
                <a:latin typeface="charter"/>
              </a:rPr>
              <a:t>and s2) </a:t>
            </a:r>
            <a:r>
              <a:rPr lang="en-US" sz="2400" dirty="0">
                <a:solidFill>
                  <a:srgbClr val="292929"/>
                </a:solidFill>
                <a:latin typeface="charter"/>
              </a:rPr>
              <a:t>and we are in state </a:t>
            </a:r>
            <a:r>
              <a:rPr lang="en-US" sz="2400" dirty="0" smtClean="0">
                <a:solidFill>
                  <a:srgbClr val="292929"/>
                </a:solidFill>
                <a:latin typeface="charter"/>
              </a:rPr>
              <a:t>s1 </a:t>
            </a:r>
            <a:r>
              <a:rPr lang="en-US" sz="2400" dirty="0">
                <a:solidFill>
                  <a:srgbClr val="292929"/>
                </a:solidFill>
                <a:latin typeface="charter"/>
              </a:rPr>
              <a:t>and we have already computed the value of state </a:t>
            </a:r>
            <a:r>
              <a:rPr lang="en-US" sz="2400" dirty="0" smtClean="0">
                <a:solidFill>
                  <a:srgbClr val="292929"/>
                </a:solidFill>
                <a:latin typeface="charter"/>
              </a:rPr>
              <a:t>s2 </a:t>
            </a:r>
            <a:r>
              <a:rPr lang="en-US" sz="2400" dirty="0">
                <a:solidFill>
                  <a:srgbClr val="292929"/>
                </a:solidFill>
                <a:latin typeface="charter"/>
              </a:rPr>
              <a:t>so when calculating the value of state </a:t>
            </a:r>
            <a:r>
              <a:rPr lang="en-US" sz="2400" dirty="0" smtClean="0">
                <a:solidFill>
                  <a:srgbClr val="292929"/>
                </a:solidFill>
                <a:latin typeface="charter"/>
              </a:rPr>
              <a:t>s1 </a:t>
            </a:r>
            <a:r>
              <a:rPr lang="en-US" sz="2400" dirty="0">
                <a:solidFill>
                  <a:srgbClr val="292929"/>
                </a:solidFill>
                <a:latin typeface="charter"/>
              </a:rPr>
              <a:t>we will not re-compute the value of state </a:t>
            </a:r>
            <a:r>
              <a:rPr lang="en-US" sz="2400" dirty="0" smtClean="0">
                <a:solidFill>
                  <a:srgbClr val="292929"/>
                </a:solidFill>
                <a:latin typeface="charter"/>
              </a:rPr>
              <a:t>s2. </a:t>
            </a:r>
            <a:r>
              <a:rPr lang="en-US" sz="2400" dirty="0">
                <a:solidFill>
                  <a:srgbClr val="292929"/>
                </a:solidFill>
                <a:latin typeface="charter"/>
              </a:rPr>
              <a:t>(The value </a:t>
            </a:r>
            <a:r>
              <a:rPr lang="en-US" sz="2400" dirty="0" smtClean="0">
                <a:solidFill>
                  <a:srgbClr val="292929"/>
                </a:solidFill>
                <a:latin typeface="charter"/>
              </a:rPr>
              <a:t>of</a:t>
            </a:r>
            <a:r>
              <a:rPr lang="tr-TR" sz="2400" dirty="0" smtClean="0">
                <a:solidFill>
                  <a:srgbClr val="292929"/>
                </a:solidFill>
                <a:latin typeface="charter"/>
              </a:rPr>
              <a:t> s</a:t>
            </a:r>
            <a:r>
              <a:rPr lang="en-US" sz="2400" dirty="0" smtClean="0">
                <a:solidFill>
                  <a:srgbClr val="292929"/>
                </a:solidFill>
                <a:latin typeface="charter"/>
              </a:rPr>
              <a:t>1 </a:t>
            </a:r>
            <a:r>
              <a:rPr lang="en-US" sz="2400" dirty="0">
                <a:solidFill>
                  <a:srgbClr val="292929"/>
                </a:solidFill>
                <a:latin typeface="charter"/>
              </a:rPr>
              <a:t>relies on state </a:t>
            </a:r>
            <a:r>
              <a:rPr lang="en-US" sz="2400" dirty="0" smtClean="0">
                <a:solidFill>
                  <a:srgbClr val="292929"/>
                </a:solidFill>
                <a:latin typeface="charter"/>
              </a:rPr>
              <a:t>s2)</a:t>
            </a:r>
            <a:endParaRPr lang="en-US" sz="2400" b="0" i="0" dirty="0">
              <a:solidFill>
                <a:srgbClr val="292929"/>
              </a:solidFill>
              <a:effectLst/>
              <a:latin typeface="charter"/>
            </a:endParaRPr>
          </a:p>
        </p:txBody>
      </p:sp>
    </p:spTree>
    <p:extLst>
      <p:ext uri="{BB962C8B-B14F-4D97-AF65-F5344CB8AC3E}">
        <p14:creationId xmlns:p14="http://schemas.microsoft.com/office/powerpoint/2010/main" val="1687978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60608" y="-187311"/>
            <a:ext cx="1095992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1" i="0" u="none" strike="noStrike" cap="none" normalizeH="0" baseline="0" dirty="0" smtClean="0">
                <a:ln>
                  <a:noFill/>
                </a:ln>
                <a:solidFill>
                  <a:srgbClr val="292929"/>
                </a:solidFill>
                <a:effectLst/>
                <a:latin typeface="charter"/>
              </a:rPr>
              <a:t>What we mean when we say we are going to solve a Markov Decision Process?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292929"/>
                </a:solidFill>
                <a:effectLst/>
                <a:latin typeface="charter"/>
              </a:rPr>
              <a:t>It means that we are going to find the Value Function that will satisfy the Bellman Equation. Once we have found the optimal value function, then we can use it to find the optimal policy.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292929"/>
                </a:solidFill>
                <a:effectLst/>
                <a:latin typeface="charter"/>
              </a:rPr>
              <a:t>This process is broken down into two parts:</a:t>
            </a:r>
            <a:endParaRPr kumimoji="0" lang="tr-TR" altLang="tr-TR" sz="2400" b="0" i="0" u="none" strike="noStrike" cap="none" normalizeH="0" baseline="0" dirty="0" smtClean="0">
              <a:ln>
                <a:noFill/>
              </a:ln>
              <a:solidFill>
                <a:schemeClr val="tx1"/>
              </a:solidFill>
              <a:effectLst/>
            </a:endParaRPr>
          </a:p>
        </p:txBody>
      </p:sp>
      <p:sp>
        <p:nvSpPr>
          <p:cNvPr id="3" name="Rectangle 2"/>
          <p:cNvSpPr/>
          <p:nvPr/>
        </p:nvSpPr>
        <p:spPr>
          <a:xfrm>
            <a:off x="360607" y="3115133"/>
            <a:ext cx="10959921" cy="3046988"/>
          </a:xfrm>
          <a:prstGeom prst="rect">
            <a:avLst/>
          </a:prstGeom>
        </p:spPr>
        <p:txBody>
          <a:bodyPr wrap="square">
            <a:spAutoFit/>
          </a:bodyPr>
          <a:lstStyle/>
          <a:p>
            <a:pPr>
              <a:buFont typeface="+mj-lt"/>
              <a:buAutoNum type="arabicPeriod"/>
            </a:pPr>
            <a:r>
              <a:rPr lang="en-US" sz="2400" b="1" i="1" dirty="0">
                <a:solidFill>
                  <a:srgbClr val="292929"/>
                </a:solidFill>
                <a:latin typeface="charter"/>
              </a:rPr>
              <a:t>Prediction</a:t>
            </a:r>
            <a:r>
              <a:rPr lang="en-US" sz="2400" dirty="0">
                <a:solidFill>
                  <a:srgbClr val="292929"/>
                </a:solidFill>
                <a:latin typeface="charter"/>
              </a:rPr>
              <a:t>: Suppose we have a Markov Decision Process defined as (S, A, P, R, </a:t>
            </a:r>
            <a:r>
              <a:rPr lang="el-GR" sz="2400" dirty="0"/>
              <a:t>γ</a:t>
            </a:r>
            <a:r>
              <a:rPr lang="en-US" sz="2400" dirty="0" smtClean="0">
                <a:solidFill>
                  <a:srgbClr val="292929"/>
                </a:solidFill>
                <a:latin typeface="charter"/>
              </a:rPr>
              <a:t>) </a:t>
            </a:r>
            <a:r>
              <a:rPr lang="en-US" sz="2400" dirty="0">
                <a:solidFill>
                  <a:srgbClr val="292929"/>
                </a:solidFill>
                <a:latin typeface="charter"/>
              </a:rPr>
              <a:t>and given some policy π. Our job in prediction is to find the value function. We find the value function by evaluating a policy using the Bellman Expectation Equation</a:t>
            </a:r>
            <a:r>
              <a:rPr lang="en-US" sz="2400" dirty="0" smtClean="0">
                <a:solidFill>
                  <a:srgbClr val="292929"/>
                </a:solidFill>
                <a:latin typeface="charter"/>
              </a:rPr>
              <a:t>.</a:t>
            </a:r>
            <a:endParaRPr lang="tr-TR" sz="2400" dirty="0" smtClean="0">
              <a:solidFill>
                <a:srgbClr val="292929"/>
              </a:solidFill>
              <a:latin typeface="charter"/>
            </a:endParaRPr>
          </a:p>
          <a:p>
            <a:pPr>
              <a:buFont typeface="+mj-lt"/>
              <a:buAutoNum type="arabicPeriod"/>
            </a:pPr>
            <a:endParaRPr lang="en-US" sz="2400" dirty="0">
              <a:solidFill>
                <a:srgbClr val="292929"/>
              </a:solidFill>
              <a:latin typeface="charter"/>
            </a:endParaRPr>
          </a:p>
          <a:p>
            <a:pPr>
              <a:buFont typeface="+mj-lt"/>
              <a:buAutoNum type="arabicPeriod"/>
            </a:pPr>
            <a:r>
              <a:rPr lang="en-US" sz="2400" b="1" i="1" dirty="0">
                <a:solidFill>
                  <a:srgbClr val="292929"/>
                </a:solidFill>
                <a:latin typeface="charter"/>
              </a:rPr>
              <a:t>Control</a:t>
            </a:r>
            <a:r>
              <a:rPr lang="en-US" sz="2400" dirty="0">
                <a:solidFill>
                  <a:srgbClr val="292929"/>
                </a:solidFill>
                <a:latin typeface="charter"/>
              </a:rPr>
              <a:t>: This process involves optimizing the value function, we calculated during the prediction process. We find </a:t>
            </a:r>
            <a:r>
              <a:rPr lang="en-US" sz="2400" b="1" dirty="0">
                <a:solidFill>
                  <a:srgbClr val="292929"/>
                </a:solidFill>
                <a:latin typeface="charter"/>
              </a:rPr>
              <a:t>optimal value function</a:t>
            </a:r>
            <a:r>
              <a:rPr lang="en-US" sz="2400" dirty="0">
                <a:solidFill>
                  <a:srgbClr val="292929"/>
                </a:solidFill>
                <a:latin typeface="charter"/>
              </a:rPr>
              <a:t> and </a:t>
            </a:r>
            <a:r>
              <a:rPr lang="en-US" sz="2400" b="1" dirty="0">
                <a:solidFill>
                  <a:srgbClr val="292929"/>
                </a:solidFill>
                <a:latin typeface="charter"/>
              </a:rPr>
              <a:t>optimal policy</a:t>
            </a:r>
            <a:r>
              <a:rPr lang="en-US" sz="2400" dirty="0">
                <a:solidFill>
                  <a:srgbClr val="292929"/>
                </a:solidFill>
                <a:latin typeface="charter"/>
              </a:rPr>
              <a:t> for our </a:t>
            </a:r>
            <a:r>
              <a:rPr lang="en-US" sz="2400" b="1" i="1" dirty="0">
                <a:solidFill>
                  <a:srgbClr val="292929"/>
                </a:solidFill>
                <a:latin typeface="charter"/>
              </a:rPr>
              <a:t>Markov Decision Process</a:t>
            </a:r>
            <a:r>
              <a:rPr lang="en-US" sz="2400" dirty="0">
                <a:solidFill>
                  <a:srgbClr val="292929"/>
                </a:solidFill>
                <a:latin typeface="charter"/>
              </a:rPr>
              <a:t>.</a:t>
            </a:r>
            <a:endParaRPr lang="en-US" sz="2400" b="0" i="0" dirty="0">
              <a:solidFill>
                <a:srgbClr val="292929"/>
              </a:solidFill>
              <a:effectLst/>
              <a:latin typeface="charter"/>
            </a:endParaRPr>
          </a:p>
        </p:txBody>
      </p:sp>
    </p:spTree>
    <p:extLst>
      <p:ext uri="{BB962C8B-B14F-4D97-AF65-F5344CB8AC3E}">
        <p14:creationId xmlns:p14="http://schemas.microsoft.com/office/powerpoint/2010/main" val="21138586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77078" y="-762763"/>
            <a:ext cx="11264349" cy="428860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72964" rIns="0" bIns="-49197"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1" i="1" u="none" strike="noStrike" cap="none" normalizeH="0" baseline="0" dirty="0" smtClean="0">
                <a:ln>
                  <a:noFill/>
                </a:ln>
                <a:solidFill>
                  <a:srgbClr val="292929"/>
                </a:solidFill>
                <a:effectLst/>
                <a:cs typeface="Arial" panose="020B0604020202020204" pitchFamily="34" charset="0"/>
              </a:rPr>
              <a:t>Policy Evaluation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rgbClr val="292929"/>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1" i="1" u="none" strike="noStrike" cap="none" normalizeH="0" baseline="0" dirty="0" smtClean="0">
                <a:ln>
                  <a:noFill/>
                </a:ln>
                <a:solidFill>
                  <a:srgbClr val="292929"/>
                </a:solidFill>
                <a:effectLst/>
                <a:cs typeface="Arial" panose="020B0604020202020204" pitchFamily="34" charset="0"/>
              </a:rPr>
              <a:t>Synchronous Backups:</a:t>
            </a:r>
            <a:r>
              <a:rPr kumimoji="0" lang="tr-TR" altLang="tr-TR" sz="2400" b="0" i="1" u="none" strike="noStrike" cap="none" normalizeH="0" baseline="0" dirty="0" smtClean="0">
                <a:ln>
                  <a:noFill/>
                </a:ln>
                <a:solidFill>
                  <a:srgbClr val="292929"/>
                </a:solidFill>
                <a:effectLst/>
                <a:cs typeface="Arial" panose="020B0604020202020204" pitchFamily="34" charset="0"/>
              </a:rPr>
              <a:t> It means that we are going to take into consideration every state in our Markov Decision Process for calculating the value of a state.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292929"/>
                </a:solidFill>
                <a:effectLst/>
                <a:cs typeface="Arial" panose="020B0604020202020204" pitchFamily="34" charset="0"/>
              </a:rPr>
              <a:t>Policy Evaluation means how much reward our agent is going to get by following a particular policy π.</a:t>
            </a:r>
            <a:r>
              <a:rPr kumimoji="0" lang="tr-TR" altLang="tr-TR" sz="2400" b="1" i="1" u="none" strike="noStrike" cap="none" normalizeH="0" baseline="0" dirty="0" smtClean="0">
                <a:ln>
                  <a:noFill/>
                </a:ln>
                <a:solidFill>
                  <a:srgbClr val="292929"/>
                </a:solidFill>
                <a:effectLst/>
                <a:cs typeface="Arial" panose="020B0604020202020204" pitchFamily="34" charset="0"/>
              </a:rPr>
              <a:t> But how we evaluate a policy π?</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292929"/>
                </a:solidFill>
                <a:effectLst/>
                <a:cs typeface="Arial" panose="020B0604020202020204" pitchFamily="34" charset="0"/>
              </a:rPr>
              <a:t>We evaluate a given policy π using Bellman Expectation Equation. Recall that, Bellman Expectation Equation tells how much reward our agent is going to get following a policy π and is defined as:</a:t>
            </a:r>
            <a:endParaRPr kumimoji="0" lang="tr-TR" altLang="tr-TR" sz="2400" b="0" i="0" u="none" strike="noStrike" cap="none" normalizeH="0" baseline="0" dirty="0" smtClean="0">
              <a:ln>
                <a:noFill/>
              </a:ln>
              <a:solidFill>
                <a:schemeClr val="tx1"/>
              </a:solidFill>
              <a:effectLst/>
              <a:cs typeface="Arial" panose="020B0604020202020204" pitchFamily="34" charset="0"/>
            </a:endParaRPr>
          </a:p>
        </p:txBody>
      </p:sp>
      <p:pic>
        <p:nvPicPr>
          <p:cNvPr id="13315" name="Picture 3" descr="https://miro.medium.com/max/583/1*c3yuz1Lz2E0A2AYiRMwJP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6036" y="3776870"/>
            <a:ext cx="6652590" cy="13782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13317" y="5642517"/>
            <a:ext cx="10894742" cy="646331"/>
          </a:xfrm>
          <a:prstGeom prst="rect">
            <a:avLst/>
          </a:prstGeom>
          <a:noFill/>
        </p:spPr>
        <p:txBody>
          <a:bodyPr wrap="square" rtlCol="0">
            <a:spAutoFit/>
          </a:bodyPr>
          <a:lstStyle/>
          <a:p>
            <a:r>
              <a:rPr lang="en-US" b="1" i="1" dirty="0">
                <a:solidFill>
                  <a:srgbClr val="292929"/>
                </a:solidFill>
                <a:latin typeface="charter"/>
              </a:rPr>
              <a:t>Initially we start with our value function of each state initialize to zero.</a:t>
            </a:r>
            <a:endParaRPr lang="tr-TR" b="1" i="1" dirty="0">
              <a:solidFill>
                <a:srgbClr val="292929"/>
              </a:solidFill>
              <a:latin typeface="charter"/>
            </a:endParaRPr>
          </a:p>
          <a:p>
            <a:endParaRPr lang="tr-TR" dirty="0"/>
          </a:p>
        </p:txBody>
      </p:sp>
    </p:spTree>
    <p:extLst>
      <p:ext uri="{BB962C8B-B14F-4D97-AF65-F5344CB8AC3E}">
        <p14:creationId xmlns:p14="http://schemas.microsoft.com/office/powerpoint/2010/main" val="12175472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9844" y="463971"/>
            <a:ext cx="11622156" cy="1200329"/>
          </a:xfrm>
          <a:prstGeom prst="rect">
            <a:avLst/>
          </a:prstGeom>
        </p:spPr>
        <p:txBody>
          <a:bodyPr wrap="square">
            <a:spAutoFit/>
          </a:bodyPr>
          <a:lstStyle/>
          <a:p>
            <a:r>
              <a:rPr lang="en-US" sz="2400" dirty="0">
                <a:solidFill>
                  <a:srgbClr val="292929"/>
                </a:solidFill>
                <a:latin typeface="charter"/>
              </a:rPr>
              <a:t>Now, to evaluate a policy we are going to use this equation in an iterative fashion. Meaning, we will calculate the value of the next state by backing up the value of the current state from the previous iteration. Lets understand this with an example:</a:t>
            </a:r>
            <a:endParaRPr lang="tr-TR" sz="2400" dirty="0"/>
          </a:p>
        </p:txBody>
      </p:sp>
      <p:pic>
        <p:nvPicPr>
          <p:cNvPr id="14338" name="Picture 2" descr="https://miro.medium.com/max/452/1*afktVcaReAfT3oIvbJs3Y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977" y="2232645"/>
            <a:ext cx="4133022" cy="269716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571999" y="1840109"/>
            <a:ext cx="7620001" cy="4524315"/>
          </a:xfrm>
          <a:prstGeom prst="rect">
            <a:avLst/>
          </a:prstGeom>
        </p:spPr>
        <p:txBody>
          <a:bodyPr wrap="square">
            <a:spAutoFit/>
          </a:bodyPr>
          <a:lstStyle/>
          <a:p>
            <a:r>
              <a:rPr lang="en-US" sz="2400" dirty="0">
                <a:solidFill>
                  <a:srgbClr val="292929"/>
                </a:solidFill>
                <a:latin typeface="charter"/>
              </a:rPr>
              <a:t>We know that the value of the root node [s] is given by the reward we got by taking the action [a] plus the value of the state [s’]. Now, what we are doing is we are using the Bellman Expectation equation in an iterative fashion for dynamic programming. That is, we will use the value of the leaves (state [s’] here) which is from the previous iteration, when we were computing the value of state s, to calculate the value of the state [s]. This happens in every iteration. Now, for the second iteration, we are going to use the value of state we computed in the previous iteration that is v [k+1] to compute the value of the next state, that is, v [k+2].</a:t>
            </a:r>
            <a:endParaRPr lang="tr-TR" sz="2400" dirty="0"/>
          </a:p>
        </p:txBody>
      </p:sp>
    </p:spTree>
    <p:extLst>
      <p:ext uri="{BB962C8B-B14F-4D97-AF65-F5344CB8AC3E}">
        <p14:creationId xmlns:p14="http://schemas.microsoft.com/office/powerpoint/2010/main" val="475015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83852" y="553998"/>
            <a:ext cx="11776329" cy="59093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1" i="0" u="none" strike="noStrike" cap="none" normalizeH="0" baseline="0" dirty="0" smtClean="0">
                <a:ln>
                  <a:noFill/>
                </a:ln>
                <a:solidFill>
                  <a:srgbClr val="222222"/>
                </a:solidFill>
                <a:effectLst/>
                <a:latin typeface="Helvetica Neue"/>
              </a:rPr>
              <a:t>3. Reinforcement Learning</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effectLst/>
                <a:latin typeface="Helvetica Neue"/>
              </a:rPr>
              <a:t>Reinforcement learning</a:t>
            </a:r>
            <a:r>
              <a:rPr kumimoji="0" lang="tr-TR" altLang="tr-TR" sz="2400" b="0" i="0" u="none" strike="noStrike" cap="none" normalizeH="0" baseline="0" dirty="0" smtClean="0">
                <a:ln>
                  <a:noFill/>
                </a:ln>
                <a:solidFill>
                  <a:srgbClr val="555555"/>
                </a:solidFill>
                <a:effectLst/>
                <a:latin typeface="Helvetica Neue"/>
              </a:rPr>
              <a:t> describes a class of learning problems where an agent operates in an environment and must </a:t>
            </a:r>
            <a:r>
              <a:rPr kumimoji="0" lang="tr-TR" altLang="tr-TR" sz="2400" b="0" i="1" u="none" strike="noStrike" cap="none" normalizeH="0" baseline="0" dirty="0" smtClean="0">
                <a:ln>
                  <a:noFill/>
                </a:ln>
                <a:solidFill>
                  <a:srgbClr val="555555"/>
                </a:solidFill>
                <a:effectLst/>
                <a:latin typeface="Helvetica Neue"/>
              </a:rPr>
              <a:t>learn</a:t>
            </a:r>
            <a:r>
              <a:rPr kumimoji="0" lang="tr-TR" altLang="tr-TR" sz="2400" b="0" i="0" u="none" strike="noStrike" cap="none" normalizeH="0" baseline="0" dirty="0" smtClean="0">
                <a:ln>
                  <a:noFill/>
                </a:ln>
                <a:solidFill>
                  <a:srgbClr val="555555"/>
                </a:solidFill>
                <a:effectLst/>
                <a:latin typeface="Helvetica Neue"/>
              </a:rPr>
              <a:t> </a:t>
            </a:r>
            <a:r>
              <a:rPr lang="tr-TR" altLang="tr-TR" sz="2400" dirty="0" smtClean="0">
                <a:solidFill>
                  <a:srgbClr val="555555"/>
                </a:solidFill>
                <a:latin typeface="Helvetica Neue"/>
              </a:rPr>
              <a:t>how to </a:t>
            </a:r>
            <a:r>
              <a:rPr kumimoji="0" lang="tr-TR" altLang="tr-TR" sz="2400" b="0" i="0" u="none" strike="noStrike" cap="none" normalizeH="0" baseline="0" dirty="0" smtClean="0">
                <a:ln>
                  <a:noFill/>
                </a:ln>
                <a:solidFill>
                  <a:srgbClr val="555555"/>
                </a:solidFill>
                <a:effectLst/>
                <a:latin typeface="Helvetica Neue"/>
              </a:rPr>
              <a:t>operate using feedback.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1" u="none" strike="noStrike" cap="none" normalizeH="0" baseline="0" dirty="0" smtClean="0">
                <a:ln>
                  <a:noFill/>
                </a:ln>
                <a:solidFill>
                  <a:srgbClr val="555555"/>
                </a:solidFill>
                <a:effectLst/>
                <a:latin typeface="Helvetica Neue"/>
              </a:rPr>
              <a:t>Reinforcement learning is learning what to do — how to map situations to actions—so as to maximize a numerical reward signal. The learner is not told which actions to take, but instead must discover which actions yield the most reward by trying them.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555555"/>
                </a:solidFill>
                <a:effectLst/>
                <a:latin typeface="Helvetica Neue"/>
              </a:rPr>
              <a:t>The use of an environment means that there is no fixed training dataset, rather a goal or set of goals that an agent is required to achieve, actions it may perform, and feedback about performance toward the goal.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555555"/>
                </a:solidFill>
                <a:effectLst/>
                <a:latin typeface="Helvetica Neue"/>
              </a:rPr>
              <a:t>An example of a reinforcement problem is playing a game where the agent has the goal of getting a high score and can make moves in the game and receive feedback in terms of punishments or rewards.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35062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5155" y="265733"/>
            <a:ext cx="11140225" cy="3046988"/>
          </a:xfrm>
          <a:prstGeom prst="rect">
            <a:avLst/>
          </a:prstGeom>
        </p:spPr>
        <p:txBody>
          <a:bodyPr wrap="square">
            <a:spAutoFit/>
          </a:bodyPr>
          <a:lstStyle/>
          <a:p>
            <a:pPr algn="just"/>
            <a:r>
              <a:rPr lang="en-US" sz="2400" b="0" dirty="0" smtClean="0">
                <a:solidFill>
                  <a:srgbClr val="292929"/>
                </a:solidFill>
                <a:effectLst/>
                <a:latin typeface="Arial" panose="020B0604020202020204" pitchFamily="34" charset="0"/>
                <a:cs typeface="Arial" panose="020B0604020202020204" pitchFamily="34" charset="0"/>
              </a:rPr>
              <a:t>In a typical Reinforcement Learning (RL) problem, there is a learner and a decision maker called </a:t>
            </a:r>
            <a:r>
              <a:rPr lang="en-US" sz="2400" b="1" dirty="0" smtClean="0">
                <a:solidFill>
                  <a:srgbClr val="292929"/>
                </a:solidFill>
                <a:effectLst/>
                <a:latin typeface="Arial" panose="020B0604020202020204" pitchFamily="34" charset="0"/>
                <a:cs typeface="Arial" panose="020B0604020202020204" pitchFamily="34" charset="0"/>
              </a:rPr>
              <a:t>agent</a:t>
            </a:r>
            <a:r>
              <a:rPr lang="en-US" sz="2400" b="0" dirty="0" smtClean="0">
                <a:solidFill>
                  <a:srgbClr val="292929"/>
                </a:solidFill>
                <a:effectLst/>
                <a:latin typeface="Arial" panose="020B0604020202020204" pitchFamily="34" charset="0"/>
                <a:cs typeface="Arial" panose="020B0604020202020204" pitchFamily="34" charset="0"/>
              </a:rPr>
              <a:t> and the surrounding with which it interacts is called </a:t>
            </a:r>
            <a:r>
              <a:rPr lang="en-US" sz="2400" b="1" dirty="0" smtClean="0">
                <a:solidFill>
                  <a:srgbClr val="292929"/>
                </a:solidFill>
                <a:effectLst/>
                <a:latin typeface="Arial" panose="020B0604020202020204" pitchFamily="34" charset="0"/>
                <a:cs typeface="Arial" panose="020B0604020202020204" pitchFamily="34" charset="0"/>
              </a:rPr>
              <a:t>environment</a:t>
            </a:r>
            <a:r>
              <a:rPr lang="en-US" sz="2400" b="0" dirty="0" smtClean="0">
                <a:solidFill>
                  <a:srgbClr val="292929"/>
                </a:solidFill>
                <a:effectLst/>
                <a:latin typeface="Arial" panose="020B0604020202020204" pitchFamily="34" charset="0"/>
                <a:cs typeface="Arial" panose="020B0604020202020204" pitchFamily="34" charset="0"/>
              </a:rPr>
              <a:t>. The environment, in return, provides </a:t>
            </a:r>
            <a:r>
              <a:rPr lang="en-US" sz="2400" b="1" dirty="0" smtClean="0">
                <a:solidFill>
                  <a:srgbClr val="292929"/>
                </a:solidFill>
                <a:effectLst/>
                <a:latin typeface="Arial" panose="020B0604020202020204" pitchFamily="34" charset="0"/>
                <a:cs typeface="Arial" panose="020B0604020202020204" pitchFamily="34" charset="0"/>
              </a:rPr>
              <a:t>rewards</a:t>
            </a:r>
            <a:r>
              <a:rPr lang="en-US" sz="2400" b="0" dirty="0" smtClean="0">
                <a:solidFill>
                  <a:srgbClr val="292929"/>
                </a:solidFill>
                <a:effectLst/>
                <a:latin typeface="Arial" panose="020B0604020202020204" pitchFamily="34" charset="0"/>
                <a:cs typeface="Arial" panose="020B0604020202020204" pitchFamily="34" charset="0"/>
              </a:rPr>
              <a:t> and a </a:t>
            </a:r>
            <a:r>
              <a:rPr lang="en-US" sz="2400" b="1" dirty="0" smtClean="0">
                <a:solidFill>
                  <a:srgbClr val="292929"/>
                </a:solidFill>
                <a:effectLst/>
                <a:latin typeface="Arial" panose="020B0604020202020204" pitchFamily="34" charset="0"/>
                <a:cs typeface="Arial" panose="020B0604020202020204" pitchFamily="34" charset="0"/>
              </a:rPr>
              <a:t>new state</a:t>
            </a:r>
            <a:r>
              <a:rPr lang="en-US" sz="2400" b="0" dirty="0" smtClean="0">
                <a:solidFill>
                  <a:srgbClr val="292929"/>
                </a:solidFill>
                <a:effectLst/>
                <a:latin typeface="Arial" panose="020B0604020202020204" pitchFamily="34" charset="0"/>
                <a:cs typeface="Arial" panose="020B0604020202020204" pitchFamily="34" charset="0"/>
              </a:rPr>
              <a:t> based on the </a:t>
            </a:r>
            <a:r>
              <a:rPr lang="en-US" sz="2400" b="1" dirty="0" smtClean="0">
                <a:solidFill>
                  <a:srgbClr val="292929"/>
                </a:solidFill>
                <a:effectLst/>
                <a:latin typeface="Arial" panose="020B0604020202020204" pitchFamily="34" charset="0"/>
                <a:cs typeface="Arial" panose="020B0604020202020204" pitchFamily="34" charset="0"/>
              </a:rPr>
              <a:t>actions </a:t>
            </a:r>
            <a:r>
              <a:rPr lang="en-US" sz="2400" b="0" dirty="0" smtClean="0">
                <a:solidFill>
                  <a:srgbClr val="292929"/>
                </a:solidFill>
                <a:effectLst/>
                <a:latin typeface="Arial" panose="020B0604020202020204" pitchFamily="34" charset="0"/>
                <a:cs typeface="Arial" panose="020B0604020202020204" pitchFamily="34" charset="0"/>
              </a:rPr>
              <a:t>of the agent. </a:t>
            </a:r>
            <a:endParaRPr lang="tr-TR" sz="2400" b="0" dirty="0" smtClean="0">
              <a:solidFill>
                <a:srgbClr val="292929"/>
              </a:solidFill>
              <a:effectLst/>
              <a:latin typeface="Arial" panose="020B0604020202020204" pitchFamily="34" charset="0"/>
              <a:cs typeface="Arial" panose="020B0604020202020204" pitchFamily="34" charset="0"/>
            </a:endParaRPr>
          </a:p>
          <a:p>
            <a:pPr algn="just"/>
            <a:endParaRPr lang="tr-TR" sz="2400" dirty="0">
              <a:solidFill>
                <a:srgbClr val="292929"/>
              </a:solidFill>
              <a:latin typeface="Arial" panose="020B0604020202020204" pitchFamily="34" charset="0"/>
              <a:cs typeface="Arial" panose="020B0604020202020204" pitchFamily="34" charset="0"/>
            </a:endParaRPr>
          </a:p>
          <a:p>
            <a:pPr algn="just"/>
            <a:r>
              <a:rPr lang="en-US" sz="2400" b="0" dirty="0" smtClean="0">
                <a:solidFill>
                  <a:srgbClr val="292929"/>
                </a:solidFill>
                <a:effectLst/>
                <a:latin typeface="Arial" panose="020B0604020202020204" pitchFamily="34" charset="0"/>
                <a:cs typeface="Arial" panose="020B0604020202020204" pitchFamily="34" charset="0"/>
              </a:rPr>
              <a:t>So, in reinforcement learning, we do not teach an agent how it should do something but present it with rewards whether positive or negative based on its actions. </a:t>
            </a:r>
            <a:endParaRPr lang="tr-TR" sz="2400" dirty="0">
              <a:latin typeface="Arial" panose="020B0604020202020204" pitchFamily="34" charset="0"/>
              <a:cs typeface="Arial" panose="020B0604020202020204" pitchFamily="34" charset="0"/>
            </a:endParaRPr>
          </a:p>
        </p:txBody>
      </p:sp>
      <p:pic>
        <p:nvPicPr>
          <p:cNvPr id="1026" name="Picture 2" descr="Image for po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3803" y="3312722"/>
            <a:ext cx="7843234" cy="3384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9518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10817" y="506322"/>
            <a:ext cx="11145079" cy="3785652"/>
          </a:xfrm>
          <a:prstGeom prst="rect">
            <a:avLst/>
          </a:prstGeom>
        </p:spPr>
        <p:txBody>
          <a:bodyPr wrap="square">
            <a:spAutoFit/>
          </a:bodyPr>
          <a:lstStyle/>
          <a:p>
            <a:pPr lvl="0" eaLnBrk="0" fontAlgn="base" hangingPunct="0">
              <a:spcBef>
                <a:spcPct val="0"/>
              </a:spcBef>
              <a:spcAft>
                <a:spcPct val="0"/>
              </a:spcAft>
            </a:pPr>
            <a:r>
              <a:rPr kumimoji="0" lang="tr-TR" altLang="tr-TR" sz="2400" b="1" u="none" strike="noStrike" cap="none" normalizeH="0" baseline="0" dirty="0" smtClean="0">
                <a:ln>
                  <a:noFill/>
                </a:ln>
                <a:solidFill>
                  <a:srgbClr val="292929"/>
                </a:solidFill>
                <a:effectLst/>
                <a:latin typeface="Arial" panose="020B0604020202020204" pitchFamily="34" charset="0"/>
                <a:cs typeface="Arial" panose="020B0604020202020204" pitchFamily="34" charset="0"/>
              </a:rPr>
              <a:t>The Agent-Environment Relationship:</a:t>
            </a:r>
          </a:p>
          <a:p>
            <a:pPr lvl="0" eaLnBrk="0" fontAlgn="base" hangingPunct="0">
              <a:spcBef>
                <a:spcPct val="0"/>
              </a:spcBef>
              <a:spcAft>
                <a:spcPct val="0"/>
              </a:spcAft>
            </a:pPr>
            <a:endParaRPr kumimoji="0" lang="tr-TR" altLang="tr-TR" sz="2400" b="1" u="none" strike="noStrike" cap="none" normalizeH="0" baseline="0" dirty="0" smtClean="0">
              <a:ln>
                <a:noFill/>
              </a:ln>
              <a:solidFill>
                <a:srgbClr val="292929"/>
              </a:solidFill>
              <a:effectLst/>
              <a:latin typeface="Arial" panose="020B0604020202020204" pitchFamily="34" charset="0"/>
              <a:cs typeface="Arial" panose="020B0604020202020204" pitchFamily="34" charset="0"/>
            </a:endParaRPr>
          </a:p>
          <a:p>
            <a:pPr lvl="0" algn="just" eaLnBrk="0" fontAlgn="base" hangingPunct="0">
              <a:spcBef>
                <a:spcPct val="0"/>
              </a:spcBef>
              <a:spcAft>
                <a:spcPct val="0"/>
              </a:spcAft>
            </a:pPr>
            <a:r>
              <a:rPr kumimoji="0" lang="tr-TR" altLang="tr-TR" sz="2400" b="1" u="none" strike="noStrike" cap="none" normalizeH="0" baseline="0" dirty="0" smtClean="0">
                <a:ln>
                  <a:noFill/>
                </a:ln>
                <a:solidFill>
                  <a:srgbClr val="292929"/>
                </a:solidFill>
                <a:effectLst/>
                <a:latin typeface="Arial" panose="020B0604020202020204" pitchFamily="34" charset="0"/>
                <a:cs typeface="Arial" panose="020B0604020202020204" pitchFamily="34" charset="0"/>
              </a:rPr>
              <a:t>Agent</a:t>
            </a:r>
            <a:r>
              <a:rPr kumimoji="0" lang="tr-TR" altLang="tr-TR" sz="2400" b="0" u="none" strike="noStrike" cap="none" normalizeH="0" baseline="0" dirty="0" smtClean="0">
                <a:ln>
                  <a:noFill/>
                </a:ln>
                <a:solidFill>
                  <a:srgbClr val="292929"/>
                </a:solidFill>
                <a:effectLst/>
                <a:latin typeface="Arial" panose="020B0604020202020204" pitchFamily="34" charset="0"/>
                <a:cs typeface="Arial" panose="020B0604020202020204" pitchFamily="34" charset="0"/>
              </a:rPr>
              <a:t> : Software programs that make intelligent decisions and they are the learners in RL. These agents interact with the environment by actions and receive rewards based on these actions.</a:t>
            </a:r>
          </a:p>
          <a:p>
            <a:pPr lvl="0" algn="just" eaLnBrk="0" fontAlgn="base" hangingPunct="0">
              <a:spcBef>
                <a:spcPct val="0"/>
              </a:spcBef>
              <a:spcAft>
                <a:spcPct val="0"/>
              </a:spcAft>
            </a:pPr>
            <a:endParaRPr kumimoji="0" lang="tr-TR" altLang="tr-TR" sz="2400" b="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lvl="0" algn="just" eaLnBrk="0" fontAlgn="base" hangingPunct="0">
              <a:spcBef>
                <a:spcPct val="0"/>
              </a:spcBef>
              <a:spcAft>
                <a:spcPct val="0"/>
              </a:spcAft>
            </a:pPr>
            <a:r>
              <a:rPr kumimoji="0" lang="tr-TR" altLang="tr-TR" sz="2400" b="1" u="none" strike="noStrike" cap="none" normalizeH="0" baseline="0" dirty="0" smtClean="0">
                <a:ln>
                  <a:noFill/>
                </a:ln>
                <a:solidFill>
                  <a:srgbClr val="292929"/>
                </a:solidFill>
                <a:effectLst/>
                <a:latin typeface="Arial" panose="020B0604020202020204" pitchFamily="34" charset="0"/>
                <a:cs typeface="Arial" panose="020B0604020202020204" pitchFamily="34" charset="0"/>
              </a:rPr>
              <a:t>Environment</a:t>
            </a:r>
            <a:r>
              <a:rPr kumimoji="0" lang="tr-TR" altLang="tr-TR" sz="2400" b="0" u="none" strike="noStrike" cap="none" normalizeH="0" baseline="0" dirty="0" smtClean="0">
                <a:ln>
                  <a:noFill/>
                </a:ln>
                <a:solidFill>
                  <a:srgbClr val="292929"/>
                </a:solidFill>
                <a:effectLst/>
                <a:latin typeface="Arial" panose="020B0604020202020204" pitchFamily="34" charset="0"/>
                <a:cs typeface="Arial" panose="020B0604020202020204" pitchFamily="34" charset="0"/>
              </a:rPr>
              <a:t>: It is the demonstration of the problem to be solved. We can have a real-world environment or a simulated environment with which our agent will interact.</a:t>
            </a:r>
          </a:p>
          <a:p>
            <a:pPr lvl="0" algn="just" eaLnBrk="0" fontAlgn="base" hangingPunct="0">
              <a:spcBef>
                <a:spcPct val="0"/>
              </a:spcBef>
              <a:spcAft>
                <a:spcPct val="0"/>
              </a:spcAft>
            </a:pPr>
            <a:endParaRPr lang="tr-TR" sz="2400" dirty="0">
              <a:latin typeface="Arial" panose="020B0604020202020204" pitchFamily="34" charset="0"/>
              <a:cs typeface="Arial" panose="020B0604020202020204" pitchFamily="34" charset="0"/>
            </a:endParaRPr>
          </a:p>
        </p:txBody>
      </p:sp>
      <p:sp>
        <p:nvSpPr>
          <p:cNvPr id="7" name="Rectangle 6"/>
          <p:cNvSpPr/>
          <p:nvPr/>
        </p:nvSpPr>
        <p:spPr>
          <a:xfrm>
            <a:off x="410816" y="4291974"/>
            <a:ext cx="11145079" cy="1569660"/>
          </a:xfrm>
          <a:prstGeom prst="rect">
            <a:avLst/>
          </a:prstGeom>
        </p:spPr>
        <p:txBody>
          <a:bodyPr wrap="square">
            <a:spAutoFit/>
          </a:bodyPr>
          <a:lstStyle/>
          <a:p>
            <a:pPr algn="just"/>
            <a:r>
              <a:rPr lang="en-US" sz="2400" b="1" dirty="0" smtClean="0">
                <a:solidFill>
                  <a:srgbClr val="292929"/>
                </a:solidFill>
                <a:effectLst/>
                <a:latin typeface="charter"/>
              </a:rPr>
              <a:t>State</a:t>
            </a:r>
            <a:r>
              <a:rPr lang="en-US" sz="2400" b="0" dirty="0" smtClean="0">
                <a:solidFill>
                  <a:srgbClr val="292929"/>
                </a:solidFill>
                <a:effectLst/>
                <a:latin typeface="charter"/>
              </a:rPr>
              <a:t> : This is the position of the agents at a specific time-step in the environment.</a:t>
            </a:r>
            <a:r>
              <a:rPr lang="tr-TR" sz="2400" b="0" dirty="0" smtClean="0">
                <a:solidFill>
                  <a:srgbClr val="292929"/>
                </a:solidFill>
                <a:effectLst/>
                <a:latin typeface="charter"/>
              </a:rPr>
              <a:t> </a:t>
            </a:r>
            <a:r>
              <a:rPr lang="en-US" sz="2400" b="0" dirty="0" smtClean="0">
                <a:solidFill>
                  <a:srgbClr val="292929"/>
                </a:solidFill>
                <a:effectLst/>
                <a:latin typeface="charter"/>
              </a:rPr>
              <a:t>So,</a:t>
            </a:r>
            <a:r>
              <a:rPr lang="tr-TR" sz="2400" b="0" dirty="0" smtClean="0">
                <a:solidFill>
                  <a:srgbClr val="292929"/>
                </a:solidFill>
                <a:effectLst/>
                <a:latin typeface="charter"/>
              </a:rPr>
              <a:t> </a:t>
            </a:r>
            <a:r>
              <a:rPr lang="en-US" sz="2400" b="0" dirty="0" smtClean="0">
                <a:solidFill>
                  <a:srgbClr val="292929"/>
                </a:solidFill>
                <a:effectLst/>
                <a:latin typeface="charter"/>
              </a:rPr>
              <a:t>whenever an agent performs a</a:t>
            </a:r>
            <a:r>
              <a:rPr lang="tr-TR" sz="2400" b="0" dirty="0" smtClean="0">
                <a:solidFill>
                  <a:srgbClr val="292929"/>
                </a:solidFill>
                <a:effectLst/>
                <a:latin typeface="charter"/>
              </a:rPr>
              <a:t>n</a:t>
            </a:r>
            <a:r>
              <a:rPr lang="en-US" sz="2400" b="0" dirty="0" smtClean="0">
                <a:solidFill>
                  <a:srgbClr val="292929"/>
                </a:solidFill>
                <a:effectLst/>
                <a:latin typeface="charter"/>
              </a:rPr>
              <a:t> action</a:t>
            </a:r>
            <a:r>
              <a:rPr lang="tr-TR" sz="2400" b="0" dirty="0" smtClean="0">
                <a:solidFill>
                  <a:srgbClr val="292929"/>
                </a:solidFill>
                <a:effectLst/>
                <a:latin typeface="charter"/>
              </a:rPr>
              <a:t>,</a:t>
            </a:r>
            <a:r>
              <a:rPr lang="en-US" sz="2400" b="0" dirty="0" smtClean="0">
                <a:solidFill>
                  <a:srgbClr val="292929"/>
                </a:solidFill>
                <a:effectLst/>
                <a:latin typeface="charter"/>
              </a:rPr>
              <a:t> the environment gives the agent </a:t>
            </a:r>
            <a:r>
              <a:rPr lang="tr-TR" sz="2400" b="0" dirty="0" smtClean="0">
                <a:solidFill>
                  <a:srgbClr val="292929"/>
                </a:solidFill>
                <a:effectLst/>
                <a:latin typeface="charter"/>
              </a:rPr>
              <a:t>a </a:t>
            </a:r>
            <a:r>
              <a:rPr lang="en-US" sz="2400" b="0" dirty="0" smtClean="0">
                <a:solidFill>
                  <a:srgbClr val="292929"/>
                </a:solidFill>
                <a:effectLst/>
                <a:latin typeface="charter"/>
              </a:rPr>
              <a:t>reward and a new state where the agent reached by performing the action.</a:t>
            </a:r>
            <a:endParaRPr lang="tr-TR" sz="2400" dirty="0"/>
          </a:p>
        </p:txBody>
      </p:sp>
    </p:spTree>
    <p:extLst>
      <p:ext uri="{BB962C8B-B14F-4D97-AF65-F5344CB8AC3E}">
        <p14:creationId xmlns:p14="http://schemas.microsoft.com/office/powerpoint/2010/main" val="1394975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0047" y="565323"/>
            <a:ext cx="10803817" cy="2215991"/>
          </a:xfrm>
          <a:prstGeom prst="rect">
            <a:avLst/>
          </a:prstGeom>
        </p:spPr>
        <p:txBody>
          <a:bodyPr wrap="square">
            <a:spAutoFit/>
          </a:bodyPr>
          <a:lstStyle/>
          <a:p>
            <a:r>
              <a:rPr lang="en-US" sz="2400" b="1" dirty="0">
                <a:solidFill>
                  <a:srgbClr val="292929"/>
                </a:solidFill>
                <a:latin typeface="charter"/>
              </a:rPr>
              <a:t>Transition </a:t>
            </a:r>
            <a:r>
              <a:rPr lang="en-US" sz="2400" dirty="0">
                <a:solidFill>
                  <a:srgbClr val="292929"/>
                </a:solidFill>
                <a:latin typeface="charter"/>
              </a:rPr>
              <a:t>: Moving from one state to another is called </a:t>
            </a:r>
            <a:r>
              <a:rPr lang="en-US" sz="2400" dirty="0" smtClean="0">
                <a:solidFill>
                  <a:srgbClr val="292929"/>
                </a:solidFill>
                <a:latin typeface="charter"/>
              </a:rPr>
              <a:t>Transition</a:t>
            </a:r>
            <a:r>
              <a:rPr lang="tr-TR" sz="2400" dirty="0" smtClean="0">
                <a:solidFill>
                  <a:srgbClr val="292929"/>
                </a:solidFill>
                <a:latin typeface="charter"/>
              </a:rPr>
              <a:t> (or state transition)</a:t>
            </a:r>
            <a:r>
              <a:rPr lang="en-US" sz="2400" dirty="0" smtClean="0">
                <a:solidFill>
                  <a:srgbClr val="292929"/>
                </a:solidFill>
                <a:latin typeface="charter"/>
              </a:rPr>
              <a:t>.</a:t>
            </a:r>
            <a:endParaRPr lang="tr-TR" sz="2400" dirty="0" smtClean="0">
              <a:solidFill>
                <a:srgbClr val="292929"/>
              </a:solidFill>
              <a:latin typeface="charter"/>
            </a:endParaRPr>
          </a:p>
          <a:p>
            <a:endParaRPr lang="en-US" sz="2400" dirty="0">
              <a:solidFill>
                <a:srgbClr val="292929"/>
              </a:solidFill>
              <a:latin typeface="charter"/>
            </a:endParaRPr>
          </a:p>
          <a:p>
            <a:r>
              <a:rPr lang="en-US" sz="2400" b="1" dirty="0">
                <a:solidFill>
                  <a:srgbClr val="292929"/>
                </a:solidFill>
                <a:latin typeface="charter"/>
              </a:rPr>
              <a:t>Transition Probability</a:t>
            </a:r>
            <a:r>
              <a:rPr lang="en-US" sz="2400" dirty="0">
                <a:solidFill>
                  <a:srgbClr val="292929"/>
                </a:solidFill>
                <a:latin typeface="charter"/>
              </a:rPr>
              <a:t>: The probability that the agent will move from one </a:t>
            </a:r>
            <a:r>
              <a:rPr lang="en-US" sz="2400" dirty="0" smtClean="0">
                <a:solidFill>
                  <a:srgbClr val="292929"/>
                </a:solidFill>
                <a:latin typeface="charter"/>
              </a:rPr>
              <a:t>state</a:t>
            </a:r>
            <a:r>
              <a:rPr lang="tr-TR" sz="2400" dirty="0" smtClean="0">
                <a:solidFill>
                  <a:srgbClr val="292929"/>
                </a:solidFill>
                <a:latin typeface="charter"/>
              </a:rPr>
              <a:t>, </a:t>
            </a:r>
            <a:r>
              <a:rPr lang="tr-TR" sz="2400" i="1" dirty="0" smtClean="0">
                <a:solidFill>
                  <a:srgbClr val="292929"/>
                </a:solidFill>
                <a:latin typeface="charter"/>
              </a:rPr>
              <a:t>s</a:t>
            </a:r>
            <a:r>
              <a:rPr lang="en-US" sz="2400" i="1" dirty="0" smtClean="0">
                <a:solidFill>
                  <a:srgbClr val="292929"/>
                </a:solidFill>
                <a:latin typeface="charter"/>
              </a:rPr>
              <a:t> </a:t>
            </a:r>
            <a:r>
              <a:rPr lang="en-US" sz="2400" dirty="0">
                <a:solidFill>
                  <a:srgbClr val="292929"/>
                </a:solidFill>
                <a:latin typeface="charter"/>
              </a:rPr>
              <a:t>to another </a:t>
            </a:r>
            <a:r>
              <a:rPr lang="tr-TR" sz="2400" dirty="0" smtClean="0">
                <a:solidFill>
                  <a:srgbClr val="292929"/>
                </a:solidFill>
                <a:latin typeface="charter"/>
              </a:rPr>
              <a:t>state </a:t>
            </a:r>
            <a:r>
              <a:rPr lang="tr-TR" sz="2400" i="1" dirty="0" smtClean="0">
                <a:solidFill>
                  <a:srgbClr val="292929"/>
                </a:solidFill>
                <a:latin typeface="charter"/>
              </a:rPr>
              <a:t>s’</a:t>
            </a:r>
            <a:r>
              <a:rPr lang="tr-TR" sz="2400" dirty="0" smtClean="0">
                <a:solidFill>
                  <a:srgbClr val="292929"/>
                </a:solidFill>
                <a:latin typeface="charter"/>
              </a:rPr>
              <a:t> </a:t>
            </a:r>
            <a:r>
              <a:rPr lang="en-US" sz="2400" dirty="0" smtClean="0">
                <a:solidFill>
                  <a:srgbClr val="292929"/>
                </a:solidFill>
                <a:latin typeface="charter"/>
              </a:rPr>
              <a:t>is </a:t>
            </a:r>
            <a:r>
              <a:rPr lang="en-US" sz="2400" dirty="0">
                <a:solidFill>
                  <a:srgbClr val="292929"/>
                </a:solidFill>
                <a:latin typeface="charter"/>
              </a:rPr>
              <a:t>called transition </a:t>
            </a:r>
            <a:r>
              <a:rPr lang="en-US" sz="2400" dirty="0" smtClean="0">
                <a:solidFill>
                  <a:srgbClr val="292929"/>
                </a:solidFill>
                <a:latin typeface="charter"/>
              </a:rPr>
              <a:t>probability</a:t>
            </a:r>
            <a:r>
              <a:rPr lang="tr-TR" sz="2400" dirty="0" smtClean="0">
                <a:solidFill>
                  <a:srgbClr val="292929"/>
                </a:solidFill>
                <a:latin typeface="charter"/>
              </a:rPr>
              <a:t>, P</a:t>
            </a:r>
            <a:r>
              <a:rPr lang="tr-TR" sz="2400" baseline="-25000" dirty="0" smtClean="0">
                <a:solidFill>
                  <a:srgbClr val="292929"/>
                </a:solidFill>
                <a:latin typeface="charter"/>
              </a:rPr>
              <a:t>ss’</a:t>
            </a:r>
            <a:r>
              <a:rPr lang="en-US" sz="2400" dirty="0" smtClean="0">
                <a:solidFill>
                  <a:srgbClr val="292929"/>
                </a:solidFill>
                <a:latin typeface="charter"/>
              </a:rPr>
              <a:t>.</a:t>
            </a:r>
            <a:endParaRPr lang="tr-TR" sz="2400" dirty="0" smtClean="0">
              <a:solidFill>
                <a:srgbClr val="292929"/>
              </a:solidFill>
              <a:latin typeface="charter"/>
            </a:endParaRPr>
          </a:p>
          <a:p>
            <a:endParaRPr lang="tr-TR" dirty="0">
              <a:solidFill>
                <a:srgbClr val="292929"/>
              </a:solidFill>
              <a:effectLst/>
              <a:latin typeface="charter"/>
            </a:endParaRPr>
          </a:p>
        </p:txBody>
      </p:sp>
      <p:sp>
        <p:nvSpPr>
          <p:cNvPr id="3" name="Rectangle 1"/>
          <p:cNvSpPr>
            <a:spLocks noChangeArrowheads="1"/>
          </p:cNvSpPr>
          <p:nvPr/>
        </p:nvSpPr>
        <p:spPr bwMode="auto">
          <a:xfrm>
            <a:off x="928835" y="3058313"/>
            <a:ext cx="10803817" cy="15696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1" u="none" strike="noStrike" cap="none" normalizeH="0" baseline="0" dirty="0" smtClean="0">
                <a:ln>
                  <a:noFill/>
                </a:ln>
                <a:solidFill>
                  <a:srgbClr val="292929"/>
                </a:solidFill>
                <a:effectLst/>
                <a:latin typeface="charter"/>
              </a:rPr>
              <a:t>The </a:t>
            </a:r>
            <a:r>
              <a:rPr kumimoji="0" lang="tr-TR" altLang="tr-TR" sz="2400" b="1" i="1" u="none" strike="noStrike" cap="none" normalizeH="0" baseline="0" dirty="0" smtClean="0">
                <a:ln>
                  <a:noFill/>
                </a:ln>
                <a:solidFill>
                  <a:srgbClr val="292929"/>
                </a:solidFill>
                <a:effectLst/>
                <a:latin typeface="charter"/>
              </a:rPr>
              <a:t>Markov Property</a:t>
            </a:r>
            <a:r>
              <a:rPr kumimoji="0" lang="tr-TR" altLang="tr-TR" sz="2400" b="0" i="1" u="none" strike="noStrike" cap="none" normalizeH="0" baseline="0" dirty="0" smtClean="0">
                <a:ln>
                  <a:noFill/>
                </a:ln>
                <a:solidFill>
                  <a:srgbClr val="292929"/>
                </a:solidFill>
                <a:effectLst/>
                <a:latin typeface="charter"/>
              </a:rPr>
              <a:t> states that :</a:t>
            </a:r>
            <a:endParaRPr kumimoji="0" lang="tr-TR" altLang="tr-T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757575"/>
                </a:solidFill>
                <a:effectLst/>
                <a:latin typeface="sohne"/>
              </a:rPr>
              <a:t>	“Future is Independent of the past given the present”</a:t>
            </a:r>
            <a:endParaRPr kumimoji="0" lang="tr-TR" altLang="tr-T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400" b="0" i="0" u="none" strike="noStrike" cap="none" normalizeH="0" baseline="0" dirty="0" smtClean="0">
              <a:ln>
                <a:noFill/>
              </a:ln>
              <a:solidFill>
                <a:srgbClr val="292929"/>
              </a:solidFill>
              <a:effectLst/>
              <a:latin typeface="charte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292929"/>
                </a:solidFill>
                <a:effectLst/>
                <a:latin typeface="charter"/>
              </a:rPr>
              <a:t>Mathematically we can express this statement as :</a:t>
            </a:r>
            <a:endParaRPr kumimoji="0" lang="tr-TR" altLang="tr-TR" sz="2400" b="0" i="0" u="none" strike="noStrike" cap="none" normalizeH="0" baseline="0" dirty="0" smtClean="0">
              <a:ln>
                <a:noFill/>
              </a:ln>
              <a:solidFill>
                <a:schemeClr val="tx1"/>
              </a:solidFill>
              <a:effectLst/>
            </a:endParaRPr>
          </a:p>
        </p:txBody>
      </p:sp>
      <p:pic>
        <p:nvPicPr>
          <p:cNvPr id="4" name="Picture 3"/>
          <p:cNvPicPr>
            <a:picLocks noChangeAspect="1"/>
          </p:cNvPicPr>
          <p:nvPr/>
        </p:nvPicPr>
        <p:blipFill>
          <a:blip r:embed="rId2"/>
          <a:stretch>
            <a:fillRect/>
          </a:stretch>
        </p:blipFill>
        <p:spPr>
          <a:xfrm>
            <a:off x="3561785" y="5332731"/>
            <a:ext cx="5280338" cy="952159"/>
          </a:xfrm>
          <a:prstGeom prst="rect">
            <a:avLst/>
          </a:prstGeom>
        </p:spPr>
      </p:pic>
    </p:spTree>
    <p:extLst>
      <p:ext uri="{BB962C8B-B14F-4D97-AF65-F5344CB8AC3E}">
        <p14:creationId xmlns:p14="http://schemas.microsoft.com/office/powerpoint/2010/main" val="4074037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761" y="558781"/>
            <a:ext cx="10779617" cy="1938992"/>
          </a:xfrm>
          <a:prstGeom prst="rect">
            <a:avLst/>
          </a:prstGeom>
        </p:spPr>
        <p:txBody>
          <a:bodyPr wrap="square">
            <a:spAutoFit/>
          </a:bodyPr>
          <a:lstStyle/>
          <a:p>
            <a:pPr algn="just"/>
            <a:r>
              <a:rPr lang="en-US" sz="2400" dirty="0" smtClean="0">
                <a:solidFill>
                  <a:srgbClr val="292929"/>
                </a:solidFill>
                <a:latin typeface="charter"/>
              </a:rPr>
              <a:t>S</a:t>
            </a:r>
            <a:r>
              <a:rPr lang="tr-TR" sz="2400" baseline="-25000" dirty="0" smtClean="0">
                <a:solidFill>
                  <a:srgbClr val="292929"/>
                </a:solidFill>
                <a:latin typeface="charter"/>
              </a:rPr>
              <a:t>t</a:t>
            </a:r>
            <a:r>
              <a:rPr lang="en-US" sz="2400" baseline="-25000" dirty="0" smtClean="0">
                <a:solidFill>
                  <a:srgbClr val="292929"/>
                </a:solidFill>
                <a:latin typeface="charter"/>
              </a:rPr>
              <a:t> </a:t>
            </a:r>
            <a:r>
              <a:rPr lang="en-US" sz="2400" dirty="0">
                <a:solidFill>
                  <a:srgbClr val="292929"/>
                </a:solidFill>
                <a:latin typeface="charter"/>
              </a:rPr>
              <a:t>denotes the current state of the agent and </a:t>
            </a:r>
            <a:r>
              <a:rPr lang="tr-TR" sz="2400" dirty="0" smtClean="0">
                <a:solidFill>
                  <a:srgbClr val="292929"/>
                </a:solidFill>
                <a:latin typeface="charter"/>
              </a:rPr>
              <a:t>S</a:t>
            </a:r>
            <a:r>
              <a:rPr lang="en-US" sz="2400" baseline="-25000" dirty="0" smtClean="0">
                <a:solidFill>
                  <a:srgbClr val="292929"/>
                </a:solidFill>
                <a:latin typeface="charter"/>
              </a:rPr>
              <a:t>t+1</a:t>
            </a:r>
            <a:r>
              <a:rPr lang="en-US" sz="2400" dirty="0" smtClean="0">
                <a:solidFill>
                  <a:srgbClr val="292929"/>
                </a:solidFill>
                <a:latin typeface="charter"/>
              </a:rPr>
              <a:t> </a:t>
            </a:r>
            <a:r>
              <a:rPr lang="en-US" sz="2400" dirty="0">
                <a:solidFill>
                  <a:srgbClr val="292929"/>
                </a:solidFill>
                <a:latin typeface="charter"/>
              </a:rPr>
              <a:t>denotes the next state. What this equation means is that the </a:t>
            </a:r>
            <a:r>
              <a:rPr lang="en-US" sz="2400" dirty="0" err="1" smtClean="0">
                <a:solidFill>
                  <a:srgbClr val="292929"/>
                </a:solidFill>
                <a:latin typeface="charter"/>
              </a:rPr>
              <a:t>transitio</a:t>
            </a:r>
            <a:r>
              <a:rPr lang="tr-TR" sz="2400" dirty="0" smtClean="0">
                <a:solidFill>
                  <a:srgbClr val="292929"/>
                </a:solidFill>
                <a:latin typeface="charter"/>
              </a:rPr>
              <a:t>n</a:t>
            </a:r>
            <a:r>
              <a:rPr lang="en-US" sz="2400" dirty="0" smtClean="0">
                <a:solidFill>
                  <a:srgbClr val="292929"/>
                </a:solidFill>
                <a:latin typeface="charter"/>
              </a:rPr>
              <a:t> </a:t>
            </a:r>
            <a:r>
              <a:rPr lang="en-US" sz="2400" dirty="0">
                <a:solidFill>
                  <a:srgbClr val="292929"/>
                </a:solidFill>
                <a:latin typeface="charter"/>
              </a:rPr>
              <a:t>from state </a:t>
            </a:r>
            <a:r>
              <a:rPr lang="en-US" sz="2400" dirty="0" smtClean="0">
                <a:solidFill>
                  <a:srgbClr val="292929"/>
                </a:solidFill>
                <a:latin typeface="charter"/>
              </a:rPr>
              <a:t>S</a:t>
            </a:r>
            <a:r>
              <a:rPr lang="en-US" sz="2400" baseline="-25000" dirty="0" smtClean="0">
                <a:solidFill>
                  <a:srgbClr val="292929"/>
                </a:solidFill>
                <a:latin typeface="charter"/>
              </a:rPr>
              <a:t>t </a:t>
            </a:r>
            <a:r>
              <a:rPr lang="en-US" sz="2400" dirty="0">
                <a:solidFill>
                  <a:srgbClr val="292929"/>
                </a:solidFill>
                <a:latin typeface="charter"/>
              </a:rPr>
              <a:t>to </a:t>
            </a:r>
            <a:r>
              <a:rPr lang="en-US" sz="2400" dirty="0" smtClean="0">
                <a:solidFill>
                  <a:srgbClr val="292929"/>
                </a:solidFill>
                <a:latin typeface="charter"/>
              </a:rPr>
              <a:t>S</a:t>
            </a:r>
            <a:r>
              <a:rPr lang="en-US" sz="2400" baseline="-25000" dirty="0" smtClean="0">
                <a:solidFill>
                  <a:srgbClr val="292929"/>
                </a:solidFill>
                <a:latin typeface="charter"/>
              </a:rPr>
              <a:t>t+1</a:t>
            </a:r>
            <a:r>
              <a:rPr lang="en-US" sz="2400" dirty="0" smtClean="0">
                <a:solidFill>
                  <a:srgbClr val="292929"/>
                </a:solidFill>
                <a:latin typeface="charter"/>
              </a:rPr>
              <a:t> </a:t>
            </a:r>
            <a:r>
              <a:rPr lang="en-US" sz="2400" dirty="0">
                <a:solidFill>
                  <a:srgbClr val="292929"/>
                </a:solidFill>
                <a:latin typeface="charter"/>
              </a:rPr>
              <a:t>is entirely independent of the past. So, the RHS of the Equation means the same as</a:t>
            </a:r>
            <a:r>
              <a:rPr lang="en-US" sz="2400" b="1" dirty="0">
                <a:solidFill>
                  <a:srgbClr val="292929"/>
                </a:solidFill>
                <a:latin typeface="charter"/>
              </a:rPr>
              <a:t> </a:t>
            </a:r>
            <a:r>
              <a:rPr lang="en-US" sz="2400" dirty="0">
                <a:solidFill>
                  <a:srgbClr val="292929"/>
                </a:solidFill>
                <a:latin typeface="charter"/>
              </a:rPr>
              <a:t>LHS if the system has a Markov Property. Intuitively meaning that our current state already captures the information of the past states.</a:t>
            </a:r>
            <a:endParaRPr lang="tr-TR" sz="2400" dirty="0"/>
          </a:p>
        </p:txBody>
      </p:sp>
      <p:sp>
        <p:nvSpPr>
          <p:cNvPr id="5" name="Rectangle 4"/>
          <p:cNvSpPr/>
          <p:nvPr/>
        </p:nvSpPr>
        <p:spPr>
          <a:xfrm>
            <a:off x="450760" y="2625942"/>
            <a:ext cx="10779617" cy="2308324"/>
          </a:xfrm>
          <a:prstGeom prst="rect">
            <a:avLst/>
          </a:prstGeom>
        </p:spPr>
        <p:txBody>
          <a:bodyPr wrap="square">
            <a:spAutoFit/>
          </a:bodyPr>
          <a:lstStyle/>
          <a:p>
            <a:r>
              <a:rPr lang="en-US" sz="2400" b="1" i="1" dirty="0">
                <a:solidFill>
                  <a:srgbClr val="292929"/>
                </a:solidFill>
                <a:latin typeface="charter"/>
              </a:rPr>
              <a:t>State Transition Probability :</a:t>
            </a:r>
            <a:endParaRPr lang="en-US" sz="2400" dirty="0">
              <a:solidFill>
                <a:srgbClr val="292929"/>
              </a:solidFill>
              <a:latin typeface="charter"/>
            </a:endParaRPr>
          </a:p>
          <a:p>
            <a:r>
              <a:rPr lang="en-US" sz="2400" dirty="0">
                <a:solidFill>
                  <a:srgbClr val="292929"/>
                </a:solidFill>
                <a:latin typeface="charter"/>
              </a:rPr>
              <a:t>As we now know about transition probability we can define state </a:t>
            </a:r>
            <a:r>
              <a:rPr lang="tr-TR" sz="2400" dirty="0" smtClean="0">
                <a:solidFill>
                  <a:srgbClr val="292929"/>
                </a:solidFill>
                <a:latin typeface="charter"/>
              </a:rPr>
              <a:t>t</a:t>
            </a:r>
            <a:r>
              <a:rPr lang="en-US" sz="2400" dirty="0" err="1" smtClean="0">
                <a:solidFill>
                  <a:srgbClr val="292929"/>
                </a:solidFill>
                <a:latin typeface="charter"/>
              </a:rPr>
              <a:t>ransition</a:t>
            </a:r>
            <a:r>
              <a:rPr lang="en-US" sz="2400" dirty="0" smtClean="0">
                <a:solidFill>
                  <a:srgbClr val="292929"/>
                </a:solidFill>
                <a:latin typeface="charter"/>
              </a:rPr>
              <a:t> </a:t>
            </a:r>
            <a:r>
              <a:rPr lang="tr-TR" sz="2400" dirty="0">
                <a:solidFill>
                  <a:srgbClr val="292929"/>
                </a:solidFill>
                <a:latin typeface="charter"/>
              </a:rPr>
              <a:t>p</a:t>
            </a:r>
            <a:r>
              <a:rPr lang="en-US" sz="2400" dirty="0" err="1" smtClean="0">
                <a:solidFill>
                  <a:srgbClr val="292929"/>
                </a:solidFill>
                <a:latin typeface="charter"/>
              </a:rPr>
              <a:t>robability</a:t>
            </a:r>
            <a:r>
              <a:rPr lang="en-US" sz="2400" dirty="0" smtClean="0">
                <a:solidFill>
                  <a:srgbClr val="292929"/>
                </a:solidFill>
                <a:latin typeface="charter"/>
              </a:rPr>
              <a:t> </a:t>
            </a:r>
            <a:r>
              <a:rPr lang="en-US" sz="2400" dirty="0">
                <a:solidFill>
                  <a:srgbClr val="292929"/>
                </a:solidFill>
                <a:latin typeface="charter"/>
              </a:rPr>
              <a:t>as follows </a:t>
            </a:r>
            <a:r>
              <a:rPr lang="en-US" sz="2400" dirty="0" smtClean="0">
                <a:solidFill>
                  <a:srgbClr val="292929"/>
                </a:solidFill>
                <a:latin typeface="charter"/>
              </a:rPr>
              <a:t>:</a:t>
            </a:r>
            <a:endParaRPr lang="tr-TR" sz="2400" dirty="0" smtClean="0">
              <a:solidFill>
                <a:srgbClr val="292929"/>
              </a:solidFill>
              <a:latin typeface="charter"/>
            </a:endParaRPr>
          </a:p>
          <a:p>
            <a:endParaRPr lang="en-US" sz="2400" dirty="0">
              <a:solidFill>
                <a:srgbClr val="292929"/>
              </a:solidFill>
              <a:latin typeface="charter"/>
            </a:endParaRPr>
          </a:p>
          <a:p>
            <a:r>
              <a:rPr lang="en-US" sz="2400" dirty="0">
                <a:solidFill>
                  <a:srgbClr val="292929"/>
                </a:solidFill>
                <a:latin typeface="charter"/>
              </a:rPr>
              <a:t>For </a:t>
            </a:r>
            <a:r>
              <a:rPr lang="en-US" sz="2400" i="1" u="sng" dirty="0">
                <a:solidFill>
                  <a:srgbClr val="292929"/>
                </a:solidFill>
                <a:latin typeface="charter"/>
              </a:rPr>
              <a:t>Markov </a:t>
            </a:r>
            <a:r>
              <a:rPr lang="en-US" sz="2400" i="1" u="sng" dirty="0" smtClean="0">
                <a:solidFill>
                  <a:srgbClr val="292929"/>
                </a:solidFill>
                <a:latin typeface="charter"/>
              </a:rPr>
              <a:t>State</a:t>
            </a:r>
            <a:r>
              <a:rPr lang="tr-TR" sz="2400" i="1" u="sng" dirty="0" smtClean="0">
                <a:solidFill>
                  <a:srgbClr val="292929"/>
                </a:solidFill>
                <a:latin typeface="charter"/>
              </a:rPr>
              <a:t>s</a:t>
            </a:r>
            <a:r>
              <a:rPr lang="en-US" sz="2400" i="1" u="sng" dirty="0" smtClean="0">
                <a:solidFill>
                  <a:srgbClr val="292929"/>
                </a:solidFill>
                <a:latin typeface="charter"/>
              </a:rPr>
              <a:t> </a:t>
            </a:r>
            <a:r>
              <a:rPr lang="en-US" sz="2400" dirty="0">
                <a:solidFill>
                  <a:srgbClr val="292929"/>
                </a:solidFill>
                <a:latin typeface="charter"/>
              </a:rPr>
              <a:t>from </a:t>
            </a:r>
            <a:r>
              <a:rPr lang="tr-TR" sz="2400" dirty="0">
                <a:solidFill>
                  <a:srgbClr val="292929"/>
                </a:solidFill>
                <a:latin typeface="charter"/>
              </a:rPr>
              <a:t>S</a:t>
            </a:r>
            <a:r>
              <a:rPr lang="en-US" sz="2400" baseline="-25000" dirty="0" smtClean="0">
                <a:solidFill>
                  <a:srgbClr val="292929"/>
                </a:solidFill>
                <a:latin typeface="charter"/>
              </a:rPr>
              <a:t>t</a:t>
            </a:r>
            <a:r>
              <a:rPr lang="en-US" sz="2400" dirty="0" smtClean="0">
                <a:solidFill>
                  <a:srgbClr val="292929"/>
                </a:solidFill>
                <a:latin typeface="charter"/>
              </a:rPr>
              <a:t> </a:t>
            </a:r>
            <a:r>
              <a:rPr lang="en-US" sz="2400" dirty="0">
                <a:solidFill>
                  <a:srgbClr val="292929"/>
                </a:solidFill>
                <a:latin typeface="charter"/>
              </a:rPr>
              <a:t>to </a:t>
            </a:r>
            <a:r>
              <a:rPr lang="tr-TR" sz="2400" dirty="0">
                <a:solidFill>
                  <a:srgbClr val="292929"/>
                </a:solidFill>
                <a:latin typeface="charter"/>
              </a:rPr>
              <a:t>S</a:t>
            </a:r>
            <a:r>
              <a:rPr lang="en-US" sz="2400" baseline="-25000" dirty="0">
                <a:solidFill>
                  <a:srgbClr val="292929"/>
                </a:solidFill>
                <a:latin typeface="charter"/>
              </a:rPr>
              <a:t>t+1</a:t>
            </a:r>
            <a:r>
              <a:rPr lang="en-US" sz="2400" dirty="0" smtClean="0">
                <a:solidFill>
                  <a:srgbClr val="292929"/>
                </a:solidFill>
                <a:latin typeface="charter"/>
              </a:rPr>
              <a:t> </a:t>
            </a:r>
            <a:r>
              <a:rPr lang="en-US" sz="2400" dirty="0">
                <a:solidFill>
                  <a:srgbClr val="292929"/>
                </a:solidFill>
                <a:latin typeface="charter"/>
              </a:rPr>
              <a:t>i.e. any other successor state , the state transition probability is given </a:t>
            </a:r>
            <a:r>
              <a:rPr lang="en-US" sz="2400" dirty="0" smtClean="0">
                <a:solidFill>
                  <a:srgbClr val="292929"/>
                </a:solidFill>
                <a:latin typeface="charter"/>
              </a:rPr>
              <a:t>by</a:t>
            </a:r>
            <a:r>
              <a:rPr lang="tr-TR" sz="2400" dirty="0" smtClean="0">
                <a:solidFill>
                  <a:srgbClr val="292929"/>
                </a:solidFill>
                <a:latin typeface="charter"/>
              </a:rPr>
              <a:t>,</a:t>
            </a:r>
            <a:endParaRPr lang="en-US" sz="2400" b="0" i="0" dirty="0">
              <a:solidFill>
                <a:srgbClr val="292929"/>
              </a:solidFill>
              <a:effectLst/>
              <a:latin typeface="charter"/>
            </a:endParaRPr>
          </a:p>
        </p:txBody>
      </p:sp>
      <p:pic>
        <p:nvPicPr>
          <p:cNvPr id="2054" name="Picture 6" descr="Image for po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290" y="5126829"/>
            <a:ext cx="4533364" cy="668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578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67E325B649284DB0FB21E054EA0105" ma:contentTypeVersion="" ma:contentTypeDescription="Create a new document." ma:contentTypeScope="" ma:versionID="20636531b5c2389fba2919e347cd1a18">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12CA645-21DA-4596-A6CA-B252D5841AF1}"/>
</file>

<file path=customXml/itemProps2.xml><?xml version="1.0" encoding="utf-8"?>
<ds:datastoreItem xmlns:ds="http://schemas.openxmlformats.org/officeDocument/2006/customXml" ds:itemID="{FDAAA333-7DEE-497D-891F-B486754F09C6}"/>
</file>

<file path=customXml/itemProps3.xml><?xml version="1.0" encoding="utf-8"?>
<ds:datastoreItem xmlns:ds="http://schemas.openxmlformats.org/officeDocument/2006/customXml" ds:itemID="{1668C464-52EF-4BA8-A094-B18B310AE95A}"/>
</file>

<file path=docProps/app.xml><?xml version="1.0" encoding="utf-8"?>
<Properties xmlns="http://schemas.openxmlformats.org/officeDocument/2006/extended-properties" xmlns:vt="http://schemas.openxmlformats.org/officeDocument/2006/docPropsVTypes">
  <TotalTime>6579</TotalTime>
  <Words>2360</Words>
  <Application>Microsoft Office PowerPoint</Application>
  <PresentationFormat>Widescreen</PresentationFormat>
  <Paragraphs>285</Paragraphs>
  <Slides>49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49</vt:i4>
      </vt:variant>
    </vt:vector>
  </HeadingPairs>
  <TitlesOfParts>
    <vt:vector size="58" baseType="lpstr">
      <vt:lpstr>Arial Unicode MS</vt:lpstr>
      <vt:lpstr>SimSun</vt:lpstr>
      <vt:lpstr>Arial</vt:lpstr>
      <vt:lpstr>Calibri</vt:lpstr>
      <vt:lpstr>Calibri Light</vt:lpstr>
      <vt:lpstr>charter</vt:lpstr>
      <vt:lpstr>Helvetica Neue</vt:lpstr>
      <vt:lpstr>sohne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ACAN</dc:creator>
  <cp:lastModifiedBy>ACAN</cp:lastModifiedBy>
  <cp:revision>95</cp:revision>
  <dcterms:created xsi:type="dcterms:W3CDTF">2021-02-16T21:56:10Z</dcterms:created>
  <dcterms:modified xsi:type="dcterms:W3CDTF">2022-06-03T08:24:23Z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0x0101006B67E325B649284DB0FB21E054EA0105</vt:lpwstr>
  </property>
</Properties>
</file>