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58" r:id="rId3"/>
    <p:sldId id="260" r:id="rId4"/>
    <p:sldId id="264" r:id="rId5"/>
    <p:sldId id="259" r:id="rId6"/>
    <p:sldId id="261" r:id="rId7"/>
    <p:sldId id="262" r:id="rId8"/>
    <p:sldId id="263" r:id="rId9"/>
    <p:sldId id="265" r:id="rId10"/>
    <p:sldId id="266" r:id="rId11"/>
    <p:sldId id="267" r:id="rId12"/>
    <p:sldId id="268" r:id="rId13"/>
    <p:sldId id="269" r:id="rId14"/>
    <p:sldId id="270" r:id="rId15"/>
    <p:sldId id="271" r:id="rId16"/>
    <p:sldId id="275" r:id="rId17"/>
    <p:sldId id="273" r:id="rId18"/>
    <p:sldId id="281" r:id="rId19"/>
    <p:sldId id="272" r:id="rId20"/>
    <p:sldId id="276" r:id="rId21"/>
    <p:sldId id="277" r:id="rId22"/>
    <p:sldId id="278" r:id="rId23"/>
    <p:sldId id="279" r:id="rId24"/>
    <p:sldId id="280" r:id="rId25"/>
  </p:sldIdLst>
  <p:sldSz cx="9144000" cy="6858000" type="screen4x3"/>
  <p:notesSz cx="7010400" cy="9296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5966" autoAdjust="0"/>
  </p:normalViewPr>
  <p:slideViewPr>
    <p:cSldViewPr>
      <p:cViewPr>
        <p:scale>
          <a:sx n="100" d="100"/>
          <a:sy n="100" d="100"/>
        </p:scale>
        <p:origin x="-294"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tr-TR" smtClean="0"/>
              <a:t>TESİSAT TEKRAR</a:t>
            </a:r>
            <a:endParaRPr lang="tr-T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2DE424-4AC2-43A5-B63C-3DC6868AD514}" type="datetimeFigureOut">
              <a:rPr lang="tr-TR" smtClean="0"/>
              <a:t>22.10.2012</a:t>
            </a:fld>
            <a:endParaRPr lang="tr-T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tr-T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307971-E935-41D6-8D61-BB914DFEEA3F}" type="slidenum">
              <a:rPr lang="tr-TR" smtClean="0"/>
              <a:t>‹#›</a:t>
            </a:fld>
            <a:endParaRPr lang="tr-TR"/>
          </a:p>
        </p:txBody>
      </p:sp>
    </p:spTree>
    <p:extLst>
      <p:ext uri="{BB962C8B-B14F-4D97-AF65-F5344CB8AC3E}">
        <p14:creationId xmlns:p14="http://schemas.microsoft.com/office/powerpoint/2010/main" val="346792866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tr-TR" smtClean="0"/>
              <a:t>TESİSAT TEKRAR</a:t>
            </a:r>
            <a:endParaRPr lang="tr-T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9356BA7-2A30-4DDD-891C-F5723F7F01C8}" type="datetimeFigureOut">
              <a:rPr lang="tr-TR" smtClean="0"/>
              <a:t>22.10.2012</a:t>
            </a:fld>
            <a:endParaRPr lang="tr-T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tr-T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tr-T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CE9459-6AAD-417B-8AB7-FD8B79F99011}" type="slidenum">
              <a:rPr lang="tr-TR" smtClean="0"/>
              <a:t>‹#›</a:t>
            </a:fld>
            <a:endParaRPr lang="tr-TR"/>
          </a:p>
        </p:txBody>
      </p:sp>
    </p:spTree>
    <p:extLst>
      <p:ext uri="{BB962C8B-B14F-4D97-AF65-F5344CB8AC3E}">
        <p14:creationId xmlns:p14="http://schemas.microsoft.com/office/powerpoint/2010/main" val="286834739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04974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10</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127218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11</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74065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12</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60358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13</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41935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14</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2934249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15</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541975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16</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4167001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17</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1218518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18</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197760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19</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50574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2</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404148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20</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124334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21</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972039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22</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46087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23</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126143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24</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15983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3</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84495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4</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180005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5</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22456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6</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253556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7</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197451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8</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325947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7CE9459-6AAD-417B-8AB7-FD8B79F99011}" type="slidenum">
              <a:rPr lang="tr-TR" smtClean="0"/>
              <a:t>9</a:t>
            </a:fld>
            <a:endParaRPr lang="tr-TR"/>
          </a:p>
        </p:txBody>
      </p:sp>
      <p:sp>
        <p:nvSpPr>
          <p:cNvPr id="5" name="Header Placeholder 4"/>
          <p:cNvSpPr>
            <a:spLocks noGrp="1"/>
          </p:cNvSpPr>
          <p:nvPr>
            <p:ph type="hdr" sz="quarter" idx="11"/>
          </p:nvPr>
        </p:nvSpPr>
        <p:spPr/>
        <p:txBody>
          <a:bodyPr/>
          <a:lstStyle/>
          <a:p>
            <a:r>
              <a:rPr lang="tr-TR" smtClean="0"/>
              <a:t>TESİSAT TEKRAR</a:t>
            </a:r>
            <a:endParaRPr lang="tr-TR"/>
          </a:p>
        </p:txBody>
      </p:sp>
    </p:spTree>
    <p:extLst>
      <p:ext uri="{BB962C8B-B14F-4D97-AF65-F5344CB8AC3E}">
        <p14:creationId xmlns:p14="http://schemas.microsoft.com/office/powerpoint/2010/main" val="132237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FAD5D25E-C3A9-4EE3-8F60-7AF9900BDC90}" type="datetimeFigureOut">
              <a:rPr lang="tr-TR" smtClean="0"/>
              <a:t>22.10.2012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6081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AD5D25E-C3A9-4EE3-8F60-7AF9900BDC90}" type="datetimeFigureOut">
              <a:rPr lang="tr-TR" smtClean="0"/>
              <a:t>22.10.2012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18102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AD5D25E-C3A9-4EE3-8F60-7AF9900BDC90}" type="datetimeFigureOut">
              <a:rPr lang="tr-TR" smtClean="0"/>
              <a:t>22.10.2012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65450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AD5D25E-C3A9-4EE3-8F60-7AF9900BDC90}" type="datetimeFigureOut">
              <a:rPr lang="tr-TR" smtClean="0"/>
              <a:t>22.10.2012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294424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5D25E-C3A9-4EE3-8F60-7AF9900BDC90}" type="datetimeFigureOut">
              <a:rPr lang="tr-TR" smtClean="0"/>
              <a:t>22.10.2012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304906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FAD5D25E-C3A9-4EE3-8F60-7AF9900BDC90}" type="datetimeFigureOut">
              <a:rPr lang="tr-TR" smtClean="0"/>
              <a:t>22.10.2012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315392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FAD5D25E-C3A9-4EE3-8F60-7AF9900BDC90}" type="datetimeFigureOut">
              <a:rPr lang="tr-TR" smtClean="0"/>
              <a:t>22.10.2012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397255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FAD5D25E-C3A9-4EE3-8F60-7AF9900BDC90}" type="datetimeFigureOut">
              <a:rPr lang="tr-TR" smtClean="0"/>
              <a:t>22.10.2012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189742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5D25E-C3A9-4EE3-8F60-7AF9900BDC90}" type="datetimeFigureOut">
              <a:rPr lang="tr-TR" smtClean="0"/>
              <a:t>22.10.2012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410142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5D25E-C3A9-4EE3-8F60-7AF9900BDC90}" type="datetimeFigureOut">
              <a:rPr lang="tr-TR" smtClean="0"/>
              <a:t>22.10.2012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111440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5D25E-C3A9-4EE3-8F60-7AF9900BDC90}" type="datetimeFigureOut">
              <a:rPr lang="tr-TR" smtClean="0"/>
              <a:t>22.10.2012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650733-9D9F-4E97-941C-664D18CA5A84}" type="slidenum">
              <a:rPr lang="tr-TR" smtClean="0"/>
              <a:t>‹#›</a:t>
            </a:fld>
            <a:endParaRPr lang="tr-TR"/>
          </a:p>
        </p:txBody>
      </p:sp>
    </p:spTree>
    <p:extLst>
      <p:ext uri="{BB962C8B-B14F-4D97-AF65-F5344CB8AC3E}">
        <p14:creationId xmlns:p14="http://schemas.microsoft.com/office/powerpoint/2010/main" val="23621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5D25E-C3A9-4EE3-8F60-7AF9900BDC90}" type="datetimeFigureOut">
              <a:rPr lang="tr-TR" smtClean="0"/>
              <a:t>22.10.2012</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50733-9D9F-4E97-941C-664D18CA5A84}" type="slidenum">
              <a:rPr lang="tr-TR" smtClean="0"/>
              <a:t>‹#›</a:t>
            </a:fld>
            <a:endParaRPr lang="tr-TR"/>
          </a:p>
        </p:txBody>
      </p:sp>
    </p:spTree>
    <p:extLst>
      <p:ext uri="{BB962C8B-B14F-4D97-AF65-F5344CB8AC3E}">
        <p14:creationId xmlns:p14="http://schemas.microsoft.com/office/powerpoint/2010/main" val="567471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640960" cy="2554545"/>
          </a:xfrm>
          <a:prstGeom prst="rect">
            <a:avLst/>
          </a:prstGeom>
        </p:spPr>
        <p:txBody>
          <a:bodyPr wrap="square">
            <a:spAutoFit/>
          </a:bodyPr>
          <a:lstStyle/>
          <a:p>
            <a:r>
              <a:rPr lang="tr-TR" sz="3600" b="1" i="0" u="none" strike="noStrike" baseline="0" dirty="0" smtClean="0">
                <a:latin typeface="TimesNewRomanPS-BoldMT"/>
              </a:rPr>
              <a:t>1. ELEKTRİK DEVRESİ</a:t>
            </a:r>
          </a:p>
          <a:p>
            <a:r>
              <a:rPr lang="tr-TR" sz="2400" b="1" i="0" u="none" strike="noStrike" baseline="0" dirty="0" smtClean="0">
                <a:latin typeface="TimesNewRomanPS-BoldMT"/>
              </a:rPr>
              <a:t>1.1. Tanımı</a:t>
            </a:r>
          </a:p>
          <a:p>
            <a:r>
              <a:rPr lang="tr-TR" sz="1600" b="0" i="0" u="none" strike="noStrike" baseline="0" dirty="0" smtClean="0">
                <a:latin typeface="TimesNewRomanPSMT"/>
              </a:rPr>
              <a:t>Üreteçten çıkan akımın alıcı üzerinden geçerek tekrar</a:t>
            </a:r>
          </a:p>
          <a:p>
            <a:r>
              <a:rPr lang="tr-TR" sz="1600" b="0" i="0" u="none" strike="noStrike" baseline="0" dirty="0" smtClean="0">
                <a:latin typeface="TimesNewRomanPSMT"/>
              </a:rPr>
              <a:t>üretece ulaşması için izlediği yola </a:t>
            </a:r>
            <a:r>
              <a:rPr lang="tr-TR" sz="1600" b="1" i="0" u="none" strike="noStrike" baseline="0" dirty="0" smtClean="0">
                <a:latin typeface="TimesNewRomanPS-BoldMT"/>
              </a:rPr>
              <a:t>elektrik devresi </a:t>
            </a:r>
            <a:r>
              <a:rPr lang="tr-TR" sz="1600" b="0" i="0" u="none" strike="noStrike" baseline="0" dirty="0" smtClean="0">
                <a:latin typeface="TimesNewRomanPSMT"/>
              </a:rPr>
              <a:t>denir.</a:t>
            </a:r>
          </a:p>
          <a:p>
            <a:r>
              <a:rPr lang="tr-TR" sz="1600" b="0" i="0" u="none" strike="noStrike" baseline="0" dirty="0" smtClean="0">
                <a:latin typeface="TimesNewRomanPSMT"/>
              </a:rPr>
              <a:t>Elektrik enerjisi ile çalışan herhangi bir aygıtın çalıştırılabilmesi için;</a:t>
            </a:r>
          </a:p>
          <a:p>
            <a:r>
              <a:rPr lang="tr-TR" sz="1600" b="0" i="0" u="none" strike="noStrike" baseline="0" dirty="0" smtClean="0">
                <a:latin typeface="TimesNewRomanPSMT"/>
              </a:rPr>
              <a:t>içinden sürekli akımın geçmesi gereklidir. Bu da ancak aygıtın</a:t>
            </a:r>
          </a:p>
          <a:p>
            <a:r>
              <a:rPr lang="tr-TR" sz="1600" b="0" i="0" u="none" strike="noStrike" baseline="0" dirty="0" smtClean="0">
                <a:latin typeface="TimesNewRomanPSMT"/>
              </a:rPr>
              <a:t>devresine bağlanan elektrik enerji kaynağı (pil,akü,batarya,alternatör</a:t>
            </a:r>
          </a:p>
          <a:p>
            <a:r>
              <a:rPr lang="tr-TR" sz="1600" b="0" i="0" u="none" strike="noStrike" baseline="0" dirty="0" smtClean="0">
                <a:latin typeface="TimesNewRomanPSMT"/>
              </a:rPr>
              <a:t>vb.) ile temin edilir.</a:t>
            </a:r>
            <a:endParaRPr lang="tr-TR"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580" y="1034236"/>
            <a:ext cx="20669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049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92480" cy="923330"/>
          </a:xfrm>
          <a:prstGeom prst="rect">
            <a:avLst/>
          </a:prstGeom>
        </p:spPr>
        <p:txBody>
          <a:bodyPr wrap="square">
            <a:spAutoFit/>
          </a:bodyPr>
          <a:lstStyle/>
          <a:p>
            <a:r>
              <a:rPr lang="tr-TR" b="1" i="0" u="none" strike="noStrike" baseline="0" dirty="0" smtClean="0">
                <a:latin typeface="TimesNewRomanPS-BoldMT"/>
              </a:rPr>
              <a:t>1.4.2. Kapalı Devre</a:t>
            </a:r>
          </a:p>
          <a:p>
            <a:r>
              <a:rPr lang="tr-TR" b="0" i="0" u="none" strike="noStrike" baseline="0" dirty="0" smtClean="0">
                <a:latin typeface="TimesNewRomanPSMT"/>
              </a:rPr>
              <a:t>Bir elektrik devresinde anahtar kapalı, iletkenler sağlam ve üreteçteki enerji alıcıya</a:t>
            </a:r>
          </a:p>
          <a:p>
            <a:r>
              <a:rPr lang="tr-TR" b="0" i="0" u="none" strike="noStrike" baseline="0" dirty="0" smtClean="0">
                <a:latin typeface="TimesNewRomanPSMT"/>
              </a:rPr>
              <a:t>ulaşıyorsa bu tür devreye </a:t>
            </a:r>
            <a:r>
              <a:rPr lang="tr-TR" b="1" i="0" u="none" strike="noStrike" baseline="0" dirty="0" smtClean="0">
                <a:latin typeface="TimesNewRomanPS-BoldMT"/>
              </a:rPr>
              <a:t>kapalı devre </a:t>
            </a:r>
            <a:r>
              <a:rPr lang="tr-TR" b="0" i="0" u="none" strike="noStrike" baseline="0" dirty="0" smtClean="0">
                <a:latin typeface="TimesNewRomanPSMT"/>
              </a:rPr>
              <a:t>denir. Alıcı çalışır.</a:t>
            </a:r>
            <a:endParaRPr lang="tr-TR" sz="32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52028"/>
            <a:ext cx="4961014" cy="135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9674" y="2327831"/>
            <a:ext cx="2165978" cy="246221"/>
          </a:xfrm>
          <a:prstGeom prst="rect">
            <a:avLst/>
          </a:prstGeom>
        </p:spPr>
        <p:txBody>
          <a:bodyPr wrap="none">
            <a:spAutoFit/>
          </a:bodyPr>
          <a:lstStyle/>
          <a:p>
            <a:r>
              <a:rPr lang="tr-TR" sz="1000" b="1" i="1" u="none" strike="noStrike" baseline="0" dirty="0" smtClean="0">
                <a:latin typeface="TimesNewRomanPS-BoldItalicMT"/>
              </a:rPr>
              <a:t>Şekil 1.12 : Kapalı Devre Şeması.</a:t>
            </a:r>
            <a:endParaRPr lang="tr-TR" dirty="0"/>
          </a:p>
        </p:txBody>
      </p:sp>
      <p:sp>
        <p:nvSpPr>
          <p:cNvPr id="4" name="Rectangle 3"/>
          <p:cNvSpPr/>
          <p:nvPr/>
        </p:nvSpPr>
        <p:spPr>
          <a:xfrm>
            <a:off x="100244" y="2780928"/>
            <a:ext cx="8568952" cy="2308324"/>
          </a:xfrm>
          <a:prstGeom prst="rect">
            <a:avLst/>
          </a:prstGeom>
        </p:spPr>
        <p:txBody>
          <a:bodyPr wrap="square">
            <a:spAutoFit/>
          </a:bodyPr>
          <a:lstStyle/>
          <a:p>
            <a:r>
              <a:rPr lang="tr-TR" sz="1600" b="1" i="0" u="none" strike="noStrike" baseline="0" dirty="0" smtClean="0">
                <a:latin typeface="TimesNewRomanPS-BoldMT"/>
              </a:rPr>
              <a:t>1.4.3. Kısa Devre</a:t>
            </a:r>
          </a:p>
          <a:p>
            <a:r>
              <a:rPr lang="tr-TR" sz="1600" b="0" i="0" u="none" strike="noStrike" baseline="0" dirty="0" smtClean="0">
                <a:latin typeface="TimesNewRomanPSMT"/>
              </a:rPr>
              <a:t>Anahtar kapalı olmasına rağmen herhangi bir nedenle elektrik akımı, alıcıya gitmeden</a:t>
            </a:r>
          </a:p>
          <a:p>
            <a:r>
              <a:rPr lang="tr-TR" sz="1600" b="0" i="0" u="none" strike="noStrike" baseline="0" dirty="0" smtClean="0">
                <a:latin typeface="TimesNewRomanPSMT"/>
              </a:rPr>
              <a:t>devresini daha kısa yoldan veya direnci yok denecek kadar az olan yoldan tamamlıyorsa, bu</a:t>
            </a:r>
          </a:p>
          <a:p>
            <a:r>
              <a:rPr lang="tr-TR" sz="1600" b="0" i="0" u="none" strike="noStrike" baseline="0" dirty="0" smtClean="0">
                <a:latin typeface="TimesNewRomanPSMT"/>
              </a:rPr>
              <a:t>şekildeki devrelere </a:t>
            </a:r>
            <a:r>
              <a:rPr lang="tr-TR" sz="1600" b="1" i="0" u="none" strike="noStrike" baseline="0" dirty="0" smtClean="0">
                <a:latin typeface="TimesNewRomanPS-BoldMT"/>
              </a:rPr>
              <a:t>kısa devre </a:t>
            </a:r>
            <a:r>
              <a:rPr lang="tr-TR" sz="1600" b="0" i="0" u="none" strike="noStrike" baseline="0" dirty="0" smtClean="0">
                <a:latin typeface="TimesNewRomanPSMT"/>
              </a:rPr>
              <a:t>denir. Alıcı çalışmaz.</a:t>
            </a:r>
          </a:p>
          <a:p>
            <a:r>
              <a:rPr lang="tr-TR" sz="1600" b="0" i="0" u="none" strike="noStrike" baseline="0" dirty="0" smtClean="0">
                <a:latin typeface="TimesNewRomanPSMT"/>
              </a:rPr>
              <a:t>Üreteç gerilimi karşısında direnç sıfır olduğundan devreden büyük değerde akım</a:t>
            </a:r>
          </a:p>
          <a:p>
            <a:r>
              <a:rPr lang="tr-TR" sz="1600" b="0" i="0" u="none" strike="noStrike" baseline="0" dirty="0" smtClean="0">
                <a:latin typeface="TimesNewRomanPSMT"/>
              </a:rPr>
              <a:t>geçmek ister. Böyle durumda koruma elemanı olarak kullanılan sigorta devreyi açar.</a:t>
            </a:r>
          </a:p>
          <a:p>
            <a:r>
              <a:rPr lang="tr-TR" sz="1600" b="0" i="0" u="none" strike="noStrike" baseline="0" dirty="0" smtClean="0">
                <a:latin typeface="TimesNewRomanPSMT"/>
              </a:rPr>
              <a:t>İletkenlerin ,yalıtkan kısımlarının özelliğini kaybetmesi sonucunda, iletkenlerin</a:t>
            </a:r>
          </a:p>
          <a:p>
            <a:r>
              <a:rPr lang="tr-TR" sz="1600" b="0" i="0" u="none" strike="noStrike" baseline="0" dirty="0" smtClean="0">
                <a:latin typeface="TimesNewRomanPSMT"/>
              </a:rPr>
              <a:t>birbirine teması kısa devreye neden olur. Bu, arıza çeşitlerinden biri olup, arzu edilmeyen bir</a:t>
            </a:r>
          </a:p>
          <a:p>
            <a:r>
              <a:rPr lang="tr-TR" sz="1600" b="0" i="0" u="none" strike="noStrike" baseline="0" dirty="0" smtClean="0">
                <a:latin typeface="TimesNewRomanPSMT"/>
              </a:rPr>
              <a:t>durumdur. Bunu önleyebilmek için devreye uygun değerde sigorta bağlanmalıdır.</a:t>
            </a:r>
            <a:endParaRPr lang="tr-TR" sz="2800"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51" y="5144431"/>
            <a:ext cx="32480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20059" y="6335770"/>
            <a:ext cx="1988045" cy="246221"/>
          </a:xfrm>
          <a:prstGeom prst="rect">
            <a:avLst/>
          </a:prstGeom>
        </p:spPr>
        <p:txBody>
          <a:bodyPr wrap="none">
            <a:spAutoFit/>
          </a:bodyPr>
          <a:lstStyle/>
          <a:p>
            <a:r>
              <a:rPr lang="tr-TR" sz="1000" b="1" i="1" u="none" strike="noStrike" baseline="0" dirty="0" smtClean="0">
                <a:latin typeface="TimesNewRomanPS-BoldItalicMT"/>
              </a:rPr>
              <a:t>Şekil 1.13 : Kısa devre şeması</a:t>
            </a:r>
            <a:endParaRPr lang="tr-TR" dirty="0"/>
          </a:p>
        </p:txBody>
      </p:sp>
    </p:spTree>
    <p:extLst>
      <p:ext uri="{BB962C8B-B14F-4D97-AF65-F5344CB8AC3E}">
        <p14:creationId xmlns:p14="http://schemas.microsoft.com/office/powerpoint/2010/main" val="3045961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48434"/>
            <a:ext cx="7705923" cy="461665"/>
          </a:xfrm>
          <a:prstGeom prst="rect">
            <a:avLst/>
          </a:prstGeom>
        </p:spPr>
        <p:txBody>
          <a:bodyPr wrap="square">
            <a:spAutoFit/>
          </a:bodyPr>
          <a:lstStyle/>
          <a:p>
            <a:r>
              <a:rPr lang="tr-TR" sz="2400" b="1" i="0" u="none" strike="noStrike" baseline="0" dirty="0" smtClean="0">
                <a:latin typeface="TimesNewRomanPS-BoldMT"/>
              </a:rPr>
              <a:t>Bir Buton Bir Zil Tesisatı Uygulama Devresi</a:t>
            </a:r>
            <a:endParaRPr lang="tr-TR" sz="40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02216"/>
            <a:ext cx="35242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873666"/>
            <a:ext cx="36099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2445593"/>
            <a:ext cx="4285233" cy="246221"/>
          </a:xfrm>
          <a:prstGeom prst="rect">
            <a:avLst/>
          </a:prstGeom>
        </p:spPr>
        <p:txBody>
          <a:bodyPr wrap="square">
            <a:spAutoFit/>
          </a:bodyPr>
          <a:lstStyle/>
          <a:p>
            <a:r>
              <a:rPr lang="tr-TR" sz="1000" b="1" i="1" u="none" strike="noStrike" baseline="0" dirty="0" smtClean="0">
                <a:latin typeface="TimesNewRomanPS-BoldItalicMT"/>
              </a:rPr>
              <a:t>Şekil 2.4 : Bir Buton Bir Zil Tesisatı Kapalı Şeması</a:t>
            </a:r>
            <a:endParaRPr lang="tr-TR" dirty="0"/>
          </a:p>
        </p:txBody>
      </p:sp>
      <p:sp>
        <p:nvSpPr>
          <p:cNvPr id="4" name="Rectangle 3"/>
          <p:cNvSpPr/>
          <p:nvPr/>
        </p:nvSpPr>
        <p:spPr>
          <a:xfrm>
            <a:off x="4608761" y="2497108"/>
            <a:ext cx="3903414" cy="246221"/>
          </a:xfrm>
          <a:prstGeom prst="rect">
            <a:avLst/>
          </a:prstGeom>
        </p:spPr>
        <p:txBody>
          <a:bodyPr wrap="square">
            <a:spAutoFit/>
          </a:bodyPr>
          <a:lstStyle/>
          <a:p>
            <a:r>
              <a:rPr lang="tr-TR" sz="1000" b="1" i="1" u="none" strike="noStrike" baseline="0" dirty="0" smtClean="0">
                <a:latin typeface="TimesNewRomanPS-BoldItalicMT"/>
              </a:rPr>
              <a:t>Şekil 2. 5 : Bir Buton Bir Zil Tesisatı Açık Şeması</a:t>
            </a:r>
            <a:endParaRPr lang="tr-TR" dirty="0"/>
          </a:p>
        </p:txBody>
      </p:sp>
      <p:sp>
        <p:nvSpPr>
          <p:cNvPr id="5" name="Rectangle 4"/>
          <p:cNvSpPr/>
          <p:nvPr/>
        </p:nvSpPr>
        <p:spPr>
          <a:xfrm>
            <a:off x="179511" y="3396874"/>
            <a:ext cx="8146479" cy="954107"/>
          </a:xfrm>
          <a:prstGeom prst="rect">
            <a:avLst/>
          </a:prstGeom>
        </p:spPr>
        <p:txBody>
          <a:bodyPr wrap="square">
            <a:spAutoFit/>
          </a:bodyPr>
          <a:lstStyle/>
          <a:p>
            <a:r>
              <a:rPr lang="it-IT" sz="1100" b="1" i="0" u="none" strike="noStrike" baseline="0" dirty="0" smtClean="0">
                <a:latin typeface="TimesNewRomanPS-BoldMT"/>
              </a:rPr>
              <a:t>. </a:t>
            </a:r>
            <a:r>
              <a:rPr lang="it-IT" sz="1400" b="1" i="0" u="none" strike="noStrike" baseline="0" dirty="0" smtClean="0">
                <a:latin typeface="TimesNewRomanPS-BoldMT"/>
              </a:rPr>
              <a:t>Bir Butonla İki Zil Tesisatı Uygulama Devresi</a:t>
            </a:r>
          </a:p>
          <a:p>
            <a:r>
              <a:rPr lang="tr-TR" sz="1400" b="0" i="0" u="none" strike="noStrike" baseline="0" dirty="0" smtClean="0">
                <a:latin typeface="TimesNewRomanPSMT"/>
              </a:rPr>
              <a:t>İki veya daha fazla zil paralel bağlanarak çalıştırılabilir. Bu devre genellikle birkaç</a:t>
            </a:r>
          </a:p>
          <a:p>
            <a:r>
              <a:rPr lang="tr-TR" sz="1400" b="0" i="0" u="none" strike="noStrike" baseline="0" dirty="0" smtClean="0">
                <a:latin typeface="TimesNewRomanPSMT"/>
              </a:rPr>
              <a:t>koridoru olan veya ayrı katlardaki mekânlarda kullanılır. Butona basıldığı sürece her iki zil</a:t>
            </a:r>
          </a:p>
          <a:p>
            <a:r>
              <a:rPr lang="tr-TR" sz="1400" b="0" i="0" u="none" strike="noStrike" baseline="0" dirty="0" smtClean="0">
                <a:latin typeface="TimesNewRomanPSMT"/>
              </a:rPr>
              <a:t>de çalar. Buton serbest bırakılınca ziller çalmaz.</a:t>
            </a:r>
            <a:endParaRPr lang="tr-TR" sz="2400" dirty="0"/>
          </a:p>
        </p:txBody>
      </p:sp>
      <p:sp>
        <p:nvSpPr>
          <p:cNvPr id="6" name="Rectangle 5"/>
          <p:cNvSpPr/>
          <p:nvPr/>
        </p:nvSpPr>
        <p:spPr>
          <a:xfrm>
            <a:off x="323529" y="4350981"/>
            <a:ext cx="8188646" cy="430887"/>
          </a:xfrm>
          <a:prstGeom prst="rect">
            <a:avLst/>
          </a:prstGeom>
        </p:spPr>
        <p:txBody>
          <a:bodyPr wrap="square">
            <a:spAutoFit/>
          </a:bodyPr>
          <a:lstStyle/>
          <a:p>
            <a:r>
              <a:rPr lang="tr-TR" sz="1100" b="1" i="0" u="none" strike="noStrike" baseline="0" dirty="0" smtClean="0">
                <a:latin typeface="TimesNewRomanPS-BoldMT"/>
              </a:rPr>
              <a:t>Soru: </a:t>
            </a:r>
            <a:r>
              <a:rPr lang="tr-TR" sz="1100" b="0" i="0" u="none" strike="noStrike" baseline="0" dirty="0" smtClean="0">
                <a:latin typeface="TimesNewRomanPSMT"/>
              </a:rPr>
              <a:t>Paralel bağlanacak zil sayısında herhangi bir sınırlama var mıdır?</a:t>
            </a:r>
          </a:p>
          <a:p>
            <a:r>
              <a:rPr lang="tr-TR" sz="1100" b="1" i="0" u="none" strike="noStrike" baseline="0" dirty="0" smtClean="0">
                <a:latin typeface="TimesNewRomanPS-BoldMT"/>
              </a:rPr>
              <a:t>Cevap</a:t>
            </a:r>
            <a:r>
              <a:rPr lang="tr-TR" sz="1100" b="0" i="0" u="none" strike="noStrike" baseline="0" dirty="0" smtClean="0">
                <a:latin typeface="TimesNewRomanPSMT"/>
              </a:rPr>
              <a:t>: Trafo gücü paralel bağlanacak zil sayısına göre seçilirse sınırlama söz konusu olmaz.</a:t>
            </a:r>
            <a:endParaRPr lang="tr-TR" dirty="0"/>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479" y="5013176"/>
            <a:ext cx="3323651"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0418" y="6466198"/>
            <a:ext cx="3223344" cy="246221"/>
          </a:xfrm>
          <a:prstGeom prst="rect">
            <a:avLst/>
          </a:prstGeom>
        </p:spPr>
        <p:txBody>
          <a:bodyPr wrap="square">
            <a:spAutoFit/>
          </a:bodyPr>
          <a:lstStyle/>
          <a:p>
            <a:r>
              <a:rPr lang="tr-TR" sz="1000" b="1" i="1" u="none" strike="noStrike" baseline="0" dirty="0" smtClean="0">
                <a:latin typeface="TimesNewRomanPS-BoldItalicMT"/>
              </a:rPr>
              <a:t>Bir Buton İki Zil Tesisatı Kapalı Şeması</a:t>
            </a:r>
            <a:endParaRPr lang="tr-TR" dirty="0"/>
          </a:p>
        </p:txBody>
      </p:sp>
    </p:spTree>
    <p:extLst>
      <p:ext uri="{BB962C8B-B14F-4D97-AF65-F5344CB8AC3E}">
        <p14:creationId xmlns:p14="http://schemas.microsoft.com/office/powerpoint/2010/main" val="132525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88640"/>
            <a:ext cx="8279904" cy="1815882"/>
          </a:xfrm>
          <a:prstGeom prst="rect">
            <a:avLst/>
          </a:prstGeom>
        </p:spPr>
        <p:txBody>
          <a:bodyPr wrap="square">
            <a:spAutoFit/>
          </a:bodyPr>
          <a:lstStyle/>
          <a:p>
            <a:r>
              <a:rPr lang="tr-TR" sz="1600" b="1" i="0" u="none" strike="noStrike" baseline="0" dirty="0" smtClean="0">
                <a:latin typeface="TimesNewRomanPS-BoldMT"/>
              </a:rPr>
              <a:t>İki Butonla Bir Zil Tesisatı Uygulama Devresi</a:t>
            </a:r>
          </a:p>
          <a:p>
            <a:r>
              <a:rPr lang="tr-TR" sz="1600" b="0" i="0" u="none" strike="noStrike" baseline="0" dirty="0" smtClean="0">
                <a:latin typeface="TimesNewRomanPSMT"/>
              </a:rPr>
              <a:t>Bir zil, ihtiyaç duyulduğunda iki veya daha fazla sayıda buton paralel bağlanarak</a:t>
            </a:r>
          </a:p>
          <a:p>
            <a:r>
              <a:rPr lang="tr-TR" sz="1600" b="0" i="0" u="none" strike="noStrike" baseline="0" dirty="0" smtClean="0">
                <a:latin typeface="TimesNewRomanPSMT"/>
              </a:rPr>
              <a:t>çalıştırılabilir. Butonların hangisine basılırsa basılsın zil çalışacaktır. Bu devre genellikle</a:t>
            </a:r>
          </a:p>
          <a:p>
            <a:r>
              <a:rPr lang="tr-TR" sz="1600" b="0" i="0" u="none" strike="noStrike" baseline="0" dirty="0" smtClean="0">
                <a:latin typeface="TimesNewRomanPSMT"/>
              </a:rPr>
              <a:t>apartman zil tesislerinde, ana giriş ve daire kapılarındaki butonların dairedeki zili</a:t>
            </a:r>
          </a:p>
          <a:p>
            <a:r>
              <a:rPr lang="tr-TR" sz="1600" b="0" i="0" u="none" strike="noStrike" baseline="0" dirty="0" smtClean="0">
                <a:latin typeface="TimesNewRomanPSMT"/>
              </a:rPr>
              <a:t>çalıştırması için veya birden fazla amirin bir hizmetliyi çağırması gibi örneklerde kullanılır.</a:t>
            </a:r>
          </a:p>
          <a:p>
            <a:r>
              <a:rPr lang="tr-TR" sz="1600" b="1" i="0" u="none" strike="noStrike" baseline="0" dirty="0" smtClean="0">
                <a:latin typeface="TimesNewRomanPS-BoldMT"/>
              </a:rPr>
              <a:t>Soru: </a:t>
            </a:r>
            <a:r>
              <a:rPr lang="tr-TR" sz="1600" b="0" i="0" u="none" strike="noStrike" baseline="0" dirty="0" smtClean="0">
                <a:latin typeface="TimesNewRomanPSMT"/>
              </a:rPr>
              <a:t>Bir zil için en fazla kaç buton paralel bağlanabilir?</a:t>
            </a:r>
          </a:p>
          <a:p>
            <a:r>
              <a:rPr lang="tr-TR" sz="1600" b="1" i="0" u="none" strike="noStrike" baseline="0" dirty="0" smtClean="0">
                <a:latin typeface="TimesNewRomanPS-BoldMT"/>
              </a:rPr>
              <a:t>Cevap: </a:t>
            </a:r>
            <a:r>
              <a:rPr lang="tr-TR" sz="1600" b="0" i="0" u="none" strike="noStrike" baseline="0" dirty="0" smtClean="0">
                <a:latin typeface="TimesNewRomanPSMT"/>
              </a:rPr>
              <a:t>Herhangi bir sınırlama yoktur. İstenilen sayıda buton paralel bağlanır.</a:t>
            </a:r>
            <a:endParaRPr lang="tr-TR" sz="28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04864"/>
            <a:ext cx="566946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25" y="4293096"/>
            <a:ext cx="614600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70651" y="3843225"/>
            <a:ext cx="4745807" cy="246221"/>
          </a:xfrm>
          <a:prstGeom prst="rect">
            <a:avLst/>
          </a:prstGeom>
        </p:spPr>
        <p:txBody>
          <a:bodyPr wrap="square">
            <a:spAutoFit/>
          </a:bodyPr>
          <a:lstStyle/>
          <a:p>
            <a:r>
              <a:rPr lang="tr-TR" sz="1000" b="1" i="1" u="none" strike="noStrike" baseline="0" dirty="0" smtClean="0">
                <a:latin typeface="TimesNewRomanPS-BoldItalicMT"/>
              </a:rPr>
              <a:t>İki Buton Bir Zil Tesisatı Kapalı Şeması.</a:t>
            </a:r>
            <a:endParaRPr lang="tr-TR" dirty="0"/>
          </a:p>
        </p:txBody>
      </p:sp>
      <p:sp>
        <p:nvSpPr>
          <p:cNvPr id="4" name="Rectangle 3"/>
          <p:cNvSpPr/>
          <p:nvPr/>
        </p:nvSpPr>
        <p:spPr>
          <a:xfrm>
            <a:off x="760710" y="6180104"/>
            <a:ext cx="7155731" cy="246221"/>
          </a:xfrm>
          <a:prstGeom prst="rect">
            <a:avLst/>
          </a:prstGeom>
        </p:spPr>
        <p:txBody>
          <a:bodyPr wrap="square">
            <a:spAutoFit/>
          </a:bodyPr>
          <a:lstStyle/>
          <a:p>
            <a:r>
              <a:rPr lang="tr-TR" sz="1000" b="1" i="1" u="none" strike="noStrike" baseline="0" dirty="0" smtClean="0">
                <a:latin typeface="TimesNewRomanPS-BoldItalicMT"/>
              </a:rPr>
              <a:t>İki Buton Bir Zil Tesisatı Açık Şeması.</a:t>
            </a:r>
            <a:endParaRPr lang="tr-TR" dirty="0"/>
          </a:p>
        </p:txBody>
      </p:sp>
    </p:spTree>
    <p:extLst>
      <p:ext uri="{BB962C8B-B14F-4D97-AF65-F5344CB8AC3E}">
        <p14:creationId xmlns:p14="http://schemas.microsoft.com/office/powerpoint/2010/main" val="2850624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158"/>
            <a:ext cx="8344652" cy="1785104"/>
          </a:xfrm>
          <a:prstGeom prst="rect">
            <a:avLst/>
          </a:prstGeom>
        </p:spPr>
        <p:txBody>
          <a:bodyPr wrap="square">
            <a:spAutoFit/>
          </a:bodyPr>
          <a:lstStyle/>
          <a:p>
            <a:r>
              <a:rPr lang="tr-TR" b="1" i="0" u="none" strike="noStrike" baseline="0" dirty="0" smtClean="0">
                <a:latin typeface="TimesNewRomanPS-BoldMT"/>
              </a:rPr>
              <a:t>Bir Kat Bir Daireli Kapı Otomatiği ve Zil Tesisatı Uygulama Devresi</a:t>
            </a:r>
          </a:p>
          <a:p>
            <a:r>
              <a:rPr lang="tr-TR" sz="1600" b="0" i="0" u="none" strike="noStrike" baseline="0" dirty="0" smtClean="0">
                <a:latin typeface="TimesNewRomanPSMT"/>
              </a:rPr>
              <a:t>Kapı kiliti bir alıcı çeşidi olup vızıltı zilin çalışma prensibine göre çalışır. Zil gibi iki</a:t>
            </a:r>
          </a:p>
          <a:p>
            <a:r>
              <a:rPr lang="tr-TR" sz="1600" b="0" i="0" u="none" strike="noStrike" baseline="0" dirty="0" smtClean="0">
                <a:latin typeface="TimesNewRomanPSMT"/>
              </a:rPr>
              <a:t>adet bağlantı uçu vardır. Kapı otomatiği (kapı kiliti) apartman giriş kapısı üzerindedir.</a:t>
            </a:r>
          </a:p>
          <a:p>
            <a:r>
              <a:rPr lang="tr-TR" sz="1600" b="0" i="0" u="none" strike="noStrike" baseline="0" dirty="0" smtClean="0">
                <a:latin typeface="TimesNewRomanPSMT"/>
              </a:rPr>
              <a:t>Apartman kapısındaki zil butonuna (Z) basıldığında dairedeki zil çalar. Daire içindeki</a:t>
            </a:r>
          </a:p>
          <a:p>
            <a:r>
              <a:rPr lang="tr-TR" sz="1600" b="0" i="0" u="none" strike="noStrike" baseline="0" dirty="0" smtClean="0">
                <a:latin typeface="TimesNewRomanPSMT"/>
              </a:rPr>
              <a:t>kapı otomatiği butonuna (K) basıldığında apartman giriş kapısı açılır. Daire kapısına</a:t>
            </a:r>
            <a:r>
              <a:rPr lang="tr-TR" sz="2800" b="1" i="1" u="none" strike="noStrike" baseline="0" dirty="0" smtClean="0">
                <a:latin typeface="TimesNewRomanPS-BoldItalicMT"/>
              </a:rPr>
              <a:t>Kapalı Şema</a:t>
            </a:r>
            <a:endParaRPr lang="tr-TR" sz="2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00809"/>
            <a:ext cx="260374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510157"/>
            <a:ext cx="2724522" cy="458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44185" y="6066174"/>
            <a:ext cx="942887" cy="246221"/>
          </a:xfrm>
          <a:prstGeom prst="rect">
            <a:avLst/>
          </a:prstGeom>
        </p:spPr>
        <p:txBody>
          <a:bodyPr wrap="none">
            <a:spAutoFit/>
          </a:bodyPr>
          <a:lstStyle/>
          <a:p>
            <a:r>
              <a:rPr lang="tr-TR" sz="1000" b="1" i="1" u="none" strike="noStrike" baseline="0" dirty="0" smtClean="0">
                <a:latin typeface="TimesNewRomanPS-BoldItalicMT"/>
              </a:rPr>
              <a:t>Kapalı Şema</a:t>
            </a:r>
            <a:endParaRPr lang="tr-TR" dirty="0"/>
          </a:p>
        </p:txBody>
      </p:sp>
      <p:sp>
        <p:nvSpPr>
          <p:cNvPr id="4" name="Rectangle 3"/>
          <p:cNvSpPr/>
          <p:nvPr/>
        </p:nvSpPr>
        <p:spPr>
          <a:xfrm>
            <a:off x="6403776" y="6279277"/>
            <a:ext cx="829073" cy="246221"/>
          </a:xfrm>
          <a:prstGeom prst="rect">
            <a:avLst/>
          </a:prstGeom>
        </p:spPr>
        <p:txBody>
          <a:bodyPr wrap="none">
            <a:spAutoFit/>
          </a:bodyPr>
          <a:lstStyle/>
          <a:p>
            <a:r>
              <a:rPr lang="tr-TR" sz="1000" b="1" i="1" u="none" strike="noStrike" baseline="0" dirty="0" smtClean="0">
                <a:latin typeface="TimesNewRomanPS-BoldItalicMT"/>
              </a:rPr>
              <a:t>Açık Şema</a:t>
            </a:r>
            <a:endParaRPr lang="tr-TR" dirty="0"/>
          </a:p>
        </p:txBody>
      </p:sp>
    </p:spTree>
    <p:extLst>
      <p:ext uri="{BB962C8B-B14F-4D97-AF65-F5344CB8AC3E}">
        <p14:creationId xmlns:p14="http://schemas.microsoft.com/office/powerpoint/2010/main" val="3146082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911542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11760" y="5877273"/>
            <a:ext cx="4176464" cy="246221"/>
          </a:xfrm>
          <a:prstGeom prst="rect">
            <a:avLst/>
          </a:prstGeom>
        </p:spPr>
        <p:txBody>
          <a:bodyPr wrap="square">
            <a:spAutoFit/>
          </a:bodyPr>
          <a:lstStyle/>
          <a:p>
            <a:r>
              <a:rPr lang="tr-TR" sz="1000" b="1" i="1" u="none" strike="noStrike" baseline="0" dirty="0" smtClean="0">
                <a:latin typeface="TimesNewRomanPS-BoldItalicMT"/>
              </a:rPr>
              <a:t>4 Haneli Apt.nın   zil</a:t>
            </a:r>
            <a:r>
              <a:rPr lang="tr-TR" sz="1000" b="1" i="1" u="none" strike="noStrike" dirty="0" smtClean="0">
                <a:latin typeface="TimesNewRomanPS-BoldItalicMT"/>
              </a:rPr>
              <a:t> ve kapı otomatiği </a:t>
            </a:r>
            <a:r>
              <a:rPr lang="tr-TR" sz="1000" b="1" i="1" u="none" strike="noStrike" baseline="0" dirty="0" smtClean="0">
                <a:latin typeface="TimesNewRomanPS-BoldItalicMT"/>
              </a:rPr>
              <a:t>Kapalı Şeması</a:t>
            </a:r>
            <a:endParaRPr lang="tr-TR" dirty="0"/>
          </a:p>
        </p:txBody>
      </p:sp>
    </p:spTree>
    <p:extLst>
      <p:ext uri="{BB962C8B-B14F-4D97-AF65-F5344CB8AC3E}">
        <p14:creationId xmlns:p14="http://schemas.microsoft.com/office/powerpoint/2010/main" val="300330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6649"/>
            <a:ext cx="7776864" cy="569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55776" y="5915740"/>
            <a:ext cx="3254030" cy="369332"/>
          </a:xfrm>
          <a:prstGeom prst="rect">
            <a:avLst/>
          </a:prstGeom>
        </p:spPr>
        <p:txBody>
          <a:bodyPr wrap="square">
            <a:spAutoFit/>
          </a:bodyPr>
          <a:lstStyle/>
          <a:p>
            <a:r>
              <a:rPr lang="tr-TR" b="1" i="1" u="none" strike="noStrike" baseline="0" dirty="0" smtClean="0">
                <a:latin typeface="TimesNewRomanPS-BoldItalicMT"/>
              </a:rPr>
              <a:t>Devrenin Açık Şeması</a:t>
            </a:r>
            <a:endParaRPr lang="tr-TR" sz="4000" dirty="0"/>
          </a:p>
        </p:txBody>
      </p:sp>
    </p:spTree>
    <p:extLst>
      <p:ext uri="{BB962C8B-B14F-4D97-AF65-F5344CB8AC3E}">
        <p14:creationId xmlns:p14="http://schemas.microsoft.com/office/powerpoint/2010/main" val="3330123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6151"/>
            <a:ext cx="8352928" cy="1508105"/>
          </a:xfrm>
          <a:prstGeom prst="rect">
            <a:avLst/>
          </a:prstGeom>
        </p:spPr>
        <p:txBody>
          <a:bodyPr wrap="square">
            <a:spAutoFit/>
          </a:bodyPr>
          <a:lstStyle/>
          <a:p>
            <a:r>
              <a:rPr lang="tr-TR" b="1" i="0" u="none" strike="noStrike" baseline="0" dirty="0" smtClean="0">
                <a:latin typeface="TimesNewRomanPS-BoldMT"/>
              </a:rPr>
              <a:t>Adi Anahtar Tesisatı Uygulama Devresi</a:t>
            </a:r>
          </a:p>
          <a:p>
            <a:r>
              <a:rPr lang="tr-TR" sz="2000" b="1" i="0" u="none" strike="noStrike" baseline="0" dirty="0" smtClean="0">
                <a:latin typeface="TimesNewRomanPS-BoldMT"/>
              </a:rPr>
              <a:t>Adi Anahtar </a:t>
            </a:r>
            <a:r>
              <a:rPr lang="tr-TR" b="0" i="0" u="none" strike="noStrike" baseline="0" dirty="0" smtClean="0">
                <a:latin typeface="TimesNewRomanPSMT"/>
              </a:rPr>
              <a:t>Bir lambayı veya bir grup lambayı aynı anda, aynı yerden</a:t>
            </a:r>
          </a:p>
          <a:p>
            <a:r>
              <a:rPr lang="tr-TR" b="0" i="0" u="none" strike="noStrike" baseline="0" dirty="0" smtClean="0">
                <a:latin typeface="TimesNewRomanPSMT"/>
              </a:rPr>
              <a:t>yakıp söndürmeye yarayan anahtarlara denir. Bu anahtarlar aspiratör,</a:t>
            </a:r>
          </a:p>
          <a:p>
            <a:r>
              <a:rPr lang="tr-TR" b="0" i="0" u="none" strike="noStrike" baseline="0" dirty="0" smtClean="0">
                <a:latin typeface="TimesNewRomanPSMT"/>
              </a:rPr>
              <a:t>ısıtıcılar, küçük güçlü elektrikli alıcıların kumandasında da kullanılır. Bir</a:t>
            </a:r>
          </a:p>
          <a:p>
            <a:r>
              <a:rPr lang="tr-TR" b="0" i="0" u="none" strike="noStrike" baseline="0" dirty="0" smtClean="0">
                <a:latin typeface="TimesNewRomanPSMT"/>
              </a:rPr>
              <a:t>giriş ve bir çıkış olmak üzere iki bağlantı ucu vardır.</a:t>
            </a:r>
            <a:endParaRPr lang="tr-TR" sz="32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805152"/>
            <a:ext cx="10572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31" y="1724025"/>
            <a:ext cx="11906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035852"/>
            <a:ext cx="8858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025384"/>
            <a:ext cx="3757463" cy="96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00518" y="3015806"/>
            <a:ext cx="2466064" cy="246221"/>
          </a:xfrm>
          <a:prstGeom prst="rect">
            <a:avLst/>
          </a:prstGeom>
        </p:spPr>
        <p:txBody>
          <a:bodyPr wrap="square">
            <a:spAutoFit/>
          </a:bodyPr>
          <a:lstStyle/>
          <a:p>
            <a:r>
              <a:rPr lang="tr-TR" sz="1000" b="1" i="1" u="none" strike="noStrike" baseline="0" dirty="0" smtClean="0">
                <a:latin typeface="TimesNewRomanPS-BoldItalicMT"/>
              </a:rPr>
              <a:t>: Adi Anahtar Çeşitleri</a:t>
            </a:r>
            <a:endParaRPr lang="tr-TR" dirty="0"/>
          </a:p>
        </p:txBody>
      </p:sp>
      <p:sp>
        <p:nvSpPr>
          <p:cNvPr id="4" name="Rectangle 3"/>
          <p:cNvSpPr/>
          <p:nvPr/>
        </p:nvSpPr>
        <p:spPr>
          <a:xfrm>
            <a:off x="5129881" y="3126348"/>
            <a:ext cx="3199582" cy="246221"/>
          </a:xfrm>
          <a:prstGeom prst="rect">
            <a:avLst/>
          </a:prstGeom>
        </p:spPr>
        <p:txBody>
          <a:bodyPr wrap="square">
            <a:spAutoFit/>
          </a:bodyPr>
          <a:lstStyle/>
          <a:p>
            <a:r>
              <a:rPr lang="tr-TR" sz="1000" b="1" i="1" u="none" strike="noStrike" baseline="0" dirty="0" smtClean="0">
                <a:latin typeface="TimesNewRomanPS-BoldItalicMT"/>
              </a:rPr>
              <a:t>Adi Anahtar Kapalı ve Açık Sembolleri</a:t>
            </a:r>
            <a:endParaRPr lang="tr-TR" dirty="0"/>
          </a:p>
        </p:txBody>
      </p:sp>
      <p:pic>
        <p:nvPicPr>
          <p:cNvPr id="163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639" y="3789040"/>
            <a:ext cx="34480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701937"/>
            <a:ext cx="38576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15616" y="5649883"/>
            <a:ext cx="3565922" cy="246221"/>
          </a:xfrm>
          <a:prstGeom prst="rect">
            <a:avLst/>
          </a:prstGeom>
        </p:spPr>
        <p:txBody>
          <a:bodyPr wrap="square">
            <a:spAutoFit/>
          </a:bodyPr>
          <a:lstStyle/>
          <a:p>
            <a:r>
              <a:rPr lang="tr-TR" sz="1000" b="1" i="1" u="none" strike="noStrike" baseline="0" dirty="0" smtClean="0">
                <a:latin typeface="TimesNewRomanPS-BoldItalicMT"/>
              </a:rPr>
              <a:t>Adi Anahtar Tesisatı Kapalı Şeması</a:t>
            </a:r>
            <a:endParaRPr lang="tr-TR" dirty="0"/>
          </a:p>
        </p:txBody>
      </p:sp>
      <p:sp>
        <p:nvSpPr>
          <p:cNvPr id="6" name="Rectangle 5"/>
          <p:cNvSpPr/>
          <p:nvPr/>
        </p:nvSpPr>
        <p:spPr>
          <a:xfrm>
            <a:off x="6027853" y="5585540"/>
            <a:ext cx="2241319" cy="246221"/>
          </a:xfrm>
          <a:prstGeom prst="rect">
            <a:avLst/>
          </a:prstGeom>
        </p:spPr>
        <p:txBody>
          <a:bodyPr wrap="none">
            <a:spAutoFit/>
          </a:bodyPr>
          <a:lstStyle/>
          <a:p>
            <a:r>
              <a:rPr lang="tr-TR" sz="1000" b="1" i="1" u="none" strike="noStrike" baseline="0" dirty="0" smtClean="0">
                <a:latin typeface="TimesNewRomanPS-BoldItalicMT"/>
              </a:rPr>
              <a:t>Adi Anahtar Tesisatı Açık Şeması.</a:t>
            </a:r>
            <a:endParaRPr lang="tr-TR" dirty="0"/>
          </a:p>
        </p:txBody>
      </p:sp>
    </p:spTree>
    <p:extLst>
      <p:ext uri="{BB962C8B-B14F-4D97-AF65-F5344CB8AC3E}">
        <p14:creationId xmlns:p14="http://schemas.microsoft.com/office/powerpoint/2010/main" val="2432702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11560" y="455260"/>
            <a:ext cx="8136904" cy="12926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111111"/>
                </a:solidFill>
                <a:effectLst/>
                <a:latin typeface="Arial" pitchFamily="34" charset="0"/>
                <a:cs typeface="Arial" pitchFamily="34" charset="0"/>
              </a:rPr>
              <a:t>Vaviyen Anahtar Tesisatı Uygulama Devresi</a:t>
            </a:r>
            <a:r>
              <a:rPr kumimoji="0" lang="tr-TR" sz="2000" b="0" i="0" u="none" strike="noStrike" cap="none" normalizeH="0" baseline="0" dirty="0" smtClean="0">
                <a:ln>
                  <a:noFill/>
                </a:ln>
                <a:solidFill>
                  <a:srgbClr val="111111"/>
                </a:solidFill>
                <a:effectLst/>
                <a:latin typeface="Arial" pitchFamily="34" charset="0"/>
                <a:cs typeface="Arial" pitchFamily="34" charset="0"/>
              </a:rPr>
              <a:t/>
            </a:r>
            <a:br>
              <a:rPr kumimoji="0" lang="tr-TR" sz="2000" b="0" i="0" u="none" strike="noStrike" cap="none" normalizeH="0" baseline="0" dirty="0" smtClean="0">
                <a:ln>
                  <a:noFill/>
                </a:ln>
                <a:solidFill>
                  <a:srgbClr val="111111"/>
                </a:solidFill>
                <a:effectLst/>
                <a:latin typeface="Arial" pitchFamily="34" charset="0"/>
                <a:cs typeface="Arial" pitchFamily="34" charset="0"/>
              </a:rPr>
            </a:br>
            <a:r>
              <a:rPr kumimoji="0" lang="tr-TR" sz="2000" b="0" i="0" u="none" strike="noStrike" cap="none" normalizeH="0" baseline="0" dirty="0" smtClean="0">
                <a:ln>
                  <a:noFill/>
                </a:ln>
                <a:solidFill>
                  <a:srgbClr val="111111"/>
                </a:solidFill>
                <a:effectLst/>
                <a:latin typeface="inherit"/>
                <a:cs typeface="Arial" pitchFamily="34" charset="0"/>
              </a:rPr>
              <a:t>Bir lambayı veya bir grup lambayı (alıcıyı) iki ayrı yerden aynı zamanda veya farklı zamanlarda yakıp söndüren anahtar çeşididir. Bir tesis için iki anahtar kullanılır. Üç adet bağlantı ucuna sahiptir. </a:t>
            </a:r>
            <a:endParaRPr kumimoji="0" lang="tr-TR" sz="3600" b="0" i="0" u="none" strike="noStrike" cap="none" normalizeH="0" baseline="0" dirty="0" smtClean="0">
              <a:ln>
                <a:noFill/>
              </a:ln>
              <a:solidFill>
                <a:schemeClr val="tx1"/>
              </a:solidFill>
              <a:effectLst/>
              <a:latin typeface="Arial" pitchFamily="34" charset="0"/>
            </a:endParaRPr>
          </a:p>
        </p:txBody>
      </p:sp>
      <p:pic>
        <p:nvPicPr>
          <p:cNvPr id="2053" name="Picture 5" descr="http://2.bp.blogspot.com/-F7McjAT1FFs/TwWEw5blwvI/AAAAAAAAAeY/vO2kmHQUEBQ/s1600/vaviyen+anahtar+tesisat%25C4%25B1+uygulama+devres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060848"/>
            <a:ext cx="3888432" cy="388843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2.bp.blogspot.com/-F7McjAT1FFs/TwWEw5blwvI/AAAAAAAAAeY/vO2kmHQUEBQ/s1600/vaviyen+anahtar+tesisat%25C4%25B1+uygulama+devres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87" y="2060848"/>
            <a:ext cx="434340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309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FLÖRESAN LAMBA DEVRESİ</a:t>
            </a:r>
            <a:br>
              <a:rPr lang="tr-TR" dirty="0" smtClean="0"/>
            </a:br>
            <a:endParaRPr lang="tr-TR" dirty="0"/>
          </a:p>
        </p:txBody>
      </p:sp>
      <p:pic>
        <p:nvPicPr>
          <p:cNvPr id="6146" name="Picture 2" descr="C:\Documents and Settings\user\My Documents\Downloa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348" y="2056085"/>
            <a:ext cx="7193084" cy="389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21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8293428" cy="527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336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748464" cy="1846659"/>
          </a:xfrm>
          <a:prstGeom prst="rect">
            <a:avLst/>
          </a:prstGeom>
        </p:spPr>
        <p:txBody>
          <a:bodyPr wrap="square">
            <a:spAutoFit/>
          </a:bodyPr>
          <a:lstStyle/>
          <a:p>
            <a:pPr lvl="0"/>
            <a:r>
              <a:rPr lang="tr-TR" sz="2400" b="1" dirty="0">
                <a:solidFill>
                  <a:prstClr val="black"/>
                </a:solidFill>
                <a:latin typeface="TimesNewRomanPS-BoldMT"/>
              </a:rPr>
              <a:t>1.2. Devre Elemanları ve Tanımları</a:t>
            </a:r>
          </a:p>
          <a:p>
            <a:pPr lvl="0"/>
            <a:r>
              <a:rPr lang="tr-TR" b="1" dirty="0">
                <a:solidFill>
                  <a:prstClr val="black"/>
                </a:solidFill>
                <a:latin typeface="TimesNewRomanPS-BoldMT"/>
              </a:rPr>
              <a:t>1.2.1. Üreteç</a:t>
            </a:r>
          </a:p>
          <a:p>
            <a:pPr lvl="0"/>
            <a:r>
              <a:rPr lang="tr-TR" dirty="0">
                <a:solidFill>
                  <a:prstClr val="black"/>
                </a:solidFill>
                <a:latin typeface="TimesNewRomanPSMT"/>
              </a:rPr>
              <a:t>Herhangi bir enerjiyi (kimyasal, mekanik, ısı, ışık), elektrik enerjisine dönüştüren</a:t>
            </a:r>
          </a:p>
          <a:p>
            <a:pPr lvl="0"/>
            <a:r>
              <a:rPr lang="tr-TR" dirty="0">
                <a:solidFill>
                  <a:prstClr val="black"/>
                </a:solidFill>
                <a:latin typeface="TimesNewRomanPSMT"/>
              </a:rPr>
              <a:t>devre elemanına </a:t>
            </a:r>
            <a:r>
              <a:rPr lang="tr-TR" b="1" dirty="0">
                <a:solidFill>
                  <a:prstClr val="black"/>
                </a:solidFill>
                <a:latin typeface="TimesNewRomanPS-BoldMT"/>
              </a:rPr>
              <a:t>üreteç </a:t>
            </a:r>
            <a:r>
              <a:rPr lang="tr-TR" dirty="0">
                <a:solidFill>
                  <a:prstClr val="black"/>
                </a:solidFill>
                <a:latin typeface="TimesNewRomanPSMT"/>
              </a:rPr>
              <a:t>veya </a:t>
            </a:r>
            <a:r>
              <a:rPr lang="tr-TR" b="1" dirty="0">
                <a:solidFill>
                  <a:prstClr val="black"/>
                </a:solidFill>
                <a:latin typeface="TimesNewRomanPS-BoldMT"/>
              </a:rPr>
              <a:t>kaynak </a:t>
            </a:r>
            <a:r>
              <a:rPr lang="tr-TR" dirty="0">
                <a:solidFill>
                  <a:prstClr val="black"/>
                </a:solidFill>
                <a:latin typeface="TimesNewRomanPSMT"/>
              </a:rPr>
              <a:t>denir. Kısaca elektrik enerjisi üreten devre elemanıdır.</a:t>
            </a:r>
          </a:p>
          <a:p>
            <a:pPr lvl="0"/>
            <a:r>
              <a:rPr lang="tr-TR" dirty="0">
                <a:solidFill>
                  <a:prstClr val="black"/>
                </a:solidFill>
                <a:latin typeface="TimesNewRomanPSMT"/>
              </a:rPr>
              <a:t>Aşağıda çeşitli üreteçlere ait semboller verilmiştir.</a:t>
            </a:r>
            <a:endParaRPr lang="tr-TR"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76872"/>
            <a:ext cx="15144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107307"/>
            <a:ext cx="2449835" cy="20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200893"/>
            <a:ext cx="2513087" cy="194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4402832"/>
            <a:ext cx="8208912" cy="246221"/>
          </a:xfrm>
          <a:prstGeom prst="rect">
            <a:avLst/>
          </a:prstGeom>
        </p:spPr>
        <p:txBody>
          <a:bodyPr wrap="square">
            <a:spAutoFit/>
          </a:bodyPr>
          <a:lstStyle/>
          <a:p>
            <a:r>
              <a:rPr lang="tr-TR" sz="1000" b="1" i="1" u="none" strike="noStrike" baseline="0" dirty="0" smtClean="0">
                <a:latin typeface="TimesNewRomanPS-BoldItalicMT"/>
              </a:rPr>
              <a:t>Şekil 1.1 : Pil Çeşitleri                                Şekil 1.2 : Akü                                                                Şekil 1.3 : Hidroelektrik Santral</a:t>
            </a:r>
            <a:endParaRPr lang="tr-TR" dirty="0"/>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210" y="4670935"/>
            <a:ext cx="62388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934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 VAVİEN</a:t>
            </a:r>
            <a:br>
              <a:rPr lang="tr-TR" dirty="0" smtClean="0"/>
            </a:b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771650"/>
            <a:ext cx="78676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215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SAYAÇ DAĞITIM PANOSU</a:t>
            </a:r>
            <a:br>
              <a:rPr lang="tr-TR" dirty="0" smtClean="0"/>
            </a:br>
            <a:endParaRPr lang="tr-TR" dirty="0"/>
          </a:p>
        </p:txBody>
      </p:sp>
      <p:pic>
        <p:nvPicPr>
          <p:cNvPr id="2050" name="Picture 2" descr="C:\Documents and Settings\user\My Documents\Downloads\supply_TNCS_oldcolou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08" y="1556792"/>
            <a:ext cx="8838406" cy="48965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user\My Documents\Downloads\imageDispl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5581798"/>
            <a:ext cx="3810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72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RADYAL PRİZ DEVRESİ</a:t>
            </a:r>
            <a:br>
              <a:rPr lang="tr-TR" dirty="0" smtClean="0"/>
            </a:br>
            <a:endParaRPr lang="tr-TR" dirty="0"/>
          </a:p>
        </p:txBody>
      </p:sp>
      <p:pic>
        <p:nvPicPr>
          <p:cNvPr id="3074" name="Picture 2" descr="C:\Documents and Settings\user\My Documents\Downloads\radial_circuit_over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2132856"/>
            <a:ext cx="8859837"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894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RİNG PRİZ DEVRESİ</a:t>
            </a:r>
            <a:br>
              <a:rPr lang="tr-TR" dirty="0" smtClean="0"/>
            </a:br>
            <a:endParaRPr lang="tr-TR" dirty="0"/>
          </a:p>
        </p:txBody>
      </p:sp>
      <p:pic>
        <p:nvPicPr>
          <p:cNvPr id="4098" name="Picture 2" descr="C:\Documents and Settings\user\My Documents\Downloads\ring_circuit_over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03363"/>
            <a:ext cx="8859837" cy="384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151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SPUR PRİZ DEVRESİ</a:t>
            </a:r>
            <a:br>
              <a:rPr lang="tr-TR" dirty="0" smtClean="0"/>
            </a:br>
            <a:endParaRPr lang="tr-TR" dirty="0"/>
          </a:p>
        </p:txBody>
      </p:sp>
      <p:pic>
        <p:nvPicPr>
          <p:cNvPr id="5122" name="Picture 2" descr="C:\Documents and Settings\user\My Documents\Downloads\ring_circuit_overview_spu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4" y="1844824"/>
            <a:ext cx="8859837" cy="469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35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11203"/>
            <a:ext cx="8208912" cy="830997"/>
          </a:xfrm>
          <a:prstGeom prst="rect">
            <a:avLst/>
          </a:prstGeom>
        </p:spPr>
        <p:txBody>
          <a:bodyPr wrap="square">
            <a:spAutoFit/>
          </a:bodyPr>
          <a:lstStyle/>
          <a:p>
            <a:r>
              <a:rPr lang="tr-TR" sz="1600" b="1" i="0" u="none" strike="noStrike" baseline="0" dirty="0" smtClean="0">
                <a:latin typeface="TimesNewRomanPS-BoldMT"/>
              </a:rPr>
              <a:t>1.2.2. Sigorta</a:t>
            </a:r>
          </a:p>
          <a:p>
            <a:r>
              <a:rPr lang="tr-TR" sz="1600" b="0" i="0" u="none" strike="noStrike" baseline="0" dirty="0" smtClean="0">
                <a:latin typeface="TimesNewRomanPSMT"/>
              </a:rPr>
              <a:t>Devreyi normal çalışma akımının üzerindeki daha büyük akımlara karşı koruyan bir devre</a:t>
            </a:r>
          </a:p>
          <a:p>
            <a:r>
              <a:rPr lang="tr-TR" sz="1600" b="0" i="0" u="none" strike="noStrike" baseline="0" dirty="0" smtClean="0">
                <a:latin typeface="TimesNewRomanPSMT"/>
              </a:rPr>
              <a:t>elemanıdır. Devrenin güvenliği için kullanılır.</a:t>
            </a:r>
            <a:endParaRPr lang="tr-TR"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412776"/>
            <a:ext cx="1712644"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472" y="1412776"/>
            <a:ext cx="10191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092" y="1412776"/>
            <a:ext cx="3429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56767" y="3036015"/>
            <a:ext cx="1786066" cy="246221"/>
          </a:xfrm>
          <a:prstGeom prst="rect">
            <a:avLst/>
          </a:prstGeom>
        </p:spPr>
        <p:txBody>
          <a:bodyPr wrap="none">
            <a:spAutoFit/>
          </a:bodyPr>
          <a:lstStyle/>
          <a:p>
            <a:r>
              <a:rPr lang="tr-TR" sz="1000" b="1" i="1" u="none" strike="noStrike" baseline="0" dirty="0" smtClean="0">
                <a:latin typeface="TimesNewRomanPS-BoldItalicMT"/>
              </a:rPr>
              <a:t>Şekil 1.4 : Sigorta Çeşitleri</a:t>
            </a:r>
            <a:endParaRPr lang="tr-TR" dirty="0"/>
          </a:p>
        </p:txBody>
      </p:sp>
      <p:sp>
        <p:nvSpPr>
          <p:cNvPr id="4" name="Rectangle 3"/>
          <p:cNvSpPr/>
          <p:nvPr/>
        </p:nvSpPr>
        <p:spPr>
          <a:xfrm>
            <a:off x="179512" y="3269789"/>
            <a:ext cx="8964488" cy="830997"/>
          </a:xfrm>
          <a:prstGeom prst="rect">
            <a:avLst/>
          </a:prstGeom>
        </p:spPr>
        <p:txBody>
          <a:bodyPr wrap="square">
            <a:spAutoFit/>
          </a:bodyPr>
          <a:lstStyle/>
          <a:p>
            <a:r>
              <a:rPr lang="tr-TR" sz="1600" b="1" i="0" u="none" strike="noStrike" baseline="0" dirty="0" smtClean="0">
                <a:latin typeface="TimesNewRomanPS-BoldMT"/>
              </a:rPr>
              <a:t>1.2.3. Anahtar veya Buton</a:t>
            </a:r>
          </a:p>
          <a:p>
            <a:r>
              <a:rPr lang="tr-TR" sz="1600" b="0" i="0" u="none" strike="noStrike" baseline="0" dirty="0" smtClean="0">
                <a:latin typeface="TimesNewRomanPSMT"/>
              </a:rPr>
              <a:t>İstenildiği zaman elektrik akımının geçişini sağlayan, istenildiği zaman akımın</a:t>
            </a:r>
          </a:p>
          <a:p>
            <a:r>
              <a:rPr lang="tr-TR" sz="1600" b="0" i="0" u="none" strike="noStrike" baseline="0" dirty="0" smtClean="0">
                <a:latin typeface="TimesNewRomanPSMT"/>
              </a:rPr>
              <a:t>geçişini durduran devre elemanıdır. Devreyi açıp kapatmaya yarar.</a:t>
            </a:r>
            <a:endParaRPr lang="tr-TR" sz="2800" dirty="0"/>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017" y="4171444"/>
            <a:ext cx="13430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1110" y="4244527"/>
            <a:ext cx="7429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2792" y="4100786"/>
            <a:ext cx="13049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50529" y="5370483"/>
            <a:ext cx="4343796" cy="246221"/>
          </a:xfrm>
          <a:prstGeom prst="rect">
            <a:avLst/>
          </a:prstGeom>
        </p:spPr>
        <p:txBody>
          <a:bodyPr wrap="square">
            <a:spAutoFit/>
          </a:bodyPr>
          <a:lstStyle/>
          <a:p>
            <a:r>
              <a:rPr lang="tr-TR" sz="1000" b="1" i="1" u="none" strike="noStrike" baseline="0" dirty="0" smtClean="0">
                <a:latin typeface="TimesNewRomanPS-BoldItalicMT"/>
              </a:rPr>
              <a:t>Şekil1 .5 : Anahtar ve Buton Çeşitleri</a:t>
            </a:r>
            <a:endParaRPr lang="tr-TR" dirty="0"/>
          </a:p>
        </p:txBody>
      </p:sp>
    </p:spTree>
    <p:extLst>
      <p:ext uri="{BB962C8B-B14F-4D97-AF65-F5344CB8AC3E}">
        <p14:creationId xmlns:p14="http://schemas.microsoft.com/office/powerpoint/2010/main" val="188566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84976" cy="2308324"/>
          </a:xfrm>
          <a:prstGeom prst="rect">
            <a:avLst/>
          </a:prstGeom>
        </p:spPr>
        <p:txBody>
          <a:bodyPr wrap="square">
            <a:spAutoFit/>
          </a:bodyPr>
          <a:lstStyle/>
          <a:p>
            <a:pPr algn="just"/>
            <a:r>
              <a:rPr lang="tr-TR" b="1" i="0" dirty="0" smtClean="0">
                <a:solidFill>
                  <a:srgbClr val="0000FF"/>
                </a:solidFill>
                <a:effectLst/>
                <a:latin typeface="Arial"/>
              </a:rPr>
              <a:t> Anahtarlı Otomatik Sigortalar(MCB)</a:t>
            </a:r>
            <a:endParaRPr lang="tr-TR" b="0" i="0" dirty="0" smtClean="0">
              <a:solidFill>
                <a:srgbClr val="000000"/>
              </a:solidFill>
              <a:effectLst/>
              <a:latin typeface="Arial"/>
            </a:endParaRPr>
          </a:p>
          <a:p>
            <a:pPr algn="just"/>
            <a:r>
              <a:rPr lang="tr-TR" b="0" i="0" dirty="0" smtClean="0">
                <a:solidFill>
                  <a:srgbClr val="000000"/>
                </a:solidFill>
                <a:effectLst/>
                <a:latin typeface="Arial"/>
              </a:rPr>
              <a:t>Işık sorti ve linyeleri ile motorları kısa devre aşırı yüklenmeye karşı korurlar. Anahtarları sayesinde bağlı bulundukları devrelerin açılıp kapanmasını temin ederler. Anahtarlı sigortalar aşırı akımlarda birbirinden bağımsız  iki açtırıcı bulunmaktadır. Aşırı yüklenmelerde bimetal akım değerine bağlı olarak zaman gecikmeli olarak devreyi acarlar.Kısa devre durumunda belli eşik değeri aşıldığında bir elektromanyetik açtırıcı gecikmesiz olarak devreyi acar.B ve C tipleri mevcuttur. B tipi nominal akımın (3-5) katında, C tipi nominal akımın (5-10) katında devreyi acarlar</a:t>
            </a:r>
            <a:endParaRPr lang="tr-TR" b="0" i="0" dirty="0">
              <a:solidFill>
                <a:srgbClr val="000000"/>
              </a:solidFill>
              <a:effectLst/>
              <a:latin typeface="Arial"/>
            </a:endParaRPr>
          </a:p>
        </p:txBody>
      </p:sp>
      <p:pic>
        <p:nvPicPr>
          <p:cNvPr id="6150" name="Picture 6" descr="http://www.projecim.com/secimsigorta_dosyalar/image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636912"/>
            <a:ext cx="22764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Documents and Settings\user\My Documents\Downloads\otomatik_sigor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609011"/>
            <a:ext cx="3810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55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5775"/>
            <a:ext cx="9143999" cy="2585323"/>
          </a:xfrm>
          <a:prstGeom prst="rect">
            <a:avLst/>
          </a:prstGeom>
        </p:spPr>
        <p:txBody>
          <a:bodyPr wrap="square">
            <a:spAutoFit/>
          </a:bodyPr>
          <a:lstStyle/>
          <a:p>
            <a:r>
              <a:rPr lang="tr-TR" b="0" i="0" u="none" strike="noStrike" baseline="0" dirty="0" smtClean="0">
                <a:latin typeface="TimesNewRomanPSMT"/>
              </a:rPr>
              <a:t>Buton ile anahtar arasındaki fark ise; butona basıldığında konum değiştiren (elektrik</a:t>
            </a:r>
          </a:p>
          <a:p>
            <a:pPr lvl="0"/>
            <a:r>
              <a:rPr lang="tr-TR" b="0" i="0" u="none" strike="noStrike" baseline="0" dirty="0" smtClean="0">
                <a:latin typeface="TimesNewRomanPSMT"/>
              </a:rPr>
              <a:t>akımının geçişine izin veren), bırakıldığında tekrar eski konumuna dönen (elektrik akımının </a:t>
            </a:r>
            <a:r>
              <a:rPr lang="tr-TR" dirty="0">
                <a:solidFill>
                  <a:prstClr val="black"/>
                </a:solidFill>
                <a:latin typeface="TimesNewRomanPSMT"/>
              </a:rPr>
              <a:t>geçişine izin vermeyen) devre elemanı olup, buna </a:t>
            </a:r>
            <a:r>
              <a:rPr lang="tr-TR" b="1" dirty="0">
                <a:solidFill>
                  <a:prstClr val="black"/>
                </a:solidFill>
                <a:latin typeface="TimesNewRomanPS-BoldMT"/>
              </a:rPr>
              <a:t>liht </a:t>
            </a:r>
            <a:r>
              <a:rPr lang="tr-TR" dirty="0">
                <a:solidFill>
                  <a:prstClr val="black"/>
                </a:solidFill>
                <a:latin typeface="TimesNewRomanPSMT"/>
              </a:rPr>
              <a:t>de denir. Anahtar ise tekrar </a:t>
            </a:r>
            <a:r>
              <a:rPr lang="tr-TR" dirty="0" smtClean="0">
                <a:solidFill>
                  <a:prstClr val="black"/>
                </a:solidFill>
                <a:latin typeface="TimesNewRomanPSMT"/>
              </a:rPr>
              <a:t>konum </a:t>
            </a:r>
            <a:r>
              <a:rPr lang="tr-TR" dirty="0">
                <a:solidFill>
                  <a:prstClr val="black"/>
                </a:solidFill>
                <a:latin typeface="TimesNewRomanPSMT"/>
              </a:rPr>
              <a:t>değiştirmez yani ilk konumunu muhafaza eder.</a:t>
            </a:r>
          </a:p>
          <a:p>
            <a:pPr lvl="0"/>
            <a:endParaRPr lang="tr-TR" dirty="0">
              <a:solidFill>
                <a:prstClr val="black"/>
              </a:solidFill>
              <a:latin typeface="TimesNewRomanPSMT"/>
            </a:endParaRPr>
          </a:p>
          <a:p>
            <a:pPr lvl="0"/>
            <a:r>
              <a:rPr lang="tr-TR" dirty="0" smtClean="0">
                <a:solidFill>
                  <a:prstClr val="black"/>
                </a:solidFill>
                <a:latin typeface="TimesNewRomanPSMT"/>
              </a:rPr>
              <a:t>Anahtar </a:t>
            </a:r>
            <a:r>
              <a:rPr lang="tr-TR" dirty="0">
                <a:solidFill>
                  <a:prstClr val="black"/>
                </a:solidFill>
                <a:latin typeface="TimesNewRomanPSMT"/>
              </a:rPr>
              <a:t>veya buton açık ise devre akımını geçirmez, ancak kapalı olmaları durumunda</a:t>
            </a:r>
          </a:p>
          <a:p>
            <a:pPr lvl="0"/>
            <a:r>
              <a:rPr lang="tr-TR" dirty="0">
                <a:solidFill>
                  <a:prstClr val="black"/>
                </a:solidFill>
                <a:latin typeface="TimesNewRomanPSMT"/>
              </a:rPr>
              <a:t>devre akımını iletirler. Büyük akımlara kumanda eden anahtarlara şalter denir. Aşağıda</a:t>
            </a:r>
          </a:p>
          <a:p>
            <a:pPr lvl="0"/>
            <a:r>
              <a:rPr lang="tr-TR" dirty="0">
                <a:solidFill>
                  <a:prstClr val="black"/>
                </a:solidFill>
                <a:latin typeface="TimesNewRomanPSMT"/>
              </a:rPr>
              <a:t>buton ve anahtara ait kısmi semboller verilmiştir.</a:t>
            </a:r>
            <a:endParaRPr lang="tr-TR" sz="3200" dirty="0">
              <a:solidFill>
                <a:prstClr val="black"/>
              </a:solidFill>
            </a:endParaRPr>
          </a:p>
          <a:p>
            <a:endParaRPr lang="tr-TR" b="0" i="0" u="none" strike="noStrike" baseline="0" dirty="0" smtClean="0">
              <a:latin typeface="TimesNewRomanPSM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61" y="3377082"/>
            <a:ext cx="7550827" cy="142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43608" y="5270470"/>
            <a:ext cx="5065092" cy="246221"/>
          </a:xfrm>
          <a:prstGeom prst="rect">
            <a:avLst/>
          </a:prstGeom>
        </p:spPr>
        <p:txBody>
          <a:bodyPr wrap="square">
            <a:spAutoFit/>
          </a:bodyPr>
          <a:lstStyle/>
          <a:p>
            <a:r>
              <a:rPr lang="tr-TR" sz="1000" b="1" i="1" u="none" strike="noStrike" baseline="0" dirty="0" smtClean="0">
                <a:latin typeface="TimesNewRomanPS-BoldItalicMT"/>
              </a:rPr>
              <a:t>Şekil 1.6 : Buton Ve Anahtar Sembolü</a:t>
            </a:r>
            <a:endParaRPr lang="tr-TR" dirty="0"/>
          </a:p>
        </p:txBody>
      </p:sp>
    </p:spTree>
    <p:extLst>
      <p:ext uri="{BB962C8B-B14F-4D97-AF65-F5344CB8AC3E}">
        <p14:creationId xmlns:p14="http://schemas.microsoft.com/office/powerpoint/2010/main" val="530964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224463"/>
            <a:ext cx="8784976" cy="1107996"/>
          </a:xfrm>
          <a:prstGeom prst="rect">
            <a:avLst/>
          </a:prstGeom>
        </p:spPr>
        <p:txBody>
          <a:bodyPr wrap="square">
            <a:spAutoFit/>
          </a:bodyPr>
          <a:lstStyle/>
          <a:p>
            <a:r>
              <a:rPr lang="tr-TR" sz="1600" b="1" i="0" u="none" strike="noStrike" baseline="0" dirty="0" smtClean="0">
                <a:latin typeface="TimesNewRomanPS-BoldMT"/>
              </a:rPr>
              <a:t>1.2.4. Alıcı</a:t>
            </a:r>
          </a:p>
          <a:p>
            <a:r>
              <a:rPr lang="tr-TR" sz="1600" b="0" i="0" u="none" strike="noStrike" baseline="0" dirty="0" smtClean="0">
                <a:latin typeface="TimesNewRomanPSMT"/>
              </a:rPr>
              <a:t>Aldığı elektrik enerjisini başka bir enerjiye dönüştüren devre elemanına alıcı, yük veya</a:t>
            </a:r>
          </a:p>
          <a:p>
            <a:r>
              <a:rPr lang="tr-TR" sz="1600" b="1" i="0" u="none" strike="noStrike" baseline="0" dirty="0" smtClean="0">
                <a:latin typeface="TimesNewRomanPS-BoldMT"/>
              </a:rPr>
              <a:t>almaç </a:t>
            </a:r>
            <a:r>
              <a:rPr lang="tr-TR" sz="1600" b="0" i="0" u="none" strike="noStrike" baseline="0" dirty="0" smtClean="0">
                <a:latin typeface="TimesNewRomanPSMT"/>
              </a:rPr>
              <a:t>denir. Örneğin; lamba ışık enerjisine, fırın ısı enerjisine, zil ses enerjisine, motor</a:t>
            </a:r>
          </a:p>
          <a:p>
            <a:r>
              <a:rPr lang="tr-TR" sz="1600" b="0" i="0" u="none" strike="noStrike" baseline="0" dirty="0" smtClean="0">
                <a:latin typeface="TimesNewRomanPSMT"/>
              </a:rPr>
              <a:t>hareket enerjisine dönüştürür.</a:t>
            </a:r>
            <a:endParaRPr lang="tr-TR"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53241"/>
            <a:ext cx="22669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103" y="1619940"/>
            <a:ext cx="10096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1379422"/>
            <a:ext cx="12858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3795" y="1459932"/>
            <a:ext cx="2008685" cy="177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9632" y="3089188"/>
            <a:ext cx="5680918" cy="246221"/>
          </a:xfrm>
          <a:prstGeom prst="rect">
            <a:avLst/>
          </a:prstGeom>
        </p:spPr>
        <p:txBody>
          <a:bodyPr wrap="square">
            <a:spAutoFit/>
          </a:bodyPr>
          <a:lstStyle/>
          <a:p>
            <a:r>
              <a:rPr lang="tr-TR" sz="1000" b="1" i="1" u="none" strike="noStrike" baseline="0" dirty="0" smtClean="0">
                <a:latin typeface="TimesNewRomanPS-BoldItalicMT"/>
              </a:rPr>
              <a:t>Şekil 1.7 : Alıcı Çeşitleri (Fluoresant, Ampul, Zil, Motor)</a:t>
            </a:r>
            <a:endParaRPr lang="tr-TR" dirty="0"/>
          </a:p>
        </p:txBody>
      </p:sp>
      <p:sp>
        <p:nvSpPr>
          <p:cNvPr id="5" name="Rectangle 4"/>
          <p:cNvSpPr/>
          <p:nvPr/>
        </p:nvSpPr>
        <p:spPr>
          <a:xfrm>
            <a:off x="581024" y="3563060"/>
            <a:ext cx="8311455" cy="1354217"/>
          </a:xfrm>
          <a:prstGeom prst="rect">
            <a:avLst/>
          </a:prstGeom>
        </p:spPr>
        <p:txBody>
          <a:bodyPr wrap="square">
            <a:spAutoFit/>
          </a:bodyPr>
          <a:lstStyle/>
          <a:p>
            <a:r>
              <a:rPr lang="tr-TR" sz="1600" b="1" i="0" u="none" strike="noStrike" baseline="0" dirty="0" smtClean="0">
                <a:latin typeface="TimesNewRomanPS-BoldMT"/>
              </a:rPr>
              <a:t>1.2.5. İletken</a:t>
            </a:r>
          </a:p>
          <a:p>
            <a:r>
              <a:rPr lang="tr-TR" sz="1600" b="0" i="0" u="none" strike="noStrike" baseline="0" dirty="0" smtClean="0">
                <a:latin typeface="TimesNewRomanPSMT"/>
              </a:rPr>
              <a:t>Elektrik devre elemanlarının birbirine bağlantısının yapıldığı ve elektrik akımını</a:t>
            </a:r>
          </a:p>
          <a:p>
            <a:r>
              <a:rPr lang="tr-TR" sz="1600" b="0" i="0" u="none" strike="noStrike" baseline="0" dirty="0" smtClean="0">
                <a:latin typeface="TimesNewRomanPSMT"/>
              </a:rPr>
              <a:t>ileten metal tellere(bakır,aliminyum vb.) </a:t>
            </a:r>
            <a:r>
              <a:rPr lang="tr-TR" sz="1600" b="1" i="0" u="none" strike="noStrike" baseline="0" dirty="0" smtClean="0">
                <a:latin typeface="TimesNewRomanPS-BoldMT"/>
              </a:rPr>
              <a:t>iletken </a:t>
            </a:r>
            <a:r>
              <a:rPr lang="tr-TR" sz="1600" b="0" i="0" u="none" strike="noStrike" baseline="0" dirty="0" smtClean="0">
                <a:latin typeface="TimesNewRomanPSMT"/>
              </a:rPr>
              <a:t>veya </a:t>
            </a:r>
            <a:r>
              <a:rPr lang="tr-TR" sz="1600" b="1" i="0" u="none" strike="noStrike" baseline="0" dirty="0" smtClean="0">
                <a:latin typeface="TimesNewRomanPS-BoldMT"/>
              </a:rPr>
              <a:t>kablo </a:t>
            </a:r>
            <a:r>
              <a:rPr lang="tr-TR" sz="1600" b="0" i="0" u="none" strike="noStrike" baseline="0" dirty="0" smtClean="0">
                <a:latin typeface="TimesNewRomanPSMT"/>
              </a:rPr>
              <a:t>denir.</a:t>
            </a:r>
          </a:p>
          <a:p>
            <a:r>
              <a:rPr lang="tr-TR" sz="1600" b="0" i="0" u="none" strike="noStrike" baseline="0" dirty="0" smtClean="0">
                <a:latin typeface="TimesNewRomanPSMT"/>
              </a:rPr>
              <a:t>Elektrik iç tesisatta üzeri yalıtılmış iletkenler kullanılır.Kullanılacak amaca göre farklı</a:t>
            </a:r>
          </a:p>
          <a:p>
            <a:r>
              <a:rPr lang="tr-TR" sz="1600" b="0" i="0" u="none" strike="noStrike" baseline="0" dirty="0" smtClean="0">
                <a:latin typeface="TimesNewRomanPSMT"/>
              </a:rPr>
              <a:t>kesitlerde seçilirler.</a:t>
            </a:r>
            <a:endParaRPr lang="tr-TR" sz="2800" dirty="0"/>
          </a:p>
        </p:txBody>
      </p:sp>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227" y="4797152"/>
            <a:ext cx="13716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3258" y="4968602"/>
            <a:ext cx="11715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4938" y="5235302"/>
            <a:ext cx="18669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65077" y="6212602"/>
            <a:ext cx="1401346" cy="246221"/>
          </a:xfrm>
          <a:prstGeom prst="rect">
            <a:avLst/>
          </a:prstGeom>
        </p:spPr>
        <p:txBody>
          <a:bodyPr wrap="none">
            <a:spAutoFit/>
          </a:bodyPr>
          <a:lstStyle/>
          <a:p>
            <a:r>
              <a:rPr lang="tr-TR" sz="1000" b="1" i="1" u="none" strike="noStrike" baseline="0" dirty="0" smtClean="0">
                <a:latin typeface="TimesNewRomanPS-BoldItalicMT"/>
              </a:rPr>
              <a:t>Şekil 1..8 : İletkenler</a:t>
            </a:r>
            <a:endParaRPr lang="tr-TR" dirty="0"/>
          </a:p>
        </p:txBody>
      </p:sp>
    </p:spTree>
    <p:extLst>
      <p:ext uri="{BB962C8B-B14F-4D97-AF65-F5344CB8AC3E}">
        <p14:creationId xmlns:p14="http://schemas.microsoft.com/office/powerpoint/2010/main" val="841522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89" y="548680"/>
            <a:ext cx="8771519"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693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784976" cy="646331"/>
          </a:xfrm>
          <a:prstGeom prst="rect">
            <a:avLst/>
          </a:prstGeom>
        </p:spPr>
        <p:txBody>
          <a:bodyPr wrap="square">
            <a:spAutoFit/>
          </a:bodyPr>
          <a:lstStyle/>
          <a:p>
            <a:pPr lvl="0" algn="ctr" fontAlgn="base">
              <a:spcBef>
                <a:spcPct val="0"/>
              </a:spcBef>
              <a:spcAft>
                <a:spcPct val="0"/>
              </a:spcAft>
            </a:pPr>
            <a:r>
              <a:rPr lang="tr-TR" b="1" dirty="0">
                <a:solidFill>
                  <a:prstClr val="black"/>
                </a:solidFill>
                <a:latin typeface="Arial" charset="0"/>
              </a:rPr>
              <a:t>KABLO DAMAR VE DIŞ KILIF RENKLERİ</a:t>
            </a:r>
          </a:p>
          <a:p>
            <a:pPr lvl="0" algn="ctr" fontAlgn="base">
              <a:spcBef>
                <a:spcPct val="0"/>
              </a:spcBef>
              <a:spcAft>
                <a:spcPct val="0"/>
              </a:spcAft>
            </a:pPr>
            <a:r>
              <a:rPr lang="tr-TR" b="1" dirty="0">
                <a:solidFill>
                  <a:prstClr val="black"/>
                </a:solidFill>
                <a:latin typeface="Arial" charset="0"/>
              </a:rPr>
              <a:t>( İLETKENLER )</a:t>
            </a:r>
          </a:p>
        </p:txBody>
      </p:sp>
      <p:graphicFrame>
        <p:nvGraphicFramePr>
          <p:cNvPr id="3" name="Group 132"/>
          <p:cNvGraphicFramePr>
            <a:graphicFrameLocks/>
          </p:cNvGraphicFramePr>
          <p:nvPr/>
        </p:nvGraphicFramePr>
        <p:xfrm>
          <a:off x="468313" y="1341438"/>
          <a:ext cx="8229600" cy="5102226"/>
        </p:xfrm>
        <a:graphic>
          <a:graphicData uri="http://schemas.openxmlformats.org/drawingml/2006/table">
            <a:tbl>
              <a:tblPr/>
              <a:tblGrid>
                <a:gridCol w="1382712"/>
                <a:gridCol w="5307013"/>
                <a:gridCol w="1539875"/>
              </a:tblGrid>
              <a:tr h="6889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DAMAR SAYISI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DAMAR RENKLERİ</a:t>
                      </a:r>
                      <a:endParaRPr kumimoji="0" lang="tr-TR"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DIŞ KILIF RENGİ</a:t>
                      </a:r>
                      <a:endParaRPr kumimoji="0" lang="tr-TR"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 Her hangi bir renk</a:t>
                      </a:r>
                      <a:endParaRPr kumimoji="0" lang="tr-TR"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Açık mavi-siyah</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Siyah-kahve</a:t>
                      </a:r>
                      <a:endParaRPr kumimoji="0" lang="tr-TR"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Yeşil / sarı,açık mavi, kahverengi veya Yeşil / sarı, siyah , kahverengi,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Yeşil/sarı,açık mavi,sarı kahverengi veya açık mavi , sarı, kahverengi,siyah</a:t>
                      </a:r>
                      <a:endParaRPr kumimoji="0" lang="tr-TR"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Yeşil/sarı,açık mavi,sarı,kahverengi,siyah</a:t>
                      </a:r>
                      <a:endParaRPr kumimoji="0" lang="tr-TR"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4463">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Topraklama ve benzeri koruma amacı ile kullanılan damarın çift renkli (sarı/yeşil) olması halinde kablo sembolü  ‘j’ harfi ile açık mavi olması halinde ise ‘0’ harfi ile tamamlanır.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Örnek</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                                                                        NVV-J  (NYM-J)  4*1,5 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296362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62" y="227341"/>
            <a:ext cx="6508129" cy="400110"/>
          </a:xfrm>
          <a:prstGeom prst="rect">
            <a:avLst/>
          </a:prstGeom>
        </p:spPr>
        <p:txBody>
          <a:bodyPr wrap="square">
            <a:spAutoFit/>
          </a:bodyPr>
          <a:lstStyle/>
          <a:p>
            <a:r>
              <a:rPr lang="tr-TR" sz="2000" b="1" i="0" u="none" strike="noStrike" baseline="0" dirty="0" smtClean="0">
                <a:latin typeface="TimesNewRomanPS-BoldMT"/>
              </a:rPr>
              <a:t>1.3. Elektrik Devresinin Çizimi</a:t>
            </a:r>
            <a:endParaRPr lang="tr-TR"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284" y="627451"/>
            <a:ext cx="4724876" cy="178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2564904"/>
            <a:ext cx="7920880" cy="1446550"/>
          </a:xfrm>
          <a:prstGeom prst="rect">
            <a:avLst/>
          </a:prstGeom>
        </p:spPr>
        <p:txBody>
          <a:bodyPr wrap="square">
            <a:spAutoFit/>
          </a:bodyPr>
          <a:lstStyle/>
          <a:p>
            <a:r>
              <a:rPr lang="tr-TR" b="1" i="0" u="none" strike="noStrike" baseline="0" dirty="0" smtClean="0">
                <a:latin typeface="TimesNewRomanPS-BoldMT"/>
              </a:rPr>
              <a:t>1.4. Elektrik Devre Çeşitleri</a:t>
            </a:r>
          </a:p>
          <a:p>
            <a:r>
              <a:rPr lang="tr-TR" sz="1400" b="0" i="0" u="none" strike="noStrike" baseline="0" dirty="0" smtClean="0">
                <a:latin typeface="TimesNewRomanPSMT"/>
              </a:rPr>
              <a:t>Elektrik devreleri, devreden geçen akımın, alıcıdan geçmesine göre; açık devre,kapalı</a:t>
            </a:r>
          </a:p>
          <a:p>
            <a:r>
              <a:rPr lang="tr-TR" sz="1400" b="0" i="0" u="none" strike="noStrike" baseline="0" dirty="0" smtClean="0">
                <a:latin typeface="TimesNewRomanPSMT"/>
              </a:rPr>
              <a:t>devre ve kısa devre olarak adlandırılır.</a:t>
            </a:r>
          </a:p>
          <a:p>
            <a:r>
              <a:rPr lang="tr-TR" sz="1400" b="1" i="0" u="none" strike="noStrike" baseline="0" dirty="0" smtClean="0">
                <a:latin typeface="TimesNewRomanPS-BoldMT"/>
              </a:rPr>
              <a:t>1.4.1. Açık Devre</a:t>
            </a:r>
          </a:p>
          <a:p>
            <a:r>
              <a:rPr lang="tr-TR" sz="1400" b="0" i="0" u="none" strike="noStrike" baseline="0" dirty="0" smtClean="0">
                <a:latin typeface="TimesNewRomanPSMT"/>
              </a:rPr>
              <a:t>Eğer bir devrede anahtar açık olduğu için ya da akım yolunda bir kopukluk olduğu için</a:t>
            </a:r>
          </a:p>
          <a:p>
            <a:r>
              <a:rPr lang="tr-TR" sz="1400" b="0" i="0" u="none" strike="noStrike" baseline="0" dirty="0" smtClean="0">
                <a:latin typeface="TimesNewRomanPSMT"/>
              </a:rPr>
              <a:t>üreteçten almaca enerji aktarılamıyorsa bu devrelere </a:t>
            </a:r>
            <a:r>
              <a:rPr lang="tr-TR" sz="1400" b="1" i="0" u="none" strike="noStrike" baseline="0" dirty="0" smtClean="0">
                <a:latin typeface="TimesNewRomanPS-BoldMT"/>
              </a:rPr>
              <a:t>açık devre </a:t>
            </a:r>
            <a:r>
              <a:rPr lang="tr-TR" sz="1400" b="0" i="0" u="none" strike="noStrike" baseline="0" dirty="0" smtClean="0">
                <a:latin typeface="TimesNewRomanPSMT"/>
              </a:rPr>
              <a:t>denir. Alıcı çalışmaz</a:t>
            </a:r>
            <a:r>
              <a:rPr lang="tr-TR" sz="1100" b="0" i="0" u="none" strike="noStrike" baseline="0" dirty="0" smtClean="0">
                <a:latin typeface="TimesNewRomanPSMT"/>
              </a:rPr>
              <a:t>.</a:t>
            </a:r>
            <a:endParaRPr lang="tr-TR" dirty="0"/>
          </a:p>
        </p:txBody>
      </p:sp>
      <p:sp>
        <p:nvSpPr>
          <p:cNvPr id="4" name="Rectangle 3"/>
          <p:cNvSpPr/>
          <p:nvPr/>
        </p:nvSpPr>
        <p:spPr>
          <a:xfrm>
            <a:off x="251520" y="4011454"/>
            <a:ext cx="4594806" cy="2893100"/>
          </a:xfrm>
          <a:prstGeom prst="rect">
            <a:avLst/>
          </a:prstGeom>
        </p:spPr>
        <p:txBody>
          <a:bodyPr wrap="square">
            <a:spAutoFit/>
          </a:bodyPr>
          <a:lstStyle/>
          <a:p>
            <a:r>
              <a:rPr lang="tr-TR" b="1" i="0" u="none" strike="noStrike" baseline="0" dirty="0" smtClean="0">
                <a:latin typeface="TimesNewRomanPS-BoldMT"/>
              </a:rPr>
              <a:t>Açık devrenin oluşması için gerekli koşullar</a:t>
            </a:r>
            <a:r>
              <a:rPr lang="tr-TR" sz="2000" b="1" i="0" u="none" strike="noStrike" baseline="0" dirty="0" smtClean="0">
                <a:latin typeface="TimesNewRomanPS-BoldMT"/>
              </a:rPr>
              <a:t>:</a:t>
            </a:r>
          </a:p>
          <a:p>
            <a:r>
              <a:rPr lang="tr-TR" b="0" i="0" u="none" strike="noStrike" baseline="0" dirty="0" smtClean="0">
                <a:latin typeface="Symbol"/>
              </a:rPr>
              <a:t>· </a:t>
            </a:r>
            <a:r>
              <a:rPr lang="tr-TR" b="0" i="0" u="none" strike="noStrike" baseline="0" dirty="0" smtClean="0">
                <a:latin typeface="TimesNewRomanPSMT"/>
              </a:rPr>
              <a:t>Anahtarın açık olması,</a:t>
            </a:r>
          </a:p>
          <a:p>
            <a:r>
              <a:rPr lang="tr-TR" b="0" i="0" u="none" strike="noStrike" baseline="0" dirty="0" smtClean="0">
                <a:latin typeface="Symbol"/>
              </a:rPr>
              <a:t>· </a:t>
            </a:r>
            <a:r>
              <a:rPr lang="tr-TR" b="0" i="0" u="none" strike="noStrike" baseline="0" dirty="0" smtClean="0">
                <a:latin typeface="TimesNewRomanPSMT"/>
              </a:rPr>
              <a:t>Sigortanın devreyi açmış</a:t>
            </a:r>
          </a:p>
          <a:p>
            <a:r>
              <a:rPr lang="tr-TR" b="0" i="0" u="none" strike="noStrike" baseline="0" dirty="0" smtClean="0">
                <a:latin typeface="TimesNewRomanPSMT"/>
              </a:rPr>
              <a:t>olması,</a:t>
            </a:r>
          </a:p>
          <a:p>
            <a:r>
              <a:rPr lang="tr-TR" b="0" i="0" u="none" strike="noStrike" baseline="0" dirty="0" smtClean="0">
                <a:latin typeface="Symbol"/>
              </a:rPr>
              <a:t>· </a:t>
            </a:r>
            <a:r>
              <a:rPr lang="tr-TR" b="0" i="0" u="none" strike="noStrike" baseline="0" dirty="0" smtClean="0">
                <a:latin typeface="TimesNewRomanPSMT"/>
              </a:rPr>
              <a:t>İletkenlerde kopukluk</a:t>
            </a:r>
          </a:p>
          <a:p>
            <a:r>
              <a:rPr lang="tr-TR" b="0" i="0" u="none" strike="noStrike" baseline="0" dirty="0" smtClean="0">
                <a:latin typeface="TimesNewRomanPSMT"/>
              </a:rPr>
              <a:t>olması,</a:t>
            </a:r>
          </a:p>
          <a:p>
            <a:r>
              <a:rPr lang="tr-TR" b="0" i="0" u="none" strike="noStrike" baseline="0" dirty="0" smtClean="0">
                <a:latin typeface="Symbol"/>
              </a:rPr>
              <a:t>· </a:t>
            </a:r>
            <a:r>
              <a:rPr lang="tr-TR" b="0" i="0" u="none" strike="noStrike" baseline="0" dirty="0" smtClean="0">
                <a:latin typeface="TimesNewRomanPSMT"/>
              </a:rPr>
              <a:t>Alıcının arızalı olması,</a:t>
            </a:r>
          </a:p>
          <a:p>
            <a:r>
              <a:rPr lang="tr-TR" b="0" i="0" u="none" strike="noStrike" baseline="0" dirty="0" smtClean="0">
                <a:latin typeface="Symbol"/>
              </a:rPr>
              <a:t>· </a:t>
            </a:r>
            <a:r>
              <a:rPr lang="tr-TR" b="0" i="0" u="none" strike="noStrike" baseline="0" dirty="0" smtClean="0">
                <a:latin typeface="TimesNewRomanPSMT"/>
              </a:rPr>
              <a:t>Ek yerlerinde veya elemanların bağlantısında temassızlık olması.</a:t>
            </a:r>
            <a:endParaRPr lang="tr-TR" sz="3200"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155" y="4293097"/>
            <a:ext cx="4510261" cy="181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71775" y="6088777"/>
            <a:ext cx="2210862" cy="261610"/>
          </a:xfrm>
          <a:prstGeom prst="rect">
            <a:avLst/>
          </a:prstGeom>
        </p:spPr>
        <p:txBody>
          <a:bodyPr wrap="none">
            <a:spAutoFit/>
          </a:bodyPr>
          <a:lstStyle/>
          <a:p>
            <a:r>
              <a:rPr lang="tr-TR" sz="1100" b="1" i="1" u="none" strike="noStrike" baseline="0" dirty="0" smtClean="0">
                <a:latin typeface="TimesNewRomanPS-BoldItalicMT"/>
              </a:rPr>
              <a:t>Şekil 1.11 : Açık Devre Şeması</a:t>
            </a:r>
            <a:endParaRPr lang="tr-TR" sz="2400" dirty="0"/>
          </a:p>
        </p:txBody>
      </p:sp>
    </p:spTree>
    <p:extLst>
      <p:ext uri="{BB962C8B-B14F-4D97-AF65-F5344CB8AC3E}">
        <p14:creationId xmlns:p14="http://schemas.microsoft.com/office/powerpoint/2010/main" val="3033088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74ED6A53E4524CA88021AF5DC516F7" ma:contentTypeVersion="" ma:contentTypeDescription="Create a new document." ma:contentTypeScope="" ma:versionID="6c68fdb42737b172ff43941be99d8e56">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B86706F-FB3E-4216-83A5-F3596B330AAE}"/>
</file>

<file path=customXml/itemProps2.xml><?xml version="1.0" encoding="utf-8"?>
<ds:datastoreItem xmlns:ds="http://schemas.openxmlformats.org/officeDocument/2006/customXml" ds:itemID="{AE6C3F40-CA01-418D-B8E8-3CBF894831CA}"/>
</file>

<file path=customXml/itemProps3.xml><?xml version="1.0" encoding="utf-8"?>
<ds:datastoreItem xmlns:ds="http://schemas.openxmlformats.org/officeDocument/2006/customXml" ds:itemID="{773E2B22-26D6-458D-B70D-5855519BECFF}"/>
</file>

<file path=docProps/app.xml><?xml version="1.0" encoding="utf-8"?>
<Properties xmlns="http://schemas.openxmlformats.org/officeDocument/2006/extended-properties" xmlns:vt="http://schemas.openxmlformats.org/officeDocument/2006/docPropsVTypes">
  <TotalTime>438</TotalTime>
  <Words>1161</Words>
  <Application>Microsoft Office PowerPoint</Application>
  <PresentationFormat>On-screen Show (4:3)</PresentationFormat>
  <Paragraphs>182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FLÖRESAN LAMBA DEVRESİ </vt:lpstr>
      <vt:lpstr>PowerPoint Presentation</vt:lpstr>
      <vt:lpstr>ARA VAVİEN </vt:lpstr>
      <vt:lpstr>SAYAÇ DAĞITIM PANOSU </vt:lpstr>
      <vt:lpstr>RADYAL PRİZ DEVRESİ </vt:lpstr>
      <vt:lpstr>RİNG PRİZ DEVRESİ </vt:lpstr>
      <vt:lpstr>SPUR PRİZ DEVRESİ </vt:lpstr>
    </vt:vector>
  </TitlesOfParts>
  <Company>EMU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dc:creator>
  <cp:lastModifiedBy>CC</cp:lastModifiedBy>
  <cp:revision>22</cp:revision>
  <cp:lastPrinted>2012-10-22T08:58:23Z</cp:lastPrinted>
  <dcterms:created xsi:type="dcterms:W3CDTF">2012-09-28T07:06:31Z</dcterms:created>
  <dcterms:modified xsi:type="dcterms:W3CDTF">2012-10-22T09:18:48Z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0x0101007A74ED6A53E4524CA88021AF5DC516F7</vt:lpwstr>
  </property>
</Properties>
</file>