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257" r:id="rId3"/>
    <p:sldId id="338" r:id="rId4"/>
    <p:sldId id="339" r:id="rId5"/>
    <p:sldId id="340" r:id="rId6"/>
    <p:sldId id="341" r:id="rId7"/>
    <p:sldId id="342" r:id="rId8"/>
    <p:sldId id="343" r:id="rId9"/>
    <p:sldId id="344" r:id="rId10"/>
    <p:sldId id="367" r:id="rId11"/>
    <p:sldId id="524" r:id="rId12"/>
    <p:sldId id="525" r:id="rId13"/>
    <p:sldId id="259" r:id="rId14"/>
    <p:sldId id="260" r:id="rId15"/>
    <p:sldId id="261" r:id="rId16"/>
    <p:sldId id="368" r:id="rId17"/>
    <p:sldId id="299" r:id="rId18"/>
    <p:sldId id="369" r:id="rId19"/>
    <p:sldId id="370" r:id="rId20"/>
    <p:sldId id="332" r:id="rId21"/>
    <p:sldId id="526" r:id="rId22"/>
    <p:sldId id="333" r:id="rId23"/>
    <p:sldId id="527" r:id="rId24"/>
    <p:sldId id="528" r:id="rId25"/>
    <p:sldId id="529" r:id="rId26"/>
    <p:sldId id="530" r:id="rId27"/>
    <p:sldId id="531" r:id="rId28"/>
    <p:sldId id="265" r:id="rId29"/>
    <p:sldId id="264" r:id="rId30"/>
    <p:sldId id="268" r:id="rId31"/>
    <p:sldId id="266" r:id="rId32"/>
    <p:sldId id="267" r:id="rId33"/>
    <p:sldId id="269" r:id="rId34"/>
    <p:sldId id="334" r:id="rId35"/>
    <p:sldId id="270" r:id="rId36"/>
    <p:sldId id="296" r:id="rId37"/>
    <p:sldId id="271" r:id="rId38"/>
    <p:sldId id="272" r:id="rId39"/>
    <p:sldId id="273" r:id="rId40"/>
    <p:sldId id="274" r:id="rId41"/>
    <p:sldId id="298" r:id="rId42"/>
    <p:sldId id="300" r:id="rId43"/>
    <p:sldId id="301" r:id="rId44"/>
    <p:sldId id="275" r:id="rId45"/>
    <p:sldId id="276" r:id="rId46"/>
    <p:sldId id="302" r:id="rId47"/>
    <p:sldId id="277" r:id="rId48"/>
    <p:sldId id="278" r:id="rId49"/>
    <p:sldId id="279" r:id="rId50"/>
    <p:sldId id="280" r:id="rId51"/>
    <p:sldId id="281" r:id="rId52"/>
    <p:sldId id="282" r:id="rId53"/>
    <p:sldId id="297" r:id="rId54"/>
    <p:sldId id="304" r:id="rId55"/>
    <p:sldId id="303" r:id="rId56"/>
    <p:sldId id="305" r:id="rId57"/>
    <p:sldId id="283" r:id="rId58"/>
    <p:sldId id="284" r:id="rId59"/>
    <p:sldId id="285" r:id="rId60"/>
    <p:sldId id="286" r:id="rId61"/>
    <p:sldId id="287" r:id="rId62"/>
    <p:sldId id="288" r:id="rId63"/>
    <p:sldId id="306" r:id="rId64"/>
    <p:sldId id="307" r:id="rId65"/>
    <p:sldId id="308" r:id="rId66"/>
    <p:sldId id="309" r:id="rId67"/>
    <p:sldId id="330" r:id="rId68"/>
    <p:sldId id="331" r:id="rId69"/>
    <p:sldId id="289" r:id="rId70"/>
    <p:sldId id="290" r:id="rId71"/>
    <p:sldId id="291"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29" r:id="rId92"/>
    <p:sldId id="292" r:id="rId93"/>
    <p:sldId id="293" r:id="rId94"/>
    <p:sldId id="294" r:id="rId95"/>
    <p:sldId id="295" r:id="rId96"/>
    <p:sldId id="475" r:id="rId97"/>
    <p:sldId id="487" r:id="rId98"/>
    <p:sldId id="505" r:id="rId99"/>
    <p:sldId id="517" r:id="rId100"/>
    <p:sldId id="506" r:id="rId101"/>
    <p:sldId id="507" r:id="rId102"/>
    <p:sldId id="508" r:id="rId103"/>
    <p:sldId id="509" r:id="rId104"/>
    <p:sldId id="516" r:id="rId105"/>
    <p:sldId id="518" r:id="rId106"/>
    <p:sldId id="519" r:id="rId107"/>
    <p:sldId id="520" r:id="rId108"/>
    <p:sldId id="521" r:id="rId109"/>
    <p:sldId id="522" r:id="rId110"/>
    <p:sldId id="523"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27D71-988E-4E06-AAD4-ED20F592C2A7}" type="datetimeFigureOut">
              <a:rPr lang="en-US" smtClean="0"/>
              <a:t>4/28/2026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A8287-A7EE-4596-A2E0-A9866547D15D}" type="slidenum">
              <a:rPr lang="en-US" smtClean="0"/>
              <a:t>‹#›</a:t>
            </a:fld>
            <a:endParaRPr lang="en-US"/>
          </a:p>
        </p:txBody>
      </p:sp>
    </p:spTree>
    <p:extLst>
      <p:ext uri="{BB962C8B-B14F-4D97-AF65-F5344CB8AC3E}">
        <p14:creationId xmlns:p14="http://schemas.microsoft.com/office/powerpoint/2010/main" val="166608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ssholder for lysbilde 1">
            <a:extLst>
              <a:ext uri="{FF2B5EF4-FFF2-40B4-BE49-F238E27FC236}">
                <a16:creationId xmlns:a16="http://schemas.microsoft.com/office/drawing/2014/main" id="{BDFE7424-A4D7-4A3D-DDAE-9FE03C25B583}"/>
              </a:ext>
            </a:extLst>
          </p:cNvPr>
          <p:cNvSpPr>
            <a:spLocks noGrp="1" noRot="1" noChangeAspect="1" noTextEdit="1"/>
          </p:cNvSpPr>
          <p:nvPr>
            <p:ph type="sldImg"/>
          </p:nvPr>
        </p:nvSpPr>
        <p:spPr>
          <a:ln/>
        </p:spPr>
      </p:sp>
      <p:sp>
        <p:nvSpPr>
          <p:cNvPr id="79875" name="Plassholder for notater 2">
            <a:extLst>
              <a:ext uri="{FF2B5EF4-FFF2-40B4-BE49-F238E27FC236}">
                <a16:creationId xmlns:a16="http://schemas.microsoft.com/office/drawing/2014/main" id="{11F61F4B-9094-96D0-6EAB-663C99FDB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79876" name="Plassholder for lysbildenummer 3">
            <a:extLst>
              <a:ext uri="{FF2B5EF4-FFF2-40B4-BE49-F238E27FC236}">
                <a16:creationId xmlns:a16="http://schemas.microsoft.com/office/drawing/2014/main" id="{9EDB18C3-11E4-863C-1217-89FB92EC0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FA0B71-4191-4622-A034-9C36EA4E0657}" type="slidenum">
              <a:rPr lang="en-GB" altLang="en-US" sz="1200"/>
              <a:pPr/>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7E909-CBEB-45B7-A028-E67B1942344F}" type="slidenum">
              <a:rPr lang="en-US" altLang="en-US"/>
              <a:pPr/>
              <a:t>15</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dirty="0"/>
              <a:t>Darwin’s principle of Natural Selection can be stated very simply as “ select the best and discard the rest”.</a:t>
            </a:r>
          </a:p>
          <a:p>
            <a:r>
              <a:rPr lang="en-US" altLang="en-US" dirty="0"/>
              <a:t>Let us consider an example. Consider a population of animals of a particular species in a jungle. This population of animals has some animals which are stronger than the others and have characteristics that help them survive better in that environment as compared to the others. Now, the resources, like </a:t>
            </a:r>
            <a:r>
              <a:rPr lang="en-US" altLang="en-US" dirty="0" err="1"/>
              <a:t>food,water,etc</a:t>
            </a:r>
            <a:r>
              <a:rPr lang="en-US" altLang="en-US" dirty="0"/>
              <a:t> in the jungle are limited. So, these animals have to compete with one another for these resources. Ultimately, only the strongest, or fittest individuals survive and the rest perish. In other words, in this “struggle for existence” , nature selects the best, and discards the rest.</a:t>
            </a:r>
          </a:p>
          <a:p>
            <a:r>
              <a:rPr lang="en-US" altLang="en-US" dirty="0"/>
              <a:t>Now, these surviving animals mate amongst themselves and propagate their favorable characteristics from one generation to another.</a:t>
            </a:r>
          </a:p>
          <a:p>
            <a:r>
              <a:rPr lang="en-US" altLang="en-US" dirty="0"/>
              <a:t>What is mating? At the genetic level it can be seen as the crossover of 2 </a:t>
            </a:r>
            <a:r>
              <a:rPr lang="en-US" altLang="en-US" dirty="0" err="1"/>
              <a:t>chrmosomes</a:t>
            </a:r>
            <a:r>
              <a:rPr lang="en-US" altLang="en-US" dirty="0"/>
              <a:t>, one from each parent. They exchange some genetic matter and give rise to the new chromosome of the child that has both the parents’ </a:t>
            </a:r>
            <a:r>
              <a:rPr lang="en-US" altLang="en-US" dirty="0" err="1"/>
              <a:t>features.Thus</a:t>
            </a:r>
            <a:r>
              <a:rPr lang="en-US" altLang="en-US" dirty="0"/>
              <a:t> the favorable characteristics of the parents that helped them survive in that environment are propagated from one generation to the next till the species becomes best adapted to it’s environment. This is called evolution.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a:extLst>
              <a:ext uri="{FF2B5EF4-FFF2-40B4-BE49-F238E27FC236}">
                <a16:creationId xmlns:a16="http://schemas.microsoft.com/office/drawing/2014/main" id="{81457DF8-D6AE-06B1-172E-73B327E1616B}"/>
              </a:ext>
            </a:extLst>
          </p:cNvPr>
          <p:cNvSpPr>
            <a:spLocks noGrp="1" noRot="1" noChangeAspect="1" noTextEdit="1"/>
          </p:cNvSpPr>
          <p:nvPr>
            <p:ph type="sldImg"/>
          </p:nvPr>
        </p:nvSpPr>
        <p:spPr>
          <a:ln/>
        </p:spPr>
      </p:sp>
      <p:sp>
        <p:nvSpPr>
          <p:cNvPr id="88067" name="Plassholder for notater 2">
            <a:extLst>
              <a:ext uri="{FF2B5EF4-FFF2-40B4-BE49-F238E27FC236}">
                <a16:creationId xmlns:a16="http://schemas.microsoft.com/office/drawing/2014/main" id="{E5D28B62-1DB8-0948-57C6-6943F69F8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8068" name="Plassholder for lysbildenummer 3">
            <a:extLst>
              <a:ext uri="{FF2B5EF4-FFF2-40B4-BE49-F238E27FC236}">
                <a16:creationId xmlns:a16="http://schemas.microsoft.com/office/drawing/2014/main" id="{3977FBB2-93B9-3824-45C5-BA29BB9841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80BA595-A220-4CD3-8383-3EE4F2874B4D}" type="slidenum">
              <a:rPr lang="en-GB" altLang="en-US" sz="1200"/>
              <a:pPr/>
              <a:t>16</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a:extLst>
              <a:ext uri="{FF2B5EF4-FFF2-40B4-BE49-F238E27FC236}">
                <a16:creationId xmlns:a16="http://schemas.microsoft.com/office/drawing/2014/main" id="{5AF02334-394E-78B2-A8E6-A8D8FB5AF9AF}"/>
              </a:ext>
            </a:extLst>
          </p:cNvPr>
          <p:cNvSpPr>
            <a:spLocks noGrp="1" noRot="1" noChangeAspect="1" noTextEdit="1"/>
          </p:cNvSpPr>
          <p:nvPr>
            <p:ph type="sldImg"/>
          </p:nvPr>
        </p:nvSpPr>
        <p:spPr>
          <a:ln/>
        </p:spPr>
      </p:sp>
      <p:sp>
        <p:nvSpPr>
          <p:cNvPr id="89091" name="Plassholder for notater 2">
            <a:extLst>
              <a:ext uri="{FF2B5EF4-FFF2-40B4-BE49-F238E27FC236}">
                <a16:creationId xmlns:a16="http://schemas.microsoft.com/office/drawing/2014/main" id="{F9FE3916-C7EF-F9BE-0F4B-9450F6361E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9092" name="Plassholder for lysbildenummer 3">
            <a:extLst>
              <a:ext uri="{FF2B5EF4-FFF2-40B4-BE49-F238E27FC236}">
                <a16:creationId xmlns:a16="http://schemas.microsoft.com/office/drawing/2014/main" id="{80D61E4E-EF89-0FE2-F3A6-21B77ACA3C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38A2A22-74EE-449E-A756-576740559D58}" type="slidenum">
              <a:rPr lang="en-GB" altLang="en-US" sz="1200"/>
              <a:pPr/>
              <a:t>17</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a:extLst>
              <a:ext uri="{FF2B5EF4-FFF2-40B4-BE49-F238E27FC236}">
                <a16:creationId xmlns:a16="http://schemas.microsoft.com/office/drawing/2014/main" id="{23B5D639-B904-6ACE-0704-6DFD36DB729B}"/>
              </a:ext>
            </a:extLst>
          </p:cNvPr>
          <p:cNvSpPr>
            <a:spLocks noGrp="1" noRot="1" noChangeAspect="1" noTextEdit="1"/>
          </p:cNvSpPr>
          <p:nvPr>
            <p:ph type="sldImg"/>
          </p:nvPr>
        </p:nvSpPr>
        <p:spPr>
          <a:ln/>
        </p:spPr>
      </p:sp>
      <p:sp>
        <p:nvSpPr>
          <p:cNvPr id="90115" name="Plassholder for notater 2">
            <a:extLst>
              <a:ext uri="{FF2B5EF4-FFF2-40B4-BE49-F238E27FC236}">
                <a16:creationId xmlns:a16="http://schemas.microsoft.com/office/drawing/2014/main" id="{45359D4D-19A9-FF8C-72C7-014CC44649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0116" name="Plassholder for lysbildenummer 3">
            <a:extLst>
              <a:ext uri="{FF2B5EF4-FFF2-40B4-BE49-F238E27FC236}">
                <a16:creationId xmlns:a16="http://schemas.microsoft.com/office/drawing/2014/main" id="{2267FAC1-F124-E44C-7BE3-F7E6EA66A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9AB5B5D-167B-4626-89D2-0481F3C3CB03}" type="slidenum">
              <a:rPr lang="en-GB" altLang="en-US" sz="1200"/>
              <a:pPr/>
              <a:t>18</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ssholder for lysbilde 1">
            <a:extLst>
              <a:ext uri="{FF2B5EF4-FFF2-40B4-BE49-F238E27FC236}">
                <a16:creationId xmlns:a16="http://schemas.microsoft.com/office/drawing/2014/main" id="{CD041B4C-5475-EC9E-9684-343DABEA05BF}"/>
              </a:ext>
            </a:extLst>
          </p:cNvPr>
          <p:cNvSpPr>
            <a:spLocks noGrp="1" noRot="1" noChangeAspect="1" noTextEdit="1"/>
          </p:cNvSpPr>
          <p:nvPr>
            <p:ph type="sldImg"/>
          </p:nvPr>
        </p:nvSpPr>
        <p:spPr>
          <a:ln/>
        </p:spPr>
      </p:sp>
      <p:sp>
        <p:nvSpPr>
          <p:cNvPr id="91139" name="Plassholder for notater 2">
            <a:extLst>
              <a:ext uri="{FF2B5EF4-FFF2-40B4-BE49-F238E27FC236}">
                <a16:creationId xmlns:a16="http://schemas.microsoft.com/office/drawing/2014/main" id="{74AA5D1F-BF08-122E-A4F7-8228EBA626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1140" name="Plassholder for lysbildenummer 3">
            <a:extLst>
              <a:ext uri="{FF2B5EF4-FFF2-40B4-BE49-F238E27FC236}">
                <a16:creationId xmlns:a16="http://schemas.microsoft.com/office/drawing/2014/main" id="{98DC6118-208E-704E-7130-EFEE13C233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AA1BC1-5093-47CB-AE06-23FB059DA0DC}" type="slidenum">
              <a:rPr lang="en-GB" altLang="en-US" sz="1200"/>
              <a:pPr/>
              <a:t>19</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A531-ABC0-42B5-8466-33CB8C7CD8E2}" type="slidenum">
              <a:rPr lang="en-US" altLang="en-US"/>
              <a:pPr/>
              <a:t>28</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dirty="0"/>
              <a:t>GAs implement optimization techniques by simulating this natural law of evolution in the biological world.</a:t>
            </a:r>
          </a:p>
          <a:p>
            <a:r>
              <a:rPr lang="en-US" altLang="en-US" dirty="0"/>
              <a:t>We start with a population of randomly generated solutions. Each of these solutions is evaluated to determine how good or bad it </a:t>
            </a:r>
            <a:r>
              <a:rPr lang="en-US" altLang="en-US" dirty="0" err="1"/>
              <a:t>is.In</a:t>
            </a:r>
            <a:r>
              <a:rPr lang="en-US" altLang="en-US" dirty="0"/>
              <a:t> other words to determine how “fit” that solution is. We then check a terminating condition, to see if our solutions are good enough? If yes, we stop. If not, we have to optimize the solutions.</a:t>
            </a:r>
          </a:p>
          <a:p>
            <a:r>
              <a:rPr lang="en-US" altLang="en-US" dirty="0"/>
              <a:t>So, we select the best solutions from the initial population (selection). This is similar to “natural selection”.</a:t>
            </a:r>
          </a:p>
          <a:p>
            <a:r>
              <a:rPr lang="en-US" altLang="en-US" dirty="0"/>
              <a:t>Then we allow these good solutions to exchange their information, in order to get even better solutions. This step is similar to reproduction among animals or crossover among </a:t>
            </a:r>
            <a:r>
              <a:rPr lang="en-US" altLang="en-US" dirty="0" err="1"/>
              <a:t>chrmosomes</a:t>
            </a:r>
            <a:r>
              <a:rPr lang="en-US" altLang="en-US" dirty="0"/>
              <a:t> and is called “cross-over”. We may then randomly mutate some small % of the solutions thus obtained after crossover. </a:t>
            </a:r>
          </a:p>
          <a:p>
            <a:r>
              <a:rPr lang="en-US" altLang="en-US" dirty="0"/>
              <a:t>Mutation is very imp. It could be a bad thing, it could be a good thing. In the </a:t>
            </a:r>
            <a:r>
              <a:rPr lang="en-US" altLang="en-US" dirty="0" err="1"/>
              <a:t>boliogical</a:t>
            </a:r>
            <a:r>
              <a:rPr lang="en-US" altLang="en-US" dirty="0"/>
              <a:t> sense it mean, making a small change in a gene. In GAs, it means, making a small change to the solution.</a:t>
            </a:r>
          </a:p>
          <a:p>
            <a:r>
              <a:rPr lang="en-US" altLang="en-US" dirty="0"/>
              <a:t>Then again, we evaluate each of the </a:t>
            </a:r>
            <a:r>
              <a:rPr lang="en-US" altLang="en-US" dirty="0" err="1"/>
              <a:t>sokutions</a:t>
            </a:r>
            <a:r>
              <a:rPr lang="en-US" altLang="en-US" dirty="0"/>
              <a:t>, and check the termination condition. As you see , this is an </a:t>
            </a:r>
            <a:r>
              <a:rPr lang="en-US" altLang="en-US" dirty="0" err="1"/>
              <a:t>optmization</a:t>
            </a:r>
            <a:r>
              <a:rPr lang="en-US" altLang="en-US" dirty="0"/>
              <a:t> method.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AAFF2-19B4-495A-9580-CCF21D3C7A32}" type="slidenum">
              <a:rPr lang="en-US" altLang="en-US"/>
              <a:pPr/>
              <a:t>32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So after this discussion, it should be clear to you that Gas mimic the natural process of evolution to a large extent. To summarize the similarities , I have a slide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dirty="0"/>
              <a:t>Encoding technique = representation, i.e. How do we represent potential solutions to the problem?</a:t>
            </a:r>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33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dirty="0"/>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35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a:ln/>
        </p:spPr>
      </p:sp>
      <p:sp>
        <p:nvSpPr>
          <p:cNvPr id="9421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421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64D3C1-8190-42F1-98AB-C608B5453213}" type="slidenum">
              <a:rPr lang="en-GB" altLang="en-US" sz="1200" smtClean="0"/>
              <a:pPr/>
              <a:t>36</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a:extLst>
              <a:ext uri="{FF2B5EF4-FFF2-40B4-BE49-F238E27FC236}">
                <a16:creationId xmlns:a16="http://schemas.microsoft.com/office/drawing/2014/main" id="{2E8294D5-4D98-8C5A-2D1C-E434F2B873F5}"/>
              </a:ext>
            </a:extLst>
          </p:cNvPr>
          <p:cNvSpPr>
            <a:spLocks noGrp="1" noRot="1" noChangeAspect="1" noTextEdit="1"/>
          </p:cNvSpPr>
          <p:nvPr>
            <p:ph type="sldImg"/>
          </p:nvPr>
        </p:nvSpPr>
        <p:spPr>
          <a:ln/>
        </p:spPr>
      </p:sp>
      <p:sp>
        <p:nvSpPr>
          <p:cNvPr id="80899" name="Plassholder for notater 2">
            <a:extLst>
              <a:ext uri="{FF2B5EF4-FFF2-40B4-BE49-F238E27FC236}">
                <a16:creationId xmlns:a16="http://schemas.microsoft.com/office/drawing/2014/main" id="{9C0DC8CB-B0B0-C2DD-7C3E-22992E7C91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0900" name="Plassholder for lysbildenummer 3">
            <a:extLst>
              <a:ext uri="{FF2B5EF4-FFF2-40B4-BE49-F238E27FC236}">
                <a16:creationId xmlns:a16="http://schemas.microsoft.com/office/drawing/2014/main" id="{A1D7AAAD-52A7-2431-5A01-8D638F7E5A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6B3510A-2416-47BE-A90B-4DCB4323EA5D}" type="slidenum">
              <a:rPr lang="en-GB" altLang="en-US" sz="1200"/>
              <a:pPr/>
              <a:t>4</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z="2600"/>
              <a:t>Modifications are stochastically triggered</a:t>
            </a:r>
          </a:p>
          <a:p>
            <a:r>
              <a:rPr lang="en-US" sz="2600"/>
              <a:t>Operator types are:</a:t>
            </a:r>
          </a:p>
          <a:p>
            <a:pPr lvl="1"/>
            <a:r>
              <a:rPr lang="en-US"/>
              <a:t>Mutation</a:t>
            </a:r>
          </a:p>
          <a:p>
            <a:pPr lvl="1"/>
            <a:r>
              <a:rPr lang="en-US"/>
              <a:t>Crossover (recombination)</a:t>
            </a:r>
          </a:p>
          <a:p>
            <a:endParaRPr lang="en-GB"/>
          </a:p>
        </p:txBody>
      </p:sp>
      <p:sp>
        <p:nvSpPr>
          <p:cNvPr id="64516" name="Slide Number Placeholder 3"/>
          <p:cNvSpPr>
            <a:spLocks noGrp="1"/>
          </p:cNvSpPr>
          <p:nvPr>
            <p:ph type="sldNum" sz="quarter" idx="5"/>
          </p:nvPr>
        </p:nvSpPr>
        <p:spPr>
          <a:noFill/>
        </p:spPr>
        <p:txBody>
          <a:bodyPr/>
          <a:lstStyle/>
          <a:p>
            <a:fld id="{A8DC54EC-1FE2-4DF0-B6CF-5950353CE21A}" type="slidenum">
              <a:rPr lang="en-GB" smtClean="0"/>
              <a:pPr/>
              <a:t>37</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5A95-E469-4A40-A966-C1ACA579B03F}" type="slidenum">
              <a:rPr lang="en-US" altLang="en-US"/>
              <a:pPr/>
              <a:t>39</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 very first step in Gas, is coming up with a random population of solutions. Each of these solutions is represented in the form of a string and this process is called encoding.</a:t>
            </a:r>
          </a:p>
          <a:p>
            <a:r>
              <a:rPr lang="en-US" altLang="en-US"/>
              <a:t>Just as we have chromosomes in animals that are made up of a string of genes, similarly the solutions in Gas are represnted in the form of strings, which are made up of characters, each of which stand for and control a particular aspect of the solution.</a:t>
            </a:r>
          </a:p>
          <a:p>
            <a:r>
              <a:rPr lang="en-US" altLang="en-US"/>
              <a:t>There are many methods of encoding, the common ones are binary encoding, real encoding ,etc. The method chosen depends on the problem at hand.</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EA8287-A7EE-4596-A2E0-A9866547D15D}" type="slidenum">
              <a:rPr lang="en-US" smtClean="0"/>
              <a:t>102</a:t>
            </a:fld>
            <a:endParaRPr lang="en-US"/>
          </a:p>
        </p:txBody>
      </p:sp>
    </p:spTree>
    <p:extLst>
      <p:ext uri="{BB962C8B-B14F-4D97-AF65-F5344CB8AC3E}">
        <p14:creationId xmlns:p14="http://schemas.microsoft.com/office/powerpoint/2010/main" val="67398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a:extLst>
              <a:ext uri="{FF2B5EF4-FFF2-40B4-BE49-F238E27FC236}">
                <a16:creationId xmlns:a16="http://schemas.microsoft.com/office/drawing/2014/main" id="{73A6BC26-EE87-08FE-32D5-EA950AF7FA1E}"/>
              </a:ext>
            </a:extLst>
          </p:cNvPr>
          <p:cNvSpPr>
            <a:spLocks noGrp="1" noRot="1" noChangeAspect="1" noTextEdit="1"/>
          </p:cNvSpPr>
          <p:nvPr>
            <p:ph type="sldImg"/>
          </p:nvPr>
        </p:nvSpPr>
        <p:spPr>
          <a:ln/>
        </p:spPr>
      </p:sp>
      <p:sp>
        <p:nvSpPr>
          <p:cNvPr id="81923" name="Plassholder for notater 2">
            <a:extLst>
              <a:ext uri="{FF2B5EF4-FFF2-40B4-BE49-F238E27FC236}">
                <a16:creationId xmlns:a16="http://schemas.microsoft.com/office/drawing/2014/main" id="{25FD333E-B621-F936-135D-7B4C2C8C4C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1924" name="Plassholder for lysbildenummer 3">
            <a:extLst>
              <a:ext uri="{FF2B5EF4-FFF2-40B4-BE49-F238E27FC236}">
                <a16:creationId xmlns:a16="http://schemas.microsoft.com/office/drawing/2014/main" id="{B6D83D6E-1C61-4D15-3596-52F77D5C3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9235D7-571D-4A1D-95DD-FD774608F030}" type="slidenum">
              <a:rPr lang="en-GB" altLang="en-US" sz="120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ssholder for lysbilde 1">
            <a:extLst>
              <a:ext uri="{FF2B5EF4-FFF2-40B4-BE49-F238E27FC236}">
                <a16:creationId xmlns:a16="http://schemas.microsoft.com/office/drawing/2014/main" id="{45A10872-877E-E308-D2A5-87764F4BFFE3}"/>
              </a:ext>
            </a:extLst>
          </p:cNvPr>
          <p:cNvSpPr>
            <a:spLocks noGrp="1" noRot="1" noChangeAspect="1" noTextEdit="1"/>
          </p:cNvSpPr>
          <p:nvPr>
            <p:ph type="sldImg"/>
          </p:nvPr>
        </p:nvSpPr>
        <p:spPr>
          <a:ln/>
        </p:spPr>
      </p:sp>
      <p:sp>
        <p:nvSpPr>
          <p:cNvPr id="82947" name="Plassholder for notater 2">
            <a:extLst>
              <a:ext uri="{FF2B5EF4-FFF2-40B4-BE49-F238E27FC236}">
                <a16:creationId xmlns:a16="http://schemas.microsoft.com/office/drawing/2014/main" id="{7C66E0B4-76AC-4BDC-E366-3FB541882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2948" name="Plassholder for lysbildenummer 3">
            <a:extLst>
              <a:ext uri="{FF2B5EF4-FFF2-40B4-BE49-F238E27FC236}">
                <a16:creationId xmlns:a16="http://schemas.microsoft.com/office/drawing/2014/main" id="{1C5CADFE-78CE-3CAD-A7B5-E00B6F3889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E15FBC3-E37F-42E6-AF9B-DEDF2BCD468C}" type="slidenum">
              <a:rPr lang="en-GB" altLang="en-US" sz="1200"/>
              <a:pPr/>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a:extLst>
              <a:ext uri="{FF2B5EF4-FFF2-40B4-BE49-F238E27FC236}">
                <a16:creationId xmlns:a16="http://schemas.microsoft.com/office/drawing/2014/main" id="{77363FEF-1279-B199-4444-C840914A1D43}"/>
              </a:ext>
            </a:extLst>
          </p:cNvPr>
          <p:cNvSpPr>
            <a:spLocks noGrp="1" noRot="1" noChangeAspect="1" noTextEdit="1"/>
          </p:cNvSpPr>
          <p:nvPr>
            <p:ph type="sldImg"/>
          </p:nvPr>
        </p:nvSpPr>
        <p:spPr>
          <a:ln/>
        </p:spPr>
      </p:sp>
      <p:sp>
        <p:nvSpPr>
          <p:cNvPr id="83971" name="Plassholder for notater 2">
            <a:extLst>
              <a:ext uri="{FF2B5EF4-FFF2-40B4-BE49-F238E27FC236}">
                <a16:creationId xmlns:a16="http://schemas.microsoft.com/office/drawing/2014/main" id="{68D07DAD-4767-D615-3DC0-C1E8E6D19E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3972" name="Plassholder for lysbildenummer 3">
            <a:extLst>
              <a:ext uri="{FF2B5EF4-FFF2-40B4-BE49-F238E27FC236}">
                <a16:creationId xmlns:a16="http://schemas.microsoft.com/office/drawing/2014/main" id="{8B761B34-628E-93ED-F536-6E6B1F69B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78CF3DD-C7FD-41AA-8F39-25042828CBD1}" type="slidenum">
              <a:rPr lang="en-GB" altLang="en-US" sz="120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a:extLst>
              <a:ext uri="{FF2B5EF4-FFF2-40B4-BE49-F238E27FC236}">
                <a16:creationId xmlns:a16="http://schemas.microsoft.com/office/drawing/2014/main" id="{3AFD36E3-38AD-D310-6CD4-751887DDD56D}"/>
              </a:ext>
            </a:extLst>
          </p:cNvPr>
          <p:cNvSpPr>
            <a:spLocks noGrp="1" noRot="1" noChangeAspect="1" noTextEdit="1"/>
          </p:cNvSpPr>
          <p:nvPr>
            <p:ph type="sldImg"/>
          </p:nvPr>
        </p:nvSpPr>
        <p:spPr>
          <a:ln/>
        </p:spPr>
      </p:sp>
      <p:sp>
        <p:nvSpPr>
          <p:cNvPr id="84995" name="Plassholder for notater 2">
            <a:extLst>
              <a:ext uri="{FF2B5EF4-FFF2-40B4-BE49-F238E27FC236}">
                <a16:creationId xmlns:a16="http://schemas.microsoft.com/office/drawing/2014/main" id="{10C07EE5-234C-7E08-E874-2EAD8DD2F8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4996" name="Plassholder for lysbildenummer 3">
            <a:extLst>
              <a:ext uri="{FF2B5EF4-FFF2-40B4-BE49-F238E27FC236}">
                <a16:creationId xmlns:a16="http://schemas.microsoft.com/office/drawing/2014/main" id="{A0265428-51DA-3D74-7B57-BDD5D17C81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DF32B2F-B250-46B1-8555-A14BA132FE86}" type="slidenum">
              <a:rPr lang="en-GB" altLang="en-US" sz="1200"/>
              <a:pPr/>
              <a:t>8</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ssholder for lysbilde 1">
            <a:extLst>
              <a:ext uri="{FF2B5EF4-FFF2-40B4-BE49-F238E27FC236}">
                <a16:creationId xmlns:a16="http://schemas.microsoft.com/office/drawing/2014/main" id="{80CA919D-5673-AF9E-4F34-DF325B080972}"/>
              </a:ext>
            </a:extLst>
          </p:cNvPr>
          <p:cNvSpPr>
            <a:spLocks noGrp="1" noRot="1" noChangeAspect="1" noTextEdit="1"/>
          </p:cNvSpPr>
          <p:nvPr>
            <p:ph type="sldImg"/>
          </p:nvPr>
        </p:nvSpPr>
        <p:spPr>
          <a:ln/>
        </p:spPr>
      </p:sp>
      <p:sp>
        <p:nvSpPr>
          <p:cNvPr id="86019" name="Plassholder for notater 2">
            <a:extLst>
              <a:ext uri="{FF2B5EF4-FFF2-40B4-BE49-F238E27FC236}">
                <a16:creationId xmlns:a16="http://schemas.microsoft.com/office/drawing/2014/main" id="{1C519F8C-3B5E-C5C8-F898-069956FC1E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6020" name="Plassholder for lysbildenummer 3">
            <a:extLst>
              <a:ext uri="{FF2B5EF4-FFF2-40B4-BE49-F238E27FC236}">
                <a16:creationId xmlns:a16="http://schemas.microsoft.com/office/drawing/2014/main" id="{FADDED5F-62BC-EF13-C4A5-A1CB02870B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A579CD-F50F-4EEE-AA13-C9A96971AA9A}" type="slidenum">
              <a:rPr lang="en-GB" altLang="en-US" sz="120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a:extLst>
              <a:ext uri="{FF2B5EF4-FFF2-40B4-BE49-F238E27FC236}">
                <a16:creationId xmlns:a16="http://schemas.microsoft.com/office/drawing/2014/main" id="{0D00B93B-07AA-3724-4DA8-85A3589262EE}"/>
              </a:ext>
            </a:extLst>
          </p:cNvPr>
          <p:cNvSpPr>
            <a:spLocks noGrp="1" noRot="1" noChangeAspect="1" noTextEdit="1"/>
          </p:cNvSpPr>
          <p:nvPr>
            <p:ph type="sldImg"/>
          </p:nvPr>
        </p:nvSpPr>
        <p:spPr>
          <a:ln/>
        </p:spPr>
      </p:sp>
      <p:sp>
        <p:nvSpPr>
          <p:cNvPr id="87043" name="Plassholder for notater 2">
            <a:extLst>
              <a:ext uri="{FF2B5EF4-FFF2-40B4-BE49-F238E27FC236}">
                <a16:creationId xmlns:a16="http://schemas.microsoft.com/office/drawing/2014/main" id="{86C12867-56C4-D485-F704-9A6E1DC66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7044" name="Plassholder for lysbildenummer 3">
            <a:extLst>
              <a:ext uri="{FF2B5EF4-FFF2-40B4-BE49-F238E27FC236}">
                <a16:creationId xmlns:a16="http://schemas.microsoft.com/office/drawing/2014/main" id="{5802B3A8-D73B-59F8-6291-9DF5E7153B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29D263D-E025-4227-8AE5-495772D2C475}" type="slidenum">
              <a:rPr lang="en-GB" altLang="en-US" sz="1200"/>
              <a:pPr/>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880CF-F204-45CC-9DDB-02D147600B75}" type="slidenum">
              <a:rPr lang="en-US" altLang="en-US"/>
              <a:pPr/>
              <a:t>13</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What exactly are Genetic Algorithms?</a:t>
            </a:r>
          </a:p>
          <a:p>
            <a:r>
              <a:rPr lang="en-US" altLang="en-US"/>
              <a:t>As the name suggests, Genetic Algorithms or Gas borrow their basic working principle from natural genetics.</a:t>
            </a:r>
          </a:p>
          <a:p>
            <a:r>
              <a:rPr lang="en-US" altLang="en-US"/>
              <a:t>Genetic Algorithms are search and optimization methods based on Darwin’s principle of Natural Selection.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898ECC-B444-46D9-9365-5A74AED0A3F0}" type="datetimeFigureOut">
              <a:rPr lang="en-US" smtClean="0"/>
              <a:t>4/28/2026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600200"/>
            <a:ext cx="7772400" cy="4419600"/>
          </a:xfrm>
        </p:spPr>
        <p:txBody>
          <a:bodyPr/>
          <a:lstStyle/>
          <a:p>
            <a:pPr lvl="0"/>
            <a:endParaRPr lang="en-GB" noProof="0"/>
          </a:p>
        </p:txBody>
      </p:sp>
    </p:spTree>
    <p:extLst>
      <p:ext uri="{BB962C8B-B14F-4D97-AF65-F5344CB8AC3E}">
        <p14:creationId xmlns:p14="http://schemas.microsoft.com/office/powerpoint/2010/main" val="42919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3A274FD-B8B7-47D6-8BF5-8EAEF0D4EFE3}" type="slidenum">
              <a:rPr lang="en-US" altLang="en-US"/>
              <a:pPr/>
              <a:t>‹#›</a:t>
            </a:fld>
            <a:endParaRPr lang="en-US" altLang="en-US"/>
          </a:p>
        </p:txBody>
      </p:sp>
    </p:spTree>
    <p:extLst>
      <p:ext uri="{BB962C8B-B14F-4D97-AF65-F5344CB8AC3E}">
        <p14:creationId xmlns:p14="http://schemas.microsoft.com/office/powerpoint/2010/main" val="339832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A6472BE-717A-4775-80FA-181571686239}" type="slidenum">
              <a:rPr lang="en-US" altLang="en-US"/>
              <a:pPr/>
              <a:t>‹#›</a:t>
            </a:fld>
            <a:endParaRPr lang="en-US" altLang="en-US"/>
          </a:p>
        </p:txBody>
      </p:sp>
    </p:spTree>
    <p:extLst>
      <p:ext uri="{BB962C8B-B14F-4D97-AF65-F5344CB8AC3E}">
        <p14:creationId xmlns:p14="http://schemas.microsoft.com/office/powerpoint/2010/main" val="259775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0898ECC-B444-46D9-9365-5A74AED0A3F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0898ECC-B444-46D9-9365-5A74AED0A3F0}"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0898ECC-B444-46D9-9365-5A74AED0A3F0}"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98ECC-B444-46D9-9365-5A74AED0A3F0}"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898ECC-B444-46D9-9365-5A74AED0A3F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1D850B-8A82-4559-BE97-858C89EC748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898ECC-B444-46D9-9365-5A74AED0A3F0}" type="datetimeFigureOut">
              <a:rPr lang="en-US" smtClean="0"/>
              <a:t>4/28/2026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1D850B-8A82-4559-BE97-858C89EC748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Spec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Lecture</a:t>
            </a:r>
            <a:endParaRPr lang="en-US" dirty="0"/>
          </a:p>
        </p:txBody>
      </p:sp>
      <p:sp>
        <p:nvSpPr>
          <p:cNvPr id="3" name="Subtitle 2"/>
          <p:cNvSpPr>
            <a:spLocks noGrp="1"/>
          </p:cNvSpPr>
          <p:nvPr>
            <p:ph type="subTitle" idx="1"/>
          </p:nvPr>
        </p:nvSpPr>
        <p:spPr/>
        <p:txBody>
          <a:bodyPr/>
          <a:lstStyle/>
          <a:p>
            <a:r>
              <a:rPr lang="en-US" altLang="en-US" sz="2800" b="1" u="sng" dirty="0"/>
              <a:t>Genetic Algorithms</a:t>
            </a:r>
            <a:endParaRPr lang="en-US" dirty="0"/>
          </a:p>
        </p:txBody>
      </p:sp>
      <p:pic>
        <p:nvPicPr>
          <p:cNvPr id="4" name="Picture 3" descr="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048000"/>
            <a:ext cx="2743200" cy="3505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925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nummer 5">
            <a:extLst>
              <a:ext uri="{FF2B5EF4-FFF2-40B4-BE49-F238E27FC236}">
                <a16:creationId xmlns:a16="http://schemas.microsoft.com/office/drawing/2014/main" id="{42A6CF5F-592E-EC5C-4B7F-0DDD5D7C4E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CD0F377F-B501-4305-8E30-15E2FFAA0479}" type="slidenum">
              <a:rPr lang="en-GB" altLang="en-US" sz="1292"/>
              <a:pPr/>
              <a:t>10</a:t>
            </a:fld>
            <a:endParaRPr lang="en-GB" altLang="en-US" sz="1292"/>
          </a:p>
        </p:txBody>
      </p:sp>
      <p:sp>
        <p:nvSpPr>
          <p:cNvPr id="21507" name="Rectangle 2">
            <a:extLst>
              <a:ext uri="{FF2B5EF4-FFF2-40B4-BE49-F238E27FC236}">
                <a16:creationId xmlns:a16="http://schemas.microsoft.com/office/drawing/2014/main" id="{4A1A8CBD-8561-5B26-335B-9074DBC328E3}"/>
              </a:ext>
            </a:extLst>
          </p:cNvPr>
          <p:cNvSpPr>
            <a:spLocks noGrp="1" noChangeArrowheads="1"/>
          </p:cNvSpPr>
          <p:nvPr>
            <p:ph type="title"/>
          </p:nvPr>
        </p:nvSpPr>
        <p:spPr/>
        <p:txBody>
          <a:bodyPr/>
          <a:lstStyle/>
          <a:p>
            <a:pPr algn="ctr" eaLnBrk="1" hangingPunct="1"/>
            <a:r>
              <a:rPr lang="nb-NO" altLang="en-US" dirty="0"/>
              <a:t>Genetic Algorithms</a:t>
            </a:r>
          </a:p>
        </p:txBody>
      </p:sp>
      <p:sp>
        <p:nvSpPr>
          <p:cNvPr id="21508" name="Rectangle 3">
            <a:extLst>
              <a:ext uri="{FF2B5EF4-FFF2-40B4-BE49-F238E27FC236}">
                <a16:creationId xmlns:a16="http://schemas.microsoft.com/office/drawing/2014/main" id="{03946B67-A8E5-CD3B-0996-3B9A496FC1EF}"/>
              </a:ext>
            </a:extLst>
          </p:cNvPr>
          <p:cNvSpPr>
            <a:spLocks noGrp="1" noChangeArrowheads="1"/>
          </p:cNvSpPr>
          <p:nvPr>
            <p:ph type="body" idx="1"/>
          </p:nvPr>
        </p:nvSpPr>
        <p:spPr/>
        <p:txBody>
          <a:bodyPr/>
          <a:lstStyle/>
          <a:p>
            <a:pPr eaLnBrk="1" hangingPunct="1"/>
            <a:r>
              <a:rPr lang="nb-NO" altLang="en-US" dirty="0"/>
              <a:t>We have now studied many Metaheuristics based on the idea of a Local Search</a:t>
            </a:r>
          </a:p>
          <a:p>
            <a:pPr eaLnBrk="1" hangingPunct="1"/>
            <a:r>
              <a:rPr lang="nb-NO" altLang="en-US" dirty="0"/>
              <a:t>It is time to look at methods that are based on different mechanisms</a:t>
            </a:r>
          </a:p>
          <a:p>
            <a:pPr eaLnBrk="1" hangingPunct="1"/>
            <a:r>
              <a:rPr lang="nb-NO" altLang="en-US" dirty="0"/>
              <a:t>The first such method will be the Genetic Algorithm</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2318C013-AA96-67D6-4F16-9AB7A8B30F80}"/>
              </a:ext>
            </a:extLst>
          </p:cNvPr>
          <p:cNvSpPr>
            <a:spLocks noGrp="1" noChangeArrowheads="1"/>
          </p:cNvSpPr>
          <p:nvPr>
            <p:ph type="title"/>
          </p:nvPr>
        </p:nvSpPr>
        <p:spPr>
          <a:xfrm>
            <a:off x="395288" y="350838"/>
            <a:ext cx="8353425" cy="990600"/>
          </a:xfrm>
        </p:spPr>
        <p:txBody>
          <a:bodyPr/>
          <a:lstStyle/>
          <a:p>
            <a:pPr>
              <a:defRPr/>
            </a:pPr>
            <a:r>
              <a:rPr lang="en-US">
                <a:cs typeface="Tahoma" pitchFamily="34" charset="0"/>
              </a:rPr>
              <a:t>Basic Steps</a:t>
            </a:r>
          </a:p>
        </p:txBody>
      </p:sp>
      <p:sp>
        <p:nvSpPr>
          <p:cNvPr id="9219" name="Rectangle 4">
            <a:extLst>
              <a:ext uri="{FF2B5EF4-FFF2-40B4-BE49-F238E27FC236}">
                <a16:creationId xmlns:a16="http://schemas.microsoft.com/office/drawing/2014/main" id="{C225993A-7339-46C1-B60A-48D38C1FB3E0}"/>
              </a:ext>
            </a:extLst>
          </p:cNvPr>
          <p:cNvSpPr>
            <a:spLocks noGrp="1" noChangeArrowheads="1"/>
          </p:cNvSpPr>
          <p:nvPr>
            <p:ph type="body" sz="half" idx="1"/>
          </p:nvPr>
        </p:nvSpPr>
        <p:spPr>
          <a:xfrm>
            <a:off x="398463" y="2276475"/>
            <a:ext cx="6045200" cy="4581525"/>
          </a:xfrm>
        </p:spPr>
        <p:txBody>
          <a:bodyPr/>
          <a:lstStyle/>
          <a:p>
            <a:pPr>
              <a:lnSpc>
                <a:spcPct val="100000"/>
              </a:lnSpc>
            </a:pPr>
            <a:r>
              <a:rPr lang="en-US" altLang="en-US" sz="1800" dirty="0"/>
              <a:t>Encoding: </a:t>
            </a:r>
            <a:r>
              <a:rPr lang="en-US" altLang="en-US" sz="2000" dirty="0"/>
              <a:t>0 = not exist, 1 = exist in the Knapsack</a:t>
            </a:r>
          </a:p>
          <a:p>
            <a:pPr lvl="1">
              <a:lnSpc>
                <a:spcPct val="100000"/>
              </a:lnSpc>
              <a:buFont typeface="Wingdings" panose="05000000000000000000" pitchFamily="2" charset="2"/>
              <a:buNone/>
            </a:pPr>
            <a:r>
              <a:rPr lang="en-US" altLang="en-US" sz="1800" dirty="0"/>
              <a:t>Chromosome: 1010110</a:t>
            </a:r>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r>
              <a:rPr lang="en-US" altLang="en-US" sz="1800" dirty="0"/>
              <a:t>=&gt; Items taken: 1, 3 , 5, 6.</a:t>
            </a:r>
          </a:p>
          <a:p>
            <a:pPr>
              <a:lnSpc>
                <a:spcPct val="100000"/>
              </a:lnSpc>
            </a:pPr>
            <a:r>
              <a:rPr lang="en-US" altLang="en-US" sz="1800" dirty="0"/>
              <a:t>Generate random population of </a:t>
            </a:r>
            <a:r>
              <a:rPr lang="en-US" altLang="en-US" sz="1800" i="1" dirty="0"/>
              <a:t>n</a:t>
            </a:r>
            <a:r>
              <a:rPr lang="en-US" altLang="en-US" sz="1800" dirty="0"/>
              <a:t> chromosomes:</a:t>
            </a:r>
          </a:p>
          <a:p>
            <a:pPr lvl="1">
              <a:lnSpc>
                <a:spcPct val="100000"/>
              </a:lnSpc>
              <a:buFont typeface="Wingdings" panose="05000000000000000000" pitchFamily="2" charset="2"/>
              <a:buAutoNum type="alphaLcParenR"/>
            </a:pPr>
            <a:r>
              <a:rPr lang="en-US" altLang="en-US" sz="1800" dirty="0"/>
              <a:t>0101010</a:t>
            </a:r>
          </a:p>
          <a:p>
            <a:pPr lvl="1">
              <a:lnSpc>
                <a:spcPct val="100000"/>
              </a:lnSpc>
              <a:buFont typeface="Wingdings" panose="05000000000000000000" pitchFamily="2" charset="2"/>
              <a:buAutoNum type="alphaLcParenR"/>
            </a:pPr>
            <a:r>
              <a:rPr lang="en-US" altLang="en-US" sz="1800" dirty="0"/>
              <a:t>1100100</a:t>
            </a:r>
          </a:p>
          <a:p>
            <a:pPr lvl="1">
              <a:lnSpc>
                <a:spcPct val="100000"/>
              </a:lnSpc>
              <a:buFont typeface="Wingdings" panose="05000000000000000000" pitchFamily="2" charset="2"/>
              <a:buAutoNum type="alphaLcParenR"/>
            </a:pPr>
            <a:r>
              <a:rPr lang="en-US" altLang="en-US" sz="1800" dirty="0"/>
              <a:t>0100011</a:t>
            </a:r>
            <a:endParaRPr lang="he-IL" altLang="en-US" sz="1800" dirty="0"/>
          </a:p>
          <a:p>
            <a:pPr lvl="1">
              <a:lnSpc>
                <a:spcPct val="100000"/>
              </a:lnSpc>
              <a:buFont typeface="Wingdings" panose="05000000000000000000" pitchFamily="2" charset="2"/>
              <a:buNone/>
            </a:pPr>
            <a:endParaRPr lang="he-IL" altLang="en-US" sz="1800" dirty="0"/>
          </a:p>
        </p:txBody>
      </p:sp>
      <p:sp>
        <p:nvSpPr>
          <p:cNvPr id="418819" name="Rectangle 3">
            <a:extLst>
              <a:ext uri="{FF2B5EF4-FFF2-40B4-BE49-F238E27FC236}">
                <a16:creationId xmlns:a16="http://schemas.microsoft.com/office/drawing/2014/main" id="{FEDF836D-24F2-45B4-2A77-3E3924F27CD9}"/>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Start</a:t>
            </a:r>
          </a:p>
        </p:txBody>
      </p:sp>
      <p:pic>
        <p:nvPicPr>
          <p:cNvPr id="9221" name="Picture 6" descr="Picture1">
            <a:extLst>
              <a:ext uri="{FF2B5EF4-FFF2-40B4-BE49-F238E27FC236}">
                <a16:creationId xmlns:a16="http://schemas.microsoft.com/office/drawing/2014/main" id="{C9CE117C-73B1-D364-60C9-52773246E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8886" name="Group 70">
            <a:extLst>
              <a:ext uri="{FF2B5EF4-FFF2-40B4-BE49-F238E27FC236}">
                <a16:creationId xmlns:a16="http://schemas.microsoft.com/office/drawing/2014/main" id="{064D1FF7-D237-B088-E20C-2B5FF4AD87B6}"/>
              </a:ext>
            </a:extLst>
          </p:cNvPr>
          <p:cNvGraphicFramePr>
            <a:graphicFrameLocks noGrp="1"/>
          </p:cNvGraphicFramePr>
          <p:nvPr>
            <p:ph sz="half" idx="2"/>
            <p:extLst>
              <p:ext uri="{D42A27DB-BD31-4B8C-83A1-F6EECF244321}">
                <p14:modId xmlns:p14="http://schemas.microsoft.com/office/powerpoint/2010/main" val="2138590232"/>
              </p:ext>
            </p:extLst>
          </p:nvPr>
        </p:nvGraphicFramePr>
        <p:xfrm>
          <a:off x="263833" y="2960523"/>
          <a:ext cx="5832475" cy="1392018"/>
        </p:xfrm>
        <a:graphic>
          <a:graphicData uri="http://schemas.openxmlformats.org/drawingml/2006/table">
            <a:tbl>
              <a:tblPr rtl="1"/>
              <a:tblGrid>
                <a:gridCol w="792163">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22312">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Exist?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Picture1">
            <a:extLst>
              <a:ext uri="{FF2B5EF4-FFF2-40B4-BE49-F238E27FC236}">
                <a16:creationId xmlns:a16="http://schemas.microsoft.com/office/drawing/2014/main" id="{94B9D943-8CB9-1B12-FF9A-218C19F8E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D4A6D145-43E5-7E2F-582C-4E352001E4A0}"/>
              </a:ext>
            </a:extLst>
          </p:cNvPr>
          <p:cNvSpPr>
            <a:spLocks noGrp="1" noChangeArrowheads="1"/>
          </p:cNvSpPr>
          <p:nvPr>
            <p:ph type="body" sz="half" idx="1"/>
          </p:nvPr>
        </p:nvSpPr>
        <p:spPr>
          <a:xfrm>
            <a:off x="417871" y="2276475"/>
            <a:ext cx="6048375" cy="3986214"/>
          </a:xfrm>
        </p:spPr>
        <p:txBody>
          <a:bodyPr/>
          <a:lstStyle/>
          <a:p>
            <a:pPr marL="381000" indent="-381000">
              <a:lnSpc>
                <a:spcPct val="100000"/>
              </a:lnSpc>
              <a:buFont typeface="Wingdings" panose="05000000000000000000" pitchFamily="2" charset="2"/>
              <a:buAutoNum type="alphaLcParenR"/>
            </a:pPr>
            <a:r>
              <a:rPr lang="en-US" altLang="en-US" sz="2000" dirty="0"/>
              <a:t>0101010: Benefit= 19, Weight= 24</a:t>
            </a:r>
            <a:endParaRPr lang="en-US" altLang="en-US" dirty="0">
              <a:solidFill>
                <a:srgbClr val="FF0000"/>
              </a:solidFill>
              <a:sym typeface="Wingdings" panose="05000000000000000000" pitchFamily="2" charset="2"/>
            </a:endParaRPr>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r>
              <a:rPr lang="en-US" altLang="en-US" sz="2000" dirty="0"/>
              <a:t>1100100: Benefit= 20, Weight= 19.  </a:t>
            </a:r>
            <a:endParaRPr lang="en-US" altLang="en-US" sz="2000" b="1" dirty="0">
              <a:solidFill>
                <a:srgbClr val="33CC33"/>
              </a:solidFill>
              <a:sym typeface="Wingdings" panose="05000000000000000000" pitchFamily="2" charset="2"/>
            </a:endParaRPr>
          </a:p>
          <a:p>
            <a:pPr marL="381000" indent="-381000">
              <a:lnSpc>
                <a:spcPct val="100000"/>
              </a:lnSpc>
              <a:buFont typeface="Wingdings" panose="05000000000000000000" pitchFamily="2" charset="2"/>
              <a:buAutoNum type="alphaLcParenR"/>
            </a:pPr>
            <a:r>
              <a:rPr lang="en-US" altLang="en-US" sz="2000" dirty="0"/>
              <a:t>0100011: Benefit= 21, Weight= 18.  </a:t>
            </a:r>
          </a:p>
          <a:p>
            <a:pPr marL="381000" indent="-381000">
              <a:lnSpc>
                <a:spcPct val="100000"/>
              </a:lnSpc>
              <a:buFont typeface="Wingdings" panose="05000000000000000000" pitchFamily="2" charset="2"/>
              <a:buNone/>
            </a:pPr>
            <a:r>
              <a:rPr lang="en-US" altLang="en-US" sz="2000" dirty="0"/>
              <a:t>      </a:t>
            </a:r>
            <a:endParaRPr lang="he-IL" altLang="en-US" sz="2000" dirty="0"/>
          </a:p>
        </p:txBody>
      </p:sp>
      <p:sp>
        <p:nvSpPr>
          <p:cNvPr id="419843" name="Rectangle 3">
            <a:extLst>
              <a:ext uri="{FF2B5EF4-FFF2-40B4-BE49-F238E27FC236}">
                <a16:creationId xmlns:a16="http://schemas.microsoft.com/office/drawing/2014/main" id="{465A22B9-86CB-5C62-4C96-642D6A88A495}"/>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Fitness &amp; Selection</a:t>
            </a:r>
          </a:p>
        </p:txBody>
      </p:sp>
      <p:graphicFrame>
        <p:nvGraphicFramePr>
          <p:cNvPr id="419953" name="Group 113">
            <a:extLst>
              <a:ext uri="{FF2B5EF4-FFF2-40B4-BE49-F238E27FC236}">
                <a16:creationId xmlns:a16="http://schemas.microsoft.com/office/drawing/2014/main" id="{6EB8DA4D-E6BA-0090-61B4-5065C52E9427}"/>
              </a:ext>
            </a:extLst>
          </p:cNvPr>
          <p:cNvGraphicFramePr>
            <a:graphicFrameLocks noGrp="1"/>
          </p:cNvGraphicFramePr>
          <p:nvPr>
            <p:ph sz="half" idx="2"/>
            <p:extLst>
              <p:ext uri="{D42A27DB-BD31-4B8C-83A1-F6EECF244321}">
                <p14:modId xmlns:p14="http://schemas.microsoft.com/office/powerpoint/2010/main" val="2651635171"/>
              </p:ext>
            </p:extLst>
          </p:nvPr>
        </p:nvGraphicFramePr>
        <p:xfrm>
          <a:off x="260658" y="2677876"/>
          <a:ext cx="5832475" cy="1856024"/>
        </p:xfrm>
        <a:graphic>
          <a:graphicData uri="http://schemas.openxmlformats.org/drawingml/2006/table">
            <a:tbl>
              <a:tblPr rtl="1"/>
              <a:tblGrid>
                <a:gridCol w="719138">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19137">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9</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Benefit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dirty="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Weight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9950" name="Rectangle 110">
            <a:extLst>
              <a:ext uri="{FF2B5EF4-FFF2-40B4-BE49-F238E27FC236}">
                <a16:creationId xmlns:a16="http://schemas.microsoft.com/office/drawing/2014/main" id="{32462607-1900-5B4C-0AD4-EB485D03537D}"/>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19956" name="Text Box 116">
            <a:extLst>
              <a:ext uri="{FF2B5EF4-FFF2-40B4-BE49-F238E27FC236}">
                <a16:creationId xmlns:a16="http://schemas.microsoft.com/office/drawing/2014/main" id="{67559AC2-90E6-C70E-00E8-4875203FA1F6}"/>
              </a:ext>
            </a:extLst>
          </p:cNvPr>
          <p:cNvSpPr txBox="1">
            <a:spLocks noChangeArrowheads="1"/>
          </p:cNvSpPr>
          <p:nvPr/>
        </p:nvSpPr>
        <p:spPr bwMode="auto">
          <a:xfrm>
            <a:off x="684213" y="5805488"/>
            <a:ext cx="525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buFont typeface="Wingdings" panose="05000000000000000000" pitchFamily="2" charset="2"/>
              <a:buNone/>
            </a:pPr>
            <a:r>
              <a:rPr lang="en-US" altLang="en-US" sz="2000" b="1">
                <a:solidFill>
                  <a:srgbClr val="FF0000"/>
                </a:solidFill>
              </a:rPr>
              <a:t>=&gt; </a:t>
            </a:r>
            <a:r>
              <a:rPr lang="en-US" altLang="en-US" sz="2400" b="1">
                <a:solidFill>
                  <a:srgbClr val="FF0000"/>
                </a:solidFill>
              </a:rPr>
              <a:t>We select Chromosomes b &amp; c.</a:t>
            </a:r>
            <a:endParaRPr lang="he-IL" altLang="en-US" sz="2400" b="1">
              <a:solidFill>
                <a:srgbClr val="FF0000"/>
              </a:solidFill>
            </a:endParaRPr>
          </a:p>
        </p:txBody>
      </p:sp>
      <p:sp>
        <p:nvSpPr>
          <p:cNvPr id="419958" name="Text Box 118">
            <a:extLst>
              <a:ext uri="{FF2B5EF4-FFF2-40B4-BE49-F238E27FC236}">
                <a16:creationId xmlns:a16="http://schemas.microsoft.com/office/drawing/2014/main" id="{108C6DA7-9ED9-AB33-BB3D-B6B8EB799DEC}"/>
              </a:ext>
            </a:extLst>
          </p:cNvPr>
          <p:cNvSpPr txBox="1">
            <a:spLocks noChangeArrowheads="1"/>
          </p:cNvSpPr>
          <p:nvPr/>
        </p:nvSpPr>
        <p:spPr bwMode="auto">
          <a:xfrm>
            <a:off x="4787900" y="5157788"/>
            <a:ext cx="503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p>
        </p:txBody>
      </p:sp>
      <p:sp>
        <p:nvSpPr>
          <p:cNvPr id="419959" name="Text Box 119">
            <a:extLst>
              <a:ext uri="{FF2B5EF4-FFF2-40B4-BE49-F238E27FC236}">
                <a16:creationId xmlns:a16="http://schemas.microsoft.com/office/drawing/2014/main" id="{694CAEFE-CEB5-2899-B81F-52648AC8E864}"/>
              </a:ext>
            </a:extLst>
          </p:cNvPr>
          <p:cNvSpPr txBox="1">
            <a:spLocks noChangeArrowheads="1"/>
          </p:cNvSpPr>
          <p:nvPr/>
        </p:nvSpPr>
        <p:spPr bwMode="auto">
          <a:xfrm>
            <a:off x="4786313" y="4636627"/>
            <a:ext cx="504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endParaRPr lang="en-US" altLang="en-US">
              <a:solidFill>
                <a:srgbClr val="FF0000"/>
              </a:solidFill>
              <a:sym typeface="Wingdings" panose="05000000000000000000" pitchFamily="2" charset="2"/>
            </a:endParaRPr>
          </a:p>
        </p:txBody>
      </p:sp>
      <p:sp>
        <p:nvSpPr>
          <p:cNvPr id="419960" name="Text Box 120">
            <a:extLst>
              <a:ext uri="{FF2B5EF4-FFF2-40B4-BE49-F238E27FC236}">
                <a16:creationId xmlns:a16="http://schemas.microsoft.com/office/drawing/2014/main" id="{5CEE926E-F85A-9FEC-7308-C0976F15F88A}"/>
              </a:ext>
            </a:extLst>
          </p:cNvPr>
          <p:cNvSpPr txBox="1">
            <a:spLocks noChangeArrowheads="1"/>
          </p:cNvSpPr>
          <p:nvPr/>
        </p:nvSpPr>
        <p:spPr bwMode="auto">
          <a:xfrm>
            <a:off x="4787900" y="2133600"/>
            <a:ext cx="5032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a:solidFill>
                  <a:srgbClr val="FF0000"/>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1995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419958"/>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1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6" grpId="0"/>
      <p:bldP spid="419958" grpId="0"/>
      <p:bldP spid="419959" grpId="0"/>
      <p:bldP spid="41996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F5114104-9FA8-ED7D-54C9-753713771B90}"/>
              </a:ext>
            </a:extLst>
          </p:cNvPr>
          <p:cNvSpPr>
            <a:spLocks noGrp="1" noChangeArrowheads="1"/>
          </p:cNvSpPr>
          <p:nvPr>
            <p:ph type="body" idx="1"/>
          </p:nvPr>
        </p:nvSpPr>
        <p:spPr>
          <a:xfrm>
            <a:off x="395288" y="2276475"/>
            <a:ext cx="6048375" cy="4191000"/>
          </a:xfrm>
        </p:spPr>
        <p:txBody>
          <a:bodyPr/>
          <a:lstStyle/>
          <a:p>
            <a:pPr>
              <a:buFont typeface="Monotype Sorts" pitchFamily="2" charset="2"/>
              <a:buNone/>
            </a:pPr>
            <a:endParaRPr lang="he-IL" altLang="en-US" sz="1800">
              <a:latin typeface="Courier New" panose="02070309020205020404" pitchFamily="49" charset="0"/>
              <a:cs typeface="Courier New" panose="02070309020205020404" pitchFamily="49" charset="0"/>
            </a:endParaRPr>
          </a:p>
        </p:txBody>
      </p:sp>
      <p:sp>
        <p:nvSpPr>
          <p:cNvPr id="420880" name="Text Box 16">
            <a:extLst>
              <a:ext uri="{FF2B5EF4-FFF2-40B4-BE49-F238E27FC236}">
                <a16:creationId xmlns:a16="http://schemas.microsoft.com/office/drawing/2014/main" id="{28B6A209-9C5A-70CD-9B4A-264A983C7024}"/>
              </a:ext>
            </a:extLst>
          </p:cNvPr>
          <p:cNvSpPr txBox="1">
            <a:spLocks noChangeArrowheads="1"/>
          </p:cNvSpPr>
          <p:nvPr/>
        </p:nvSpPr>
        <p:spPr bwMode="auto">
          <a:xfrm>
            <a:off x="2339975" y="57705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98" name="Text Box 34">
            <a:extLst>
              <a:ext uri="{FF2B5EF4-FFF2-40B4-BE49-F238E27FC236}">
                <a16:creationId xmlns:a16="http://schemas.microsoft.com/office/drawing/2014/main" id="{A3495D6C-B1B8-CB65-B5E3-B5155F75E692}"/>
              </a:ext>
            </a:extLst>
          </p:cNvPr>
          <p:cNvSpPr txBox="1">
            <a:spLocks noChangeArrowheads="1"/>
          </p:cNvSpPr>
          <p:nvPr/>
        </p:nvSpPr>
        <p:spPr bwMode="auto">
          <a:xfrm>
            <a:off x="2339975" y="5734050"/>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FF3300"/>
                </a:solidFill>
                <a:latin typeface="Times New Roman" panose="02020603050405020304" pitchFamily="18" charset="0"/>
              </a:rPr>
              <a:t> 1</a:t>
            </a:r>
            <a:endParaRPr kumimoji="0" lang="en-US" altLang="en-US" sz="2400" b="1">
              <a:latin typeface="Times New Roman" panose="02020603050405020304" pitchFamily="18" charset="0"/>
            </a:endParaRPr>
          </a:p>
        </p:txBody>
      </p:sp>
      <p:sp>
        <p:nvSpPr>
          <p:cNvPr id="420867" name="Rectangle 3">
            <a:extLst>
              <a:ext uri="{FF2B5EF4-FFF2-40B4-BE49-F238E27FC236}">
                <a16:creationId xmlns:a16="http://schemas.microsoft.com/office/drawing/2014/main" id="{7D91EBEA-C3C3-FACC-235B-C46C377BAAD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endParaRPr lang="en-US" sz="2400" b="1">
              <a:solidFill>
                <a:srgbClr val="FF0000"/>
              </a:solidFill>
              <a:effectLst>
                <a:outerShdw blurRad="38100" dist="38100" dir="2700000" algn="tl">
                  <a:srgbClr val="000000"/>
                </a:outerShdw>
              </a:effectLst>
              <a:latin typeface="Tahoma" pitchFamily="34" charset="0"/>
              <a:cs typeface="Tahoma" pitchFamily="34" charset="0"/>
            </a:endParaRPr>
          </a:p>
        </p:txBody>
      </p:sp>
      <p:sp>
        <p:nvSpPr>
          <p:cNvPr id="420870" name="Rectangle 6">
            <a:extLst>
              <a:ext uri="{FF2B5EF4-FFF2-40B4-BE49-F238E27FC236}">
                <a16:creationId xmlns:a16="http://schemas.microsoft.com/office/drawing/2014/main" id="{E650E252-B8D5-48B4-5D77-3EA381D05BF4}"/>
              </a:ext>
            </a:extLst>
          </p:cNvPr>
          <p:cNvSpPr>
            <a:spLocks noChangeArrowheads="1"/>
          </p:cNvSpPr>
          <p:nvPr/>
        </p:nvSpPr>
        <p:spPr bwMode="auto">
          <a:xfrm>
            <a:off x="395288"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Crossover &amp; Mutation</a:t>
            </a:r>
          </a:p>
        </p:txBody>
      </p:sp>
      <p:pic>
        <p:nvPicPr>
          <p:cNvPr id="11271" name="Picture 7" descr="Picture1">
            <a:extLst>
              <a:ext uri="{FF2B5EF4-FFF2-40B4-BE49-F238E27FC236}">
                <a16:creationId xmlns:a16="http://schemas.microsoft.com/office/drawing/2014/main" id="{A21A5B01-DE5C-717E-06F2-0DEB18276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73" name="Rectangle 9">
            <a:extLst>
              <a:ext uri="{FF2B5EF4-FFF2-40B4-BE49-F238E27FC236}">
                <a16:creationId xmlns:a16="http://schemas.microsoft.com/office/drawing/2014/main" id="{23A5FCAC-0A53-8A4E-39C2-5F652BAB2CF0}"/>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20874" name="Text Box 10">
            <a:extLst>
              <a:ext uri="{FF2B5EF4-FFF2-40B4-BE49-F238E27FC236}">
                <a16:creationId xmlns:a16="http://schemas.microsoft.com/office/drawing/2014/main" id="{3F9B457B-45E7-B8F3-B83B-62363CEBC25E}"/>
              </a:ext>
            </a:extLst>
          </p:cNvPr>
          <p:cNvSpPr txBox="1">
            <a:spLocks noChangeArrowheads="1"/>
          </p:cNvSpPr>
          <p:nvPr/>
        </p:nvSpPr>
        <p:spPr bwMode="auto">
          <a:xfrm>
            <a:off x="2339975" y="24939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75" name="Text Box 11">
            <a:extLst>
              <a:ext uri="{FF2B5EF4-FFF2-40B4-BE49-F238E27FC236}">
                <a16:creationId xmlns:a16="http://schemas.microsoft.com/office/drawing/2014/main" id="{E6AB46E8-4216-13BA-0FD4-8A32848F785D}"/>
              </a:ext>
            </a:extLst>
          </p:cNvPr>
          <p:cNvSpPr txBox="1">
            <a:spLocks noChangeArrowheads="1"/>
          </p:cNvSpPr>
          <p:nvPr/>
        </p:nvSpPr>
        <p:spPr bwMode="auto">
          <a:xfrm>
            <a:off x="2339975" y="3332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0  1  0  0  0  1  1</a:t>
            </a:r>
          </a:p>
        </p:txBody>
      </p:sp>
      <p:sp>
        <p:nvSpPr>
          <p:cNvPr id="420876" name="Text Box 12">
            <a:extLst>
              <a:ext uri="{FF2B5EF4-FFF2-40B4-BE49-F238E27FC236}">
                <a16:creationId xmlns:a16="http://schemas.microsoft.com/office/drawing/2014/main" id="{EAAABCE8-BE3A-0DEA-5B5C-FD8373C6F041}"/>
              </a:ext>
            </a:extLst>
          </p:cNvPr>
          <p:cNvSpPr txBox="1">
            <a:spLocks noChangeArrowheads="1"/>
          </p:cNvSpPr>
          <p:nvPr/>
        </p:nvSpPr>
        <p:spPr bwMode="auto">
          <a:xfrm>
            <a:off x="400050" y="25701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1</a:t>
            </a:r>
            <a:endParaRPr kumimoji="0" lang="en-US" altLang="en-US" sz="2400">
              <a:latin typeface="Times New Roman" panose="02020603050405020304" pitchFamily="18" charset="0"/>
            </a:endParaRPr>
          </a:p>
        </p:txBody>
      </p:sp>
      <p:sp>
        <p:nvSpPr>
          <p:cNvPr id="420877" name="Text Box 13">
            <a:extLst>
              <a:ext uri="{FF2B5EF4-FFF2-40B4-BE49-F238E27FC236}">
                <a16:creationId xmlns:a16="http://schemas.microsoft.com/office/drawing/2014/main" id="{93BEE54A-B866-080B-AC17-4C862CEF6F12}"/>
              </a:ext>
            </a:extLst>
          </p:cNvPr>
          <p:cNvSpPr txBox="1">
            <a:spLocks noChangeArrowheads="1"/>
          </p:cNvSpPr>
          <p:nvPr/>
        </p:nvSpPr>
        <p:spPr bwMode="auto">
          <a:xfrm>
            <a:off x="400050" y="34083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2</a:t>
            </a:r>
            <a:endParaRPr kumimoji="0" lang="en-US" altLang="en-US" sz="2400">
              <a:latin typeface="Times New Roman" panose="02020603050405020304" pitchFamily="18" charset="0"/>
            </a:endParaRPr>
          </a:p>
        </p:txBody>
      </p:sp>
      <p:sp>
        <p:nvSpPr>
          <p:cNvPr id="420878" name="Line 14">
            <a:extLst>
              <a:ext uri="{FF2B5EF4-FFF2-40B4-BE49-F238E27FC236}">
                <a16:creationId xmlns:a16="http://schemas.microsoft.com/office/drawing/2014/main" id="{F6A00076-E3E4-558F-9A2F-5E1F6B175716}"/>
              </a:ext>
            </a:extLst>
          </p:cNvPr>
          <p:cNvSpPr>
            <a:spLocks noChangeShapeType="1"/>
          </p:cNvSpPr>
          <p:nvPr/>
        </p:nvSpPr>
        <p:spPr bwMode="auto">
          <a:xfrm flipH="1">
            <a:off x="3254375" y="2420938"/>
            <a:ext cx="22225" cy="1604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79" name="Text Box 15">
            <a:extLst>
              <a:ext uri="{FF2B5EF4-FFF2-40B4-BE49-F238E27FC236}">
                <a16:creationId xmlns:a16="http://schemas.microsoft.com/office/drawing/2014/main" id="{F45D00BB-F834-07A7-C923-A1A1C510803C}"/>
              </a:ext>
            </a:extLst>
          </p:cNvPr>
          <p:cNvSpPr txBox="1">
            <a:spLocks noChangeArrowheads="1"/>
          </p:cNvSpPr>
          <p:nvPr/>
        </p:nvSpPr>
        <p:spPr bwMode="auto">
          <a:xfrm>
            <a:off x="2339975" y="4856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9900"/>
                </a:solidFill>
                <a:latin typeface="Times New Roman" panose="02020603050405020304" pitchFamily="18" charset="0"/>
              </a:rPr>
              <a:t>0  0  1  1</a:t>
            </a:r>
          </a:p>
        </p:txBody>
      </p:sp>
      <p:sp>
        <p:nvSpPr>
          <p:cNvPr id="420881" name="Text Box 17">
            <a:extLst>
              <a:ext uri="{FF2B5EF4-FFF2-40B4-BE49-F238E27FC236}">
                <a16:creationId xmlns:a16="http://schemas.microsoft.com/office/drawing/2014/main" id="{508A9D32-A6C0-09CD-74CB-29CDA444038B}"/>
              </a:ext>
            </a:extLst>
          </p:cNvPr>
          <p:cNvSpPr txBox="1">
            <a:spLocks noChangeArrowheads="1"/>
          </p:cNvSpPr>
          <p:nvPr/>
        </p:nvSpPr>
        <p:spPr bwMode="auto">
          <a:xfrm>
            <a:off x="477838" y="49323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1</a:t>
            </a:r>
            <a:endParaRPr kumimoji="0" lang="en-US" altLang="en-US" sz="2400">
              <a:latin typeface="Times New Roman" panose="02020603050405020304" pitchFamily="18" charset="0"/>
            </a:endParaRPr>
          </a:p>
        </p:txBody>
      </p:sp>
      <p:sp>
        <p:nvSpPr>
          <p:cNvPr id="420882" name="Text Box 18">
            <a:extLst>
              <a:ext uri="{FF2B5EF4-FFF2-40B4-BE49-F238E27FC236}">
                <a16:creationId xmlns:a16="http://schemas.microsoft.com/office/drawing/2014/main" id="{33A6345D-28D8-8242-68C5-54CFB5F3AD75}"/>
              </a:ext>
            </a:extLst>
          </p:cNvPr>
          <p:cNvSpPr txBox="1">
            <a:spLocks noChangeArrowheads="1"/>
          </p:cNvSpPr>
          <p:nvPr/>
        </p:nvSpPr>
        <p:spPr bwMode="auto">
          <a:xfrm>
            <a:off x="477838" y="57705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2</a:t>
            </a:r>
            <a:endParaRPr kumimoji="0" lang="en-US" altLang="en-US" sz="2400">
              <a:latin typeface="Times New Roman" panose="02020603050405020304" pitchFamily="18" charset="0"/>
            </a:endParaRPr>
          </a:p>
        </p:txBody>
      </p:sp>
      <p:sp>
        <p:nvSpPr>
          <p:cNvPr id="420883" name="Line 19">
            <a:extLst>
              <a:ext uri="{FF2B5EF4-FFF2-40B4-BE49-F238E27FC236}">
                <a16:creationId xmlns:a16="http://schemas.microsoft.com/office/drawing/2014/main" id="{AD142EB5-7120-2C69-46F8-B769B04787C6}"/>
              </a:ext>
            </a:extLst>
          </p:cNvPr>
          <p:cNvSpPr>
            <a:spLocks noChangeShapeType="1"/>
          </p:cNvSpPr>
          <p:nvPr/>
        </p:nvSpPr>
        <p:spPr bwMode="auto">
          <a:xfrm>
            <a:off x="3254375" y="4703763"/>
            <a:ext cx="22225" cy="167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84" name="Line 20">
            <a:extLst>
              <a:ext uri="{FF2B5EF4-FFF2-40B4-BE49-F238E27FC236}">
                <a16:creationId xmlns:a16="http://schemas.microsoft.com/office/drawing/2014/main" id="{06120E08-CFCA-84B8-F780-2C6F20B15BF8}"/>
              </a:ext>
            </a:extLst>
          </p:cNvPr>
          <p:cNvSpPr>
            <a:spLocks noChangeShapeType="1"/>
          </p:cNvSpPr>
          <p:nvPr/>
        </p:nvSpPr>
        <p:spPr bwMode="auto">
          <a:xfrm flipH="1">
            <a:off x="1806575" y="2951163"/>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5" name="Line 21">
            <a:extLst>
              <a:ext uri="{FF2B5EF4-FFF2-40B4-BE49-F238E27FC236}">
                <a16:creationId xmlns:a16="http://schemas.microsoft.com/office/drawing/2014/main" id="{0CFE902F-ED9E-A3D9-C2FF-33933202BE43}"/>
              </a:ext>
            </a:extLst>
          </p:cNvPr>
          <p:cNvSpPr>
            <a:spLocks noChangeShapeType="1"/>
          </p:cNvSpPr>
          <p:nvPr/>
        </p:nvSpPr>
        <p:spPr bwMode="auto">
          <a:xfrm>
            <a:off x="1806575" y="3332163"/>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6" name="Line 22">
            <a:extLst>
              <a:ext uri="{FF2B5EF4-FFF2-40B4-BE49-F238E27FC236}">
                <a16:creationId xmlns:a16="http://schemas.microsoft.com/office/drawing/2014/main" id="{CB5C6DD6-8091-B8FF-0EED-A6BEBFBCE5EA}"/>
              </a:ext>
            </a:extLst>
          </p:cNvPr>
          <p:cNvSpPr>
            <a:spLocks noChangeShapeType="1"/>
          </p:cNvSpPr>
          <p:nvPr/>
        </p:nvSpPr>
        <p:spPr bwMode="auto">
          <a:xfrm>
            <a:off x="1806575" y="4703763"/>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7" name="Line 23">
            <a:extLst>
              <a:ext uri="{FF2B5EF4-FFF2-40B4-BE49-F238E27FC236}">
                <a16:creationId xmlns:a16="http://schemas.microsoft.com/office/drawing/2014/main" id="{A4391C3E-BB2B-86AB-A604-E6A1A405BCF7}"/>
              </a:ext>
            </a:extLst>
          </p:cNvPr>
          <p:cNvSpPr>
            <a:spLocks noChangeShapeType="1"/>
          </p:cNvSpPr>
          <p:nvPr/>
        </p:nvSpPr>
        <p:spPr bwMode="auto">
          <a:xfrm flipH="1">
            <a:off x="1730375" y="3789363"/>
            <a:ext cx="6096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8" name="Line 24">
            <a:extLst>
              <a:ext uri="{FF2B5EF4-FFF2-40B4-BE49-F238E27FC236}">
                <a16:creationId xmlns:a16="http://schemas.microsoft.com/office/drawing/2014/main" id="{CB9C77AC-4B78-9746-4DFF-72B6FECBD523}"/>
              </a:ext>
            </a:extLst>
          </p:cNvPr>
          <p:cNvSpPr>
            <a:spLocks noChangeShapeType="1"/>
          </p:cNvSpPr>
          <p:nvPr/>
        </p:nvSpPr>
        <p:spPr bwMode="auto">
          <a:xfrm>
            <a:off x="1730375" y="5541963"/>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9" name="Line 25">
            <a:extLst>
              <a:ext uri="{FF2B5EF4-FFF2-40B4-BE49-F238E27FC236}">
                <a16:creationId xmlns:a16="http://schemas.microsoft.com/office/drawing/2014/main" id="{43E20F7D-84A2-D050-E584-A51613F13D8E}"/>
              </a:ext>
            </a:extLst>
          </p:cNvPr>
          <p:cNvSpPr>
            <a:spLocks noChangeShapeType="1"/>
          </p:cNvSpPr>
          <p:nvPr/>
        </p:nvSpPr>
        <p:spPr bwMode="auto">
          <a:xfrm>
            <a:off x="4473575" y="2951163"/>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0" name="Line 26">
            <a:extLst>
              <a:ext uri="{FF2B5EF4-FFF2-40B4-BE49-F238E27FC236}">
                <a16:creationId xmlns:a16="http://schemas.microsoft.com/office/drawing/2014/main" id="{68CF5053-4943-9B50-5176-A3F9E17D38D3}"/>
              </a:ext>
            </a:extLst>
          </p:cNvPr>
          <p:cNvSpPr>
            <a:spLocks noChangeShapeType="1"/>
          </p:cNvSpPr>
          <p:nvPr/>
        </p:nvSpPr>
        <p:spPr bwMode="auto">
          <a:xfrm>
            <a:off x="5464175" y="3560763"/>
            <a:ext cx="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1" name="Line 27">
            <a:extLst>
              <a:ext uri="{FF2B5EF4-FFF2-40B4-BE49-F238E27FC236}">
                <a16:creationId xmlns:a16="http://schemas.microsoft.com/office/drawing/2014/main" id="{15AA091C-DE1F-6E6D-0062-66ACED82AEA8}"/>
              </a:ext>
            </a:extLst>
          </p:cNvPr>
          <p:cNvSpPr>
            <a:spLocks noChangeShapeType="1"/>
          </p:cNvSpPr>
          <p:nvPr/>
        </p:nvSpPr>
        <p:spPr bwMode="auto">
          <a:xfrm flipH="1">
            <a:off x="4549775" y="5389563"/>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2" name="Line 28">
            <a:extLst>
              <a:ext uri="{FF2B5EF4-FFF2-40B4-BE49-F238E27FC236}">
                <a16:creationId xmlns:a16="http://schemas.microsoft.com/office/drawing/2014/main" id="{E88CB8FB-5D91-364B-6869-695E05122FE4}"/>
              </a:ext>
            </a:extLst>
          </p:cNvPr>
          <p:cNvSpPr>
            <a:spLocks noChangeShapeType="1"/>
          </p:cNvSpPr>
          <p:nvPr/>
        </p:nvSpPr>
        <p:spPr bwMode="auto">
          <a:xfrm>
            <a:off x="4244975" y="3789363"/>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3" name="Line 29">
            <a:extLst>
              <a:ext uri="{FF2B5EF4-FFF2-40B4-BE49-F238E27FC236}">
                <a16:creationId xmlns:a16="http://schemas.microsoft.com/office/drawing/2014/main" id="{003E3B00-75B7-1B1E-66BA-331799E7AF5A}"/>
              </a:ext>
            </a:extLst>
          </p:cNvPr>
          <p:cNvSpPr>
            <a:spLocks noChangeShapeType="1"/>
          </p:cNvSpPr>
          <p:nvPr/>
        </p:nvSpPr>
        <p:spPr bwMode="auto">
          <a:xfrm flipH="1">
            <a:off x="4397375" y="5878513"/>
            <a:ext cx="679450" cy="120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4" name="Text Box 30">
            <a:extLst>
              <a:ext uri="{FF2B5EF4-FFF2-40B4-BE49-F238E27FC236}">
                <a16:creationId xmlns:a16="http://schemas.microsoft.com/office/drawing/2014/main" id="{4FF40862-DEFF-92E1-4BF4-FC9202A382CD}"/>
              </a:ext>
            </a:extLst>
          </p:cNvPr>
          <p:cNvSpPr txBox="1">
            <a:spLocks noChangeArrowheads="1"/>
          </p:cNvSpPr>
          <p:nvPr/>
        </p:nvSpPr>
        <p:spPr bwMode="auto">
          <a:xfrm>
            <a:off x="5003800" y="566102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Mutation</a:t>
            </a:r>
            <a:endParaRPr kumimoji="0"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8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8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8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8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8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nodeType="clickEffect">
                                  <p:stCondLst>
                                    <p:cond delay="0"/>
                                  </p:stCondLst>
                                  <p:childTnLst>
                                    <p:set>
                                      <p:cBhvr>
                                        <p:cTn id="20" dur="1" fill="hold">
                                          <p:stCondLst>
                                            <p:cond delay="0"/>
                                          </p:stCondLst>
                                        </p:cTn>
                                        <p:tgtEl>
                                          <p:spTgt spid="420878"/>
                                        </p:tgtEl>
                                        <p:attrNameLst>
                                          <p:attrName>style.visibility</p:attrName>
                                        </p:attrNameLst>
                                      </p:cBhvr>
                                      <p:to>
                                        <p:strVal val="visible"/>
                                      </p:to>
                                    </p:set>
                                    <p:anim calcmode="lin" valueType="num">
                                      <p:cBhvr>
                                        <p:cTn id="21" dur="5000" fill="hold"/>
                                        <p:tgtEl>
                                          <p:spTgt spid="420878"/>
                                        </p:tgtEl>
                                        <p:attrNameLst>
                                          <p:attrName>ppt_w</p:attrName>
                                        </p:attrNameLst>
                                      </p:cBhvr>
                                      <p:tavLst>
                                        <p:tav tm="0" fmla="#ppt_w*sin(2.5*pi*$)">
                                          <p:val>
                                            <p:fltVal val="0"/>
                                          </p:val>
                                        </p:tav>
                                        <p:tav tm="100000">
                                          <p:val>
                                            <p:fltVal val="1"/>
                                          </p:val>
                                        </p:tav>
                                      </p:tavLst>
                                    </p:anim>
                                    <p:anim calcmode="lin" valueType="num">
                                      <p:cBhvr>
                                        <p:cTn id="22" dur="5000" fill="hold"/>
                                        <p:tgtEl>
                                          <p:spTgt spid="42087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20884"/>
                                        </p:tgtEl>
                                        <p:attrNameLst>
                                          <p:attrName>style.visibility</p:attrName>
                                        </p:attrNameLst>
                                      </p:cBhvr>
                                      <p:to>
                                        <p:strVal val="visible"/>
                                      </p:to>
                                    </p:set>
                                    <p:animEffect transition="in" filter="strips(downLeft)">
                                      <p:cBhvr>
                                        <p:cTn id="27" dur="500"/>
                                        <p:tgtEl>
                                          <p:spTgt spid="420884"/>
                                        </p:tgtEl>
                                      </p:cBhvr>
                                    </p:animEffect>
                                  </p:childTnLst>
                                </p:cTn>
                              </p:par>
                              <p:par>
                                <p:cTn id="28" presetID="53" presetClass="entr" presetSubtype="0" fill="hold" nodeType="withEffect">
                                  <p:stCondLst>
                                    <p:cond delay="0"/>
                                  </p:stCondLst>
                                  <p:childTnLst>
                                    <p:set>
                                      <p:cBhvr>
                                        <p:cTn id="29" dur="1" fill="hold">
                                          <p:stCondLst>
                                            <p:cond delay="0"/>
                                          </p:stCondLst>
                                        </p:cTn>
                                        <p:tgtEl>
                                          <p:spTgt spid="420889"/>
                                        </p:tgtEl>
                                        <p:attrNameLst>
                                          <p:attrName>style.visibility</p:attrName>
                                        </p:attrNameLst>
                                      </p:cBhvr>
                                      <p:to>
                                        <p:strVal val="visible"/>
                                      </p:to>
                                    </p:set>
                                    <p:anim calcmode="lin" valueType="num">
                                      <p:cBhvr>
                                        <p:cTn id="30" dur="500" fill="hold"/>
                                        <p:tgtEl>
                                          <p:spTgt spid="420889"/>
                                        </p:tgtEl>
                                        <p:attrNameLst>
                                          <p:attrName>ppt_w</p:attrName>
                                        </p:attrNameLst>
                                      </p:cBhvr>
                                      <p:tavLst>
                                        <p:tav tm="0">
                                          <p:val>
                                            <p:fltVal val="0"/>
                                          </p:val>
                                        </p:tav>
                                        <p:tav tm="100000">
                                          <p:val>
                                            <p:strVal val="#ppt_w"/>
                                          </p:val>
                                        </p:tav>
                                      </p:tavLst>
                                    </p:anim>
                                    <p:anim calcmode="lin" valueType="num">
                                      <p:cBhvr>
                                        <p:cTn id="31" dur="500" fill="hold"/>
                                        <p:tgtEl>
                                          <p:spTgt spid="420889"/>
                                        </p:tgtEl>
                                        <p:attrNameLst>
                                          <p:attrName>ppt_h</p:attrName>
                                        </p:attrNameLst>
                                      </p:cBhvr>
                                      <p:tavLst>
                                        <p:tav tm="0">
                                          <p:val>
                                            <p:fltVal val="0"/>
                                          </p:val>
                                        </p:tav>
                                        <p:tav tm="100000">
                                          <p:val>
                                            <p:strVal val="#ppt_h"/>
                                          </p:val>
                                        </p:tav>
                                      </p:tavLst>
                                    </p:anim>
                                    <p:animEffect transition="in" filter="fade">
                                      <p:cBhvr>
                                        <p:cTn id="32" dur="500"/>
                                        <p:tgtEl>
                                          <p:spTgt spid="420889"/>
                                        </p:tgtEl>
                                      </p:cBhvr>
                                    </p:animEffect>
                                  </p:childTnLst>
                                </p:cTn>
                              </p:par>
                            </p:childTnLst>
                          </p:cTn>
                        </p:par>
                        <p:par>
                          <p:cTn id="33" fill="hold" nodeType="afterGroup">
                            <p:stCondLst>
                              <p:cond delay="500"/>
                            </p:stCondLst>
                            <p:childTnLst>
                              <p:par>
                                <p:cTn id="34" presetID="18" presetClass="entr" presetSubtype="12" fill="hold" nodeType="afterEffect">
                                  <p:stCondLst>
                                    <p:cond delay="0"/>
                                  </p:stCondLst>
                                  <p:childTnLst>
                                    <p:set>
                                      <p:cBhvr>
                                        <p:cTn id="35" dur="1" fill="hold">
                                          <p:stCondLst>
                                            <p:cond delay="0"/>
                                          </p:stCondLst>
                                        </p:cTn>
                                        <p:tgtEl>
                                          <p:spTgt spid="420885"/>
                                        </p:tgtEl>
                                        <p:attrNameLst>
                                          <p:attrName>style.visibility</p:attrName>
                                        </p:attrNameLst>
                                      </p:cBhvr>
                                      <p:to>
                                        <p:strVal val="visible"/>
                                      </p:to>
                                    </p:set>
                                    <p:animEffect transition="in" filter="strips(downLeft)">
                                      <p:cBhvr>
                                        <p:cTn id="36" dur="500"/>
                                        <p:tgtEl>
                                          <p:spTgt spid="420885"/>
                                        </p:tgtEl>
                                      </p:cBhvr>
                                    </p:animEffect>
                                  </p:childTnLst>
                                </p:cTn>
                              </p:par>
                              <p:par>
                                <p:cTn id="37" presetID="18" presetClass="entr" presetSubtype="12" fill="hold" nodeType="withEffect">
                                  <p:stCondLst>
                                    <p:cond delay="0"/>
                                  </p:stCondLst>
                                  <p:childTnLst>
                                    <p:set>
                                      <p:cBhvr>
                                        <p:cTn id="38" dur="1" fill="hold">
                                          <p:stCondLst>
                                            <p:cond delay="0"/>
                                          </p:stCondLst>
                                        </p:cTn>
                                        <p:tgtEl>
                                          <p:spTgt spid="420890"/>
                                        </p:tgtEl>
                                        <p:attrNameLst>
                                          <p:attrName>style.visibility</p:attrName>
                                        </p:attrNameLst>
                                      </p:cBhvr>
                                      <p:to>
                                        <p:strVal val="visible"/>
                                      </p:to>
                                    </p:set>
                                    <p:animEffect transition="in" filter="strips(downLeft)">
                                      <p:cBhvr>
                                        <p:cTn id="39" dur="500"/>
                                        <p:tgtEl>
                                          <p:spTgt spid="420890"/>
                                        </p:tgtEl>
                                      </p:cBhvr>
                                    </p:animEffect>
                                  </p:childTnLst>
                                </p:cTn>
                              </p:par>
                              <p:par>
                                <p:cTn id="40" presetID="18" presetClass="entr" presetSubtype="12" fill="hold" nodeType="withEffect">
                                  <p:stCondLst>
                                    <p:cond delay="0"/>
                                  </p:stCondLst>
                                  <p:childTnLst>
                                    <p:set>
                                      <p:cBhvr>
                                        <p:cTn id="41" dur="1" fill="hold">
                                          <p:stCondLst>
                                            <p:cond delay="0"/>
                                          </p:stCondLst>
                                        </p:cTn>
                                        <p:tgtEl>
                                          <p:spTgt spid="420892"/>
                                        </p:tgtEl>
                                        <p:attrNameLst>
                                          <p:attrName>style.visibility</p:attrName>
                                        </p:attrNameLst>
                                      </p:cBhvr>
                                      <p:to>
                                        <p:strVal val="visible"/>
                                      </p:to>
                                    </p:set>
                                    <p:animEffect transition="in" filter="strips(downLeft)">
                                      <p:cBhvr>
                                        <p:cTn id="42" dur="500"/>
                                        <p:tgtEl>
                                          <p:spTgt spid="420892"/>
                                        </p:tgtEl>
                                      </p:cBhvr>
                                    </p:animEffect>
                                  </p:childTnLst>
                                </p:cTn>
                              </p:par>
                              <p:par>
                                <p:cTn id="43" presetID="18" presetClass="entr" presetSubtype="12" fill="hold" nodeType="withEffect">
                                  <p:stCondLst>
                                    <p:cond delay="0"/>
                                  </p:stCondLst>
                                  <p:childTnLst>
                                    <p:set>
                                      <p:cBhvr>
                                        <p:cTn id="44" dur="1" fill="hold">
                                          <p:stCondLst>
                                            <p:cond delay="0"/>
                                          </p:stCondLst>
                                        </p:cTn>
                                        <p:tgtEl>
                                          <p:spTgt spid="420887"/>
                                        </p:tgtEl>
                                        <p:attrNameLst>
                                          <p:attrName>style.visibility</p:attrName>
                                        </p:attrNameLst>
                                      </p:cBhvr>
                                      <p:to>
                                        <p:strVal val="visible"/>
                                      </p:to>
                                    </p:set>
                                    <p:animEffect transition="in" filter="strips(downLeft)">
                                      <p:cBhvr>
                                        <p:cTn id="45" dur="500"/>
                                        <p:tgtEl>
                                          <p:spTgt spid="420887"/>
                                        </p:tgtEl>
                                      </p:cBhvr>
                                    </p:animEffect>
                                  </p:childTnLst>
                                </p:cTn>
                              </p:par>
                            </p:childTnLst>
                          </p:cTn>
                        </p:par>
                        <p:par>
                          <p:cTn id="46" fill="hold" nodeType="afterGroup">
                            <p:stCondLst>
                              <p:cond delay="1000"/>
                            </p:stCondLst>
                            <p:childTnLst>
                              <p:par>
                                <p:cTn id="47" presetID="23" presetClass="entr" presetSubtype="16" fill="hold" nodeType="afterEffect">
                                  <p:stCondLst>
                                    <p:cond delay="0"/>
                                  </p:stCondLst>
                                  <p:childTnLst>
                                    <p:set>
                                      <p:cBhvr>
                                        <p:cTn id="48" dur="1" fill="hold">
                                          <p:stCondLst>
                                            <p:cond delay="0"/>
                                          </p:stCondLst>
                                        </p:cTn>
                                        <p:tgtEl>
                                          <p:spTgt spid="420886"/>
                                        </p:tgtEl>
                                        <p:attrNameLst>
                                          <p:attrName>style.visibility</p:attrName>
                                        </p:attrNameLst>
                                      </p:cBhvr>
                                      <p:to>
                                        <p:strVal val="visible"/>
                                      </p:to>
                                    </p:set>
                                    <p:anim calcmode="lin" valueType="num">
                                      <p:cBhvr>
                                        <p:cTn id="49" dur="500" fill="hold"/>
                                        <p:tgtEl>
                                          <p:spTgt spid="420886"/>
                                        </p:tgtEl>
                                        <p:attrNameLst>
                                          <p:attrName>ppt_w</p:attrName>
                                        </p:attrNameLst>
                                      </p:cBhvr>
                                      <p:tavLst>
                                        <p:tav tm="0">
                                          <p:val>
                                            <p:fltVal val="0"/>
                                          </p:val>
                                        </p:tav>
                                        <p:tav tm="100000">
                                          <p:val>
                                            <p:strVal val="#ppt_w"/>
                                          </p:val>
                                        </p:tav>
                                      </p:tavLst>
                                    </p:anim>
                                    <p:anim calcmode="lin" valueType="num">
                                      <p:cBhvr>
                                        <p:cTn id="50" dur="500" fill="hold"/>
                                        <p:tgtEl>
                                          <p:spTgt spid="420886"/>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420888"/>
                                        </p:tgtEl>
                                        <p:attrNameLst>
                                          <p:attrName>style.visibility</p:attrName>
                                        </p:attrNameLst>
                                      </p:cBhvr>
                                      <p:to>
                                        <p:strVal val="visible"/>
                                      </p:to>
                                    </p:set>
                                    <p:anim calcmode="lin" valueType="num">
                                      <p:cBhvr>
                                        <p:cTn id="53" dur="500" fill="hold"/>
                                        <p:tgtEl>
                                          <p:spTgt spid="420888"/>
                                        </p:tgtEl>
                                        <p:attrNameLst>
                                          <p:attrName>ppt_w</p:attrName>
                                        </p:attrNameLst>
                                      </p:cBhvr>
                                      <p:tavLst>
                                        <p:tav tm="0">
                                          <p:val>
                                            <p:fltVal val="0"/>
                                          </p:val>
                                        </p:tav>
                                        <p:tav tm="100000">
                                          <p:val>
                                            <p:strVal val="#ppt_w"/>
                                          </p:val>
                                        </p:tav>
                                      </p:tavLst>
                                    </p:anim>
                                    <p:anim calcmode="lin" valueType="num">
                                      <p:cBhvr>
                                        <p:cTn id="54" dur="500" fill="hold"/>
                                        <p:tgtEl>
                                          <p:spTgt spid="420888"/>
                                        </p:tgtEl>
                                        <p:attrNameLst>
                                          <p:attrName>ppt_h</p:attrName>
                                        </p:attrNameLst>
                                      </p:cBhvr>
                                      <p:tavLst>
                                        <p:tav tm="0">
                                          <p:val>
                                            <p:fltVal val="0"/>
                                          </p:val>
                                        </p:tav>
                                        <p:tav tm="100000">
                                          <p:val>
                                            <p:strVal val="#ppt_h"/>
                                          </p:val>
                                        </p:tav>
                                      </p:tavLst>
                                    </p:anim>
                                  </p:childTnLst>
                                </p:cTn>
                              </p:par>
                              <p:par>
                                <p:cTn id="55" presetID="18" presetClass="entr" presetSubtype="12" fill="hold" nodeType="withEffect">
                                  <p:stCondLst>
                                    <p:cond delay="0"/>
                                  </p:stCondLst>
                                  <p:childTnLst>
                                    <p:set>
                                      <p:cBhvr>
                                        <p:cTn id="56" dur="1" fill="hold">
                                          <p:stCondLst>
                                            <p:cond delay="0"/>
                                          </p:stCondLst>
                                        </p:cTn>
                                        <p:tgtEl>
                                          <p:spTgt spid="420891"/>
                                        </p:tgtEl>
                                        <p:attrNameLst>
                                          <p:attrName>style.visibility</p:attrName>
                                        </p:attrNameLst>
                                      </p:cBhvr>
                                      <p:to>
                                        <p:strVal val="visible"/>
                                      </p:to>
                                    </p:set>
                                    <p:animEffect transition="in" filter="strips(downLeft)">
                                      <p:cBhvr>
                                        <p:cTn id="57" dur="500"/>
                                        <p:tgtEl>
                                          <p:spTgt spid="420891"/>
                                        </p:tgtEl>
                                      </p:cBhvr>
                                    </p:animEffect>
                                  </p:childTnLst>
                                </p:cTn>
                              </p:par>
                            </p:childTnLst>
                          </p:cTn>
                        </p:par>
                        <p:par>
                          <p:cTn id="58" fill="hold" nodeType="afterGroup">
                            <p:stCondLst>
                              <p:cond delay="1500"/>
                            </p:stCondLst>
                            <p:childTnLst>
                              <p:par>
                                <p:cTn id="59" presetID="23" presetClass="entr" presetSubtype="16" fill="hold" nodeType="afterEffect">
                                  <p:stCondLst>
                                    <p:cond delay="0"/>
                                  </p:stCondLst>
                                  <p:childTnLst>
                                    <p:set>
                                      <p:cBhvr>
                                        <p:cTn id="60" dur="1" fill="hold">
                                          <p:stCondLst>
                                            <p:cond delay="0"/>
                                          </p:stCondLst>
                                        </p:cTn>
                                        <p:tgtEl>
                                          <p:spTgt spid="420883"/>
                                        </p:tgtEl>
                                        <p:attrNameLst>
                                          <p:attrName>style.visibility</p:attrName>
                                        </p:attrNameLst>
                                      </p:cBhvr>
                                      <p:to>
                                        <p:strVal val="visible"/>
                                      </p:to>
                                    </p:set>
                                    <p:anim calcmode="lin" valueType="num">
                                      <p:cBhvr>
                                        <p:cTn id="61" dur="500" fill="hold"/>
                                        <p:tgtEl>
                                          <p:spTgt spid="420883"/>
                                        </p:tgtEl>
                                        <p:attrNameLst>
                                          <p:attrName>ppt_w</p:attrName>
                                        </p:attrNameLst>
                                      </p:cBhvr>
                                      <p:tavLst>
                                        <p:tav tm="0">
                                          <p:val>
                                            <p:fltVal val="0"/>
                                          </p:val>
                                        </p:tav>
                                        <p:tav tm="100000">
                                          <p:val>
                                            <p:strVal val="#ppt_w"/>
                                          </p:val>
                                        </p:tav>
                                      </p:tavLst>
                                    </p:anim>
                                    <p:anim calcmode="lin" valueType="num">
                                      <p:cBhvr>
                                        <p:cTn id="62" dur="500" fill="hold"/>
                                        <p:tgtEl>
                                          <p:spTgt spid="420883"/>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420879"/>
                                        </p:tgtEl>
                                        <p:attrNameLst>
                                          <p:attrName>style.visibility</p:attrName>
                                        </p:attrNameLst>
                                      </p:cBhvr>
                                      <p:to>
                                        <p:strVal val="visible"/>
                                      </p:to>
                                    </p:set>
                                  </p:childTnLst>
                                </p:cTn>
                              </p:par>
                            </p:childTnLst>
                          </p:cTn>
                        </p:par>
                        <p:par>
                          <p:cTn id="66" fill="hold" nodeType="afterGroup">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42088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0894"/>
                                        </p:tgtEl>
                                        <p:attrNameLst>
                                          <p:attrName>style.visibility</p:attrName>
                                        </p:attrNameLst>
                                      </p:cBhvr>
                                      <p:to>
                                        <p:strVal val="visible"/>
                                      </p:to>
                                    </p:set>
                                  </p:childTnLst>
                                </p:cTn>
                              </p:par>
                            </p:childTnLst>
                          </p:cTn>
                        </p:par>
                        <p:par>
                          <p:cTn id="73" fill="hold" nodeType="afterGroup">
                            <p:stCondLst>
                              <p:cond delay="0"/>
                            </p:stCondLst>
                            <p:childTnLst>
                              <p:par>
                                <p:cTn id="74" presetID="18" presetClass="entr" presetSubtype="12" fill="hold" nodeType="afterEffect">
                                  <p:stCondLst>
                                    <p:cond delay="0"/>
                                  </p:stCondLst>
                                  <p:childTnLst>
                                    <p:set>
                                      <p:cBhvr>
                                        <p:cTn id="75" dur="1" fill="hold">
                                          <p:stCondLst>
                                            <p:cond delay="0"/>
                                          </p:stCondLst>
                                        </p:cTn>
                                        <p:tgtEl>
                                          <p:spTgt spid="420893"/>
                                        </p:tgtEl>
                                        <p:attrNameLst>
                                          <p:attrName>style.visibility</p:attrName>
                                        </p:attrNameLst>
                                      </p:cBhvr>
                                      <p:to>
                                        <p:strVal val="visible"/>
                                      </p:to>
                                    </p:set>
                                    <p:animEffect transition="in" filter="strips(downLeft)">
                                      <p:cBhvr>
                                        <p:cTn id="76" dur="500"/>
                                        <p:tgtEl>
                                          <p:spTgt spid="420893"/>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420898"/>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420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0" grpId="0" animBg="1"/>
      <p:bldP spid="420880" grpId="1" animBg="1"/>
      <p:bldP spid="420898" grpId="0" animBg="1"/>
      <p:bldP spid="420874" grpId="0" animBg="1"/>
      <p:bldP spid="420875" grpId="0" animBg="1"/>
      <p:bldP spid="420876" grpId="0"/>
      <p:bldP spid="420877" grpId="0"/>
      <p:bldP spid="420879" grpId="0" animBg="1"/>
      <p:bldP spid="420881" grpId="0"/>
      <p:bldP spid="420882" grpId="0"/>
      <p:bldP spid="42089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6EE20074-565D-2860-B2BF-A3B118905D70}"/>
              </a:ext>
            </a:extLst>
          </p:cNvPr>
          <p:cNvSpPr>
            <a:spLocks noGrp="1" noChangeArrowheads="1"/>
          </p:cNvSpPr>
          <p:nvPr>
            <p:ph type="title"/>
          </p:nvPr>
        </p:nvSpPr>
        <p:spPr>
          <a:xfrm>
            <a:off x="381000" y="381000"/>
            <a:ext cx="8367713" cy="990600"/>
          </a:xfrm>
        </p:spPr>
        <p:txBody>
          <a:bodyPr/>
          <a:lstStyle/>
          <a:p>
            <a:pPr>
              <a:defRPr/>
            </a:pPr>
            <a:r>
              <a:rPr lang="en-US"/>
              <a:t>Basic Steps Cont.</a:t>
            </a:r>
          </a:p>
        </p:txBody>
      </p:sp>
      <p:sp>
        <p:nvSpPr>
          <p:cNvPr id="421891" name="Rectangle 3">
            <a:extLst>
              <a:ext uri="{FF2B5EF4-FFF2-40B4-BE49-F238E27FC236}">
                <a16:creationId xmlns:a16="http://schemas.microsoft.com/office/drawing/2014/main" id="{3B3D9D20-EFC4-CA80-9FC6-157A7DA4D9EA}"/>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Accepting, Replacing &amp; Testing</a:t>
            </a:r>
          </a:p>
        </p:txBody>
      </p:sp>
      <p:sp>
        <p:nvSpPr>
          <p:cNvPr id="12292" name="Rectangle 4">
            <a:extLst>
              <a:ext uri="{FF2B5EF4-FFF2-40B4-BE49-F238E27FC236}">
                <a16:creationId xmlns:a16="http://schemas.microsoft.com/office/drawing/2014/main" id="{6D6F546E-FF10-11B5-4749-4390B68A9EAC}"/>
              </a:ext>
            </a:extLst>
          </p:cNvPr>
          <p:cNvSpPr>
            <a:spLocks noGrp="1" noChangeArrowheads="1"/>
          </p:cNvSpPr>
          <p:nvPr>
            <p:ph type="body" idx="1"/>
          </p:nvPr>
        </p:nvSpPr>
        <p:spPr>
          <a:xfrm>
            <a:off x="395288" y="2276475"/>
            <a:ext cx="6048375" cy="4191000"/>
          </a:xfrm>
        </p:spPr>
        <p:txBody>
          <a:bodyPr/>
          <a:lstStyle/>
          <a:p>
            <a:pPr>
              <a:lnSpc>
                <a:spcPct val="110000"/>
              </a:lnSpc>
              <a:buFont typeface="Wingdings" panose="05000000000000000000" pitchFamily="2" charset="2"/>
              <a:buChar char="ü"/>
            </a:pPr>
            <a:r>
              <a:rPr lang="en-US" altLang="en-US" sz="2400"/>
              <a:t>Place new offspring in a new population.</a:t>
            </a:r>
          </a:p>
          <a:p>
            <a:pPr>
              <a:lnSpc>
                <a:spcPct val="110000"/>
              </a:lnSpc>
              <a:buFont typeface="Wingdings" panose="05000000000000000000" pitchFamily="2" charset="2"/>
              <a:buChar char="ü"/>
            </a:pPr>
            <a:r>
              <a:rPr lang="en-US" altLang="en-US" sz="2400"/>
              <a:t>Use new generated population for a further run of algorithm.</a:t>
            </a:r>
          </a:p>
          <a:p>
            <a:pPr>
              <a:lnSpc>
                <a:spcPct val="110000"/>
              </a:lnSpc>
              <a:buFont typeface="Wingdings" panose="05000000000000000000" pitchFamily="2" charset="2"/>
              <a:buChar char="ü"/>
            </a:pPr>
            <a:r>
              <a:rPr lang="en-US" altLang="en-US" sz="2400"/>
              <a:t>If the end condition is satisfied, then </a:t>
            </a:r>
            <a:r>
              <a:rPr lang="en-US" altLang="en-US" sz="2400" b="1"/>
              <a:t>stop</a:t>
            </a:r>
            <a:r>
              <a:rPr lang="en-US" altLang="en-US" sz="2400"/>
              <a:t>. End conditions:</a:t>
            </a:r>
          </a:p>
          <a:p>
            <a:pPr lvl="1">
              <a:lnSpc>
                <a:spcPct val="110000"/>
              </a:lnSpc>
              <a:buFont typeface="Wingdings" panose="05000000000000000000" pitchFamily="2" charset="2"/>
              <a:buChar char="§"/>
            </a:pPr>
            <a:r>
              <a:rPr lang="en-US" altLang="en-US" sz="2000"/>
              <a:t>Number of populations.</a:t>
            </a:r>
          </a:p>
          <a:p>
            <a:pPr lvl="1">
              <a:lnSpc>
                <a:spcPct val="110000"/>
              </a:lnSpc>
              <a:buFont typeface="Wingdings" panose="05000000000000000000" pitchFamily="2" charset="2"/>
              <a:buChar char="§"/>
            </a:pPr>
            <a:r>
              <a:rPr lang="en-US" altLang="en-US" sz="2000"/>
              <a:t>Improvement of the best solution.</a:t>
            </a:r>
          </a:p>
          <a:p>
            <a:pPr>
              <a:lnSpc>
                <a:spcPct val="110000"/>
              </a:lnSpc>
              <a:buFont typeface="Wingdings" panose="05000000000000000000" pitchFamily="2" charset="2"/>
              <a:buChar char="ü"/>
            </a:pPr>
            <a:r>
              <a:rPr lang="en-US" altLang="en-US" sz="2400"/>
              <a:t>Else, return to step 2 </a:t>
            </a:r>
            <a:r>
              <a:rPr lang="en-US" altLang="en-US" sz="2400" b="1"/>
              <a:t>[Fitness].</a:t>
            </a:r>
            <a:endParaRPr lang="he-IL" altLang="en-US" sz="2400"/>
          </a:p>
        </p:txBody>
      </p:sp>
      <p:pic>
        <p:nvPicPr>
          <p:cNvPr id="12293" name="Picture 6" descr="Picture1">
            <a:extLst>
              <a:ext uri="{FF2B5EF4-FFF2-40B4-BE49-F238E27FC236}">
                <a16:creationId xmlns:a16="http://schemas.microsoft.com/office/drawing/2014/main" id="{CF4C4589-9221-2E1D-89BC-FCB0EC958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01ED3DE6-5096-75CA-0756-AE9AC6D0ECDC}"/>
              </a:ext>
            </a:extLst>
          </p:cNvPr>
          <p:cNvSpPr>
            <a:spLocks noGrp="1" noChangeArrowheads="1"/>
          </p:cNvSpPr>
          <p:nvPr>
            <p:ph type="title"/>
          </p:nvPr>
        </p:nvSpPr>
        <p:spPr>
          <a:xfrm>
            <a:off x="381000" y="381000"/>
            <a:ext cx="8367713" cy="990600"/>
          </a:xfrm>
        </p:spPr>
        <p:txBody>
          <a:bodyPr/>
          <a:lstStyle/>
          <a:p>
            <a:pPr>
              <a:defRPr/>
            </a:pPr>
            <a:r>
              <a:rPr lang="en-US" dirty="0">
                <a:cs typeface="Tahoma" pitchFamily="34" charset="0"/>
              </a:rPr>
              <a:t>Genetic Algorithm</a:t>
            </a:r>
          </a:p>
        </p:txBody>
      </p:sp>
      <p:sp>
        <p:nvSpPr>
          <p:cNvPr id="432131" name="Rectangle 3">
            <a:extLst>
              <a:ext uri="{FF2B5EF4-FFF2-40B4-BE49-F238E27FC236}">
                <a16:creationId xmlns:a16="http://schemas.microsoft.com/office/drawing/2014/main" id="{E4E5C8C7-3DB3-E28B-9FCE-EC6C39239321}"/>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Conclusion</a:t>
            </a:r>
          </a:p>
        </p:txBody>
      </p:sp>
      <p:sp>
        <p:nvSpPr>
          <p:cNvPr id="13316" name="Rectangle 4">
            <a:extLst>
              <a:ext uri="{FF2B5EF4-FFF2-40B4-BE49-F238E27FC236}">
                <a16:creationId xmlns:a16="http://schemas.microsoft.com/office/drawing/2014/main" id="{9EAB1808-3355-9FBA-7D3F-D3EC61BE1A6B}"/>
              </a:ext>
            </a:extLst>
          </p:cNvPr>
          <p:cNvSpPr>
            <a:spLocks noGrp="1" noChangeArrowheads="1"/>
          </p:cNvSpPr>
          <p:nvPr>
            <p:ph type="body" idx="1"/>
          </p:nvPr>
        </p:nvSpPr>
        <p:spPr>
          <a:xfrm>
            <a:off x="395288" y="2276475"/>
            <a:ext cx="6048375" cy="4191000"/>
          </a:xfrm>
        </p:spPr>
        <p:txBody>
          <a:bodyPr/>
          <a:lstStyle/>
          <a:p>
            <a:r>
              <a:rPr kumimoji="0" lang="en-US" altLang="en-US" sz="2800"/>
              <a:t>GA is nondeterministic – two runs may end with different results</a:t>
            </a:r>
          </a:p>
          <a:p>
            <a:endParaRPr kumimoji="0" lang="en-US" altLang="en-US" sz="2800"/>
          </a:p>
          <a:p>
            <a:r>
              <a:rPr kumimoji="0" lang="en-US" altLang="en-US" sz="2800"/>
              <a:t>There’s no indication whether best individual is optimal</a:t>
            </a:r>
          </a:p>
        </p:txBody>
      </p:sp>
      <p:pic>
        <p:nvPicPr>
          <p:cNvPr id="13317" name="Picture 7" descr="Picture1">
            <a:extLst>
              <a:ext uri="{FF2B5EF4-FFF2-40B4-BE49-F238E27FC236}">
                <a16:creationId xmlns:a16="http://schemas.microsoft.com/office/drawing/2014/main" id="{F9152553-C8D4-257D-A92D-1CA23E6F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2302E-579F-AA18-2606-218A5CA4D3E5}"/>
              </a:ext>
            </a:extLst>
          </p:cNvPr>
          <p:cNvPicPr>
            <a:picLocks noChangeAspect="1"/>
          </p:cNvPicPr>
          <p:nvPr/>
        </p:nvPicPr>
        <p:blipFill>
          <a:blip r:embed="rId2"/>
          <a:stretch>
            <a:fillRect/>
          </a:stretch>
        </p:blipFill>
        <p:spPr>
          <a:xfrm>
            <a:off x="0" y="1018001"/>
            <a:ext cx="9144000" cy="4821998"/>
          </a:xfrm>
          <a:prstGeom prst="rect">
            <a:avLst/>
          </a:prstGeom>
        </p:spPr>
      </p:pic>
    </p:spTree>
    <p:extLst>
      <p:ext uri="{BB962C8B-B14F-4D97-AF65-F5344CB8AC3E}">
        <p14:creationId xmlns:p14="http://schemas.microsoft.com/office/powerpoint/2010/main" val="36968261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254E9-4021-DE1B-95E7-16CCE6774E08}"/>
              </a:ext>
            </a:extLst>
          </p:cNvPr>
          <p:cNvPicPr>
            <a:picLocks noChangeAspect="1"/>
          </p:cNvPicPr>
          <p:nvPr/>
        </p:nvPicPr>
        <p:blipFill>
          <a:blip r:embed="rId2"/>
          <a:stretch>
            <a:fillRect/>
          </a:stretch>
        </p:blipFill>
        <p:spPr>
          <a:xfrm>
            <a:off x="160671" y="1219200"/>
            <a:ext cx="8983329" cy="5410955"/>
          </a:xfrm>
          <a:prstGeom prst="rect">
            <a:avLst/>
          </a:prstGeom>
        </p:spPr>
      </p:pic>
    </p:spTree>
    <p:extLst>
      <p:ext uri="{BB962C8B-B14F-4D97-AF65-F5344CB8AC3E}">
        <p14:creationId xmlns:p14="http://schemas.microsoft.com/office/powerpoint/2010/main" val="25336863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B1078-D431-E084-3970-4088047AF1A4}"/>
              </a:ext>
            </a:extLst>
          </p:cNvPr>
          <p:cNvPicPr>
            <a:picLocks noChangeAspect="1"/>
          </p:cNvPicPr>
          <p:nvPr/>
        </p:nvPicPr>
        <p:blipFill>
          <a:blip r:embed="rId2"/>
          <a:stretch>
            <a:fillRect/>
          </a:stretch>
        </p:blipFill>
        <p:spPr>
          <a:xfrm>
            <a:off x="0" y="1107000"/>
            <a:ext cx="9144000" cy="4644000"/>
          </a:xfrm>
          <a:prstGeom prst="rect">
            <a:avLst/>
          </a:prstGeom>
        </p:spPr>
      </p:pic>
    </p:spTree>
    <p:extLst>
      <p:ext uri="{BB962C8B-B14F-4D97-AF65-F5344CB8AC3E}">
        <p14:creationId xmlns:p14="http://schemas.microsoft.com/office/powerpoint/2010/main" val="26302174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808EC-E074-9014-D9A3-3ADFC1985DC9}"/>
              </a:ext>
            </a:extLst>
          </p:cNvPr>
          <p:cNvPicPr>
            <a:picLocks noChangeAspect="1"/>
          </p:cNvPicPr>
          <p:nvPr/>
        </p:nvPicPr>
        <p:blipFill>
          <a:blip r:embed="rId2"/>
          <a:stretch>
            <a:fillRect/>
          </a:stretch>
        </p:blipFill>
        <p:spPr>
          <a:xfrm>
            <a:off x="-9832" y="990600"/>
            <a:ext cx="9144000" cy="5068186"/>
          </a:xfrm>
          <a:prstGeom prst="rect">
            <a:avLst/>
          </a:prstGeom>
        </p:spPr>
      </p:pic>
    </p:spTree>
    <p:extLst>
      <p:ext uri="{BB962C8B-B14F-4D97-AF65-F5344CB8AC3E}">
        <p14:creationId xmlns:p14="http://schemas.microsoft.com/office/powerpoint/2010/main" val="24208975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6D7DF-9B36-8DD6-A126-03732CC01451}"/>
              </a:ext>
            </a:extLst>
          </p:cNvPr>
          <p:cNvPicPr>
            <a:picLocks noChangeAspect="1"/>
          </p:cNvPicPr>
          <p:nvPr/>
        </p:nvPicPr>
        <p:blipFill>
          <a:blip r:embed="rId2"/>
          <a:stretch>
            <a:fillRect/>
          </a:stretch>
        </p:blipFill>
        <p:spPr>
          <a:xfrm>
            <a:off x="85099" y="871180"/>
            <a:ext cx="8973802" cy="5115639"/>
          </a:xfrm>
          <a:prstGeom prst="rect">
            <a:avLst/>
          </a:prstGeom>
        </p:spPr>
      </p:pic>
    </p:spTree>
    <p:extLst>
      <p:ext uri="{BB962C8B-B14F-4D97-AF65-F5344CB8AC3E}">
        <p14:creationId xmlns:p14="http://schemas.microsoft.com/office/powerpoint/2010/main" val="278762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16F3-6BFF-6E6B-0F04-034A48EE955A}"/>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What is Metaheuristics?</a:t>
            </a:r>
          </a:p>
        </p:txBody>
      </p:sp>
      <p:sp>
        <p:nvSpPr>
          <p:cNvPr id="3" name="Content Placeholder 2">
            <a:extLst>
              <a:ext uri="{FF2B5EF4-FFF2-40B4-BE49-F238E27FC236}">
                <a16:creationId xmlns:a16="http://schemas.microsoft.com/office/drawing/2014/main" id="{586A8824-DD8E-42D7-9A83-C72FDC6287EC}"/>
              </a:ext>
            </a:extLst>
          </p:cNvPr>
          <p:cNvSpPr>
            <a:spLocks noGrp="1"/>
          </p:cNvSpPr>
          <p:nvPr>
            <p:ph idx="1"/>
          </p:nvPr>
        </p:nvSpPr>
        <p:spPr>
          <a:xfrm>
            <a:off x="228600" y="1935480"/>
            <a:ext cx="8839200" cy="4389120"/>
          </a:xfrm>
        </p:spPr>
        <p:txBody>
          <a:bodyPr/>
          <a:lstStyle/>
          <a:p>
            <a:pPr algn="just"/>
            <a:r>
              <a:rPr lang="en-GB" b="1" dirty="0">
                <a:latin typeface="Times New Roman" panose="02020603050405020304" pitchFamily="18" charset="0"/>
                <a:cs typeface="Times New Roman" panose="02020603050405020304" pitchFamily="18" charset="0"/>
              </a:rPr>
              <a:t>Metaheuristics</a:t>
            </a:r>
            <a:r>
              <a:rPr lang="en-GB" dirty="0">
                <a:latin typeface="Times New Roman" panose="02020603050405020304" pitchFamily="18" charset="0"/>
                <a:cs typeface="Times New Roman" panose="02020603050405020304" pitchFamily="18" charset="0"/>
              </a:rPr>
              <a:t> are </a:t>
            </a:r>
            <a:r>
              <a:rPr lang="en-GB" b="1" dirty="0">
                <a:latin typeface="Times New Roman" panose="02020603050405020304" pitchFamily="18" charset="0"/>
                <a:cs typeface="Times New Roman" panose="02020603050405020304" pitchFamily="18" charset="0"/>
              </a:rPr>
              <a:t>high-level problem-solving strategies</a:t>
            </a:r>
            <a:r>
              <a:rPr lang="en-GB" dirty="0">
                <a:latin typeface="Times New Roman" panose="02020603050405020304" pitchFamily="18" charset="0"/>
                <a:cs typeface="Times New Roman" panose="02020603050405020304" pitchFamily="18" charset="0"/>
              </a:rPr>
              <a:t> designed to find </a:t>
            </a:r>
            <a:r>
              <a:rPr lang="en-GB" b="1" dirty="0">
                <a:latin typeface="Times New Roman" panose="02020603050405020304" pitchFamily="18" charset="0"/>
                <a:cs typeface="Times New Roman" panose="02020603050405020304" pitchFamily="18" charset="0"/>
              </a:rPr>
              <a:t>good (often near-optimal) solutions</a:t>
            </a:r>
            <a:r>
              <a:rPr lang="en-GB" dirty="0">
                <a:latin typeface="Times New Roman" panose="02020603050405020304" pitchFamily="18" charset="0"/>
                <a:cs typeface="Times New Roman" panose="02020603050405020304" pitchFamily="18" charset="0"/>
              </a:rPr>
              <a:t> to complex optimization problems where exact methods are too slow or impractical.</a:t>
            </a:r>
          </a:p>
          <a:p>
            <a:pPr algn="just"/>
            <a:endParaRPr lang="en-GB" dirty="0">
              <a:latin typeface="Times New Roman" panose="02020603050405020304" pitchFamily="18" charset="0"/>
              <a:cs typeface="Times New Roman" panose="02020603050405020304" pitchFamily="18" charset="0"/>
            </a:endParaRPr>
          </a:p>
          <a:p>
            <a:pPr algn="just"/>
            <a:r>
              <a:rPr lang="en-GB" dirty="0"/>
              <a:t>“Smart search strategies that guide simpler heuristics to explore the solution space efficiently.”</a:t>
            </a:r>
          </a:p>
          <a:p>
            <a:pPr algn="just"/>
            <a:endParaRPr lang="en-GB" dirty="0"/>
          </a:p>
          <a:p>
            <a:pPr algn="just"/>
            <a:r>
              <a:rPr lang="en-GB" dirty="0"/>
              <a:t>They don’t guarantee the absolute best answer, but they aim for </a:t>
            </a:r>
            <a:r>
              <a:rPr lang="en-GB" b="1" dirty="0"/>
              <a:t>very good solutions in reasonable time</a:t>
            </a:r>
            <a:r>
              <a:rPr lang="en-GB" dirty="0"/>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5240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FF20-0AE9-3C3C-5872-8F7EA79C796B}"/>
              </a:ext>
            </a:extLst>
          </p:cNvPr>
          <p:cNvPicPr>
            <a:picLocks noChangeAspect="1"/>
          </p:cNvPicPr>
          <p:nvPr/>
        </p:nvPicPr>
        <p:blipFill>
          <a:blip r:embed="rId2"/>
          <a:stretch>
            <a:fillRect/>
          </a:stretch>
        </p:blipFill>
        <p:spPr>
          <a:xfrm>
            <a:off x="0" y="1114287"/>
            <a:ext cx="9144000" cy="4629426"/>
          </a:xfrm>
          <a:prstGeom prst="rect">
            <a:avLst/>
          </a:prstGeom>
        </p:spPr>
      </p:pic>
    </p:spTree>
    <p:extLst>
      <p:ext uri="{BB962C8B-B14F-4D97-AF65-F5344CB8AC3E}">
        <p14:creationId xmlns:p14="http://schemas.microsoft.com/office/powerpoint/2010/main" val="415440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D66-BF28-49C1-8AA7-EF8DA7B9D106}"/>
              </a:ext>
            </a:extLst>
          </p:cNvPr>
          <p:cNvSpPr>
            <a:spLocks noGrp="1"/>
          </p:cNvSpPr>
          <p:nvPr>
            <p:ph type="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Where Are Metaheuristics Used?</a:t>
            </a:r>
          </a:p>
        </p:txBody>
      </p:sp>
      <p:sp>
        <p:nvSpPr>
          <p:cNvPr id="5" name="Rectangle 2">
            <a:extLst>
              <a:ext uri="{FF2B5EF4-FFF2-40B4-BE49-F238E27FC236}">
                <a16:creationId xmlns:a16="http://schemas.microsoft.com/office/drawing/2014/main" id="{9386B5D5-08D7-518B-C21A-CFF90652185B}"/>
              </a:ext>
            </a:extLst>
          </p:cNvPr>
          <p:cNvSpPr>
            <a:spLocks noGrp="1" noChangeArrowheads="1"/>
          </p:cNvSpPr>
          <p:nvPr>
            <p:ph idx="1"/>
          </p:nvPr>
        </p:nvSpPr>
        <p:spPr bwMode="auto">
          <a:xfrm>
            <a:off x="609600" y="2258199"/>
            <a:ext cx="716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Logistics (routing, delivery)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Manufacturing (scheduling)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&amp; machine learning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Finance (portfolio optimization)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Engineering design </a:t>
            </a:r>
          </a:p>
        </p:txBody>
      </p:sp>
    </p:spTree>
    <p:extLst>
      <p:ext uri="{BB962C8B-B14F-4D97-AF65-F5344CB8AC3E}">
        <p14:creationId xmlns:p14="http://schemas.microsoft.com/office/powerpoint/2010/main" val="327511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C15EAF-A5AC-444B-9CB6-59D5E0B13CC4}" type="slidenum">
              <a:rPr lang="en-US" altLang="en-US"/>
              <a:pPr/>
              <a:t>13</a:t>
            </a:fld>
            <a:endParaRPr lang="en-US" altLang="en-US"/>
          </a:p>
        </p:txBody>
      </p:sp>
      <p:sp>
        <p:nvSpPr>
          <p:cNvPr id="2052" name="Rectangle 4"/>
          <p:cNvSpPr>
            <a:spLocks noGrp="1" noChangeArrowheads="1"/>
          </p:cNvSpPr>
          <p:nvPr>
            <p:ph type="title"/>
          </p:nvPr>
        </p:nvSpPr>
        <p:spPr/>
        <p:txBody>
          <a:bodyPr/>
          <a:lstStyle/>
          <a:p>
            <a:r>
              <a:rPr lang="en-US" altLang="en-US" sz="4000" b="1" u="sng"/>
              <a:t>What Are Genetic Algorithms (GAs)?</a:t>
            </a:r>
          </a:p>
        </p:txBody>
      </p:sp>
      <p:sp>
        <p:nvSpPr>
          <p:cNvPr id="2053" name="Rectangle 5"/>
          <p:cNvSpPr>
            <a:spLocks noGrp="1" noChangeArrowheads="1"/>
          </p:cNvSpPr>
          <p:nvPr>
            <p:ph type="body" idx="1"/>
          </p:nvPr>
        </p:nvSpPr>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Genetic Algorithms are </a:t>
            </a:r>
            <a:r>
              <a:rPr lang="en-US" altLang="en-US" i="1">
                <a:solidFill>
                  <a:srgbClr val="CC3300"/>
                </a:solidFill>
              </a:rPr>
              <a:t>search</a:t>
            </a:r>
            <a:r>
              <a:rPr lang="en-US" altLang="en-US"/>
              <a:t> and </a:t>
            </a:r>
            <a:r>
              <a:rPr lang="en-US" altLang="en-US" i="1">
                <a:solidFill>
                  <a:srgbClr val="CC3300"/>
                </a:solidFill>
              </a:rPr>
              <a:t>optimization</a:t>
            </a:r>
            <a:r>
              <a:rPr lang="en-US" altLang="en-US"/>
              <a:t> techniques based on Darwin’s Principle of </a:t>
            </a:r>
            <a:r>
              <a:rPr lang="en-US" altLang="en-US" i="1">
                <a:solidFill>
                  <a:srgbClr val="CC3300"/>
                </a:solidFill>
              </a:rPr>
              <a:t>Natural Selection</a:t>
            </a:r>
            <a:r>
              <a:rPr lang="en-US" altLang="en-US"/>
              <a:t>.</a:t>
            </a:r>
          </a:p>
        </p:txBody>
      </p:sp>
    </p:spTree>
    <p:extLst>
      <p:ext uri="{BB962C8B-B14F-4D97-AF65-F5344CB8AC3E}">
        <p14:creationId xmlns:p14="http://schemas.microsoft.com/office/powerpoint/2010/main" val="49798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D31A10-7C85-44CC-9D98-EE7BBB6BA3BD}" type="slidenum">
              <a:rPr lang="en-US" altLang="en-US"/>
              <a:pPr/>
              <a:t>14</a:t>
            </a:fld>
            <a:endParaRPr lang="en-US" altLang="en-US"/>
          </a:p>
        </p:txBody>
      </p:sp>
      <p:sp>
        <p:nvSpPr>
          <p:cNvPr id="13314" name="Rectangle 2"/>
          <p:cNvSpPr>
            <a:spLocks noGrp="1" noChangeArrowheads="1"/>
          </p:cNvSpPr>
          <p:nvPr>
            <p:ph type="title"/>
          </p:nvPr>
        </p:nvSpPr>
        <p:spPr>
          <a:xfrm>
            <a:off x="457200" y="277813"/>
            <a:ext cx="8229600" cy="866775"/>
          </a:xfrm>
        </p:spPr>
        <p:txBody>
          <a:bodyPr/>
          <a:lstStyle/>
          <a:p>
            <a:r>
              <a:rPr lang="en-US" altLang="en-US" sz="2900" b="1"/>
              <a:t> </a:t>
            </a:r>
            <a:r>
              <a:rPr lang="en-US" altLang="en-US" sz="3600" b="1" u="sng"/>
              <a:t>Darwin’s Principle Of Natural Selection</a:t>
            </a:r>
            <a:r>
              <a:rPr lang="en-US" altLang="en-US" sz="2900" b="1"/>
              <a:t>	</a:t>
            </a:r>
          </a:p>
        </p:txBody>
      </p:sp>
      <p:sp>
        <p:nvSpPr>
          <p:cNvPr id="13315" name="Rectangle 3"/>
          <p:cNvSpPr>
            <a:spLocks noGrp="1" noChangeArrowheads="1"/>
          </p:cNvSpPr>
          <p:nvPr>
            <p:ph type="body" idx="1"/>
          </p:nvPr>
        </p:nvSpPr>
        <p:spPr>
          <a:xfrm>
            <a:off x="533400" y="1295400"/>
            <a:ext cx="8077200" cy="4648200"/>
          </a:xfrm>
        </p:spPr>
        <p:txBody>
          <a:bodyPr/>
          <a:lstStyle/>
          <a:p>
            <a:pPr>
              <a:lnSpc>
                <a:spcPct val="90000"/>
              </a:lnSpc>
            </a:pPr>
            <a:r>
              <a:rPr lang="en-US" altLang="en-US" sz="2400" dirty="0"/>
              <a:t>IF there are organisms that reproduce, and </a:t>
            </a:r>
          </a:p>
          <a:p>
            <a:pPr>
              <a:lnSpc>
                <a:spcPct val="90000"/>
              </a:lnSpc>
            </a:pPr>
            <a:r>
              <a:rPr lang="en-US" altLang="en-US" sz="2400" dirty="0"/>
              <a:t>IF offsprings inherit traits from their progenitors, and </a:t>
            </a:r>
          </a:p>
          <a:p>
            <a:pPr>
              <a:lnSpc>
                <a:spcPct val="90000"/>
              </a:lnSpc>
            </a:pPr>
            <a:r>
              <a:rPr lang="en-US" altLang="en-US" sz="2400" dirty="0"/>
              <a:t>IF there is variability of traits, and </a:t>
            </a:r>
          </a:p>
          <a:p>
            <a:pPr>
              <a:lnSpc>
                <a:spcPct val="90000"/>
              </a:lnSpc>
            </a:pPr>
            <a:r>
              <a:rPr lang="en-US" altLang="en-US" sz="2400" dirty="0"/>
              <a:t>IF the environment cannot support all members of a growing population, </a:t>
            </a:r>
          </a:p>
          <a:p>
            <a:pPr>
              <a:lnSpc>
                <a:spcPct val="90000"/>
              </a:lnSpc>
            </a:pPr>
            <a:r>
              <a:rPr lang="en-US" altLang="en-US" sz="2400" dirty="0"/>
              <a:t>THEN those members of the population with less-adaptive traits (determined by the environment) will die out, and </a:t>
            </a:r>
          </a:p>
          <a:p>
            <a:pPr>
              <a:lnSpc>
                <a:spcPct val="90000"/>
              </a:lnSpc>
            </a:pPr>
            <a:r>
              <a:rPr lang="en-US" altLang="en-US" sz="2400" dirty="0"/>
              <a:t>THEN those members with more-adaptive traits (determined by the environment) will thrive </a:t>
            </a:r>
          </a:p>
          <a:p>
            <a:pPr>
              <a:lnSpc>
                <a:spcPct val="90000"/>
              </a:lnSpc>
              <a:buFont typeface="Wingdings" pitchFamily="2" charset="2"/>
              <a:buNone/>
            </a:pPr>
            <a:endParaRPr lang="en-US" altLang="en-US" sz="2400" dirty="0"/>
          </a:p>
          <a:p>
            <a:pPr algn="ctr">
              <a:lnSpc>
                <a:spcPct val="90000"/>
              </a:lnSpc>
              <a:buFont typeface="Wingdings" pitchFamily="2" charset="2"/>
              <a:buNone/>
            </a:pPr>
            <a:r>
              <a:rPr lang="en-US" altLang="en-US" sz="2400" dirty="0"/>
              <a:t>The result is the evolution of </a:t>
            </a:r>
            <a:r>
              <a:rPr lang="en-US" altLang="en-US" sz="2400" dirty="0">
                <a:solidFill>
                  <a:schemeClr val="tx2"/>
                </a:solidFill>
                <a:hlinkClick r:id="rId2" tooltip="Species"/>
              </a:rPr>
              <a:t>species</a:t>
            </a:r>
            <a:r>
              <a:rPr lang="en-US" altLang="en-US" sz="2400" dirty="0">
                <a:solidFill>
                  <a:schemeClr val="tx2"/>
                </a:solidFill>
              </a:rPr>
              <a:t>.</a:t>
            </a:r>
            <a:r>
              <a:rPr lang="en-US" altLang="en-US" sz="2400" dirty="0"/>
              <a:t> </a:t>
            </a:r>
          </a:p>
        </p:txBody>
      </p:sp>
    </p:spTree>
    <p:extLst>
      <p:ext uri="{BB962C8B-B14F-4D97-AF65-F5344CB8AC3E}">
        <p14:creationId xmlns:p14="http://schemas.microsoft.com/office/powerpoint/2010/main" val="10615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7" end="7"/>
                                            </p:txEl>
                                          </p:spTgt>
                                        </p:tgtEl>
                                        <p:attrNameLst>
                                          <p:attrName>style.visibility</p:attrName>
                                        </p:attrNameLst>
                                      </p:cBhvr>
                                      <p:to>
                                        <p:strVal val="visible"/>
                                      </p:to>
                                    </p:set>
                                    <p:anim calcmode="lin" valueType="num">
                                      <p:cBhvr additive="base">
                                        <p:cTn id="4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33B9C6-2703-4853-A8F7-D8B5FB93B8D7}" type="slidenum">
              <a:rPr lang="en-US" altLang="en-US"/>
              <a:pPr/>
              <a:t>15</a:t>
            </a:fld>
            <a:endParaRPr lang="en-US" altLang="en-US"/>
          </a:p>
        </p:txBody>
      </p:sp>
      <p:sp>
        <p:nvSpPr>
          <p:cNvPr id="6152" name="Rectangle 8"/>
          <p:cNvSpPr>
            <a:spLocks noGrp="1" noChangeArrowheads="1"/>
          </p:cNvSpPr>
          <p:nvPr>
            <p:ph type="title"/>
          </p:nvPr>
        </p:nvSpPr>
        <p:spPr>
          <a:xfrm>
            <a:off x="457200" y="277813"/>
            <a:ext cx="8229600" cy="1627187"/>
          </a:xfrm>
        </p:spPr>
        <p:txBody>
          <a:bodyPr/>
          <a:lstStyle/>
          <a:p>
            <a:pPr algn="ctr"/>
            <a:r>
              <a:rPr lang="en-US" altLang="en-US" sz="4000" b="1" u="sng"/>
              <a:t>Basic Idea Of Principle Of Natural Selection</a:t>
            </a:r>
          </a:p>
        </p:txBody>
      </p:sp>
      <p:sp>
        <p:nvSpPr>
          <p:cNvPr id="6153" name="Rectangle 9"/>
          <p:cNvSpPr>
            <a:spLocks noGrp="1" noChangeArrowheads="1"/>
          </p:cNvSpPr>
          <p:nvPr>
            <p:ph type="body" idx="1"/>
          </p:nvPr>
        </p:nvSpPr>
        <p:spPr/>
        <p:txBody>
          <a:bodyPr/>
          <a:lstStyle/>
          <a:p>
            <a:pPr>
              <a:buFont typeface="Wingdings" pitchFamily="2" charset="2"/>
              <a:buNone/>
            </a:pPr>
            <a:endParaRPr lang="en-US" altLang="en-US"/>
          </a:p>
          <a:p>
            <a:pPr>
              <a:buFont typeface="Wingdings" pitchFamily="2" charset="2"/>
              <a:buNone/>
            </a:pPr>
            <a:endParaRPr lang="en-US" altLang="en-US"/>
          </a:p>
          <a:p>
            <a:pPr algn="ctr">
              <a:buFont typeface="Wingdings" pitchFamily="2" charset="2"/>
              <a:buNone/>
            </a:pPr>
            <a:r>
              <a:rPr lang="en-US" altLang="en-US" sz="3600" b="1" i="1">
                <a:solidFill>
                  <a:schemeClr val="tx2"/>
                </a:solidFill>
              </a:rPr>
              <a:t>“Select The Best, Discard The Rest”</a:t>
            </a:r>
          </a:p>
        </p:txBody>
      </p:sp>
    </p:spTree>
    <p:extLst>
      <p:ext uri="{BB962C8B-B14F-4D97-AF65-F5344CB8AC3E}">
        <p14:creationId xmlns:p14="http://schemas.microsoft.com/office/powerpoint/2010/main" val="71582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nummer 5">
            <a:extLst>
              <a:ext uri="{FF2B5EF4-FFF2-40B4-BE49-F238E27FC236}">
                <a16:creationId xmlns:a16="http://schemas.microsoft.com/office/drawing/2014/main" id="{F86AC39B-F619-A037-F5EC-33B85DF56C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044B2CAF-DCFE-4973-A321-A1260344D6F4}" type="slidenum">
              <a:rPr lang="en-GB" altLang="en-US" sz="1292"/>
              <a:pPr/>
              <a:t>16</a:t>
            </a:fld>
            <a:endParaRPr lang="en-GB" altLang="en-US" sz="1292"/>
          </a:p>
        </p:txBody>
      </p:sp>
      <p:sp>
        <p:nvSpPr>
          <p:cNvPr id="22531" name="Rectangle 2">
            <a:extLst>
              <a:ext uri="{FF2B5EF4-FFF2-40B4-BE49-F238E27FC236}">
                <a16:creationId xmlns:a16="http://schemas.microsoft.com/office/drawing/2014/main" id="{C6BD352D-BCF8-1BD4-38B9-EFED14B5E6BB}"/>
              </a:ext>
            </a:extLst>
          </p:cNvPr>
          <p:cNvSpPr>
            <a:spLocks noGrp="1" noChangeArrowheads="1"/>
          </p:cNvSpPr>
          <p:nvPr>
            <p:ph type="title"/>
          </p:nvPr>
        </p:nvSpPr>
        <p:spPr>
          <a:xfrm>
            <a:off x="716574" y="438151"/>
            <a:ext cx="7772400" cy="731226"/>
          </a:xfrm>
          <a:noFill/>
        </p:spPr>
        <p:txBody>
          <a:bodyPr vert="horz" lIns="83527" tIns="41031" rIns="83527" bIns="41031" anchor="b">
            <a:normAutofit fontScale="90000"/>
          </a:bodyPr>
          <a:lstStyle/>
          <a:p>
            <a:pPr eaLnBrk="1" hangingPunct="1"/>
            <a:r>
              <a:rPr lang="en-US" altLang="en-US"/>
              <a:t>The Genetic Algorithm</a:t>
            </a:r>
          </a:p>
        </p:txBody>
      </p:sp>
      <p:sp>
        <p:nvSpPr>
          <p:cNvPr id="22532" name="Rectangle 3">
            <a:extLst>
              <a:ext uri="{FF2B5EF4-FFF2-40B4-BE49-F238E27FC236}">
                <a16:creationId xmlns:a16="http://schemas.microsoft.com/office/drawing/2014/main" id="{87F0CAAD-B6B7-8FB1-73DC-AA5D30FAAD63}"/>
              </a:ext>
            </a:extLst>
          </p:cNvPr>
          <p:cNvSpPr>
            <a:spLocks noGrp="1" noChangeArrowheads="1"/>
          </p:cNvSpPr>
          <p:nvPr>
            <p:ph type="body" idx="1"/>
          </p:nvPr>
        </p:nvSpPr>
        <p:spPr>
          <a:noFill/>
        </p:spPr>
        <p:txBody>
          <a:bodyPr vert="horz" lIns="83527" tIns="41031" rIns="83527" bIns="41031">
            <a:normAutofit/>
          </a:bodyPr>
          <a:lstStyle/>
          <a:p>
            <a:pPr eaLnBrk="1" hangingPunct="1"/>
            <a:r>
              <a:rPr lang="en-US" altLang="en-US"/>
              <a:t>Directed search algorithms based on the mechanics of biological evolution</a:t>
            </a:r>
          </a:p>
          <a:p>
            <a:pPr eaLnBrk="1" hangingPunct="1"/>
            <a:r>
              <a:rPr lang="en-US" altLang="en-US"/>
              <a:t>Developed by John Holland, University of Michigan (1970’s)</a:t>
            </a:r>
          </a:p>
          <a:p>
            <a:pPr lvl="1" eaLnBrk="1" hangingPunct="1"/>
            <a:r>
              <a:rPr lang="en-US" altLang="en-US"/>
              <a:t>To understand the adaptive processes of natural systems</a:t>
            </a:r>
          </a:p>
          <a:p>
            <a:pPr lvl="1" eaLnBrk="1" hangingPunct="1"/>
            <a:r>
              <a:rPr lang="en-US" altLang="en-US"/>
              <a:t>To design artificial systems software that retains the robustness of natural systems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nummer 5">
            <a:extLst>
              <a:ext uri="{FF2B5EF4-FFF2-40B4-BE49-F238E27FC236}">
                <a16:creationId xmlns:a16="http://schemas.microsoft.com/office/drawing/2014/main" id="{B8EF80D3-C7F6-912D-EC18-72EBF32054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1C9675A1-EA2C-4BA6-BEB4-8715EB9B7914}" type="slidenum">
              <a:rPr lang="en-GB" altLang="en-US" sz="1292"/>
              <a:pPr/>
              <a:t>17</a:t>
            </a:fld>
            <a:endParaRPr lang="en-GB" altLang="en-US" sz="1292"/>
          </a:p>
        </p:txBody>
      </p:sp>
      <p:sp>
        <p:nvSpPr>
          <p:cNvPr id="23555" name="Rectangle 2">
            <a:extLst>
              <a:ext uri="{FF2B5EF4-FFF2-40B4-BE49-F238E27FC236}">
                <a16:creationId xmlns:a16="http://schemas.microsoft.com/office/drawing/2014/main" id="{7C463549-4400-95E3-5ECA-35E278ECB380}"/>
              </a:ext>
            </a:extLst>
          </p:cNvPr>
          <p:cNvSpPr>
            <a:spLocks noGrp="1" noChangeArrowheads="1"/>
          </p:cNvSpPr>
          <p:nvPr>
            <p:ph type="title"/>
          </p:nvPr>
        </p:nvSpPr>
        <p:spPr/>
        <p:txBody>
          <a:bodyPr/>
          <a:lstStyle/>
          <a:p>
            <a:pPr eaLnBrk="1" hangingPunct="1"/>
            <a:r>
              <a:rPr lang="nb-NO" altLang="en-US"/>
              <a:t>Genetic Algorithms</a:t>
            </a:r>
            <a:endParaRPr lang="en-US" altLang="en-US"/>
          </a:p>
        </p:txBody>
      </p:sp>
      <p:sp>
        <p:nvSpPr>
          <p:cNvPr id="23556" name="Rectangle 3">
            <a:extLst>
              <a:ext uri="{FF2B5EF4-FFF2-40B4-BE49-F238E27FC236}">
                <a16:creationId xmlns:a16="http://schemas.microsoft.com/office/drawing/2014/main" id="{4ECEEB7A-5F6E-E004-94A1-456385AB82AE}"/>
              </a:ext>
            </a:extLst>
          </p:cNvPr>
          <p:cNvSpPr>
            <a:spLocks noGrp="1" noChangeArrowheads="1"/>
          </p:cNvSpPr>
          <p:nvPr>
            <p:ph type="body" idx="1"/>
          </p:nvPr>
        </p:nvSpPr>
        <p:spPr/>
        <p:txBody>
          <a:bodyPr/>
          <a:lstStyle/>
          <a:p>
            <a:pPr eaLnBrk="1" hangingPunct="1"/>
            <a:r>
              <a:rPr lang="en-US" altLang="en-US"/>
              <a:t>Provide efficient, effective techniques for optimization and machine learning applications</a:t>
            </a:r>
          </a:p>
          <a:p>
            <a:pPr eaLnBrk="1" hangingPunct="1"/>
            <a:r>
              <a:rPr lang="en-US" altLang="en-US"/>
              <a:t>Widely-used today in business, scientific and engineering circles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nummer 5">
            <a:extLst>
              <a:ext uri="{FF2B5EF4-FFF2-40B4-BE49-F238E27FC236}">
                <a16:creationId xmlns:a16="http://schemas.microsoft.com/office/drawing/2014/main" id="{45320A52-615F-4A93-977B-A4B8F42D51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FC75C1C-D3A0-4FDF-9BE7-177FDB6E63BF}" type="slidenum">
              <a:rPr lang="en-GB" altLang="en-US" sz="1292"/>
              <a:pPr/>
              <a:t>18</a:t>
            </a:fld>
            <a:endParaRPr lang="en-GB" altLang="en-US" sz="1292"/>
          </a:p>
        </p:txBody>
      </p:sp>
      <p:sp>
        <p:nvSpPr>
          <p:cNvPr id="24579" name="Rectangle 2">
            <a:extLst>
              <a:ext uri="{FF2B5EF4-FFF2-40B4-BE49-F238E27FC236}">
                <a16:creationId xmlns:a16="http://schemas.microsoft.com/office/drawing/2014/main" id="{7CA7FC63-7CEF-22F8-CE86-CE0C3FDFB7A9}"/>
              </a:ext>
            </a:extLst>
          </p:cNvPr>
          <p:cNvSpPr>
            <a:spLocks noGrp="1" noChangeArrowheads="1"/>
          </p:cNvSpPr>
          <p:nvPr>
            <p:ph type="title"/>
          </p:nvPr>
        </p:nvSpPr>
        <p:spPr/>
        <p:txBody>
          <a:bodyPr/>
          <a:lstStyle/>
          <a:p>
            <a:pPr eaLnBrk="1" hangingPunct="1"/>
            <a:r>
              <a:rPr lang="en-US" altLang="en-US"/>
              <a:t>Genetic Algorithms (GA)</a:t>
            </a:r>
          </a:p>
        </p:txBody>
      </p:sp>
      <p:sp>
        <p:nvSpPr>
          <p:cNvPr id="24580" name="Rectangle 3">
            <a:extLst>
              <a:ext uri="{FF2B5EF4-FFF2-40B4-BE49-F238E27FC236}">
                <a16:creationId xmlns:a16="http://schemas.microsoft.com/office/drawing/2014/main" id="{AE39F6BA-83B3-76C3-AEB4-37F2FB7EF685}"/>
              </a:ext>
            </a:extLst>
          </p:cNvPr>
          <p:cNvSpPr>
            <a:spLocks noGrp="1" noChangeArrowheads="1"/>
          </p:cNvSpPr>
          <p:nvPr>
            <p:ph type="body" idx="1"/>
          </p:nvPr>
        </p:nvSpPr>
        <p:spPr/>
        <p:txBody>
          <a:bodyPr/>
          <a:lstStyle/>
          <a:p>
            <a:pPr eaLnBrk="1" hangingPunct="1"/>
            <a:r>
              <a:rPr lang="en-US" altLang="en-US" dirty="0"/>
              <a:t>Function Optimization</a:t>
            </a:r>
          </a:p>
          <a:p>
            <a:pPr eaLnBrk="1" hangingPunct="1"/>
            <a:r>
              <a:rPr lang="en-US" altLang="en-US" dirty="0"/>
              <a:t>AI (Games, Pattern recognition ...)</a:t>
            </a:r>
          </a:p>
          <a:p>
            <a:pPr eaLnBrk="1" hangingPunct="1"/>
            <a:endParaRPr lang="en-US" altLang="en-US" dirty="0"/>
          </a:p>
          <a:p>
            <a:pPr eaLnBrk="1" hangingPunct="1"/>
            <a:r>
              <a:rPr lang="en-US" altLang="en-US" dirty="0"/>
              <a:t>Basic idea: </a:t>
            </a:r>
          </a:p>
          <a:p>
            <a:pPr lvl="1" eaLnBrk="1" hangingPunct="1"/>
            <a:r>
              <a:rPr lang="en-US" altLang="en-US" dirty="0"/>
              <a:t>intelligent exploration of the search space based on random search</a:t>
            </a:r>
          </a:p>
          <a:p>
            <a:pPr lvl="1" eaLnBrk="1" hangingPunct="1"/>
            <a:r>
              <a:rPr lang="en-US" altLang="en-US" dirty="0"/>
              <a:t>analogies from biology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nummer 5">
            <a:extLst>
              <a:ext uri="{FF2B5EF4-FFF2-40B4-BE49-F238E27FC236}">
                <a16:creationId xmlns:a16="http://schemas.microsoft.com/office/drawing/2014/main" id="{FF103209-7927-7274-1467-4F107B80BD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428A485D-8AC3-41D3-8666-0A062D417B8B}" type="slidenum">
              <a:rPr lang="en-GB" altLang="en-US" sz="1292"/>
              <a:pPr/>
              <a:t>19</a:t>
            </a:fld>
            <a:endParaRPr lang="en-GB" altLang="en-US" sz="1292"/>
          </a:p>
        </p:txBody>
      </p:sp>
      <p:sp>
        <p:nvSpPr>
          <p:cNvPr id="25603" name="Rectangle 2">
            <a:extLst>
              <a:ext uri="{FF2B5EF4-FFF2-40B4-BE49-F238E27FC236}">
                <a16:creationId xmlns:a16="http://schemas.microsoft.com/office/drawing/2014/main" id="{BE804FC7-F1BB-2866-D33D-2B19495CC889}"/>
              </a:ext>
            </a:extLst>
          </p:cNvPr>
          <p:cNvSpPr>
            <a:spLocks noGrp="1" noChangeArrowheads="1"/>
          </p:cNvSpPr>
          <p:nvPr>
            <p:ph type="title"/>
          </p:nvPr>
        </p:nvSpPr>
        <p:spPr/>
        <p:txBody>
          <a:bodyPr/>
          <a:lstStyle/>
          <a:p>
            <a:pPr eaLnBrk="1" hangingPunct="1"/>
            <a:r>
              <a:rPr lang="en-US" altLang="en-US"/>
              <a:t>GA - Analogies with biology</a:t>
            </a:r>
          </a:p>
        </p:txBody>
      </p:sp>
      <p:sp>
        <p:nvSpPr>
          <p:cNvPr id="25604" name="Rectangle 3">
            <a:extLst>
              <a:ext uri="{FF2B5EF4-FFF2-40B4-BE49-F238E27FC236}">
                <a16:creationId xmlns:a16="http://schemas.microsoft.com/office/drawing/2014/main" id="{81A11FC1-A18A-66ED-B85D-5A1EBB29AFB7}"/>
              </a:ext>
            </a:extLst>
          </p:cNvPr>
          <p:cNvSpPr>
            <a:spLocks noGrp="1" noChangeArrowheads="1"/>
          </p:cNvSpPr>
          <p:nvPr>
            <p:ph type="body" idx="1"/>
          </p:nvPr>
        </p:nvSpPr>
        <p:spPr/>
        <p:txBody>
          <a:bodyPr/>
          <a:lstStyle/>
          <a:p>
            <a:pPr eaLnBrk="1" hangingPunct="1"/>
            <a:r>
              <a:rPr lang="en-US" altLang="en-US" dirty="0"/>
              <a:t>Representation of complex objects by a vector of simple components</a:t>
            </a:r>
          </a:p>
          <a:p>
            <a:pPr eaLnBrk="1" hangingPunct="1"/>
            <a:r>
              <a:rPr lang="en-US" altLang="en-US" dirty="0"/>
              <a:t>Chromosomes</a:t>
            </a:r>
          </a:p>
          <a:p>
            <a:pPr eaLnBrk="1" hangingPunct="1"/>
            <a:r>
              <a:rPr lang="en-US" altLang="en-US" dirty="0"/>
              <a:t>Selective breeding</a:t>
            </a:r>
          </a:p>
          <a:p>
            <a:pPr eaLnBrk="1" hangingPunct="1"/>
            <a:r>
              <a:rPr lang="en-US" altLang="en-US" dirty="0" err="1"/>
              <a:t>Darwinistic</a:t>
            </a:r>
            <a:r>
              <a:rPr lang="en-US" altLang="en-US" dirty="0"/>
              <a:t> evolution</a:t>
            </a:r>
          </a:p>
          <a:p>
            <a:pPr eaLnBrk="1" hangingPunct="1"/>
            <a:endParaRPr lang="en-US" altLang="en-US" dirty="0"/>
          </a:p>
          <a:p>
            <a:pPr eaLnBrk="1" hangingPunct="1"/>
            <a:r>
              <a:rPr lang="en-US" altLang="en-US" dirty="0"/>
              <a:t>Classical GA: Binary encoding</a:t>
            </a: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C81ABD20-DD19-4259-9255-B2EB224D98E1}" type="slidenum">
              <a:rPr lang="en-US" altLang="en-US"/>
              <a:pPr/>
              <a:t>2</a:t>
            </a:fld>
            <a:endParaRPr lang="en-US" altLang="en-US"/>
          </a:p>
        </p:txBody>
      </p:sp>
      <p:sp>
        <p:nvSpPr>
          <p:cNvPr id="211970" name="Rectangle 2"/>
          <p:cNvSpPr>
            <a:spLocks noGrp="1" noChangeArrowheads="1"/>
          </p:cNvSpPr>
          <p:nvPr>
            <p:ph type="ctrTitle"/>
          </p:nvPr>
        </p:nvSpPr>
        <p:spPr/>
        <p:txBody>
          <a:bodyPr/>
          <a:lstStyle/>
          <a:p>
            <a:pPr algn="ctr"/>
            <a:r>
              <a:rPr lang="en-US" altLang="en-US" sz="4800" b="1"/>
              <a:t>Introduction To Genetic Algorithms (GAs)</a:t>
            </a:r>
            <a:r>
              <a:rPr lang="en-US" altLang="en-US" sz="5400" b="1" u="sng"/>
              <a:t> </a:t>
            </a:r>
          </a:p>
        </p:txBody>
      </p:sp>
      <p:sp>
        <p:nvSpPr>
          <p:cNvPr id="211971" name="Rectangle 3"/>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113547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EB1ED8-579E-65DB-5D9B-7D1A043CF2C4}"/>
              </a:ext>
            </a:extLst>
          </p:cNvPr>
          <p:cNvSpPr>
            <a:spLocks noGrp="1" noChangeArrowheads="1"/>
          </p:cNvSpPr>
          <p:nvPr>
            <p:ph type="title"/>
          </p:nvPr>
        </p:nvSpPr>
        <p:spPr>
          <a:xfrm>
            <a:off x="685800" y="228600"/>
            <a:ext cx="7772400" cy="1066800"/>
          </a:xfrm>
          <a:noFill/>
          <a:ln/>
        </p:spPr>
        <p:txBody>
          <a:bodyPr/>
          <a:lstStyle/>
          <a:p>
            <a:r>
              <a:rPr lang="en-US" altLang="en-US"/>
              <a:t>Classes of Search Techniques</a:t>
            </a:r>
          </a:p>
        </p:txBody>
      </p:sp>
      <p:graphicFrame>
        <p:nvGraphicFramePr>
          <p:cNvPr id="5" name="Object 3">
            <a:hlinkClick r:id="" action="ppaction://ole?verb=0"/>
            <a:extLst>
              <a:ext uri="{FF2B5EF4-FFF2-40B4-BE49-F238E27FC236}">
                <a16:creationId xmlns:a16="http://schemas.microsoft.com/office/drawing/2014/main" id="{C7BA456A-E166-3F05-3830-430AAF48A3DC}"/>
              </a:ext>
            </a:extLst>
          </p:cNvPr>
          <p:cNvGraphicFramePr>
            <a:graphicFrameLocks/>
          </p:cNvGraphicFramePr>
          <p:nvPr/>
        </p:nvGraphicFramePr>
        <p:xfrm>
          <a:off x="381000" y="1905000"/>
          <a:ext cx="8458200" cy="2971800"/>
        </p:xfrm>
        <a:graphic>
          <a:graphicData uri="http://schemas.openxmlformats.org/presentationml/2006/ole">
            <mc:AlternateContent xmlns:mc="http://schemas.openxmlformats.org/markup-compatibility/2006">
              <mc:Choice xmlns:v="urn:schemas-microsoft-com:vml" Requires="v">
                <p:oleObj name="MS Org Chart" r:id="rId2" imgW="7772400" imgH="2076120" progId="OrgPlusWOPX.4">
                  <p:embed followColorScheme="full"/>
                </p:oleObj>
              </mc:Choice>
              <mc:Fallback>
                <p:oleObj name="MS Org Chart" r:id="rId2" imgW="7772400" imgH="2076120" progId="OrgPlusWOPX.4">
                  <p:embed followColorScheme="full"/>
                  <p:pic>
                    <p:nvPicPr>
                      <p:cNvPr id="16387" name="Object 3">
                        <a:hlinkClick r:id="" action="ppaction://ole?verb=0"/>
                        <a:extLst>
                          <a:ext uri="{FF2B5EF4-FFF2-40B4-BE49-F238E27FC236}">
                            <a16:creationId xmlns:a16="http://schemas.microsoft.com/office/drawing/2014/main" id="{B8184334-C25E-54E2-1A76-3E08A6E6C1D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440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58C3-F79E-52D9-BC80-4590633E6C8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Core Idea</a:t>
            </a:r>
          </a:p>
        </p:txBody>
      </p:sp>
      <p:sp>
        <p:nvSpPr>
          <p:cNvPr id="3" name="Content Placeholder 2">
            <a:extLst>
              <a:ext uri="{FF2B5EF4-FFF2-40B4-BE49-F238E27FC236}">
                <a16:creationId xmlns:a16="http://schemas.microsoft.com/office/drawing/2014/main" id="{DE6BB080-8858-57DF-6D7A-0F3484D9F051}"/>
              </a:ext>
            </a:extLst>
          </p:cNvPr>
          <p:cNvSpPr>
            <a:spLocks noGrp="1"/>
          </p:cNvSpPr>
          <p:nvPr>
            <p:ph idx="1"/>
          </p:nvPr>
        </p:nvSpPr>
        <p:spPr>
          <a:xfrm>
            <a:off x="152400" y="1935480"/>
            <a:ext cx="8839200" cy="4389120"/>
          </a:xfrm>
        </p:spPr>
        <p:txBody>
          <a:bodyPr/>
          <a:lstStyle/>
          <a:p>
            <a:r>
              <a:rPr lang="en-GB" dirty="0">
                <a:latin typeface="Times New Roman" panose="02020603050405020304" pitchFamily="18" charset="0"/>
                <a:cs typeface="Times New Roman" panose="02020603050405020304" pitchFamily="18" charset="0"/>
              </a:rPr>
              <a:t>“Survival of the fittest”</a:t>
            </a:r>
          </a:p>
          <a:p>
            <a:r>
              <a:rPr lang="en-GB" dirty="0">
                <a:latin typeface="Times New Roman" panose="02020603050405020304" pitchFamily="18" charset="0"/>
                <a:cs typeface="Times New Roman" panose="02020603050405020304" pitchFamily="18" charset="0"/>
              </a:rPr>
              <a:t>We evolve a population of candidate solutions over time using:</a:t>
            </a:r>
          </a:p>
          <a:p>
            <a:pPr lvl="1"/>
            <a:r>
              <a:rPr lang="en-GB" dirty="0">
                <a:latin typeface="Times New Roman" panose="02020603050405020304" pitchFamily="18" charset="0"/>
                <a:cs typeface="Times New Roman" panose="02020603050405020304" pitchFamily="18" charset="0"/>
              </a:rPr>
              <a:t>Selection </a:t>
            </a:r>
          </a:p>
          <a:p>
            <a:pPr lvl="1"/>
            <a:r>
              <a:rPr lang="en-GB" dirty="0">
                <a:latin typeface="Times New Roman" panose="02020603050405020304" pitchFamily="18" charset="0"/>
                <a:cs typeface="Times New Roman" panose="02020603050405020304" pitchFamily="18" charset="0"/>
              </a:rPr>
              <a:t>Crossover </a:t>
            </a:r>
          </a:p>
          <a:p>
            <a:pPr lvl="1"/>
            <a:r>
              <a:rPr lang="en-GB" dirty="0">
                <a:latin typeface="Times New Roman" panose="02020603050405020304" pitchFamily="18" charset="0"/>
                <a:cs typeface="Times New Roman" panose="02020603050405020304" pitchFamily="18" charset="0"/>
              </a:rPr>
              <a:t>Mutation</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85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DC6DF479-3CD4-F9AE-5FB5-F40D57EBDBE6}"/>
              </a:ext>
            </a:extLst>
          </p:cNvPr>
          <p:cNvSpPr>
            <a:spLocks noChangeArrowheads="1"/>
          </p:cNvSpPr>
          <p:nvPr/>
        </p:nvSpPr>
        <p:spPr bwMode="auto">
          <a:xfrm>
            <a:off x="1371600" y="4038600"/>
            <a:ext cx="6324600" cy="25908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r>
              <a:rPr lang="en-GB" altLang="en-US"/>
              <a:t>Evolutionary Algorithm</a:t>
            </a:r>
            <a:endParaRPr lang="en-US" altLang="en-US"/>
          </a:p>
        </p:txBody>
      </p:sp>
      <p:sp>
        <p:nvSpPr>
          <p:cNvPr id="5" name="Rectangle 8">
            <a:extLst>
              <a:ext uri="{FF2B5EF4-FFF2-40B4-BE49-F238E27FC236}">
                <a16:creationId xmlns:a16="http://schemas.microsoft.com/office/drawing/2014/main" id="{38BAE7C6-4CF3-4977-44C1-C7C7518E65C5}"/>
              </a:ext>
            </a:extLst>
          </p:cNvPr>
          <p:cNvSpPr>
            <a:spLocks noChangeArrowheads="1"/>
          </p:cNvSpPr>
          <p:nvPr/>
        </p:nvSpPr>
        <p:spPr bwMode="auto">
          <a:xfrm>
            <a:off x="2590800" y="1676400"/>
            <a:ext cx="3581400" cy="1752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r>
              <a:rPr lang="en-GB" altLang="en-US"/>
              <a:t>Objective (Fitness) Function</a:t>
            </a:r>
            <a:endParaRPr lang="en-US" altLang="en-US"/>
          </a:p>
        </p:txBody>
      </p:sp>
      <p:sp>
        <p:nvSpPr>
          <p:cNvPr id="6" name="Rectangle 2">
            <a:extLst>
              <a:ext uri="{FF2B5EF4-FFF2-40B4-BE49-F238E27FC236}">
                <a16:creationId xmlns:a16="http://schemas.microsoft.com/office/drawing/2014/main" id="{E1315ABD-5725-F152-AA9A-F18A2A7CDEC8}"/>
              </a:ext>
            </a:extLst>
          </p:cNvPr>
          <p:cNvSpPr>
            <a:spLocks noGrp="1" noChangeArrowheads="1"/>
          </p:cNvSpPr>
          <p:nvPr>
            <p:ph type="title"/>
          </p:nvPr>
        </p:nvSpPr>
        <p:spPr>
          <a:xfrm>
            <a:off x="457200" y="277813"/>
            <a:ext cx="8229600" cy="1139825"/>
          </a:xfrm>
        </p:spPr>
        <p:txBody>
          <a:bodyPr>
            <a:normAutofit fontScale="90000"/>
          </a:bodyPr>
          <a:lstStyle/>
          <a:p>
            <a:pPr algn="ctr"/>
            <a:r>
              <a:rPr lang="en-GB" altLang="en-US" b="1" dirty="0"/>
              <a:t>Basic Principle of Evolutionary Algorithms</a:t>
            </a:r>
            <a:endParaRPr lang="en-US" altLang="en-US" b="1" dirty="0"/>
          </a:p>
        </p:txBody>
      </p:sp>
      <p:sp>
        <p:nvSpPr>
          <p:cNvPr id="7" name="Rectangle 4">
            <a:extLst>
              <a:ext uri="{FF2B5EF4-FFF2-40B4-BE49-F238E27FC236}">
                <a16:creationId xmlns:a16="http://schemas.microsoft.com/office/drawing/2014/main" id="{74C97C47-0D71-9B50-3FEA-026A715D953C}"/>
              </a:ext>
            </a:extLst>
          </p:cNvPr>
          <p:cNvSpPr>
            <a:spLocks noChangeArrowheads="1"/>
          </p:cNvSpPr>
          <p:nvPr/>
        </p:nvSpPr>
        <p:spPr bwMode="auto">
          <a:xfrm>
            <a:off x="3276600" y="1981200"/>
            <a:ext cx="2209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dirty="0"/>
              <a:t>Difficult Problem</a:t>
            </a:r>
          </a:p>
          <a:p>
            <a:pPr algn="ctr"/>
            <a:r>
              <a:rPr lang="en-GB" altLang="en-US" dirty="0">
                <a:solidFill>
                  <a:schemeClr val="folHlink"/>
                </a:solidFill>
              </a:rPr>
              <a:t> </a:t>
            </a:r>
            <a:endParaRPr lang="en-US" altLang="en-US" dirty="0">
              <a:solidFill>
                <a:schemeClr val="folHlink"/>
              </a:solidFill>
            </a:endParaRPr>
          </a:p>
        </p:txBody>
      </p:sp>
      <p:sp>
        <p:nvSpPr>
          <p:cNvPr id="8" name="Rectangle 10">
            <a:extLst>
              <a:ext uri="{FF2B5EF4-FFF2-40B4-BE49-F238E27FC236}">
                <a16:creationId xmlns:a16="http://schemas.microsoft.com/office/drawing/2014/main" id="{3AAB5406-9B65-C616-F2F7-40A0B63F934E}"/>
              </a:ext>
            </a:extLst>
          </p:cNvPr>
          <p:cNvSpPr>
            <a:spLocks noChangeArrowheads="1"/>
          </p:cNvSpPr>
          <p:nvPr/>
        </p:nvSpPr>
        <p:spPr bwMode="auto">
          <a:xfrm>
            <a:off x="5638800" y="51054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Selection</a:t>
            </a:r>
            <a:endParaRPr lang="en-US" altLang="en-US"/>
          </a:p>
        </p:txBody>
      </p:sp>
      <p:sp>
        <p:nvSpPr>
          <p:cNvPr id="9" name="Rectangle 12">
            <a:extLst>
              <a:ext uri="{FF2B5EF4-FFF2-40B4-BE49-F238E27FC236}">
                <a16:creationId xmlns:a16="http://schemas.microsoft.com/office/drawing/2014/main" id="{B8B13AB6-6950-D47D-4D4E-70CB2B075F97}"/>
              </a:ext>
            </a:extLst>
          </p:cNvPr>
          <p:cNvSpPr>
            <a:spLocks noChangeArrowheads="1"/>
          </p:cNvSpPr>
          <p:nvPr/>
        </p:nvSpPr>
        <p:spPr bwMode="auto">
          <a:xfrm>
            <a:off x="3505200" y="4419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Mutation</a:t>
            </a:r>
            <a:endParaRPr lang="en-US" altLang="en-US"/>
          </a:p>
        </p:txBody>
      </p:sp>
      <p:sp>
        <p:nvSpPr>
          <p:cNvPr id="10" name="Rectangle 13">
            <a:extLst>
              <a:ext uri="{FF2B5EF4-FFF2-40B4-BE49-F238E27FC236}">
                <a16:creationId xmlns:a16="http://schemas.microsoft.com/office/drawing/2014/main" id="{F9806FE2-CE35-2012-BF9E-51B9719F96E0}"/>
              </a:ext>
            </a:extLst>
          </p:cNvPr>
          <p:cNvSpPr>
            <a:spLocks noChangeArrowheads="1"/>
          </p:cNvSpPr>
          <p:nvPr/>
        </p:nvSpPr>
        <p:spPr bwMode="auto">
          <a:xfrm>
            <a:off x="3581400" y="5562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Recombination</a:t>
            </a:r>
            <a:endParaRPr lang="en-US" altLang="en-US"/>
          </a:p>
        </p:txBody>
      </p:sp>
      <p:sp>
        <p:nvSpPr>
          <p:cNvPr id="11" name="Rectangle 14">
            <a:extLst>
              <a:ext uri="{FF2B5EF4-FFF2-40B4-BE49-F238E27FC236}">
                <a16:creationId xmlns:a16="http://schemas.microsoft.com/office/drawing/2014/main" id="{8120B2CF-D332-1292-0E53-D4A92A2A12D0}"/>
              </a:ext>
            </a:extLst>
          </p:cNvPr>
          <p:cNvSpPr>
            <a:spLocks noChangeArrowheads="1"/>
          </p:cNvSpPr>
          <p:nvPr/>
        </p:nvSpPr>
        <p:spPr bwMode="auto">
          <a:xfrm>
            <a:off x="1524000" y="5181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Replacement</a:t>
            </a:r>
            <a:endParaRPr lang="en-US" altLang="en-US"/>
          </a:p>
        </p:txBody>
      </p:sp>
      <p:cxnSp>
        <p:nvCxnSpPr>
          <p:cNvPr id="12" name="AutoShape 21">
            <a:extLst>
              <a:ext uri="{FF2B5EF4-FFF2-40B4-BE49-F238E27FC236}">
                <a16:creationId xmlns:a16="http://schemas.microsoft.com/office/drawing/2014/main" id="{F0EFB252-A167-0E19-7F33-4F885D2E8965}"/>
              </a:ext>
            </a:extLst>
          </p:cNvPr>
          <p:cNvCxnSpPr>
            <a:cxnSpLocks noChangeShapeType="1"/>
            <a:stCxn id="4" idx="1"/>
            <a:endCxn id="5" idx="1"/>
          </p:cNvCxnSpPr>
          <p:nvPr/>
        </p:nvCxnSpPr>
        <p:spPr bwMode="auto">
          <a:xfrm rot="10800000" flipH="1">
            <a:off x="1371600" y="2552700"/>
            <a:ext cx="1219200" cy="2781300"/>
          </a:xfrm>
          <a:prstGeom prst="bentConnector3">
            <a:avLst>
              <a:gd name="adj1" fmla="val -1875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22">
            <a:extLst>
              <a:ext uri="{FF2B5EF4-FFF2-40B4-BE49-F238E27FC236}">
                <a16:creationId xmlns:a16="http://schemas.microsoft.com/office/drawing/2014/main" id="{C6884F8F-54D1-DD43-C3AE-3913EAA87323}"/>
              </a:ext>
            </a:extLst>
          </p:cNvPr>
          <p:cNvCxnSpPr>
            <a:cxnSpLocks noChangeShapeType="1"/>
            <a:stCxn id="5" idx="3"/>
            <a:endCxn id="4" idx="3"/>
          </p:cNvCxnSpPr>
          <p:nvPr/>
        </p:nvCxnSpPr>
        <p:spPr bwMode="auto">
          <a:xfrm>
            <a:off x="6172200" y="2552700"/>
            <a:ext cx="1524000" cy="2781300"/>
          </a:xfrm>
          <a:prstGeom prst="bentConnector3">
            <a:avLst>
              <a:gd name="adj1" fmla="val 115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23">
            <a:extLst>
              <a:ext uri="{FF2B5EF4-FFF2-40B4-BE49-F238E27FC236}">
                <a16:creationId xmlns:a16="http://schemas.microsoft.com/office/drawing/2014/main" id="{04C3A7DC-238A-7B81-86FE-DF8FACF2D5B4}"/>
              </a:ext>
            </a:extLst>
          </p:cNvPr>
          <p:cNvSpPr txBox="1">
            <a:spLocks noChangeArrowheads="1"/>
          </p:cNvSpPr>
          <p:nvPr/>
        </p:nvSpPr>
        <p:spPr bwMode="auto">
          <a:xfrm>
            <a:off x="381000" y="2057400"/>
            <a:ext cx="2357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Candidate Solution</a:t>
            </a:r>
            <a:endParaRPr lang="en-US" altLang="en-US"/>
          </a:p>
        </p:txBody>
      </p:sp>
      <p:sp>
        <p:nvSpPr>
          <p:cNvPr id="15" name="Rectangle 24">
            <a:extLst>
              <a:ext uri="{FF2B5EF4-FFF2-40B4-BE49-F238E27FC236}">
                <a16:creationId xmlns:a16="http://schemas.microsoft.com/office/drawing/2014/main" id="{EAC0AD30-AD69-CACC-B89A-A32FAED1C86B}"/>
              </a:ext>
            </a:extLst>
          </p:cNvPr>
          <p:cNvSpPr>
            <a:spLocks noChangeArrowheads="1"/>
          </p:cNvSpPr>
          <p:nvPr/>
        </p:nvSpPr>
        <p:spPr bwMode="auto">
          <a:xfrm>
            <a:off x="6781800" y="2057400"/>
            <a:ext cx="989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Fitness</a:t>
            </a:r>
            <a:endParaRPr lang="en-US" altLang="en-US"/>
          </a:p>
        </p:txBody>
      </p:sp>
    </p:spTree>
    <p:extLst>
      <p:ext uri="{BB962C8B-B14F-4D97-AF65-F5344CB8AC3E}">
        <p14:creationId xmlns:p14="http://schemas.microsoft.com/office/powerpoint/2010/main" val="371403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EF89-76E1-53AB-3978-5A79C5BD09E1}"/>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Key Concepts</a:t>
            </a:r>
          </a:p>
        </p:txBody>
      </p:sp>
      <p:sp>
        <p:nvSpPr>
          <p:cNvPr id="3" name="Content Placeholder 2">
            <a:extLst>
              <a:ext uri="{FF2B5EF4-FFF2-40B4-BE49-F238E27FC236}">
                <a16:creationId xmlns:a16="http://schemas.microsoft.com/office/drawing/2014/main" id="{6BA21F03-1C3F-18C8-2728-D9A6AD8F5346}"/>
              </a:ext>
            </a:extLst>
          </p:cNvPr>
          <p:cNvSpPr>
            <a:spLocks noGrp="1"/>
          </p:cNvSpPr>
          <p:nvPr>
            <p:ph idx="1"/>
          </p:nvPr>
        </p:nvSpPr>
        <p:spPr/>
        <p:txBody>
          <a:bodyPr/>
          <a:lstStyle/>
          <a:p>
            <a:pPr marL="0" indent="0">
              <a:buNone/>
            </a:pPr>
            <a:r>
              <a:rPr lang="en-GB" b="1" dirty="0"/>
              <a:t>1. Chromosome (Solution Representation)</a:t>
            </a:r>
          </a:p>
          <a:p>
            <a:endParaRPr lang="en-GB" b="1" dirty="0"/>
          </a:p>
          <a:p>
            <a:pPr lvl="1"/>
            <a:r>
              <a:rPr lang="en-GB" dirty="0"/>
              <a:t>A solution encoded as a string.</a:t>
            </a:r>
          </a:p>
          <a:p>
            <a:pPr lvl="1"/>
            <a:endParaRPr lang="en-GB" dirty="0"/>
          </a:p>
          <a:p>
            <a:pPr lvl="1"/>
            <a:r>
              <a:rPr lang="en-GB" dirty="0"/>
              <a:t>Examples:</a:t>
            </a:r>
          </a:p>
          <a:p>
            <a:pPr lvl="2"/>
            <a:r>
              <a:rPr lang="en-GB" dirty="0"/>
              <a:t>Binary: 101101 </a:t>
            </a:r>
          </a:p>
          <a:p>
            <a:pPr lvl="2"/>
            <a:r>
              <a:rPr lang="en-GB" dirty="0"/>
              <a:t>Integer: [3,1,4,2] </a:t>
            </a:r>
          </a:p>
          <a:p>
            <a:pPr lvl="2"/>
            <a:r>
              <a:rPr lang="en-GB" dirty="0"/>
              <a:t>Real values: [0.2, 1.5, 3.7]</a:t>
            </a:r>
          </a:p>
          <a:p>
            <a:endParaRPr lang="en-GB" dirty="0"/>
          </a:p>
        </p:txBody>
      </p:sp>
    </p:spTree>
    <p:extLst>
      <p:ext uri="{BB962C8B-B14F-4D97-AF65-F5344CB8AC3E}">
        <p14:creationId xmlns:p14="http://schemas.microsoft.com/office/powerpoint/2010/main" val="152850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13A27-8E82-4512-701E-2FA48853C867}"/>
              </a:ext>
            </a:extLst>
          </p:cNvPr>
          <p:cNvSpPr>
            <a:spLocks noGrp="1"/>
          </p:cNvSpPr>
          <p:nvPr>
            <p:ph idx="1"/>
          </p:nvPr>
        </p:nvSpPr>
        <p:spPr>
          <a:xfrm>
            <a:off x="381000" y="762000"/>
            <a:ext cx="8229600" cy="4389120"/>
          </a:xfrm>
        </p:spPr>
        <p:txBody>
          <a:bodyPr/>
          <a:lstStyle/>
          <a:p>
            <a:pPr marL="0" indent="0">
              <a:buNone/>
            </a:pPr>
            <a:r>
              <a:rPr lang="en-GB" b="1" dirty="0">
                <a:latin typeface="Times New Roman" panose="02020603050405020304" pitchFamily="18" charset="0"/>
                <a:cs typeface="Times New Roman" panose="02020603050405020304" pitchFamily="18" charset="0"/>
              </a:rPr>
              <a:t>2. Population</a:t>
            </a:r>
          </a:p>
          <a:p>
            <a:r>
              <a:rPr lang="en-GB" dirty="0">
                <a:latin typeface="Times New Roman" panose="02020603050405020304" pitchFamily="18" charset="0"/>
                <a:cs typeface="Times New Roman" panose="02020603050405020304" pitchFamily="18" charset="0"/>
              </a:rPr>
              <a:t>A set of chromosomes.</a:t>
            </a:r>
          </a:p>
          <a:p>
            <a:r>
              <a:rPr lang="en-GB" dirty="0">
                <a:latin typeface="Times New Roman" panose="02020603050405020304" pitchFamily="18" charset="0"/>
                <a:cs typeface="Times New Roman" panose="02020603050405020304" pitchFamily="18" charset="0"/>
              </a:rPr>
              <a:t>Example:</a:t>
            </a:r>
          </a:p>
          <a:p>
            <a:pPr marL="0" indent="0">
              <a:buNone/>
            </a:pPr>
            <a:r>
              <a:rPr lang="fr-FR" dirty="0">
                <a:latin typeface="Times New Roman" panose="02020603050405020304" pitchFamily="18" charset="0"/>
                <a:cs typeface="Times New Roman" panose="02020603050405020304" pitchFamily="18" charset="0"/>
              </a:rPr>
              <a:t>Population = {</a:t>
            </a:r>
          </a:p>
          <a:p>
            <a:pPr marL="0" indent="0">
              <a:buNone/>
            </a:pPr>
            <a:r>
              <a:rPr lang="fr-FR" dirty="0">
                <a:latin typeface="Times New Roman" panose="02020603050405020304" pitchFamily="18" charset="0"/>
                <a:cs typeface="Times New Roman" panose="02020603050405020304" pitchFamily="18" charset="0"/>
              </a:rPr>
              <a:t>  10101,</a:t>
            </a:r>
          </a:p>
          <a:p>
            <a:pPr marL="0" indent="0">
              <a:buNone/>
            </a:pPr>
            <a:r>
              <a:rPr lang="fr-FR" dirty="0">
                <a:latin typeface="Times New Roman" panose="02020603050405020304" pitchFamily="18" charset="0"/>
                <a:cs typeface="Times New Roman" panose="02020603050405020304" pitchFamily="18" charset="0"/>
              </a:rPr>
              <a:t>  11100,</a:t>
            </a:r>
          </a:p>
          <a:p>
            <a:pPr marL="0" indent="0">
              <a:buNone/>
            </a:pPr>
            <a:r>
              <a:rPr lang="fr-FR" dirty="0">
                <a:latin typeface="Times New Roman" panose="02020603050405020304" pitchFamily="18" charset="0"/>
                <a:cs typeface="Times New Roman" panose="02020603050405020304" pitchFamily="18" charset="0"/>
              </a:rPr>
              <a:t>  00011,</a:t>
            </a:r>
          </a:p>
          <a:p>
            <a:pPr marL="0" indent="0">
              <a:buNone/>
            </a:pPr>
            <a:r>
              <a:rPr lang="fr-FR" dirty="0">
                <a:latin typeface="Times New Roman" panose="02020603050405020304" pitchFamily="18" charset="0"/>
                <a:cs typeface="Times New Roman" panose="02020603050405020304" pitchFamily="18" charset="0"/>
              </a:rPr>
              <a:t>  01010</a:t>
            </a:r>
          </a:p>
          <a:p>
            <a:pPr marL="0" indent="0">
              <a:buNone/>
            </a:pPr>
            <a:r>
              <a:rPr lang="fr-FR"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35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6C8B7E-41FA-6542-909D-9F73B4E925AB}"/>
                  </a:ext>
                </a:extLst>
              </p:cNvPr>
              <p:cNvSpPr>
                <a:spLocks noGrp="1"/>
              </p:cNvSpPr>
              <p:nvPr>
                <p:ph idx="1"/>
              </p:nvPr>
            </p:nvSpPr>
            <p:spPr>
              <a:xfrm>
                <a:off x="457200" y="914400"/>
                <a:ext cx="8229600" cy="4389120"/>
              </a:xfrm>
            </p:spPr>
            <p:txBody>
              <a:bodyPr/>
              <a:lstStyle/>
              <a:p>
                <a:pPr marL="0" indent="0">
                  <a:buNone/>
                </a:pPr>
                <a:r>
                  <a:rPr lang="en-GB" b="1" dirty="0">
                    <a:latin typeface="Times New Roman" panose="02020603050405020304" pitchFamily="18" charset="0"/>
                    <a:cs typeface="Times New Roman" panose="02020603050405020304" pitchFamily="18" charset="0"/>
                  </a:rPr>
                  <a:t>3. Fitness Function</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Measures how good a solution is.</a:t>
                </a:r>
              </a:p>
              <a:p>
                <a:r>
                  <a:rPr lang="en-GB" dirty="0">
                    <a:latin typeface="Times New Roman" panose="02020603050405020304" pitchFamily="18" charset="0"/>
                    <a:cs typeface="Times New Roman" panose="02020603050405020304" pitchFamily="18" charset="0"/>
                  </a:rPr>
                  <a:t>Example:</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ar-AE" i="1">
                              <a:latin typeface="Cambria Math" panose="02040503050406030204" pitchFamily="18" charset="0"/>
                            </a:rPr>
                          </m:ctrlPr>
                        </m:dPr>
                        <m:e>
                          <m:r>
                            <a:rPr lang="ar-AE" i="1">
                              <a:latin typeface="Cambria Math" panose="02040503050406030204" pitchFamily="18" charset="0"/>
                            </a:rPr>
                            <m:t>𝑥</m:t>
                          </m:r>
                        </m:e>
                      </m:d>
                      <m:r>
                        <a:rPr lang="ar-AE">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𝑥</m:t>
                          </m:r>
                        </m:e>
                        <m:sup>
                          <m:r>
                            <a:rPr lang="ar-AE">
                              <a:latin typeface="Cambria Math" panose="02040503050406030204" pitchFamily="18" charset="0"/>
                            </a:rPr>
                            <m:t>2</m:t>
                          </m:r>
                        </m:sup>
                      </m:sSup>
                    </m:oMath>
                  </m:oMathPara>
                </a14:m>
                <a:endParaRPr lang="ar-AE"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Higher fitness → better solution</a:t>
                </a:r>
              </a:p>
              <a:p>
                <a:pPr marL="0" indent="0">
                  <a:buNone/>
                </a:pP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06C8B7E-41FA-6542-909D-9F73B4E925AB}"/>
                  </a:ext>
                </a:extLst>
              </p:cNvPr>
              <p:cNvSpPr>
                <a:spLocks noGrp="1" noRot="1" noChangeAspect="1" noMove="1" noResize="1" noEditPoints="1" noAdjustHandles="1" noChangeArrowheads="1" noChangeShapeType="1" noTextEdit="1"/>
              </p:cNvSpPr>
              <p:nvPr>
                <p:ph idx="1"/>
              </p:nvPr>
            </p:nvSpPr>
            <p:spPr>
              <a:xfrm>
                <a:off x="457200" y="914400"/>
                <a:ext cx="8229600" cy="4389120"/>
              </a:xfrm>
              <a:blipFill>
                <a:blip r:embed="rId2"/>
                <a:stretch>
                  <a:fillRect l="-1333" t="-1250"/>
                </a:stretch>
              </a:blipFill>
            </p:spPr>
            <p:txBody>
              <a:bodyPr/>
              <a:lstStyle/>
              <a:p>
                <a:r>
                  <a:rPr lang="en-GB">
                    <a:noFill/>
                  </a:rPr>
                  <a:t> </a:t>
                </a:r>
              </a:p>
            </p:txBody>
          </p:sp>
        </mc:Fallback>
      </mc:AlternateContent>
    </p:spTree>
    <p:extLst>
      <p:ext uri="{BB962C8B-B14F-4D97-AF65-F5344CB8AC3E}">
        <p14:creationId xmlns:p14="http://schemas.microsoft.com/office/powerpoint/2010/main" val="283327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149DC-9C7A-6ECE-3F06-98C6FAF57775}"/>
              </a:ext>
            </a:extLst>
          </p:cNvPr>
          <p:cNvSpPr>
            <a:spLocks noGrp="1"/>
          </p:cNvSpPr>
          <p:nvPr>
            <p:ph idx="1"/>
          </p:nvPr>
        </p:nvSpPr>
        <p:spPr>
          <a:xfrm>
            <a:off x="457200" y="990600"/>
            <a:ext cx="8229600" cy="4389120"/>
          </a:xfrm>
        </p:spPr>
        <p:txBody>
          <a:bodyPr/>
          <a:lstStyle/>
          <a:p>
            <a:pPr marL="0" indent="0">
              <a:buNone/>
            </a:pPr>
            <a:r>
              <a:rPr lang="en-GB" b="1" dirty="0"/>
              <a:t>4. Genetic Operators</a:t>
            </a:r>
          </a:p>
          <a:p>
            <a:pPr marL="0" indent="0">
              <a:buNone/>
            </a:pPr>
            <a:endParaRPr lang="en-GB" b="1" dirty="0"/>
          </a:p>
          <a:p>
            <a:pPr marL="0" indent="0">
              <a:buNone/>
            </a:pPr>
            <a:endParaRPr lang="en-GB" b="1" dirty="0"/>
          </a:p>
        </p:txBody>
      </p:sp>
      <p:graphicFrame>
        <p:nvGraphicFramePr>
          <p:cNvPr id="4" name="Table 3">
            <a:extLst>
              <a:ext uri="{FF2B5EF4-FFF2-40B4-BE49-F238E27FC236}">
                <a16:creationId xmlns:a16="http://schemas.microsoft.com/office/drawing/2014/main" id="{4D725613-7E4B-30D8-BA98-29956A8F01EA}"/>
              </a:ext>
            </a:extLst>
          </p:cNvPr>
          <p:cNvGraphicFramePr>
            <a:graphicFrameLocks noGrp="1"/>
          </p:cNvGraphicFramePr>
          <p:nvPr>
            <p:extLst>
              <p:ext uri="{D42A27DB-BD31-4B8C-83A1-F6EECF244321}">
                <p14:modId xmlns:p14="http://schemas.microsoft.com/office/powerpoint/2010/main" val="1993498537"/>
              </p:ext>
            </p:extLst>
          </p:nvPr>
        </p:nvGraphicFramePr>
        <p:xfrm>
          <a:off x="457200" y="1905000"/>
          <a:ext cx="8229600" cy="2956400"/>
        </p:xfrm>
        <a:graphic>
          <a:graphicData uri="http://schemas.openxmlformats.org/drawingml/2006/table">
            <a:tbl>
              <a:tblPr/>
              <a:tblGrid>
                <a:gridCol w="4114800">
                  <a:extLst>
                    <a:ext uri="{9D8B030D-6E8A-4147-A177-3AD203B41FA5}">
                      <a16:colId xmlns:a16="http://schemas.microsoft.com/office/drawing/2014/main" val="541103681"/>
                    </a:ext>
                  </a:extLst>
                </a:gridCol>
                <a:gridCol w="4114800">
                  <a:extLst>
                    <a:ext uri="{9D8B030D-6E8A-4147-A177-3AD203B41FA5}">
                      <a16:colId xmlns:a16="http://schemas.microsoft.com/office/drawing/2014/main" val="3599311865"/>
                    </a:ext>
                  </a:extLst>
                </a:gridCol>
              </a:tblGrid>
              <a:tr h="739100">
                <a:tc>
                  <a:txBody>
                    <a:bodyPr/>
                    <a:lstStyle/>
                    <a:p>
                      <a:pPr>
                        <a:buNone/>
                      </a:pPr>
                      <a:r>
                        <a:rPr lang="en-GB" b="1" dirty="0">
                          <a:latin typeface="Times New Roman" panose="02020603050405020304" pitchFamily="18" charset="0"/>
                          <a:cs typeface="Times New Roman" panose="02020603050405020304" pitchFamily="18" charset="0"/>
                        </a:rPr>
                        <a:t>Operator</a:t>
                      </a:r>
                    </a:p>
                  </a:txBody>
                  <a:tcPr anchor="ctr">
                    <a:lnL>
                      <a:noFill/>
                    </a:lnL>
                    <a:lnR>
                      <a:noFill/>
                    </a:lnR>
                    <a:lnT>
                      <a:noFill/>
                    </a:lnT>
                    <a:lnB>
                      <a:noFill/>
                    </a:lnB>
                    <a:noFill/>
                  </a:tcPr>
                </a:tc>
                <a:tc>
                  <a:txBody>
                    <a:bodyPr/>
                    <a:lstStyle/>
                    <a:p>
                      <a:pPr>
                        <a:buNone/>
                      </a:pPr>
                      <a:r>
                        <a:rPr lang="en-GB" b="1" dirty="0">
                          <a:latin typeface="Times New Roman" panose="02020603050405020304" pitchFamily="18" charset="0"/>
                          <a:cs typeface="Times New Roman" panose="02020603050405020304" pitchFamily="18" charset="0"/>
                        </a:rPr>
                        <a:t>Purpose</a:t>
                      </a:r>
                    </a:p>
                  </a:txBody>
                  <a:tcPr anchor="ctr">
                    <a:lnL>
                      <a:noFill/>
                    </a:lnL>
                    <a:lnR>
                      <a:noFill/>
                    </a:lnR>
                    <a:lnT>
                      <a:noFill/>
                    </a:lnT>
                    <a:lnB>
                      <a:noFill/>
                    </a:lnB>
                    <a:noFill/>
                  </a:tcPr>
                </a:tc>
                <a:extLst>
                  <a:ext uri="{0D108BD9-81ED-4DB2-BD59-A6C34878D82A}">
                    <a16:rowId xmlns:a16="http://schemas.microsoft.com/office/drawing/2014/main" val="283807378"/>
                  </a:ext>
                </a:extLst>
              </a:tr>
              <a:tr h="739100">
                <a:tc>
                  <a:txBody>
                    <a:bodyPr/>
                    <a:lstStyle/>
                    <a:p>
                      <a:pPr>
                        <a:buNone/>
                      </a:pPr>
                      <a:r>
                        <a:rPr lang="en-GB"/>
                        <a:t>Selection</a:t>
                      </a:r>
                    </a:p>
                  </a:txBody>
                  <a:tcPr anchor="ctr">
                    <a:lnL>
                      <a:noFill/>
                    </a:lnL>
                    <a:lnR>
                      <a:noFill/>
                    </a:lnR>
                    <a:lnT>
                      <a:noFill/>
                    </a:lnT>
                    <a:lnB>
                      <a:noFill/>
                    </a:lnB>
                    <a:noFill/>
                  </a:tcPr>
                </a:tc>
                <a:tc>
                  <a:txBody>
                    <a:bodyPr/>
                    <a:lstStyle/>
                    <a:p>
                      <a:pPr>
                        <a:buNone/>
                      </a:pPr>
                      <a:r>
                        <a:rPr lang="en-GB"/>
                        <a:t>Choose parents</a:t>
                      </a:r>
                    </a:p>
                  </a:txBody>
                  <a:tcPr anchor="ctr">
                    <a:lnL>
                      <a:noFill/>
                    </a:lnL>
                    <a:lnR>
                      <a:noFill/>
                    </a:lnR>
                    <a:lnT>
                      <a:noFill/>
                    </a:lnT>
                    <a:lnB>
                      <a:noFill/>
                    </a:lnB>
                    <a:noFill/>
                  </a:tcPr>
                </a:tc>
                <a:extLst>
                  <a:ext uri="{0D108BD9-81ED-4DB2-BD59-A6C34878D82A}">
                    <a16:rowId xmlns:a16="http://schemas.microsoft.com/office/drawing/2014/main" val="4208164171"/>
                  </a:ext>
                </a:extLst>
              </a:tr>
              <a:tr h="739100">
                <a:tc>
                  <a:txBody>
                    <a:bodyPr/>
                    <a:lstStyle/>
                    <a:p>
                      <a:pPr>
                        <a:buNone/>
                      </a:pPr>
                      <a:r>
                        <a:rPr lang="en-GB"/>
                        <a:t>Crossover</a:t>
                      </a:r>
                    </a:p>
                  </a:txBody>
                  <a:tcPr anchor="ctr">
                    <a:lnL>
                      <a:noFill/>
                    </a:lnL>
                    <a:lnR>
                      <a:noFill/>
                    </a:lnR>
                    <a:lnT>
                      <a:noFill/>
                    </a:lnT>
                    <a:lnB>
                      <a:noFill/>
                    </a:lnB>
                    <a:noFill/>
                  </a:tcPr>
                </a:tc>
                <a:tc>
                  <a:txBody>
                    <a:bodyPr/>
                    <a:lstStyle/>
                    <a:p>
                      <a:pPr>
                        <a:buNone/>
                      </a:pPr>
                      <a:r>
                        <a:rPr lang="en-GB"/>
                        <a:t>Combine parents</a:t>
                      </a:r>
                    </a:p>
                  </a:txBody>
                  <a:tcPr anchor="ctr">
                    <a:lnL>
                      <a:noFill/>
                    </a:lnL>
                    <a:lnR>
                      <a:noFill/>
                    </a:lnR>
                    <a:lnT>
                      <a:noFill/>
                    </a:lnT>
                    <a:lnB>
                      <a:noFill/>
                    </a:lnB>
                    <a:noFill/>
                  </a:tcPr>
                </a:tc>
                <a:extLst>
                  <a:ext uri="{0D108BD9-81ED-4DB2-BD59-A6C34878D82A}">
                    <a16:rowId xmlns:a16="http://schemas.microsoft.com/office/drawing/2014/main" val="1446069079"/>
                  </a:ext>
                </a:extLst>
              </a:tr>
              <a:tr h="739100">
                <a:tc>
                  <a:txBody>
                    <a:bodyPr/>
                    <a:lstStyle/>
                    <a:p>
                      <a:pPr>
                        <a:buNone/>
                      </a:pPr>
                      <a:r>
                        <a:rPr lang="en-GB"/>
                        <a:t>Mutation</a:t>
                      </a:r>
                    </a:p>
                  </a:txBody>
                  <a:tcPr anchor="ctr">
                    <a:lnL>
                      <a:noFill/>
                    </a:lnL>
                    <a:lnR>
                      <a:noFill/>
                    </a:lnR>
                    <a:lnT>
                      <a:noFill/>
                    </a:lnT>
                    <a:lnB>
                      <a:noFill/>
                    </a:lnB>
                    <a:noFill/>
                  </a:tcPr>
                </a:tc>
                <a:tc>
                  <a:txBody>
                    <a:bodyPr/>
                    <a:lstStyle/>
                    <a:p>
                      <a:pPr>
                        <a:buNone/>
                      </a:pPr>
                      <a:r>
                        <a:rPr lang="en-GB" dirty="0"/>
                        <a:t>Introduce randomness</a:t>
                      </a:r>
                    </a:p>
                  </a:txBody>
                  <a:tcPr anchor="ctr">
                    <a:lnL>
                      <a:noFill/>
                    </a:lnL>
                    <a:lnR>
                      <a:noFill/>
                    </a:lnR>
                    <a:lnT>
                      <a:noFill/>
                    </a:lnT>
                    <a:lnB>
                      <a:noFill/>
                    </a:lnB>
                    <a:noFill/>
                  </a:tcPr>
                </a:tc>
                <a:extLst>
                  <a:ext uri="{0D108BD9-81ED-4DB2-BD59-A6C34878D82A}">
                    <a16:rowId xmlns:a16="http://schemas.microsoft.com/office/drawing/2014/main" val="2937816838"/>
                  </a:ext>
                </a:extLst>
              </a:tr>
            </a:tbl>
          </a:graphicData>
        </a:graphic>
      </p:graphicFrame>
      <p:cxnSp>
        <p:nvCxnSpPr>
          <p:cNvPr id="6" name="Straight Arrow Connector 5">
            <a:extLst>
              <a:ext uri="{FF2B5EF4-FFF2-40B4-BE49-F238E27FC236}">
                <a16:creationId xmlns:a16="http://schemas.microsoft.com/office/drawing/2014/main" id="{C2BE16C6-492D-B2E0-4DEE-B51A78D7D76C}"/>
              </a:ext>
            </a:extLst>
          </p:cNvPr>
          <p:cNvCxnSpPr/>
          <p:nvPr/>
        </p:nvCxnSpPr>
        <p:spPr>
          <a:xfrm>
            <a:off x="1828800" y="3048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DF8E66-C6A0-0502-F8F8-D9CCA8C1D3BC}"/>
              </a:ext>
            </a:extLst>
          </p:cNvPr>
          <p:cNvCxnSpPr/>
          <p:nvPr/>
        </p:nvCxnSpPr>
        <p:spPr>
          <a:xfrm>
            <a:off x="1828800" y="3810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9D66FBB-5009-18D1-E8EA-C1B845771988}"/>
              </a:ext>
            </a:extLst>
          </p:cNvPr>
          <p:cNvCxnSpPr/>
          <p:nvPr/>
        </p:nvCxnSpPr>
        <p:spPr>
          <a:xfrm>
            <a:off x="1828800" y="4572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E3FB-9E61-4B15-FB29-D1DDC38CD2C3}"/>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GA Algorithm Flow</a:t>
            </a:r>
          </a:p>
        </p:txBody>
      </p:sp>
      <p:sp>
        <p:nvSpPr>
          <p:cNvPr id="3" name="Content Placeholder 2">
            <a:extLst>
              <a:ext uri="{FF2B5EF4-FFF2-40B4-BE49-F238E27FC236}">
                <a16:creationId xmlns:a16="http://schemas.microsoft.com/office/drawing/2014/main" id="{1C479224-0B1C-12E4-BE87-1EB8DCCCD5F8}"/>
              </a:ext>
            </a:extLst>
          </p:cNvPr>
          <p:cNvSpPr>
            <a:spLocks noGrp="1"/>
          </p:cNvSpPr>
          <p:nvPr>
            <p:ph idx="1"/>
          </p:nvPr>
        </p:nvSpPr>
        <p:spPr/>
        <p:txBody>
          <a:bodyPr/>
          <a:lstStyle/>
          <a:p>
            <a:pPr marL="0" indent="0">
              <a:buNone/>
            </a:pPr>
            <a:r>
              <a:rPr lang="en-GB" dirty="0">
                <a:latin typeface="Times New Roman" panose="02020603050405020304" pitchFamily="18" charset="0"/>
                <a:cs typeface="Times New Roman" panose="02020603050405020304" pitchFamily="18" charset="0"/>
              </a:rPr>
              <a:t>1. Initialize population </a:t>
            </a:r>
            <a:r>
              <a:rPr lang="en-GB" b="1" dirty="0">
                <a:latin typeface="Times New Roman" panose="02020603050405020304" pitchFamily="18" charset="0"/>
                <a:cs typeface="Times New Roman" panose="02020603050405020304" pitchFamily="18" charset="0"/>
              </a:rPr>
              <a:t>randomly</a:t>
            </a:r>
          </a:p>
          <a:p>
            <a:pPr marL="0" indent="0">
              <a:buNone/>
            </a:pPr>
            <a:r>
              <a:rPr lang="en-GB" dirty="0">
                <a:latin typeface="Times New Roman" panose="02020603050405020304" pitchFamily="18" charset="0"/>
                <a:cs typeface="Times New Roman" panose="02020603050405020304" pitchFamily="18" charset="0"/>
              </a:rPr>
              <a:t>2. Evaluate fitness</a:t>
            </a:r>
          </a:p>
          <a:p>
            <a:pPr marL="0" indent="0">
              <a:buNone/>
            </a:pPr>
            <a:r>
              <a:rPr lang="en-GB" dirty="0">
                <a:latin typeface="Times New Roman" panose="02020603050405020304" pitchFamily="18" charset="0"/>
                <a:cs typeface="Times New Roman" panose="02020603050405020304" pitchFamily="18" charset="0"/>
              </a:rPr>
              <a:t>3. Repeat until stopping condition:</a:t>
            </a:r>
          </a:p>
          <a:p>
            <a:pPr marL="0" indent="0">
              <a:buNone/>
            </a:pPr>
            <a:r>
              <a:rPr lang="en-GB" dirty="0">
                <a:latin typeface="Times New Roman" panose="02020603050405020304" pitchFamily="18" charset="0"/>
                <a:cs typeface="Times New Roman" panose="02020603050405020304" pitchFamily="18" charset="0"/>
              </a:rPr>
              <a:t>    a. Select parents</a:t>
            </a:r>
          </a:p>
          <a:p>
            <a:pPr marL="0" indent="0">
              <a:buNone/>
            </a:pPr>
            <a:r>
              <a:rPr lang="en-GB" dirty="0">
                <a:latin typeface="Times New Roman" panose="02020603050405020304" pitchFamily="18" charset="0"/>
                <a:cs typeface="Times New Roman" panose="02020603050405020304" pitchFamily="18" charset="0"/>
              </a:rPr>
              <a:t>    b. Apply crossover</a:t>
            </a:r>
          </a:p>
          <a:p>
            <a:pPr marL="0" indent="0">
              <a:buNone/>
            </a:pPr>
            <a:r>
              <a:rPr lang="en-GB" dirty="0">
                <a:latin typeface="Times New Roman" panose="02020603050405020304" pitchFamily="18" charset="0"/>
                <a:cs typeface="Times New Roman" panose="02020603050405020304" pitchFamily="18" charset="0"/>
              </a:rPr>
              <a:t>    c. Apply mutation</a:t>
            </a:r>
          </a:p>
          <a:p>
            <a:pPr marL="0" indent="0">
              <a:buNone/>
            </a:pPr>
            <a:r>
              <a:rPr lang="en-GB" dirty="0">
                <a:latin typeface="Times New Roman" panose="02020603050405020304" pitchFamily="18" charset="0"/>
                <a:cs typeface="Times New Roman" panose="02020603050405020304" pitchFamily="18" charset="0"/>
              </a:rPr>
              <a:t>    d. Evaluate new population</a:t>
            </a:r>
          </a:p>
          <a:p>
            <a:pPr marL="0" indent="0">
              <a:buNone/>
            </a:pPr>
            <a:r>
              <a:rPr lang="en-GB" dirty="0">
                <a:latin typeface="Times New Roman" panose="02020603050405020304" pitchFamily="18" charset="0"/>
                <a:cs typeface="Times New Roman" panose="02020603050405020304" pitchFamily="18" charset="0"/>
              </a:rPr>
              <a:t>4. Return best solution</a:t>
            </a:r>
          </a:p>
        </p:txBody>
      </p:sp>
    </p:spTree>
    <p:extLst>
      <p:ext uri="{BB962C8B-B14F-4D97-AF65-F5344CB8AC3E}">
        <p14:creationId xmlns:p14="http://schemas.microsoft.com/office/powerpoint/2010/main" val="159613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5D6EF238-3B83-4487-82D5-003E5A991D3C}" type="slidenum">
              <a:rPr lang="en-US" altLang="en-US"/>
              <a:pPr/>
              <a:t>28</a:t>
            </a:fld>
            <a:endParaRPr lang="en-US" altLang="en-US"/>
          </a:p>
        </p:txBody>
      </p:sp>
      <p:sp>
        <p:nvSpPr>
          <p:cNvPr id="9218" name="Rectangle 2"/>
          <p:cNvSpPr>
            <a:spLocks noGrp="1" noChangeArrowheads="1"/>
          </p:cNvSpPr>
          <p:nvPr>
            <p:ph type="title"/>
          </p:nvPr>
        </p:nvSpPr>
        <p:spPr>
          <a:xfrm>
            <a:off x="388144" y="431637"/>
            <a:ext cx="8229600" cy="484187"/>
          </a:xfrm>
        </p:spPr>
        <p:txBody>
          <a:bodyPr>
            <a:normAutofit fontScale="90000"/>
          </a:bodyPr>
          <a:lstStyle/>
          <a:p>
            <a:pPr algn="ctr"/>
            <a:r>
              <a:rPr lang="en-US" altLang="en-US" sz="3400" b="1" u="sng" dirty="0"/>
              <a:t>Working Mechanism Of GAs</a:t>
            </a:r>
            <a:br>
              <a:rPr lang="en-US" altLang="en-US" sz="3400" b="1" u="sng" dirty="0"/>
            </a:br>
            <a:endParaRPr lang="en-US" altLang="en-US" sz="3400" b="1" u="sng" dirty="0"/>
          </a:p>
        </p:txBody>
      </p:sp>
      <p:sp>
        <p:nvSpPr>
          <p:cNvPr id="9221" name="AutoShape 5"/>
          <p:cNvSpPr>
            <a:spLocks noChangeArrowheads="1"/>
          </p:cNvSpPr>
          <p:nvPr/>
        </p:nvSpPr>
        <p:spPr bwMode="auto">
          <a:xfrm>
            <a:off x="4067175" y="914400"/>
            <a:ext cx="830263" cy="296863"/>
          </a:xfrm>
          <a:prstGeom prst="flowChartConnector">
            <a:avLst/>
          </a:prstGeom>
          <a:solidFill>
            <a:srgbClr val="FFFFFF"/>
          </a:solidFill>
          <a:ln w="9525">
            <a:solidFill>
              <a:srgbClr val="000000"/>
            </a:solidFill>
            <a:round/>
            <a:headEnd/>
            <a:tailEnd/>
          </a:ln>
        </p:spPr>
        <p:txBody>
          <a:bodyPr/>
          <a:lstStyle/>
          <a:p>
            <a:r>
              <a:rPr lang="en-US" altLang="en-US" sz="1200"/>
              <a:t>Begin</a:t>
            </a:r>
            <a:endParaRPr lang="en-US" altLang="en-US" sz="1800"/>
          </a:p>
        </p:txBody>
      </p:sp>
      <p:sp>
        <p:nvSpPr>
          <p:cNvPr id="9222" name="Line 6"/>
          <p:cNvSpPr>
            <a:spLocks noChangeShapeType="1"/>
          </p:cNvSpPr>
          <p:nvPr/>
        </p:nvSpPr>
        <p:spPr bwMode="auto">
          <a:xfrm flipH="1">
            <a:off x="4511675" y="1227138"/>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3" name="AutoShape 7"/>
          <p:cNvSpPr>
            <a:spLocks noChangeArrowheads="1"/>
          </p:cNvSpPr>
          <p:nvPr/>
        </p:nvSpPr>
        <p:spPr bwMode="auto">
          <a:xfrm>
            <a:off x="3776663" y="1636713"/>
            <a:ext cx="1452562" cy="471487"/>
          </a:xfrm>
          <a:prstGeom prst="flowChartProcess">
            <a:avLst/>
          </a:prstGeom>
          <a:solidFill>
            <a:srgbClr val="FFFFFF"/>
          </a:solidFill>
          <a:ln w="9525">
            <a:solidFill>
              <a:srgbClr val="000000"/>
            </a:solidFill>
            <a:miter lim="800000"/>
            <a:headEnd/>
            <a:tailEnd/>
          </a:ln>
        </p:spPr>
        <p:txBody>
          <a:bodyPr/>
          <a:lstStyle/>
          <a:p>
            <a:r>
              <a:rPr lang="en-US" altLang="en-US" sz="1200"/>
              <a:t>Initialize population</a:t>
            </a:r>
            <a:endParaRPr lang="en-US" altLang="en-US" sz="1800"/>
          </a:p>
        </p:txBody>
      </p:sp>
      <p:sp>
        <p:nvSpPr>
          <p:cNvPr id="9224" name="Line 8"/>
          <p:cNvSpPr>
            <a:spLocks noChangeShapeType="1"/>
          </p:cNvSpPr>
          <p:nvPr/>
        </p:nvSpPr>
        <p:spPr bwMode="auto">
          <a:xfrm>
            <a:off x="4511675" y="2320925"/>
            <a:ext cx="0" cy="4968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AutoShape 9"/>
          <p:cNvSpPr>
            <a:spLocks noChangeArrowheads="1"/>
          </p:cNvSpPr>
          <p:nvPr/>
        </p:nvSpPr>
        <p:spPr bwMode="auto">
          <a:xfrm>
            <a:off x="3581400" y="3346450"/>
            <a:ext cx="1905000" cy="701675"/>
          </a:xfrm>
          <a:prstGeom prst="flowChartDecision">
            <a:avLst/>
          </a:prstGeom>
          <a:solidFill>
            <a:srgbClr val="FFFFFF"/>
          </a:solidFill>
          <a:ln w="9525">
            <a:solidFill>
              <a:srgbClr val="000000"/>
            </a:solidFill>
            <a:miter lim="800000"/>
            <a:headEnd/>
            <a:tailEnd/>
          </a:ln>
        </p:spPr>
        <p:txBody>
          <a:bodyPr/>
          <a:lstStyle/>
          <a:p>
            <a:r>
              <a:rPr lang="en-US" altLang="en-US" sz="1200"/>
              <a:t>Optimum Solution?</a:t>
            </a:r>
            <a:endParaRPr lang="en-US" altLang="en-US" sz="1800"/>
          </a:p>
        </p:txBody>
      </p:sp>
      <p:sp>
        <p:nvSpPr>
          <p:cNvPr id="9231" name="AutoShape 15"/>
          <p:cNvSpPr>
            <a:spLocks noChangeArrowheads="1"/>
          </p:cNvSpPr>
          <p:nvPr/>
        </p:nvSpPr>
        <p:spPr bwMode="auto">
          <a:xfrm>
            <a:off x="947738" y="4657725"/>
            <a:ext cx="1349375" cy="296863"/>
          </a:xfrm>
          <a:prstGeom prst="flowChartProcess">
            <a:avLst/>
          </a:prstGeom>
          <a:solidFill>
            <a:srgbClr val="FFFFFF"/>
          </a:solidFill>
          <a:ln w="9525">
            <a:solidFill>
              <a:srgbClr val="000000"/>
            </a:solidFill>
            <a:miter lim="800000"/>
            <a:headEnd/>
            <a:tailEnd/>
          </a:ln>
        </p:spPr>
        <p:txBody>
          <a:bodyPr/>
          <a:lstStyle/>
          <a:p>
            <a:r>
              <a:rPr lang="en-US" altLang="en-US" sz="1200"/>
              <a:t>T=T+1</a:t>
            </a:r>
            <a:endParaRPr lang="en-US" altLang="en-US" sz="1800"/>
          </a:p>
        </p:txBody>
      </p:sp>
      <p:sp>
        <p:nvSpPr>
          <p:cNvPr id="9232" name="Line 16"/>
          <p:cNvSpPr>
            <a:spLocks noChangeShapeType="1"/>
          </p:cNvSpPr>
          <p:nvPr/>
        </p:nvSpPr>
        <p:spPr bwMode="auto">
          <a:xfrm flipH="1">
            <a:off x="1600200" y="5943600"/>
            <a:ext cx="579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AutoShape 12"/>
          <p:cNvSpPr>
            <a:spLocks noChangeArrowheads="1"/>
          </p:cNvSpPr>
          <p:nvPr/>
        </p:nvSpPr>
        <p:spPr bwMode="auto">
          <a:xfrm>
            <a:off x="6757988" y="3887788"/>
            <a:ext cx="1306512" cy="396875"/>
          </a:xfrm>
          <a:prstGeom prst="flowChartProcess">
            <a:avLst/>
          </a:prstGeom>
          <a:solidFill>
            <a:srgbClr val="FFFFFF"/>
          </a:solidFill>
          <a:ln w="9525">
            <a:solidFill>
              <a:srgbClr val="000000"/>
            </a:solidFill>
            <a:miter lim="800000"/>
            <a:headEnd/>
            <a:tailEnd/>
          </a:ln>
        </p:spPr>
        <p:txBody>
          <a:bodyPr/>
          <a:lstStyle/>
          <a:p>
            <a:r>
              <a:rPr lang="en-US" altLang="en-US" sz="1200"/>
              <a:t>Selection</a:t>
            </a:r>
            <a:endParaRPr lang="en-US" altLang="en-US" sz="1800"/>
          </a:p>
        </p:txBody>
      </p:sp>
      <p:sp>
        <p:nvSpPr>
          <p:cNvPr id="9229" name="AutoShape 13"/>
          <p:cNvSpPr>
            <a:spLocks noChangeArrowheads="1"/>
          </p:cNvSpPr>
          <p:nvPr/>
        </p:nvSpPr>
        <p:spPr bwMode="auto">
          <a:xfrm>
            <a:off x="6700838" y="4687888"/>
            <a:ext cx="1452562" cy="315912"/>
          </a:xfrm>
          <a:prstGeom prst="flowChartProcess">
            <a:avLst/>
          </a:prstGeom>
          <a:solidFill>
            <a:srgbClr val="FFFFFF"/>
          </a:solidFill>
          <a:ln w="9525">
            <a:solidFill>
              <a:srgbClr val="000000"/>
            </a:solidFill>
            <a:miter lim="800000"/>
            <a:headEnd/>
            <a:tailEnd/>
          </a:ln>
        </p:spPr>
        <p:txBody>
          <a:bodyPr/>
          <a:lstStyle/>
          <a:p>
            <a:r>
              <a:rPr lang="en-US" altLang="en-US" sz="1200"/>
              <a:t>Crossover</a:t>
            </a:r>
            <a:endParaRPr lang="en-US" altLang="en-US" sz="1800"/>
          </a:p>
        </p:txBody>
      </p:sp>
      <p:sp>
        <p:nvSpPr>
          <p:cNvPr id="9230" name="AutoShape 14"/>
          <p:cNvSpPr>
            <a:spLocks noChangeArrowheads="1"/>
          </p:cNvSpPr>
          <p:nvPr/>
        </p:nvSpPr>
        <p:spPr bwMode="auto">
          <a:xfrm>
            <a:off x="6700838" y="5416550"/>
            <a:ext cx="1452562" cy="298450"/>
          </a:xfrm>
          <a:prstGeom prst="flowChartProcess">
            <a:avLst/>
          </a:prstGeom>
          <a:solidFill>
            <a:srgbClr val="FFFFFF"/>
          </a:solidFill>
          <a:ln w="9525">
            <a:solidFill>
              <a:srgbClr val="000000"/>
            </a:solidFill>
            <a:miter lim="800000"/>
            <a:headEnd/>
            <a:tailEnd/>
          </a:ln>
        </p:spPr>
        <p:txBody>
          <a:bodyPr/>
          <a:lstStyle/>
          <a:p>
            <a:r>
              <a:rPr lang="en-US" altLang="en-US" sz="1200"/>
              <a:t>Mutation</a:t>
            </a:r>
            <a:r>
              <a:rPr lang="en-US" altLang="en-US" sz="1200" b="0"/>
              <a:t>             </a:t>
            </a:r>
            <a:endParaRPr lang="en-US" altLang="en-US" sz="1800" b="0"/>
          </a:p>
        </p:txBody>
      </p:sp>
      <p:sp>
        <p:nvSpPr>
          <p:cNvPr id="9233" name="Line 17"/>
          <p:cNvSpPr>
            <a:spLocks noChangeShapeType="1"/>
          </p:cNvSpPr>
          <p:nvPr/>
        </p:nvSpPr>
        <p:spPr bwMode="auto">
          <a:xfrm>
            <a:off x="7418388" y="4292600"/>
            <a:ext cx="0" cy="395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7418388" y="501967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Text Box 25"/>
          <p:cNvSpPr txBox="1">
            <a:spLocks noChangeArrowheads="1"/>
          </p:cNvSpPr>
          <p:nvPr/>
        </p:nvSpPr>
        <p:spPr bwMode="auto">
          <a:xfrm>
            <a:off x="5867400" y="344805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N</a:t>
            </a:r>
          </a:p>
        </p:txBody>
      </p:sp>
      <p:sp>
        <p:nvSpPr>
          <p:cNvPr id="9243" name="AutoShape 27"/>
          <p:cNvSpPr>
            <a:spLocks noChangeArrowheads="1"/>
          </p:cNvSpPr>
          <p:nvPr/>
        </p:nvSpPr>
        <p:spPr bwMode="auto">
          <a:xfrm>
            <a:off x="3771900" y="2495550"/>
            <a:ext cx="1452563" cy="471488"/>
          </a:xfrm>
          <a:prstGeom prst="flowChartProcess">
            <a:avLst/>
          </a:prstGeom>
          <a:solidFill>
            <a:srgbClr val="FFFFFF"/>
          </a:solidFill>
          <a:ln w="9525">
            <a:solidFill>
              <a:srgbClr val="000000"/>
            </a:solidFill>
            <a:miter lim="800000"/>
            <a:headEnd/>
            <a:tailEnd/>
          </a:ln>
        </p:spPr>
        <p:txBody>
          <a:bodyPr/>
          <a:lstStyle/>
          <a:p>
            <a:r>
              <a:rPr lang="en-US" altLang="en-US" sz="1200"/>
              <a:t>Evaluate Solutions</a:t>
            </a:r>
            <a:endParaRPr lang="en-US" altLang="en-US" sz="1800"/>
          </a:p>
        </p:txBody>
      </p:sp>
      <p:sp>
        <p:nvSpPr>
          <p:cNvPr id="9244" name="Line 28"/>
          <p:cNvSpPr>
            <a:spLocks noChangeShapeType="1"/>
          </p:cNvSpPr>
          <p:nvPr/>
        </p:nvSpPr>
        <p:spPr bwMode="auto">
          <a:xfrm flipH="1">
            <a:off x="4510088" y="2093913"/>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Line 29"/>
          <p:cNvSpPr>
            <a:spLocks noChangeShapeType="1"/>
          </p:cNvSpPr>
          <p:nvPr/>
        </p:nvSpPr>
        <p:spPr bwMode="auto">
          <a:xfrm flipH="1">
            <a:off x="4524375" y="295592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33"/>
          <p:cNvSpPr>
            <a:spLocks noChangeShapeType="1"/>
          </p:cNvSpPr>
          <p:nvPr/>
        </p:nvSpPr>
        <p:spPr bwMode="auto">
          <a:xfrm>
            <a:off x="7419975" y="367665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2" name="Line 36"/>
          <p:cNvSpPr>
            <a:spLocks noChangeShapeType="1"/>
          </p:cNvSpPr>
          <p:nvPr/>
        </p:nvSpPr>
        <p:spPr bwMode="auto">
          <a:xfrm>
            <a:off x="5438775"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3" name="Line 37"/>
          <p:cNvSpPr>
            <a:spLocks noChangeShapeType="1"/>
          </p:cNvSpPr>
          <p:nvPr/>
        </p:nvSpPr>
        <p:spPr bwMode="auto">
          <a:xfrm>
            <a:off x="1600200"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4" name="Line 38"/>
          <p:cNvSpPr>
            <a:spLocks noChangeShapeType="1"/>
          </p:cNvSpPr>
          <p:nvPr/>
        </p:nvSpPr>
        <p:spPr bwMode="auto">
          <a:xfrm flipV="1">
            <a:off x="1600200" y="3657600"/>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5" name="Line 39"/>
          <p:cNvSpPr>
            <a:spLocks noChangeShapeType="1"/>
          </p:cNvSpPr>
          <p:nvPr/>
        </p:nvSpPr>
        <p:spPr bwMode="auto">
          <a:xfrm flipV="1">
            <a:off x="1600200" y="4938713"/>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6" name="Line 40"/>
          <p:cNvSpPr>
            <a:spLocks noChangeShapeType="1"/>
          </p:cNvSpPr>
          <p:nvPr/>
        </p:nvSpPr>
        <p:spPr bwMode="auto">
          <a:xfrm>
            <a:off x="7391400" y="571500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7" name="Line 41"/>
          <p:cNvSpPr>
            <a:spLocks noChangeShapeType="1"/>
          </p:cNvSpPr>
          <p:nvPr/>
        </p:nvSpPr>
        <p:spPr bwMode="auto">
          <a:xfrm>
            <a:off x="4524375" y="4052888"/>
            <a:ext cx="0" cy="609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8" name="Text Box 42"/>
          <p:cNvSpPr txBox="1">
            <a:spLocks noChangeArrowheads="1"/>
          </p:cNvSpPr>
          <p:nvPr/>
        </p:nvSpPr>
        <p:spPr bwMode="auto">
          <a:xfrm>
            <a:off x="4038600" y="411480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Y</a:t>
            </a:r>
          </a:p>
        </p:txBody>
      </p:sp>
      <p:sp>
        <p:nvSpPr>
          <p:cNvPr id="9259" name="AutoShape 43"/>
          <p:cNvSpPr>
            <a:spLocks noChangeArrowheads="1"/>
          </p:cNvSpPr>
          <p:nvPr/>
        </p:nvSpPr>
        <p:spPr bwMode="auto">
          <a:xfrm>
            <a:off x="4117975" y="4675188"/>
            <a:ext cx="830263" cy="296862"/>
          </a:xfrm>
          <a:prstGeom prst="flowChartConnector">
            <a:avLst/>
          </a:prstGeom>
          <a:solidFill>
            <a:srgbClr val="FFFFFF"/>
          </a:solidFill>
          <a:ln w="9525">
            <a:solidFill>
              <a:srgbClr val="000000"/>
            </a:solidFill>
            <a:round/>
            <a:headEnd/>
            <a:tailEnd/>
          </a:ln>
        </p:spPr>
        <p:txBody>
          <a:bodyPr/>
          <a:lstStyle/>
          <a:p>
            <a:r>
              <a:rPr lang="en-US" altLang="en-US" sz="1200"/>
              <a:t>Stop</a:t>
            </a:r>
            <a:endParaRPr lang="en-US" altLang="en-US" sz="1800"/>
          </a:p>
        </p:txBody>
      </p:sp>
      <p:sp>
        <p:nvSpPr>
          <p:cNvPr id="9260" name="Text Box 44"/>
          <p:cNvSpPr txBox="1">
            <a:spLocks noChangeArrowheads="1"/>
          </p:cNvSpPr>
          <p:nvPr/>
        </p:nvSpPr>
        <p:spPr bwMode="auto">
          <a:xfrm>
            <a:off x="4433888" y="3001963"/>
            <a:ext cx="6858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T =0</a:t>
            </a:r>
          </a:p>
        </p:txBody>
      </p:sp>
    </p:spTree>
    <p:extLst>
      <p:ext uri="{BB962C8B-B14F-4D97-AF65-F5344CB8AC3E}">
        <p14:creationId xmlns:p14="http://schemas.microsoft.com/office/powerpoint/2010/main" val="311149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A95242BC-56FF-43EB-931F-591C5B8C805B}" type="slidenum">
              <a:rPr lang="en-US" altLang="en-US"/>
              <a:pPr/>
              <a:t>29</a:t>
            </a:fld>
            <a:endParaRPr lang="en-US" altLang="en-US"/>
          </a:p>
        </p:txBody>
      </p:sp>
      <p:sp>
        <p:nvSpPr>
          <p:cNvPr id="141315" name="Rectangle 3"/>
          <p:cNvSpPr>
            <a:spLocks noGrp="1" noChangeArrowheads="1"/>
          </p:cNvSpPr>
          <p:nvPr>
            <p:ph type="body" idx="1"/>
          </p:nvPr>
        </p:nvSpPr>
        <p:spPr>
          <a:xfrm>
            <a:off x="457200" y="533400"/>
            <a:ext cx="8229600" cy="5597525"/>
          </a:xfrm>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a:t>
            </a:r>
            <a:r>
              <a:rPr lang="en-US" altLang="en-US" sz="3600">
                <a:solidFill>
                  <a:schemeClr val="tx2"/>
                </a:solidFill>
              </a:rPr>
              <a:t>Genetic Algorithms Implement Optimization Strategies By Simulating Evolution Of Species Through Natural Selection.</a:t>
            </a:r>
          </a:p>
        </p:txBody>
      </p:sp>
    </p:spTree>
    <p:extLst>
      <p:ext uri="{BB962C8B-B14F-4D97-AF65-F5344CB8AC3E}">
        <p14:creationId xmlns:p14="http://schemas.microsoft.com/office/powerpoint/2010/main" val="159792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nummer 5">
            <a:extLst>
              <a:ext uri="{FF2B5EF4-FFF2-40B4-BE49-F238E27FC236}">
                <a16:creationId xmlns:a16="http://schemas.microsoft.com/office/drawing/2014/main" id="{87AE0B15-B654-6AEA-38E0-222B676A7E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479AC9E-EEF6-472C-851D-085CE1804A5C}" type="slidenum">
              <a:rPr lang="en-GB" altLang="en-US" sz="1292"/>
              <a:pPr/>
              <a:t>3</a:t>
            </a:fld>
            <a:endParaRPr lang="en-GB" altLang="en-US" sz="1292"/>
          </a:p>
        </p:txBody>
      </p:sp>
      <p:sp>
        <p:nvSpPr>
          <p:cNvPr id="14339" name="Rectangle 2">
            <a:extLst>
              <a:ext uri="{FF2B5EF4-FFF2-40B4-BE49-F238E27FC236}">
                <a16:creationId xmlns:a16="http://schemas.microsoft.com/office/drawing/2014/main" id="{61E2C31A-DACB-CFD6-79B5-0B7F4A448325}"/>
              </a:ext>
            </a:extLst>
          </p:cNvPr>
          <p:cNvSpPr>
            <a:spLocks noGrp="1" noChangeArrowheads="1"/>
          </p:cNvSpPr>
          <p:nvPr>
            <p:ph type="title"/>
          </p:nvPr>
        </p:nvSpPr>
        <p:spPr/>
        <p:txBody>
          <a:bodyPr/>
          <a:lstStyle/>
          <a:p>
            <a:pPr eaLnBrk="1" hangingPunct="1"/>
            <a:r>
              <a:rPr lang="nb-NO" altLang="en-US"/>
              <a:t>Agenda</a:t>
            </a:r>
          </a:p>
        </p:txBody>
      </p:sp>
      <p:sp>
        <p:nvSpPr>
          <p:cNvPr id="14340" name="Rectangle 3">
            <a:extLst>
              <a:ext uri="{FF2B5EF4-FFF2-40B4-BE49-F238E27FC236}">
                <a16:creationId xmlns:a16="http://schemas.microsoft.com/office/drawing/2014/main" id="{5806B33B-B3EB-4E59-E9DE-7C519E5D5AB1}"/>
              </a:ext>
            </a:extLst>
          </p:cNvPr>
          <p:cNvSpPr>
            <a:spLocks noGrp="1" noChangeArrowheads="1"/>
          </p:cNvSpPr>
          <p:nvPr>
            <p:ph type="body" idx="1"/>
          </p:nvPr>
        </p:nvSpPr>
        <p:spPr/>
        <p:txBody>
          <a:bodyPr/>
          <a:lstStyle/>
          <a:p>
            <a:pPr eaLnBrk="1" hangingPunct="1"/>
            <a:r>
              <a:rPr lang="nb-NO" altLang="en-US" dirty="0"/>
              <a:t>Short overview of Local Search and Local Search-based Metaheuristics</a:t>
            </a:r>
          </a:p>
          <a:p>
            <a:pPr eaLnBrk="1" hangingPunct="1"/>
            <a:r>
              <a:rPr lang="nb-NO" altLang="en-US" dirty="0"/>
              <a:t>Introduction to Genetic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76200"/>
            <a:ext cx="7772400" cy="1066800"/>
          </a:xfrm>
        </p:spPr>
        <p:txBody>
          <a:bodyPr/>
          <a:lstStyle/>
          <a:p>
            <a:r>
              <a:rPr lang="en-US"/>
              <a:t>Taxonomy</a:t>
            </a:r>
            <a:endParaRPr lang="en-GB"/>
          </a:p>
        </p:txBody>
      </p:sp>
      <p:sp>
        <p:nvSpPr>
          <p:cNvPr id="6" name="Text Box 3"/>
          <p:cNvSpPr txBox="1">
            <a:spLocks noChangeArrowheads="1"/>
          </p:cNvSpPr>
          <p:nvPr/>
        </p:nvSpPr>
        <p:spPr bwMode="auto">
          <a:xfrm>
            <a:off x="3276600" y="1219200"/>
            <a:ext cx="2514600"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Search Techniques</a:t>
            </a:r>
          </a:p>
        </p:txBody>
      </p:sp>
      <p:sp>
        <p:nvSpPr>
          <p:cNvPr id="12" name="Text Box 13"/>
          <p:cNvSpPr txBox="1">
            <a:spLocks noChangeArrowheads="1"/>
          </p:cNvSpPr>
          <p:nvPr/>
        </p:nvSpPr>
        <p:spPr bwMode="auto">
          <a:xfrm>
            <a:off x="3352800" y="2366963"/>
            <a:ext cx="2362200" cy="3698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Informed</a:t>
            </a:r>
          </a:p>
        </p:txBody>
      </p:sp>
      <p:sp>
        <p:nvSpPr>
          <p:cNvPr id="13" name="Text Box 15"/>
          <p:cNvSpPr txBox="1">
            <a:spLocks noChangeArrowheads="1"/>
          </p:cNvSpPr>
          <p:nvPr/>
        </p:nvSpPr>
        <p:spPr bwMode="auto">
          <a:xfrm>
            <a:off x="6553200" y="2362200"/>
            <a:ext cx="2057400" cy="36988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Uninformed</a:t>
            </a:r>
          </a:p>
        </p:txBody>
      </p:sp>
      <p:sp>
        <p:nvSpPr>
          <p:cNvPr id="29" name="Text Box 42"/>
          <p:cNvSpPr txBox="1">
            <a:spLocks noChangeArrowheads="1"/>
          </p:cNvSpPr>
          <p:nvPr/>
        </p:nvSpPr>
        <p:spPr bwMode="auto">
          <a:xfrm>
            <a:off x="8077200" y="3189288"/>
            <a:ext cx="762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BFS</a:t>
            </a:r>
          </a:p>
        </p:txBody>
      </p:sp>
      <p:sp>
        <p:nvSpPr>
          <p:cNvPr id="30" name="Text Box 43"/>
          <p:cNvSpPr txBox="1">
            <a:spLocks noChangeArrowheads="1"/>
          </p:cNvSpPr>
          <p:nvPr/>
        </p:nvSpPr>
        <p:spPr bwMode="auto">
          <a:xfrm>
            <a:off x="6400800" y="3189288"/>
            <a:ext cx="9144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DFS</a:t>
            </a:r>
          </a:p>
        </p:txBody>
      </p:sp>
      <p:sp>
        <p:nvSpPr>
          <p:cNvPr id="36" name="Text Box 47"/>
          <p:cNvSpPr txBox="1">
            <a:spLocks noChangeArrowheads="1"/>
          </p:cNvSpPr>
          <p:nvPr/>
        </p:nvSpPr>
        <p:spPr bwMode="auto">
          <a:xfrm>
            <a:off x="838200" y="3973513"/>
            <a:ext cx="1524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A*</a:t>
            </a:r>
          </a:p>
        </p:txBody>
      </p:sp>
      <p:sp>
        <p:nvSpPr>
          <p:cNvPr id="38" name="Text Box 49"/>
          <p:cNvSpPr txBox="1">
            <a:spLocks noChangeArrowheads="1"/>
          </p:cNvSpPr>
          <p:nvPr/>
        </p:nvSpPr>
        <p:spPr bwMode="auto">
          <a:xfrm>
            <a:off x="2438400" y="3973513"/>
            <a:ext cx="16002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Hill Climbing</a:t>
            </a:r>
          </a:p>
        </p:txBody>
      </p:sp>
      <p:sp>
        <p:nvSpPr>
          <p:cNvPr id="40" name="Text Box 52"/>
          <p:cNvSpPr txBox="1">
            <a:spLocks noChangeArrowheads="1"/>
          </p:cNvSpPr>
          <p:nvPr/>
        </p:nvSpPr>
        <p:spPr bwMode="auto">
          <a:xfrm>
            <a:off x="6172200" y="3962400"/>
            <a:ext cx="1524000" cy="6461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Simulated Annealing</a:t>
            </a:r>
          </a:p>
        </p:txBody>
      </p:sp>
      <p:sp>
        <p:nvSpPr>
          <p:cNvPr id="42" name="Text Box 54"/>
          <p:cNvSpPr txBox="1">
            <a:spLocks noChangeArrowheads="1"/>
          </p:cNvSpPr>
          <p:nvPr/>
        </p:nvSpPr>
        <p:spPr bwMode="auto">
          <a:xfrm>
            <a:off x="4114800" y="3962400"/>
            <a:ext cx="1981200" cy="6461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Algorithms</a:t>
            </a:r>
          </a:p>
        </p:txBody>
      </p:sp>
      <p:sp>
        <p:nvSpPr>
          <p:cNvPr id="45" name="Text Box 61"/>
          <p:cNvSpPr txBox="1">
            <a:spLocks noChangeArrowheads="1"/>
          </p:cNvSpPr>
          <p:nvPr/>
        </p:nvSpPr>
        <p:spPr bwMode="auto">
          <a:xfrm>
            <a:off x="4419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Programming</a:t>
            </a:r>
          </a:p>
        </p:txBody>
      </p:sp>
      <p:sp>
        <p:nvSpPr>
          <p:cNvPr id="46" name="Text Box 64"/>
          <p:cNvSpPr txBox="1">
            <a:spLocks noChangeArrowheads="1"/>
          </p:cNvSpPr>
          <p:nvPr/>
        </p:nvSpPr>
        <p:spPr bwMode="auto">
          <a:xfrm>
            <a:off x="7162800" y="5068888"/>
            <a:ext cx="1676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Algorithms</a:t>
            </a:r>
          </a:p>
        </p:txBody>
      </p:sp>
      <p:sp>
        <p:nvSpPr>
          <p:cNvPr id="58" name="Text Box 61"/>
          <p:cNvSpPr txBox="1">
            <a:spLocks noChangeArrowheads="1"/>
          </p:cNvSpPr>
          <p:nvPr/>
        </p:nvSpPr>
        <p:spPr bwMode="auto">
          <a:xfrm>
            <a:off x="2133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Swarm Intelligence</a:t>
            </a:r>
          </a:p>
        </p:txBody>
      </p:sp>
      <p:sp>
        <p:nvSpPr>
          <p:cNvPr id="39" name="Text Box 54"/>
          <p:cNvSpPr txBox="1">
            <a:spLocks noChangeArrowheads="1"/>
          </p:cNvSpPr>
          <p:nvPr/>
        </p:nvSpPr>
        <p:spPr bwMode="auto">
          <a:xfrm>
            <a:off x="76200" y="5068888"/>
            <a:ext cx="19812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Strategies</a:t>
            </a:r>
          </a:p>
        </p:txBody>
      </p:sp>
      <p:cxnSp>
        <p:nvCxnSpPr>
          <p:cNvPr id="53" name="Straight Connector 52"/>
          <p:cNvCxnSpPr>
            <a:stCxn id="6" idx="2"/>
          </p:cNvCxnSpPr>
          <p:nvPr/>
        </p:nvCxnSpPr>
        <p:spPr>
          <a:xfrm rot="5400000">
            <a:off x="2718594" y="546894"/>
            <a:ext cx="773112" cy="2857500"/>
          </a:xfrm>
          <a:prstGeom prst="line">
            <a:avLst/>
          </a:prstGeom>
        </p:spPr>
        <p:style>
          <a:lnRef idx="3">
            <a:schemeClr val="lt1"/>
          </a:lnRef>
          <a:fillRef idx="1">
            <a:schemeClr val="accent2"/>
          </a:fillRef>
          <a:effectRef idx="1">
            <a:schemeClr val="accent2"/>
          </a:effectRef>
          <a:fontRef idx="minor">
            <a:schemeClr val="lt1"/>
          </a:fontRef>
        </p:style>
      </p:cxnSp>
      <p:cxnSp>
        <p:nvCxnSpPr>
          <p:cNvPr id="62" name="Straight Connector 61"/>
          <p:cNvCxnSpPr>
            <a:stCxn id="6" idx="2"/>
            <a:endCxn id="13" idx="0"/>
          </p:cNvCxnSpPr>
          <p:nvPr/>
        </p:nvCxnSpPr>
        <p:spPr>
          <a:xfrm rot="16200000" flipH="1">
            <a:off x="5671344" y="451644"/>
            <a:ext cx="773112" cy="3048000"/>
          </a:xfrm>
          <a:prstGeom prst="line">
            <a:avLst/>
          </a:prstGeom>
        </p:spPr>
        <p:style>
          <a:lnRef idx="3">
            <a:schemeClr val="lt1"/>
          </a:lnRef>
          <a:fillRef idx="1">
            <a:schemeClr val="accent2"/>
          </a:fillRef>
          <a:effectRef idx="1">
            <a:schemeClr val="accent2"/>
          </a:effectRef>
          <a:fontRef idx="minor">
            <a:schemeClr val="lt1"/>
          </a:fontRef>
        </p:style>
      </p:cxnSp>
      <p:cxnSp>
        <p:nvCxnSpPr>
          <p:cNvPr id="67" name="Straight Connector 66"/>
          <p:cNvCxnSpPr>
            <a:stCxn id="30" idx="0"/>
            <a:endCxn id="13" idx="2"/>
          </p:cNvCxnSpPr>
          <p:nvPr/>
        </p:nvCxnSpPr>
        <p:spPr>
          <a:xfrm rot="5400000" flipH="1" flipV="1">
            <a:off x="6991350" y="2598738"/>
            <a:ext cx="457200" cy="723900"/>
          </a:xfrm>
          <a:prstGeom prst="line">
            <a:avLst/>
          </a:prstGeom>
        </p:spPr>
        <p:style>
          <a:lnRef idx="3">
            <a:schemeClr val="lt1"/>
          </a:lnRef>
          <a:fillRef idx="1">
            <a:schemeClr val="accent2"/>
          </a:fillRef>
          <a:effectRef idx="1">
            <a:schemeClr val="accent2"/>
          </a:effectRef>
          <a:fontRef idx="minor">
            <a:schemeClr val="lt1"/>
          </a:fontRef>
        </p:style>
      </p:cxnSp>
      <p:cxnSp>
        <p:nvCxnSpPr>
          <p:cNvPr id="70" name="Straight Connector 69"/>
          <p:cNvCxnSpPr>
            <a:stCxn id="29" idx="0"/>
            <a:endCxn id="13" idx="2"/>
          </p:cNvCxnSpPr>
          <p:nvPr/>
        </p:nvCxnSpPr>
        <p:spPr>
          <a:xfrm rot="16200000" flipV="1">
            <a:off x="7791450" y="2522538"/>
            <a:ext cx="457200" cy="876300"/>
          </a:xfrm>
          <a:prstGeom prst="line">
            <a:avLst/>
          </a:prstGeom>
        </p:spPr>
        <p:style>
          <a:lnRef idx="3">
            <a:schemeClr val="lt1"/>
          </a:lnRef>
          <a:fillRef idx="1">
            <a:schemeClr val="accent2"/>
          </a:fillRef>
          <a:effectRef idx="1">
            <a:schemeClr val="accent2"/>
          </a:effectRef>
          <a:fontRef idx="minor">
            <a:schemeClr val="lt1"/>
          </a:fontRef>
        </p:style>
      </p:cxnSp>
      <p:cxnSp>
        <p:nvCxnSpPr>
          <p:cNvPr id="73" name="Straight Connector 72"/>
          <p:cNvCxnSpPr>
            <a:stCxn id="12" idx="2"/>
            <a:endCxn id="36" idx="0"/>
          </p:cNvCxnSpPr>
          <p:nvPr/>
        </p:nvCxnSpPr>
        <p:spPr>
          <a:xfrm rot="5400000">
            <a:off x="2448718" y="1888332"/>
            <a:ext cx="1236663" cy="2933700"/>
          </a:xfrm>
          <a:prstGeom prst="line">
            <a:avLst/>
          </a:prstGeom>
        </p:spPr>
        <p:style>
          <a:lnRef idx="3">
            <a:schemeClr val="lt1"/>
          </a:lnRef>
          <a:fillRef idx="1">
            <a:schemeClr val="accent2"/>
          </a:fillRef>
          <a:effectRef idx="1">
            <a:schemeClr val="accent2"/>
          </a:effectRef>
          <a:fontRef idx="minor">
            <a:schemeClr val="lt1"/>
          </a:fontRef>
        </p:style>
      </p:cxnSp>
      <p:cxnSp>
        <p:nvCxnSpPr>
          <p:cNvPr id="74" name="Straight Connector 73"/>
          <p:cNvCxnSpPr>
            <a:stCxn id="12" idx="2"/>
            <a:endCxn id="38" idx="0"/>
          </p:cNvCxnSpPr>
          <p:nvPr/>
        </p:nvCxnSpPr>
        <p:spPr>
          <a:xfrm rot="5400000">
            <a:off x="3267868" y="2707482"/>
            <a:ext cx="1236663" cy="1295400"/>
          </a:xfrm>
          <a:prstGeom prst="line">
            <a:avLst/>
          </a:prstGeom>
        </p:spPr>
        <p:style>
          <a:lnRef idx="3">
            <a:schemeClr val="lt1"/>
          </a:lnRef>
          <a:fillRef idx="1">
            <a:schemeClr val="accent2"/>
          </a:fillRef>
          <a:effectRef idx="1">
            <a:schemeClr val="accent2"/>
          </a:effectRef>
          <a:fontRef idx="minor">
            <a:schemeClr val="lt1"/>
          </a:fontRef>
        </p:style>
      </p:cxnSp>
      <p:cxnSp>
        <p:nvCxnSpPr>
          <p:cNvPr id="75" name="Straight Connector 74"/>
          <p:cNvCxnSpPr>
            <a:stCxn id="12" idx="2"/>
            <a:endCxn id="40" idx="0"/>
          </p:cNvCxnSpPr>
          <p:nvPr/>
        </p:nvCxnSpPr>
        <p:spPr>
          <a:xfrm rot="16200000" flipH="1">
            <a:off x="5121275" y="2149475"/>
            <a:ext cx="1225550" cy="2400300"/>
          </a:xfrm>
          <a:prstGeom prst="line">
            <a:avLst/>
          </a:prstGeom>
        </p:spPr>
        <p:style>
          <a:lnRef idx="3">
            <a:schemeClr val="lt1"/>
          </a:lnRef>
          <a:fillRef idx="1">
            <a:schemeClr val="accent2"/>
          </a:fillRef>
          <a:effectRef idx="1">
            <a:schemeClr val="accent2"/>
          </a:effectRef>
          <a:fontRef idx="minor">
            <a:schemeClr val="lt1"/>
          </a:fontRef>
        </p:style>
      </p:cxnSp>
      <p:cxnSp>
        <p:nvCxnSpPr>
          <p:cNvPr id="76" name="Straight Connector 75"/>
          <p:cNvCxnSpPr>
            <a:stCxn id="12" idx="2"/>
            <a:endCxn id="42" idx="0"/>
          </p:cNvCxnSpPr>
          <p:nvPr/>
        </p:nvCxnSpPr>
        <p:spPr>
          <a:xfrm rot="16200000" flipH="1">
            <a:off x="4206876" y="3063875"/>
            <a:ext cx="1225549" cy="571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Straight Connector 84"/>
          <p:cNvCxnSpPr>
            <a:stCxn id="42" idx="2"/>
            <a:endCxn id="46" idx="0"/>
          </p:cNvCxnSpPr>
          <p:nvPr/>
        </p:nvCxnSpPr>
        <p:spPr>
          <a:xfrm rot="16200000" flipH="1">
            <a:off x="6323122" y="3390791"/>
            <a:ext cx="460156" cy="2895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Connector 85"/>
          <p:cNvCxnSpPr>
            <a:stCxn id="45" idx="0"/>
            <a:endCxn id="42" idx="2"/>
          </p:cNvCxnSpPr>
          <p:nvPr/>
        </p:nvCxnSpPr>
        <p:spPr>
          <a:xfrm rot="16200000" flipV="1">
            <a:off x="5046772" y="4667141"/>
            <a:ext cx="460156" cy="3429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Straight Connector 86"/>
          <p:cNvCxnSpPr>
            <a:stCxn id="42" idx="2"/>
            <a:endCxn id="58" idx="0"/>
          </p:cNvCxnSpPr>
          <p:nvPr/>
        </p:nvCxnSpPr>
        <p:spPr>
          <a:xfrm rot="5400000">
            <a:off x="3903772" y="3867041"/>
            <a:ext cx="460156" cy="1943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8" name="Straight Connector 87"/>
          <p:cNvCxnSpPr>
            <a:stCxn id="42" idx="2"/>
            <a:endCxn id="39" idx="0"/>
          </p:cNvCxnSpPr>
          <p:nvPr/>
        </p:nvCxnSpPr>
        <p:spPr>
          <a:xfrm rot="5400000">
            <a:off x="2856022" y="2819291"/>
            <a:ext cx="460156" cy="403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a:stCxn id="58" idx="2"/>
          </p:cNvCxnSpPr>
          <p:nvPr/>
        </p:nvCxnSpPr>
        <p:spPr>
          <a:xfrm rot="5400000">
            <a:off x="27241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101" name="Straight Connector 100"/>
          <p:cNvCxnSpPr>
            <a:stCxn id="58" idx="2"/>
          </p:cNvCxnSpPr>
          <p:nvPr/>
        </p:nvCxnSpPr>
        <p:spPr>
          <a:xfrm rot="16200000" flipH="1">
            <a:off x="32194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33" name="Straight Connector 32"/>
          <p:cNvCxnSpPr>
            <a:stCxn id="6" idx="2"/>
            <a:endCxn id="12" idx="0"/>
          </p:cNvCxnSpPr>
          <p:nvPr/>
        </p:nvCxnSpPr>
        <p:spPr>
          <a:xfrm rot="5400000">
            <a:off x="4144962" y="1978026"/>
            <a:ext cx="777875" cy="0"/>
          </a:xfrm>
          <a:prstGeom prst="line">
            <a:avLst/>
          </a:prstGeom>
        </p:spPr>
        <p:style>
          <a:lnRef idx="3">
            <a:schemeClr val="lt1"/>
          </a:lnRef>
          <a:fillRef idx="1">
            <a:schemeClr val="accent2"/>
          </a:fillRef>
          <a:effectRef idx="1">
            <a:schemeClr val="accent2"/>
          </a:effectRef>
          <a:fontRef idx="minor">
            <a:schemeClr val="lt1"/>
          </a:fontRef>
        </p:style>
      </p:cxnSp>
    </p:spTree>
    <p:extLst>
      <p:ext uri="{BB962C8B-B14F-4D97-AF65-F5344CB8AC3E}">
        <p14:creationId xmlns:p14="http://schemas.microsoft.com/office/powerpoint/2010/main" val="2414853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D2F5E56-E49D-427F-A05F-75FC7D10746B}" type="slidenum">
              <a:rPr lang="en-US" altLang="en-US"/>
              <a:pPr/>
              <a:t>31</a:t>
            </a:fld>
            <a:endParaRPr lang="en-US" altLang="en-US"/>
          </a:p>
        </p:txBody>
      </p:sp>
      <p:sp>
        <p:nvSpPr>
          <p:cNvPr id="140290" name="Rectangle 2"/>
          <p:cNvSpPr>
            <a:spLocks noGrp="1" noChangeArrowheads="1"/>
          </p:cNvSpPr>
          <p:nvPr>
            <p:ph type="title"/>
          </p:nvPr>
        </p:nvSpPr>
        <p:spPr>
          <a:xfrm>
            <a:off x="152400" y="-304800"/>
            <a:ext cx="8229600" cy="1143000"/>
          </a:xfrm>
        </p:spPr>
        <p:txBody>
          <a:bodyPr/>
          <a:lstStyle/>
          <a:p>
            <a:pPr algn="ctr"/>
            <a:r>
              <a:rPr lang="en-US" altLang="en-US" sz="3600" b="1" u="sng" dirty="0"/>
              <a:t>Simple Genetic Algorithm</a:t>
            </a:r>
          </a:p>
        </p:txBody>
      </p:sp>
      <p:sp>
        <p:nvSpPr>
          <p:cNvPr id="140291" name="Rectangle 3"/>
          <p:cNvSpPr>
            <a:spLocks noGrp="1" noChangeArrowheads="1"/>
          </p:cNvSpPr>
          <p:nvPr>
            <p:ph type="body" idx="1"/>
          </p:nvPr>
        </p:nvSpPr>
        <p:spPr>
          <a:xfrm>
            <a:off x="457200" y="990600"/>
            <a:ext cx="8229600" cy="4530725"/>
          </a:xfrm>
        </p:spPr>
        <p:txBody>
          <a:bodyPr>
            <a:normAutofit fontScale="85000" lnSpcReduction="20000"/>
          </a:bodyPr>
          <a:lstStyle/>
          <a:p>
            <a:pPr>
              <a:buFont typeface="Wingdings" pitchFamily="2" charset="2"/>
              <a:buNone/>
            </a:pPr>
            <a:r>
              <a:rPr lang="en-US" altLang="en-US" sz="2000" b="1" dirty="0" err="1">
                <a:latin typeface="Courier New" pitchFamily="49" charset="0"/>
              </a:rPr>
              <a:t>Simple_Genetic_Algorithm</a:t>
            </a:r>
            <a:r>
              <a:rPr lang="en-US" altLang="en-US" sz="2000" b="1" dirty="0">
                <a:latin typeface="Courier New" pitchFamily="49" charset="0"/>
              </a:rPr>
              <a:t>()</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Initialize the Population;</a:t>
            </a:r>
            <a:br>
              <a:rPr lang="en-US" altLang="en-US" sz="2000" b="1" dirty="0">
                <a:latin typeface="Courier New" pitchFamily="49" charset="0"/>
              </a:rPr>
            </a:br>
            <a:r>
              <a:rPr lang="en-US" altLang="en-US" sz="2000" b="1" dirty="0">
                <a:latin typeface="Courier New" pitchFamily="49" charset="0"/>
              </a:rPr>
              <a:t>	Calculate Fitness Function;</a:t>
            </a:r>
            <a:br>
              <a:rPr lang="en-US" altLang="en-US" sz="2000" b="1" dirty="0">
                <a:latin typeface="Courier New" pitchFamily="49" charset="0"/>
              </a:rPr>
            </a:br>
            <a:br>
              <a:rPr lang="en-US" altLang="en-US" sz="2000" b="1" dirty="0">
                <a:latin typeface="Courier New" pitchFamily="49" charset="0"/>
              </a:rPr>
            </a:br>
            <a:r>
              <a:rPr lang="en-US" altLang="en-US" sz="2000" b="1" dirty="0">
                <a:latin typeface="Courier New" pitchFamily="49" charset="0"/>
              </a:rPr>
              <a:t>	While(Fitness Value != Optimal Value)</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Selection</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//Natural Selection, Survival Of Fittest				</a:t>
            </a:r>
          </a:p>
          <a:p>
            <a:pPr>
              <a:buFont typeface="Wingdings" pitchFamily="2" charset="2"/>
              <a:buNone/>
            </a:pPr>
            <a:r>
              <a:rPr lang="en-US" altLang="en-US" sz="2000" b="1" dirty="0">
                <a:latin typeface="Courier New" pitchFamily="49" charset="0"/>
              </a:rPr>
              <a:t>			Crossover</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//Reproduction, Propagate favorable characteristics</a:t>
            </a:r>
          </a:p>
          <a:p>
            <a:pPr>
              <a:buFont typeface="Wingdings" pitchFamily="2" charset="2"/>
              <a:buNone/>
            </a:pPr>
            <a:endParaRPr lang="en-US" altLang="en-US" sz="2000" b="1" dirty="0">
              <a:solidFill>
                <a:srgbClr val="996633"/>
              </a:solidFill>
              <a:latin typeface="Courier New" pitchFamily="49" charset="0"/>
            </a:endParaRPr>
          </a:p>
          <a:p>
            <a:pPr>
              <a:buFont typeface="Wingdings" pitchFamily="2" charset="2"/>
              <a:buNone/>
            </a:pPr>
            <a:r>
              <a:rPr lang="en-US" altLang="en-US" sz="2000" b="1" dirty="0">
                <a:latin typeface="Courier New" pitchFamily="49" charset="0"/>
              </a:rPr>
              <a:t>			Mutation;</a:t>
            </a:r>
            <a:endParaRPr lang="tr-TR" altLang="en-US" sz="2000" b="1" dirty="0">
              <a:latin typeface="Courier New" pitchFamily="49" charset="0"/>
            </a:endParaRPr>
          </a:p>
          <a:p>
            <a:pPr>
              <a:buFont typeface="Wingdings" pitchFamily="2" charset="2"/>
              <a:buNone/>
            </a:pPr>
            <a:r>
              <a:rPr lang="en-US" altLang="en-US" sz="2000" b="1" dirty="0">
                <a:solidFill>
                  <a:srgbClr val="CC3300"/>
                </a:solidFill>
                <a:latin typeface="Courier New" pitchFamily="49" charset="0"/>
              </a:rPr>
              <a:t>//Mutation</a:t>
            </a:r>
          </a:p>
          <a:p>
            <a:pPr>
              <a:buFont typeface="Wingdings" pitchFamily="2" charset="2"/>
              <a:buNone/>
            </a:pPr>
            <a:r>
              <a:rPr lang="en-US" altLang="en-US" sz="2000" b="1" dirty="0">
                <a:latin typeface="Courier New" pitchFamily="49" charset="0"/>
              </a:rPr>
              <a:t>			Calculate Fitness Function;</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a:t>
            </a:r>
          </a:p>
        </p:txBody>
      </p:sp>
    </p:spTree>
    <p:extLst>
      <p:ext uri="{BB962C8B-B14F-4D97-AF65-F5344CB8AC3E}">
        <p14:creationId xmlns:p14="http://schemas.microsoft.com/office/powerpoint/2010/main" val="2245066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B93EC936-C10C-4CF4-A6E4-D85025916D9B}" type="slidenum">
              <a:rPr lang="en-US" altLang="en-US"/>
              <a:pPr/>
              <a:t>32</a:t>
            </a:fld>
            <a:endParaRPr lang="en-US" altLang="en-US"/>
          </a:p>
        </p:txBody>
      </p:sp>
      <p:sp>
        <p:nvSpPr>
          <p:cNvPr id="14338" name="Rectangle 2"/>
          <p:cNvSpPr>
            <a:spLocks noGrp="1" noChangeArrowheads="1"/>
          </p:cNvSpPr>
          <p:nvPr>
            <p:ph type="title"/>
          </p:nvPr>
        </p:nvSpPr>
        <p:spPr/>
        <p:txBody>
          <a:bodyPr/>
          <a:lstStyle/>
          <a:p>
            <a:pPr algn="ctr"/>
            <a:r>
              <a:rPr lang="en-US" altLang="en-US" sz="4000" b="1" u="sng"/>
              <a:t>Nature to Computer Mapping</a:t>
            </a:r>
          </a:p>
        </p:txBody>
      </p:sp>
      <p:graphicFrame>
        <p:nvGraphicFramePr>
          <p:cNvPr id="14375" name="Group 39"/>
          <p:cNvGraphicFramePr>
            <a:graphicFrameLocks noGrp="1"/>
          </p:cNvGraphicFramePr>
          <p:nvPr/>
        </p:nvGraphicFramePr>
        <p:xfrm>
          <a:off x="1295400" y="2133600"/>
          <a:ext cx="6705600" cy="3276600"/>
        </p:xfrm>
        <a:graphic>
          <a:graphicData uri="http://schemas.openxmlformats.org/drawingml/2006/table">
            <a:tbl>
              <a:tblPr/>
              <a:tblGrid>
                <a:gridCol w="25146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985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Nature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Computer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81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Population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Individual</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Fitness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Chromosome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Gene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Reproduction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Set of solutions.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Solution to a problem.</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Quality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Encoding for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Part of the encoding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Crossover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5836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229600" cy="1143000"/>
          </a:xfrm>
          <a:noFill/>
        </p:spPr>
        <p:txBody>
          <a:bodyPr/>
          <a:lstStyle/>
          <a:p>
            <a:r>
              <a:rPr lang="en-US" dirty="0"/>
              <a:t>Components of a GA</a:t>
            </a:r>
          </a:p>
        </p:txBody>
      </p:sp>
      <p:sp>
        <p:nvSpPr>
          <p:cNvPr id="25603" name="Rectangle 3"/>
          <p:cNvSpPr>
            <a:spLocks noGrp="1" noChangeArrowheads="1"/>
          </p:cNvSpPr>
          <p:nvPr>
            <p:ph type="body" idx="1"/>
          </p:nvPr>
        </p:nvSpPr>
        <p:spPr>
          <a:xfrm>
            <a:off x="457200" y="1219200"/>
            <a:ext cx="8229600" cy="4937125"/>
          </a:xfrm>
          <a:noFill/>
        </p:spPr>
        <p:txBody>
          <a:bodyPr/>
          <a:lstStyle/>
          <a:p>
            <a:pPr>
              <a:buFont typeface="Monotype Sorts" pitchFamily="2" charset="2"/>
              <a:buNone/>
            </a:pPr>
            <a:r>
              <a:rPr lang="en-US" dirty="0"/>
              <a:t>A problem to solve, and ...</a:t>
            </a:r>
          </a:p>
          <a:p>
            <a:pPr lvl="1"/>
            <a:r>
              <a:rPr lang="en-US" dirty="0"/>
              <a:t>Encoding technique		</a:t>
            </a:r>
            <a:r>
              <a:rPr lang="en-US" sz="2100" dirty="0"/>
              <a:t>(</a:t>
            </a:r>
            <a:r>
              <a:rPr lang="en-US" sz="2100" i="1" dirty="0"/>
              <a:t>gene, chromosome</a:t>
            </a:r>
            <a:r>
              <a:rPr lang="en-US" sz="2100" dirty="0"/>
              <a:t>)</a:t>
            </a:r>
            <a:endParaRPr lang="en-US" sz="2500" dirty="0"/>
          </a:p>
          <a:p>
            <a:pPr lvl="1"/>
            <a:r>
              <a:rPr lang="en-US" dirty="0"/>
              <a:t>Initialization procedure		</a:t>
            </a:r>
            <a:r>
              <a:rPr lang="en-US" sz="2100" i="1" dirty="0"/>
              <a:t>(creation)</a:t>
            </a:r>
            <a:endParaRPr lang="en-US" dirty="0"/>
          </a:p>
          <a:p>
            <a:pPr lvl="1"/>
            <a:r>
              <a:rPr lang="en-US" dirty="0"/>
              <a:t>Evaluation function		</a:t>
            </a:r>
            <a:r>
              <a:rPr lang="en-US" sz="2100" i="1" dirty="0"/>
              <a:t>(environment)</a:t>
            </a:r>
          </a:p>
          <a:p>
            <a:pPr lvl="1"/>
            <a:r>
              <a:rPr lang="en-US" dirty="0"/>
              <a:t>Selection of parents		(</a:t>
            </a:r>
            <a:r>
              <a:rPr lang="en-US" sz="2100" i="1" dirty="0"/>
              <a:t>reproduction)</a:t>
            </a:r>
            <a:endParaRPr lang="en-US" dirty="0"/>
          </a:p>
          <a:p>
            <a:pPr lvl="1"/>
            <a:r>
              <a:rPr lang="en-US" dirty="0"/>
              <a:t>Genetic operators		</a:t>
            </a:r>
            <a:r>
              <a:rPr lang="en-US" sz="2100" i="1" dirty="0"/>
              <a:t>(mutation, recombination)</a:t>
            </a:r>
          </a:p>
          <a:p>
            <a:pPr lvl="1"/>
            <a:r>
              <a:rPr lang="en-US" dirty="0"/>
              <a:t>Parameter settings		</a:t>
            </a:r>
            <a:r>
              <a:rPr lang="en-US" sz="2100" i="1" dirty="0"/>
              <a:t>(practice and art)</a:t>
            </a:r>
          </a:p>
          <a:p>
            <a:pPr>
              <a:buFont typeface="Monotype Sorts" pitchFamily="2" charset="2"/>
              <a:buNone/>
            </a:pPr>
            <a:endParaRPr lang="en-US" sz="2400" i="1" dirty="0"/>
          </a:p>
        </p:txBody>
      </p:sp>
    </p:spTree>
    <p:extLst>
      <p:ext uri="{BB962C8B-B14F-4D97-AF65-F5344CB8AC3E}">
        <p14:creationId xmlns:p14="http://schemas.microsoft.com/office/powerpoint/2010/main" val="24950708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A7A119D-0251-589B-AE6B-35D2BDA4E410}"/>
              </a:ext>
            </a:extLst>
          </p:cNvPr>
          <p:cNvSpPr>
            <a:spLocks noGrp="1" noChangeArrowheads="1"/>
          </p:cNvSpPr>
          <p:nvPr>
            <p:ph type="title"/>
          </p:nvPr>
        </p:nvSpPr>
        <p:spPr>
          <a:xfrm>
            <a:off x="457200" y="277813"/>
            <a:ext cx="8229600" cy="1139825"/>
          </a:xfrm>
        </p:spPr>
        <p:txBody>
          <a:bodyPr/>
          <a:lstStyle/>
          <a:p>
            <a:r>
              <a:rPr lang="en-GB" altLang="en-US" sz="3200"/>
              <a:t>Some Terms Used in Evolutionary Computation</a:t>
            </a:r>
            <a:endParaRPr lang="en-US" altLang="en-US" sz="3200"/>
          </a:p>
        </p:txBody>
      </p:sp>
      <p:sp>
        <p:nvSpPr>
          <p:cNvPr id="5" name="Rectangle 3">
            <a:extLst>
              <a:ext uri="{FF2B5EF4-FFF2-40B4-BE49-F238E27FC236}">
                <a16:creationId xmlns:a16="http://schemas.microsoft.com/office/drawing/2014/main" id="{3BCA7237-46FF-B7C1-0149-712B9F2E2E80}"/>
              </a:ext>
            </a:extLst>
          </p:cNvPr>
          <p:cNvSpPr txBox="1">
            <a:spLocks noChangeArrowheads="1"/>
          </p:cNvSpPr>
          <p:nvPr/>
        </p:nvSpPr>
        <p:spPr>
          <a:xfrm>
            <a:off x="457200" y="1600200"/>
            <a:ext cx="3429000" cy="453072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pPr>
            <a:r>
              <a:rPr lang="en-GB" altLang="en-US" sz="2400">
                <a:solidFill>
                  <a:schemeClr val="folHlink"/>
                </a:solidFill>
              </a:rPr>
              <a:t>Algorithm Type</a:t>
            </a:r>
          </a:p>
          <a:p>
            <a:pPr lvl="1">
              <a:lnSpc>
                <a:spcPct val="90000"/>
              </a:lnSpc>
            </a:pPr>
            <a:r>
              <a:rPr lang="en-GB" altLang="en-US" sz="2000"/>
              <a:t>Generational</a:t>
            </a:r>
          </a:p>
          <a:p>
            <a:pPr lvl="1">
              <a:lnSpc>
                <a:spcPct val="90000"/>
              </a:lnSpc>
            </a:pPr>
            <a:r>
              <a:rPr lang="en-GB" altLang="en-US" sz="2000"/>
              <a:t>Steady State</a:t>
            </a:r>
          </a:p>
          <a:p>
            <a:pPr lvl="1">
              <a:lnSpc>
                <a:spcPct val="90000"/>
              </a:lnSpc>
            </a:pPr>
            <a:r>
              <a:rPr lang="en-GB" altLang="en-US" sz="2000"/>
              <a:t>Elitist</a:t>
            </a:r>
          </a:p>
          <a:p>
            <a:pPr>
              <a:lnSpc>
                <a:spcPct val="90000"/>
              </a:lnSpc>
            </a:pPr>
            <a:r>
              <a:rPr lang="en-GB" altLang="en-US" sz="2400">
                <a:solidFill>
                  <a:schemeClr val="folHlink"/>
                </a:solidFill>
              </a:rPr>
              <a:t>Recombination (Crossover)</a:t>
            </a:r>
          </a:p>
          <a:p>
            <a:pPr lvl="1">
              <a:lnSpc>
                <a:spcPct val="90000"/>
              </a:lnSpc>
            </a:pPr>
            <a:r>
              <a:rPr lang="en-GB" altLang="en-US" sz="2000"/>
              <a:t>Single-point</a:t>
            </a:r>
          </a:p>
          <a:p>
            <a:pPr lvl="1">
              <a:lnSpc>
                <a:spcPct val="90000"/>
              </a:lnSpc>
            </a:pPr>
            <a:r>
              <a:rPr lang="en-GB" altLang="en-US" sz="2000"/>
              <a:t>Multi-point</a:t>
            </a:r>
          </a:p>
          <a:p>
            <a:pPr lvl="1">
              <a:lnSpc>
                <a:spcPct val="90000"/>
              </a:lnSpc>
            </a:pPr>
            <a:r>
              <a:rPr lang="en-GB" altLang="en-US" sz="2000"/>
              <a:t>Uniform</a:t>
            </a:r>
          </a:p>
          <a:p>
            <a:pPr>
              <a:lnSpc>
                <a:spcPct val="90000"/>
              </a:lnSpc>
            </a:pPr>
            <a:r>
              <a:rPr lang="en-GB" altLang="en-US" sz="2400">
                <a:solidFill>
                  <a:schemeClr val="folHlink"/>
                </a:solidFill>
              </a:rPr>
              <a:t>Selection</a:t>
            </a:r>
          </a:p>
          <a:p>
            <a:pPr lvl="1">
              <a:lnSpc>
                <a:spcPct val="90000"/>
              </a:lnSpc>
            </a:pPr>
            <a:r>
              <a:rPr lang="en-GB" altLang="en-US" sz="2000"/>
              <a:t>Rank-Biased</a:t>
            </a:r>
          </a:p>
          <a:p>
            <a:pPr lvl="1">
              <a:lnSpc>
                <a:spcPct val="90000"/>
              </a:lnSpc>
            </a:pPr>
            <a:r>
              <a:rPr lang="en-GB" altLang="en-US" sz="2000"/>
              <a:t>Roulette Wheel</a:t>
            </a:r>
          </a:p>
          <a:p>
            <a:pPr lvl="1">
              <a:lnSpc>
                <a:spcPct val="90000"/>
              </a:lnSpc>
            </a:pPr>
            <a:r>
              <a:rPr lang="en-GB" altLang="en-US" sz="2000"/>
              <a:t>Tournament</a:t>
            </a:r>
            <a:endParaRPr lang="en-US" altLang="en-US" sz="2000"/>
          </a:p>
        </p:txBody>
      </p:sp>
      <p:sp>
        <p:nvSpPr>
          <p:cNvPr id="6" name="Rectangle 6">
            <a:extLst>
              <a:ext uri="{FF2B5EF4-FFF2-40B4-BE49-F238E27FC236}">
                <a16:creationId xmlns:a16="http://schemas.microsoft.com/office/drawing/2014/main" id="{8C70AFC5-AB77-6043-36D1-4962A0355B91}"/>
              </a:ext>
            </a:extLst>
          </p:cNvPr>
          <p:cNvSpPr>
            <a:spLocks noChangeArrowheads="1"/>
          </p:cNvSpPr>
          <p:nvPr/>
        </p:nvSpPr>
        <p:spPr bwMode="auto">
          <a:xfrm>
            <a:off x="4724400" y="1676400"/>
            <a:ext cx="441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Replacer</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Weakest</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First weaker</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Mutation</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Parameters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Population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Generations/iterations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Mutation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Crossover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Tournament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Etc</a:t>
            </a:r>
          </a:p>
        </p:txBody>
      </p:sp>
    </p:spTree>
    <p:extLst>
      <p:ext uri="{BB962C8B-B14F-4D97-AF65-F5344CB8AC3E}">
        <p14:creationId xmlns:p14="http://schemas.microsoft.com/office/powerpoint/2010/main" val="1852575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0"/>
            <a:ext cx="8229600" cy="1143000"/>
          </a:xfrm>
          <a:noFill/>
        </p:spPr>
        <p:txBody>
          <a:bodyPr/>
          <a:lstStyle/>
          <a:p>
            <a:r>
              <a:rPr lang="en-US" dirty="0"/>
              <a:t>GA terminology</a:t>
            </a:r>
          </a:p>
        </p:txBody>
      </p:sp>
      <p:sp>
        <p:nvSpPr>
          <p:cNvPr id="25603" name="Rectangle 3"/>
          <p:cNvSpPr>
            <a:spLocks noGrp="1" noChangeArrowheads="1"/>
          </p:cNvSpPr>
          <p:nvPr>
            <p:ph type="body" idx="1"/>
          </p:nvPr>
        </p:nvSpPr>
        <p:spPr>
          <a:xfrm>
            <a:off x="457200" y="1219200"/>
            <a:ext cx="8229600" cy="4937125"/>
          </a:xfrm>
          <a:noFill/>
        </p:spPr>
        <p:txBody>
          <a:bodyPr/>
          <a:lstStyle/>
          <a:p>
            <a:r>
              <a:rPr lang="en-US" dirty="0"/>
              <a:t>Population</a:t>
            </a:r>
          </a:p>
          <a:p>
            <a:pPr lvl="1"/>
            <a:r>
              <a:rPr lang="en-US" sz="2000" dirty="0"/>
              <a:t>The collection of potential solutions (i.e. all the chromosomes)</a:t>
            </a:r>
          </a:p>
          <a:p>
            <a:endParaRPr lang="en-US" dirty="0"/>
          </a:p>
          <a:p>
            <a:r>
              <a:rPr lang="en-US" dirty="0"/>
              <a:t>Parents/Children</a:t>
            </a:r>
          </a:p>
          <a:p>
            <a:pPr lvl="1"/>
            <a:r>
              <a:rPr lang="en-US" sz="2000" dirty="0"/>
              <a:t>Both are chromosomes</a:t>
            </a:r>
          </a:p>
          <a:p>
            <a:pPr lvl="1"/>
            <a:r>
              <a:rPr lang="en-US" sz="2000" dirty="0"/>
              <a:t>Children are generated from the parent chromosomes</a:t>
            </a:r>
            <a:endParaRPr lang="en-US" dirty="0"/>
          </a:p>
          <a:p>
            <a:endParaRPr lang="en-US" dirty="0"/>
          </a:p>
          <a:p>
            <a:r>
              <a:rPr lang="en-US" dirty="0"/>
              <a:t>Generations</a:t>
            </a:r>
          </a:p>
          <a:p>
            <a:pPr lvl="1"/>
            <a:r>
              <a:rPr lang="en-US" sz="2000" dirty="0"/>
              <a:t>Number of iterations/cycles through the GA process</a:t>
            </a:r>
          </a:p>
        </p:txBody>
      </p:sp>
    </p:spTree>
    <p:extLst>
      <p:ext uri="{BB962C8B-B14F-4D97-AF65-F5344CB8AC3E}">
        <p14:creationId xmlns:p14="http://schemas.microsoft.com/office/powerpoint/2010/main" val="37961076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599AF6F-735A-4ACC-9395-A45CA85ACD2F}" type="slidenum">
              <a:rPr lang="en-GB" altLang="en-US" sz="1400" smtClean="0"/>
              <a:pPr/>
              <a:t>36</a:t>
            </a:fld>
            <a:endParaRPr lang="en-GB" altLang="en-US" sz="1400"/>
          </a:p>
        </p:txBody>
      </p:sp>
      <p:sp>
        <p:nvSpPr>
          <p:cNvPr id="27651" name="Rectangle 2"/>
          <p:cNvSpPr>
            <a:spLocks noGrp="1" noChangeArrowheads="1"/>
          </p:cNvSpPr>
          <p:nvPr>
            <p:ph type="title"/>
          </p:nvPr>
        </p:nvSpPr>
        <p:spPr>
          <a:xfrm>
            <a:off x="228600" y="76200"/>
            <a:ext cx="8229600" cy="1143000"/>
          </a:xfrm>
        </p:spPr>
        <p:txBody>
          <a:bodyPr>
            <a:normAutofit fontScale="90000"/>
          </a:bodyPr>
          <a:lstStyle/>
          <a:p>
            <a:pPr eaLnBrk="1" hangingPunct="1"/>
            <a:r>
              <a:rPr lang="en-US" altLang="en-US" dirty="0"/>
              <a:t>Genotype, Phenotype, Population</a:t>
            </a:r>
          </a:p>
        </p:txBody>
      </p:sp>
      <p:sp>
        <p:nvSpPr>
          <p:cNvPr id="27652" name="Rectangle 3"/>
          <p:cNvSpPr>
            <a:spLocks noGrp="1" noChangeArrowheads="1"/>
          </p:cNvSpPr>
          <p:nvPr>
            <p:ph type="body" idx="1"/>
          </p:nvPr>
        </p:nvSpPr>
        <p:spPr>
          <a:xfrm>
            <a:off x="685800" y="1600200"/>
            <a:ext cx="7620000" cy="4191000"/>
          </a:xfrm>
        </p:spPr>
        <p:txBody>
          <a:bodyPr/>
          <a:lstStyle/>
          <a:p>
            <a:pPr eaLnBrk="1" hangingPunct="1">
              <a:lnSpc>
                <a:spcPct val="90000"/>
              </a:lnSpc>
            </a:pPr>
            <a:r>
              <a:rPr lang="en-US" altLang="en-US"/>
              <a:t>Genotype</a:t>
            </a:r>
          </a:p>
          <a:p>
            <a:pPr lvl="1" eaLnBrk="1" hangingPunct="1">
              <a:lnSpc>
                <a:spcPct val="90000"/>
              </a:lnSpc>
            </a:pPr>
            <a:r>
              <a:rPr lang="en-US" altLang="en-US"/>
              <a:t>chromosome</a:t>
            </a:r>
          </a:p>
          <a:p>
            <a:pPr lvl="1" eaLnBrk="1" hangingPunct="1">
              <a:lnSpc>
                <a:spcPct val="90000"/>
              </a:lnSpc>
            </a:pPr>
            <a:r>
              <a:rPr lang="en-US" altLang="en-US"/>
              <a:t>Coding of chromosomes</a:t>
            </a:r>
          </a:p>
          <a:p>
            <a:pPr lvl="1" eaLnBrk="1" hangingPunct="1">
              <a:lnSpc>
                <a:spcPct val="90000"/>
              </a:lnSpc>
            </a:pPr>
            <a:r>
              <a:rPr lang="en-US" altLang="en-US"/>
              <a:t>coded string, set of coded strings</a:t>
            </a:r>
          </a:p>
          <a:p>
            <a:pPr eaLnBrk="1" hangingPunct="1">
              <a:lnSpc>
                <a:spcPct val="90000"/>
              </a:lnSpc>
            </a:pPr>
            <a:r>
              <a:rPr lang="en-US" altLang="en-US"/>
              <a:t>Phenotype</a:t>
            </a:r>
          </a:p>
          <a:p>
            <a:pPr lvl="1" eaLnBrk="1" hangingPunct="1">
              <a:lnSpc>
                <a:spcPct val="90000"/>
              </a:lnSpc>
            </a:pPr>
            <a:r>
              <a:rPr lang="nb-NO" altLang="en-US"/>
              <a:t>The physical expression</a:t>
            </a:r>
            <a:endParaRPr lang="en-US" altLang="en-US"/>
          </a:p>
          <a:p>
            <a:pPr lvl="1" eaLnBrk="1" hangingPunct="1">
              <a:lnSpc>
                <a:spcPct val="90000"/>
              </a:lnSpc>
            </a:pPr>
            <a:r>
              <a:rPr lang="nb-NO" altLang="en-US"/>
              <a:t>Properties of a set of solutions </a:t>
            </a:r>
            <a:endParaRPr lang="en-US" altLang="en-US"/>
          </a:p>
          <a:p>
            <a:pPr eaLnBrk="1" hangingPunct="1">
              <a:lnSpc>
                <a:spcPct val="90000"/>
              </a:lnSpc>
            </a:pPr>
            <a:r>
              <a:rPr lang="en-US" altLang="en-US"/>
              <a:t>Population – a set of solutions</a:t>
            </a:r>
            <a:endParaRPr lang="en-US" altLang="en-US" sz="3600"/>
          </a:p>
        </p:txBody>
      </p:sp>
    </p:spTree>
    <p:extLst>
      <p:ext uri="{BB962C8B-B14F-4D97-AF65-F5344CB8AC3E}">
        <p14:creationId xmlns:p14="http://schemas.microsoft.com/office/powerpoint/2010/main" val="302463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305800" cy="1066800"/>
          </a:xfrm>
          <a:noFill/>
        </p:spPr>
        <p:txBody>
          <a:bodyPr/>
          <a:lstStyle/>
          <a:p>
            <a:r>
              <a:rPr lang="en-US"/>
              <a:t>The GA cycle</a:t>
            </a:r>
          </a:p>
        </p:txBody>
      </p:sp>
      <p:sp>
        <p:nvSpPr>
          <p:cNvPr id="28675" name="AutoShape 3"/>
          <p:cNvSpPr>
            <a:spLocks noChangeArrowheads="1"/>
          </p:cNvSpPr>
          <p:nvPr/>
        </p:nvSpPr>
        <p:spPr bwMode="auto">
          <a:xfrm>
            <a:off x="12255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selection</a:t>
            </a:r>
          </a:p>
        </p:txBody>
      </p:sp>
      <p:sp>
        <p:nvSpPr>
          <p:cNvPr id="28676" name="AutoShape 4"/>
          <p:cNvSpPr>
            <a:spLocks noChangeArrowheads="1"/>
          </p:cNvSpPr>
          <p:nvPr/>
        </p:nvSpPr>
        <p:spPr bwMode="auto">
          <a:xfrm>
            <a:off x="1225550" y="38227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population</a:t>
            </a:r>
          </a:p>
        </p:txBody>
      </p:sp>
      <p:sp>
        <p:nvSpPr>
          <p:cNvPr id="28677" name="AutoShape 5"/>
          <p:cNvSpPr>
            <a:spLocks noChangeArrowheads="1"/>
          </p:cNvSpPr>
          <p:nvPr/>
        </p:nvSpPr>
        <p:spPr bwMode="auto">
          <a:xfrm>
            <a:off x="5949950" y="3808413"/>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evaluation</a:t>
            </a:r>
          </a:p>
        </p:txBody>
      </p:sp>
      <p:sp>
        <p:nvSpPr>
          <p:cNvPr id="28678" name="AutoShape 6"/>
          <p:cNvSpPr>
            <a:spLocks noChangeArrowheads="1"/>
          </p:cNvSpPr>
          <p:nvPr/>
        </p:nvSpPr>
        <p:spPr bwMode="auto">
          <a:xfrm>
            <a:off x="59499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modification</a:t>
            </a:r>
          </a:p>
        </p:txBody>
      </p:sp>
      <p:sp>
        <p:nvSpPr>
          <p:cNvPr id="28679" name="AutoShape 7"/>
          <p:cNvSpPr>
            <a:spLocks noChangeArrowheads="1"/>
          </p:cNvSpPr>
          <p:nvPr/>
        </p:nvSpPr>
        <p:spPr bwMode="auto">
          <a:xfrm>
            <a:off x="1225550" y="55753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discard</a:t>
            </a:r>
          </a:p>
        </p:txBody>
      </p:sp>
      <p:sp>
        <p:nvSpPr>
          <p:cNvPr id="28680" name="Line 8"/>
          <p:cNvSpPr>
            <a:spLocks noChangeShapeType="1"/>
          </p:cNvSpPr>
          <p:nvPr/>
        </p:nvSpPr>
        <p:spPr bwMode="auto">
          <a:xfrm flipV="1">
            <a:off x="23622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1" name="Line 9"/>
          <p:cNvSpPr>
            <a:spLocks noChangeShapeType="1"/>
          </p:cNvSpPr>
          <p:nvPr/>
        </p:nvSpPr>
        <p:spPr bwMode="auto">
          <a:xfrm>
            <a:off x="2209800" y="2984500"/>
            <a:ext cx="0" cy="82550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2" name="Line 10"/>
          <p:cNvSpPr>
            <a:spLocks noChangeShapeType="1"/>
          </p:cNvSpPr>
          <p:nvPr/>
        </p:nvSpPr>
        <p:spPr bwMode="auto">
          <a:xfrm>
            <a:off x="2514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3" name="Line 11"/>
          <p:cNvSpPr>
            <a:spLocks noChangeShapeType="1"/>
          </p:cNvSpPr>
          <p:nvPr/>
        </p:nvSpPr>
        <p:spPr bwMode="auto">
          <a:xfrm>
            <a:off x="2362200" y="4432300"/>
            <a:ext cx="0" cy="11303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5" name="Line 13"/>
          <p:cNvSpPr>
            <a:spLocks noChangeShapeType="1"/>
          </p:cNvSpPr>
          <p:nvPr/>
        </p:nvSpPr>
        <p:spPr bwMode="auto">
          <a:xfrm flipH="1">
            <a:off x="3498850" y="4121150"/>
            <a:ext cx="2451100"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6" name="Line 14"/>
          <p:cNvSpPr>
            <a:spLocks noChangeShapeType="1"/>
          </p:cNvSpPr>
          <p:nvPr/>
        </p:nvSpPr>
        <p:spPr bwMode="auto">
          <a:xfrm>
            <a:off x="7086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7" name="Rectangle 15"/>
          <p:cNvSpPr>
            <a:spLocks noChangeArrowheads="1"/>
          </p:cNvSpPr>
          <p:nvPr/>
        </p:nvSpPr>
        <p:spPr bwMode="auto">
          <a:xfrm>
            <a:off x="900113" y="4564063"/>
            <a:ext cx="1169987"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deleted </a:t>
            </a:r>
          </a:p>
          <a:p>
            <a:pPr>
              <a:defRPr/>
            </a:pPr>
            <a:r>
              <a:rPr lang="en-US" sz="2000" dirty="0">
                <a:latin typeface="Calibri" pitchFamily="34" charset="0"/>
              </a:rPr>
              <a:t>members</a:t>
            </a:r>
          </a:p>
        </p:txBody>
      </p:sp>
      <p:sp>
        <p:nvSpPr>
          <p:cNvPr id="28688" name="Rectangle 16"/>
          <p:cNvSpPr>
            <a:spLocks noChangeArrowheads="1"/>
          </p:cNvSpPr>
          <p:nvPr/>
        </p:nvSpPr>
        <p:spPr bwMode="auto">
          <a:xfrm>
            <a:off x="900113" y="3192463"/>
            <a:ext cx="974725"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parents</a:t>
            </a:r>
          </a:p>
        </p:txBody>
      </p:sp>
      <p:sp>
        <p:nvSpPr>
          <p:cNvPr id="28689" name="Rectangle 17"/>
          <p:cNvSpPr>
            <a:spLocks noChangeArrowheads="1"/>
          </p:cNvSpPr>
          <p:nvPr/>
        </p:nvSpPr>
        <p:spPr bwMode="auto">
          <a:xfrm>
            <a:off x="6324600" y="1676400"/>
            <a:ext cx="1028700"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children</a:t>
            </a:r>
          </a:p>
        </p:txBody>
      </p:sp>
      <p:sp>
        <p:nvSpPr>
          <p:cNvPr id="28690" name="Rectangle 18"/>
          <p:cNvSpPr>
            <a:spLocks noChangeArrowheads="1"/>
          </p:cNvSpPr>
          <p:nvPr/>
        </p:nvSpPr>
        <p:spPr bwMode="auto">
          <a:xfrm>
            <a:off x="7493000" y="3035300"/>
            <a:ext cx="1117600"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modified</a:t>
            </a:r>
          </a:p>
          <a:p>
            <a:pPr>
              <a:defRPr/>
            </a:pPr>
            <a:r>
              <a:rPr lang="en-US" sz="2000" dirty="0">
                <a:latin typeface="Calibri" pitchFamily="34" charset="0"/>
              </a:rPr>
              <a:t>children</a:t>
            </a:r>
          </a:p>
        </p:txBody>
      </p:sp>
      <p:sp>
        <p:nvSpPr>
          <p:cNvPr id="28691" name="Rectangle 19"/>
          <p:cNvSpPr>
            <a:spLocks noChangeArrowheads="1"/>
          </p:cNvSpPr>
          <p:nvPr/>
        </p:nvSpPr>
        <p:spPr bwMode="auto">
          <a:xfrm>
            <a:off x="3681413" y="4257675"/>
            <a:ext cx="2109787"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evaluated children</a:t>
            </a:r>
          </a:p>
        </p:txBody>
      </p:sp>
      <p:sp>
        <p:nvSpPr>
          <p:cNvPr id="28692" name="Line 20"/>
          <p:cNvSpPr>
            <a:spLocks noChangeShapeType="1"/>
          </p:cNvSpPr>
          <p:nvPr/>
        </p:nvSpPr>
        <p:spPr bwMode="auto">
          <a:xfrm flipH="1">
            <a:off x="209550" y="4121150"/>
            <a:ext cx="1028700" cy="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0" name="AutoShape 6"/>
          <p:cNvSpPr>
            <a:spLocks noChangeArrowheads="1"/>
          </p:cNvSpPr>
          <p:nvPr/>
        </p:nvSpPr>
        <p:spPr bwMode="auto">
          <a:xfrm>
            <a:off x="3600254" y="1419519"/>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recombination</a:t>
            </a:r>
          </a:p>
        </p:txBody>
      </p:sp>
      <p:sp>
        <p:nvSpPr>
          <p:cNvPr id="21" name="Line 8"/>
          <p:cNvSpPr>
            <a:spLocks noChangeShapeType="1"/>
          </p:cNvSpPr>
          <p:nvPr/>
        </p:nvSpPr>
        <p:spPr bwMode="auto">
          <a:xfrm>
            <a:off x="58674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2" name="Rectangle 16"/>
          <p:cNvSpPr>
            <a:spLocks noChangeArrowheads="1"/>
          </p:cNvSpPr>
          <p:nvPr/>
        </p:nvSpPr>
        <p:spPr bwMode="auto">
          <a:xfrm>
            <a:off x="2057400" y="1371600"/>
            <a:ext cx="975268" cy="7053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chosen</a:t>
            </a:r>
          </a:p>
          <a:p>
            <a:pPr>
              <a:defRPr/>
            </a:pPr>
            <a:r>
              <a:rPr lang="en-US" sz="2000" dirty="0">
                <a:latin typeface="Calibri" pitchFamily="34" charset="0"/>
              </a:rPr>
              <a:t>parents</a:t>
            </a:r>
          </a:p>
        </p:txBody>
      </p:sp>
    </p:spTree>
    <p:extLst>
      <p:ext uri="{BB962C8B-B14F-4D97-AF65-F5344CB8AC3E}">
        <p14:creationId xmlns:p14="http://schemas.microsoft.com/office/powerpoint/2010/main" val="5937308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120CD252-D860-4A77-9D8B-8291E580BE8A}" type="slidenum">
              <a:rPr lang="en-US" altLang="en-US"/>
              <a:pPr/>
              <a:t>38</a:t>
            </a:fld>
            <a:endParaRPr lang="en-US" altLang="en-US"/>
          </a:p>
        </p:txBody>
      </p:sp>
      <p:sp>
        <p:nvSpPr>
          <p:cNvPr id="16388" name="Rectangle 4"/>
          <p:cNvSpPr>
            <a:spLocks noGrp="1" noChangeArrowheads="1"/>
          </p:cNvSpPr>
          <p:nvPr>
            <p:ph type="ctrTitle"/>
          </p:nvPr>
        </p:nvSpPr>
        <p:spPr/>
        <p:txBody>
          <a:bodyPr/>
          <a:lstStyle/>
          <a:p>
            <a:pPr algn="ctr"/>
            <a:r>
              <a:rPr lang="en-US" altLang="en-US" sz="5300" b="1" u="sng"/>
              <a:t>GA Operators and Parameters</a:t>
            </a:r>
          </a:p>
        </p:txBody>
      </p:sp>
      <p:sp>
        <p:nvSpPr>
          <p:cNvPr id="16389" name="Rectangle 5"/>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3533517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A61793-DD39-4B9D-B51E-1668CC8EEAF6}" type="slidenum">
              <a:rPr lang="en-US" altLang="en-US"/>
              <a:pPr/>
              <a:t>39</a:t>
            </a:fld>
            <a:endParaRPr lang="en-US" altLang="en-US"/>
          </a:p>
        </p:txBody>
      </p:sp>
      <p:sp>
        <p:nvSpPr>
          <p:cNvPr id="19462" name="Rectangle 6"/>
          <p:cNvSpPr>
            <a:spLocks noGrp="1" noChangeArrowheads="1"/>
          </p:cNvSpPr>
          <p:nvPr>
            <p:ph type="title"/>
          </p:nvPr>
        </p:nvSpPr>
        <p:spPr>
          <a:xfrm>
            <a:off x="457200" y="277813"/>
            <a:ext cx="8229600" cy="712787"/>
          </a:xfrm>
        </p:spPr>
        <p:txBody>
          <a:bodyPr/>
          <a:lstStyle/>
          <a:p>
            <a:pPr algn="ctr"/>
            <a:r>
              <a:rPr lang="en-US" altLang="en-US" sz="4000" b="1" u="sng"/>
              <a:t>Encoding</a:t>
            </a:r>
          </a:p>
        </p:txBody>
      </p:sp>
      <p:sp>
        <p:nvSpPr>
          <p:cNvPr id="19463" name="Rectangle 7"/>
          <p:cNvSpPr>
            <a:spLocks noGrp="1" noChangeArrowheads="1"/>
          </p:cNvSpPr>
          <p:nvPr>
            <p:ph type="body" idx="1"/>
          </p:nvPr>
        </p:nvSpPr>
        <p:spPr>
          <a:xfrm>
            <a:off x="457200" y="1066800"/>
            <a:ext cx="8229600" cy="5289550"/>
          </a:xfrm>
        </p:spPr>
        <p:txBody>
          <a:bodyPr/>
          <a:lstStyle/>
          <a:p>
            <a:pPr>
              <a:buFont typeface="Wingdings" pitchFamily="2" charset="2"/>
              <a:buNone/>
            </a:pPr>
            <a:r>
              <a:rPr lang="en-US" altLang="en-US" i="1" dirty="0"/>
              <a:t>   </a:t>
            </a:r>
            <a:r>
              <a:rPr lang="en-US" altLang="en-US" sz="2800" i="1" dirty="0">
                <a:solidFill>
                  <a:schemeClr val="tx2"/>
                </a:solidFill>
              </a:rPr>
              <a:t>The process of representing the solution in the form of a </a:t>
            </a:r>
            <a:r>
              <a:rPr lang="en-US" altLang="en-US" sz="2800" b="1" i="1" dirty="0">
                <a:solidFill>
                  <a:schemeClr val="tx2"/>
                </a:solidFill>
              </a:rPr>
              <a:t>string</a:t>
            </a:r>
            <a:r>
              <a:rPr lang="en-US" altLang="en-US" sz="2800" i="1" dirty="0">
                <a:solidFill>
                  <a:schemeClr val="tx2"/>
                </a:solidFill>
              </a:rPr>
              <a:t> that conveys the necessary information.</a:t>
            </a:r>
          </a:p>
          <a:p>
            <a:pPr>
              <a:buFont typeface="Wingdings" pitchFamily="2" charset="2"/>
              <a:buNone/>
            </a:pPr>
            <a:endParaRPr lang="en-US" altLang="en-US" i="1" dirty="0"/>
          </a:p>
          <a:p>
            <a:r>
              <a:rPr lang="en-US" altLang="en-US" sz="2400" dirty="0"/>
              <a:t>Just as in a chromosome, each gene controls a particular characteristic of the individual, similarly, each bit in the string represents a characteristic of the solution.</a:t>
            </a:r>
          </a:p>
          <a:p>
            <a:pPr>
              <a:buFont typeface="Wingdings" pitchFamily="2" charset="2"/>
              <a:buNone/>
            </a:pPr>
            <a:endParaRPr lang="en-US" altLang="en-US" sz="2400" dirty="0"/>
          </a:p>
        </p:txBody>
      </p:sp>
      <p:sp>
        <p:nvSpPr>
          <p:cNvPr id="2" name="Rectangle 3">
            <a:extLst>
              <a:ext uri="{FF2B5EF4-FFF2-40B4-BE49-F238E27FC236}">
                <a16:creationId xmlns:a16="http://schemas.microsoft.com/office/drawing/2014/main" id="{B252409B-54C1-BCE8-F4B9-20EB4188376C}"/>
              </a:ext>
            </a:extLst>
          </p:cNvPr>
          <p:cNvSpPr txBox="1">
            <a:spLocks noChangeArrowheads="1"/>
          </p:cNvSpPr>
          <p:nvPr/>
        </p:nvSpPr>
        <p:spPr>
          <a:xfrm>
            <a:off x="607756" y="3473450"/>
            <a:ext cx="8553450" cy="2600325"/>
          </a:xfrm>
          <a:prstGeom prst="rect">
            <a:avLst/>
          </a:prstGeom>
          <a:noFill/>
        </p:spPr>
        <p:txBody>
          <a:bodyPr vert="horz" lIns="90488" tIns="44450" rIns="90488" bIns="44450">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en-US" sz="5400"/>
          </a:p>
          <a:p>
            <a:pPr>
              <a:buFontTx/>
              <a:buNone/>
            </a:pPr>
            <a:r>
              <a:rPr lang="en-US" altLang="en-US" sz="2800"/>
              <a:t>Chromosomes could be:</a:t>
            </a:r>
          </a:p>
          <a:p>
            <a:pPr lvl="1"/>
            <a:r>
              <a:rPr lang="en-US" altLang="en-US"/>
              <a:t>Bit strings                                         (0101 ... 1100)</a:t>
            </a:r>
          </a:p>
          <a:p>
            <a:pPr lvl="1"/>
            <a:r>
              <a:rPr lang="en-US" altLang="en-US"/>
              <a:t>Real numbers                     (43.2 -33.1 ... 0.0 89.2) </a:t>
            </a:r>
          </a:p>
          <a:p>
            <a:pPr lvl="1"/>
            <a:r>
              <a:rPr lang="en-US" altLang="en-US"/>
              <a:t>Permutations of element     (E11 E3 E7 ... E1 E15)</a:t>
            </a:r>
          </a:p>
          <a:p>
            <a:pPr lvl="1"/>
            <a:r>
              <a:rPr lang="en-US" altLang="en-US"/>
              <a:t>Lists of rules                       (R1 R2 R3 ... R22 R23)</a:t>
            </a:r>
          </a:p>
          <a:p>
            <a:pPr lvl="1"/>
            <a:r>
              <a:rPr lang="en-US" altLang="en-US"/>
              <a:t>Program elements               (genetic programming)</a:t>
            </a:r>
          </a:p>
          <a:p>
            <a:pPr lvl="1"/>
            <a:r>
              <a:rPr lang="en-US" altLang="en-US"/>
              <a:t>... any data structure ...</a:t>
            </a:r>
            <a:endParaRPr lang="en-US" altLang="en-US" dirty="0"/>
          </a:p>
        </p:txBody>
      </p:sp>
    </p:spTree>
    <p:extLst>
      <p:ext uri="{BB962C8B-B14F-4D97-AF65-F5344CB8AC3E}">
        <p14:creationId xmlns:p14="http://schemas.microsoft.com/office/powerpoint/2010/main" val="326741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nummer 5">
            <a:extLst>
              <a:ext uri="{FF2B5EF4-FFF2-40B4-BE49-F238E27FC236}">
                <a16:creationId xmlns:a16="http://schemas.microsoft.com/office/drawing/2014/main" id="{FB74B26D-6206-CB2D-B6BF-2EC5CBEECC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F3DB7F19-948E-4924-B008-BAF19DF4032B}" type="slidenum">
              <a:rPr lang="en-GB" altLang="en-US" sz="1292"/>
              <a:pPr/>
              <a:t>4</a:t>
            </a:fld>
            <a:endParaRPr lang="en-GB" altLang="en-US" sz="1292"/>
          </a:p>
        </p:txBody>
      </p:sp>
      <p:sp>
        <p:nvSpPr>
          <p:cNvPr id="15363" name="Rectangle 2">
            <a:extLst>
              <a:ext uri="{FF2B5EF4-FFF2-40B4-BE49-F238E27FC236}">
                <a16:creationId xmlns:a16="http://schemas.microsoft.com/office/drawing/2014/main" id="{9B1B8623-9E59-074C-912E-029254C04C7F}"/>
              </a:ext>
            </a:extLst>
          </p:cNvPr>
          <p:cNvSpPr>
            <a:spLocks noGrp="1" noChangeArrowheads="1"/>
          </p:cNvSpPr>
          <p:nvPr>
            <p:ph type="title"/>
          </p:nvPr>
        </p:nvSpPr>
        <p:spPr/>
        <p:txBody>
          <a:bodyPr/>
          <a:lstStyle/>
          <a:p>
            <a:pPr eaLnBrk="1" hangingPunct="1"/>
            <a:r>
              <a:rPr lang="nb-NO" altLang="en-US" dirty="0"/>
              <a:t>Local Search</a:t>
            </a:r>
          </a:p>
        </p:txBody>
      </p:sp>
      <p:sp>
        <p:nvSpPr>
          <p:cNvPr id="15364" name="Rectangle 3">
            <a:extLst>
              <a:ext uri="{FF2B5EF4-FFF2-40B4-BE49-F238E27FC236}">
                <a16:creationId xmlns:a16="http://schemas.microsoft.com/office/drawing/2014/main" id="{C419DEFE-8201-8F66-12D4-9289DBB286DD}"/>
              </a:ext>
            </a:extLst>
          </p:cNvPr>
          <p:cNvSpPr>
            <a:spLocks noGrp="1" noChangeArrowheads="1"/>
          </p:cNvSpPr>
          <p:nvPr>
            <p:ph type="body" idx="1"/>
          </p:nvPr>
        </p:nvSpPr>
        <p:spPr/>
        <p:txBody>
          <a:bodyPr/>
          <a:lstStyle/>
          <a:p>
            <a:pPr eaLnBrk="1" hangingPunct="1"/>
            <a:r>
              <a:rPr lang="nb-NO" altLang="en-US"/>
              <a:t>Basic Idea: Improve the current solution</a:t>
            </a:r>
          </a:p>
          <a:p>
            <a:pPr eaLnBrk="1" hangingPunct="1"/>
            <a:r>
              <a:rPr lang="nb-NO" altLang="en-US"/>
              <a:t>Start with some solution</a:t>
            </a:r>
          </a:p>
          <a:p>
            <a:pPr eaLnBrk="1" hangingPunct="1"/>
            <a:r>
              <a:rPr lang="nb-NO" altLang="en-US"/>
              <a:t>Find a set of solutions (called neighbors) that are ”close” to the current solution</a:t>
            </a:r>
          </a:p>
          <a:p>
            <a:pPr eaLnBrk="1" hangingPunct="1"/>
            <a:r>
              <a:rPr lang="nb-NO" altLang="en-US"/>
              <a:t>If one of these neighbors are better than the current solution, move to that solution</a:t>
            </a:r>
          </a:p>
          <a:p>
            <a:pPr eaLnBrk="1" hangingPunct="1"/>
            <a:r>
              <a:rPr lang="nb-NO" altLang="en-US"/>
              <a:t>Repeat until no improvements can be made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B05BAA5-5BB0-49C8-9328-3405C1DBC6A9}" type="slidenum">
              <a:rPr lang="en-US" altLang="en-US"/>
              <a:pPr/>
              <a:t>40</a:t>
            </a:fld>
            <a:endParaRPr lang="en-US" altLang="en-US"/>
          </a:p>
        </p:txBody>
      </p:sp>
      <p:sp>
        <p:nvSpPr>
          <p:cNvPr id="34818"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4000" b="1" u="sng"/>
              <a:t>Encoding Methods</a:t>
            </a:r>
          </a:p>
        </p:txBody>
      </p:sp>
      <p:sp>
        <p:nvSpPr>
          <p:cNvPr id="34819" name="Rectangle 3"/>
          <p:cNvSpPr>
            <a:spLocks noGrp="1" noChangeArrowheads="1"/>
          </p:cNvSpPr>
          <p:nvPr>
            <p:ph type="body" idx="1"/>
          </p:nvPr>
        </p:nvSpPr>
        <p:spPr>
          <a:xfrm>
            <a:off x="457200" y="1447800"/>
            <a:ext cx="8153400" cy="4572000"/>
          </a:xfrm>
        </p:spPr>
        <p:txBody>
          <a:bodyPr/>
          <a:lstStyle/>
          <a:p>
            <a:r>
              <a:rPr lang="en-US" altLang="en-US" sz="2800" b="1" dirty="0">
                <a:solidFill>
                  <a:schemeClr val="tx2"/>
                </a:solidFill>
              </a:rPr>
              <a:t>Binary Encoding – </a:t>
            </a:r>
            <a:r>
              <a:rPr lang="en-US" altLang="en-US" sz="2400" dirty="0"/>
              <a:t>Most common method of encoding. Chromosomes are strings of 1</a:t>
            </a:r>
            <a:r>
              <a:rPr lang="tr-TR" altLang="en-US" sz="2400" dirty="0"/>
              <a:t>’</a:t>
            </a:r>
            <a:r>
              <a:rPr lang="en-US" altLang="en-US" sz="2400" dirty="0"/>
              <a:t>s and 0</a:t>
            </a:r>
            <a:r>
              <a:rPr lang="tr-TR" altLang="en-US" sz="2400" dirty="0"/>
              <a:t>’</a:t>
            </a:r>
            <a:r>
              <a:rPr lang="en-US" altLang="en-US" sz="2400" dirty="0"/>
              <a:t>s and each position in the chromosome represents a particular characteristic of the problem.</a:t>
            </a:r>
          </a:p>
          <a:p>
            <a:pPr>
              <a:buFont typeface="Wingdings" pitchFamily="2" charset="2"/>
              <a:buNone/>
            </a:pPr>
            <a:endParaRPr lang="en-US" altLang="en-US" sz="2400" dirty="0"/>
          </a:p>
          <a:p>
            <a:pPr>
              <a:buFont typeface="Wingdings" pitchFamily="2" charset="2"/>
              <a:buNone/>
            </a:pPr>
            <a:endParaRPr lang="en-US" altLang="en-US" sz="2000" dirty="0"/>
          </a:p>
          <a:p>
            <a:pPr>
              <a:buFont typeface="Wingdings" pitchFamily="2" charset="2"/>
              <a:buNone/>
            </a:pPr>
            <a:endParaRPr lang="en-US" altLang="en-US" sz="2000" dirty="0"/>
          </a:p>
          <a:p>
            <a:endParaRPr lang="en-US" altLang="en-US" sz="2400" b="1" dirty="0">
              <a:solidFill>
                <a:schemeClr val="tx2"/>
              </a:solidFill>
            </a:endParaRPr>
          </a:p>
        </p:txBody>
      </p:sp>
      <p:grpSp>
        <p:nvGrpSpPr>
          <p:cNvPr id="34939" name="Group 123"/>
          <p:cNvGrpSpPr>
            <a:grpSpLocks/>
          </p:cNvGrpSpPr>
          <p:nvPr/>
        </p:nvGrpSpPr>
        <p:grpSpPr bwMode="auto">
          <a:xfrm>
            <a:off x="1905000" y="3700463"/>
            <a:ext cx="5105400" cy="795337"/>
            <a:chOff x="1344" y="987"/>
            <a:chExt cx="3216" cy="501"/>
          </a:xfrm>
        </p:grpSpPr>
        <p:sp>
          <p:nvSpPr>
            <p:cNvPr id="34821" name="Rectangle 5"/>
            <p:cNvSpPr>
              <a:spLocks noChangeArrowheads="1"/>
            </p:cNvSpPr>
            <p:nvPr/>
          </p:nvSpPr>
          <p:spPr bwMode="auto">
            <a:xfrm>
              <a:off x="2640" y="1236"/>
              <a:ext cx="19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11111110000000011111</a:t>
              </a:r>
              <a:endParaRPr lang="en-US" altLang="en-US" sz="1500" b="0"/>
            </a:p>
          </p:txBody>
        </p:sp>
        <p:sp>
          <p:nvSpPr>
            <p:cNvPr id="34822" name="Rectangle 6"/>
            <p:cNvSpPr>
              <a:spLocks noChangeArrowheads="1"/>
            </p:cNvSpPr>
            <p:nvPr/>
          </p:nvSpPr>
          <p:spPr bwMode="auto">
            <a:xfrm>
              <a:off x="1344" y="1236"/>
              <a:ext cx="12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34823" name="Rectangle 7"/>
            <p:cNvSpPr>
              <a:spLocks noChangeArrowheads="1"/>
            </p:cNvSpPr>
            <p:nvPr/>
          </p:nvSpPr>
          <p:spPr bwMode="auto">
            <a:xfrm>
              <a:off x="2640" y="987"/>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10110010110011100101</a:t>
              </a:r>
              <a:endParaRPr lang="en-US" altLang="en-US" sz="1500" b="0"/>
            </a:p>
          </p:txBody>
        </p:sp>
        <p:sp>
          <p:nvSpPr>
            <p:cNvPr id="34824" name="Rectangle 8"/>
            <p:cNvSpPr>
              <a:spLocks noChangeArrowheads="1"/>
            </p:cNvSpPr>
            <p:nvPr/>
          </p:nvSpPr>
          <p:spPr bwMode="auto">
            <a:xfrm>
              <a:off x="1344" y="987"/>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34825" name="Line 9"/>
            <p:cNvSpPr>
              <a:spLocks noChangeShapeType="1"/>
            </p:cNvSpPr>
            <p:nvPr/>
          </p:nvSpPr>
          <p:spPr bwMode="auto">
            <a:xfrm>
              <a:off x="1344" y="987"/>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6" name="Line 10"/>
            <p:cNvSpPr>
              <a:spLocks noChangeShapeType="1"/>
            </p:cNvSpPr>
            <p:nvPr/>
          </p:nvSpPr>
          <p:spPr bwMode="auto">
            <a:xfrm>
              <a:off x="1344" y="1236"/>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7" name="Line 11"/>
            <p:cNvSpPr>
              <a:spLocks noChangeShapeType="1"/>
            </p:cNvSpPr>
            <p:nvPr/>
          </p:nvSpPr>
          <p:spPr bwMode="auto">
            <a:xfrm>
              <a:off x="1344" y="1488"/>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p:cNvSpPr>
              <a:spLocks noChangeShapeType="1"/>
            </p:cNvSpPr>
            <p:nvPr/>
          </p:nvSpPr>
          <p:spPr bwMode="auto">
            <a:xfrm>
              <a:off x="1344"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Line 13"/>
            <p:cNvSpPr>
              <a:spLocks noChangeShapeType="1"/>
            </p:cNvSpPr>
            <p:nvPr/>
          </p:nvSpPr>
          <p:spPr bwMode="auto">
            <a:xfrm>
              <a:off x="2640" y="987"/>
              <a:ext cx="0" cy="501"/>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0" name="Line 14"/>
            <p:cNvSpPr>
              <a:spLocks noChangeShapeType="1"/>
            </p:cNvSpPr>
            <p:nvPr/>
          </p:nvSpPr>
          <p:spPr bwMode="auto">
            <a:xfrm>
              <a:off x="4560"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1" name="Line 15"/>
            <p:cNvSpPr>
              <a:spLocks noChangeShapeType="1"/>
            </p:cNvSpPr>
            <p:nvPr/>
          </p:nvSpPr>
          <p:spPr bwMode="auto">
            <a:xfrm>
              <a:off x="2640" y="987"/>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170678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381000"/>
            <a:ext cx="8305800" cy="1143000"/>
          </a:xfrm>
        </p:spPr>
        <p:txBody>
          <a:bodyPr/>
          <a:lstStyle/>
          <a:p>
            <a:r>
              <a:rPr lang="en-US" altLang="en-US" sz="2800"/>
              <a:t>Genetic Algorithms:</a:t>
            </a:r>
            <a:br>
              <a:rPr lang="en-US" altLang="en-US" sz="2800"/>
            </a:br>
            <a:r>
              <a:rPr lang="en-US" altLang="en-US" sz="2800"/>
              <a:t>Binary-Coded Representations</a:t>
            </a:r>
          </a:p>
        </p:txBody>
      </p:sp>
      <p:sp>
        <p:nvSpPr>
          <p:cNvPr id="5" name="Rectangle 3"/>
          <p:cNvSpPr txBox="1">
            <a:spLocks noChangeArrowheads="1"/>
          </p:cNvSpPr>
          <p:nvPr/>
        </p:nvSpPr>
        <p:spPr>
          <a:xfrm>
            <a:off x="381000" y="1752600"/>
            <a:ext cx="8305800" cy="4876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For Example, let’s say that we are trying to optimize the following function,  </a:t>
            </a:r>
          </a:p>
          <a:p>
            <a:pPr lvl="1"/>
            <a:r>
              <a:rPr lang="en-US" altLang="en-US" sz="2000" b="1" i="1" dirty="0">
                <a:ea typeface="Times" pitchFamily="18" charset="0"/>
                <a:cs typeface="Times" pitchFamily="18" charset="0"/>
              </a:rPr>
              <a:t>f(x) = x</a:t>
            </a:r>
            <a:r>
              <a:rPr lang="en-US" altLang="en-US" sz="2000" b="1" i="1" baseline="30000" dirty="0">
                <a:ea typeface="Times" pitchFamily="18" charset="0"/>
                <a:cs typeface="Times" pitchFamily="18" charset="0"/>
              </a:rPr>
              <a:t>2</a:t>
            </a:r>
            <a:r>
              <a:rPr lang="en-US" altLang="en-US" sz="2000" dirty="0">
                <a:ea typeface="Times" pitchFamily="18" charset="0"/>
                <a:cs typeface="Times" pitchFamily="18" charset="0"/>
              </a:rPr>
              <a:t> </a:t>
            </a:r>
          </a:p>
          <a:p>
            <a:pPr lvl="1"/>
            <a:r>
              <a:rPr lang="en-US" altLang="en-US" sz="2000" dirty="0">
                <a:ea typeface="Times" pitchFamily="18" charset="0"/>
                <a:cs typeface="Times" pitchFamily="18" charset="0"/>
              </a:rPr>
              <a:t>for 2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x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1</a:t>
            </a:r>
            <a:r>
              <a:rPr lang="en-US" altLang="en-US" sz="2000" dirty="0"/>
              <a:t> </a:t>
            </a:r>
          </a:p>
          <a:p>
            <a:r>
              <a:rPr lang="en-US" altLang="en-US" sz="2400" dirty="0"/>
              <a:t>If we were to use binary-coded representations we would first need to develop a mapping function form our genotype representation (binary string) to our phenotype representation (our C</a:t>
            </a:r>
            <a:r>
              <a:rPr lang="tr-TR" altLang="en-US" sz="2400" dirty="0"/>
              <a:t>andidate </a:t>
            </a:r>
            <a:r>
              <a:rPr lang="en-US" altLang="en-US" sz="2400" dirty="0"/>
              <a:t>S</a:t>
            </a:r>
            <a:r>
              <a:rPr lang="tr-TR" altLang="en-US" sz="2400" dirty="0"/>
              <a:t>olution</a:t>
            </a:r>
            <a:r>
              <a:rPr lang="en-US" altLang="en-US" sz="2400" dirty="0"/>
              <a:t>). This can be done using the following mapping function:</a:t>
            </a:r>
            <a:endParaRPr lang="tr-TR" altLang="en-US" sz="2400" dirty="0"/>
          </a:p>
          <a:p>
            <a:endParaRPr lang="en-US" altLang="en-US" sz="2400" dirty="0"/>
          </a:p>
          <a:p>
            <a:pPr lvl="1"/>
            <a:r>
              <a:rPr lang="en-US" altLang="en-US" sz="2000" i="1" dirty="0">
                <a:ea typeface="Times" pitchFamily="18" charset="0"/>
                <a:cs typeface="Times" pitchFamily="18" charset="0"/>
              </a:rPr>
              <a:t>d(</a:t>
            </a:r>
            <a:r>
              <a:rPr lang="en-US" altLang="en-US" sz="2000" i="1" dirty="0" err="1">
                <a:ea typeface="Times" pitchFamily="18" charset="0"/>
                <a:cs typeface="Times" pitchFamily="18" charset="0"/>
              </a:rPr>
              <a:t>ub,lb,l,chrom</a:t>
            </a:r>
            <a:r>
              <a:rPr lang="en-US" altLang="en-US" sz="2000" i="1" dirty="0">
                <a:ea typeface="Times" pitchFamily="18" charset="0"/>
                <a:cs typeface="Times" pitchFamily="18" charset="0"/>
              </a:rPr>
              <a:t>) = (</a:t>
            </a:r>
            <a:r>
              <a:rPr lang="en-US" altLang="en-US" sz="2000" i="1" dirty="0" err="1">
                <a:ea typeface="Times" pitchFamily="18" charset="0"/>
                <a:cs typeface="Times" pitchFamily="18" charset="0"/>
              </a:rPr>
              <a:t>ub-lb</a:t>
            </a:r>
            <a:r>
              <a:rPr lang="en-US" altLang="en-US" sz="2000" i="1" dirty="0">
                <a:ea typeface="Times" pitchFamily="18" charset="0"/>
                <a:cs typeface="Times" pitchFamily="18" charset="0"/>
              </a:rPr>
              <a:t>) decode(</a:t>
            </a:r>
            <a:r>
              <a:rPr lang="en-US" altLang="en-US" sz="2000" i="1" dirty="0" err="1">
                <a:ea typeface="Times" pitchFamily="18" charset="0"/>
                <a:cs typeface="Times" pitchFamily="18" charset="0"/>
              </a:rPr>
              <a:t>chrom</a:t>
            </a:r>
            <a:r>
              <a:rPr lang="en-US" altLang="en-US" sz="2000" i="1" dirty="0">
                <a:ea typeface="Times" pitchFamily="18" charset="0"/>
                <a:cs typeface="Times" pitchFamily="18" charset="0"/>
              </a:rPr>
              <a:t>)/2</a:t>
            </a:r>
            <a:r>
              <a:rPr lang="en-US" altLang="en-US" sz="2000" i="1" baseline="30000" dirty="0">
                <a:ea typeface="Times" pitchFamily="18" charset="0"/>
                <a:cs typeface="Times" pitchFamily="18" charset="0"/>
              </a:rPr>
              <a:t>l</a:t>
            </a:r>
            <a:r>
              <a:rPr lang="en-US" altLang="en-US" sz="2000" i="1" dirty="0">
                <a:ea typeface="Times" pitchFamily="18" charset="0"/>
                <a:cs typeface="Times" pitchFamily="18" charset="0"/>
              </a:rPr>
              <a:t>-1 + </a:t>
            </a:r>
            <a:r>
              <a:rPr lang="en-US" altLang="en-US" sz="2000" i="1" dirty="0" err="1">
                <a:ea typeface="Times" pitchFamily="18" charset="0"/>
                <a:cs typeface="Times" pitchFamily="18" charset="0"/>
              </a:rPr>
              <a:t>lb</a:t>
            </a:r>
            <a:r>
              <a:rPr lang="en-US" altLang="en-US" sz="2000" dirty="0"/>
              <a:t> </a:t>
            </a:r>
          </a:p>
          <a:p>
            <a:pPr lvl="1"/>
            <a:endParaRPr lang="en-US" altLang="en-US" sz="2000" dirty="0"/>
          </a:p>
        </p:txBody>
      </p:sp>
    </p:spTree>
    <p:extLst>
      <p:ext uri="{BB962C8B-B14F-4D97-AF65-F5344CB8AC3E}">
        <p14:creationId xmlns:p14="http://schemas.microsoft.com/office/powerpoint/2010/main" val="257031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438912"/>
          </a:xfrm>
        </p:spPr>
        <p:txBody>
          <a:bodyPr/>
          <a:lstStyle/>
          <a:p>
            <a:r>
              <a:rPr lang="en-US" altLang="en-US" sz="2400" dirty="0"/>
              <a:t>Binary-Coded Representations</a:t>
            </a:r>
          </a:p>
        </p:txBody>
      </p:sp>
      <p:sp>
        <p:nvSpPr>
          <p:cNvPr id="11267" name="Rectangle 3"/>
          <p:cNvSpPr>
            <a:spLocks noGrp="1" noChangeArrowheads="1"/>
          </p:cNvSpPr>
          <p:nvPr>
            <p:ph type="body" idx="1"/>
          </p:nvPr>
        </p:nvSpPr>
        <p:spPr>
          <a:xfrm>
            <a:off x="457200" y="1935480"/>
            <a:ext cx="8458200" cy="4389120"/>
          </a:xfrm>
        </p:spPr>
        <p:txBody>
          <a:bodyPr/>
          <a:lstStyle/>
          <a:p>
            <a:r>
              <a:rPr lang="en-US" altLang="en-US" sz="2400" b="1" i="1" dirty="0">
                <a:ea typeface="Times" pitchFamily="18" charset="0"/>
                <a:cs typeface="Times" pitchFamily="18" charset="0"/>
              </a:rPr>
              <a:t>d(</a:t>
            </a:r>
            <a:r>
              <a:rPr lang="en-US" altLang="en-US" sz="2400" b="1" i="1" dirty="0" err="1">
                <a:ea typeface="Times" pitchFamily="18" charset="0"/>
                <a:cs typeface="Times" pitchFamily="18" charset="0"/>
              </a:rPr>
              <a:t>ub,lb,l,c</a:t>
            </a:r>
            <a:r>
              <a:rPr lang="en-US" altLang="en-US" sz="2400" b="1" i="1" dirty="0">
                <a:ea typeface="Times" pitchFamily="18" charset="0"/>
                <a:cs typeface="Times" pitchFamily="18" charset="0"/>
              </a:rPr>
              <a:t>) = (</a:t>
            </a:r>
            <a:r>
              <a:rPr lang="en-US" altLang="en-US" sz="2400" b="1" i="1" dirty="0" err="1">
                <a:ea typeface="Times" pitchFamily="18" charset="0"/>
                <a:cs typeface="Times" pitchFamily="18" charset="0"/>
              </a:rPr>
              <a:t>ub-lb</a:t>
            </a:r>
            <a:r>
              <a:rPr lang="en-US" altLang="en-US" sz="2400" b="1" i="1" dirty="0">
                <a:ea typeface="Times" pitchFamily="18" charset="0"/>
                <a:cs typeface="Times" pitchFamily="18" charset="0"/>
              </a:rPr>
              <a:t>) decode(c)/(2</a:t>
            </a:r>
            <a:r>
              <a:rPr lang="en-US" altLang="en-US" sz="2400" b="1" i="1" baseline="30000" dirty="0">
                <a:ea typeface="Times" pitchFamily="18" charset="0"/>
                <a:cs typeface="Times" pitchFamily="18" charset="0"/>
              </a:rPr>
              <a:t>l</a:t>
            </a:r>
            <a:r>
              <a:rPr lang="en-US" altLang="en-US" sz="2400" b="1" i="1" dirty="0">
                <a:ea typeface="Times" pitchFamily="18" charset="0"/>
                <a:cs typeface="Times" pitchFamily="18" charset="0"/>
              </a:rPr>
              <a:t>-1) + </a:t>
            </a:r>
            <a:r>
              <a:rPr lang="en-US" altLang="en-US" sz="2400" b="1" i="1" dirty="0" err="1">
                <a:ea typeface="Times" pitchFamily="18" charset="0"/>
                <a:cs typeface="Times" pitchFamily="18" charset="0"/>
              </a:rPr>
              <a:t>lb</a:t>
            </a:r>
            <a:r>
              <a:rPr lang="en-US" altLang="en-US" sz="2400" dirty="0"/>
              <a:t> , where</a:t>
            </a:r>
          </a:p>
          <a:p>
            <a:pPr lvl="1"/>
            <a:r>
              <a:rPr lang="en-US" altLang="en-US" sz="2000" b="1" dirty="0" err="1"/>
              <a:t>ub</a:t>
            </a:r>
            <a:r>
              <a:rPr lang="en-US" altLang="en-US" sz="2000" dirty="0"/>
              <a:t> 	= 2,</a:t>
            </a:r>
          </a:p>
          <a:p>
            <a:pPr lvl="1"/>
            <a:r>
              <a:rPr lang="en-US" altLang="en-US" sz="2000" b="1" dirty="0" err="1"/>
              <a:t>lb</a:t>
            </a:r>
            <a:r>
              <a:rPr lang="en-US" altLang="en-US" sz="2000" dirty="0"/>
              <a:t>	</a:t>
            </a:r>
            <a:r>
              <a:rPr lang="tr-TR" altLang="en-US" sz="2000" dirty="0"/>
              <a:t>	</a:t>
            </a:r>
            <a:r>
              <a:rPr lang="en-US" altLang="en-US" sz="2000" dirty="0"/>
              <a:t>= 1,</a:t>
            </a:r>
          </a:p>
          <a:p>
            <a:pPr lvl="1"/>
            <a:r>
              <a:rPr lang="en-US" altLang="en-US" sz="2000" b="1" dirty="0"/>
              <a:t>l</a:t>
            </a:r>
            <a:r>
              <a:rPr lang="en-US" altLang="en-US" sz="2000" dirty="0"/>
              <a:t> 		= the length of the chromosome in bits</a:t>
            </a:r>
          </a:p>
          <a:p>
            <a:pPr lvl="1"/>
            <a:r>
              <a:rPr lang="en-US" altLang="en-US" sz="2000" b="1" dirty="0"/>
              <a:t>c	</a:t>
            </a:r>
            <a:r>
              <a:rPr lang="en-US" altLang="en-US" sz="2000" dirty="0"/>
              <a:t>	= the chromosome</a:t>
            </a:r>
          </a:p>
          <a:p>
            <a:r>
              <a:rPr lang="en-US" altLang="en-US" sz="2400" dirty="0"/>
              <a:t>The parameter, l, determines the accuracy (and resolution of our search).</a:t>
            </a:r>
          </a:p>
          <a:p>
            <a:pPr>
              <a:buFontTx/>
              <a:buNone/>
            </a:pPr>
            <a:endParaRPr lang="en-US" altLang="en-US" sz="2400" dirty="0"/>
          </a:p>
          <a:p>
            <a:pPr lvl="1">
              <a:buFontTx/>
              <a:buNone/>
            </a:pPr>
            <a:endParaRPr lang="en-US" altLang="en-US" sz="2000" dirty="0"/>
          </a:p>
        </p:txBody>
      </p:sp>
    </p:spTree>
    <p:extLst>
      <p:ext uri="{BB962C8B-B14F-4D97-AF65-F5344CB8AC3E}">
        <p14:creationId xmlns:p14="http://schemas.microsoft.com/office/powerpoint/2010/main" val="3606494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229600" cy="1143000"/>
          </a:xfrm>
        </p:spPr>
        <p:txBody>
          <a:bodyPr/>
          <a:lstStyle/>
          <a:p>
            <a:br>
              <a:rPr lang="en-US" altLang="en-US" sz="2800" dirty="0"/>
            </a:br>
            <a:r>
              <a:rPr lang="en-US" altLang="en-US" sz="2800" dirty="0"/>
              <a:t>Binary Coded Representations</a:t>
            </a:r>
          </a:p>
        </p:txBody>
      </p:sp>
      <p:grpSp>
        <p:nvGrpSpPr>
          <p:cNvPr id="3" name="Group 2"/>
          <p:cNvGrpSpPr/>
          <p:nvPr/>
        </p:nvGrpSpPr>
        <p:grpSpPr>
          <a:xfrm>
            <a:off x="1739900" y="1752600"/>
            <a:ext cx="6272213" cy="4114800"/>
            <a:chOff x="1739900" y="1752600"/>
            <a:chExt cx="6272213" cy="4114800"/>
          </a:xfrm>
        </p:grpSpPr>
        <p:graphicFrame>
          <p:nvGraphicFramePr>
            <p:cNvPr id="9220" name="Object 4"/>
            <p:cNvGraphicFramePr>
              <a:graphicFrameLocks noGrp="1" noChangeAspect="1"/>
            </p:cNvGraphicFramePr>
            <p:nvPr>
              <p:ph type="body" idx="1"/>
              <p:extLst>
                <p:ext uri="{D42A27DB-BD31-4B8C-83A1-F6EECF244321}">
                  <p14:modId xmlns:p14="http://schemas.microsoft.com/office/powerpoint/2010/main" val="1441258348"/>
                </p:ext>
              </p:extLst>
            </p:nvPr>
          </p:nvGraphicFramePr>
          <p:xfrm>
            <a:off x="1739900" y="1752600"/>
            <a:ext cx="6272213" cy="4114800"/>
          </p:xfrm>
          <a:graphic>
            <a:graphicData uri="http://schemas.openxmlformats.org/presentationml/2006/ole">
              <mc:AlternateContent xmlns:mc="http://schemas.openxmlformats.org/markup-compatibility/2006">
                <mc:Choice xmlns:v="urn:schemas-microsoft-com:vml" Requires="v">
                  <p:oleObj name="Microsoft Draw Drawing" r:id="rId2" imgW="3693240" imgH="2423160" progId="MSDraw.Drawing.8.2">
                    <p:embed/>
                  </p:oleObj>
                </mc:Choice>
                <mc:Fallback>
                  <p:oleObj name="Microsoft Draw Drawing" r:id="rId2" imgW="3693240" imgH="242316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752600"/>
                          <a:ext cx="62722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581400" y="4419600"/>
              <a:ext cx="609600" cy="369332"/>
            </a:xfrm>
            <a:prstGeom prst="rect">
              <a:avLst/>
            </a:prstGeom>
            <a:solidFill>
              <a:schemeClr val="accent2"/>
            </a:solidFill>
          </p:spPr>
          <p:txBody>
            <a:bodyPr wrap="square" rtlCol="0">
              <a:spAutoFit/>
            </a:bodyPr>
            <a:lstStyle/>
            <a:p>
              <a:r>
                <a:rPr lang="tr-TR" dirty="0"/>
                <a:t>1.65</a:t>
              </a:r>
              <a:endParaRPr lang="en-US" dirty="0"/>
            </a:p>
          </p:txBody>
        </p:sp>
        <p:sp>
          <p:nvSpPr>
            <p:cNvPr id="5" name="TextBox 4"/>
            <p:cNvSpPr txBox="1"/>
            <p:nvPr/>
          </p:nvSpPr>
          <p:spPr>
            <a:xfrm>
              <a:off x="6248400" y="4481154"/>
              <a:ext cx="1143000" cy="253916"/>
            </a:xfrm>
            <a:prstGeom prst="rect">
              <a:avLst/>
            </a:prstGeom>
            <a:solidFill>
              <a:schemeClr val="accent2"/>
            </a:solidFill>
          </p:spPr>
          <p:txBody>
            <a:bodyPr wrap="square" rtlCol="0">
              <a:spAutoFit/>
            </a:bodyPr>
            <a:lstStyle/>
            <a:p>
              <a:r>
                <a:rPr lang="en-GB" sz="1050" dirty="0"/>
                <a:t>f</a:t>
              </a:r>
              <a:r>
                <a:rPr lang="tr-TR" sz="1050" dirty="0"/>
                <a:t>(1.6</a:t>
              </a:r>
              <a:r>
                <a:rPr lang="en-GB" sz="1050" dirty="0"/>
                <a:t>5</a:t>
              </a:r>
              <a:r>
                <a:rPr lang="tr-TR" sz="1050" dirty="0"/>
                <a:t>)=2.69</a:t>
              </a:r>
              <a:endParaRPr lang="en-US" sz="1050" dirty="0"/>
            </a:p>
          </p:txBody>
        </p:sp>
        <p:sp>
          <p:nvSpPr>
            <p:cNvPr id="6" name="TextBox 5"/>
            <p:cNvSpPr txBox="1"/>
            <p:nvPr/>
          </p:nvSpPr>
          <p:spPr>
            <a:xfrm>
              <a:off x="6934200" y="3200400"/>
              <a:ext cx="609600" cy="369332"/>
            </a:xfrm>
            <a:prstGeom prst="rect">
              <a:avLst/>
            </a:prstGeom>
            <a:solidFill>
              <a:schemeClr val="accent2"/>
            </a:solidFill>
          </p:spPr>
          <p:txBody>
            <a:bodyPr wrap="square" rtlCol="0">
              <a:spAutoFit/>
            </a:bodyPr>
            <a:lstStyle/>
            <a:p>
              <a:r>
                <a:rPr lang="tr-TR" dirty="0"/>
                <a:t>2.</a:t>
              </a:r>
              <a:r>
                <a:rPr lang="en-GB" dirty="0"/>
                <a:t>69</a:t>
              </a:r>
              <a:endParaRPr lang="en-US" dirty="0"/>
            </a:p>
          </p:txBody>
        </p:sp>
      </p:grpSp>
    </p:spTree>
    <p:extLst>
      <p:ext uri="{BB962C8B-B14F-4D97-AF65-F5344CB8AC3E}">
        <p14:creationId xmlns:p14="http://schemas.microsoft.com/office/powerpoint/2010/main" val="1211304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D5DACFBF-667E-444F-A436-AB243B5D1C09}" type="slidenum">
              <a:rPr lang="en-US" altLang="en-US"/>
              <a:pPr/>
              <a:t>44</a:t>
            </a:fld>
            <a:endParaRPr lang="en-US" altLang="en-US"/>
          </a:p>
        </p:txBody>
      </p:sp>
      <p:sp>
        <p:nvSpPr>
          <p:cNvPr id="146434" name="Rectangle 2"/>
          <p:cNvSpPr>
            <a:spLocks noGrp="1" noChangeArrowheads="1"/>
          </p:cNvSpPr>
          <p:nvPr>
            <p:ph type="title"/>
          </p:nvPr>
        </p:nvSpPr>
        <p:spPr>
          <a:xfrm>
            <a:off x="457200" y="228600"/>
            <a:ext cx="8229600" cy="1143000"/>
          </a:xfrm>
        </p:spPr>
        <p:txBody>
          <a:bodyPr/>
          <a:lstStyle/>
          <a:p>
            <a:pPr algn="ctr"/>
            <a:r>
              <a:rPr lang="en-US" altLang="en-US" sz="4000" b="1" u="sng" dirty="0"/>
              <a:t>Encoding Methods (contd.)</a:t>
            </a:r>
          </a:p>
        </p:txBody>
      </p:sp>
      <p:sp>
        <p:nvSpPr>
          <p:cNvPr id="146435" name="Rectangle 3"/>
          <p:cNvSpPr>
            <a:spLocks noGrp="1" noChangeArrowheads="1"/>
          </p:cNvSpPr>
          <p:nvPr>
            <p:ph type="body" idx="1"/>
          </p:nvPr>
        </p:nvSpPr>
        <p:spPr>
          <a:xfrm>
            <a:off x="457200" y="1371600"/>
            <a:ext cx="8229600" cy="4759325"/>
          </a:xfrm>
        </p:spPr>
        <p:txBody>
          <a:bodyPr/>
          <a:lstStyle/>
          <a:p>
            <a:r>
              <a:rPr lang="en-US" altLang="en-US" sz="2800" b="1">
                <a:solidFill>
                  <a:schemeClr val="tx2"/>
                </a:solidFill>
              </a:rPr>
              <a:t>Permutation Encoding –</a:t>
            </a:r>
            <a:r>
              <a:rPr lang="en-US" altLang="en-US" sz="2900" b="1">
                <a:solidFill>
                  <a:schemeClr val="tx2"/>
                </a:solidFill>
              </a:rPr>
              <a:t> </a:t>
            </a:r>
            <a:r>
              <a:rPr lang="en-US" altLang="en-US" sz="2400"/>
              <a:t>Useful in ordering problems such as the Traveling Salesman Problem (TSP). Example. In TSP, every chromosome is a string of numbers, each of which represents  a city to be visited.</a:t>
            </a:r>
          </a:p>
          <a:p>
            <a:pPr>
              <a:buFont typeface="Wingdings" pitchFamily="2" charset="2"/>
              <a:buNone/>
            </a:pPr>
            <a:endParaRPr lang="en-US" altLang="en-US"/>
          </a:p>
        </p:txBody>
      </p:sp>
      <p:grpSp>
        <p:nvGrpSpPr>
          <p:cNvPr id="146437" name="Group 5"/>
          <p:cNvGrpSpPr>
            <a:grpSpLocks/>
          </p:cNvGrpSpPr>
          <p:nvPr/>
        </p:nvGrpSpPr>
        <p:grpSpPr bwMode="auto">
          <a:xfrm>
            <a:off x="2133600" y="4210050"/>
            <a:ext cx="5105400" cy="828675"/>
            <a:chOff x="1344" y="3213"/>
            <a:chExt cx="3216" cy="522"/>
          </a:xfrm>
        </p:grpSpPr>
        <p:sp>
          <p:nvSpPr>
            <p:cNvPr id="146438" name="Rectangle 6"/>
            <p:cNvSpPr>
              <a:spLocks noChangeArrowheads="1"/>
            </p:cNvSpPr>
            <p:nvPr/>
          </p:nvSpPr>
          <p:spPr bwMode="auto">
            <a:xfrm>
              <a:off x="2640" y="3465"/>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8  5  6  7  2  3  1  4  9</a:t>
              </a:r>
            </a:p>
          </p:txBody>
        </p:sp>
        <p:sp>
          <p:nvSpPr>
            <p:cNvPr id="146439" name="Rectangle 7"/>
            <p:cNvSpPr>
              <a:spLocks noChangeArrowheads="1"/>
            </p:cNvSpPr>
            <p:nvPr/>
          </p:nvSpPr>
          <p:spPr bwMode="auto">
            <a:xfrm>
              <a:off x="1344" y="3465"/>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146440" name="Rectangle 8"/>
            <p:cNvSpPr>
              <a:spLocks noChangeArrowheads="1"/>
            </p:cNvSpPr>
            <p:nvPr/>
          </p:nvSpPr>
          <p:spPr bwMode="auto">
            <a:xfrm>
              <a:off x="2640" y="3216"/>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1  5  3  2  6  4  7  9  8</a:t>
              </a:r>
            </a:p>
          </p:txBody>
        </p:sp>
        <p:sp>
          <p:nvSpPr>
            <p:cNvPr id="146441" name="Rectangle 9"/>
            <p:cNvSpPr>
              <a:spLocks noChangeArrowheads="1"/>
            </p:cNvSpPr>
            <p:nvPr/>
          </p:nvSpPr>
          <p:spPr bwMode="auto">
            <a:xfrm>
              <a:off x="1344" y="3216"/>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146442" name="Line 10"/>
            <p:cNvSpPr>
              <a:spLocks noChangeShapeType="1"/>
            </p:cNvSpPr>
            <p:nvPr/>
          </p:nvSpPr>
          <p:spPr bwMode="auto">
            <a:xfrm>
              <a:off x="1344" y="3213"/>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3" name="Line 11"/>
            <p:cNvSpPr>
              <a:spLocks noChangeShapeType="1"/>
            </p:cNvSpPr>
            <p:nvPr/>
          </p:nvSpPr>
          <p:spPr bwMode="auto">
            <a:xfrm>
              <a:off x="1344" y="3465"/>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4" name="Line 12"/>
            <p:cNvSpPr>
              <a:spLocks noChangeShapeType="1"/>
            </p:cNvSpPr>
            <p:nvPr/>
          </p:nvSpPr>
          <p:spPr bwMode="auto">
            <a:xfrm>
              <a:off x="1344" y="3735"/>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5" name="Line 13"/>
            <p:cNvSpPr>
              <a:spLocks noChangeShapeType="1"/>
            </p:cNvSpPr>
            <p:nvPr/>
          </p:nvSpPr>
          <p:spPr bwMode="auto">
            <a:xfrm>
              <a:off x="1344"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6" name="Line 14"/>
            <p:cNvSpPr>
              <a:spLocks noChangeShapeType="1"/>
            </p:cNvSpPr>
            <p:nvPr/>
          </p:nvSpPr>
          <p:spPr bwMode="auto">
            <a:xfrm>
              <a:off x="2640" y="3216"/>
              <a:ext cx="0" cy="498"/>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7" name="Line 15"/>
            <p:cNvSpPr>
              <a:spLocks noChangeShapeType="1"/>
            </p:cNvSpPr>
            <p:nvPr/>
          </p:nvSpPr>
          <p:spPr bwMode="auto">
            <a:xfrm>
              <a:off x="4560"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8" name="Line 16"/>
            <p:cNvSpPr>
              <a:spLocks noChangeShapeType="1"/>
            </p:cNvSpPr>
            <p:nvPr/>
          </p:nvSpPr>
          <p:spPr bwMode="auto">
            <a:xfrm>
              <a:off x="2640" y="3216"/>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30313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008B7ACA-5181-4569-A8E7-FABC20A602EB}" type="slidenum">
              <a:rPr lang="en-US" altLang="en-US"/>
              <a:pPr/>
              <a:t>45</a:t>
            </a:fld>
            <a:endParaRPr lang="en-US" altLang="en-US"/>
          </a:p>
        </p:txBody>
      </p:sp>
      <p:sp>
        <p:nvSpPr>
          <p:cNvPr id="145410" name="Rectangle 2"/>
          <p:cNvSpPr>
            <a:spLocks noGrp="1" noChangeArrowheads="1"/>
          </p:cNvSpPr>
          <p:nvPr>
            <p:ph type="title"/>
          </p:nvPr>
        </p:nvSpPr>
        <p:spPr>
          <a:xfrm>
            <a:off x="457200" y="277813"/>
            <a:ext cx="8229600" cy="1017587"/>
          </a:xfrm>
        </p:spPr>
        <p:txBody>
          <a:bodyPr/>
          <a:lstStyle/>
          <a:p>
            <a:pPr algn="ctr"/>
            <a:r>
              <a:rPr lang="en-US" altLang="en-US" sz="4000" b="1" u="sng"/>
              <a:t>Encoding Methods </a:t>
            </a:r>
            <a:r>
              <a:rPr lang="en-US" altLang="en-US" sz="4000" b="1"/>
              <a:t>(contd.)</a:t>
            </a:r>
          </a:p>
        </p:txBody>
      </p:sp>
      <p:sp>
        <p:nvSpPr>
          <p:cNvPr id="145411" name="Rectangle 3"/>
          <p:cNvSpPr>
            <a:spLocks noGrp="1" noChangeArrowheads="1"/>
          </p:cNvSpPr>
          <p:nvPr>
            <p:ph type="body" idx="1"/>
          </p:nvPr>
        </p:nvSpPr>
        <p:spPr>
          <a:xfrm>
            <a:off x="457200" y="1524000"/>
            <a:ext cx="8229600" cy="4606925"/>
          </a:xfrm>
        </p:spPr>
        <p:txBody>
          <a:bodyPr/>
          <a:lstStyle/>
          <a:p>
            <a:r>
              <a:rPr lang="en-US" altLang="en-US" sz="2800" b="1">
                <a:solidFill>
                  <a:schemeClr val="tx2"/>
                </a:solidFill>
              </a:rPr>
              <a:t>Value Encoding</a:t>
            </a:r>
            <a:r>
              <a:rPr lang="en-US" altLang="en-US" sz="2400" b="1">
                <a:solidFill>
                  <a:schemeClr val="tx2"/>
                </a:solidFill>
              </a:rPr>
              <a:t> </a:t>
            </a:r>
            <a:r>
              <a:rPr lang="en-US" altLang="en-US" sz="2900" b="1">
                <a:solidFill>
                  <a:schemeClr val="tx2"/>
                </a:solidFill>
              </a:rPr>
              <a:t>– </a:t>
            </a:r>
            <a:r>
              <a:rPr lang="en-US" altLang="en-US" sz="2400"/>
              <a:t>Used in problems where complicated values, such as real numbers, are used and where binary encoding would not suffice.</a:t>
            </a:r>
          </a:p>
          <a:p>
            <a:pPr>
              <a:buFont typeface="Wingdings" pitchFamily="2" charset="2"/>
              <a:buNone/>
            </a:pPr>
            <a:r>
              <a:rPr lang="en-US" altLang="en-US" sz="2400"/>
              <a:t>    Good for some problems, but </a:t>
            </a:r>
            <a:r>
              <a:rPr lang="en-US" altLang="en-US" sz="2400" i="1">
                <a:solidFill>
                  <a:srgbClr val="CC3300"/>
                </a:solidFill>
              </a:rPr>
              <a:t>often necessary to develop some specific crossover and mutation techniques for these chromosomes.</a:t>
            </a:r>
            <a:r>
              <a:rPr lang="en-US" altLang="en-US" i="1">
                <a:solidFill>
                  <a:srgbClr val="CC3300"/>
                </a:solidFill>
              </a:rPr>
              <a:t> </a:t>
            </a:r>
          </a:p>
          <a:p>
            <a:pPr>
              <a:buFont typeface="Wingdings" pitchFamily="2" charset="2"/>
              <a:buNone/>
            </a:pPr>
            <a:endParaRPr lang="en-US" altLang="en-US" i="1">
              <a:solidFill>
                <a:srgbClr val="CC3300"/>
              </a:solidFill>
            </a:endParaRPr>
          </a:p>
        </p:txBody>
      </p:sp>
      <p:grpSp>
        <p:nvGrpSpPr>
          <p:cNvPr id="145412" name="Group 4"/>
          <p:cNvGrpSpPr>
            <a:grpSpLocks/>
          </p:cNvGrpSpPr>
          <p:nvPr/>
        </p:nvGrpSpPr>
        <p:grpSpPr bwMode="auto">
          <a:xfrm>
            <a:off x="1600200" y="4343400"/>
            <a:ext cx="6324600" cy="852488"/>
            <a:chOff x="1344" y="3024"/>
            <a:chExt cx="3984" cy="537"/>
          </a:xfrm>
        </p:grpSpPr>
        <p:sp>
          <p:nvSpPr>
            <p:cNvPr id="145413" name="Rectangle 5"/>
            <p:cNvSpPr>
              <a:spLocks noChangeArrowheads="1"/>
            </p:cNvSpPr>
            <p:nvPr/>
          </p:nvSpPr>
          <p:spPr bwMode="auto">
            <a:xfrm>
              <a:off x="2672" y="3312"/>
              <a:ext cx="265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(left), (back), (left), (right), (forward)</a:t>
              </a:r>
            </a:p>
          </p:txBody>
        </p:sp>
        <p:sp>
          <p:nvSpPr>
            <p:cNvPr id="145414" name="Rectangle 6"/>
            <p:cNvSpPr>
              <a:spLocks noChangeArrowheads="1"/>
            </p:cNvSpPr>
            <p:nvPr/>
          </p:nvSpPr>
          <p:spPr bwMode="auto">
            <a:xfrm>
              <a:off x="1344" y="3312"/>
              <a:ext cx="132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B</a:t>
              </a:r>
              <a:endParaRPr lang="en-US" altLang="en-US" sz="1500" b="0"/>
            </a:p>
          </p:txBody>
        </p:sp>
        <p:sp>
          <p:nvSpPr>
            <p:cNvPr id="145415" name="Rectangle 7"/>
            <p:cNvSpPr>
              <a:spLocks noChangeArrowheads="1"/>
            </p:cNvSpPr>
            <p:nvPr/>
          </p:nvSpPr>
          <p:spPr bwMode="auto">
            <a:xfrm>
              <a:off x="2672" y="3024"/>
              <a:ext cx="26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1.235  5.323  0.454  2.321  2.454</a:t>
              </a:r>
            </a:p>
          </p:txBody>
        </p:sp>
        <p:sp>
          <p:nvSpPr>
            <p:cNvPr id="145416" name="Rectangle 8"/>
            <p:cNvSpPr>
              <a:spLocks noChangeArrowheads="1"/>
            </p:cNvSpPr>
            <p:nvPr/>
          </p:nvSpPr>
          <p:spPr bwMode="auto">
            <a:xfrm>
              <a:off x="1344" y="3024"/>
              <a:ext cx="1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A</a:t>
              </a:r>
            </a:p>
          </p:txBody>
        </p:sp>
        <p:sp>
          <p:nvSpPr>
            <p:cNvPr id="145417" name="Line 9"/>
            <p:cNvSpPr>
              <a:spLocks noChangeShapeType="1"/>
            </p:cNvSpPr>
            <p:nvPr/>
          </p:nvSpPr>
          <p:spPr bwMode="auto">
            <a:xfrm>
              <a:off x="1344" y="3024"/>
              <a:ext cx="1328"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8" name="Line 10"/>
            <p:cNvSpPr>
              <a:spLocks noChangeShapeType="1"/>
            </p:cNvSpPr>
            <p:nvPr/>
          </p:nvSpPr>
          <p:spPr bwMode="auto">
            <a:xfrm>
              <a:off x="1344" y="3312"/>
              <a:ext cx="3984"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9" name="Line 11"/>
            <p:cNvSpPr>
              <a:spLocks noChangeShapeType="1"/>
            </p:cNvSpPr>
            <p:nvPr/>
          </p:nvSpPr>
          <p:spPr bwMode="auto">
            <a:xfrm>
              <a:off x="1344" y="3561"/>
              <a:ext cx="3984"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0" name="Line 12"/>
            <p:cNvSpPr>
              <a:spLocks noChangeShapeType="1"/>
            </p:cNvSpPr>
            <p:nvPr/>
          </p:nvSpPr>
          <p:spPr bwMode="auto">
            <a:xfrm>
              <a:off x="1344"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1" name="Line 13"/>
            <p:cNvSpPr>
              <a:spLocks noChangeShapeType="1"/>
            </p:cNvSpPr>
            <p:nvPr/>
          </p:nvSpPr>
          <p:spPr bwMode="auto">
            <a:xfrm>
              <a:off x="2672" y="3024"/>
              <a:ext cx="0" cy="537"/>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2" name="Line 14"/>
            <p:cNvSpPr>
              <a:spLocks noChangeShapeType="1"/>
            </p:cNvSpPr>
            <p:nvPr/>
          </p:nvSpPr>
          <p:spPr bwMode="auto">
            <a:xfrm>
              <a:off x="5328"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3" name="Line 15"/>
            <p:cNvSpPr>
              <a:spLocks noChangeShapeType="1"/>
            </p:cNvSpPr>
            <p:nvPr/>
          </p:nvSpPr>
          <p:spPr bwMode="auto">
            <a:xfrm>
              <a:off x="2672" y="3024"/>
              <a:ext cx="265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29396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lstStyle/>
          <a:p>
            <a:br>
              <a:rPr lang="en-US" altLang="en-US" sz="2800" dirty="0"/>
            </a:br>
            <a:r>
              <a:rPr lang="en-US" altLang="en-US" sz="2800" dirty="0"/>
              <a:t>Real-Coded Representations</a:t>
            </a:r>
          </a:p>
        </p:txBody>
      </p:sp>
      <p:graphicFrame>
        <p:nvGraphicFramePr>
          <p:cNvPr id="5" name="Object 4"/>
          <p:cNvGraphicFramePr>
            <a:graphicFrameLocks noChangeAspect="1"/>
          </p:cNvGraphicFramePr>
          <p:nvPr/>
        </p:nvGraphicFramePr>
        <p:xfrm>
          <a:off x="1954213" y="1752600"/>
          <a:ext cx="5843587" cy="4114800"/>
        </p:xfrm>
        <a:graphic>
          <a:graphicData uri="http://schemas.openxmlformats.org/presentationml/2006/ole">
            <mc:AlternateContent xmlns:mc="http://schemas.openxmlformats.org/markup-compatibility/2006">
              <mc:Choice xmlns:v="urn:schemas-microsoft-com:vml" Requires="v">
                <p:oleObj name="Microsoft Draw Drawing" r:id="rId2" imgW="3702240" imgH="2606040" progId="MSDraw.Drawing.8.2">
                  <p:embed/>
                </p:oleObj>
              </mc:Choice>
              <mc:Fallback>
                <p:oleObj name="Microsoft Draw Drawing" r:id="rId2" imgW="3702240" imgH="260604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752600"/>
                        <a:ext cx="584358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3353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FD5716-5893-4E6C-847B-319FF6650521}" type="slidenum">
              <a:rPr lang="en-US" altLang="en-US"/>
              <a:pPr/>
              <a:t>47</a:t>
            </a:fld>
            <a:endParaRPr lang="en-US" altLang="en-US"/>
          </a:p>
        </p:txBody>
      </p:sp>
      <p:sp>
        <p:nvSpPr>
          <p:cNvPr id="147458" name="Rectangle 2"/>
          <p:cNvSpPr>
            <a:spLocks noGrp="1" noChangeArrowheads="1"/>
          </p:cNvSpPr>
          <p:nvPr>
            <p:ph type="title"/>
          </p:nvPr>
        </p:nvSpPr>
        <p:spPr>
          <a:xfrm>
            <a:off x="457200" y="457200"/>
            <a:ext cx="8077200" cy="636588"/>
          </a:xfrm>
        </p:spPr>
        <p:txBody>
          <a:bodyPr>
            <a:normAutofit fontScale="90000"/>
          </a:bodyPr>
          <a:lstStyle/>
          <a:p>
            <a:pPr algn="ctr"/>
            <a:r>
              <a:rPr lang="en-US" altLang="en-US" sz="4000" b="1" u="sng" dirty="0"/>
              <a:t>Fitness Function</a:t>
            </a:r>
            <a:br>
              <a:rPr lang="en-US" altLang="en-US" sz="3800" dirty="0"/>
            </a:br>
            <a:endParaRPr lang="en-US" altLang="en-US" sz="3800" dirty="0"/>
          </a:p>
        </p:txBody>
      </p:sp>
      <p:sp>
        <p:nvSpPr>
          <p:cNvPr id="147459" name="Rectangle 3"/>
          <p:cNvSpPr>
            <a:spLocks noGrp="1" noChangeArrowheads="1"/>
          </p:cNvSpPr>
          <p:nvPr>
            <p:ph type="body" idx="1"/>
          </p:nvPr>
        </p:nvSpPr>
        <p:spPr>
          <a:xfrm>
            <a:off x="457200" y="909638"/>
            <a:ext cx="8229600" cy="5257800"/>
          </a:xfrm>
        </p:spPr>
        <p:txBody>
          <a:bodyPr/>
          <a:lstStyle/>
          <a:p>
            <a:pPr>
              <a:lnSpc>
                <a:spcPct val="90000"/>
              </a:lnSpc>
              <a:buFont typeface="Wingdings" pitchFamily="2" charset="2"/>
              <a:buNone/>
            </a:pPr>
            <a:r>
              <a:rPr lang="en-US" altLang="en-US" sz="3700" i="1">
                <a:solidFill>
                  <a:schemeClr val="tx2"/>
                </a:solidFill>
              </a:rPr>
              <a:t> </a:t>
            </a:r>
            <a:r>
              <a:rPr lang="en-US" altLang="en-US">
                <a:solidFill>
                  <a:schemeClr val="hlink"/>
                </a:solidFill>
              </a:rPr>
              <a:t>  </a:t>
            </a:r>
            <a:r>
              <a:rPr lang="en-US" altLang="en-US" sz="2800" i="1">
                <a:solidFill>
                  <a:schemeClr val="tx2"/>
                </a:solidFill>
              </a:rPr>
              <a:t>A fitness function quantifies the optimality of a solution (chromosome) so that that particular solution may be ranked against all the other solutions. </a:t>
            </a:r>
          </a:p>
          <a:p>
            <a:pPr>
              <a:lnSpc>
                <a:spcPct val="90000"/>
              </a:lnSpc>
            </a:pPr>
            <a:r>
              <a:rPr lang="en-US" altLang="en-US"/>
              <a:t> </a:t>
            </a:r>
            <a:r>
              <a:rPr lang="en-US" altLang="en-US" sz="2400"/>
              <a:t>A fitness value is assigned to each solution depending on how close it actually is to solving the problem. </a:t>
            </a:r>
          </a:p>
          <a:p>
            <a:pPr>
              <a:lnSpc>
                <a:spcPct val="90000"/>
              </a:lnSpc>
              <a:buFont typeface="Wingdings" pitchFamily="2" charset="2"/>
              <a:buNone/>
            </a:pPr>
            <a:endParaRPr lang="en-US" altLang="en-US" sz="2400"/>
          </a:p>
          <a:p>
            <a:pPr>
              <a:lnSpc>
                <a:spcPct val="90000"/>
              </a:lnSpc>
            </a:pPr>
            <a:r>
              <a:rPr lang="en-US" altLang="en-US" sz="2400"/>
              <a:t> Ideal fitness function correlates closely to goal + quickly computable.</a:t>
            </a:r>
          </a:p>
          <a:p>
            <a:pPr>
              <a:lnSpc>
                <a:spcPct val="90000"/>
              </a:lnSpc>
              <a:buFont typeface="Wingdings" pitchFamily="2" charset="2"/>
              <a:buNone/>
            </a:pPr>
            <a:endParaRPr lang="en-US" altLang="en-US" sz="2400"/>
          </a:p>
          <a:p>
            <a:pPr>
              <a:lnSpc>
                <a:spcPct val="90000"/>
              </a:lnSpc>
            </a:pPr>
            <a:r>
              <a:rPr lang="en-US" altLang="en-US" sz="2400"/>
              <a:t>Example. In TSP, f(x) is sum of distances between the cities in solution. The lesser the value, the fitter the solution is.</a:t>
            </a:r>
          </a:p>
          <a:p>
            <a:pPr>
              <a:lnSpc>
                <a:spcPct val="90000"/>
              </a:lnSpc>
            </a:pPr>
            <a:endParaRPr lang="en-US" altLang="en-US" sz="2400"/>
          </a:p>
        </p:txBody>
      </p:sp>
    </p:spTree>
    <p:extLst>
      <p:ext uri="{BB962C8B-B14F-4D97-AF65-F5344CB8AC3E}">
        <p14:creationId xmlns:p14="http://schemas.microsoft.com/office/powerpoint/2010/main" val="3548026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0ACB93-7CE2-4E18-8732-92E3269950DF}" type="slidenum">
              <a:rPr lang="en-US" altLang="en-US"/>
              <a:pPr/>
              <a:t>48</a:t>
            </a:fld>
            <a:endParaRPr lang="en-US" altLang="en-US"/>
          </a:p>
        </p:txBody>
      </p:sp>
      <p:sp>
        <p:nvSpPr>
          <p:cNvPr id="24578" name="Rectangle 2"/>
          <p:cNvSpPr>
            <a:spLocks noGrp="1" noChangeArrowheads="1"/>
          </p:cNvSpPr>
          <p:nvPr>
            <p:ph type="title"/>
          </p:nvPr>
        </p:nvSpPr>
        <p:spPr>
          <a:xfrm>
            <a:off x="457200" y="277813"/>
            <a:ext cx="8229600" cy="712787"/>
          </a:xfrm>
        </p:spPr>
        <p:txBody>
          <a:bodyPr>
            <a:normAutofit fontScale="90000"/>
          </a:bodyPr>
          <a:lstStyle/>
          <a:p>
            <a:pPr algn="ctr"/>
            <a:r>
              <a:rPr lang="en-US" altLang="en-US" sz="4000" b="1" u="sng"/>
              <a:t>Recombination</a:t>
            </a:r>
            <a:br>
              <a:rPr lang="en-US" altLang="en-US" sz="4000" b="1" u="sng"/>
            </a:br>
            <a:endParaRPr lang="en-US" altLang="en-US" sz="4000" b="1" u="sng"/>
          </a:p>
        </p:txBody>
      </p:sp>
      <p:sp>
        <p:nvSpPr>
          <p:cNvPr id="24579" name="Rectangle 3"/>
          <p:cNvSpPr>
            <a:spLocks noGrp="1" noChangeArrowheads="1"/>
          </p:cNvSpPr>
          <p:nvPr>
            <p:ph type="body" idx="1"/>
          </p:nvPr>
        </p:nvSpPr>
        <p:spPr>
          <a:xfrm>
            <a:off x="457200" y="1219200"/>
            <a:ext cx="8229600" cy="4911725"/>
          </a:xfrm>
        </p:spPr>
        <p:txBody>
          <a:bodyPr/>
          <a:lstStyle/>
          <a:p>
            <a:pPr>
              <a:lnSpc>
                <a:spcPct val="90000"/>
              </a:lnSpc>
              <a:buFont typeface="Wingdings" pitchFamily="2" charset="2"/>
              <a:buNone/>
            </a:pPr>
            <a:r>
              <a:rPr lang="en-US" altLang="en-US" b="1"/>
              <a:t>   </a:t>
            </a:r>
            <a:r>
              <a:rPr lang="en-US" altLang="en-US" sz="2800" i="1">
                <a:solidFill>
                  <a:schemeClr val="tx2"/>
                </a:solidFill>
              </a:rPr>
              <a:t>The process that determines which solutions are to be preserved and allowed to reproduce and which ones deserve to die out.</a:t>
            </a:r>
          </a:p>
          <a:p>
            <a:pPr>
              <a:lnSpc>
                <a:spcPct val="90000"/>
              </a:lnSpc>
              <a:buFont typeface="Wingdings" pitchFamily="2" charset="2"/>
              <a:buNone/>
            </a:pPr>
            <a:endParaRPr lang="en-US" altLang="en-US" sz="2800" i="1">
              <a:solidFill>
                <a:schemeClr val="tx2"/>
              </a:solidFill>
            </a:endParaRPr>
          </a:p>
          <a:p>
            <a:pPr>
              <a:lnSpc>
                <a:spcPct val="90000"/>
              </a:lnSpc>
            </a:pPr>
            <a:r>
              <a:rPr lang="en-US" altLang="en-US" sz="2400"/>
              <a:t>The primary objective of the recombination operator is to </a:t>
            </a:r>
            <a:r>
              <a:rPr lang="en-US" altLang="en-US" sz="2400">
                <a:solidFill>
                  <a:srgbClr val="CC3300"/>
                </a:solidFill>
              </a:rPr>
              <a:t>emphasize the good solutions</a:t>
            </a:r>
            <a:r>
              <a:rPr lang="en-US" altLang="en-US" sz="2400"/>
              <a:t> and </a:t>
            </a:r>
            <a:r>
              <a:rPr lang="en-US" altLang="en-US" sz="2400">
                <a:solidFill>
                  <a:srgbClr val="CC3300"/>
                </a:solidFill>
              </a:rPr>
              <a:t>eliminate the bad solutions</a:t>
            </a:r>
            <a:r>
              <a:rPr lang="en-US" altLang="en-US" sz="2400"/>
              <a:t> in a population, </a:t>
            </a:r>
            <a:r>
              <a:rPr lang="en-US" altLang="en-US" sz="2400">
                <a:solidFill>
                  <a:srgbClr val="CC3300"/>
                </a:solidFill>
              </a:rPr>
              <a:t>while keeping the population size constant. </a:t>
            </a:r>
          </a:p>
          <a:p>
            <a:pPr>
              <a:lnSpc>
                <a:spcPct val="90000"/>
              </a:lnSpc>
              <a:buFont typeface="Wingdings" pitchFamily="2" charset="2"/>
              <a:buNone/>
            </a:pPr>
            <a:endParaRPr lang="en-US" altLang="en-US" sz="2400">
              <a:solidFill>
                <a:srgbClr val="CC3300"/>
              </a:solidFill>
            </a:endParaRPr>
          </a:p>
          <a:p>
            <a:pPr>
              <a:lnSpc>
                <a:spcPct val="90000"/>
              </a:lnSpc>
            </a:pPr>
            <a:r>
              <a:rPr lang="en-US" altLang="en-US" sz="2400"/>
              <a:t>“Selects The Best, Discards The Rest”.</a:t>
            </a:r>
          </a:p>
          <a:p>
            <a:pPr>
              <a:lnSpc>
                <a:spcPct val="90000"/>
              </a:lnSpc>
            </a:pPr>
            <a:endParaRPr lang="en-US" altLang="en-US" sz="2400"/>
          </a:p>
          <a:p>
            <a:pPr>
              <a:lnSpc>
                <a:spcPct val="90000"/>
              </a:lnSpc>
            </a:pPr>
            <a:r>
              <a:rPr lang="en-US" altLang="en-US" sz="2400"/>
              <a:t>“Recombination” is different from “Reproduction”.</a:t>
            </a:r>
          </a:p>
        </p:txBody>
      </p:sp>
    </p:spTree>
    <p:extLst>
      <p:ext uri="{BB962C8B-B14F-4D97-AF65-F5344CB8AC3E}">
        <p14:creationId xmlns:p14="http://schemas.microsoft.com/office/powerpoint/2010/main" val="2894204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AD0C9A-2117-4475-BB3B-EB601592C698}" type="slidenum">
              <a:rPr lang="en-US" altLang="en-US"/>
              <a:pPr/>
              <a:t>49</a:t>
            </a:fld>
            <a:endParaRPr lang="en-US" altLang="en-US"/>
          </a:p>
        </p:txBody>
      </p:sp>
      <p:sp>
        <p:nvSpPr>
          <p:cNvPr id="25602" name="Rectangle 2"/>
          <p:cNvSpPr>
            <a:spLocks noGrp="1" noChangeArrowheads="1"/>
          </p:cNvSpPr>
          <p:nvPr>
            <p:ph type="title"/>
          </p:nvPr>
        </p:nvSpPr>
        <p:spPr/>
        <p:txBody>
          <a:bodyPr/>
          <a:lstStyle/>
          <a:p>
            <a:pPr algn="ctr"/>
            <a:r>
              <a:rPr lang="en-US" altLang="en-US" sz="4000" b="1" u="sng"/>
              <a:t>Recombination</a:t>
            </a:r>
          </a:p>
        </p:txBody>
      </p:sp>
      <p:sp>
        <p:nvSpPr>
          <p:cNvPr id="25603" name="Rectangle 3"/>
          <p:cNvSpPr>
            <a:spLocks noGrp="1" noChangeArrowheads="1"/>
          </p:cNvSpPr>
          <p:nvPr>
            <p:ph type="body" idx="1"/>
          </p:nvPr>
        </p:nvSpPr>
        <p:spPr/>
        <p:txBody>
          <a:bodyPr/>
          <a:lstStyle/>
          <a:p>
            <a:pPr marL="609600" indent="-609600"/>
            <a:r>
              <a:rPr lang="en-US" altLang="en-US"/>
              <a:t>Identify the good solutions in a population.</a:t>
            </a:r>
          </a:p>
          <a:p>
            <a:pPr marL="609600" indent="-609600">
              <a:buFont typeface="Wingdings" pitchFamily="2" charset="2"/>
              <a:buNone/>
            </a:pPr>
            <a:endParaRPr lang="en-US" altLang="en-US"/>
          </a:p>
          <a:p>
            <a:pPr marL="609600" indent="-609600"/>
            <a:r>
              <a:rPr lang="en-US" altLang="en-US"/>
              <a:t>Make multiple copies of the good solutions.</a:t>
            </a:r>
          </a:p>
          <a:p>
            <a:pPr marL="609600" indent="-609600">
              <a:buFont typeface="Wingdings" pitchFamily="2" charset="2"/>
              <a:buNone/>
            </a:pPr>
            <a:endParaRPr lang="en-US" altLang="en-US"/>
          </a:p>
          <a:p>
            <a:pPr marL="609600" indent="-609600"/>
            <a:r>
              <a:rPr lang="en-US" altLang="en-US"/>
              <a:t>Eliminate bad solutions from the population so that multiple copies of good solutions can be placed in the population.</a:t>
            </a:r>
          </a:p>
        </p:txBody>
      </p:sp>
    </p:spTree>
    <p:extLst>
      <p:ext uri="{BB962C8B-B14F-4D97-AF65-F5344CB8AC3E}">
        <p14:creationId xmlns:p14="http://schemas.microsoft.com/office/powerpoint/2010/main" val="232660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nummer 5">
            <a:extLst>
              <a:ext uri="{FF2B5EF4-FFF2-40B4-BE49-F238E27FC236}">
                <a16:creationId xmlns:a16="http://schemas.microsoft.com/office/drawing/2014/main" id="{FF06FCDB-38D2-D869-C5AD-C1C1B5EFBD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82D320E7-1B49-4657-A03D-5D4CFB115920}" type="slidenum">
              <a:rPr lang="en-GB" altLang="en-US" sz="1292"/>
              <a:pPr/>
              <a:t>5</a:t>
            </a:fld>
            <a:endParaRPr lang="en-GB" altLang="en-US" sz="1292"/>
          </a:p>
        </p:txBody>
      </p:sp>
      <p:sp>
        <p:nvSpPr>
          <p:cNvPr id="16387" name="Rectangle 2">
            <a:extLst>
              <a:ext uri="{FF2B5EF4-FFF2-40B4-BE49-F238E27FC236}">
                <a16:creationId xmlns:a16="http://schemas.microsoft.com/office/drawing/2014/main" id="{E884D86C-EF98-F42A-11D3-3E936340F7DB}"/>
              </a:ext>
            </a:extLst>
          </p:cNvPr>
          <p:cNvSpPr>
            <a:spLocks noGrp="1" noChangeArrowheads="1"/>
          </p:cNvSpPr>
          <p:nvPr>
            <p:ph type="title"/>
          </p:nvPr>
        </p:nvSpPr>
        <p:spPr/>
        <p:txBody>
          <a:bodyPr/>
          <a:lstStyle/>
          <a:p>
            <a:pPr eaLnBrk="1" hangingPunct="1"/>
            <a:r>
              <a:rPr lang="nb-NO" altLang="en-US" dirty="0"/>
              <a:t>Local Search</a:t>
            </a:r>
          </a:p>
        </p:txBody>
      </p:sp>
      <p:sp>
        <p:nvSpPr>
          <p:cNvPr id="16388" name="Rectangle 3">
            <a:extLst>
              <a:ext uri="{FF2B5EF4-FFF2-40B4-BE49-F238E27FC236}">
                <a16:creationId xmlns:a16="http://schemas.microsoft.com/office/drawing/2014/main" id="{03CDAE9E-875C-BA55-6386-C439149DAA7B}"/>
              </a:ext>
            </a:extLst>
          </p:cNvPr>
          <p:cNvSpPr>
            <a:spLocks noGrp="1" noChangeArrowheads="1"/>
          </p:cNvSpPr>
          <p:nvPr>
            <p:ph type="body" idx="1"/>
          </p:nvPr>
        </p:nvSpPr>
        <p:spPr>
          <a:xfrm>
            <a:off x="685800" y="1941742"/>
            <a:ext cx="7772400" cy="4319954"/>
          </a:xfrm>
        </p:spPr>
        <p:txBody>
          <a:bodyPr/>
          <a:lstStyle/>
          <a:p>
            <a:pPr eaLnBrk="1" hangingPunct="1"/>
            <a:r>
              <a:rPr lang="nb-NO" altLang="en-US" dirty="0"/>
              <a:t>Variations</a:t>
            </a:r>
          </a:p>
          <a:p>
            <a:pPr lvl="1" eaLnBrk="1" hangingPunct="1"/>
            <a:r>
              <a:rPr lang="nb-NO" altLang="en-US" dirty="0"/>
              <a:t>Best Improvement (always select the best neighbor)</a:t>
            </a:r>
          </a:p>
          <a:p>
            <a:pPr lvl="1" eaLnBrk="1" hangingPunct="1"/>
            <a:r>
              <a:rPr lang="nb-NO" altLang="en-US" dirty="0"/>
              <a:t>First Improvement (select the first improving neighbor)</a:t>
            </a:r>
          </a:p>
          <a:p>
            <a:pPr lvl="1" eaLnBrk="1" hangingPunct="1"/>
            <a:r>
              <a:rPr lang="nb-NO" altLang="en-US" dirty="0"/>
              <a:t>Random Descent (select neighbors at random)</a:t>
            </a:r>
          </a:p>
          <a:p>
            <a:pPr lvl="1" eaLnBrk="1" hangingPunct="1"/>
            <a:r>
              <a:rPr lang="nb-NO" altLang="en-US" dirty="0"/>
              <a:t>Random Walk (move to neighbors at random)</a:t>
            </a:r>
          </a:p>
          <a:p>
            <a:pPr eaLnBrk="1" hangingPunct="1"/>
            <a:r>
              <a:rPr lang="nb-NO" altLang="en-US" dirty="0"/>
              <a:t>Problem: Gets stuck in a local optimum</a:t>
            </a:r>
          </a:p>
          <a:p>
            <a:pPr lvl="1" eaLnBrk="1" hangingPunct="1"/>
            <a:r>
              <a:rPr lang="nb-NO" altLang="en-US" dirty="0"/>
              <a:t>(except Random Walk, which isn’t a good method anyway)</a:t>
            </a:r>
          </a:p>
          <a:p>
            <a:pPr eaLnBrk="1" hangingPunct="1"/>
            <a:endParaRPr lang="nb-NO"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E33B38-D12C-4979-94B5-FA979A3CDCFA}" type="slidenum">
              <a:rPr lang="en-US" altLang="en-US"/>
              <a:pPr/>
              <a:t>50</a:t>
            </a:fld>
            <a:endParaRPr lang="en-US" altLang="en-US"/>
          </a:p>
        </p:txBody>
      </p:sp>
      <p:sp>
        <p:nvSpPr>
          <p:cNvPr id="26626" name="Rectangle 2"/>
          <p:cNvSpPr>
            <a:spLocks noGrp="1" noChangeArrowheads="1"/>
          </p:cNvSpPr>
          <p:nvPr>
            <p:ph type="title"/>
          </p:nvPr>
        </p:nvSpPr>
        <p:spPr>
          <a:xfrm>
            <a:off x="457200" y="1524000"/>
            <a:ext cx="8001000" cy="636587"/>
          </a:xfrm>
        </p:spPr>
        <p:txBody>
          <a:bodyPr>
            <a:normAutofit fontScale="90000"/>
          </a:bodyPr>
          <a:lstStyle/>
          <a:p>
            <a:pPr algn="ctr"/>
            <a:r>
              <a:rPr lang="en-US" altLang="en-US" sz="4000" b="1" u="sng" dirty="0"/>
              <a:t>Roulette Wheel Selection</a:t>
            </a:r>
            <a:br>
              <a:rPr lang="en-US" altLang="en-US" sz="3800" u="sng" dirty="0"/>
            </a:br>
            <a:endParaRPr lang="en-US" altLang="en-US" sz="3800" u="sng" dirty="0"/>
          </a:p>
        </p:txBody>
      </p:sp>
      <p:sp>
        <p:nvSpPr>
          <p:cNvPr id="26627" name="Rectangle 3"/>
          <p:cNvSpPr>
            <a:spLocks noGrp="1" noChangeArrowheads="1"/>
          </p:cNvSpPr>
          <p:nvPr>
            <p:ph type="body" idx="1"/>
          </p:nvPr>
        </p:nvSpPr>
        <p:spPr>
          <a:xfrm>
            <a:off x="457200" y="1676400"/>
            <a:ext cx="8229600" cy="5064125"/>
          </a:xfrm>
        </p:spPr>
        <p:txBody>
          <a:bodyPr/>
          <a:lstStyle/>
          <a:p>
            <a:r>
              <a:rPr lang="en-US" altLang="en-US" sz="2400" dirty="0"/>
              <a:t>Each current string in the population has a slot assigned to it which is in </a:t>
            </a:r>
            <a:r>
              <a:rPr lang="en-US" altLang="en-US" sz="2400" dirty="0">
                <a:solidFill>
                  <a:srgbClr val="CC3300"/>
                </a:solidFill>
              </a:rPr>
              <a:t>proportion to it’s fitness</a:t>
            </a:r>
            <a:r>
              <a:rPr lang="en-US" altLang="en-US" sz="2400" dirty="0"/>
              <a:t>.</a:t>
            </a:r>
          </a:p>
          <a:p>
            <a:endParaRPr lang="en-US" altLang="en-US" sz="2400" dirty="0"/>
          </a:p>
          <a:p>
            <a:r>
              <a:rPr lang="en-US" altLang="en-US" sz="2400" dirty="0"/>
              <a:t>We spin the weighted </a:t>
            </a:r>
            <a:r>
              <a:rPr lang="en-US" altLang="en-US" sz="2400" i="1" dirty="0"/>
              <a:t>roulette wheel</a:t>
            </a:r>
            <a:r>
              <a:rPr lang="en-US" altLang="en-US" sz="2400" dirty="0"/>
              <a:t> thus defined </a:t>
            </a:r>
            <a:r>
              <a:rPr lang="en-US" altLang="en-US" sz="2400" i="1" dirty="0"/>
              <a:t>n </a:t>
            </a:r>
            <a:r>
              <a:rPr lang="en-US" altLang="en-US" sz="2400" dirty="0"/>
              <a:t>times (where </a:t>
            </a:r>
            <a:r>
              <a:rPr lang="en-US" altLang="en-US" sz="2400" i="1" dirty="0"/>
              <a:t>n </a:t>
            </a:r>
            <a:r>
              <a:rPr lang="en-US" altLang="en-US" sz="2400" dirty="0"/>
              <a:t>is the total number of solutions).</a:t>
            </a:r>
          </a:p>
          <a:p>
            <a:pPr>
              <a:buFont typeface="Wingdings" pitchFamily="2" charset="2"/>
              <a:buNone/>
            </a:pPr>
            <a:endParaRPr lang="en-US" altLang="en-US" sz="2400" dirty="0"/>
          </a:p>
          <a:p>
            <a:r>
              <a:rPr lang="en-US" altLang="en-US" sz="2400" dirty="0"/>
              <a:t>Each time Roulette Wheel stops, the string corresponding to that slot is created.</a:t>
            </a:r>
          </a:p>
          <a:p>
            <a:pPr>
              <a:buFont typeface="Wingdings" pitchFamily="2" charset="2"/>
              <a:buNone/>
            </a:pPr>
            <a:endParaRPr lang="en-US" altLang="en-US" sz="2400" dirty="0"/>
          </a:p>
          <a:p>
            <a:pPr algn="just">
              <a:buFont typeface="Wingdings" pitchFamily="2" charset="2"/>
              <a:buNone/>
            </a:pPr>
            <a:r>
              <a:rPr lang="en-US" altLang="en-US" sz="2400" dirty="0">
                <a:solidFill>
                  <a:srgbClr val="996633"/>
                </a:solidFill>
              </a:rPr>
              <a:t>    </a:t>
            </a:r>
            <a:r>
              <a:rPr lang="en-US" altLang="en-US" sz="2400" dirty="0">
                <a:solidFill>
                  <a:srgbClr val="CC3300"/>
                </a:solidFill>
              </a:rPr>
              <a:t>Strings that are fitter are assigned a larger slot and hence have a better chance of appearing in the new population.</a:t>
            </a:r>
          </a:p>
        </p:txBody>
      </p:sp>
      <p:sp>
        <p:nvSpPr>
          <p:cNvPr id="5" name="Rectangle 2"/>
          <p:cNvSpPr txBox="1">
            <a:spLocks noChangeArrowheads="1"/>
          </p:cNvSpPr>
          <p:nvPr/>
        </p:nvSpPr>
        <p:spPr>
          <a:xfrm>
            <a:off x="304800" y="-190500"/>
            <a:ext cx="7620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br>
              <a:rPr lang="en-US" altLang="en-US" sz="2800" dirty="0">
                <a:solidFill>
                  <a:srgbClr val="FF0000"/>
                </a:solidFill>
              </a:rPr>
            </a:br>
            <a:r>
              <a:rPr lang="en-US" altLang="en-US" sz="2800" dirty="0">
                <a:solidFill>
                  <a:srgbClr val="FF0000"/>
                </a:solidFill>
              </a:rPr>
              <a:t>Parent Selection Methods</a:t>
            </a:r>
          </a:p>
        </p:txBody>
      </p:sp>
    </p:spTree>
    <p:extLst>
      <p:ext uri="{BB962C8B-B14F-4D97-AF65-F5344CB8AC3E}">
        <p14:creationId xmlns:p14="http://schemas.microsoft.com/office/powerpoint/2010/main" val="3210286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7DF0B230-866D-4A10-B2DA-93E904229E71}" type="slidenum">
              <a:rPr lang="en-US" altLang="en-US"/>
              <a:pPr/>
              <a:t>51</a:t>
            </a:fld>
            <a:endParaRPr lang="en-US" altLang="en-US"/>
          </a:p>
        </p:txBody>
      </p:sp>
      <p:sp>
        <p:nvSpPr>
          <p:cNvPr id="148524" name="Rectangle 44"/>
          <p:cNvSpPr>
            <a:spLocks noGrp="1" noChangeArrowheads="1"/>
          </p:cNvSpPr>
          <p:nvPr>
            <p:ph type="title"/>
          </p:nvPr>
        </p:nvSpPr>
        <p:spPr/>
        <p:txBody>
          <a:bodyPr/>
          <a:lstStyle/>
          <a:p>
            <a:r>
              <a:rPr lang="en-US" altLang="en-US" sz="3800" b="1" u="sng"/>
              <a:t>Example Of Roulette Wheel Selection</a:t>
            </a:r>
          </a:p>
        </p:txBody>
      </p:sp>
      <p:sp>
        <p:nvSpPr>
          <p:cNvPr id="148484" name="Line 4"/>
          <p:cNvSpPr>
            <a:spLocks noChangeShapeType="1"/>
          </p:cNvSpPr>
          <p:nvPr/>
        </p:nvSpPr>
        <p:spPr bwMode="auto">
          <a:xfrm>
            <a:off x="1439863" y="72183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5" name="Line 5"/>
          <p:cNvSpPr>
            <a:spLocks noChangeShapeType="1"/>
          </p:cNvSpPr>
          <p:nvPr/>
        </p:nvSpPr>
        <p:spPr bwMode="auto">
          <a:xfrm>
            <a:off x="1592263" y="73707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8527" name="Group 47"/>
          <p:cNvGraphicFramePr>
            <a:graphicFrameLocks noGrp="1"/>
          </p:cNvGraphicFramePr>
          <p:nvPr>
            <p:ph idx="1"/>
          </p:nvPr>
        </p:nvGraphicFramePr>
        <p:xfrm>
          <a:off x="457200" y="1600200"/>
          <a:ext cx="8229600" cy="454501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dirty="0">
                          <a:ln>
                            <a:noFill/>
                          </a:ln>
                          <a:solidFill>
                            <a:srgbClr val="CC3300"/>
                          </a:solidFill>
                          <a:effectLst/>
                          <a:latin typeface="Arial" pitchFamily="34"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Fitness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 Of 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rgbClr val="000000"/>
                          </a:solidFill>
                          <a:effectLst/>
                          <a:latin typeface="Arial" pitchFamily="34" charset="0"/>
                          <a:cs typeface="Times New Roman" pitchFamily="18"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dirty="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64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br>
                        <a:rPr kumimoji="0" lang="en-US" altLang="en-US" sz="2000" b="0" i="0" u="none" strike="noStrike" cap="none" normalizeH="0" baseline="0">
                          <a:ln>
                            <a:noFill/>
                          </a:ln>
                          <a:solidFill>
                            <a:srgbClr val="000000"/>
                          </a:solidFill>
                          <a:effectLst/>
                          <a:latin typeface="Arial" pitchFamily="34" charset="0"/>
                          <a:cs typeface="Times New Roman" pitchFamily="18" charset="0"/>
                        </a:rPr>
                      </a:br>
                      <a:r>
                        <a:rPr kumimoji="0" lang="en-US" altLang="en-US" sz="2000" b="0" i="0" u="none" strike="noStrike" cap="none" normalizeH="0" baseline="0">
                          <a:ln>
                            <a:noFill/>
                          </a:ln>
                          <a:solidFill>
                            <a:srgbClr val="000000"/>
                          </a:solidFill>
                          <a:effectLst/>
                          <a:latin typeface="Arial" pitchFamily="34"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30.9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2012E480-7E70-7544-A99C-F7B04B92D6EC}"/>
              </a:ext>
            </a:extLst>
          </p:cNvPr>
          <p:cNvPicPr>
            <a:picLocks noChangeAspect="1"/>
          </p:cNvPicPr>
          <p:nvPr/>
        </p:nvPicPr>
        <p:blipFill>
          <a:blip r:embed="rId2"/>
          <a:stretch>
            <a:fillRect/>
          </a:stretch>
        </p:blipFill>
        <p:spPr>
          <a:xfrm>
            <a:off x="4095407" y="93498"/>
            <a:ext cx="4915586" cy="1171739"/>
          </a:xfrm>
          <a:prstGeom prst="rect">
            <a:avLst/>
          </a:prstGeom>
        </p:spPr>
      </p:pic>
    </p:spTree>
    <p:extLst>
      <p:ext uri="{BB962C8B-B14F-4D97-AF65-F5344CB8AC3E}">
        <p14:creationId xmlns:p14="http://schemas.microsoft.com/office/powerpoint/2010/main" val="12540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4C489D-BDDF-4A29-B831-B40CA5168187}" type="slidenum">
              <a:rPr lang="en-US" altLang="en-US"/>
              <a:pPr/>
              <a:t>52</a:t>
            </a:fld>
            <a:endParaRPr lang="en-US" altLang="en-US"/>
          </a:p>
        </p:txBody>
      </p:sp>
      <p:sp>
        <p:nvSpPr>
          <p:cNvPr id="150533" name="Rectangle 5"/>
          <p:cNvSpPr>
            <a:spLocks noGrp="1" noChangeArrowheads="1"/>
          </p:cNvSpPr>
          <p:nvPr>
            <p:ph type="title"/>
          </p:nvPr>
        </p:nvSpPr>
        <p:spPr>
          <a:xfrm>
            <a:off x="228600" y="-304800"/>
            <a:ext cx="8229600" cy="1143000"/>
          </a:xfrm>
        </p:spPr>
        <p:txBody>
          <a:bodyPr/>
          <a:lstStyle/>
          <a:p>
            <a:pPr algn="ctr"/>
            <a:r>
              <a:rPr lang="en-US" altLang="en-US" sz="4000" b="1" u="sng" dirty="0">
                <a:solidFill>
                  <a:schemeClr val="accent2"/>
                </a:solidFill>
              </a:rPr>
              <a:t>Roulette Wheel For Example</a:t>
            </a:r>
          </a:p>
        </p:txBody>
      </p:sp>
      <p:pic>
        <p:nvPicPr>
          <p:cNvPr id="150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192213"/>
            <a:ext cx="510540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1149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5715000"/>
          </a:xfrm>
        </p:spPr>
        <p:txBody>
          <a:bodyPr>
            <a:normAutofit lnSpcReduction="10000"/>
          </a:bodyPr>
          <a:lstStyle/>
          <a:p>
            <a:r>
              <a:rPr lang="en-US" dirty="0"/>
              <a:t>Roulette wheel selection can be implemented as follows</a:t>
            </a:r>
            <a:br>
              <a:rPr lang="en-US" dirty="0"/>
            </a:br>
            <a:endParaRPr lang="en-US" dirty="0"/>
          </a:p>
          <a:p>
            <a:pPr marL="0" indent="0">
              <a:buNone/>
            </a:pPr>
            <a:r>
              <a:rPr lang="tr-TR" dirty="0"/>
              <a:t>1. </a:t>
            </a:r>
            <a:r>
              <a:rPr lang="en-US" dirty="0"/>
              <a:t>Sum the </a:t>
            </a:r>
            <a:r>
              <a:rPr lang="en-US" dirty="0" err="1"/>
              <a:t>fitnesses</a:t>
            </a:r>
            <a:r>
              <a:rPr lang="en-US" dirty="0"/>
              <a:t> of all the population members. Call this TF (total fitness).</a:t>
            </a:r>
            <a:endParaRPr lang="tr-TR" dirty="0"/>
          </a:p>
          <a:p>
            <a:pPr marL="0" lvl="0" indent="0">
              <a:buNone/>
            </a:pPr>
            <a:r>
              <a:rPr lang="tr-TR" dirty="0"/>
              <a:t>			Total=</a:t>
            </a:r>
            <a:r>
              <a:rPr lang="en-US" altLang="en-US" sz="2800" dirty="0">
                <a:latin typeface="Arial" pitchFamily="34" charset="0"/>
              </a:rPr>
              <a:t>1170</a:t>
            </a:r>
          </a:p>
          <a:p>
            <a:pPr marL="514350" indent="-514350">
              <a:buAutoNum type="arabicPeriod"/>
            </a:pPr>
            <a:endParaRPr lang="tr-TR" dirty="0"/>
          </a:p>
          <a:p>
            <a:pPr marL="0" indent="0">
              <a:buNone/>
            </a:pPr>
            <a:br>
              <a:rPr lang="en-US" dirty="0"/>
            </a:br>
            <a:r>
              <a:rPr lang="en-US" dirty="0"/>
              <a:t>2. Generate a random number m, between 0 and TF.</a:t>
            </a:r>
            <a:endParaRPr lang="tr-TR" dirty="0"/>
          </a:p>
          <a:p>
            <a:pPr marL="0" indent="0">
              <a:buNone/>
            </a:pPr>
            <a:r>
              <a:rPr lang="tr-TR" dirty="0"/>
              <a:t>			m=300</a:t>
            </a:r>
            <a:br>
              <a:rPr lang="en-US" dirty="0"/>
            </a:br>
            <a:r>
              <a:rPr lang="en-US" dirty="0"/>
              <a:t>3. Return the first population member whose fitness added to the preceding population members is greater than or equal to m.</a:t>
            </a:r>
          </a:p>
          <a:p>
            <a:pPr marL="0" indent="0">
              <a:buNone/>
            </a:pPr>
            <a:r>
              <a:rPr lang="tr-TR" dirty="0"/>
              <a:t>  sum=169, sum=169+576 &gt;m select second individual.</a:t>
            </a:r>
            <a:endParaRPr lang="en-US" dirty="0"/>
          </a:p>
        </p:txBody>
      </p:sp>
    </p:spTree>
    <p:extLst>
      <p:ext uri="{BB962C8B-B14F-4D97-AF65-F5344CB8AC3E}">
        <p14:creationId xmlns:p14="http://schemas.microsoft.com/office/powerpoint/2010/main" val="3405120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09600"/>
            <a:ext cx="7772400" cy="838200"/>
          </a:xfrm>
        </p:spPr>
        <p:txBody>
          <a:bodyPr>
            <a:normAutofit fontScale="90000"/>
          </a:bodyPr>
          <a:lstStyle/>
          <a:p>
            <a:pPr eaLnBrk="1" hangingPunct="1">
              <a:defRPr/>
            </a:pPr>
            <a:r>
              <a:rPr lang="en-US" dirty="0"/>
              <a:t>Pseudo code of Selection process</a:t>
            </a:r>
          </a:p>
        </p:txBody>
      </p:sp>
      <p:sp>
        <p:nvSpPr>
          <p:cNvPr id="5" name="Content Placeholder 2"/>
          <p:cNvSpPr>
            <a:spLocks noGrp="1"/>
          </p:cNvSpPr>
          <p:nvPr>
            <p:ph idx="1"/>
          </p:nvPr>
        </p:nvSpPr>
        <p:spPr>
          <a:xfrm>
            <a:off x="685800" y="1676400"/>
            <a:ext cx="7772400" cy="4419600"/>
          </a:xfrm>
        </p:spPr>
        <p:txBody>
          <a:bodyPr/>
          <a:lstStyle/>
          <a:p>
            <a:pPr eaLnBrk="1" hangingPunct="1"/>
            <a:r>
              <a:rPr lang="en-US" altLang="en-US"/>
              <a:t>Function select(popsize, sumfitness, population) {</a:t>
            </a:r>
          </a:p>
          <a:p>
            <a:pPr lvl="1" eaLnBrk="1" hangingPunct="1"/>
            <a:r>
              <a:rPr lang="en-US" altLang="en-US"/>
              <a:t>Begin</a:t>
            </a:r>
          </a:p>
          <a:p>
            <a:pPr lvl="2" eaLnBrk="1" hangingPunct="1"/>
            <a:r>
              <a:rPr lang="en-US" altLang="en-US" sz="1800"/>
              <a:t>Partsum=0       j=0</a:t>
            </a:r>
          </a:p>
          <a:p>
            <a:pPr lvl="2" eaLnBrk="1" hangingPunct="1"/>
            <a:r>
              <a:rPr lang="en-US" altLang="en-US" sz="1800"/>
              <a:t>rand= rand*sumfitness</a:t>
            </a:r>
          </a:p>
          <a:p>
            <a:pPr lvl="2" eaLnBrk="1" hangingPunct="1"/>
            <a:r>
              <a:rPr lang="en-US" altLang="en-US" sz="1800" b="1"/>
              <a:t>Repeat </a:t>
            </a:r>
          </a:p>
          <a:p>
            <a:pPr lvl="3" eaLnBrk="1" hangingPunct="1"/>
            <a:r>
              <a:rPr lang="en-US" altLang="en-US" sz="1800" b="1"/>
              <a:t>j=j+1</a:t>
            </a:r>
          </a:p>
          <a:p>
            <a:pPr lvl="3" eaLnBrk="1" hangingPunct="1"/>
            <a:r>
              <a:rPr lang="en-US" altLang="en-US" sz="1800" b="1"/>
              <a:t>partsum=partsum+pop[j].fitness</a:t>
            </a:r>
          </a:p>
          <a:p>
            <a:pPr lvl="3" eaLnBrk="1" hangingPunct="1">
              <a:buFontTx/>
              <a:buNone/>
            </a:pPr>
            <a:r>
              <a:rPr lang="en-US" altLang="en-US" sz="1800" b="1"/>
              <a:t>Until(partsum&gt;=rand) or (j=popsize)</a:t>
            </a:r>
          </a:p>
          <a:p>
            <a:pPr lvl="3" eaLnBrk="1" hangingPunct="1"/>
            <a:r>
              <a:rPr lang="en-US" altLang="en-US" sz="1800"/>
              <a:t>Return individual number</a:t>
            </a:r>
          </a:p>
          <a:p>
            <a:pPr lvl="3" eaLnBrk="1" hangingPunct="1"/>
            <a:r>
              <a:rPr lang="en-US" altLang="en-US" sz="1800"/>
              <a:t>Select=j</a:t>
            </a:r>
          </a:p>
          <a:p>
            <a:pPr lvl="3" eaLnBrk="1" hangingPunct="1">
              <a:buFontTx/>
              <a:buNone/>
            </a:pPr>
            <a:r>
              <a:rPr lang="en-US" altLang="en-US" sz="1800"/>
              <a:t>end</a:t>
            </a:r>
          </a:p>
          <a:p>
            <a:pPr lvl="3" eaLnBrk="1" hangingPunct="1"/>
            <a:endParaRPr lang="en-US" altLang="en-US" sz="1800"/>
          </a:p>
        </p:txBody>
      </p:sp>
    </p:spTree>
    <p:extLst>
      <p:ext uri="{BB962C8B-B14F-4D97-AF65-F5344CB8AC3E}">
        <p14:creationId xmlns:p14="http://schemas.microsoft.com/office/powerpoint/2010/main" val="227782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noAutofit/>
          </a:bodyPr>
          <a:lstStyle/>
          <a:p>
            <a:br>
              <a:rPr lang="en-US" altLang="en-US" sz="4000" dirty="0">
                <a:solidFill>
                  <a:schemeClr val="accent1">
                    <a:lumMod val="60000"/>
                    <a:lumOff val="40000"/>
                  </a:schemeClr>
                </a:solidFill>
              </a:rPr>
            </a:br>
            <a:r>
              <a:rPr lang="en-US" altLang="en-US" sz="4000" dirty="0">
                <a:solidFill>
                  <a:schemeClr val="accent1">
                    <a:lumMod val="60000"/>
                    <a:lumOff val="40000"/>
                  </a:schemeClr>
                </a:solidFill>
              </a:rPr>
              <a:t>Tournament Selection</a:t>
            </a:r>
          </a:p>
        </p:txBody>
      </p:sp>
      <p:sp>
        <p:nvSpPr>
          <p:cNvPr id="5" name="Rectangle 3"/>
          <p:cNvSpPr txBox="1">
            <a:spLocks noChangeArrowheads="1"/>
          </p:cNvSpPr>
          <p:nvPr/>
        </p:nvSpPr>
        <p:spPr>
          <a:xfrm>
            <a:off x="1066800" y="1752600"/>
            <a:ext cx="76200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In Tournament Selection, q individuals are randomly selected from the population and the best of the q individuals is returned as a parent.</a:t>
            </a:r>
            <a:endParaRPr lang="tr-TR" altLang="en-US" sz="2400" dirty="0"/>
          </a:p>
          <a:p>
            <a:endParaRPr lang="en-US" altLang="en-US" sz="2400" dirty="0"/>
          </a:p>
          <a:p>
            <a:r>
              <a:rPr lang="en-US" altLang="en-US" sz="2400" dirty="0"/>
              <a:t>Selection Pressure increases as q is increased and decreases a q is decreased.</a:t>
            </a:r>
          </a:p>
          <a:p>
            <a:endParaRPr lang="en-US" altLang="en-US" sz="2400" dirty="0"/>
          </a:p>
        </p:txBody>
      </p:sp>
    </p:spTree>
    <p:extLst>
      <p:ext uri="{BB962C8B-B14F-4D97-AF65-F5344CB8AC3E}">
        <p14:creationId xmlns:p14="http://schemas.microsoft.com/office/powerpoint/2010/main" val="401370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228599"/>
            <a:ext cx="8001000" cy="1312333"/>
          </a:xfrm>
        </p:spPr>
        <p:txBody>
          <a:bodyPr/>
          <a:lstStyle/>
          <a:p>
            <a:r>
              <a:rPr lang="en-US" altLang="en-US" sz="2800"/>
              <a:t>Genetic Algorithms:</a:t>
            </a:r>
            <a:br>
              <a:rPr lang="en-US" altLang="en-US" sz="2800"/>
            </a:br>
            <a:r>
              <a:rPr lang="en-US" altLang="en-US" sz="2800"/>
              <a:t>Genetic Procreation Operators</a:t>
            </a:r>
          </a:p>
        </p:txBody>
      </p:sp>
      <p:sp>
        <p:nvSpPr>
          <p:cNvPr id="5" name="Rectangle 3"/>
          <p:cNvSpPr txBox="1">
            <a:spLocks noChangeArrowheads="1"/>
          </p:cNvSpPr>
          <p:nvPr/>
        </p:nvSpPr>
        <p:spPr>
          <a:xfrm>
            <a:off x="533400" y="1600200"/>
            <a:ext cx="8001000" cy="4724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Genetic Algorithms typically use two types of operators:</a:t>
            </a:r>
          </a:p>
          <a:p>
            <a:pPr lvl="1"/>
            <a:r>
              <a:rPr lang="en-US" altLang="en-US" sz="2000" dirty="0"/>
              <a:t>Crossover and</a:t>
            </a:r>
          </a:p>
          <a:p>
            <a:pPr lvl="1"/>
            <a:r>
              <a:rPr lang="en-US" altLang="en-US" sz="2000" dirty="0"/>
              <a:t>Mutation </a:t>
            </a:r>
          </a:p>
          <a:p>
            <a:r>
              <a:rPr lang="en-US" altLang="en-US" sz="2400" dirty="0"/>
              <a:t>Crossover is usually the primary operator with mutation serving only as a mechanism to introduce diversity in the population.</a:t>
            </a:r>
          </a:p>
          <a:p>
            <a:r>
              <a:rPr lang="en-US" altLang="en-US" sz="2400" dirty="0"/>
              <a:t>However, when designing a GA to solve a problem it is not uncommon that one will have to develop unique crossover and mutation operators that take advantage of the structure of the CSs comprising the search space.</a:t>
            </a:r>
          </a:p>
        </p:txBody>
      </p:sp>
    </p:spTree>
    <p:extLst>
      <p:ext uri="{BB962C8B-B14F-4D97-AF65-F5344CB8AC3E}">
        <p14:creationId xmlns:p14="http://schemas.microsoft.com/office/powerpoint/2010/main" val="141360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6AA186D-B432-4B50-BC6E-A822379E4436}" type="slidenum">
              <a:rPr lang="en-US" altLang="en-US"/>
              <a:pPr/>
              <a:t>57</a:t>
            </a:fld>
            <a:endParaRPr lang="en-US" altLang="en-US"/>
          </a:p>
        </p:txBody>
      </p:sp>
      <p:sp>
        <p:nvSpPr>
          <p:cNvPr id="27650" name="Rectangle 2"/>
          <p:cNvSpPr>
            <a:spLocks noGrp="1" noChangeArrowheads="1"/>
          </p:cNvSpPr>
          <p:nvPr>
            <p:ph type="title"/>
          </p:nvPr>
        </p:nvSpPr>
        <p:spPr>
          <a:xfrm>
            <a:off x="457200" y="277813"/>
            <a:ext cx="8077200" cy="712787"/>
          </a:xfrm>
        </p:spPr>
        <p:txBody>
          <a:bodyPr>
            <a:normAutofit fontScale="90000"/>
          </a:bodyPr>
          <a:lstStyle/>
          <a:p>
            <a:pPr algn="ctr"/>
            <a:r>
              <a:rPr lang="en-US" altLang="en-US" sz="4000" b="1" u="sng"/>
              <a:t>Crossover</a:t>
            </a:r>
            <a:br>
              <a:rPr lang="en-US" altLang="en-US" sz="3800"/>
            </a:br>
            <a:endParaRPr lang="en-US" altLang="en-US" sz="3800"/>
          </a:p>
        </p:txBody>
      </p:sp>
      <p:sp>
        <p:nvSpPr>
          <p:cNvPr id="27651" name="Rectangle 3"/>
          <p:cNvSpPr>
            <a:spLocks noGrp="1" noChangeArrowheads="1"/>
          </p:cNvSpPr>
          <p:nvPr>
            <p:ph type="body" idx="1"/>
          </p:nvPr>
        </p:nvSpPr>
        <p:spPr>
          <a:xfrm>
            <a:off x="457200" y="1295400"/>
            <a:ext cx="8229600" cy="5105400"/>
          </a:xfrm>
        </p:spPr>
        <p:txBody>
          <a:bodyPr/>
          <a:lstStyle/>
          <a:p>
            <a:pPr>
              <a:buFont typeface="Wingdings" pitchFamily="2" charset="2"/>
              <a:buNone/>
            </a:pPr>
            <a:r>
              <a:rPr lang="en-US" altLang="en-US" i="1"/>
              <a:t>   </a:t>
            </a:r>
            <a:r>
              <a:rPr lang="en-US" altLang="en-US" sz="2800" i="1">
                <a:solidFill>
                  <a:schemeClr val="tx2"/>
                </a:solidFill>
              </a:rPr>
              <a:t>It is the process in which two chromosomes (strings) combine their genetic material (bits) to produce a  new offspring which possesses both their characteristics.</a:t>
            </a:r>
          </a:p>
          <a:p>
            <a:pPr>
              <a:buFont typeface="Wingdings" pitchFamily="2" charset="2"/>
              <a:buNone/>
            </a:pPr>
            <a:endParaRPr lang="en-US" altLang="en-US" sz="2800" i="1">
              <a:solidFill>
                <a:schemeClr val="tx2"/>
              </a:solidFill>
            </a:endParaRPr>
          </a:p>
          <a:p>
            <a:r>
              <a:rPr lang="en-US" altLang="en-US" sz="2400" i="1"/>
              <a:t>Two strings are picked from the mating pool at random to cross over.</a:t>
            </a:r>
          </a:p>
          <a:p>
            <a:pPr>
              <a:buFont typeface="Wingdings" pitchFamily="2" charset="2"/>
              <a:buNone/>
            </a:pPr>
            <a:endParaRPr lang="en-US" altLang="en-US" sz="2400" i="1"/>
          </a:p>
          <a:p>
            <a:r>
              <a:rPr lang="en-US" altLang="en-US" sz="2400" i="1"/>
              <a:t>The method chosen depends on the Encoding Method.</a:t>
            </a:r>
          </a:p>
          <a:p>
            <a:pPr>
              <a:buFont typeface="Wingdings" pitchFamily="2" charset="2"/>
              <a:buNone/>
            </a:pPr>
            <a:endParaRPr lang="en-US" altLang="en-US" sz="2400" i="1"/>
          </a:p>
        </p:txBody>
      </p:sp>
    </p:spTree>
    <p:extLst>
      <p:ext uri="{BB962C8B-B14F-4D97-AF65-F5344CB8AC3E}">
        <p14:creationId xmlns:p14="http://schemas.microsoft.com/office/powerpoint/2010/main" val="2110100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CE5249C-9D03-4F83-8FF7-2D5D92D7EEFB}" type="slidenum">
              <a:rPr lang="en-US" altLang="en-US"/>
              <a:pPr/>
              <a:t>58</a:t>
            </a:fld>
            <a:endParaRPr lang="en-US" altLang="en-US"/>
          </a:p>
        </p:txBody>
      </p:sp>
      <p:sp>
        <p:nvSpPr>
          <p:cNvPr id="153602"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3600" b="1" u="sng"/>
              <a:t>Crossover Methods</a:t>
            </a:r>
          </a:p>
        </p:txBody>
      </p:sp>
      <p:sp>
        <p:nvSpPr>
          <p:cNvPr id="153603" name="Rectangle 3"/>
          <p:cNvSpPr>
            <a:spLocks noGrp="1" noChangeArrowheads="1"/>
          </p:cNvSpPr>
          <p:nvPr>
            <p:ph type="body" sz="half" idx="1"/>
          </p:nvPr>
        </p:nvSpPr>
        <p:spPr>
          <a:xfrm>
            <a:off x="457200" y="1066800"/>
            <a:ext cx="7620000" cy="1143000"/>
          </a:xfrm>
        </p:spPr>
        <p:txBody>
          <a:bodyPr/>
          <a:lstStyle/>
          <a:p>
            <a:pPr>
              <a:lnSpc>
                <a:spcPct val="90000"/>
              </a:lnSpc>
            </a:pPr>
            <a:r>
              <a:rPr lang="en-US" altLang="en-US" sz="2600" b="1">
                <a:solidFill>
                  <a:schemeClr val="tx2"/>
                </a:solidFill>
              </a:rPr>
              <a:t>Single Point Crossover- </a:t>
            </a:r>
            <a:r>
              <a:rPr lang="en-US" altLang="en-US" sz="2400"/>
              <a:t>A random point is chosen on the individual chromosomes (strings) and the genetic material is exchanged at this point.</a:t>
            </a:r>
          </a:p>
          <a:p>
            <a:pPr>
              <a:lnSpc>
                <a:spcPct val="90000"/>
              </a:lnSpc>
            </a:pPr>
            <a:endParaRPr lang="en-US" altLang="en-US" sz="2400"/>
          </a:p>
          <a:p>
            <a:pPr>
              <a:lnSpc>
                <a:spcPct val="90000"/>
              </a:lnSpc>
            </a:pPr>
            <a:endParaRPr lang="en-US" altLang="en-US" sz="2600" b="1">
              <a:solidFill>
                <a:schemeClr val="tx2"/>
              </a:solidFill>
            </a:endParaRPr>
          </a:p>
          <a:p>
            <a:pPr>
              <a:lnSpc>
                <a:spcPct val="90000"/>
              </a:lnSpc>
            </a:pPr>
            <a:endParaRPr lang="en-US" altLang="en-US" sz="2600" b="1">
              <a:solidFill>
                <a:schemeClr val="tx2"/>
              </a:solidFill>
            </a:endParaRPr>
          </a:p>
          <a:p>
            <a:pPr>
              <a:lnSpc>
                <a:spcPct val="90000"/>
              </a:lnSpc>
            </a:pPr>
            <a:endParaRPr lang="en-US" altLang="en-US" sz="2600" b="1">
              <a:solidFill>
                <a:schemeClr val="tx2"/>
              </a:solidFill>
            </a:endParaRPr>
          </a:p>
          <a:p>
            <a:pPr>
              <a:lnSpc>
                <a:spcPct val="90000"/>
              </a:lnSpc>
              <a:buFont typeface="Wingdings" pitchFamily="2" charset="2"/>
              <a:buNone/>
            </a:pPr>
            <a:endParaRPr lang="en-US" altLang="en-US" sz="2600"/>
          </a:p>
          <a:p>
            <a:pPr>
              <a:lnSpc>
                <a:spcPct val="90000"/>
              </a:lnSpc>
              <a:buFont typeface="Wingdings" pitchFamily="2" charset="2"/>
              <a:buNone/>
            </a:pPr>
            <a:endParaRPr lang="en-US" altLang="en-US" sz="2600"/>
          </a:p>
        </p:txBody>
      </p:sp>
      <p:pic>
        <p:nvPicPr>
          <p:cNvPr id="153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2336800"/>
            <a:ext cx="5148263" cy="382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1437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667559EF-3632-4531-9D9B-1735C3B86B1A}" type="slidenum">
              <a:rPr lang="en-US" altLang="en-US"/>
              <a:pPr/>
              <a:t>59</a:t>
            </a:fld>
            <a:endParaRPr lang="en-US" altLang="en-US"/>
          </a:p>
        </p:txBody>
      </p:sp>
      <p:sp>
        <p:nvSpPr>
          <p:cNvPr id="28677" name="Rectangle 5"/>
          <p:cNvSpPr>
            <a:spLocks noGrp="1" noChangeArrowheads="1"/>
          </p:cNvSpPr>
          <p:nvPr>
            <p:ph type="title"/>
          </p:nvPr>
        </p:nvSpPr>
        <p:spPr>
          <a:xfrm>
            <a:off x="457200" y="277813"/>
            <a:ext cx="8229600" cy="636587"/>
          </a:xfrm>
        </p:spPr>
        <p:txBody>
          <a:bodyPr/>
          <a:lstStyle/>
          <a:p>
            <a:pPr algn="ctr"/>
            <a:r>
              <a:rPr lang="en-US" altLang="en-US" sz="3600" b="1" u="sng"/>
              <a:t>Crossover Methods </a:t>
            </a:r>
            <a:r>
              <a:rPr lang="en-US" altLang="en-US" sz="3600" b="1"/>
              <a:t>(contd.)</a:t>
            </a:r>
            <a:endParaRPr lang="en-US" altLang="en-US" sz="3600" b="1" u="sng"/>
          </a:p>
        </p:txBody>
      </p:sp>
      <p:sp>
        <p:nvSpPr>
          <p:cNvPr id="28703" name="Rectangle 31"/>
          <p:cNvSpPr>
            <a:spLocks noGrp="1" noChangeArrowheads="1"/>
          </p:cNvSpPr>
          <p:nvPr>
            <p:ph type="body" idx="1"/>
          </p:nvPr>
        </p:nvSpPr>
        <p:spPr>
          <a:xfrm>
            <a:off x="457200" y="1219200"/>
            <a:ext cx="8229600" cy="4911725"/>
          </a:xfrm>
        </p:spPr>
        <p:txBody>
          <a:bodyPr/>
          <a:lstStyle/>
          <a:p>
            <a:r>
              <a:rPr lang="en-US" altLang="en-US" sz="2800" b="1">
                <a:solidFill>
                  <a:schemeClr val="tx2"/>
                </a:solidFill>
              </a:rPr>
              <a:t>Single Point Crossover</a:t>
            </a:r>
          </a:p>
        </p:txBody>
      </p:sp>
      <p:graphicFrame>
        <p:nvGraphicFramePr>
          <p:cNvPr id="28701" name="Group 29"/>
          <p:cNvGraphicFramePr>
            <a:graphicFrameLocks noGrp="1"/>
          </p:cNvGraphicFramePr>
          <p:nvPr>
            <p:ph idx="4294967295"/>
          </p:nvPr>
        </p:nvGraphicFramePr>
        <p:xfrm>
          <a:off x="1625600" y="2809875"/>
          <a:ext cx="5946775" cy="2667000"/>
        </p:xfrm>
        <a:graphic>
          <a:graphicData uri="http://schemas.openxmlformats.org/drawingml/2006/table">
            <a:tbl>
              <a:tblPr/>
              <a:tblGrid>
                <a:gridCol w="2209800">
                  <a:extLst>
                    <a:ext uri="{9D8B030D-6E8A-4147-A177-3AD203B41FA5}">
                      <a16:colId xmlns:a16="http://schemas.microsoft.com/office/drawing/2014/main" val="20000"/>
                    </a:ext>
                  </a:extLst>
                </a:gridCol>
                <a:gridCol w="3736975">
                  <a:extLst>
                    <a:ext uri="{9D8B030D-6E8A-4147-A177-3AD203B41FA5}">
                      <a16:colId xmlns:a16="http://schemas.microsoft.com/office/drawing/2014/main" val="20001"/>
                    </a:ext>
                  </a:extLst>
                </a:gridCol>
              </a:tblGrid>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 11000011110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a:t>
                      </a:r>
                      <a:r>
                        <a:rPr kumimoji="0" lang="en-US" altLang="en-US" sz="1800" b="1" i="0" u="none" strike="noStrike" cap="none" normalizeH="0" baseline="0">
                          <a:ln>
                            <a:noFill/>
                          </a:ln>
                          <a:solidFill>
                            <a:srgbClr val="800040"/>
                          </a:solidFill>
                          <a:effectLst/>
                          <a:latin typeface="Arial" pitchFamily="34" charset="0"/>
                        </a:rPr>
                        <a:t>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rgbClr val="000080"/>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11000011110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00100110110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526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nummer 5">
            <a:extLst>
              <a:ext uri="{FF2B5EF4-FFF2-40B4-BE49-F238E27FC236}">
                <a16:creationId xmlns:a16="http://schemas.microsoft.com/office/drawing/2014/main" id="{33829C3D-CB03-7377-46E1-B3FF15618A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7C83D1A-689D-44D3-A639-89CB6B81D424}" type="slidenum">
              <a:rPr lang="en-GB" altLang="en-US" sz="1292"/>
              <a:pPr/>
              <a:t>6</a:t>
            </a:fld>
            <a:endParaRPr lang="en-GB" altLang="en-US" sz="1292"/>
          </a:p>
        </p:txBody>
      </p:sp>
      <p:sp>
        <p:nvSpPr>
          <p:cNvPr id="17411" name="Rectangle 2">
            <a:extLst>
              <a:ext uri="{FF2B5EF4-FFF2-40B4-BE49-F238E27FC236}">
                <a16:creationId xmlns:a16="http://schemas.microsoft.com/office/drawing/2014/main" id="{B14DB2CB-6608-507D-0FD3-1D6197C9B231}"/>
              </a:ext>
            </a:extLst>
          </p:cNvPr>
          <p:cNvSpPr>
            <a:spLocks noGrp="1" noChangeArrowheads="1"/>
          </p:cNvSpPr>
          <p:nvPr>
            <p:ph type="title"/>
          </p:nvPr>
        </p:nvSpPr>
        <p:spPr>
          <a:xfrm>
            <a:off x="252046" y="438150"/>
            <a:ext cx="8639908" cy="1055077"/>
          </a:xfrm>
        </p:spPr>
        <p:txBody>
          <a:bodyPr>
            <a:normAutofit fontScale="90000"/>
          </a:bodyPr>
          <a:lstStyle/>
          <a:p>
            <a:pPr eaLnBrk="1" hangingPunct="1"/>
            <a:r>
              <a:rPr lang="nb-NO" altLang="en-US" dirty="0"/>
              <a:t>Local Search Based Metaheuristics</a:t>
            </a:r>
          </a:p>
        </p:txBody>
      </p:sp>
      <p:sp>
        <p:nvSpPr>
          <p:cNvPr id="17412" name="Rectangle 3">
            <a:extLst>
              <a:ext uri="{FF2B5EF4-FFF2-40B4-BE49-F238E27FC236}">
                <a16:creationId xmlns:a16="http://schemas.microsoft.com/office/drawing/2014/main" id="{145AB129-2FC1-B10E-D172-9CB40847091C}"/>
              </a:ext>
            </a:extLst>
          </p:cNvPr>
          <p:cNvSpPr>
            <a:spLocks noGrp="1" noChangeArrowheads="1"/>
          </p:cNvSpPr>
          <p:nvPr>
            <p:ph type="body" idx="1"/>
          </p:nvPr>
        </p:nvSpPr>
        <p:spPr/>
        <p:txBody>
          <a:bodyPr/>
          <a:lstStyle/>
          <a:p>
            <a:pPr eaLnBrk="1" hangingPunct="1"/>
            <a:r>
              <a:rPr lang="nb-NO" altLang="en-US"/>
              <a:t>Main goal</a:t>
            </a:r>
          </a:p>
          <a:p>
            <a:pPr lvl="1" eaLnBrk="1" hangingPunct="1"/>
            <a:r>
              <a:rPr lang="nb-NO" altLang="en-US"/>
              <a:t>To avoid getting stuck in local optima</a:t>
            </a:r>
          </a:p>
          <a:p>
            <a:pPr eaLnBrk="1" hangingPunct="1"/>
            <a:r>
              <a:rPr lang="nb-NO" altLang="en-US"/>
              <a:t>Additional goals</a:t>
            </a:r>
          </a:p>
          <a:p>
            <a:pPr lvl="1" eaLnBrk="1" hangingPunct="1"/>
            <a:r>
              <a:rPr lang="nb-NO" altLang="en-US"/>
              <a:t>Explore a larger part of the search space</a:t>
            </a:r>
          </a:p>
          <a:p>
            <a:pPr lvl="1" eaLnBrk="1" hangingPunct="1"/>
            <a:r>
              <a:rPr lang="nb-NO" altLang="en-US"/>
              <a:t>Attempt to find the global (not just a local) optimum</a:t>
            </a:r>
          </a:p>
          <a:p>
            <a:pPr lvl="1" eaLnBrk="1" hangingPunct="1"/>
            <a:r>
              <a:rPr lang="nb-NO" altLang="en-US"/>
              <a:t>Give a reasonable alternative to exact methods (especially for large/hard problem instances, and where the solution time is important)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A7D257F2-1F68-4443-A327-C8F7B3B33E1E}" type="slidenum">
              <a:rPr lang="en-US" altLang="en-US"/>
              <a:pPr/>
              <a:t>60</a:t>
            </a:fld>
            <a:endParaRPr lang="en-US" altLang="en-US"/>
          </a:p>
        </p:txBody>
      </p:sp>
      <p:sp>
        <p:nvSpPr>
          <p:cNvPr id="36866" name="Rectangle 2"/>
          <p:cNvSpPr>
            <a:spLocks noGrp="1" noChangeArrowheads="1"/>
          </p:cNvSpPr>
          <p:nvPr>
            <p:ph type="title"/>
          </p:nvPr>
        </p:nvSpPr>
        <p:spPr>
          <a:xfrm>
            <a:off x="685800" y="46037"/>
            <a:ext cx="8229600" cy="1139825"/>
          </a:xfrm>
        </p:spPr>
        <p:txBody>
          <a:bodyPr/>
          <a:lstStyle/>
          <a:p>
            <a:pPr algn="ctr"/>
            <a:r>
              <a:rPr lang="en-GB" altLang="en-US" sz="3600" b="1" u="sng" dirty="0"/>
              <a:t>Crossover  Methods </a:t>
            </a:r>
            <a:r>
              <a:rPr lang="en-GB" altLang="en-US" sz="3600" dirty="0"/>
              <a:t>(contd.)</a:t>
            </a:r>
            <a:endParaRPr lang="en-US" altLang="en-US" sz="3600" dirty="0"/>
          </a:p>
        </p:txBody>
      </p:sp>
      <p:sp>
        <p:nvSpPr>
          <p:cNvPr id="36867" name="Rectangle 3"/>
          <p:cNvSpPr>
            <a:spLocks noGrp="1" noChangeArrowheads="1"/>
          </p:cNvSpPr>
          <p:nvPr>
            <p:ph type="body" sz="half" idx="1"/>
          </p:nvPr>
        </p:nvSpPr>
        <p:spPr>
          <a:xfrm>
            <a:off x="457200" y="1285875"/>
            <a:ext cx="8001000" cy="1304925"/>
          </a:xfrm>
        </p:spPr>
        <p:txBody>
          <a:bodyPr/>
          <a:lstStyle/>
          <a:p>
            <a:r>
              <a:rPr lang="en-US" altLang="en-US" sz="2600" b="1">
                <a:solidFill>
                  <a:schemeClr val="tx2"/>
                </a:solidFill>
              </a:rPr>
              <a:t>Two-Point Crossover- </a:t>
            </a:r>
            <a:r>
              <a:rPr lang="en-US" altLang="en-US" sz="2400"/>
              <a:t>Two random points are chosen on the individual chromosomes (strings) and the genetic material is exchanged at these points.</a:t>
            </a:r>
          </a:p>
          <a:p>
            <a:endParaRPr lang="en-US" altLang="en-US" sz="2600"/>
          </a:p>
          <a:p>
            <a:endParaRPr lang="en-US" altLang="en-US" sz="2600"/>
          </a:p>
          <a:p>
            <a:endParaRPr lang="en-US" altLang="en-US" sz="2600"/>
          </a:p>
        </p:txBody>
      </p:sp>
      <p:graphicFrame>
        <p:nvGraphicFramePr>
          <p:cNvPr id="36872" name="Group 8"/>
          <p:cNvGraphicFramePr>
            <a:graphicFrameLocks noGrp="1"/>
          </p:cNvGraphicFramePr>
          <p:nvPr>
            <p:ph sz="half" idx="2"/>
          </p:nvPr>
        </p:nvGraphicFramePr>
        <p:xfrm>
          <a:off x="1709738" y="2790825"/>
          <a:ext cx="5791200" cy="2701926"/>
        </p:xfrm>
        <a:graphic>
          <a:graphicData uri="http://schemas.openxmlformats.org/drawingml/2006/table">
            <a:tbl>
              <a:tblPr/>
              <a:tblGrid>
                <a:gridCol w="2460625">
                  <a:extLst>
                    <a:ext uri="{9D8B030D-6E8A-4147-A177-3AD203B41FA5}">
                      <a16:colId xmlns:a16="http://schemas.microsoft.com/office/drawing/2014/main" val="20000"/>
                    </a:ext>
                  </a:extLst>
                </a:gridCol>
                <a:gridCol w="3330575">
                  <a:extLst>
                    <a:ext uri="{9D8B030D-6E8A-4147-A177-3AD203B41FA5}">
                      <a16:colId xmlns:a16="http://schemas.microsoft.com/office/drawing/2014/main" val="20001"/>
                    </a:ext>
                  </a:extLst>
                </a:gridCol>
              </a:tblGrid>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00100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FF0000"/>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11000</a:t>
                      </a:r>
                      <a:r>
                        <a:rPr kumimoji="0" lang="en-US" altLang="en-US" sz="1800" b="1" i="0" u="none" strike="noStrike" cap="none" normalizeH="0" baseline="0">
                          <a:ln>
                            <a:noFill/>
                          </a:ln>
                          <a:solidFill>
                            <a:srgbClr val="FF0000"/>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FF0000"/>
                          </a:solidFill>
                          <a:effectLst/>
                          <a:latin typeface="Arial" pitchFamily="34" charset="0"/>
                        </a:rPr>
                        <a:t>  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6890" name="Text Box 26"/>
          <p:cNvSpPr txBox="1">
            <a:spLocks noChangeArrowheads="1"/>
          </p:cNvSpPr>
          <p:nvPr/>
        </p:nvSpPr>
        <p:spPr bwMode="auto">
          <a:xfrm>
            <a:off x="762000" y="5719763"/>
            <a:ext cx="7391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These chromosomes are different from the last example.</a:t>
            </a:r>
          </a:p>
        </p:txBody>
      </p:sp>
    </p:spTree>
    <p:extLst>
      <p:ext uri="{BB962C8B-B14F-4D97-AF65-F5344CB8AC3E}">
        <p14:creationId xmlns:p14="http://schemas.microsoft.com/office/powerpoint/2010/main" val="2775596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F8857DA7-A810-4A57-937F-BE56E37EE397}" type="slidenum">
              <a:rPr lang="en-US" altLang="en-US"/>
              <a:pPr/>
              <a:t>61</a:t>
            </a:fld>
            <a:endParaRPr lang="en-US" altLang="en-US"/>
          </a:p>
        </p:txBody>
      </p:sp>
      <p:sp>
        <p:nvSpPr>
          <p:cNvPr id="158722" name="Rectangle 2"/>
          <p:cNvSpPr>
            <a:spLocks noGrp="1" noChangeArrowheads="1"/>
          </p:cNvSpPr>
          <p:nvPr>
            <p:ph type="title"/>
          </p:nvPr>
        </p:nvSpPr>
        <p:spPr>
          <a:xfrm>
            <a:off x="457200" y="277813"/>
            <a:ext cx="8229600" cy="636587"/>
          </a:xfrm>
        </p:spPr>
        <p:txBody>
          <a:bodyPr/>
          <a:lstStyle/>
          <a:p>
            <a:pPr algn="ctr"/>
            <a:r>
              <a:rPr lang="en-US" altLang="en-US" sz="3600" b="1" u="sng"/>
              <a:t>Crossover Methods</a:t>
            </a:r>
            <a:r>
              <a:rPr lang="en-US" altLang="en-US" sz="3600" b="1"/>
              <a:t> (contd.)</a:t>
            </a:r>
          </a:p>
        </p:txBody>
      </p:sp>
      <p:sp>
        <p:nvSpPr>
          <p:cNvPr id="158723" name="Rectangle 3"/>
          <p:cNvSpPr>
            <a:spLocks noGrp="1" noChangeArrowheads="1"/>
          </p:cNvSpPr>
          <p:nvPr>
            <p:ph type="body" sz="half" idx="1"/>
          </p:nvPr>
        </p:nvSpPr>
        <p:spPr>
          <a:xfrm>
            <a:off x="457200" y="1219200"/>
            <a:ext cx="8305800" cy="1219200"/>
          </a:xfrm>
        </p:spPr>
        <p:txBody>
          <a:bodyPr/>
          <a:lstStyle/>
          <a:p>
            <a:pPr>
              <a:lnSpc>
                <a:spcPct val="90000"/>
              </a:lnSpc>
            </a:pPr>
            <a:r>
              <a:rPr lang="en-US" altLang="en-US" sz="2800" b="1">
                <a:solidFill>
                  <a:schemeClr val="tx2"/>
                </a:solidFill>
              </a:rPr>
              <a:t>Uniform Crossover-</a:t>
            </a:r>
            <a:r>
              <a:rPr lang="en-US" altLang="en-US" sz="2600"/>
              <a:t> </a:t>
            </a:r>
            <a:r>
              <a:rPr lang="en-US" altLang="en-US" sz="2400"/>
              <a:t>Each gene (bit) is selected randomly from one of the corresponding genes of the parent chromosomes.</a:t>
            </a:r>
          </a:p>
          <a:p>
            <a:pPr>
              <a:lnSpc>
                <a:spcPct val="90000"/>
              </a:lnSpc>
              <a:buFont typeface="Wingdings" pitchFamily="2" charset="2"/>
              <a:buNone/>
            </a:pPr>
            <a:endParaRPr lang="en-US" altLang="en-US" sz="2400"/>
          </a:p>
        </p:txBody>
      </p:sp>
      <p:graphicFrame>
        <p:nvGraphicFramePr>
          <p:cNvPr id="158744" name="Group 24"/>
          <p:cNvGraphicFramePr>
            <a:graphicFrameLocks noGrp="1"/>
          </p:cNvGraphicFramePr>
          <p:nvPr>
            <p:ph sz="half" idx="2"/>
          </p:nvPr>
        </p:nvGraphicFramePr>
        <p:xfrm>
          <a:off x="1981200" y="2743200"/>
          <a:ext cx="5715000" cy="2209801"/>
        </p:xfrm>
        <a:graphic>
          <a:graphicData uri="http://schemas.openxmlformats.org/drawingml/2006/table">
            <a:tbl>
              <a:tblPr/>
              <a:tblGrid>
                <a:gridCol w="2124075">
                  <a:extLst>
                    <a:ext uri="{9D8B030D-6E8A-4147-A177-3AD203B41FA5}">
                      <a16:colId xmlns:a16="http://schemas.microsoft.com/office/drawing/2014/main" val="20000"/>
                    </a:ext>
                  </a:extLst>
                </a:gridCol>
                <a:gridCol w="3590925">
                  <a:extLst>
                    <a:ext uri="{9D8B030D-6E8A-4147-A177-3AD203B41FA5}">
                      <a16:colId xmlns:a16="http://schemas.microsoft.com/office/drawing/2014/main" val="20001"/>
                    </a:ext>
                  </a:extLst>
                </a:gridCol>
              </a:tblGrid>
              <a:tr h="7334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a:t>
                      </a:r>
                      <a:r>
                        <a:rPr kumimoji="0" lang="en-US" altLang="en-US" sz="1800" b="1" i="0" u="none" strike="noStrike" cap="none" normalizeH="0" baseline="0">
                          <a:ln>
                            <a:noFill/>
                          </a:ln>
                          <a:solidFill>
                            <a:srgbClr val="FF0000"/>
                          </a:solidFill>
                          <a:effectLst/>
                          <a:latin typeface="Arial" pitchFamily="34" charset="0"/>
                        </a:rPr>
                        <a:t>11</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a:t>
                      </a:r>
                      <a:r>
                        <a:rPr kumimoji="0" lang="en-US" altLang="en-US" sz="1800" b="1" i="0" u="none" strike="noStrike" cap="none" normalizeH="0" baseline="0">
                          <a:ln>
                            <a:noFill/>
                          </a:ln>
                          <a:solidFill>
                            <a:srgbClr val="0000FF"/>
                          </a:solidFill>
                          <a:effectLst/>
                          <a:latin typeface="Arial" pitchFamily="34" charset="0"/>
                        </a:rPr>
                        <a:t>00</a:t>
                      </a:r>
                      <a:r>
                        <a:rPr kumimoji="0" lang="en-US" altLang="en-US" sz="1800" b="1" i="0" u="none" strike="noStrike" cap="none" normalizeH="0" baseline="0">
                          <a:ln>
                            <a:noFill/>
                          </a:ln>
                          <a:solidFill>
                            <a:srgbClr val="FF0000"/>
                          </a:solidFill>
                          <a:effectLst/>
                          <a:latin typeface="Arial" pitchFamily="34" charset="0"/>
                        </a:rPr>
                        <a:t>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110</a:t>
                      </a:r>
                      <a:r>
                        <a:rPr kumimoji="0" lang="en-US" altLang="en-US" sz="1800" b="1" i="0" u="none" strike="noStrike" cap="none" normalizeH="0" baseline="0">
                          <a:ln>
                            <a:noFill/>
                          </a:ln>
                          <a:solidFill>
                            <a:srgbClr val="0000FF"/>
                          </a:solidFill>
                          <a:effectLst/>
                          <a:latin typeface="Arial" pitchFamily="34" charset="0"/>
                        </a:rPr>
                        <a:t>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8745" name="Text Box 25"/>
          <p:cNvSpPr txBox="1">
            <a:spLocks noChangeArrowheads="1"/>
          </p:cNvSpPr>
          <p:nvPr/>
        </p:nvSpPr>
        <p:spPr bwMode="auto">
          <a:xfrm>
            <a:off x="1066800" y="5334000"/>
            <a:ext cx="7086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Uniform Crossover yields ONLY 1 offspring.</a:t>
            </a:r>
          </a:p>
        </p:txBody>
      </p:sp>
    </p:spTree>
    <p:extLst>
      <p:ext uri="{BB962C8B-B14F-4D97-AF65-F5344CB8AC3E}">
        <p14:creationId xmlns:p14="http://schemas.microsoft.com/office/powerpoint/2010/main" val="980210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B39689-A16C-41B1-AF16-34F78E18ADB5}" type="slidenum">
              <a:rPr lang="en-US" altLang="en-US"/>
              <a:pPr/>
              <a:t>62</a:t>
            </a:fld>
            <a:endParaRPr lang="en-US" altLang="en-US"/>
          </a:p>
        </p:txBody>
      </p:sp>
      <p:sp>
        <p:nvSpPr>
          <p:cNvPr id="160770" name="Rectangle 2"/>
          <p:cNvSpPr>
            <a:spLocks noGrp="1" noChangeArrowheads="1"/>
          </p:cNvSpPr>
          <p:nvPr>
            <p:ph type="title"/>
          </p:nvPr>
        </p:nvSpPr>
        <p:spPr/>
        <p:txBody>
          <a:bodyPr/>
          <a:lstStyle/>
          <a:p>
            <a:pPr algn="ctr"/>
            <a:r>
              <a:rPr lang="en-US" altLang="en-US" sz="4000" b="1" u="sng"/>
              <a:t>Crossover </a:t>
            </a:r>
            <a:r>
              <a:rPr lang="en-US" altLang="en-US" sz="4000" b="1"/>
              <a:t>(contd.)</a:t>
            </a:r>
          </a:p>
        </p:txBody>
      </p:sp>
      <p:sp>
        <p:nvSpPr>
          <p:cNvPr id="160771" name="Rectangle 3"/>
          <p:cNvSpPr>
            <a:spLocks noGrp="1" noChangeArrowheads="1"/>
          </p:cNvSpPr>
          <p:nvPr>
            <p:ph type="body" idx="1"/>
          </p:nvPr>
        </p:nvSpPr>
        <p:spPr/>
        <p:txBody>
          <a:bodyPr/>
          <a:lstStyle/>
          <a:p>
            <a:r>
              <a:rPr lang="en-US" altLang="en-US" sz="2800"/>
              <a:t>Crossover between 2 good solutions </a:t>
            </a:r>
            <a:r>
              <a:rPr lang="en-US" altLang="en-US" sz="2800" b="1">
                <a:solidFill>
                  <a:srgbClr val="CC3300"/>
                </a:solidFill>
              </a:rPr>
              <a:t>MAY NOT ALWAYS</a:t>
            </a:r>
            <a:r>
              <a:rPr lang="en-US" altLang="en-US" sz="2800"/>
              <a:t> yield a better or as good a solution.</a:t>
            </a:r>
          </a:p>
          <a:p>
            <a:pPr>
              <a:buFont typeface="Wingdings" pitchFamily="2" charset="2"/>
              <a:buNone/>
            </a:pPr>
            <a:endParaRPr lang="en-US" altLang="en-US" sz="2800"/>
          </a:p>
          <a:p>
            <a:r>
              <a:rPr lang="en-US" altLang="en-US" sz="2800"/>
              <a:t>Since parents are good, probability of the child being good is high.</a:t>
            </a:r>
          </a:p>
          <a:p>
            <a:pPr>
              <a:buFont typeface="Wingdings" pitchFamily="2" charset="2"/>
              <a:buNone/>
            </a:pPr>
            <a:endParaRPr lang="en-US" altLang="en-US" sz="2800"/>
          </a:p>
          <a:p>
            <a:r>
              <a:rPr lang="en-US" altLang="en-US" sz="2800"/>
              <a:t>If offspring is not good (poor solution), it will be removed in the next iteration during “Selection”.</a:t>
            </a:r>
            <a:r>
              <a:rPr lang="en-US" altLang="en-US" sz="2800">
                <a:solidFill>
                  <a:schemeClr val="tx2"/>
                </a:solidFill>
              </a:rPr>
              <a:t> </a:t>
            </a:r>
          </a:p>
        </p:txBody>
      </p:sp>
    </p:spTree>
    <p:extLst>
      <p:ext uri="{BB962C8B-B14F-4D97-AF65-F5344CB8AC3E}">
        <p14:creationId xmlns:p14="http://schemas.microsoft.com/office/powerpoint/2010/main" val="3639686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229600" cy="1143000"/>
          </a:xfrm>
        </p:spPr>
        <p:txBody>
          <a:bodyPr/>
          <a:lstStyle/>
          <a:p>
            <a:r>
              <a:rPr lang="tr-TR" altLang="en-US" sz="2800" dirty="0"/>
              <a:t>Re</a:t>
            </a:r>
            <a:r>
              <a:rPr lang="en-US" altLang="en-US" sz="2800" dirty="0"/>
              <a:t>al-Coded Crossover Operators</a:t>
            </a:r>
          </a:p>
        </p:txBody>
      </p:sp>
      <p:sp>
        <p:nvSpPr>
          <p:cNvPr id="33795" name="Rectangle 3"/>
          <p:cNvSpPr>
            <a:spLocks noGrp="1" noChangeArrowheads="1"/>
          </p:cNvSpPr>
          <p:nvPr>
            <p:ph type="body" idx="1"/>
          </p:nvPr>
        </p:nvSpPr>
        <p:spPr/>
        <p:txBody>
          <a:bodyPr/>
          <a:lstStyle/>
          <a:p>
            <a:r>
              <a:rPr lang="en-US" altLang="en-US" sz="2400" dirty="0"/>
              <a:t>For Real-Coded representations there exist a number of other crossover operators:</a:t>
            </a:r>
          </a:p>
          <a:p>
            <a:pPr lvl="1"/>
            <a:r>
              <a:rPr lang="en-US" altLang="en-US" sz="2000" dirty="0"/>
              <a:t>Mid-Point Crossover,</a:t>
            </a:r>
          </a:p>
          <a:p>
            <a:pPr lvl="1"/>
            <a:r>
              <a:rPr lang="en-US" altLang="en-US" sz="2000" dirty="0"/>
              <a:t>Flat Crossover (BLX-0.0),</a:t>
            </a:r>
          </a:p>
          <a:p>
            <a:pPr lvl="1"/>
            <a:r>
              <a:rPr lang="en-US" altLang="en-US" sz="2000" dirty="0"/>
              <a:t>BLX-0.5</a:t>
            </a:r>
          </a:p>
          <a:p>
            <a:pPr lvl="1"/>
            <a:endParaRPr lang="en-US" altLang="en-US" sz="2000" dirty="0"/>
          </a:p>
        </p:txBody>
      </p:sp>
    </p:spTree>
    <p:extLst>
      <p:ext uri="{BB962C8B-B14F-4D97-AF65-F5344CB8AC3E}">
        <p14:creationId xmlns:p14="http://schemas.microsoft.com/office/powerpoint/2010/main" val="1464676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br>
              <a:rPr lang="en-US" altLang="en-US" sz="2800" dirty="0"/>
            </a:br>
            <a:r>
              <a:rPr lang="en-US" altLang="en-US" sz="2800" dirty="0"/>
              <a:t>Mid-Point Crossover</a:t>
            </a:r>
            <a:endParaRPr lang="en-US" altLang="en-US" sz="3600" dirty="0"/>
          </a:p>
        </p:txBody>
      </p:sp>
      <p:sp>
        <p:nvSpPr>
          <p:cNvPr id="34819" name="Rectangle 3"/>
          <p:cNvSpPr>
            <a:spLocks noGrp="1" noChangeArrowheads="1"/>
          </p:cNvSpPr>
          <p:nvPr>
            <p:ph type="body" idx="1"/>
          </p:nvPr>
        </p:nvSpPr>
        <p:spPr/>
        <p:txBody>
          <a:bodyPr/>
          <a:lstStyle/>
          <a:p>
            <a:r>
              <a:rPr lang="en-US" altLang="en-US" sz="2400" dirty="0"/>
              <a:t>Given two parents where X and Y represent a floating point number:</a:t>
            </a:r>
          </a:p>
          <a:p>
            <a:pPr lvl="1"/>
            <a:r>
              <a:rPr lang="en-US" altLang="en-US" sz="2000" dirty="0"/>
              <a:t>Parent 1:    X</a:t>
            </a:r>
          </a:p>
          <a:p>
            <a:pPr lvl="1"/>
            <a:r>
              <a:rPr lang="en-US" altLang="en-US" sz="2000" dirty="0"/>
              <a:t>Parent 2:    Y</a:t>
            </a:r>
          </a:p>
          <a:p>
            <a:pPr lvl="1"/>
            <a:r>
              <a:rPr lang="en-US" altLang="en-US" sz="2000" dirty="0"/>
              <a:t>Offspring: (X+Y)/2</a:t>
            </a:r>
          </a:p>
          <a:p>
            <a:r>
              <a:rPr lang="en-US" altLang="en-US" sz="2400" dirty="0"/>
              <a:t>If a chromosome contains more than one gene, then this operator can be applied to each gene with a probability of </a:t>
            </a:r>
            <a:r>
              <a:rPr lang="en-US" altLang="en-US" sz="2400" dirty="0" err="1"/>
              <a:t>P</a:t>
            </a:r>
            <a:r>
              <a:rPr lang="en-US" altLang="en-US" sz="2400" baseline="-25000" dirty="0" err="1"/>
              <a:t>mp</a:t>
            </a:r>
            <a:r>
              <a:rPr lang="en-US" altLang="en-US" sz="2400" dirty="0"/>
              <a:t>.</a:t>
            </a:r>
          </a:p>
          <a:p>
            <a:endParaRPr lang="en-US" altLang="en-US" sz="2400" dirty="0"/>
          </a:p>
        </p:txBody>
      </p:sp>
    </p:spTree>
    <p:extLst>
      <p:ext uri="{BB962C8B-B14F-4D97-AF65-F5344CB8AC3E}">
        <p14:creationId xmlns:p14="http://schemas.microsoft.com/office/powerpoint/2010/main" val="4254647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1143000"/>
          </a:xfrm>
        </p:spPr>
        <p:txBody>
          <a:bodyPr/>
          <a:lstStyle/>
          <a:p>
            <a:br>
              <a:rPr lang="en-US" altLang="en-US" sz="2800" dirty="0"/>
            </a:br>
            <a:r>
              <a:rPr lang="en-US" altLang="en-US" sz="2800" dirty="0"/>
              <a:t>Flat Crossover (BLX-0.0)</a:t>
            </a:r>
          </a:p>
        </p:txBody>
      </p:sp>
      <p:sp>
        <p:nvSpPr>
          <p:cNvPr id="32771" name="Rectangle 3"/>
          <p:cNvSpPr>
            <a:spLocks noGrp="1" noChangeArrowheads="1"/>
          </p:cNvSpPr>
          <p:nvPr>
            <p:ph type="body" idx="1"/>
          </p:nvPr>
        </p:nvSpPr>
        <p:spPr/>
        <p:txBody>
          <a:bodyPr/>
          <a:lstStyle/>
          <a:p>
            <a:r>
              <a:rPr lang="en-US" altLang="en-US" sz="2400"/>
              <a:t>Flat crossover was developed by Radcliffe (1991)</a:t>
            </a:r>
          </a:p>
          <a:p>
            <a:r>
              <a:rPr lang="en-US" altLang="en-US" sz="2400"/>
              <a:t>Given two parents where X and Y represent a floating point number:</a:t>
            </a:r>
          </a:p>
          <a:p>
            <a:pPr lvl="1"/>
            <a:r>
              <a:rPr lang="en-US" altLang="en-US" sz="2000"/>
              <a:t>Parent 1:    X</a:t>
            </a:r>
          </a:p>
          <a:p>
            <a:pPr lvl="1"/>
            <a:r>
              <a:rPr lang="en-US" altLang="en-US" sz="2000"/>
              <a:t>Parent 2:    Y</a:t>
            </a:r>
          </a:p>
          <a:p>
            <a:pPr lvl="1"/>
            <a:r>
              <a:rPr lang="en-US" altLang="en-US" sz="2000"/>
              <a:t>Offspring: rnd(X,Y)</a:t>
            </a:r>
          </a:p>
          <a:p>
            <a:r>
              <a:rPr lang="en-US" altLang="en-US" sz="2400"/>
              <a:t>Of course, if a chromosome contains more than one gene then this operator can be applied to each gene with a probability of P</a:t>
            </a:r>
            <a:r>
              <a:rPr lang="en-US" altLang="en-US" sz="2400" baseline="-25000"/>
              <a:t>blx-0.0</a:t>
            </a:r>
            <a:r>
              <a:rPr lang="en-US" altLang="en-US" sz="2400"/>
              <a:t>.</a:t>
            </a:r>
          </a:p>
          <a:p>
            <a:endParaRPr lang="en-US" altLang="en-US" sz="2400"/>
          </a:p>
        </p:txBody>
      </p:sp>
    </p:spTree>
    <p:extLst>
      <p:ext uri="{BB962C8B-B14F-4D97-AF65-F5344CB8AC3E}">
        <p14:creationId xmlns:p14="http://schemas.microsoft.com/office/powerpoint/2010/main" val="2236972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229600" cy="1143000"/>
          </a:xfrm>
        </p:spPr>
        <p:txBody>
          <a:bodyPr/>
          <a:lstStyle/>
          <a:p>
            <a:br>
              <a:rPr lang="en-US" altLang="en-US" sz="2800" dirty="0"/>
            </a:br>
            <a:r>
              <a:rPr lang="en-US" altLang="en-US" sz="2800" dirty="0"/>
              <a:t>BLX-</a:t>
            </a:r>
            <a:r>
              <a:rPr lang="en-US" altLang="en-US" sz="2800" dirty="0">
                <a:sym typeface="Symbol" pitchFamily="18" charset="2"/>
              </a:rPr>
              <a:t></a:t>
            </a:r>
            <a:endParaRPr lang="en-US" altLang="en-US" sz="2800" dirty="0"/>
          </a:p>
        </p:txBody>
      </p:sp>
      <p:sp>
        <p:nvSpPr>
          <p:cNvPr id="35843" name="Rectangle 3"/>
          <p:cNvSpPr>
            <a:spLocks noGrp="1" noChangeArrowheads="1"/>
          </p:cNvSpPr>
          <p:nvPr>
            <p:ph type="body" idx="1"/>
          </p:nvPr>
        </p:nvSpPr>
        <p:spPr/>
        <p:txBody>
          <a:bodyPr/>
          <a:lstStyle/>
          <a:p>
            <a:r>
              <a:rPr lang="en-US" altLang="en-US" sz="2400"/>
              <a:t>Developed by Eshelman &amp; Schaffer (1992)</a:t>
            </a:r>
          </a:p>
          <a:p>
            <a:r>
              <a:rPr lang="en-US" altLang="en-US" sz="2400"/>
              <a:t>Given two parents where X and Y represent a floating point number, and where X &lt; Y:</a:t>
            </a:r>
          </a:p>
          <a:p>
            <a:pPr lvl="1"/>
            <a:r>
              <a:rPr lang="en-US" altLang="en-US" sz="2000"/>
              <a:t>Parent 1:    X</a:t>
            </a:r>
          </a:p>
          <a:p>
            <a:pPr lvl="1"/>
            <a:r>
              <a:rPr lang="en-US" altLang="en-US" sz="2000"/>
              <a:t>Parent 2:    Y</a:t>
            </a:r>
          </a:p>
          <a:p>
            <a:pPr lvl="1"/>
            <a:r>
              <a:rPr lang="en-US" altLang="en-US" sz="2000"/>
              <a:t>Let </a:t>
            </a:r>
            <a:r>
              <a:rPr lang="en-US" altLang="en-US" sz="2000">
                <a:sym typeface="Symbol" pitchFamily="18" charset="2"/>
              </a:rPr>
              <a:t> = (Y-X), where  = 0.5</a:t>
            </a:r>
            <a:endParaRPr lang="en-US" altLang="en-US" sz="2000"/>
          </a:p>
          <a:p>
            <a:pPr lvl="1"/>
            <a:r>
              <a:rPr lang="en-US" altLang="en-US" sz="2000"/>
              <a:t>Offspring: rnd(X-</a:t>
            </a:r>
            <a:r>
              <a:rPr lang="en-US" altLang="en-US" sz="2000">
                <a:sym typeface="Symbol" pitchFamily="18" charset="2"/>
              </a:rPr>
              <a:t></a:t>
            </a:r>
            <a:r>
              <a:rPr lang="en-US" altLang="en-US" sz="2000"/>
              <a:t>, Y+ </a:t>
            </a:r>
            <a:r>
              <a:rPr lang="en-US" altLang="en-US" sz="2000">
                <a:sym typeface="Symbol" pitchFamily="18" charset="2"/>
              </a:rPr>
              <a:t></a:t>
            </a:r>
            <a:r>
              <a:rPr lang="en-US" altLang="en-US" sz="2000"/>
              <a:t>)</a:t>
            </a:r>
          </a:p>
          <a:p>
            <a:r>
              <a:rPr lang="en-US" altLang="en-US" sz="2400"/>
              <a:t>Of course, if a chromosome contains more than one gene then this operator can be applied to each gene with a probability of P</a:t>
            </a:r>
            <a:r>
              <a:rPr lang="en-US" altLang="en-US" sz="2400" baseline="-25000"/>
              <a:t>blx-</a:t>
            </a:r>
            <a:r>
              <a:rPr lang="en-US" altLang="en-US" sz="2400" baseline="-25000">
                <a:sym typeface="Symbol" pitchFamily="18" charset="2"/>
              </a:rPr>
              <a:t></a:t>
            </a:r>
            <a:r>
              <a:rPr lang="en-US" altLang="en-US" sz="2400"/>
              <a:t>.</a:t>
            </a:r>
          </a:p>
          <a:p>
            <a:endParaRPr lang="en-US" altLang="en-US" sz="2400"/>
          </a:p>
        </p:txBody>
      </p:sp>
    </p:spTree>
    <p:extLst>
      <p:ext uri="{BB962C8B-B14F-4D97-AF65-F5344CB8AC3E}">
        <p14:creationId xmlns:p14="http://schemas.microsoft.com/office/powerpoint/2010/main" val="664553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r>
              <a:rPr lang="en-US" b="1" dirty="0"/>
              <a:t>Partially Matched Crossover (PMX)</a:t>
            </a:r>
          </a:p>
          <a:p>
            <a:r>
              <a:rPr lang="en-US" dirty="0"/>
              <a:t>PMX is similar to order-based crossover in that it can be used for problems such as the travelling salesman problem. An example is probably the best way to shows how PMX operates. This example is taken from (Goldberg, 1989).</a:t>
            </a:r>
            <a:br>
              <a:rPr lang="en-US" dirty="0"/>
            </a:br>
            <a:endParaRPr lang="tr-TR" dirty="0"/>
          </a:p>
          <a:p>
            <a:r>
              <a:rPr lang="en-US" dirty="0"/>
              <a:t>Given two parents, A and B, two crossover points are chosen.</a:t>
            </a:r>
            <a:br>
              <a:rPr lang="en-US" dirty="0"/>
            </a:br>
            <a:endParaRPr lang="en-US" dirty="0"/>
          </a:p>
          <a:p>
            <a:endParaRPr lang="en-US" dirty="0"/>
          </a:p>
        </p:txBody>
      </p:sp>
      <p:pic>
        <p:nvPicPr>
          <p:cNvPr id="3074" name="Picture 2" descr="http://www.cs.nott.ac.uk/~pszgxk/courses/g5baim/Images/G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7150"/>
            <a:ext cx="8133161"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05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r>
              <a:rPr lang="en-US" dirty="0"/>
              <a:t>Now, looking at B, we consider the genes between the crossover site. The first, 2, maps to 5 in parent A. Therefore, we swap gene 2 with gene 5 in parent B. Following the same principle we swap 3 and 6 and 10 and 7.</a:t>
            </a:r>
            <a:br>
              <a:rPr lang="en-US" dirty="0"/>
            </a:br>
            <a:endParaRPr lang="en-US" dirty="0"/>
          </a:p>
          <a:p>
            <a:r>
              <a:rPr lang="en-US" dirty="0"/>
              <a:t>A similar procedure is followed for parent A (swapping 5 and 2, 6 and 3 and 7 and 10). The resulting chromosomes are shown below.</a:t>
            </a:r>
          </a:p>
          <a:p>
            <a:endParaRPr lang="en-US" dirty="0"/>
          </a:p>
        </p:txBody>
      </p:sp>
      <p:sp>
        <p:nvSpPr>
          <p:cNvPr id="4" name="AutoShape 2" descr="http://www.cs.nott.ac.uk/~pszgxk/courses/g5baim/Images/GA0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0" name="Picture 4" descr="http://www.cs.nott.ac.uk/~pszgxk/courses/g5baim/Images/GA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29" y="4343400"/>
            <a:ext cx="883176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63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4C9167-081F-4756-96A3-8B405BEB9596}" type="slidenum">
              <a:rPr lang="en-US" altLang="en-US"/>
              <a:pPr/>
              <a:t>69</a:t>
            </a:fld>
            <a:endParaRPr lang="en-US" altLang="en-US"/>
          </a:p>
        </p:txBody>
      </p:sp>
      <p:sp>
        <p:nvSpPr>
          <p:cNvPr id="162818" name="Rectangle 2"/>
          <p:cNvSpPr>
            <a:spLocks noGrp="1" noChangeArrowheads="1"/>
          </p:cNvSpPr>
          <p:nvPr>
            <p:ph type="title"/>
          </p:nvPr>
        </p:nvSpPr>
        <p:spPr>
          <a:xfrm>
            <a:off x="457200" y="277813"/>
            <a:ext cx="8229600" cy="788987"/>
          </a:xfrm>
        </p:spPr>
        <p:txBody>
          <a:bodyPr/>
          <a:lstStyle/>
          <a:p>
            <a:pPr algn="ctr"/>
            <a:r>
              <a:rPr lang="en-US" altLang="en-US" sz="4000" b="1" u="sng"/>
              <a:t>Elitism</a:t>
            </a:r>
            <a:r>
              <a:rPr lang="en-US" altLang="en-US" sz="4600"/>
              <a:t>	</a:t>
            </a:r>
          </a:p>
        </p:txBody>
      </p:sp>
      <p:sp>
        <p:nvSpPr>
          <p:cNvPr id="162819" name="Rectangle 3"/>
          <p:cNvSpPr>
            <a:spLocks noGrp="1" noChangeArrowheads="1"/>
          </p:cNvSpPr>
          <p:nvPr>
            <p:ph type="body" idx="1"/>
          </p:nvPr>
        </p:nvSpPr>
        <p:spPr>
          <a:xfrm>
            <a:off x="685800" y="1219200"/>
            <a:ext cx="7620000" cy="4724400"/>
          </a:xfrm>
        </p:spPr>
        <p:txBody>
          <a:bodyPr/>
          <a:lstStyle/>
          <a:p>
            <a:pPr>
              <a:lnSpc>
                <a:spcPct val="90000"/>
              </a:lnSpc>
              <a:buFont typeface="Wingdings" pitchFamily="2" charset="2"/>
              <a:buNone/>
            </a:pPr>
            <a:r>
              <a:rPr lang="en-US" altLang="en-US" sz="2800" i="1">
                <a:solidFill>
                  <a:schemeClr val="tx2"/>
                </a:solidFill>
              </a:rPr>
              <a:t>   Elitism is a method which copies the best chromosome to the new offspring population before crossover and mutation.</a:t>
            </a:r>
          </a:p>
          <a:p>
            <a:pPr>
              <a:lnSpc>
                <a:spcPct val="90000"/>
              </a:lnSpc>
              <a:buFont typeface="Wingdings" pitchFamily="2" charset="2"/>
              <a:buNone/>
            </a:pPr>
            <a:endParaRPr lang="en-US" altLang="en-US" sz="2400"/>
          </a:p>
          <a:p>
            <a:pPr>
              <a:lnSpc>
                <a:spcPct val="90000"/>
              </a:lnSpc>
            </a:pPr>
            <a:r>
              <a:rPr lang="en-US" altLang="en-US" sz="2400"/>
              <a:t>When creating a new population by crossover or mutation the best chromosome might be lost. </a:t>
            </a:r>
          </a:p>
          <a:p>
            <a:pPr>
              <a:lnSpc>
                <a:spcPct val="90000"/>
              </a:lnSpc>
              <a:buFont typeface="Wingdings" pitchFamily="2" charset="2"/>
              <a:buNone/>
            </a:pPr>
            <a:endParaRPr lang="en-US" altLang="en-US" sz="2400"/>
          </a:p>
          <a:p>
            <a:pPr>
              <a:lnSpc>
                <a:spcPct val="90000"/>
              </a:lnSpc>
            </a:pPr>
            <a:r>
              <a:rPr lang="en-US" altLang="en-US" sz="2400"/>
              <a:t>Forces GAs to retain some number of the best individuals at each generation.</a:t>
            </a:r>
          </a:p>
          <a:p>
            <a:pPr>
              <a:lnSpc>
                <a:spcPct val="90000"/>
              </a:lnSpc>
            </a:pPr>
            <a:endParaRPr lang="en-US" altLang="en-US" sz="2400"/>
          </a:p>
          <a:p>
            <a:pPr>
              <a:lnSpc>
                <a:spcPct val="90000"/>
              </a:lnSpc>
            </a:pPr>
            <a:r>
              <a:rPr lang="en-US" altLang="en-US" sz="2400"/>
              <a:t>Has been found that elitism significantly improves performance.</a:t>
            </a:r>
          </a:p>
          <a:p>
            <a:pPr>
              <a:lnSpc>
                <a:spcPct val="90000"/>
              </a:lnSpc>
              <a:buFont typeface="Wingdings" pitchFamily="2" charset="2"/>
              <a:buNone/>
            </a:pPr>
            <a:endParaRPr lang="en-US" altLang="en-US" sz="2400"/>
          </a:p>
        </p:txBody>
      </p:sp>
    </p:spTree>
    <p:extLst>
      <p:ext uri="{BB962C8B-B14F-4D97-AF65-F5344CB8AC3E}">
        <p14:creationId xmlns:p14="http://schemas.microsoft.com/office/powerpoint/2010/main" val="2279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nummer 5">
            <a:extLst>
              <a:ext uri="{FF2B5EF4-FFF2-40B4-BE49-F238E27FC236}">
                <a16:creationId xmlns:a16="http://schemas.microsoft.com/office/drawing/2014/main" id="{BF5952EC-1E07-8BAE-01E6-A3D045ABE9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B2249B3-6371-4AC1-90D0-EA502538354F}" type="slidenum">
              <a:rPr lang="en-GB" altLang="en-US" sz="1292"/>
              <a:pPr/>
              <a:t>7</a:t>
            </a:fld>
            <a:endParaRPr lang="en-GB" altLang="en-US" sz="1292"/>
          </a:p>
        </p:txBody>
      </p:sp>
      <p:sp>
        <p:nvSpPr>
          <p:cNvPr id="18435" name="Rectangle 3">
            <a:extLst>
              <a:ext uri="{FF2B5EF4-FFF2-40B4-BE49-F238E27FC236}">
                <a16:creationId xmlns:a16="http://schemas.microsoft.com/office/drawing/2014/main" id="{2CA9A70E-821C-1CB4-96D0-CBAD27C47BAF}"/>
              </a:ext>
            </a:extLst>
          </p:cNvPr>
          <p:cNvSpPr>
            <a:spLocks noGrp="1" noChangeArrowheads="1"/>
          </p:cNvSpPr>
          <p:nvPr>
            <p:ph type="body" idx="1"/>
          </p:nvPr>
        </p:nvSpPr>
        <p:spPr/>
        <p:txBody>
          <a:bodyPr/>
          <a:lstStyle/>
          <a:p>
            <a:pPr eaLnBrk="1" hangingPunct="1"/>
            <a:r>
              <a:rPr lang="nb-NO" altLang="en-US"/>
              <a:t>The different methods employ very different techniques in order to escape local optima</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prevent looping between solutions</a:t>
            </a:r>
          </a:p>
        </p:txBody>
      </p:sp>
      <p:sp>
        <p:nvSpPr>
          <p:cNvPr id="18436" name="Rectangle 4">
            <a:extLst>
              <a:ext uri="{FF2B5EF4-FFF2-40B4-BE49-F238E27FC236}">
                <a16:creationId xmlns:a16="http://schemas.microsoft.com/office/drawing/2014/main" id="{96872B8B-E701-0DB1-28E5-D767E6658C72}"/>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34FE63-89C6-4A53-868F-3CE56A15F218}" type="slidenum">
              <a:rPr lang="en-US" altLang="en-US"/>
              <a:pPr/>
              <a:t>70</a:t>
            </a:fld>
            <a:endParaRPr lang="en-US" altLang="en-US"/>
          </a:p>
        </p:txBody>
      </p:sp>
      <p:sp>
        <p:nvSpPr>
          <p:cNvPr id="31749" name="Rectangle 5"/>
          <p:cNvSpPr>
            <a:spLocks noGrp="1" noChangeArrowheads="1"/>
          </p:cNvSpPr>
          <p:nvPr>
            <p:ph type="title"/>
          </p:nvPr>
        </p:nvSpPr>
        <p:spPr>
          <a:xfrm>
            <a:off x="457200" y="277813"/>
            <a:ext cx="8229600" cy="636587"/>
          </a:xfrm>
        </p:spPr>
        <p:txBody>
          <a:bodyPr>
            <a:normAutofit fontScale="90000"/>
          </a:bodyPr>
          <a:lstStyle/>
          <a:p>
            <a:pPr algn="ctr"/>
            <a:r>
              <a:rPr lang="en-US" altLang="en-US" sz="4000" b="1" u="sng"/>
              <a:t>Mutation</a:t>
            </a:r>
          </a:p>
        </p:txBody>
      </p:sp>
      <p:sp>
        <p:nvSpPr>
          <p:cNvPr id="31750" name="Rectangle 6"/>
          <p:cNvSpPr>
            <a:spLocks noGrp="1" noChangeArrowheads="1"/>
          </p:cNvSpPr>
          <p:nvPr>
            <p:ph type="body" idx="1"/>
          </p:nvPr>
        </p:nvSpPr>
        <p:spPr>
          <a:xfrm>
            <a:off x="457200" y="1219200"/>
            <a:ext cx="8229600" cy="4911725"/>
          </a:xfrm>
        </p:spPr>
        <p:txBody>
          <a:bodyPr/>
          <a:lstStyle/>
          <a:p>
            <a:pPr>
              <a:buFont typeface="Wingdings" pitchFamily="2" charset="2"/>
              <a:buNone/>
            </a:pPr>
            <a:r>
              <a:rPr lang="en-US" altLang="en-US" sz="2800" i="1" dirty="0"/>
              <a:t>   </a:t>
            </a:r>
            <a:r>
              <a:rPr lang="en-US" altLang="en-US" sz="2800" i="1" dirty="0">
                <a:solidFill>
                  <a:schemeClr val="tx2"/>
                </a:solidFill>
              </a:rPr>
              <a:t>It is the process by which a string is deliberately changed so as to maintain diversity in the population set.</a:t>
            </a:r>
          </a:p>
          <a:p>
            <a:pPr>
              <a:buFont typeface="Wingdings" pitchFamily="2" charset="2"/>
              <a:buNone/>
            </a:pPr>
            <a:endParaRPr lang="en-US" altLang="en-US" sz="2800" i="1" dirty="0">
              <a:solidFill>
                <a:schemeClr val="tx2"/>
              </a:solidFill>
            </a:endParaRPr>
          </a:p>
          <a:p>
            <a:pPr>
              <a:buFont typeface="Wingdings" pitchFamily="2" charset="2"/>
              <a:buNone/>
            </a:pPr>
            <a:r>
              <a:rPr lang="en-US" altLang="en-US" sz="2800" i="1" dirty="0">
                <a:solidFill>
                  <a:schemeClr val="tx2"/>
                </a:solidFill>
              </a:rPr>
              <a:t>   </a:t>
            </a:r>
            <a:endParaRPr lang="en-US" altLang="en-US" sz="2400" dirty="0"/>
          </a:p>
          <a:p>
            <a:pPr>
              <a:buFont typeface="Wingdings" pitchFamily="2" charset="2"/>
              <a:buNone/>
            </a:pPr>
            <a:r>
              <a:rPr lang="en-US" altLang="en-US" sz="2800" b="1" i="1" dirty="0">
                <a:solidFill>
                  <a:schemeClr val="tx2"/>
                </a:solidFill>
              </a:rPr>
              <a:t>   </a:t>
            </a:r>
            <a:r>
              <a:rPr lang="en-US" altLang="en-US" sz="2800" b="1" i="1" dirty="0">
                <a:solidFill>
                  <a:srgbClr val="CC3300"/>
                </a:solidFill>
              </a:rPr>
              <a:t>Mutation Probability-</a:t>
            </a:r>
            <a:r>
              <a:rPr lang="en-US" altLang="en-US" i="1" dirty="0"/>
              <a:t> </a:t>
            </a:r>
            <a:r>
              <a:rPr lang="en-US" altLang="en-US" sz="2400" dirty="0"/>
              <a:t>determines how often the parts of a chromosome will be mutated.</a:t>
            </a:r>
            <a:r>
              <a:rPr lang="en-US" altLang="en-US" dirty="0"/>
              <a:t> </a:t>
            </a:r>
          </a:p>
        </p:txBody>
      </p:sp>
    </p:spTree>
    <p:extLst>
      <p:ext uri="{BB962C8B-B14F-4D97-AF65-F5344CB8AC3E}">
        <p14:creationId xmlns:p14="http://schemas.microsoft.com/office/powerpoint/2010/main" val="1114391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0D296314-CE8C-40B7-9205-0397996A43FA}" type="slidenum">
              <a:rPr lang="en-US" altLang="en-US"/>
              <a:pPr/>
              <a:t>71</a:t>
            </a:fld>
            <a:endParaRPr lang="en-US" altLang="en-US"/>
          </a:p>
        </p:txBody>
      </p:sp>
      <p:sp>
        <p:nvSpPr>
          <p:cNvPr id="37890" name="Rectangle 2"/>
          <p:cNvSpPr>
            <a:spLocks noGrp="1" noChangeArrowheads="1"/>
          </p:cNvSpPr>
          <p:nvPr>
            <p:ph type="title"/>
          </p:nvPr>
        </p:nvSpPr>
        <p:spPr/>
        <p:txBody>
          <a:bodyPr/>
          <a:lstStyle/>
          <a:p>
            <a:pPr algn="ctr"/>
            <a:r>
              <a:rPr lang="en-US" altLang="en-US" sz="4000" b="1" u="sng"/>
              <a:t>Example Of Mutation</a:t>
            </a:r>
          </a:p>
        </p:txBody>
      </p:sp>
      <p:sp>
        <p:nvSpPr>
          <p:cNvPr id="37891" name="Rectangle 3"/>
          <p:cNvSpPr>
            <a:spLocks noGrp="1" noChangeArrowheads="1"/>
          </p:cNvSpPr>
          <p:nvPr>
            <p:ph type="body" sz="half" idx="1"/>
          </p:nvPr>
        </p:nvSpPr>
        <p:spPr>
          <a:xfrm>
            <a:off x="457200" y="1600200"/>
            <a:ext cx="8229600" cy="4530725"/>
          </a:xfrm>
        </p:spPr>
        <p:txBody>
          <a:bodyPr/>
          <a:lstStyle/>
          <a:p>
            <a:r>
              <a:rPr lang="en-US" altLang="en-US" sz="2400"/>
              <a:t>For  chromosomes using Binary Encoding, randomly selected bits are inverted.</a:t>
            </a:r>
          </a:p>
        </p:txBody>
      </p:sp>
      <p:graphicFrame>
        <p:nvGraphicFramePr>
          <p:cNvPr id="37926" name="Group 38"/>
          <p:cNvGraphicFramePr>
            <a:graphicFrameLocks noGrp="1"/>
          </p:cNvGraphicFramePr>
          <p:nvPr>
            <p:ph sz="half" idx="2"/>
          </p:nvPr>
        </p:nvGraphicFramePr>
        <p:xfrm>
          <a:off x="1676400" y="3048000"/>
          <a:ext cx="5943600" cy="1897063"/>
        </p:xfrm>
        <a:graphic>
          <a:graphicData uri="http://schemas.openxmlformats.org/drawingml/2006/table">
            <a:tbl>
              <a:tblPr/>
              <a:tblGrid>
                <a:gridCol w="2209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93503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 00100 1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Mutated 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0 </a:t>
                      </a:r>
                      <a:r>
                        <a:rPr kumimoji="0" lang="en-US" altLang="en-US" sz="1800" b="1" i="0" u="none" strike="noStrike" cap="none" normalizeH="0" baseline="0">
                          <a:ln>
                            <a:noFill/>
                          </a:ln>
                          <a:solidFill>
                            <a:schemeClr val="tx1"/>
                          </a:solidFill>
                          <a:effectLst/>
                          <a:latin typeface="Arial" pitchFamily="34" charset="0"/>
                        </a:rPr>
                        <a:t>00100 1</a:t>
                      </a:r>
                      <a:r>
                        <a:rPr kumimoji="0" lang="en-US" altLang="en-US" sz="1800" b="1" i="0" u="none" strike="noStrike" cap="none" normalizeH="0" baseline="0">
                          <a:ln>
                            <a:noFill/>
                          </a:ln>
                          <a:solidFill>
                            <a:srgbClr val="FF3300"/>
                          </a:solidFill>
                          <a:effectLst/>
                          <a:latin typeface="Arial" pitchFamily="34" charset="0"/>
                        </a:rPr>
                        <a:t>0</a:t>
                      </a:r>
                      <a:r>
                        <a:rPr kumimoji="0" lang="en-US" altLang="en-US" sz="1800" b="1" i="0" u="none" strike="noStrike" cap="none" normalizeH="0" baseline="0">
                          <a:ln>
                            <a:noFill/>
                          </a:ln>
                          <a:solidFill>
                            <a:schemeClr val="tx1"/>
                          </a:solidFill>
                          <a:effectLst/>
                          <a:latin typeface="Arial" pitchFamily="34" charset="0"/>
                        </a:rPr>
                        <a:t>0110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927" name="Text Box 39"/>
          <p:cNvSpPr txBox="1">
            <a:spLocks noChangeArrowheads="1"/>
          </p:cNvSpPr>
          <p:nvPr/>
        </p:nvSpPr>
        <p:spPr bwMode="auto">
          <a:xfrm>
            <a:off x="152400" y="5334000"/>
            <a:ext cx="8763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The number of bits to be inverted depends on the Mutation Probability.</a:t>
            </a:r>
          </a:p>
        </p:txBody>
      </p:sp>
    </p:spTree>
    <p:extLst>
      <p:ext uri="{BB962C8B-B14F-4D97-AF65-F5344CB8AC3E}">
        <p14:creationId xmlns:p14="http://schemas.microsoft.com/office/powerpoint/2010/main" val="1997219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Selection Who Survives</a:t>
            </a:r>
          </a:p>
        </p:txBody>
      </p:sp>
      <p:sp>
        <p:nvSpPr>
          <p:cNvPr id="40963" name="Rectangle 3"/>
          <p:cNvSpPr>
            <a:spLocks noGrp="1" noChangeArrowheads="1"/>
          </p:cNvSpPr>
          <p:nvPr>
            <p:ph type="body" idx="1"/>
          </p:nvPr>
        </p:nvSpPr>
        <p:spPr/>
        <p:txBody>
          <a:bodyPr/>
          <a:lstStyle/>
          <a:p>
            <a:r>
              <a:rPr lang="en-US" altLang="en-US" sz="2400" dirty="0"/>
              <a:t>Basically, there are two types of GAs commonly used.</a:t>
            </a:r>
          </a:p>
          <a:p>
            <a:r>
              <a:rPr lang="en-US" altLang="en-US" sz="2400" dirty="0"/>
              <a:t>These GAs are characterized by the type of replacement strategies they use. </a:t>
            </a:r>
          </a:p>
          <a:p>
            <a:r>
              <a:rPr lang="en-US" altLang="en-US" sz="2400" dirty="0"/>
              <a:t>A </a:t>
            </a:r>
            <a:r>
              <a:rPr lang="en-US" altLang="en-US" sz="2400" u="sng" dirty="0"/>
              <a:t>Generational</a:t>
            </a:r>
            <a:r>
              <a:rPr lang="en-US" altLang="en-US" sz="2400" dirty="0"/>
              <a:t> GA uses a (</a:t>
            </a:r>
            <a:r>
              <a:rPr lang="en-US" altLang="en-US" sz="2400" dirty="0">
                <a:sym typeface="Symbol" pitchFamily="18" charset="2"/>
              </a:rPr>
              <a:t>,) replacement strategy where the offspring replace the parents.</a:t>
            </a:r>
          </a:p>
          <a:p>
            <a:r>
              <a:rPr lang="en-US" altLang="en-US" sz="2400" dirty="0">
                <a:sym typeface="Symbol" pitchFamily="18" charset="2"/>
              </a:rPr>
              <a:t>A </a:t>
            </a:r>
            <a:r>
              <a:rPr lang="en-US" altLang="en-US" sz="2400" u="sng" dirty="0">
                <a:sym typeface="Symbol" pitchFamily="18" charset="2"/>
              </a:rPr>
              <a:t>Steady-State</a:t>
            </a:r>
            <a:r>
              <a:rPr lang="en-US" altLang="en-US" sz="2400" dirty="0">
                <a:sym typeface="Symbol" pitchFamily="18" charset="2"/>
              </a:rPr>
              <a:t> GA usually will select two parents, create 1-2 offspring which will replace the 1-2 worst individuals in the current population </a:t>
            </a:r>
            <a:r>
              <a:rPr lang="en-US" altLang="en-US" sz="2400" b="1" i="1" dirty="0">
                <a:sym typeface="Symbol" pitchFamily="18" charset="2"/>
              </a:rPr>
              <a:t>even if the offspring are worse than the individuals they replace</a:t>
            </a:r>
            <a:r>
              <a:rPr lang="en-US" altLang="en-US" sz="2400" dirty="0">
                <a:sym typeface="Symbol" pitchFamily="18" charset="2"/>
              </a:rPr>
              <a:t>.</a:t>
            </a:r>
          </a:p>
        </p:txBody>
      </p:sp>
    </p:spTree>
    <p:extLst>
      <p:ext uri="{BB962C8B-B14F-4D97-AF65-F5344CB8AC3E}">
        <p14:creationId xmlns:p14="http://schemas.microsoft.com/office/powerpoint/2010/main" val="2344117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2800"/>
              <a:t>Genetic Algorithm:</a:t>
            </a:r>
            <a:br>
              <a:rPr lang="en-US" altLang="en-US" sz="2800"/>
            </a:br>
            <a:r>
              <a:rPr lang="en-US" altLang="en-US" sz="2800"/>
              <a:t>Example by Hand</a:t>
            </a:r>
          </a:p>
        </p:txBody>
      </p:sp>
      <p:sp>
        <p:nvSpPr>
          <p:cNvPr id="38915" name="Rectangle 3"/>
          <p:cNvSpPr>
            <a:spLocks noGrp="1" noChangeArrowheads="1"/>
          </p:cNvSpPr>
          <p:nvPr>
            <p:ph type="body" idx="1"/>
          </p:nvPr>
        </p:nvSpPr>
        <p:spPr/>
        <p:txBody>
          <a:bodyPr/>
          <a:lstStyle/>
          <a:p>
            <a:r>
              <a:rPr lang="en-US" altLang="en-US" sz="2400" dirty="0"/>
              <a:t>Now that we have an understanding of the various parts of a GA let’s evolve a simple GA (SGA) by hand.</a:t>
            </a:r>
          </a:p>
          <a:p>
            <a:r>
              <a:rPr lang="en-US" altLang="en-US" sz="2400" dirty="0"/>
              <a:t>A SGA is :</a:t>
            </a:r>
          </a:p>
          <a:p>
            <a:pPr lvl="1"/>
            <a:r>
              <a:rPr lang="en-US" altLang="en-US" sz="2000" dirty="0"/>
              <a:t>binary-coded, </a:t>
            </a:r>
          </a:p>
          <a:p>
            <a:pPr lvl="1"/>
            <a:r>
              <a:rPr lang="en-US" altLang="en-US" sz="2000" dirty="0"/>
              <a:t>Uses Roulette Wheel selection</a:t>
            </a:r>
          </a:p>
          <a:p>
            <a:pPr lvl="1"/>
            <a:r>
              <a:rPr lang="en-US" altLang="en-US" sz="2000" dirty="0"/>
              <a:t>uses single-point crossover (with a crossover usage rate between 0.6-1.0), </a:t>
            </a:r>
          </a:p>
          <a:p>
            <a:pPr lvl="1"/>
            <a:r>
              <a:rPr lang="en-US" altLang="en-US" sz="2000" dirty="0"/>
              <a:t>uses a small mutation rate, and </a:t>
            </a:r>
          </a:p>
          <a:p>
            <a:pPr lvl="1"/>
            <a:r>
              <a:rPr lang="en-US" altLang="en-US" sz="2000" dirty="0"/>
              <a:t>is generational.</a:t>
            </a:r>
          </a:p>
          <a:p>
            <a:pPr lvl="1"/>
            <a:endParaRPr lang="en-US" altLang="en-US" sz="2000" dirty="0"/>
          </a:p>
        </p:txBody>
      </p:sp>
    </p:spTree>
    <p:extLst>
      <p:ext uri="{BB962C8B-B14F-4D97-AF65-F5344CB8AC3E}">
        <p14:creationId xmlns:p14="http://schemas.microsoft.com/office/powerpoint/2010/main" val="568524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Example</a:t>
            </a:r>
          </a:p>
        </p:txBody>
      </p:sp>
      <p:sp>
        <p:nvSpPr>
          <p:cNvPr id="41987" name="Rectangle 3"/>
          <p:cNvSpPr>
            <a:spLocks noGrp="1" noChangeArrowheads="1"/>
          </p:cNvSpPr>
          <p:nvPr>
            <p:ph type="body" idx="1"/>
          </p:nvPr>
        </p:nvSpPr>
        <p:spPr/>
        <p:txBody>
          <a:bodyPr/>
          <a:lstStyle/>
          <a:p>
            <a:r>
              <a:rPr lang="en-US" altLang="en-US" sz="2400"/>
              <a:t>The SGA for our example will use:</a:t>
            </a:r>
          </a:p>
          <a:p>
            <a:pPr lvl="1"/>
            <a:r>
              <a:rPr lang="en-US" altLang="en-US" sz="2000"/>
              <a:t>A population size of 6,</a:t>
            </a:r>
          </a:p>
          <a:p>
            <a:pPr lvl="1"/>
            <a:r>
              <a:rPr lang="en-US" altLang="en-US" sz="2000"/>
              <a:t>A crossover usage rate of 1.0, and</a:t>
            </a:r>
          </a:p>
          <a:p>
            <a:pPr lvl="1"/>
            <a:r>
              <a:rPr lang="en-US" altLang="en-US" sz="2000"/>
              <a:t>A mutation rate of 1/7.</a:t>
            </a:r>
          </a:p>
          <a:p>
            <a:r>
              <a:rPr lang="en-US" altLang="en-US" sz="2400"/>
              <a:t>Let’s try to solve the following problem</a:t>
            </a:r>
          </a:p>
          <a:p>
            <a:pPr lvl="1"/>
            <a:r>
              <a:rPr lang="en-US" altLang="en-US" sz="2000"/>
              <a:t>f(x) = x</a:t>
            </a:r>
            <a:r>
              <a:rPr lang="en-US" altLang="en-US" sz="2000" baseline="30000"/>
              <a:t>2</a:t>
            </a:r>
            <a:r>
              <a:rPr lang="en-US" altLang="en-US" sz="2000"/>
              <a:t>, where -2.0 </a:t>
            </a:r>
            <a:r>
              <a:rPr lang="en-US" altLang="en-US" sz="2000">
                <a:sym typeface="Symbol" pitchFamily="18" charset="2"/>
              </a:rPr>
              <a:t> x  2.0,</a:t>
            </a:r>
          </a:p>
          <a:p>
            <a:pPr lvl="1"/>
            <a:r>
              <a:rPr lang="en-US" altLang="en-US" sz="2000">
                <a:sym typeface="Symbol" pitchFamily="18" charset="2"/>
              </a:rPr>
              <a:t>Let l = 7, therefore our mapping function will be</a:t>
            </a:r>
          </a:p>
          <a:p>
            <a:pPr lvl="2"/>
            <a:r>
              <a:rPr lang="en-US" altLang="en-US" sz="1800" b="1" i="1">
                <a:ea typeface="Times" pitchFamily="18" charset="0"/>
                <a:cs typeface="Times" pitchFamily="18" charset="0"/>
              </a:rPr>
              <a:t>d(2,-2,7,c) = 4*decode(c)/127 - 2</a:t>
            </a:r>
            <a:endParaRPr lang="en-US" altLang="en-US" sz="1800" baseline="30000"/>
          </a:p>
          <a:p>
            <a:pPr lvl="1"/>
            <a:endParaRPr lang="en-US" altLang="en-US" sz="2000"/>
          </a:p>
        </p:txBody>
      </p:sp>
    </p:spTree>
    <p:extLst>
      <p:ext uri="{BB962C8B-B14F-4D97-AF65-F5344CB8AC3E}">
        <p14:creationId xmlns:p14="http://schemas.microsoft.com/office/powerpoint/2010/main" val="933095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4035"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5118932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3011"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p:txBody>
      </p:sp>
    </p:spTree>
    <p:extLst>
      <p:ext uri="{BB962C8B-B14F-4D97-AF65-F5344CB8AC3E}">
        <p14:creationId xmlns:p14="http://schemas.microsoft.com/office/powerpoint/2010/main" val="3154354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5059" name="Rectangle 3"/>
          <p:cNvSpPr>
            <a:spLocks noGrp="1" noChangeArrowheads="1"/>
          </p:cNvSpPr>
          <p:nvPr>
            <p:ph type="body" idx="1"/>
          </p:nvPr>
        </p:nvSpPr>
        <p:spPr/>
        <p:txBody>
          <a:bodyPr/>
          <a:lstStyle/>
          <a:p>
            <a:r>
              <a:rPr lang="en-US" altLang="en-US" sz="2400"/>
              <a:t>Select Six Parents Using the Roulette Wheel</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endParaRPr lang="en-US" altLang="en-US" sz="2400" u="sng"/>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Person 2:  0100101	    - 0.835	Fit: 0.697</a:t>
            </a:r>
            <a:endParaRPr lang="en-US" altLang="en-US" sz="2400" u="sng"/>
          </a:p>
          <a:p>
            <a:pPr>
              <a:buFontTx/>
              <a:buNone/>
            </a:pPr>
            <a:r>
              <a:rPr lang="en-US" altLang="en-US" sz="2400"/>
              <a:t>	Person 1:  1001010	      0.331	Fit: 0.109</a:t>
            </a:r>
          </a:p>
          <a:p>
            <a:pPr>
              <a:buFontTx/>
              <a:buNone/>
            </a:pPr>
            <a:r>
              <a:rPr lang="en-US" altLang="en-US" sz="2400"/>
              <a:t>	</a:t>
            </a:r>
          </a:p>
        </p:txBody>
      </p:sp>
    </p:spTree>
    <p:extLst>
      <p:ext uri="{BB962C8B-B14F-4D97-AF65-F5344CB8AC3E}">
        <p14:creationId xmlns:p14="http://schemas.microsoft.com/office/powerpoint/2010/main" val="3881968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9395" name="Rectangle 3"/>
          <p:cNvSpPr>
            <a:spLocks noGrp="1" noChangeArrowheads="1"/>
          </p:cNvSpPr>
          <p:nvPr>
            <p:ph type="body" idx="1"/>
          </p:nvPr>
        </p:nvSpPr>
        <p:spPr/>
        <p:txBody>
          <a:bodyPr/>
          <a:lstStyle/>
          <a:p>
            <a:r>
              <a:rPr lang="en-US" altLang="en-US" sz="2400"/>
              <a:t>Create Offspring 1 &amp;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384910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7107" name="Rectangle 3"/>
          <p:cNvSpPr>
            <a:spLocks noGrp="1" noChangeArrowheads="1"/>
          </p:cNvSpPr>
          <p:nvPr>
            <p:ph type="body" idx="1"/>
          </p:nvPr>
        </p:nvSpPr>
        <p:spPr/>
        <p:txBody>
          <a:bodyPr/>
          <a:lstStyle/>
          <a:p>
            <a:r>
              <a:rPr lang="en-US" altLang="en-US" sz="2400"/>
              <a:t>Create Offspring 3 &amp; 4</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Child 3  :  10</a:t>
            </a:r>
            <a:r>
              <a:rPr lang="en-US" altLang="en-US" sz="2400">
                <a:solidFill>
                  <a:srgbClr val="CC3300"/>
                </a:solidFill>
              </a:rPr>
              <a:t>1</a:t>
            </a:r>
            <a:r>
              <a:rPr lang="en-US" altLang="en-US" sz="2400"/>
              <a:t>110</a:t>
            </a:r>
            <a:r>
              <a:rPr lang="en-US" altLang="en-US" sz="2400">
                <a:solidFill>
                  <a:srgbClr val="CC3300"/>
                </a:solidFill>
              </a:rPr>
              <a:t>0</a:t>
            </a:r>
            <a:r>
              <a:rPr lang="en-US" altLang="en-US" sz="2400"/>
              <a:t>       0.898	Fit: ?</a:t>
            </a:r>
          </a:p>
          <a:p>
            <a:pPr>
              <a:buFontTx/>
              <a:buNone/>
            </a:pPr>
            <a:r>
              <a:rPr lang="en-US" altLang="en-US" sz="2400"/>
              <a:t>	Child 4  :  0001</a:t>
            </a:r>
            <a:r>
              <a:rPr lang="en-US" altLang="en-US" sz="2400" b="1">
                <a:solidFill>
                  <a:srgbClr val="CC3300"/>
                </a:solidFill>
              </a:rPr>
              <a:t>0</a:t>
            </a:r>
            <a:r>
              <a:rPr lang="en-US" altLang="en-US" sz="2400"/>
              <a:t>11     - 1.654	Fit: ?</a:t>
            </a:r>
          </a:p>
          <a:p>
            <a:pPr>
              <a:buFontTx/>
              <a:buNone/>
            </a:pPr>
            <a:endParaRPr lang="en-US" altLang="en-US" sz="2400"/>
          </a:p>
        </p:txBody>
      </p:sp>
    </p:spTree>
    <p:extLst>
      <p:ext uri="{BB962C8B-B14F-4D97-AF65-F5344CB8AC3E}">
        <p14:creationId xmlns:p14="http://schemas.microsoft.com/office/powerpoint/2010/main" val="37543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nummer 5">
            <a:extLst>
              <a:ext uri="{FF2B5EF4-FFF2-40B4-BE49-F238E27FC236}">
                <a16:creationId xmlns:a16="http://schemas.microsoft.com/office/drawing/2014/main" id="{3461667A-ADB4-E745-BBEB-846DEFC5C8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A93818A-8D71-4173-BB07-E46AD2DDA428}" type="slidenum">
              <a:rPr lang="en-GB" altLang="en-US" sz="1292"/>
              <a:pPr/>
              <a:t>8</a:t>
            </a:fld>
            <a:endParaRPr lang="en-GB" altLang="en-US" sz="1292"/>
          </a:p>
        </p:txBody>
      </p:sp>
      <p:sp>
        <p:nvSpPr>
          <p:cNvPr id="19459" name="Rectangle 2">
            <a:extLst>
              <a:ext uri="{FF2B5EF4-FFF2-40B4-BE49-F238E27FC236}">
                <a16:creationId xmlns:a16="http://schemas.microsoft.com/office/drawing/2014/main" id="{D29F177E-4C3F-A756-5B26-89D094F022F9}"/>
              </a:ext>
            </a:extLst>
          </p:cNvPr>
          <p:cNvSpPr>
            <a:spLocks noGrp="1" noChangeArrowheads="1"/>
          </p:cNvSpPr>
          <p:nvPr>
            <p:ph type="body" idx="1"/>
          </p:nvPr>
        </p:nvSpPr>
        <p:spPr/>
        <p:txBody>
          <a:bodyPr/>
          <a:lstStyle/>
          <a:p>
            <a:pPr eaLnBrk="1" hangingPunct="1"/>
            <a:r>
              <a:rPr lang="nb-NO" altLang="en-US"/>
              <a:t>The different methods employ very different techniques in order explore a larger part of the search space </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guide the search to different areas of the search space (e.g., frequency based diversification)</a:t>
            </a:r>
          </a:p>
        </p:txBody>
      </p:sp>
      <p:sp>
        <p:nvSpPr>
          <p:cNvPr id="19460" name="Rectangle 3">
            <a:extLst>
              <a:ext uri="{FF2B5EF4-FFF2-40B4-BE49-F238E27FC236}">
                <a16:creationId xmlns:a16="http://schemas.microsoft.com/office/drawing/2014/main" id="{1028324E-7CE6-6778-A07D-C69EB89428B3}"/>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8131" name="Rectangle 3"/>
          <p:cNvSpPr>
            <a:spLocks noGrp="1" noChangeArrowheads="1"/>
          </p:cNvSpPr>
          <p:nvPr>
            <p:ph type="body" idx="1"/>
          </p:nvPr>
        </p:nvSpPr>
        <p:spPr/>
        <p:txBody>
          <a:bodyPr/>
          <a:lstStyle/>
          <a:p>
            <a:r>
              <a:rPr lang="en-US" altLang="en-US" sz="2400" dirty="0"/>
              <a:t>Create Offspring 5 &amp; 6</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2:  010|0101    - 0.835	</a:t>
            </a:r>
            <a:r>
              <a:rPr lang="tr-TR" altLang="en-US" sz="2400" dirty="0"/>
              <a:t>	</a:t>
            </a:r>
            <a:r>
              <a:rPr lang="en-US" altLang="en-US" sz="2400" dirty="0"/>
              <a:t>Fit: 0.697</a:t>
            </a:r>
            <a:endParaRPr lang="en-US" altLang="en-US" sz="2400" u="sng" dirty="0"/>
          </a:p>
          <a:p>
            <a:pPr>
              <a:buFontTx/>
              <a:buNone/>
            </a:pPr>
            <a:r>
              <a:rPr lang="en-US" altLang="en-US" sz="2400" dirty="0"/>
              <a:t>	Person 1:  100|1010      0.331	</a:t>
            </a:r>
            <a:r>
              <a:rPr lang="tr-TR" altLang="en-US" sz="2400" dirty="0"/>
              <a:t>	</a:t>
            </a:r>
            <a:r>
              <a:rPr lang="en-US" altLang="en-US" sz="2400" dirty="0"/>
              <a:t>Fit: 0.109</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a:t>
            </a:r>
          </a:p>
          <a:p>
            <a:pPr>
              <a:buFontTx/>
              <a:buNone/>
            </a:pPr>
            <a:r>
              <a:rPr lang="en-US" altLang="en-US" sz="2400" dirty="0"/>
              <a:t>	Child 6  :  10</a:t>
            </a:r>
            <a:r>
              <a:rPr lang="en-US" altLang="en-US" sz="2400" dirty="0">
                <a:solidFill>
                  <a:srgbClr val="CC3300"/>
                </a:solidFill>
              </a:rPr>
              <a:t>1</a:t>
            </a:r>
            <a:r>
              <a:rPr lang="en-US" altLang="en-US" sz="2400" dirty="0"/>
              <a:t>0101       0.677	</a:t>
            </a:r>
            <a:r>
              <a:rPr lang="tr-TR" altLang="en-US" sz="2400" dirty="0"/>
              <a:t>	</a:t>
            </a:r>
            <a:r>
              <a:rPr lang="en-US" altLang="en-US" sz="2400" dirty="0"/>
              <a:t>Fit: ?</a:t>
            </a:r>
          </a:p>
          <a:p>
            <a:pPr>
              <a:buFontTx/>
              <a:buNone/>
            </a:pPr>
            <a:r>
              <a:rPr lang="en-US" altLang="en-US" sz="2400" dirty="0"/>
              <a:t>	</a:t>
            </a:r>
          </a:p>
        </p:txBody>
      </p:sp>
    </p:spTree>
    <p:extLst>
      <p:ext uri="{BB962C8B-B14F-4D97-AF65-F5344CB8AC3E}">
        <p14:creationId xmlns:p14="http://schemas.microsoft.com/office/powerpoint/2010/main" val="20729812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9155" name="Rectangle 3"/>
          <p:cNvSpPr>
            <a:spLocks noGrp="1" noChangeArrowheads="1"/>
          </p:cNvSpPr>
          <p:nvPr>
            <p:ph type="body" idx="1"/>
          </p:nvPr>
        </p:nvSpPr>
        <p:spPr/>
        <p:txBody>
          <a:bodyPr/>
          <a:lstStyle/>
          <a:p>
            <a:r>
              <a:rPr lang="en-US" altLang="en-US" sz="2400" dirty="0"/>
              <a:t>Evaluate the Offspring</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Child 1  :  0001010     - 1.685	Fit: 2.839</a:t>
            </a:r>
          </a:p>
          <a:p>
            <a:pPr>
              <a:buFontTx/>
              <a:buNone/>
            </a:pPr>
            <a:r>
              <a:rPr lang="en-US" altLang="en-US" sz="2400" dirty="0"/>
              <a:t>	Child 2  :  1101101	       1.433	Fit: 2.054</a:t>
            </a:r>
          </a:p>
          <a:p>
            <a:pPr>
              <a:buFontTx/>
              <a:buNone/>
            </a:pPr>
            <a:r>
              <a:rPr lang="en-US" altLang="en-US" sz="2400" dirty="0"/>
              <a:t>	Child 3  :  10</a:t>
            </a:r>
            <a:r>
              <a:rPr lang="en-US" altLang="en-US" sz="2400" dirty="0">
                <a:solidFill>
                  <a:srgbClr val="CC3300"/>
                </a:solidFill>
              </a:rPr>
              <a:t>1</a:t>
            </a:r>
            <a:r>
              <a:rPr lang="en-US" altLang="en-US" sz="2400" dirty="0"/>
              <a:t>110</a:t>
            </a:r>
            <a:r>
              <a:rPr lang="en-US" altLang="en-US" sz="2400" dirty="0">
                <a:solidFill>
                  <a:srgbClr val="CC3300"/>
                </a:solidFill>
              </a:rPr>
              <a:t>0</a:t>
            </a:r>
            <a:r>
              <a:rPr lang="en-US" altLang="en-US" sz="2400" dirty="0"/>
              <a:t>       0.898	Fit: 0.806</a:t>
            </a:r>
          </a:p>
          <a:p>
            <a:pPr>
              <a:buFontTx/>
              <a:buNone/>
            </a:pPr>
            <a:r>
              <a:rPr lang="en-US" altLang="en-US" sz="2400" dirty="0"/>
              <a:t>	Child 4  :  0001</a:t>
            </a:r>
            <a:r>
              <a:rPr lang="en-US" altLang="en-US" sz="2400" b="1" dirty="0">
                <a:solidFill>
                  <a:srgbClr val="CC3300"/>
                </a:solidFill>
              </a:rPr>
              <a:t>0</a:t>
            </a:r>
            <a:r>
              <a:rPr lang="en-US" altLang="en-US" sz="2400" dirty="0"/>
              <a:t>11     - 1.654	Fit: 2.736</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1.793</a:t>
            </a:r>
          </a:p>
          <a:p>
            <a:pPr>
              <a:buFontTx/>
              <a:buNone/>
            </a:pPr>
            <a:r>
              <a:rPr lang="en-US" altLang="en-US" sz="2400" dirty="0"/>
              <a:t>	Child 6  :  10</a:t>
            </a:r>
            <a:r>
              <a:rPr lang="en-US" altLang="en-US" sz="2400" dirty="0">
                <a:solidFill>
                  <a:srgbClr val="CC3300"/>
                </a:solidFill>
              </a:rPr>
              <a:t>1</a:t>
            </a:r>
            <a:r>
              <a:rPr lang="en-US" altLang="en-US" sz="2400" dirty="0"/>
              <a:t>0101       0.677	Fit: 0.458</a:t>
            </a:r>
          </a:p>
          <a:p>
            <a:pPr>
              <a:buFontTx/>
              <a:buNone/>
            </a:pPr>
            <a:endParaRPr lang="en-US" altLang="en-US" sz="2400" dirty="0"/>
          </a:p>
        </p:txBody>
      </p:sp>
    </p:spTree>
    <p:extLst>
      <p:ext uri="{BB962C8B-B14F-4D97-AF65-F5344CB8AC3E}">
        <p14:creationId xmlns:p14="http://schemas.microsoft.com/office/powerpoint/2010/main" val="1272642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0179" name="Rectangle 3"/>
          <p:cNvSpPr>
            <a:spLocks noGrp="1" noChangeArrowheads="1"/>
          </p:cNvSpPr>
          <p:nvPr>
            <p:ph type="body" idx="1"/>
          </p:nvPr>
        </p:nvSpPr>
        <p:spPr/>
        <p:txBody>
          <a:bodyPr>
            <a:normAutofit lnSpcReduction="10000"/>
          </a:bodyPr>
          <a:lstStyle/>
          <a:p>
            <a:pPr marL="609600" indent="-609600">
              <a:lnSpc>
                <a:spcPct val="90000"/>
              </a:lnSpc>
              <a:buFontTx/>
              <a:buNone/>
            </a:pPr>
            <a:r>
              <a:rPr lang="en-US" altLang="en-US" sz="1600"/>
              <a:t>Population at t=0</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Person 1:  1001010      0.331         Fit: 0.109</a:t>
            </a:r>
          </a:p>
          <a:p>
            <a:pPr marL="609600" indent="-609600">
              <a:lnSpc>
                <a:spcPct val="90000"/>
              </a:lnSpc>
              <a:buFontTx/>
              <a:buNone/>
            </a:pPr>
            <a:r>
              <a:rPr lang="en-US" altLang="en-US" sz="1600"/>
              <a:t>	Person 2:  0100101    - 0.835         Fit: 0.697</a:t>
            </a:r>
          </a:p>
          <a:p>
            <a:pPr marL="609600" indent="-609600">
              <a:lnSpc>
                <a:spcPct val="90000"/>
              </a:lnSpc>
              <a:buFontTx/>
              <a:buNone/>
            </a:pPr>
            <a:r>
              <a:rPr lang="en-US" altLang="en-US" sz="1600"/>
              <a:t>	Person 3:  1101010      1.339         Fit: 1.793</a:t>
            </a:r>
          </a:p>
          <a:p>
            <a:pPr marL="609600" indent="-609600">
              <a:lnSpc>
                <a:spcPct val="90000"/>
              </a:lnSpc>
              <a:buFontTx/>
              <a:buNone/>
            </a:pPr>
            <a:r>
              <a:rPr lang="en-US" altLang="en-US" sz="1600"/>
              <a:t>	Person 4:  0110110    - 0.300         Fit: 0.090</a:t>
            </a:r>
          </a:p>
          <a:p>
            <a:pPr marL="609600" indent="-609600">
              <a:lnSpc>
                <a:spcPct val="90000"/>
              </a:lnSpc>
              <a:buFontTx/>
              <a:buNone/>
            </a:pPr>
            <a:r>
              <a:rPr lang="en-US" altLang="en-US" sz="1600"/>
              <a:t>	Person 5:  1001111      0.488         Fit: 0.238</a:t>
            </a:r>
          </a:p>
          <a:p>
            <a:pPr marL="609600" indent="-609600">
              <a:lnSpc>
                <a:spcPct val="90000"/>
              </a:lnSpc>
              <a:buFontTx/>
              <a:buNone/>
            </a:pPr>
            <a:r>
              <a:rPr lang="en-US" altLang="en-US" sz="1600"/>
              <a:t>	Person 6:  0001101    - 1.591         Fit: 2.531</a:t>
            </a:r>
          </a:p>
          <a:p>
            <a:pPr marL="609600" indent="-609600">
              <a:lnSpc>
                <a:spcPct val="90000"/>
              </a:lnSpc>
              <a:buFontTx/>
              <a:buNone/>
            </a:pPr>
            <a:endParaRPr lang="en-US" altLang="en-US" sz="1600"/>
          </a:p>
          <a:p>
            <a:pPr marL="609600" indent="-609600">
              <a:lnSpc>
                <a:spcPct val="90000"/>
              </a:lnSpc>
              <a:buFontTx/>
              <a:buNone/>
            </a:pPr>
            <a:r>
              <a:rPr lang="en-US" altLang="en-US" sz="1600"/>
              <a:t>Is Replaced by:</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Child 1  :  0001010    - 1.685        Fit: 2.839</a:t>
            </a:r>
          </a:p>
          <a:p>
            <a:pPr marL="609600" indent="-609600">
              <a:lnSpc>
                <a:spcPct val="90000"/>
              </a:lnSpc>
              <a:buFontTx/>
              <a:buNone/>
            </a:pPr>
            <a:r>
              <a:rPr lang="en-US" altLang="en-US" sz="1600"/>
              <a:t>	Child 2  :  1101101      1.433        Fit: 2.053</a:t>
            </a:r>
          </a:p>
          <a:p>
            <a:pPr marL="609600" indent="-609600">
              <a:lnSpc>
                <a:spcPct val="90000"/>
              </a:lnSpc>
              <a:buFontTx/>
              <a:buNone/>
            </a:pPr>
            <a:r>
              <a:rPr lang="en-US" altLang="en-US" sz="1600"/>
              <a:t>	Child 3  :  10</a:t>
            </a:r>
            <a:r>
              <a:rPr lang="en-US" altLang="en-US" sz="1600">
                <a:solidFill>
                  <a:srgbClr val="CC3300"/>
                </a:solidFill>
              </a:rPr>
              <a:t>1</a:t>
            </a:r>
            <a:r>
              <a:rPr lang="en-US" altLang="en-US" sz="1600"/>
              <a:t>110</a:t>
            </a:r>
            <a:r>
              <a:rPr lang="en-US" altLang="en-US" sz="1600">
                <a:solidFill>
                  <a:srgbClr val="CC3300"/>
                </a:solidFill>
              </a:rPr>
              <a:t>0</a:t>
            </a:r>
            <a:r>
              <a:rPr lang="en-US" altLang="en-US" sz="1600"/>
              <a:t>      0.898        Fit: 0.806</a:t>
            </a:r>
          </a:p>
          <a:p>
            <a:pPr marL="609600" indent="-609600">
              <a:lnSpc>
                <a:spcPct val="90000"/>
              </a:lnSpc>
              <a:buFontTx/>
              <a:buNone/>
            </a:pPr>
            <a:r>
              <a:rPr lang="en-US" altLang="en-US" sz="1600"/>
              <a:t>	Child 4  :  0001</a:t>
            </a:r>
            <a:r>
              <a:rPr lang="en-US" altLang="en-US" sz="1600" b="1">
                <a:solidFill>
                  <a:srgbClr val="CC3300"/>
                </a:solidFill>
              </a:rPr>
              <a:t>0</a:t>
            </a:r>
            <a:r>
              <a:rPr lang="en-US" altLang="en-US" sz="1600"/>
              <a:t>11    - 1.654        Fit: 2.736</a:t>
            </a:r>
          </a:p>
          <a:p>
            <a:pPr marL="609600" indent="-609600">
              <a:lnSpc>
                <a:spcPct val="90000"/>
              </a:lnSpc>
              <a:buFontTx/>
              <a:buNone/>
            </a:pPr>
            <a:r>
              <a:rPr lang="en-US" altLang="en-US" sz="1600"/>
              <a:t>	Child 5  :  </a:t>
            </a:r>
            <a:r>
              <a:rPr lang="en-US" altLang="en-US" sz="1600">
                <a:solidFill>
                  <a:srgbClr val="CC3300"/>
                </a:solidFill>
              </a:rPr>
              <a:t>1</a:t>
            </a:r>
            <a:r>
              <a:rPr lang="en-US" altLang="en-US" sz="1600"/>
              <a:t>101010       1.339       Fit: 1.793</a:t>
            </a:r>
          </a:p>
          <a:p>
            <a:pPr marL="609600" indent="-609600">
              <a:lnSpc>
                <a:spcPct val="90000"/>
              </a:lnSpc>
              <a:buFontTx/>
              <a:buNone/>
            </a:pPr>
            <a:r>
              <a:rPr lang="en-US" altLang="en-US" sz="1600"/>
              <a:t>	Child 6  :  10</a:t>
            </a:r>
            <a:r>
              <a:rPr lang="en-US" altLang="en-US" sz="1600">
                <a:solidFill>
                  <a:srgbClr val="CC3300"/>
                </a:solidFill>
              </a:rPr>
              <a:t>1</a:t>
            </a:r>
            <a:r>
              <a:rPr lang="en-US" altLang="en-US" sz="1600"/>
              <a:t>0101       0.677       Fit: 0.458</a:t>
            </a:r>
          </a:p>
          <a:p>
            <a:pPr marL="609600" indent="-609600">
              <a:lnSpc>
                <a:spcPct val="90000"/>
              </a:lnSpc>
              <a:buFontTx/>
              <a:buNone/>
            </a:pPr>
            <a:endParaRPr lang="en-US" altLang="en-US" sz="1600"/>
          </a:p>
          <a:p>
            <a:pPr marL="609600" indent="-609600">
              <a:lnSpc>
                <a:spcPct val="90000"/>
              </a:lnSpc>
              <a:buFontTx/>
              <a:buNone/>
            </a:pPr>
            <a:endParaRPr lang="en-US" altLang="en-US" sz="1000"/>
          </a:p>
          <a:p>
            <a:pPr marL="609600" indent="-609600">
              <a:lnSpc>
                <a:spcPct val="90000"/>
              </a:lnSpc>
              <a:buFontTx/>
              <a:buChar char="-"/>
            </a:pPr>
            <a:endParaRPr lang="en-US" altLang="en-US" sz="1000"/>
          </a:p>
        </p:txBody>
      </p:sp>
    </p:spTree>
    <p:extLst>
      <p:ext uri="{BB962C8B-B14F-4D97-AF65-F5344CB8AC3E}">
        <p14:creationId xmlns:p14="http://schemas.microsoft.com/office/powerpoint/2010/main" val="3637687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1203" name="Rectangle 3"/>
          <p:cNvSpPr>
            <a:spLocks noGrp="1" noChangeArrowheads="1"/>
          </p:cNvSpPr>
          <p:nvPr>
            <p:ph type="body" idx="1"/>
          </p:nvPr>
        </p:nvSpPr>
        <p:spPr/>
        <p:txBody>
          <a:bodyPr/>
          <a:lstStyle/>
          <a:p>
            <a:r>
              <a:rPr lang="en-US" altLang="en-US" sz="2400" dirty="0"/>
              <a:t>Population at t=1</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1:  0001010     - 1.685	Fit: 2.839</a:t>
            </a:r>
          </a:p>
          <a:p>
            <a:pPr>
              <a:buFontTx/>
              <a:buNone/>
            </a:pPr>
            <a:r>
              <a:rPr lang="en-US" altLang="en-US" sz="2400" dirty="0"/>
              <a:t>	Person 2:  1101101	       1.433	Fit: 2.054</a:t>
            </a:r>
          </a:p>
          <a:p>
            <a:pPr>
              <a:buFontTx/>
              <a:buNone/>
            </a:pPr>
            <a:r>
              <a:rPr lang="en-US" altLang="en-US" sz="2400" dirty="0"/>
              <a:t>	Person 3:  1011100       0.898	Fit: 0.806</a:t>
            </a:r>
          </a:p>
          <a:p>
            <a:pPr>
              <a:buFontTx/>
              <a:buNone/>
            </a:pPr>
            <a:r>
              <a:rPr lang="en-US" altLang="en-US" sz="2400" dirty="0"/>
              <a:t>	Person 4:  0001011     - 1.654	Fit: 2.736</a:t>
            </a:r>
          </a:p>
          <a:p>
            <a:pPr>
              <a:buFontTx/>
              <a:buNone/>
            </a:pPr>
            <a:r>
              <a:rPr lang="en-US" altLang="en-US" sz="2400" dirty="0"/>
              <a:t>	Person 5:  1101010       1.339		Fit: 1.793</a:t>
            </a:r>
          </a:p>
          <a:p>
            <a:pPr>
              <a:buFontTx/>
              <a:buNone/>
            </a:pPr>
            <a:r>
              <a:rPr lang="en-US" altLang="en-US" sz="2400" dirty="0"/>
              <a:t>	Person 6:  1010101       0.677	Fit: 0.458</a:t>
            </a:r>
          </a:p>
          <a:p>
            <a:pPr>
              <a:buFontTx/>
              <a:buNone/>
            </a:pPr>
            <a:endParaRPr lang="en-US" altLang="en-US" sz="2400" dirty="0"/>
          </a:p>
        </p:txBody>
      </p:sp>
    </p:spTree>
    <p:extLst>
      <p:ext uri="{BB962C8B-B14F-4D97-AF65-F5344CB8AC3E}">
        <p14:creationId xmlns:p14="http://schemas.microsoft.com/office/powerpoint/2010/main" val="1602030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2227" name="Rectangle 3"/>
          <p:cNvSpPr>
            <a:spLocks noGrp="1" noChangeArrowheads="1"/>
          </p:cNvSpPr>
          <p:nvPr>
            <p:ph type="body" idx="1"/>
          </p:nvPr>
        </p:nvSpPr>
        <p:spPr/>
        <p:txBody>
          <a:bodyPr/>
          <a:lstStyle/>
          <a:p>
            <a:r>
              <a:rPr lang="en-US" altLang="en-US" sz="2400"/>
              <a:t>The Process of:</a:t>
            </a:r>
          </a:p>
          <a:p>
            <a:pPr lvl="1"/>
            <a:r>
              <a:rPr lang="en-US" altLang="en-US" sz="2000"/>
              <a:t>Selecting six parents,</a:t>
            </a:r>
          </a:p>
          <a:p>
            <a:pPr lvl="1"/>
            <a:r>
              <a:rPr lang="en-US" altLang="en-US" sz="2000"/>
              <a:t>Allowing the parents to create six offspring,</a:t>
            </a:r>
          </a:p>
          <a:p>
            <a:pPr lvl="1"/>
            <a:r>
              <a:rPr lang="en-US" altLang="en-US" sz="2000"/>
              <a:t>Mutating the six offspring,</a:t>
            </a:r>
          </a:p>
          <a:p>
            <a:pPr lvl="1"/>
            <a:r>
              <a:rPr lang="en-US" altLang="en-US" sz="2000"/>
              <a:t>Evaluating the offspring, and</a:t>
            </a:r>
          </a:p>
          <a:p>
            <a:pPr lvl="1"/>
            <a:r>
              <a:rPr lang="en-US" altLang="en-US" sz="2000"/>
              <a:t>Replacing the parents with the offspring</a:t>
            </a:r>
          </a:p>
          <a:p>
            <a:r>
              <a:rPr lang="en-US" altLang="en-US" sz="2400"/>
              <a:t>Is repeated until a stopping criterion has been reached.</a:t>
            </a:r>
          </a:p>
          <a:p>
            <a:pPr lvl="1"/>
            <a:endParaRPr lang="en-US" altLang="en-US" sz="2000"/>
          </a:p>
          <a:p>
            <a:pPr>
              <a:buFontTx/>
              <a:buNone/>
            </a:pPr>
            <a:r>
              <a:rPr lang="en-US" altLang="en-US" sz="2400"/>
              <a:t>		</a:t>
            </a:r>
          </a:p>
          <a:p>
            <a:pPr>
              <a:buFontTx/>
              <a:buNone/>
            </a:pPr>
            <a:endParaRPr lang="en-US" altLang="en-US" sz="2400"/>
          </a:p>
        </p:txBody>
      </p:sp>
    </p:spTree>
    <p:extLst>
      <p:ext uri="{BB962C8B-B14F-4D97-AF65-F5344CB8AC3E}">
        <p14:creationId xmlns:p14="http://schemas.microsoft.com/office/powerpoint/2010/main" val="610271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5299"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909695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6323"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3471146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7347" name="Rectangle 3"/>
          <p:cNvSpPr>
            <a:spLocks noGrp="1" noChangeArrowheads="1"/>
          </p:cNvSpPr>
          <p:nvPr>
            <p:ph type="body" idx="1"/>
          </p:nvPr>
        </p:nvSpPr>
        <p:spPr/>
        <p:txBody>
          <a:bodyPr/>
          <a:lstStyle/>
          <a:p>
            <a:r>
              <a:rPr lang="en-US" altLang="en-US" sz="2400"/>
              <a:t>Select 2 Parents and Create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9100082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8371" name="Rectangle 3"/>
          <p:cNvSpPr>
            <a:spLocks noGrp="1" noChangeArrowheads="1"/>
          </p:cNvSpPr>
          <p:nvPr>
            <p:ph type="body" idx="1"/>
          </p:nvPr>
        </p:nvSpPr>
        <p:spPr/>
        <p:txBody>
          <a:bodyPr/>
          <a:lstStyle/>
          <a:p>
            <a:r>
              <a:rPr lang="en-US" altLang="en-US" sz="2400"/>
              <a:t>Evaluate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Child 1  :  0001010     - 1.685	Fit: 2.839</a:t>
            </a:r>
          </a:p>
          <a:p>
            <a:pPr>
              <a:buFontTx/>
              <a:buNone/>
            </a:pPr>
            <a:r>
              <a:rPr lang="en-US" altLang="en-US" sz="2400"/>
              <a:t>	Child 2  :  1101101	       1.433	Fit: 2.054</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15759050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0419" name="Rectangle 3"/>
          <p:cNvSpPr>
            <a:spLocks noGrp="1" noChangeArrowheads="1"/>
          </p:cNvSpPr>
          <p:nvPr>
            <p:ph type="body" idx="1"/>
          </p:nvPr>
        </p:nvSpPr>
        <p:spPr/>
        <p:txBody>
          <a:bodyPr/>
          <a:lstStyle/>
          <a:p>
            <a:r>
              <a:rPr lang="en-US" altLang="en-US" sz="2400"/>
              <a:t>Find the two worst individuals to be replaced</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Person 2:  0100101	    - 0.835	Fit: 0.697</a:t>
            </a:r>
          </a:p>
          <a:p>
            <a:pPr>
              <a:buFontTx/>
              <a:buNone/>
            </a:pPr>
            <a:r>
              <a:rPr lang="en-US" altLang="en-US" sz="2400"/>
              <a:t>	Person 3:  1101010	       1.339	Fit: 1.790</a:t>
            </a:r>
          </a:p>
          <a:p>
            <a:pPr>
              <a:buFontTx/>
              <a:buNone/>
            </a:pPr>
            <a:r>
              <a:rPr lang="en-US" altLang="en-US" sz="2400"/>
              <a:t>	</a:t>
            </a:r>
            <a:r>
              <a:rPr lang="en-US" altLang="en-US" sz="2400">
                <a:solidFill>
                  <a:srgbClr val="FF33CC"/>
                </a:solidFill>
              </a:rPr>
              <a:t>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312210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nummer 5">
            <a:extLst>
              <a:ext uri="{FF2B5EF4-FFF2-40B4-BE49-F238E27FC236}">
                <a16:creationId xmlns:a16="http://schemas.microsoft.com/office/drawing/2014/main" id="{2D57B32D-7B2E-415D-1FC7-9AB51781F6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5EE7A93-8F86-4F09-B1AB-2C452A36FD72}" type="slidenum">
              <a:rPr lang="en-GB" altLang="en-US" sz="1292"/>
              <a:pPr/>
              <a:t>9</a:t>
            </a:fld>
            <a:endParaRPr lang="en-GB" altLang="en-US" sz="1292"/>
          </a:p>
        </p:txBody>
      </p:sp>
      <p:sp>
        <p:nvSpPr>
          <p:cNvPr id="20483" name="Rectangle 2">
            <a:extLst>
              <a:ext uri="{FF2B5EF4-FFF2-40B4-BE49-F238E27FC236}">
                <a16:creationId xmlns:a16="http://schemas.microsoft.com/office/drawing/2014/main" id="{C84B949C-E37F-5DB6-742C-DA287D6DFAA0}"/>
              </a:ext>
            </a:extLst>
          </p:cNvPr>
          <p:cNvSpPr>
            <a:spLocks noGrp="1" noChangeArrowheads="1"/>
          </p:cNvSpPr>
          <p:nvPr>
            <p:ph type="title"/>
          </p:nvPr>
        </p:nvSpPr>
        <p:spPr>
          <a:xfrm>
            <a:off x="451339" y="438150"/>
            <a:ext cx="8440615" cy="1055077"/>
          </a:xfrm>
        </p:spPr>
        <p:txBody>
          <a:bodyPr>
            <a:normAutofit fontScale="90000"/>
          </a:bodyPr>
          <a:lstStyle/>
          <a:p>
            <a:pPr eaLnBrk="1" hangingPunct="1"/>
            <a:r>
              <a:rPr lang="nb-NO" altLang="en-US" dirty="0"/>
              <a:t>Local Search Based Metaheuristics</a:t>
            </a:r>
          </a:p>
        </p:txBody>
      </p:sp>
      <p:sp>
        <p:nvSpPr>
          <p:cNvPr id="20484" name="Rectangle 3">
            <a:extLst>
              <a:ext uri="{FF2B5EF4-FFF2-40B4-BE49-F238E27FC236}">
                <a16:creationId xmlns:a16="http://schemas.microsoft.com/office/drawing/2014/main" id="{963570CE-F753-0F0A-90C6-2FA2EC8D29E5}"/>
              </a:ext>
            </a:extLst>
          </p:cNvPr>
          <p:cNvSpPr>
            <a:spLocks noGrp="1" noChangeArrowheads="1"/>
          </p:cNvSpPr>
          <p:nvPr>
            <p:ph type="body" idx="1"/>
          </p:nvPr>
        </p:nvSpPr>
        <p:spPr/>
        <p:txBody>
          <a:bodyPr/>
          <a:lstStyle/>
          <a:p>
            <a:pPr eaLnBrk="1" hangingPunct="1"/>
            <a:r>
              <a:rPr lang="nb-NO" altLang="en-US"/>
              <a:t>Which method is better?</a:t>
            </a:r>
          </a:p>
          <a:p>
            <a:pPr eaLnBrk="1" hangingPunct="1"/>
            <a:r>
              <a:rPr lang="nb-NO" altLang="en-US"/>
              <a:t>Depends on your needs</a:t>
            </a:r>
          </a:p>
          <a:p>
            <a:pPr lvl="1" eaLnBrk="1" hangingPunct="1"/>
            <a:r>
              <a:rPr lang="nb-NO" altLang="en-US"/>
              <a:t>SA is easier to implement?</a:t>
            </a:r>
          </a:p>
          <a:p>
            <a:pPr lvl="1" eaLnBrk="1" hangingPunct="1"/>
            <a:r>
              <a:rPr lang="nb-NO" altLang="en-US"/>
              <a:t>SA is easier to use/understand?</a:t>
            </a:r>
          </a:p>
          <a:p>
            <a:pPr lvl="1" eaLnBrk="1" hangingPunct="1"/>
            <a:r>
              <a:rPr lang="nb-NO" altLang="en-US"/>
              <a:t>TS is more flexible and robust?</a:t>
            </a:r>
          </a:p>
          <a:p>
            <a:pPr lvl="1" eaLnBrk="1" hangingPunct="1"/>
            <a:r>
              <a:rPr lang="nb-NO" altLang="en-US"/>
              <a:t>TS requires a better understanding of the problem?</a:t>
            </a:r>
          </a:p>
          <a:p>
            <a:pPr lvl="1" eaLnBrk="1" hangingPunct="1"/>
            <a:r>
              <a:rPr lang="nb-NO" altLang="en-US"/>
              <a:t>TS requires more ”tuning”?</a:t>
            </a:r>
          </a:p>
          <a:p>
            <a:pPr lvl="1" eaLnBrk="1" hangingPunct="1"/>
            <a:r>
              <a:rPr lang="nb-NO" altLang="en-US"/>
              <a:t>TS produces better overall results?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1443" name="Rectangle 3"/>
          <p:cNvSpPr>
            <a:spLocks noGrp="1" noChangeArrowheads="1"/>
          </p:cNvSpPr>
          <p:nvPr>
            <p:ph type="body" idx="1"/>
          </p:nvPr>
        </p:nvSpPr>
        <p:spPr/>
        <p:txBody>
          <a:bodyPr/>
          <a:lstStyle/>
          <a:p>
            <a:r>
              <a:rPr lang="en-US" altLang="en-US" sz="2400"/>
              <a:t>Replace them with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Child 1  :  0001010     - 1.685	Fit: 2.839</a:t>
            </a:r>
          </a:p>
          <a:p>
            <a:pPr>
              <a:buFontTx/>
              <a:buNone/>
            </a:pPr>
            <a:r>
              <a:rPr lang="en-US" altLang="en-US" sz="2400"/>
              <a:t>	Person 3:  1101010	       1.339	Fit: 1.790</a:t>
            </a:r>
          </a:p>
          <a:p>
            <a:pPr>
              <a:buFontTx/>
              <a:buNone/>
            </a:pPr>
            <a:r>
              <a:rPr lang="en-US" altLang="en-US" sz="2400"/>
              <a:t>	</a:t>
            </a:r>
            <a:r>
              <a:rPr lang="en-US" altLang="en-US" sz="2400">
                <a:solidFill>
                  <a:srgbClr val="FF33CC"/>
                </a:solidFill>
              </a:rPr>
              <a:t>Child 2  :  1101101	       1.433	Fit: 2.054</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2794335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2467" name="Rectangle 3"/>
          <p:cNvSpPr>
            <a:spLocks noGrp="1" noChangeArrowheads="1"/>
          </p:cNvSpPr>
          <p:nvPr>
            <p:ph type="body" idx="1"/>
          </p:nvPr>
        </p:nvSpPr>
        <p:spPr/>
        <p:txBody>
          <a:bodyPr/>
          <a:lstStyle/>
          <a:p>
            <a:r>
              <a:rPr lang="en-US" altLang="en-US" sz="2000"/>
              <a:t>This process of:</a:t>
            </a:r>
          </a:p>
          <a:p>
            <a:pPr lvl="1"/>
            <a:r>
              <a:rPr lang="en-US" altLang="en-US" sz="1800"/>
              <a:t>Selecting two parents,</a:t>
            </a:r>
          </a:p>
          <a:p>
            <a:pPr lvl="1"/>
            <a:r>
              <a:rPr lang="en-US" altLang="en-US" sz="1800"/>
              <a:t>Allowing them to create two offspring, and</a:t>
            </a:r>
          </a:p>
          <a:p>
            <a:pPr lvl="1"/>
            <a:r>
              <a:rPr lang="en-US" altLang="en-US" sz="1800"/>
              <a:t>Immediately replacing the two worst individuals in the population with the offspring </a:t>
            </a:r>
          </a:p>
          <a:p>
            <a:r>
              <a:rPr lang="en-US" altLang="en-US" sz="2000"/>
              <a:t>Is repeated until a stopping criterion is reached</a:t>
            </a:r>
          </a:p>
          <a:p>
            <a:r>
              <a:rPr lang="en-US" altLang="en-US" sz="2000"/>
              <a:t>Notice that on each cycle the steady-state GA will make two function evaluations while a generational GA will make P (where P is the population size) function evaluations.</a:t>
            </a:r>
          </a:p>
          <a:p>
            <a:r>
              <a:rPr lang="en-US" altLang="en-US" sz="2000"/>
              <a:t>Therefore, you must be careful to count only function evaluations when comparing generational GAs with steady-state GAs.</a:t>
            </a:r>
          </a:p>
          <a:p>
            <a:pPr>
              <a:buFontTx/>
              <a:buNone/>
            </a:pPr>
            <a:r>
              <a:rPr lang="en-US" altLang="en-US" sz="2000"/>
              <a:t>		</a:t>
            </a:r>
          </a:p>
        </p:txBody>
      </p:sp>
    </p:spTree>
    <p:extLst>
      <p:ext uri="{BB962C8B-B14F-4D97-AF65-F5344CB8AC3E}">
        <p14:creationId xmlns:p14="http://schemas.microsoft.com/office/powerpoint/2010/main" val="1517668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CB9BEC-AF37-40C9-8ABC-8B67D4AED267}" type="slidenum">
              <a:rPr lang="en-US" altLang="en-US"/>
              <a:pPr/>
              <a:t>92</a:t>
            </a:fld>
            <a:endParaRPr lang="en-US" altLang="en-US"/>
          </a:p>
        </p:txBody>
      </p:sp>
      <p:sp>
        <p:nvSpPr>
          <p:cNvPr id="164866" name="Rectangle 2"/>
          <p:cNvSpPr>
            <a:spLocks noGrp="1" noChangeArrowheads="1"/>
          </p:cNvSpPr>
          <p:nvPr>
            <p:ph type="title"/>
          </p:nvPr>
        </p:nvSpPr>
        <p:spPr/>
        <p:txBody>
          <a:bodyPr/>
          <a:lstStyle/>
          <a:p>
            <a:pPr algn="ctr"/>
            <a:r>
              <a:rPr lang="en-US" altLang="en-US" sz="4000" b="1" u="sng"/>
              <a:t>Advantages Of GAs</a:t>
            </a:r>
          </a:p>
        </p:txBody>
      </p:sp>
      <p:sp>
        <p:nvSpPr>
          <p:cNvPr id="164867" name="Rectangle 3"/>
          <p:cNvSpPr>
            <a:spLocks noGrp="1" noChangeArrowheads="1"/>
          </p:cNvSpPr>
          <p:nvPr>
            <p:ph type="body" idx="1"/>
          </p:nvPr>
        </p:nvSpPr>
        <p:spPr/>
        <p:txBody>
          <a:bodyPr/>
          <a:lstStyle/>
          <a:p>
            <a:r>
              <a:rPr lang="en-US" altLang="en-US" sz="2800" b="1">
                <a:solidFill>
                  <a:schemeClr val="tx2"/>
                </a:solidFill>
              </a:rPr>
              <a:t>Global Search Methods</a:t>
            </a:r>
            <a:r>
              <a:rPr lang="en-US" altLang="en-US" sz="2400" b="1">
                <a:solidFill>
                  <a:schemeClr val="tx2"/>
                </a:solidFill>
              </a:rPr>
              <a:t>:</a:t>
            </a:r>
            <a:r>
              <a:rPr lang="en-US" altLang="en-US" sz="2400"/>
              <a:t> GAs search for the function optimum starting from a </a:t>
            </a:r>
            <a:r>
              <a:rPr lang="en-US" altLang="en-US" sz="2400" i="1">
                <a:solidFill>
                  <a:srgbClr val="CC3300"/>
                </a:solidFill>
              </a:rPr>
              <a:t>population of points</a:t>
            </a:r>
            <a:r>
              <a:rPr lang="en-US" altLang="en-US" sz="2400"/>
              <a:t> of the function domain, not a single one. This characteristic suggests that GAs are global search methods. They can, in fact, climb many peaks in parallel, reducing the probability of finding local minima, which is one of the drawbacks of traditional optimization methods.</a:t>
            </a:r>
          </a:p>
        </p:txBody>
      </p:sp>
    </p:spTree>
    <p:extLst>
      <p:ext uri="{BB962C8B-B14F-4D97-AF65-F5344CB8AC3E}">
        <p14:creationId xmlns:p14="http://schemas.microsoft.com/office/powerpoint/2010/main" val="2196751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1824B2-3569-4308-9BF9-36BC512D5EB8}" type="slidenum">
              <a:rPr lang="en-US" altLang="en-US"/>
              <a:pPr/>
              <a:t>93</a:t>
            </a:fld>
            <a:endParaRPr lang="en-US" altLang="en-US"/>
          </a:p>
        </p:txBody>
      </p:sp>
      <p:sp>
        <p:nvSpPr>
          <p:cNvPr id="165890" name="Rectangle 2"/>
          <p:cNvSpPr>
            <a:spLocks noGrp="1" noChangeArrowheads="1"/>
          </p:cNvSpPr>
          <p:nvPr>
            <p:ph type="title"/>
          </p:nvPr>
        </p:nvSpPr>
        <p:spPr/>
        <p:txBody>
          <a:bodyPr/>
          <a:lstStyle/>
          <a:p>
            <a:pPr algn="ctr"/>
            <a:r>
              <a:rPr lang="en-US" altLang="en-US" sz="4000" b="1" u="sng"/>
              <a:t>Advantages of GAs </a:t>
            </a:r>
            <a:r>
              <a:rPr lang="en-US" altLang="en-US" sz="4000"/>
              <a:t>(contd.)</a:t>
            </a:r>
            <a:endParaRPr lang="en-US" altLang="en-US" sz="4000" u="sng"/>
          </a:p>
        </p:txBody>
      </p:sp>
      <p:sp>
        <p:nvSpPr>
          <p:cNvPr id="165891" name="Rectangle 3"/>
          <p:cNvSpPr>
            <a:spLocks noGrp="1" noChangeArrowheads="1"/>
          </p:cNvSpPr>
          <p:nvPr>
            <p:ph type="body" idx="1"/>
          </p:nvPr>
        </p:nvSpPr>
        <p:spPr/>
        <p:txBody>
          <a:bodyPr/>
          <a:lstStyle/>
          <a:p>
            <a:r>
              <a:rPr lang="en-US" altLang="en-US" sz="2800" b="1">
                <a:solidFill>
                  <a:schemeClr val="tx2"/>
                </a:solidFill>
              </a:rPr>
              <a:t>Blind Search Methods: </a:t>
            </a:r>
            <a:r>
              <a:rPr lang="en-US" altLang="en-US" sz="2400"/>
              <a:t>GAs only use the information about the </a:t>
            </a:r>
            <a:r>
              <a:rPr lang="en-US" altLang="en-US" sz="2400" i="1">
                <a:solidFill>
                  <a:srgbClr val="CC3300"/>
                </a:solidFill>
              </a:rPr>
              <a:t>objective function</a:t>
            </a:r>
            <a:r>
              <a:rPr lang="en-US" altLang="en-US" sz="2400"/>
              <a:t>. They do not require knowledge of the first derivative or any other auxiliary information, allowing a number of problems to be solved without the need to formulate restrictive assumptions. For this reason, GAs are often called blind search methods.</a:t>
            </a:r>
          </a:p>
          <a:p>
            <a:pPr>
              <a:buFont typeface="Wingdings" pitchFamily="2" charset="2"/>
              <a:buNone/>
            </a:pPr>
            <a:endParaRPr lang="en-US" altLang="en-US"/>
          </a:p>
        </p:txBody>
      </p:sp>
    </p:spTree>
    <p:extLst>
      <p:ext uri="{BB962C8B-B14F-4D97-AF65-F5344CB8AC3E}">
        <p14:creationId xmlns:p14="http://schemas.microsoft.com/office/powerpoint/2010/main" val="30873449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0170E2-A70F-4F4A-BDEF-3EE8E71B18AD}" type="slidenum">
              <a:rPr lang="en-US" altLang="en-US"/>
              <a:pPr/>
              <a:t>94</a:t>
            </a:fld>
            <a:endParaRPr lang="en-US" altLang="en-US"/>
          </a:p>
        </p:txBody>
      </p:sp>
      <p:sp>
        <p:nvSpPr>
          <p:cNvPr id="166914" name="Rectangle 2"/>
          <p:cNvSpPr>
            <a:spLocks noGrp="1" noChangeArrowheads="1"/>
          </p:cNvSpPr>
          <p:nvPr>
            <p:ph type="title"/>
          </p:nvPr>
        </p:nvSpPr>
        <p:spPr/>
        <p:txBody>
          <a:bodyPr/>
          <a:lstStyle/>
          <a:p>
            <a:pPr algn="ctr"/>
            <a:r>
              <a:rPr lang="en-US" altLang="en-US" sz="4000" b="1" u="sng"/>
              <a:t>Advantages of GAs</a:t>
            </a:r>
            <a:r>
              <a:rPr lang="en-US" altLang="en-US"/>
              <a:t> (contd.)</a:t>
            </a:r>
          </a:p>
        </p:txBody>
      </p:sp>
      <p:sp>
        <p:nvSpPr>
          <p:cNvPr id="166915" name="Rectangle 3"/>
          <p:cNvSpPr>
            <a:spLocks noGrp="1" noChangeArrowheads="1"/>
          </p:cNvSpPr>
          <p:nvPr>
            <p:ph type="body" idx="1"/>
          </p:nvPr>
        </p:nvSpPr>
        <p:spPr/>
        <p:txBody>
          <a:bodyPr/>
          <a:lstStyle/>
          <a:p>
            <a:r>
              <a:rPr lang="en-US" altLang="en-US" sz="2800" b="1">
                <a:solidFill>
                  <a:schemeClr val="tx2"/>
                </a:solidFill>
              </a:rPr>
              <a:t>GAs use probabilistic transition rules</a:t>
            </a:r>
            <a:r>
              <a:rPr lang="en-US" altLang="en-US"/>
              <a:t> </a:t>
            </a:r>
            <a:r>
              <a:rPr lang="en-US" altLang="en-US" sz="2400"/>
              <a:t>during iterations, unlike the traditional methods that use fixed transition rules.</a:t>
            </a:r>
          </a:p>
          <a:p>
            <a:pPr>
              <a:buFont typeface="Wingdings" pitchFamily="2" charset="2"/>
              <a:buNone/>
            </a:pPr>
            <a:r>
              <a:rPr lang="en-US" altLang="en-US" sz="2400"/>
              <a:t>   This makes them more </a:t>
            </a:r>
            <a:r>
              <a:rPr lang="en-US" altLang="en-US" sz="2400">
                <a:solidFill>
                  <a:srgbClr val="CC3300"/>
                </a:solidFill>
              </a:rPr>
              <a:t>robust</a:t>
            </a:r>
            <a:r>
              <a:rPr lang="en-US" altLang="en-US" sz="2400"/>
              <a:t> and applicable to a large range of problems.</a:t>
            </a:r>
          </a:p>
        </p:txBody>
      </p:sp>
    </p:spTree>
    <p:extLst>
      <p:ext uri="{BB962C8B-B14F-4D97-AF65-F5344CB8AC3E}">
        <p14:creationId xmlns:p14="http://schemas.microsoft.com/office/powerpoint/2010/main" val="1739903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0A790E-7A45-47D9-9581-38177CF2A5D3}" type="slidenum">
              <a:rPr lang="en-US" altLang="en-US"/>
              <a:pPr/>
              <a:t>95</a:t>
            </a:fld>
            <a:endParaRPr lang="en-US" altLang="en-US"/>
          </a:p>
        </p:txBody>
      </p:sp>
      <p:sp>
        <p:nvSpPr>
          <p:cNvPr id="167938" name="Rectangle 2"/>
          <p:cNvSpPr>
            <a:spLocks noGrp="1" noChangeArrowheads="1"/>
          </p:cNvSpPr>
          <p:nvPr>
            <p:ph type="title"/>
          </p:nvPr>
        </p:nvSpPr>
        <p:spPr/>
        <p:txBody>
          <a:bodyPr/>
          <a:lstStyle/>
          <a:p>
            <a:pPr algn="ctr"/>
            <a:r>
              <a:rPr lang="en-US" altLang="en-US" sz="4000" b="1" u="sng"/>
              <a:t>Advantages of GAs</a:t>
            </a:r>
            <a:r>
              <a:rPr lang="en-US" altLang="en-US" sz="4000" b="1"/>
              <a:t> </a:t>
            </a:r>
            <a:r>
              <a:rPr lang="en-US" altLang="en-US" sz="4000"/>
              <a:t>(contd.)</a:t>
            </a:r>
          </a:p>
        </p:txBody>
      </p:sp>
      <p:sp>
        <p:nvSpPr>
          <p:cNvPr id="167939" name="Rectangle 3"/>
          <p:cNvSpPr>
            <a:spLocks noGrp="1" noChangeArrowheads="1"/>
          </p:cNvSpPr>
          <p:nvPr>
            <p:ph type="body" idx="1"/>
          </p:nvPr>
        </p:nvSpPr>
        <p:spPr/>
        <p:txBody>
          <a:bodyPr/>
          <a:lstStyle/>
          <a:p>
            <a:r>
              <a:rPr lang="en-US" altLang="en-US" sz="2800" b="1">
                <a:solidFill>
                  <a:schemeClr val="tx2"/>
                </a:solidFill>
              </a:rPr>
              <a:t>GAs can be easily used in </a:t>
            </a:r>
            <a:r>
              <a:rPr lang="en-US" altLang="en-US" sz="2800" b="1" i="1">
                <a:solidFill>
                  <a:schemeClr val="tx2"/>
                </a:solidFill>
              </a:rPr>
              <a:t>parallel machines-</a:t>
            </a:r>
            <a:r>
              <a:rPr lang="en-US" altLang="en-US"/>
              <a:t> </a:t>
            </a:r>
            <a:r>
              <a:rPr lang="en-US" altLang="en-US" sz="2400"/>
              <a:t>Since in real-world design optimization problems, most computational time is spent in evaluating a solution, with multiple processors all solutions in a population can be evaluated in a distributed manner. This reduces the overall computational time substantially.</a:t>
            </a:r>
          </a:p>
        </p:txBody>
      </p:sp>
    </p:spTree>
    <p:extLst>
      <p:ext uri="{BB962C8B-B14F-4D97-AF65-F5344CB8AC3E}">
        <p14:creationId xmlns:p14="http://schemas.microsoft.com/office/powerpoint/2010/main" val="28711720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828FECD8-190D-376A-5C2F-0D7845F83CD4}"/>
              </a:ext>
            </a:extLst>
          </p:cNvPr>
          <p:cNvSpPr>
            <a:spLocks noGrp="1" noChangeArrowheads="1"/>
          </p:cNvSpPr>
          <p:nvPr>
            <p:ph type="title"/>
          </p:nvPr>
        </p:nvSpPr>
        <p:spPr>
          <a:xfrm>
            <a:off x="381000" y="381000"/>
            <a:ext cx="8382000" cy="990600"/>
          </a:xfrm>
        </p:spPr>
        <p:txBody>
          <a:bodyPr/>
          <a:lstStyle/>
          <a:p>
            <a:pPr>
              <a:defRPr/>
            </a:pPr>
            <a:r>
              <a:rPr lang="en-US">
                <a:cs typeface="Tahoma" pitchFamily="34" charset="0"/>
              </a:rPr>
              <a:t>Knapsack Problem</a:t>
            </a:r>
          </a:p>
        </p:txBody>
      </p:sp>
      <p:sp>
        <p:nvSpPr>
          <p:cNvPr id="5123" name="Rectangle 3">
            <a:extLst>
              <a:ext uri="{FF2B5EF4-FFF2-40B4-BE49-F238E27FC236}">
                <a16:creationId xmlns:a16="http://schemas.microsoft.com/office/drawing/2014/main" id="{490C6565-0AEE-07BC-B908-912F5BF0F142}"/>
              </a:ext>
            </a:extLst>
          </p:cNvPr>
          <p:cNvSpPr>
            <a:spLocks noGrp="1" noChangeArrowheads="1"/>
          </p:cNvSpPr>
          <p:nvPr>
            <p:ph type="body" idx="1"/>
          </p:nvPr>
        </p:nvSpPr>
        <p:spPr>
          <a:xfrm>
            <a:off x="250825" y="2276475"/>
            <a:ext cx="6164263" cy="4191000"/>
          </a:xfrm>
        </p:spPr>
        <p:txBody>
          <a:bodyPr/>
          <a:lstStyle/>
          <a:p>
            <a:pPr>
              <a:lnSpc>
                <a:spcPct val="100000"/>
              </a:lnSpc>
            </a:pPr>
            <a:r>
              <a:rPr lang="en-US" altLang="en-US" sz="2400"/>
              <a:t>You are going on a picnic. </a:t>
            </a:r>
          </a:p>
          <a:p>
            <a:pPr>
              <a:lnSpc>
                <a:spcPct val="100000"/>
              </a:lnSpc>
            </a:pPr>
            <a:r>
              <a:rPr lang="en-US" altLang="en-US" sz="2400"/>
              <a:t>And have a number of items that you could take along. </a:t>
            </a:r>
          </a:p>
          <a:p>
            <a:pPr>
              <a:lnSpc>
                <a:spcPct val="100000"/>
              </a:lnSpc>
            </a:pPr>
            <a:r>
              <a:rPr lang="en-US" altLang="en-US" sz="2400"/>
              <a:t>Each item has a weight and a benefit or value.</a:t>
            </a:r>
          </a:p>
          <a:p>
            <a:pPr>
              <a:lnSpc>
                <a:spcPct val="100000"/>
              </a:lnSpc>
            </a:pPr>
            <a:r>
              <a:rPr lang="en-US" altLang="en-US" sz="2400"/>
              <a:t>You can take one of each item at most. </a:t>
            </a:r>
          </a:p>
          <a:p>
            <a:pPr>
              <a:lnSpc>
                <a:spcPct val="100000"/>
              </a:lnSpc>
            </a:pPr>
            <a:r>
              <a:rPr lang="en-US" altLang="en-US" sz="2400"/>
              <a:t>There is a capacity limit on the weight you can carry. </a:t>
            </a:r>
          </a:p>
          <a:p>
            <a:pPr>
              <a:lnSpc>
                <a:spcPct val="100000"/>
              </a:lnSpc>
            </a:pPr>
            <a:r>
              <a:rPr lang="en-US" altLang="en-US" sz="2400"/>
              <a:t>You should carry items with max. values.</a:t>
            </a:r>
          </a:p>
        </p:txBody>
      </p:sp>
      <p:sp>
        <p:nvSpPr>
          <p:cNvPr id="377860" name="Rectangle 4">
            <a:extLst>
              <a:ext uri="{FF2B5EF4-FFF2-40B4-BE49-F238E27FC236}">
                <a16:creationId xmlns:a16="http://schemas.microsoft.com/office/drawing/2014/main" id="{917F0224-2558-CE78-9DCC-43C640FB328C}"/>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Problem Description:</a:t>
            </a:r>
            <a:endParaRPr lang="en-US" b="1">
              <a:solidFill>
                <a:srgbClr val="FF0000"/>
              </a:solidFill>
              <a:effectLst>
                <a:outerShdw blurRad="38100" dist="38100" dir="2700000" algn="tl">
                  <a:srgbClr val="000000"/>
                </a:outerShdw>
              </a:effectLst>
              <a:latin typeface="Tahoma" pitchFamily="34" charset="0"/>
              <a:cs typeface="Arial" charset="0"/>
            </a:endParaRPr>
          </a:p>
        </p:txBody>
      </p:sp>
      <p:pic>
        <p:nvPicPr>
          <p:cNvPr id="5125" name="Picture 5" descr="Darwin2">
            <a:extLst>
              <a:ext uri="{FF2B5EF4-FFF2-40B4-BE49-F238E27FC236}">
                <a16:creationId xmlns:a16="http://schemas.microsoft.com/office/drawing/2014/main" id="{54D8E9F6-6508-9DC3-1C97-F5F69589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2286000"/>
            <a:ext cx="22098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86" descr="knapsack">
            <a:extLst>
              <a:ext uri="{FF2B5EF4-FFF2-40B4-BE49-F238E27FC236}">
                <a16:creationId xmlns:a16="http://schemas.microsoft.com/office/drawing/2014/main" id="{CB99D352-750D-2C99-475B-59C716346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276475"/>
            <a:ext cx="22320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E1A0E0AE-F8D8-1CC1-1BE7-E4569BFDE100}"/>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Knapsack Problem</a:t>
            </a:r>
          </a:p>
        </p:txBody>
      </p:sp>
      <p:sp>
        <p:nvSpPr>
          <p:cNvPr id="390148" name="Rectangle 4">
            <a:extLst>
              <a:ext uri="{FF2B5EF4-FFF2-40B4-BE49-F238E27FC236}">
                <a16:creationId xmlns:a16="http://schemas.microsoft.com/office/drawing/2014/main" id="{5907F36A-841F-1318-7BF0-575C0F49BF0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Arial" charset="0"/>
                <a:cs typeface="Arial" charset="0"/>
              </a:rPr>
              <a:t>Example:</a:t>
            </a:r>
          </a:p>
        </p:txBody>
      </p:sp>
      <p:sp>
        <p:nvSpPr>
          <p:cNvPr id="6148" name="Rectangle 65">
            <a:extLst>
              <a:ext uri="{FF2B5EF4-FFF2-40B4-BE49-F238E27FC236}">
                <a16:creationId xmlns:a16="http://schemas.microsoft.com/office/drawing/2014/main" id="{BB100520-A6F2-9618-4699-07F9388457AD}"/>
              </a:ext>
            </a:extLst>
          </p:cNvPr>
          <p:cNvSpPr>
            <a:spLocks noGrp="1" noChangeArrowheads="1"/>
          </p:cNvSpPr>
          <p:nvPr>
            <p:ph type="body" idx="1"/>
          </p:nvPr>
        </p:nvSpPr>
        <p:spPr>
          <a:xfrm>
            <a:off x="395288" y="2276475"/>
            <a:ext cx="6048375" cy="4191000"/>
          </a:xfrm>
        </p:spPr>
        <p:txBody>
          <a:bodyPr/>
          <a:lstStyle/>
          <a:p>
            <a:pPr>
              <a:lnSpc>
                <a:spcPct val="100000"/>
              </a:lnSpc>
            </a:pPr>
            <a:endParaRPr lang="en-US" altLang="en-US" sz="2400" b="1">
              <a:latin typeface="Times New Roman" panose="02020603050405020304" pitchFamily="18" charset="0"/>
            </a:endParaRPr>
          </a:p>
          <a:p>
            <a:pPr>
              <a:lnSpc>
                <a:spcPct val="100000"/>
              </a:lnSpc>
            </a:pPr>
            <a:r>
              <a:rPr lang="en-US" altLang="en-US" sz="2400" b="1">
                <a:latin typeface="Times New Roman" panose="02020603050405020304" pitchFamily="18" charset="0"/>
              </a:rPr>
              <a:t>Item: 	1   2   3   4   5   6   7</a:t>
            </a:r>
          </a:p>
          <a:p>
            <a:pPr>
              <a:lnSpc>
                <a:spcPct val="100000"/>
              </a:lnSpc>
            </a:pPr>
            <a:r>
              <a:rPr lang="en-US" altLang="en-US" sz="2400" b="1">
                <a:latin typeface="Times New Roman" panose="02020603050405020304" pitchFamily="18" charset="0"/>
              </a:rPr>
              <a:t>Benefit:	5   8   3   2   7   9   4</a:t>
            </a:r>
          </a:p>
          <a:p>
            <a:pPr>
              <a:lnSpc>
                <a:spcPct val="100000"/>
              </a:lnSpc>
            </a:pPr>
            <a:r>
              <a:rPr lang="en-US" altLang="en-US" sz="2400" b="1">
                <a:latin typeface="Times New Roman" panose="02020603050405020304" pitchFamily="18" charset="0"/>
              </a:rPr>
              <a:t>Weight:	7   8   4 10   4   6   4</a:t>
            </a:r>
          </a:p>
          <a:p>
            <a:pPr>
              <a:lnSpc>
                <a:spcPct val="100000"/>
              </a:lnSpc>
            </a:pPr>
            <a:r>
              <a:rPr lang="en-US" altLang="en-US" sz="2400" b="1">
                <a:latin typeface="Times New Roman" panose="02020603050405020304" pitchFamily="18" charset="0"/>
              </a:rPr>
              <a:t>Knapsack holds a maximum of 22 pounds </a:t>
            </a:r>
          </a:p>
          <a:p>
            <a:pPr>
              <a:lnSpc>
                <a:spcPct val="100000"/>
              </a:lnSpc>
            </a:pPr>
            <a:r>
              <a:rPr lang="en-US" altLang="en-US" sz="2400" b="1">
                <a:latin typeface="Times New Roman" panose="02020603050405020304" pitchFamily="18" charset="0"/>
              </a:rPr>
              <a:t>Fill it to get the maximum benefit</a:t>
            </a:r>
          </a:p>
        </p:txBody>
      </p:sp>
      <p:pic>
        <p:nvPicPr>
          <p:cNvPr id="6149" name="Picture 66" descr="Picture1">
            <a:extLst>
              <a:ext uri="{FF2B5EF4-FFF2-40B4-BE49-F238E27FC236}">
                <a16:creationId xmlns:a16="http://schemas.microsoft.com/office/drawing/2014/main" id="{159AC1B2-C5F6-5796-1743-8FD1D5404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1" descr="knap5">
            <a:extLst>
              <a:ext uri="{FF2B5EF4-FFF2-40B4-BE49-F238E27FC236}">
                <a16:creationId xmlns:a16="http://schemas.microsoft.com/office/drawing/2014/main" id="{C6F9C9AD-F52F-B046-BEE5-090F340C3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161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B3A49DB6-812B-360C-0B1D-D9FA315F4163}"/>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17795" name="Rectangle 3">
            <a:extLst>
              <a:ext uri="{FF2B5EF4-FFF2-40B4-BE49-F238E27FC236}">
                <a16:creationId xmlns:a16="http://schemas.microsoft.com/office/drawing/2014/main" id="{CB345F09-37E0-DD43-40F2-F79BADA0A61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a:t>
            </a:r>
          </a:p>
        </p:txBody>
      </p:sp>
      <p:sp>
        <p:nvSpPr>
          <p:cNvPr id="7172" name="Rectangle 4">
            <a:extLst>
              <a:ext uri="{FF2B5EF4-FFF2-40B4-BE49-F238E27FC236}">
                <a16:creationId xmlns:a16="http://schemas.microsoft.com/office/drawing/2014/main" id="{FAAEB92E-52D3-185B-22E7-91B03A617454}"/>
              </a:ext>
            </a:extLst>
          </p:cNvPr>
          <p:cNvSpPr>
            <a:spLocks noGrp="1" noChangeArrowheads="1"/>
          </p:cNvSpPr>
          <p:nvPr>
            <p:ph type="body" idx="1"/>
          </p:nvPr>
        </p:nvSpPr>
        <p:spPr>
          <a:xfrm>
            <a:off x="395288" y="2276475"/>
            <a:ext cx="6048375" cy="4191000"/>
          </a:xfrm>
        </p:spPr>
        <p:txBody>
          <a:bodyPr/>
          <a:lstStyle/>
          <a:p>
            <a:pPr marL="381000" indent="-381000">
              <a:lnSpc>
                <a:spcPct val="100000"/>
              </a:lnSpc>
              <a:buFont typeface="Wingdings" panose="05000000000000000000" pitchFamily="2" charset="2"/>
              <a:buAutoNum type="arabicPeriod"/>
            </a:pPr>
            <a:r>
              <a:rPr lang="en-US" altLang="en-US" sz="2000" b="1"/>
              <a:t>[Start] </a:t>
            </a:r>
          </a:p>
          <a:p>
            <a:pPr marL="800100" lvl="1" indent="-342900">
              <a:lnSpc>
                <a:spcPct val="100000"/>
              </a:lnSpc>
              <a:buFont typeface="Wingdings" panose="05000000000000000000" pitchFamily="2" charset="2"/>
              <a:buChar char="ü"/>
            </a:pPr>
            <a:r>
              <a:rPr lang="en-US" altLang="en-US" sz="1800"/>
              <a:t>Encoding: represent the individual.</a:t>
            </a:r>
            <a:r>
              <a:rPr lang="en-US" altLang="en-US" sz="1800" b="1"/>
              <a:t> </a:t>
            </a:r>
          </a:p>
          <a:p>
            <a:pPr marL="800100" lvl="1" indent="-342900">
              <a:lnSpc>
                <a:spcPct val="100000"/>
              </a:lnSpc>
              <a:buFont typeface="Wingdings" panose="05000000000000000000" pitchFamily="2" charset="2"/>
              <a:buChar char="ü"/>
            </a:pPr>
            <a:r>
              <a:rPr lang="en-US" altLang="en-US" sz="1800"/>
              <a:t>Generate random population of </a:t>
            </a:r>
            <a:r>
              <a:rPr lang="en-US" altLang="en-US" sz="1800" i="1"/>
              <a:t>n</a:t>
            </a:r>
            <a:r>
              <a:rPr lang="en-US" altLang="en-US" sz="1800"/>
              <a:t> chromosomes (suitable solutions for the problem). </a:t>
            </a:r>
          </a:p>
          <a:p>
            <a:pPr marL="381000" indent="-381000">
              <a:lnSpc>
                <a:spcPct val="100000"/>
              </a:lnSpc>
              <a:buFont typeface="Wingdings" panose="05000000000000000000" pitchFamily="2" charset="2"/>
              <a:buAutoNum type="arabicPeriod"/>
            </a:pPr>
            <a:r>
              <a:rPr lang="en-US" altLang="en-US" sz="2000" b="1"/>
              <a:t>[Fitness]</a:t>
            </a:r>
            <a:r>
              <a:rPr lang="en-US" altLang="en-US" sz="2000"/>
              <a:t> Evaluate the fitness of each chromosome.</a:t>
            </a:r>
          </a:p>
          <a:p>
            <a:pPr marL="381000" indent="-381000">
              <a:lnSpc>
                <a:spcPct val="100000"/>
              </a:lnSpc>
              <a:buFont typeface="Wingdings" panose="05000000000000000000" pitchFamily="2" charset="2"/>
              <a:buAutoNum type="arabicPeriod"/>
            </a:pPr>
            <a:r>
              <a:rPr lang="en-US" altLang="en-US" sz="2000" b="1"/>
              <a:t>[New population] </a:t>
            </a:r>
            <a:r>
              <a:rPr lang="en-US" altLang="en-US" sz="2000"/>
              <a:t>repeating following steps until the new population is complete.</a:t>
            </a:r>
          </a:p>
          <a:p>
            <a:pPr marL="381000" indent="-381000">
              <a:lnSpc>
                <a:spcPct val="100000"/>
              </a:lnSpc>
              <a:buFont typeface="Wingdings" panose="05000000000000000000" pitchFamily="2" charset="2"/>
              <a:buAutoNum type="arabicPeriod" startAt="4"/>
            </a:pPr>
            <a:r>
              <a:rPr lang="en-US" altLang="en-US" sz="2000" b="1"/>
              <a:t>[Selection] </a:t>
            </a:r>
            <a:r>
              <a:rPr lang="en-US" altLang="en-US" sz="2000"/>
              <a:t>Select the best two parents. </a:t>
            </a:r>
          </a:p>
          <a:p>
            <a:pPr marL="381000" indent="-381000">
              <a:lnSpc>
                <a:spcPct val="100000"/>
              </a:lnSpc>
              <a:buFont typeface="Wingdings" panose="05000000000000000000" pitchFamily="2" charset="2"/>
              <a:buAutoNum type="arabicPeriod" startAt="4"/>
            </a:pPr>
            <a:r>
              <a:rPr lang="en-US" altLang="en-US" sz="2000" b="1"/>
              <a:t>[Crossover]</a:t>
            </a:r>
            <a:r>
              <a:rPr lang="en-US" altLang="en-US" sz="2000"/>
              <a:t> cross over the parents to form a new offspring (children). </a:t>
            </a:r>
            <a:endParaRPr lang="he-IL" altLang="en-US" sz="1600">
              <a:latin typeface="Courier New" panose="02070309020205020404" pitchFamily="49" charset="0"/>
              <a:cs typeface="Courier New" panose="02070309020205020404" pitchFamily="49" charset="0"/>
            </a:endParaRPr>
          </a:p>
        </p:txBody>
      </p:sp>
      <p:pic>
        <p:nvPicPr>
          <p:cNvPr id="7173" name="Picture 7" descr="Picture1">
            <a:extLst>
              <a:ext uri="{FF2B5EF4-FFF2-40B4-BE49-F238E27FC236}">
                <a16:creationId xmlns:a16="http://schemas.microsoft.com/office/drawing/2014/main" id="{D0AA6F69-F16F-B474-4D23-9BDAFF0A1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G2">
            <a:extLst>
              <a:ext uri="{FF2B5EF4-FFF2-40B4-BE49-F238E27FC236}">
                <a16:creationId xmlns:a16="http://schemas.microsoft.com/office/drawing/2014/main" id="{AA1525C7-2C34-B714-81F5-F2CF7F19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45895E47-4CD3-43DA-BB52-942A35FE64A1}"/>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36227" name="Rectangle 3">
            <a:extLst>
              <a:ext uri="{FF2B5EF4-FFF2-40B4-BE49-F238E27FC236}">
                <a16:creationId xmlns:a16="http://schemas.microsoft.com/office/drawing/2014/main" id="{080704EB-1C1E-FCD0-EA5E-C4643FE3051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sz="2800"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 Cont.</a:t>
            </a:r>
          </a:p>
        </p:txBody>
      </p:sp>
      <p:sp>
        <p:nvSpPr>
          <p:cNvPr id="8196" name="Rectangle 4">
            <a:extLst>
              <a:ext uri="{FF2B5EF4-FFF2-40B4-BE49-F238E27FC236}">
                <a16:creationId xmlns:a16="http://schemas.microsoft.com/office/drawing/2014/main" id="{A96656E5-DE4E-2E71-C966-F18C89871384}"/>
              </a:ext>
            </a:extLst>
          </p:cNvPr>
          <p:cNvSpPr>
            <a:spLocks noGrp="1" noChangeArrowheads="1"/>
          </p:cNvSpPr>
          <p:nvPr>
            <p:ph type="body" idx="1"/>
          </p:nvPr>
        </p:nvSpPr>
        <p:spPr>
          <a:xfrm>
            <a:off x="395288" y="2276475"/>
            <a:ext cx="6048375" cy="4191000"/>
          </a:xfrm>
        </p:spPr>
        <p:txBody>
          <a:bodyPr/>
          <a:lstStyle/>
          <a:p>
            <a:pPr marL="609600" indent="-609600">
              <a:lnSpc>
                <a:spcPct val="100000"/>
              </a:lnSpc>
              <a:buFont typeface="Wingdings" panose="05000000000000000000" pitchFamily="2" charset="2"/>
              <a:buAutoNum type="arabicPeriod" startAt="6"/>
            </a:pPr>
            <a:r>
              <a:rPr lang="en-US" altLang="en-US" sz="2400" b="1"/>
              <a:t>[Mutation]</a:t>
            </a:r>
            <a:r>
              <a:rPr lang="en-US" altLang="en-US" sz="2400"/>
              <a:t> With a mutation probability.</a:t>
            </a:r>
          </a:p>
          <a:p>
            <a:pPr marL="609600" indent="-609600">
              <a:lnSpc>
                <a:spcPct val="100000"/>
              </a:lnSpc>
              <a:buFont typeface="Wingdings" panose="05000000000000000000" pitchFamily="2" charset="2"/>
              <a:buAutoNum type="arabicPeriod" startAt="7"/>
            </a:pPr>
            <a:r>
              <a:rPr lang="en-US" altLang="en-US" sz="2400" b="1"/>
              <a:t>[Accepting]</a:t>
            </a:r>
            <a:r>
              <a:rPr lang="en-US" altLang="en-US" sz="2400"/>
              <a:t> Place new offspring in a new population.</a:t>
            </a:r>
          </a:p>
          <a:p>
            <a:pPr marL="609600" indent="-609600">
              <a:lnSpc>
                <a:spcPct val="100000"/>
              </a:lnSpc>
              <a:buFont typeface="Wingdings" panose="05000000000000000000" pitchFamily="2" charset="2"/>
              <a:buAutoNum type="arabicPeriod" startAt="7"/>
            </a:pPr>
            <a:r>
              <a:rPr lang="en-US" altLang="en-US" sz="2400" b="1"/>
              <a:t>[Replace]</a:t>
            </a:r>
            <a:r>
              <a:rPr lang="en-US" altLang="en-US" sz="2400"/>
              <a:t> Use new generated population for a further run of algorithm.</a:t>
            </a:r>
          </a:p>
          <a:p>
            <a:pPr marL="609600" indent="-609600">
              <a:lnSpc>
                <a:spcPct val="100000"/>
              </a:lnSpc>
              <a:buFont typeface="Wingdings" panose="05000000000000000000" pitchFamily="2" charset="2"/>
              <a:buAutoNum type="arabicPeriod" startAt="7"/>
            </a:pPr>
            <a:r>
              <a:rPr lang="en-US" altLang="en-US" sz="2400" b="1"/>
              <a:t>[Test]</a:t>
            </a:r>
            <a:r>
              <a:rPr lang="en-US" altLang="en-US" sz="2400"/>
              <a:t> If the end condition is satisfied, then </a:t>
            </a:r>
            <a:r>
              <a:rPr lang="en-US" altLang="en-US" sz="2400" b="1"/>
              <a:t>stop</a:t>
            </a:r>
            <a:r>
              <a:rPr lang="en-US" altLang="en-US" sz="2400"/>
              <a:t>.</a:t>
            </a:r>
          </a:p>
          <a:p>
            <a:pPr marL="609600" indent="-609600">
              <a:lnSpc>
                <a:spcPct val="100000"/>
              </a:lnSpc>
              <a:buFont typeface="Wingdings" panose="05000000000000000000" pitchFamily="2" charset="2"/>
              <a:buAutoNum type="arabicPeriod" startAt="7"/>
            </a:pPr>
            <a:r>
              <a:rPr lang="en-US" altLang="en-US" sz="2400" b="1"/>
              <a:t>[Loop]</a:t>
            </a:r>
            <a:r>
              <a:rPr lang="en-US" altLang="en-US" sz="2400"/>
              <a:t> Go to step </a:t>
            </a:r>
            <a:r>
              <a:rPr lang="en-US" altLang="en-US" sz="2400" b="1"/>
              <a:t>2</a:t>
            </a:r>
            <a:r>
              <a:rPr lang="en-US" altLang="en-US" sz="2400"/>
              <a:t> .</a:t>
            </a:r>
            <a:endParaRPr lang="he-IL" altLang="en-US" sz="2400"/>
          </a:p>
        </p:txBody>
      </p:sp>
      <p:pic>
        <p:nvPicPr>
          <p:cNvPr id="8197" name="Picture 5" descr="Picture1">
            <a:extLst>
              <a:ext uri="{FF2B5EF4-FFF2-40B4-BE49-F238E27FC236}">
                <a16:creationId xmlns:a16="http://schemas.microsoft.com/office/drawing/2014/main" id="{F7EB335E-64F0-EC3F-8188-C7476F7F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G2">
            <a:extLst>
              <a:ext uri="{FF2B5EF4-FFF2-40B4-BE49-F238E27FC236}">
                <a16:creationId xmlns:a16="http://schemas.microsoft.com/office/drawing/2014/main" id="{917FBA42-83E1-5C72-BD28-792EDF97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F2628A-9BD1-49C8-A1C8-A370FAD5C575}"/>
</file>

<file path=customXml/itemProps2.xml><?xml version="1.0" encoding="utf-8"?>
<ds:datastoreItem xmlns:ds="http://schemas.openxmlformats.org/officeDocument/2006/customXml" ds:itemID="{DD12897C-0E2D-48C7-B2B6-48FFA6DD7E65}"/>
</file>

<file path=customXml/itemProps3.xml><?xml version="1.0" encoding="utf-8"?>
<ds:datastoreItem xmlns:ds="http://schemas.openxmlformats.org/officeDocument/2006/customXml" ds:itemID="{A63F4E5E-804C-41B9-9107-5FB99BB7D13F}"/>
</file>

<file path=docProps/app.xml><?xml version="1.0" encoding="utf-8"?>
<Properties xmlns="http://schemas.openxmlformats.org/officeDocument/2006/extended-properties" xmlns:vt="http://schemas.openxmlformats.org/officeDocument/2006/docPropsVTypes">
  <Template>Flow</Template>
  <TotalTime>1840</TotalTime>
  <Words>6438</Words>
  <Application>Microsoft Office PowerPoint</Application>
  <PresentationFormat>On-screen Show (4:3)</PresentationFormat>
  <Paragraphs>944</Paragraphs>
  <Slides>110</Slides>
  <Notes>22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26" baseType="lpstr">
      <vt:lpstr>Arial</vt:lpstr>
      <vt:lpstr>Calibri</vt:lpstr>
      <vt:lpstr>Cambria Math</vt:lpstr>
      <vt:lpstr>Constantia</vt:lpstr>
      <vt:lpstr>Courier New</vt:lpstr>
      <vt:lpstr>Monotype Sorts</vt:lpstr>
      <vt:lpstr>Symbol</vt:lpstr>
      <vt:lpstr>Tahoma</vt:lpstr>
      <vt:lpstr>Times</vt:lpstr>
      <vt:lpstr>Times New Roman</vt:lpstr>
      <vt:lpstr>Verdana</vt:lpstr>
      <vt:lpstr>Wingdings</vt:lpstr>
      <vt:lpstr>Wingdings 2</vt:lpstr>
      <vt:lpstr>Flow</vt:lpstr>
      <vt:lpstr>MS Org Chart</vt:lpstr>
      <vt:lpstr>Microsoft Draw Drawing</vt:lpstr>
      <vt:lpstr>Lecture</vt:lpstr>
      <vt:lpstr>Introduction To Genetic Algorithms (GAs) </vt:lpstr>
      <vt:lpstr>Agenda</vt:lpstr>
      <vt:lpstr>Local Search</vt:lpstr>
      <vt:lpstr>Local Search</vt:lpstr>
      <vt:lpstr>Local Search Based Metaheuristics</vt:lpstr>
      <vt:lpstr>PowerPoint Presentation</vt:lpstr>
      <vt:lpstr>PowerPoint Presentation</vt:lpstr>
      <vt:lpstr>Local Search Based Metaheuristics</vt:lpstr>
      <vt:lpstr>Genetic Algorithms</vt:lpstr>
      <vt:lpstr>What is Metaheuristics?</vt:lpstr>
      <vt:lpstr>Where Are Metaheuristics Used?</vt:lpstr>
      <vt:lpstr>What Are Genetic Algorithms (GAs)?</vt:lpstr>
      <vt:lpstr> Darwin’s Principle Of Natural Selection </vt:lpstr>
      <vt:lpstr>Basic Idea Of Principle Of Natural Selection</vt:lpstr>
      <vt:lpstr>The Genetic Algorithm</vt:lpstr>
      <vt:lpstr>Genetic Algorithms</vt:lpstr>
      <vt:lpstr>Genetic Algorithms (GA)</vt:lpstr>
      <vt:lpstr>GA - Analogies with biology</vt:lpstr>
      <vt:lpstr>Classes of Search Techniques</vt:lpstr>
      <vt:lpstr>Core Idea</vt:lpstr>
      <vt:lpstr>Basic Principle of Evolutionary Algorithms</vt:lpstr>
      <vt:lpstr>Key Concepts</vt:lpstr>
      <vt:lpstr>PowerPoint Presentation</vt:lpstr>
      <vt:lpstr>PowerPoint Presentation</vt:lpstr>
      <vt:lpstr>PowerPoint Presentation</vt:lpstr>
      <vt:lpstr>GA Algorithm Flow</vt:lpstr>
      <vt:lpstr>Working Mechanism Of GAs </vt:lpstr>
      <vt:lpstr>PowerPoint Presentation</vt:lpstr>
      <vt:lpstr>Taxonomy</vt:lpstr>
      <vt:lpstr>Simple Genetic Algorithm</vt:lpstr>
      <vt:lpstr>Nature to Computer Mapping</vt:lpstr>
      <vt:lpstr>Components of a GA</vt:lpstr>
      <vt:lpstr>Some Terms Used in Evolutionary Computation</vt:lpstr>
      <vt:lpstr>GA terminology</vt:lpstr>
      <vt:lpstr>Genotype, Phenotype, Population</vt:lpstr>
      <vt:lpstr>The GA cycle</vt:lpstr>
      <vt:lpstr>GA Operators and Parameters</vt:lpstr>
      <vt:lpstr>Encoding</vt:lpstr>
      <vt:lpstr>Encoding Methods</vt:lpstr>
      <vt:lpstr>Genetic Algorithms: Binary-Coded Representations</vt:lpstr>
      <vt:lpstr>Binary-Coded Representations</vt:lpstr>
      <vt:lpstr> Binary Coded Representations</vt:lpstr>
      <vt:lpstr>Encoding Methods (contd.)</vt:lpstr>
      <vt:lpstr>Encoding Methods (contd.)</vt:lpstr>
      <vt:lpstr> Real-Coded Representations</vt:lpstr>
      <vt:lpstr>Fitness Function </vt:lpstr>
      <vt:lpstr>Recombination </vt:lpstr>
      <vt:lpstr>Recombination</vt:lpstr>
      <vt:lpstr>Roulette Wheel Selection </vt:lpstr>
      <vt:lpstr>Example Of Roulette Wheel Selection</vt:lpstr>
      <vt:lpstr>Roulette Wheel For Example</vt:lpstr>
      <vt:lpstr>PowerPoint Presentation</vt:lpstr>
      <vt:lpstr>Pseudo code of Selection process</vt:lpstr>
      <vt:lpstr> Tournament Selection</vt:lpstr>
      <vt:lpstr>Genetic Algorithms: Genetic Procreation Operators</vt:lpstr>
      <vt:lpstr>Crossover </vt:lpstr>
      <vt:lpstr>Crossover Methods</vt:lpstr>
      <vt:lpstr>Crossover Methods (contd.)</vt:lpstr>
      <vt:lpstr>Crossover  Methods (contd.)</vt:lpstr>
      <vt:lpstr>Crossover Methods (contd.)</vt:lpstr>
      <vt:lpstr>Crossover (contd.)</vt:lpstr>
      <vt:lpstr>Real-Coded Crossover Operators</vt:lpstr>
      <vt:lpstr> Mid-Point Crossover</vt:lpstr>
      <vt:lpstr> Flat Crossover (BLX-0.0)</vt:lpstr>
      <vt:lpstr> BLX-</vt:lpstr>
      <vt:lpstr>PowerPoint Presentation</vt:lpstr>
      <vt:lpstr>PowerPoint Presentation</vt:lpstr>
      <vt:lpstr>Elitism </vt:lpstr>
      <vt:lpstr>Mutation</vt:lpstr>
      <vt:lpstr>Example Of Mutation</vt:lpstr>
      <vt:lpstr>Genetic Algorithms: Selection Who Survives</vt:lpstr>
      <vt:lpstr>Genetic Algorithm: Example by Hand</vt:lpstr>
      <vt:lpstr>Genetic Algorithms: Example</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Advantages Of GAs</vt:lpstr>
      <vt:lpstr>Advantages of GAs (contd.)</vt:lpstr>
      <vt:lpstr>Advantages of GAs (contd.)</vt:lpstr>
      <vt:lpstr>Advantages of GAs (contd.)</vt:lpstr>
      <vt:lpstr>Knapsack Problem</vt:lpstr>
      <vt:lpstr>Knapsack Problem</vt:lpstr>
      <vt:lpstr>Genetic Algorithm</vt:lpstr>
      <vt:lpstr>Genetic Algorithm</vt:lpstr>
      <vt:lpstr>Basic Steps</vt:lpstr>
      <vt:lpstr>Basic Steps Cont.</vt:lpstr>
      <vt:lpstr>Basic Steps Cont.</vt:lpstr>
      <vt:lpstr>Basic Steps Cont.</vt:lpstr>
      <vt:lpstr>Genetic Algorithm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Ahmet UNVEREN</cp:lastModifiedBy>
  <cp:revision>40</cp:revision>
  <dcterms:created xsi:type="dcterms:W3CDTF">2015-11-08T20:20:26Z</dcterms:created>
  <dcterms:modified xsi:type="dcterms:W3CDTF">2026-04-28T10:14:21Z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