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72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BACF91-2DBA-4D46-A7E4-317454A40E93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B81F0-7E30-4403-A1B3-4AC8E93AF7D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243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B81F0-7E30-4403-A1B3-4AC8E93AF7D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81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49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488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16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402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496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259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708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163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158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93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16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54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64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51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00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777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21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9992D-6D5C-468B-8E94-6AD6031A9E1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2C964-A9DB-4EAE-955D-902A19CF30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3923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88461B-573C-D83D-26A5-11853F6FDE6B}"/>
              </a:ext>
            </a:extLst>
          </p:cNvPr>
          <p:cNvSpPr txBox="1"/>
          <p:nvPr/>
        </p:nvSpPr>
        <p:spPr>
          <a:xfrm>
            <a:off x="2005782" y="1221347"/>
            <a:ext cx="910467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4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AING216 Basic Search Strategies</a:t>
            </a:r>
            <a:endParaRPr lang="en-GB" sz="4000" b="1" kern="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endParaRPr lang="en-GB" sz="4000" b="1" kern="0" dirty="0">
              <a:solidFill>
                <a:srgbClr val="FF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r>
              <a:rPr lang="en-GB" sz="4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Spring 2025-2026</a:t>
            </a:r>
          </a:p>
          <a:p>
            <a:pPr algn="ctr"/>
            <a:endParaRPr lang="en-GB" sz="4000" b="1" kern="0" dirty="0">
              <a:solidFill>
                <a:srgbClr val="FF0000"/>
              </a:solidFill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algn="ctr"/>
            <a:r>
              <a:rPr lang="en-GB" sz="4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Lecturer: Asst. Prof. Dr. Ahmet </a:t>
            </a:r>
            <a:r>
              <a:rPr lang="tr-TR" sz="4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Ünveren </a:t>
            </a: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059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61E93-6B67-7AE6-A95E-1C2A4673E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5315" y="75054"/>
            <a:ext cx="9905998" cy="1478570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Space and Search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FDB4E-8C80-E299-D5E4-EC05DF28F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78302"/>
            <a:ext cx="10409358" cy="546052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State Space vs Search Tree</a:t>
            </a:r>
          </a:p>
          <a:p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Space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conceptual representation of all possible states</a:t>
            </a:r>
          </a:p>
          <a:p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Tree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generated by expanding nodes during search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single state may appear multiple times in a search tree due to different paths.</a:t>
            </a:r>
          </a:p>
          <a:p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Nodes in a Search Tree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node typically contains:</a:t>
            </a:r>
          </a:p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state</a:t>
            </a:r>
          </a:p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parent node</a:t>
            </a:r>
          </a:p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action used to reach this state</a:t>
            </a:r>
          </a:p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 cost from the initial state</a:t>
            </a:r>
          </a:p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Depth in the tree</a:t>
            </a:r>
          </a:p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Types of Search</a:t>
            </a:r>
          </a:p>
          <a:p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Tree Search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track visited states</a:t>
            </a:r>
          </a:p>
          <a:p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 Search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Keeps track of explored states to avoid repetition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450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9C795-7A4D-395D-481F-D07201EB5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66427"/>
            <a:ext cx="9905998" cy="1478570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Search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E188F-A444-2CC2-BE46-2AE4BE47A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423" y="1658143"/>
            <a:ext cx="9905999" cy="35417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Search strategies differ in how they choose which node to expand next.</a:t>
            </a:r>
          </a:p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</a:rPr>
              <a:t>Two Major Categories</a:t>
            </a:r>
          </a:p>
          <a:p>
            <a:r>
              <a:rPr lang="en-GB" b="1" dirty="0"/>
              <a:t>Uninformed (Blind) Search</a:t>
            </a:r>
            <a:endParaRPr lang="en-GB" dirty="0"/>
          </a:p>
          <a:p>
            <a:r>
              <a:rPr lang="en-GB" b="1" dirty="0"/>
              <a:t>Informed (Heuristic) Search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main difference lies in whether the strategy uses additional problem-specific knowledge.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2043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88C6F-388C-7617-9C68-EE24E49CA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152692"/>
            <a:ext cx="9905998" cy="1478570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Uninformed Search Strategies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03016-4307-B0AF-F0E7-D409EF273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112808"/>
            <a:ext cx="9905999" cy="57451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What is Uninformed Search?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Uninformed search strategies: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no additional information about the goal beyond the problem definition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Explore the search space systematically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also called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blind search methods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General Characteristics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and easy to implement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inefficient for large state spaces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Guaranteed solutions only under certain conditions</a:t>
            </a:r>
          </a:p>
          <a:p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Examples of Uninformed Search 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Breadth-First Search (BFS)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Depth-First Search (DFS)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Uniform Cost Search (UCS)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Depth-Limited Search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Iterative Deepening Search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(Detailed algorithms, properties, and examples will be covered in later lectures.)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329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4C479-C305-1BA2-BECC-ABF477DF6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66428"/>
            <a:ext cx="9905998" cy="1072259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Informed Search Strategies</a:t>
            </a:r>
            <a:b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631C4-691B-3B6E-1879-15509B098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9434" y="560718"/>
            <a:ext cx="10443863" cy="629728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What is Informed Search?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Informed search strategies: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additional knowledge to guide the search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 employ a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heuristic function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Aim to reduce the number of explored nodes</a:t>
            </a:r>
          </a:p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Heuristic Function 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heuristic function h(n):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Estimates the cost from a node n to the goal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problem-specific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not need to be exact</a:t>
            </a:r>
          </a:p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Informed Search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efficient than uninformed search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significantly reduce search time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Widely used in practical AI systems</a:t>
            </a:r>
          </a:p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Examples of Informed Search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Greedy Best-First Search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A* Search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Beam Search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(Heuristic design, properties, and algorithms will be discussed later.)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753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4CB7A-DA88-1527-3E2C-05DDBABEB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378" y="118186"/>
            <a:ext cx="11283350" cy="1478570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Criteria for Search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31FAE-E071-EB1C-71AC-2E3427243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Search strategies are commonly evaluated based on:</a:t>
            </a:r>
          </a:p>
          <a:p>
            <a:r>
              <a:rPr lang="en-GB" b="1" dirty="0">
                <a:solidFill>
                  <a:schemeClr val="bg1"/>
                </a:solidFill>
              </a:rPr>
              <a:t>Completeness</a:t>
            </a:r>
            <a:r>
              <a:rPr lang="en-GB" dirty="0">
                <a:solidFill>
                  <a:schemeClr val="bg1"/>
                </a:solidFill>
              </a:rPr>
              <a:t> – Does it always find a solution if one exists?</a:t>
            </a:r>
          </a:p>
          <a:p>
            <a:r>
              <a:rPr lang="en-GB" b="1" dirty="0">
                <a:solidFill>
                  <a:schemeClr val="bg1"/>
                </a:solidFill>
              </a:rPr>
              <a:t>Optimality</a:t>
            </a:r>
            <a:r>
              <a:rPr lang="en-GB" dirty="0">
                <a:solidFill>
                  <a:schemeClr val="bg1"/>
                </a:solidFill>
              </a:rPr>
              <a:t> – Does it find the best solution?</a:t>
            </a:r>
          </a:p>
          <a:p>
            <a:r>
              <a:rPr lang="en-GB" b="1" dirty="0">
                <a:solidFill>
                  <a:schemeClr val="bg1"/>
                </a:solidFill>
              </a:rPr>
              <a:t>Time Complexity</a:t>
            </a:r>
            <a:r>
              <a:rPr lang="en-GB" dirty="0">
                <a:solidFill>
                  <a:schemeClr val="bg1"/>
                </a:solidFill>
              </a:rPr>
              <a:t> – How long does it take?</a:t>
            </a:r>
          </a:p>
          <a:p>
            <a:r>
              <a:rPr lang="en-GB" b="1" dirty="0">
                <a:solidFill>
                  <a:schemeClr val="bg1"/>
                </a:solidFill>
              </a:rPr>
              <a:t>Space Complexity</a:t>
            </a:r>
            <a:r>
              <a:rPr lang="en-GB" dirty="0">
                <a:solidFill>
                  <a:schemeClr val="bg1"/>
                </a:solidFill>
              </a:rPr>
              <a:t> – How much memory does it require?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894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AE943-70AB-8F68-056B-C7B614FCD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and 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DD869-B955-EFF2-DCCC-83B28791F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Search strategies are foundational to:</a:t>
            </a:r>
          </a:p>
          <a:p>
            <a:r>
              <a:rPr lang="en-GB" dirty="0"/>
              <a:t>Planning systems</a:t>
            </a:r>
          </a:p>
          <a:p>
            <a:r>
              <a:rPr lang="en-GB" dirty="0"/>
              <a:t>Robotics and navigation</a:t>
            </a:r>
          </a:p>
          <a:p>
            <a:r>
              <a:rPr lang="en-GB" dirty="0"/>
              <a:t>Game AI</a:t>
            </a:r>
          </a:p>
          <a:p>
            <a:r>
              <a:rPr lang="en-GB" dirty="0"/>
              <a:t>Automated reasoning</a:t>
            </a:r>
          </a:p>
          <a:p>
            <a:pPr marL="0" indent="0">
              <a:buNone/>
            </a:pPr>
            <a:r>
              <a:rPr lang="en-GB" dirty="0"/>
              <a:t>Understanding basic search prepares students for more advanced AI topics.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58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B3E76-CC28-C90E-FF3C-A71F86E38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221703"/>
            <a:ext cx="9905998" cy="1478570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 Summary and Transition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0088E-FF6A-FA2F-F98E-DFD4C3232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Key Takeaways</a:t>
            </a:r>
          </a:p>
          <a:p>
            <a:r>
              <a:rPr lang="en-GB" dirty="0"/>
              <a:t>Many AI problems can be </a:t>
            </a:r>
            <a:r>
              <a:rPr lang="en-GB" dirty="0" err="1"/>
              <a:t>modeled</a:t>
            </a:r>
            <a:r>
              <a:rPr lang="en-GB" dirty="0"/>
              <a:t> as search problems</a:t>
            </a:r>
          </a:p>
          <a:p>
            <a:r>
              <a:rPr lang="en-GB" dirty="0"/>
              <a:t>Search strategies define how solutions are explored</a:t>
            </a:r>
          </a:p>
          <a:p>
            <a:r>
              <a:rPr lang="en-GB" dirty="0"/>
              <a:t>Search methods are broadly classified into uninformed and informed</a:t>
            </a:r>
          </a:p>
          <a:p>
            <a:r>
              <a:rPr lang="en-GB" dirty="0"/>
              <a:t>This lecture focused on concepts, not detailed algorithms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91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EA8ADA9F-99E3-4964-8962-1118D1439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366C3164-AA9F-47E3-913A-4F002BC0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3FFBAC2-26D2-48B6-B2AA-34AEA0E79E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4" name="Rectangle 5">
                <a:extLst>
                  <a:ext uri="{FF2B5EF4-FFF2-40B4-BE49-F238E27FC236}">
                    <a16:creationId xmlns:a16="http://schemas.microsoft.com/office/drawing/2014/main" id="{9B164BCB-27D3-4B8C-AC13-0A6F461082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" name="Freeform 6">
                <a:extLst>
                  <a:ext uri="{FF2B5EF4-FFF2-40B4-BE49-F238E27FC236}">
                    <a16:creationId xmlns:a16="http://schemas.microsoft.com/office/drawing/2014/main" id="{10B247BE-F4A2-4259-9B20-FB9A555D28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 7">
                <a:extLst>
                  <a:ext uri="{FF2B5EF4-FFF2-40B4-BE49-F238E27FC236}">
                    <a16:creationId xmlns:a16="http://schemas.microsoft.com/office/drawing/2014/main" id="{39322C5A-DB6D-4B28-8C1C-1B1E896789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67009B08-E345-4516-96EC-ED0AB1F30B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9">
                <a:extLst>
                  <a:ext uri="{FF2B5EF4-FFF2-40B4-BE49-F238E27FC236}">
                    <a16:creationId xmlns:a16="http://schemas.microsoft.com/office/drawing/2014/main" id="{DFE2793C-165C-4635-A26E-C569C8E0C5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" name="Freeform 10">
                <a:extLst>
                  <a:ext uri="{FF2B5EF4-FFF2-40B4-BE49-F238E27FC236}">
                    <a16:creationId xmlns:a16="http://schemas.microsoft.com/office/drawing/2014/main" id="{ECDFEF2C-7B0A-41A1-BB61-C92CB3E3A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" name="Freeform 11">
                <a:extLst>
                  <a:ext uri="{FF2B5EF4-FFF2-40B4-BE49-F238E27FC236}">
                    <a16:creationId xmlns:a16="http://schemas.microsoft.com/office/drawing/2014/main" id="{0012A396-1946-4B40-AA39-0790157CE93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Freeform 12">
                <a:extLst>
                  <a:ext uri="{FF2B5EF4-FFF2-40B4-BE49-F238E27FC236}">
                    <a16:creationId xmlns:a16="http://schemas.microsoft.com/office/drawing/2014/main" id="{CD6C6024-F73D-4991-97B9-BE53FF24E3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" name="Freeform 13">
                <a:extLst>
                  <a:ext uri="{FF2B5EF4-FFF2-40B4-BE49-F238E27FC236}">
                    <a16:creationId xmlns:a16="http://schemas.microsoft.com/office/drawing/2014/main" id="{5977EDD1-3D10-43FA-B800-7A7C8112B7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" name="Freeform 14">
                <a:extLst>
                  <a:ext uri="{FF2B5EF4-FFF2-40B4-BE49-F238E27FC236}">
                    <a16:creationId xmlns:a16="http://schemas.microsoft.com/office/drawing/2014/main" id="{D37988CF-9FC6-48F5-82F8-D2EB0178A3B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Freeform 15">
                <a:extLst>
                  <a:ext uri="{FF2B5EF4-FFF2-40B4-BE49-F238E27FC236}">
                    <a16:creationId xmlns:a16="http://schemas.microsoft.com/office/drawing/2014/main" id="{EC5BB05B-491C-414A-91C3-B1CAB785A8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Line 16">
                <a:extLst>
                  <a:ext uri="{FF2B5EF4-FFF2-40B4-BE49-F238E27FC236}">
                    <a16:creationId xmlns:a16="http://schemas.microsoft.com/office/drawing/2014/main" id="{F3180CB6-F8D2-4596-B6CB-F9CEF5D3894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Freeform 17">
                <a:extLst>
                  <a:ext uri="{FF2B5EF4-FFF2-40B4-BE49-F238E27FC236}">
                    <a16:creationId xmlns:a16="http://schemas.microsoft.com/office/drawing/2014/main" id="{DF338DD3-80F8-4F68-AC7C-361ABF2A9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Freeform 18">
                <a:extLst>
                  <a:ext uri="{FF2B5EF4-FFF2-40B4-BE49-F238E27FC236}">
                    <a16:creationId xmlns:a16="http://schemas.microsoft.com/office/drawing/2014/main" id="{9666E4DB-B855-4A4E-BB50-1880738C11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" name="Freeform 19">
                <a:extLst>
                  <a:ext uri="{FF2B5EF4-FFF2-40B4-BE49-F238E27FC236}">
                    <a16:creationId xmlns:a16="http://schemas.microsoft.com/office/drawing/2014/main" id="{F570FD9C-B435-4EF1-962C-621F1261AA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20">
                <a:extLst>
                  <a:ext uri="{FF2B5EF4-FFF2-40B4-BE49-F238E27FC236}">
                    <a16:creationId xmlns:a16="http://schemas.microsoft.com/office/drawing/2014/main" id="{E236AF0B-3BDC-43C3-8FFC-2A94121E94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Rectangle 21">
                <a:extLst>
                  <a:ext uri="{FF2B5EF4-FFF2-40B4-BE49-F238E27FC236}">
                    <a16:creationId xmlns:a16="http://schemas.microsoft.com/office/drawing/2014/main" id="{3BA2C208-5097-4497-AA2C-ADDDAB48B6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Freeform 22">
                <a:extLst>
                  <a:ext uri="{FF2B5EF4-FFF2-40B4-BE49-F238E27FC236}">
                    <a16:creationId xmlns:a16="http://schemas.microsoft.com/office/drawing/2014/main" id="{6A45DD96-8D07-43CA-B036-6FDA880A17B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Freeform 23">
                <a:extLst>
                  <a:ext uri="{FF2B5EF4-FFF2-40B4-BE49-F238E27FC236}">
                    <a16:creationId xmlns:a16="http://schemas.microsoft.com/office/drawing/2014/main" id="{AF7F7CBB-E154-4CD5-9ED0-D5DDC1DFEAE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Freeform 24">
                <a:extLst>
                  <a:ext uri="{FF2B5EF4-FFF2-40B4-BE49-F238E27FC236}">
                    <a16:creationId xmlns:a16="http://schemas.microsoft.com/office/drawing/2014/main" id="{EFF4AB16-41DD-4877-8C28-ED78F4CA7F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25">
                <a:extLst>
                  <a:ext uri="{FF2B5EF4-FFF2-40B4-BE49-F238E27FC236}">
                    <a16:creationId xmlns:a16="http://schemas.microsoft.com/office/drawing/2014/main" id="{30BCBD5D-92EB-487E-B1D0-F9000D45D1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Freeform 26">
                <a:extLst>
                  <a:ext uri="{FF2B5EF4-FFF2-40B4-BE49-F238E27FC236}">
                    <a16:creationId xmlns:a16="http://schemas.microsoft.com/office/drawing/2014/main" id="{DA07BDB8-9827-4EBF-9B99-6C503EA0BC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Freeform 27">
                <a:extLst>
                  <a:ext uri="{FF2B5EF4-FFF2-40B4-BE49-F238E27FC236}">
                    <a16:creationId xmlns:a16="http://schemas.microsoft.com/office/drawing/2014/main" id="{7F41FB05-1B3F-450A-A1A7-8C8BD182A5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Freeform 28">
                <a:extLst>
                  <a:ext uri="{FF2B5EF4-FFF2-40B4-BE49-F238E27FC236}">
                    <a16:creationId xmlns:a16="http://schemas.microsoft.com/office/drawing/2014/main" id="{0629E219-1F32-41C1-B921-05E4561179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" name="Freeform 29">
                <a:extLst>
                  <a:ext uri="{FF2B5EF4-FFF2-40B4-BE49-F238E27FC236}">
                    <a16:creationId xmlns:a16="http://schemas.microsoft.com/office/drawing/2014/main" id="{8081FB28-486E-4C09-9D15-0B2657B56FB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" name="Freeform 30">
                <a:extLst>
                  <a:ext uri="{FF2B5EF4-FFF2-40B4-BE49-F238E27FC236}">
                    <a16:creationId xmlns:a16="http://schemas.microsoft.com/office/drawing/2014/main" id="{CB547EFB-F29D-4336-9644-0AE7A94EA4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" name="Freeform 31">
                <a:extLst>
                  <a:ext uri="{FF2B5EF4-FFF2-40B4-BE49-F238E27FC236}">
                    <a16:creationId xmlns:a16="http://schemas.microsoft.com/office/drawing/2014/main" id="{BB2793F4-FAD7-459A-BC46-06BB1D4FAA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C01589C-0235-4B21-B264-777746D4D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4" name="Freeform 32">
                <a:extLst>
                  <a:ext uri="{FF2B5EF4-FFF2-40B4-BE49-F238E27FC236}">
                    <a16:creationId xmlns:a16="http://schemas.microsoft.com/office/drawing/2014/main" id="{678F5669-8CE7-445E-8D54-49C5E2013B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Freeform 33">
                <a:extLst>
                  <a:ext uri="{FF2B5EF4-FFF2-40B4-BE49-F238E27FC236}">
                    <a16:creationId xmlns:a16="http://schemas.microsoft.com/office/drawing/2014/main" id="{E93A3F8E-D876-485E-9EDC-43E315DE1E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" name="Freeform 34">
                <a:extLst>
                  <a:ext uri="{FF2B5EF4-FFF2-40B4-BE49-F238E27FC236}">
                    <a16:creationId xmlns:a16="http://schemas.microsoft.com/office/drawing/2014/main" id="{B4F848A6-931A-4CC9-9B29-C7A9CEA3AC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" name="Freeform 35">
                <a:extLst>
                  <a:ext uri="{FF2B5EF4-FFF2-40B4-BE49-F238E27FC236}">
                    <a16:creationId xmlns:a16="http://schemas.microsoft.com/office/drawing/2014/main" id="{5C4204D4-6782-4DB1-8FF8-86CC698AF2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 36">
                <a:extLst>
                  <a:ext uri="{FF2B5EF4-FFF2-40B4-BE49-F238E27FC236}">
                    <a16:creationId xmlns:a16="http://schemas.microsoft.com/office/drawing/2014/main" id="{3907C583-5764-43DC-8AF9-992D3472F6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9" name="Freeform 37">
                <a:extLst>
                  <a:ext uri="{FF2B5EF4-FFF2-40B4-BE49-F238E27FC236}">
                    <a16:creationId xmlns:a16="http://schemas.microsoft.com/office/drawing/2014/main" id="{56CE3D6E-1121-4EF2-9DFB-7F3937FCCD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Freeform 38">
                <a:extLst>
                  <a:ext uri="{FF2B5EF4-FFF2-40B4-BE49-F238E27FC236}">
                    <a16:creationId xmlns:a16="http://schemas.microsoft.com/office/drawing/2014/main" id="{3AEB7245-E197-4AE5-BCFC-7821E49EFE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" name="Freeform 39">
                <a:extLst>
                  <a:ext uri="{FF2B5EF4-FFF2-40B4-BE49-F238E27FC236}">
                    <a16:creationId xmlns:a16="http://schemas.microsoft.com/office/drawing/2014/main" id="{801E9C76-F4FB-4C4D-9350-B526F294E0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40">
                <a:extLst>
                  <a:ext uri="{FF2B5EF4-FFF2-40B4-BE49-F238E27FC236}">
                    <a16:creationId xmlns:a16="http://schemas.microsoft.com/office/drawing/2014/main" id="{F9C0C5DE-6C8C-4CD0-9C91-6A132A06DA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" name="Rectangle 41">
                <a:extLst>
                  <a:ext uri="{FF2B5EF4-FFF2-40B4-BE49-F238E27FC236}">
                    <a16:creationId xmlns:a16="http://schemas.microsoft.com/office/drawing/2014/main" id="{955A7039-8B66-4CF0-8048-0AD0F4A5B8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C068D0EE-C6C8-484A-AFB7-3602BA27F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DE5FB8C-CC3F-4C24-BF4F-1B5999DE6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0C32DFB-140B-E3A4-A3DA-595694ED9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512443"/>
              </p:ext>
            </p:extLst>
          </p:nvPr>
        </p:nvGraphicFramePr>
        <p:xfrm>
          <a:off x="661554" y="655637"/>
          <a:ext cx="10869284" cy="55588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69284">
                  <a:extLst>
                    <a:ext uri="{9D8B030D-6E8A-4147-A177-3AD203B41FA5}">
                      <a16:colId xmlns:a16="http://schemas.microsoft.com/office/drawing/2014/main" val="343036226"/>
                    </a:ext>
                  </a:extLst>
                </a:gridCol>
              </a:tblGrid>
              <a:tr h="5558895">
                <a:tc>
                  <a:txBody>
                    <a:bodyPr/>
                    <a:lstStyle/>
                    <a:p>
                      <a:pPr marL="1143000" marR="0" indent="-1143000" algn="l">
                        <a:lnSpc>
                          <a:spcPct val="115000"/>
                        </a:lnSpc>
                        <a:buNone/>
                      </a:pPr>
                      <a:r>
                        <a:rPr lang="tr-TR" sz="2600" kern="1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Catalog Description: </a:t>
                      </a:r>
                      <a:endParaRPr lang="en-GB" sz="3100" kern="1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tr-TR" sz="2300" kern="1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This course will enable students to learn the basic search algorithms needed to become proficient in artificial intelligence. We can list the basic search strategies of artificial intelligence as follows: Uninformed Search, Informed Search, Heuristics, Admissable Heuristics, Local Search, Metaheuristics and Evolutionary Algorithms. The specified strategies will be explained with detailed real-world examples.</a:t>
                      </a:r>
                      <a:endParaRPr lang="en-GB" sz="3100" kern="1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tr-TR" sz="2300" kern="1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3100" kern="1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tr-TR" sz="2300" kern="1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Credits: ( 4 / 1 / 0 ) 4           Prerequisites: AING201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r>
                        <a:rPr lang="tr-TR" sz="2300" kern="15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ECTS: 6</a:t>
                      </a:r>
                    </a:p>
                    <a:p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Textbook(s):  </a:t>
                      </a:r>
                      <a:endParaRPr lang="en-GB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Artificial Intelligence: A Modern Approach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Stuart Russell and Peter Norvig.</a:t>
                      </a:r>
                      <a:endParaRPr lang="en-GB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 for Games</a:t>
                      </a:r>
                      <a:r>
                        <a:rPr lang="tr-TR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by Ian Millington and John Funge.</a:t>
                      </a:r>
                      <a:endParaRPr lang="en-GB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buNone/>
                      </a:pPr>
                      <a:endParaRPr lang="en-GB" sz="3100" kern="15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8523" marR="178523" marT="0" marB="0" anchor="ctr"/>
                </a:tc>
                <a:extLst>
                  <a:ext uri="{0D108BD9-81ED-4DB2-BD59-A6C34878D82A}">
                    <a16:rowId xmlns:a16="http://schemas.microsoft.com/office/drawing/2014/main" val="4071804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361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EA8ADA9F-99E3-4964-8962-1118D1439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366C3164-AA9F-47E3-913A-4F002BC0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3FFBAC2-26D2-48B6-B2AA-34AEA0E79E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4" name="Rectangle 5">
                <a:extLst>
                  <a:ext uri="{FF2B5EF4-FFF2-40B4-BE49-F238E27FC236}">
                    <a16:creationId xmlns:a16="http://schemas.microsoft.com/office/drawing/2014/main" id="{9B164BCB-27D3-4B8C-AC13-0A6F461082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" name="Freeform 6">
                <a:extLst>
                  <a:ext uri="{FF2B5EF4-FFF2-40B4-BE49-F238E27FC236}">
                    <a16:creationId xmlns:a16="http://schemas.microsoft.com/office/drawing/2014/main" id="{10B247BE-F4A2-4259-9B20-FB9A555D28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 7">
                <a:extLst>
                  <a:ext uri="{FF2B5EF4-FFF2-40B4-BE49-F238E27FC236}">
                    <a16:creationId xmlns:a16="http://schemas.microsoft.com/office/drawing/2014/main" id="{39322C5A-DB6D-4B28-8C1C-1B1E896789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67009B08-E345-4516-96EC-ED0AB1F30B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9">
                <a:extLst>
                  <a:ext uri="{FF2B5EF4-FFF2-40B4-BE49-F238E27FC236}">
                    <a16:creationId xmlns:a16="http://schemas.microsoft.com/office/drawing/2014/main" id="{DFE2793C-165C-4635-A26E-C569C8E0C5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" name="Freeform 10">
                <a:extLst>
                  <a:ext uri="{FF2B5EF4-FFF2-40B4-BE49-F238E27FC236}">
                    <a16:creationId xmlns:a16="http://schemas.microsoft.com/office/drawing/2014/main" id="{ECDFEF2C-7B0A-41A1-BB61-C92CB3E3A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" name="Freeform 11">
                <a:extLst>
                  <a:ext uri="{FF2B5EF4-FFF2-40B4-BE49-F238E27FC236}">
                    <a16:creationId xmlns:a16="http://schemas.microsoft.com/office/drawing/2014/main" id="{0012A396-1946-4B40-AA39-0790157CE93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Freeform 12">
                <a:extLst>
                  <a:ext uri="{FF2B5EF4-FFF2-40B4-BE49-F238E27FC236}">
                    <a16:creationId xmlns:a16="http://schemas.microsoft.com/office/drawing/2014/main" id="{CD6C6024-F73D-4991-97B9-BE53FF24E3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" name="Freeform 13">
                <a:extLst>
                  <a:ext uri="{FF2B5EF4-FFF2-40B4-BE49-F238E27FC236}">
                    <a16:creationId xmlns:a16="http://schemas.microsoft.com/office/drawing/2014/main" id="{5977EDD1-3D10-43FA-B800-7A7C8112B7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" name="Freeform 14">
                <a:extLst>
                  <a:ext uri="{FF2B5EF4-FFF2-40B4-BE49-F238E27FC236}">
                    <a16:creationId xmlns:a16="http://schemas.microsoft.com/office/drawing/2014/main" id="{D37988CF-9FC6-48F5-82F8-D2EB0178A3B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Freeform 15">
                <a:extLst>
                  <a:ext uri="{FF2B5EF4-FFF2-40B4-BE49-F238E27FC236}">
                    <a16:creationId xmlns:a16="http://schemas.microsoft.com/office/drawing/2014/main" id="{EC5BB05B-491C-414A-91C3-B1CAB785A8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Line 16">
                <a:extLst>
                  <a:ext uri="{FF2B5EF4-FFF2-40B4-BE49-F238E27FC236}">
                    <a16:creationId xmlns:a16="http://schemas.microsoft.com/office/drawing/2014/main" id="{F3180CB6-F8D2-4596-B6CB-F9CEF5D3894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Freeform 17">
                <a:extLst>
                  <a:ext uri="{FF2B5EF4-FFF2-40B4-BE49-F238E27FC236}">
                    <a16:creationId xmlns:a16="http://schemas.microsoft.com/office/drawing/2014/main" id="{DF338DD3-80F8-4F68-AC7C-361ABF2A9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Freeform 18">
                <a:extLst>
                  <a:ext uri="{FF2B5EF4-FFF2-40B4-BE49-F238E27FC236}">
                    <a16:creationId xmlns:a16="http://schemas.microsoft.com/office/drawing/2014/main" id="{9666E4DB-B855-4A4E-BB50-1880738C11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" name="Freeform 19">
                <a:extLst>
                  <a:ext uri="{FF2B5EF4-FFF2-40B4-BE49-F238E27FC236}">
                    <a16:creationId xmlns:a16="http://schemas.microsoft.com/office/drawing/2014/main" id="{F570FD9C-B435-4EF1-962C-621F1261AA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20">
                <a:extLst>
                  <a:ext uri="{FF2B5EF4-FFF2-40B4-BE49-F238E27FC236}">
                    <a16:creationId xmlns:a16="http://schemas.microsoft.com/office/drawing/2014/main" id="{E236AF0B-3BDC-43C3-8FFC-2A94121E94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Rectangle 21">
                <a:extLst>
                  <a:ext uri="{FF2B5EF4-FFF2-40B4-BE49-F238E27FC236}">
                    <a16:creationId xmlns:a16="http://schemas.microsoft.com/office/drawing/2014/main" id="{3BA2C208-5097-4497-AA2C-ADDDAB48B6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Freeform 22">
                <a:extLst>
                  <a:ext uri="{FF2B5EF4-FFF2-40B4-BE49-F238E27FC236}">
                    <a16:creationId xmlns:a16="http://schemas.microsoft.com/office/drawing/2014/main" id="{6A45DD96-8D07-43CA-B036-6FDA880A17B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Freeform 23">
                <a:extLst>
                  <a:ext uri="{FF2B5EF4-FFF2-40B4-BE49-F238E27FC236}">
                    <a16:creationId xmlns:a16="http://schemas.microsoft.com/office/drawing/2014/main" id="{AF7F7CBB-E154-4CD5-9ED0-D5DDC1DFEAE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Freeform 24">
                <a:extLst>
                  <a:ext uri="{FF2B5EF4-FFF2-40B4-BE49-F238E27FC236}">
                    <a16:creationId xmlns:a16="http://schemas.microsoft.com/office/drawing/2014/main" id="{EFF4AB16-41DD-4877-8C28-ED78F4CA7F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25">
                <a:extLst>
                  <a:ext uri="{FF2B5EF4-FFF2-40B4-BE49-F238E27FC236}">
                    <a16:creationId xmlns:a16="http://schemas.microsoft.com/office/drawing/2014/main" id="{30BCBD5D-92EB-487E-B1D0-F9000D45D1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Freeform 26">
                <a:extLst>
                  <a:ext uri="{FF2B5EF4-FFF2-40B4-BE49-F238E27FC236}">
                    <a16:creationId xmlns:a16="http://schemas.microsoft.com/office/drawing/2014/main" id="{DA07BDB8-9827-4EBF-9B99-6C503EA0BC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Freeform 27">
                <a:extLst>
                  <a:ext uri="{FF2B5EF4-FFF2-40B4-BE49-F238E27FC236}">
                    <a16:creationId xmlns:a16="http://schemas.microsoft.com/office/drawing/2014/main" id="{7F41FB05-1B3F-450A-A1A7-8C8BD182A5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Freeform 28">
                <a:extLst>
                  <a:ext uri="{FF2B5EF4-FFF2-40B4-BE49-F238E27FC236}">
                    <a16:creationId xmlns:a16="http://schemas.microsoft.com/office/drawing/2014/main" id="{0629E219-1F32-41C1-B921-05E4561179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" name="Freeform 29">
                <a:extLst>
                  <a:ext uri="{FF2B5EF4-FFF2-40B4-BE49-F238E27FC236}">
                    <a16:creationId xmlns:a16="http://schemas.microsoft.com/office/drawing/2014/main" id="{8081FB28-486E-4C09-9D15-0B2657B56FB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" name="Freeform 30">
                <a:extLst>
                  <a:ext uri="{FF2B5EF4-FFF2-40B4-BE49-F238E27FC236}">
                    <a16:creationId xmlns:a16="http://schemas.microsoft.com/office/drawing/2014/main" id="{CB547EFB-F29D-4336-9644-0AE7A94EA4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" name="Freeform 31">
                <a:extLst>
                  <a:ext uri="{FF2B5EF4-FFF2-40B4-BE49-F238E27FC236}">
                    <a16:creationId xmlns:a16="http://schemas.microsoft.com/office/drawing/2014/main" id="{BB2793F4-FAD7-459A-BC46-06BB1D4FAA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C01589C-0235-4B21-B264-777746D4D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4" name="Freeform 32">
                <a:extLst>
                  <a:ext uri="{FF2B5EF4-FFF2-40B4-BE49-F238E27FC236}">
                    <a16:creationId xmlns:a16="http://schemas.microsoft.com/office/drawing/2014/main" id="{678F5669-8CE7-445E-8D54-49C5E2013B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Freeform 33">
                <a:extLst>
                  <a:ext uri="{FF2B5EF4-FFF2-40B4-BE49-F238E27FC236}">
                    <a16:creationId xmlns:a16="http://schemas.microsoft.com/office/drawing/2014/main" id="{E93A3F8E-D876-485E-9EDC-43E315DE1E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" name="Freeform 34">
                <a:extLst>
                  <a:ext uri="{FF2B5EF4-FFF2-40B4-BE49-F238E27FC236}">
                    <a16:creationId xmlns:a16="http://schemas.microsoft.com/office/drawing/2014/main" id="{B4F848A6-931A-4CC9-9B29-C7A9CEA3AC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" name="Freeform 35">
                <a:extLst>
                  <a:ext uri="{FF2B5EF4-FFF2-40B4-BE49-F238E27FC236}">
                    <a16:creationId xmlns:a16="http://schemas.microsoft.com/office/drawing/2014/main" id="{5C4204D4-6782-4DB1-8FF8-86CC698AF2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 36">
                <a:extLst>
                  <a:ext uri="{FF2B5EF4-FFF2-40B4-BE49-F238E27FC236}">
                    <a16:creationId xmlns:a16="http://schemas.microsoft.com/office/drawing/2014/main" id="{3907C583-5764-43DC-8AF9-992D3472F6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9" name="Freeform 37">
                <a:extLst>
                  <a:ext uri="{FF2B5EF4-FFF2-40B4-BE49-F238E27FC236}">
                    <a16:creationId xmlns:a16="http://schemas.microsoft.com/office/drawing/2014/main" id="{56CE3D6E-1121-4EF2-9DFB-7F3937FCCD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Freeform 38">
                <a:extLst>
                  <a:ext uri="{FF2B5EF4-FFF2-40B4-BE49-F238E27FC236}">
                    <a16:creationId xmlns:a16="http://schemas.microsoft.com/office/drawing/2014/main" id="{3AEB7245-E197-4AE5-BCFC-7821E49EFE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" name="Freeform 39">
                <a:extLst>
                  <a:ext uri="{FF2B5EF4-FFF2-40B4-BE49-F238E27FC236}">
                    <a16:creationId xmlns:a16="http://schemas.microsoft.com/office/drawing/2014/main" id="{801E9C76-F4FB-4C4D-9350-B526F294E0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40">
                <a:extLst>
                  <a:ext uri="{FF2B5EF4-FFF2-40B4-BE49-F238E27FC236}">
                    <a16:creationId xmlns:a16="http://schemas.microsoft.com/office/drawing/2014/main" id="{F9C0C5DE-6C8C-4CD0-9C91-6A132A06DA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" name="Rectangle 41">
                <a:extLst>
                  <a:ext uri="{FF2B5EF4-FFF2-40B4-BE49-F238E27FC236}">
                    <a16:creationId xmlns:a16="http://schemas.microsoft.com/office/drawing/2014/main" id="{955A7039-8B66-4CF0-8048-0AD0F4A5B8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C068D0EE-C6C8-484A-AFB7-3602BA27F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DE5FB8C-CC3F-4C24-BF4F-1B5999DE6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A22144-90E8-CDAA-7048-4ADBA4EEEC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081341"/>
              </p:ext>
            </p:extLst>
          </p:nvPr>
        </p:nvGraphicFramePr>
        <p:xfrm>
          <a:off x="658761" y="673867"/>
          <a:ext cx="10889773" cy="55102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20856">
                  <a:extLst>
                    <a:ext uri="{9D8B030D-6E8A-4147-A177-3AD203B41FA5}">
                      <a16:colId xmlns:a16="http://schemas.microsoft.com/office/drawing/2014/main" val="591959504"/>
                    </a:ext>
                  </a:extLst>
                </a:gridCol>
                <a:gridCol w="7568917">
                  <a:extLst>
                    <a:ext uri="{9D8B030D-6E8A-4147-A177-3AD203B41FA5}">
                      <a16:colId xmlns:a16="http://schemas.microsoft.com/office/drawing/2014/main" val="1514618806"/>
                    </a:ext>
                  </a:extLst>
                </a:gridCol>
              </a:tblGrid>
              <a:tr h="12823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800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Topics Covered and Class Schedule</a:t>
                      </a:r>
                      <a:r>
                        <a:rPr lang="en-US" sz="1800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GB" sz="1900" kern="1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800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hours of lectures per week)</a:t>
                      </a:r>
                      <a:endParaRPr lang="en-GB" sz="1900" kern="1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800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900" kern="15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94718" marR="94718" marT="0" marB="0" anchor="ctr"/>
                </a:tc>
                <a:tc>
                  <a:txBody>
                    <a:bodyPr/>
                    <a:lstStyle/>
                    <a:p>
                      <a:endParaRPr lang="en-GB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6291" marR="126291" marT="63145" marB="63145"/>
                </a:tc>
                <a:extLst>
                  <a:ext uri="{0D108BD9-81ED-4DB2-BD59-A6C34878D82A}">
                    <a16:rowId xmlns:a16="http://schemas.microsoft.com/office/drawing/2014/main" val="2013738565"/>
                  </a:ext>
                </a:extLst>
              </a:tr>
              <a:tr h="6504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800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 1-2</a:t>
                      </a:r>
                      <a:endParaRPr lang="en-GB" sz="1900" kern="15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600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Introduction to basic search strategies in AI: Uninformed and Informed serach methods.</a:t>
                      </a:r>
                      <a:endParaRPr lang="en-GB" sz="1900" kern="15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extLst>
                  <a:ext uri="{0D108BD9-81ED-4DB2-BD59-A6C34878D82A}">
                    <a16:rowId xmlns:a16="http://schemas.microsoft.com/office/drawing/2014/main" val="862430172"/>
                  </a:ext>
                </a:extLst>
              </a:tr>
              <a:tr h="9300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8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 3-4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600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Uninformed Search Algorithms: Examples of uninformed search algorithms include breadth-first search (BFS), depth-first search (DFS), uniform-cost search (UCS),  depth-limited search , and iterative deepening depth-first search. </a:t>
                      </a:r>
                      <a:endParaRPr lang="en-GB" sz="1900" kern="15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extLst>
                  <a:ext uri="{0D108BD9-81ED-4DB2-BD59-A6C34878D82A}">
                    <a16:rowId xmlns:a16="http://schemas.microsoft.com/office/drawing/2014/main" val="228839169"/>
                  </a:ext>
                </a:extLst>
              </a:tr>
              <a:tr h="6504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8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 5-6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buNone/>
                      </a:pPr>
                      <a:r>
                        <a:rPr lang="tr-TR" sz="16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Informed (Heuristic) Search Algorithms: </a:t>
                      </a:r>
                      <a:r>
                        <a:rPr lang="en-GB" sz="16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Greedy Best-First Search, A* Algorithm, IDA (Iterative Deepening A)**, Beam Search.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extLst>
                  <a:ext uri="{0D108BD9-81ED-4DB2-BD59-A6C34878D82A}">
                    <a16:rowId xmlns:a16="http://schemas.microsoft.com/office/drawing/2014/main" val="1348219891"/>
                  </a:ext>
                </a:extLst>
              </a:tr>
              <a:tr h="3994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8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 7-8-9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buNone/>
                      </a:pPr>
                      <a:r>
                        <a:rPr lang="tr-TR" sz="16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Review and Midterm Exams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extLst>
                  <a:ext uri="{0D108BD9-81ED-4DB2-BD59-A6C34878D82A}">
                    <a16:rowId xmlns:a16="http://schemas.microsoft.com/office/drawing/2014/main" val="1403057140"/>
                  </a:ext>
                </a:extLst>
              </a:tr>
              <a:tr h="3994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8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 10-11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buNone/>
                      </a:pPr>
                      <a:r>
                        <a:rPr lang="en-GB" sz="16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Heuristics &amp; Local search algorithms in AI.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extLst>
                  <a:ext uri="{0D108BD9-81ED-4DB2-BD59-A6C34878D82A}">
                    <a16:rowId xmlns:a16="http://schemas.microsoft.com/office/drawing/2014/main" val="437697937"/>
                  </a:ext>
                </a:extLst>
              </a:tr>
              <a:tr h="3994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8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 12-13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GB" sz="16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Metaheuristics-Natural inspired metaheuristics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extLst>
                  <a:ext uri="{0D108BD9-81ED-4DB2-BD59-A6C34878D82A}">
                    <a16:rowId xmlns:a16="http://schemas.microsoft.com/office/drawing/2014/main" val="472804377"/>
                  </a:ext>
                </a:extLst>
              </a:tr>
              <a:tr h="3994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8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 14-15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6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Hybrid Methods &amp; Performance Metrices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extLst>
                  <a:ext uri="{0D108BD9-81ED-4DB2-BD59-A6C34878D82A}">
                    <a16:rowId xmlns:a16="http://schemas.microsoft.com/office/drawing/2014/main" val="2840976946"/>
                  </a:ext>
                </a:extLst>
              </a:tr>
              <a:tr h="3994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800" kern="1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Week 16-18</a:t>
                      </a:r>
                      <a:endParaRPr lang="en-GB" sz="19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1600" kern="1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 Exams</a:t>
                      </a:r>
                      <a:endParaRPr lang="en-GB" sz="1900" kern="15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24557" marR="24557" marT="24557" marB="24557"/>
                </a:tc>
                <a:extLst>
                  <a:ext uri="{0D108BD9-81ED-4DB2-BD59-A6C34878D82A}">
                    <a16:rowId xmlns:a16="http://schemas.microsoft.com/office/drawing/2014/main" val="392109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947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EA8ADA9F-99E3-4964-8962-1118D1439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366C3164-AA9F-47E3-913A-4F002BC0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3FFBAC2-26D2-48B6-B2AA-34AEA0E79E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4" name="Rectangle 5">
                <a:extLst>
                  <a:ext uri="{FF2B5EF4-FFF2-40B4-BE49-F238E27FC236}">
                    <a16:creationId xmlns:a16="http://schemas.microsoft.com/office/drawing/2014/main" id="{9B164BCB-27D3-4B8C-AC13-0A6F461082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" name="Freeform 6">
                <a:extLst>
                  <a:ext uri="{FF2B5EF4-FFF2-40B4-BE49-F238E27FC236}">
                    <a16:creationId xmlns:a16="http://schemas.microsoft.com/office/drawing/2014/main" id="{10B247BE-F4A2-4259-9B20-FB9A555D28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 7">
                <a:extLst>
                  <a:ext uri="{FF2B5EF4-FFF2-40B4-BE49-F238E27FC236}">
                    <a16:creationId xmlns:a16="http://schemas.microsoft.com/office/drawing/2014/main" id="{39322C5A-DB6D-4B28-8C1C-1B1E896789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67009B08-E345-4516-96EC-ED0AB1F30B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9">
                <a:extLst>
                  <a:ext uri="{FF2B5EF4-FFF2-40B4-BE49-F238E27FC236}">
                    <a16:creationId xmlns:a16="http://schemas.microsoft.com/office/drawing/2014/main" id="{DFE2793C-165C-4635-A26E-C569C8E0C5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" name="Freeform 10">
                <a:extLst>
                  <a:ext uri="{FF2B5EF4-FFF2-40B4-BE49-F238E27FC236}">
                    <a16:creationId xmlns:a16="http://schemas.microsoft.com/office/drawing/2014/main" id="{ECDFEF2C-7B0A-41A1-BB61-C92CB3E3A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" name="Freeform 11">
                <a:extLst>
                  <a:ext uri="{FF2B5EF4-FFF2-40B4-BE49-F238E27FC236}">
                    <a16:creationId xmlns:a16="http://schemas.microsoft.com/office/drawing/2014/main" id="{0012A396-1946-4B40-AA39-0790157CE93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Freeform 12">
                <a:extLst>
                  <a:ext uri="{FF2B5EF4-FFF2-40B4-BE49-F238E27FC236}">
                    <a16:creationId xmlns:a16="http://schemas.microsoft.com/office/drawing/2014/main" id="{CD6C6024-F73D-4991-97B9-BE53FF24E3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" name="Freeform 13">
                <a:extLst>
                  <a:ext uri="{FF2B5EF4-FFF2-40B4-BE49-F238E27FC236}">
                    <a16:creationId xmlns:a16="http://schemas.microsoft.com/office/drawing/2014/main" id="{5977EDD1-3D10-43FA-B800-7A7C8112B7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" name="Freeform 14">
                <a:extLst>
                  <a:ext uri="{FF2B5EF4-FFF2-40B4-BE49-F238E27FC236}">
                    <a16:creationId xmlns:a16="http://schemas.microsoft.com/office/drawing/2014/main" id="{D37988CF-9FC6-48F5-82F8-D2EB0178A3B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Freeform 15">
                <a:extLst>
                  <a:ext uri="{FF2B5EF4-FFF2-40B4-BE49-F238E27FC236}">
                    <a16:creationId xmlns:a16="http://schemas.microsoft.com/office/drawing/2014/main" id="{EC5BB05B-491C-414A-91C3-B1CAB785A8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Line 16">
                <a:extLst>
                  <a:ext uri="{FF2B5EF4-FFF2-40B4-BE49-F238E27FC236}">
                    <a16:creationId xmlns:a16="http://schemas.microsoft.com/office/drawing/2014/main" id="{F3180CB6-F8D2-4596-B6CB-F9CEF5D3894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Freeform 17">
                <a:extLst>
                  <a:ext uri="{FF2B5EF4-FFF2-40B4-BE49-F238E27FC236}">
                    <a16:creationId xmlns:a16="http://schemas.microsoft.com/office/drawing/2014/main" id="{DF338DD3-80F8-4F68-AC7C-361ABF2A9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Freeform 18">
                <a:extLst>
                  <a:ext uri="{FF2B5EF4-FFF2-40B4-BE49-F238E27FC236}">
                    <a16:creationId xmlns:a16="http://schemas.microsoft.com/office/drawing/2014/main" id="{9666E4DB-B855-4A4E-BB50-1880738C11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" name="Freeform 19">
                <a:extLst>
                  <a:ext uri="{FF2B5EF4-FFF2-40B4-BE49-F238E27FC236}">
                    <a16:creationId xmlns:a16="http://schemas.microsoft.com/office/drawing/2014/main" id="{F570FD9C-B435-4EF1-962C-621F1261AA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20">
                <a:extLst>
                  <a:ext uri="{FF2B5EF4-FFF2-40B4-BE49-F238E27FC236}">
                    <a16:creationId xmlns:a16="http://schemas.microsoft.com/office/drawing/2014/main" id="{E236AF0B-3BDC-43C3-8FFC-2A94121E94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Rectangle 21">
                <a:extLst>
                  <a:ext uri="{FF2B5EF4-FFF2-40B4-BE49-F238E27FC236}">
                    <a16:creationId xmlns:a16="http://schemas.microsoft.com/office/drawing/2014/main" id="{3BA2C208-5097-4497-AA2C-ADDDAB48B6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Freeform 22">
                <a:extLst>
                  <a:ext uri="{FF2B5EF4-FFF2-40B4-BE49-F238E27FC236}">
                    <a16:creationId xmlns:a16="http://schemas.microsoft.com/office/drawing/2014/main" id="{6A45DD96-8D07-43CA-B036-6FDA880A17B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Freeform 23">
                <a:extLst>
                  <a:ext uri="{FF2B5EF4-FFF2-40B4-BE49-F238E27FC236}">
                    <a16:creationId xmlns:a16="http://schemas.microsoft.com/office/drawing/2014/main" id="{AF7F7CBB-E154-4CD5-9ED0-D5DDC1DFEAE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Freeform 24">
                <a:extLst>
                  <a:ext uri="{FF2B5EF4-FFF2-40B4-BE49-F238E27FC236}">
                    <a16:creationId xmlns:a16="http://schemas.microsoft.com/office/drawing/2014/main" id="{EFF4AB16-41DD-4877-8C28-ED78F4CA7F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25">
                <a:extLst>
                  <a:ext uri="{FF2B5EF4-FFF2-40B4-BE49-F238E27FC236}">
                    <a16:creationId xmlns:a16="http://schemas.microsoft.com/office/drawing/2014/main" id="{30BCBD5D-92EB-487E-B1D0-F9000D45D1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Freeform 26">
                <a:extLst>
                  <a:ext uri="{FF2B5EF4-FFF2-40B4-BE49-F238E27FC236}">
                    <a16:creationId xmlns:a16="http://schemas.microsoft.com/office/drawing/2014/main" id="{DA07BDB8-9827-4EBF-9B99-6C503EA0BC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Freeform 27">
                <a:extLst>
                  <a:ext uri="{FF2B5EF4-FFF2-40B4-BE49-F238E27FC236}">
                    <a16:creationId xmlns:a16="http://schemas.microsoft.com/office/drawing/2014/main" id="{7F41FB05-1B3F-450A-A1A7-8C8BD182A5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Freeform 28">
                <a:extLst>
                  <a:ext uri="{FF2B5EF4-FFF2-40B4-BE49-F238E27FC236}">
                    <a16:creationId xmlns:a16="http://schemas.microsoft.com/office/drawing/2014/main" id="{0629E219-1F32-41C1-B921-05E4561179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" name="Freeform 29">
                <a:extLst>
                  <a:ext uri="{FF2B5EF4-FFF2-40B4-BE49-F238E27FC236}">
                    <a16:creationId xmlns:a16="http://schemas.microsoft.com/office/drawing/2014/main" id="{8081FB28-486E-4C09-9D15-0B2657B56FB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" name="Freeform 30">
                <a:extLst>
                  <a:ext uri="{FF2B5EF4-FFF2-40B4-BE49-F238E27FC236}">
                    <a16:creationId xmlns:a16="http://schemas.microsoft.com/office/drawing/2014/main" id="{CB547EFB-F29D-4336-9644-0AE7A94EA4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" name="Freeform 31">
                <a:extLst>
                  <a:ext uri="{FF2B5EF4-FFF2-40B4-BE49-F238E27FC236}">
                    <a16:creationId xmlns:a16="http://schemas.microsoft.com/office/drawing/2014/main" id="{BB2793F4-FAD7-459A-BC46-06BB1D4FAA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C01589C-0235-4B21-B264-777746D4D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4" name="Freeform 32">
                <a:extLst>
                  <a:ext uri="{FF2B5EF4-FFF2-40B4-BE49-F238E27FC236}">
                    <a16:creationId xmlns:a16="http://schemas.microsoft.com/office/drawing/2014/main" id="{678F5669-8CE7-445E-8D54-49C5E2013B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Freeform 33">
                <a:extLst>
                  <a:ext uri="{FF2B5EF4-FFF2-40B4-BE49-F238E27FC236}">
                    <a16:creationId xmlns:a16="http://schemas.microsoft.com/office/drawing/2014/main" id="{E93A3F8E-D876-485E-9EDC-43E315DE1E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" name="Freeform 34">
                <a:extLst>
                  <a:ext uri="{FF2B5EF4-FFF2-40B4-BE49-F238E27FC236}">
                    <a16:creationId xmlns:a16="http://schemas.microsoft.com/office/drawing/2014/main" id="{B4F848A6-931A-4CC9-9B29-C7A9CEA3AC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" name="Freeform 35">
                <a:extLst>
                  <a:ext uri="{FF2B5EF4-FFF2-40B4-BE49-F238E27FC236}">
                    <a16:creationId xmlns:a16="http://schemas.microsoft.com/office/drawing/2014/main" id="{5C4204D4-6782-4DB1-8FF8-86CC698AF2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 36">
                <a:extLst>
                  <a:ext uri="{FF2B5EF4-FFF2-40B4-BE49-F238E27FC236}">
                    <a16:creationId xmlns:a16="http://schemas.microsoft.com/office/drawing/2014/main" id="{3907C583-5764-43DC-8AF9-992D3472F6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9" name="Freeform 37">
                <a:extLst>
                  <a:ext uri="{FF2B5EF4-FFF2-40B4-BE49-F238E27FC236}">
                    <a16:creationId xmlns:a16="http://schemas.microsoft.com/office/drawing/2014/main" id="{56CE3D6E-1121-4EF2-9DFB-7F3937FCCD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Freeform 38">
                <a:extLst>
                  <a:ext uri="{FF2B5EF4-FFF2-40B4-BE49-F238E27FC236}">
                    <a16:creationId xmlns:a16="http://schemas.microsoft.com/office/drawing/2014/main" id="{3AEB7245-E197-4AE5-BCFC-7821E49EFE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" name="Freeform 39">
                <a:extLst>
                  <a:ext uri="{FF2B5EF4-FFF2-40B4-BE49-F238E27FC236}">
                    <a16:creationId xmlns:a16="http://schemas.microsoft.com/office/drawing/2014/main" id="{801E9C76-F4FB-4C4D-9350-B526F294E0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40">
                <a:extLst>
                  <a:ext uri="{FF2B5EF4-FFF2-40B4-BE49-F238E27FC236}">
                    <a16:creationId xmlns:a16="http://schemas.microsoft.com/office/drawing/2014/main" id="{F9C0C5DE-6C8C-4CD0-9C91-6A132A06DA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" name="Rectangle 41">
                <a:extLst>
                  <a:ext uri="{FF2B5EF4-FFF2-40B4-BE49-F238E27FC236}">
                    <a16:creationId xmlns:a16="http://schemas.microsoft.com/office/drawing/2014/main" id="{955A7039-8B66-4CF0-8048-0AD0F4A5B8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52" name="Rectangle 51">
            <a:extLst>
              <a:ext uri="{FF2B5EF4-FFF2-40B4-BE49-F238E27FC236}">
                <a16:creationId xmlns:a16="http://schemas.microsoft.com/office/drawing/2014/main" id="{C068D0EE-C6C8-484A-AFB7-3602BA27F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DE5FB8C-CC3F-4C24-BF4F-1B5999DE6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466489-A699-6B8A-C65D-88E45C886B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847782"/>
              </p:ext>
            </p:extLst>
          </p:nvPr>
        </p:nvGraphicFramePr>
        <p:xfrm>
          <a:off x="946783" y="643467"/>
          <a:ext cx="10298432" cy="5571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1988">
                  <a:extLst>
                    <a:ext uri="{9D8B030D-6E8A-4147-A177-3AD203B41FA5}">
                      <a16:colId xmlns:a16="http://schemas.microsoft.com/office/drawing/2014/main" val="911590025"/>
                    </a:ext>
                  </a:extLst>
                </a:gridCol>
                <a:gridCol w="4746444">
                  <a:extLst>
                    <a:ext uri="{9D8B030D-6E8A-4147-A177-3AD203B41FA5}">
                      <a16:colId xmlns:a16="http://schemas.microsoft.com/office/drawing/2014/main" val="1039590699"/>
                    </a:ext>
                  </a:extLst>
                </a:gridCol>
              </a:tblGrid>
              <a:tr h="14619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GB" sz="2700" kern="150" dirty="0">
                          <a:effectLst/>
                        </a:rPr>
                        <a:t> </a:t>
                      </a:r>
                      <a:r>
                        <a:rPr lang="tr-TR" sz="2700" kern="150" dirty="0">
                          <a:effectLst/>
                        </a:rPr>
                        <a:t>Laboratory Schedule</a:t>
                      </a:r>
                      <a:r>
                        <a:rPr lang="en-US" sz="2700" kern="150" dirty="0">
                          <a:effectLst/>
                        </a:rPr>
                        <a:t>:</a:t>
                      </a:r>
                      <a:r>
                        <a:rPr lang="tr-TR" sz="2700" kern="150" dirty="0">
                          <a:effectLst/>
                        </a:rPr>
                        <a:t> </a:t>
                      </a:r>
                      <a:r>
                        <a:rPr lang="en-GB" sz="2700" kern="150" dirty="0">
                          <a:effectLst/>
                        </a:rPr>
                        <a:t>(Tentative)</a:t>
                      </a:r>
                      <a:endParaRPr lang="en-GB" sz="3200" kern="1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 dirty="0">
                          <a:effectLst/>
                        </a:rPr>
                        <a:t>(2 hours of laboratory per week)</a:t>
                      </a:r>
                      <a:endParaRPr lang="en-GB" sz="3200" kern="1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 dirty="0">
                          <a:effectLst/>
                        </a:rPr>
                        <a:t> </a:t>
                      </a:r>
                      <a:endParaRPr lang="en-GB" sz="3200" kern="15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2913" marR="182913" marT="0" marB="0" anchor="ctr"/>
                </a:tc>
                <a:tc>
                  <a:txBody>
                    <a:bodyPr/>
                    <a:lstStyle/>
                    <a:p>
                      <a:endParaRPr lang="en-GB" sz="4800"/>
                    </a:p>
                  </a:txBody>
                  <a:tcPr marL="243884" marR="243884" marT="121942" marB="121942"/>
                </a:tc>
                <a:extLst>
                  <a:ext uri="{0D108BD9-81ED-4DB2-BD59-A6C34878D82A}">
                    <a16:rowId xmlns:a16="http://schemas.microsoft.com/office/drawing/2014/main" val="154102055"/>
                  </a:ext>
                </a:extLst>
              </a:tr>
              <a:tr h="6219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700" kern="150">
                          <a:effectLst/>
                        </a:rPr>
                        <a:t>Week 3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400" kern="150">
                          <a:effectLst/>
                        </a:rPr>
                        <a:t>Lab 1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extLst>
                  <a:ext uri="{0D108BD9-81ED-4DB2-BD59-A6C34878D82A}">
                    <a16:rowId xmlns:a16="http://schemas.microsoft.com/office/drawing/2014/main" val="815200926"/>
                  </a:ext>
                </a:extLst>
              </a:tr>
              <a:tr h="6219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700" kern="150">
                          <a:effectLst/>
                        </a:rPr>
                        <a:t>Week 4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400" kern="150">
                          <a:effectLst/>
                        </a:rPr>
                        <a:t>Lab 2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extLst>
                  <a:ext uri="{0D108BD9-81ED-4DB2-BD59-A6C34878D82A}">
                    <a16:rowId xmlns:a16="http://schemas.microsoft.com/office/drawing/2014/main" val="3334665553"/>
                  </a:ext>
                </a:extLst>
              </a:tr>
              <a:tr h="6219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700" kern="150">
                          <a:effectLst/>
                        </a:rPr>
                        <a:t>Week 5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400" kern="150">
                          <a:effectLst/>
                        </a:rPr>
                        <a:t>Lab 3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extLst>
                  <a:ext uri="{0D108BD9-81ED-4DB2-BD59-A6C34878D82A}">
                    <a16:rowId xmlns:a16="http://schemas.microsoft.com/office/drawing/2014/main" val="4156067665"/>
                  </a:ext>
                </a:extLst>
              </a:tr>
              <a:tr h="6219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700" kern="150">
                          <a:effectLst/>
                        </a:rPr>
                        <a:t>Week 6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400" kern="150">
                          <a:effectLst/>
                        </a:rPr>
                        <a:t>Lab 4 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extLst>
                  <a:ext uri="{0D108BD9-81ED-4DB2-BD59-A6C34878D82A}">
                    <a16:rowId xmlns:a16="http://schemas.microsoft.com/office/drawing/2014/main" val="2702415066"/>
                  </a:ext>
                </a:extLst>
              </a:tr>
              <a:tr h="6219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700" kern="150">
                          <a:effectLst/>
                        </a:rPr>
                        <a:t>Week 10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400" kern="150">
                          <a:effectLst/>
                        </a:rPr>
                        <a:t>Lab 5 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extLst>
                  <a:ext uri="{0D108BD9-81ED-4DB2-BD59-A6C34878D82A}">
                    <a16:rowId xmlns:a16="http://schemas.microsoft.com/office/drawing/2014/main" val="3258021319"/>
                  </a:ext>
                </a:extLst>
              </a:tr>
              <a:tr h="9995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700" kern="150">
                          <a:effectLst/>
                        </a:rPr>
                        <a:t>Week 11</a:t>
                      </a:r>
                      <a:endParaRPr lang="en-GB" sz="32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400" kern="150" dirty="0">
                          <a:effectLst/>
                        </a:rPr>
                        <a:t>Lab 6 </a:t>
                      </a:r>
                      <a:endParaRPr lang="en-GB" sz="3200" kern="15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tr-TR" sz="2400" kern="150" dirty="0">
                          <a:effectLst/>
                        </a:rPr>
                        <a:t> </a:t>
                      </a:r>
                      <a:endParaRPr lang="en-GB" sz="3200" kern="15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7422" marR="47422" marT="47422" marB="47422"/>
                </a:tc>
                <a:extLst>
                  <a:ext uri="{0D108BD9-81ED-4DB2-BD59-A6C34878D82A}">
                    <a16:rowId xmlns:a16="http://schemas.microsoft.com/office/drawing/2014/main" val="156317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315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EA8ADA9F-99E3-4964-8962-1118D1439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366C3164-AA9F-47E3-913A-4F002BC0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3FFBAC2-26D2-48B6-B2AA-34AEA0E79E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4" name="Rectangle 5">
                <a:extLst>
                  <a:ext uri="{FF2B5EF4-FFF2-40B4-BE49-F238E27FC236}">
                    <a16:creationId xmlns:a16="http://schemas.microsoft.com/office/drawing/2014/main" id="{9B164BCB-27D3-4B8C-AC13-0A6F461082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" name="Freeform 6">
                <a:extLst>
                  <a:ext uri="{FF2B5EF4-FFF2-40B4-BE49-F238E27FC236}">
                    <a16:creationId xmlns:a16="http://schemas.microsoft.com/office/drawing/2014/main" id="{10B247BE-F4A2-4259-9B20-FB9A555D28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 7">
                <a:extLst>
                  <a:ext uri="{FF2B5EF4-FFF2-40B4-BE49-F238E27FC236}">
                    <a16:creationId xmlns:a16="http://schemas.microsoft.com/office/drawing/2014/main" id="{39322C5A-DB6D-4B28-8C1C-1B1E8967891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67009B08-E345-4516-96EC-ED0AB1F30B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9">
                <a:extLst>
                  <a:ext uri="{FF2B5EF4-FFF2-40B4-BE49-F238E27FC236}">
                    <a16:creationId xmlns:a16="http://schemas.microsoft.com/office/drawing/2014/main" id="{DFE2793C-165C-4635-A26E-C569C8E0C5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" name="Freeform 10">
                <a:extLst>
                  <a:ext uri="{FF2B5EF4-FFF2-40B4-BE49-F238E27FC236}">
                    <a16:creationId xmlns:a16="http://schemas.microsoft.com/office/drawing/2014/main" id="{ECDFEF2C-7B0A-41A1-BB61-C92CB3E3A77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" name="Freeform 11">
                <a:extLst>
                  <a:ext uri="{FF2B5EF4-FFF2-40B4-BE49-F238E27FC236}">
                    <a16:creationId xmlns:a16="http://schemas.microsoft.com/office/drawing/2014/main" id="{0012A396-1946-4B40-AA39-0790157CE93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Freeform 12">
                <a:extLst>
                  <a:ext uri="{FF2B5EF4-FFF2-40B4-BE49-F238E27FC236}">
                    <a16:creationId xmlns:a16="http://schemas.microsoft.com/office/drawing/2014/main" id="{CD6C6024-F73D-4991-97B9-BE53FF24E31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" name="Freeform 13">
                <a:extLst>
                  <a:ext uri="{FF2B5EF4-FFF2-40B4-BE49-F238E27FC236}">
                    <a16:creationId xmlns:a16="http://schemas.microsoft.com/office/drawing/2014/main" id="{5977EDD1-3D10-43FA-B800-7A7C8112B7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" name="Freeform 14">
                <a:extLst>
                  <a:ext uri="{FF2B5EF4-FFF2-40B4-BE49-F238E27FC236}">
                    <a16:creationId xmlns:a16="http://schemas.microsoft.com/office/drawing/2014/main" id="{D37988CF-9FC6-48F5-82F8-D2EB0178A3B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Freeform 15">
                <a:extLst>
                  <a:ext uri="{FF2B5EF4-FFF2-40B4-BE49-F238E27FC236}">
                    <a16:creationId xmlns:a16="http://schemas.microsoft.com/office/drawing/2014/main" id="{EC5BB05B-491C-414A-91C3-B1CAB785A8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Line 16">
                <a:extLst>
                  <a:ext uri="{FF2B5EF4-FFF2-40B4-BE49-F238E27FC236}">
                    <a16:creationId xmlns:a16="http://schemas.microsoft.com/office/drawing/2014/main" id="{F3180CB6-F8D2-4596-B6CB-F9CEF5D3894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Freeform 17">
                <a:extLst>
                  <a:ext uri="{FF2B5EF4-FFF2-40B4-BE49-F238E27FC236}">
                    <a16:creationId xmlns:a16="http://schemas.microsoft.com/office/drawing/2014/main" id="{DF338DD3-80F8-4F68-AC7C-361ABF2A9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Freeform 18">
                <a:extLst>
                  <a:ext uri="{FF2B5EF4-FFF2-40B4-BE49-F238E27FC236}">
                    <a16:creationId xmlns:a16="http://schemas.microsoft.com/office/drawing/2014/main" id="{9666E4DB-B855-4A4E-BB50-1880738C11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" name="Freeform 19">
                <a:extLst>
                  <a:ext uri="{FF2B5EF4-FFF2-40B4-BE49-F238E27FC236}">
                    <a16:creationId xmlns:a16="http://schemas.microsoft.com/office/drawing/2014/main" id="{F570FD9C-B435-4EF1-962C-621F1261AA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20">
                <a:extLst>
                  <a:ext uri="{FF2B5EF4-FFF2-40B4-BE49-F238E27FC236}">
                    <a16:creationId xmlns:a16="http://schemas.microsoft.com/office/drawing/2014/main" id="{E236AF0B-3BDC-43C3-8FFC-2A94121E94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Rectangle 21">
                <a:extLst>
                  <a:ext uri="{FF2B5EF4-FFF2-40B4-BE49-F238E27FC236}">
                    <a16:creationId xmlns:a16="http://schemas.microsoft.com/office/drawing/2014/main" id="{3BA2C208-5097-4497-AA2C-ADDDAB48B6A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Freeform 22">
                <a:extLst>
                  <a:ext uri="{FF2B5EF4-FFF2-40B4-BE49-F238E27FC236}">
                    <a16:creationId xmlns:a16="http://schemas.microsoft.com/office/drawing/2014/main" id="{6A45DD96-8D07-43CA-B036-6FDA880A17B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Freeform 23">
                <a:extLst>
                  <a:ext uri="{FF2B5EF4-FFF2-40B4-BE49-F238E27FC236}">
                    <a16:creationId xmlns:a16="http://schemas.microsoft.com/office/drawing/2014/main" id="{AF7F7CBB-E154-4CD5-9ED0-D5DDC1DFEAE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Freeform 24">
                <a:extLst>
                  <a:ext uri="{FF2B5EF4-FFF2-40B4-BE49-F238E27FC236}">
                    <a16:creationId xmlns:a16="http://schemas.microsoft.com/office/drawing/2014/main" id="{EFF4AB16-41DD-4877-8C28-ED78F4CA7F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25">
                <a:extLst>
                  <a:ext uri="{FF2B5EF4-FFF2-40B4-BE49-F238E27FC236}">
                    <a16:creationId xmlns:a16="http://schemas.microsoft.com/office/drawing/2014/main" id="{30BCBD5D-92EB-487E-B1D0-F9000D45D10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Freeform 26">
                <a:extLst>
                  <a:ext uri="{FF2B5EF4-FFF2-40B4-BE49-F238E27FC236}">
                    <a16:creationId xmlns:a16="http://schemas.microsoft.com/office/drawing/2014/main" id="{DA07BDB8-9827-4EBF-9B99-6C503EA0BC6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Freeform 27">
                <a:extLst>
                  <a:ext uri="{FF2B5EF4-FFF2-40B4-BE49-F238E27FC236}">
                    <a16:creationId xmlns:a16="http://schemas.microsoft.com/office/drawing/2014/main" id="{7F41FB05-1B3F-450A-A1A7-8C8BD182A5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Freeform 28">
                <a:extLst>
                  <a:ext uri="{FF2B5EF4-FFF2-40B4-BE49-F238E27FC236}">
                    <a16:creationId xmlns:a16="http://schemas.microsoft.com/office/drawing/2014/main" id="{0629E219-1F32-41C1-B921-05E4561179B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" name="Freeform 29">
                <a:extLst>
                  <a:ext uri="{FF2B5EF4-FFF2-40B4-BE49-F238E27FC236}">
                    <a16:creationId xmlns:a16="http://schemas.microsoft.com/office/drawing/2014/main" id="{8081FB28-486E-4C09-9D15-0B2657B56FB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" name="Freeform 30">
                <a:extLst>
                  <a:ext uri="{FF2B5EF4-FFF2-40B4-BE49-F238E27FC236}">
                    <a16:creationId xmlns:a16="http://schemas.microsoft.com/office/drawing/2014/main" id="{CB547EFB-F29D-4336-9644-0AE7A94EA4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" name="Freeform 31">
                <a:extLst>
                  <a:ext uri="{FF2B5EF4-FFF2-40B4-BE49-F238E27FC236}">
                    <a16:creationId xmlns:a16="http://schemas.microsoft.com/office/drawing/2014/main" id="{BB2793F4-FAD7-459A-BC46-06BB1D4FAAC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C01589C-0235-4B21-B264-777746D4D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4" name="Freeform 32">
                <a:extLst>
                  <a:ext uri="{FF2B5EF4-FFF2-40B4-BE49-F238E27FC236}">
                    <a16:creationId xmlns:a16="http://schemas.microsoft.com/office/drawing/2014/main" id="{678F5669-8CE7-445E-8D54-49C5E2013B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Freeform 33">
                <a:extLst>
                  <a:ext uri="{FF2B5EF4-FFF2-40B4-BE49-F238E27FC236}">
                    <a16:creationId xmlns:a16="http://schemas.microsoft.com/office/drawing/2014/main" id="{E93A3F8E-D876-485E-9EDC-43E315DE1E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6" name="Freeform 34">
                <a:extLst>
                  <a:ext uri="{FF2B5EF4-FFF2-40B4-BE49-F238E27FC236}">
                    <a16:creationId xmlns:a16="http://schemas.microsoft.com/office/drawing/2014/main" id="{B4F848A6-931A-4CC9-9B29-C7A9CEA3AC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" name="Freeform 35">
                <a:extLst>
                  <a:ext uri="{FF2B5EF4-FFF2-40B4-BE49-F238E27FC236}">
                    <a16:creationId xmlns:a16="http://schemas.microsoft.com/office/drawing/2014/main" id="{5C4204D4-6782-4DB1-8FF8-86CC698AF2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 36">
                <a:extLst>
                  <a:ext uri="{FF2B5EF4-FFF2-40B4-BE49-F238E27FC236}">
                    <a16:creationId xmlns:a16="http://schemas.microsoft.com/office/drawing/2014/main" id="{3907C583-5764-43DC-8AF9-992D3472F6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9" name="Freeform 37">
                <a:extLst>
                  <a:ext uri="{FF2B5EF4-FFF2-40B4-BE49-F238E27FC236}">
                    <a16:creationId xmlns:a16="http://schemas.microsoft.com/office/drawing/2014/main" id="{56CE3D6E-1121-4EF2-9DFB-7F3937FCCD0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Freeform 38">
                <a:extLst>
                  <a:ext uri="{FF2B5EF4-FFF2-40B4-BE49-F238E27FC236}">
                    <a16:creationId xmlns:a16="http://schemas.microsoft.com/office/drawing/2014/main" id="{3AEB7245-E197-4AE5-BCFC-7821E49EFE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" name="Freeform 39">
                <a:extLst>
                  <a:ext uri="{FF2B5EF4-FFF2-40B4-BE49-F238E27FC236}">
                    <a16:creationId xmlns:a16="http://schemas.microsoft.com/office/drawing/2014/main" id="{801E9C76-F4FB-4C4D-9350-B526F294E0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40">
                <a:extLst>
                  <a:ext uri="{FF2B5EF4-FFF2-40B4-BE49-F238E27FC236}">
                    <a16:creationId xmlns:a16="http://schemas.microsoft.com/office/drawing/2014/main" id="{F9C0C5DE-6C8C-4CD0-9C91-6A132A06DA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" name="Rectangle 41">
                <a:extLst>
                  <a:ext uri="{FF2B5EF4-FFF2-40B4-BE49-F238E27FC236}">
                    <a16:creationId xmlns:a16="http://schemas.microsoft.com/office/drawing/2014/main" id="{955A7039-8B66-4CF0-8048-0AD0F4A5B85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pic>
        <p:nvPicPr>
          <p:cNvPr id="52" name="Picture 2">
            <a:extLst>
              <a:ext uri="{FF2B5EF4-FFF2-40B4-BE49-F238E27FC236}">
                <a16:creationId xmlns:a16="http://schemas.microsoft.com/office/drawing/2014/main" id="{6D651BB0-1DFD-4941-83DD-704006F6B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Round Diagonal Corner Rectangle 6">
            <a:extLst>
              <a:ext uri="{FF2B5EF4-FFF2-40B4-BE49-F238E27FC236}">
                <a16:creationId xmlns:a16="http://schemas.microsoft.com/office/drawing/2014/main" id="{3D66C6E3-EBD2-40B7-8FD8-D6D2250F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0544" y="808057"/>
            <a:ext cx="10227733" cy="5234394"/>
          </a:xfrm>
          <a:prstGeom prst="round2DiagRect">
            <a:avLst>
              <a:gd name="adj1" fmla="val 6185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B5D564D-8080-0EAD-0C3E-A45A53F1C1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057182"/>
              </p:ext>
            </p:extLst>
          </p:nvPr>
        </p:nvGraphicFramePr>
        <p:xfrm>
          <a:off x="1302278" y="1368279"/>
          <a:ext cx="9584267" cy="41139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0024">
                  <a:extLst>
                    <a:ext uri="{9D8B030D-6E8A-4147-A177-3AD203B41FA5}">
                      <a16:colId xmlns:a16="http://schemas.microsoft.com/office/drawing/2014/main" val="2485305867"/>
                    </a:ext>
                  </a:extLst>
                </a:gridCol>
                <a:gridCol w="2797281">
                  <a:extLst>
                    <a:ext uri="{9D8B030D-6E8A-4147-A177-3AD203B41FA5}">
                      <a16:colId xmlns:a16="http://schemas.microsoft.com/office/drawing/2014/main" val="2018934491"/>
                    </a:ext>
                  </a:extLst>
                </a:gridCol>
                <a:gridCol w="1347734">
                  <a:extLst>
                    <a:ext uri="{9D8B030D-6E8A-4147-A177-3AD203B41FA5}">
                      <a16:colId xmlns:a16="http://schemas.microsoft.com/office/drawing/2014/main" val="1471995324"/>
                    </a:ext>
                  </a:extLst>
                </a:gridCol>
                <a:gridCol w="2659228">
                  <a:extLst>
                    <a:ext uri="{9D8B030D-6E8A-4147-A177-3AD203B41FA5}">
                      <a16:colId xmlns:a16="http://schemas.microsoft.com/office/drawing/2014/main" val="3949426591"/>
                    </a:ext>
                  </a:extLst>
                </a:gridCol>
              </a:tblGrid>
              <a:tr h="537023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Assessment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Method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No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Percentage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extLst>
                  <a:ext uri="{0D108BD9-81ED-4DB2-BD59-A6C34878D82A}">
                    <a16:rowId xmlns:a16="http://schemas.microsoft.com/office/drawing/2014/main" val="2136170296"/>
                  </a:ext>
                </a:extLst>
              </a:tr>
              <a:tr h="101330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Midterm Exam(s)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1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40% 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extLst>
                  <a:ext uri="{0D108BD9-81ED-4DB2-BD59-A6C34878D82A}">
                    <a16:rowId xmlns:a16="http://schemas.microsoft.com/office/drawing/2014/main" val="229889369"/>
                  </a:ext>
                </a:extLst>
              </a:tr>
              <a:tr h="5370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Lab Work(s)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6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15%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extLst>
                  <a:ext uri="{0D108BD9-81ED-4DB2-BD59-A6C34878D82A}">
                    <a16:rowId xmlns:a16="http://schemas.microsoft.com/office/drawing/2014/main" val="1630679768"/>
                  </a:ext>
                </a:extLst>
              </a:tr>
              <a:tr h="101330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Final Examination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1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>
                          <a:effectLst/>
                        </a:rPr>
                        <a:t>45%</a:t>
                      </a:r>
                      <a:endParaRPr lang="en-GB" sz="3300" kern="15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extLst>
                  <a:ext uri="{0D108BD9-81ED-4DB2-BD59-A6C34878D82A}">
                    <a16:rowId xmlns:a16="http://schemas.microsoft.com/office/drawing/2014/main" val="3767832358"/>
                  </a:ext>
                </a:extLst>
              </a:tr>
              <a:tr h="1013303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2700" kern="150" dirty="0">
                          <a:effectLst/>
                        </a:rPr>
                        <a:t>*Attendance is compulsory for this course. If you miss 30% of the total attendance you will get NG.</a:t>
                      </a:r>
                      <a:endParaRPr lang="en-GB" sz="3300" kern="15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186370" marR="18637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265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61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11E47-928E-7256-43BF-8BD533932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618518"/>
            <a:ext cx="10659523" cy="1478570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Artificial Intelligence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42328-3A9F-384F-8BD0-48BA050A7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What is Artificial Intelligence?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Artificial Intelligence (AI) is a branch of computer science concerned with creating systems that can perform tasks that typically require human intelligence. These tasks include reasoning, problem-solving, learning, perception, and decision-making.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549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30DFE-153F-16CC-00CA-EEECC122B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6303" y="713985"/>
            <a:ext cx="9905999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AI as a Problem-Solving Agent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earliest and most fundamental views of AI is that of an </a:t>
            </a:r>
            <a:r>
              <a:rPr lang="en-GB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intelligent agent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that: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Perceives its environment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Takes actions to achieve specific goals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AI problems can be formulated as </a:t>
            </a:r>
            <a:r>
              <a:rPr lang="en-GB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 problems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where the goal is to find a sequence of actions that leads from an initial state to a goal state.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840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574F8-03AB-D49F-1EF5-1E5309755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687" y="800249"/>
            <a:ext cx="10107434" cy="529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Why Study Search in AI?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techniques form the backbone of many AI systems because: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provide a general framework for problem-solving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real-world problems can be reduced to search problems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advanced AI techniques (planning, game playing, optimization) build on search concepts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AI applications involving search: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finding (GPS navigation)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Puzzle solving (8-puzzle, Sudoku)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Game playing (chess, checkers)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Robotics (motion planning)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76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D6669-A384-DEFD-A912-E3A5A459E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579" y="83681"/>
            <a:ext cx="9905998" cy="1478570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Formulation in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9A16B-61E7-F34E-BD83-F61E1686E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30392"/>
            <a:ext cx="9905999" cy="4160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apply search techniques, a problem must be formulated precisely.</a:t>
            </a:r>
          </a:p>
          <a:p>
            <a:pPr marL="0" indent="0">
              <a:buNone/>
            </a:pPr>
            <a:r>
              <a:rPr lang="en-GB" b="1" dirty="0"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Components of a Search Problem</a:t>
            </a: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well-defined search problem consists of:</a:t>
            </a:r>
          </a:p>
          <a:p>
            <a:pPr lvl="2"/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Initial State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The starting point of the agent</a:t>
            </a:r>
          </a:p>
          <a:p>
            <a:pPr lvl="2"/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 Space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All possible states reachable from the initial state</a:t>
            </a:r>
          </a:p>
          <a:p>
            <a:pPr lvl="2"/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Actions (Operators)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Possible actions that move the agent from one state to another</a:t>
            </a:r>
          </a:p>
          <a:p>
            <a:pPr lvl="2"/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Transition Model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Describes the result of applying an action to a state</a:t>
            </a:r>
          </a:p>
          <a:p>
            <a:pPr lvl="2"/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Goal Test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Determines whether a state is a goal state</a:t>
            </a:r>
          </a:p>
          <a:p>
            <a:pPr lvl="2"/>
            <a:r>
              <a:rPr lang="en-GB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 Cost</a:t>
            </a:r>
            <a:r>
              <a:rPr lang="en-GB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 numerical cost associated with a path (optional but important)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D774889-5DB0-35B0-C508-A297B898B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2539" y="2125739"/>
            <a:ext cx="380104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Font typeface="Arial" panose="020B0604020202020204" pitchFamily="34" charset="0"/>
              <a:buNone/>
            </a:pPr>
            <a:r>
              <a:rPr lang="en-US" altLang="en-US" sz="1800">
                <a:latin typeface="Arial" panose="020B0604020202020204" pitchFamily="34" charset="0"/>
              </a:rPr>
              <a:t>Example: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en-US" altLang="en-US" sz="1800">
                <a:latin typeface="Arial" panose="020B0604020202020204" pitchFamily="34" charset="0"/>
              </a:rPr>
              <a:t>Initial state: Starting city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en-US" altLang="en-US" sz="1800">
                <a:latin typeface="Arial" panose="020B0604020202020204" pitchFamily="34" charset="0"/>
              </a:rPr>
              <a:t>Goal state: Destination city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en-US" altLang="en-US" sz="1800">
                <a:latin typeface="Arial" panose="020B0604020202020204" pitchFamily="34" charset="0"/>
              </a:rPr>
              <a:t>Actions: Roads between cities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en-US" altLang="en-US" sz="1800">
                <a:latin typeface="Arial" panose="020B0604020202020204" pitchFamily="34" charset="0"/>
              </a:rPr>
              <a:t>Path cost: Distance or travel time</a:t>
            </a:r>
            <a:endParaRPr lang="en-US" altLang="en-US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26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252A50587B745B4FA9F9AA3713483" ma:contentTypeVersion="" ma:contentTypeDescription="Create a new document." ma:contentTypeScope="" ma:versionID="e363c19d2e72fd5ff8f96978e4abffc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A1CB2B9-2DBB-48F2-92D4-61632F4B6C7C}"/>
</file>

<file path=customXml/itemProps2.xml><?xml version="1.0" encoding="utf-8"?>
<ds:datastoreItem xmlns:ds="http://schemas.openxmlformats.org/officeDocument/2006/customXml" ds:itemID="{E023170A-D963-445E-8326-FED23FA5AD88}"/>
</file>

<file path=customXml/itemProps3.xml><?xml version="1.0" encoding="utf-8"?>
<ds:datastoreItem xmlns:ds="http://schemas.openxmlformats.org/officeDocument/2006/customXml" ds:itemID="{B1CEB232-D436-4842-A7CA-0CBA62B6668D}"/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395</TotalTime>
  <Words>1122</Words>
  <Application>Microsoft Office PowerPoint</Application>
  <PresentationFormat>Widescreen</PresentationFormat>
  <Paragraphs>175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Arial</vt:lpstr>
      <vt:lpstr>Times New Roman</vt:lpstr>
      <vt:lpstr>Tw Cen MT</vt:lpstr>
      <vt:lpstr>Circuit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Introduction to Artificial Intelligence</vt:lpstr>
      <vt:lpstr>PowerPoint Presentation</vt:lpstr>
      <vt:lpstr>PowerPoint Presentation</vt:lpstr>
      <vt:lpstr>Problem Formulation in AI</vt:lpstr>
      <vt:lpstr>Search Space and Search Trees</vt:lpstr>
      <vt:lpstr>Classification of Search Strategies</vt:lpstr>
      <vt:lpstr>Uninformed Search Strategies </vt:lpstr>
      <vt:lpstr>Informed Search Strategies </vt:lpstr>
      <vt:lpstr>Evaluation Criteria for Search Strategies</vt:lpstr>
      <vt:lpstr>Applications and Motivation</vt:lpstr>
      <vt:lpstr>Lecture Summary and Transition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Ahmet UNVEREN</dc:creator>
  <cp:lastModifiedBy>Ahmet UNVEREN</cp:lastModifiedBy>
  <cp:revision>12</cp:revision>
  <dcterms:created xsi:type="dcterms:W3CDTF">2026-01-24T11:58:59Z</dcterms:created>
  <dcterms:modified xsi:type="dcterms:W3CDTF">2026-02-24T07:55:47Z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0x01010021D252A50587B745B4FA9F9AA3713483</vt:lpwstr>
  </property>
</Properties>
</file>