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95" r:id="rId9"/>
    <p:sldId id="268" r:id="rId10"/>
    <p:sldId id="260" r:id="rId11"/>
    <p:sldId id="262" r:id="rId12"/>
    <p:sldId id="263" r:id="rId13"/>
    <p:sldId id="270" r:id="rId14"/>
    <p:sldId id="271" r:id="rId15"/>
    <p:sldId id="296" r:id="rId16"/>
    <p:sldId id="269" r:id="rId17"/>
    <p:sldId id="297" r:id="rId18"/>
    <p:sldId id="264" r:id="rId19"/>
    <p:sldId id="261" r:id="rId20"/>
    <p:sldId id="265" r:id="rId21"/>
    <p:sldId id="266" r:id="rId22"/>
    <p:sldId id="267" r:id="rId23"/>
    <p:sldId id="272" r:id="rId24"/>
    <p:sldId id="273"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74" r:id="rId46"/>
    <p:sldId id="298" r:id="rId47"/>
    <p:sldId id="299" r:id="rId48"/>
    <p:sldId id="300" r:id="rId49"/>
    <p:sldId id="301" r:id="rId50"/>
    <p:sldId id="30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9" d="100"/>
          <a:sy n="59" d="100"/>
        </p:scale>
        <p:origin x="84" y="1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3286162-482F-4DFC-B5CB-6002289AE91D}" type="datetimeFigureOut">
              <a:rPr lang="en-GB" smtClean="0"/>
              <a:t>22/03/2026</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94834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286162-482F-4DFC-B5CB-6002289AE91D}" type="datetimeFigureOut">
              <a:rPr lang="en-GB" smtClean="0"/>
              <a:t>22/03/2026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294911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286162-482F-4DFC-B5CB-6002289AE91D}" type="datetimeFigureOut">
              <a:rPr lang="en-GB" smtClean="0"/>
              <a:t>22/03/2026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3930987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286162-482F-4DFC-B5CB-6002289AE91D}" type="datetimeFigureOut">
              <a:rPr lang="en-GB" smtClean="0"/>
              <a:t>22/03/2026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08BA04-A6DF-4B7D-AC93-1658101AD2F5}"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9279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286162-482F-4DFC-B5CB-6002289AE91D}" type="datetimeFigureOut">
              <a:rPr lang="en-GB" smtClean="0"/>
              <a:t>22/03/2026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25026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286162-482F-4DFC-B5CB-6002289AE91D}" type="datetimeFigureOut">
              <a:rPr lang="en-GB" smtClean="0"/>
              <a:t>22/03/2026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4096597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286162-482F-4DFC-B5CB-6002289AE91D}" type="datetimeFigureOut">
              <a:rPr lang="en-GB" smtClean="0"/>
              <a:t>22/03/2026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446073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86162-482F-4DFC-B5CB-6002289AE91D}" type="datetimeFigureOut">
              <a:rPr lang="en-GB" smtClean="0"/>
              <a:t>22/03/2026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420382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86162-482F-4DFC-B5CB-6002289AE91D}" type="datetimeFigureOut">
              <a:rPr lang="en-GB" smtClean="0"/>
              <a:t>22/03/2026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37264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86162-482F-4DFC-B5CB-6002289AE91D}" type="datetimeFigureOut">
              <a:rPr lang="en-GB" smtClean="0"/>
              <a:t>22/03/2026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60185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86162-482F-4DFC-B5CB-6002289AE91D}" type="datetimeFigureOut">
              <a:rPr lang="en-GB" smtClean="0"/>
              <a:t>22/03/2026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32667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286162-482F-4DFC-B5CB-6002289AE91D}" type="datetimeFigureOut">
              <a:rPr lang="en-GB" smtClean="0"/>
              <a:t>22/03/2026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368876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286162-482F-4DFC-B5CB-6002289AE91D}" type="datetimeFigureOut">
              <a:rPr lang="en-GB" smtClean="0"/>
              <a:t>22/03/2026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256063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286162-482F-4DFC-B5CB-6002289AE91D}" type="datetimeFigureOut">
              <a:rPr lang="en-GB" smtClean="0"/>
              <a:t>22/03/2026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266735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86162-482F-4DFC-B5CB-6002289AE91D}" type="datetimeFigureOut">
              <a:rPr lang="en-GB" smtClean="0"/>
              <a:t>22/03/2026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276773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286162-482F-4DFC-B5CB-6002289AE91D}" type="datetimeFigureOut">
              <a:rPr lang="en-GB" smtClean="0"/>
              <a:t>22/03/2026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281416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286162-482F-4DFC-B5CB-6002289AE91D}" type="datetimeFigureOut">
              <a:rPr lang="en-GB" smtClean="0"/>
              <a:t>22/03/2026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08BA04-A6DF-4B7D-AC93-1658101AD2F5}" type="slidenum">
              <a:rPr lang="en-GB" smtClean="0"/>
              <a:t>‹#›</a:t>
            </a:fld>
            <a:endParaRPr lang="en-GB"/>
          </a:p>
        </p:txBody>
      </p:sp>
    </p:spTree>
    <p:extLst>
      <p:ext uri="{BB962C8B-B14F-4D97-AF65-F5344CB8AC3E}">
        <p14:creationId xmlns:p14="http://schemas.microsoft.com/office/powerpoint/2010/main" val="173684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p>
            </p:txBody>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286162-482F-4DFC-B5CB-6002289AE91D}" type="datetimeFigureOut">
              <a:rPr lang="en-GB" smtClean="0"/>
              <a:t>22/03/2026</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08BA04-A6DF-4B7D-AC93-1658101AD2F5}" type="slidenum">
              <a:rPr lang="en-GB" smtClean="0"/>
              <a:t>‹#›</a:t>
            </a:fld>
            <a:endParaRPr lang="en-GB"/>
          </a:p>
        </p:txBody>
      </p:sp>
    </p:spTree>
    <p:extLst>
      <p:ext uri="{BB962C8B-B14F-4D97-AF65-F5344CB8AC3E}">
        <p14:creationId xmlns:p14="http://schemas.microsoft.com/office/powerpoint/2010/main" val="25276250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3302-461D-6C90-055E-66D7C2F697D8}"/>
              </a:ext>
            </a:extLst>
          </p:cNvPr>
          <p:cNvSpPr>
            <a:spLocks noGrp="1"/>
          </p:cNvSpPr>
          <p:nvPr>
            <p:ph type="ctrTitle"/>
          </p:nvPr>
        </p:nvSpPr>
        <p:spPr>
          <a:xfrm>
            <a:off x="422788" y="1511377"/>
            <a:ext cx="12133006" cy="2387600"/>
          </a:xfrm>
        </p:spPr>
        <p:txBody>
          <a:bodyPr>
            <a:normAutofit fontScale="90000"/>
          </a:bodyPr>
          <a:lstStyle/>
          <a:p>
            <a:br>
              <a:rPr lang="en-GB" dirty="0"/>
            </a:br>
            <a:r>
              <a:rPr lang="en-GB" dirty="0"/>
              <a:t> </a:t>
            </a:r>
            <a:r>
              <a:rPr lang="en-GB" b="1" dirty="0"/>
              <a:t>Heuristics &amp; Local search algorithms in AI </a:t>
            </a:r>
            <a:r>
              <a:rPr lang="en-GB" dirty="0"/>
              <a:t>	</a:t>
            </a:r>
            <a:br>
              <a:rPr lang="en-GB" dirty="0"/>
            </a:br>
            <a:endParaRPr lang="en-GB" dirty="0"/>
          </a:p>
        </p:txBody>
      </p:sp>
    </p:spTree>
    <p:extLst>
      <p:ext uri="{BB962C8B-B14F-4D97-AF65-F5344CB8AC3E}">
        <p14:creationId xmlns:p14="http://schemas.microsoft.com/office/powerpoint/2010/main" val="216412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5CF5F1-76EE-8D44-1317-EACB60B75017}"/>
              </a:ext>
            </a:extLst>
          </p:cNvPr>
          <p:cNvPicPr>
            <a:picLocks noChangeAspect="1"/>
          </p:cNvPicPr>
          <p:nvPr/>
        </p:nvPicPr>
        <p:blipFill>
          <a:blip r:embed="rId2"/>
          <a:stretch>
            <a:fillRect/>
          </a:stretch>
        </p:blipFill>
        <p:spPr>
          <a:xfrm>
            <a:off x="888626" y="386399"/>
            <a:ext cx="3905795" cy="2829320"/>
          </a:xfrm>
          <a:prstGeom prst="rect">
            <a:avLst/>
          </a:prstGeom>
        </p:spPr>
      </p:pic>
      <p:pic>
        <p:nvPicPr>
          <p:cNvPr id="7" name="Picture 6">
            <a:extLst>
              <a:ext uri="{FF2B5EF4-FFF2-40B4-BE49-F238E27FC236}">
                <a16:creationId xmlns:a16="http://schemas.microsoft.com/office/drawing/2014/main" id="{DE8B58E8-5542-2428-96CF-49C2098103E5}"/>
              </a:ext>
            </a:extLst>
          </p:cNvPr>
          <p:cNvPicPr>
            <a:picLocks noChangeAspect="1"/>
          </p:cNvPicPr>
          <p:nvPr/>
        </p:nvPicPr>
        <p:blipFill>
          <a:blip r:embed="rId3"/>
          <a:stretch>
            <a:fillRect/>
          </a:stretch>
        </p:blipFill>
        <p:spPr>
          <a:xfrm>
            <a:off x="5931099" y="655074"/>
            <a:ext cx="4072244" cy="2291970"/>
          </a:xfrm>
          <a:prstGeom prst="rect">
            <a:avLst/>
          </a:prstGeom>
        </p:spPr>
      </p:pic>
      <p:pic>
        <p:nvPicPr>
          <p:cNvPr id="9" name="Picture 8">
            <a:extLst>
              <a:ext uri="{FF2B5EF4-FFF2-40B4-BE49-F238E27FC236}">
                <a16:creationId xmlns:a16="http://schemas.microsoft.com/office/drawing/2014/main" id="{5816DB90-3B46-D644-6740-EA537B1CB111}"/>
              </a:ext>
            </a:extLst>
          </p:cNvPr>
          <p:cNvPicPr>
            <a:picLocks noChangeAspect="1"/>
          </p:cNvPicPr>
          <p:nvPr/>
        </p:nvPicPr>
        <p:blipFill>
          <a:blip r:embed="rId4"/>
          <a:stretch>
            <a:fillRect/>
          </a:stretch>
        </p:blipFill>
        <p:spPr>
          <a:xfrm>
            <a:off x="82826" y="3642282"/>
            <a:ext cx="8526065" cy="2781688"/>
          </a:xfrm>
          <a:prstGeom prst="rect">
            <a:avLst/>
          </a:prstGeom>
        </p:spPr>
      </p:pic>
      <p:pic>
        <p:nvPicPr>
          <p:cNvPr id="11" name="Picture 10">
            <a:extLst>
              <a:ext uri="{FF2B5EF4-FFF2-40B4-BE49-F238E27FC236}">
                <a16:creationId xmlns:a16="http://schemas.microsoft.com/office/drawing/2014/main" id="{45B24A06-7FBE-A454-4436-9855ECD815A1}"/>
              </a:ext>
            </a:extLst>
          </p:cNvPr>
          <p:cNvPicPr>
            <a:picLocks noChangeAspect="1"/>
          </p:cNvPicPr>
          <p:nvPr/>
        </p:nvPicPr>
        <p:blipFill>
          <a:blip r:embed="rId5"/>
          <a:stretch>
            <a:fillRect/>
          </a:stretch>
        </p:blipFill>
        <p:spPr>
          <a:xfrm>
            <a:off x="7828941" y="3430764"/>
            <a:ext cx="4363059" cy="2772162"/>
          </a:xfrm>
          <a:prstGeom prst="rect">
            <a:avLst/>
          </a:prstGeom>
        </p:spPr>
      </p:pic>
    </p:spTree>
    <p:extLst>
      <p:ext uri="{BB962C8B-B14F-4D97-AF65-F5344CB8AC3E}">
        <p14:creationId xmlns:p14="http://schemas.microsoft.com/office/powerpoint/2010/main" val="286064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CD1EB2-A0E5-511C-E22E-ED3096D4D13E}"/>
              </a:ext>
            </a:extLst>
          </p:cNvPr>
          <p:cNvPicPr>
            <a:picLocks noChangeAspect="1"/>
          </p:cNvPicPr>
          <p:nvPr/>
        </p:nvPicPr>
        <p:blipFill>
          <a:blip r:embed="rId2"/>
          <a:stretch>
            <a:fillRect/>
          </a:stretch>
        </p:blipFill>
        <p:spPr>
          <a:xfrm>
            <a:off x="483437" y="265828"/>
            <a:ext cx="4258269" cy="2734057"/>
          </a:xfrm>
          <a:prstGeom prst="rect">
            <a:avLst/>
          </a:prstGeom>
        </p:spPr>
      </p:pic>
      <p:pic>
        <p:nvPicPr>
          <p:cNvPr id="7" name="Picture 6">
            <a:extLst>
              <a:ext uri="{FF2B5EF4-FFF2-40B4-BE49-F238E27FC236}">
                <a16:creationId xmlns:a16="http://schemas.microsoft.com/office/drawing/2014/main" id="{DB0C4D7B-2C2A-90B9-83D4-B22C97759BC9}"/>
              </a:ext>
            </a:extLst>
          </p:cNvPr>
          <p:cNvPicPr>
            <a:picLocks noChangeAspect="1"/>
          </p:cNvPicPr>
          <p:nvPr/>
        </p:nvPicPr>
        <p:blipFill>
          <a:blip r:embed="rId3"/>
          <a:stretch>
            <a:fillRect/>
          </a:stretch>
        </p:blipFill>
        <p:spPr>
          <a:xfrm>
            <a:off x="5144566" y="418250"/>
            <a:ext cx="4210638" cy="2581635"/>
          </a:xfrm>
          <a:prstGeom prst="rect">
            <a:avLst/>
          </a:prstGeom>
        </p:spPr>
      </p:pic>
      <p:pic>
        <p:nvPicPr>
          <p:cNvPr id="9" name="Picture 8">
            <a:extLst>
              <a:ext uri="{FF2B5EF4-FFF2-40B4-BE49-F238E27FC236}">
                <a16:creationId xmlns:a16="http://schemas.microsoft.com/office/drawing/2014/main" id="{68A28A14-9C6F-D75D-32D1-2F2DA841BDDA}"/>
              </a:ext>
            </a:extLst>
          </p:cNvPr>
          <p:cNvPicPr>
            <a:picLocks noChangeAspect="1"/>
          </p:cNvPicPr>
          <p:nvPr/>
        </p:nvPicPr>
        <p:blipFill>
          <a:blip r:embed="rId4"/>
          <a:stretch>
            <a:fillRect/>
          </a:stretch>
        </p:blipFill>
        <p:spPr>
          <a:xfrm>
            <a:off x="1200546" y="3727677"/>
            <a:ext cx="4086795" cy="2572109"/>
          </a:xfrm>
          <a:prstGeom prst="rect">
            <a:avLst/>
          </a:prstGeom>
        </p:spPr>
      </p:pic>
      <p:pic>
        <p:nvPicPr>
          <p:cNvPr id="11" name="Picture 10">
            <a:extLst>
              <a:ext uri="{FF2B5EF4-FFF2-40B4-BE49-F238E27FC236}">
                <a16:creationId xmlns:a16="http://schemas.microsoft.com/office/drawing/2014/main" id="{A76F5532-22B8-48AC-E5C1-677419CDA60C}"/>
              </a:ext>
            </a:extLst>
          </p:cNvPr>
          <p:cNvPicPr>
            <a:picLocks noChangeAspect="1"/>
          </p:cNvPicPr>
          <p:nvPr/>
        </p:nvPicPr>
        <p:blipFill>
          <a:blip r:embed="rId5"/>
          <a:stretch>
            <a:fillRect/>
          </a:stretch>
        </p:blipFill>
        <p:spPr>
          <a:xfrm>
            <a:off x="6096000" y="3708624"/>
            <a:ext cx="4448796" cy="2591162"/>
          </a:xfrm>
          <a:prstGeom prst="rect">
            <a:avLst/>
          </a:prstGeom>
        </p:spPr>
      </p:pic>
    </p:spTree>
    <p:extLst>
      <p:ext uri="{BB962C8B-B14F-4D97-AF65-F5344CB8AC3E}">
        <p14:creationId xmlns:p14="http://schemas.microsoft.com/office/powerpoint/2010/main" val="108662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sp useBgFill="1">
        <p:nvSpPr>
          <p:cNvPr id="53" name="Rectangle 52">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56" name="Rectangle 55">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57"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8"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9" name="Rectangle 58">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60"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1"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2"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3"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4"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5"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6"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7"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8"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9"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0"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1"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2"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3"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4"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5"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6"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7"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8"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9"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0"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1"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2"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3"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4"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5"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6"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7"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8"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9"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91"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1EB112-203D-3392-9595-65C384BFE40C}"/>
              </a:ext>
            </a:extLst>
          </p:cNvPr>
          <p:cNvPicPr>
            <a:picLocks noChangeAspect="1"/>
          </p:cNvPicPr>
          <p:nvPr/>
        </p:nvPicPr>
        <p:blipFill>
          <a:blip r:embed="rId4"/>
          <a:stretch>
            <a:fillRect/>
          </a:stretch>
        </p:blipFill>
        <p:spPr>
          <a:xfrm>
            <a:off x="2333412" y="1178936"/>
            <a:ext cx="8723567" cy="4492637"/>
          </a:xfrm>
          <a:prstGeom prst="rect">
            <a:avLst/>
          </a:prstGeom>
        </p:spPr>
      </p:pic>
      <p:pic>
        <p:nvPicPr>
          <p:cNvPr id="7" name="Picture 6">
            <a:extLst>
              <a:ext uri="{FF2B5EF4-FFF2-40B4-BE49-F238E27FC236}">
                <a16:creationId xmlns:a16="http://schemas.microsoft.com/office/drawing/2014/main" id="{75D72EC3-7C62-5387-3879-4392F6CD6C34}"/>
              </a:ext>
            </a:extLst>
          </p:cNvPr>
          <p:cNvPicPr>
            <a:picLocks noChangeAspect="1"/>
          </p:cNvPicPr>
          <p:nvPr/>
        </p:nvPicPr>
        <p:blipFill>
          <a:blip r:embed="rId5"/>
          <a:stretch>
            <a:fillRect/>
          </a:stretch>
        </p:blipFill>
        <p:spPr>
          <a:xfrm>
            <a:off x="2314614" y="5679550"/>
            <a:ext cx="8742365" cy="689501"/>
          </a:xfrm>
          <a:prstGeom prst="rect">
            <a:avLst/>
          </a:prstGeom>
        </p:spPr>
      </p:pic>
    </p:spTree>
    <p:extLst>
      <p:ext uri="{BB962C8B-B14F-4D97-AF65-F5344CB8AC3E}">
        <p14:creationId xmlns:p14="http://schemas.microsoft.com/office/powerpoint/2010/main" val="169519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57C454-8778-AC6B-F492-046902BA890C}"/>
              </a:ext>
            </a:extLst>
          </p:cNvPr>
          <p:cNvSpPr>
            <a:spLocks noGrp="1"/>
          </p:cNvSpPr>
          <p:nvPr>
            <p:ph idx="1"/>
          </p:nvPr>
        </p:nvSpPr>
        <p:spPr>
          <a:xfrm>
            <a:off x="1141412" y="265471"/>
            <a:ext cx="10470485" cy="6164826"/>
          </a:xfrm>
        </p:spPr>
        <p:txBody>
          <a:bodyPr>
            <a:normAutofit/>
          </a:bodyPr>
          <a:lstStyle/>
          <a:p>
            <a:pPr marL="0" indent="0" fontAlgn="base">
              <a:buNone/>
            </a:pPr>
            <a:r>
              <a:rPr lang="en-GB" b="1" dirty="0">
                <a:solidFill>
                  <a:schemeClr val="accent3">
                    <a:lumMod val="50000"/>
                  </a:schemeClr>
                </a:solidFill>
              </a:rPr>
              <a:t>Working of Local Search Algorithms</a:t>
            </a:r>
          </a:p>
          <a:p>
            <a:pPr marL="0" indent="0" fontAlgn="base">
              <a:buNone/>
            </a:pPr>
            <a:r>
              <a:rPr lang="en-GB" b="1" dirty="0">
                <a:solidFill>
                  <a:schemeClr val="bg1"/>
                </a:solidFill>
              </a:rPr>
              <a:t>Step 1: Pick a starting point:</a:t>
            </a:r>
            <a:r>
              <a:rPr lang="en-GB" dirty="0">
                <a:solidFill>
                  <a:schemeClr val="bg1"/>
                </a:solidFill>
              </a:rPr>
              <a:t> Start with a possible solution which is often random but sometimes based on rule.</a:t>
            </a:r>
          </a:p>
          <a:p>
            <a:pPr marL="0" indent="0" fontAlgn="base">
              <a:buNone/>
            </a:pPr>
            <a:r>
              <a:rPr lang="en-GB" b="1" dirty="0">
                <a:solidFill>
                  <a:schemeClr val="bg1"/>
                </a:solidFill>
              </a:rPr>
              <a:t>Step 2: Find the neighbours:</a:t>
            </a:r>
            <a:endParaRPr lang="en-GB" dirty="0">
              <a:solidFill>
                <a:schemeClr val="bg1"/>
              </a:solidFill>
            </a:endParaRPr>
          </a:p>
          <a:p>
            <a:pPr lvl="1" fontAlgn="base"/>
            <a:r>
              <a:rPr lang="en-GB" dirty="0">
                <a:solidFill>
                  <a:schemeClr val="bg1"/>
                </a:solidFill>
              </a:rPr>
              <a:t>Neighbours are similar solutions we can get by making small, simple changes to the current one.</a:t>
            </a:r>
          </a:p>
          <a:p>
            <a:pPr lvl="1" fontAlgn="base"/>
            <a:r>
              <a:rPr lang="en-GB" dirty="0">
                <a:solidFill>
                  <a:schemeClr val="bg1"/>
                </a:solidFill>
              </a:rPr>
              <a:t>For example, in a puzzle, swapping two pieces creates a neighbour.</a:t>
            </a:r>
          </a:p>
          <a:p>
            <a:pPr marL="0" indent="0" fontAlgn="base">
              <a:buNone/>
            </a:pPr>
            <a:r>
              <a:rPr lang="en-GB" b="1" dirty="0">
                <a:solidFill>
                  <a:schemeClr val="bg1"/>
                </a:solidFill>
              </a:rPr>
              <a:t>Step 3: Compare:</a:t>
            </a:r>
            <a:r>
              <a:rPr lang="en-GB" dirty="0">
                <a:solidFill>
                  <a:schemeClr val="bg1"/>
                </a:solidFill>
              </a:rPr>
              <a:t> Look around at all neighbours to see if any are better.</a:t>
            </a:r>
          </a:p>
          <a:p>
            <a:pPr marL="0" indent="0" fontAlgn="base">
              <a:buNone/>
            </a:pPr>
            <a:r>
              <a:rPr lang="en-GB" b="1" dirty="0">
                <a:solidFill>
                  <a:schemeClr val="bg1"/>
                </a:solidFill>
              </a:rPr>
              <a:t>Step 4: Move:</a:t>
            </a:r>
            <a:r>
              <a:rPr lang="en-GB" dirty="0">
                <a:solidFill>
                  <a:schemeClr val="bg1"/>
                </a:solidFill>
              </a:rPr>
              <a:t> If a better neighbour exists, move to it, making it our new “current” solution.</a:t>
            </a:r>
          </a:p>
          <a:p>
            <a:pPr marL="0" indent="0" fontAlgn="base">
              <a:buNone/>
            </a:pPr>
            <a:r>
              <a:rPr lang="en-GB" b="1" dirty="0">
                <a:solidFill>
                  <a:schemeClr val="bg1"/>
                </a:solidFill>
              </a:rPr>
              <a:t>Step 5: Repeat:</a:t>
            </a:r>
            <a:r>
              <a:rPr lang="en-GB" dirty="0">
                <a:solidFill>
                  <a:schemeClr val="bg1"/>
                </a:solidFill>
              </a:rPr>
              <a:t> Keep searching from the new point, following the same steps.</a:t>
            </a:r>
          </a:p>
          <a:p>
            <a:pPr marL="0" indent="0" fontAlgn="base">
              <a:buNone/>
            </a:pPr>
            <a:r>
              <a:rPr lang="en-GB" b="1" dirty="0">
                <a:solidFill>
                  <a:schemeClr val="bg1"/>
                </a:solidFill>
              </a:rPr>
              <a:t>Step 6: Stop:</a:t>
            </a:r>
            <a:r>
              <a:rPr lang="en-GB" dirty="0">
                <a:solidFill>
                  <a:schemeClr val="bg1"/>
                </a:solidFill>
              </a:rPr>
              <a:t> When none of the neighbours are better or after enough tries.</a:t>
            </a:r>
          </a:p>
          <a:p>
            <a:pPr marL="0" indent="0">
              <a:buNone/>
            </a:pPr>
            <a:endParaRPr lang="en-GB" dirty="0"/>
          </a:p>
        </p:txBody>
      </p:sp>
    </p:spTree>
    <p:extLst>
      <p:ext uri="{BB962C8B-B14F-4D97-AF65-F5344CB8AC3E}">
        <p14:creationId xmlns:p14="http://schemas.microsoft.com/office/powerpoint/2010/main" val="1197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sp useBgFill="1">
        <p:nvSpPr>
          <p:cNvPr id="53" name="Rectangle 52">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56" name="Rectangle 55">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57"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8"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9" name="Rectangle 58">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60"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1"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2"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3"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4"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5"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6"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7"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8"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9"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0"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1"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2"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3"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4"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5"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6"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7"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8"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9"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0"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1"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2"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3"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4"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5"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6"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7"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8"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9"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91"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125A98-E0CE-BA6C-D462-99F314E0BB7A}"/>
              </a:ext>
            </a:extLst>
          </p:cNvPr>
          <p:cNvPicPr>
            <a:picLocks noChangeAspect="1"/>
          </p:cNvPicPr>
          <p:nvPr/>
        </p:nvPicPr>
        <p:blipFill>
          <a:blip r:embed="rId4"/>
          <a:stretch>
            <a:fillRect/>
          </a:stretch>
        </p:blipFill>
        <p:spPr>
          <a:xfrm>
            <a:off x="2896608" y="1136606"/>
            <a:ext cx="7597175" cy="4577297"/>
          </a:xfrm>
          <a:prstGeom prst="rect">
            <a:avLst/>
          </a:prstGeom>
        </p:spPr>
      </p:pic>
    </p:spTree>
    <p:extLst>
      <p:ext uri="{BB962C8B-B14F-4D97-AF65-F5344CB8AC3E}">
        <p14:creationId xmlns:p14="http://schemas.microsoft.com/office/powerpoint/2010/main" val="412575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B04C-813E-5904-FF18-6819DEEE0CD3}"/>
              </a:ext>
            </a:extLst>
          </p:cNvPr>
          <p:cNvSpPr>
            <a:spLocks noGrp="1"/>
          </p:cNvSpPr>
          <p:nvPr>
            <p:ph type="title"/>
          </p:nvPr>
        </p:nvSpPr>
        <p:spPr>
          <a:xfrm>
            <a:off x="1731348" y="1950430"/>
            <a:ext cx="9905998" cy="1478570"/>
          </a:xfrm>
        </p:spPr>
        <p:txBody>
          <a:bodyPr/>
          <a:lstStyle/>
          <a:p>
            <a:r>
              <a:rPr lang="tr-TR" dirty="0"/>
              <a:t>Hıll clımbıng method </a:t>
            </a:r>
            <a:r>
              <a:rPr lang="en-GB" dirty="0"/>
              <a:t>(local search)</a:t>
            </a:r>
          </a:p>
        </p:txBody>
      </p:sp>
    </p:spTree>
    <p:extLst>
      <p:ext uri="{BB962C8B-B14F-4D97-AF65-F5344CB8AC3E}">
        <p14:creationId xmlns:p14="http://schemas.microsoft.com/office/powerpoint/2010/main" val="128577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03A715-A328-2218-1A52-C382654D89BD}"/>
              </a:ext>
            </a:extLst>
          </p:cNvPr>
          <p:cNvPicPr>
            <a:picLocks noChangeAspect="1"/>
          </p:cNvPicPr>
          <p:nvPr/>
        </p:nvPicPr>
        <p:blipFill>
          <a:blip r:embed="rId2"/>
          <a:stretch>
            <a:fillRect/>
          </a:stretch>
        </p:blipFill>
        <p:spPr>
          <a:xfrm>
            <a:off x="451650" y="304364"/>
            <a:ext cx="11288700" cy="6249272"/>
          </a:xfrm>
          <a:prstGeom prst="rect">
            <a:avLst/>
          </a:prstGeom>
        </p:spPr>
      </p:pic>
      <p:pic>
        <p:nvPicPr>
          <p:cNvPr id="7" name="Picture 6">
            <a:extLst>
              <a:ext uri="{FF2B5EF4-FFF2-40B4-BE49-F238E27FC236}">
                <a16:creationId xmlns:a16="http://schemas.microsoft.com/office/drawing/2014/main" id="{075DACEE-A5F8-9464-80C2-9006590758E0}"/>
              </a:ext>
            </a:extLst>
          </p:cNvPr>
          <p:cNvPicPr>
            <a:picLocks noChangeAspect="1"/>
          </p:cNvPicPr>
          <p:nvPr/>
        </p:nvPicPr>
        <p:blipFill>
          <a:blip r:embed="rId3"/>
          <a:stretch>
            <a:fillRect/>
          </a:stretch>
        </p:blipFill>
        <p:spPr>
          <a:xfrm>
            <a:off x="7315630" y="1816974"/>
            <a:ext cx="3591426" cy="3724795"/>
          </a:xfrm>
          <a:prstGeom prst="rect">
            <a:avLst/>
          </a:prstGeom>
        </p:spPr>
      </p:pic>
    </p:spTree>
    <p:extLst>
      <p:ext uri="{BB962C8B-B14F-4D97-AF65-F5344CB8AC3E}">
        <p14:creationId xmlns:p14="http://schemas.microsoft.com/office/powerpoint/2010/main" val="131739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6551C300-1D7A-46C3-9EF6-0EAC9B1E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8EC1EDC6-1B42-4FCD-BC53-B1D05BFF2E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633EFBCB-98A2-4F16-B3BB-BF9EC17846B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B399E29C-9CF8-4BD1-8750-949BA21268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CB02DFF7-56DA-42B6-B49A-C8926B841A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07F77B45-21CD-43DB-AD58-24F814502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F0151C40-12A4-4A09-A8B6-179A062EF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F0146EA7-EB82-410D-A6ED-7C10C525AD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20DD5C02-0C86-4FA9-B82A-254EF58D3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19ED9FD5-1147-400A-8A32-82A74F7AD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E79E6A0D-4D79-4788-8769-B989488019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A6F42038-BF59-409A-902B-AD7799149A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8B0BD48-5982-4C95-A7C8-E0D230645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F6C539D3-C6BD-4FB0-AA91-5AF1BF14C5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34F70AD6-B8F4-4F9D-8593-D4047107BD9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51EAB0E0-5DE2-4906-80B0-211A62478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38E8B65E-526B-458D-85A5-21C0A1A74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CCE331A2-5388-42F4-A175-69310C1BE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4E758D69-ACA2-4888-84BB-B05B1FAF2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078AAA22-796B-4F0E-85DA-B8B0E81115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D1254A9A-3E31-4A25-9A91-F9BC6CF6A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18CADB3C-936C-476A-A261-28DD5ABA7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771961D1-28D7-4CC1-A720-2933E8B91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E7B8B616-B89E-4A1C-98DE-13B8B93947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5D6CC1A1-D003-44BA-87E4-B3A7F3D30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FF32749B-B34C-4FCB-A33A-0478844A9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4455F261-AC57-4085-8989-4DBED747F1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57CEA90D-DB58-4EC0-A55C-15FAF59E0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66BBB005-2E38-496A-A46C-FD2B0605C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E1A7618C-DE9D-401A-AD7A-784F19DA85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5E441C57-A0CF-4D49-9609-55CB4646BD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2D3240AD-75B9-452B-9967-D05B40DE5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6A557EE5-4777-4655-A433-05006D8410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6B721B6E-8FF2-470B-A180-C594E8271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23E045A6-2D54-488D-B5F0-688518430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2A4F07ED-57C7-4FF7-ABF8-793FC03A24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8829D0E6-D04F-4297-A784-6837F13EC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9477D3D3-AA00-446F-B05D-EBBA25D3C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5AC450AD-A350-42FA-B7EA-103D4416B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A10F783A-EC27-47BE-A21D-3531A036FA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A2CBE444-D00C-4C80-9F29-42A250C50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705E34FB-F15B-4B97-A591-8EE92E5FAE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5" name="Round Diagonal Corner Rectangle 6">
            <a:extLst>
              <a:ext uri="{FF2B5EF4-FFF2-40B4-BE49-F238E27FC236}">
                <a16:creationId xmlns:a16="http://schemas.microsoft.com/office/drawing/2014/main" id="{1E43660D-412A-41EF-9745-E92C0AC60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51AEE7-4B69-B837-C68D-0D2651FB30FF}"/>
              </a:ext>
            </a:extLst>
          </p:cNvPr>
          <p:cNvPicPr>
            <a:picLocks noChangeAspect="1"/>
          </p:cNvPicPr>
          <p:nvPr/>
        </p:nvPicPr>
        <p:blipFill>
          <a:blip r:embed="rId4"/>
          <a:srcRect t="12370" r="1" b="1"/>
          <a:stretch>
            <a:fillRect/>
          </a:stretch>
        </p:blipFill>
        <p:spPr>
          <a:xfrm>
            <a:off x="1302278" y="1136606"/>
            <a:ext cx="9584265" cy="4577297"/>
          </a:xfrm>
          <a:prstGeom prst="rect">
            <a:avLst/>
          </a:prstGeom>
        </p:spPr>
      </p:pic>
    </p:spTree>
    <p:extLst>
      <p:ext uri="{BB962C8B-B14F-4D97-AF65-F5344CB8AC3E}">
        <p14:creationId xmlns:p14="http://schemas.microsoft.com/office/powerpoint/2010/main" val="755411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6551C300-1D7A-46C3-9EF6-0EAC9B1E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8EC1EDC6-1B42-4FCD-BC53-B1D05BFF2E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633EFBCB-98A2-4F16-B3BB-BF9EC17846B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B399E29C-9CF8-4BD1-8750-949BA21268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CB02DFF7-56DA-42B6-B49A-C8926B841A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07F77B45-21CD-43DB-AD58-24F814502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F0151C40-12A4-4A09-A8B6-179A062EF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F0146EA7-EB82-410D-A6ED-7C10C525AD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20DD5C02-0C86-4FA9-B82A-254EF58D3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19ED9FD5-1147-400A-8A32-82A74F7AD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E79E6A0D-4D79-4788-8769-B989488019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A6F42038-BF59-409A-902B-AD7799149A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8B0BD48-5982-4C95-A7C8-E0D230645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F6C539D3-C6BD-4FB0-AA91-5AF1BF14C5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34F70AD6-B8F4-4F9D-8593-D4047107BD9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51EAB0E0-5DE2-4906-80B0-211A62478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38E8B65E-526B-458D-85A5-21C0A1A74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CCE331A2-5388-42F4-A175-69310C1BE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4E758D69-ACA2-4888-84BB-B05B1FAF2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078AAA22-796B-4F0E-85DA-B8B0E81115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D1254A9A-3E31-4A25-9A91-F9BC6CF6A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18CADB3C-936C-476A-A261-28DD5ABA73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771961D1-28D7-4CC1-A720-2933E8B91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E7B8B616-B89E-4A1C-98DE-13B8B93947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5D6CC1A1-D003-44BA-87E4-B3A7F3D30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FF32749B-B34C-4FCB-A33A-0478844A9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4455F261-AC57-4085-8989-4DBED747F1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57CEA90D-DB58-4EC0-A55C-15FAF59E0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66BBB005-2E38-496A-A46C-FD2B0605C1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E1A7618C-DE9D-401A-AD7A-784F19DA85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5E441C57-A0CF-4D49-9609-55CB4646BD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2D3240AD-75B9-452B-9967-D05B40DE5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6A557EE5-4777-4655-A433-05006D8410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6B721B6E-8FF2-470B-A180-C594E8271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23E045A6-2D54-488D-B5F0-688518430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2A4F07ED-57C7-4FF7-ABF8-793FC03A24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8829D0E6-D04F-4297-A784-6837F13EC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9477D3D3-AA00-446F-B05D-EBBA25D3C9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5AC450AD-A350-42FA-B7EA-103D4416B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A10F783A-EC27-47BE-A21D-3531A036FA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A2CBE444-D00C-4C80-9F29-42A250C50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705E34FB-F15B-4B97-A591-8EE92E5FAE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5" name="Round Diagonal Corner Rectangle 6">
            <a:extLst>
              <a:ext uri="{FF2B5EF4-FFF2-40B4-BE49-F238E27FC236}">
                <a16:creationId xmlns:a16="http://schemas.microsoft.com/office/drawing/2014/main" id="{1E43660D-412A-41EF-9745-E92C0AC604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BF5626E-AA0F-6221-1271-948A0ED472D9}"/>
              </a:ext>
            </a:extLst>
          </p:cNvPr>
          <p:cNvPicPr>
            <a:picLocks noChangeAspect="1"/>
          </p:cNvPicPr>
          <p:nvPr/>
        </p:nvPicPr>
        <p:blipFill>
          <a:blip r:embed="rId4"/>
          <a:srcRect r="1" b="14336"/>
          <a:stretch>
            <a:fillRect/>
          </a:stretch>
        </p:blipFill>
        <p:spPr>
          <a:xfrm>
            <a:off x="1344084" y="1042630"/>
            <a:ext cx="9584265" cy="4577297"/>
          </a:xfrm>
          <a:prstGeom prst="rect">
            <a:avLst/>
          </a:prstGeom>
        </p:spPr>
      </p:pic>
      <p:pic>
        <p:nvPicPr>
          <p:cNvPr id="7" name="Picture 6">
            <a:extLst>
              <a:ext uri="{FF2B5EF4-FFF2-40B4-BE49-F238E27FC236}">
                <a16:creationId xmlns:a16="http://schemas.microsoft.com/office/drawing/2014/main" id="{476428C4-165A-81A1-0824-9C9A6C9A45AC}"/>
              </a:ext>
            </a:extLst>
          </p:cNvPr>
          <p:cNvPicPr>
            <a:picLocks noChangeAspect="1"/>
          </p:cNvPicPr>
          <p:nvPr/>
        </p:nvPicPr>
        <p:blipFill>
          <a:blip r:embed="rId5"/>
          <a:stretch>
            <a:fillRect/>
          </a:stretch>
        </p:blipFill>
        <p:spPr>
          <a:xfrm>
            <a:off x="5153735" y="3425254"/>
            <a:ext cx="5742333" cy="1276528"/>
          </a:xfrm>
          <a:prstGeom prst="rect">
            <a:avLst/>
          </a:prstGeom>
        </p:spPr>
      </p:pic>
      <p:pic>
        <p:nvPicPr>
          <p:cNvPr id="9" name="Picture 8">
            <a:extLst>
              <a:ext uri="{FF2B5EF4-FFF2-40B4-BE49-F238E27FC236}">
                <a16:creationId xmlns:a16="http://schemas.microsoft.com/office/drawing/2014/main" id="{4406AC37-B147-CBAB-8DBB-1616056BAC93}"/>
              </a:ext>
            </a:extLst>
          </p:cNvPr>
          <p:cNvPicPr>
            <a:picLocks noChangeAspect="1"/>
          </p:cNvPicPr>
          <p:nvPr/>
        </p:nvPicPr>
        <p:blipFill>
          <a:blip r:embed="rId6"/>
          <a:stretch>
            <a:fillRect/>
          </a:stretch>
        </p:blipFill>
        <p:spPr>
          <a:xfrm>
            <a:off x="5227000" y="4427410"/>
            <a:ext cx="4315427" cy="914528"/>
          </a:xfrm>
          <a:prstGeom prst="rect">
            <a:avLst/>
          </a:prstGeom>
        </p:spPr>
      </p:pic>
      <p:pic>
        <p:nvPicPr>
          <p:cNvPr id="52" name="Picture 51">
            <a:extLst>
              <a:ext uri="{FF2B5EF4-FFF2-40B4-BE49-F238E27FC236}">
                <a16:creationId xmlns:a16="http://schemas.microsoft.com/office/drawing/2014/main" id="{98BA5B2B-5A8B-1015-7263-A6E2B28EA301}"/>
              </a:ext>
            </a:extLst>
          </p:cNvPr>
          <p:cNvPicPr>
            <a:picLocks noChangeAspect="1"/>
          </p:cNvPicPr>
          <p:nvPr/>
        </p:nvPicPr>
        <p:blipFill>
          <a:blip r:embed="rId7"/>
          <a:stretch>
            <a:fillRect/>
          </a:stretch>
        </p:blipFill>
        <p:spPr>
          <a:xfrm>
            <a:off x="5227176" y="5380038"/>
            <a:ext cx="5708049" cy="669906"/>
          </a:xfrm>
          <a:prstGeom prst="rect">
            <a:avLst/>
          </a:prstGeom>
        </p:spPr>
      </p:pic>
      <p:pic>
        <p:nvPicPr>
          <p:cNvPr id="56" name="Picture 55">
            <a:extLst>
              <a:ext uri="{FF2B5EF4-FFF2-40B4-BE49-F238E27FC236}">
                <a16:creationId xmlns:a16="http://schemas.microsoft.com/office/drawing/2014/main" id="{7212D6E5-E6B8-FDE5-E8C7-0F4491EF144E}"/>
              </a:ext>
            </a:extLst>
          </p:cNvPr>
          <p:cNvPicPr>
            <a:picLocks noChangeAspect="1"/>
          </p:cNvPicPr>
          <p:nvPr/>
        </p:nvPicPr>
        <p:blipFill>
          <a:blip r:embed="rId8"/>
          <a:stretch>
            <a:fillRect/>
          </a:stretch>
        </p:blipFill>
        <p:spPr>
          <a:xfrm>
            <a:off x="5345958" y="1093788"/>
            <a:ext cx="5315692" cy="1019317"/>
          </a:xfrm>
          <a:prstGeom prst="rect">
            <a:avLst/>
          </a:prstGeom>
        </p:spPr>
      </p:pic>
    </p:spTree>
    <p:extLst>
      <p:ext uri="{BB962C8B-B14F-4D97-AF65-F5344CB8AC3E}">
        <p14:creationId xmlns:p14="http://schemas.microsoft.com/office/powerpoint/2010/main" val="40242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1000"/>
                                        <p:tgtEl>
                                          <p:spTgt spid="56"/>
                                        </p:tgtEl>
                                      </p:cBhvr>
                                    </p:animEffect>
                                    <p:anim calcmode="lin" valueType="num">
                                      <p:cBhvr>
                                        <p:cTn id="29" dur="1000" fill="hold"/>
                                        <p:tgtEl>
                                          <p:spTgt spid="56"/>
                                        </p:tgtEl>
                                        <p:attrNameLst>
                                          <p:attrName>ppt_x</p:attrName>
                                        </p:attrNameLst>
                                      </p:cBhvr>
                                      <p:tavLst>
                                        <p:tav tm="0">
                                          <p:val>
                                            <p:strVal val="#ppt_x"/>
                                          </p:val>
                                        </p:tav>
                                        <p:tav tm="100000">
                                          <p:val>
                                            <p:strVal val="#ppt_x"/>
                                          </p:val>
                                        </p:tav>
                                      </p:tavLst>
                                    </p:anim>
                                    <p:anim calcmode="lin" valueType="num">
                                      <p:cBhvr>
                                        <p:cTn id="3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B882E441-FBBB-4BE0-AD21-E7ADF5F6A4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72A9CFA7-7B9A-4AD7-AB70-C7667C5948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5" name="Group 14">
              <a:extLst>
                <a:ext uri="{FF2B5EF4-FFF2-40B4-BE49-F238E27FC236}">
                  <a16:creationId xmlns:a16="http://schemas.microsoft.com/office/drawing/2014/main" id="{02D181EE-0684-4FB2-A7D1-87DC0D9E374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7" name="Rectangle 5">
                <a:extLst>
                  <a:ext uri="{FF2B5EF4-FFF2-40B4-BE49-F238E27FC236}">
                    <a16:creationId xmlns:a16="http://schemas.microsoft.com/office/drawing/2014/main" id="{65F0E1C9-0581-49F0-9914-4BA9274E9FD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 name="Freeform 6">
                <a:extLst>
                  <a:ext uri="{FF2B5EF4-FFF2-40B4-BE49-F238E27FC236}">
                    <a16:creationId xmlns:a16="http://schemas.microsoft.com/office/drawing/2014/main" id="{921A05EA-3A7D-47C1-AFB8-55355BA872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7">
                <a:extLst>
                  <a:ext uri="{FF2B5EF4-FFF2-40B4-BE49-F238E27FC236}">
                    <a16:creationId xmlns:a16="http://schemas.microsoft.com/office/drawing/2014/main" id="{09782112-2D7D-4B3E-A1F0-A1C3819AD8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8">
                <a:extLst>
                  <a:ext uri="{FF2B5EF4-FFF2-40B4-BE49-F238E27FC236}">
                    <a16:creationId xmlns:a16="http://schemas.microsoft.com/office/drawing/2014/main" id="{4F9C8459-423F-4B2B-ADBE-439B86106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9">
                <a:extLst>
                  <a:ext uri="{FF2B5EF4-FFF2-40B4-BE49-F238E27FC236}">
                    <a16:creationId xmlns:a16="http://schemas.microsoft.com/office/drawing/2014/main" id="{286C3962-CCDF-4801-824A-25618CC479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10">
                <a:extLst>
                  <a:ext uri="{FF2B5EF4-FFF2-40B4-BE49-F238E27FC236}">
                    <a16:creationId xmlns:a16="http://schemas.microsoft.com/office/drawing/2014/main" id="{D640D23A-5BDE-4714-8681-936AAC574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11">
                <a:extLst>
                  <a:ext uri="{FF2B5EF4-FFF2-40B4-BE49-F238E27FC236}">
                    <a16:creationId xmlns:a16="http://schemas.microsoft.com/office/drawing/2014/main" id="{4F8E92AC-B601-4317-B46F-8ED054DBD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12">
                <a:extLst>
                  <a:ext uri="{FF2B5EF4-FFF2-40B4-BE49-F238E27FC236}">
                    <a16:creationId xmlns:a16="http://schemas.microsoft.com/office/drawing/2014/main" id="{0CF7AD71-F8E9-4F13-BBB9-8D3856C98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13">
                <a:extLst>
                  <a:ext uri="{FF2B5EF4-FFF2-40B4-BE49-F238E27FC236}">
                    <a16:creationId xmlns:a16="http://schemas.microsoft.com/office/drawing/2014/main" id="{32F7368C-4F04-45C5-8243-9E26D8DB11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14">
                <a:extLst>
                  <a:ext uri="{FF2B5EF4-FFF2-40B4-BE49-F238E27FC236}">
                    <a16:creationId xmlns:a16="http://schemas.microsoft.com/office/drawing/2014/main" id="{335A85BC-6E54-4DE0-BB0C-A54BADF221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15">
                <a:extLst>
                  <a:ext uri="{FF2B5EF4-FFF2-40B4-BE49-F238E27FC236}">
                    <a16:creationId xmlns:a16="http://schemas.microsoft.com/office/drawing/2014/main" id="{E7DFA615-C86D-46F3-9A2D-A66EC25C83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Line 16">
                <a:extLst>
                  <a:ext uri="{FF2B5EF4-FFF2-40B4-BE49-F238E27FC236}">
                    <a16:creationId xmlns:a16="http://schemas.microsoft.com/office/drawing/2014/main" id="{8C9054DF-8242-4F51-AA1F-2C3E578934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9" name="Freeform 17">
                <a:extLst>
                  <a:ext uri="{FF2B5EF4-FFF2-40B4-BE49-F238E27FC236}">
                    <a16:creationId xmlns:a16="http://schemas.microsoft.com/office/drawing/2014/main" id="{C8597469-1168-4794-BA2D-5D8BDAA798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18">
                <a:extLst>
                  <a:ext uri="{FF2B5EF4-FFF2-40B4-BE49-F238E27FC236}">
                    <a16:creationId xmlns:a16="http://schemas.microsoft.com/office/drawing/2014/main" id="{0A19C83D-19FF-4041-B0F8-EB49ABD67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19">
                <a:extLst>
                  <a:ext uri="{FF2B5EF4-FFF2-40B4-BE49-F238E27FC236}">
                    <a16:creationId xmlns:a16="http://schemas.microsoft.com/office/drawing/2014/main" id="{A2794D14-45AE-4C56-893E-1618DE365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20">
                <a:extLst>
                  <a:ext uri="{FF2B5EF4-FFF2-40B4-BE49-F238E27FC236}">
                    <a16:creationId xmlns:a16="http://schemas.microsoft.com/office/drawing/2014/main" id="{5B5CB3C0-3FEC-445D-9AE7-B76DC83184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Rectangle 21">
                <a:extLst>
                  <a:ext uri="{FF2B5EF4-FFF2-40B4-BE49-F238E27FC236}">
                    <a16:creationId xmlns:a16="http://schemas.microsoft.com/office/drawing/2014/main" id="{EF87049D-247B-4090-A5FD-72596A49C9E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4" name="Freeform 22">
                <a:extLst>
                  <a:ext uri="{FF2B5EF4-FFF2-40B4-BE49-F238E27FC236}">
                    <a16:creationId xmlns:a16="http://schemas.microsoft.com/office/drawing/2014/main" id="{1D048CEC-518F-4BCB-A350-C0B610161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23">
                <a:extLst>
                  <a:ext uri="{FF2B5EF4-FFF2-40B4-BE49-F238E27FC236}">
                    <a16:creationId xmlns:a16="http://schemas.microsoft.com/office/drawing/2014/main" id="{AA6F6866-13D5-468C-84DE-36A4F41BE7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24">
                <a:extLst>
                  <a:ext uri="{FF2B5EF4-FFF2-40B4-BE49-F238E27FC236}">
                    <a16:creationId xmlns:a16="http://schemas.microsoft.com/office/drawing/2014/main" id="{41E0D740-4AD8-417B-873E-ADFE6632E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25">
                <a:extLst>
                  <a:ext uri="{FF2B5EF4-FFF2-40B4-BE49-F238E27FC236}">
                    <a16:creationId xmlns:a16="http://schemas.microsoft.com/office/drawing/2014/main" id="{193D799E-85C6-4E13-94FB-1B1629A17C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26">
                <a:extLst>
                  <a:ext uri="{FF2B5EF4-FFF2-40B4-BE49-F238E27FC236}">
                    <a16:creationId xmlns:a16="http://schemas.microsoft.com/office/drawing/2014/main" id="{F60165E1-F8F1-4814-B0D9-A1806CE34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27">
                <a:extLst>
                  <a:ext uri="{FF2B5EF4-FFF2-40B4-BE49-F238E27FC236}">
                    <a16:creationId xmlns:a16="http://schemas.microsoft.com/office/drawing/2014/main" id="{1289F749-6039-4BA9-A27C-DDEA97BAF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28">
                <a:extLst>
                  <a:ext uri="{FF2B5EF4-FFF2-40B4-BE49-F238E27FC236}">
                    <a16:creationId xmlns:a16="http://schemas.microsoft.com/office/drawing/2014/main" id="{E81B336E-CA05-40DD-A252-78B1426565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29">
                <a:extLst>
                  <a:ext uri="{FF2B5EF4-FFF2-40B4-BE49-F238E27FC236}">
                    <a16:creationId xmlns:a16="http://schemas.microsoft.com/office/drawing/2014/main" id="{27CEA681-1510-4213-A605-0A250A7486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30">
                <a:extLst>
                  <a:ext uri="{FF2B5EF4-FFF2-40B4-BE49-F238E27FC236}">
                    <a16:creationId xmlns:a16="http://schemas.microsoft.com/office/drawing/2014/main" id="{99A7CF31-4EC7-47B7-9A6B-95A0CFC79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31">
                <a:extLst>
                  <a:ext uri="{FF2B5EF4-FFF2-40B4-BE49-F238E27FC236}">
                    <a16:creationId xmlns:a16="http://schemas.microsoft.com/office/drawing/2014/main" id="{733E9F48-DD20-413A-A03E-7C7EF1EFC1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6" name="Group 15">
              <a:extLst>
                <a:ext uri="{FF2B5EF4-FFF2-40B4-BE49-F238E27FC236}">
                  <a16:creationId xmlns:a16="http://schemas.microsoft.com/office/drawing/2014/main" id="{9AC11C72-708D-4226-83D9-8465847864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 name="Freeform 32">
                <a:extLst>
                  <a:ext uri="{FF2B5EF4-FFF2-40B4-BE49-F238E27FC236}">
                    <a16:creationId xmlns:a16="http://schemas.microsoft.com/office/drawing/2014/main" id="{A3BDCBC2-F3C9-4322-A19F-92D799BA2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33">
                <a:extLst>
                  <a:ext uri="{FF2B5EF4-FFF2-40B4-BE49-F238E27FC236}">
                    <a16:creationId xmlns:a16="http://schemas.microsoft.com/office/drawing/2014/main" id="{D6499DC4-58DE-4F54-8244-418F53503E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34">
                <a:extLst>
                  <a:ext uri="{FF2B5EF4-FFF2-40B4-BE49-F238E27FC236}">
                    <a16:creationId xmlns:a16="http://schemas.microsoft.com/office/drawing/2014/main" id="{FF4F0425-C4EA-4063-86D6-BA8336ECCE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35">
                <a:extLst>
                  <a:ext uri="{FF2B5EF4-FFF2-40B4-BE49-F238E27FC236}">
                    <a16:creationId xmlns:a16="http://schemas.microsoft.com/office/drawing/2014/main" id="{CBF60FB4-6211-4E97-B5B8-32B0997F8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36">
                <a:extLst>
                  <a:ext uri="{FF2B5EF4-FFF2-40B4-BE49-F238E27FC236}">
                    <a16:creationId xmlns:a16="http://schemas.microsoft.com/office/drawing/2014/main" id="{21925C84-D56D-4B52-874C-AC2783823C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37">
                <a:extLst>
                  <a:ext uri="{FF2B5EF4-FFF2-40B4-BE49-F238E27FC236}">
                    <a16:creationId xmlns:a16="http://schemas.microsoft.com/office/drawing/2014/main" id="{518070E4-22B7-4742-B08A-1BE99661E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38">
                <a:extLst>
                  <a:ext uri="{FF2B5EF4-FFF2-40B4-BE49-F238E27FC236}">
                    <a16:creationId xmlns:a16="http://schemas.microsoft.com/office/drawing/2014/main" id="{325D21C8-5AC6-464B-B6C7-1347BEF537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39">
                <a:extLst>
                  <a:ext uri="{FF2B5EF4-FFF2-40B4-BE49-F238E27FC236}">
                    <a16:creationId xmlns:a16="http://schemas.microsoft.com/office/drawing/2014/main" id="{A17FB258-8D26-45E8-8E81-50E9C1DF8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40">
                <a:extLst>
                  <a:ext uri="{FF2B5EF4-FFF2-40B4-BE49-F238E27FC236}">
                    <a16:creationId xmlns:a16="http://schemas.microsoft.com/office/drawing/2014/main" id="{1F572CD7-AE60-496C-8D34-233853EFBF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Rectangle 41">
                <a:extLst>
                  <a:ext uri="{FF2B5EF4-FFF2-40B4-BE49-F238E27FC236}">
                    <a16:creationId xmlns:a16="http://schemas.microsoft.com/office/drawing/2014/main" id="{BBFDA56D-E398-47C5-B776-15DD0A9A116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grpSp>
      <p:pic>
        <p:nvPicPr>
          <p:cNvPr id="55" name="Picture 2">
            <a:extLst>
              <a:ext uri="{FF2B5EF4-FFF2-40B4-BE49-F238E27FC236}">
                <a16:creationId xmlns:a16="http://schemas.microsoft.com/office/drawing/2014/main" id="{E25531F0-2399-4F2A-824C-26C3563711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57" name="Rectangle 56">
            <a:extLst>
              <a:ext uri="{FF2B5EF4-FFF2-40B4-BE49-F238E27FC236}">
                <a16:creationId xmlns:a16="http://schemas.microsoft.com/office/drawing/2014/main" id="{82A94579-01B7-454A-9C90-6EE06CC1E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C43838-296E-9F65-9639-B4EF15668F9F}"/>
              </a:ext>
            </a:extLst>
          </p:cNvPr>
          <p:cNvPicPr>
            <a:picLocks noChangeAspect="1"/>
          </p:cNvPicPr>
          <p:nvPr/>
        </p:nvPicPr>
        <p:blipFill>
          <a:blip r:embed="rId4"/>
          <a:stretch>
            <a:fillRect/>
          </a:stretch>
        </p:blipFill>
        <p:spPr>
          <a:xfrm>
            <a:off x="965200" y="1696322"/>
            <a:ext cx="4809066" cy="346535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a:extLst>
              <a:ext uri="{FF2B5EF4-FFF2-40B4-BE49-F238E27FC236}">
                <a16:creationId xmlns:a16="http://schemas.microsoft.com/office/drawing/2014/main" id="{279B8512-43CB-DFB9-57C0-925B339C7F8B}"/>
              </a:ext>
            </a:extLst>
          </p:cNvPr>
          <p:cNvPicPr>
            <a:picLocks noChangeAspect="1"/>
          </p:cNvPicPr>
          <p:nvPr/>
        </p:nvPicPr>
        <p:blipFill>
          <a:blip r:embed="rId5"/>
          <a:stretch>
            <a:fillRect/>
          </a:stretch>
        </p:blipFill>
        <p:spPr>
          <a:xfrm>
            <a:off x="5954999" y="2873801"/>
            <a:ext cx="6110450" cy="142068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402568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8"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59" name="Group 58">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0"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61"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2"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3"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4"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5"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6"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7"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8"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69"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0"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1"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72"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3"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4"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5"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6"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77"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8"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79"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0"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1"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2"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3"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4"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5"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6"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87"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8"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89"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0"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1"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2"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3"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4"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5"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96"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97"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98" name="Rectangle 97">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5" name="Picture 4">
            <a:extLst>
              <a:ext uri="{FF2B5EF4-FFF2-40B4-BE49-F238E27FC236}">
                <a16:creationId xmlns:a16="http://schemas.microsoft.com/office/drawing/2014/main" id="{C970CA27-7797-D1AB-0BC4-4D5B74ECA5AD}"/>
              </a:ext>
            </a:extLst>
          </p:cNvPr>
          <p:cNvPicPr>
            <a:picLocks noChangeAspect="1"/>
          </p:cNvPicPr>
          <p:nvPr/>
        </p:nvPicPr>
        <p:blipFill>
          <a:blip r:embed="rId4"/>
          <a:stretch>
            <a:fillRect/>
          </a:stretch>
        </p:blipFill>
        <p:spPr>
          <a:xfrm>
            <a:off x="1715911" y="965201"/>
            <a:ext cx="8760177"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68504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5435991-D753-F342-7BB5-6356ADE34A0A}"/>
              </a:ext>
            </a:extLst>
          </p:cNvPr>
          <p:cNvPicPr>
            <a:picLocks noChangeAspect="1"/>
          </p:cNvPicPr>
          <p:nvPr/>
        </p:nvPicPr>
        <p:blipFill>
          <a:blip r:embed="rId4"/>
          <a:stretch>
            <a:fillRect/>
          </a:stretch>
        </p:blipFill>
        <p:spPr>
          <a:xfrm>
            <a:off x="2445927" y="965201"/>
            <a:ext cx="7300146"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978819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37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372" name="Group 37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373" name="Group 37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8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38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9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0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374" name="Group 37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7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7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7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7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7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413" name="Picture 2">
            <a:extLst>
              <a:ext uri="{FF2B5EF4-FFF2-40B4-BE49-F238E27FC236}">
                <a16:creationId xmlns:a16="http://schemas.microsoft.com/office/drawing/2014/main" id="{6D651BB0-1DFD-4941-83DD-704006F6B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415" name="Round Diagonal Corner Rectangle 6">
            <a:extLst>
              <a:ext uri="{FF2B5EF4-FFF2-40B4-BE49-F238E27FC236}">
                <a16:creationId xmlns:a16="http://schemas.microsoft.com/office/drawing/2014/main" id="{3D66C6E3-EBD2-40B7-8FD8-D6D2250FC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C94E59-B129-5941-860B-656B3E94AC67}"/>
              </a:ext>
            </a:extLst>
          </p:cNvPr>
          <p:cNvPicPr>
            <a:picLocks noChangeAspect="1"/>
          </p:cNvPicPr>
          <p:nvPr/>
        </p:nvPicPr>
        <p:blipFill>
          <a:blip r:embed="rId4"/>
          <a:stretch>
            <a:fillRect/>
          </a:stretch>
        </p:blipFill>
        <p:spPr>
          <a:xfrm>
            <a:off x="1302278" y="2095437"/>
            <a:ext cx="9584265" cy="2659634"/>
          </a:xfrm>
          <a:prstGeom prst="rect">
            <a:avLst/>
          </a:prstGeom>
        </p:spPr>
      </p:pic>
    </p:spTree>
    <p:extLst>
      <p:ext uri="{BB962C8B-B14F-4D97-AF65-F5344CB8AC3E}">
        <p14:creationId xmlns:p14="http://schemas.microsoft.com/office/powerpoint/2010/main" val="1094595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90DF-0513-FBF4-FC86-8EA14F1A8009}"/>
              </a:ext>
            </a:extLst>
          </p:cNvPr>
          <p:cNvSpPr>
            <a:spLocks noGrp="1"/>
          </p:cNvSpPr>
          <p:nvPr>
            <p:ph type="title"/>
          </p:nvPr>
        </p:nvSpPr>
        <p:spPr/>
        <p:txBody>
          <a:bodyPr/>
          <a:lstStyle/>
          <a:p>
            <a:r>
              <a:rPr lang="en-GB" dirty="0"/>
              <a:t>1. Simple </a:t>
            </a:r>
            <a:r>
              <a:rPr lang="en-GB" dirty="0" err="1"/>
              <a:t>Hillclimbing</a:t>
            </a:r>
            <a:r>
              <a:rPr lang="en-GB" dirty="0"/>
              <a:t> algorithm examples</a:t>
            </a:r>
          </a:p>
        </p:txBody>
      </p:sp>
      <p:sp>
        <p:nvSpPr>
          <p:cNvPr id="3" name="Content Placeholder 2">
            <a:extLst>
              <a:ext uri="{FF2B5EF4-FFF2-40B4-BE49-F238E27FC236}">
                <a16:creationId xmlns:a16="http://schemas.microsoft.com/office/drawing/2014/main" id="{13ACED85-0FE6-C8B0-86E3-7F83947A82BC}"/>
              </a:ext>
            </a:extLst>
          </p:cNvPr>
          <p:cNvSpPr>
            <a:spLocks noGrp="1"/>
          </p:cNvSpPr>
          <p:nvPr>
            <p:ph idx="1"/>
          </p:nvPr>
        </p:nvSpPr>
        <p:spPr>
          <a:xfrm>
            <a:off x="993058" y="1877962"/>
            <a:ext cx="10805652" cy="4581832"/>
          </a:xfrm>
        </p:spPr>
        <p:txBody>
          <a:bodyPr>
            <a:normAutofit fontScale="85000" lnSpcReduction="20000"/>
          </a:bodyPr>
          <a:lstStyle/>
          <a:p>
            <a:pPr marL="0" indent="0">
              <a:buNone/>
            </a:pPr>
            <a:r>
              <a:rPr lang="en-GB" b="1" dirty="0"/>
              <a:t>Example: 4 Queens problem</a:t>
            </a:r>
          </a:p>
          <a:p>
            <a:r>
              <a:rPr lang="en-GB" dirty="0"/>
              <a:t>We need to place 4 queens on a 4×4 chessboard so that no two queens attack each other (no same row, column, or diagonal).</a:t>
            </a:r>
          </a:p>
          <a:p>
            <a:r>
              <a:rPr lang="en-GB" dirty="0"/>
              <a:t>We can represent a state as an array of column positions for each row.</a:t>
            </a:r>
            <a:br>
              <a:rPr lang="en-GB" dirty="0"/>
            </a:br>
            <a:r>
              <a:rPr lang="en-GB" dirty="0"/>
              <a:t>For example:</a:t>
            </a:r>
          </a:p>
          <a:p>
            <a:r>
              <a:rPr lang="en-GB" dirty="0"/>
              <a:t>[2, 4, 1, 3] </a:t>
            </a:r>
          </a:p>
          <a:p>
            <a:r>
              <a:rPr lang="en-GB" dirty="0"/>
              <a:t>Means:</a:t>
            </a:r>
          </a:p>
          <a:p>
            <a:r>
              <a:rPr lang="en-GB" dirty="0"/>
              <a:t>Row 1 → Column 2</a:t>
            </a:r>
          </a:p>
          <a:p>
            <a:r>
              <a:rPr lang="en-GB" dirty="0"/>
              <a:t>Row 2 → Column 4</a:t>
            </a:r>
          </a:p>
          <a:p>
            <a:r>
              <a:rPr lang="en-GB" dirty="0"/>
              <a:t>Row 3 → Column 1</a:t>
            </a:r>
          </a:p>
          <a:p>
            <a:r>
              <a:rPr lang="en-GB" dirty="0"/>
              <a:t>Row 4 → Column 3</a:t>
            </a:r>
          </a:p>
          <a:p>
            <a:pPr marL="0" indent="0">
              <a:buNone/>
            </a:pPr>
            <a:endParaRPr lang="en-GB" dirty="0"/>
          </a:p>
        </p:txBody>
      </p:sp>
    </p:spTree>
    <p:extLst>
      <p:ext uri="{BB962C8B-B14F-4D97-AF65-F5344CB8AC3E}">
        <p14:creationId xmlns:p14="http://schemas.microsoft.com/office/powerpoint/2010/main" val="2806050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CAA93-0FAB-5197-51DC-72197463BCA5}"/>
              </a:ext>
            </a:extLst>
          </p:cNvPr>
          <p:cNvSpPr>
            <a:spLocks noGrp="1"/>
          </p:cNvSpPr>
          <p:nvPr>
            <p:ph idx="1"/>
          </p:nvPr>
        </p:nvSpPr>
        <p:spPr>
          <a:xfrm>
            <a:off x="1141412" y="176981"/>
            <a:ext cx="9905999" cy="5614220"/>
          </a:xfrm>
        </p:spPr>
        <p:txBody>
          <a:bodyPr/>
          <a:lstStyle/>
          <a:p>
            <a:pPr marL="0" indent="0">
              <a:buNone/>
            </a:pPr>
            <a:r>
              <a:rPr lang="en-GB" b="1" dirty="0">
                <a:solidFill>
                  <a:schemeClr val="bg1"/>
                </a:solidFill>
              </a:rPr>
              <a:t>Step 1: Define the Heuristic</a:t>
            </a:r>
          </a:p>
          <a:p>
            <a:r>
              <a:rPr lang="en-GB" dirty="0"/>
              <a:t>A common heuristic h(n) counts </a:t>
            </a:r>
            <a:r>
              <a:rPr lang="en-GB" b="1" dirty="0"/>
              <a:t>number of pairs of queens attacking each other</a:t>
            </a:r>
            <a:r>
              <a:rPr lang="en-GB" dirty="0"/>
              <a:t>.</a:t>
            </a:r>
          </a:p>
          <a:p>
            <a:r>
              <a:rPr lang="en-GB" b="1" dirty="0">
                <a:solidFill>
                  <a:schemeClr val="bg1"/>
                </a:solidFill>
              </a:rPr>
              <a:t>Goal:</a:t>
            </a:r>
            <a:r>
              <a:rPr lang="en-GB" dirty="0"/>
              <a:t> h(n) = 0 → solution</a:t>
            </a:r>
          </a:p>
          <a:p>
            <a:pPr marL="0" indent="0">
              <a:buNone/>
            </a:pPr>
            <a:r>
              <a:rPr lang="en-GB" b="1" dirty="0">
                <a:solidFill>
                  <a:schemeClr val="bg1"/>
                </a:solidFill>
              </a:rPr>
              <a:t>Step 2: Start with a Random State</a:t>
            </a:r>
          </a:p>
          <a:p>
            <a:r>
              <a:rPr lang="en-GB" dirty="0"/>
              <a:t>Random initial state:  [1, 3, 2, 4]</a:t>
            </a:r>
          </a:p>
          <a:p>
            <a:r>
              <a:rPr lang="en-GB" dirty="0"/>
              <a:t>Heuristic (number of attacking pairs):</a:t>
            </a:r>
          </a:p>
          <a:p>
            <a:r>
              <a:rPr lang="en-GB" dirty="0"/>
              <a:t>Q1 and Q4 → diagonal attack</a:t>
            </a:r>
          </a:p>
          <a:p>
            <a:r>
              <a:rPr lang="en-GB" dirty="0"/>
              <a:t>Q2 and Q3 → diagonal attack</a:t>
            </a:r>
            <a:br>
              <a:rPr lang="en-GB" dirty="0"/>
            </a:br>
            <a:r>
              <a:rPr lang="en-GB" dirty="0"/>
              <a:t>So, h = 2</a:t>
            </a:r>
          </a:p>
          <a:p>
            <a:endParaRPr lang="en-GB" dirty="0"/>
          </a:p>
          <a:p>
            <a:pPr marL="0" indent="0">
              <a:buNone/>
            </a:pPr>
            <a:endParaRPr lang="en-GB" dirty="0"/>
          </a:p>
        </p:txBody>
      </p:sp>
    </p:spTree>
    <p:extLst>
      <p:ext uri="{BB962C8B-B14F-4D97-AF65-F5344CB8AC3E}">
        <p14:creationId xmlns:p14="http://schemas.microsoft.com/office/powerpoint/2010/main" val="38218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AFC77-254F-0CA2-B580-B2C21FCDEB3B}"/>
              </a:ext>
            </a:extLst>
          </p:cNvPr>
          <p:cNvSpPr>
            <a:spLocks noGrp="1"/>
          </p:cNvSpPr>
          <p:nvPr>
            <p:ph idx="1"/>
          </p:nvPr>
        </p:nvSpPr>
        <p:spPr>
          <a:xfrm>
            <a:off x="698090" y="265471"/>
            <a:ext cx="11159613" cy="6892413"/>
          </a:xfrm>
        </p:spPr>
        <p:txBody>
          <a:bodyPr>
            <a:normAutofit fontScale="55000" lnSpcReduction="20000"/>
          </a:bodyPr>
          <a:lstStyle/>
          <a:p>
            <a:pPr marL="0" indent="0">
              <a:buNone/>
            </a:pPr>
            <a:r>
              <a:rPr lang="en-GB" b="1" dirty="0">
                <a:solidFill>
                  <a:schemeClr val="bg1"/>
                </a:solidFill>
              </a:rPr>
              <a:t>Step 3: Generate Neighbours (Successors)</a:t>
            </a:r>
          </a:p>
          <a:p>
            <a:r>
              <a:rPr lang="en-GB" dirty="0"/>
              <a:t>Move each queen in its row to a different column and calculate h:</a:t>
            </a:r>
          </a:p>
          <a:p>
            <a:r>
              <a:rPr lang="en-GB" dirty="0"/>
              <a:t>Move each queen in its row to a different column and calculate h:</a:t>
            </a:r>
          </a:p>
          <a:p>
            <a:pPr marL="0" indent="0">
              <a:buNone/>
            </a:pPr>
            <a:r>
              <a:rPr lang="en-GB" b="1" dirty="0">
                <a:solidFill>
                  <a:schemeClr val="bg1"/>
                </a:solidFill>
              </a:rPr>
              <a:t>Row 1 moves:</a:t>
            </a:r>
            <a:endParaRPr lang="en-GB" dirty="0">
              <a:solidFill>
                <a:schemeClr val="bg1"/>
              </a:solidFill>
            </a:endParaRPr>
          </a:p>
          <a:p>
            <a:r>
              <a:rPr lang="en-GB" dirty="0"/>
              <a:t>[2,3,2,4] → h = 2</a:t>
            </a:r>
          </a:p>
          <a:p>
            <a:r>
              <a:rPr lang="en-GB" dirty="0"/>
              <a:t>[3,3,2,4] → h = 2</a:t>
            </a:r>
          </a:p>
          <a:p>
            <a:r>
              <a:rPr lang="en-GB" dirty="0"/>
              <a:t>[4,3,2,4] → h = 3</a:t>
            </a:r>
          </a:p>
          <a:p>
            <a:pPr marL="0" indent="0">
              <a:buNone/>
            </a:pPr>
            <a:r>
              <a:rPr lang="en-GB" b="1" dirty="0">
                <a:solidFill>
                  <a:schemeClr val="bg1"/>
                </a:solidFill>
              </a:rPr>
              <a:t>Row 2 moves:</a:t>
            </a:r>
            <a:endParaRPr lang="en-GB" dirty="0">
              <a:solidFill>
                <a:schemeClr val="bg1"/>
              </a:solidFill>
            </a:endParaRPr>
          </a:p>
          <a:p>
            <a:r>
              <a:rPr lang="en-GB" dirty="0"/>
              <a:t>[1,1,2,4] → h = 3</a:t>
            </a:r>
          </a:p>
          <a:p>
            <a:r>
              <a:rPr lang="en-GB" dirty="0"/>
              <a:t>[1,2,2,4] → h = 4</a:t>
            </a:r>
          </a:p>
          <a:p>
            <a:r>
              <a:rPr lang="en-GB" dirty="0"/>
              <a:t>[1,4,2,4] → h = 2</a:t>
            </a:r>
          </a:p>
          <a:p>
            <a:pPr marL="0" indent="0">
              <a:buNone/>
            </a:pPr>
            <a:r>
              <a:rPr lang="en-GB" b="1" dirty="0">
                <a:solidFill>
                  <a:schemeClr val="bg1"/>
                </a:solidFill>
              </a:rPr>
              <a:t>Row 3 moves:</a:t>
            </a:r>
            <a:endParaRPr lang="en-GB" dirty="0">
              <a:solidFill>
                <a:schemeClr val="bg1"/>
              </a:solidFill>
            </a:endParaRPr>
          </a:p>
          <a:p>
            <a:r>
              <a:rPr lang="en-GB" dirty="0"/>
              <a:t>[1,3,1,4] → h = 2</a:t>
            </a:r>
          </a:p>
          <a:p>
            <a:r>
              <a:rPr lang="en-GB" dirty="0"/>
              <a:t>[1,3,3,4] → h = 4</a:t>
            </a:r>
          </a:p>
          <a:p>
            <a:r>
              <a:rPr lang="en-GB" dirty="0"/>
              <a:t>[1,3,4,4] → h = 3</a:t>
            </a:r>
          </a:p>
          <a:p>
            <a:pPr marL="0" indent="0">
              <a:buNone/>
            </a:pPr>
            <a:r>
              <a:rPr lang="en-GB" b="1" dirty="0">
                <a:solidFill>
                  <a:schemeClr val="bg1"/>
                </a:solidFill>
              </a:rPr>
              <a:t>Row 4 moves:</a:t>
            </a:r>
            <a:endParaRPr lang="en-GB" dirty="0">
              <a:solidFill>
                <a:schemeClr val="bg1"/>
              </a:solidFill>
            </a:endParaRPr>
          </a:p>
          <a:p>
            <a:r>
              <a:rPr lang="en-GB" dirty="0"/>
              <a:t>[1,3,2,1] → h = 4</a:t>
            </a:r>
          </a:p>
          <a:p>
            <a:r>
              <a:rPr lang="en-GB" dirty="0"/>
              <a:t>[1,3,2,2] → h = 2</a:t>
            </a:r>
          </a:p>
          <a:p>
            <a:r>
              <a:rPr lang="en-GB" dirty="0"/>
              <a:t>[1,3,2,3] → h = 2</a:t>
            </a:r>
          </a:p>
          <a:p>
            <a:pPr marL="0" indent="0">
              <a:buNone/>
            </a:pPr>
            <a:r>
              <a:rPr lang="en-GB" dirty="0"/>
              <a:t>In simple Hill Climbing go one by one to find next best solution.</a:t>
            </a:r>
          </a:p>
        </p:txBody>
      </p:sp>
    </p:spTree>
    <p:extLst>
      <p:ext uri="{BB962C8B-B14F-4D97-AF65-F5344CB8AC3E}">
        <p14:creationId xmlns:p14="http://schemas.microsoft.com/office/powerpoint/2010/main" val="3674848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680E4E-FB55-C8F7-1AF7-A8394684481C}"/>
              </a:ext>
            </a:extLst>
          </p:cNvPr>
          <p:cNvSpPr>
            <a:spLocks noGrp="1"/>
          </p:cNvSpPr>
          <p:nvPr>
            <p:ph idx="1"/>
          </p:nvPr>
        </p:nvSpPr>
        <p:spPr>
          <a:xfrm>
            <a:off x="1141412" y="68826"/>
            <a:ext cx="9905999" cy="5722375"/>
          </a:xfrm>
        </p:spPr>
        <p:txBody>
          <a:bodyPr/>
          <a:lstStyle/>
          <a:p>
            <a:pPr marL="0" indent="0">
              <a:buNone/>
            </a:pPr>
            <a:r>
              <a:rPr lang="en-GB" b="1" dirty="0">
                <a:solidFill>
                  <a:schemeClr val="bg1"/>
                </a:solidFill>
              </a:rPr>
              <a:t>Step 4: Choose Next First Best Successor</a:t>
            </a:r>
          </a:p>
          <a:p>
            <a:r>
              <a:rPr lang="en-GB" dirty="0"/>
              <a:t>First Best successor has lowest h (1). Let’s pick:</a:t>
            </a:r>
          </a:p>
          <a:p>
            <a:r>
              <a:rPr lang="en-GB" dirty="0"/>
              <a:t>[2,3,2,4] → h = 2</a:t>
            </a:r>
          </a:p>
          <a:p>
            <a:pPr marL="0" indent="0">
              <a:buNone/>
            </a:pPr>
            <a:endParaRPr lang="en-GB" dirty="0"/>
          </a:p>
          <a:p>
            <a:pPr marL="0" indent="0">
              <a:buNone/>
            </a:pPr>
            <a:r>
              <a:rPr lang="en-GB" b="1" dirty="0">
                <a:solidFill>
                  <a:schemeClr val="bg1"/>
                </a:solidFill>
              </a:rPr>
              <a:t>Step 5: Repeat</a:t>
            </a:r>
          </a:p>
          <a:p>
            <a:r>
              <a:rPr lang="en-GB" dirty="0"/>
              <a:t>Now move queens again to reduce h.</a:t>
            </a:r>
          </a:p>
          <a:p>
            <a:r>
              <a:rPr lang="en-GB" dirty="0"/>
              <a:t>Best move:</a:t>
            </a:r>
          </a:p>
          <a:p>
            <a:r>
              <a:rPr lang="en-GB" dirty="0"/>
              <a:t>[2,4,1,3] → h = 0</a:t>
            </a:r>
          </a:p>
          <a:p>
            <a:pPr marL="0" indent="0">
              <a:buNone/>
            </a:pPr>
            <a:endParaRPr lang="en-GB" dirty="0"/>
          </a:p>
        </p:txBody>
      </p:sp>
    </p:spTree>
    <p:extLst>
      <p:ext uri="{BB962C8B-B14F-4D97-AF65-F5344CB8AC3E}">
        <p14:creationId xmlns:p14="http://schemas.microsoft.com/office/powerpoint/2010/main" val="219342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527A1-8D6D-1927-DDC3-45AEBED520EF}"/>
              </a:ext>
            </a:extLst>
          </p:cNvPr>
          <p:cNvSpPr>
            <a:spLocks noGrp="1"/>
          </p:cNvSpPr>
          <p:nvPr>
            <p:ph idx="1"/>
          </p:nvPr>
        </p:nvSpPr>
        <p:spPr>
          <a:xfrm>
            <a:off x="1141412" y="167148"/>
            <a:ext cx="9905999" cy="5624053"/>
          </a:xfrm>
        </p:spPr>
        <p:txBody>
          <a:bodyPr/>
          <a:lstStyle/>
          <a:p>
            <a:pPr marL="0" indent="0">
              <a:buNone/>
            </a:pPr>
            <a:r>
              <a:rPr lang="en-GB" dirty="0" err="1"/>
              <a:t>Pythone</a:t>
            </a:r>
            <a:r>
              <a:rPr lang="en-GB" dirty="0"/>
              <a:t> Code:</a:t>
            </a:r>
          </a:p>
          <a:p>
            <a:pPr marL="0" indent="0">
              <a:buNone/>
            </a:pPr>
            <a:endParaRPr lang="en-GB" dirty="0"/>
          </a:p>
        </p:txBody>
      </p:sp>
      <p:pic>
        <p:nvPicPr>
          <p:cNvPr id="5" name="Picture 4">
            <a:extLst>
              <a:ext uri="{FF2B5EF4-FFF2-40B4-BE49-F238E27FC236}">
                <a16:creationId xmlns:a16="http://schemas.microsoft.com/office/drawing/2014/main" id="{071655E6-569A-3506-F230-6DDB16E3C492}"/>
              </a:ext>
            </a:extLst>
          </p:cNvPr>
          <p:cNvPicPr>
            <a:picLocks noChangeAspect="1"/>
          </p:cNvPicPr>
          <p:nvPr/>
        </p:nvPicPr>
        <p:blipFill>
          <a:blip r:embed="rId2"/>
          <a:stretch>
            <a:fillRect/>
          </a:stretch>
        </p:blipFill>
        <p:spPr>
          <a:xfrm>
            <a:off x="1900084" y="626651"/>
            <a:ext cx="8615516" cy="6231349"/>
          </a:xfrm>
          <a:prstGeom prst="rect">
            <a:avLst/>
          </a:prstGeom>
        </p:spPr>
      </p:pic>
    </p:spTree>
    <p:extLst>
      <p:ext uri="{BB962C8B-B14F-4D97-AF65-F5344CB8AC3E}">
        <p14:creationId xmlns:p14="http://schemas.microsoft.com/office/powerpoint/2010/main" val="2826895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A9628C-A22F-11F4-F4E3-6FAADC6ECE14}"/>
              </a:ext>
            </a:extLst>
          </p:cNvPr>
          <p:cNvPicPr>
            <a:picLocks noChangeAspect="1"/>
          </p:cNvPicPr>
          <p:nvPr/>
        </p:nvPicPr>
        <p:blipFill>
          <a:blip r:embed="rId2"/>
          <a:stretch>
            <a:fillRect/>
          </a:stretch>
        </p:blipFill>
        <p:spPr>
          <a:xfrm>
            <a:off x="2079172" y="102087"/>
            <a:ext cx="6498438" cy="6598221"/>
          </a:xfrm>
          <a:prstGeom prst="rect">
            <a:avLst/>
          </a:prstGeom>
        </p:spPr>
      </p:pic>
    </p:spTree>
    <p:extLst>
      <p:ext uri="{BB962C8B-B14F-4D97-AF65-F5344CB8AC3E}">
        <p14:creationId xmlns:p14="http://schemas.microsoft.com/office/powerpoint/2010/main" val="3445489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C9077D-5382-7030-E459-F8BF1BC85ED8}"/>
              </a:ext>
            </a:extLst>
          </p:cNvPr>
          <p:cNvSpPr txBox="1"/>
          <p:nvPr/>
        </p:nvSpPr>
        <p:spPr>
          <a:xfrm>
            <a:off x="1502229" y="315685"/>
            <a:ext cx="3167742" cy="369332"/>
          </a:xfrm>
          <a:prstGeom prst="rect">
            <a:avLst/>
          </a:prstGeom>
          <a:noFill/>
        </p:spPr>
        <p:txBody>
          <a:bodyPr wrap="square" rtlCol="0">
            <a:spAutoFit/>
          </a:bodyPr>
          <a:lstStyle/>
          <a:p>
            <a:r>
              <a:rPr lang="en-GB" dirty="0"/>
              <a:t>Example:</a:t>
            </a:r>
          </a:p>
        </p:txBody>
      </p:sp>
      <p:pic>
        <p:nvPicPr>
          <p:cNvPr id="6" name="Picture 5">
            <a:extLst>
              <a:ext uri="{FF2B5EF4-FFF2-40B4-BE49-F238E27FC236}">
                <a16:creationId xmlns:a16="http://schemas.microsoft.com/office/drawing/2014/main" id="{907C23B6-BDBE-B22D-C9B6-FB713DC96F08}"/>
              </a:ext>
            </a:extLst>
          </p:cNvPr>
          <p:cNvPicPr>
            <a:picLocks noChangeAspect="1"/>
          </p:cNvPicPr>
          <p:nvPr/>
        </p:nvPicPr>
        <p:blipFill>
          <a:blip r:embed="rId2"/>
          <a:stretch>
            <a:fillRect/>
          </a:stretch>
        </p:blipFill>
        <p:spPr>
          <a:xfrm>
            <a:off x="1451914" y="985496"/>
            <a:ext cx="10375001" cy="5458847"/>
          </a:xfrm>
          <a:prstGeom prst="rect">
            <a:avLst/>
          </a:prstGeom>
        </p:spPr>
      </p:pic>
    </p:spTree>
    <p:extLst>
      <p:ext uri="{BB962C8B-B14F-4D97-AF65-F5344CB8AC3E}">
        <p14:creationId xmlns:p14="http://schemas.microsoft.com/office/powerpoint/2010/main" val="1396819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AE88AC-FE04-9472-97F1-3BA4BAD54903}"/>
              </a:ext>
            </a:extLst>
          </p:cNvPr>
          <p:cNvPicPr>
            <a:picLocks noChangeAspect="1"/>
          </p:cNvPicPr>
          <p:nvPr/>
        </p:nvPicPr>
        <p:blipFill>
          <a:blip r:embed="rId2"/>
          <a:stretch>
            <a:fillRect/>
          </a:stretch>
        </p:blipFill>
        <p:spPr>
          <a:xfrm>
            <a:off x="1447800" y="76742"/>
            <a:ext cx="8904514" cy="6421889"/>
          </a:xfrm>
          <a:prstGeom prst="rect">
            <a:avLst/>
          </a:prstGeom>
        </p:spPr>
      </p:pic>
    </p:spTree>
    <p:extLst>
      <p:ext uri="{BB962C8B-B14F-4D97-AF65-F5344CB8AC3E}">
        <p14:creationId xmlns:p14="http://schemas.microsoft.com/office/powerpoint/2010/main" val="247635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5" name="Picture 4">
            <a:extLst>
              <a:ext uri="{FF2B5EF4-FFF2-40B4-BE49-F238E27FC236}">
                <a16:creationId xmlns:a16="http://schemas.microsoft.com/office/drawing/2014/main" id="{450F40F5-BE70-D1C0-62BF-6BEB02F20800}"/>
              </a:ext>
            </a:extLst>
          </p:cNvPr>
          <p:cNvPicPr>
            <a:picLocks noChangeAspect="1"/>
          </p:cNvPicPr>
          <p:nvPr/>
        </p:nvPicPr>
        <p:blipFill>
          <a:blip r:embed="rId4"/>
          <a:stretch>
            <a:fillRect/>
          </a:stretch>
        </p:blipFill>
        <p:spPr>
          <a:xfrm>
            <a:off x="1696358" y="965201"/>
            <a:ext cx="8799283"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6" name="Rectangle 5">
            <a:extLst>
              <a:ext uri="{FF2B5EF4-FFF2-40B4-BE49-F238E27FC236}">
                <a16:creationId xmlns:a16="http://schemas.microsoft.com/office/drawing/2014/main" id="{52AD5470-2D6C-C49D-6341-73838819DC30}"/>
              </a:ext>
            </a:extLst>
          </p:cNvPr>
          <p:cNvSpPr/>
          <p:nvPr/>
        </p:nvSpPr>
        <p:spPr>
          <a:xfrm>
            <a:off x="6379029" y="1611313"/>
            <a:ext cx="3988933" cy="40163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8465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08869-31E6-8F25-28B0-C76FE5E034E7}"/>
              </a:ext>
            </a:extLst>
          </p:cNvPr>
          <p:cNvPicPr>
            <a:picLocks noChangeAspect="1"/>
          </p:cNvPicPr>
          <p:nvPr/>
        </p:nvPicPr>
        <p:blipFill>
          <a:blip r:embed="rId2"/>
          <a:stretch>
            <a:fillRect/>
          </a:stretch>
        </p:blipFill>
        <p:spPr>
          <a:xfrm>
            <a:off x="1084312" y="152400"/>
            <a:ext cx="9327652" cy="3560483"/>
          </a:xfrm>
          <a:prstGeom prst="rect">
            <a:avLst/>
          </a:prstGeom>
        </p:spPr>
      </p:pic>
      <p:pic>
        <p:nvPicPr>
          <p:cNvPr id="7" name="Picture 6">
            <a:extLst>
              <a:ext uri="{FF2B5EF4-FFF2-40B4-BE49-F238E27FC236}">
                <a16:creationId xmlns:a16="http://schemas.microsoft.com/office/drawing/2014/main" id="{C0831681-D29F-2DC8-C300-0A016B57106D}"/>
              </a:ext>
            </a:extLst>
          </p:cNvPr>
          <p:cNvPicPr>
            <a:picLocks noChangeAspect="1"/>
          </p:cNvPicPr>
          <p:nvPr/>
        </p:nvPicPr>
        <p:blipFill>
          <a:blip r:embed="rId3"/>
          <a:stretch>
            <a:fillRect/>
          </a:stretch>
        </p:blipFill>
        <p:spPr>
          <a:xfrm>
            <a:off x="7525671" y="1746822"/>
            <a:ext cx="4420217" cy="4801270"/>
          </a:xfrm>
          <a:prstGeom prst="rect">
            <a:avLst/>
          </a:prstGeom>
        </p:spPr>
      </p:pic>
    </p:spTree>
    <p:extLst>
      <p:ext uri="{BB962C8B-B14F-4D97-AF65-F5344CB8AC3E}">
        <p14:creationId xmlns:p14="http://schemas.microsoft.com/office/powerpoint/2010/main" val="319892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87352D-ABD4-5BEB-5EAC-90E6A5F3C654}"/>
              </a:ext>
            </a:extLst>
          </p:cNvPr>
          <p:cNvPicPr>
            <a:picLocks noChangeAspect="1"/>
          </p:cNvPicPr>
          <p:nvPr/>
        </p:nvPicPr>
        <p:blipFill>
          <a:blip r:embed="rId2"/>
          <a:stretch>
            <a:fillRect/>
          </a:stretch>
        </p:blipFill>
        <p:spPr>
          <a:xfrm>
            <a:off x="1429623" y="312088"/>
            <a:ext cx="9946167" cy="1664195"/>
          </a:xfrm>
          <a:prstGeom prst="rect">
            <a:avLst/>
          </a:prstGeom>
        </p:spPr>
      </p:pic>
      <p:pic>
        <p:nvPicPr>
          <p:cNvPr id="7" name="Picture 6">
            <a:extLst>
              <a:ext uri="{FF2B5EF4-FFF2-40B4-BE49-F238E27FC236}">
                <a16:creationId xmlns:a16="http://schemas.microsoft.com/office/drawing/2014/main" id="{5A71C5C6-26D3-889E-ACC6-C3AEB637E4B1}"/>
              </a:ext>
            </a:extLst>
          </p:cNvPr>
          <p:cNvPicPr>
            <a:picLocks noChangeAspect="1"/>
          </p:cNvPicPr>
          <p:nvPr/>
        </p:nvPicPr>
        <p:blipFill>
          <a:blip r:embed="rId3"/>
          <a:stretch>
            <a:fillRect/>
          </a:stretch>
        </p:blipFill>
        <p:spPr>
          <a:xfrm>
            <a:off x="4123569" y="2114366"/>
            <a:ext cx="4575940" cy="2850924"/>
          </a:xfrm>
          <a:prstGeom prst="rect">
            <a:avLst/>
          </a:prstGeom>
        </p:spPr>
      </p:pic>
    </p:spTree>
    <p:extLst>
      <p:ext uri="{BB962C8B-B14F-4D97-AF65-F5344CB8AC3E}">
        <p14:creationId xmlns:p14="http://schemas.microsoft.com/office/powerpoint/2010/main" val="3477135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345BA-35AB-DC82-895C-5149D8198273}"/>
              </a:ext>
            </a:extLst>
          </p:cNvPr>
          <p:cNvPicPr>
            <a:picLocks noChangeAspect="1"/>
          </p:cNvPicPr>
          <p:nvPr/>
        </p:nvPicPr>
        <p:blipFill>
          <a:blip r:embed="rId2"/>
          <a:stretch>
            <a:fillRect/>
          </a:stretch>
        </p:blipFill>
        <p:spPr>
          <a:xfrm>
            <a:off x="1435817" y="285135"/>
            <a:ext cx="3950290" cy="3057817"/>
          </a:xfrm>
          <a:prstGeom prst="rect">
            <a:avLst/>
          </a:prstGeom>
        </p:spPr>
      </p:pic>
      <p:pic>
        <p:nvPicPr>
          <p:cNvPr id="7" name="Picture 6">
            <a:extLst>
              <a:ext uri="{FF2B5EF4-FFF2-40B4-BE49-F238E27FC236}">
                <a16:creationId xmlns:a16="http://schemas.microsoft.com/office/drawing/2014/main" id="{DE5D273F-A49A-115A-A34E-8FB982996ECC}"/>
              </a:ext>
            </a:extLst>
          </p:cNvPr>
          <p:cNvPicPr>
            <a:picLocks noChangeAspect="1"/>
          </p:cNvPicPr>
          <p:nvPr/>
        </p:nvPicPr>
        <p:blipFill>
          <a:blip r:embed="rId3"/>
          <a:stretch>
            <a:fillRect/>
          </a:stretch>
        </p:blipFill>
        <p:spPr>
          <a:xfrm>
            <a:off x="5548815" y="285135"/>
            <a:ext cx="4226556" cy="3075293"/>
          </a:xfrm>
          <a:prstGeom prst="rect">
            <a:avLst/>
          </a:prstGeom>
        </p:spPr>
      </p:pic>
      <p:pic>
        <p:nvPicPr>
          <p:cNvPr id="9" name="Picture 8">
            <a:extLst>
              <a:ext uri="{FF2B5EF4-FFF2-40B4-BE49-F238E27FC236}">
                <a16:creationId xmlns:a16="http://schemas.microsoft.com/office/drawing/2014/main" id="{CF3BACF2-1781-919B-D813-4F34F40AB1B0}"/>
              </a:ext>
            </a:extLst>
          </p:cNvPr>
          <p:cNvPicPr>
            <a:picLocks noChangeAspect="1"/>
          </p:cNvPicPr>
          <p:nvPr/>
        </p:nvPicPr>
        <p:blipFill>
          <a:blip r:embed="rId4"/>
          <a:stretch>
            <a:fillRect/>
          </a:stretch>
        </p:blipFill>
        <p:spPr>
          <a:xfrm>
            <a:off x="1435817" y="3740445"/>
            <a:ext cx="3852468" cy="1972097"/>
          </a:xfrm>
          <a:prstGeom prst="rect">
            <a:avLst/>
          </a:prstGeom>
        </p:spPr>
      </p:pic>
      <p:pic>
        <p:nvPicPr>
          <p:cNvPr id="11" name="Picture 10">
            <a:extLst>
              <a:ext uri="{FF2B5EF4-FFF2-40B4-BE49-F238E27FC236}">
                <a16:creationId xmlns:a16="http://schemas.microsoft.com/office/drawing/2014/main" id="{ED6DBE2A-A13D-AFB8-ADC0-CF2A8E486A28}"/>
              </a:ext>
            </a:extLst>
          </p:cNvPr>
          <p:cNvPicPr>
            <a:picLocks noChangeAspect="1"/>
          </p:cNvPicPr>
          <p:nvPr/>
        </p:nvPicPr>
        <p:blipFill>
          <a:blip r:embed="rId5"/>
          <a:stretch>
            <a:fillRect/>
          </a:stretch>
        </p:blipFill>
        <p:spPr>
          <a:xfrm>
            <a:off x="5626197" y="3731065"/>
            <a:ext cx="2276793" cy="1981477"/>
          </a:xfrm>
          <a:prstGeom prst="rect">
            <a:avLst/>
          </a:prstGeom>
        </p:spPr>
      </p:pic>
      <p:pic>
        <p:nvPicPr>
          <p:cNvPr id="13" name="Picture 12">
            <a:extLst>
              <a:ext uri="{FF2B5EF4-FFF2-40B4-BE49-F238E27FC236}">
                <a16:creationId xmlns:a16="http://schemas.microsoft.com/office/drawing/2014/main" id="{A8A0C598-14B9-2903-0703-BB429C5E15FC}"/>
              </a:ext>
            </a:extLst>
          </p:cNvPr>
          <p:cNvPicPr>
            <a:picLocks noChangeAspect="1"/>
          </p:cNvPicPr>
          <p:nvPr/>
        </p:nvPicPr>
        <p:blipFill>
          <a:blip r:embed="rId6"/>
          <a:stretch>
            <a:fillRect/>
          </a:stretch>
        </p:blipFill>
        <p:spPr>
          <a:xfrm>
            <a:off x="8240902" y="3740445"/>
            <a:ext cx="2799190" cy="1838583"/>
          </a:xfrm>
          <a:prstGeom prst="rect">
            <a:avLst/>
          </a:prstGeom>
        </p:spPr>
      </p:pic>
    </p:spTree>
    <p:extLst>
      <p:ext uri="{BB962C8B-B14F-4D97-AF65-F5344CB8AC3E}">
        <p14:creationId xmlns:p14="http://schemas.microsoft.com/office/powerpoint/2010/main" val="3023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6089D3-8AC6-6352-D299-7EECB4F6B991}"/>
              </a:ext>
            </a:extLst>
          </p:cNvPr>
          <p:cNvPicPr>
            <a:picLocks noChangeAspect="1"/>
          </p:cNvPicPr>
          <p:nvPr/>
        </p:nvPicPr>
        <p:blipFill>
          <a:blip r:embed="rId2"/>
          <a:stretch>
            <a:fillRect/>
          </a:stretch>
        </p:blipFill>
        <p:spPr>
          <a:xfrm>
            <a:off x="849932" y="1691149"/>
            <a:ext cx="11008331" cy="2517057"/>
          </a:xfrm>
          <a:prstGeom prst="rect">
            <a:avLst/>
          </a:prstGeom>
        </p:spPr>
      </p:pic>
    </p:spTree>
    <p:extLst>
      <p:ext uri="{BB962C8B-B14F-4D97-AF65-F5344CB8AC3E}">
        <p14:creationId xmlns:p14="http://schemas.microsoft.com/office/powerpoint/2010/main" val="3254338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386A-4663-D77A-C693-5A0A777ABAD5}"/>
              </a:ext>
            </a:extLst>
          </p:cNvPr>
          <p:cNvSpPr>
            <a:spLocks noGrp="1"/>
          </p:cNvSpPr>
          <p:nvPr>
            <p:ph type="title"/>
          </p:nvPr>
        </p:nvSpPr>
        <p:spPr>
          <a:xfrm>
            <a:off x="1141413" y="618518"/>
            <a:ext cx="9905998" cy="1052966"/>
          </a:xfrm>
        </p:spPr>
        <p:txBody>
          <a:bodyPr/>
          <a:lstStyle/>
          <a:p>
            <a:r>
              <a:rPr lang="en-GB" dirty="0"/>
              <a:t>Simple Hill Climbing Graph search</a:t>
            </a:r>
          </a:p>
        </p:txBody>
      </p:sp>
      <p:pic>
        <p:nvPicPr>
          <p:cNvPr id="5" name="Picture 4">
            <a:extLst>
              <a:ext uri="{FF2B5EF4-FFF2-40B4-BE49-F238E27FC236}">
                <a16:creationId xmlns:a16="http://schemas.microsoft.com/office/drawing/2014/main" id="{1F10066A-6C7A-B9A1-2995-0B3162AA1A9F}"/>
              </a:ext>
            </a:extLst>
          </p:cNvPr>
          <p:cNvPicPr>
            <a:picLocks noChangeAspect="1"/>
          </p:cNvPicPr>
          <p:nvPr/>
        </p:nvPicPr>
        <p:blipFill>
          <a:blip r:embed="rId2"/>
          <a:stretch>
            <a:fillRect/>
          </a:stretch>
        </p:blipFill>
        <p:spPr>
          <a:xfrm>
            <a:off x="2035629" y="1545386"/>
            <a:ext cx="7561498" cy="4694096"/>
          </a:xfrm>
          <a:prstGeom prst="rect">
            <a:avLst/>
          </a:prstGeom>
        </p:spPr>
      </p:pic>
    </p:spTree>
    <p:extLst>
      <p:ext uri="{BB962C8B-B14F-4D97-AF65-F5344CB8AC3E}">
        <p14:creationId xmlns:p14="http://schemas.microsoft.com/office/powerpoint/2010/main" val="315115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7A8DAB-CE27-A627-73EB-D640EB185430}"/>
              </a:ext>
            </a:extLst>
          </p:cNvPr>
          <p:cNvPicPr>
            <a:picLocks noChangeAspect="1"/>
          </p:cNvPicPr>
          <p:nvPr/>
        </p:nvPicPr>
        <p:blipFill>
          <a:blip r:embed="rId2"/>
          <a:stretch>
            <a:fillRect/>
          </a:stretch>
        </p:blipFill>
        <p:spPr>
          <a:xfrm>
            <a:off x="1999678" y="404390"/>
            <a:ext cx="8192643" cy="6049219"/>
          </a:xfrm>
          <a:prstGeom prst="rect">
            <a:avLst/>
          </a:prstGeom>
        </p:spPr>
      </p:pic>
    </p:spTree>
    <p:extLst>
      <p:ext uri="{BB962C8B-B14F-4D97-AF65-F5344CB8AC3E}">
        <p14:creationId xmlns:p14="http://schemas.microsoft.com/office/powerpoint/2010/main" val="2843113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B354AC-2706-0A7E-DB79-ABF1D1DB37FD}"/>
              </a:ext>
            </a:extLst>
          </p:cNvPr>
          <p:cNvPicPr>
            <a:picLocks noChangeAspect="1"/>
          </p:cNvPicPr>
          <p:nvPr/>
        </p:nvPicPr>
        <p:blipFill>
          <a:blip r:embed="rId2"/>
          <a:stretch>
            <a:fillRect/>
          </a:stretch>
        </p:blipFill>
        <p:spPr>
          <a:xfrm>
            <a:off x="575492" y="447259"/>
            <a:ext cx="11041016" cy="5963482"/>
          </a:xfrm>
          <a:prstGeom prst="rect">
            <a:avLst/>
          </a:prstGeom>
        </p:spPr>
      </p:pic>
    </p:spTree>
    <p:extLst>
      <p:ext uri="{BB962C8B-B14F-4D97-AF65-F5344CB8AC3E}">
        <p14:creationId xmlns:p14="http://schemas.microsoft.com/office/powerpoint/2010/main" val="3919921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978EA-B171-7FF1-6211-800C5358FCD3}"/>
              </a:ext>
            </a:extLst>
          </p:cNvPr>
          <p:cNvPicPr>
            <a:picLocks noChangeAspect="1"/>
          </p:cNvPicPr>
          <p:nvPr/>
        </p:nvPicPr>
        <p:blipFill>
          <a:blip r:embed="rId2"/>
          <a:stretch>
            <a:fillRect/>
          </a:stretch>
        </p:blipFill>
        <p:spPr>
          <a:xfrm>
            <a:off x="702777" y="555171"/>
            <a:ext cx="10786445" cy="5307095"/>
          </a:xfrm>
          <a:prstGeom prst="rect">
            <a:avLst/>
          </a:prstGeom>
        </p:spPr>
      </p:pic>
    </p:spTree>
    <p:extLst>
      <p:ext uri="{BB962C8B-B14F-4D97-AF65-F5344CB8AC3E}">
        <p14:creationId xmlns:p14="http://schemas.microsoft.com/office/powerpoint/2010/main" val="80251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28E7-516D-D0C7-553F-53FA01E5E1C5}"/>
              </a:ext>
            </a:extLst>
          </p:cNvPr>
          <p:cNvSpPr>
            <a:spLocks noGrp="1"/>
          </p:cNvSpPr>
          <p:nvPr>
            <p:ph type="title"/>
          </p:nvPr>
        </p:nvSpPr>
        <p:spPr/>
        <p:txBody>
          <a:bodyPr/>
          <a:lstStyle/>
          <a:p>
            <a:r>
              <a:rPr lang="en-GB" b="1" dirty="0"/>
              <a:t>2. Steepest-Ascent Hill Climbing</a:t>
            </a:r>
            <a:endParaRPr lang="en-GB" dirty="0"/>
          </a:p>
        </p:txBody>
      </p:sp>
      <p:sp>
        <p:nvSpPr>
          <p:cNvPr id="3" name="Content Placeholder 2">
            <a:extLst>
              <a:ext uri="{FF2B5EF4-FFF2-40B4-BE49-F238E27FC236}">
                <a16:creationId xmlns:a16="http://schemas.microsoft.com/office/drawing/2014/main" id="{5F8EDD13-3593-D8C9-1B8C-8F0C99F2A649}"/>
              </a:ext>
            </a:extLst>
          </p:cNvPr>
          <p:cNvSpPr>
            <a:spLocks noGrp="1"/>
          </p:cNvSpPr>
          <p:nvPr>
            <p:ph idx="1"/>
          </p:nvPr>
        </p:nvSpPr>
        <p:spPr/>
        <p:txBody>
          <a:bodyPr/>
          <a:lstStyle/>
          <a:p>
            <a:r>
              <a:rPr lang="en-GB" dirty="0"/>
              <a:t>Steepest-Ascent Hill Climbing is an enhanced version of simple hill climbing. Instead of moving to the first </a:t>
            </a:r>
            <a:r>
              <a:rPr lang="en-GB" dirty="0" err="1"/>
              <a:t>neighboring</a:t>
            </a:r>
            <a:r>
              <a:rPr lang="en-GB" dirty="0"/>
              <a:t> node that improves the state, it evaluates </a:t>
            </a:r>
            <a:r>
              <a:rPr lang="en-GB" b="1" dirty="0">
                <a:solidFill>
                  <a:schemeClr val="bg1"/>
                </a:solidFill>
              </a:rPr>
              <a:t>all </a:t>
            </a:r>
            <a:r>
              <a:rPr lang="en-GB" b="1" dirty="0" err="1">
                <a:solidFill>
                  <a:schemeClr val="bg1"/>
                </a:solidFill>
              </a:rPr>
              <a:t>neighbors</a:t>
            </a:r>
            <a:r>
              <a:rPr lang="en-GB" b="1" dirty="0">
                <a:solidFill>
                  <a:schemeClr val="bg1"/>
                </a:solidFill>
              </a:rPr>
              <a:t> </a:t>
            </a:r>
            <a:r>
              <a:rPr lang="en-GB" dirty="0"/>
              <a:t>and moves to the one offering the highest improvement (steepest ascent).</a:t>
            </a:r>
          </a:p>
        </p:txBody>
      </p:sp>
    </p:spTree>
    <p:extLst>
      <p:ext uri="{BB962C8B-B14F-4D97-AF65-F5344CB8AC3E}">
        <p14:creationId xmlns:p14="http://schemas.microsoft.com/office/powerpoint/2010/main" val="110083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FE19-0EC2-9524-8FA4-BF95AA146798}"/>
              </a:ext>
            </a:extLst>
          </p:cNvPr>
          <p:cNvSpPr>
            <a:spLocks noGrp="1"/>
          </p:cNvSpPr>
          <p:nvPr>
            <p:ph type="title"/>
          </p:nvPr>
        </p:nvSpPr>
        <p:spPr/>
        <p:txBody>
          <a:bodyPr/>
          <a:lstStyle/>
          <a:p>
            <a:r>
              <a:rPr lang="en-GB" b="1" dirty="0"/>
              <a:t>3. Stochastic Hill Climbing</a:t>
            </a:r>
            <a:endParaRPr lang="en-GB" dirty="0"/>
          </a:p>
        </p:txBody>
      </p:sp>
      <p:sp>
        <p:nvSpPr>
          <p:cNvPr id="3" name="Content Placeholder 2">
            <a:extLst>
              <a:ext uri="{FF2B5EF4-FFF2-40B4-BE49-F238E27FC236}">
                <a16:creationId xmlns:a16="http://schemas.microsoft.com/office/drawing/2014/main" id="{7779F9F2-6792-FE60-D14F-BA352AF24A68}"/>
              </a:ext>
            </a:extLst>
          </p:cNvPr>
          <p:cNvSpPr>
            <a:spLocks noGrp="1"/>
          </p:cNvSpPr>
          <p:nvPr>
            <p:ph idx="1"/>
          </p:nvPr>
        </p:nvSpPr>
        <p:spPr/>
        <p:txBody>
          <a:bodyPr/>
          <a:lstStyle/>
          <a:p>
            <a:r>
              <a:rPr lang="en-GB" dirty="0"/>
              <a:t>Stochastic Hill Climbing introduces </a:t>
            </a:r>
            <a:r>
              <a:rPr lang="en-GB" b="1" dirty="0">
                <a:solidFill>
                  <a:schemeClr val="bg1"/>
                </a:solidFill>
              </a:rPr>
              <a:t>randomness</a:t>
            </a:r>
            <a:r>
              <a:rPr lang="en-GB" dirty="0"/>
              <a:t> into the search process. Instead of evaluating all </a:t>
            </a:r>
            <a:r>
              <a:rPr lang="en-GB" dirty="0" err="1"/>
              <a:t>neighbors</a:t>
            </a:r>
            <a:r>
              <a:rPr lang="en-GB" dirty="0"/>
              <a:t> or selecting the first improvement, it selects </a:t>
            </a:r>
            <a:r>
              <a:rPr lang="en-GB" b="1" dirty="0">
                <a:solidFill>
                  <a:schemeClr val="bg1"/>
                </a:solidFill>
              </a:rPr>
              <a:t>a random </a:t>
            </a:r>
            <a:r>
              <a:rPr lang="en-GB" b="1" dirty="0" err="1">
                <a:solidFill>
                  <a:schemeClr val="bg1"/>
                </a:solidFill>
              </a:rPr>
              <a:t>neighboring</a:t>
            </a:r>
            <a:r>
              <a:rPr lang="en-GB" b="1" dirty="0">
                <a:solidFill>
                  <a:schemeClr val="bg1"/>
                </a:solidFill>
              </a:rPr>
              <a:t> </a:t>
            </a:r>
            <a:r>
              <a:rPr lang="en-GB" dirty="0"/>
              <a:t>node and decides whether to move based on its improvement over the current state.</a:t>
            </a:r>
          </a:p>
        </p:txBody>
      </p:sp>
    </p:spTree>
    <p:extLst>
      <p:ext uri="{BB962C8B-B14F-4D97-AF65-F5344CB8AC3E}">
        <p14:creationId xmlns:p14="http://schemas.microsoft.com/office/powerpoint/2010/main" val="35053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5" name="Picture 4">
            <a:extLst>
              <a:ext uri="{FF2B5EF4-FFF2-40B4-BE49-F238E27FC236}">
                <a16:creationId xmlns:a16="http://schemas.microsoft.com/office/drawing/2014/main" id="{32C2A05B-4EAE-B4CE-7BD2-5B7B539B7DF3}"/>
              </a:ext>
            </a:extLst>
          </p:cNvPr>
          <p:cNvPicPr>
            <a:picLocks noChangeAspect="1"/>
          </p:cNvPicPr>
          <p:nvPr/>
        </p:nvPicPr>
        <p:blipFill>
          <a:blip r:embed="rId4"/>
          <a:stretch>
            <a:fillRect/>
          </a:stretch>
        </p:blipFill>
        <p:spPr>
          <a:xfrm>
            <a:off x="1595909" y="965201"/>
            <a:ext cx="9000181"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86470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B13E-2F3E-33F4-AC2F-C431FF51E308}"/>
              </a:ext>
            </a:extLst>
          </p:cNvPr>
          <p:cNvSpPr>
            <a:spLocks noGrp="1"/>
          </p:cNvSpPr>
          <p:nvPr>
            <p:ph type="title"/>
          </p:nvPr>
        </p:nvSpPr>
        <p:spPr>
          <a:xfrm>
            <a:off x="1143001" y="2113021"/>
            <a:ext cx="9905998" cy="1478570"/>
          </a:xfrm>
        </p:spPr>
        <p:txBody>
          <a:bodyPr/>
          <a:lstStyle/>
          <a:p>
            <a:r>
              <a:rPr lang="en-GB" dirty="0"/>
              <a:t>Simulated annealing (local search method)</a:t>
            </a:r>
          </a:p>
        </p:txBody>
      </p:sp>
    </p:spTree>
    <p:extLst>
      <p:ext uri="{BB962C8B-B14F-4D97-AF65-F5344CB8AC3E}">
        <p14:creationId xmlns:p14="http://schemas.microsoft.com/office/powerpoint/2010/main" val="1727612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5" name="Picture 4">
            <a:extLst>
              <a:ext uri="{FF2B5EF4-FFF2-40B4-BE49-F238E27FC236}">
                <a16:creationId xmlns:a16="http://schemas.microsoft.com/office/drawing/2014/main" id="{C02A0A06-B5DA-E8D4-F7C7-B6D347A45A56}"/>
              </a:ext>
            </a:extLst>
          </p:cNvPr>
          <p:cNvPicPr>
            <a:picLocks noChangeAspect="1"/>
          </p:cNvPicPr>
          <p:nvPr/>
        </p:nvPicPr>
        <p:blipFill>
          <a:blip r:embed="rId4"/>
          <a:stretch>
            <a:fillRect/>
          </a:stretch>
        </p:blipFill>
        <p:spPr>
          <a:xfrm>
            <a:off x="965200" y="1222756"/>
            <a:ext cx="10261600" cy="441248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822686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5" name="Group 14">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7"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8"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7"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9"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2"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4"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2"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3"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6" name="Group 15">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5"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6"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sp useBgFill="1">
        <p:nvSpPr>
          <p:cNvPr id="55" name="Rectangle 54">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58" name="Rectangle 57">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59"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0"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1" name="Rectangle 60">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62"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3"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4"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5"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6"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7"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8"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9"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0"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1"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2"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3"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4"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5"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6"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7"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8"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9"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0"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1"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2"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3"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4"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5"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6"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7"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8"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9"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0"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91"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93"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A906848-072E-C81D-916F-E882A8FF9735}"/>
              </a:ext>
            </a:extLst>
          </p:cNvPr>
          <p:cNvPicPr>
            <a:picLocks noChangeAspect="1"/>
          </p:cNvPicPr>
          <p:nvPr/>
        </p:nvPicPr>
        <p:blipFill>
          <a:blip r:embed="rId4"/>
          <a:stretch>
            <a:fillRect/>
          </a:stretch>
        </p:blipFill>
        <p:spPr>
          <a:xfrm>
            <a:off x="2333412" y="1211649"/>
            <a:ext cx="8723567" cy="4427210"/>
          </a:xfrm>
          <a:prstGeom prst="rect">
            <a:avLst/>
          </a:prstGeom>
        </p:spPr>
      </p:pic>
    </p:spTree>
    <p:extLst>
      <p:ext uri="{BB962C8B-B14F-4D97-AF65-F5344CB8AC3E}">
        <p14:creationId xmlns:p14="http://schemas.microsoft.com/office/powerpoint/2010/main" val="443954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sp useBgFill="1">
        <p:nvSpPr>
          <p:cNvPr id="53" name="Rectangle 52">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56" name="Rectangle 55">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57"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8"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9" name="Rectangle 58">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60"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1"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2"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3"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4"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5"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6"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7"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8"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9"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0"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1"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2"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3"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4"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5"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6"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7"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8"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9"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0"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1"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2"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3"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4"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5"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6"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7"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8"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9"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91"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6A2E4C-CEFF-3357-B233-89EBF9355A4E}"/>
              </a:ext>
            </a:extLst>
          </p:cNvPr>
          <p:cNvPicPr>
            <a:picLocks noChangeAspect="1"/>
          </p:cNvPicPr>
          <p:nvPr/>
        </p:nvPicPr>
        <p:blipFill>
          <a:blip r:embed="rId4"/>
          <a:stretch>
            <a:fillRect/>
          </a:stretch>
        </p:blipFill>
        <p:spPr>
          <a:xfrm>
            <a:off x="2376991" y="1136606"/>
            <a:ext cx="8636409" cy="4577297"/>
          </a:xfrm>
          <a:prstGeom prst="rect">
            <a:avLst/>
          </a:prstGeom>
        </p:spPr>
      </p:pic>
    </p:spTree>
    <p:extLst>
      <p:ext uri="{BB962C8B-B14F-4D97-AF65-F5344CB8AC3E}">
        <p14:creationId xmlns:p14="http://schemas.microsoft.com/office/powerpoint/2010/main" val="1671907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sp useBgFill="1">
        <p:nvSpPr>
          <p:cNvPr id="53" name="Rectangle 52">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56" name="Rectangle 55">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57"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8"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9" name="Rectangle 58">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60"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1"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2"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3"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4"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5"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6"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7"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8"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9"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0"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1"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2"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3"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4"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5"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6"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7"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8"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9"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0"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1"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2"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3"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4"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5"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6"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7"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8"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9"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91"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0387901-2F66-6267-7306-36F7A1F4160C}"/>
              </a:ext>
            </a:extLst>
          </p:cNvPr>
          <p:cNvPicPr>
            <a:picLocks noChangeAspect="1"/>
          </p:cNvPicPr>
          <p:nvPr/>
        </p:nvPicPr>
        <p:blipFill>
          <a:blip r:embed="rId4"/>
          <a:stretch>
            <a:fillRect/>
          </a:stretch>
        </p:blipFill>
        <p:spPr>
          <a:xfrm>
            <a:off x="3227546" y="1136606"/>
            <a:ext cx="6935298" cy="4577297"/>
          </a:xfrm>
          <a:prstGeom prst="rect">
            <a:avLst/>
          </a:prstGeom>
        </p:spPr>
      </p:pic>
    </p:spTree>
    <p:extLst>
      <p:ext uri="{BB962C8B-B14F-4D97-AF65-F5344CB8AC3E}">
        <p14:creationId xmlns:p14="http://schemas.microsoft.com/office/powerpoint/2010/main" val="160686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sp useBgFill="1">
        <p:nvSpPr>
          <p:cNvPr id="53" name="Rectangle 52">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56" name="Rectangle 55">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57"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8"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9" name="Rectangle 58">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60"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1"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2"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3"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4"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5"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6"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7"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8"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9"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0"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1"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2"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3"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4"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5"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6"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7"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8"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9"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0"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1"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2"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3"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4"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5"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6"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7"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8"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9"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91"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3CDA37D-8039-EBFA-2325-104C2530D453}"/>
              </a:ext>
            </a:extLst>
          </p:cNvPr>
          <p:cNvPicPr>
            <a:picLocks noChangeAspect="1"/>
          </p:cNvPicPr>
          <p:nvPr/>
        </p:nvPicPr>
        <p:blipFill>
          <a:blip r:embed="rId4"/>
          <a:stretch>
            <a:fillRect/>
          </a:stretch>
        </p:blipFill>
        <p:spPr>
          <a:xfrm>
            <a:off x="2927873" y="1136606"/>
            <a:ext cx="7534645" cy="4577297"/>
          </a:xfrm>
          <a:prstGeom prst="rect">
            <a:avLst/>
          </a:prstGeom>
        </p:spPr>
      </p:pic>
    </p:spTree>
    <p:extLst>
      <p:ext uri="{BB962C8B-B14F-4D97-AF65-F5344CB8AC3E}">
        <p14:creationId xmlns:p14="http://schemas.microsoft.com/office/powerpoint/2010/main" val="2698186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sp useBgFill="1">
        <p:nvSpPr>
          <p:cNvPr id="53" name="Rectangle 52">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56" name="Rectangle 55">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57"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8"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9" name="Rectangle 58">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60"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1"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2"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3"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4"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5"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6"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7"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8"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9"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0"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1"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2"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3"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4"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5"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6"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7"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8"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9"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0"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1"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2"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3"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4"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5"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6"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7"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8"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9"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91"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65CD11-6564-668D-DF6E-734B19CFDE96}"/>
              </a:ext>
            </a:extLst>
          </p:cNvPr>
          <p:cNvPicPr>
            <a:picLocks noChangeAspect="1"/>
          </p:cNvPicPr>
          <p:nvPr/>
        </p:nvPicPr>
        <p:blipFill>
          <a:blip r:embed="rId4"/>
          <a:stretch>
            <a:fillRect/>
          </a:stretch>
        </p:blipFill>
        <p:spPr>
          <a:xfrm>
            <a:off x="2896608" y="1136606"/>
            <a:ext cx="7597175" cy="4577297"/>
          </a:xfrm>
          <a:prstGeom prst="rect">
            <a:avLst/>
          </a:prstGeom>
        </p:spPr>
      </p:pic>
    </p:spTree>
    <p:extLst>
      <p:ext uri="{BB962C8B-B14F-4D97-AF65-F5344CB8AC3E}">
        <p14:creationId xmlns:p14="http://schemas.microsoft.com/office/powerpoint/2010/main" val="1352487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grpSp>
      </p:grpSp>
      <p:sp useBgFill="1">
        <p:nvSpPr>
          <p:cNvPr id="53" name="Rectangle 52">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56" name="Rectangle 55">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57"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8"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59" name="Rectangle 58">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GB"/>
            </a:p>
          </p:txBody>
        </p:sp>
        <p:sp>
          <p:nvSpPr>
            <p:cNvPr id="60"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1"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2"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3"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4"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5"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6"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7"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8"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69"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0"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1"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2"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3"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4"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5"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6"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7"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8"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79"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0"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1"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2"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3"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4"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5"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6"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7"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8"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sp>
          <p:nvSpPr>
            <p:cNvPr id="89"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GB"/>
            </a:p>
          </p:txBody>
        </p:sp>
      </p:grpSp>
      <p:sp>
        <p:nvSpPr>
          <p:cNvPr id="91"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C83CC09-7C2E-BF7E-3611-EE6EEA4D6599}"/>
              </a:ext>
            </a:extLst>
          </p:cNvPr>
          <p:cNvPicPr>
            <a:picLocks noChangeAspect="1"/>
          </p:cNvPicPr>
          <p:nvPr/>
        </p:nvPicPr>
        <p:blipFill>
          <a:blip r:embed="rId4"/>
          <a:stretch>
            <a:fillRect/>
          </a:stretch>
        </p:blipFill>
        <p:spPr>
          <a:xfrm>
            <a:off x="2333412" y="1626019"/>
            <a:ext cx="8723567" cy="3598470"/>
          </a:xfrm>
          <a:prstGeom prst="rect">
            <a:avLst/>
          </a:prstGeom>
        </p:spPr>
      </p:pic>
    </p:spTree>
    <p:extLst>
      <p:ext uri="{BB962C8B-B14F-4D97-AF65-F5344CB8AC3E}">
        <p14:creationId xmlns:p14="http://schemas.microsoft.com/office/powerpoint/2010/main" val="191766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A1616-5F1B-594A-E17F-9EAAD116C120}"/>
              </a:ext>
            </a:extLst>
          </p:cNvPr>
          <p:cNvSpPr>
            <a:spLocks noGrp="1"/>
          </p:cNvSpPr>
          <p:nvPr>
            <p:ph idx="1"/>
          </p:nvPr>
        </p:nvSpPr>
        <p:spPr>
          <a:xfrm>
            <a:off x="1141412" y="196645"/>
            <a:ext cx="9905999" cy="5594556"/>
          </a:xfrm>
        </p:spPr>
        <p:txBody>
          <a:bodyPr/>
          <a:lstStyle/>
          <a:p>
            <a:r>
              <a:rPr lang="en-GB" b="1" dirty="0">
                <a:solidFill>
                  <a:schemeClr val="bg1"/>
                </a:solidFill>
              </a:rPr>
              <a:t>Local search algorithms allow us to find goal states without worrying about the path to get there. In local search problems, the state space consists of sets of “complete” solutions. We use these algorithms to try to find a configuration that satisfies some constraints or optimizes some objective function.</a:t>
            </a:r>
          </a:p>
        </p:txBody>
      </p:sp>
      <p:pic>
        <p:nvPicPr>
          <p:cNvPr id="5" name="Picture 4">
            <a:extLst>
              <a:ext uri="{FF2B5EF4-FFF2-40B4-BE49-F238E27FC236}">
                <a16:creationId xmlns:a16="http://schemas.microsoft.com/office/drawing/2014/main" id="{0E1F2D4B-7910-E14D-9DA2-B4C2B9478EBF}"/>
              </a:ext>
            </a:extLst>
          </p:cNvPr>
          <p:cNvPicPr>
            <a:picLocks noChangeAspect="1"/>
          </p:cNvPicPr>
          <p:nvPr/>
        </p:nvPicPr>
        <p:blipFill>
          <a:blip r:embed="rId2"/>
          <a:stretch>
            <a:fillRect/>
          </a:stretch>
        </p:blipFill>
        <p:spPr>
          <a:xfrm>
            <a:off x="1729239" y="3159124"/>
            <a:ext cx="9318172" cy="2385944"/>
          </a:xfrm>
          <a:prstGeom prst="rect">
            <a:avLst/>
          </a:prstGeom>
        </p:spPr>
      </p:pic>
    </p:spTree>
    <p:extLst>
      <p:ext uri="{BB962C8B-B14F-4D97-AF65-F5344CB8AC3E}">
        <p14:creationId xmlns:p14="http://schemas.microsoft.com/office/powerpoint/2010/main" val="103977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D67F6F-176E-331F-E18F-15BDA3D205E8}"/>
              </a:ext>
            </a:extLst>
          </p:cNvPr>
          <p:cNvSpPr>
            <a:spLocks noGrp="1"/>
          </p:cNvSpPr>
          <p:nvPr>
            <p:ph idx="1"/>
          </p:nvPr>
        </p:nvSpPr>
        <p:spPr>
          <a:xfrm>
            <a:off x="1179871" y="322363"/>
            <a:ext cx="10388649" cy="4760913"/>
          </a:xfrm>
        </p:spPr>
        <p:txBody>
          <a:bodyPr>
            <a:normAutofit/>
          </a:bodyPr>
          <a:lstStyle/>
          <a:p>
            <a:pPr fontAlgn="base"/>
            <a:r>
              <a:rPr lang="en-GB" sz="2800" dirty="0">
                <a:solidFill>
                  <a:schemeClr val="bg1"/>
                </a:solidFill>
                <a:latin typeface="Times New Roman" panose="02020603050405020304" pitchFamily="18" charset="0"/>
                <a:cs typeface="Times New Roman" panose="02020603050405020304" pitchFamily="18" charset="0"/>
              </a:rPr>
              <a:t>Local search algorithms are important in artificial intelligence as they can quickly find good answers, especially when finding the perfect solution would take too long or too much effort. They are useful for big or complex problems where checking every possible option isn't practical.</a:t>
            </a:r>
          </a:p>
          <a:p>
            <a:pPr fontAlgn="base"/>
            <a:r>
              <a:rPr lang="en-GB" sz="2800" dirty="0">
                <a:solidFill>
                  <a:schemeClr val="bg1"/>
                </a:solidFill>
                <a:latin typeface="Times New Roman" panose="02020603050405020304" pitchFamily="18" charset="0"/>
                <a:cs typeface="Times New Roman" panose="02020603050405020304" pitchFamily="18" charset="0"/>
              </a:rPr>
              <a:t>It focus only on the current solution and the ones directly related to it rather than looking everywhere.</a:t>
            </a:r>
          </a:p>
          <a:p>
            <a:pPr fontAlgn="base"/>
            <a:r>
              <a:rPr lang="en-GB" sz="2800" dirty="0">
                <a:solidFill>
                  <a:schemeClr val="bg1"/>
                </a:solidFill>
                <a:latin typeface="Times New Roman" panose="02020603050405020304" pitchFamily="18" charset="0"/>
                <a:cs typeface="Times New Roman" panose="02020603050405020304" pitchFamily="18" charset="0"/>
              </a:rPr>
              <a:t>Ideal for real-world tasks like puzzles, timetables or route finding.</a:t>
            </a:r>
          </a:p>
          <a:p>
            <a:pPr marL="0" indent="0">
              <a:buNone/>
            </a:pPr>
            <a:endParaRPr lang="en-GB"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48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5" name="Picture 4">
            <a:extLst>
              <a:ext uri="{FF2B5EF4-FFF2-40B4-BE49-F238E27FC236}">
                <a16:creationId xmlns:a16="http://schemas.microsoft.com/office/drawing/2014/main" id="{8EF3D973-17D3-9C89-CB35-AFD4C0366DB6}"/>
              </a:ext>
            </a:extLst>
          </p:cNvPr>
          <p:cNvPicPr>
            <a:picLocks noChangeAspect="1"/>
          </p:cNvPicPr>
          <p:nvPr/>
        </p:nvPicPr>
        <p:blipFill>
          <a:blip r:embed="rId4"/>
          <a:stretch>
            <a:fillRect/>
          </a:stretch>
        </p:blipFill>
        <p:spPr>
          <a:xfrm>
            <a:off x="1469146" y="965201"/>
            <a:ext cx="9253708"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6" name="Rectangle 5">
            <a:extLst>
              <a:ext uri="{FF2B5EF4-FFF2-40B4-BE49-F238E27FC236}">
                <a16:creationId xmlns:a16="http://schemas.microsoft.com/office/drawing/2014/main" id="{817CDB5E-4B08-3221-5BC0-9AF62239B046}"/>
              </a:ext>
            </a:extLst>
          </p:cNvPr>
          <p:cNvSpPr/>
          <p:nvPr/>
        </p:nvSpPr>
        <p:spPr>
          <a:xfrm>
            <a:off x="4201886" y="2366963"/>
            <a:ext cx="1909761" cy="26749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80D1DBF-D655-FE00-D5ED-0ED929B6DF56}"/>
              </a:ext>
            </a:extLst>
          </p:cNvPr>
          <p:cNvSpPr/>
          <p:nvPr/>
        </p:nvSpPr>
        <p:spPr>
          <a:xfrm>
            <a:off x="6331974" y="1928813"/>
            <a:ext cx="1909761" cy="2938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A5E0293-417B-A931-04D8-5FACC3C424A7}"/>
              </a:ext>
            </a:extLst>
          </p:cNvPr>
          <p:cNvSpPr/>
          <p:nvPr/>
        </p:nvSpPr>
        <p:spPr>
          <a:xfrm>
            <a:off x="8318090" y="1382713"/>
            <a:ext cx="2343560" cy="26479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15F42C3-2895-CE78-D4FC-C2DAF25BF651}"/>
              </a:ext>
            </a:extLst>
          </p:cNvPr>
          <p:cNvPicPr>
            <a:picLocks noChangeAspect="1"/>
          </p:cNvPicPr>
          <p:nvPr/>
        </p:nvPicPr>
        <p:blipFill>
          <a:blip r:embed="rId5"/>
          <a:stretch>
            <a:fillRect/>
          </a:stretch>
        </p:blipFill>
        <p:spPr>
          <a:xfrm>
            <a:off x="7337906" y="4902939"/>
            <a:ext cx="3323744" cy="956523"/>
          </a:xfrm>
          <a:prstGeom prst="rect">
            <a:avLst/>
          </a:prstGeom>
        </p:spPr>
      </p:pic>
    </p:spTree>
    <p:extLst>
      <p:ext uri="{BB962C8B-B14F-4D97-AF65-F5344CB8AC3E}">
        <p14:creationId xmlns:p14="http://schemas.microsoft.com/office/powerpoint/2010/main" val="3895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2"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03" name="Group 102">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104"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105" name="Rectangle 10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5" name="Picture 4">
            <a:extLst>
              <a:ext uri="{FF2B5EF4-FFF2-40B4-BE49-F238E27FC236}">
                <a16:creationId xmlns:a16="http://schemas.microsoft.com/office/drawing/2014/main" id="{15CF6E16-C389-F2B6-1ABA-D055F8714AA7}"/>
              </a:ext>
            </a:extLst>
          </p:cNvPr>
          <p:cNvPicPr>
            <a:picLocks noChangeAspect="1"/>
          </p:cNvPicPr>
          <p:nvPr/>
        </p:nvPicPr>
        <p:blipFill>
          <a:blip r:embed="rId4"/>
          <a:stretch>
            <a:fillRect/>
          </a:stretch>
        </p:blipFill>
        <p:spPr>
          <a:xfrm>
            <a:off x="2089822" y="965201"/>
            <a:ext cx="8012356"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a:extLst>
              <a:ext uri="{FF2B5EF4-FFF2-40B4-BE49-F238E27FC236}">
                <a16:creationId xmlns:a16="http://schemas.microsoft.com/office/drawing/2014/main" id="{2D09A1EE-4F0F-FBDD-705D-7E560AF019E9}"/>
              </a:ext>
            </a:extLst>
          </p:cNvPr>
          <p:cNvPicPr>
            <a:picLocks noChangeAspect="1"/>
          </p:cNvPicPr>
          <p:nvPr/>
        </p:nvPicPr>
        <p:blipFill>
          <a:blip r:embed="rId5"/>
          <a:stretch>
            <a:fillRect/>
          </a:stretch>
        </p:blipFill>
        <p:spPr>
          <a:xfrm>
            <a:off x="2559722" y="1655113"/>
            <a:ext cx="3553611" cy="2554938"/>
          </a:xfrm>
          <a:prstGeom prst="rect">
            <a:avLst/>
          </a:prstGeom>
        </p:spPr>
      </p:pic>
    </p:spTree>
    <p:extLst>
      <p:ext uri="{BB962C8B-B14F-4D97-AF65-F5344CB8AC3E}">
        <p14:creationId xmlns:p14="http://schemas.microsoft.com/office/powerpoint/2010/main" val="4776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GB"/>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GB"/>
              </a:p>
            </p:txBody>
          </p:sp>
        </p:grpSp>
      </p:grpSp>
      <p:pic>
        <p:nvPicPr>
          <p:cNvPr id="53"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55" name="Rectangle 54">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5" name="Picture 4">
            <a:extLst>
              <a:ext uri="{FF2B5EF4-FFF2-40B4-BE49-F238E27FC236}">
                <a16:creationId xmlns:a16="http://schemas.microsoft.com/office/drawing/2014/main" id="{736A652F-4745-2E1B-88C4-C8A8BDE5EFB9}"/>
              </a:ext>
            </a:extLst>
          </p:cNvPr>
          <p:cNvPicPr>
            <a:picLocks noChangeAspect="1"/>
          </p:cNvPicPr>
          <p:nvPr/>
        </p:nvPicPr>
        <p:blipFill>
          <a:blip r:embed="rId4"/>
          <a:stretch>
            <a:fillRect/>
          </a:stretch>
        </p:blipFill>
        <p:spPr>
          <a:xfrm>
            <a:off x="1866301" y="965201"/>
            <a:ext cx="8459397" cy="4927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7" name="Picture 6">
            <a:extLst>
              <a:ext uri="{FF2B5EF4-FFF2-40B4-BE49-F238E27FC236}">
                <a16:creationId xmlns:a16="http://schemas.microsoft.com/office/drawing/2014/main" id="{07C3F27D-3605-3554-C375-B57A0A844D8C}"/>
              </a:ext>
            </a:extLst>
          </p:cNvPr>
          <p:cNvPicPr>
            <a:picLocks noChangeAspect="1"/>
          </p:cNvPicPr>
          <p:nvPr/>
        </p:nvPicPr>
        <p:blipFill>
          <a:blip r:embed="rId5"/>
          <a:stretch>
            <a:fillRect/>
          </a:stretch>
        </p:blipFill>
        <p:spPr>
          <a:xfrm>
            <a:off x="3109457" y="1282288"/>
            <a:ext cx="3258005" cy="2638793"/>
          </a:xfrm>
          <a:prstGeom prst="rect">
            <a:avLst/>
          </a:prstGeom>
        </p:spPr>
      </p:pic>
    </p:spTree>
    <p:extLst>
      <p:ext uri="{BB962C8B-B14F-4D97-AF65-F5344CB8AC3E}">
        <p14:creationId xmlns:p14="http://schemas.microsoft.com/office/powerpoint/2010/main" val="281449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87FC2FC-CA85-4BAC-9CEE-CD5F2AA0C400}">
  <ds:schemaRefs>
    <ds:schemaRef ds:uri="http://schemas.microsoft.com/sharepoint/v3/contenttype/forms"/>
  </ds:schemaRefs>
</ds:datastoreItem>
</file>

<file path=customXml/itemProps2.xml><?xml version="1.0" encoding="utf-8"?>
<ds:datastoreItem xmlns:ds="http://schemas.openxmlformats.org/officeDocument/2006/customXml" ds:itemID="{4F4F9648-7D83-4AEF-8B6D-65725FEDE7E9}"/>
</file>

<file path=customXml/itemProps3.xml><?xml version="1.0" encoding="utf-8"?>
<ds:datastoreItem xmlns:ds="http://schemas.openxmlformats.org/officeDocument/2006/customXml" ds:itemID="{20B3B35D-80C7-4DD4-9311-CDF5F6F081CE}">
  <ds:schemaRefs>
    <ds:schemaRef ds:uri="http://purl.org/dc/terms/"/>
    <ds:schemaRef ds:uri="0afb2c8c-11c6-4406-8ff9-1430e2a8199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92614d7f-0385-45a0-9d7e-daa66dde63c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Circuit</Template>
  <TotalTime>451</TotalTime>
  <Words>770</Words>
  <Application>Microsoft Office PowerPoint</Application>
  <PresentationFormat>Widescreen</PresentationFormat>
  <Paragraphs>69</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Times New Roman</vt:lpstr>
      <vt:lpstr>Tw Cen MT</vt:lpstr>
      <vt:lpstr>Circuit</vt:lpstr>
      <vt:lpstr>  Heuristics &amp; Local search algorithms in 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Hıll clımbıng method (local search)</vt:lpstr>
      <vt:lpstr>PowerPoint Presentation</vt:lpstr>
      <vt:lpstr>PowerPoint Presentation</vt:lpstr>
      <vt:lpstr>PowerPoint Presentation</vt:lpstr>
      <vt:lpstr>PowerPoint Presentation</vt:lpstr>
      <vt:lpstr>PowerPoint Presentation</vt:lpstr>
      <vt:lpstr>PowerPoint Presentation</vt:lpstr>
      <vt:lpstr>1. Simple Hillclimbing algorithm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Simple Hill Climbing Graph search</vt:lpstr>
      <vt:lpstr>PowerPoint Presentation</vt:lpstr>
      <vt:lpstr>PowerPoint Presentation</vt:lpstr>
      <vt:lpstr>PowerPoint Presentation</vt:lpstr>
      <vt:lpstr>2. Steepest-Ascent Hill Climbing</vt:lpstr>
      <vt:lpstr>3. Stochastic Hill Climbing</vt:lpstr>
      <vt:lpstr>Simulated annealing (local search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Ahmet UNVEREN</dc:creator>
  <cp:lastModifiedBy>Ahmet UNVEREN</cp:lastModifiedBy>
  <cp:revision>25</cp:revision>
  <dcterms:created xsi:type="dcterms:W3CDTF">2026-03-13T11:43:24Z</dcterms:created>
  <dcterms:modified xsi:type="dcterms:W3CDTF">2026-03-22T15:09:28Z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