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70" r:id="rId14"/>
    <p:sldId id="267" r:id="rId15"/>
    <p:sldId id="271" r:id="rId16"/>
    <p:sldId id="272" r:id="rId17"/>
    <p:sldId id="273" r:id="rId18"/>
    <p:sldId id="277" r:id="rId19"/>
    <p:sldId id="278" r:id="rId20"/>
    <p:sldId id="279" r:id="rId21"/>
    <p:sldId id="280"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274" r:id="rId36"/>
    <p:sldId id="275" r:id="rId37"/>
    <p:sldId id="276"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showGuides="1">
      <p:cViewPr varScale="1">
        <p:scale>
          <a:sx n="57" d="100"/>
          <a:sy n="57" d="100"/>
        </p:scale>
        <p:origin x="52" y="2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07:18:00.358"/>
    </inkml:context>
    <inkml:brush xml:id="br0">
      <inkml:brushProperty name="width" value="0.035" units="cm"/>
      <inkml:brushProperty name="height" value="0.035" units="cm"/>
      <inkml:brushProperty name="color" value="#E71224"/>
    </inkml:brush>
  </inkml:definitions>
  <inkml:trace contextRef="#ctx0" brushRef="#br0">0 1 24575,'8'8'0,"-2"0"0,1 1 0,-1 0 0,0 0 0,5 15 0,7 8 0,9 11 0,40 71 0,-60-100 0,-1 1 0,0 0 0,-1 1 0,-1-1 0,0 1 0,1 18 0,22 121 0,-6-40 0,-17-69 0,-1 1 0,-5 46 0,3 55 0,9-101 0,-8-40 0,0-1 0,0 1 0,-1 0 0,0 0 0,0 0 0,0-1 0,-1 1 0,0 0 0,-2 13 0,2-20 0,0 1 0,0-1 0,0 0 0,0 1 0,-1-1 0,1 0 0,0 0 0,0 1 0,0-1 0,0 0 0,0 1 0,-1-1 0,1 0 0,0 0 0,0 1 0,0-1 0,-1 0 0,1 0 0,0 0 0,0 1 0,-1-1 0,1 0 0,0 0 0,0 0 0,-1 0 0,1 0 0,0 0 0,-1 1 0,1-1 0,0 0 0,-1 0 0,1 0 0,0 0 0,-1 0 0,1 0 0,0 0 0,0 0 0,-1 0 0,-11-10 0,-7-17 0,-43-70 0,22 37 0,38 56 0,0 0 0,0 1 0,1-1 0,-1 0 0,1 0 0,-1-6 0,2 9 0,0 1 0,0-1 0,0 1 0,0-1 0,0 1 0,0-1 0,0 1 0,0-1 0,0 1 0,0 0 0,0-1 0,0 1 0,0-1 0,0 1 0,0-1 0,1 1 0,-1-1 0,0 1 0,0 0 0,1-1 0,-1 1 0,0-1 0,1 0 0,0 1 0,0 0 0,-1 0 0,1 0 0,0 0 0,0 0 0,0 0 0,-1 0 0,1 1 0,0-1 0,0 0 0,-1 0 0,1 0 0,0 1 0,-1-1 0,1 0 0,0 1 0,-1-1 0,1 1 0,0-1 0,0 2 0,10 5 0,-1 2 0,0-1 0,-1 2 0,0-1 0,15 21 0,-8-6 0,21 41 0,-35-61 0,0 0 0,0 0 0,0-1 0,0 1 0,1-1 0,0 1 0,0-1 0,0 0 0,0 0 0,0 0 0,0-1 0,7 5 0,-7-6 0,-1 0 0,1-1 0,-1 1 0,1-1 0,-1 1 0,1-1 0,0 0 0,-1 0 0,1 0 0,-1 0 0,1 0 0,0-1 0,-1 1 0,1-1 0,-1 0 0,1 0 0,-1 0 0,0 0 0,1 0 0,-1 0 0,0 0 0,3-3 0,7-3-105,-1-1 0,0-1 0,0 0 0,-1-1 0,0 0 0,-1 0 0,0-1 0,0 0 0,-1 0 0,-1-1 0,0-1 0,10-23 0,-10 11-6721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C2D6C-E528-417A-801A-03D5A721B902}" type="datetimeFigureOut">
              <a:rPr lang="en-GB" smtClean="0"/>
              <a:t>26/02/2026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2BEC4-0F17-43A2-B098-BC1B124B9877}" type="slidenum">
              <a:rPr lang="en-GB" smtClean="0"/>
              <a:t>‹#›</a:t>
            </a:fld>
            <a:endParaRPr lang="en-GB"/>
          </a:p>
        </p:txBody>
      </p:sp>
    </p:spTree>
    <p:extLst>
      <p:ext uri="{BB962C8B-B14F-4D97-AF65-F5344CB8AC3E}">
        <p14:creationId xmlns:p14="http://schemas.microsoft.com/office/powerpoint/2010/main" val="403062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82BEC4-0F17-43A2-B098-BC1B124B9877}" type="slidenum">
              <a:rPr lang="en-GB" smtClean="0"/>
              <a:t>48</a:t>
            </a:fld>
            <a:endParaRPr lang="en-GB"/>
          </a:p>
        </p:txBody>
      </p:sp>
    </p:spTree>
    <p:extLst>
      <p:ext uri="{BB962C8B-B14F-4D97-AF65-F5344CB8AC3E}">
        <p14:creationId xmlns:p14="http://schemas.microsoft.com/office/powerpoint/2010/main" val="2417538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122DDB3-8F21-44F4-8840-00C9AA8CBCA6}" type="datetimeFigureOut">
              <a:rPr lang="en-GB" smtClean="0"/>
              <a:t>26/02/2026</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408445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6553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382536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77856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3671940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122DDB3-8F21-44F4-8840-00C9AA8CBCA6}" type="datetimeFigureOut">
              <a:rPr lang="en-GB" smtClean="0"/>
              <a:t>26/02/2026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44099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122DDB3-8F21-44F4-8840-00C9AA8CBCA6}" type="datetimeFigureOut">
              <a:rPr lang="en-GB" smtClean="0"/>
              <a:t>26/02/2026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48963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2DDB3-8F21-44F4-8840-00C9AA8CBCA6}" type="datetimeFigureOut">
              <a:rPr lang="en-GB" smtClean="0"/>
              <a:t>26/02/2026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96858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2DDB3-8F21-44F4-8840-00C9AA8CBCA6}" type="datetimeFigureOut">
              <a:rPr lang="en-GB" smtClean="0"/>
              <a:t>26/02/2026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301543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2DDB3-8F21-44F4-8840-00C9AA8CBCA6}" type="datetimeFigureOut">
              <a:rPr lang="en-GB" smtClean="0"/>
              <a:t>26/02/2026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147644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22DDB3-8F21-44F4-8840-00C9AA8CBCA6}" type="datetimeFigureOut">
              <a:rPr lang="en-GB" smtClean="0"/>
              <a:t>26/02/2026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52285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182366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22DDB3-8F21-44F4-8840-00C9AA8CBCA6}" type="datetimeFigureOut">
              <a:rPr lang="en-GB" smtClean="0"/>
              <a:t>26/02/2026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91602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22DDB3-8F21-44F4-8840-00C9AA8CBCA6}" type="datetimeFigureOut">
              <a:rPr lang="en-GB" smtClean="0"/>
              <a:t>26/02/2026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09359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2DDB3-8F21-44F4-8840-00C9AA8CBCA6}" type="datetimeFigureOut">
              <a:rPr lang="en-GB" smtClean="0"/>
              <a:t>26/02/2026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83131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51760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26/02/2026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94270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22DDB3-8F21-44F4-8840-00C9AA8CBCA6}" type="datetimeFigureOut">
              <a:rPr lang="en-GB" smtClean="0"/>
              <a:t>26/02/2026</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3FB1187-519F-4984-A942-288D69C9BA61}" type="slidenum">
              <a:rPr lang="en-GB" smtClean="0"/>
              <a:t>‹#›</a:t>
            </a:fld>
            <a:endParaRPr lang="en-GB"/>
          </a:p>
        </p:txBody>
      </p:sp>
    </p:spTree>
    <p:extLst>
      <p:ext uri="{BB962C8B-B14F-4D97-AF65-F5344CB8AC3E}">
        <p14:creationId xmlns:p14="http://schemas.microsoft.com/office/powerpoint/2010/main" val="35465930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4614-D284-0B4B-BB18-AAA342A7151A}"/>
              </a:ext>
            </a:extLst>
          </p:cNvPr>
          <p:cNvSpPr>
            <a:spLocks noGrp="1"/>
          </p:cNvSpPr>
          <p:nvPr>
            <p:ph type="ctrTitle"/>
          </p:nvPr>
        </p:nvSpPr>
        <p:spPr>
          <a:xfrm>
            <a:off x="2325756" y="839856"/>
            <a:ext cx="9012353" cy="1520687"/>
          </a:xfrm>
        </p:spPr>
        <p:txBody>
          <a:bodyPr>
            <a:normAutofit/>
          </a:bodyPr>
          <a:lstStyle/>
          <a:p>
            <a:r>
              <a:rPr lang="en-GB" sz="4000" dirty="0">
                <a:solidFill>
                  <a:schemeClr val="bg1"/>
                </a:solidFill>
              </a:rPr>
              <a:t>Uninformed Search Algorithms </a:t>
            </a:r>
            <a:br>
              <a:rPr lang="tr-TR" sz="4000" dirty="0">
                <a:solidFill>
                  <a:schemeClr val="bg1"/>
                </a:solidFill>
              </a:rPr>
            </a:br>
            <a:r>
              <a:rPr lang="en-GB" sz="4000" dirty="0">
                <a:solidFill>
                  <a:schemeClr val="bg1"/>
                </a:solidFill>
              </a:rPr>
              <a:t>in Artificial Intelligence</a:t>
            </a:r>
          </a:p>
        </p:txBody>
      </p:sp>
      <p:sp>
        <p:nvSpPr>
          <p:cNvPr id="3" name="Subtitle 2">
            <a:extLst>
              <a:ext uri="{FF2B5EF4-FFF2-40B4-BE49-F238E27FC236}">
                <a16:creationId xmlns:a16="http://schemas.microsoft.com/office/drawing/2014/main" id="{0997B388-7FB8-AB6E-A1E6-73B1B0C71411}"/>
              </a:ext>
            </a:extLst>
          </p:cNvPr>
          <p:cNvSpPr>
            <a:spLocks noGrp="1"/>
          </p:cNvSpPr>
          <p:nvPr>
            <p:ph type="subTitle" idx="1"/>
          </p:nvPr>
        </p:nvSpPr>
        <p:spPr>
          <a:xfrm>
            <a:off x="2546534" y="2601119"/>
            <a:ext cx="8791575" cy="1655762"/>
          </a:xfrm>
        </p:spPr>
        <p:txBody>
          <a:bodyPr/>
          <a:lstStyle/>
          <a:p>
            <a:r>
              <a:rPr lang="tr-TR" dirty="0"/>
              <a:t>Lecture 2 A. Ünveren</a:t>
            </a:r>
            <a:endParaRPr lang="en-GB" dirty="0"/>
          </a:p>
        </p:txBody>
      </p:sp>
    </p:spTree>
    <p:extLst>
      <p:ext uri="{BB962C8B-B14F-4D97-AF65-F5344CB8AC3E}">
        <p14:creationId xmlns:p14="http://schemas.microsoft.com/office/powerpoint/2010/main" val="1909890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6B89-EBA9-DA6C-02A3-837364CADAE8}"/>
              </a:ext>
            </a:extLst>
          </p:cNvPr>
          <p:cNvSpPr>
            <a:spLocks noGrp="1"/>
          </p:cNvSpPr>
          <p:nvPr>
            <p:ph type="title"/>
          </p:nvPr>
        </p:nvSpPr>
        <p:spPr/>
        <p:txBody>
          <a:bodyPr/>
          <a:lstStyle/>
          <a:p>
            <a:r>
              <a:rPr lang="en-GB" dirty="0"/>
              <a:t>Depth First Search (DFS)</a:t>
            </a:r>
          </a:p>
        </p:txBody>
      </p:sp>
      <p:pic>
        <p:nvPicPr>
          <p:cNvPr id="4" name="Picture 3">
            <a:extLst>
              <a:ext uri="{FF2B5EF4-FFF2-40B4-BE49-F238E27FC236}">
                <a16:creationId xmlns:a16="http://schemas.microsoft.com/office/drawing/2014/main" id="{19D74C8B-B956-E1EE-81C0-D98D69A74523}"/>
              </a:ext>
            </a:extLst>
          </p:cNvPr>
          <p:cNvPicPr>
            <a:picLocks noChangeAspect="1"/>
          </p:cNvPicPr>
          <p:nvPr/>
        </p:nvPicPr>
        <p:blipFill>
          <a:blip r:embed="rId2"/>
          <a:stretch>
            <a:fillRect/>
          </a:stretch>
        </p:blipFill>
        <p:spPr>
          <a:xfrm>
            <a:off x="3028704" y="1671110"/>
            <a:ext cx="8688012" cy="4982270"/>
          </a:xfrm>
          <a:prstGeom prst="rect">
            <a:avLst/>
          </a:prstGeom>
        </p:spPr>
      </p:pic>
    </p:spTree>
    <p:extLst>
      <p:ext uri="{BB962C8B-B14F-4D97-AF65-F5344CB8AC3E}">
        <p14:creationId xmlns:p14="http://schemas.microsoft.com/office/powerpoint/2010/main" val="70741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4B806-0875-0750-3003-9DC1F2436454}"/>
              </a:ext>
            </a:extLst>
          </p:cNvPr>
          <p:cNvSpPr>
            <a:spLocks noGrp="1"/>
          </p:cNvSpPr>
          <p:nvPr>
            <p:ph idx="1"/>
          </p:nvPr>
        </p:nvSpPr>
        <p:spPr>
          <a:xfrm>
            <a:off x="1071716" y="521109"/>
            <a:ext cx="10353368" cy="6213987"/>
          </a:xfrm>
        </p:spPr>
        <p:txBody>
          <a:bodyPr>
            <a:normAutofit/>
          </a:bodyPr>
          <a:lstStyle/>
          <a:p>
            <a:pPr marL="0" indent="0">
              <a:buNone/>
            </a:pPr>
            <a:r>
              <a:rPr lang="en-GB" b="1" dirty="0">
                <a:latin typeface="Times New Roman" panose="02020603050405020304" pitchFamily="18" charset="0"/>
                <a:cs typeface="Times New Roman" panose="02020603050405020304" pitchFamily="18" charset="0"/>
              </a:rPr>
              <a:t>Depth First Search (DFS)</a:t>
            </a:r>
            <a:r>
              <a:rPr lang="en-GB" dirty="0">
                <a:latin typeface="Times New Roman" panose="02020603050405020304" pitchFamily="18" charset="0"/>
                <a:cs typeface="Times New Roman" panose="02020603050405020304" pitchFamily="18" charset="0"/>
              </a:rPr>
              <a:t> is a fundamental graph traversal algorithm.</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It explores a graph by going </a:t>
            </a:r>
            <a:r>
              <a:rPr lang="en-GB" b="1" dirty="0">
                <a:latin typeface="Times New Roman" panose="02020603050405020304" pitchFamily="18" charset="0"/>
                <a:cs typeface="Times New Roman" panose="02020603050405020304" pitchFamily="18" charset="0"/>
              </a:rPr>
              <a:t>as deep as possible along one branch before backtracking</a:t>
            </a:r>
            <a:r>
              <a:rPr lang="en-GB" dirty="0">
                <a:latin typeface="Times New Roman" panose="02020603050405020304" pitchFamily="18" charset="0"/>
                <a:cs typeface="Times New Roman" panose="02020603050405020304" pitchFamily="18" charset="0"/>
              </a:rPr>
              <a:t>.</a:t>
            </a:r>
          </a:p>
          <a:p>
            <a:pPr marL="0" indent="0">
              <a:buNone/>
            </a:pPr>
            <a:r>
              <a:rPr lang="en-GB" dirty="0">
                <a:solidFill>
                  <a:schemeClr val="bg1"/>
                </a:solidFill>
                <a:latin typeface="Times New Roman" panose="02020603050405020304" pitchFamily="18" charset="0"/>
                <a:cs typeface="Times New Roman" panose="02020603050405020304" pitchFamily="18" charset="0"/>
              </a:rPr>
              <a:t>DFS can be applied to:</a:t>
            </a:r>
          </a:p>
          <a:p>
            <a:pPr lvl="1"/>
            <a:r>
              <a:rPr lang="en-GB" b="1" dirty="0">
                <a:latin typeface="Times New Roman" panose="02020603050405020304" pitchFamily="18" charset="0"/>
                <a:cs typeface="Times New Roman" panose="02020603050405020304" pitchFamily="18" charset="0"/>
              </a:rPr>
              <a:t>Graphs</a:t>
            </a:r>
            <a:r>
              <a:rPr lang="en-GB" dirty="0">
                <a:latin typeface="Times New Roman" panose="02020603050405020304" pitchFamily="18" charset="0"/>
                <a:cs typeface="Times New Roman" panose="02020603050405020304" pitchFamily="18" charset="0"/>
              </a:rPr>
              <a:t> (directed and undirected)</a:t>
            </a:r>
          </a:p>
          <a:p>
            <a:pPr lvl="1"/>
            <a:r>
              <a:rPr lang="en-GB" b="1" dirty="0">
                <a:latin typeface="Times New Roman" panose="02020603050405020304" pitchFamily="18" charset="0"/>
                <a:cs typeface="Times New Roman" panose="02020603050405020304" pitchFamily="18" charset="0"/>
              </a:rPr>
              <a:t>Trees</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Maze solving</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Cycle detection</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Topological sorting</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Connected components</a:t>
            </a:r>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82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7AD64-D2A2-C666-E5EE-12498D60036E}"/>
              </a:ext>
            </a:extLst>
          </p:cNvPr>
          <p:cNvPicPr>
            <a:picLocks noChangeAspect="1"/>
          </p:cNvPicPr>
          <p:nvPr/>
        </p:nvPicPr>
        <p:blipFill>
          <a:blip r:embed="rId2"/>
          <a:stretch>
            <a:fillRect/>
          </a:stretch>
        </p:blipFill>
        <p:spPr>
          <a:xfrm>
            <a:off x="1108966" y="623496"/>
            <a:ext cx="9974067" cy="5611008"/>
          </a:xfrm>
          <a:prstGeom prst="rect">
            <a:avLst/>
          </a:prstGeom>
        </p:spPr>
      </p:pic>
    </p:spTree>
    <p:extLst>
      <p:ext uri="{BB962C8B-B14F-4D97-AF65-F5344CB8AC3E}">
        <p14:creationId xmlns:p14="http://schemas.microsoft.com/office/powerpoint/2010/main" val="398215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7EB3BA-63FE-D671-946D-AE4047334A33}"/>
              </a:ext>
            </a:extLst>
          </p:cNvPr>
          <p:cNvSpPr>
            <a:spLocks noGrp="1"/>
          </p:cNvSpPr>
          <p:nvPr>
            <p:ph idx="1"/>
          </p:nvPr>
        </p:nvSpPr>
        <p:spPr>
          <a:xfrm>
            <a:off x="1141412" y="245806"/>
            <a:ext cx="9905999" cy="5545395"/>
          </a:xfrm>
        </p:spPr>
        <p:txBody>
          <a:bodyPr>
            <a:normAutofit/>
          </a:bodyPr>
          <a:lstStyle/>
          <a:p>
            <a:pPr marL="0" indent="0">
              <a:buNone/>
            </a:pPr>
            <a:r>
              <a:rPr lang="en-GB" sz="2800" b="1" dirty="0">
                <a:latin typeface="Times New Roman" panose="02020603050405020304" pitchFamily="18" charset="0"/>
                <a:cs typeface="Times New Roman" panose="02020603050405020304" pitchFamily="18" charset="0"/>
              </a:rPr>
              <a:t>Key Idea</a:t>
            </a:r>
          </a:p>
          <a:p>
            <a:pPr lvl="1"/>
            <a:r>
              <a:rPr lang="en-GB" sz="2400" dirty="0">
                <a:latin typeface="Times New Roman" panose="02020603050405020304" pitchFamily="18" charset="0"/>
                <a:cs typeface="Times New Roman" panose="02020603050405020304" pitchFamily="18" charset="0"/>
              </a:rPr>
              <a:t>DFS starts from a source node and:</a:t>
            </a:r>
          </a:p>
          <a:p>
            <a:pPr lvl="1"/>
            <a:r>
              <a:rPr lang="en-GB" sz="2400" dirty="0">
                <a:latin typeface="Times New Roman" panose="02020603050405020304" pitchFamily="18" charset="0"/>
                <a:cs typeface="Times New Roman" panose="02020603050405020304" pitchFamily="18" charset="0"/>
              </a:rPr>
              <a:t>Visits the node</a:t>
            </a:r>
          </a:p>
          <a:p>
            <a:pPr lvl="1"/>
            <a:r>
              <a:rPr lang="en-GB" sz="2400" dirty="0">
                <a:latin typeface="Times New Roman" panose="02020603050405020304" pitchFamily="18" charset="0"/>
                <a:cs typeface="Times New Roman" panose="02020603050405020304" pitchFamily="18" charset="0"/>
              </a:rPr>
              <a:t>Marks it as visited</a:t>
            </a:r>
          </a:p>
          <a:p>
            <a:pPr lvl="1"/>
            <a:r>
              <a:rPr lang="en-GB" sz="2400" dirty="0">
                <a:latin typeface="Times New Roman" panose="02020603050405020304" pitchFamily="18" charset="0"/>
                <a:cs typeface="Times New Roman" panose="02020603050405020304" pitchFamily="18" charset="0"/>
              </a:rPr>
              <a:t>Recursively visits </a:t>
            </a:r>
            <a:r>
              <a:rPr lang="en-GB" sz="2400" b="1" dirty="0">
                <a:latin typeface="Times New Roman" panose="02020603050405020304" pitchFamily="18" charset="0"/>
                <a:cs typeface="Times New Roman" panose="02020603050405020304" pitchFamily="18" charset="0"/>
              </a:rPr>
              <a:t>one unvisited adjacent node at a time</a:t>
            </a:r>
            <a:endParaRPr lang="en-GB" sz="2400" dirty="0">
              <a:latin typeface="Times New Roman" panose="02020603050405020304" pitchFamily="18" charset="0"/>
              <a:cs typeface="Times New Roman" panose="02020603050405020304" pitchFamily="18" charset="0"/>
            </a:endParaRPr>
          </a:p>
          <a:p>
            <a:pPr lvl="1"/>
            <a:r>
              <a:rPr lang="en-GB" sz="2400" dirty="0">
                <a:latin typeface="Times New Roman" panose="02020603050405020304" pitchFamily="18" charset="0"/>
                <a:cs typeface="Times New Roman" panose="02020603050405020304" pitchFamily="18" charset="0"/>
              </a:rPr>
              <a:t>Backtracks when no unvisited </a:t>
            </a:r>
            <a:r>
              <a:rPr lang="en-GB" sz="2400" dirty="0" err="1">
                <a:latin typeface="Times New Roman" panose="02020603050405020304" pitchFamily="18" charset="0"/>
                <a:cs typeface="Times New Roman" panose="02020603050405020304" pitchFamily="18" charset="0"/>
              </a:rPr>
              <a:t>neighbors</a:t>
            </a:r>
            <a:r>
              <a:rPr lang="en-GB" sz="2400" dirty="0">
                <a:latin typeface="Times New Roman" panose="02020603050405020304" pitchFamily="18" charset="0"/>
                <a:cs typeface="Times New Roman" panose="02020603050405020304" pitchFamily="18" charset="0"/>
              </a:rPr>
              <a:t> remain</a:t>
            </a:r>
          </a:p>
          <a:p>
            <a:pPr marL="457200" lvl="1" indent="0">
              <a:buNone/>
            </a:pPr>
            <a:r>
              <a:rPr lang="en-GB" sz="2400" dirty="0">
                <a:latin typeface="Times New Roman" panose="02020603050405020304" pitchFamily="18" charset="0"/>
                <a:cs typeface="Times New Roman" panose="02020603050405020304" pitchFamily="18" charset="0"/>
              </a:rPr>
              <a:t>This </a:t>
            </a:r>
            <a:r>
              <a:rPr lang="en-GB" sz="2400" dirty="0" err="1">
                <a:latin typeface="Times New Roman" panose="02020603050405020304" pitchFamily="18" charset="0"/>
                <a:cs typeface="Times New Roman" panose="02020603050405020304" pitchFamily="18" charset="0"/>
              </a:rPr>
              <a:t>behavior</a:t>
            </a:r>
            <a:r>
              <a:rPr lang="en-GB" sz="2400" dirty="0">
                <a:latin typeface="Times New Roman" panose="02020603050405020304" pitchFamily="18" charset="0"/>
                <a:cs typeface="Times New Roman" panose="02020603050405020304" pitchFamily="18" charset="0"/>
              </a:rPr>
              <a:t> resembles </a:t>
            </a:r>
            <a:r>
              <a:rPr lang="en-GB" sz="2400" b="1" dirty="0">
                <a:solidFill>
                  <a:srgbClr val="FF0000"/>
                </a:solidFill>
                <a:latin typeface="Times New Roman" panose="02020603050405020304" pitchFamily="18" charset="0"/>
                <a:cs typeface="Times New Roman" panose="02020603050405020304" pitchFamily="18" charset="0"/>
              </a:rPr>
              <a:t>stack-based exploration</a:t>
            </a:r>
            <a:r>
              <a:rPr lang="en-GB" sz="2400" dirty="0">
                <a:latin typeface="Times New Roman" panose="02020603050405020304" pitchFamily="18" charset="0"/>
                <a:cs typeface="Times New Roman" panose="02020603050405020304" pitchFamily="18" charset="0"/>
              </a:rPr>
              <a:t>.</a:t>
            </a:r>
          </a:p>
          <a:p>
            <a:pPr marL="0" indent="0">
              <a:buNone/>
            </a:pPr>
            <a:endParaRPr lang="en-GB"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990DF5B-F10D-F444-B12B-1F727C841D96}"/>
              </a:ext>
            </a:extLst>
          </p:cNvPr>
          <p:cNvPicPr>
            <a:picLocks noChangeAspect="1"/>
          </p:cNvPicPr>
          <p:nvPr/>
        </p:nvPicPr>
        <p:blipFill>
          <a:blip r:embed="rId2"/>
          <a:stretch>
            <a:fillRect/>
          </a:stretch>
        </p:blipFill>
        <p:spPr>
          <a:xfrm>
            <a:off x="7069873" y="3783538"/>
            <a:ext cx="4474056" cy="2614358"/>
          </a:xfrm>
          <a:prstGeom prst="rect">
            <a:avLst/>
          </a:prstGeom>
        </p:spPr>
      </p:pic>
    </p:spTree>
    <p:extLst>
      <p:ext uri="{BB962C8B-B14F-4D97-AF65-F5344CB8AC3E}">
        <p14:creationId xmlns:p14="http://schemas.microsoft.com/office/powerpoint/2010/main" val="14446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14F11C-7941-630C-FF9A-73D9496B1070}"/>
              </a:ext>
            </a:extLst>
          </p:cNvPr>
          <p:cNvPicPr>
            <a:picLocks noChangeAspect="1"/>
          </p:cNvPicPr>
          <p:nvPr/>
        </p:nvPicPr>
        <p:blipFill>
          <a:blip r:embed="rId2"/>
          <a:stretch>
            <a:fillRect/>
          </a:stretch>
        </p:blipFill>
        <p:spPr>
          <a:xfrm>
            <a:off x="1056571" y="675891"/>
            <a:ext cx="10078857" cy="5506218"/>
          </a:xfrm>
          <a:prstGeom prst="rect">
            <a:avLst/>
          </a:prstGeom>
        </p:spPr>
      </p:pic>
    </p:spTree>
    <p:extLst>
      <p:ext uri="{BB962C8B-B14F-4D97-AF65-F5344CB8AC3E}">
        <p14:creationId xmlns:p14="http://schemas.microsoft.com/office/powerpoint/2010/main" val="188039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26DB8-DABB-0966-1ED6-F8072867E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F38D2-AB39-9F3C-44A5-8E02CD51A3BF}"/>
              </a:ext>
            </a:extLst>
          </p:cNvPr>
          <p:cNvSpPr>
            <a:spLocks noGrp="1"/>
          </p:cNvSpPr>
          <p:nvPr>
            <p:ph type="title"/>
          </p:nvPr>
        </p:nvSpPr>
        <p:spPr>
          <a:xfrm>
            <a:off x="1143001" y="385604"/>
            <a:ext cx="9905998" cy="554674"/>
          </a:xfrm>
        </p:spPr>
        <p:txBody>
          <a:bodyPr>
            <a:normAutofit fontScale="90000"/>
          </a:bodyPr>
          <a:lstStyle/>
          <a:p>
            <a:r>
              <a:rPr lang="tr-TR" dirty="0"/>
              <a:t>Implementatıon of </a:t>
            </a:r>
            <a:r>
              <a:rPr lang="en-GB" dirty="0"/>
              <a:t>DFS</a:t>
            </a:r>
            <a:r>
              <a:rPr lang="tr-TR" dirty="0"/>
              <a:t> ın Python</a:t>
            </a:r>
            <a:endParaRPr lang="en-GB" dirty="0"/>
          </a:p>
        </p:txBody>
      </p:sp>
      <p:sp>
        <p:nvSpPr>
          <p:cNvPr id="3" name="Content Placeholder 2">
            <a:extLst>
              <a:ext uri="{FF2B5EF4-FFF2-40B4-BE49-F238E27FC236}">
                <a16:creationId xmlns:a16="http://schemas.microsoft.com/office/drawing/2014/main" id="{F5424B35-239E-3F00-F7C6-418D224821BD}"/>
              </a:ext>
            </a:extLst>
          </p:cNvPr>
          <p:cNvSpPr>
            <a:spLocks noGrp="1"/>
          </p:cNvSpPr>
          <p:nvPr>
            <p:ph idx="1"/>
          </p:nvPr>
        </p:nvSpPr>
        <p:spPr>
          <a:xfrm>
            <a:off x="1143000" y="940278"/>
            <a:ext cx="9905999" cy="5440644"/>
          </a:xfrm>
        </p:spPr>
        <p:txBody>
          <a:bodyPr/>
          <a:lstStyle/>
          <a:p>
            <a:r>
              <a:rPr lang="tr-TR" dirty="0"/>
              <a:t>Example</a:t>
            </a:r>
          </a:p>
          <a:p>
            <a:endParaRPr lang="tr-TR" dirty="0"/>
          </a:p>
          <a:p>
            <a:endParaRPr lang="tr-TR" dirty="0"/>
          </a:p>
          <a:p>
            <a:endParaRPr lang="tr-TR" dirty="0"/>
          </a:p>
          <a:p>
            <a:endParaRPr lang="tr-TR" dirty="0"/>
          </a:p>
          <a:p>
            <a:endParaRPr lang="tr-TR" dirty="0"/>
          </a:p>
          <a:p>
            <a:endParaRPr lang="tr-TR" dirty="0"/>
          </a:p>
          <a:p>
            <a:endParaRPr lang="tr-TR" dirty="0"/>
          </a:p>
          <a:p>
            <a:r>
              <a:rPr lang="tr-TR" dirty="0"/>
              <a:t>For represent</a:t>
            </a:r>
            <a:r>
              <a:rPr lang="en-GB" dirty="0" err="1"/>
              <a:t>i</a:t>
            </a:r>
            <a:r>
              <a:rPr lang="tr-TR" dirty="0"/>
              <a:t>ng th</a:t>
            </a:r>
            <a:r>
              <a:rPr lang="en-GB" dirty="0" err="1"/>
              <a:t>i</a:t>
            </a:r>
            <a:r>
              <a:rPr lang="tr-TR" dirty="0"/>
              <a:t>s graph you have to def</a:t>
            </a:r>
            <a:r>
              <a:rPr lang="en-GB" dirty="0" err="1"/>
              <a:t>i</a:t>
            </a:r>
            <a:r>
              <a:rPr lang="tr-TR" dirty="0"/>
              <a:t>ne adjacency list first.</a:t>
            </a:r>
            <a:endParaRPr lang="en-GB" dirty="0"/>
          </a:p>
        </p:txBody>
      </p:sp>
      <p:pic>
        <p:nvPicPr>
          <p:cNvPr id="5" name="Picture 4">
            <a:extLst>
              <a:ext uri="{FF2B5EF4-FFF2-40B4-BE49-F238E27FC236}">
                <a16:creationId xmlns:a16="http://schemas.microsoft.com/office/drawing/2014/main" id="{FA0940A6-91E1-CFC6-A18E-0575FB1C42FB}"/>
              </a:ext>
            </a:extLst>
          </p:cNvPr>
          <p:cNvPicPr>
            <a:picLocks noChangeAspect="1"/>
          </p:cNvPicPr>
          <p:nvPr/>
        </p:nvPicPr>
        <p:blipFill>
          <a:blip r:embed="rId2"/>
          <a:stretch>
            <a:fillRect/>
          </a:stretch>
        </p:blipFill>
        <p:spPr>
          <a:xfrm>
            <a:off x="2480980" y="1361786"/>
            <a:ext cx="7011378" cy="4134427"/>
          </a:xfrm>
          <a:prstGeom prst="rect">
            <a:avLst/>
          </a:prstGeom>
        </p:spPr>
      </p:pic>
    </p:spTree>
    <p:extLst>
      <p:ext uri="{BB962C8B-B14F-4D97-AF65-F5344CB8AC3E}">
        <p14:creationId xmlns:p14="http://schemas.microsoft.com/office/powerpoint/2010/main" val="410125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DCE6-5B47-B7FF-42FA-4354F0DA7721}"/>
              </a:ext>
            </a:extLst>
          </p:cNvPr>
          <p:cNvSpPr>
            <a:spLocks noGrp="1"/>
          </p:cNvSpPr>
          <p:nvPr>
            <p:ph type="title"/>
          </p:nvPr>
        </p:nvSpPr>
        <p:spPr>
          <a:xfrm>
            <a:off x="1141412" y="221703"/>
            <a:ext cx="9905998" cy="373520"/>
          </a:xfrm>
        </p:spPr>
        <p:txBody>
          <a:bodyPr>
            <a:normAutofit fontScale="90000"/>
          </a:bodyPr>
          <a:lstStyle/>
          <a:p>
            <a:r>
              <a:rPr lang="en-GB" dirty="0" err="1"/>
              <a:t>Pythone</a:t>
            </a:r>
            <a:r>
              <a:rPr lang="en-GB" dirty="0"/>
              <a:t> code for </a:t>
            </a:r>
            <a:r>
              <a:rPr lang="en-GB" dirty="0" err="1"/>
              <a:t>Dfs</a:t>
            </a:r>
            <a:endParaRPr lang="en-GB" dirty="0"/>
          </a:p>
        </p:txBody>
      </p:sp>
      <p:pic>
        <p:nvPicPr>
          <p:cNvPr id="5" name="Picture 4">
            <a:extLst>
              <a:ext uri="{FF2B5EF4-FFF2-40B4-BE49-F238E27FC236}">
                <a16:creationId xmlns:a16="http://schemas.microsoft.com/office/drawing/2014/main" id="{2870D0B6-E299-E0FE-DB65-424C13E9D97D}"/>
              </a:ext>
            </a:extLst>
          </p:cNvPr>
          <p:cNvPicPr>
            <a:picLocks noChangeAspect="1"/>
          </p:cNvPicPr>
          <p:nvPr/>
        </p:nvPicPr>
        <p:blipFill>
          <a:blip r:embed="rId2"/>
          <a:stretch>
            <a:fillRect/>
          </a:stretch>
        </p:blipFill>
        <p:spPr>
          <a:xfrm>
            <a:off x="1141412" y="743369"/>
            <a:ext cx="3991532" cy="2934109"/>
          </a:xfrm>
          <a:prstGeom prst="rect">
            <a:avLst/>
          </a:prstGeom>
        </p:spPr>
      </p:pic>
      <p:pic>
        <p:nvPicPr>
          <p:cNvPr id="7" name="Picture 6">
            <a:extLst>
              <a:ext uri="{FF2B5EF4-FFF2-40B4-BE49-F238E27FC236}">
                <a16:creationId xmlns:a16="http://schemas.microsoft.com/office/drawing/2014/main" id="{2075BE00-7F3A-C0A1-6489-CE657FD8B96B}"/>
              </a:ext>
            </a:extLst>
          </p:cNvPr>
          <p:cNvPicPr>
            <a:picLocks noChangeAspect="1"/>
          </p:cNvPicPr>
          <p:nvPr/>
        </p:nvPicPr>
        <p:blipFill>
          <a:blip r:embed="rId3"/>
          <a:stretch>
            <a:fillRect/>
          </a:stretch>
        </p:blipFill>
        <p:spPr>
          <a:xfrm>
            <a:off x="5384349" y="1661484"/>
            <a:ext cx="5458587" cy="3057952"/>
          </a:xfrm>
          <a:prstGeom prst="rect">
            <a:avLst/>
          </a:prstGeom>
        </p:spPr>
      </p:pic>
      <p:pic>
        <p:nvPicPr>
          <p:cNvPr id="9" name="Picture 8">
            <a:extLst>
              <a:ext uri="{FF2B5EF4-FFF2-40B4-BE49-F238E27FC236}">
                <a16:creationId xmlns:a16="http://schemas.microsoft.com/office/drawing/2014/main" id="{F5DC84A8-0F75-D746-9B9B-34386D14111A}"/>
              </a:ext>
            </a:extLst>
          </p:cNvPr>
          <p:cNvPicPr>
            <a:picLocks noChangeAspect="1"/>
          </p:cNvPicPr>
          <p:nvPr/>
        </p:nvPicPr>
        <p:blipFill>
          <a:blip r:embed="rId4"/>
          <a:stretch>
            <a:fillRect/>
          </a:stretch>
        </p:blipFill>
        <p:spPr>
          <a:xfrm>
            <a:off x="7545777" y="5366538"/>
            <a:ext cx="4296375" cy="838317"/>
          </a:xfrm>
          <a:prstGeom prst="rect">
            <a:avLst/>
          </a:prstGeom>
        </p:spPr>
      </p:pic>
    </p:spTree>
    <p:extLst>
      <p:ext uri="{BB962C8B-B14F-4D97-AF65-F5344CB8AC3E}">
        <p14:creationId xmlns:p14="http://schemas.microsoft.com/office/powerpoint/2010/main" val="29950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B5AA-2121-BC39-C9C7-18A6B012D1A6}"/>
              </a:ext>
            </a:extLst>
          </p:cNvPr>
          <p:cNvSpPr>
            <a:spLocks noGrp="1"/>
          </p:cNvSpPr>
          <p:nvPr>
            <p:ph type="title"/>
          </p:nvPr>
        </p:nvSpPr>
        <p:spPr/>
        <p:txBody>
          <a:bodyPr/>
          <a:lstStyle/>
          <a:p>
            <a:r>
              <a:rPr lang="en-GB" dirty="0"/>
              <a:t>Home Work</a:t>
            </a:r>
          </a:p>
        </p:txBody>
      </p:sp>
      <p:sp>
        <p:nvSpPr>
          <p:cNvPr id="3" name="Content Placeholder 2">
            <a:extLst>
              <a:ext uri="{FF2B5EF4-FFF2-40B4-BE49-F238E27FC236}">
                <a16:creationId xmlns:a16="http://schemas.microsoft.com/office/drawing/2014/main" id="{807C9B3A-6085-5485-93C5-27EE88E569D8}"/>
              </a:ext>
            </a:extLst>
          </p:cNvPr>
          <p:cNvSpPr>
            <a:spLocks noGrp="1"/>
          </p:cNvSpPr>
          <p:nvPr>
            <p:ph idx="1"/>
          </p:nvPr>
        </p:nvSpPr>
        <p:spPr/>
        <p:txBody>
          <a:bodyPr/>
          <a:lstStyle/>
          <a:p>
            <a:pPr marL="0" indent="0">
              <a:buNone/>
            </a:pPr>
            <a:r>
              <a:rPr lang="en-GB" dirty="0"/>
              <a:t>Rewrite DFS for finding Goal.</a:t>
            </a:r>
          </a:p>
        </p:txBody>
      </p:sp>
      <p:pic>
        <p:nvPicPr>
          <p:cNvPr id="5" name="Picture 4">
            <a:extLst>
              <a:ext uri="{FF2B5EF4-FFF2-40B4-BE49-F238E27FC236}">
                <a16:creationId xmlns:a16="http://schemas.microsoft.com/office/drawing/2014/main" id="{5316B2BA-5F18-35EB-97FB-0B2B5BB0CC73}"/>
              </a:ext>
            </a:extLst>
          </p:cNvPr>
          <p:cNvPicPr>
            <a:picLocks noChangeAspect="1"/>
          </p:cNvPicPr>
          <p:nvPr/>
        </p:nvPicPr>
        <p:blipFill>
          <a:blip r:embed="rId2"/>
          <a:stretch>
            <a:fillRect/>
          </a:stretch>
        </p:blipFill>
        <p:spPr>
          <a:xfrm>
            <a:off x="4839708" y="618518"/>
            <a:ext cx="7278116" cy="4601217"/>
          </a:xfrm>
          <a:prstGeom prst="rect">
            <a:avLst/>
          </a:prstGeom>
        </p:spPr>
      </p:pic>
      <p:pic>
        <p:nvPicPr>
          <p:cNvPr id="7" name="Picture 6">
            <a:extLst>
              <a:ext uri="{FF2B5EF4-FFF2-40B4-BE49-F238E27FC236}">
                <a16:creationId xmlns:a16="http://schemas.microsoft.com/office/drawing/2014/main" id="{F1477141-0243-22B7-87D8-87ACED935DE8}"/>
              </a:ext>
            </a:extLst>
          </p:cNvPr>
          <p:cNvPicPr>
            <a:picLocks noChangeAspect="1"/>
          </p:cNvPicPr>
          <p:nvPr/>
        </p:nvPicPr>
        <p:blipFill>
          <a:blip r:embed="rId3"/>
          <a:stretch>
            <a:fillRect/>
          </a:stretch>
        </p:blipFill>
        <p:spPr>
          <a:xfrm>
            <a:off x="656532" y="4938594"/>
            <a:ext cx="4001058" cy="1705213"/>
          </a:xfrm>
          <a:prstGeom prst="rect">
            <a:avLst/>
          </a:prstGeom>
        </p:spPr>
      </p:pic>
    </p:spTree>
    <p:extLst>
      <p:ext uri="{BB962C8B-B14F-4D97-AF65-F5344CB8AC3E}">
        <p14:creationId xmlns:p14="http://schemas.microsoft.com/office/powerpoint/2010/main" val="36994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E95-09B3-854C-CA5C-EDD194DD3F07}"/>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Applications of DFS</a:t>
            </a:r>
          </a:p>
        </p:txBody>
      </p:sp>
      <p:sp>
        <p:nvSpPr>
          <p:cNvPr id="4" name="Rectangle 1">
            <a:extLst>
              <a:ext uri="{FF2B5EF4-FFF2-40B4-BE49-F238E27FC236}">
                <a16:creationId xmlns:a16="http://schemas.microsoft.com/office/drawing/2014/main" id="{D7D5F5A0-EB0A-BF44-4C37-E2004BF889BD}"/>
              </a:ext>
            </a:extLst>
          </p:cNvPr>
          <p:cNvSpPr>
            <a:spLocks noGrp="1" noChangeArrowheads="1"/>
          </p:cNvSpPr>
          <p:nvPr>
            <p:ph idx="1"/>
          </p:nvPr>
        </p:nvSpPr>
        <p:spPr bwMode="auto">
          <a:xfrm>
            <a:off x="1814272" y="1742948"/>
            <a:ext cx="634631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Maze solving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Cycle detection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Topological sorting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Connected components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AI game search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Path existence checking</a:t>
            </a:r>
          </a:p>
        </p:txBody>
      </p:sp>
    </p:spTree>
    <p:extLst>
      <p:ext uri="{BB962C8B-B14F-4D97-AF65-F5344CB8AC3E}">
        <p14:creationId xmlns:p14="http://schemas.microsoft.com/office/powerpoint/2010/main" val="358696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C405-51E9-0BAC-F6CE-29D080C3D9AF}"/>
              </a:ext>
            </a:extLst>
          </p:cNvPr>
          <p:cNvSpPr>
            <a:spLocks noGrp="1"/>
          </p:cNvSpPr>
          <p:nvPr>
            <p:ph type="title"/>
          </p:nvPr>
        </p:nvSpPr>
        <p:spPr/>
        <p:txBody>
          <a:bodyPr/>
          <a:lstStyle/>
          <a:p>
            <a:r>
              <a:rPr lang="en-GB" dirty="0"/>
              <a:t>Maze Solving Problem</a:t>
            </a:r>
          </a:p>
        </p:txBody>
      </p:sp>
      <p:sp>
        <p:nvSpPr>
          <p:cNvPr id="4" name="Rectangle 1">
            <a:extLst>
              <a:ext uri="{FF2B5EF4-FFF2-40B4-BE49-F238E27FC236}">
                <a16:creationId xmlns:a16="http://schemas.microsoft.com/office/drawing/2014/main" id="{1D94104D-B1D4-E0FC-6EEE-50AF2425EEBF}"/>
              </a:ext>
            </a:extLst>
          </p:cNvPr>
          <p:cNvSpPr>
            <a:spLocks noGrp="1" noChangeArrowheads="1"/>
          </p:cNvSpPr>
          <p:nvPr>
            <p:ph idx="1"/>
          </p:nvPr>
        </p:nvSpPr>
        <p:spPr bwMode="auto">
          <a:xfrm>
            <a:off x="1451963" y="1925903"/>
            <a:ext cx="40927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Maze represented as a </a:t>
            </a:r>
            <a:r>
              <a:rPr kumimoji="0" lang="en-US" altLang="en-US"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2D grid</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 → open path</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 wall</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 → start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 → exit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Goal: </a:t>
            </a:r>
            <a:r>
              <a:rPr kumimoji="0" lang="en-US" altLang="en-US"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Find path from S to E</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25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3EF6-160D-EC3F-F2B7-0A1A779FECCD}"/>
              </a:ext>
            </a:extLst>
          </p:cNvPr>
          <p:cNvSpPr>
            <a:spLocks noGrp="1"/>
          </p:cNvSpPr>
          <p:nvPr>
            <p:ph type="title"/>
          </p:nvPr>
        </p:nvSpPr>
        <p:spPr/>
        <p:txBody>
          <a:bodyPr/>
          <a:lstStyle/>
          <a:p>
            <a:r>
              <a:rPr lang="en-GB" dirty="0">
                <a:solidFill>
                  <a:schemeClr val="bg1"/>
                </a:solidFill>
              </a:rPr>
              <a:t>Introduction to Uninformed Search</a:t>
            </a:r>
          </a:p>
        </p:txBody>
      </p:sp>
      <p:sp>
        <p:nvSpPr>
          <p:cNvPr id="3" name="Content Placeholder 2">
            <a:extLst>
              <a:ext uri="{FF2B5EF4-FFF2-40B4-BE49-F238E27FC236}">
                <a16:creationId xmlns:a16="http://schemas.microsoft.com/office/drawing/2014/main" id="{F58BAC30-E24E-2FFF-7EFC-C48AE0BFA88B}"/>
              </a:ext>
            </a:extLst>
          </p:cNvPr>
          <p:cNvSpPr>
            <a:spLocks noGrp="1"/>
          </p:cNvSpPr>
          <p:nvPr>
            <p:ph idx="1"/>
          </p:nvPr>
        </p:nvSpPr>
        <p:spPr>
          <a:xfrm>
            <a:off x="1210423" y="1740529"/>
            <a:ext cx="10331720" cy="4021916"/>
          </a:xfrm>
        </p:spPr>
        <p:txBody>
          <a:bodyPr>
            <a:normAutofit lnSpcReduction="10000"/>
          </a:bodyPr>
          <a:lstStyle/>
          <a:p>
            <a:pPr marL="0" indent="0">
              <a:buNone/>
            </a:pPr>
            <a:r>
              <a:rPr lang="en-GB" b="1" dirty="0">
                <a:highlight>
                  <a:srgbClr val="808080"/>
                </a:highlight>
              </a:rPr>
              <a:t>What is Search in AI?</a:t>
            </a:r>
          </a:p>
          <a:p>
            <a:pPr marL="0" indent="0">
              <a:buNone/>
            </a:pPr>
            <a:r>
              <a:rPr lang="en-GB" dirty="0"/>
              <a:t>In Artificial Intelligence, </a:t>
            </a:r>
            <a:r>
              <a:rPr lang="en-GB" b="1" dirty="0"/>
              <a:t>search</a:t>
            </a:r>
            <a:r>
              <a:rPr lang="en-GB" dirty="0"/>
              <a:t> is the process of finding a sequence of actions that leads from an </a:t>
            </a:r>
            <a:r>
              <a:rPr lang="en-GB" b="1" dirty="0"/>
              <a:t>initial state</a:t>
            </a:r>
            <a:r>
              <a:rPr lang="en-GB" dirty="0"/>
              <a:t> to a </a:t>
            </a:r>
            <a:r>
              <a:rPr lang="en-GB" b="1" dirty="0"/>
              <a:t>goal state</a:t>
            </a:r>
            <a:r>
              <a:rPr lang="en-GB" dirty="0"/>
              <a:t>.</a:t>
            </a:r>
          </a:p>
          <a:p>
            <a:pPr marL="0" indent="0">
              <a:buNone/>
            </a:pPr>
            <a:r>
              <a:rPr lang="en-GB" b="1" dirty="0">
                <a:solidFill>
                  <a:schemeClr val="bg1"/>
                </a:solidFill>
              </a:rPr>
              <a:t>A search problem </a:t>
            </a:r>
            <a:r>
              <a:rPr lang="en-GB" dirty="0"/>
              <a:t>is defined by:</a:t>
            </a:r>
          </a:p>
          <a:p>
            <a:pPr lvl="1"/>
            <a:r>
              <a:rPr lang="en-GB" dirty="0"/>
              <a:t>Initial state</a:t>
            </a:r>
          </a:p>
          <a:p>
            <a:pPr lvl="1"/>
            <a:r>
              <a:rPr lang="en-GB" dirty="0"/>
              <a:t>State space</a:t>
            </a:r>
          </a:p>
          <a:p>
            <a:pPr lvl="1"/>
            <a:r>
              <a:rPr lang="en-GB" dirty="0"/>
              <a:t>Actions (successor function)</a:t>
            </a:r>
          </a:p>
          <a:p>
            <a:pPr lvl="1"/>
            <a:r>
              <a:rPr lang="en-GB" dirty="0"/>
              <a:t>Goal test</a:t>
            </a:r>
          </a:p>
          <a:p>
            <a:pPr lvl="1"/>
            <a:r>
              <a:rPr lang="en-GB" dirty="0"/>
              <a:t>Path cost</a:t>
            </a:r>
          </a:p>
          <a:p>
            <a:endParaRPr lang="en-GB" dirty="0"/>
          </a:p>
        </p:txBody>
      </p:sp>
    </p:spTree>
    <p:extLst>
      <p:ext uri="{BB962C8B-B14F-4D97-AF65-F5344CB8AC3E}">
        <p14:creationId xmlns:p14="http://schemas.microsoft.com/office/powerpoint/2010/main" val="4181764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49B4-D713-C708-3263-BFA5B1CF92CD}"/>
              </a:ext>
            </a:extLst>
          </p:cNvPr>
          <p:cNvSpPr>
            <a:spLocks noGrp="1"/>
          </p:cNvSpPr>
          <p:nvPr>
            <p:ph type="title"/>
          </p:nvPr>
        </p:nvSpPr>
        <p:spPr/>
        <p:txBody>
          <a:bodyPr/>
          <a:lstStyle/>
          <a:p>
            <a:r>
              <a:rPr lang="en-GB" dirty="0"/>
              <a:t>Maze Representation</a:t>
            </a:r>
          </a:p>
        </p:txBody>
      </p:sp>
      <p:sp>
        <p:nvSpPr>
          <p:cNvPr id="3" name="Content Placeholder 2">
            <a:extLst>
              <a:ext uri="{FF2B5EF4-FFF2-40B4-BE49-F238E27FC236}">
                <a16:creationId xmlns:a16="http://schemas.microsoft.com/office/drawing/2014/main" id="{B4CE4367-34B7-2374-9AA5-B7B2F644EC6C}"/>
              </a:ext>
            </a:extLst>
          </p:cNvPr>
          <p:cNvSpPr>
            <a:spLocks noGrp="1"/>
          </p:cNvSpPr>
          <p:nvPr>
            <p:ph idx="1"/>
          </p:nvPr>
        </p:nvSpPr>
        <p:spPr>
          <a:xfrm>
            <a:off x="1141413" y="2249487"/>
            <a:ext cx="2567946" cy="3541714"/>
          </a:xfrm>
        </p:spPr>
        <p:txBody>
          <a:bodyPr/>
          <a:lstStyle/>
          <a:p>
            <a:r>
              <a:rPr lang="en-GB" dirty="0">
                <a:latin typeface="Times New Roman" panose="02020603050405020304" pitchFamily="18" charset="0"/>
                <a:cs typeface="Times New Roman" panose="02020603050405020304" pitchFamily="18" charset="0"/>
              </a:rPr>
              <a:t>maze = [</a:t>
            </a:r>
          </a:p>
          <a:p>
            <a:pPr marL="0" indent="0">
              <a:buNone/>
            </a:pPr>
            <a:r>
              <a:rPr lang="en-GB" dirty="0">
                <a:latin typeface="Times New Roman" panose="02020603050405020304" pitchFamily="18" charset="0"/>
                <a:cs typeface="Times New Roman" panose="02020603050405020304" pitchFamily="18" charset="0"/>
              </a:rPr>
              <a:t>    ['S', 0, 1, 0],</a:t>
            </a:r>
          </a:p>
          <a:p>
            <a:pPr marL="0" indent="0">
              <a:buNone/>
            </a:pPr>
            <a:r>
              <a:rPr lang="en-GB" dirty="0">
                <a:latin typeface="Times New Roman" panose="02020603050405020304" pitchFamily="18" charset="0"/>
                <a:cs typeface="Times New Roman" panose="02020603050405020304" pitchFamily="18" charset="0"/>
              </a:rPr>
              <a:t>    [1, 0, 1, 0],</a:t>
            </a:r>
          </a:p>
          <a:p>
            <a:pPr marL="0" indent="0">
              <a:buNone/>
            </a:pPr>
            <a:r>
              <a:rPr lang="en-GB" dirty="0">
                <a:latin typeface="Times New Roman" panose="02020603050405020304" pitchFamily="18" charset="0"/>
                <a:cs typeface="Times New Roman" panose="02020603050405020304" pitchFamily="18" charset="0"/>
              </a:rPr>
              <a:t>    [0, 0, 0, 'E'],</a:t>
            </a:r>
          </a:p>
          <a:p>
            <a:pPr marL="0" indent="0">
              <a:buNone/>
            </a:pPr>
            <a:r>
              <a:rPr lang="en-GB" dirty="0">
                <a:latin typeface="Times New Roman" panose="02020603050405020304" pitchFamily="18" charset="0"/>
                <a:cs typeface="Times New Roman" panose="02020603050405020304" pitchFamily="18" charset="0"/>
              </a:rPr>
              <a:t>    [1, 1, 0, 1]</a:t>
            </a:r>
          </a:p>
          <a:p>
            <a:pPr marL="0" indent="0">
              <a:buNone/>
            </a:pPr>
            <a:r>
              <a:rPr lang="en-GB" dirty="0">
                <a:latin typeface="Times New Roman" panose="02020603050405020304" pitchFamily="18" charset="0"/>
                <a:cs typeface="Times New Roman" panose="02020603050405020304" pitchFamily="18" charset="0"/>
              </a:rPr>
              <a:t>]</a:t>
            </a:r>
          </a:p>
          <a:p>
            <a:endParaRPr lang="en-GB"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6BE8C313-1A42-FA70-C5E7-7CE6C7F37324}"/>
              </a:ext>
            </a:extLst>
          </p:cNvPr>
          <p:cNvSpPr txBox="1">
            <a:spLocks/>
          </p:cNvSpPr>
          <p:nvPr/>
        </p:nvSpPr>
        <p:spPr>
          <a:xfrm>
            <a:off x="5995208" y="1987819"/>
            <a:ext cx="4097697"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GB" dirty="0">
                <a:latin typeface="Times New Roman" panose="02020603050405020304" pitchFamily="18" charset="0"/>
                <a:cs typeface="Times New Roman" panose="02020603050405020304" pitchFamily="18" charset="0"/>
              </a:rPr>
              <a:t>DFS Maze Solving – Logic</a:t>
            </a:r>
          </a:p>
          <a:p>
            <a:pPr marL="0" indent="0">
              <a:buNone/>
            </a:pPr>
            <a:endParaRPr lang="en-GB"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CB8F445-A747-7E17-64D0-A96BBF317E2E}"/>
              </a:ext>
            </a:extLst>
          </p:cNvPr>
          <p:cNvSpPr txBox="1"/>
          <p:nvPr/>
        </p:nvSpPr>
        <p:spPr>
          <a:xfrm>
            <a:off x="6096000" y="2553745"/>
            <a:ext cx="6103188" cy="1754326"/>
          </a:xfrm>
          <a:prstGeom prst="rect">
            <a:avLst/>
          </a:prstGeom>
          <a:noFill/>
        </p:spPr>
        <p:txBody>
          <a:bodyPr wrap="square">
            <a:spAutoFit/>
          </a:bodyPr>
          <a:lstStyle/>
          <a:p>
            <a:r>
              <a:rPr lang="en-GB" dirty="0"/>
              <a:t>Start from S</a:t>
            </a:r>
          </a:p>
          <a:p>
            <a:r>
              <a:rPr lang="en-GB" dirty="0"/>
              <a:t>Explore all directions:</a:t>
            </a:r>
          </a:p>
          <a:p>
            <a:r>
              <a:rPr lang="en-GB" dirty="0"/>
              <a:t>	Up, Down, Left, Right</a:t>
            </a:r>
          </a:p>
          <a:p>
            <a:r>
              <a:rPr lang="en-GB" dirty="0"/>
              <a:t>Mark visited cells</a:t>
            </a:r>
          </a:p>
          <a:p>
            <a:r>
              <a:rPr lang="en-GB" dirty="0"/>
              <a:t>Backtrack if path blocked</a:t>
            </a:r>
          </a:p>
          <a:p>
            <a:r>
              <a:rPr lang="en-GB" dirty="0"/>
              <a:t>Stop when E is found</a:t>
            </a:r>
          </a:p>
        </p:txBody>
      </p:sp>
    </p:spTree>
    <p:extLst>
      <p:ext uri="{BB962C8B-B14F-4D97-AF65-F5344CB8AC3E}">
        <p14:creationId xmlns:p14="http://schemas.microsoft.com/office/powerpoint/2010/main" val="3318161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6E29-A1F3-B189-983D-38420CC4FEEE}"/>
              </a:ext>
            </a:extLst>
          </p:cNvPr>
          <p:cNvSpPr>
            <a:spLocks noGrp="1"/>
          </p:cNvSpPr>
          <p:nvPr>
            <p:ph type="title"/>
          </p:nvPr>
        </p:nvSpPr>
        <p:spPr/>
        <p:txBody>
          <a:bodyPr/>
          <a:lstStyle/>
          <a:p>
            <a:r>
              <a:rPr lang="en-GB" dirty="0"/>
              <a:t>Maze DFS python code</a:t>
            </a:r>
          </a:p>
        </p:txBody>
      </p:sp>
      <p:sp>
        <p:nvSpPr>
          <p:cNvPr id="3" name="Content Placeholder 2">
            <a:extLst>
              <a:ext uri="{FF2B5EF4-FFF2-40B4-BE49-F238E27FC236}">
                <a16:creationId xmlns:a16="http://schemas.microsoft.com/office/drawing/2014/main" id="{B8F608DF-E3ED-EA57-D8F0-EBB6522D90F7}"/>
              </a:ext>
            </a:extLst>
          </p:cNvPr>
          <p:cNvSpPr>
            <a:spLocks noGrp="1"/>
          </p:cNvSpPr>
          <p:nvPr>
            <p:ph idx="1"/>
          </p:nvPr>
        </p:nvSpPr>
        <p:spPr>
          <a:xfrm>
            <a:off x="1063775" y="1576627"/>
            <a:ext cx="3956800" cy="3541714"/>
          </a:xfrm>
        </p:spPr>
        <p:txBody>
          <a:bodyPr>
            <a:noAutofit/>
          </a:bodyPr>
          <a:lstStyle/>
          <a:p>
            <a:pPr>
              <a:spcBef>
                <a:spcPts val="0"/>
              </a:spcBef>
            </a:pPr>
            <a:r>
              <a:rPr lang="en-GB" sz="1200" dirty="0">
                <a:latin typeface="Times New Roman" panose="02020603050405020304" pitchFamily="18" charset="0"/>
                <a:cs typeface="Times New Roman" panose="02020603050405020304" pitchFamily="18" charset="0"/>
              </a:rPr>
              <a:t>def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 y, visited, path):</a:t>
            </a:r>
          </a:p>
          <a:p>
            <a:pPr>
              <a:spcBef>
                <a:spcPts val="0"/>
              </a:spcBef>
            </a:pPr>
            <a:r>
              <a:rPr lang="en-GB" sz="1200" dirty="0">
                <a:latin typeface="Times New Roman" panose="02020603050405020304" pitchFamily="18" charset="0"/>
                <a:cs typeface="Times New Roman" panose="02020603050405020304" pitchFamily="18" charset="0"/>
              </a:rPr>
              <a:t> rows, cols = </a:t>
            </a:r>
            <a:r>
              <a:rPr lang="en-GB" sz="1200" dirty="0" err="1">
                <a:latin typeface="Times New Roman" panose="02020603050405020304" pitchFamily="18" charset="0"/>
                <a:cs typeface="Times New Roman" panose="02020603050405020304" pitchFamily="18" charset="0"/>
              </a:rPr>
              <a:t>len</a:t>
            </a:r>
            <a:r>
              <a:rPr lang="en-GB" sz="1200" dirty="0">
                <a:latin typeface="Times New Roman" panose="02020603050405020304" pitchFamily="18" charset="0"/>
                <a:cs typeface="Times New Roman" panose="02020603050405020304" pitchFamily="18" charset="0"/>
              </a:rPr>
              <a:t>(maze), </a:t>
            </a:r>
            <a:r>
              <a:rPr lang="en-GB" sz="1200" dirty="0" err="1">
                <a:latin typeface="Times New Roman" panose="02020603050405020304" pitchFamily="18" charset="0"/>
                <a:cs typeface="Times New Roman" panose="02020603050405020304" pitchFamily="18" charset="0"/>
              </a:rPr>
              <a:t>len</a:t>
            </a:r>
            <a:r>
              <a:rPr lang="en-GB" sz="1200" dirty="0">
                <a:latin typeface="Times New Roman" panose="02020603050405020304" pitchFamily="18" charset="0"/>
                <a:cs typeface="Times New Roman" panose="02020603050405020304" pitchFamily="18" charset="0"/>
              </a:rPr>
              <a:t>(maze[0])</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if x &lt; 0 or y &lt; 0 or x &gt;= rows or y &gt;= cols:</a:t>
            </a:r>
          </a:p>
          <a:p>
            <a:pPr>
              <a:spcBef>
                <a:spcPts val="0"/>
              </a:spcBef>
            </a:pPr>
            <a:r>
              <a:rPr lang="en-GB" sz="1200" dirty="0">
                <a:latin typeface="Times New Roman" panose="02020603050405020304" pitchFamily="18" charset="0"/>
                <a:cs typeface="Times New Roman" panose="02020603050405020304" pitchFamily="18" charset="0"/>
              </a:rPr>
              <a:t>        return False</a:t>
            </a:r>
          </a:p>
          <a:p>
            <a:pPr>
              <a:spcBef>
                <a:spcPts val="0"/>
              </a:spcBef>
            </a:pPr>
            <a:r>
              <a:rPr lang="en-GB" sz="1200" dirty="0">
                <a:latin typeface="Times New Roman" panose="02020603050405020304" pitchFamily="18" charset="0"/>
                <a:cs typeface="Times New Roman" panose="02020603050405020304" pitchFamily="18" charset="0"/>
              </a:rPr>
              <a:t>    if maze[x][y] == 1 or (x, y) in visited:</a:t>
            </a:r>
          </a:p>
          <a:p>
            <a:pPr>
              <a:spcBef>
                <a:spcPts val="0"/>
              </a:spcBef>
            </a:pPr>
            <a:r>
              <a:rPr lang="en-GB" sz="1200" dirty="0">
                <a:latin typeface="Times New Roman" panose="02020603050405020304" pitchFamily="18" charset="0"/>
                <a:cs typeface="Times New Roman" panose="02020603050405020304" pitchFamily="18" charset="0"/>
              </a:rPr>
              <a:t>        return False</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visited.add</a:t>
            </a:r>
            <a:r>
              <a:rPr lang="en-GB" sz="1200" dirty="0">
                <a:latin typeface="Times New Roman" panose="02020603050405020304" pitchFamily="18" charset="0"/>
                <a:cs typeface="Times New Roman" panose="02020603050405020304" pitchFamily="18" charset="0"/>
              </a:rPr>
              <a:t>((x, y))</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path.append</a:t>
            </a:r>
            <a:r>
              <a:rPr lang="en-GB" sz="1200" dirty="0">
                <a:latin typeface="Times New Roman" panose="02020603050405020304" pitchFamily="18" charset="0"/>
                <a:cs typeface="Times New Roman" panose="02020603050405020304" pitchFamily="18" charset="0"/>
              </a:rPr>
              <a:t>((x, y))</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if maze[x][y] == 'E':</a:t>
            </a:r>
          </a:p>
          <a:p>
            <a:pPr>
              <a:spcBef>
                <a:spcPts val="0"/>
              </a:spcBef>
            </a:pPr>
            <a:r>
              <a:rPr lang="en-GB" sz="1200" dirty="0">
                <a:latin typeface="Times New Roman" panose="02020603050405020304" pitchFamily="18" charset="0"/>
                <a:cs typeface="Times New Roman" panose="02020603050405020304" pitchFamily="18" charset="0"/>
              </a:rPr>
              <a:t>        return True</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if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x+1, y, visited, path) or</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x-1, y, visited, path) or</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 y+1, visited, path) or</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 y-1, visited, path)):</a:t>
            </a:r>
          </a:p>
          <a:p>
            <a:pPr>
              <a:spcBef>
                <a:spcPts val="0"/>
              </a:spcBef>
            </a:pPr>
            <a:r>
              <a:rPr lang="en-GB" sz="1200" dirty="0">
                <a:latin typeface="Times New Roman" panose="02020603050405020304" pitchFamily="18" charset="0"/>
                <a:cs typeface="Times New Roman" panose="02020603050405020304" pitchFamily="18" charset="0"/>
              </a:rPr>
              <a:t>        return True</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path.pop</a:t>
            </a:r>
            <a:r>
              <a:rPr lang="en-GB" sz="1200" dirty="0">
                <a:latin typeface="Times New Roman" panose="02020603050405020304" pitchFamily="18" charset="0"/>
                <a:cs typeface="Times New Roman" panose="02020603050405020304" pitchFamily="18" charset="0"/>
              </a:rPr>
              <a:t>()</a:t>
            </a:r>
          </a:p>
          <a:p>
            <a:pPr>
              <a:spcBef>
                <a:spcPts val="0"/>
              </a:spcBef>
            </a:pPr>
            <a:r>
              <a:rPr lang="en-GB" sz="1200" dirty="0">
                <a:latin typeface="Times New Roman" panose="02020603050405020304" pitchFamily="18" charset="0"/>
                <a:cs typeface="Times New Roman" panose="02020603050405020304" pitchFamily="18" charset="0"/>
              </a:rPr>
              <a:t>    return False</a:t>
            </a:r>
          </a:p>
          <a:p>
            <a:pPr marL="0" indent="0">
              <a:buNone/>
            </a:pPr>
            <a:endParaRPr lang="en-GB" sz="1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D9604E-CC58-1107-8833-B56448531980}"/>
              </a:ext>
            </a:extLst>
          </p:cNvPr>
          <p:cNvSpPr txBox="1"/>
          <p:nvPr/>
        </p:nvSpPr>
        <p:spPr>
          <a:xfrm>
            <a:off x="6901132" y="2320506"/>
            <a:ext cx="3441940" cy="1754326"/>
          </a:xfrm>
          <a:prstGeom prst="rect">
            <a:avLst/>
          </a:prstGeom>
          <a:noFill/>
        </p:spPr>
        <p:txBody>
          <a:bodyPr wrap="square" rtlCol="0">
            <a:spAutoFit/>
          </a:bodyPr>
          <a:lstStyle/>
          <a:p>
            <a:pPr>
              <a:spcBef>
                <a:spcPts val="0"/>
              </a:spcBef>
            </a:pPr>
            <a:r>
              <a:rPr lang="en-GB" dirty="0">
                <a:latin typeface="Times New Roman" panose="02020603050405020304" pitchFamily="18" charset="0"/>
                <a:cs typeface="Times New Roman" panose="02020603050405020304" pitchFamily="18" charset="0"/>
              </a:rPr>
              <a:t>visited = set()</a:t>
            </a:r>
          </a:p>
          <a:p>
            <a:pPr>
              <a:spcBef>
                <a:spcPts val="0"/>
              </a:spcBef>
            </a:pPr>
            <a:r>
              <a:rPr lang="en-GB" dirty="0">
                <a:latin typeface="Times New Roman" panose="02020603050405020304" pitchFamily="18" charset="0"/>
                <a:cs typeface="Times New Roman" panose="02020603050405020304" pitchFamily="18" charset="0"/>
              </a:rPr>
              <a:t>path = []</a:t>
            </a:r>
          </a:p>
          <a:p>
            <a:pPr>
              <a:spcBef>
                <a:spcPts val="0"/>
              </a:spcBef>
            </a:pPr>
            <a:r>
              <a:rPr lang="en-GB" dirty="0">
                <a:latin typeface="Times New Roman" panose="02020603050405020304" pitchFamily="18" charset="0"/>
                <a:cs typeface="Times New Roman" panose="02020603050405020304" pitchFamily="18" charset="0"/>
              </a:rPr>
              <a:t> </a:t>
            </a:r>
          </a:p>
          <a:p>
            <a:pPr>
              <a:spcBef>
                <a:spcPts val="0"/>
              </a:spcBef>
            </a:pPr>
            <a:r>
              <a:rPr lang="en-GB" dirty="0" err="1">
                <a:latin typeface="Times New Roman" panose="02020603050405020304" pitchFamily="18" charset="0"/>
                <a:cs typeface="Times New Roman" panose="02020603050405020304" pitchFamily="18" charset="0"/>
              </a:rPr>
              <a:t>dfs_maze</a:t>
            </a:r>
            <a:r>
              <a:rPr lang="en-GB" dirty="0">
                <a:latin typeface="Times New Roman" panose="02020603050405020304" pitchFamily="18" charset="0"/>
                <a:cs typeface="Times New Roman" panose="02020603050405020304" pitchFamily="18" charset="0"/>
              </a:rPr>
              <a:t>(maze, 0, 0, visited, path)</a:t>
            </a:r>
          </a:p>
          <a:p>
            <a:pPr>
              <a:spcBef>
                <a:spcPts val="0"/>
              </a:spcBef>
            </a:pPr>
            <a:r>
              <a:rPr lang="en-GB" dirty="0">
                <a:latin typeface="Times New Roman" panose="02020603050405020304" pitchFamily="18" charset="0"/>
                <a:cs typeface="Times New Roman" panose="02020603050405020304" pitchFamily="18" charset="0"/>
              </a:rPr>
              <a:t>print("Path to exit:", path)</a:t>
            </a:r>
          </a:p>
          <a:p>
            <a:endParaRPr lang="en-GB" dirty="0"/>
          </a:p>
        </p:txBody>
      </p:sp>
    </p:spTree>
    <p:extLst>
      <p:ext uri="{BB962C8B-B14F-4D97-AF65-F5344CB8AC3E}">
        <p14:creationId xmlns:p14="http://schemas.microsoft.com/office/powerpoint/2010/main" val="30278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EA14-5648-64CE-70A1-77703C0E26E3}"/>
              </a:ext>
            </a:extLst>
          </p:cNvPr>
          <p:cNvSpPr>
            <a:spLocks noGrp="1"/>
          </p:cNvSpPr>
          <p:nvPr>
            <p:ph type="title"/>
          </p:nvPr>
        </p:nvSpPr>
        <p:spPr>
          <a:xfrm>
            <a:off x="1143001" y="239975"/>
            <a:ext cx="9905998" cy="826824"/>
          </a:xfrm>
        </p:spPr>
        <p:txBody>
          <a:bodyPr/>
          <a:lstStyle/>
          <a:p>
            <a:r>
              <a:rPr lang="en-GB" dirty="0"/>
              <a:t>Example: Graph Search: DFS</a:t>
            </a:r>
          </a:p>
        </p:txBody>
      </p:sp>
      <p:pic>
        <p:nvPicPr>
          <p:cNvPr id="5" name="Picture 4">
            <a:extLst>
              <a:ext uri="{FF2B5EF4-FFF2-40B4-BE49-F238E27FC236}">
                <a16:creationId xmlns:a16="http://schemas.microsoft.com/office/drawing/2014/main" id="{BFB24AD9-0515-3439-3904-19D702EBB01D}"/>
              </a:ext>
            </a:extLst>
          </p:cNvPr>
          <p:cNvPicPr>
            <a:picLocks noChangeAspect="1"/>
          </p:cNvPicPr>
          <p:nvPr/>
        </p:nvPicPr>
        <p:blipFill>
          <a:blip r:embed="rId2"/>
          <a:stretch>
            <a:fillRect/>
          </a:stretch>
        </p:blipFill>
        <p:spPr>
          <a:xfrm>
            <a:off x="2123767" y="1030528"/>
            <a:ext cx="8973555" cy="5418318"/>
          </a:xfrm>
          <a:prstGeom prst="rect">
            <a:avLst/>
          </a:prstGeo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4029E6D2-2D95-4BE2-A05A-D89780A9A546}"/>
                  </a:ext>
                </a:extLst>
              </p14:cNvPr>
              <p14:cNvContentPartPr/>
              <p14:nvPr/>
            </p14:nvContentPartPr>
            <p14:xfrm>
              <a:off x="2418337" y="2054636"/>
              <a:ext cx="178560" cy="403560"/>
            </p14:xfrm>
          </p:contentPart>
        </mc:Choice>
        <mc:Fallback>
          <p:pic>
            <p:nvPicPr>
              <p:cNvPr id="9" name="Ink 8">
                <a:extLst>
                  <a:ext uri="{FF2B5EF4-FFF2-40B4-BE49-F238E27FC236}">
                    <a16:creationId xmlns:a16="http://schemas.microsoft.com/office/drawing/2014/main" id="{4029E6D2-2D95-4BE2-A05A-D89780A9A546}"/>
                  </a:ext>
                </a:extLst>
              </p:cNvPr>
              <p:cNvPicPr/>
              <p:nvPr/>
            </p:nvPicPr>
            <p:blipFill>
              <a:blip r:embed="rId4"/>
              <a:stretch>
                <a:fillRect/>
              </a:stretch>
            </p:blipFill>
            <p:spPr>
              <a:xfrm>
                <a:off x="2412217" y="2048516"/>
                <a:ext cx="190800" cy="415800"/>
              </a:xfrm>
              <a:prstGeom prst="rect">
                <a:avLst/>
              </a:prstGeom>
            </p:spPr>
          </p:pic>
        </mc:Fallback>
      </mc:AlternateContent>
    </p:spTree>
    <p:extLst>
      <p:ext uri="{BB962C8B-B14F-4D97-AF65-F5344CB8AC3E}">
        <p14:creationId xmlns:p14="http://schemas.microsoft.com/office/powerpoint/2010/main" val="371123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FE99C-2711-BA85-3D77-CDCAD0FB5350}"/>
              </a:ext>
            </a:extLst>
          </p:cNvPr>
          <p:cNvPicPr>
            <a:picLocks noChangeAspect="1"/>
          </p:cNvPicPr>
          <p:nvPr/>
        </p:nvPicPr>
        <p:blipFill>
          <a:blip r:embed="rId2"/>
          <a:stretch>
            <a:fillRect/>
          </a:stretch>
        </p:blipFill>
        <p:spPr>
          <a:xfrm>
            <a:off x="1051808" y="280548"/>
            <a:ext cx="10088383" cy="6296904"/>
          </a:xfrm>
          <a:prstGeom prst="rect">
            <a:avLst/>
          </a:prstGeom>
        </p:spPr>
      </p:pic>
    </p:spTree>
    <p:extLst>
      <p:ext uri="{BB962C8B-B14F-4D97-AF65-F5344CB8AC3E}">
        <p14:creationId xmlns:p14="http://schemas.microsoft.com/office/powerpoint/2010/main" val="93716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40150-5AA9-DE29-DC8A-1C7716E704A6}"/>
              </a:ext>
            </a:extLst>
          </p:cNvPr>
          <p:cNvPicPr>
            <a:picLocks noChangeAspect="1"/>
          </p:cNvPicPr>
          <p:nvPr/>
        </p:nvPicPr>
        <p:blipFill>
          <a:blip r:embed="rId2"/>
          <a:stretch>
            <a:fillRect/>
          </a:stretch>
        </p:blipFill>
        <p:spPr>
          <a:xfrm>
            <a:off x="1061335" y="304364"/>
            <a:ext cx="10069330" cy="6249272"/>
          </a:xfrm>
          <a:prstGeom prst="rect">
            <a:avLst/>
          </a:prstGeom>
        </p:spPr>
      </p:pic>
    </p:spTree>
    <p:extLst>
      <p:ext uri="{BB962C8B-B14F-4D97-AF65-F5344CB8AC3E}">
        <p14:creationId xmlns:p14="http://schemas.microsoft.com/office/powerpoint/2010/main" val="3728937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AAAB0D-061B-D8CF-241E-29335230E9E0}"/>
              </a:ext>
            </a:extLst>
          </p:cNvPr>
          <p:cNvPicPr>
            <a:picLocks noChangeAspect="1"/>
          </p:cNvPicPr>
          <p:nvPr/>
        </p:nvPicPr>
        <p:blipFill>
          <a:blip r:embed="rId2"/>
          <a:stretch>
            <a:fillRect/>
          </a:stretch>
        </p:blipFill>
        <p:spPr>
          <a:xfrm>
            <a:off x="1075624" y="452022"/>
            <a:ext cx="10040751" cy="5953956"/>
          </a:xfrm>
          <a:prstGeom prst="rect">
            <a:avLst/>
          </a:prstGeom>
        </p:spPr>
      </p:pic>
    </p:spTree>
    <p:extLst>
      <p:ext uri="{BB962C8B-B14F-4D97-AF65-F5344CB8AC3E}">
        <p14:creationId xmlns:p14="http://schemas.microsoft.com/office/powerpoint/2010/main" val="2135348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106038-1D21-1BF4-6DC7-628743FA5C5B}"/>
              </a:ext>
            </a:extLst>
          </p:cNvPr>
          <p:cNvPicPr>
            <a:picLocks noChangeAspect="1"/>
          </p:cNvPicPr>
          <p:nvPr/>
        </p:nvPicPr>
        <p:blipFill>
          <a:blip r:embed="rId2"/>
          <a:stretch>
            <a:fillRect/>
          </a:stretch>
        </p:blipFill>
        <p:spPr>
          <a:xfrm>
            <a:off x="1075624" y="418680"/>
            <a:ext cx="10040751" cy="6020640"/>
          </a:xfrm>
          <a:prstGeom prst="rect">
            <a:avLst/>
          </a:prstGeom>
        </p:spPr>
      </p:pic>
    </p:spTree>
    <p:extLst>
      <p:ext uri="{BB962C8B-B14F-4D97-AF65-F5344CB8AC3E}">
        <p14:creationId xmlns:p14="http://schemas.microsoft.com/office/powerpoint/2010/main" val="2777473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B559C-ED6B-7868-BD69-411EE132028D}"/>
              </a:ext>
            </a:extLst>
          </p:cNvPr>
          <p:cNvPicPr>
            <a:picLocks noChangeAspect="1"/>
          </p:cNvPicPr>
          <p:nvPr/>
        </p:nvPicPr>
        <p:blipFill>
          <a:blip r:embed="rId2"/>
          <a:stretch>
            <a:fillRect/>
          </a:stretch>
        </p:blipFill>
        <p:spPr>
          <a:xfrm>
            <a:off x="1080387" y="385337"/>
            <a:ext cx="10031225" cy="6087325"/>
          </a:xfrm>
          <a:prstGeom prst="rect">
            <a:avLst/>
          </a:prstGeom>
        </p:spPr>
      </p:pic>
    </p:spTree>
    <p:extLst>
      <p:ext uri="{BB962C8B-B14F-4D97-AF65-F5344CB8AC3E}">
        <p14:creationId xmlns:p14="http://schemas.microsoft.com/office/powerpoint/2010/main" val="307151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82981-33DA-219C-1E2F-544C6859130A}"/>
              </a:ext>
            </a:extLst>
          </p:cNvPr>
          <p:cNvPicPr>
            <a:picLocks noChangeAspect="1"/>
          </p:cNvPicPr>
          <p:nvPr/>
        </p:nvPicPr>
        <p:blipFill>
          <a:blip r:embed="rId2"/>
          <a:stretch>
            <a:fillRect/>
          </a:stretch>
        </p:blipFill>
        <p:spPr>
          <a:xfrm>
            <a:off x="1080387" y="304364"/>
            <a:ext cx="10031225" cy="6249272"/>
          </a:xfrm>
          <a:prstGeom prst="rect">
            <a:avLst/>
          </a:prstGeom>
        </p:spPr>
      </p:pic>
    </p:spTree>
    <p:extLst>
      <p:ext uri="{BB962C8B-B14F-4D97-AF65-F5344CB8AC3E}">
        <p14:creationId xmlns:p14="http://schemas.microsoft.com/office/powerpoint/2010/main" val="351914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0811D-5BB4-A8DB-8746-2A84773E39FB}"/>
              </a:ext>
            </a:extLst>
          </p:cNvPr>
          <p:cNvPicPr>
            <a:picLocks noChangeAspect="1"/>
          </p:cNvPicPr>
          <p:nvPr/>
        </p:nvPicPr>
        <p:blipFill>
          <a:blip r:embed="rId2"/>
          <a:stretch>
            <a:fillRect/>
          </a:stretch>
        </p:blipFill>
        <p:spPr>
          <a:xfrm>
            <a:off x="1094677" y="437732"/>
            <a:ext cx="10002646" cy="5982535"/>
          </a:xfrm>
          <a:prstGeom prst="rect">
            <a:avLst/>
          </a:prstGeom>
        </p:spPr>
      </p:pic>
    </p:spTree>
    <p:extLst>
      <p:ext uri="{BB962C8B-B14F-4D97-AF65-F5344CB8AC3E}">
        <p14:creationId xmlns:p14="http://schemas.microsoft.com/office/powerpoint/2010/main" val="247462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847C-1896-11AB-1577-8BD081B0A884}"/>
              </a:ext>
            </a:extLst>
          </p:cNvPr>
          <p:cNvSpPr>
            <a:spLocks noGrp="1"/>
          </p:cNvSpPr>
          <p:nvPr>
            <p:ph type="title"/>
          </p:nvPr>
        </p:nvSpPr>
        <p:spPr/>
        <p:txBody>
          <a:bodyPr/>
          <a:lstStyle/>
          <a:p>
            <a:r>
              <a:rPr lang="en-GB" dirty="0">
                <a:solidFill>
                  <a:schemeClr val="bg1"/>
                </a:solidFill>
              </a:rPr>
              <a:t>What is Uninformed (Blind) Search?</a:t>
            </a:r>
          </a:p>
        </p:txBody>
      </p:sp>
      <p:sp>
        <p:nvSpPr>
          <p:cNvPr id="3" name="Content Placeholder 2">
            <a:extLst>
              <a:ext uri="{FF2B5EF4-FFF2-40B4-BE49-F238E27FC236}">
                <a16:creationId xmlns:a16="http://schemas.microsoft.com/office/drawing/2014/main" id="{B90DD28B-459D-4C3C-54F1-15CF3FB79E4F}"/>
              </a:ext>
            </a:extLst>
          </p:cNvPr>
          <p:cNvSpPr>
            <a:spLocks noGrp="1"/>
          </p:cNvSpPr>
          <p:nvPr>
            <p:ph idx="1"/>
          </p:nvPr>
        </p:nvSpPr>
        <p:spPr/>
        <p:txBody>
          <a:bodyPr/>
          <a:lstStyle/>
          <a:p>
            <a:pPr marL="0" indent="0">
              <a:buNone/>
            </a:pPr>
            <a:r>
              <a:rPr lang="en-GB" dirty="0"/>
              <a:t>Uninformed search algorithms:</a:t>
            </a:r>
          </a:p>
          <a:p>
            <a:r>
              <a:rPr lang="en-GB" dirty="0"/>
              <a:t>Use </a:t>
            </a:r>
            <a:r>
              <a:rPr lang="en-GB" b="1" dirty="0">
                <a:solidFill>
                  <a:schemeClr val="bg1"/>
                </a:solidFill>
              </a:rPr>
              <a:t>no domain-specific knowledge</a:t>
            </a:r>
            <a:endParaRPr lang="en-GB" dirty="0">
              <a:solidFill>
                <a:schemeClr val="bg1"/>
              </a:solidFill>
            </a:endParaRPr>
          </a:p>
          <a:p>
            <a:r>
              <a:rPr lang="en-GB" dirty="0"/>
              <a:t>Rely only on the problem definition</a:t>
            </a:r>
          </a:p>
          <a:p>
            <a:r>
              <a:rPr lang="en-GB" dirty="0"/>
              <a:t>Do not know how close a state is to the goal</a:t>
            </a:r>
          </a:p>
          <a:p>
            <a:r>
              <a:rPr lang="en-GB" dirty="0"/>
              <a:t>They differ only in </a:t>
            </a:r>
            <a:r>
              <a:rPr lang="en-GB" b="1" dirty="0"/>
              <a:t>how they expand nodes</a:t>
            </a:r>
            <a:r>
              <a:rPr lang="en-GB" dirty="0"/>
              <a:t>.</a:t>
            </a:r>
          </a:p>
          <a:p>
            <a:endParaRPr lang="en-GB" dirty="0"/>
          </a:p>
        </p:txBody>
      </p:sp>
    </p:spTree>
    <p:extLst>
      <p:ext uri="{BB962C8B-B14F-4D97-AF65-F5344CB8AC3E}">
        <p14:creationId xmlns:p14="http://schemas.microsoft.com/office/powerpoint/2010/main" val="425255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C11074-C541-1DEC-34AE-14E66366CF7A}"/>
              </a:ext>
            </a:extLst>
          </p:cNvPr>
          <p:cNvPicPr>
            <a:picLocks noChangeAspect="1"/>
          </p:cNvPicPr>
          <p:nvPr/>
        </p:nvPicPr>
        <p:blipFill>
          <a:blip r:embed="rId2"/>
          <a:stretch>
            <a:fillRect/>
          </a:stretch>
        </p:blipFill>
        <p:spPr>
          <a:xfrm>
            <a:off x="1018466" y="323416"/>
            <a:ext cx="10155067" cy="6211167"/>
          </a:xfrm>
          <a:prstGeom prst="rect">
            <a:avLst/>
          </a:prstGeom>
        </p:spPr>
      </p:pic>
    </p:spTree>
    <p:extLst>
      <p:ext uri="{BB962C8B-B14F-4D97-AF65-F5344CB8AC3E}">
        <p14:creationId xmlns:p14="http://schemas.microsoft.com/office/powerpoint/2010/main" val="1267857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00B92-7D8E-1D2A-D820-6BE84E2DB855}"/>
              </a:ext>
            </a:extLst>
          </p:cNvPr>
          <p:cNvPicPr>
            <a:picLocks noChangeAspect="1"/>
          </p:cNvPicPr>
          <p:nvPr/>
        </p:nvPicPr>
        <p:blipFill>
          <a:blip r:embed="rId2"/>
          <a:stretch>
            <a:fillRect/>
          </a:stretch>
        </p:blipFill>
        <p:spPr>
          <a:xfrm>
            <a:off x="1070861" y="409153"/>
            <a:ext cx="10050278" cy="6039693"/>
          </a:xfrm>
          <a:prstGeom prst="rect">
            <a:avLst/>
          </a:prstGeom>
        </p:spPr>
      </p:pic>
    </p:spTree>
    <p:extLst>
      <p:ext uri="{BB962C8B-B14F-4D97-AF65-F5344CB8AC3E}">
        <p14:creationId xmlns:p14="http://schemas.microsoft.com/office/powerpoint/2010/main" val="763913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FEAE-6EC6-2A9D-E66A-631989FE8F1B}"/>
              </a:ext>
            </a:extLst>
          </p:cNvPr>
          <p:cNvPicPr>
            <a:picLocks noChangeAspect="1"/>
          </p:cNvPicPr>
          <p:nvPr/>
        </p:nvPicPr>
        <p:blipFill>
          <a:blip r:embed="rId2"/>
          <a:stretch>
            <a:fillRect/>
          </a:stretch>
        </p:blipFill>
        <p:spPr>
          <a:xfrm>
            <a:off x="1066098" y="404390"/>
            <a:ext cx="10059804" cy="6049219"/>
          </a:xfrm>
          <a:prstGeom prst="rect">
            <a:avLst/>
          </a:prstGeom>
        </p:spPr>
      </p:pic>
    </p:spTree>
    <p:extLst>
      <p:ext uri="{BB962C8B-B14F-4D97-AF65-F5344CB8AC3E}">
        <p14:creationId xmlns:p14="http://schemas.microsoft.com/office/powerpoint/2010/main" val="109296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FEE7E-0158-765C-F21C-E7057ED99B2D}"/>
              </a:ext>
            </a:extLst>
          </p:cNvPr>
          <p:cNvPicPr>
            <a:picLocks noChangeAspect="1"/>
          </p:cNvPicPr>
          <p:nvPr/>
        </p:nvPicPr>
        <p:blipFill>
          <a:blip r:embed="rId2"/>
          <a:stretch>
            <a:fillRect/>
          </a:stretch>
        </p:blipFill>
        <p:spPr>
          <a:xfrm>
            <a:off x="1032756" y="385337"/>
            <a:ext cx="10126488" cy="6087325"/>
          </a:xfrm>
          <a:prstGeom prst="rect">
            <a:avLst/>
          </a:prstGeom>
        </p:spPr>
      </p:pic>
    </p:spTree>
    <p:extLst>
      <p:ext uri="{BB962C8B-B14F-4D97-AF65-F5344CB8AC3E}">
        <p14:creationId xmlns:p14="http://schemas.microsoft.com/office/powerpoint/2010/main" val="68832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501DBA-50EB-B56D-D217-0431AAF496EC}"/>
              </a:ext>
            </a:extLst>
          </p:cNvPr>
          <p:cNvPicPr>
            <a:picLocks noChangeAspect="1"/>
          </p:cNvPicPr>
          <p:nvPr/>
        </p:nvPicPr>
        <p:blipFill>
          <a:blip r:embed="rId2"/>
          <a:stretch>
            <a:fillRect/>
          </a:stretch>
        </p:blipFill>
        <p:spPr>
          <a:xfrm>
            <a:off x="1034365" y="0"/>
            <a:ext cx="10123269" cy="6858000"/>
          </a:xfrm>
          <a:prstGeom prst="rect">
            <a:avLst/>
          </a:prstGeom>
        </p:spPr>
      </p:pic>
    </p:spTree>
    <p:extLst>
      <p:ext uri="{BB962C8B-B14F-4D97-AF65-F5344CB8AC3E}">
        <p14:creationId xmlns:p14="http://schemas.microsoft.com/office/powerpoint/2010/main" val="2090700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B67A3A-135E-B6E7-AE66-FFA8B109FE8C}"/>
              </a:ext>
            </a:extLst>
          </p:cNvPr>
          <p:cNvPicPr>
            <a:picLocks noChangeAspect="1"/>
          </p:cNvPicPr>
          <p:nvPr/>
        </p:nvPicPr>
        <p:blipFill>
          <a:blip r:embed="rId2"/>
          <a:stretch>
            <a:fillRect/>
          </a:stretch>
        </p:blipFill>
        <p:spPr>
          <a:xfrm>
            <a:off x="1170887" y="699706"/>
            <a:ext cx="9850225" cy="5458587"/>
          </a:xfrm>
          <a:prstGeom prst="rect">
            <a:avLst/>
          </a:prstGeom>
        </p:spPr>
      </p:pic>
    </p:spTree>
    <p:extLst>
      <p:ext uri="{BB962C8B-B14F-4D97-AF65-F5344CB8AC3E}">
        <p14:creationId xmlns:p14="http://schemas.microsoft.com/office/powerpoint/2010/main" val="2881147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EF7ED-7AE6-3817-0658-01CC387A64BA}"/>
              </a:ext>
            </a:extLst>
          </p:cNvPr>
          <p:cNvPicPr>
            <a:picLocks noChangeAspect="1"/>
          </p:cNvPicPr>
          <p:nvPr/>
        </p:nvPicPr>
        <p:blipFill>
          <a:blip r:embed="rId2"/>
          <a:stretch>
            <a:fillRect/>
          </a:stretch>
        </p:blipFill>
        <p:spPr>
          <a:xfrm>
            <a:off x="1104203" y="694943"/>
            <a:ext cx="9983593" cy="5468113"/>
          </a:xfrm>
          <a:prstGeom prst="rect">
            <a:avLst/>
          </a:prstGeom>
        </p:spPr>
      </p:pic>
    </p:spTree>
    <p:extLst>
      <p:ext uri="{BB962C8B-B14F-4D97-AF65-F5344CB8AC3E}">
        <p14:creationId xmlns:p14="http://schemas.microsoft.com/office/powerpoint/2010/main" val="2205349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E0843-87AE-C599-E1F0-7DA35E3013D8}"/>
              </a:ext>
            </a:extLst>
          </p:cNvPr>
          <p:cNvPicPr>
            <a:picLocks noChangeAspect="1"/>
          </p:cNvPicPr>
          <p:nvPr/>
        </p:nvPicPr>
        <p:blipFill>
          <a:blip r:embed="rId2"/>
          <a:stretch>
            <a:fillRect/>
          </a:stretch>
        </p:blipFill>
        <p:spPr>
          <a:xfrm>
            <a:off x="2299757" y="609075"/>
            <a:ext cx="7592485" cy="5325218"/>
          </a:xfrm>
          <a:prstGeom prst="rect">
            <a:avLst/>
          </a:prstGeom>
        </p:spPr>
      </p:pic>
    </p:spTree>
    <p:extLst>
      <p:ext uri="{BB962C8B-B14F-4D97-AF65-F5344CB8AC3E}">
        <p14:creationId xmlns:p14="http://schemas.microsoft.com/office/powerpoint/2010/main" val="3419776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7223D-0277-B5C9-4CA7-D1A2E58ABF13}"/>
              </a:ext>
            </a:extLst>
          </p:cNvPr>
          <p:cNvPicPr>
            <a:picLocks noChangeAspect="1"/>
          </p:cNvPicPr>
          <p:nvPr/>
        </p:nvPicPr>
        <p:blipFill>
          <a:blip r:embed="rId2"/>
          <a:stretch>
            <a:fillRect/>
          </a:stretch>
        </p:blipFill>
        <p:spPr>
          <a:xfrm>
            <a:off x="1204230" y="699706"/>
            <a:ext cx="9783540" cy="5458587"/>
          </a:xfrm>
          <a:prstGeom prst="rect">
            <a:avLst/>
          </a:prstGeom>
        </p:spPr>
      </p:pic>
    </p:spTree>
    <p:extLst>
      <p:ext uri="{BB962C8B-B14F-4D97-AF65-F5344CB8AC3E}">
        <p14:creationId xmlns:p14="http://schemas.microsoft.com/office/powerpoint/2010/main" val="400065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BFA232-DA15-57E7-29B4-56ABB977F907}"/>
              </a:ext>
            </a:extLst>
          </p:cNvPr>
          <p:cNvPicPr>
            <a:picLocks noChangeAspect="1"/>
          </p:cNvPicPr>
          <p:nvPr/>
        </p:nvPicPr>
        <p:blipFill>
          <a:blip r:embed="rId2"/>
          <a:stretch>
            <a:fillRect/>
          </a:stretch>
        </p:blipFill>
        <p:spPr>
          <a:xfrm>
            <a:off x="1032756" y="690180"/>
            <a:ext cx="10126488" cy="5477639"/>
          </a:xfrm>
          <a:prstGeom prst="rect">
            <a:avLst/>
          </a:prstGeom>
        </p:spPr>
      </p:pic>
    </p:spTree>
    <p:extLst>
      <p:ext uri="{BB962C8B-B14F-4D97-AF65-F5344CB8AC3E}">
        <p14:creationId xmlns:p14="http://schemas.microsoft.com/office/powerpoint/2010/main" val="3036415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69A82-A2C0-F085-6211-4A8F321A5B75}"/>
              </a:ext>
            </a:extLst>
          </p:cNvPr>
          <p:cNvPicPr>
            <a:picLocks noChangeAspect="1"/>
          </p:cNvPicPr>
          <p:nvPr/>
        </p:nvPicPr>
        <p:blipFill>
          <a:blip r:embed="rId2"/>
          <a:stretch>
            <a:fillRect/>
          </a:stretch>
        </p:blipFill>
        <p:spPr>
          <a:xfrm>
            <a:off x="1218519" y="571101"/>
            <a:ext cx="9754961" cy="5715798"/>
          </a:xfrm>
          <a:prstGeom prst="rect">
            <a:avLst/>
          </a:prstGeom>
        </p:spPr>
      </p:pic>
    </p:spTree>
    <p:extLst>
      <p:ext uri="{BB962C8B-B14F-4D97-AF65-F5344CB8AC3E}">
        <p14:creationId xmlns:p14="http://schemas.microsoft.com/office/powerpoint/2010/main" val="293061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98F7E-D781-24BE-D326-94D2EC559F30}"/>
              </a:ext>
            </a:extLst>
          </p:cNvPr>
          <p:cNvSpPr>
            <a:spLocks noGrp="1"/>
          </p:cNvSpPr>
          <p:nvPr>
            <p:ph idx="1"/>
          </p:nvPr>
        </p:nvSpPr>
        <p:spPr>
          <a:xfrm>
            <a:off x="1141413" y="216310"/>
            <a:ext cx="7176678" cy="6715432"/>
          </a:xfrm>
        </p:spPr>
        <p:txBody>
          <a:bodyPr>
            <a:normAutofit fontScale="70000" lnSpcReduction="20000"/>
          </a:bodyPr>
          <a:lstStyle/>
          <a:p>
            <a:r>
              <a:rPr lang="en-GB" dirty="0"/>
              <a:t>graph={	'Start':['A','B'],	 </a:t>
            </a:r>
          </a:p>
          <a:p>
            <a:pPr marL="0" indent="0">
              <a:spcBef>
                <a:spcPts val="0"/>
              </a:spcBef>
              <a:buNone/>
            </a:pPr>
            <a:r>
              <a:rPr lang="en-GB" dirty="0"/>
              <a:t>		'A':['</a:t>
            </a:r>
            <a:r>
              <a:rPr lang="en-GB" dirty="0" err="1"/>
              <a:t>Start','E','F</a:t>
            </a:r>
            <a:r>
              <a:rPr lang="en-GB" dirty="0"/>
              <a:t>'],	 </a:t>
            </a:r>
          </a:p>
          <a:p>
            <a:pPr marL="0" indent="0">
              <a:spcBef>
                <a:spcPts val="0"/>
              </a:spcBef>
              <a:buNone/>
            </a:pPr>
            <a:r>
              <a:rPr lang="en-GB" dirty="0"/>
              <a:t>		'B':['</a:t>
            </a:r>
            <a:r>
              <a:rPr lang="en-GB" dirty="0" err="1"/>
              <a:t>Start','D','C</a:t>
            </a:r>
            <a:r>
              <a:rPr lang="en-GB" dirty="0"/>
              <a:t>'],	 </a:t>
            </a:r>
          </a:p>
          <a:p>
            <a:pPr marL="0" indent="0">
              <a:spcBef>
                <a:spcPts val="0"/>
              </a:spcBef>
              <a:buNone/>
            </a:pPr>
            <a:r>
              <a:rPr lang="en-GB" dirty="0"/>
              <a:t>		'C':['B'],	 </a:t>
            </a:r>
          </a:p>
          <a:p>
            <a:pPr marL="0" indent="0">
              <a:spcBef>
                <a:spcPts val="0"/>
              </a:spcBef>
              <a:buNone/>
            </a:pPr>
            <a:r>
              <a:rPr lang="en-GB" dirty="0"/>
              <a:t>		'D':['</a:t>
            </a:r>
            <a:r>
              <a:rPr lang="en-GB" dirty="0" err="1"/>
              <a:t>B','Goal</a:t>
            </a:r>
            <a:r>
              <a:rPr lang="en-GB" dirty="0"/>
              <a:t>'],	 </a:t>
            </a:r>
          </a:p>
          <a:p>
            <a:pPr marL="0" indent="0">
              <a:spcBef>
                <a:spcPts val="0"/>
              </a:spcBef>
              <a:buNone/>
            </a:pPr>
            <a:r>
              <a:rPr lang="en-GB" dirty="0"/>
              <a:t>		'E':['A'],	 </a:t>
            </a:r>
          </a:p>
          <a:p>
            <a:pPr marL="0" indent="0">
              <a:spcBef>
                <a:spcPts val="0"/>
              </a:spcBef>
              <a:buNone/>
            </a:pPr>
            <a:r>
              <a:rPr lang="en-GB" dirty="0"/>
              <a:t>		'F':['A'],	 </a:t>
            </a:r>
          </a:p>
          <a:p>
            <a:pPr marL="0" indent="0">
              <a:spcBef>
                <a:spcPts val="0"/>
              </a:spcBef>
              <a:buNone/>
            </a:pPr>
            <a:r>
              <a:rPr lang="en-GB" dirty="0"/>
              <a:t>		'Goal':['D’]}</a:t>
            </a:r>
          </a:p>
          <a:p>
            <a:pPr marL="0" indent="0">
              <a:spcBef>
                <a:spcPts val="0"/>
              </a:spcBef>
              <a:buNone/>
            </a:pPr>
            <a:r>
              <a:rPr lang="en-GB" dirty="0"/>
              <a:t>def </a:t>
            </a:r>
            <a:r>
              <a:rPr lang="en-GB" dirty="0" err="1"/>
              <a:t>dls_stack</a:t>
            </a:r>
            <a:r>
              <a:rPr lang="en-GB" dirty="0"/>
              <a:t>(graph, start, goal, </a:t>
            </a:r>
            <a:r>
              <a:rPr lang="en-GB" dirty="0" err="1"/>
              <a:t>limit,path</a:t>
            </a:r>
            <a:r>
              <a:rPr lang="en-GB" dirty="0"/>
              <a:t>):    </a:t>
            </a:r>
          </a:p>
          <a:p>
            <a:pPr marL="0" indent="0">
              <a:spcBef>
                <a:spcPts val="0"/>
              </a:spcBef>
              <a:buNone/>
            </a:pPr>
            <a:r>
              <a:rPr lang="en-GB" dirty="0"/>
              <a:t>	stack = [(start, 0)]    </a:t>
            </a:r>
          </a:p>
          <a:p>
            <a:pPr marL="0" indent="0">
              <a:spcBef>
                <a:spcPts val="0"/>
              </a:spcBef>
              <a:buNone/>
            </a:pPr>
            <a:r>
              <a:rPr lang="en-GB" dirty="0"/>
              <a:t>	visited = set()    </a:t>
            </a:r>
          </a:p>
          <a:p>
            <a:pPr marL="0" indent="0">
              <a:spcBef>
                <a:spcPts val="0"/>
              </a:spcBef>
              <a:buNone/>
            </a:pPr>
            <a:r>
              <a:rPr lang="en-GB" dirty="0"/>
              <a:t>	while stack:        </a:t>
            </a:r>
          </a:p>
          <a:p>
            <a:pPr marL="0" indent="0">
              <a:spcBef>
                <a:spcPts val="0"/>
              </a:spcBef>
              <a:buNone/>
            </a:pPr>
            <a:r>
              <a:rPr lang="en-GB" dirty="0"/>
              <a:t>		print(stack)       </a:t>
            </a:r>
          </a:p>
          <a:p>
            <a:pPr marL="0" indent="0">
              <a:spcBef>
                <a:spcPts val="0"/>
              </a:spcBef>
              <a:buNone/>
            </a:pPr>
            <a:r>
              <a:rPr lang="en-GB" dirty="0"/>
              <a:t>		 node, depth = </a:t>
            </a:r>
            <a:r>
              <a:rPr lang="en-GB" dirty="0" err="1"/>
              <a:t>stack.pop</a:t>
            </a:r>
            <a:r>
              <a:rPr lang="en-GB" dirty="0"/>
              <a:t>()        </a:t>
            </a:r>
          </a:p>
          <a:p>
            <a:pPr marL="0" indent="0">
              <a:spcBef>
                <a:spcPts val="0"/>
              </a:spcBef>
              <a:buNone/>
            </a:pPr>
            <a:r>
              <a:rPr lang="en-GB" dirty="0"/>
              <a:t>	if node == goal:           </a:t>
            </a:r>
          </a:p>
          <a:p>
            <a:pPr marL="0" indent="0">
              <a:spcBef>
                <a:spcPts val="0"/>
              </a:spcBef>
              <a:buNone/>
            </a:pPr>
            <a:r>
              <a:rPr lang="en-GB" dirty="0"/>
              <a:t>	 	return True        </a:t>
            </a:r>
          </a:p>
          <a:p>
            <a:pPr marL="0" indent="0">
              <a:spcBef>
                <a:spcPts val="0"/>
              </a:spcBef>
              <a:buNone/>
            </a:pPr>
            <a:r>
              <a:rPr lang="en-GB" dirty="0"/>
              <a:t>	if node not in visited:            </a:t>
            </a:r>
          </a:p>
          <a:p>
            <a:pPr marL="0" indent="0">
              <a:spcBef>
                <a:spcPts val="0"/>
              </a:spcBef>
              <a:buNone/>
            </a:pPr>
            <a:r>
              <a:rPr lang="en-GB" dirty="0"/>
              <a:t>		</a:t>
            </a:r>
            <a:r>
              <a:rPr lang="en-GB" dirty="0" err="1"/>
              <a:t>visited.add</a:t>
            </a:r>
            <a:r>
              <a:rPr lang="en-GB" dirty="0"/>
              <a:t>(node)            </a:t>
            </a:r>
          </a:p>
          <a:p>
            <a:pPr marL="0" indent="0">
              <a:spcBef>
                <a:spcPts val="0"/>
              </a:spcBef>
              <a:buNone/>
            </a:pPr>
            <a:r>
              <a:rPr lang="en-GB" dirty="0"/>
              <a:t>		</a:t>
            </a:r>
            <a:r>
              <a:rPr lang="en-GB" dirty="0" err="1"/>
              <a:t>path.append</a:t>
            </a:r>
            <a:r>
              <a:rPr lang="en-GB" dirty="0"/>
              <a:t>(node)            </a:t>
            </a:r>
          </a:p>
          <a:p>
            <a:pPr marL="0" indent="0">
              <a:spcBef>
                <a:spcPts val="0"/>
              </a:spcBef>
              <a:buNone/>
            </a:pPr>
            <a:r>
              <a:rPr lang="en-GB" dirty="0"/>
              <a:t>	if depth &lt; limit:                </a:t>
            </a:r>
          </a:p>
          <a:p>
            <a:pPr marL="0" indent="0">
              <a:spcBef>
                <a:spcPts val="0"/>
              </a:spcBef>
              <a:buNone/>
            </a:pPr>
            <a:r>
              <a:rPr lang="en-GB" dirty="0"/>
              <a:t>	# Push </a:t>
            </a:r>
            <a:r>
              <a:rPr lang="en-GB" dirty="0" err="1"/>
              <a:t>neighbors</a:t>
            </a:r>
            <a:r>
              <a:rPr lang="en-GB" dirty="0"/>
              <a:t> in reverse order for correct DFS </a:t>
            </a:r>
            <a:r>
              <a:rPr lang="en-GB" dirty="0" err="1"/>
              <a:t>behavior</a:t>
            </a:r>
            <a:r>
              <a:rPr lang="en-GB" dirty="0"/>
              <a:t>               </a:t>
            </a:r>
          </a:p>
          <a:p>
            <a:pPr marL="0" indent="0">
              <a:spcBef>
                <a:spcPts val="0"/>
              </a:spcBef>
              <a:buNone/>
            </a:pPr>
            <a:r>
              <a:rPr lang="en-GB" dirty="0"/>
              <a:t>		 for </a:t>
            </a:r>
            <a:r>
              <a:rPr lang="en-GB" dirty="0" err="1"/>
              <a:t>neighbor</a:t>
            </a:r>
            <a:r>
              <a:rPr lang="en-GB" dirty="0"/>
              <a:t> in reversed(graph[node]):                    </a:t>
            </a:r>
          </a:p>
          <a:p>
            <a:pPr marL="0" indent="0">
              <a:spcBef>
                <a:spcPts val="0"/>
              </a:spcBef>
              <a:buNone/>
            </a:pPr>
            <a:r>
              <a:rPr lang="en-GB" dirty="0"/>
              <a:t>			if </a:t>
            </a:r>
            <a:r>
              <a:rPr lang="en-GB" dirty="0" err="1"/>
              <a:t>neighbor</a:t>
            </a:r>
            <a:r>
              <a:rPr lang="en-GB" dirty="0"/>
              <a:t> not in visited:                       </a:t>
            </a:r>
          </a:p>
          <a:p>
            <a:pPr marL="0" indent="0">
              <a:spcBef>
                <a:spcPts val="0"/>
              </a:spcBef>
              <a:buNone/>
            </a:pPr>
            <a:r>
              <a:rPr lang="en-GB" dirty="0"/>
              <a:t>				 </a:t>
            </a:r>
            <a:r>
              <a:rPr lang="en-GB" dirty="0" err="1"/>
              <a:t>stack.append</a:t>
            </a:r>
            <a:r>
              <a:rPr lang="en-GB" dirty="0"/>
              <a:t>((</a:t>
            </a:r>
            <a:r>
              <a:rPr lang="en-GB" dirty="0" err="1"/>
              <a:t>neighbor</a:t>
            </a:r>
            <a:r>
              <a:rPr lang="en-GB" dirty="0"/>
              <a:t>, depth + 1))    </a:t>
            </a:r>
          </a:p>
          <a:p>
            <a:pPr marL="0" indent="0">
              <a:spcBef>
                <a:spcPts val="0"/>
              </a:spcBef>
              <a:buNone/>
            </a:pPr>
            <a:r>
              <a:rPr lang="en-GB" dirty="0"/>
              <a:t>			   #  </a:t>
            </a:r>
            <a:r>
              <a:rPr lang="en-GB" dirty="0" err="1"/>
              <a:t>path.pop</a:t>
            </a:r>
            <a:r>
              <a:rPr lang="en-GB" dirty="0"/>
              <a:t>(node)    return False</a:t>
            </a:r>
          </a:p>
          <a:p>
            <a:pPr marL="0" indent="0">
              <a:buNone/>
            </a:pPr>
            <a:endParaRPr lang="en-GB" dirty="0"/>
          </a:p>
        </p:txBody>
      </p:sp>
      <p:sp>
        <p:nvSpPr>
          <p:cNvPr id="5" name="TextBox 4">
            <a:extLst>
              <a:ext uri="{FF2B5EF4-FFF2-40B4-BE49-F238E27FC236}">
                <a16:creationId xmlns:a16="http://schemas.microsoft.com/office/drawing/2014/main" id="{5A5C5666-650C-49D2-C87B-FC810593B152}"/>
              </a:ext>
            </a:extLst>
          </p:cNvPr>
          <p:cNvSpPr txBox="1"/>
          <p:nvPr/>
        </p:nvSpPr>
        <p:spPr>
          <a:xfrm>
            <a:off x="6174658" y="1518688"/>
            <a:ext cx="5857568" cy="1477328"/>
          </a:xfrm>
          <a:prstGeom prst="rect">
            <a:avLst/>
          </a:prstGeom>
          <a:noFill/>
        </p:spPr>
        <p:txBody>
          <a:bodyPr wrap="square">
            <a:spAutoFit/>
          </a:bodyPr>
          <a:lstStyle/>
          <a:p>
            <a:r>
              <a:rPr lang="en-GB" dirty="0"/>
              <a:t>path = [] </a:t>
            </a:r>
          </a:p>
          <a:p>
            <a:pPr marL="0" indent="0">
              <a:buNone/>
            </a:pPr>
            <a:r>
              <a:rPr lang="en-GB" dirty="0"/>
              <a:t># print(</a:t>
            </a:r>
            <a:r>
              <a:rPr lang="en-GB" dirty="0" err="1"/>
              <a:t>dls_stack</a:t>
            </a:r>
            <a:r>
              <a:rPr lang="en-GB" dirty="0"/>
              <a:t>(graph, 'Start', 'Goal', 3,path))</a:t>
            </a:r>
          </a:p>
          <a:p>
            <a:pPr marL="0" indent="0">
              <a:buNone/>
            </a:pPr>
            <a:r>
              <a:rPr lang="en-GB" dirty="0"/>
              <a:t>if </a:t>
            </a:r>
            <a:r>
              <a:rPr lang="en-GB" dirty="0" err="1"/>
              <a:t>dls_stack</a:t>
            </a:r>
            <a:r>
              <a:rPr lang="en-GB" dirty="0"/>
              <a:t>(graph, 'Start', 'Goal', 2,path)==True:    </a:t>
            </a:r>
          </a:p>
          <a:p>
            <a:pPr marL="0" indent="0">
              <a:buNone/>
            </a:pPr>
            <a:r>
              <a:rPr lang="en-GB" dirty="0" err="1"/>
              <a:t>path.append</a:t>
            </a:r>
            <a:r>
              <a:rPr lang="en-GB" dirty="0"/>
              <a:t>('Goal')    </a:t>
            </a:r>
          </a:p>
          <a:p>
            <a:pPr marL="0" indent="0">
              <a:buNone/>
            </a:pPr>
            <a:r>
              <a:rPr lang="en-GB" dirty="0"/>
              <a:t>print("Goal </a:t>
            </a:r>
            <a:r>
              <a:rPr lang="en-GB" dirty="0" err="1"/>
              <a:t>Found",path</a:t>
            </a:r>
            <a:r>
              <a:rPr lang="en-GB" dirty="0"/>
              <a:t>)else: print("Goal Not </a:t>
            </a:r>
            <a:r>
              <a:rPr lang="en-GB" dirty="0" err="1"/>
              <a:t>Found",path</a:t>
            </a:r>
            <a:r>
              <a:rPr lang="en-GB" dirty="0"/>
              <a:t>)</a:t>
            </a:r>
          </a:p>
        </p:txBody>
      </p:sp>
    </p:spTree>
    <p:extLst>
      <p:ext uri="{BB962C8B-B14F-4D97-AF65-F5344CB8AC3E}">
        <p14:creationId xmlns:p14="http://schemas.microsoft.com/office/powerpoint/2010/main" val="1596409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54"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6" name="Group 55">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7"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8"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0"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69"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2"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74"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7"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4"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7"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0"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1"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2"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3"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sp>
        <p:nvSpPr>
          <p:cNvPr id="53" name="Rectangle 52">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FFA468-F1DD-7720-5EF5-28A1282D5FB0}"/>
              </a:ext>
            </a:extLst>
          </p:cNvPr>
          <p:cNvPicPr>
            <a:picLocks noChangeAspect="1"/>
          </p:cNvPicPr>
          <p:nvPr/>
        </p:nvPicPr>
        <p:blipFill>
          <a:blip r:embed="rId4"/>
          <a:stretch>
            <a:fillRect/>
          </a:stretch>
        </p:blipFill>
        <p:spPr>
          <a:xfrm>
            <a:off x="1077021" y="643467"/>
            <a:ext cx="10037957" cy="5571066"/>
          </a:xfrm>
          <a:prstGeom prst="rect">
            <a:avLst/>
          </a:prstGeom>
        </p:spPr>
      </p:pic>
    </p:spTree>
    <p:extLst>
      <p:ext uri="{BB962C8B-B14F-4D97-AF65-F5344CB8AC3E}">
        <p14:creationId xmlns:p14="http://schemas.microsoft.com/office/powerpoint/2010/main" val="1776385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36E41-4C9C-B822-8C3E-ACE8316231DD}"/>
              </a:ext>
            </a:extLst>
          </p:cNvPr>
          <p:cNvPicPr>
            <a:picLocks noChangeAspect="1"/>
          </p:cNvPicPr>
          <p:nvPr/>
        </p:nvPicPr>
        <p:blipFill>
          <a:blip r:embed="rId2"/>
          <a:stretch>
            <a:fillRect/>
          </a:stretch>
        </p:blipFill>
        <p:spPr>
          <a:xfrm>
            <a:off x="1037519" y="613969"/>
            <a:ext cx="10116962" cy="5630061"/>
          </a:xfrm>
          <a:prstGeom prst="rect">
            <a:avLst/>
          </a:prstGeom>
        </p:spPr>
      </p:pic>
    </p:spTree>
    <p:extLst>
      <p:ext uri="{BB962C8B-B14F-4D97-AF65-F5344CB8AC3E}">
        <p14:creationId xmlns:p14="http://schemas.microsoft.com/office/powerpoint/2010/main" val="2304176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21766-506B-FBD5-CF42-176CA1678D25}"/>
              </a:ext>
            </a:extLst>
          </p:cNvPr>
          <p:cNvPicPr>
            <a:picLocks noChangeAspect="1"/>
          </p:cNvPicPr>
          <p:nvPr/>
        </p:nvPicPr>
        <p:blipFill>
          <a:blip r:embed="rId2"/>
          <a:stretch>
            <a:fillRect/>
          </a:stretch>
        </p:blipFill>
        <p:spPr>
          <a:xfrm>
            <a:off x="1309019" y="566959"/>
            <a:ext cx="9573961" cy="5144218"/>
          </a:xfrm>
          <a:prstGeom prst="rect">
            <a:avLst/>
          </a:prstGeom>
        </p:spPr>
      </p:pic>
    </p:spTree>
    <p:extLst>
      <p:ext uri="{BB962C8B-B14F-4D97-AF65-F5344CB8AC3E}">
        <p14:creationId xmlns:p14="http://schemas.microsoft.com/office/powerpoint/2010/main" val="561344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2DF6C-C601-F25B-169A-30C1D6A508B7}"/>
              </a:ext>
            </a:extLst>
          </p:cNvPr>
          <p:cNvPicPr>
            <a:picLocks noChangeAspect="1"/>
          </p:cNvPicPr>
          <p:nvPr/>
        </p:nvPicPr>
        <p:blipFill>
          <a:blip r:embed="rId2"/>
          <a:stretch>
            <a:fillRect/>
          </a:stretch>
        </p:blipFill>
        <p:spPr>
          <a:xfrm>
            <a:off x="1323309" y="752101"/>
            <a:ext cx="9545382" cy="5353797"/>
          </a:xfrm>
          <a:prstGeom prst="rect">
            <a:avLst/>
          </a:prstGeom>
        </p:spPr>
      </p:pic>
    </p:spTree>
    <p:extLst>
      <p:ext uri="{BB962C8B-B14F-4D97-AF65-F5344CB8AC3E}">
        <p14:creationId xmlns:p14="http://schemas.microsoft.com/office/powerpoint/2010/main" val="3870908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CEED9D-9608-1DC0-8958-ABE88205839E}"/>
              </a:ext>
            </a:extLst>
          </p:cNvPr>
          <p:cNvPicPr>
            <a:picLocks noChangeAspect="1"/>
          </p:cNvPicPr>
          <p:nvPr/>
        </p:nvPicPr>
        <p:blipFill>
          <a:blip r:embed="rId2"/>
          <a:stretch>
            <a:fillRect/>
          </a:stretch>
        </p:blipFill>
        <p:spPr>
          <a:xfrm>
            <a:off x="1228045" y="890233"/>
            <a:ext cx="9735909" cy="5077534"/>
          </a:xfrm>
          <a:prstGeom prst="rect">
            <a:avLst/>
          </a:prstGeom>
        </p:spPr>
      </p:pic>
    </p:spTree>
    <p:extLst>
      <p:ext uri="{BB962C8B-B14F-4D97-AF65-F5344CB8AC3E}">
        <p14:creationId xmlns:p14="http://schemas.microsoft.com/office/powerpoint/2010/main" val="135338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9CD57-1307-62EA-B73E-6B0467143425}"/>
              </a:ext>
            </a:extLst>
          </p:cNvPr>
          <p:cNvPicPr>
            <a:picLocks noChangeAspect="1"/>
          </p:cNvPicPr>
          <p:nvPr/>
        </p:nvPicPr>
        <p:blipFill>
          <a:blip r:embed="rId2"/>
          <a:stretch>
            <a:fillRect/>
          </a:stretch>
        </p:blipFill>
        <p:spPr>
          <a:xfrm>
            <a:off x="1151835" y="666364"/>
            <a:ext cx="9888330" cy="5525271"/>
          </a:xfrm>
          <a:prstGeom prst="rect">
            <a:avLst/>
          </a:prstGeom>
        </p:spPr>
      </p:pic>
    </p:spTree>
    <p:extLst>
      <p:ext uri="{BB962C8B-B14F-4D97-AF65-F5344CB8AC3E}">
        <p14:creationId xmlns:p14="http://schemas.microsoft.com/office/powerpoint/2010/main" val="1361937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E8FDC-9299-9877-A63F-89D5BFE84D16}"/>
              </a:ext>
            </a:extLst>
          </p:cNvPr>
          <p:cNvPicPr>
            <a:picLocks noChangeAspect="1"/>
          </p:cNvPicPr>
          <p:nvPr/>
        </p:nvPicPr>
        <p:blipFill>
          <a:blip r:embed="rId2"/>
          <a:stretch>
            <a:fillRect/>
          </a:stretch>
        </p:blipFill>
        <p:spPr>
          <a:xfrm>
            <a:off x="1142308" y="842601"/>
            <a:ext cx="9907383" cy="5172797"/>
          </a:xfrm>
          <a:prstGeom prst="rect">
            <a:avLst/>
          </a:prstGeom>
        </p:spPr>
      </p:pic>
    </p:spTree>
    <p:extLst>
      <p:ext uri="{BB962C8B-B14F-4D97-AF65-F5344CB8AC3E}">
        <p14:creationId xmlns:p14="http://schemas.microsoft.com/office/powerpoint/2010/main" val="3761798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7E14B-DD58-3C3A-3B0B-DE89CBFB0B74}"/>
              </a:ext>
            </a:extLst>
          </p:cNvPr>
          <p:cNvSpPr txBox="1"/>
          <p:nvPr/>
        </p:nvSpPr>
        <p:spPr>
          <a:xfrm>
            <a:off x="6942116" y="921377"/>
            <a:ext cx="5131898" cy="286232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dl=0</a:t>
            </a:r>
          </a:p>
          <a:p>
            <a:r>
              <a:rPr lang="en-GB" dirty="0">
                <a:latin typeface="Times New Roman" panose="02020603050405020304" pitchFamily="18" charset="0"/>
                <a:cs typeface="Times New Roman" panose="02020603050405020304" pitchFamily="18" charset="0"/>
              </a:rPr>
              <a:t>while dl&lt;4:    </a:t>
            </a:r>
          </a:p>
          <a:p>
            <a:r>
              <a:rPr lang="en-GB" dirty="0">
                <a:latin typeface="Times New Roman" panose="02020603050405020304" pitchFamily="18" charset="0"/>
                <a:cs typeface="Times New Roman" panose="02020603050405020304" pitchFamily="18" charset="0"/>
              </a:rPr>
              <a:t>    path = []      </a:t>
            </a:r>
          </a:p>
          <a:p>
            <a:r>
              <a:rPr lang="en-GB" dirty="0">
                <a:latin typeface="Times New Roman" panose="02020603050405020304" pitchFamily="18" charset="0"/>
                <a:cs typeface="Times New Roman" panose="02020603050405020304" pitchFamily="18" charset="0"/>
              </a:rPr>
              <a:t>    if </a:t>
            </a:r>
            <a:r>
              <a:rPr lang="en-GB" dirty="0" err="1">
                <a:latin typeface="Times New Roman" panose="02020603050405020304" pitchFamily="18" charset="0"/>
                <a:cs typeface="Times New Roman" panose="02020603050405020304" pitchFamily="18" charset="0"/>
              </a:rPr>
              <a:t>dls_stack</a:t>
            </a:r>
            <a:r>
              <a:rPr lang="en-GB" dirty="0">
                <a:latin typeface="Times New Roman" panose="02020603050405020304" pitchFamily="18" charset="0"/>
                <a:cs typeface="Times New Roman" panose="02020603050405020304" pitchFamily="18" charset="0"/>
              </a:rPr>
              <a:t>(graph, 'Start', 'Goal', </a:t>
            </a:r>
            <a:r>
              <a:rPr lang="en-GB" dirty="0" err="1">
                <a:latin typeface="Times New Roman" panose="02020603050405020304" pitchFamily="18" charset="0"/>
                <a:cs typeface="Times New Roman" panose="02020603050405020304" pitchFamily="18" charset="0"/>
              </a:rPr>
              <a:t>dl,path</a:t>
            </a:r>
            <a:r>
              <a:rPr lang="en-GB" dirty="0">
                <a:latin typeface="Times New Roman" panose="02020603050405020304" pitchFamily="18" charset="0"/>
                <a:cs typeface="Times New Roman" panose="02020603050405020304" pitchFamily="18" charset="0"/>
              </a:rPr>
              <a:t>)==True:   </a:t>
            </a:r>
          </a:p>
          <a:p>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path.append</a:t>
            </a:r>
            <a:r>
              <a:rPr lang="en-GB" dirty="0">
                <a:latin typeface="Times New Roman" panose="02020603050405020304" pitchFamily="18" charset="0"/>
                <a:cs typeface="Times New Roman" panose="02020603050405020304" pitchFamily="18" charset="0"/>
              </a:rPr>
              <a:t>('Goal')        </a:t>
            </a:r>
          </a:p>
          <a:p>
            <a:r>
              <a:rPr lang="en-GB" dirty="0">
                <a:latin typeface="Times New Roman" panose="02020603050405020304" pitchFamily="18" charset="0"/>
                <a:cs typeface="Times New Roman" panose="02020603050405020304" pitchFamily="18" charset="0"/>
              </a:rPr>
              <a:t>          print("Goal </a:t>
            </a:r>
            <a:r>
              <a:rPr lang="en-GB" dirty="0" err="1">
                <a:latin typeface="Times New Roman" panose="02020603050405020304" pitchFamily="18" charset="0"/>
                <a:cs typeface="Times New Roman" panose="02020603050405020304" pitchFamily="18" charset="0"/>
              </a:rPr>
              <a:t>Found",path</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          break    </a:t>
            </a:r>
          </a:p>
          <a:p>
            <a:r>
              <a:rPr lang="en-GB" dirty="0">
                <a:latin typeface="Times New Roman" panose="02020603050405020304" pitchFamily="18" charset="0"/>
                <a:cs typeface="Times New Roman" panose="02020603050405020304" pitchFamily="18" charset="0"/>
              </a:rPr>
              <a:t>     else:         </a:t>
            </a:r>
          </a:p>
          <a:p>
            <a:r>
              <a:rPr lang="en-GB" dirty="0">
                <a:latin typeface="Times New Roman" panose="02020603050405020304" pitchFamily="18" charset="0"/>
                <a:cs typeface="Times New Roman" panose="02020603050405020304" pitchFamily="18" charset="0"/>
              </a:rPr>
              <a:t>          print("Goal Not </a:t>
            </a:r>
            <a:r>
              <a:rPr lang="en-GB" dirty="0" err="1">
                <a:latin typeface="Times New Roman" panose="02020603050405020304" pitchFamily="18" charset="0"/>
                <a:cs typeface="Times New Roman" panose="02020603050405020304" pitchFamily="18" charset="0"/>
              </a:rPr>
              <a:t>Found",path</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          dl=dl+1</a:t>
            </a:r>
          </a:p>
        </p:txBody>
      </p:sp>
      <p:sp>
        <p:nvSpPr>
          <p:cNvPr id="6" name="Content Placeholder 2">
            <a:extLst>
              <a:ext uri="{FF2B5EF4-FFF2-40B4-BE49-F238E27FC236}">
                <a16:creationId xmlns:a16="http://schemas.microsoft.com/office/drawing/2014/main" id="{20973136-5149-C4B7-4D29-19E4201014AE}"/>
              </a:ext>
            </a:extLst>
          </p:cNvPr>
          <p:cNvSpPr>
            <a:spLocks noGrp="1"/>
          </p:cNvSpPr>
          <p:nvPr>
            <p:ph idx="1"/>
          </p:nvPr>
        </p:nvSpPr>
        <p:spPr>
          <a:xfrm>
            <a:off x="1141413" y="216310"/>
            <a:ext cx="7176678" cy="6715432"/>
          </a:xfrm>
        </p:spPr>
        <p:txBody>
          <a:bodyPr>
            <a:normAutofit fontScale="70000" lnSpcReduction="20000"/>
          </a:bodyPr>
          <a:lstStyle/>
          <a:p>
            <a:r>
              <a:rPr lang="en-GB" dirty="0"/>
              <a:t>graph={	'Start':['A','B'],	 </a:t>
            </a:r>
          </a:p>
          <a:p>
            <a:pPr marL="0" indent="0">
              <a:spcBef>
                <a:spcPts val="0"/>
              </a:spcBef>
              <a:buNone/>
            </a:pPr>
            <a:r>
              <a:rPr lang="en-GB" dirty="0"/>
              <a:t>		'A':['</a:t>
            </a:r>
            <a:r>
              <a:rPr lang="en-GB" dirty="0" err="1"/>
              <a:t>Start','E','F</a:t>
            </a:r>
            <a:r>
              <a:rPr lang="en-GB" dirty="0"/>
              <a:t>'],	 </a:t>
            </a:r>
          </a:p>
          <a:p>
            <a:pPr marL="0" indent="0">
              <a:spcBef>
                <a:spcPts val="0"/>
              </a:spcBef>
              <a:buNone/>
            </a:pPr>
            <a:r>
              <a:rPr lang="en-GB" dirty="0"/>
              <a:t>		'B':['</a:t>
            </a:r>
            <a:r>
              <a:rPr lang="en-GB" dirty="0" err="1"/>
              <a:t>Start','D','C</a:t>
            </a:r>
            <a:r>
              <a:rPr lang="en-GB" dirty="0"/>
              <a:t>'],	 </a:t>
            </a:r>
          </a:p>
          <a:p>
            <a:pPr marL="0" indent="0">
              <a:spcBef>
                <a:spcPts val="0"/>
              </a:spcBef>
              <a:buNone/>
            </a:pPr>
            <a:r>
              <a:rPr lang="en-GB" dirty="0"/>
              <a:t>		'C':['B'],	 </a:t>
            </a:r>
          </a:p>
          <a:p>
            <a:pPr marL="0" indent="0">
              <a:spcBef>
                <a:spcPts val="0"/>
              </a:spcBef>
              <a:buNone/>
            </a:pPr>
            <a:r>
              <a:rPr lang="en-GB" dirty="0"/>
              <a:t>		'D':['</a:t>
            </a:r>
            <a:r>
              <a:rPr lang="en-GB" dirty="0" err="1"/>
              <a:t>B','Goal</a:t>
            </a:r>
            <a:r>
              <a:rPr lang="en-GB" dirty="0"/>
              <a:t>'],	 </a:t>
            </a:r>
          </a:p>
          <a:p>
            <a:pPr marL="0" indent="0">
              <a:spcBef>
                <a:spcPts val="0"/>
              </a:spcBef>
              <a:buNone/>
            </a:pPr>
            <a:r>
              <a:rPr lang="en-GB" dirty="0"/>
              <a:t>		'E':['A'],	 </a:t>
            </a:r>
          </a:p>
          <a:p>
            <a:pPr marL="0" indent="0">
              <a:spcBef>
                <a:spcPts val="0"/>
              </a:spcBef>
              <a:buNone/>
            </a:pPr>
            <a:r>
              <a:rPr lang="en-GB" dirty="0"/>
              <a:t>		'F':['A'],	 </a:t>
            </a:r>
          </a:p>
          <a:p>
            <a:pPr marL="0" indent="0">
              <a:spcBef>
                <a:spcPts val="0"/>
              </a:spcBef>
              <a:buNone/>
            </a:pPr>
            <a:r>
              <a:rPr lang="en-GB" dirty="0"/>
              <a:t>		'Goal':['D’]}</a:t>
            </a:r>
          </a:p>
          <a:p>
            <a:pPr marL="0" indent="0">
              <a:spcBef>
                <a:spcPts val="0"/>
              </a:spcBef>
              <a:buNone/>
            </a:pPr>
            <a:r>
              <a:rPr lang="en-GB" dirty="0"/>
              <a:t>def </a:t>
            </a:r>
            <a:r>
              <a:rPr lang="en-GB" dirty="0" err="1"/>
              <a:t>dls_stack</a:t>
            </a:r>
            <a:r>
              <a:rPr lang="en-GB" dirty="0"/>
              <a:t>(graph, start, goal, </a:t>
            </a:r>
            <a:r>
              <a:rPr lang="en-GB" dirty="0" err="1"/>
              <a:t>limit,path</a:t>
            </a:r>
            <a:r>
              <a:rPr lang="en-GB" dirty="0"/>
              <a:t>):    </a:t>
            </a:r>
          </a:p>
          <a:p>
            <a:pPr marL="0" indent="0">
              <a:spcBef>
                <a:spcPts val="0"/>
              </a:spcBef>
              <a:buNone/>
            </a:pPr>
            <a:r>
              <a:rPr lang="en-GB" dirty="0"/>
              <a:t>	stack = [(start, 0)]    </a:t>
            </a:r>
          </a:p>
          <a:p>
            <a:pPr marL="0" indent="0">
              <a:spcBef>
                <a:spcPts val="0"/>
              </a:spcBef>
              <a:buNone/>
            </a:pPr>
            <a:r>
              <a:rPr lang="en-GB" dirty="0"/>
              <a:t>	visited = set()    </a:t>
            </a:r>
          </a:p>
          <a:p>
            <a:pPr marL="0" indent="0">
              <a:spcBef>
                <a:spcPts val="0"/>
              </a:spcBef>
              <a:buNone/>
            </a:pPr>
            <a:r>
              <a:rPr lang="en-GB" dirty="0"/>
              <a:t>	while stack:        </a:t>
            </a:r>
          </a:p>
          <a:p>
            <a:pPr marL="0" indent="0">
              <a:spcBef>
                <a:spcPts val="0"/>
              </a:spcBef>
              <a:buNone/>
            </a:pPr>
            <a:r>
              <a:rPr lang="en-GB" dirty="0"/>
              <a:t>		print(stack)       </a:t>
            </a:r>
          </a:p>
          <a:p>
            <a:pPr marL="0" indent="0">
              <a:spcBef>
                <a:spcPts val="0"/>
              </a:spcBef>
              <a:buNone/>
            </a:pPr>
            <a:r>
              <a:rPr lang="en-GB" dirty="0"/>
              <a:t>		 node, depth = </a:t>
            </a:r>
            <a:r>
              <a:rPr lang="en-GB" dirty="0" err="1"/>
              <a:t>stack.pop</a:t>
            </a:r>
            <a:r>
              <a:rPr lang="en-GB" dirty="0"/>
              <a:t>()        </a:t>
            </a:r>
          </a:p>
          <a:p>
            <a:pPr marL="0" indent="0">
              <a:spcBef>
                <a:spcPts val="0"/>
              </a:spcBef>
              <a:buNone/>
            </a:pPr>
            <a:r>
              <a:rPr lang="en-GB" dirty="0"/>
              <a:t>	if node == goal:           </a:t>
            </a:r>
          </a:p>
          <a:p>
            <a:pPr marL="0" indent="0">
              <a:spcBef>
                <a:spcPts val="0"/>
              </a:spcBef>
              <a:buNone/>
            </a:pPr>
            <a:r>
              <a:rPr lang="en-GB" dirty="0"/>
              <a:t>	 	return True        </a:t>
            </a:r>
          </a:p>
          <a:p>
            <a:pPr marL="0" indent="0">
              <a:spcBef>
                <a:spcPts val="0"/>
              </a:spcBef>
              <a:buNone/>
            </a:pPr>
            <a:r>
              <a:rPr lang="en-GB" dirty="0"/>
              <a:t>	if node not in visited:            </a:t>
            </a:r>
          </a:p>
          <a:p>
            <a:pPr marL="0" indent="0">
              <a:spcBef>
                <a:spcPts val="0"/>
              </a:spcBef>
              <a:buNone/>
            </a:pPr>
            <a:r>
              <a:rPr lang="en-GB" dirty="0"/>
              <a:t>		</a:t>
            </a:r>
            <a:r>
              <a:rPr lang="en-GB" dirty="0" err="1"/>
              <a:t>visited.add</a:t>
            </a:r>
            <a:r>
              <a:rPr lang="en-GB" dirty="0"/>
              <a:t>(node)            </a:t>
            </a:r>
          </a:p>
          <a:p>
            <a:pPr marL="0" indent="0">
              <a:spcBef>
                <a:spcPts val="0"/>
              </a:spcBef>
              <a:buNone/>
            </a:pPr>
            <a:r>
              <a:rPr lang="en-GB" dirty="0"/>
              <a:t>		</a:t>
            </a:r>
            <a:r>
              <a:rPr lang="en-GB" dirty="0" err="1"/>
              <a:t>path.append</a:t>
            </a:r>
            <a:r>
              <a:rPr lang="en-GB" dirty="0"/>
              <a:t>(node)            </a:t>
            </a:r>
          </a:p>
          <a:p>
            <a:pPr marL="0" indent="0">
              <a:spcBef>
                <a:spcPts val="0"/>
              </a:spcBef>
              <a:buNone/>
            </a:pPr>
            <a:r>
              <a:rPr lang="en-GB" dirty="0"/>
              <a:t>	if depth &lt; limit:                </a:t>
            </a:r>
          </a:p>
          <a:p>
            <a:pPr marL="0" indent="0">
              <a:spcBef>
                <a:spcPts val="0"/>
              </a:spcBef>
              <a:buNone/>
            </a:pPr>
            <a:r>
              <a:rPr lang="en-GB" dirty="0"/>
              <a:t>	# Push </a:t>
            </a:r>
            <a:r>
              <a:rPr lang="en-GB" dirty="0" err="1"/>
              <a:t>neighbors</a:t>
            </a:r>
            <a:r>
              <a:rPr lang="en-GB" dirty="0"/>
              <a:t> in reverse order for correct DFS </a:t>
            </a:r>
            <a:r>
              <a:rPr lang="en-GB" dirty="0" err="1"/>
              <a:t>behavior</a:t>
            </a:r>
            <a:r>
              <a:rPr lang="en-GB" dirty="0"/>
              <a:t>               </a:t>
            </a:r>
          </a:p>
          <a:p>
            <a:pPr marL="0" indent="0">
              <a:spcBef>
                <a:spcPts val="0"/>
              </a:spcBef>
              <a:buNone/>
            </a:pPr>
            <a:r>
              <a:rPr lang="en-GB" dirty="0"/>
              <a:t>		 for </a:t>
            </a:r>
            <a:r>
              <a:rPr lang="en-GB" dirty="0" err="1"/>
              <a:t>neighbor</a:t>
            </a:r>
            <a:r>
              <a:rPr lang="en-GB" dirty="0"/>
              <a:t> in reversed(graph[node]):                    </a:t>
            </a:r>
          </a:p>
          <a:p>
            <a:pPr marL="0" indent="0">
              <a:spcBef>
                <a:spcPts val="0"/>
              </a:spcBef>
              <a:buNone/>
            </a:pPr>
            <a:r>
              <a:rPr lang="en-GB" dirty="0"/>
              <a:t>			if </a:t>
            </a:r>
            <a:r>
              <a:rPr lang="en-GB" dirty="0" err="1"/>
              <a:t>neighbor</a:t>
            </a:r>
            <a:r>
              <a:rPr lang="en-GB" dirty="0"/>
              <a:t> not in visited:                       </a:t>
            </a:r>
          </a:p>
          <a:p>
            <a:pPr marL="0" indent="0">
              <a:spcBef>
                <a:spcPts val="0"/>
              </a:spcBef>
              <a:buNone/>
            </a:pPr>
            <a:r>
              <a:rPr lang="en-GB" dirty="0"/>
              <a:t>				 </a:t>
            </a:r>
            <a:r>
              <a:rPr lang="en-GB" dirty="0" err="1"/>
              <a:t>stack.append</a:t>
            </a:r>
            <a:r>
              <a:rPr lang="en-GB" dirty="0"/>
              <a:t>((</a:t>
            </a:r>
            <a:r>
              <a:rPr lang="en-GB" dirty="0" err="1"/>
              <a:t>neighbor</a:t>
            </a:r>
            <a:r>
              <a:rPr lang="en-GB" dirty="0"/>
              <a:t>, depth + 1))    </a:t>
            </a:r>
          </a:p>
          <a:p>
            <a:pPr marL="0" indent="0">
              <a:spcBef>
                <a:spcPts val="0"/>
              </a:spcBef>
              <a:buNone/>
            </a:pPr>
            <a:r>
              <a:rPr lang="en-GB" dirty="0"/>
              <a:t>			   #  </a:t>
            </a:r>
            <a:r>
              <a:rPr lang="en-GB" dirty="0" err="1"/>
              <a:t>path.pop</a:t>
            </a:r>
            <a:r>
              <a:rPr lang="en-GB" dirty="0"/>
              <a:t>(node)    return False</a:t>
            </a:r>
          </a:p>
          <a:p>
            <a:pPr marL="0" indent="0">
              <a:buNone/>
            </a:pPr>
            <a:endParaRPr lang="en-GB" dirty="0"/>
          </a:p>
        </p:txBody>
      </p:sp>
    </p:spTree>
    <p:extLst>
      <p:ext uri="{BB962C8B-B14F-4D97-AF65-F5344CB8AC3E}">
        <p14:creationId xmlns:p14="http://schemas.microsoft.com/office/powerpoint/2010/main" val="1187718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4E1FE0-D2C0-BFB6-CF50-4CCC3C59A5CC}"/>
              </a:ext>
            </a:extLst>
          </p:cNvPr>
          <p:cNvPicPr>
            <a:picLocks noChangeAspect="1"/>
          </p:cNvPicPr>
          <p:nvPr/>
        </p:nvPicPr>
        <p:blipFill>
          <a:blip r:embed="rId2"/>
          <a:stretch>
            <a:fillRect/>
          </a:stretch>
        </p:blipFill>
        <p:spPr>
          <a:xfrm>
            <a:off x="1256624" y="775917"/>
            <a:ext cx="9678751" cy="5306165"/>
          </a:xfrm>
          <a:prstGeom prst="rect">
            <a:avLst/>
          </a:prstGeom>
        </p:spPr>
      </p:pic>
    </p:spTree>
    <p:extLst>
      <p:ext uri="{BB962C8B-B14F-4D97-AF65-F5344CB8AC3E}">
        <p14:creationId xmlns:p14="http://schemas.microsoft.com/office/powerpoint/2010/main" val="103518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82CC4B-DD8E-0DE2-72AC-C5AD2A648B1B}"/>
              </a:ext>
            </a:extLst>
          </p:cNvPr>
          <p:cNvPicPr>
            <a:picLocks noChangeAspect="1"/>
          </p:cNvPicPr>
          <p:nvPr/>
        </p:nvPicPr>
        <p:blipFill>
          <a:blip r:embed="rId2"/>
          <a:stretch>
            <a:fillRect/>
          </a:stretch>
        </p:blipFill>
        <p:spPr>
          <a:xfrm>
            <a:off x="1075624" y="666364"/>
            <a:ext cx="10040751" cy="5525271"/>
          </a:xfrm>
          <a:prstGeom prst="rect">
            <a:avLst/>
          </a:prstGeom>
        </p:spPr>
      </p:pic>
    </p:spTree>
    <p:extLst>
      <p:ext uri="{BB962C8B-B14F-4D97-AF65-F5344CB8AC3E}">
        <p14:creationId xmlns:p14="http://schemas.microsoft.com/office/powerpoint/2010/main" val="1508841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6E7B08-DEF6-25DA-9AFF-BF75285CC618}"/>
              </a:ext>
            </a:extLst>
          </p:cNvPr>
          <p:cNvPicPr>
            <a:picLocks noChangeAspect="1"/>
          </p:cNvPicPr>
          <p:nvPr/>
        </p:nvPicPr>
        <p:blipFill>
          <a:blip r:embed="rId2"/>
          <a:stretch>
            <a:fillRect/>
          </a:stretch>
        </p:blipFill>
        <p:spPr>
          <a:xfrm>
            <a:off x="1194703" y="704470"/>
            <a:ext cx="9802593" cy="5449060"/>
          </a:xfrm>
          <a:prstGeom prst="rect">
            <a:avLst/>
          </a:prstGeom>
        </p:spPr>
      </p:pic>
    </p:spTree>
    <p:extLst>
      <p:ext uri="{BB962C8B-B14F-4D97-AF65-F5344CB8AC3E}">
        <p14:creationId xmlns:p14="http://schemas.microsoft.com/office/powerpoint/2010/main" val="371575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95F51-7577-29D9-D14F-42238445DF5A}"/>
              </a:ext>
            </a:extLst>
          </p:cNvPr>
          <p:cNvPicPr>
            <a:picLocks noChangeAspect="1"/>
          </p:cNvPicPr>
          <p:nvPr/>
        </p:nvPicPr>
        <p:blipFill>
          <a:blip r:embed="rId2"/>
          <a:stretch>
            <a:fillRect/>
          </a:stretch>
        </p:blipFill>
        <p:spPr>
          <a:xfrm>
            <a:off x="1251861" y="742575"/>
            <a:ext cx="9688277" cy="5372850"/>
          </a:xfrm>
          <a:prstGeom prst="rect">
            <a:avLst/>
          </a:prstGeom>
        </p:spPr>
      </p:pic>
    </p:spTree>
    <p:extLst>
      <p:ext uri="{BB962C8B-B14F-4D97-AF65-F5344CB8AC3E}">
        <p14:creationId xmlns:p14="http://schemas.microsoft.com/office/powerpoint/2010/main" val="615351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7B55E-D9A5-FA93-CA5F-0EC9AA9A3447}"/>
              </a:ext>
            </a:extLst>
          </p:cNvPr>
          <p:cNvSpPr>
            <a:spLocks noGrp="1"/>
          </p:cNvSpPr>
          <p:nvPr>
            <p:ph idx="1"/>
          </p:nvPr>
        </p:nvSpPr>
        <p:spPr>
          <a:xfrm>
            <a:off x="1141412" y="111512"/>
            <a:ext cx="9905999" cy="5679689"/>
          </a:xfrm>
        </p:spPr>
        <p:txBody>
          <a:bodyPr/>
          <a:lstStyle/>
          <a:p>
            <a:r>
              <a:rPr lang="en-GB" dirty="0"/>
              <a:t>Uniform Cost Search (UCS) is a search algorithm used in artificial intelligence (AI) for finding the least cost path in a graph. It is a variant of Dijkstra's algorithm and is particularly useful when all edges of the graph have different weights, and the goal is to find the path with the minimum total cost from a start node to a goal node. In this article, we will explore the fundamentals of UCS, its working mechanism, and its applications in AI.</a:t>
            </a:r>
          </a:p>
          <a:p>
            <a:r>
              <a:rPr lang="en-GB" dirty="0"/>
              <a:t>Uniform Cost Search is a pathfinding algorithm that expands the least cost node first, ensuring that the path to the goal node has the minimum cost. Unlike other search algorithms like </a:t>
            </a:r>
            <a:r>
              <a:rPr lang="en-GB" u="sng" dirty="0"/>
              <a:t>Breadth-First Search (BFS)</a:t>
            </a:r>
            <a:r>
              <a:rPr lang="en-GB" dirty="0"/>
              <a:t>, UCS takes into account the cost of each path, making it suitable for weighted graphs where each edge has a different cost.</a:t>
            </a:r>
          </a:p>
        </p:txBody>
      </p:sp>
    </p:spTree>
    <p:extLst>
      <p:ext uri="{BB962C8B-B14F-4D97-AF65-F5344CB8AC3E}">
        <p14:creationId xmlns:p14="http://schemas.microsoft.com/office/powerpoint/2010/main" val="533987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00E7D-746A-36B5-545D-559C51E8B658}"/>
              </a:ext>
            </a:extLst>
          </p:cNvPr>
          <p:cNvSpPr>
            <a:spLocks noGrp="1"/>
          </p:cNvSpPr>
          <p:nvPr>
            <p:ph idx="1"/>
          </p:nvPr>
        </p:nvSpPr>
        <p:spPr>
          <a:xfrm>
            <a:off x="1141412" y="98323"/>
            <a:ext cx="9905999" cy="5692878"/>
          </a:xfrm>
        </p:spPr>
        <p:txBody>
          <a:bodyPr>
            <a:noAutofit/>
          </a:bodyPr>
          <a:lstStyle/>
          <a:p>
            <a:pPr marL="0" indent="0" fontAlgn="base">
              <a:buNone/>
            </a:pPr>
            <a:r>
              <a:rPr lang="en-GB" b="1" dirty="0">
                <a:solidFill>
                  <a:srgbClr val="FF0000"/>
                </a:solidFill>
                <a:latin typeface="Times New Roman" panose="02020603050405020304" pitchFamily="18" charset="0"/>
                <a:cs typeface="Times New Roman" panose="02020603050405020304" pitchFamily="18" charset="0"/>
              </a:rPr>
              <a:t>Key Concepts of Uniform Cost Search</a:t>
            </a:r>
          </a:p>
          <a:p>
            <a:pPr fontAlgn="base"/>
            <a:r>
              <a:rPr lang="en-GB" b="1" dirty="0">
                <a:solidFill>
                  <a:srgbClr val="FF0000"/>
                </a:solidFill>
                <a:latin typeface="Times New Roman" panose="02020603050405020304" pitchFamily="18" charset="0"/>
                <a:cs typeface="Times New Roman" panose="02020603050405020304" pitchFamily="18" charset="0"/>
              </a:rPr>
              <a:t>Priority Queue</a:t>
            </a:r>
            <a:r>
              <a:rPr lang="en-GB" b="1"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UCS uses a priority queue to store nodes. The node with the lowest cumulative cost is expanded first. This ensures that the search explores the most promising paths first.</a:t>
            </a:r>
          </a:p>
          <a:p>
            <a:pPr fontAlgn="base"/>
            <a:r>
              <a:rPr lang="en-GB" b="1" dirty="0">
                <a:solidFill>
                  <a:srgbClr val="FF0000"/>
                </a:solidFill>
                <a:latin typeface="Times New Roman" panose="02020603050405020304" pitchFamily="18" charset="0"/>
                <a:cs typeface="Times New Roman" panose="02020603050405020304" pitchFamily="18" charset="0"/>
              </a:rPr>
              <a:t>Path Cost</a:t>
            </a:r>
            <a:r>
              <a:rPr lang="en-GB" b="1"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The cost associated with reaching a particular node from the start node. UCS calculates the cumulative cost from the start node to the current node and prioritizes nodes with lower costs.</a:t>
            </a:r>
          </a:p>
          <a:p>
            <a:pPr fontAlgn="base"/>
            <a:r>
              <a:rPr lang="en-GB" b="1" dirty="0">
                <a:solidFill>
                  <a:srgbClr val="FF0000"/>
                </a:solidFill>
                <a:latin typeface="Times New Roman" panose="02020603050405020304" pitchFamily="18" charset="0"/>
                <a:cs typeface="Times New Roman" panose="02020603050405020304" pitchFamily="18" charset="0"/>
              </a:rPr>
              <a:t>Exploration: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UCS explores nodes by expanding the least costly node first, continuing this process until the goal node is reached. The path to the goal node is guaranteed to be the least costly one.</a:t>
            </a:r>
          </a:p>
          <a:p>
            <a:pPr fontAlgn="base"/>
            <a:r>
              <a:rPr lang="en-GB" b="1" dirty="0">
                <a:solidFill>
                  <a:srgbClr val="FF0000"/>
                </a:solidFill>
                <a:latin typeface="Times New Roman" panose="02020603050405020304" pitchFamily="18" charset="0"/>
                <a:cs typeface="Times New Roman" panose="02020603050405020304" pitchFamily="18" charset="0"/>
              </a:rPr>
              <a:t>Termination: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The algorithm terminates when the goal node is expanded, ensuring that the first time the goal node is reached, the path is the optimal one.</a:t>
            </a:r>
          </a:p>
          <a:p>
            <a:pPr marL="0" indent="0">
              <a:buNone/>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126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3C131-EF92-4E76-30B0-2A90E325686E}"/>
              </a:ext>
            </a:extLst>
          </p:cNvPr>
          <p:cNvSpPr>
            <a:spLocks noGrp="1"/>
          </p:cNvSpPr>
          <p:nvPr>
            <p:ph idx="1"/>
          </p:nvPr>
        </p:nvSpPr>
        <p:spPr>
          <a:xfrm>
            <a:off x="1141412" y="157316"/>
            <a:ext cx="9905999" cy="5633885"/>
          </a:xfrm>
        </p:spPr>
        <p:txBody>
          <a:bodyPr>
            <a:normAutofit fontScale="77500" lnSpcReduction="20000"/>
          </a:bodyPr>
          <a:lstStyle/>
          <a:p>
            <a:pPr marL="0" indent="0" fontAlgn="base">
              <a:buNone/>
            </a:pPr>
            <a:r>
              <a:rPr lang="en-GB" b="1" dirty="0">
                <a:solidFill>
                  <a:srgbClr val="FF0000"/>
                </a:solidFill>
                <a:latin typeface="Times New Roman" panose="02020603050405020304" pitchFamily="18" charset="0"/>
                <a:cs typeface="Times New Roman" panose="02020603050405020304" pitchFamily="18" charset="0"/>
              </a:rPr>
              <a:t>Working Uniform Cost Search</a:t>
            </a:r>
          </a:p>
          <a:p>
            <a:pPr fontAlgn="base"/>
            <a:r>
              <a:rPr lang="en-GB" dirty="0">
                <a:solidFill>
                  <a:srgbClr val="FF0000"/>
                </a:solidFill>
                <a:latin typeface="Times New Roman" panose="02020603050405020304" pitchFamily="18" charset="0"/>
                <a:cs typeface="Times New Roman" panose="02020603050405020304" pitchFamily="18" charset="0"/>
              </a:rPr>
              <a:t>UCS operates under a simple principle</a:t>
            </a:r>
            <a:r>
              <a:rPr lang="en-GB" dirty="0">
                <a:latin typeface="Times New Roman" panose="02020603050405020304" pitchFamily="18" charset="0"/>
                <a:cs typeface="Times New Roman" panose="02020603050405020304" pitchFamily="18" charset="0"/>
              </a:rPr>
              <a:t>: among all possible expansions, pick the path that has the smallest total cost from the start node. This is implemented using a priority queue to keep the partial paths in order, based on the total cost from the root node.</a:t>
            </a:r>
          </a:p>
          <a:p>
            <a:pPr marL="0" indent="0" fontAlgn="base">
              <a:buNone/>
            </a:pPr>
            <a:r>
              <a:rPr lang="en-GB" dirty="0">
                <a:latin typeface="Times New Roman" panose="02020603050405020304" pitchFamily="18" charset="0"/>
                <a:cs typeface="Times New Roman" panose="02020603050405020304" pitchFamily="18" charset="0"/>
              </a:rPr>
              <a:t>Here’s the step-by-step process of how UCS works:</a:t>
            </a:r>
          </a:p>
          <a:p>
            <a:pPr fontAlgn="base"/>
            <a:r>
              <a:rPr lang="en-GB" b="1" dirty="0">
                <a:solidFill>
                  <a:srgbClr val="FF0000"/>
                </a:solidFill>
                <a:latin typeface="Times New Roman" panose="02020603050405020304" pitchFamily="18" charset="0"/>
                <a:cs typeface="Times New Roman" panose="02020603050405020304" pitchFamily="18" charset="0"/>
              </a:rPr>
              <a:t>Initialization:</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UCS starts with the root node. It is added to the priority queue with a cumulative cost of zero since no steps have been taken yet.</a:t>
            </a:r>
          </a:p>
          <a:p>
            <a:pPr fontAlgn="base"/>
            <a:r>
              <a:rPr lang="en-GB" b="1" dirty="0">
                <a:solidFill>
                  <a:srgbClr val="FF0000"/>
                </a:solidFill>
                <a:latin typeface="Times New Roman" panose="02020603050405020304" pitchFamily="18" charset="0"/>
                <a:cs typeface="Times New Roman" panose="02020603050405020304" pitchFamily="18" charset="0"/>
              </a:rPr>
              <a:t>Node Expansion: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The node with the lowest path cost is removed from the priority queue. This node is then expanded, and its </a:t>
            </a:r>
            <a:r>
              <a:rPr lang="en-GB" dirty="0" err="1">
                <a:latin typeface="Times New Roman" panose="02020603050405020304" pitchFamily="18" charset="0"/>
                <a:cs typeface="Times New Roman" panose="02020603050405020304" pitchFamily="18" charset="0"/>
              </a:rPr>
              <a:t>neighbors</a:t>
            </a:r>
            <a:r>
              <a:rPr lang="en-GB" dirty="0">
                <a:latin typeface="Times New Roman" panose="02020603050405020304" pitchFamily="18" charset="0"/>
                <a:cs typeface="Times New Roman" panose="02020603050405020304" pitchFamily="18" charset="0"/>
              </a:rPr>
              <a:t> are explored.</a:t>
            </a:r>
          </a:p>
          <a:p>
            <a:pPr fontAlgn="base"/>
            <a:r>
              <a:rPr lang="en-GB" b="1" dirty="0">
                <a:solidFill>
                  <a:srgbClr val="FF0000"/>
                </a:solidFill>
                <a:latin typeface="Times New Roman" panose="02020603050405020304" pitchFamily="18" charset="0"/>
                <a:cs typeface="Times New Roman" panose="02020603050405020304" pitchFamily="18" charset="0"/>
              </a:rPr>
              <a:t>Exploring </a:t>
            </a:r>
            <a:r>
              <a:rPr lang="en-GB" b="1" dirty="0" err="1">
                <a:solidFill>
                  <a:srgbClr val="FF0000"/>
                </a:solidFill>
                <a:latin typeface="Times New Roman" panose="02020603050405020304" pitchFamily="18" charset="0"/>
                <a:cs typeface="Times New Roman" panose="02020603050405020304" pitchFamily="18" charset="0"/>
              </a:rPr>
              <a:t>Neighbors</a:t>
            </a:r>
            <a:r>
              <a:rPr lang="en-GB" b="1"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For each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of the expanded node, the algorithm calculates the total cost from the start node to the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through the current node. If a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node is not in the priority queue, it is added to the queue with the calculated cost. If the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is already in the queue but a lower cost path to this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is found, the cost is updated in the queue.</a:t>
            </a:r>
          </a:p>
          <a:p>
            <a:pPr fontAlgn="base"/>
            <a:r>
              <a:rPr lang="en-GB" b="1" dirty="0">
                <a:solidFill>
                  <a:srgbClr val="FF0000"/>
                </a:solidFill>
                <a:latin typeface="Times New Roman" panose="02020603050405020304" pitchFamily="18" charset="0"/>
                <a:cs typeface="Times New Roman" panose="02020603050405020304" pitchFamily="18" charset="0"/>
              </a:rPr>
              <a:t>Goal Check: </a:t>
            </a:r>
            <a:r>
              <a:rPr lang="en-GB" dirty="0">
                <a:latin typeface="Times New Roman" panose="02020603050405020304" pitchFamily="18" charset="0"/>
                <a:cs typeface="Times New Roman" panose="02020603050405020304" pitchFamily="18" charset="0"/>
              </a:rPr>
              <a:t>After expanding a node, the algorithm checks if it has reached the goal node. If the goal is reached, the algorithm returns the total cost to reach this node and the path taken.</a:t>
            </a:r>
          </a:p>
          <a:p>
            <a:pPr fontAlgn="base"/>
            <a:r>
              <a:rPr lang="en-GB" b="1" dirty="0">
                <a:solidFill>
                  <a:srgbClr val="FF0000"/>
                </a:solidFill>
                <a:latin typeface="Times New Roman" panose="02020603050405020304" pitchFamily="18" charset="0"/>
                <a:cs typeface="Times New Roman" panose="02020603050405020304" pitchFamily="18" charset="0"/>
              </a:rPr>
              <a:t>Repetition: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This process repeats until the priority queue is empty or the goal is reached.</a:t>
            </a:r>
          </a:p>
          <a:p>
            <a:pPr marL="0" indent="0">
              <a:buNone/>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782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E90B50-A34E-F0EE-8A2A-8875EA68BAB3}"/>
              </a:ext>
            </a:extLst>
          </p:cNvPr>
          <p:cNvPicPr>
            <a:picLocks noChangeAspect="1"/>
          </p:cNvPicPr>
          <p:nvPr/>
        </p:nvPicPr>
        <p:blipFill>
          <a:blip r:embed="rId2"/>
          <a:stretch>
            <a:fillRect/>
          </a:stretch>
        </p:blipFill>
        <p:spPr>
          <a:xfrm>
            <a:off x="1767889" y="247024"/>
            <a:ext cx="4186861" cy="3057268"/>
          </a:xfrm>
          <a:prstGeom prst="rect">
            <a:avLst/>
          </a:prstGeom>
        </p:spPr>
      </p:pic>
      <p:pic>
        <p:nvPicPr>
          <p:cNvPr id="9" name="Picture 8">
            <a:extLst>
              <a:ext uri="{FF2B5EF4-FFF2-40B4-BE49-F238E27FC236}">
                <a16:creationId xmlns:a16="http://schemas.microsoft.com/office/drawing/2014/main" id="{F5DE98AB-F7E3-F96E-39A6-45C1410A2135}"/>
              </a:ext>
            </a:extLst>
          </p:cNvPr>
          <p:cNvPicPr>
            <a:picLocks noChangeAspect="1"/>
          </p:cNvPicPr>
          <p:nvPr/>
        </p:nvPicPr>
        <p:blipFill>
          <a:blip r:embed="rId3"/>
          <a:stretch>
            <a:fillRect/>
          </a:stretch>
        </p:blipFill>
        <p:spPr>
          <a:xfrm>
            <a:off x="1767889" y="3846677"/>
            <a:ext cx="10231278" cy="2086266"/>
          </a:xfrm>
          <a:prstGeom prst="rect">
            <a:avLst/>
          </a:prstGeom>
        </p:spPr>
      </p:pic>
    </p:spTree>
    <p:extLst>
      <p:ext uri="{BB962C8B-B14F-4D97-AF65-F5344CB8AC3E}">
        <p14:creationId xmlns:p14="http://schemas.microsoft.com/office/powerpoint/2010/main" val="7274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3C47-C140-EC3C-105C-0C1BDC8371DF}"/>
              </a:ext>
            </a:extLst>
          </p:cNvPr>
          <p:cNvSpPr>
            <a:spLocks noGrp="1"/>
          </p:cNvSpPr>
          <p:nvPr>
            <p:ph type="title"/>
          </p:nvPr>
        </p:nvSpPr>
        <p:spPr/>
        <p:txBody>
          <a:bodyPr/>
          <a:lstStyle/>
          <a:p>
            <a:r>
              <a:rPr lang="en-GB" dirty="0">
                <a:solidFill>
                  <a:schemeClr val="bg1"/>
                </a:solidFill>
              </a:rPr>
              <a:t>Breadth-First Search (BFS)</a:t>
            </a:r>
          </a:p>
        </p:txBody>
      </p:sp>
      <p:sp>
        <p:nvSpPr>
          <p:cNvPr id="3" name="Content Placeholder 2">
            <a:extLst>
              <a:ext uri="{FF2B5EF4-FFF2-40B4-BE49-F238E27FC236}">
                <a16:creationId xmlns:a16="http://schemas.microsoft.com/office/drawing/2014/main" id="{CAB0FB7A-86BA-2E86-93EF-8CB132E5A461}"/>
              </a:ext>
            </a:extLst>
          </p:cNvPr>
          <p:cNvSpPr>
            <a:spLocks noGrp="1"/>
          </p:cNvSpPr>
          <p:nvPr>
            <p:ph idx="1"/>
          </p:nvPr>
        </p:nvSpPr>
        <p:spPr>
          <a:xfrm>
            <a:off x="1141413" y="2249487"/>
            <a:ext cx="5544060" cy="3038505"/>
          </a:xfrm>
        </p:spPr>
        <p:txBody>
          <a:bodyPr/>
          <a:lstStyle/>
          <a:p>
            <a:pPr marL="0" indent="0">
              <a:buNone/>
            </a:pPr>
            <a:r>
              <a:rPr lang="en-GB" b="1" dirty="0"/>
              <a:t>Idea</a:t>
            </a:r>
          </a:p>
          <a:p>
            <a:r>
              <a:rPr lang="en-GB" dirty="0"/>
              <a:t>Expands the </a:t>
            </a:r>
            <a:r>
              <a:rPr lang="en-GB" b="1" dirty="0">
                <a:solidFill>
                  <a:schemeClr val="bg1"/>
                </a:solidFill>
              </a:rPr>
              <a:t>shallowest nodes first</a:t>
            </a:r>
            <a:endParaRPr lang="en-GB" dirty="0">
              <a:solidFill>
                <a:schemeClr val="bg1"/>
              </a:solidFill>
            </a:endParaRPr>
          </a:p>
          <a:p>
            <a:r>
              <a:rPr lang="en-GB" dirty="0"/>
              <a:t>Explores the search tree </a:t>
            </a:r>
            <a:r>
              <a:rPr lang="en-GB" b="1" dirty="0">
                <a:solidFill>
                  <a:schemeClr val="bg1"/>
                </a:solidFill>
              </a:rPr>
              <a:t>level by level</a:t>
            </a:r>
            <a:endParaRPr lang="en-GB" dirty="0">
              <a:solidFill>
                <a:schemeClr val="bg1"/>
              </a:solidFill>
            </a:endParaRPr>
          </a:p>
          <a:p>
            <a:r>
              <a:rPr lang="en-GB" dirty="0"/>
              <a:t>Uses a </a:t>
            </a:r>
            <a:r>
              <a:rPr lang="en-GB" b="1" dirty="0">
                <a:solidFill>
                  <a:schemeClr val="bg1"/>
                </a:solidFill>
              </a:rPr>
              <a:t>FIFO</a:t>
            </a:r>
            <a:r>
              <a:rPr lang="en-GB" b="1" dirty="0"/>
              <a:t> queue</a:t>
            </a:r>
            <a:endParaRPr lang="en-GB" dirty="0"/>
          </a:p>
          <a:p>
            <a:pPr marL="0" indent="0">
              <a:buNone/>
            </a:pPr>
            <a:endParaRPr lang="en-GB" dirty="0"/>
          </a:p>
        </p:txBody>
      </p:sp>
      <p:sp>
        <p:nvSpPr>
          <p:cNvPr id="5" name="TextBox 4">
            <a:extLst>
              <a:ext uri="{FF2B5EF4-FFF2-40B4-BE49-F238E27FC236}">
                <a16:creationId xmlns:a16="http://schemas.microsoft.com/office/drawing/2014/main" id="{CBDD0649-C4E1-3103-1B4B-501AF008C035}"/>
              </a:ext>
            </a:extLst>
          </p:cNvPr>
          <p:cNvSpPr txBox="1"/>
          <p:nvPr/>
        </p:nvSpPr>
        <p:spPr>
          <a:xfrm>
            <a:off x="7200901" y="3264316"/>
            <a:ext cx="4109753" cy="1631216"/>
          </a:xfrm>
          <a:prstGeom prst="rect">
            <a:avLst/>
          </a:prstGeom>
          <a:noFill/>
        </p:spPr>
        <p:txBody>
          <a:bodyPr wrap="square">
            <a:spAutoFit/>
          </a:bodyPr>
          <a:lstStyle/>
          <a:p>
            <a:pPr>
              <a:buNone/>
            </a:pPr>
            <a:r>
              <a:rPr lang="en-GB" sz="2000" b="1" dirty="0">
                <a:solidFill>
                  <a:schemeClr val="bg1"/>
                </a:solidFill>
              </a:rPr>
              <a:t>Algorithm </a:t>
            </a:r>
            <a:r>
              <a:rPr lang="en-GB" sz="2000" b="1" dirty="0" err="1">
                <a:solidFill>
                  <a:schemeClr val="bg1"/>
                </a:solidFill>
              </a:rPr>
              <a:t>Behavior</a:t>
            </a:r>
            <a:endParaRPr lang="en-GB" sz="2000" b="1" dirty="0">
              <a:solidFill>
                <a:schemeClr val="bg1"/>
              </a:solidFill>
            </a:endParaRPr>
          </a:p>
          <a:p>
            <a:pPr>
              <a:buFont typeface="Arial" panose="020B0604020202020204" pitchFamily="34" charset="0"/>
              <a:buChar char="•"/>
            </a:pPr>
            <a:r>
              <a:rPr lang="en-GB" sz="2000" dirty="0"/>
              <a:t>Start from the root</a:t>
            </a:r>
          </a:p>
          <a:p>
            <a:pPr>
              <a:buFont typeface="Arial" panose="020B0604020202020204" pitchFamily="34" charset="0"/>
              <a:buChar char="•"/>
            </a:pPr>
            <a:r>
              <a:rPr lang="en-GB" sz="2000" dirty="0"/>
              <a:t>Expand all nodes at depth 0</a:t>
            </a:r>
          </a:p>
          <a:p>
            <a:pPr>
              <a:buFont typeface="Arial" panose="020B0604020202020204" pitchFamily="34" charset="0"/>
              <a:buChar char="•"/>
            </a:pPr>
            <a:r>
              <a:rPr lang="en-GB" sz="2000" dirty="0"/>
              <a:t>Then depth 1, depth 2, and so on</a:t>
            </a:r>
          </a:p>
          <a:p>
            <a:pPr>
              <a:buFont typeface="Arial" panose="020B0604020202020204" pitchFamily="34" charset="0"/>
              <a:buChar char="•"/>
            </a:pPr>
            <a:r>
              <a:rPr lang="en-GB" sz="2000" dirty="0"/>
              <a:t>Stop when the goal is found</a:t>
            </a:r>
          </a:p>
        </p:txBody>
      </p:sp>
      <p:pic>
        <p:nvPicPr>
          <p:cNvPr id="7" name="Picture 6">
            <a:extLst>
              <a:ext uri="{FF2B5EF4-FFF2-40B4-BE49-F238E27FC236}">
                <a16:creationId xmlns:a16="http://schemas.microsoft.com/office/drawing/2014/main" id="{347C462E-26FB-1FB2-A3F5-6F1CD2651FC0}"/>
              </a:ext>
            </a:extLst>
          </p:cNvPr>
          <p:cNvPicPr>
            <a:picLocks noChangeAspect="1"/>
          </p:cNvPicPr>
          <p:nvPr/>
        </p:nvPicPr>
        <p:blipFill>
          <a:blip r:embed="rId2"/>
          <a:stretch>
            <a:fillRect/>
          </a:stretch>
        </p:blipFill>
        <p:spPr>
          <a:xfrm>
            <a:off x="7049603" y="0"/>
            <a:ext cx="5142397" cy="2778077"/>
          </a:xfrm>
          <a:prstGeom prst="rect">
            <a:avLst/>
          </a:prstGeom>
        </p:spPr>
      </p:pic>
    </p:spTree>
    <p:extLst>
      <p:ext uri="{BB962C8B-B14F-4D97-AF65-F5344CB8AC3E}">
        <p14:creationId xmlns:p14="http://schemas.microsoft.com/office/powerpoint/2010/main" val="369090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1F2CA-FF79-529B-7DDD-605F496D176A}"/>
              </a:ext>
            </a:extLst>
          </p:cNvPr>
          <p:cNvSpPr>
            <a:spLocks noGrp="1"/>
          </p:cNvSpPr>
          <p:nvPr>
            <p:ph type="title"/>
          </p:nvPr>
        </p:nvSpPr>
        <p:spPr>
          <a:xfrm>
            <a:off x="1143001" y="385604"/>
            <a:ext cx="9905998" cy="554674"/>
          </a:xfrm>
        </p:spPr>
        <p:txBody>
          <a:bodyPr>
            <a:normAutofit fontScale="90000"/>
          </a:bodyPr>
          <a:lstStyle/>
          <a:p>
            <a:r>
              <a:rPr lang="tr-TR" dirty="0"/>
              <a:t>Implementatıon of BFS ın Python</a:t>
            </a:r>
            <a:endParaRPr lang="en-GB" dirty="0"/>
          </a:p>
        </p:txBody>
      </p:sp>
      <p:sp>
        <p:nvSpPr>
          <p:cNvPr id="3" name="Content Placeholder 2">
            <a:extLst>
              <a:ext uri="{FF2B5EF4-FFF2-40B4-BE49-F238E27FC236}">
                <a16:creationId xmlns:a16="http://schemas.microsoft.com/office/drawing/2014/main" id="{47FA0136-F66B-67B9-A9FD-BA440DB40C8E}"/>
              </a:ext>
            </a:extLst>
          </p:cNvPr>
          <p:cNvSpPr>
            <a:spLocks noGrp="1"/>
          </p:cNvSpPr>
          <p:nvPr>
            <p:ph idx="1"/>
          </p:nvPr>
        </p:nvSpPr>
        <p:spPr>
          <a:xfrm>
            <a:off x="1143000" y="940278"/>
            <a:ext cx="9905999" cy="5440644"/>
          </a:xfrm>
        </p:spPr>
        <p:txBody>
          <a:bodyPr/>
          <a:lstStyle/>
          <a:p>
            <a:r>
              <a:rPr lang="tr-TR" dirty="0"/>
              <a:t>Example</a:t>
            </a:r>
          </a:p>
          <a:p>
            <a:endParaRPr lang="tr-TR" dirty="0"/>
          </a:p>
          <a:p>
            <a:endParaRPr lang="tr-TR" dirty="0"/>
          </a:p>
          <a:p>
            <a:endParaRPr lang="tr-TR" dirty="0"/>
          </a:p>
          <a:p>
            <a:endParaRPr lang="tr-TR" dirty="0"/>
          </a:p>
          <a:p>
            <a:endParaRPr lang="tr-TR" dirty="0"/>
          </a:p>
          <a:p>
            <a:endParaRPr lang="tr-TR" dirty="0"/>
          </a:p>
          <a:p>
            <a:endParaRPr lang="tr-TR" dirty="0"/>
          </a:p>
          <a:p>
            <a:r>
              <a:rPr lang="tr-TR" dirty="0"/>
              <a:t>For represent</a:t>
            </a:r>
            <a:r>
              <a:rPr lang="en-GB" dirty="0" err="1"/>
              <a:t>i</a:t>
            </a:r>
            <a:r>
              <a:rPr lang="tr-TR" dirty="0"/>
              <a:t>ng th</a:t>
            </a:r>
            <a:r>
              <a:rPr lang="en-GB" dirty="0" err="1"/>
              <a:t>i</a:t>
            </a:r>
            <a:r>
              <a:rPr lang="tr-TR" dirty="0"/>
              <a:t>s graph you have to def</a:t>
            </a:r>
            <a:r>
              <a:rPr lang="en-GB" dirty="0" err="1"/>
              <a:t>i</a:t>
            </a:r>
            <a:r>
              <a:rPr lang="tr-TR" dirty="0"/>
              <a:t>ne adjacency list first.</a:t>
            </a:r>
            <a:endParaRPr lang="en-GB" dirty="0"/>
          </a:p>
        </p:txBody>
      </p:sp>
      <p:pic>
        <p:nvPicPr>
          <p:cNvPr id="5" name="Picture 4">
            <a:extLst>
              <a:ext uri="{FF2B5EF4-FFF2-40B4-BE49-F238E27FC236}">
                <a16:creationId xmlns:a16="http://schemas.microsoft.com/office/drawing/2014/main" id="{A63074DF-1AC1-B8E2-11F7-F65264BEE484}"/>
              </a:ext>
            </a:extLst>
          </p:cNvPr>
          <p:cNvPicPr>
            <a:picLocks noChangeAspect="1"/>
          </p:cNvPicPr>
          <p:nvPr/>
        </p:nvPicPr>
        <p:blipFill>
          <a:blip r:embed="rId2"/>
          <a:stretch>
            <a:fillRect/>
          </a:stretch>
        </p:blipFill>
        <p:spPr>
          <a:xfrm>
            <a:off x="2480980" y="1361786"/>
            <a:ext cx="7011378" cy="4134427"/>
          </a:xfrm>
          <a:prstGeom prst="rect">
            <a:avLst/>
          </a:prstGeom>
        </p:spPr>
      </p:pic>
    </p:spTree>
    <p:extLst>
      <p:ext uri="{BB962C8B-B14F-4D97-AF65-F5344CB8AC3E}">
        <p14:creationId xmlns:p14="http://schemas.microsoft.com/office/powerpoint/2010/main" val="4252084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16B4B-AF7D-BD79-3969-FA15B19FCEC9}"/>
              </a:ext>
            </a:extLst>
          </p:cNvPr>
          <p:cNvSpPr>
            <a:spLocks noGrp="1"/>
          </p:cNvSpPr>
          <p:nvPr>
            <p:ph idx="1"/>
          </p:nvPr>
        </p:nvSpPr>
        <p:spPr>
          <a:xfrm>
            <a:off x="1141412" y="437322"/>
            <a:ext cx="9905999" cy="5353879"/>
          </a:xfrm>
        </p:spPr>
        <p:txBody>
          <a:bodyPr>
            <a:normAutofit fontScale="92500" lnSpcReduction="20000"/>
          </a:bodyPr>
          <a:lstStyle/>
          <a:p>
            <a:pPr marL="0" indent="0">
              <a:buNone/>
            </a:pPr>
            <a:r>
              <a:rPr lang="en-GB" dirty="0"/>
              <a:t>A</a:t>
            </a:r>
            <a:r>
              <a:rPr lang="tr-TR" dirty="0"/>
              <a:t>djacency list</a:t>
            </a:r>
            <a:r>
              <a:rPr lang="en-GB" dirty="0"/>
              <a:t> in Python:</a:t>
            </a:r>
          </a:p>
          <a:p>
            <a:pPr marL="0" indent="0">
              <a:buNone/>
            </a:pPr>
            <a:r>
              <a:rPr lang="en-GB" dirty="0" err="1"/>
              <a:t>my_adj</a:t>
            </a:r>
            <a:r>
              <a:rPr lang="en-GB" dirty="0"/>
              <a:t>={</a:t>
            </a:r>
          </a:p>
          <a:p>
            <a:pPr marL="0" indent="0">
              <a:buNone/>
            </a:pPr>
            <a:r>
              <a:rPr lang="en-GB" dirty="0"/>
              <a:t>	‘Start’:[‘A’,’B’],</a:t>
            </a:r>
          </a:p>
          <a:p>
            <a:pPr marL="0" indent="0">
              <a:buNone/>
            </a:pPr>
            <a:r>
              <a:rPr lang="en-GB" dirty="0"/>
              <a:t>	 ‘A’:[‘</a:t>
            </a:r>
            <a:r>
              <a:rPr lang="en-GB" dirty="0" err="1"/>
              <a:t>Start’,’E’,’F</a:t>
            </a:r>
            <a:r>
              <a:rPr lang="en-GB" dirty="0"/>
              <a:t>’],</a:t>
            </a:r>
          </a:p>
          <a:p>
            <a:pPr marL="0" indent="0">
              <a:buNone/>
            </a:pPr>
            <a:r>
              <a:rPr lang="en-GB" dirty="0"/>
              <a:t>	 ‘B’:[‘</a:t>
            </a:r>
            <a:r>
              <a:rPr lang="en-GB" dirty="0" err="1"/>
              <a:t>Start’,’D’,’C</a:t>
            </a:r>
            <a:r>
              <a:rPr lang="en-GB" dirty="0"/>
              <a:t>’],</a:t>
            </a:r>
          </a:p>
          <a:p>
            <a:pPr marL="0" indent="0">
              <a:buNone/>
            </a:pPr>
            <a:r>
              <a:rPr lang="en-GB" dirty="0"/>
              <a:t>	 ‘C’:[’B’],</a:t>
            </a:r>
          </a:p>
          <a:p>
            <a:pPr marL="0" indent="0">
              <a:buNone/>
            </a:pPr>
            <a:r>
              <a:rPr lang="en-GB" dirty="0"/>
              <a:t>	‘D’:[‘</a:t>
            </a:r>
            <a:r>
              <a:rPr lang="en-GB" dirty="0" err="1"/>
              <a:t>B’,’Goal</a:t>
            </a:r>
            <a:r>
              <a:rPr lang="en-GB" dirty="0"/>
              <a:t>’],</a:t>
            </a:r>
          </a:p>
          <a:p>
            <a:pPr marL="0" indent="0">
              <a:buNone/>
            </a:pPr>
            <a:r>
              <a:rPr lang="en-GB" dirty="0"/>
              <a:t>	 ‘E’:[’A’],</a:t>
            </a:r>
          </a:p>
          <a:p>
            <a:pPr marL="0" indent="0">
              <a:buNone/>
            </a:pPr>
            <a:r>
              <a:rPr lang="en-GB" dirty="0"/>
              <a:t>	 ‘F’:[’A’],</a:t>
            </a:r>
          </a:p>
          <a:p>
            <a:pPr marL="0" indent="0">
              <a:buNone/>
            </a:pPr>
            <a:r>
              <a:rPr lang="en-GB" dirty="0"/>
              <a:t>	 ‘Goal’:[’D’]</a:t>
            </a:r>
          </a:p>
          <a:p>
            <a:pPr marL="0" indent="0">
              <a:buNone/>
            </a:pPr>
            <a:r>
              <a:rPr lang="en-GB" dirty="0"/>
              <a:t>}</a:t>
            </a:r>
          </a:p>
        </p:txBody>
      </p:sp>
      <p:pic>
        <p:nvPicPr>
          <p:cNvPr id="5" name="Picture 4">
            <a:extLst>
              <a:ext uri="{FF2B5EF4-FFF2-40B4-BE49-F238E27FC236}">
                <a16:creationId xmlns:a16="http://schemas.microsoft.com/office/drawing/2014/main" id="{13AC6E3E-79A9-D0CB-3470-E1DA25DED270}"/>
              </a:ext>
            </a:extLst>
          </p:cNvPr>
          <p:cNvPicPr>
            <a:picLocks noChangeAspect="1"/>
          </p:cNvPicPr>
          <p:nvPr/>
        </p:nvPicPr>
        <p:blipFill>
          <a:blip r:embed="rId2"/>
          <a:stretch>
            <a:fillRect/>
          </a:stretch>
        </p:blipFill>
        <p:spPr>
          <a:xfrm>
            <a:off x="4417848" y="1815672"/>
            <a:ext cx="7678073" cy="2981741"/>
          </a:xfrm>
          <a:prstGeom prst="rect">
            <a:avLst/>
          </a:prstGeom>
        </p:spPr>
      </p:pic>
    </p:spTree>
    <p:extLst>
      <p:ext uri="{BB962C8B-B14F-4D97-AF65-F5344CB8AC3E}">
        <p14:creationId xmlns:p14="http://schemas.microsoft.com/office/powerpoint/2010/main" val="29089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AB5F2-DE0A-4500-BD84-5611A44B0DF7}"/>
              </a:ext>
            </a:extLst>
          </p:cNvPr>
          <p:cNvSpPr>
            <a:spLocks noGrp="1"/>
          </p:cNvSpPr>
          <p:nvPr>
            <p:ph idx="1"/>
          </p:nvPr>
        </p:nvSpPr>
        <p:spPr>
          <a:xfrm>
            <a:off x="1141412" y="388189"/>
            <a:ext cx="3913667" cy="5403012"/>
          </a:xfrm>
        </p:spPr>
        <p:txBody>
          <a:bodyPr>
            <a:normAutofit lnSpcReduction="10000"/>
          </a:bodyPr>
          <a:lstStyle/>
          <a:p>
            <a:pPr marL="0" indent="0">
              <a:buNone/>
            </a:pPr>
            <a:r>
              <a:rPr lang="en-GB" dirty="0"/>
              <a:t>graph={</a:t>
            </a:r>
          </a:p>
          <a:p>
            <a:pPr marL="0" indent="0">
              <a:buNone/>
            </a:pPr>
            <a:r>
              <a:rPr lang="en-GB" dirty="0"/>
              <a:t>	‘Start’:[‘A’,’B’],</a:t>
            </a:r>
          </a:p>
          <a:p>
            <a:pPr marL="0" indent="0">
              <a:buNone/>
            </a:pPr>
            <a:r>
              <a:rPr lang="en-GB" dirty="0"/>
              <a:t>	 ‘A’:[‘</a:t>
            </a:r>
            <a:r>
              <a:rPr lang="en-GB" dirty="0" err="1"/>
              <a:t>Start’,’E’,’F</a:t>
            </a:r>
            <a:r>
              <a:rPr lang="en-GB" dirty="0"/>
              <a:t>’],</a:t>
            </a:r>
          </a:p>
          <a:p>
            <a:pPr marL="0" indent="0">
              <a:buNone/>
            </a:pPr>
            <a:r>
              <a:rPr lang="en-GB" dirty="0"/>
              <a:t>	 ‘B’=[‘</a:t>
            </a:r>
            <a:r>
              <a:rPr lang="en-GB" dirty="0" err="1"/>
              <a:t>Start’,’D’,’C</a:t>
            </a:r>
            <a:r>
              <a:rPr lang="en-GB" dirty="0"/>
              <a:t>’],</a:t>
            </a:r>
          </a:p>
          <a:p>
            <a:pPr marL="0" indent="0">
              <a:buNone/>
            </a:pPr>
            <a:r>
              <a:rPr lang="en-GB" dirty="0"/>
              <a:t>	 ‘C’:[’B’],</a:t>
            </a:r>
          </a:p>
          <a:p>
            <a:pPr marL="0" indent="0">
              <a:buNone/>
            </a:pPr>
            <a:r>
              <a:rPr lang="en-GB" dirty="0"/>
              <a:t>	‘D’:[‘</a:t>
            </a:r>
            <a:r>
              <a:rPr lang="en-GB" dirty="0" err="1"/>
              <a:t>B’,’Goal</a:t>
            </a:r>
            <a:r>
              <a:rPr lang="en-GB" dirty="0"/>
              <a:t>’],</a:t>
            </a:r>
          </a:p>
          <a:p>
            <a:pPr marL="0" indent="0">
              <a:buNone/>
            </a:pPr>
            <a:r>
              <a:rPr lang="en-GB" dirty="0"/>
              <a:t>	 ‘E’:[’A’],</a:t>
            </a:r>
          </a:p>
          <a:p>
            <a:pPr marL="0" indent="0">
              <a:buNone/>
            </a:pPr>
            <a:r>
              <a:rPr lang="en-GB" dirty="0"/>
              <a:t>	 ‘F’:[’A’],</a:t>
            </a:r>
          </a:p>
          <a:p>
            <a:pPr marL="0" indent="0">
              <a:buNone/>
            </a:pPr>
            <a:r>
              <a:rPr lang="en-GB" dirty="0"/>
              <a:t>	 ‘Goal’:[’D’]</a:t>
            </a:r>
          </a:p>
          <a:p>
            <a:pPr marL="0" indent="0">
              <a:buNone/>
            </a:pPr>
            <a:r>
              <a:rPr lang="en-GB" dirty="0"/>
              <a:t>}</a:t>
            </a:r>
          </a:p>
        </p:txBody>
      </p:sp>
      <p:pic>
        <p:nvPicPr>
          <p:cNvPr id="5" name="Picture 4">
            <a:extLst>
              <a:ext uri="{FF2B5EF4-FFF2-40B4-BE49-F238E27FC236}">
                <a16:creationId xmlns:a16="http://schemas.microsoft.com/office/drawing/2014/main" id="{CD1463AC-9A9C-9B99-D466-C319AD89F609}"/>
              </a:ext>
            </a:extLst>
          </p:cNvPr>
          <p:cNvPicPr>
            <a:picLocks noChangeAspect="1"/>
          </p:cNvPicPr>
          <p:nvPr/>
        </p:nvPicPr>
        <p:blipFill>
          <a:blip r:embed="rId2"/>
          <a:stretch>
            <a:fillRect/>
          </a:stretch>
        </p:blipFill>
        <p:spPr>
          <a:xfrm>
            <a:off x="4633389" y="845492"/>
            <a:ext cx="7497221" cy="2372056"/>
          </a:xfrm>
          <a:prstGeom prst="rect">
            <a:avLst/>
          </a:prstGeom>
        </p:spPr>
      </p:pic>
      <p:sp>
        <p:nvSpPr>
          <p:cNvPr id="6" name="TextBox 5">
            <a:extLst>
              <a:ext uri="{FF2B5EF4-FFF2-40B4-BE49-F238E27FC236}">
                <a16:creationId xmlns:a16="http://schemas.microsoft.com/office/drawing/2014/main" id="{41DAEF4A-AC1D-781D-873C-05B587A38B88}"/>
              </a:ext>
            </a:extLst>
          </p:cNvPr>
          <p:cNvSpPr txBox="1"/>
          <p:nvPr/>
        </p:nvSpPr>
        <p:spPr>
          <a:xfrm>
            <a:off x="5572664" y="3769743"/>
            <a:ext cx="3027872" cy="646331"/>
          </a:xfrm>
          <a:prstGeom prst="rect">
            <a:avLst/>
          </a:prstGeom>
          <a:noFill/>
        </p:spPr>
        <p:txBody>
          <a:bodyPr wrap="square" rtlCol="0">
            <a:spAutoFit/>
          </a:bodyPr>
          <a:lstStyle/>
          <a:p>
            <a:r>
              <a:rPr lang="en-GB" dirty="0"/>
              <a:t>Output:</a:t>
            </a:r>
          </a:p>
          <a:p>
            <a:r>
              <a:rPr lang="en-GB" dirty="0" err="1"/>
              <a:t>bfs</a:t>
            </a:r>
            <a:r>
              <a:rPr lang="en-GB" dirty="0"/>
              <a:t>(</a:t>
            </a:r>
            <a:r>
              <a:rPr lang="en-GB" dirty="0" err="1"/>
              <a:t>graph,’Start’,’Goal</a:t>
            </a:r>
            <a:r>
              <a:rPr lang="en-GB" dirty="0"/>
              <a:t>’)</a:t>
            </a:r>
          </a:p>
        </p:txBody>
      </p:sp>
    </p:spTree>
    <p:extLst>
      <p:ext uri="{BB962C8B-B14F-4D97-AF65-F5344CB8AC3E}">
        <p14:creationId xmlns:p14="http://schemas.microsoft.com/office/powerpoint/2010/main" val="42082955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D252A50587B745B4FA9F9AA3713483" ma:contentTypeVersion="" ma:contentTypeDescription="Create a new document." ma:contentTypeScope="" ma:versionID="e363c19d2e72fd5ff8f96978e4abffc8">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442A972-8809-418D-A08C-CBC6F4A3C800}"/>
</file>

<file path=customXml/itemProps2.xml><?xml version="1.0" encoding="utf-8"?>
<ds:datastoreItem xmlns:ds="http://schemas.openxmlformats.org/officeDocument/2006/customXml" ds:itemID="{C12C4325-AA99-4970-91A9-E59B01F61847}"/>
</file>

<file path=customXml/itemProps3.xml><?xml version="1.0" encoding="utf-8"?>
<ds:datastoreItem xmlns:ds="http://schemas.openxmlformats.org/officeDocument/2006/customXml" ds:itemID="{6E054588-47B5-472F-9A04-DE4AB07378BF}"/>
</file>

<file path=docProps/app.xml><?xml version="1.0" encoding="utf-8"?>
<Properties xmlns="http://schemas.openxmlformats.org/officeDocument/2006/extended-properties" xmlns:vt="http://schemas.openxmlformats.org/officeDocument/2006/docPropsVTypes">
  <Template>Circuit</Template>
  <TotalTime>1332</TotalTime>
  <Words>1956</Words>
  <Application>Microsoft Office PowerPoint</Application>
  <PresentationFormat>Widescreen</PresentationFormat>
  <Paragraphs>227</Paragraphs>
  <Slides>55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Aptos</vt:lpstr>
      <vt:lpstr>Arial</vt:lpstr>
      <vt:lpstr>Times New Roman</vt:lpstr>
      <vt:lpstr>Tw Cen MT</vt:lpstr>
      <vt:lpstr>Circuit</vt:lpstr>
      <vt:lpstr>Uninformed Search Algorithms  in Artificial Intelligence</vt:lpstr>
      <vt:lpstr>Introduction to Uninformed Search</vt:lpstr>
      <vt:lpstr>What is Uninformed (Blind) Search?</vt:lpstr>
      <vt:lpstr>PowerPoint Presentation</vt:lpstr>
      <vt:lpstr>PowerPoint Presentation</vt:lpstr>
      <vt:lpstr>Breadth-First Search (BFS)</vt:lpstr>
      <vt:lpstr>Implementatıon of BFS ın Python</vt:lpstr>
      <vt:lpstr>PowerPoint Presentation</vt:lpstr>
      <vt:lpstr>PowerPoint Presentation</vt:lpstr>
      <vt:lpstr>Depth First Search (DFS)</vt:lpstr>
      <vt:lpstr>PowerPoint Presentation</vt:lpstr>
      <vt:lpstr>PowerPoint Presentation</vt:lpstr>
      <vt:lpstr>PowerPoint Presentation</vt:lpstr>
      <vt:lpstr>PowerPoint Presentation</vt:lpstr>
      <vt:lpstr>Implementatıon of DFS ın Python</vt:lpstr>
      <vt:lpstr>Pythone code for Dfs</vt:lpstr>
      <vt:lpstr>Home Work</vt:lpstr>
      <vt:lpstr>Applications of DFS</vt:lpstr>
      <vt:lpstr>Maze Solving Problem</vt:lpstr>
      <vt:lpstr>Maze Representation</vt:lpstr>
      <vt:lpstr>Maze DFS python code</vt:lpstr>
      <vt:lpstr>Example: Graph Search: DFS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Ahmet UNVEREN</dc:creator>
  <cp:lastModifiedBy>Ahmet UNVEREN</cp:lastModifiedBy>
  <cp:revision>23</cp:revision>
  <dcterms:created xsi:type="dcterms:W3CDTF">2026-02-04T12:25:25Z</dcterms:created>
  <dcterms:modified xsi:type="dcterms:W3CDTF">2026-02-26T09:23:00Z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0x01010021D252A50587B745B4FA9F9AA3713483</vt:lpwstr>
  </property>
</Properties>
</file>