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9" r:id="rId14"/>
    <p:sldId id="270" r:id="rId15"/>
    <p:sldId id="271" r:id="rId16"/>
    <p:sldId id="272" r:id="rId17"/>
    <p:sldId id="273" r:id="rId18"/>
    <p:sldId id="288" r:id="rId19"/>
    <p:sldId id="289" r:id="rId20"/>
    <p:sldId id="290" r:id="rId21"/>
    <p:sldId id="291" r:id="rId22"/>
    <p:sldId id="268"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92" r:id="rId38"/>
    <p:sldId id="293" r:id="rId39"/>
    <p:sldId id="294" r:id="rId40"/>
    <p:sldId id="295" r:id="rId41"/>
    <p:sldId id="29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65" d="100"/>
          <a:sy n="65" d="100"/>
        </p:scale>
        <p:origin x="724" y="60"/>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91739EF-CD81-4D36-8166-394C4ED5BC84}" type="datetimeFigureOut">
              <a:rPr lang="en-GB" smtClean="0"/>
              <a:t>08/03/2026</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73311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1739EF-CD81-4D36-8166-394C4ED5BC84}" type="datetimeFigureOut">
              <a:rPr lang="en-GB" smtClean="0"/>
              <a:t>08/03/2026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307589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1739EF-CD81-4D36-8166-394C4ED5BC84}" type="datetimeFigureOut">
              <a:rPr lang="en-GB" smtClean="0"/>
              <a:t>08/03/2026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2058711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1739EF-CD81-4D36-8166-394C4ED5BC84}" type="datetimeFigureOut">
              <a:rPr lang="en-GB" smtClean="0"/>
              <a:t>08/03/2026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9FA58F-B53D-4721-8A85-B6D28A3FAF22}"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5377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1739EF-CD81-4D36-8166-394C4ED5BC84}" type="datetimeFigureOut">
              <a:rPr lang="en-GB" smtClean="0"/>
              <a:t>08/03/2026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230390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1739EF-CD81-4D36-8166-394C4ED5BC84}" type="datetimeFigureOut">
              <a:rPr lang="en-GB" smtClean="0"/>
              <a:t>08/03/2026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2288611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1739EF-CD81-4D36-8166-394C4ED5BC84}" type="datetimeFigureOut">
              <a:rPr lang="en-GB" smtClean="0"/>
              <a:t>08/03/2026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3409861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739EF-CD81-4D36-8166-394C4ED5BC84}" type="datetimeFigureOut">
              <a:rPr lang="en-GB" smtClean="0"/>
              <a:t>08/03/2026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288820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739EF-CD81-4D36-8166-394C4ED5BC84}" type="datetimeFigureOut">
              <a:rPr lang="en-GB" smtClean="0"/>
              <a:t>08/03/2026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428401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739EF-CD81-4D36-8166-394C4ED5BC84}" type="datetimeFigureOut">
              <a:rPr lang="en-GB" smtClean="0"/>
              <a:t>08/03/2026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107898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1739EF-CD81-4D36-8166-394C4ED5BC84}" type="datetimeFigureOut">
              <a:rPr lang="en-GB" smtClean="0"/>
              <a:t>08/03/2026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169332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1739EF-CD81-4D36-8166-394C4ED5BC84}" type="datetimeFigureOut">
              <a:rPr lang="en-GB" smtClean="0"/>
              <a:t>08/03/2026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400296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1739EF-CD81-4D36-8166-394C4ED5BC84}" type="datetimeFigureOut">
              <a:rPr lang="en-GB" smtClean="0"/>
              <a:t>08/03/2026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320475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1739EF-CD81-4D36-8166-394C4ED5BC84}" type="datetimeFigureOut">
              <a:rPr lang="en-GB" smtClean="0"/>
              <a:t>08/03/2026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399153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739EF-CD81-4D36-8166-394C4ED5BC84}" type="datetimeFigureOut">
              <a:rPr lang="en-GB" smtClean="0"/>
              <a:t>08/03/2026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100800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1739EF-CD81-4D36-8166-394C4ED5BC84}" type="datetimeFigureOut">
              <a:rPr lang="en-GB" smtClean="0"/>
              <a:t>08/03/2026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400551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1739EF-CD81-4D36-8166-394C4ED5BC84}" type="datetimeFigureOut">
              <a:rPr lang="en-GB" smtClean="0"/>
              <a:t>08/03/2026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9FA58F-B53D-4721-8A85-B6D28A3FAF22}" type="slidenum">
              <a:rPr lang="en-GB" smtClean="0"/>
              <a:t>‹#›</a:t>
            </a:fld>
            <a:endParaRPr lang="en-GB"/>
          </a:p>
        </p:txBody>
      </p:sp>
    </p:spTree>
    <p:extLst>
      <p:ext uri="{BB962C8B-B14F-4D97-AF65-F5344CB8AC3E}">
        <p14:creationId xmlns:p14="http://schemas.microsoft.com/office/powerpoint/2010/main" val="258377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91739EF-CD81-4D36-8166-394C4ED5BC84}" type="datetimeFigureOut">
              <a:rPr lang="en-GB" smtClean="0"/>
              <a:t>08/03/2026</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F9FA58F-B53D-4721-8A85-B6D28A3FAF22}" type="slidenum">
              <a:rPr lang="en-GB" smtClean="0"/>
              <a:t>‹#›</a:t>
            </a:fld>
            <a:endParaRPr lang="en-GB"/>
          </a:p>
        </p:txBody>
      </p:sp>
    </p:spTree>
    <p:extLst>
      <p:ext uri="{BB962C8B-B14F-4D97-AF65-F5344CB8AC3E}">
        <p14:creationId xmlns:p14="http://schemas.microsoft.com/office/powerpoint/2010/main" val="377811515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B538-0719-9DF7-EEA6-FC325EAADDD8}"/>
              </a:ext>
            </a:extLst>
          </p:cNvPr>
          <p:cNvSpPr>
            <a:spLocks noGrp="1"/>
          </p:cNvSpPr>
          <p:nvPr>
            <p:ph type="ctrTitle"/>
          </p:nvPr>
        </p:nvSpPr>
        <p:spPr>
          <a:xfrm>
            <a:off x="1514167" y="306285"/>
            <a:ext cx="10903975" cy="2387600"/>
          </a:xfrm>
        </p:spPr>
        <p:txBody>
          <a:bodyPr/>
          <a:lstStyle/>
          <a:p>
            <a:r>
              <a:rPr lang="en-GB" dirty="0">
                <a:latin typeface="Times New Roman" panose="02020603050405020304" pitchFamily="18" charset="0"/>
                <a:cs typeface="Times New Roman" panose="02020603050405020304" pitchFamily="18" charset="0"/>
              </a:rPr>
              <a:t>Informed Search Algorithms</a:t>
            </a:r>
          </a:p>
        </p:txBody>
      </p:sp>
      <p:sp>
        <p:nvSpPr>
          <p:cNvPr id="3" name="Subtitle 2">
            <a:extLst>
              <a:ext uri="{FF2B5EF4-FFF2-40B4-BE49-F238E27FC236}">
                <a16:creationId xmlns:a16="http://schemas.microsoft.com/office/drawing/2014/main" id="{E9C21E9D-34A5-A556-9FAF-0A23F26FA86A}"/>
              </a:ext>
            </a:extLst>
          </p:cNvPr>
          <p:cNvSpPr>
            <a:spLocks noGrp="1"/>
          </p:cNvSpPr>
          <p:nvPr>
            <p:ph type="subTitle" idx="1"/>
          </p:nvPr>
        </p:nvSpPr>
        <p:spPr/>
        <p:txBody>
          <a:bodyPr/>
          <a:lstStyle/>
          <a:p>
            <a:r>
              <a:rPr lang="en-GB" dirty="0">
                <a:latin typeface="Times New Roman" panose="02020603050405020304" pitchFamily="18" charset="0"/>
                <a:cs typeface="Times New Roman" panose="02020603050405020304" pitchFamily="18" charset="0"/>
              </a:rPr>
              <a:t>Ahmet </a:t>
            </a:r>
            <a:r>
              <a:rPr lang="tr-TR" dirty="0">
                <a:latin typeface="Times New Roman" panose="02020603050405020304" pitchFamily="18" charset="0"/>
                <a:cs typeface="Times New Roman" panose="02020603050405020304" pitchFamily="18" charset="0"/>
              </a:rPr>
              <a:t>Ünveren</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236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9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92" name="Group 9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9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9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9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9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9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9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9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10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11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1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1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1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1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1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1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1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1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1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0"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21"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22"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23"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24"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25"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26"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27"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28"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29"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sp useBgFill="1">
        <p:nvSpPr>
          <p:cNvPr id="130" name="Rectangle 129">
            <a:extLst>
              <a:ext uri="{FF2B5EF4-FFF2-40B4-BE49-F238E27FC236}">
                <a16:creationId xmlns:a16="http://schemas.microsoft.com/office/drawing/2014/main" id="{933B46D5-42D5-4194-B895-B45DCFF2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18896DCC-8879-4CF3-BB2D-0C535C8059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281238" cy="5289551"/>
            <a:chOff x="0" y="-1"/>
            <a:chExt cx="2281238" cy="5289551"/>
          </a:xfrm>
        </p:grpSpPr>
        <p:sp>
          <p:nvSpPr>
            <p:cNvPr id="56" name="Rectangle 55">
              <a:extLst>
                <a:ext uri="{FF2B5EF4-FFF2-40B4-BE49-F238E27FC236}">
                  <a16:creationId xmlns:a16="http://schemas.microsoft.com/office/drawing/2014/main" id="{534630B0-6EE6-4DFE-9FC5-0988FED6CB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2"/>
              <a:ext cx="23813" cy="2181225"/>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57" name="Freeform 6">
              <a:extLst>
                <a:ext uri="{FF2B5EF4-FFF2-40B4-BE49-F238E27FC236}">
                  <a16:creationId xmlns:a16="http://schemas.microsoft.com/office/drawing/2014/main" id="{605C0C27-BDE8-4899-B838-C0DC2EAB8C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8" name="Freeform 7">
              <a:extLst>
                <a:ext uri="{FF2B5EF4-FFF2-40B4-BE49-F238E27FC236}">
                  <a16:creationId xmlns:a16="http://schemas.microsoft.com/office/drawing/2014/main" id="{EDC3E8DB-0AA9-4C49-A986-24A6D44A52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7"/>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9" name="Rectangle 58">
              <a:extLst>
                <a:ext uri="{FF2B5EF4-FFF2-40B4-BE49-F238E27FC236}">
                  <a16:creationId xmlns:a16="http://schemas.microsoft.com/office/drawing/2014/main" id="{334CA156-4C5B-4EAD-99BC-E2C734D5A5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4"/>
              <a:ext cx="28575" cy="4481513"/>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60" name="Freeform 9">
              <a:extLst>
                <a:ext uri="{FF2B5EF4-FFF2-40B4-BE49-F238E27FC236}">
                  <a16:creationId xmlns:a16="http://schemas.microsoft.com/office/drawing/2014/main" id="{5E568387-0266-4411-9330-8E9CD9B82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1" name="Freeform 10">
              <a:extLst>
                <a:ext uri="{FF2B5EF4-FFF2-40B4-BE49-F238E27FC236}">
                  <a16:creationId xmlns:a16="http://schemas.microsoft.com/office/drawing/2014/main" id="{C84DAA3E-ACD2-4620-8906-7C7280CEB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4"/>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2" name="Freeform 11">
              <a:extLst>
                <a:ext uri="{FF2B5EF4-FFF2-40B4-BE49-F238E27FC236}">
                  <a16:creationId xmlns:a16="http://schemas.microsoft.com/office/drawing/2014/main" id="{2D86F227-CF83-476B-B657-D6B0C53B3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7"/>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3" name="Freeform 12">
              <a:extLst>
                <a:ext uri="{FF2B5EF4-FFF2-40B4-BE49-F238E27FC236}">
                  <a16:creationId xmlns:a16="http://schemas.microsoft.com/office/drawing/2014/main" id="{14934B78-B04C-4CFA-A64D-EFA402E14E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2"/>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4" name="Freeform 13">
              <a:extLst>
                <a:ext uri="{FF2B5EF4-FFF2-40B4-BE49-F238E27FC236}">
                  <a16:creationId xmlns:a16="http://schemas.microsoft.com/office/drawing/2014/main" id="{60B3248E-2504-49B9-879B-D0158482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4"/>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5" name="Freeform 14">
              <a:extLst>
                <a:ext uri="{FF2B5EF4-FFF2-40B4-BE49-F238E27FC236}">
                  <a16:creationId xmlns:a16="http://schemas.microsoft.com/office/drawing/2014/main" id="{CA4F4223-FB0B-4CA0-8913-341EDCD78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1"/>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6" name="Freeform 15">
              <a:extLst>
                <a:ext uri="{FF2B5EF4-FFF2-40B4-BE49-F238E27FC236}">
                  <a16:creationId xmlns:a16="http://schemas.microsoft.com/office/drawing/2014/main" id="{42327D55-3076-45A9-8C23-54CC450F3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7" name="Freeform 16">
              <a:extLst>
                <a:ext uri="{FF2B5EF4-FFF2-40B4-BE49-F238E27FC236}">
                  <a16:creationId xmlns:a16="http://schemas.microsoft.com/office/drawing/2014/main" id="{10BA2659-760C-445C-96A9-155F0BF09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8" name="Freeform 17">
              <a:extLst>
                <a:ext uri="{FF2B5EF4-FFF2-40B4-BE49-F238E27FC236}">
                  <a16:creationId xmlns:a16="http://schemas.microsoft.com/office/drawing/2014/main" id="{9EF5E6EC-49CF-43A0-8ED2-136FCDCAD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2"/>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9" name="Freeform 18">
              <a:extLst>
                <a:ext uri="{FF2B5EF4-FFF2-40B4-BE49-F238E27FC236}">
                  <a16:creationId xmlns:a16="http://schemas.microsoft.com/office/drawing/2014/main" id="{F4A1A617-AE8C-49B0-9B78-F0E2BFB2BD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49"/>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0" name="Freeform 19">
              <a:extLst>
                <a:ext uri="{FF2B5EF4-FFF2-40B4-BE49-F238E27FC236}">
                  <a16:creationId xmlns:a16="http://schemas.microsoft.com/office/drawing/2014/main" id="{4B1C21A9-2A27-4BA8-AB2C-E2F23D93F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2"/>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1" name="Freeform 20">
              <a:extLst>
                <a:ext uri="{FF2B5EF4-FFF2-40B4-BE49-F238E27FC236}">
                  <a16:creationId xmlns:a16="http://schemas.microsoft.com/office/drawing/2014/main" id="{803E4DF0-86BE-4F7B-99D9-A4DAF790A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2" name="Freeform 21">
              <a:extLst>
                <a:ext uri="{FF2B5EF4-FFF2-40B4-BE49-F238E27FC236}">
                  <a16:creationId xmlns:a16="http://schemas.microsoft.com/office/drawing/2014/main" id="{324C4266-1501-454D-A3A2-C60585E379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3" name="Freeform 24">
              <a:extLst>
                <a:ext uri="{FF2B5EF4-FFF2-40B4-BE49-F238E27FC236}">
                  <a16:creationId xmlns:a16="http://schemas.microsoft.com/office/drawing/2014/main" id="{335F4B74-90BA-4372-9744-660DE1DAE6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7"/>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4" name="Freeform 25">
              <a:extLst>
                <a:ext uri="{FF2B5EF4-FFF2-40B4-BE49-F238E27FC236}">
                  <a16:creationId xmlns:a16="http://schemas.microsoft.com/office/drawing/2014/main" id="{676BC228-1D88-4E9F-A39C-485245F38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2"/>
              <a:ext cx="133350" cy="266700"/>
            </a:xfrm>
            <a:custGeom>
              <a:avLst/>
              <a:gdLst/>
              <a:ahLst/>
              <a:cxnLst/>
              <a:rect l="0" t="0" r="r" b="b"/>
              <a:pathLst>
                <a:path w="84" h="168">
                  <a:moveTo>
                    <a:pt x="69" y="168"/>
                  </a:moveTo>
                  <a:lnTo>
                    <a:pt x="0" y="6"/>
                  </a:lnTo>
                  <a:lnTo>
                    <a:pt x="12" y="0"/>
                  </a:lnTo>
                  <a:lnTo>
                    <a:pt x="84" y="162"/>
                  </a:lnTo>
                  <a:lnTo>
                    <a:pt x="69" y="16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5" name="Freeform 26">
              <a:extLst>
                <a:ext uri="{FF2B5EF4-FFF2-40B4-BE49-F238E27FC236}">
                  <a16:creationId xmlns:a16="http://schemas.microsoft.com/office/drawing/2014/main" id="{82C283AD-515F-427B-A581-F1EC42B2F8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4"/>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6" name="Freeform 27">
              <a:extLst>
                <a:ext uri="{FF2B5EF4-FFF2-40B4-BE49-F238E27FC236}">
                  <a16:creationId xmlns:a16="http://schemas.microsoft.com/office/drawing/2014/main" id="{A211013C-44EA-4C7F-867A-70F84606A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49"/>
              <a:ext cx="133350" cy="269875"/>
            </a:xfrm>
            <a:custGeom>
              <a:avLst/>
              <a:gdLst/>
              <a:ahLst/>
              <a:cxnLst/>
              <a:rect l="0" t="0" r="r" b="b"/>
              <a:pathLst>
                <a:path w="84" h="170">
                  <a:moveTo>
                    <a:pt x="12" y="170"/>
                  </a:moveTo>
                  <a:lnTo>
                    <a:pt x="0" y="164"/>
                  </a:lnTo>
                  <a:lnTo>
                    <a:pt x="69" y="0"/>
                  </a:lnTo>
                  <a:lnTo>
                    <a:pt x="84" y="6"/>
                  </a:lnTo>
                  <a:lnTo>
                    <a:pt x="12" y="17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7" name="Freeform 28">
              <a:extLst>
                <a:ext uri="{FF2B5EF4-FFF2-40B4-BE49-F238E27FC236}">
                  <a16:creationId xmlns:a16="http://schemas.microsoft.com/office/drawing/2014/main" id="{5A091894-50E1-4B1B-94B2-693B5DC5A0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8" name="Freeform 29">
              <a:extLst>
                <a:ext uri="{FF2B5EF4-FFF2-40B4-BE49-F238E27FC236}">
                  <a16:creationId xmlns:a16="http://schemas.microsoft.com/office/drawing/2014/main" id="{33665320-A7B0-4BE7-B587-654A5E130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2"/>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9" name="Freeform 36">
              <a:extLst>
                <a:ext uri="{FF2B5EF4-FFF2-40B4-BE49-F238E27FC236}">
                  <a16:creationId xmlns:a16="http://schemas.microsoft.com/office/drawing/2014/main" id="{5E731000-CA59-41D5-BBAF-4CF0C93CC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2"/>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0" name="Freeform 37">
              <a:extLst>
                <a:ext uri="{FF2B5EF4-FFF2-40B4-BE49-F238E27FC236}">
                  <a16:creationId xmlns:a16="http://schemas.microsoft.com/office/drawing/2014/main" id="{3ADE52FC-89F2-4DE3-90F2-23F8A19B5F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7"/>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1" name="Freeform 38">
              <a:extLst>
                <a:ext uri="{FF2B5EF4-FFF2-40B4-BE49-F238E27FC236}">
                  <a16:creationId xmlns:a16="http://schemas.microsoft.com/office/drawing/2014/main" id="{C598494B-717D-4E29-9D55-F0FEF36C0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2"/>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2" name="Freeform 39">
              <a:extLst>
                <a:ext uri="{FF2B5EF4-FFF2-40B4-BE49-F238E27FC236}">
                  <a16:creationId xmlns:a16="http://schemas.microsoft.com/office/drawing/2014/main" id="{4E748B28-C809-4A72-BA26-B42706005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2"/>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3" name="Freeform 40">
              <a:extLst>
                <a:ext uri="{FF2B5EF4-FFF2-40B4-BE49-F238E27FC236}">
                  <a16:creationId xmlns:a16="http://schemas.microsoft.com/office/drawing/2014/main" id="{1B55B6D8-6E87-41B4-8C20-4C59AB35B0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7"/>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4" name="Freeform 41">
              <a:extLst>
                <a:ext uri="{FF2B5EF4-FFF2-40B4-BE49-F238E27FC236}">
                  <a16:creationId xmlns:a16="http://schemas.microsoft.com/office/drawing/2014/main" id="{8AF0CB98-D797-4C0F-B534-B53FFEC58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7"/>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5" name="Freeform 42">
              <a:extLst>
                <a:ext uri="{FF2B5EF4-FFF2-40B4-BE49-F238E27FC236}">
                  <a16:creationId xmlns:a16="http://schemas.microsoft.com/office/drawing/2014/main" id="{8161F426-0884-4746-ADFB-ED2E8ED5E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4"/>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6" name="Freeform 43">
              <a:extLst>
                <a:ext uri="{FF2B5EF4-FFF2-40B4-BE49-F238E27FC236}">
                  <a16:creationId xmlns:a16="http://schemas.microsoft.com/office/drawing/2014/main" id="{9FB6AEF0-B7A7-4C34-8BCA-D1939E5C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7"/>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7" name="Freeform 44">
              <a:extLst>
                <a:ext uri="{FF2B5EF4-FFF2-40B4-BE49-F238E27FC236}">
                  <a16:creationId xmlns:a16="http://schemas.microsoft.com/office/drawing/2014/main" id="{C4221C70-D5F8-42A7-B0AF-B63791EFA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4"/>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8" name="Freeform 57">
              <a:extLst>
                <a:ext uri="{FF2B5EF4-FFF2-40B4-BE49-F238E27FC236}">
                  <a16:creationId xmlns:a16="http://schemas.microsoft.com/office/drawing/2014/main" id="{4C075733-AA99-4CB2-934E-9F42E6FC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4"/>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9" name="Freeform 58">
              <a:extLst>
                <a:ext uri="{FF2B5EF4-FFF2-40B4-BE49-F238E27FC236}">
                  <a16:creationId xmlns:a16="http://schemas.microsoft.com/office/drawing/2014/main" id="{266B426D-F5FB-456F-84B5-2DACFEA7A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2"/>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sp>
        <p:nvSpPr>
          <p:cNvPr id="91" name="Round Diagonal Corner Rectangle 6">
            <a:extLst>
              <a:ext uri="{FF2B5EF4-FFF2-40B4-BE49-F238E27FC236}">
                <a16:creationId xmlns:a16="http://schemas.microsoft.com/office/drawing/2014/main" id="{083A6575-45DF-4CD7-8E7D-50E51B82D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1680" y="808057"/>
            <a:ext cx="9370695"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C55F58E-8382-EEC6-1EC1-F98BFC10292D}"/>
              </a:ext>
            </a:extLst>
          </p:cNvPr>
          <p:cNvPicPr>
            <a:picLocks noChangeAspect="1"/>
          </p:cNvPicPr>
          <p:nvPr/>
        </p:nvPicPr>
        <p:blipFill>
          <a:blip r:embed="rId4"/>
          <a:stretch>
            <a:fillRect/>
          </a:stretch>
        </p:blipFill>
        <p:spPr>
          <a:xfrm>
            <a:off x="4395046" y="1136606"/>
            <a:ext cx="4600298" cy="4577297"/>
          </a:xfrm>
          <a:prstGeom prst="rect">
            <a:avLst/>
          </a:prstGeom>
        </p:spPr>
      </p:pic>
    </p:spTree>
    <p:extLst>
      <p:ext uri="{BB962C8B-B14F-4D97-AF65-F5344CB8AC3E}">
        <p14:creationId xmlns:p14="http://schemas.microsoft.com/office/powerpoint/2010/main" val="325380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27AFF-C1AD-D7CF-1511-E450107D8795}"/>
              </a:ext>
            </a:extLst>
          </p:cNvPr>
          <p:cNvPicPr>
            <a:picLocks noChangeAspect="1"/>
          </p:cNvPicPr>
          <p:nvPr/>
        </p:nvPicPr>
        <p:blipFill>
          <a:blip r:embed="rId2"/>
          <a:stretch>
            <a:fillRect/>
          </a:stretch>
        </p:blipFill>
        <p:spPr>
          <a:xfrm>
            <a:off x="1280440" y="914049"/>
            <a:ext cx="9631119" cy="5029902"/>
          </a:xfrm>
          <a:prstGeom prst="rect">
            <a:avLst/>
          </a:prstGeom>
        </p:spPr>
      </p:pic>
    </p:spTree>
    <p:extLst>
      <p:ext uri="{BB962C8B-B14F-4D97-AF65-F5344CB8AC3E}">
        <p14:creationId xmlns:p14="http://schemas.microsoft.com/office/powerpoint/2010/main" val="76438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3" name="TextBox 2">
            <a:extLst>
              <a:ext uri="{FF2B5EF4-FFF2-40B4-BE49-F238E27FC236}">
                <a16:creationId xmlns:a16="http://schemas.microsoft.com/office/drawing/2014/main" id="{CB7A1A7B-5D5D-4C6D-C198-90E685126A19}"/>
              </a:ext>
            </a:extLst>
          </p:cNvPr>
          <p:cNvSpPr txBox="1"/>
          <p:nvPr/>
        </p:nvSpPr>
        <p:spPr>
          <a:xfrm>
            <a:off x="2753292" y="-24950"/>
            <a:ext cx="6685416" cy="14785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cap="all" dirty="0">
                <a:latin typeface="+mj-lt"/>
                <a:ea typeface="+mj-ea"/>
                <a:cs typeface="+mj-cs"/>
              </a:rPr>
              <a:t>Greedy Best-First Search (GBFS)</a:t>
            </a:r>
          </a:p>
        </p:txBody>
      </p:sp>
      <p:sp>
        <p:nvSpPr>
          <p:cNvPr id="5" name="TextBox 4">
            <a:extLst>
              <a:ext uri="{FF2B5EF4-FFF2-40B4-BE49-F238E27FC236}">
                <a16:creationId xmlns:a16="http://schemas.microsoft.com/office/drawing/2014/main" id="{846BC5AB-2AF6-F3BB-D305-7EB2BBDDD1A0}"/>
              </a:ext>
            </a:extLst>
          </p:cNvPr>
          <p:cNvSpPr txBox="1"/>
          <p:nvPr/>
        </p:nvSpPr>
        <p:spPr>
          <a:xfrm>
            <a:off x="1141412" y="2249487"/>
            <a:ext cx="4459287" cy="3965046"/>
          </a:xfrm>
          <a:prstGeom prst="rect">
            <a:avLst/>
          </a:prstGeom>
        </p:spPr>
        <p:txBody>
          <a:bodyPr vert="horz" lIns="91440" tIns="45720" rIns="91440" bIns="45720" rtlCol="0">
            <a:normAutofit/>
          </a:bodyPr>
          <a:lstStyle/>
          <a:p>
            <a:pPr indent="-228600" defTabSz="914400">
              <a:lnSpc>
                <a:spcPct val="120000"/>
              </a:lnSpc>
              <a:spcAft>
                <a:spcPts val="600"/>
              </a:spcAft>
              <a:buSzPct val="125000"/>
              <a:buFont typeface="Arial" panose="020B0604020202020204" pitchFamily="34" charset="0"/>
              <a:buChar char="•"/>
            </a:pPr>
            <a:r>
              <a:rPr lang="en-US" sz="2000" b="1"/>
              <a:t>Greedy Best-First Search (GBFS)</a:t>
            </a:r>
            <a:r>
              <a:rPr lang="en-US" sz="2000"/>
              <a:t> is an </a:t>
            </a:r>
            <a:r>
              <a:rPr lang="en-US" sz="2000" b="1"/>
              <a:t>informed search algorithm</a:t>
            </a:r>
            <a:r>
              <a:rPr lang="en-US" sz="2000"/>
              <a:t> that selects the next node to expand based solely on a </a:t>
            </a:r>
            <a:r>
              <a:rPr lang="en-US" sz="2000" b="1"/>
              <a:t>heuristic estimate</a:t>
            </a:r>
            <a:r>
              <a:rPr lang="en-US" sz="2000"/>
              <a:t> of how close the node is to the goal.</a:t>
            </a:r>
          </a:p>
          <a:p>
            <a:pPr indent="-228600" defTabSz="914400">
              <a:lnSpc>
                <a:spcPct val="120000"/>
              </a:lnSpc>
              <a:spcAft>
                <a:spcPts val="600"/>
              </a:spcAft>
              <a:buSzPct val="125000"/>
              <a:buFont typeface="Arial" panose="020B0604020202020204" pitchFamily="34" charset="0"/>
              <a:buChar char="•"/>
            </a:pPr>
            <a:endParaRPr lang="en-US" sz="2000"/>
          </a:p>
          <a:p>
            <a:pPr indent="-228600" defTabSz="914400">
              <a:lnSpc>
                <a:spcPct val="120000"/>
              </a:lnSpc>
              <a:spcAft>
                <a:spcPts val="600"/>
              </a:spcAft>
              <a:buSzPct val="125000"/>
              <a:buFont typeface="Arial" panose="020B0604020202020204" pitchFamily="34" charset="0"/>
              <a:buChar char="•"/>
            </a:pPr>
            <a:r>
              <a:rPr lang="en-US" sz="2000"/>
              <a:t>It is called </a:t>
            </a:r>
            <a:r>
              <a:rPr lang="en-US" sz="2000" i="1"/>
              <a:t>“greedy”</a:t>
            </a:r>
            <a:r>
              <a:rPr lang="en-US" sz="2000"/>
              <a:t> because it always chooses the node that appears to be </a:t>
            </a:r>
            <a:r>
              <a:rPr lang="en-US" sz="2000" b="1"/>
              <a:t>closest to the goal</a:t>
            </a:r>
            <a:r>
              <a:rPr lang="en-US" sz="2000"/>
              <a:t>, without considering the cost already spent.</a:t>
            </a:r>
          </a:p>
        </p:txBody>
      </p:sp>
      <p:pic>
        <p:nvPicPr>
          <p:cNvPr id="7" name="Picture 6">
            <a:extLst>
              <a:ext uri="{FF2B5EF4-FFF2-40B4-BE49-F238E27FC236}">
                <a16:creationId xmlns:a16="http://schemas.microsoft.com/office/drawing/2014/main" id="{1FF6E126-45C9-C9A1-4C3B-9DE68BB8AEF7}"/>
              </a:ext>
            </a:extLst>
          </p:cNvPr>
          <p:cNvPicPr>
            <a:picLocks noChangeAspect="1"/>
          </p:cNvPicPr>
          <p:nvPr/>
        </p:nvPicPr>
        <p:blipFill>
          <a:blip r:embed="rId4"/>
          <a:stretch>
            <a:fillRect/>
          </a:stretch>
        </p:blipFill>
        <p:spPr>
          <a:xfrm>
            <a:off x="6096000" y="2307223"/>
            <a:ext cx="5456279" cy="221860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6" name="Group 15">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7"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1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5"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6"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29"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34"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7"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2"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sp>
        <p:nvSpPr>
          <p:cNvPr id="4" name="TextBox 3">
            <a:extLst>
              <a:ext uri="{FF2B5EF4-FFF2-40B4-BE49-F238E27FC236}">
                <a16:creationId xmlns:a16="http://schemas.microsoft.com/office/drawing/2014/main" id="{9C680F9D-4ACD-715D-24AE-61C4C1BD145A}"/>
              </a:ext>
            </a:extLst>
          </p:cNvPr>
          <p:cNvSpPr txBox="1"/>
          <p:nvPr/>
        </p:nvSpPr>
        <p:spPr>
          <a:xfrm>
            <a:off x="5924548" y="4750525"/>
            <a:ext cx="6101442" cy="1200329"/>
          </a:xfrm>
          <a:prstGeom prst="rect">
            <a:avLst/>
          </a:prstGeom>
          <a:noFill/>
        </p:spPr>
        <p:txBody>
          <a:bodyPr wrap="square">
            <a:spAutoFit/>
          </a:bodyPr>
          <a:lstStyle/>
          <a:p>
            <a:r>
              <a:rPr lang="en-GB" b="0" i="0" dirty="0">
                <a:effectLst/>
                <a:latin typeface="Inter-Regular"/>
              </a:rPr>
              <a:t>It </a:t>
            </a:r>
            <a:r>
              <a:rPr lang="en-GB" b="0" i="0" dirty="0" err="1">
                <a:effectLst/>
                <a:latin typeface="Inter-Regular"/>
              </a:rPr>
              <a:t>favors</a:t>
            </a:r>
            <a:r>
              <a:rPr lang="en-GB" b="0" i="0" dirty="0">
                <a:effectLst/>
                <a:latin typeface="Inter-Regular"/>
              </a:rPr>
              <a:t> those nodes that look like they are closest to the goal, but it does not always guarantee an optimal solution. It is useful when a good heuristic is found, meaning that we do not always have to solve the problem from scratch.</a:t>
            </a:r>
            <a:endParaRPr lang="en-GB" dirty="0"/>
          </a:p>
        </p:txBody>
      </p:sp>
    </p:spTree>
    <p:extLst>
      <p:ext uri="{BB962C8B-B14F-4D97-AF65-F5344CB8AC3E}">
        <p14:creationId xmlns:p14="http://schemas.microsoft.com/office/powerpoint/2010/main" val="259669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E6E8-DC74-EECA-CFC9-B5A8672D97E7}"/>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Working Principle</a:t>
            </a:r>
          </a:p>
        </p:txBody>
      </p:sp>
      <p:sp>
        <p:nvSpPr>
          <p:cNvPr id="3" name="Content Placeholder 2">
            <a:extLst>
              <a:ext uri="{FF2B5EF4-FFF2-40B4-BE49-F238E27FC236}">
                <a16:creationId xmlns:a16="http://schemas.microsoft.com/office/drawing/2014/main" id="{1EB84464-6617-E812-42EF-B8933C388BBD}"/>
              </a:ext>
            </a:extLst>
          </p:cNvPr>
          <p:cNvSpPr>
            <a:spLocks noGrp="1"/>
          </p:cNvSpPr>
          <p:nvPr>
            <p:ph idx="1"/>
          </p:nvPr>
        </p:nvSpPr>
        <p:spPr>
          <a:xfrm>
            <a:off x="2036147" y="2097088"/>
            <a:ext cx="9905999" cy="3541714"/>
          </a:xfrm>
        </p:spPr>
        <p:txBody>
          <a:bodyPr/>
          <a:lstStyle/>
          <a:p>
            <a:r>
              <a:rPr lang="en-GB" dirty="0"/>
              <a:t>Start from initial node.</a:t>
            </a:r>
          </a:p>
          <a:p>
            <a:r>
              <a:rPr lang="en-GB" dirty="0"/>
              <a:t>Insert it into a </a:t>
            </a:r>
            <a:r>
              <a:rPr lang="en-GB" b="1" dirty="0"/>
              <a:t>priority queue</a:t>
            </a:r>
            <a:r>
              <a:rPr lang="en-GB" dirty="0"/>
              <a:t>.</a:t>
            </a:r>
          </a:p>
          <a:p>
            <a:r>
              <a:rPr lang="en-GB" dirty="0"/>
              <a:t>Always expand the node with the </a:t>
            </a:r>
            <a:r>
              <a:rPr lang="en-GB" b="1" dirty="0"/>
              <a:t>lowest h(n)</a:t>
            </a:r>
            <a:r>
              <a:rPr lang="en-GB" dirty="0"/>
              <a:t>.</a:t>
            </a:r>
          </a:p>
          <a:p>
            <a:r>
              <a:rPr lang="en-GB" dirty="0"/>
              <a:t>Stop when goal is reached.</a:t>
            </a:r>
          </a:p>
          <a:p>
            <a:r>
              <a:rPr lang="en-GB" dirty="0"/>
              <a:t>Uses:</a:t>
            </a:r>
          </a:p>
          <a:p>
            <a:r>
              <a:rPr lang="en-GB" b="1" dirty="0"/>
              <a:t>Priority Queue (Min-Heap)</a:t>
            </a:r>
            <a:endParaRPr lang="en-GB" dirty="0"/>
          </a:p>
          <a:p>
            <a:endParaRPr lang="en-GB" dirty="0"/>
          </a:p>
        </p:txBody>
      </p:sp>
    </p:spTree>
    <p:extLst>
      <p:ext uri="{BB962C8B-B14F-4D97-AF65-F5344CB8AC3E}">
        <p14:creationId xmlns:p14="http://schemas.microsoft.com/office/powerpoint/2010/main" val="368123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75AF3B-5284-4B97-9BB7-55C6FB369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0F1F7ED-DA39-478F-85DA-317DE08941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3" name="Group 12">
              <a:extLst>
                <a:ext uri="{FF2B5EF4-FFF2-40B4-BE49-F238E27FC236}">
                  <a16:creationId xmlns:a16="http://schemas.microsoft.com/office/drawing/2014/main" id="{1DAE5903-52E8-4F25-8473-93EF483776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5" name="Rectangle 5">
                <a:extLst>
                  <a:ext uri="{FF2B5EF4-FFF2-40B4-BE49-F238E27FC236}">
                    <a16:creationId xmlns:a16="http://schemas.microsoft.com/office/drawing/2014/main" id="{894835C1-32DE-4571-AD10-28D58CB8CFD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097A5B92-0B48-4251-9764-D34DF88920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E222BF19-57E7-43F3-A2B9-2398BEF966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0C8836E-B7D9-48A9-8FD9-4CC52AF44D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8504740E-456D-4FB9-9520-4317CCFA71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1563A7B4-B1D5-4F93-AFF9-2EB78655F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D139ED24-FA37-4470-8B42-D0D00EDE1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48825AA7-BB26-45C2-93A2-1AD8D9A232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A98D0B91-D4E4-402D-8234-E96987219E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94F1DB97-3769-4DA5-9F45-47132C312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A9BC86E2-B185-4D80-81B5-A8D387E67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A773F49-8CD0-46DC-B986-F2DB57BD726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8C55A009-3401-4888-93C7-4ED51CBC6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10B44829-5BB5-48C5-8492-699971FE7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30C1F9A0-4FA6-4F6F-B2D0-A1BBA41DF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01BF274F-C7B8-44B4-A183-307D8619D2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037E8930-0F22-4558-9432-F18953E32A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9AFC3429-FF29-47FF-A4A8-317A979DB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91D48543-2C05-4768-80B1-ECA6F8850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3AC527CC-154C-4370-A25B-74AC5B4A6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798B18F5-51C9-4E50-95C5-A850EF5398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15B4CF27-638C-4979-B0FD-6263E130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236C6A22-48A2-4442-B82D-30DB49827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1BB7BCE1-0D99-412E-ABA6-81412638E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C20E57E0-0912-44F2-93DA-75E4D13F3B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DF059390-54ED-44F4-983F-92FF36AD9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42D5E9ED-595D-443D-8CDC-D8FCD4021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DB14A457-C54A-4F1E-91FB-0FEE49877D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5" name="Freeform 32">
                <a:extLst>
                  <a:ext uri="{FF2B5EF4-FFF2-40B4-BE49-F238E27FC236}">
                    <a16:creationId xmlns:a16="http://schemas.microsoft.com/office/drawing/2014/main" id="{791F3E2E-D393-464E-84B4-9B30D071A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BEEAD6F-6425-4F85-A8A8-4FF19A909B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8AACA44E-9D6C-4708-8D61-D767B6620B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B6E3525F-9937-463E-872C-8EB7C62D1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BE829B0B-C602-40F1-81D1-A55332343D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92660531-24B5-4B97-A4A2-64686E235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6242D0CE-6FFD-4D17-AC26-BD3E481195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61631F37-AF37-4DB9-8D98-A08586C76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2A2597FF-2F22-40BB-A7B3-19C4DFCFFA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DCC8773C-0113-4046-B222-C8F4080AF38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1B17CCE2-CEEF-40CA-8C4D-0DC2DCA78A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B67E662B-CB40-D22C-A8DE-9E83B00FB61D}"/>
              </a:ext>
            </a:extLst>
          </p:cNvPr>
          <p:cNvSpPr>
            <a:spLocks noGrp="1"/>
          </p:cNvSpPr>
          <p:nvPr>
            <p:ph type="title"/>
          </p:nvPr>
        </p:nvSpPr>
        <p:spPr>
          <a:xfrm>
            <a:off x="1292161" y="-284300"/>
            <a:ext cx="4747088" cy="1478570"/>
          </a:xfrm>
        </p:spPr>
        <p:txBody>
          <a:bodyPr>
            <a:normAutofit/>
          </a:bodyPr>
          <a:lstStyle/>
          <a:p>
            <a:r>
              <a:rPr lang="en-GB">
                <a:solidFill>
                  <a:srgbClr val="FFFFFF"/>
                </a:solidFill>
                <a:latin typeface="Times New Roman" panose="02020603050405020304" pitchFamily="18" charset="0"/>
                <a:cs typeface="Times New Roman" panose="02020603050405020304" pitchFamily="18" charset="0"/>
              </a:rPr>
              <a:t>Example Graph</a:t>
            </a:r>
            <a:endParaRPr lang="en-GB" dirty="0">
              <a:solidFill>
                <a:srgbClr val="FFFFFF"/>
              </a:solidFill>
              <a:latin typeface="Times New Roman" panose="02020603050405020304" pitchFamily="18" charset="0"/>
              <a:cs typeface="Times New Roman" panose="02020603050405020304" pitchFamily="18" charset="0"/>
            </a:endParaRPr>
          </a:p>
        </p:txBody>
      </p:sp>
      <p:sp useBgFill="1">
        <p:nvSpPr>
          <p:cNvPr id="55" name="Round Diagonal Corner Rectangle 9">
            <a:extLst>
              <a:ext uri="{FF2B5EF4-FFF2-40B4-BE49-F238E27FC236}">
                <a16:creationId xmlns:a16="http://schemas.microsoft.com/office/drawing/2014/main" id="{66D4F5BA-1D71-49B2-8A7F-6B4EB94D7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5F24B7-E27B-3F2F-1576-C8D97DFA3F4A}"/>
              </a:ext>
            </a:extLst>
          </p:cNvPr>
          <p:cNvPicPr>
            <a:picLocks noChangeAspect="1"/>
          </p:cNvPicPr>
          <p:nvPr/>
        </p:nvPicPr>
        <p:blipFill>
          <a:blip r:embed="rId3"/>
          <a:stretch>
            <a:fillRect/>
          </a:stretch>
        </p:blipFill>
        <p:spPr>
          <a:xfrm>
            <a:off x="1118988" y="1487077"/>
            <a:ext cx="4635583" cy="3887909"/>
          </a:xfrm>
          <a:prstGeom prst="rect">
            <a:avLst/>
          </a:prstGeom>
        </p:spPr>
      </p:pic>
      <p:pic>
        <p:nvPicPr>
          <p:cNvPr id="7" name="Picture 6">
            <a:extLst>
              <a:ext uri="{FF2B5EF4-FFF2-40B4-BE49-F238E27FC236}">
                <a16:creationId xmlns:a16="http://schemas.microsoft.com/office/drawing/2014/main" id="{EA997B3C-1EE7-26F6-7D1D-965B8F9E9C43}"/>
              </a:ext>
            </a:extLst>
          </p:cNvPr>
          <p:cNvPicPr>
            <a:picLocks noChangeAspect="1"/>
          </p:cNvPicPr>
          <p:nvPr/>
        </p:nvPicPr>
        <p:blipFill>
          <a:blip r:embed="rId4"/>
          <a:stretch>
            <a:fillRect/>
          </a:stretch>
        </p:blipFill>
        <p:spPr>
          <a:xfrm>
            <a:off x="6283618" y="1064641"/>
            <a:ext cx="5366255" cy="4699572"/>
          </a:xfrm>
          <a:prstGeom prst="rect">
            <a:avLst/>
          </a:prstGeom>
        </p:spPr>
      </p:pic>
    </p:spTree>
    <p:extLst>
      <p:ext uri="{BB962C8B-B14F-4D97-AF65-F5344CB8AC3E}">
        <p14:creationId xmlns:p14="http://schemas.microsoft.com/office/powerpoint/2010/main" val="148905460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C5BBF-42A5-E47E-5AE8-1C0C6372BEC5}"/>
              </a:ext>
            </a:extLst>
          </p:cNvPr>
          <p:cNvSpPr>
            <a:spLocks noGrp="1"/>
          </p:cNvSpPr>
          <p:nvPr>
            <p:ph type="title"/>
          </p:nvPr>
        </p:nvSpPr>
        <p:spPr>
          <a:xfrm>
            <a:off x="1141412" y="0"/>
            <a:ext cx="9905998" cy="1478570"/>
          </a:xfrm>
        </p:spPr>
        <p:txBody>
          <a:bodyPr/>
          <a:lstStyle/>
          <a:p>
            <a:r>
              <a:rPr lang="en-GB" dirty="0">
                <a:latin typeface="Times New Roman" panose="02020603050405020304" pitchFamily="18" charset="0"/>
                <a:cs typeface="Times New Roman" panose="02020603050405020304" pitchFamily="18" charset="0"/>
              </a:rPr>
              <a:t>Greedy Best First Search Solution</a:t>
            </a:r>
          </a:p>
        </p:txBody>
      </p:sp>
      <p:pic>
        <p:nvPicPr>
          <p:cNvPr id="5" name="Picture 4">
            <a:extLst>
              <a:ext uri="{FF2B5EF4-FFF2-40B4-BE49-F238E27FC236}">
                <a16:creationId xmlns:a16="http://schemas.microsoft.com/office/drawing/2014/main" id="{3A6024C0-CEE7-9416-2432-EBACC120E0A2}"/>
              </a:ext>
            </a:extLst>
          </p:cNvPr>
          <p:cNvPicPr>
            <a:picLocks noChangeAspect="1"/>
          </p:cNvPicPr>
          <p:nvPr/>
        </p:nvPicPr>
        <p:blipFill>
          <a:blip r:embed="rId2"/>
          <a:stretch>
            <a:fillRect/>
          </a:stretch>
        </p:blipFill>
        <p:spPr>
          <a:xfrm>
            <a:off x="1478337" y="1683818"/>
            <a:ext cx="1558777" cy="1318965"/>
          </a:xfrm>
          <a:prstGeom prst="rect">
            <a:avLst/>
          </a:prstGeom>
        </p:spPr>
      </p:pic>
      <p:pic>
        <p:nvPicPr>
          <p:cNvPr id="7" name="Picture 6">
            <a:extLst>
              <a:ext uri="{FF2B5EF4-FFF2-40B4-BE49-F238E27FC236}">
                <a16:creationId xmlns:a16="http://schemas.microsoft.com/office/drawing/2014/main" id="{1FCDE987-102E-4235-DBD3-EFB68E481061}"/>
              </a:ext>
            </a:extLst>
          </p:cNvPr>
          <p:cNvPicPr>
            <a:picLocks noChangeAspect="1"/>
          </p:cNvPicPr>
          <p:nvPr/>
        </p:nvPicPr>
        <p:blipFill>
          <a:blip r:embed="rId3"/>
          <a:stretch>
            <a:fillRect/>
          </a:stretch>
        </p:blipFill>
        <p:spPr>
          <a:xfrm>
            <a:off x="3788230" y="1682144"/>
            <a:ext cx="2057400" cy="1537139"/>
          </a:xfrm>
          <a:prstGeom prst="rect">
            <a:avLst/>
          </a:prstGeom>
        </p:spPr>
      </p:pic>
      <p:pic>
        <p:nvPicPr>
          <p:cNvPr id="9" name="Picture 8">
            <a:extLst>
              <a:ext uri="{FF2B5EF4-FFF2-40B4-BE49-F238E27FC236}">
                <a16:creationId xmlns:a16="http://schemas.microsoft.com/office/drawing/2014/main" id="{A0B8C729-0A03-E954-9DA4-5E78D5E1F9BB}"/>
              </a:ext>
            </a:extLst>
          </p:cNvPr>
          <p:cNvPicPr>
            <a:picLocks noChangeAspect="1"/>
          </p:cNvPicPr>
          <p:nvPr/>
        </p:nvPicPr>
        <p:blipFill>
          <a:blip r:embed="rId4"/>
          <a:stretch>
            <a:fillRect/>
          </a:stretch>
        </p:blipFill>
        <p:spPr>
          <a:xfrm>
            <a:off x="6596746" y="1581949"/>
            <a:ext cx="2216725" cy="1729533"/>
          </a:xfrm>
          <a:prstGeom prst="rect">
            <a:avLst/>
          </a:prstGeom>
        </p:spPr>
      </p:pic>
      <p:pic>
        <p:nvPicPr>
          <p:cNvPr id="11" name="Picture 10">
            <a:extLst>
              <a:ext uri="{FF2B5EF4-FFF2-40B4-BE49-F238E27FC236}">
                <a16:creationId xmlns:a16="http://schemas.microsoft.com/office/drawing/2014/main" id="{8A2E805C-15FF-1612-2475-10288E19D25F}"/>
              </a:ext>
            </a:extLst>
          </p:cNvPr>
          <p:cNvPicPr>
            <a:picLocks noChangeAspect="1"/>
          </p:cNvPicPr>
          <p:nvPr/>
        </p:nvPicPr>
        <p:blipFill>
          <a:blip r:embed="rId5"/>
          <a:stretch>
            <a:fillRect/>
          </a:stretch>
        </p:blipFill>
        <p:spPr>
          <a:xfrm>
            <a:off x="9176662" y="1542591"/>
            <a:ext cx="2166251" cy="1768891"/>
          </a:xfrm>
          <a:prstGeom prst="rect">
            <a:avLst/>
          </a:prstGeom>
        </p:spPr>
      </p:pic>
      <p:pic>
        <p:nvPicPr>
          <p:cNvPr id="13" name="Picture 12">
            <a:extLst>
              <a:ext uri="{FF2B5EF4-FFF2-40B4-BE49-F238E27FC236}">
                <a16:creationId xmlns:a16="http://schemas.microsoft.com/office/drawing/2014/main" id="{F9AA9CB2-9667-FEBC-ED31-F29AA131311D}"/>
              </a:ext>
            </a:extLst>
          </p:cNvPr>
          <p:cNvPicPr>
            <a:picLocks noChangeAspect="1"/>
          </p:cNvPicPr>
          <p:nvPr/>
        </p:nvPicPr>
        <p:blipFill>
          <a:blip r:embed="rId6"/>
          <a:stretch>
            <a:fillRect/>
          </a:stretch>
        </p:blipFill>
        <p:spPr>
          <a:xfrm>
            <a:off x="1384875" y="3855218"/>
            <a:ext cx="2912589" cy="1121346"/>
          </a:xfrm>
          <a:prstGeom prst="rect">
            <a:avLst/>
          </a:prstGeom>
        </p:spPr>
      </p:pic>
      <p:pic>
        <p:nvPicPr>
          <p:cNvPr id="15" name="Picture 14">
            <a:extLst>
              <a:ext uri="{FF2B5EF4-FFF2-40B4-BE49-F238E27FC236}">
                <a16:creationId xmlns:a16="http://schemas.microsoft.com/office/drawing/2014/main" id="{E31A91FE-02AE-38A8-1BBD-5C57EE8AA6AB}"/>
              </a:ext>
            </a:extLst>
          </p:cNvPr>
          <p:cNvPicPr>
            <a:picLocks noChangeAspect="1"/>
          </p:cNvPicPr>
          <p:nvPr/>
        </p:nvPicPr>
        <p:blipFill>
          <a:blip r:embed="rId7"/>
          <a:stretch>
            <a:fillRect/>
          </a:stretch>
        </p:blipFill>
        <p:spPr>
          <a:xfrm>
            <a:off x="6732816" y="4246607"/>
            <a:ext cx="3250875" cy="2058888"/>
          </a:xfrm>
          <a:prstGeom prst="rect">
            <a:avLst/>
          </a:prstGeom>
        </p:spPr>
      </p:pic>
    </p:spTree>
    <p:extLst>
      <p:ext uri="{BB962C8B-B14F-4D97-AF65-F5344CB8AC3E}">
        <p14:creationId xmlns:p14="http://schemas.microsoft.com/office/powerpoint/2010/main" val="36402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6D79-B059-5994-6376-0BD173D93F5B}"/>
              </a:ext>
            </a:extLst>
          </p:cNvPr>
          <p:cNvSpPr>
            <a:spLocks noGrp="1"/>
          </p:cNvSpPr>
          <p:nvPr>
            <p:ph type="title"/>
          </p:nvPr>
        </p:nvSpPr>
        <p:spPr>
          <a:xfrm>
            <a:off x="1141412" y="87576"/>
            <a:ext cx="9905998" cy="1478570"/>
          </a:xfrm>
        </p:spPr>
        <p:txBody>
          <a:bodyPr/>
          <a:lstStyle/>
          <a:p>
            <a:r>
              <a:rPr lang="en-GB" dirty="0">
                <a:latin typeface="Times New Roman" panose="02020603050405020304" pitchFamily="18" charset="0"/>
                <a:cs typeface="Times New Roman" panose="02020603050405020304" pitchFamily="18" charset="0"/>
              </a:rPr>
              <a:t>Algorithm (Pseudocode)</a:t>
            </a:r>
          </a:p>
        </p:txBody>
      </p:sp>
      <p:pic>
        <p:nvPicPr>
          <p:cNvPr id="5" name="Picture 4">
            <a:extLst>
              <a:ext uri="{FF2B5EF4-FFF2-40B4-BE49-F238E27FC236}">
                <a16:creationId xmlns:a16="http://schemas.microsoft.com/office/drawing/2014/main" id="{6CD77541-F500-8FA9-3B0C-DFAECDCFC856}"/>
              </a:ext>
            </a:extLst>
          </p:cNvPr>
          <p:cNvPicPr>
            <a:picLocks noChangeAspect="1"/>
          </p:cNvPicPr>
          <p:nvPr/>
        </p:nvPicPr>
        <p:blipFill>
          <a:blip r:embed="rId2"/>
          <a:stretch>
            <a:fillRect/>
          </a:stretch>
        </p:blipFill>
        <p:spPr>
          <a:xfrm>
            <a:off x="1244158" y="1345832"/>
            <a:ext cx="5855785" cy="2779854"/>
          </a:xfrm>
          <a:prstGeom prst="rect">
            <a:avLst/>
          </a:prstGeom>
        </p:spPr>
      </p:pic>
      <p:sp>
        <p:nvSpPr>
          <p:cNvPr id="7" name="TextBox 6">
            <a:extLst>
              <a:ext uri="{FF2B5EF4-FFF2-40B4-BE49-F238E27FC236}">
                <a16:creationId xmlns:a16="http://schemas.microsoft.com/office/drawing/2014/main" id="{D013C8FB-FA19-062E-AD85-0F0C4DEEF2A4}"/>
              </a:ext>
            </a:extLst>
          </p:cNvPr>
          <p:cNvSpPr txBox="1"/>
          <p:nvPr/>
        </p:nvSpPr>
        <p:spPr>
          <a:xfrm>
            <a:off x="8201772" y="376022"/>
            <a:ext cx="2845638" cy="5909310"/>
          </a:xfrm>
          <a:prstGeom prst="rect">
            <a:avLst/>
          </a:prstGeom>
          <a:noFill/>
        </p:spPr>
        <p:txBody>
          <a:bodyPr wrap="square">
            <a:spAutoFit/>
          </a:bodyPr>
          <a:lstStyle/>
          <a:p>
            <a:r>
              <a:rPr lang="en-GB" dirty="0"/>
              <a:t>import </a:t>
            </a:r>
            <a:r>
              <a:rPr lang="en-GB" dirty="0" err="1"/>
              <a:t>heapq</a:t>
            </a:r>
            <a:endParaRPr lang="en-GB" dirty="0"/>
          </a:p>
          <a:p>
            <a:endParaRPr lang="en-GB" dirty="0"/>
          </a:p>
          <a:p>
            <a:r>
              <a:rPr lang="en-GB" dirty="0"/>
              <a:t>graph = {</a:t>
            </a:r>
          </a:p>
          <a:p>
            <a:r>
              <a:rPr lang="en-GB" dirty="0"/>
              <a:t>    'A': ['B', 'C'],</a:t>
            </a:r>
          </a:p>
          <a:p>
            <a:r>
              <a:rPr lang="en-GB" dirty="0"/>
              <a:t>    'B': ['D', 'E'],</a:t>
            </a:r>
          </a:p>
          <a:p>
            <a:r>
              <a:rPr lang="en-GB" dirty="0"/>
              <a:t>    'C': ['F'],</a:t>
            </a:r>
          </a:p>
          <a:p>
            <a:r>
              <a:rPr lang="en-GB" dirty="0"/>
              <a:t>    'D': [],</a:t>
            </a:r>
          </a:p>
          <a:p>
            <a:r>
              <a:rPr lang="en-GB" dirty="0"/>
              <a:t>    'E': [],</a:t>
            </a:r>
          </a:p>
          <a:p>
            <a:r>
              <a:rPr lang="en-GB" dirty="0"/>
              <a:t>    'F': ['G'],</a:t>
            </a:r>
          </a:p>
          <a:p>
            <a:r>
              <a:rPr lang="en-GB" dirty="0"/>
              <a:t>    'G': []</a:t>
            </a:r>
          </a:p>
          <a:p>
            <a:r>
              <a:rPr lang="en-GB" dirty="0"/>
              <a:t>}</a:t>
            </a:r>
          </a:p>
          <a:p>
            <a:endParaRPr lang="en-GB" dirty="0"/>
          </a:p>
          <a:p>
            <a:r>
              <a:rPr lang="en-GB" dirty="0"/>
              <a:t>heuristic = {</a:t>
            </a:r>
          </a:p>
          <a:p>
            <a:r>
              <a:rPr lang="en-GB" dirty="0"/>
              <a:t>    'A': 6,</a:t>
            </a:r>
          </a:p>
          <a:p>
            <a:r>
              <a:rPr lang="en-GB" dirty="0"/>
              <a:t>    'B': 4,</a:t>
            </a:r>
          </a:p>
          <a:p>
            <a:r>
              <a:rPr lang="en-GB" dirty="0"/>
              <a:t>    'C': 2,</a:t>
            </a:r>
          </a:p>
          <a:p>
            <a:r>
              <a:rPr lang="en-GB" dirty="0"/>
              <a:t>    'D': 5,</a:t>
            </a:r>
          </a:p>
          <a:p>
            <a:r>
              <a:rPr lang="en-GB" dirty="0"/>
              <a:t>    'E': 3,</a:t>
            </a:r>
          </a:p>
          <a:p>
            <a:r>
              <a:rPr lang="en-GB" dirty="0"/>
              <a:t>    'F': 1,</a:t>
            </a:r>
          </a:p>
          <a:p>
            <a:r>
              <a:rPr lang="en-GB" dirty="0"/>
              <a:t>    'G': 0</a:t>
            </a:r>
          </a:p>
          <a:p>
            <a:r>
              <a:rPr lang="en-GB" dirty="0"/>
              <a:t>}</a:t>
            </a:r>
          </a:p>
        </p:txBody>
      </p:sp>
    </p:spTree>
    <p:extLst>
      <p:ext uri="{BB962C8B-B14F-4D97-AF65-F5344CB8AC3E}">
        <p14:creationId xmlns:p14="http://schemas.microsoft.com/office/powerpoint/2010/main" val="419911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9A83-71D1-0129-2DA4-17523B2EC9A3}"/>
              </a:ext>
            </a:extLst>
          </p:cNvPr>
          <p:cNvSpPr>
            <a:spLocks noGrp="1"/>
          </p:cNvSpPr>
          <p:nvPr>
            <p:ph type="title"/>
          </p:nvPr>
        </p:nvSpPr>
        <p:spPr>
          <a:xfrm>
            <a:off x="1143001" y="97408"/>
            <a:ext cx="9905998" cy="1478570"/>
          </a:xfrm>
        </p:spPr>
        <p:txBody>
          <a:bodyPr/>
          <a:lstStyle/>
          <a:p>
            <a:r>
              <a:rPr lang="en-GB" dirty="0">
                <a:latin typeface="Times New Roman" panose="02020603050405020304" pitchFamily="18" charset="0"/>
                <a:cs typeface="Times New Roman" panose="02020603050405020304" pitchFamily="18" charset="0"/>
              </a:rPr>
              <a:t>Python Code</a:t>
            </a:r>
          </a:p>
        </p:txBody>
      </p:sp>
      <p:sp>
        <p:nvSpPr>
          <p:cNvPr id="3" name="Content Placeholder 2">
            <a:extLst>
              <a:ext uri="{FF2B5EF4-FFF2-40B4-BE49-F238E27FC236}">
                <a16:creationId xmlns:a16="http://schemas.microsoft.com/office/drawing/2014/main" id="{9A105120-7438-31C1-52FF-737EC2C5BD19}"/>
              </a:ext>
            </a:extLst>
          </p:cNvPr>
          <p:cNvSpPr>
            <a:spLocks noGrp="1"/>
          </p:cNvSpPr>
          <p:nvPr>
            <p:ph idx="1"/>
          </p:nvPr>
        </p:nvSpPr>
        <p:spPr>
          <a:xfrm>
            <a:off x="1466595" y="1199535"/>
            <a:ext cx="2495806" cy="3873911"/>
          </a:xfrm>
        </p:spPr>
        <p:txBody>
          <a:bodyPr>
            <a:noAutofit/>
          </a:bodyPr>
          <a:lstStyle/>
          <a:p>
            <a:pPr marL="0" indent="0">
              <a:buNone/>
            </a:pPr>
            <a:r>
              <a:rPr lang="en-GB" sz="2000" dirty="0">
                <a:latin typeface="Times New Roman" panose="02020603050405020304" pitchFamily="18" charset="0"/>
                <a:cs typeface="Times New Roman" panose="02020603050405020304" pitchFamily="18" charset="0"/>
              </a:rPr>
              <a:t>import </a:t>
            </a:r>
            <a:r>
              <a:rPr lang="en-GB" sz="2000" dirty="0" err="1">
                <a:latin typeface="Times New Roman" panose="02020603050405020304" pitchFamily="18" charset="0"/>
                <a:cs typeface="Times New Roman" panose="02020603050405020304" pitchFamily="18" charset="0"/>
              </a:rPr>
              <a:t>heapq</a:t>
            </a: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graph = {</a:t>
            </a:r>
          </a:p>
          <a:p>
            <a:pPr marL="0" indent="0">
              <a:buNone/>
            </a:pPr>
            <a:r>
              <a:rPr lang="en-GB" sz="2000" dirty="0">
                <a:latin typeface="Times New Roman" panose="02020603050405020304" pitchFamily="18" charset="0"/>
                <a:cs typeface="Times New Roman" panose="02020603050405020304" pitchFamily="18" charset="0"/>
              </a:rPr>
              <a:t>    'A': ['B', 'C'],</a:t>
            </a:r>
          </a:p>
          <a:p>
            <a:pPr marL="0" indent="0">
              <a:buNone/>
            </a:pPr>
            <a:r>
              <a:rPr lang="en-GB" sz="2000" dirty="0">
                <a:latin typeface="Times New Roman" panose="02020603050405020304" pitchFamily="18" charset="0"/>
                <a:cs typeface="Times New Roman" panose="02020603050405020304" pitchFamily="18" charset="0"/>
              </a:rPr>
              <a:t>    'B': ['D', 'E'],</a:t>
            </a:r>
          </a:p>
          <a:p>
            <a:pPr marL="0" indent="0">
              <a:buNone/>
            </a:pPr>
            <a:r>
              <a:rPr lang="en-GB" sz="2000" dirty="0">
                <a:latin typeface="Times New Roman" panose="02020603050405020304" pitchFamily="18" charset="0"/>
                <a:cs typeface="Times New Roman" panose="02020603050405020304" pitchFamily="18" charset="0"/>
              </a:rPr>
              <a:t>    'C': ['F'],</a:t>
            </a:r>
          </a:p>
          <a:p>
            <a:pPr marL="0" indent="0">
              <a:buNone/>
            </a:pPr>
            <a:r>
              <a:rPr lang="en-GB" sz="2000" dirty="0">
                <a:latin typeface="Times New Roman" panose="02020603050405020304" pitchFamily="18" charset="0"/>
                <a:cs typeface="Times New Roman" panose="02020603050405020304" pitchFamily="18" charset="0"/>
              </a:rPr>
              <a:t>    'D': [],</a:t>
            </a:r>
          </a:p>
          <a:p>
            <a:pPr marL="0" indent="0">
              <a:buNone/>
            </a:pPr>
            <a:r>
              <a:rPr lang="en-GB" sz="2000" dirty="0">
                <a:latin typeface="Times New Roman" panose="02020603050405020304" pitchFamily="18" charset="0"/>
                <a:cs typeface="Times New Roman" panose="02020603050405020304" pitchFamily="18" charset="0"/>
              </a:rPr>
              <a:t>    'E': [],</a:t>
            </a:r>
          </a:p>
          <a:p>
            <a:pPr marL="0" indent="0">
              <a:buNone/>
            </a:pPr>
            <a:r>
              <a:rPr lang="en-GB" sz="2000" dirty="0">
                <a:latin typeface="Times New Roman" panose="02020603050405020304" pitchFamily="18" charset="0"/>
                <a:cs typeface="Times New Roman" panose="02020603050405020304" pitchFamily="18" charset="0"/>
              </a:rPr>
              <a:t>    'F': ['G'],</a:t>
            </a:r>
          </a:p>
          <a:p>
            <a:pPr marL="0" indent="0">
              <a:buNone/>
            </a:pPr>
            <a:r>
              <a:rPr lang="en-GB" sz="2000" dirty="0">
                <a:latin typeface="Times New Roman" panose="02020603050405020304" pitchFamily="18" charset="0"/>
                <a:cs typeface="Times New Roman" panose="02020603050405020304" pitchFamily="18" charset="0"/>
              </a:rPr>
              <a:t>    'G': []</a:t>
            </a:r>
          </a:p>
          <a:p>
            <a:pPr marL="0" indent="0">
              <a:buNone/>
            </a:pPr>
            <a:r>
              <a:rPr lang="en-GB" sz="2000" dirty="0">
                <a:latin typeface="Times New Roman" panose="02020603050405020304" pitchFamily="18" charset="0"/>
                <a:cs typeface="Times New Roman" panose="02020603050405020304" pitchFamily="18" charset="0"/>
              </a:rPr>
              <a:t>}</a:t>
            </a:r>
          </a:p>
          <a:p>
            <a:pPr marL="0" indent="0">
              <a:buNone/>
            </a:pPr>
            <a:endParaRPr lang="en-GB"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831DFB7-0805-A81B-8635-492448FBB491}"/>
              </a:ext>
            </a:extLst>
          </p:cNvPr>
          <p:cNvSpPr txBox="1"/>
          <p:nvPr/>
        </p:nvSpPr>
        <p:spPr>
          <a:xfrm>
            <a:off x="4283177" y="2168294"/>
            <a:ext cx="3625645" cy="3416320"/>
          </a:xfrm>
          <a:prstGeom prst="rect">
            <a:avLst/>
          </a:prstGeom>
          <a:noFill/>
        </p:spPr>
        <p:txBody>
          <a:bodyPr wrap="square">
            <a:spAutoFit/>
          </a:bodyPr>
          <a:lstStyle/>
          <a:p>
            <a:r>
              <a:rPr lang="en-GB" sz="2400" dirty="0">
                <a:latin typeface="Times New Roman" panose="02020603050405020304" pitchFamily="18" charset="0"/>
                <a:cs typeface="Times New Roman" panose="02020603050405020304" pitchFamily="18" charset="0"/>
              </a:rPr>
              <a:t>heuristic = {</a:t>
            </a:r>
          </a:p>
          <a:p>
            <a:r>
              <a:rPr lang="en-GB" sz="2400" dirty="0">
                <a:latin typeface="Times New Roman" panose="02020603050405020304" pitchFamily="18" charset="0"/>
                <a:cs typeface="Times New Roman" panose="02020603050405020304" pitchFamily="18" charset="0"/>
              </a:rPr>
              <a:t>    'A': 6,</a:t>
            </a:r>
          </a:p>
          <a:p>
            <a:r>
              <a:rPr lang="en-GB" sz="2400" dirty="0">
                <a:latin typeface="Times New Roman" panose="02020603050405020304" pitchFamily="18" charset="0"/>
                <a:cs typeface="Times New Roman" panose="02020603050405020304" pitchFamily="18" charset="0"/>
              </a:rPr>
              <a:t>    'B': 4,</a:t>
            </a:r>
          </a:p>
          <a:p>
            <a:r>
              <a:rPr lang="en-GB" sz="2400" dirty="0">
                <a:latin typeface="Times New Roman" panose="02020603050405020304" pitchFamily="18" charset="0"/>
                <a:cs typeface="Times New Roman" panose="02020603050405020304" pitchFamily="18" charset="0"/>
              </a:rPr>
              <a:t>    'C': 2,</a:t>
            </a:r>
          </a:p>
          <a:p>
            <a:r>
              <a:rPr lang="en-GB" sz="2400" dirty="0">
                <a:latin typeface="Times New Roman" panose="02020603050405020304" pitchFamily="18" charset="0"/>
                <a:cs typeface="Times New Roman" panose="02020603050405020304" pitchFamily="18" charset="0"/>
              </a:rPr>
              <a:t>    'D': 5,</a:t>
            </a:r>
          </a:p>
          <a:p>
            <a:r>
              <a:rPr lang="en-GB" sz="2400" dirty="0">
                <a:latin typeface="Times New Roman" panose="02020603050405020304" pitchFamily="18" charset="0"/>
                <a:cs typeface="Times New Roman" panose="02020603050405020304" pitchFamily="18" charset="0"/>
              </a:rPr>
              <a:t>    'E': 3,</a:t>
            </a:r>
          </a:p>
          <a:p>
            <a:r>
              <a:rPr lang="en-GB" sz="2400" dirty="0">
                <a:latin typeface="Times New Roman" panose="02020603050405020304" pitchFamily="18" charset="0"/>
                <a:cs typeface="Times New Roman" panose="02020603050405020304" pitchFamily="18" charset="0"/>
              </a:rPr>
              <a:t>    'F': 1,</a:t>
            </a:r>
          </a:p>
          <a:p>
            <a:r>
              <a:rPr lang="en-GB" sz="2400" dirty="0">
                <a:latin typeface="Times New Roman" panose="02020603050405020304" pitchFamily="18" charset="0"/>
                <a:cs typeface="Times New Roman" panose="02020603050405020304" pitchFamily="18" charset="0"/>
              </a:rPr>
              <a:t>    'G': 0</a:t>
            </a:r>
          </a:p>
          <a:p>
            <a:r>
              <a:rPr lang="en-GB" sz="24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AF3CA01-E4EE-C663-84CE-CD08EBCE986F}"/>
              </a:ext>
            </a:extLst>
          </p:cNvPr>
          <p:cNvSpPr txBox="1"/>
          <p:nvPr/>
        </p:nvSpPr>
        <p:spPr>
          <a:xfrm>
            <a:off x="5823155" y="297284"/>
            <a:ext cx="6100916" cy="6463308"/>
          </a:xfrm>
          <a:prstGeom prst="rect">
            <a:avLst/>
          </a:prstGeom>
          <a:noFill/>
        </p:spPr>
        <p:txBody>
          <a:bodyPr wrap="square">
            <a:spAutoFit/>
          </a:bodyPr>
          <a:lstStyle/>
          <a:p>
            <a:r>
              <a:rPr lang="en-GB" dirty="0"/>
              <a:t>def </a:t>
            </a:r>
            <a:r>
              <a:rPr lang="en-GB" dirty="0" err="1"/>
              <a:t>greedy_best_first_search</a:t>
            </a:r>
            <a:r>
              <a:rPr lang="en-GB" dirty="0"/>
              <a:t>(</a:t>
            </a:r>
            <a:r>
              <a:rPr lang="en-GB" dirty="0" err="1"/>
              <a:t>Tcost,graph</a:t>
            </a:r>
            <a:r>
              <a:rPr lang="en-GB" dirty="0"/>
              <a:t>, heuristic, start, goal):</a:t>
            </a:r>
          </a:p>
          <a:p>
            <a:r>
              <a:rPr lang="en-GB" dirty="0"/>
              <a:t>    </a:t>
            </a:r>
            <a:r>
              <a:rPr lang="en-GB" dirty="0" err="1"/>
              <a:t>priority_queue</a:t>
            </a:r>
            <a:r>
              <a:rPr lang="en-GB" dirty="0"/>
              <a:t> = []</a:t>
            </a:r>
          </a:p>
          <a:p>
            <a:r>
              <a:rPr lang="en-GB" dirty="0"/>
              <a:t>    </a:t>
            </a:r>
            <a:r>
              <a:rPr lang="en-GB" dirty="0" err="1"/>
              <a:t>heapq.heappush</a:t>
            </a:r>
            <a:r>
              <a:rPr lang="en-GB" dirty="0"/>
              <a:t>(</a:t>
            </a:r>
            <a:r>
              <a:rPr lang="en-GB" dirty="0" err="1"/>
              <a:t>priority_queue</a:t>
            </a:r>
            <a:r>
              <a:rPr lang="en-GB" dirty="0"/>
              <a:t>, (heuristic[start], start, [start]))</a:t>
            </a:r>
          </a:p>
          <a:p>
            <a:endParaRPr lang="en-GB" dirty="0"/>
          </a:p>
          <a:p>
            <a:r>
              <a:rPr lang="en-GB" dirty="0"/>
              <a:t>    visited = set()</a:t>
            </a:r>
          </a:p>
          <a:p>
            <a:endParaRPr lang="en-GB" dirty="0"/>
          </a:p>
          <a:p>
            <a:r>
              <a:rPr lang="en-GB" dirty="0"/>
              <a:t>    while </a:t>
            </a:r>
            <a:r>
              <a:rPr lang="en-GB" dirty="0" err="1"/>
              <a:t>priority_queue</a:t>
            </a:r>
            <a:r>
              <a:rPr lang="en-GB" dirty="0"/>
              <a:t>:</a:t>
            </a:r>
          </a:p>
          <a:p>
            <a:r>
              <a:rPr lang="en-GB" dirty="0"/>
              <a:t>        </a:t>
            </a:r>
            <a:r>
              <a:rPr lang="en-GB" dirty="0" err="1"/>
              <a:t>h_value</a:t>
            </a:r>
            <a:r>
              <a:rPr lang="en-GB" dirty="0"/>
              <a:t>, node, path = </a:t>
            </a:r>
            <a:r>
              <a:rPr lang="en-GB" dirty="0" err="1"/>
              <a:t>heapq.heappop</a:t>
            </a:r>
            <a:r>
              <a:rPr lang="en-GB" dirty="0"/>
              <a:t>(</a:t>
            </a:r>
            <a:r>
              <a:rPr lang="en-GB" dirty="0" err="1"/>
              <a:t>priority_queue</a:t>
            </a:r>
            <a:r>
              <a:rPr lang="en-GB" dirty="0"/>
              <a:t>)</a:t>
            </a:r>
          </a:p>
          <a:p>
            <a:r>
              <a:rPr lang="en-GB" dirty="0"/>
              <a:t>        </a:t>
            </a:r>
            <a:r>
              <a:rPr lang="en-GB" dirty="0" err="1"/>
              <a:t>Tcost</a:t>
            </a:r>
            <a:r>
              <a:rPr lang="en-GB" dirty="0"/>
              <a:t>=</a:t>
            </a:r>
            <a:r>
              <a:rPr lang="en-GB" dirty="0" err="1"/>
              <a:t>Tcost+h_value</a:t>
            </a:r>
            <a:endParaRPr lang="en-GB" dirty="0"/>
          </a:p>
          <a:p>
            <a:endParaRPr lang="en-GB" dirty="0"/>
          </a:p>
          <a:p>
            <a:r>
              <a:rPr lang="en-GB" dirty="0"/>
              <a:t>        if node == goal:</a:t>
            </a:r>
          </a:p>
          <a:p>
            <a:r>
              <a:rPr lang="en-GB" dirty="0"/>
              <a:t>            return path, </a:t>
            </a:r>
            <a:r>
              <a:rPr lang="en-GB" dirty="0" err="1"/>
              <a:t>Tcost</a:t>
            </a:r>
            <a:endParaRPr lang="en-GB" dirty="0"/>
          </a:p>
          <a:p>
            <a:endParaRPr lang="en-GB" dirty="0"/>
          </a:p>
          <a:p>
            <a:r>
              <a:rPr lang="en-GB" dirty="0"/>
              <a:t>        if node not in visited:</a:t>
            </a:r>
          </a:p>
          <a:p>
            <a:r>
              <a:rPr lang="en-GB" dirty="0"/>
              <a:t>            </a:t>
            </a:r>
            <a:r>
              <a:rPr lang="en-GB" dirty="0" err="1"/>
              <a:t>visited.add</a:t>
            </a:r>
            <a:r>
              <a:rPr lang="en-GB" dirty="0"/>
              <a:t>(node)</a:t>
            </a:r>
          </a:p>
          <a:p>
            <a:endParaRPr lang="en-GB" dirty="0"/>
          </a:p>
          <a:p>
            <a:r>
              <a:rPr lang="en-GB" dirty="0"/>
              <a:t>            for </a:t>
            </a:r>
            <a:r>
              <a:rPr lang="en-GB" dirty="0" err="1"/>
              <a:t>neighbor</a:t>
            </a:r>
            <a:r>
              <a:rPr lang="en-GB" dirty="0"/>
              <a:t> in graph[node]:</a:t>
            </a:r>
          </a:p>
          <a:p>
            <a:r>
              <a:rPr lang="en-GB" dirty="0"/>
              <a:t>                </a:t>
            </a:r>
            <a:r>
              <a:rPr lang="en-GB" dirty="0" err="1"/>
              <a:t>heapq.heappush</a:t>
            </a:r>
            <a:r>
              <a:rPr lang="en-GB" dirty="0"/>
              <a:t>(</a:t>
            </a:r>
          </a:p>
          <a:p>
            <a:r>
              <a:rPr lang="en-GB" dirty="0"/>
              <a:t>                    </a:t>
            </a:r>
            <a:r>
              <a:rPr lang="en-GB" dirty="0" err="1"/>
              <a:t>priority_queue</a:t>
            </a:r>
            <a:r>
              <a:rPr lang="en-GB" dirty="0"/>
              <a:t>,</a:t>
            </a:r>
          </a:p>
          <a:p>
            <a:r>
              <a:rPr lang="en-GB" dirty="0"/>
              <a:t>                    (heuristic[</a:t>
            </a:r>
            <a:r>
              <a:rPr lang="en-GB" dirty="0" err="1"/>
              <a:t>neighbor</a:t>
            </a:r>
            <a:r>
              <a:rPr lang="en-GB" dirty="0"/>
              <a:t>], </a:t>
            </a:r>
            <a:r>
              <a:rPr lang="en-GB" dirty="0" err="1"/>
              <a:t>neighbor</a:t>
            </a:r>
            <a:r>
              <a:rPr lang="en-GB" dirty="0"/>
              <a:t>, path + [</a:t>
            </a:r>
            <a:r>
              <a:rPr lang="en-GB" dirty="0" err="1"/>
              <a:t>neighbor</a:t>
            </a:r>
            <a:r>
              <a:rPr lang="en-GB" dirty="0"/>
              <a:t>])</a:t>
            </a:r>
          </a:p>
          <a:p>
            <a:r>
              <a:rPr lang="en-GB" dirty="0"/>
              <a:t>                )</a:t>
            </a:r>
          </a:p>
          <a:p>
            <a:endParaRPr lang="en-GB" dirty="0"/>
          </a:p>
          <a:p>
            <a:r>
              <a:rPr lang="en-GB" dirty="0"/>
              <a:t>       return None</a:t>
            </a:r>
          </a:p>
        </p:txBody>
      </p:sp>
      <p:pic>
        <p:nvPicPr>
          <p:cNvPr id="9" name="Picture 8">
            <a:extLst>
              <a:ext uri="{FF2B5EF4-FFF2-40B4-BE49-F238E27FC236}">
                <a16:creationId xmlns:a16="http://schemas.microsoft.com/office/drawing/2014/main" id="{9E4EB8A2-D8E4-C6DD-DFAE-307CFEDF27E0}"/>
              </a:ext>
            </a:extLst>
          </p:cNvPr>
          <p:cNvPicPr>
            <a:picLocks noChangeAspect="1"/>
          </p:cNvPicPr>
          <p:nvPr/>
        </p:nvPicPr>
        <p:blipFill>
          <a:blip r:embed="rId2"/>
          <a:stretch>
            <a:fillRect/>
          </a:stretch>
        </p:blipFill>
        <p:spPr>
          <a:xfrm>
            <a:off x="1729307" y="6061566"/>
            <a:ext cx="4455183" cy="743054"/>
          </a:xfrm>
          <a:prstGeom prst="rect">
            <a:avLst/>
          </a:prstGeom>
        </p:spPr>
      </p:pic>
    </p:spTree>
    <p:extLst>
      <p:ext uri="{BB962C8B-B14F-4D97-AF65-F5344CB8AC3E}">
        <p14:creationId xmlns:p14="http://schemas.microsoft.com/office/powerpoint/2010/main" val="26586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14"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5"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17"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5"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6"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7"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2"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3"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54"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5"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6"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7"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8"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9"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0"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1"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2"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3"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4"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5"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6"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sp>
        <p:nvSpPr>
          <p:cNvPr id="2" name="Title 1">
            <a:extLst>
              <a:ext uri="{FF2B5EF4-FFF2-40B4-BE49-F238E27FC236}">
                <a16:creationId xmlns:a16="http://schemas.microsoft.com/office/drawing/2014/main" id="{0E4132CD-CED6-1EAB-2BA8-ED2EE4679F89}"/>
              </a:ext>
            </a:extLst>
          </p:cNvPr>
          <p:cNvSpPr>
            <a:spLocks noGrp="1"/>
          </p:cNvSpPr>
          <p:nvPr>
            <p:ph type="title"/>
          </p:nvPr>
        </p:nvSpPr>
        <p:spPr>
          <a:xfrm>
            <a:off x="2333626" y="5364503"/>
            <a:ext cx="8791575" cy="1301673"/>
          </a:xfrm>
        </p:spPr>
        <p:txBody>
          <a:bodyPr vert="horz" lIns="91440" tIns="45720" rIns="91440" bIns="45720" rtlCol="0" anchor="b">
            <a:normAutofit/>
          </a:bodyPr>
          <a:lstStyle/>
          <a:p>
            <a:r>
              <a:rPr lang="en-US" sz="4400" dirty="0"/>
              <a:t>Example</a:t>
            </a:r>
            <a:br>
              <a:rPr lang="en-US" sz="4400" dirty="0"/>
            </a:br>
            <a:endParaRPr lang="en-US" sz="4400" dirty="0"/>
          </a:p>
        </p:txBody>
      </p:sp>
      <p:pic>
        <p:nvPicPr>
          <p:cNvPr id="5" name="Picture 4">
            <a:extLst>
              <a:ext uri="{FF2B5EF4-FFF2-40B4-BE49-F238E27FC236}">
                <a16:creationId xmlns:a16="http://schemas.microsoft.com/office/drawing/2014/main" id="{44E027D6-A984-D308-721A-CD03165EB6CB}"/>
              </a:ext>
            </a:extLst>
          </p:cNvPr>
          <p:cNvPicPr>
            <a:picLocks noChangeAspect="1"/>
          </p:cNvPicPr>
          <p:nvPr/>
        </p:nvPicPr>
        <p:blipFill>
          <a:blip r:embed="rId4"/>
          <a:stretch>
            <a:fillRect/>
          </a:stretch>
        </p:blipFill>
        <p:spPr>
          <a:xfrm>
            <a:off x="2071688" y="628945"/>
            <a:ext cx="9424987" cy="450043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967290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sp useBgFill="1">
        <p:nvSpPr>
          <p:cNvPr id="53" name="Rectangle 52">
            <a:extLst>
              <a:ext uri="{FF2B5EF4-FFF2-40B4-BE49-F238E27FC236}">
                <a16:creationId xmlns:a16="http://schemas.microsoft.com/office/drawing/2014/main" id="{933B46D5-42D5-4194-B895-B45DCFF2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18896DCC-8879-4CF3-BB2D-0C535C8059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281238" cy="5289551"/>
            <a:chOff x="0" y="-1"/>
            <a:chExt cx="2281238" cy="5289551"/>
          </a:xfrm>
        </p:grpSpPr>
        <p:sp>
          <p:nvSpPr>
            <p:cNvPr id="56" name="Rectangle 55">
              <a:extLst>
                <a:ext uri="{FF2B5EF4-FFF2-40B4-BE49-F238E27FC236}">
                  <a16:creationId xmlns:a16="http://schemas.microsoft.com/office/drawing/2014/main" id="{534630B0-6EE6-4DFE-9FC5-0988FED6CB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2"/>
              <a:ext cx="23813" cy="2181225"/>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57" name="Freeform 6">
              <a:extLst>
                <a:ext uri="{FF2B5EF4-FFF2-40B4-BE49-F238E27FC236}">
                  <a16:creationId xmlns:a16="http://schemas.microsoft.com/office/drawing/2014/main" id="{605C0C27-BDE8-4899-B838-C0DC2EAB8C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8" name="Freeform 7">
              <a:extLst>
                <a:ext uri="{FF2B5EF4-FFF2-40B4-BE49-F238E27FC236}">
                  <a16:creationId xmlns:a16="http://schemas.microsoft.com/office/drawing/2014/main" id="{EDC3E8DB-0AA9-4C49-A986-24A6D44A52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7"/>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9" name="Rectangle 58">
              <a:extLst>
                <a:ext uri="{FF2B5EF4-FFF2-40B4-BE49-F238E27FC236}">
                  <a16:creationId xmlns:a16="http://schemas.microsoft.com/office/drawing/2014/main" id="{334CA156-4C5B-4EAD-99BC-E2C734D5A5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4"/>
              <a:ext cx="28575" cy="4481513"/>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60" name="Freeform 9">
              <a:extLst>
                <a:ext uri="{FF2B5EF4-FFF2-40B4-BE49-F238E27FC236}">
                  <a16:creationId xmlns:a16="http://schemas.microsoft.com/office/drawing/2014/main" id="{5E568387-0266-4411-9330-8E9CD9B82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1" name="Freeform 10">
              <a:extLst>
                <a:ext uri="{FF2B5EF4-FFF2-40B4-BE49-F238E27FC236}">
                  <a16:creationId xmlns:a16="http://schemas.microsoft.com/office/drawing/2014/main" id="{C84DAA3E-ACD2-4620-8906-7C7280CEB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4"/>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2" name="Freeform 11">
              <a:extLst>
                <a:ext uri="{FF2B5EF4-FFF2-40B4-BE49-F238E27FC236}">
                  <a16:creationId xmlns:a16="http://schemas.microsoft.com/office/drawing/2014/main" id="{2D86F227-CF83-476B-B657-D6B0C53B3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7"/>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3" name="Freeform 12">
              <a:extLst>
                <a:ext uri="{FF2B5EF4-FFF2-40B4-BE49-F238E27FC236}">
                  <a16:creationId xmlns:a16="http://schemas.microsoft.com/office/drawing/2014/main" id="{14934B78-B04C-4CFA-A64D-EFA402E14E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2"/>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4" name="Freeform 13">
              <a:extLst>
                <a:ext uri="{FF2B5EF4-FFF2-40B4-BE49-F238E27FC236}">
                  <a16:creationId xmlns:a16="http://schemas.microsoft.com/office/drawing/2014/main" id="{60B3248E-2504-49B9-879B-D0158482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4"/>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5" name="Freeform 14">
              <a:extLst>
                <a:ext uri="{FF2B5EF4-FFF2-40B4-BE49-F238E27FC236}">
                  <a16:creationId xmlns:a16="http://schemas.microsoft.com/office/drawing/2014/main" id="{CA4F4223-FB0B-4CA0-8913-341EDCD78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1"/>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6" name="Freeform 15">
              <a:extLst>
                <a:ext uri="{FF2B5EF4-FFF2-40B4-BE49-F238E27FC236}">
                  <a16:creationId xmlns:a16="http://schemas.microsoft.com/office/drawing/2014/main" id="{42327D55-3076-45A9-8C23-54CC450F3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7" name="Freeform 16">
              <a:extLst>
                <a:ext uri="{FF2B5EF4-FFF2-40B4-BE49-F238E27FC236}">
                  <a16:creationId xmlns:a16="http://schemas.microsoft.com/office/drawing/2014/main" id="{10BA2659-760C-445C-96A9-155F0BF09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8" name="Freeform 17">
              <a:extLst>
                <a:ext uri="{FF2B5EF4-FFF2-40B4-BE49-F238E27FC236}">
                  <a16:creationId xmlns:a16="http://schemas.microsoft.com/office/drawing/2014/main" id="{9EF5E6EC-49CF-43A0-8ED2-136FCDCAD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2"/>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9" name="Freeform 18">
              <a:extLst>
                <a:ext uri="{FF2B5EF4-FFF2-40B4-BE49-F238E27FC236}">
                  <a16:creationId xmlns:a16="http://schemas.microsoft.com/office/drawing/2014/main" id="{F4A1A617-AE8C-49B0-9B78-F0E2BFB2BD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49"/>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0" name="Freeform 19">
              <a:extLst>
                <a:ext uri="{FF2B5EF4-FFF2-40B4-BE49-F238E27FC236}">
                  <a16:creationId xmlns:a16="http://schemas.microsoft.com/office/drawing/2014/main" id="{4B1C21A9-2A27-4BA8-AB2C-E2F23D93F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2"/>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1" name="Freeform 20">
              <a:extLst>
                <a:ext uri="{FF2B5EF4-FFF2-40B4-BE49-F238E27FC236}">
                  <a16:creationId xmlns:a16="http://schemas.microsoft.com/office/drawing/2014/main" id="{803E4DF0-86BE-4F7B-99D9-A4DAF790A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2" name="Freeform 21">
              <a:extLst>
                <a:ext uri="{FF2B5EF4-FFF2-40B4-BE49-F238E27FC236}">
                  <a16:creationId xmlns:a16="http://schemas.microsoft.com/office/drawing/2014/main" id="{324C4266-1501-454D-A3A2-C60585E379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3" name="Freeform 24">
              <a:extLst>
                <a:ext uri="{FF2B5EF4-FFF2-40B4-BE49-F238E27FC236}">
                  <a16:creationId xmlns:a16="http://schemas.microsoft.com/office/drawing/2014/main" id="{335F4B74-90BA-4372-9744-660DE1DAE6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7"/>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4" name="Freeform 25">
              <a:extLst>
                <a:ext uri="{FF2B5EF4-FFF2-40B4-BE49-F238E27FC236}">
                  <a16:creationId xmlns:a16="http://schemas.microsoft.com/office/drawing/2014/main" id="{676BC228-1D88-4E9F-A39C-485245F38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2"/>
              <a:ext cx="133350" cy="266700"/>
            </a:xfrm>
            <a:custGeom>
              <a:avLst/>
              <a:gdLst/>
              <a:ahLst/>
              <a:cxnLst/>
              <a:rect l="0" t="0" r="r" b="b"/>
              <a:pathLst>
                <a:path w="84" h="168">
                  <a:moveTo>
                    <a:pt x="69" y="168"/>
                  </a:moveTo>
                  <a:lnTo>
                    <a:pt x="0" y="6"/>
                  </a:lnTo>
                  <a:lnTo>
                    <a:pt x="12" y="0"/>
                  </a:lnTo>
                  <a:lnTo>
                    <a:pt x="84" y="162"/>
                  </a:lnTo>
                  <a:lnTo>
                    <a:pt x="69" y="16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5" name="Freeform 26">
              <a:extLst>
                <a:ext uri="{FF2B5EF4-FFF2-40B4-BE49-F238E27FC236}">
                  <a16:creationId xmlns:a16="http://schemas.microsoft.com/office/drawing/2014/main" id="{82C283AD-515F-427B-A581-F1EC42B2F8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4"/>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6" name="Freeform 27">
              <a:extLst>
                <a:ext uri="{FF2B5EF4-FFF2-40B4-BE49-F238E27FC236}">
                  <a16:creationId xmlns:a16="http://schemas.microsoft.com/office/drawing/2014/main" id="{A211013C-44EA-4C7F-867A-70F84606A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49"/>
              <a:ext cx="133350" cy="269875"/>
            </a:xfrm>
            <a:custGeom>
              <a:avLst/>
              <a:gdLst/>
              <a:ahLst/>
              <a:cxnLst/>
              <a:rect l="0" t="0" r="r" b="b"/>
              <a:pathLst>
                <a:path w="84" h="170">
                  <a:moveTo>
                    <a:pt x="12" y="170"/>
                  </a:moveTo>
                  <a:lnTo>
                    <a:pt x="0" y="164"/>
                  </a:lnTo>
                  <a:lnTo>
                    <a:pt x="69" y="0"/>
                  </a:lnTo>
                  <a:lnTo>
                    <a:pt x="84" y="6"/>
                  </a:lnTo>
                  <a:lnTo>
                    <a:pt x="12" y="17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7" name="Freeform 28">
              <a:extLst>
                <a:ext uri="{FF2B5EF4-FFF2-40B4-BE49-F238E27FC236}">
                  <a16:creationId xmlns:a16="http://schemas.microsoft.com/office/drawing/2014/main" id="{5A091894-50E1-4B1B-94B2-693B5DC5A0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8" name="Freeform 29">
              <a:extLst>
                <a:ext uri="{FF2B5EF4-FFF2-40B4-BE49-F238E27FC236}">
                  <a16:creationId xmlns:a16="http://schemas.microsoft.com/office/drawing/2014/main" id="{33665320-A7B0-4BE7-B587-654A5E130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2"/>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9" name="Freeform 36">
              <a:extLst>
                <a:ext uri="{FF2B5EF4-FFF2-40B4-BE49-F238E27FC236}">
                  <a16:creationId xmlns:a16="http://schemas.microsoft.com/office/drawing/2014/main" id="{5E731000-CA59-41D5-BBAF-4CF0C93CC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2"/>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0" name="Freeform 37">
              <a:extLst>
                <a:ext uri="{FF2B5EF4-FFF2-40B4-BE49-F238E27FC236}">
                  <a16:creationId xmlns:a16="http://schemas.microsoft.com/office/drawing/2014/main" id="{3ADE52FC-89F2-4DE3-90F2-23F8A19B5F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7"/>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1" name="Freeform 38">
              <a:extLst>
                <a:ext uri="{FF2B5EF4-FFF2-40B4-BE49-F238E27FC236}">
                  <a16:creationId xmlns:a16="http://schemas.microsoft.com/office/drawing/2014/main" id="{C598494B-717D-4E29-9D55-F0FEF36C0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2"/>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2" name="Freeform 39">
              <a:extLst>
                <a:ext uri="{FF2B5EF4-FFF2-40B4-BE49-F238E27FC236}">
                  <a16:creationId xmlns:a16="http://schemas.microsoft.com/office/drawing/2014/main" id="{4E748B28-C809-4A72-BA26-B42706005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2"/>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3" name="Freeform 40">
              <a:extLst>
                <a:ext uri="{FF2B5EF4-FFF2-40B4-BE49-F238E27FC236}">
                  <a16:creationId xmlns:a16="http://schemas.microsoft.com/office/drawing/2014/main" id="{1B55B6D8-6E87-41B4-8C20-4C59AB35B0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7"/>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4" name="Freeform 41">
              <a:extLst>
                <a:ext uri="{FF2B5EF4-FFF2-40B4-BE49-F238E27FC236}">
                  <a16:creationId xmlns:a16="http://schemas.microsoft.com/office/drawing/2014/main" id="{8AF0CB98-D797-4C0F-B534-B53FFEC58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7"/>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5" name="Freeform 42">
              <a:extLst>
                <a:ext uri="{FF2B5EF4-FFF2-40B4-BE49-F238E27FC236}">
                  <a16:creationId xmlns:a16="http://schemas.microsoft.com/office/drawing/2014/main" id="{8161F426-0884-4746-ADFB-ED2E8ED5E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4"/>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6" name="Freeform 43">
              <a:extLst>
                <a:ext uri="{FF2B5EF4-FFF2-40B4-BE49-F238E27FC236}">
                  <a16:creationId xmlns:a16="http://schemas.microsoft.com/office/drawing/2014/main" id="{9FB6AEF0-B7A7-4C34-8BCA-D1939E5C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7"/>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7" name="Freeform 44">
              <a:extLst>
                <a:ext uri="{FF2B5EF4-FFF2-40B4-BE49-F238E27FC236}">
                  <a16:creationId xmlns:a16="http://schemas.microsoft.com/office/drawing/2014/main" id="{C4221C70-D5F8-42A7-B0AF-B63791EFA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4"/>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8" name="Freeform 57">
              <a:extLst>
                <a:ext uri="{FF2B5EF4-FFF2-40B4-BE49-F238E27FC236}">
                  <a16:creationId xmlns:a16="http://schemas.microsoft.com/office/drawing/2014/main" id="{4C075733-AA99-4CB2-934E-9F42E6FC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4"/>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9" name="Freeform 58">
              <a:extLst>
                <a:ext uri="{FF2B5EF4-FFF2-40B4-BE49-F238E27FC236}">
                  <a16:creationId xmlns:a16="http://schemas.microsoft.com/office/drawing/2014/main" id="{266B426D-F5FB-456F-84B5-2DACFEA7A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2"/>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sp>
        <p:nvSpPr>
          <p:cNvPr id="91" name="Round Diagonal Corner Rectangle 6">
            <a:extLst>
              <a:ext uri="{FF2B5EF4-FFF2-40B4-BE49-F238E27FC236}">
                <a16:creationId xmlns:a16="http://schemas.microsoft.com/office/drawing/2014/main" id="{083A6575-45DF-4CD7-8E7D-50E51B82D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1680" y="808057"/>
            <a:ext cx="9370695"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568C3D6-F0FD-5503-8B3E-909621CDD784}"/>
              </a:ext>
            </a:extLst>
          </p:cNvPr>
          <p:cNvPicPr>
            <a:picLocks noChangeAspect="1"/>
          </p:cNvPicPr>
          <p:nvPr/>
        </p:nvPicPr>
        <p:blipFill>
          <a:blip r:embed="rId4"/>
          <a:stretch>
            <a:fillRect/>
          </a:stretch>
        </p:blipFill>
        <p:spPr>
          <a:xfrm>
            <a:off x="2333412" y="1222553"/>
            <a:ext cx="8723567" cy="4405402"/>
          </a:xfrm>
          <a:prstGeom prst="rect">
            <a:avLst/>
          </a:prstGeom>
        </p:spPr>
      </p:pic>
    </p:spTree>
    <p:extLst>
      <p:ext uri="{BB962C8B-B14F-4D97-AF65-F5344CB8AC3E}">
        <p14:creationId xmlns:p14="http://schemas.microsoft.com/office/powerpoint/2010/main" val="324707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0AB85-D5D4-7929-954E-7433407CBE69}"/>
              </a:ext>
            </a:extLst>
          </p:cNvPr>
          <p:cNvSpPr>
            <a:spLocks noGrp="1"/>
          </p:cNvSpPr>
          <p:nvPr>
            <p:ph type="title"/>
          </p:nvPr>
        </p:nvSpPr>
        <p:spPr>
          <a:xfrm>
            <a:off x="943896" y="598854"/>
            <a:ext cx="11051457" cy="1478570"/>
          </a:xfrm>
        </p:spPr>
        <p:txBody>
          <a:bodyPr/>
          <a:lstStyle/>
          <a:p>
            <a:r>
              <a:rPr lang="en-GB" dirty="0">
                <a:latin typeface="Times New Roman" panose="02020603050405020304" pitchFamily="18" charset="0"/>
                <a:cs typeface="Times New Roman" panose="02020603050405020304" pitchFamily="18" charset="0"/>
              </a:rPr>
              <a:t>What is Search in Artificial Intelligence?</a:t>
            </a:r>
          </a:p>
        </p:txBody>
      </p:sp>
      <p:sp>
        <p:nvSpPr>
          <p:cNvPr id="3" name="Content Placeholder 2">
            <a:extLst>
              <a:ext uri="{FF2B5EF4-FFF2-40B4-BE49-F238E27FC236}">
                <a16:creationId xmlns:a16="http://schemas.microsoft.com/office/drawing/2014/main" id="{2EB28DD8-271C-0CEE-66D7-B82CE2DA8DB2}"/>
              </a:ext>
            </a:extLst>
          </p:cNvPr>
          <p:cNvSpPr>
            <a:spLocks noGrp="1"/>
          </p:cNvSpPr>
          <p:nvPr>
            <p:ph idx="1"/>
          </p:nvPr>
        </p:nvSpPr>
        <p:spPr>
          <a:xfrm>
            <a:off x="1342105" y="1759974"/>
            <a:ext cx="9905999" cy="3923071"/>
          </a:xfrm>
        </p:spPr>
        <p:txBody>
          <a:bodyPr>
            <a:normAutofit/>
          </a:bodyPr>
          <a:lstStyle/>
          <a:p>
            <a:pPr marL="0" indent="0">
              <a:buNone/>
            </a:pPr>
            <a:r>
              <a:rPr lang="en-GB" dirty="0">
                <a:latin typeface="Times New Roman" panose="02020603050405020304" pitchFamily="18" charset="0"/>
                <a:cs typeface="Times New Roman" panose="02020603050405020304" pitchFamily="18" charset="0"/>
              </a:rPr>
              <a:t>Search is the process of </a:t>
            </a:r>
            <a:r>
              <a:rPr lang="en-GB" b="1" dirty="0">
                <a:latin typeface="Times New Roman" panose="02020603050405020304" pitchFamily="18" charset="0"/>
                <a:cs typeface="Times New Roman" panose="02020603050405020304" pitchFamily="18" charset="0"/>
              </a:rPr>
              <a:t>finding a sequence of actions</a:t>
            </a:r>
            <a:r>
              <a:rPr lang="en-GB" dirty="0">
                <a:latin typeface="Times New Roman" panose="02020603050405020304" pitchFamily="18" charset="0"/>
                <a:cs typeface="Times New Roman" panose="02020603050405020304" pitchFamily="18" charset="0"/>
              </a:rPr>
              <a:t> that leads from an </a:t>
            </a:r>
            <a:r>
              <a:rPr lang="en-GB" b="1" dirty="0">
                <a:latin typeface="Times New Roman" panose="02020603050405020304" pitchFamily="18" charset="0"/>
                <a:cs typeface="Times New Roman" panose="02020603050405020304" pitchFamily="18" charset="0"/>
              </a:rPr>
              <a:t>initial state</a:t>
            </a:r>
            <a:r>
              <a:rPr lang="en-GB" dirty="0">
                <a:latin typeface="Times New Roman" panose="02020603050405020304" pitchFamily="18" charset="0"/>
                <a:cs typeface="Times New Roman" panose="02020603050405020304" pitchFamily="18" charset="0"/>
              </a:rPr>
              <a:t> to a </a:t>
            </a:r>
            <a:r>
              <a:rPr lang="en-GB" b="1" dirty="0">
                <a:latin typeface="Times New Roman" panose="02020603050405020304" pitchFamily="18" charset="0"/>
                <a:cs typeface="Times New Roman" panose="02020603050405020304" pitchFamily="18" charset="0"/>
              </a:rPr>
              <a:t>goal state</a:t>
            </a:r>
            <a:r>
              <a:rPr lang="en-GB" dirty="0">
                <a:latin typeface="Times New Roman" panose="02020603050405020304" pitchFamily="18" charset="0"/>
                <a:cs typeface="Times New Roman" panose="02020603050405020304" pitchFamily="18" charset="0"/>
              </a:rPr>
              <a:t>.</a:t>
            </a:r>
          </a:p>
          <a:p>
            <a:pPr marL="0" indent="0">
              <a:buNone/>
            </a:pPr>
            <a:r>
              <a:rPr lang="en-GB" dirty="0">
                <a:latin typeface="Times New Roman" panose="02020603050405020304" pitchFamily="18" charset="0"/>
                <a:cs typeface="Times New Roman" panose="02020603050405020304" pitchFamily="18" charset="0"/>
              </a:rPr>
              <a:t>Examples:</a:t>
            </a:r>
          </a:p>
          <a:p>
            <a:r>
              <a:rPr lang="en-GB" dirty="0">
                <a:latin typeface="Times New Roman" panose="02020603050405020304" pitchFamily="18" charset="0"/>
                <a:cs typeface="Times New Roman" panose="02020603050405020304" pitchFamily="18" charset="0"/>
              </a:rPr>
              <a:t>Finding a route on Google Maps</a:t>
            </a:r>
          </a:p>
          <a:p>
            <a:r>
              <a:rPr lang="en-GB" dirty="0">
                <a:latin typeface="Times New Roman" panose="02020603050405020304" pitchFamily="18" charset="0"/>
                <a:cs typeface="Times New Roman" panose="02020603050405020304" pitchFamily="18" charset="0"/>
              </a:rPr>
              <a:t>Solving a maze</a:t>
            </a:r>
          </a:p>
          <a:p>
            <a:r>
              <a:rPr lang="en-GB" dirty="0">
                <a:latin typeface="Times New Roman" panose="02020603050405020304" pitchFamily="18" charset="0"/>
                <a:cs typeface="Times New Roman" panose="02020603050405020304" pitchFamily="18" charset="0"/>
              </a:rPr>
              <a:t>Playing games like chess</a:t>
            </a:r>
          </a:p>
          <a:p>
            <a:r>
              <a:rPr lang="en-GB" dirty="0">
                <a:latin typeface="Times New Roman" panose="02020603050405020304" pitchFamily="18" charset="0"/>
                <a:cs typeface="Times New Roman" panose="02020603050405020304" pitchFamily="18" charset="0"/>
              </a:rPr>
              <a:t>Robot path planning</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418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55" name="Rectangle 54">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3F496C2-C366-9268-9F15-40225B9AFA8C}"/>
              </a:ext>
            </a:extLst>
          </p:cNvPr>
          <p:cNvPicPr>
            <a:picLocks noChangeAspect="1"/>
          </p:cNvPicPr>
          <p:nvPr/>
        </p:nvPicPr>
        <p:blipFill>
          <a:blip r:embed="rId4"/>
          <a:stretch>
            <a:fillRect/>
          </a:stretch>
        </p:blipFill>
        <p:spPr>
          <a:xfrm>
            <a:off x="965200" y="1274065"/>
            <a:ext cx="10261600" cy="430987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75923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2" name="Group 11">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GB"/>
            </a:p>
          </p:txBody>
        </p:sp>
        <p:sp>
          <p:nvSpPr>
            <p:cNvPr id="14"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15"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16"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GB"/>
            </a:p>
          </p:txBody>
        </p:sp>
        <p:sp>
          <p:nvSpPr>
            <p:cNvPr id="17"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18"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19"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20"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21"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22"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23"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24"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25"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26"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27"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28"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29"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30"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31"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32"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33"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34"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35"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36"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37"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38"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39"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40"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41"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GB"/>
            </a:p>
          </p:txBody>
        </p:sp>
        <p:sp>
          <p:nvSpPr>
            <p:cNvPr id="42"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43"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44"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45"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46"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47"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48"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49"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50"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51"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52"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53"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GB"/>
            </a:p>
          </p:txBody>
        </p:sp>
        <p:sp>
          <p:nvSpPr>
            <p:cNvPr id="54"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55"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56"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57"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58"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59"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60"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61"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62"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63"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64"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65"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sp>
          <p:nvSpPr>
            <p:cNvPr id="66"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GB"/>
            </a:p>
          </p:txBody>
        </p:sp>
      </p:grpSp>
      <p:sp>
        <p:nvSpPr>
          <p:cNvPr id="2" name="Title 1">
            <a:extLst>
              <a:ext uri="{FF2B5EF4-FFF2-40B4-BE49-F238E27FC236}">
                <a16:creationId xmlns:a16="http://schemas.microsoft.com/office/drawing/2014/main" id="{5AA91363-A0F8-A4C3-EBF7-3A57EE3755AE}"/>
              </a:ext>
            </a:extLst>
          </p:cNvPr>
          <p:cNvSpPr>
            <a:spLocks noGrp="1"/>
          </p:cNvSpPr>
          <p:nvPr>
            <p:ph type="title"/>
          </p:nvPr>
        </p:nvSpPr>
        <p:spPr>
          <a:xfrm>
            <a:off x="1876425" y="1113282"/>
            <a:ext cx="3734941" cy="2396681"/>
          </a:xfrm>
        </p:spPr>
        <p:txBody>
          <a:bodyPr vert="horz" lIns="91440" tIns="45720" rIns="91440" bIns="45720" rtlCol="0" anchor="b">
            <a:normAutofit/>
          </a:bodyPr>
          <a:lstStyle/>
          <a:p>
            <a:r>
              <a:rPr lang="en-US" sz="4800"/>
              <a:t>Example 2</a:t>
            </a:r>
            <a:br>
              <a:rPr lang="en-US" sz="4800"/>
            </a:br>
            <a:endParaRPr lang="en-US" sz="4800"/>
          </a:p>
        </p:txBody>
      </p:sp>
      <p:sp>
        <p:nvSpPr>
          <p:cNvPr id="68" name="Round Diagonal Corner Rectangle 6">
            <a:extLst>
              <a:ext uri="{FF2B5EF4-FFF2-40B4-BE49-F238E27FC236}">
                <a16:creationId xmlns:a16="http://schemas.microsoft.com/office/drawing/2014/main" id="{01958E0A-0BC1-424F-9B41-D614FC13A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808057"/>
            <a:ext cx="5286376"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4ED75D2-3E7E-9303-02C5-7F486E0ECAE1}"/>
              </a:ext>
            </a:extLst>
          </p:cNvPr>
          <p:cNvPicPr>
            <a:picLocks noChangeAspect="1"/>
          </p:cNvPicPr>
          <p:nvPr/>
        </p:nvPicPr>
        <p:blipFill>
          <a:blip r:embed="rId4"/>
          <a:srcRect l="6322" r="-1" b="-1"/>
          <a:stretch>
            <a:fillRect/>
          </a:stretch>
        </p:blipFill>
        <p:spPr>
          <a:xfrm>
            <a:off x="6421396" y="1136606"/>
            <a:ext cx="4635583" cy="4577297"/>
          </a:xfrm>
          <a:prstGeom prst="rect">
            <a:avLst/>
          </a:prstGeom>
        </p:spPr>
      </p:pic>
    </p:spTree>
    <p:extLst>
      <p:ext uri="{BB962C8B-B14F-4D97-AF65-F5344CB8AC3E}">
        <p14:creationId xmlns:p14="http://schemas.microsoft.com/office/powerpoint/2010/main" val="309194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9EAD-459A-D4B4-D49E-7F7BBF5CD453}"/>
              </a:ext>
            </a:extLst>
          </p:cNvPr>
          <p:cNvSpPr>
            <a:spLocks noGrp="1"/>
          </p:cNvSpPr>
          <p:nvPr>
            <p:ph type="title"/>
          </p:nvPr>
        </p:nvSpPr>
        <p:spPr>
          <a:xfrm>
            <a:off x="894735" y="618518"/>
            <a:ext cx="11100620" cy="1478570"/>
          </a:xfrm>
        </p:spPr>
        <p:txBody>
          <a:bodyPr>
            <a:normAutofit/>
          </a:bodyPr>
          <a:lstStyle/>
          <a:p>
            <a:r>
              <a:rPr lang="en-GB" sz="3200" dirty="0">
                <a:latin typeface="Times New Roman" panose="02020603050405020304" pitchFamily="18" charset="0"/>
                <a:cs typeface="Times New Roman" panose="02020603050405020304" pitchFamily="18" charset="0"/>
              </a:rPr>
              <a:t>Comparison: Uninformed vs Informed Search</a:t>
            </a:r>
          </a:p>
        </p:txBody>
      </p:sp>
      <p:pic>
        <p:nvPicPr>
          <p:cNvPr id="5" name="Picture 4">
            <a:extLst>
              <a:ext uri="{FF2B5EF4-FFF2-40B4-BE49-F238E27FC236}">
                <a16:creationId xmlns:a16="http://schemas.microsoft.com/office/drawing/2014/main" id="{B34E3A60-6D81-042E-1FAD-363BCA4FAD5E}"/>
              </a:ext>
            </a:extLst>
          </p:cNvPr>
          <p:cNvPicPr>
            <a:picLocks noChangeAspect="1"/>
          </p:cNvPicPr>
          <p:nvPr/>
        </p:nvPicPr>
        <p:blipFill>
          <a:blip r:embed="rId2"/>
          <a:stretch>
            <a:fillRect/>
          </a:stretch>
        </p:blipFill>
        <p:spPr>
          <a:xfrm>
            <a:off x="2146476" y="2394033"/>
            <a:ext cx="8597138" cy="2796346"/>
          </a:xfrm>
          <a:prstGeom prst="rect">
            <a:avLst/>
          </a:prstGeom>
        </p:spPr>
      </p:pic>
    </p:spTree>
    <p:extLst>
      <p:ext uri="{BB962C8B-B14F-4D97-AF65-F5344CB8AC3E}">
        <p14:creationId xmlns:p14="http://schemas.microsoft.com/office/powerpoint/2010/main" val="4164769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14"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5"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17"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5"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6"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7"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2"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3"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54"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5"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6"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7"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8"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9"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0"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1"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2"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3"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4"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5"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6"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sp>
        <p:nvSpPr>
          <p:cNvPr id="68" name="Rectangle 67">
            <a:extLst>
              <a:ext uri="{FF2B5EF4-FFF2-40B4-BE49-F238E27FC236}">
                <a16:creationId xmlns:a16="http://schemas.microsoft.com/office/drawing/2014/main" id="{CD614432-46FD-4B63-8194-64F233F941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57D43E06-E0E9-45FB-9DD8-4513BF040A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71" name="Rectangle 5">
              <a:extLst>
                <a:ext uri="{FF2B5EF4-FFF2-40B4-BE49-F238E27FC236}">
                  <a16:creationId xmlns:a16="http://schemas.microsoft.com/office/drawing/2014/main" id="{BC31D834-B127-4A66-A0A9-2956DB0766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72" name="Freeform 6">
              <a:extLst>
                <a:ext uri="{FF2B5EF4-FFF2-40B4-BE49-F238E27FC236}">
                  <a16:creationId xmlns:a16="http://schemas.microsoft.com/office/drawing/2014/main" id="{AEB45F0E-3639-41ED-99CC-CCA38D61D6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73" name="Freeform 7">
              <a:extLst>
                <a:ext uri="{FF2B5EF4-FFF2-40B4-BE49-F238E27FC236}">
                  <a16:creationId xmlns:a16="http://schemas.microsoft.com/office/drawing/2014/main" id="{5302B214-0D24-40CA-BFB4-CF38694B0D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74" name="Rectangle 8">
              <a:extLst>
                <a:ext uri="{FF2B5EF4-FFF2-40B4-BE49-F238E27FC236}">
                  <a16:creationId xmlns:a16="http://schemas.microsoft.com/office/drawing/2014/main" id="{BB18DCBD-D74A-40C8-B325-B49FC52BA28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75" name="Freeform 9">
              <a:extLst>
                <a:ext uri="{FF2B5EF4-FFF2-40B4-BE49-F238E27FC236}">
                  <a16:creationId xmlns:a16="http://schemas.microsoft.com/office/drawing/2014/main" id="{02CFFDAE-C576-45A9-8D6F-3FF8F2EAF5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76" name="Freeform 10">
              <a:extLst>
                <a:ext uri="{FF2B5EF4-FFF2-40B4-BE49-F238E27FC236}">
                  <a16:creationId xmlns:a16="http://schemas.microsoft.com/office/drawing/2014/main" id="{382510FF-8736-4655-A749-972F90D8B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77" name="Freeform 11">
              <a:extLst>
                <a:ext uri="{FF2B5EF4-FFF2-40B4-BE49-F238E27FC236}">
                  <a16:creationId xmlns:a16="http://schemas.microsoft.com/office/drawing/2014/main" id="{302B8B45-64D1-4E5D-BBCC-AB578EC64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78" name="Freeform 12">
              <a:extLst>
                <a:ext uri="{FF2B5EF4-FFF2-40B4-BE49-F238E27FC236}">
                  <a16:creationId xmlns:a16="http://schemas.microsoft.com/office/drawing/2014/main" id="{C63FCB23-1A4C-4B0E-991C-1E1AD04759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79" name="Freeform 13">
              <a:extLst>
                <a:ext uri="{FF2B5EF4-FFF2-40B4-BE49-F238E27FC236}">
                  <a16:creationId xmlns:a16="http://schemas.microsoft.com/office/drawing/2014/main" id="{49B472C6-502A-452F-857D-3007E7519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0" name="Freeform 14">
              <a:extLst>
                <a:ext uri="{FF2B5EF4-FFF2-40B4-BE49-F238E27FC236}">
                  <a16:creationId xmlns:a16="http://schemas.microsoft.com/office/drawing/2014/main" id="{1887487B-9617-48BB-BC6E-2E095DDB7A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1" name="Freeform 15">
              <a:extLst>
                <a:ext uri="{FF2B5EF4-FFF2-40B4-BE49-F238E27FC236}">
                  <a16:creationId xmlns:a16="http://schemas.microsoft.com/office/drawing/2014/main" id="{8CCC40D8-3574-4709-B597-0C9EB8AC97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2" name="Freeform 16">
              <a:extLst>
                <a:ext uri="{FF2B5EF4-FFF2-40B4-BE49-F238E27FC236}">
                  <a16:creationId xmlns:a16="http://schemas.microsoft.com/office/drawing/2014/main" id="{5C2DE696-C0F1-4470-AA20-1B185DFE05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3" name="Freeform 17">
              <a:extLst>
                <a:ext uri="{FF2B5EF4-FFF2-40B4-BE49-F238E27FC236}">
                  <a16:creationId xmlns:a16="http://schemas.microsoft.com/office/drawing/2014/main" id="{3044BF69-E88A-4FE6-A7C7-E6222C391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4" name="Freeform 18">
              <a:extLst>
                <a:ext uri="{FF2B5EF4-FFF2-40B4-BE49-F238E27FC236}">
                  <a16:creationId xmlns:a16="http://schemas.microsoft.com/office/drawing/2014/main" id="{87F8C68F-552A-4831-87FC-D45485F782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5" name="Freeform 19">
              <a:extLst>
                <a:ext uri="{FF2B5EF4-FFF2-40B4-BE49-F238E27FC236}">
                  <a16:creationId xmlns:a16="http://schemas.microsoft.com/office/drawing/2014/main" id="{439F4E03-58CC-4C01-B28D-4B4B5A6CF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6" name="Freeform 20">
              <a:extLst>
                <a:ext uri="{FF2B5EF4-FFF2-40B4-BE49-F238E27FC236}">
                  <a16:creationId xmlns:a16="http://schemas.microsoft.com/office/drawing/2014/main" id="{638B9EF8-62E2-409B-A243-493F3008A0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7" name="Freeform 21">
              <a:extLst>
                <a:ext uri="{FF2B5EF4-FFF2-40B4-BE49-F238E27FC236}">
                  <a16:creationId xmlns:a16="http://schemas.microsoft.com/office/drawing/2014/main" id="{BF251EFD-0032-41FD-A617-D4F06953E0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8" name="Freeform 22">
              <a:extLst>
                <a:ext uri="{FF2B5EF4-FFF2-40B4-BE49-F238E27FC236}">
                  <a16:creationId xmlns:a16="http://schemas.microsoft.com/office/drawing/2014/main" id="{3DF212F4-57CD-4E08-BC1F-CA81C516C4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9" name="Freeform 23">
              <a:extLst>
                <a:ext uri="{FF2B5EF4-FFF2-40B4-BE49-F238E27FC236}">
                  <a16:creationId xmlns:a16="http://schemas.microsoft.com/office/drawing/2014/main" id="{6C8506A9-98D5-4346-BA53-7BE67D7D03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0" name="Freeform 24">
              <a:extLst>
                <a:ext uri="{FF2B5EF4-FFF2-40B4-BE49-F238E27FC236}">
                  <a16:creationId xmlns:a16="http://schemas.microsoft.com/office/drawing/2014/main" id="{7D36D3DC-4B56-4591-B3CB-20F2A8E08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1" name="Freeform 25">
              <a:extLst>
                <a:ext uri="{FF2B5EF4-FFF2-40B4-BE49-F238E27FC236}">
                  <a16:creationId xmlns:a16="http://schemas.microsoft.com/office/drawing/2014/main" id="{19C17C52-3CF4-4CB1-93B0-D71E838B5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2" name="Freeform 26">
              <a:extLst>
                <a:ext uri="{FF2B5EF4-FFF2-40B4-BE49-F238E27FC236}">
                  <a16:creationId xmlns:a16="http://schemas.microsoft.com/office/drawing/2014/main" id="{F723AE18-264F-4AA7-88D7-83570E3268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3" name="Freeform 27">
              <a:extLst>
                <a:ext uri="{FF2B5EF4-FFF2-40B4-BE49-F238E27FC236}">
                  <a16:creationId xmlns:a16="http://schemas.microsoft.com/office/drawing/2014/main" id="{4CCF1D1F-3F13-4891-8139-ADA1CD8DD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4" name="Freeform 28">
              <a:extLst>
                <a:ext uri="{FF2B5EF4-FFF2-40B4-BE49-F238E27FC236}">
                  <a16:creationId xmlns:a16="http://schemas.microsoft.com/office/drawing/2014/main" id="{78BFA10C-74DF-41B4-8E08-50CC82B7A8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5" name="Freeform 29">
              <a:extLst>
                <a:ext uri="{FF2B5EF4-FFF2-40B4-BE49-F238E27FC236}">
                  <a16:creationId xmlns:a16="http://schemas.microsoft.com/office/drawing/2014/main" id="{DFCDD40B-D4BD-4091-9EE8-869FF64F0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6" name="Freeform 30">
              <a:extLst>
                <a:ext uri="{FF2B5EF4-FFF2-40B4-BE49-F238E27FC236}">
                  <a16:creationId xmlns:a16="http://schemas.microsoft.com/office/drawing/2014/main" id="{C795EC66-071B-4C40-934A-C3AB55649B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7" name="Freeform 31">
              <a:extLst>
                <a:ext uri="{FF2B5EF4-FFF2-40B4-BE49-F238E27FC236}">
                  <a16:creationId xmlns:a16="http://schemas.microsoft.com/office/drawing/2014/main" id="{4DFDE558-A234-4BD5-A26C-99870882F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8" name="Freeform 32">
              <a:extLst>
                <a:ext uri="{FF2B5EF4-FFF2-40B4-BE49-F238E27FC236}">
                  <a16:creationId xmlns:a16="http://schemas.microsoft.com/office/drawing/2014/main" id="{0A007A33-7683-48EB-9714-ADEDDC1DB3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9" name="Rectangle 33">
              <a:extLst>
                <a:ext uri="{FF2B5EF4-FFF2-40B4-BE49-F238E27FC236}">
                  <a16:creationId xmlns:a16="http://schemas.microsoft.com/office/drawing/2014/main" id="{EC290698-D471-4505-B43E-87EEFB3619E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100" name="Freeform 34">
              <a:extLst>
                <a:ext uri="{FF2B5EF4-FFF2-40B4-BE49-F238E27FC236}">
                  <a16:creationId xmlns:a16="http://schemas.microsoft.com/office/drawing/2014/main" id="{8B75059B-DDB3-4BDF-9AE6-D9A4A5ED43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01" name="Freeform 35">
              <a:extLst>
                <a:ext uri="{FF2B5EF4-FFF2-40B4-BE49-F238E27FC236}">
                  <a16:creationId xmlns:a16="http://schemas.microsoft.com/office/drawing/2014/main" id="{81B849DB-E967-4042-B061-AD30AB053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02" name="Freeform 36">
              <a:extLst>
                <a:ext uri="{FF2B5EF4-FFF2-40B4-BE49-F238E27FC236}">
                  <a16:creationId xmlns:a16="http://schemas.microsoft.com/office/drawing/2014/main" id="{E8E1D58B-C2EE-4DAC-BC7D-ABC55F5C3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03" name="Freeform 37">
              <a:extLst>
                <a:ext uri="{FF2B5EF4-FFF2-40B4-BE49-F238E27FC236}">
                  <a16:creationId xmlns:a16="http://schemas.microsoft.com/office/drawing/2014/main" id="{7D867EE2-CC64-459F-B1FD-5770B0C858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04" name="Freeform 38">
              <a:extLst>
                <a:ext uri="{FF2B5EF4-FFF2-40B4-BE49-F238E27FC236}">
                  <a16:creationId xmlns:a16="http://schemas.microsoft.com/office/drawing/2014/main" id="{96DBF1BF-0F1A-4646-B493-2C210BF91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05" name="Freeform 39">
              <a:extLst>
                <a:ext uri="{FF2B5EF4-FFF2-40B4-BE49-F238E27FC236}">
                  <a16:creationId xmlns:a16="http://schemas.microsoft.com/office/drawing/2014/main" id="{C14EBC57-DC59-4BAB-BFEF-5E2A17202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06" name="Freeform 40">
              <a:extLst>
                <a:ext uri="{FF2B5EF4-FFF2-40B4-BE49-F238E27FC236}">
                  <a16:creationId xmlns:a16="http://schemas.microsoft.com/office/drawing/2014/main" id="{05A2794A-7B60-4B1F-B43C-C08F51C667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07" name="Freeform 41">
              <a:extLst>
                <a:ext uri="{FF2B5EF4-FFF2-40B4-BE49-F238E27FC236}">
                  <a16:creationId xmlns:a16="http://schemas.microsoft.com/office/drawing/2014/main" id="{3394CF13-32C3-4BE9-AA6D-DF8F82534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08" name="Freeform 42">
              <a:extLst>
                <a:ext uri="{FF2B5EF4-FFF2-40B4-BE49-F238E27FC236}">
                  <a16:creationId xmlns:a16="http://schemas.microsoft.com/office/drawing/2014/main" id="{2E4C0BA3-1B29-4D8C-9E6E-CDAFF7C957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09" name="Freeform 43">
              <a:extLst>
                <a:ext uri="{FF2B5EF4-FFF2-40B4-BE49-F238E27FC236}">
                  <a16:creationId xmlns:a16="http://schemas.microsoft.com/office/drawing/2014/main" id="{A8623A34-11DB-4490-AF5D-26513AD50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10" name="Freeform 44">
              <a:extLst>
                <a:ext uri="{FF2B5EF4-FFF2-40B4-BE49-F238E27FC236}">
                  <a16:creationId xmlns:a16="http://schemas.microsoft.com/office/drawing/2014/main" id="{AA01C5BF-55D0-406B-9447-9E6323AB463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11" name="Rectangle 45">
              <a:extLst>
                <a:ext uri="{FF2B5EF4-FFF2-40B4-BE49-F238E27FC236}">
                  <a16:creationId xmlns:a16="http://schemas.microsoft.com/office/drawing/2014/main" id="{592233FB-D11D-40BB-B825-D67497779CF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112" name="Freeform 46">
              <a:extLst>
                <a:ext uri="{FF2B5EF4-FFF2-40B4-BE49-F238E27FC236}">
                  <a16:creationId xmlns:a16="http://schemas.microsoft.com/office/drawing/2014/main" id="{3FD97EB1-F159-4021-B498-18ED5AD95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13" name="Freeform 47">
              <a:extLst>
                <a:ext uri="{FF2B5EF4-FFF2-40B4-BE49-F238E27FC236}">
                  <a16:creationId xmlns:a16="http://schemas.microsoft.com/office/drawing/2014/main" id="{663683DC-3029-493D-AC2E-B6475D4CAA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14" name="Freeform 48">
              <a:extLst>
                <a:ext uri="{FF2B5EF4-FFF2-40B4-BE49-F238E27FC236}">
                  <a16:creationId xmlns:a16="http://schemas.microsoft.com/office/drawing/2014/main" id="{B8D533F2-4DD0-47E4-B6F4-FE1DC5257F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15" name="Freeform 49">
              <a:extLst>
                <a:ext uri="{FF2B5EF4-FFF2-40B4-BE49-F238E27FC236}">
                  <a16:creationId xmlns:a16="http://schemas.microsoft.com/office/drawing/2014/main" id="{ECD96B65-7D14-4D80-A430-882ADD9B38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16" name="Freeform 50">
              <a:extLst>
                <a:ext uri="{FF2B5EF4-FFF2-40B4-BE49-F238E27FC236}">
                  <a16:creationId xmlns:a16="http://schemas.microsoft.com/office/drawing/2014/main" id="{7CF501C3-E940-4890-B417-54DB8EB62C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17" name="Freeform 51">
              <a:extLst>
                <a:ext uri="{FF2B5EF4-FFF2-40B4-BE49-F238E27FC236}">
                  <a16:creationId xmlns:a16="http://schemas.microsoft.com/office/drawing/2014/main" id="{DDDA19B3-D841-4B23-A0DA-8CDD36BFF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18" name="Freeform 52">
              <a:extLst>
                <a:ext uri="{FF2B5EF4-FFF2-40B4-BE49-F238E27FC236}">
                  <a16:creationId xmlns:a16="http://schemas.microsoft.com/office/drawing/2014/main" id="{1AE5B2C0-5A75-4732-9DC8-EC0562E33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19" name="Freeform 53">
              <a:extLst>
                <a:ext uri="{FF2B5EF4-FFF2-40B4-BE49-F238E27FC236}">
                  <a16:creationId xmlns:a16="http://schemas.microsoft.com/office/drawing/2014/main" id="{BBDD5730-79D7-4521-BC7B-26C613C92A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20" name="Freeform 54">
              <a:extLst>
                <a:ext uri="{FF2B5EF4-FFF2-40B4-BE49-F238E27FC236}">
                  <a16:creationId xmlns:a16="http://schemas.microsoft.com/office/drawing/2014/main" id="{9A5C68A3-07A7-49FF-B29A-04E350105B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21" name="Freeform 55">
              <a:extLst>
                <a:ext uri="{FF2B5EF4-FFF2-40B4-BE49-F238E27FC236}">
                  <a16:creationId xmlns:a16="http://schemas.microsoft.com/office/drawing/2014/main" id="{E615EBAF-955F-4294-99EB-922C7A400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22" name="Freeform 56">
              <a:extLst>
                <a:ext uri="{FF2B5EF4-FFF2-40B4-BE49-F238E27FC236}">
                  <a16:creationId xmlns:a16="http://schemas.microsoft.com/office/drawing/2014/main" id="{B1592F83-EF32-4C0A-993A-2B6AC8186E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23" name="Freeform 57">
              <a:extLst>
                <a:ext uri="{FF2B5EF4-FFF2-40B4-BE49-F238E27FC236}">
                  <a16:creationId xmlns:a16="http://schemas.microsoft.com/office/drawing/2014/main" id="{F1C4D2B1-55D6-4040-AE4D-F7C5D326F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24" name="Freeform 58">
              <a:extLst>
                <a:ext uri="{FF2B5EF4-FFF2-40B4-BE49-F238E27FC236}">
                  <a16:creationId xmlns:a16="http://schemas.microsoft.com/office/drawing/2014/main" id="{DC7DBDFF-6BF3-41F0-A002-44B913CDC9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pic>
        <p:nvPicPr>
          <p:cNvPr id="126" name="Picture 2">
            <a:extLst>
              <a:ext uri="{FF2B5EF4-FFF2-40B4-BE49-F238E27FC236}">
                <a16:creationId xmlns:a16="http://schemas.microsoft.com/office/drawing/2014/main" id="{0B0BC616-AF73-491B-AACB-A8C3A548B6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8A6186F2-99B7-693E-7DE8-3B967FDA1A92}"/>
              </a:ext>
            </a:extLst>
          </p:cNvPr>
          <p:cNvSpPr>
            <a:spLocks noGrp="1"/>
          </p:cNvSpPr>
          <p:nvPr>
            <p:ph type="title"/>
          </p:nvPr>
        </p:nvSpPr>
        <p:spPr>
          <a:xfrm>
            <a:off x="6580635" y="1113282"/>
            <a:ext cx="4966332" cy="2396681"/>
          </a:xfrm>
        </p:spPr>
        <p:txBody>
          <a:bodyPr vert="horz" lIns="91440" tIns="45720" rIns="91440" bIns="45720" rtlCol="0" anchor="b">
            <a:normAutofit/>
          </a:bodyPr>
          <a:lstStyle/>
          <a:p>
            <a:r>
              <a:rPr lang="en-US" sz="4800" dirty="0">
                <a:solidFill>
                  <a:srgbClr val="FFFFFF"/>
                </a:solidFill>
                <a:latin typeface="Times New Roman" panose="02020603050405020304" pitchFamily="18" charset="0"/>
                <a:cs typeface="Times New Roman" panose="02020603050405020304" pitchFamily="18" charset="0"/>
              </a:rPr>
              <a:t>Time and Space Complexity</a:t>
            </a:r>
          </a:p>
        </p:txBody>
      </p:sp>
      <p:sp useBgFill="1">
        <p:nvSpPr>
          <p:cNvPr id="128" name="Round Diagonal Corner Rectangle 6">
            <a:extLst>
              <a:ext uri="{FF2B5EF4-FFF2-40B4-BE49-F238E27FC236}">
                <a16:creationId xmlns:a16="http://schemas.microsoft.com/office/drawing/2014/main" id="{7C914900-562F-42A1-9E63-CD117E0CA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837490-760C-0EAE-8C91-824CFE88208D}"/>
              </a:ext>
            </a:extLst>
          </p:cNvPr>
          <p:cNvPicPr>
            <a:picLocks noChangeAspect="1"/>
          </p:cNvPicPr>
          <p:nvPr/>
        </p:nvPicPr>
        <p:blipFill>
          <a:blip r:embed="rId3"/>
          <a:stretch>
            <a:fillRect/>
          </a:stretch>
        </p:blipFill>
        <p:spPr>
          <a:xfrm>
            <a:off x="1124347" y="1926682"/>
            <a:ext cx="4635583" cy="2997144"/>
          </a:xfrm>
          <a:prstGeom prst="rect">
            <a:avLst/>
          </a:prstGeom>
        </p:spPr>
      </p:pic>
    </p:spTree>
    <p:extLst>
      <p:ext uri="{BB962C8B-B14F-4D97-AF65-F5344CB8AC3E}">
        <p14:creationId xmlns:p14="http://schemas.microsoft.com/office/powerpoint/2010/main" val="263428217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F170-859E-F306-9038-64D64011F934}"/>
              </a:ext>
            </a:extLst>
          </p:cNvPr>
          <p:cNvSpPr>
            <a:spLocks noGrp="1"/>
          </p:cNvSpPr>
          <p:nvPr>
            <p:ph type="title"/>
          </p:nvPr>
        </p:nvSpPr>
        <p:spPr>
          <a:xfrm>
            <a:off x="1220071" y="0"/>
            <a:ext cx="9905998" cy="1478570"/>
          </a:xfrm>
        </p:spPr>
        <p:txBody>
          <a:bodyPr/>
          <a:lstStyle/>
          <a:p>
            <a:r>
              <a:rPr lang="en-GB" dirty="0">
                <a:latin typeface="Times New Roman" panose="02020603050405020304" pitchFamily="18" charset="0"/>
                <a:cs typeface="Times New Roman" panose="02020603050405020304" pitchFamily="18" charset="0"/>
              </a:rPr>
              <a:t>Greedy Best-First Search for Maze</a:t>
            </a:r>
          </a:p>
        </p:txBody>
      </p:sp>
      <p:sp>
        <p:nvSpPr>
          <p:cNvPr id="3" name="Content Placeholder 2">
            <a:extLst>
              <a:ext uri="{FF2B5EF4-FFF2-40B4-BE49-F238E27FC236}">
                <a16:creationId xmlns:a16="http://schemas.microsoft.com/office/drawing/2014/main" id="{91056795-57E6-D96D-FF26-876B9910F2C0}"/>
              </a:ext>
            </a:extLst>
          </p:cNvPr>
          <p:cNvSpPr>
            <a:spLocks noGrp="1"/>
          </p:cNvSpPr>
          <p:nvPr>
            <p:ph idx="1"/>
          </p:nvPr>
        </p:nvSpPr>
        <p:spPr/>
        <p:txBody>
          <a:bodyPr/>
          <a:lstStyle/>
          <a:p>
            <a:pPr marL="0" indent="0">
              <a:buNone/>
            </a:pPr>
            <a:r>
              <a:rPr lang="en-GB" b="1" dirty="0">
                <a:latin typeface="Times New Roman" panose="02020603050405020304" pitchFamily="18" charset="0"/>
                <a:cs typeface="Times New Roman" panose="02020603050405020304" pitchFamily="18" charset="0"/>
              </a:rPr>
              <a:t>Maze Problem</a:t>
            </a:r>
          </a:p>
          <a:p>
            <a:pPr marL="0" indent="0">
              <a:buNone/>
            </a:pPr>
            <a:r>
              <a:rPr lang="en-GB" dirty="0">
                <a:latin typeface="Times New Roman" panose="02020603050405020304" pitchFamily="18" charset="0"/>
                <a:cs typeface="Times New Roman" panose="02020603050405020304" pitchFamily="18" charset="0"/>
              </a:rPr>
              <a:t>We use:</a:t>
            </a:r>
          </a:p>
          <a:p>
            <a:r>
              <a:rPr lang="en-GB" dirty="0">
                <a:latin typeface="Times New Roman" panose="02020603050405020304" pitchFamily="18" charset="0"/>
                <a:cs typeface="Times New Roman" panose="02020603050405020304" pitchFamily="18" charset="0"/>
              </a:rPr>
              <a:t>S → Start</a:t>
            </a:r>
          </a:p>
          <a:p>
            <a:r>
              <a:rPr lang="en-GB" dirty="0">
                <a:latin typeface="Times New Roman" panose="02020603050405020304" pitchFamily="18" charset="0"/>
                <a:cs typeface="Times New Roman" panose="02020603050405020304" pitchFamily="18" charset="0"/>
              </a:rPr>
              <a:t>E → Goal</a:t>
            </a:r>
          </a:p>
          <a:p>
            <a:r>
              <a:rPr lang="en-GB" dirty="0">
                <a:latin typeface="Times New Roman" panose="02020603050405020304" pitchFamily="18" charset="0"/>
                <a:cs typeface="Times New Roman" panose="02020603050405020304" pitchFamily="18" charset="0"/>
              </a:rPr>
              <a:t>0 → Free path</a:t>
            </a:r>
          </a:p>
          <a:p>
            <a:r>
              <a:rPr lang="en-GB" dirty="0">
                <a:latin typeface="Times New Roman" panose="02020603050405020304" pitchFamily="18" charset="0"/>
                <a:cs typeface="Times New Roman" panose="02020603050405020304" pitchFamily="18" charset="0"/>
              </a:rPr>
              <a:t>1 → Wall</a:t>
            </a:r>
          </a:p>
          <a:p>
            <a:pPr marL="0" indent="0">
              <a:buNone/>
            </a:pPr>
            <a:endParaRPr lang="en-GB"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7062F664-1487-01F4-731D-4DAEE1A55ED4}"/>
              </a:ext>
            </a:extLst>
          </p:cNvPr>
          <p:cNvGraphicFramePr>
            <a:graphicFrameLocks noGrp="1"/>
          </p:cNvGraphicFramePr>
          <p:nvPr>
            <p:extLst>
              <p:ext uri="{D42A27DB-BD31-4B8C-83A1-F6EECF244321}">
                <p14:modId xmlns:p14="http://schemas.microsoft.com/office/powerpoint/2010/main" val="3752944914"/>
              </p:ext>
            </p:extLst>
          </p:nvPr>
        </p:nvGraphicFramePr>
        <p:xfrm>
          <a:off x="4382677" y="2507224"/>
          <a:ext cx="2529400" cy="1622324"/>
        </p:xfrm>
        <a:graphic>
          <a:graphicData uri="http://schemas.openxmlformats.org/drawingml/2006/table">
            <a:tbl>
              <a:tblPr firstRow="1" firstCol="1" bandRow="1"/>
              <a:tblGrid>
                <a:gridCol w="652748">
                  <a:extLst>
                    <a:ext uri="{9D8B030D-6E8A-4147-A177-3AD203B41FA5}">
                      <a16:colId xmlns:a16="http://schemas.microsoft.com/office/drawing/2014/main" val="2356936382"/>
                    </a:ext>
                  </a:extLst>
                </a:gridCol>
                <a:gridCol w="734342">
                  <a:extLst>
                    <a:ext uri="{9D8B030D-6E8A-4147-A177-3AD203B41FA5}">
                      <a16:colId xmlns:a16="http://schemas.microsoft.com/office/drawing/2014/main" val="387238867"/>
                    </a:ext>
                  </a:extLst>
                </a:gridCol>
                <a:gridCol w="571155">
                  <a:extLst>
                    <a:ext uri="{9D8B030D-6E8A-4147-A177-3AD203B41FA5}">
                      <a16:colId xmlns:a16="http://schemas.microsoft.com/office/drawing/2014/main" val="487850623"/>
                    </a:ext>
                  </a:extLst>
                </a:gridCol>
                <a:gridCol w="571155">
                  <a:extLst>
                    <a:ext uri="{9D8B030D-6E8A-4147-A177-3AD203B41FA5}">
                      <a16:colId xmlns:a16="http://schemas.microsoft.com/office/drawing/2014/main" val="3389176560"/>
                    </a:ext>
                  </a:extLst>
                </a:gridCol>
              </a:tblGrid>
              <a:tr h="405581">
                <a:tc>
                  <a:txBody>
                    <a:bodyPr/>
                    <a:lstStyle/>
                    <a:p>
                      <a:pPr marL="0" marR="0">
                        <a:lnSpc>
                          <a:spcPct val="115000"/>
                        </a:lnSpc>
                        <a:spcAft>
                          <a:spcPts val="800"/>
                        </a:spcAft>
                        <a:buNone/>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6911678"/>
                  </a:ext>
                </a:extLst>
              </a:tr>
              <a:tr h="405581">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530452400"/>
                  </a:ext>
                </a:extLst>
              </a:tr>
              <a:tr h="405581">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784332381"/>
                  </a:ext>
                </a:extLst>
              </a:tr>
              <a:tr h="405581">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3187620"/>
                  </a:ext>
                </a:extLst>
              </a:tr>
            </a:tbl>
          </a:graphicData>
        </a:graphic>
      </p:graphicFrame>
      <p:sp>
        <p:nvSpPr>
          <p:cNvPr id="7" name="TextBox 6">
            <a:extLst>
              <a:ext uri="{FF2B5EF4-FFF2-40B4-BE49-F238E27FC236}">
                <a16:creationId xmlns:a16="http://schemas.microsoft.com/office/drawing/2014/main" id="{E1B7015A-829C-8AE7-186C-1728DCF933F4}"/>
              </a:ext>
            </a:extLst>
          </p:cNvPr>
          <p:cNvSpPr txBox="1"/>
          <p:nvPr/>
        </p:nvSpPr>
        <p:spPr>
          <a:xfrm>
            <a:off x="8187760" y="2375222"/>
            <a:ext cx="3374975" cy="1754326"/>
          </a:xfrm>
          <a:prstGeom prst="rect">
            <a:avLst/>
          </a:prstGeom>
          <a:noFill/>
        </p:spPr>
        <p:txBody>
          <a:bodyPr wrap="square">
            <a:spAutoFit/>
          </a:bodyPr>
          <a:lstStyle/>
          <a:p>
            <a:r>
              <a:rPr lang="en-GB" dirty="0">
                <a:latin typeface="Times New Roman" panose="02020603050405020304" pitchFamily="18" charset="0"/>
                <a:cs typeface="Times New Roman" panose="02020603050405020304" pitchFamily="18" charset="0"/>
              </a:rPr>
              <a:t>maze = [</a:t>
            </a:r>
          </a:p>
          <a:p>
            <a:r>
              <a:rPr lang="en-GB" dirty="0">
                <a:latin typeface="Times New Roman" panose="02020603050405020304" pitchFamily="18" charset="0"/>
                <a:cs typeface="Times New Roman" panose="02020603050405020304" pitchFamily="18" charset="0"/>
              </a:rPr>
              <a:t>    ['S', 0, 0, 0],</a:t>
            </a:r>
          </a:p>
          <a:p>
            <a:r>
              <a:rPr lang="en-GB" dirty="0">
                <a:latin typeface="Times New Roman" panose="02020603050405020304" pitchFamily="18" charset="0"/>
                <a:cs typeface="Times New Roman" panose="02020603050405020304" pitchFamily="18" charset="0"/>
              </a:rPr>
              <a:t>    [1,   1, 0, 1],</a:t>
            </a:r>
          </a:p>
          <a:p>
            <a:r>
              <a:rPr lang="en-GB" dirty="0">
                <a:latin typeface="Times New Roman" panose="02020603050405020304" pitchFamily="18" charset="0"/>
                <a:cs typeface="Times New Roman" panose="02020603050405020304" pitchFamily="18" charset="0"/>
              </a:rPr>
              <a:t>    [0,   0, 0, 1],</a:t>
            </a:r>
          </a:p>
          <a:p>
            <a:r>
              <a:rPr lang="en-GB" dirty="0">
                <a:latin typeface="Times New Roman" panose="02020603050405020304" pitchFamily="18" charset="0"/>
                <a:cs typeface="Times New Roman" panose="02020603050405020304" pitchFamily="18" charset="0"/>
              </a:rPr>
              <a:t>    [0,   1, 0, 'E']</a:t>
            </a:r>
          </a:p>
          <a:p>
            <a:r>
              <a:rPr lang="en-GB"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1528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0180-47BC-4B9D-CB51-86058A7EB413}"/>
              </a:ext>
            </a:extLst>
          </p:cNvPr>
          <p:cNvSpPr>
            <a:spLocks noGrp="1"/>
          </p:cNvSpPr>
          <p:nvPr>
            <p:ph type="title"/>
          </p:nvPr>
        </p:nvSpPr>
        <p:spPr/>
        <p:txBody>
          <a:bodyPr/>
          <a:lstStyle/>
          <a:p>
            <a:r>
              <a:rPr lang="en-GB" dirty="0"/>
              <a:t>Heuristic Function</a:t>
            </a:r>
          </a:p>
        </p:txBody>
      </p:sp>
      <p:pic>
        <p:nvPicPr>
          <p:cNvPr id="5" name="Picture 4">
            <a:extLst>
              <a:ext uri="{FF2B5EF4-FFF2-40B4-BE49-F238E27FC236}">
                <a16:creationId xmlns:a16="http://schemas.microsoft.com/office/drawing/2014/main" id="{BD894BD1-ED9B-D385-BB2D-A5C377E6E7BB}"/>
              </a:ext>
            </a:extLst>
          </p:cNvPr>
          <p:cNvPicPr>
            <a:picLocks noChangeAspect="1"/>
          </p:cNvPicPr>
          <p:nvPr/>
        </p:nvPicPr>
        <p:blipFill>
          <a:blip r:embed="rId2"/>
          <a:stretch>
            <a:fillRect/>
          </a:stretch>
        </p:blipFill>
        <p:spPr>
          <a:xfrm>
            <a:off x="3442917" y="2214392"/>
            <a:ext cx="7646423" cy="3500607"/>
          </a:xfrm>
          <a:prstGeom prst="rect">
            <a:avLst/>
          </a:prstGeom>
        </p:spPr>
      </p:pic>
    </p:spTree>
    <p:extLst>
      <p:ext uri="{BB962C8B-B14F-4D97-AF65-F5344CB8AC3E}">
        <p14:creationId xmlns:p14="http://schemas.microsoft.com/office/powerpoint/2010/main" val="4046517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2F4E-1105-9652-F335-6261A236FF83}"/>
              </a:ext>
            </a:extLst>
          </p:cNvPr>
          <p:cNvSpPr>
            <a:spLocks noGrp="1"/>
          </p:cNvSpPr>
          <p:nvPr>
            <p:ph type="title"/>
          </p:nvPr>
        </p:nvSpPr>
        <p:spPr>
          <a:xfrm>
            <a:off x="1143001" y="0"/>
            <a:ext cx="9905998" cy="1478570"/>
          </a:xfrm>
        </p:spPr>
        <p:txBody>
          <a:bodyPr/>
          <a:lstStyle/>
          <a:p>
            <a:r>
              <a:rPr lang="en-GB" dirty="0">
                <a:latin typeface="Times New Roman" panose="02020603050405020304" pitchFamily="18" charset="0"/>
                <a:cs typeface="Times New Roman" panose="02020603050405020304" pitchFamily="18" charset="0"/>
              </a:rPr>
              <a:t>Step-by-Step Priority Queue Trace</a:t>
            </a:r>
          </a:p>
        </p:txBody>
      </p:sp>
      <p:sp>
        <p:nvSpPr>
          <p:cNvPr id="3" name="Content Placeholder 2">
            <a:extLst>
              <a:ext uri="{FF2B5EF4-FFF2-40B4-BE49-F238E27FC236}">
                <a16:creationId xmlns:a16="http://schemas.microsoft.com/office/drawing/2014/main" id="{265FF6FD-7825-A13C-D689-90E2E347130D}"/>
              </a:ext>
            </a:extLst>
          </p:cNvPr>
          <p:cNvSpPr>
            <a:spLocks noGrp="1"/>
          </p:cNvSpPr>
          <p:nvPr>
            <p:ph idx="1"/>
          </p:nvPr>
        </p:nvSpPr>
        <p:spPr>
          <a:xfrm>
            <a:off x="1141412" y="1022554"/>
            <a:ext cx="2624343" cy="5835445"/>
          </a:xfrm>
        </p:spPr>
        <p:txBody>
          <a:bodyPr/>
          <a:lstStyle/>
          <a:p>
            <a:pPr marL="0" indent="0">
              <a:buNone/>
            </a:pPr>
            <a:r>
              <a:rPr lang="en-GB" dirty="0">
                <a:solidFill>
                  <a:srgbClr val="FF0000"/>
                </a:solidFill>
                <a:latin typeface="Times New Roman" panose="02020603050405020304" pitchFamily="18" charset="0"/>
                <a:cs typeface="Times New Roman" panose="02020603050405020304" pitchFamily="18" charset="0"/>
              </a:rPr>
              <a:t>Step 1</a:t>
            </a:r>
          </a:p>
          <a:p>
            <a:pPr marL="0" indent="0">
              <a:buNone/>
            </a:pPr>
            <a:r>
              <a:rPr lang="en-GB" dirty="0">
                <a:latin typeface="Times New Roman" panose="02020603050405020304" pitchFamily="18" charset="0"/>
                <a:cs typeface="Times New Roman" panose="02020603050405020304" pitchFamily="18" charset="0"/>
              </a:rPr>
              <a:t>Start at (0,0)</a:t>
            </a:r>
          </a:p>
          <a:p>
            <a:pPr marL="0" indent="0">
              <a:buNone/>
            </a:pPr>
            <a:r>
              <a:rPr lang="en-GB" dirty="0">
                <a:latin typeface="Times New Roman" panose="02020603050405020304" pitchFamily="18" charset="0"/>
                <a:cs typeface="Times New Roman" panose="02020603050405020304" pitchFamily="18" charset="0"/>
              </a:rPr>
              <a:t>Queue: [(6, (0,0))]</a:t>
            </a:r>
          </a:p>
          <a:p>
            <a:pPr marL="0" indent="0">
              <a:buNone/>
            </a:pPr>
            <a:r>
              <a:rPr lang="en-GB" b="1" dirty="0">
                <a:solidFill>
                  <a:srgbClr val="FF0000"/>
                </a:solidFill>
                <a:latin typeface="Times New Roman" panose="02020603050405020304" pitchFamily="18" charset="0"/>
                <a:cs typeface="Times New Roman" panose="02020603050405020304" pitchFamily="18" charset="0"/>
              </a:rPr>
              <a:t>Step 2</a:t>
            </a:r>
          </a:p>
          <a:p>
            <a:r>
              <a:rPr lang="en-GB" dirty="0">
                <a:latin typeface="Times New Roman" panose="02020603050405020304" pitchFamily="18" charset="0"/>
                <a:cs typeface="Times New Roman" panose="02020603050405020304" pitchFamily="18" charset="0"/>
              </a:rPr>
              <a:t>Expand (0,0)</a:t>
            </a:r>
          </a:p>
          <a:p>
            <a:r>
              <a:rPr lang="en-GB" dirty="0">
                <a:latin typeface="Times New Roman" panose="02020603050405020304" pitchFamily="18" charset="0"/>
                <a:cs typeface="Times New Roman" panose="02020603050405020304" pitchFamily="18" charset="0"/>
              </a:rPr>
              <a:t>Valid </a:t>
            </a:r>
            <a:r>
              <a:rPr lang="en-GB" dirty="0" err="1">
                <a:latin typeface="Times New Roman" panose="02020603050405020304" pitchFamily="18" charset="0"/>
                <a:cs typeface="Times New Roman" panose="02020603050405020304" pitchFamily="18" charset="0"/>
              </a:rPr>
              <a:t>neighbor</a:t>
            </a:r>
            <a:r>
              <a:rPr lang="en-GB" dirty="0">
                <a:latin typeface="Times New Roman" panose="02020603050405020304" pitchFamily="18" charset="0"/>
                <a:cs typeface="Times New Roman" panose="02020603050405020304" pitchFamily="18" charset="0"/>
              </a:rPr>
              <a:t>:</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(0,1) → h = 5</a:t>
            </a:r>
          </a:p>
          <a:p>
            <a:r>
              <a:rPr lang="en-GB" dirty="0">
                <a:latin typeface="Times New Roman" panose="02020603050405020304" pitchFamily="18" charset="0"/>
                <a:cs typeface="Times New Roman" panose="02020603050405020304" pitchFamily="18" charset="0"/>
              </a:rPr>
              <a:t>Queue: [(5, (0,1))]</a:t>
            </a:r>
          </a:p>
          <a:p>
            <a:pPr marL="0" indent="0">
              <a:buNone/>
            </a:pPr>
            <a:endParaRPr lang="en-GB"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75B1BC3D-AA40-25F8-0B05-E88984C71E0A}"/>
              </a:ext>
            </a:extLst>
          </p:cNvPr>
          <p:cNvGraphicFramePr>
            <a:graphicFrameLocks noGrp="1"/>
          </p:cNvGraphicFramePr>
          <p:nvPr>
            <p:extLst>
              <p:ext uri="{D42A27DB-BD31-4B8C-83A1-F6EECF244321}">
                <p14:modId xmlns:p14="http://schemas.microsoft.com/office/powerpoint/2010/main" val="3664473732"/>
              </p:ext>
            </p:extLst>
          </p:nvPr>
        </p:nvGraphicFramePr>
        <p:xfrm>
          <a:off x="9574109" y="1022555"/>
          <a:ext cx="2529400" cy="1622324"/>
        </p:xfrm>
        <a:graphic>
          <a:graphicData uri="http://schemas.openxmlformats.org/drawingml/2006/table">
            <a:tbl>
              <a:tblPr firstRow="1" firstCol="1" bandRow="1"/>
              <a:tblGrid>
                <a:gridCol w="652748">
                  <a:extLst>
                    <a:ext uri="{9D8B030D-6E8A-4147-A177-3AD203B41FA5}">
                      <a16:colId xmlns:a16="http://schemas.microsoft.com/office/drawing/2014/main" val="2356936382"/>
                    </a:ext>
                  </a:extLst>
                </a:gridCol>
                <a:gridCol w="734342">
                  <a:extLst>
                    <a:ext uri="{9D8B030D-6E8A-4147-A177-3AD203B41FA5}">
                      <a16:colId xmlns:a16="http://schemas.microsoft.com/office/drawing/2014/main" val="387238867"/>
                    </a:ext>
                  </a:extLst>
                </a:gridCol>
                <a:gridCol w="571155">
                  <a:extLst>
                    <a:ext uri="{9D8B030D-6E8A-4147-A177-3AD203B41FA5}">
                      <a16:colId xmlns:a16="http://schemas.microsoft.com/office/drawing/2014/main" val="487850623"/>
                    </a:ext>
                  </a:extLst>
                </a:gridCol>
                <a:gridCol w="571155">
                  <a:extLst>
                    <a:ext uri="{9D8B030D-6E8A-4147-A177-3AD203B41FA5}">
                      <a16:colId xmlns:a16="http://schemas.microsoft.com/office/drawing/2014/main" val="3389176560"/>
                    </a:ext>
                  </a:extLst>
                </a:gridCol>
              </a:tblGrid>
              <a:tr h="405581">
                <a:tc>
                  <a:txBody>
                    <a:bodyPr/>
                    <a:lstStyle/>
                    <a:p>
                      <a:pPr marL="0" marR="0">
                        <a:lnSpc>
                          <a:spcPct val="115000"/>
                        </a:lnSpc>
                        <a:spcAft>
                          <a:spcPts val="800"/>
                        </a:spcAft>
                        <a:buNone/>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6911678"/>
                  </a:ext>
                </a:extLst>
              </a:tr>
              <a:tr h="405581">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530452400"/>
                  </a:ext>
                </a:extLst>
              </a:tr>
              <a:tr h="405581">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784332381"/>
                  </a:ext>
                </a:extLst>
              </a:tr>
              <a:tr h="405581">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3187620"/>
                  </a:ext>
                </a:extLst>
              </a:tr>
            </a:tbl>
          </a:graphicData>
        </a:graphic>
      </p:graphicFrame>
      <p:sp>
        <p:nvSpPr>
          <p:cNvPr id="6" name="TextBox 5">
            <a:extLst>
              <a:ext uri="{FF2B5EF4-FFF2-40B4-BE49-F238E27FC236}">
                <a16:creationId xmlns:a16="http://schemas.microsoft.com/office/drawing/2014/main" id="{21A8ABEA-9328-9D76-9E85-7BE69D165F48}"/>
              </a:ext>
            </a:extLst>
          </p:cNvPr>
          <p:cNvSpPr txBox="1"/>
          <p:nvPr/>
        </p:nvSpPr>
        <p:spPr>
          <a:xfrm>
            <a:off x="3964859" y="1095053"/>
            <a:ext cx="3635476" cy="5262979"/>
          </a:xfrm>
          <a:prstGeom prst="rect">
            <a:avLst/>
          </a:prstGeom>
          <a:noFill/>
        </p:spPr>
        <p:txBody>
          <a:bodyPr wrap="square">
            <a:spAutoFit/>
          </a:bodyPr>
          <a:lstStyle/>
          <a:p>
            <a:pPr>
              <a:buNone/>
            </a:pPr>
            <a:r>
              <a:rPr lang="en-GB" sz="2400" b="1" dirty="0">
                <a:solidFill>
                  <a:srgbClr val="FF0000"/>
                </a:solidFill>
                <a:latin typeface="Times New Roman" panose="02020603050405020304" pitchFamily="18" charset="0"/>
                <a:cs typeface="Times New Roman" panose="02020603050405020304" pitchFamily="18" charset="0"/>
              </a:rPr>
              <a:t>Step 3</a:t>
            </a:r>
          </a:p>
          <a:p>
            <a:pPr>
              <a:buNone/>
            </a:pPr>
            <a:r>
              <a:rPr lang="en-GB" sz="2400" dirty="0">
                <a:latin typeface="Times New Roman" panose="02020603050405020304" pitchFamily="18" charset="0"/>
                <a:cs typeface="Times New Roman" panose="02020603050405020304" pitchFamily="18" charset="0"/>
              </a:rPr>
              <a:t>Expand (0,1)</a:t>
            </a:r>
          </a:p>
          <a:p>
            <a:pPr>
              <a:buNone/>
            </a:pPr>
            <a:r>
              <a:rPr lang="en-GB" sz="2400" dirty="0">
                <a:latin typeface="Times New Roman" panose="02020603050405020304" pitchFamily="18" charset="0"/>
                <a:cs typeface="Times New Roman" panose="02020603050405020304" pitchFamily="18" charset="0"/>
              </a:rPr>
              <a:t>Valid </a:t>
            </a:r>
            <a:r>
              <a:rPr lang="en-GB" sz="2400" dirty="0" err="1">
                <a:latin typeface="Times New Roman" panose="02020603050405020304" pitchFamily="18" charset="0"/>
                <a:cs typeface="Times New Roman" panose="02020603050405020304" pitchFamily="18" charset="0"/>
              </a:rPr>
              <a:t>neighbor</a:t>
            </a:r>
            <a:r>
              <a:rPr lang="en-GB" sz="2400" dirty="0">
                <a:latin typeface="Times New Roman" panose="02020603050405020304" pitchFamily="18" charset="0"/>
                <a:cs typeface="Times New Roman" panose="02020603050405020304" pitchFamily="18" charset="0"/>
              </a:rPr>
              <a:t>:</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(0,2) → h = 4</a:t>
            </a:r>
          </a:p>
          <a:p>
            <a:pPr>
              <a:buNone/>
            </a:pPr>
            <a:r>
              <a:rPr lang="en-GB" sz="2400" dirty="0">
                <a:latin typeface="Times New Roman" panose="02020603050405020304" pitchFamily="18" charset="0"/>
                <a:cs typeface="Times New Roman" panose="02020603050405020304" pitchFamily="18" charset="0"/>
              </a:rPr>
              <a:t>Queue: [(4, (0,2))]</a:t>
            </a:r>
          </a:p>
          <a:p>
            <a:pPr>
              <a:buNone/>
            </a:pPr>
            <a:endParaRPr lang="en-GB" sz="2400" dirty="0">
              <a:latin typeface="Times New Roman" panose="02020603050405020304" pitchFamily="18" charset="0"/>
              <a:cs typeface="Times New Roman" panose="02020603050405020304" pitchFamily="18" charset="0"/>
            </a:endParaRPr>
          </a:p>
          <a:p>
            <a:pPr>
              <a:buNone/>
            </a:pPr>
            <a:r>
              <a:rPr lang="en-GB" sz="2400" dirty="0">
                <a:solidFill>
                  <a:srgbClr val="FF0000"/>
                </a:solidFill>
                <a:latin typeface="Times New Roman" panose="02020603050405020304" pitchFamily="18" charset="0"/>
                <a:cs typeface="Times New Roman" panose="02020603050405020304" pitchFamily="18" charset="0"/>
              </a:rPr>
              <a:t>Step 4</a:t>
            </a:r>
          </a:p>
          <a:p>
            <a:r>
              <a:rPr lang="en-GB" sz="2400" dirty="0">
                <a:latin typeface="Times New Roman" panose="02020603050405020304" pitchFamily="18" charset="0"/>
                <a:cs typeface="Times New Roman" panose="02020603050405020304" pitchFamily="18" charset="0"/>
              </a:rPr>
              <a:t>Expand (0,2)</a:t>
            </a:r>
          </a:p>
          <a:p>
            <a:r>
              <a:rPr lang="en-GB" sz="2400" dirty="0">
                <a:latin typeface="Times New Roman" panose="02020603050405020304" pitchFamily="18" charset="0"/>
                <a:cs typeface="Times New Roman" panose="02020603050405020304" pitchFamily="18" charset="0"/>
              </a:rPr>
              <a:t>Valid </a:t>
            </a:r>
            <a:r>
              <a:rPr lang="en-GB" sz="2400" dirty="0" err="1">
                <a:latin typeface="Times New Roman" panose="02020603050405020304" pitchFamily="18" charset="0"/>
                <a:cs typeface="Times New Roman" panose="02020603050405020304" pitchFamily="18" charset="0"/>
              </a:rPr>
              <a:t>neighbors</a:t>
            </a:r>
            <a:r>
              <a:rPr lang="en-GB" sz="2400" dirty="0">
                <a:latin typeface="Times New Roman" panose="02020603050405020304" pitchFamily="18" charset="0"/>
                <a:cs typeface="Times New Roman" panose="02020603050405020304" pitchFamily="18" charset="0"/>
              </a:rPr>
              <a:t>:</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(0,3) → h = 3</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(1,2) → h = 3</a:t>
            </a:r>
          </a:p>
          <a:p>
            <a:r>
              <a:rPr lang="en-GB" sz="2400" dirty="0">
                <a:latin typeface="Times New Roman" panose="02020603050405020304" pitchFamily="18" charset="0"/>
                <a:cs typeface="Times New Roman" panose="02020603050405020304" pitchFamily="18" charset="0"/>
              </a:rPr>
              <a:t>Queue: [(3, (0,3)), (3, (1,2))]</a:t>
            </a:r>
          </a:p>
          <a:p>
            <a:pPr>
              <a:buNone/>
            </a:pP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421D112-82B0-5DE2-CF48-06692F825280}"/>
              </a:ext>
            </a:extLst>
          </p:cNvPr>
          <p:cNvSpPr txBox="1"/>
          <p:nvPr/>
        </p:nvSpPr>
        <p:spPr>
          <a:xfrm>
            <a:off x="7089058" y="1095053"/>
            <a:ext cx="2703871" cy="5324535"/>
          </a:xfrm>
          <a:prstGeom prst="rect">
            <a:avLst/>
          </a:prstGeom>
          <a:noFill/>
        </p:spPr>
        <p:txBody>
          <a:bodyPr wrap="square">
            <a:spAutoFit/>
          </a:bodyPr>
          <a:lstStyle/>
          <a:p>
            <a:pPr>
              <a:buNone/>
            </a:pPr>
            <a:r>
              <a:rPr lang="en-GB" sz="2000" b="1" dirty="0">
                <a:solidFill>
                  <a:srgbClr val="FF0000"/>
                </a:solidFill>
                <a:latin typeface="Times New Roman" panose="02020603050405020304" pitchFamily="18" charset="0"/>
                <a:cs typeface="Times New Roman" panose="02020603050405020304" pitchFamily="18" charset="0"/>
              </a:rPr>
              <a:t>Step 5</a:t>
            </a:r>
          </a:p>
          <a:p>
            <a:pPr>
              <a:buNone/>
            </a:pPr>
            <a:r>
              <a:rPr lang="en-GB" sz="2000" dirty="0">
                <a:latin typeface="Times New Roman" panose="02020603050405020304" pitchFamily="18" charset="0"/>
                <a:cs typeface="Times New Roman" panose="02020603050405020304" pitchFamily="18" charset="0"/>
              </a:rPr>
              <a:t>Expand (0,3)</a:t>
            </a:r>
          </a:p>
          <a:p>
            <a:pPr>
              <a:buNone/>
            </a:pPr>
            <a:r>
              <a:rPr lang="en-GB" sz="2000" dirty="0">
                <a:latin typeface="Times New Roman" panose="02020603050405020304" pitchFamily="18" charset="0"/>
                <a:cs typeface="Times New Roman" panose="02020603050405020304" pitchFamily="18" charset="0"/>
              </a:rPr>
              <a:t>No useful new moves.</a:t>
            </a:r>
          </a:p>
          <a:p>
            <a:pPr>
              <a:buNone/>
            </a:pPr>
            <a:r>
              <a:rPr lang="en-GB" sz="2000" dirty="0">
                <a:latin typeface="Times New Roman" panose="02020603050405020304" pitchFamily="18" charset="0"/>
                <a:cs typeface="Times New Roman" panose="02020603050405020304" pitchFamily="18" charset="0"/>
              </a:rPr>
              <a:t>Queue: [(3, (1,2))]</a:t>
            </a:r>
          </a:p>
          <a:p>
            <a:pPr>
              <a:buNone/>
            </a:pPr>
            <a:endParaRPr lang="en-GB" sz="2000" dirty="0">
              <a:latin typeface="Times New Roman" panose="02020603050405020304" pitchFamily="18" charset="0"/>
              <a:cs typeface="Times New Roman" panose="02020603050405020304" pitchFamily="18" charset="0"/>
            </a:endParaRPr>
          </a:p>
          <a:p>
            <a:r>
              <a:rPr lang="en-GB" sz="2000" b="1" dirty="0">
                <a:solidFill>
                  <a:srgbClr val="FF0000"/>
                </a:solidFill>
                <a:latin typeface="Times New Roman" panose="02020603050405020304" pitchFamily="18" charset="0"/>
                <a:cs typeface="Times New Roman" panose="02020603050405020304" pitchFamily="18" charset="0"/>
              </a:rPr>
              <a:t>Step 6</a:t>
            </a:r>
          </a:p>
          <a:p>
            <a:r>
              <a:rPr lang="en-GB" sz="2000" dirty="0">
                <a:latin typeface="Times New Roman" panose="02020603050405020304" pitchFamily="18" charset="0"/>
                <a:cs typeface="Times New Roman" panose="02020603050405020304" pitchFamily="18" charset="0"/>
              </a:rPr>
              <a:t>Expand (1,2)</a:t>
            </a:r>
          </a:p>
          <a:p>
            <a:r>
              <a:rPr lang="en-GB" sz="2000" dirty="0">
                <a:latin typeface="Times New Roman" panose="02020603050405020304" pitchFamily="18" charset="0"/>
                <a:cs typeface="Times New Roman" panose="02020603050405020304" pitchFamily="18" charset="0"/>
              </a:rPr>
              <a:t>Add:</a:t>
            </a:r>
            <a:br>
              <a:rPr lang="en-GB" sz="2000" dirty="0">
                <a:latin typeface="Times New Roman" panose="02020603050405020304" pitchFamily="18" charset="0"/>
                <a:cs typeface="Times New Roman" panose="02020603050405020304" pitchFamily="18" charset="0"/>
              </a:rPr>
            </a:br>
            <a:r>
              <a:rPr lang="en-GB" sz="2000" dirty="0">
                <a:latin typeface="Times New Roman" panose="02020603050405020304" pitchFamily="18" charset="0"/>
                <a:cs typeface="Times New Roman" panose="02020603050405020304" pitchFamily="18" charset="0"/>
              </a:rPr>
              <a:t>(2,2) → h = 2</a:t>
            </a:r>
          </a:p>
          <a:p>
            <a:r>
              <a:rPr lang="en-GB" sz="2000" dirty="0">
                <a:latin typeface="Times New Roman" panose="02020603050405020304" pitchFamily="18" charset="0"/>
                <a:cs typeface="Times New Roman" panose="02020603050405020304" pitchFamily="18" charset="0"/>
              </a:rPr>
              <a:t>Queue: [(2, (2,2))]</a:t>
            </a:r>
            <a:r>
              <a:rPr lang="en-GB" sz="2000" b="1" dirty="0">
                <a:latin typeface="Times New Roman" panose="02020603050405020304" pitchFamily="18" charset="0"/>
                <a:cs typeface="Times New Roman" panose="02020603050405020304" pitchFamily="18" charset="0"/>
              </a:rPr>
              <a:t> </a:t>
            </a:r>
          </a:p>
          <a:p>
            <a:r>
              <a:rPr lang="en-GB" sz="2000" b="1" dirty="0">
                <a:solidFill>
                  <a:srgbClr val="FF0000"/>
                </a:solidFill>
                <a:latin typeface="Times New Roman" panose="02020603050405020304" pitchFamily="18" charset="0"/>
                <a:cs typeface="Times New Roman" panose="02020603050405020304" pitchFamily="18" charset="0"/>
              </a:rPr>
              <a:t>Step 7</a:t>
            </a:r>
          </a:p>
          <a:p>
            <a:r>
              <a:rPr lang="en-GB" sz="2000" dirty="0">
                <a:latin typeface="Times New Roman" panose="02020603050405020304" pitchFamily="18" charset="0"/>
                <a:cs typeface="Times New Roman" panose="02020603050405020304" pitchFamily="18" charset="0"/>
              </a:rPr>
              <a:t>Expand (2,2)</a:t>
            </a:r>
          </a:p>
          <a:p>
            <a:r>
              <a:rPr lang="en-GB" sz="2000" dirty="0">
                <a:latin typeface="Times New Roman" panose="02020603050405020304" pitchFamily="18" charset="0"/>
                <a:cs typeface="Times New Roman" panose="02020603050405020304" pitchFamily="18" charset="0"/>
              </a:rPr>
              <a:t>Add:</a:t>
            </a:r>
            <a:br>
              <a:rPr lang="en-GB" sz="2000" dirty="0">
                <a:latin typeface="Times New Roman" panose="02020603050405020304" pitchFamily="18" charset="0"/>
                <a:cs typeface="Times New Roman" panose="02020603050405020304" pitchFamily="18" charset="0"/>
              </a:rPr>
            </a:br>
            <a:r>
              <a:rPr lang="en-GB" sz="2000" dirty="0">
                <a:latin typeface="Times New Roman" panose="02020603050405020304" pitchFamily="18" charset="0"/>
                <a:cs typeface="Times New Roman" panose="02020603050405020304" pitchFamily="18" charset="0"/>
              </a:rPr>
              <a:t>(3,2) → h = 1</a:t>
            </a:r>
          </a:p>
          <a:p>
            <a:r>
              <a:rPr lang="en-GB" sz="2000" dirty="0">
                <a:latin typeface="Times New Roman" panose="02020603050405020304" pitchFamily="18" charset="0"/>
                <a:cs typeface="Times New Roman" panose="02020603050405020304" pitchFamily="18" charset="0"/>
              </a:rPr>
              <a:t>Queue:[(1, (3,2))]</a:t>
            </a:r>
          </a:p>
          <a:p>
            <a:endParaRPr lang="en-GB" sz="2000" dirty="0">
              <a:latin typeface="Times New Roman" panose="02020603050405020304" pitchFamily="18" charset="0"/>
              <a:cs typeface="Times New Roman" panose="02020603050405020304" pitchFamily="18" charset="0"/>
            </a:endParaRPr>
          </a:p>
          <a:p>
            <a:pPr>
              <a:buNone/>
            </a:pPr>
            <a:endParaRPr lang="en-GB"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1F91706-D87B-2ACC-2B2E-0E9BFB34A4DC}"/>
              </a:ext>
            </a:extLst>
          </p:cNvPr>
          <p:cNvSpPr txBox="1"/>
          <p:nvPr/>
        </p:nvSpPr>
        <p:spPr>
          <a:xfrm>
            <a:off x="9493044" y="2928770"/>
            <a:ext cx="2610465" cy="2585323"/>
          </a:xfrm>
          <a:prstGeom prst="rect">
            <a:avLst/>
          </a:prstGeom>
          <a:noFill/>
        </p:spPr>
        <p:txBody>
          <a:bodyPr wrap="square">
            <a:spAutoFit/>
          </a:bodyPr>
          <a:lstStyle/>
          <a:p>
            <a:pPr>
              <a:buNone/>
            </a:pPr>
            <a:r>
              <a:rPr lang="en-GB" b="1" dirty="0">
                <a:solidFill>
                  <a:srgbClr val="FF0000"/>
                </a:solidFill>
                <a:latin typeface="Times New Roman" panose="02020603050405020304" pitchFamily="18" charset="0"/>
                <a:cs typeface="Times New Roman" panose="02020603050405020304" pitchFamily="18" charset="0"/>
              </a:rPr>
              <a:t>Step 8</a:t>
            </a:r>
          </a:p>
          <a:p>
            <a:pPr>
              <a:buNone/>
            </a:pPr>
            <a:r>
              <a:rPr lang="en-GB" dirty="0">
                <a:latin typeface="Times New Roman" panose="02020603050405020304" pitchFamily="18" charset="0"/>
                <a:cs typeface="Times New Roman" panose="02020603050405020304" pitchFamily="18" charset="0"/>
              </a:rPr>
              <a:t>Expand (3,2)</a:t>
            </a:r>
          </a:p>
          <a:p>
            <a:pPr>
              <a:buNone/>
            </a:pPr>
            <a:r>
              <a:rPr lang="en-GB" dirty="0">
                <a:latin typeface="Times New Roman" panose="02020603050405020304" pitchFamily="18" charset="0"/>
                <a:cs typeface="Times New Roman" panose="02020603050405020304" pitchFamily="18" charset="0"/>
              </a:rPr>
              <a:t>Add:</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(3,3) → h = 0</a:t>
            </a:r>
          </a:p>
          <a:p>
            <a:pPr>
              <a:buNone/>
            </a:pPr>
            <a:r>
              <a:rPr lang="en-GB" dirty="0">
                <a:latin typeface="Times New Roman" panose="02020603050405020304" pitchFamily="18" charset="0"/>
                <a:cs typeface="Times New Roman" panose="02020603050405020304" pitchFamily="18" charset="0"/>
              </a:rPr>
              <a:t>Queue:[(0, (3,3))]</a:t>
            </a:r>
          </a:p>
          <a:p>
            <a:pPr>
              <a:buNone/>
            </a:pPr>
            <a:endParaRPr lang="en-GB" dirty="0">
              <a:latin typeface="Times New Roman" panose="02020603050405020304" pitchFamily="18" charset="0"/>
              <a:cs typeface="Times New Roman" panose="02020603050405020304" pitchFamily="18" charset="0"/>
            </a:endParaRPr>
          </a:p>
          <a:p>
            <a:r>
              <a:rPr lang="en-GB" b="1" dirty="0">
                <a:solidFill>
                  <a:srgbClr val="FF0000"/>
                </a:solidFill>
                <a:latin typeface="Times New Roman" panose="02020603050405020304" pitchFamily="18" charset="0"/>
                <a:cs typeface="Times New Roman" panose="02020603050405020304" pitchFamily="18" charset="0"/>
              </a:rPr>
              <a:t>Step 9</a:t>
            </a:r>
          </a:p>
          <a:p>
            <a:r>
              <a:rPr lang="en-GB" dirty="0">
                <a:latin typeface="Times New Roman" panose="02020603050405020304" pitchFamily="18" charset="0"/>
                <a:cs typeface="Times New Roman" panose="02020603050405020304" pitchFamily="18" charset="0"/>
              </a:rPr>
              <a:t>Expand (3,3) → GOAL</a:t>
            </a:r>
          </a:p>
          <a:p>
            <a:pPr>
              <a:buNone/>
            </a:pPr>
            <a:endParaRPr lang="en-GB"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C8E7D27-2117-FA0B-67F2-6498D35B4EEE}"/>
              </a:ext>
            </a:extLst>
          </p:cNvPr>
          <p:cNvSpPr txBox="1"/>
          <p:nvPr/>
        </p:nvSpPr>
        <p:spPr>
          <a:xfrm>
            <a:off x="2052485" y="6307420"/>
            <a:ext cx="6100916" cy="369332"/>
          </a:xfrm>
          <a:prstGeom prst="rect">
            <a:avLst/>
          </a:prstGeom>
          <a:noFill/>
        </p:spPr>
        <p:txBody>
          <a:bodyPr wrap="square">
            <a:spAutoFit/>
          </a:bodyPr>
          <a:lstStyle/>
          <a:p>
            <a:r>
              <a:rPr lang="en-GB" dirty="0">
                <a:solidFill>
                  <a:srgbClr val="FF0000"/>
                </a:solidFill>
                <a:latin typeface="Times New Roman" panose="02020603050405020304" pitchFamily="18" charset="0"/>
                <a:cs typeface="Times New Roman" panose="02020603050405020304" pitchFamily="18" charset="0"/>
              </a:rPr>
              <a:t>Final Path Found (0,0) (0,1) (0,2) (1,2) (2,2) (3,2) (3,3)</a:t>
            </a:r>
          </a:p>
        </p:txBody>
      </p:sp>
    </p:spTree>
    <p:extLst>
      <p:ext uri="{BB962C8B-B14F-4D97-AF65-F5344CB8AC3E}">
        <p14:creationId xmlns:p14="http://schemas.microsoft.com/office/powerpoint/2010/main" val="3028065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EED9-5198-2F83-4AA9-F2432D1B3D8C}"/>
              </a:ext>
            </a:extLst>
          </p:cNvPr>
          <p:cNvSpPr>
            <a:spLocks noGrp="1"/>
          </p:cNvSpPr>
          <p:nvPr>
            <p:ph type="title"/>
          </p:nvPr>
        </p:nvSpPr>
        <p:spPr>
          <a:xfrm>
            <a:off x="1143001" y="97408"/>
            <a:ext cx="9905998" cy="1478570"/>
          </a:xfrm>
        </p:spPr>
        <p:txBody>
          <a:bodyPr/>
          <a:lstStyle/>
          <a:p>
            <a:r>
              <a:rPr lang="en-GB" dirty="0">
                <a:latin typeface="Times New Roman" panose="02020603050405020304" pitchFamily="18" charset="0"/>
                <a:cs typeface="Times New Roman" panose="02020603050405020304" pitchFamily="18" charset="0"/>
              </a:rPr>
              <a:t>A* (A-Star) Algorithm</a:t>
            </a:r>
          </a:p>
        </p:txBody>
      </p:sp>
      <p:sp>
        <p:nvSpPr>
          <p:cNvPr id="3" name="Content Placeholder 2">
            <a:extLst>
              <a:ext uri="{FF2B5EF4-FFF2-40B4-BE49-F238E27FC236}">
                <a16:creationId xmlns:a16="http://schemas.microsoft.com/office/drawing/2014/main" id="{5E97D23D-5E64-A782-0DA3-C6F4DF2B06AC}"/>
              </a:ext>
            </a:extLst>
          </p:cNvPr>
          <p:cNvSpPr>
            <a:spLocks noGrp="1"/>
          </p:cNvSpPr>
          <p:nvPr>
            <p:ph idx="1"/>
          </p:nvPr>
        </p:nvSpPr>
        <p:spPr>
          <a:xfrm>
            <a:off x="1143000" y="1482571"/>
            <a:ext cx="9905999" cy="3541714"/>
          </a:xfrm>
        </p:spPr>
        <p:txBody>
          <a:bodyPr>
            <a:normAutofit fontScale="92500" lnSpcReduction="20000"/>
          </a:bodyPr>
          <a:lstStyle/>
          <a:p>
            <a:pPr marL="0" indent="0">
              <a:buNone/>
            </a:pPr>
            <a:r>
              <a:rPr lang="en-GB" b="1" dirty="0">
                <a:latin typeface="Times New Roman" panose="02020603050405020304" pitchFamily="18" charset="0"/>
                <a:cs typeface="Times New Roman" panose="02020603050405020304" pitchFamily="18" charset="0"/>
              </a:rPr>
              <a:t>A*</a:t>
            </a:r>
            <a:r>
              <a:rPr lang="en-GB" dirty="0">
                <a:latin typeface="Times New Roman" panose="02020603050405020304" pitchFamily="18" charset="0"/>
                <a:cs typeface="Times New Roman" panose="02020603050405020304" pitchFamily="18" charset="0"/>
              </a:rPr>
              <a:t> is an </a:t>
            </a:r>
            <a:r>
              <a:rPr lang="en-GB" b="1" dirty="0">
                <a:latin typeface="Times New Roman" panose="02020603050405020304" pitchFamily="18" charset="0"/>
                <a:cs typeface="Times New Roman" panose="02020603050405020304" pitchFamily="18" charset="0"/>
              </a:rPr>
              <a:t>informed search algorithm</a:t>
            </a:r>
            <a:r>
              <a:rPr lang="en-GB" dirty="0">
                <a:latin typeface="Times New Roman" panose="02020603050405020304" pitchFamily="18" charset="0"/>
                <a:cs typeface="Times New Roman" panose="02020603050405020304" pitchFamily="18" charset="0"/>
              </a:rPr>
              <a:t> that finds the </a:t>
            </a:r>
            <a:r>
              <a:rPr lang="en-GB" b="1" dirty="0">
                <a:latin typeface="Times New Roman" panose="02020603050405020304" pitchFamily="18" charset="0"/>
                <a:cs typeface="Times New Roman" panose="02020603050405020304" pitchFamily="18" charset="0"/>
              </a:rPr>
              <a:t>shortest path</a:t>
            </a:r>
            <a:r>
              <a:rPr lang="en-GB" dirty="0">
                <a:latin typeface="Times New Roman" panose="02020603050405020304" pitchFamily="18" charset="0"/>
                <a:cs typeface="Times New Roman" panose="02020603050405020304" pitchFamily="18" charset="0"/>
              </a:rPr>
              <a:t> from a start node to a goal node using both:</a:t>
            </a:r>
          </a:p>
          <a:p>
            <a:r>
              <a:rPr lang="en-GB" dirty="0">
                <a:latin typeface="Times New Roman" panose="02020603050405020304" pitchFamily="18" charset="0"/>
                <a:cs typeface="Times New Roman" panose="02020603050405020304" pitchFamily="18" charset="0"/>
              </a:rPr>
              <a:t>Actual cost from start → </a:t>
            </a:r>
            <a:r>
              <a:rPr lang="en-GB" b="1" dirty="0">
                <a:latin typeface="Times New Roman" panose="02020603050405020304" pitchFamily="18" charset="0"/>
                <a:cs typeface="Times New Roman" panose="02020603050405020304" pitchFamily="18" charset="0"/>
              </a:rPr>
              <a:t>g(n)</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Estimated cost to goal → </a:t>
            </a:r>
            <a:r>
              <a:rPr lang="en-GB" b="1" dirty="0">
                <a:latin typeface="Times New Roman" panose="02020603050405020304" pitchFamily="18" charset="0"/>
                <a:cs typeface="Times New Roman" panose="02020603050405020304" pitchFamily="18" charset="0"/>
              </a:rPr>
              <a:t>h(n)</a:t>
            </a:r>
            <a:endParaRPr lang="en-GB"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It combines the strengths of:</a:t>
            </a:r>
          </a:p>
          <a:p>
            <a:r>
              <a:rPr lang="en-GB" dirty="0">
                <a:latin typeface="Times New Roman" panose="02020603050405020304" pitchFamily="18" charset="0"/>
                <a:cs typeface="Times New Roman" panose="02020603050405020304" pitchFamily="18" charset="0"/>
              </a:rPr>
              <a:t>Uniform Cost Search (optimal)</a:t>
            </a:r>
          </a:p>
          <a:p>
            <a:r>
              <a:rPr lang="en-GB" dirty="0">
                <a:latin typeface="Times New Roman" panose="02020603050405020304" pitchFamily="18" charset="0"/>
                <a:cs typeface="Times New Roman" panose="02020603050405020304" pitchFamily="18" charset="0"/>
              </a:rPr>
              <a:t>Greedy Best-First Search (fast)</a:t>
            </a:r>
          </a:p>
          <a:p>
            <a:endParaRPr lang="en-GB"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1464CF0-0223-45AE-958F-2BA8BBB1C626}"/>
              </a:ext>
            </a:extLst>
          </p:cNvPr>
          <p:cNvPicPr>
            <a:picLocks noChangeAspect="1"/>
          </p:cNvPicPr>
          <p:nvPr/>
        </p:nvPicPr>
        <p:blipFill>
          <a:blip r:embed="rId2"/>
          <a:stretch>
            <a:fillRect/>
          </a:stretch>
        </p:blipFill>
        <p:spPr>
          <a:xfrm>
            <a:off x="6204228" y="2366814"/>
            <a:ext cx="4925112" cy="2124371"/>
          </a:xfrm>
          <a:prstGeom prst="rect">
            <a:avLst/>
          </a:prstGeom>
        </p:spPr>
      </p:pic>
    </p:spTree>
    <p:extLst>
      <p:ext uri="{BB962C8B-B14F-4D97-AF65-F5344CB8AC3E}">
        <p14:creationId xmlns:p14="http://schemas.microsoft.com/office/powerpoint/2010/main" val="3529905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C980-1CE1-9F7D-800B-7818B603AF2F}"/>
              </a:ext>
            </a:extLst>
          </p:cNvPr>
          <p:cNvSpPr>
            <a:spLocks noGrp="1"/>
          </p:cNvSpPr>
          <p:nvPr>
            <p:ph type="title"/>
          </p:nvPr>
        </p:nvSpPr>
        <p:spPr>
          <a:xfrm>
            <a:off x="1143001" y="87576"/>
            <a:ext cx="9905998" cy="1478570"/>
          </a:xfrm>
        </p:spPr>
        <p:txBody>
          <a:bodyPr/>
          <a:lstStyle/>
          <a:p>
            <a:r>
              <a:rPr lang="en-GB" b="1" dirty="0">
                <a:latin typeface="Times New Roman" panose="02020603050405020304" pitchFamily="18" charset="0"/>
                <a:cs typeface="Times New Roman" panose="02020603050405020304" pitchFamily="18" charset="0"/>
              </a:rPr>
              <a:t>The Algorithm</a:t>
            </a:r>
            <a:br>
              <a:rPr lang="en-GB" b="1"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3F2AB3C-21E6-27E3-A677-D0F8FEF2D3B7}"/>
              </a:ext>
            </a:extLst>
          </p:cNvPr>
          <p:cNvSpPr>
            <a:spLocks noGrp="1"/>
          </p:cNvSpPr>
          <p:nvPr>
            <p:ph idx="1"/>
          </p:nvPr>
        </p:nvSpPr>
        <p:spPr>
          <a:xfrm>
            <a:off x="1141412" y="757084"/>
            <a:ext cx="10273840" cy="6013340"/>
          </a:xfrm>
        </p:spPr>
        <p:txBody>
          <a:bodyPr>
            <a:normAutofit fontScale="85000" lnSpcReduction="10000"/>
          </a:bodyPr>
          <a:lstStyle/>
          <a:p>
            <a:r>
              <a:rPr lang="en-GB" dirty="0">
                <a:latin typeface="Times New Roman" panose="02020603050405020304" pitchFamily="18" charset="0"/>
                <a:cs typeface="Times New Roman" panose="02020603050405020304" pitchFamily="18" charset="0"/>
              </a:rPr>
              <a:t>The A* algorithm is implemented in a similar way to Dijkstra’s algorithm. Given a weighted graph with non-negative edge weights, to find the lowest-cost path from a start node </a:t>
            </a:r>
            <a:r>
              <a:rPr lang="en-GB" b="1" dirty="0">
                <a:latin typeface="Times New Roman" panose="02020603050405020304" pitchFamily="18" charset="0"/>
                <a:cs typeface="Times New Roman" panose="02020603050405020304" pitchFamily="18" charset="0"/>
              </a:rPr>
              <a:t>S</a:t>
            </a:r>
            <a:r>
              <a:rPr lang="en-GB" dirty="0">
                <a:latin typeface="Times New Roman" panose="02020603050405020304" pitchFamily="18" charset="0"/>
                <a:cs typeface="Times New Roman" panose="02020603050405020304" pitchFamily="18" charset="0"/>
              </a:rPr>
              <a:t> to a goal node </a:t>
            </a:r>
            <a:r>
              <a:rPr lang="en-GB" b="1" dirty="0">
                <a:latin typeface="Times New Roman" panose="02020603050405020304" pitchFamily="18" charset="0"/>
                <a:cs typeface="Times New Roman" panose="02020603050405020304" pitchFamily="18" charset="0"/>
              </a:rPr>
              <a:t>G</a:t>
            </a:r>
            <a:r>
              <a:rPr lang="en-GB" dirty="0">
                <a:latin typeface="Times New Roman" panose="02020603050405020304" pitchFamily="18" charset="0"/>
                <a:cs typeface="Times New Roman" panose="02020603050405020304" pitchFamily="18" charset="0"/>
              </a:rPr>
              <a:t>, two lists are used:</a:t>
            </a:r>
          </a:p>
          <a:p>
            <a:pPr lvl="1"/>
            <a:r>
              <a:rPr lang="en-GB" dirty="0">
                <a:latin typeface="Times New Roman" panose="02020603050405020304" pitchFamily="18" charset="0"/>
                <a:cs typeface="Times New Roman" panose="02020603050405020304" pitchFamily="18" charset="0"/>
              </a:rPr>
              <a:t>An </a:t>
            </a:r>
            <a:r>
              <a:rPr lang="en-GB" b="1" dirty="0">
                <a:latin typeface="Times New Roman" panose="02020603050405020304" pitchFamily="18" charset="0"/>
                <a:cs typeface="Times New Roman" panose="02020603050405020304" pitchFamily="18" charset="0"/>
              </a:rPr>
              <a:t>open list</a:t>
            </a:r>
            <a:r>
              <a:rPr lang="en-GB" dirty="0">
                <a:latin typeface="Times New Roman" panose="02020603050405020304" pitchFamily="18" charset="0"/>
                <a:cs typeface="Times New Roman" panose="02020603050405020304" pitchFamily="18" charset="0"/>
              </a:rPr>
              <a:t>, implemented as a priority queue, which stores the next nodes to be explored. Because this is a priority queue, the most promising candidate node (the one with the lowest value from the evaluation function) is always at the top. Initially, the only node in this list is the start node </a:t>
            </a:r>
            <a:r>
              <a:rPr lang="en-GB" b="1" dirty="0">
                <a:latin typeface="Times New Roman" panose="02020603050405020304" pitchFamily="18" charset="0"/>
                <a:cs typeface="Times New Roman" panose="02020603050405020304" pitchFamily="18" charset="0"/>
              </a:rPr>
              <a:t>S</a:t>
            </a:r>
            <a:r>
              <a:rPr lang="en-GB" dirty="0">
                <a:latin typeface="Times New Roman" panose="02020603050405020304" pitchFamily="18" charset="0"/>
                <a:cs typeface="Times New Roman" panose="02020603050405020304" pitchFamily="18" charset="0"/>
              </a:rPr>
              <a:t>.</a:t>
            </a:r>
          </a:p>
          <a:p>
            <a:pPr lvl="1"/>
            <a:r>
              <a:rPr lang="en-GB" dirty="0">
                <a:latin typeface="Times New Roman" panose="02020603050405020304" pitchFamily="18" charset="0"/>
                <a:cs typeface="Times New Roman" panose="02020603050405020304" pitchFamily="18" charset="0"/>
              </a:rPr>
              <a:t>A </a:t>
            </a:r>
            <a:r>
              <a:rPr lang="en-GB" b="1" dirty="0">
                <a:latin typeface="Times New Roman" panose="02020603050405020304" pitchFamily="18" charset="0"/>
                <a:cs typeface="Times New Roman" panose="02020603050405020304" pitchFamily="18" charset="0"/>
              </a:rPr>
              <a:t>closed list</a:t>
            </a:r>
            <a:r>
              <a:rPr lang="en-GB" dirty="0">
                <a:latin typeface="Times New Roman" panose="02020603050405020304" pitchFamily="18" charset="0"/>
                <a:cs typeface="Times New Roman" panose="02020603050405020304" pitchFamily="18" charset="0"/>
              </a:rPr>
              <a:t> which stores the nodes that have already been evaluated. When a node is in the closed list, it means that the lowest-cost path to that node has been found.</a:t>
            </a:r>
          </a:p>
          <a:p>
            <a:pPr marL="0" indent="0">
              <a:buNone/>
            </a:pPr>
            <a:r>
              <a:rPr lang="en-GB" dirty="0">
                <a:latin typeface="Times New Roman" panose="02020603050405020304" pitchFamily="18" charset="0"/>
                <a:cs typeface="Times New Roman" panose="02020603050405020304" pitchFamily="18" charset="0"/>
              </a:rPr>
              <a:t>To find the lowest cost path, a search tree is constructed in the following way:</a:t>
            </a:r>
          </a:p>
          <a:p>
            <a:r>
              <a:rPr lang="en-GB" dirty="0">
                <a:latin typeface="Times New Roman" panose="02020603050405020304" pitchFamily="18" charset="0"/>
                <a:cs typeface="Times New Roman" panose="02020603050405020304" pitchFamily="18" charset="0"/>
              </a:rPr>
              <a:t>Initialize a tree with the root node being the start node </a:t>
            </a:r>
            <a:r>
              <a:rPr lang="en-GB" b="1" dirty="0">
                <a:latin typeface="Times New Roman" panose="02020603050405020304" pitchFamily="18" charset="0"/>
                <a:cs typeface="Times New Roman" panose="02020603050405020304" pitchFamily="18" charset="0"/>
              </a:rPr>
              <a:t>S</a:t>
            </a:r>
            <a:r>
              <a:rPr lang="en-GB" dirty="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Remove the top node from the open list for exploration.</a:t>
            </a:r>
          </a:p>
          <a:p>
            <a:r>
              <a:rPr lang="en-GB" dirty="0">
                <a:latin typeface="Times New Roman" panose="02020603050405020304" pitchFamily="18" charset="0"/>
                <a:cs typeface="Times New Roman" panose="02020603050405020304" pitchFamily="18" charset="0"/>
              </a:rPr>
              <a:t>Add the current node to the closed list.</a:t>
            </a:r>
          </a:p>
          <a:p>
            <a:r>
              <a:rPr lang="en-GB" dirty="0">
                <a:latin typeface="Times New Roman" panose="02020603050405020304" pitchFamily="18" charset="0"/>
                <a:cs typeface="Times New Roman" panose="02020603050405020304" pitchFamily="18" charset="0"/>
              </a:rPr>
              <a:t>Add all nodes that have an incoming edge from the current node as child nodes in the tree.</a:t>
            </a:r>
          </a:p>
          <a:p>
            <a:r>
              <a:rPr lang="en-GB" dirty="0">
                <a:latin typeface="Times New Roman" panose="02020603050405020304" pitchFamily="18" charset="0"/>
                <a:cs typeface="Times New Roman" panose="02020603050405020304" pitchFamily="18" charset="0"/>
              </a:rPr>
              <a:t>Update the lowest cost to reach the child node.</a:t>
            </a:r>
          </a:p>
          <a:p>
            <a:r>
              <a:rPr lang="en-GB" dirty="0">
                <a:latin typeface="Times New Roman" panose="02020603050405020304" pitchFamily="18" charset="0"/>
                <a:cs typeface="Times New Roman" panose="02020603050405020304" pitchFamily="18" charset="0"/>
              </a:rPr>
              <a:t>Compute the evaluation function for every child node and add them to the open list.</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370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C925EF-F13B-A202-AD5B-F3FC573F3F1A}"/>
              </a:ext>
            </a:extLst>
          </p:cNvPr>
          <p:cNvSpPr>
            <a:spLocks noGrp="1"/>
          </p:cNvSpPr>
          <p:nvPr>
            <p:ph idx="1"/>
          </p:nvPr>
        </p:nvSpPr>
        <p:spPr>
          <a:xfrm>
            <a:off x="1141412" y="157316"/>
            <a:ext cx="9905999" cy="5633885"/>
          </a:xfrm>
        </p:spPr>
        <p:txBody>
          <a:bodyPr/>
          <a:lstStyle/>
          <a:p>
            <a:r>
              <a:rPr lang="en-GB" dirty="0">
                <a:latin typeface="Times New Roman" panose="02020603050405020304" pitchFamily="18" charset="0"/>
                <a:cs typeface="Times New Roman" panose="02020603050405020304" pitchFamily="18" charset="0"/>
              </a:rPr>
              <a:t>Just like in Dijkstra’s algorithm, the lowest cost is updated as the algorithm progresses in the following way:</a:t>
            </a:r>
          </a:p>
          <a:p>
            <a:r>
              <a:rPr lang="en-GB" dirty="0" err="1">
                <a:latin typeface="Times New Roman" panose="02020603050405020304" pitchFamily="18" charset="0"/>
                <a:cs typeface="Times New Roman" panose="02020603050405020304" pitchFamily="18" charset="0"/>
              </a:rPr>
              <a:t>current_lowest_cost</a:t>
            </a:r>
            <a:r>
              <a:rPr lang="en-GB" dirty="0">
                <a:latin typeface="Times New Roman" panose="02020603050405020304" pitchFamily="18" charset="0"/>
                <a:cs typeface="Times New Roman" panose="02020603050405020304" pitchFamily="18" charset="0"/>
              </a:rPr>
              <a:t> = min(</a:t>
            </a:r>
            <a:r>
              <a:rPr lang="en-GB" dirty="0" err="1">
                <a:latin typeface="Times New Roman" panose="02020603050405020304" pitchFamily="18" charset="0"/>
                <a:cs typeface="Times New Roman" panose="02020603050405020304" pitchFamily="18" charset="0"/>
              </a:rPr>
              <a:t>current_lowest_cost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parent_node_cost</a:t>
            </a:r>
            <a:r>
              <a:rPr lang="en-GB" dirty="0">
                <a:latin typeface="Times New Roman" panose="02020603050405020304" pitchFamily="18" charset="0"/>
                <a:cs typeface="Times New Roman" panose="02020603050405020304" pitchFamily="18" charset="0"/>
              </a:rPr>
              <a:t> + </a:t>
            </a:r>
            <a:r>
              <a:rPr lang="en-GB" dirty="0" err="1">
                <a:latin typeface="Times New Roman" panose="02020603050405020304" pitchFamily="18" charset="0"/>
                <a:cs typeface="Times New Roman" panose="02020603050405020304" pitchFamily="18" charset="0"/>
              </a:rPr>
              <a:t>edge_weight</a:t>
            </a:r>
            <a:r>
              <a:rPr lang="en-GB" dirty="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All nodes except for the start node start with a lowest cost of infinity. The start node has an initial lowest cost of 0.</a:t>
            </a:r>
          </a:p>
          <a:p>
            <a:r>
              <a:rPr lang="en-GB" dirty="0">
                <a:latin typeface="Times New Roman" panose="02020603050405020304" pitchFamily="18" charset="0"/>
                <a:cs typeface="Times New Roman" panose="02020603050405020304" pitchFamily="18" charset="0"/>
              </a:rPr>
              <a:t>The algorithm concludes when the goal node </a:t>
            </a:r>
            <a:r>
              <a:rPr lang="en-GB" b="1" dirty="0">
                <a:latin typeface="Times New Roman" panose="02020603050405020304" pitchFamily="18" charset="0"/>
                <a:cs typeface="Times New Roman" panose="02020603050405020304" pitchFamily="18" charset="0"/>
              </a:rPr>
              <a:t>G</a:t>
            </a:r>
            <a:r>
              <a:rPr lang="en-GB" dirty="0">
                <a:latin typeface="Times New Roman" panose="02020603050405020304" pitchFamily="18" charset="0"/>
                <a:cs typeface="Times New Roman" panose="02020603050405020304" pitchFamily="18" charset="0"/>
              </a:rPr>
              <a:t> is removed from the open list and explored, indicating that a shortest path has been found. The shortest path is the path from the start node </a:t>
            </a:r>
            <a:r>
              <a:rPr lang="en-GB" b="1" dirty="0">
                <a:latin typeface="Times New Roman" panose="02020603050405020304" pitchFamily="18" charset="0"/>
                <a:cs typeface="Times New Roman" panose="02020603050405020304" pitchFamily="18" charset="0"/>
              </a:rPr>
              <a:t>S</a:t>
            </a:r>
            <a:r>
              <a:rPr lang="en-GB" dirty="0">
                <a:latin typeface="Times New Roman" panose="02020603050405020304" pitchFamily="18" charset="0"/>
                <a:cs typeface="Times New Roman" panose="02020603050405020304" pitchFamily="18" charset="0"/>
              </a:rPr>
              <a:t> to the goal node </a:t>
            </a:r>
            <a:r>
              <a:rPr lang="en-GB" b="1" dirty="0">
                <a:latin typeface="Times New Roman" panose="02020603050405020304" pitchFamily="18" charset="0"/>
                <a:cs typeface="Times New Roman" panose="02020603050405020304" pitchFamily="18" charset="0"/>
              </a:rPr>
              <a:t>G</a:t>
            </a:r>
            <a:r>
              <a:rPr lang="en-GB" dirty="0">
                <a:latin typeface="Times New Roman" panose="02020603050405020304" pitchFamily="18" charset="0"/>
                <a:cs typeface="Times New Roman" panose="02020603050405020304" pitchFamily="18" charset="0"/>
              </a:rPr>
              <a:t> in the tree.</a:t>
            </a:r>
          </a:p>
          <a:p>
            <a:r>
              <a:rPr lang="en-GB" dirty="0">
                <a:latin typeface="Times New Roman" panose="02020603050405020304" pitchFamily="18" charset="0"/>
                <a:cs typeface="Times New Roman" panose="02020603050405020304" pitchFamily="18" charset="0"/>
              </a:rPr>
              <a:t>Note: The algorithm ends when the goal node </a:t>
            </a:r>
            <a:r>
              <a:rPr lang="en-GB" b="1" dirty="0">
                <a:latin typeface="Times New Roman" panose="02020603050405020304" pitchFamily="18" charset="0"/>
                <a:cs typeface="Times New Roman" panose="02020603050405020304" pitchFamily="18" charset="0"/>
              </a:rPr>
              <a:t>G</a:t>
            </a:r>
            <a:r>
              <a:rPr lang="en-GB" dirty="0">
                <a:latin typeface="Times New Roman" panose="02020603050405020304" pitchFamily="18" charset="0"/>
                <a:cs typeface="Times New Roman" panose="02020603050405020304" pitchFamily="18" charset="0"/>
              </a:rPr>
              <a:t> has been explored, NOT when it is added to the open list.</a:t>
            </a:r>
          </a:p>
          <a:p>
            <a:pPr marL="0" indent="0">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17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07F4-C08A-3813-517E-3291D29F9FDF}"/>
              </a:ext>
            </a:extLst>
          </p:cNvPr>
          <p:cNvSpPr>
            <a:spLocks noGrp="1"/>
          </p:cNvSpPr>
          <p:nvPr>
            <p:ph type="title"/>
          </p:nvPr>
        </p:nvSpPr>
        <p:spPr>
          <a:xfrm>
            <a:off x="1298730" y="0"/>
            <a:ext cx="9905998" cy="1478570"/>
          </a:xfrm>
        </p:spPr>
        <p:txBody>
          <a:bodyPr/>
          <a:lstStyle/>
          <a:p>
            <a:r>
              <a:rPr lang="en-GB" dirty="0">
                <a:latin typeface="Times New Roman" panose="02020603050405020304" pitchFamily="18" charset="0"/>
                <a:cs typeface="Times New Roman" panose="02020603050405020304" pitchFamily="18" charset="0"/>
              </a:rPr>
              <a:t>Classification of Search Algorithms</a:t>
            </a:r>
          </a:p>
        </p:txBody>
      </p:sp>
      <p:sp>
        <p:nvSpPr>
          <p:cNvPr id="3" name="Content Placeholder 2">
            <a:extLst>
              <a:ext uri="{FF2B5EF4-FFF2-40B4-BE49-F238E27FC236}">
                <a16:creationId xmlns:a16="http://schemas.microsoft.com/office/drawing/2014/main" id="{01368D7B-952C-A9B1-2DF3-8A1DA9603A04}"/>
              </a:ext>
            </a:extLst>
          </p:cNvPr>
          <p:cNvSpPr>
            <a:spLocks noGrp="1"/>
          </p:cNvSpPr>
          <p:nvPr>
            <p:ph idx="1"/>
          </p:nvPr>
        </p:nvSpPr>
        <p:spPr>
          <a:xfrm>
            <a:off x="1298730" y="1288026"/>
            <a:ext cx="10686794" cy="5152104"/>
          </a:xfrm>
        </p:spPr>
        <p:txBody>
          <a:bodyPr>
            <a:normAutofit fontScale="92500" lnSpcReduction="10000"/>
          </a:bodyPr>
          <a:lstStyle/>
          <a:p>
            <a:pPr marL="0" indent="0">
              <a:buNone/>
            </a:pPr>
            <a:r>
              <a:rPr lang="en-GB" b="1" dirty="0">
                <a:solidFill>
                  <a:schemeClr val="bg2"/>
                </a:solidFill>
              </a:rPr>
              <a:t>Uninformed (Blind) Search</a:t>
            </a:r>
          </a:p>
          <a:p>
            <a:r>
              <a:rPr lang="en-GB" dirty="0"/>
              <a:t>No additional knowledge about the problem</a:t>
            </a:r>
          </a:p>
          <a:p>
            <a:r>
              <a:rPr lang="en-GB" dirty="0"/>
              <a:t>Explore blindly</a:t>
            </a:r>
          </a:p>
          <a:p>
            <a:pPr marL="0" indent="0">
              <a:buNone/>
            </a:pPr>
            <a:r>
              <a:rPr lang="en-GB" dirty="0"/>
              <a:t>Examples:</a:t>
            </a:r>
          </a:p>
          <a:p>
            <a:pPr lvl="1"/>
            <a:r>
              <a:rPr lang="en-GB" dirty="0"/>
              <a:t>Depth First Search (DFS)</a:t>
            </a:r>
          </a:p>
          <a:p>
            <a:pPr lvl="1"/>
            <a:r>
              <a:rPr lang="en-GB" dirty="0"/>
              <a:t>Breadth First Search (BFS)</a:t>
            </a:r>
          </a:p>
          <a:p>
            <a:pPr lvl="1"/>
            <a:r>
              <a:rPr lang="en-GB" dirty="0"/>
              <a:t>Uniform Cost Search (UCS)</a:t>
            </a:r>
          </a:p>
          <a:p>
            <a:pPr marL="0" indent="0">
              <a:buNone/>
            </a:pPr>
            <a:r>
              <a:rPr lang="en-GB" b="1" dirty="0">
                <a:solidFill>
                  <a:schemeClr val="bg2"/>
                </a:solidFill>
              </a:rPr>
              <a:t>Informed (Heuristic) Search </a:t>
            </a:r>
          </a:p>
          <a:p>
            <a:r>
              <a:rPr lang="en-GB" dirty="0"/>
              <a:t>Uses </a:t>
            </a:r>
            <a:r>
              <a:rPr lang="en-GB" b="1" dirty="0"/>
              <a:t>additional knowledge</a:t>
            </a:r>
            <a:r>
              <a:rPr lang="en-GB" dirty="0"/>
              <a:t> (heuristics)</a:t>
            </a:r>
          </a:p>
          <a:p>
            <a:r>
              <a:rPr lang="en-GB" dirty="0"/>
              <a:t>Guides the search towards the goal</a:t>
            </a:r>
          </a:p>
          <a:p>
            <a:r>
              <a:rPr lang="en-GB" dirty="0"/>
              <a:t>More efficient than uninformed search</a:t>
            </a:r>
          </a:p>
          <a:p>
            <a:endParaRPr lang="en-GB" dirty="0"/>
          </a:p>
        </p:txBody>
      </p:sp>
      <p:pic>
        <p:nvPicPr>
          <p:cNvPr id="5" name="Picture 4">
            <a:extLst>
              <a:ext uri="{FF2B5EF4-FFF2-40B4-BE49-F238E27FC236}">
                <a16:creationId xmlns:a16="http://schemas.microsoft.com/office/drawing/2014/main" id="{A68CEC5E-AB64-F5A4-3115-50EFE3EC1837}"/>
              </a:ext>
            </a:extLst>
          </p:cNvPr>
          <p:cNvPicPr>
            <a:picLocks noChangeAspect="1"/>
          </p:cNvPicPr>
          <p:nvPr/>
        </p:nvPicPr>
        <p:blipFill>
          <a:blip r:embed="rId2"/>
          <a:stretch>
            <a:fillRect/>
          </a:stretch>
        </p:blipFill>
        <p:spPr>
          <a:xfrm>
            <a:off x="6296123" y="2285648"/>
            <a:ext cx="5689401" cy="2870431"/>
          </a:xfrm>
          <a:prstGeom prst="rect">
            <a:avLst/>
          </a:prstGeom>
        </p:spPr>
      </p:pic>
    </p:spTree>
    <p:extLst>
      <p:ext uri="{BB962C8B-B14F-4D97-AF65-F5344CB8AC3E}">
        <p14:creationId xmlns:p14="http://schemas.microsoft.com/office/powerpoint/2010/main" val="2464464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2057" name="Group 2056">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058"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059"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60"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61"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062"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63"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64"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65"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66"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67"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68"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69"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70"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71"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72"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73"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74"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75"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76"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77"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78"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79"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80"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81"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82"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83"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84"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85"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86"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087"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88"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89"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90"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91"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92"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93"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94"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95"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96"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97"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98"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099"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00"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01"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02"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03"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04"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05"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06"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07"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08"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09"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10"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11"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sp>
        <p:nvSpPr>
          <p:cNvPr id="2113" name="Rectangle 2112">
            <a:extLst>
              <a:ext uri="{FF2B5EF4-FFF2-40B4-BE49-F238E27FC236}">
                <a16:creationId xmlns:a16="http://schemas.microsoft.com/office/drawing/2014/main" id="{CD614432-46FD-4B63-8194-64F233F941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2115" name="Group 2114">
            <a:extLst>
              <a:ext uri="{FF2B5EF4-FFF2-40B4-BE49-F238E27FC236}">
                <a16:creationId xmlns:a16="http://schemas.microsoft.com/office/drawing/2014/main" id="{57D43E06-E0E9-45FB-9DD8-4513BF040A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2116" name="Rectangle 5">
              <a:extLst>
                <a:ext uri="{FF2B5EF4-FFF2-40B4-BE49-F238E27FC236}">
                  <a16:creationId xmlns:a16="http://schemas.microsoft.com/office/drawing/2014/main" id="{BC31D834-B127-4A66-A0A9-2956DB0766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117" name="Freeform 6">
              <a:extLst>
                <a:ext uri="{FF2B5EF4-FFF2-40B4-BE49-F238E27FC236}">
                  <a16:creationId xmlns:a16="http://schemas.microsoft.com/office/drawing/2014/main" id="{AEB45F0E-3639-41ED-99CC-CCA38D61D6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18" name="Freeform 7">
              <a:extLst>
                <a:ext uri="{FF2B5EF4-FFF2-40B4-BE49-F238E27FC236}">
                  <a16:creationId xmlns:a16="http://schemas.microsoft.com/office/drawing/2014/main" id="{5302B214-0D24-40CA-BFB4-CF38694B0D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19" name="Rectangle 8">
              <a:extLst>
                <a:ext uri="{FF2B5EF4-FFF2-40B4-BE49-F238E27FC236}">
                  <a16:creationId xmlns:a16="http://schemas.microsoft.com/office/drawing/2014/main" id="{BB18DCBD-D74A-40C8-B325-B49FC52BA28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120" name="Freeform 9">
              <a:extLst>
                <a:ext uri="{FF2B5EF4-FFF2-40B4-BE49-F238E27FC236}">
                  <a16:creationId xmlns:a16="http://schemas.microsoft.com/office/drawing/2014/main" id="{02CFFDAE-C576-45A9-8D6F-3FF8F2EAF5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21" name="Freeform 10">
              <a:extLst>
                <a:ext uri="{FF2B5EF4-FFF2-40B4-BE49-F238E27FC236}">
                  <a16:creationId xmlns:a16="http://schemas.microsoft.com/office/drawing/2014/main" id="{382510FF-8736-4655-A749-972F90D8B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22" name="Freeform 11">
              <a:extLst>
                <a:ext uri="{FF2B5EF4-FFF2-40B4-BE49-F238E27FC236}">
                  <a16:creationId xmlns:a16="http://schemas.microsoft.com/office/drawing/2014/main" id="{302B8B45-64D1-4E5D-BBCC-AB578EC64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23" name="Freeform 12">
              <a:extLst>
                <a:ext uri="{FF2B5EF4-FFF2-40B4-BE49-F238E27FC236}">
                  <a16:creationId xmlns:a16="http://schemas.microsoft.com/office/drawing/2014/main" id="{C63FCB23-1A4C-4B0E-991C-1E1AD04759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24" name="Freeform 13">
              <a:extLst>
                <a:ext uri="{FF2B5EF4-FFF2-40B4-BE49-F238E27FC236}">
                  <a16:creationId xmlns:a16="http://schemas.microsoft.com/office/drawing/2014/main" id="{49B472C6-502A-452F-857D-3007E7519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25" name="Freeform 14">
              <a:extLst>
                <a:ext uri="{FF2B5EF4-FFF2-40B4-BE49-F238E27FC236}">
                  <a16:creationId xmlns:a16="http://schemas.microsoft.com/office/drawing/2014/main" id="{1887487B-9617-48BB-BC6E-2E095DDB7A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26" name="Freeform 15">
              <a:extLst>
                <a:ext uri="{FF2B5EF4-FFF2-40B4-BE49-F238E27FC236}">
                  <a16:creationId xmlns:a16="http://schemas.microsoft.com/office/drawing/2014/main" id="{8CCC40D8-3574-4709-B597-0C9EB8AC97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27" name="Freeform 16">
              <a:extLst>
                <a:ext uri="{FF2B5EF4-FFF2-40B4-BE49-F238E27FC236}">
                  <a16:creationId xmlns:a16="http://schemas.microsoft.com/office/drawing/2014/main" id="{5C2DE696-C0F1-4470-AA20-1B185DFE05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28" name="Freeform 17">
              <a:extLst>
                <a:ext uri="{FF2B5EF4-FFF2-40B4-BE49-F238E27FC236}">
                  <a16:creationId xmlns:a16="http://schemas.microsoft.com/office/drawing/2014/main" id="{3044BF69-E88A-4FE6-A7C7-E6222C391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29" name="Freeform 18">
              <a:extLst>
                <a:ext uri="{FF2B5EF4-FFF2-40B4-BE49-F238E27FC236}">
                  <a16:creationId xmlns:a16="http://schemas.microsoft.com/office/drawing/2014/main" id="{87F8C68F-552A-4831-87FC-D45485F782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30" name="Freeform 19">
              <a:extLst>
                <a:ext uri="{FF2B5EF4-FFF2-40B4-BE49-F238E27FC236}">
                  <a16:creationId xmlns:a16="http://schemas.microsoft.com/office/drawing/2014/main" id="{439F4E03-58CC-4C01-B28D-4B4B5A6CF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31" name="Freeform 20">
              <a:extLst>
                <a:ext uri="{FF2B5EF4-FFF2-40B4-BE49-F238E27FC236}">
                  <a16:creationId xmlns:a16="http://schemas.microsoft.com/office/drawing/2014/main" id="{638B9EF8-62E2-409B-A243-493F3008A0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32" name="Freeform 21">
              <a:extLst>
                <a:ext uri="{FF2B5EF4-FFF2-40B4-BE49-F238E27FC236}">
                  <a16:creationId xmlns:a16="http://schemas.microsoft.com/office/drawing/2014/main" id="{BF251EFD-0032-41FD-A617-D4F06953E0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33" name="Freeform 22">
              <a:extLst>
                <a:ext uri="{FF2B5EF4-FFF2-40B4-BE49-F238E27FC236}">
                  <a16:creationId xmlns:a16="http://schemas.microsoft.com/office/drawing/2014/main" id="{3DF212F4-57CD-4E08-BC1F-CA81C516C4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34" name="Freeform 23">
              <a:extLst>
                <a:ext uri="{FF2B5EF4-FFF2-40B4-BE49-F238E27FC236}">
                  <a16:creationId xmlns:a16="http://schemas.microsoft.com/office/drawing/2014/main" id="{6C8506A9-98D5-4346-BA53-7BE67D7D03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35" name="Freeform 24">
              <a:extLst>
                <a:ext uri="{FF2B5EF4-FFF2-40B4-BE49-F238E27FC236}">
                  <a16:creationId xmlns:a16="http://schemas.microsoft.com/office/drawing/2014/main" id="{7D36D3DC-4B56-4591-B3CB-20F2A8E08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36" name="Freeform 25">
              <a:extLst>
                <a:ext uri="{FF2B5EF4-FFF2-40B4-BE49-F238E27FC236}">
                  <a16:creationId xmlns:a16="http://schemas.microsoft.com/office/drawing/2014/main" id="{19C17C52-3CF4-4CB1-93B0-D71E838B5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37" name="Freeform 26">
              <a:extLst>
                <a:ext uri="{FF2B5EF4-FFF2-40B4-BE49-F238E27FC236}">
                  <a16:creationId xmlns:a16="http://schemas.microsoft.com/office/drawing/2014/main" id="{F723AE18-264F-4AA7-88D7-83570E3268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38" name="Freeform 27">
              <a:extLst>
                <a:ext uri="{FF2B5EF4-FFF2-40B4-BE49-F238E27FC236}">
                  <a16:creationId xmlns:a16="http://schemas.microsoft.com/office/drawing/2014/main" id="{4CCF1D1F-3F13-4891-8139-ADA1CD8DD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39" name="Freeform 28">
              <a:extLst>
                <a:ext uri="{FF2B5EF4-FFF2-40B4-BE49-F238E27FC236}">
                  <a16:creationId xmlns:a16="http://schemas.microsoft.com/office/drawing/2014/main" id="{78BFA10C-74DF-41B4-8E08-50CC82B7A8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40" name="Freeform 29">
              <a:extLst>
                <a:ext uri="{FF2B5EF4-FFF2-40B4-BE49-F238E27FC236}">
                  <a16:creationId xmlns:a16="http://schemas.microsoft.com/office/drawing/2014/main" id="{DFCDD40B-D4BD-4091-9EE8-869FF64F0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41" name="Freeform 30">
              <a:extLst>
                <a:ext uri="{FF2B5EF4-FFF2-40B4-BE49-F238E27FC236}">
                  <a16:creationId xmlns:a16="http://schemas.microsoft.com/office/drawing/2014/main" id="{C795EC66-071B-4C40-934A-C3AB55649B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42" name="Freeform 31">
              <a:extLst>
                <a:ext uri="{FF2B5EF4-FFF2-40B4-BE49-F238E27FC236}">
                  <a16:creationId xmlns:a16="http://schemas.microsoft.com/office/drawing/2014/main" id="{4DFDE558-A234-4BD5-A26C-99870882F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43" name="Freeform 32">
              <a:extLst>
                <a:ext uri="{FF2B5EF4-FFF2-40B4-BE49-F238E27FC236}">
                  <a16:creationId xmlns:a16="http://schemas.microsoft.com/office/drawing/2014/main" id="{0A007A33-7683-48EB-9714-ADEDDC1DB3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44" name="Rectangle 33">
              <a:extLst>
                <a:ext uri="{FF2B5EF4-FFF2-40B4-BE49-F238E27FC236}">
                  <a16:creationId xmlns:a16="http://schemas.microsoft.com/office/drawing/2014/main" id="{EC290698-D471-4505-B43E-87EEFB3619E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145" name="Freeform 34">
              <a:extLst>
                <a:ext uri="{FF2B5EF4-FFF2-40B4-BE49-F238E27FC236}">
                  <a16:creationId xmlns:a16="http://schemas.microsoft.com/office/drawing/2014/main" id="{8B75059B-DDB3-4BDF-9AE6-D9A4A5ED43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46" name="Freeform 35">
              <a:extLst>
                <a:ext uri="{FF2B5EF4-FFF2-40B4-BE49-F238E27FC236}">
                  <a16:creationId xmlns:a16="http://schemas.microsoft.com/office/drawing/2014/main" id="{81B849DB-E967-4042-B061-AD30AB053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47" name="Freeform 36">
              <a:extLst>
                <a:ext uri="{FF2B5EF4-FFF2-40B4-BE49-F238E27FC236}">
                  <a16:creationId xmlns:a16="http://schemas.microsoft.com/office/drawing/2014/main" id="{E8E1D58B-C2EE-4DAC-BC7D-ABC55F5C3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48" name="Freeform 37">
              <a:extLst>
                <a:ext uri="{FF2B5EF4-FFF2-40B4-BE49-F238E27FC236}">
                  <a16:creationId xmlns:a16="http://schemas.microsoft.com/office/drawing/2014/main" id="{7D867EE2-CC64-459F-B1FD-5770B0C858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49" name="Freeform 38">
              <a:extLst>
                <a:ext uri="{FF2B5EF4-FFF2-40B4-BE49-F238E27FC236}">
                  <a16:creationId xmlns:a16="http://schemas.microsoft.com/office/drawing/2014/main" id="{96DBF1BF-0F1A-4646-B493-2C210BF91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50" name="Freeform 39">
              <a:extLst>
                <a:ext uri="{FF2B5EF4-FFF2-40B4-BE49-F238E27FC236}">
                  <a16:creationId xmlns:a16="http://schemas.microsoft.com/office/drawing/2014/main" id="{C14EBC57-DC59-4BAB-BFEF-5E2A17202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51" name="Freeform 40">
              <a:extLst>
                <a:ext uri="{FF2B5EF4-FFF2-40B4-BE49-F238E27FC236}">
                  <a16:creationId xmlns:a16="http://schemas.microsoft.com/office/drawing/2014/main" id="{05A2794A-7B60-4B1F-B43C-C08F51C667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52" name="Freeform 41">
              <a:extLst>
                <a:ext uri="{FF2B5EF4-FFF2-40B4-BE49-F238E27FC236}">
                  <a16:creationId xmlns:a16="http://schemas.microsoft.com/office/drawing/2014/main" id="{3394CF13-32C3-4BE9-AA6D-DF8F82534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53" name="Freeform 42">
              <a:extLst>
                <a:ext uri="{FF2B5EF4-FFF2-40B4-BE49-F238E27FC236}">
                  <a16:creationId xmlns:a16="http://schemas.microsoft.com/office/drawing/2014/main" id="{2E4C0BA3-1B29-4D8C-9E6E-CDAFF7C957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54" name="Freeform 43">
              <a:extLst>
                <a:ext uri="{FF2B5EF4-FFF2-40B4-BE49-F238E27FC236}">
                  <a16:creationId xmlns:a16="http://schemas.microsoft.com/office/drawing/2014/main" id="{A8623A34-11DB-4490-AF5D-26513AD50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55" name="Freeform 44">
              <a:extLst>
                <a:ext uri="{FF2B5EF4-FFF2-40B4-BE49-F238E27FC236}">
                  <a16:creationId xmlns:a16="http://schemas.microsoft.com/office/drawing/2014/main" id="{AA01C5BF-55D0-406B-9447-9E6323AB463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56" name="Rectangle 45">
              <a:extLst>
                <a:ext uri="{FF2B5EF4-FFF2-40B4-BE49-F238E27FC236}">
                  <a16:creationId xmlns:a16="http://schemas.microsoft.com/office/drawing/2014/main" id="{592233FB-D11D-40BB-B825-D67497779CF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157" name="Freeform 46">
              <a:extLst>
                <a:ext uri="{FF2B5EF4-FFF2-40B4-BE49-F238E27FC236}">
                  <a16:creationId xmlns:a16="http://schemas.microsoft.com/office/drawing/2014/main" id="{3FD97EB1-F159-4021-B498-18ED5AD95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58" name="Freeform 47">
              <a:extLst>
                <a:ext uri="{FF2B5EF4-FFF2-40B4-BE49-F238E27FC236}">
                  <a16:creationId xmlns:a16="http://schemas.microsoft.com/office/drawing/2014/main" id="{663683DC-3029-493D-AC2E-B6475D4CAA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59" name="Freeform 48">
              <a:extLst>
                <a:ext uri="{FF2B5EF4-FFF2-40B4-BE49-F238E27FC236}">
                  <a16:creationId xmlns:a16="http://schemas.microsoft.com/office/drawing/2014/main" id="{B8D533F2-4DD0-47E4-B6F4-FE1DC5257F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60" name="Freeform 49">
              <a:extLst>
                <a:ext uri="{FF2B5EF4-FFF2-40B4-BE49-F238E27FC236}">
                  <a16:creationId xmlns:a16="http://schemas.microsoft.com/office/drawing/2014/main" id="{ECD96B65-7D14-4D80-A430-882ADD9B38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61" name="Freeform 50">
              <a:extLst>
                <a:ext uri="{FF2B5EF4-FFF2-40B4-BE49-F238E27FC236}">
                  <a16:creationId xmlns:a16="http://schemas.microsoft.com/office/drawing/2014/main" id="{7CF501C3-E940-4890-B417-54DB8EB62C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62" name="Freeform 51">
              <a:extLst>
                <a:ext uri="{FF2B5EF4-FFF2-40B4-BE49-F238E27FC236}">
                  <a16:creationId xmlns:a16="http://schemas.microsoft.com/office/drawing/2014/main" id="{DDDA19B3-D841-4B23-A0DA-8CDD36BFF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63" name="Freeform 52">
              <a:extLst>
                <a:ext uri="{FF2B5EF4-FFF2-40B4-BE49-F238E27FC236}">
                  <a16:creationId xmlns:a16="http://schemas.microsoft.com/office/drawing/2014/main" id="{1AE5B2C0-5A75-4732-9DC8-EC0562E33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64" name="Freeform 53">
              <a:extLst>
                <a:ext uri="{FF2B5EF4-FFF2-40B4-BE49-F238E27FC236}">
                  <a16:creationId xmlns:a16="http://schemas.microsoft.com/office/drawing/2014/main" id="{BBDD5730-79D7-4521-BC7B-26C613C92A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65" name="Freeform 54">
              <a:extLst>
                <a:ext uri="{FF2B5EF4-FFF2-40B4-BE49-F238E27FC236}">
                  <a16:creationId xmlns:a16="http://schemas.microsoft.com/office/drawing/2014/main" id="{9A5C68A3-07A7-49FF-B29A-04E350105B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66" name="Freeform 55">
              <a:extLst>
                <a:ext uri="{FF2B5EF4-FFF2-40B4-BE49-F238E27FC236}">
                  <a16:creationId xmlns:a16="http://schemas.microsoft.com/office/drawing/2014/main" id="{E615EBAF-955F-4294-99EB-922C7A400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67" name="Freeform 56">
              <a:extLst>
                <a:ext uri="{FF2B5EF4-FFF2-40B4-BE49-F238E27FC236}">
                  <a16:creationId xmlns:a16="http://schemas.microsoft.com/office/drawing/2014/main" id="{B1592F83-EF32-4C0A-993A-2B6AC8186E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68" name="Freeform 57">
              <a:extLst>
                <a:ext uri="{FF2B5EF4-FFF2-40B4-BE49-F238E27FC236}">
                  <a16:creationId xmlns:a16="http://schemas.microsoft.com/office/drawing/2014/main" id="{F1C4D2B1-55D6-4040-AE4D-F7C5D326F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69" name="Freeform 58">
              <a:extLst>
                <a:ext uri="{FF2B5EF4-FFF2-40B4-BE49-F238E27FC236}">
                  <a16:creationId xmlns:a16="http://schemas.microsoft.com/office/drawing/2014/main" id="{DC7DBDFF-6BF3-41F0-A002-44B913CDC9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pic>
        <p:nvPicPr>
          <p:cNvPr id="2171" name="Picture 2">
            <a:extLst>
              <a:ext uri="{FF2B5EF4-FFF2-40B4-BE49-F238E27FC236}">
                <a16:creationId xmlns:a16="http://schemas.microsoft.com/office/drawing/2014/main" id="{0B0BC616-AF73-491B-AACB-A8C3A548B6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59DAEBC7-1FC4-5603-E223-D3B62370197A}"/>
              </a:ext>
            </a:extLst>
          </p:cNvPr>
          <p:cNvSpPr>
            <a:spLocks noGrp="1"/>
          </p:cNvSpPr>
          <p:nvPr>
            <p:ph type="title"/>
          </p:nvPr>
        </p:nvSpPr>
        <p:spPr>
          <a:xfrm>
            <a:off x="6580635" y="1113282"/>
            <a:ext cx="4966332" cy="2396681"/>
          </a:xfrm>
        </p:spPr>
        <p:txBody>
          <a:bodyPr vert="horz" lIns="91440" tIns="45720" rIns="91440" bIns="45720" rtlCol="0" anchor="b">
            <a:normAutofit/>
          </a:bodyPr>
          <a:lstStyle/>
          <a:p>
            <a:r>
              <a:rPr lang="en-US" sz="4800" b="1">
                <a:solidFill>
                  <a:srgbClr val="FFFFFF"/>
                </a:solidFill>
              </a:rPr>
              <a:t>Example</a:t>
            </a:r>
            <a:br>
              <a:rPr lang="en-US" sz="4800" b="1">
                <a:solidFill>
                  <a:srgbClr val="FFFFFF"/>
                </a:solidFill>
              </a:rPr>
            </a:br>
            <a:endParaRPr lang="en-US" sz="4800">
              <a:solidFill>
                <a:srgbClr val="FFFFFF"/>
              </a:solidFill>
            </a:endParaRPr>
          </a:p>
        </p:txBody>
      </p:sp>
      <p:sp useBgFill="1">
        <p:nvSpPr>
          <p:cNvPr id="2173" name="Round Diagonal Corner Rectangle 6">
            <a:extLst>
              <a:ext uri="{FF2B5EF4-FFF2-40B4-BE49-F238E27FC236}">
                <a16:creationId xmlns:a16="http://schemas.microsoft.com/office/drawing/2014/main" id="{7C914900-562F-42A1-9E63-CD117E0CA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xample Graph">
            <a:extLst>
              <a:ext uri="{FF2B5EF4-FFF2-40B4-BE49-F238E27FC236}">
                <a16:creationId xmlns:a16="http://schemas.microsoft.com/office/drawing/2014/main" id="{58B17594-99AD-12B9-ED33-D2787DC9DB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35093" y="1141368"/>
            <a:ext cx="3814090" cy="456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12018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42056-2029-CE5A-C09E-3C45C4822108}"/>
              </a:ext>
            </a:extLst>
          </p:cNvPr>
          <p:cNvSpPr>
            <a:spLocks noGrp="1"/>
          </p:cNvSpPr>
          <p:nvPr>
            <p:ph idx="1"/>
          </p:nvPr>
        </p:nvSpPr>
        <p:spPr>
          <a:xfrm>
            <a:off x="1072587" y="76558"/>
            <a:ext cx="11119413" cy="1437610"/>
          </a:xfrm>
        </p:spPr>
        <p:txBody>
          <a:bodyPr>
            <a:normAutofit lnSpcReduction="10000"/>
          </a:bodyPr>
          <a:lstStyle/>
          <a:p>
            <a:r>
              <a:rPr lang="en-GB" dirty="0">
                <a:latin typeface="Times New Roman" panose="02020603050405020304" pitchFamily="18" charset="0"/>
                <a:cs typeface="Times New Roman" panose="02020603050405020304" pitchFamily="18" charset="0"/>
              </a:rPr>
              <a:t>Each edge has an associated weight, and each node has a heuristic cost (in parentheses).</a:t>
            </a:r>
          </a:p>
          <a:p>
            <a:r>
              <a:rPr lang="en-GB" dirty="0">
                <a:latin typeface="Times New Roman" panose="02020603050405020304" pitchFamily="18" charset="0"/>
                <a:cs typeface="Times New Roman" panose="02020603050405020304" pitchFamily="18" charset="0"/>
              </a:rPr>
              <a:t>An open list is maintained in which the node </a:t>
            </a:r>
            <a:r>
              <a:rPr lang="en-GB" b="1" dirty="0">
                <a:latin typeface="Times New Roman" panose="02020603050405020304" pitchFamily="18" charset="0"/>
                <a:cs typeface="Times New Roman" panose="02020603050405020304" pitchFamily="18" charset="0"/>
              </a:rPr>
              <a:t>S</a:t>
            </a:r>
            <a:r>
              <a:rPr lang="en-GB" dirty="0">
                <a:latin typeface="Times New Roman" panose="02020603050405020304" pitchFamily="18" charset="0"/>
                <a:cs typeface="Times New Roman" panose="02020603050405020304" pitchFamily="18" charset="0"/>
              </a:rPr>
              <a:t> is the only node in the list. The search tree can now be constructed.</a:t>
            </a:r>
          </a:p>
          <a:p>
            <a:endParaRPr lang="en-GB"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917E9D1-7D94-C33F-5C16-DC165673747E}"/>
              </a:ext>
            </a:extLst>
          </p:cNvPr>
          <p:cNvPicPr>
            <a:picLocks noChangeAspect="1"/>
          </p:cNvPicPr>
          <p:nvPr/>
        </p:nvPicPr>
        <p:blipFill>
          <a:blip r:embed="rId2"/>
          <a:stretch>
            <a:fillRect/>
          </a:stretch>
        </p:blipFill>
        <p:spPr>
          <a:xfrm>
            <a:off x="1373171" y="1604136"/>
            <a:ext cx="7030431" cy="2410161"/>
          </a:xfrm>
          <a:prstGeom prst="rect">
            <a:avLst/>
          </a:prstGeom>
        </p:spPr>
      </p:pic>
      <p:pic>
        <p:nvPicPr>
          <p:cNvPr id="7" name="Picture 6">
            <a:extLst>
              <a:ext uri="{FF2B5EF4-FFF2-40B4-BE49-F238E27FC236}">
                <a16:creationId xmlns:a16="http://schemas.microsoft.com/office/drawing/2014/main" id="{E6275746-38F5-2754-4FE1-DF85170B9B4D}"/>
              </a:ext>
            </a:extLst>
          </p:cNvPr>
          <p:cNvPicPr>
            <a:picLocks noChangeAspect="1"/>
          </p:cNvPicPr>
          <p:nvPr/>
        </p:nvPicPr>
        <p:blipFill>
          <a:blip r:embed="rId3"/>
          <a:stretch>
            <a:fillRect/>
          </a:stretch>
        </p:blipFill>
        <p:spPr>
          <a:xfrm>
            <a:off x="3874135" y="3923891"/>
            <a:ext cx="6944694" cy="2934109"/>
          </a:xfrm>
          <a:prstGeom prst="rect">
            <a:avLst/>
          </a:prstGeom>
        </p:spPr>
      </p:pic>
    </p:spTree>
    <p:extLst>
      <p:ext uri="{BB962C8B-B14F-4D97-AF65-F5344CB8AC3E}">
        <p14:creationId xmlns:p14="http://schemas.microsoft.com/office/powerpoint/2010/main" val="9325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89" name="Group 88">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90"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91" name="Rectangle 90">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5" name="Picture 4">
            <a:extLst>
              <a:ext uri="{FF2B5EF4-FFF2-40B4-BE49-F238E27FC236}">
                <a16:creationId xmlns:a16="http://schemas.microsoft.com/office/drawing/2014/main" id="{C8052C95-7359-33E0-540D-3CC4F5971A72}"/>
              </a:ext>
            </a:extLst>
          </p:cNvPr>
          <p:cNvPicPr>
            <a:picLocks noChangeAspect="1"/>
          </p:cNvPicPr>
          <p:nvPr/>
        </p:nvPicPr>
        <p:blipFill>
          <a:blip r:embed="rId4"/>
          <a:stretch>
            <a:fillRect/>
          </a:stretch>
        </p:blipFill>
        <p:spPr>
          <a:xfrm>
            <a:off x="1425291" y="965201"/>
            <a:ext cx="9341418" cy="4927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46558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6D651BB0-1DFD-4941-83DD-704006F6B1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55" name="Round Diagonal Corner Rectangle 6">
            <a:extLst>
              <a:ext uri="{FF2B5EF4-FFF2-40B4-BE49-F238E27FC236}">
                <a16:creationId xmlns:a16="http://schemas.microsoft.com/office/drawing/2014/main" id="{3D66C6E3-EBD2-40B7-8FD8-D6D2250FC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E8989F-0E09-8F43-0D70-FAD6916DB567}"/>
              </a:ext>
            </a:extLst>
          </p:cNvPr>
          <p:cNvPicPr>
            <a:picLocks noChangeAspect="1"/>
          </p:cNvPicPr>
          <p:nvPr/>
        </p:nvPicPr>
        <p:blipFill>
          <a:blip r:embed="rId4"/>
          <a:stretch>
            <a:fillRect/>
          </a:stretch>
        </p:blipFill>
        <p:spPr>
          <a:xfrm>
            <a:off x="2546118" y="1136606"/>
            <a:ext cx="7096584" cy="4577297"/>
          </a:xfrm>
          <a:prstGeom prst="rect">
            <a:avLst/>
          </a:prstGeom>
        </p:spPr>
      </p:pic>
    </p:spTree>
    <p:extLst>
      <p:ext uri="{BB962C8B-B14F-4D97-AF65-F5344CB8AC3E}">
        <p14:creationId xmlns:p14="http://schemas.microsoft.com/office/powerpoint/2010/main" val="766395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55" name="Rectangle 54">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5" name="Picture 4">
            <a:extLst>
              <a:ext uri="{FF2B5EF4-FFF2-40B4-BE49-F238E27FC236}">
                <a16:creationId xmlns:a16="http://schemas.microsoft.com/office/drawing/2014/main" id="{91B48F00-0B43-8038-52FF-FE43F867689D}"/>
              </a:ext>
            </a:extLst>
          </p:cNvPr>
          <p:cNvPicPr>
            <a:picLocks noChangeAspect="1"/>
          </p:cNvPicPr>
          <p:nvPr/>
        </p:nvPicPr>
        <p:blipFill>
          <a:blip r:embed="rId4"/>
          <a:stretch>
            <a:fillRect/>
          </a:stretch>
        </p:blipFill>
        <p:spPr>
          <a:xfrm>
            <a:off x="2153920" y="965201"/>
            <a:ext cx="7884160" cy="4927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81932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6D651BB0-1DFD-4941-83DD-704006F6B1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55" name="Round Diagonal Corner Rectangle 6">
            <a:extLst>
              <a:ext uri="{FF2B5EF4-FFF2-40B4-BE49-F238E27FC236}">
                <a16:creationId xmlns:a16="http://schemas.microsoft.com/office/drawing/2014/main" id="{3D66C6E3-EBD2-40B7-8FD8-D6D2250FC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964F41-2399-7FC8-2A40-A215DE7F248A}"/>
              </a:ext>
            </a:extLst>
          </p:cNvPr>
          <p:cNvPicPr>
            <a:picLocks noChangeAspect="1"/>
          </p:cNvPicPr>
          <p:nvPr/>
        </p:nvPicPr>
        <p:blipFill>
          <a:blip r:embed="rId4"/>
          <a:stretch>
            <a:fillRect/>
          </a:stretch>
        </p:blipFill>
        <p:spPr>
          <a:xfrm>
            <a:off x="2789502" y="1136606"/>
            <a:ext cx="6609816" cy="4577297"/>
          </a:xfrm>
          <a:prstGeom prst="rect">
            <a:avLst/>
          </a:prstGeom>
        </p:spPr>
      </p:pic>
    </p:spTree>
    <p:extLst>
      <p:ext uri="{BB962C8B-B14F-4D97-AF65-F5344CB8AC3E}">
        <p14:creationId xmlns:p14="http://schemas.microsoft.com/office/powerpoint/2010/main" val="4162817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6D651BB0-1DFD-4941-83DD-704006F6B1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55" name="Round Diagonal Corner Rectangle 6">
            <a:extLst>
              <a:ext uri="{FF2B5EF4-FFF2-40B4-BE49-F238E27FC236}">
                <a16:creationId xmlns:a16="http://schemas.microsoft.com/office/drawing/2014/main" id="{3D66C6E3-EBD2-40B7-8FD8-D6D2250FC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38FC497-F0E8-DE27-8B19-EA2F1E0A1BB4}"/>
              </a:ext>
            </a:extLst>
          </p:cNvPr>
          <p:cNvPicPr>
            <a:picLocks noChangeAspect="1"/>
          </p:cNvPicPr>
          <p:nvPr/>
        </p:nvPicPr>
        <p:blipFill>
          <a:blip r:embed="rId4"/>
          <a:stretch>
            <a:fillRect/>
          </a:stretch>
        </p:blipFill>
        <p:spPr>
          <a:xfrm>
            <a:off x="2626761" y="1136606"/>
            <a:ext cx="6935298" cy="4577297"/>
          </a:xfrm>
          <a:prstGeom prst="rect">
            <a:avLst/>
          </a:prstGeom>
        </p:spPr>
      </p:pic>
      <p:pic>
        <p:nvPicPr>
          <p:cNvPr id="7" name="Picture 6">
            <a:extLst>
              <a:ext uri="{FF2B5EF4-FFF2-40B4-BE49-F238E27FC236}">
                <a16:creationId xmlns:a16="http://schemas.microsoft.com/office/drawing/2014/main" id="{70B60D53-3F93-089A-1A04-F0513C4E058C}"/>
              </a:ext>
            </a:extLst>
          </p:cNvPr>
          <p:cNvPicPr>
            <a:picLocks noChangeAspect="1"/>
          </p:cNvPicPr>
          <p:nvPr/>
        </p:nvPicPr>
        <p:blipFill>
          <a:blip r:embed="rId5"/>
          <a:stretch>
            <a:fillRect/>
          </a:stretch>
        </p:blipFill>
        <p:spPr>
          <a:xfrm>
            <a:off x="5314009" y="5422900"/>
            <a:ext cx="6744641" cy="1343212"/>
          </a:xfrm>
          <a:prstGeom prst="rect">
            <a:avLst/>
          </a:prstGeom>
        </p:spPr>
      </p:pic>
    </p:spTree>
    <p:extLst>
      <p:ext uri="{BB962C8B-B14F-4D97-AF65-F5344CB8AC3E}">
        <p14:creationId xmlns:p14="http://schemas.microsoft.com/office/powerpoint/2010/main" val="57371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E577E5-8001-BAAC-D30F-5A146090F1D4}"/>
              </a:ext>
            </a:extLst>
          </p:cNvPr>
          <p:cNvPicPr>
            <a:picLocks noChangeAspect="1"/>
          </p:cNvPicPr>
          <p:nvPr/>
        </p:nvPicPr>
        <p:blipFill>
          <a:blip r:embed="rId2"/>
          <a:stretch>
            <a:fillRect/>
          </a:stretch>
        </p:blipFill>
        <p:spPr>
          <a:xfrm>
            <a:off x="988345" y="0"/>
            <a:ext cx="3686689" cy="6630325"/>
          </a:xfrm>
          <a:prstGeom prst="rect">
            <a:avLst/>
          </a:prstGeom>
        </p:spPr>
      </p:pic>
      <p:sp>
        <p:nvSpPr>
          <p:cNvPr id="6" name="TextBox 5">
            <a:extLst>
              <a:ext uri="{FF2B5EF4-FFF2-40B4-BE49-F238E27FC236}">
                <a16:creationId xmlns:a16="http://schemas.microsoft.com/office/drawing/2014/main" id="{52034975-F3CD-149F-C7A3-99B28548E1AD}"/>
              </a:ext>
            </a:extLst>
          </p:cNvPr>
          <p:cNvSpPr txBox="1"/>
          <p:nvPr/>
        </p:nvSpPr>
        <p:spPr>
          <a:xfrm>
            <a:off x="6204857" y="620485"/>
            <a:ext cx="2721429" cy="369332"/>
          </a:xfrm>
          <a:prstGeom prst="rect">
            <a:avLst/>
          </a:prstGeom>
          <a:noFill/>
        </p:spPr>
        <p:txBody>
          <a:bodyPr wrap="square" rtlCol="0">
            <a:spAutoFit/>
          </a:bodyPr>
          <a:lstStyle/>
          <a:p>
            <a:r>
              <a:rPr lang="en-GB" dirty="0"/>
              <a:t>Example</a:t>
            </a:r>
          </a:p>
        </p:txBody>
      </p:sp>
    </p:spTree>
    <p:extLst>
      <p:ext uri="{BB962C8B-B14F-4D97-AF65-F5344CB8AC3E}">
        <p14:creationId xmlns:p14="http://schemas.microsoft.com/office/powerpoint/2010/main" val="218656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5DEF-CC06-7E07-0601-FEB462585029}"/>
              </a:ext>
            </a:extLst>
          </p:cNvPr>
          <p:cNvSpPr>
            <a:spLocks noGrp="1"/>
          </p:cNvSpPr>
          <p:nvPr>
            <p:ph type="title"/>
          </p:nvPr>
        </p:nvSpPr>
        <p:spPr>
          <a:xfrm>
            <a:off x="1046842" y="-158231"/>
            <a:ext cx="9905998" cy="1478570"/>
          </a:xfrm>
        </p:spPr>
        <p:txBody>
          <a:bodyPr/>
          <a:lstStyle/>
          <a:p>
            <a:r>
              <a:rPr lang="pt-BR">
                <a:solidFill>
                  <a:schemeClr val="bg1"/>
                </a:solidFill>
              </a:rPr>
              <a:t>Iterative Deepening A* (IDA*) Algorithm</a:t>
            </a:r>
            <a:endParaRPr lang="en-GB" dirty="0">
              <a:solidFill>
                <a:schemeClr val="bg1"/>
              </a:solidFill>
            </a:endParaRPr>
          </a:p>
        </p:txBody>
      </p:sp>
      <p:pic>
        <p:nvPicPr>
          <p:cNvPr id="5" name="Picture 4">
            <a:extLst>
              <a:ext uri="{FF2B5EF4-FFF2-40B4-BE49-F238E27FC236}">
                <a16:creationId xmlns:a16="http://schemas.microsoft.com/office/drawing/2014/main" id="{5DCF26F3-8D88-CDD0-4954-81A57604784C}"/>
              </a:ext>
            </a:extLst>
          </p:cNvPr>
          <p:cNvPicPr>
            <a:picLocks noChangeAspect="1"/>
          </p:cNvPicPr>
          <p:nvPr/>
        </p:nvPicPr>
        <p:blipFill>
          <a:blip r:embed="rId2"/>
          <a:stretch>
            <a:fillRect/>
          </a:stretch>
        </p:blipFill>
        <p:spPr>
          <a:xfrm>
            <a:off x="1046842" y="837838"/>
            <a:ext cx="9716856" cy="2591162"/>
          </a:xfrm>
          <a:prstGeom prst="rect">
            <a:avLst/>
          </a:prstGeom>
        </p:spPr>
      </p:pic>
      <p:pic>
        <p:nvPicPr>
          <p:cNvPr id="7" name="Picture 6">
            <a:extLst>
              <a:ext uri="{FF2B5EF4-FFF2-40B4-BE49-F238E27FC236}">
                <a16:creationId xmlns:a16="http://schemas.microsoft.com/office/drawing/2014/main" id="{FFAFA93D-24EB-0B35-943B-4F2674712FBC}"/>
              </a:ext>
            </a:extLst>
          </p:cNvPr>
          <p:cNvPicPr>
            <a:picLocks noChangeAspect="1"/>
          </p:cNvPicPr>
          <p:nvPr/>
        </p:nvPicPr>
        <p:blipFill>
          <a:blip r:embed="rId3"/>
          <a:stretch>
            <a:fillRect/>
          </a:stretch>
        </p:blipFill>
        <p:spPr>
          <a:xfrm>
            <a:off x="4202238" y="3572945"/>
            <a:ext cx="6389562" cy="3144470"/>
          </a:xfrm>
          <a:prstGeom prst="rect">
            <a:avLst/>
          </a:prstGeom>
        </p:spPr>
      </p:pic>
    </p:spTree>
    <p:extLst>
      <p:ext uri="{BB962C8B-B14F-4D97-AF65-F5344CB8AC3E}">
        <p14:creationId xmlns:p14="http://schemas.microsoft.com/office/powerpoint/2010/main" val="308774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55" name="Rectangle 54">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20D5C33-AEE7-521A-CB8F-68E83C49D085}"/>
              </a:ext>
            </a:extLst>
          </p:cNvPr>
          <p:cNvPicPr>
            <a:picLocks noChangeAspect="1"/>
          </p:cNvPicPr>
          <p:nvPr/>
        </p:nvPicPr>
        <p:blipFill>
          <a:blip r:embed="rId4"/>
          <a:stretch>
            <a:fillRect/>
          </a:stretch>
        </p:blipFill>
        <p:spPr>
          <a:xfrm>
            <a:off x="965200" y="1171449"/>
            <a:ext cx="10261600" cy="451510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545657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74C6-6C49-7D8A-F69D-BE654A39BB9E}"/>
              </a:ext>
            </a:extLst>
          </p:cNvPr>
          <p:cNvSpPr>
            <a:spLocks noGrp="1"/>
          </p:cNvSpPr>
          <p:nvPr>
            <p:ph type="title"/>
          </p:nvPr>
        </p:nvSpPr>
        <p:spPr>
          <a:xfrm>
            <a:off x="1416715" y="117988"/>
            <a:ext cx="10598304" cy="1478570"/>
          </a:xfrm>
        </p:spPr>
        <p:txBody>
          <a:bodyPr/>
          <a:lstStyle/>
          <a:p>
            <a:r>
              <a:rPr lang="en-GB" dirty="0">
                <a:latin typeface="Times New Roman" panose="02020603050405020304" pitchFamily="18" charset="0"/>
                <a:cs typeface="Times New Roman" panose="02020603050405020304" pitchFamily="18" charset="0"/>
              </a:rPr>
              <a:t>What are Informed Search Algorithms?</a:t>
            </a:r>
          </a:p>
        </p:txBody>
      </p:sp>
      <p:sp>
        <p:nvSpPr>
          <p:cNvPr id="3" name="Content Placeholder 2">
            <a:extLst>
              <a:ext uri="{FF2B5EF4-FFF2-40B4-BE49-F238E27FC236}">
                <a16:creationId xmlns:a16="http://schemas.microsoft.com/office/drawing/2014/main" id="{3996C7F2-14D5-8816-A42E-75F02B787EB7}"/>
              </a:ext>
            </a:extLst>
          </p:cNvPr>
          <p:cNvSpPr>
            <a:spLocks noGrp="1"/>
          </p:cNvSpPr>
          <p:nvPr>
            <p:ph idx="1"/>
          </p:nvPr>
        </p:nvSpPr>
        <p:spPr>
          <a:xfrm>
            <a:off x="1308561" y="1681317"/>
            <a:ext cx="9905999" cy="2448232"/>
          </a:xfrm>
        </p:spPr>
        <p:txBody>
          <a:bodyPr/>
          <a:lstStyle/>
          <a:p>
            <a:pPr marL="0" indent="0">
              <a:buNone/>
            </a:pPr>
            <a:r>
              <a:rPr lang="en-GB" b="1" dirty="0">
                <a:solidFill>
                  <a:schemeClr val="bg2"/>
                </a:solidFill>
                <a:latin typeface="Times New Roman" panose="02020603050405020304" pitchFamily="18" charset="0"/>
                <a:cs typeface="Times New Roman" panose="02020603050405020304" pitchFamily="18" charset="0"/>
              </a:rPr>
              <a:t>Informed Search Algorithms</a:t>
            </a:r>
            <a:r>
              <a:rPr lang="en-GB" dirty="0">
                <a:solidFill>
                  <a:schemeClr val="bg2"/>
                </a:solidFill>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use a </a:t>
            </a:r>
            <a:r>
              <a:rPr lang="en-GB" b="1" dirty="0">
                <a:latin typeface="Times New Roman" panose="02020603050405020304" pitchFamily="18" charset="0"/>
                <a:cs typeface="Times New Roman" panose="02020603050405020304" pitchFamily="18" charset="0"/>
              </a:rPr>
              <a:t>heuristic function</a:t>
            </a:r>
            <a:r>
              <a:rPr lang="en-GB" dirty="0">
                <a:latin typeface="Times New Roman" panose="02020603050405020304" pitchFamily="18" charset="0"/>
                <a:cs typeface="Times New Roman" panose="02020603050405020304" pitchFamily="18" charset="0"/>
              </a:rPr>
              <a:t> to estimate how close a current state is to the goal.</a:t>
            </a:r>
          </a:p>
          <a:p>
            <a:r>
              <a:rPr lang="en-GB" dirty="0">
                <a:latin typeface="Times New Roman" panose="02020603050405020304" pitchFamily="18" charset="0"/>
                <a:cs typeface="Times New Roman" panose="02020603050405020304" pitchFamily="18" charset="0"/>
              </a:rPr>
              <a:t>Instead of exploring blindly, informed search makes </a:t>
            </a:r>
            <a:r>
              <a:rPr lang="en-GB" b="1" dirty="0">
                <a:solidFill>
                  <a:schemeClr val="bg2"/>
                </a:solidFill>
                <a:latin typeface="Times New Roman" panose="02020603050405020304" pitchFamily="18" charset="0"/>
                <a:cs typeface="Times New Roman" panose="02020603050405020304" pitchFamily="18" charset="0"/>
              </a:rPr>
              <a:t>intelligent decisions</a:t>
            </a:r>
            <a:r>
              <a:rPr lang="en-GB" dirty="0">
                <a:solidFill>
                  <a:schemeClr val="bg2"/>
                </a:solidFill>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about which node to expand next.</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424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55" name="Rectangle 54">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70A9583-30D2-D245-EAEC-53D2A9AE790E}"/>
              </a:ext>
            </a:extLst>
          </p:cNvPr>
          <p:cNvPicPr>
            <a:picLocks noChangeAspect="1"/>
          </p:cNvPicPr>
          <p:nvPr/>
        </p:nvPicPr>
        <p:blipFill>
          <a:blip r:embed="rId4"/>
          <a:stretch>
            <a:fillRect/>
          </a:stretch>
        </p:blipFill>
        <p:spPr>
          <a:xfrm>
            <a:off x="1469146" y="965201"/>
            <a:ext cx="9253708" cy="4927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586034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55" name="Rectangle 54">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ACD3159-BC50-363C-BDD3-8A469841D70B}"/>
              </a:ext>
            </a:extLst>
          </p:cNvPr>
          <p:cNvPicPr>
            <a:picLocks noChangeAspect="1"/>
          </p:cNvPicPr>
          <p:nvPr/>
        </p:nvPicPr>
        <p:blipFill>
          <a:blip r:embed="rId4"/>
          <a:stretch>
            <a:fillRect/>
          </a:stretch>
        </p:blipFill>
        <p:spPr>
          <a:xfrm>
            <a:off x="965200" y="1107313"/>
            <a:ext cx="10261600" cy="464337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6" name="TextBox 5">
            <a:extLst>
              <a:ext uri="{FF2B5EF4-FFF2-40B4-BE49-F238E27FC236}">
                <a16:creationId xmlns:a16="http://schemas.microsoft.com/office/drawing/2014/main" id="{FD9A88D4-0C9E-F0B2-9BFC-F4CC0D6E6E03}"/>
              </a:ext>
            </a:extLst>
          </p:cNvPr>
          <p:cNvSpPr txBox="1"/>
          <p:nvPr/>
        </p:nvSpPr>
        <p:spPr>
          <a:xfrm>
            <a:off x="1087438" y="304800"/>
            <a:ext cx="3114448" cy="369332"/>
          </a:xfrm>
          <a:prstGeom prst="rect">
            <a:avLst/>
          </a:prstGeom>
          <a:noFill/>
        </p:spPr>
        <p:txBody>
          <a:bodyPr wrap="square" rtlCol="0">
            <a:spAutoFit/>
          </a:bodyPr>
          <a:lstStyle/>
          <a:p>
            <a:r>
              <a:rPr lang="en-GB" dirty="0"/>
              <a:t>Example:</a:t>
            </a:r>
          </a:p>
        </p:txBody>
      </p:sp>
      <p:sp>
        <p:nvSpPr>
          <p:cNvPr id="7" name="TextBox 6">
            <a:extLst>
              <a:ext uri="{FF2B5EF4-FFF2-40B4-BE49-F238E27FC236}">
                <a16:creationId xmlns:a16="http://schemas.microsoft.com/office/drawing/2014/main" id="{C2071619-37E4-512D-68B0-ADCFD04A13CC}"/>
              </a:ext>
            </a:extLst>
          </p:cNvPr>
          <p:cNvSpPr txBox="1"/>
          <p:nvPr/>
        </p:nvSpPr>
        <p:spPr>
          <a:xfrm>
            <a:off x="5758543" y="3918857"/>
            <a:ext cx="337457" cy="369332"/>
          </a:xfrm>
          <a:prstGeom prst="rect">
            <a:avLst/>
          </a:prstGeom>
          <a:noFill/>
        </p:spPr>
        <p:txBody>
          <a:bodyPr wrap="square" rtlCol="0">
            <a:spAutoFit/>
          </a:bodyPr>
          <a:lstStyle/>
          <a:p>
            <a:r>
              <a:rPr lang="en-GB" dirty="0">
                <a:solidFill>
                  <a:schemeClr val="bg1"/>
                </a:solidFill>
              </a:rPr>
              <a:t>2</a:t>
            </a:r>
          </a:p>
        </p:txBody>
      </p:sp>
    </p:spTree>
    <p:extLst>
      <p:ext uri="{BB962C8B-B14F-4D97-AF65-F5344CB8AC3E}">
        <p14:creationId xmlns:p14="http://schemas.microsoft.com/office/powerpoint/2010/main" val="363588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79D0-216B-F01F-A6DC-A4406979B1D0}"/>
              </a:ext>
            </a:extLst>
          </p:cNvPr>
          <p:cNvSpPr>
            <a:spLocks noGrp="1"/>
          </p:cNvSpPr>
          <p:nvPr>
            <p:ph type="title"/>
          </p:nvPr>
        </p:nvSpPr>
        <p:spPr>
          <a:xfrm>
            <a:off x="1318394" y="97409"/>
            <a:ext cx="9905998" cy="1478570"/>
          </a:xfrm>
        </p:spPr>
        <p:txBody>
          <a:bodyPr/>
          <a:lstStyle/>
          <a:p>
            <a:r>
              <a:rPr lang="en-GB" dirty="0">
                <a:latin typeface="Times New Roman" panose="02020603050405020304" pitchFamily="18" charset="0"/>
                <a:cs typeface="Times New Roman" panose="02020603050405020304" pitchFamily="18" charset="0"/>
              </a:rPr>
              <a:t>Heuristic Function (</a:t>
            </a:r>
            <a:r>
              <a:rPr lang="en-GB" cap="none" dirty="0">
                <a:latin typeface="Times New Roman" panose="02020603050405020304" pitchFamily="18" charset="0"/>
                <a:cs typeface="Times New Roman" panose="02020603050405020304" pitchFamily="18" charset="0"/>
              </a:rPr>
              <a:t>h(n)</a:t>
            </a:r>
            <a:r>
              <a:rPr lang="en-GB"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D641F398-8567-0747-AEBA-DCF34A751DD1}"/>
              </a:ext>
            </a:extLst>
          </p:cNvPr>
          <p:cNvSpPr>
            <a:spLocks noGrp="1"/>
          </p:cNvSpPr>
          <p:nvPr>
            <p:ph idx="1"/>
          </p:nvPr>
        </p:nvSpPr>
        <p:spPr>
          <a:xfrm>
            <a:off x="1141412" y="1120876"/>
            <a:ext cx="10657298" cy="5506065"/>
          </a:xfrm>
        </p:spPr>
        <p:txBody>
          <a:bodyPr>
            <a:normAutofit/>
          </a:bodyPr>
          <a:lstStyle/>
          <a:p>
            <a:pPr>
              <a:buNone/>
            </a:pPr>
            <a:r>
              <a:rPr lang="en-GB" b="1" dirty="0">
                <a:latin typeface="Times New Roman" panose="02020603050405020304" pitchFamily="18" charset="0"/>
                <a:cs typeface="Times New Roman" panose="02020603050405020304" pitchFamily="18" charset="0"/>
              </a:rPr>
              <a:t>Definition:</a:t>
            </a:r>
          </a:p>
          <a:p>
            <a:pPr>
              <a:buNone/>
            </a:pPr>
            <a:r>
              <a:rPr lang="en-GB" dirty="0">
                <a:latin typeface="Times New Roman" panose="02020603050405020304" pitchFamily="18" charset="0"/>
                <a:cs typeface="Times New Roman" panose="02020603050405020304" pitchFamily="18" charset="0"/>
              </a:rPr>
              <a:t>A </a:t>
            </a:r>
            <a:r>
              <a:rPr lang="en-GB" b="1" dirty="0">
                <a:latin typeface="Times New Roman" panose="02020603050405020304" pitchFamily="18" charset="0"/>
                <a:cs typeface="Times New Roman" panose="02020603050405020304" pitchFamily="18" charset="0"/>
              </a:rPr>
              <a:t>heuristic function</a:t>
            </a:r>
            <a:r>
              <a:rPr lang="en-GB" dirty="0">
                <a:latin typeface="Times New Roman" panose="02020603050405020304" pitchFamily="18" charset="0"/>
                <a:cs typeface="Times New Roman" panose="02020603050405020304" pitchFamily="18" charset="0"/>
              </a:rPr>
              <a:t>, denoted as </a:t>
            </a:r>
            <a:r>
              <a:rPr lang="en-GB" b="1" dirty="0">
                <a:solidFill>
                  <a:schemeClr val="bg2"/>
                </a:solidFill>
                <a:latin typeface="Times New Roman" panose="02020603050405020304" pitchFamily="18" charset="0"/>
                <a:cs typeface="Times New Roman" panose="02020603050405020304" pitchFamily="18" charset="0"/>
              </a:rPr>
              <a:t>h(n)</a:t>
            </a:r>
            <a:r>
              <a:rPr lang="en-GB" dirty="0">
                <a:latin typeface="Times New Roman" panose="02020603050405020304" pitchFamily="18" charset="0"/>
                <a:cs typeface="Times New Roman" panose="02020603050405020304" pitchFamily="18" charset="0"/>
              </a:rPr>
              <a:t>, estimates the </a:t>
            </a:r>
            <a:r>
              <a:rPr lang="en-GB" b="1" dirty="0">
                <a:latin typeface="Times New Roman" panose="02020603050405020304" pitchFamily="18" charset="0"/>
                <a:cs typeface="Times New Roman" panose="02020603050405020304" pitchFamily="18" charset="0"/>
              </a:rPr>
              <a:t>cost from </a:t>
            </a:r>
            <a:r>
              <a:rPr lang="en-GB" b="1" dirty="0">
                <a:solidFill>
                  <a:schemeClr val="bg2"/>
                </a:solidFill>
                <a:latin typeface="Times New Roman" panose="02020603050405020304" pitchFamily="18" charset="0"/>
                <a:cs typeface="Times New Roman" panose="02020603050405020304" pitchFamily="18" charset="0"/>
              </a:rPr>
              <a:t>node n</a:t>
            </a:r>
            <a:r>
              <a:rPr lang="en-GB" b="1" dirty="0">
                <a:latin typeface="Times New Roman" panose="02020603050405020304" pitchFamily="18" charset="0"/>
                <a:cs typeface="Times New Roman" panose="02020603050405020304" pitchFamily="18" charset="0"/>
              </a:rPr>
              <a:t> to </a:t>
            </a:r>
            <a:r>
              <a:rPr lang="en-GB" b="1" dirty="0">
                <a:solidFill>
                  <a:schemeClr val="bg2"/>
                </a:solidFill>
                <a:latin typeface="Times New Roman" panose="02020603050405020304" pitchFamily="18" charset="0"/>
                <a:cs typeface="Times New Roman" panose="02020603050405020304" pitchFamily="18" charset="0"/>
              </a:rPr>
              <a:t>the goal</a:t>
            </a:r>
            <a:r>
              <a:rPr lang="en-GB" dirty="0">
                <a:latin typeface="Times New Roman" panose="02020603050405020304" pitchFamily="18" charset="0"/>
                <a:cs typeface="Times New Roman" panose="02020603050405020304" pitchFamily="18" charset="0"/>
              </a:rPr>
              <a:t>.</a:t>
            </a:r>
          </a:p>
          <a:p>
            <a:pPr>
              <a:buNone/>
            </a:pPr>
            <a:r>
              <a:rPr lang="en-GB" b="1" dirty="0">
                <a:solidFill>
                  <a:schemeClr val="bg2"/>
                </a:solidFill>
                <a:latin typeface="Times New Roman" panose="02020603050405020304" pitchFamily="18" charset="0"/>
                <a:cs typeface="Times New Roman" panose="02020603050405020304" pitchFamily="18" charset="0"/>
              </a:rPr>
              <a:t>Characteristics:</a:t>
            </a:r>
          </a:p>
          <a:p>
            <a:pP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Problem-specific</a:t>
            </a:r>
          </a:p>
          <a:p>
            <a:pP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Computed quickly</a:t>
            </a:r>
          </a:p>
          <a:p>
            <a:pP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Guides the search</a:t>
            </a:r>
          </a:p>
          <a:p>
            <a:pPr>
              <a:buNone/>
            </a:pPr>
            <a:r>
              <a:rPr lang="en-GB" b="1" dirty="0">
                <a:latin typeface="Times New Roman" panose="02020603050405020304" pitchFamily="18" charset="0"/>
                <a:cs typeface="Times New Roman" panose="02020603050405020304" pitchFamily="18" charset="0"/>
              </a:rPr>
              <a:t>Example:</a:t>
            </a:r>
          </a:p>
          <a:p>
            <a:pPr>
              <a:buNone/>
            </a:pPr>
            <a:r>
              <a:rPr lang="en-GB" dirty="0">
                <a:latin typeface="Times New Roman" panose="02020603050405020304" pitchFamily="18" charset="0"/>
                <a:cs typeface="Times New Roman" panose="02020603050405020304" pitchFamily="18" charset="0"/>
              </a:rPr>
              <a:t>In route finding:</a:t>
            </a:r>
          </a:p>
          <a:p>
            <a:pP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h(n) = straight-line distance from city n to destination</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52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35A6-F31A-6723-EB60-B5C6291494AA}"/>
              </a:ext>
            </a:extLst>
          </p:cNvPr>
          <p:cNvSpPr>
            <a:spLocks noGrp="1"/>
          </p:cNvSpPr>
          <p:nvPr>
            <p:ph type="title"/>
          </p:nvPr>
        </p:nvSpPr>
        <p:spPr>
          <a:xfrm>
            <a:off x="1259401" y="97408"/>
            <a:ext cx="9905998" cy="1478570"/>
          </a:xfrm>
        </p:spPr>
        <p:txBody>
          <a:bodyPr/>
          <a:lstStyle/>
          <a:p>
            <a:r>
              <a:rPr lang="en-GB" dirty="0">
                <a:latin typeface="Times New Roman" panose="02020603050405020304" pitchFamily="18" charset="0"/>
                <a:cs typeface="Times New Roman" panose="02020603050405020304" pitchFamily="18" charset="0"/>
              </a:rPr>
              <a:t>Why Use Informed Search?</a:t>
            </a:r>
          </a:p>
        </p:txBody>
      </p:sp>
      <p:sp>
        <p:nvSpPr>
          <p:cNvPr id="3" name="Content Placeholder 2">
            <a:extLst>
              <a:ext uri="{FF2B5EF4-FFF2-40B4-BE49-F238E27FC236}">
                <a16:creationId xmlns:a16="http://schemas.microsoft.com/office/drawing/2014/main" id="{C1DBD5EB-E2D1-9079-E873-6B1D9A4E67F5}"/>
              </a:ext>
            </a:extLst>
          </p:cNvPr>
          <p:cNvSpPr>
            <a:spLocks noGrp="1"/>
          </p:cNvSpPr>
          <p:nvPr>
            <p:ph idx="1"/>
          </p:nvPr>
        </p:nvSpPr>
        <p:spPr>
          <a:xfrm>
            <a:off x="1141412" y="1081548"/>
            <a:ext cx="9905999" cy="5679044"/>
          </a:xfrm>
        </p:spPr>
        <p:txBody>
          <a:bodyPr>
            <a:normAutofit/>
          </a:bodyPr>
          <a:lstStyle/>
          <a:p>
            <a:pPr>
              <a:buNone/>
            </a:pPr>
            <a:r>
              <a:rPr lang="en-GB" dirty="0">
                <a:solidFill>
                  <a:schemeClr val="bg2"/>
                </a:solidFill>
                <a:latin typeface="Times New Roman" panose="02020603050405020304" pitchFamily="18" charset="0"/>
                <a:cs typeface="Times New Roman" panose="02020603050405020304" pitchFamily="18" charset="0"/>
              </a:rPr>
              <a:t>Uninformed search suffers from:</a:t>
            </a:r>
          </a:p>
          <a:p>
            <a:pP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Large search space</a:t>
            </a:r>
          </a:p>
          <a:p>
            <a:pP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High time complexity</a:t>
            </a:r>
          </a:p>
          <a:p>
            <a:pP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Unnecessary node expansions</a:t>
            </a:r>
          </a:p>
          <a:p>
            <a:pPr>
              <a:buNone/>
            </a:pPr>
            <a:r>
              <a:rPr lang="en-GB" dirty="0">
                <a:solidFill>
                  <a:schemeClr val="bg2"/>
                </a:solidFill>
                <a:latin typeface="Times New Roman" panose="02020603050405020304" pitchFamily="18" charset="0"/>
                <a:cs typeface="Times New Roman" panose="02020603050405020304" pitchFamily="18" charset="0"/>
              </a:rPr>
              <a:t>Informed search:</a:t>
            </a:r>
          </a:p>
          <a:p>
            <a:pP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Reduces search space</a:t>
            </a:r>
          </a:p>
          <a:p>
            <a:pP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Improves efficiency</a:t>
            </a:r>
          </a:p>
          <a:p>
            <a:pP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Finds solutions faster</a:t>
            </a:r>
          </a:p>
          <a:p>
            <a:endParaRPr lang="en-GB"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2B70BA5-8D26-3C56-E818-B93F5FD252C9}"/>
              </a:ext>
            </a:extLst>
          </p:cNvPr>
          <p:cNvPicPr>
            <a:picLocks noChangeAspect="1"/>
          </p:cNvPicPr>
          <p:nvPr/>
        </p:nvPicPr>
        <p:blipFill>
          <a:blip r:embed="rId2"/>
          <a:stretch>
            <a:fillRect/>
          </a:stretch>
        </p:blipFill>
        <p:spPr>
          <a:xfrm>
            <a:off x="5462441" y="1081548"/>
            <a:ext cx="6729559" cy="3364780"/>
          </a:xfrm>
          <a:prstGeom prst="rect">
            <a:avLst/>
          </a:prstGeom>
        </p:spPr>
      </p:pic>
    </p:spTree>
    <p:extLst>
      <p:ext uri="{BB962C8B-B14F-4D97-AF65-F5344CB8AC3E}">
        <p14:creationId xmlns:p14="http://schemas.microsoft.com/office/powerpoint/2010/main" val="130398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29F6C-DAFF-26CB-7015-D5ABC27AF77D}"/>
              </a:ext>
            </a:extLst>
          </p:cNvPr>
          <p:cNvPicPr>
            <a:picLocks noChangeAspect="1"/>
          </p:cNvPicPr>
          <p:nvPr/>
        </p:nvPicPr>
        <p:blipFill>
          <a:blip r:embed="rId2"/>
          <a:stretch>
            <a:fillRect/>
          </a:stretch>
        </p:blipFill>
        <p:spPr>
          <a:xfrm>
            <a:off x="1398117" y="203727"/>
            <a:ext cx="9983593" cy="5449060"/>
          </a:xfrm>
          <a:prstGeom prst="rect">
            <a:avLst/>
          </a:prstGeom>
        </p:spPr>
      </p:pic>
    </p:spTree>
    <p:extLst>
      <p:ext uri="{BB962C8B-B14F-4D97-AF65-F5344CB8AC3E}">
        <p14:creationId xmlns:p14="http://schemas.microsoft.com/office/powerpoint/2010/main" val="171883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D45C2-3CF3-E5B4-3D04-C50D0D299F0E}"/>
              </a:ext>
            </a:extLst>
          </p:cNvPr>
          <p:cNvSpPr>
            <a:spLocks noGrp="1"/>
          </p:cNvSpPr>
          <p:nvPr>
            <p:ph idx="1"/>
          </p:nvPr>
        </p:nvSpPr>
        <p:spPr>
          <a:xfrm>
            <a:off x="1141412" y="108154"/>
            <a:ext cx="9905999" cy="6749845"/>
          </a:xfrm>
        </p:spPr>
        <p:txBody>
          <a:bodyPr>
            <a:normAutofit fontScale="85000" lnSpcReduction="20000"/>
          </a:bodyPr>
          <a:lstStyle/>
          <a:p>
            <a:pPr marL="0" indent="0">
              <a:buNone/>
            </a:pPr>
            <a:r>
              <a:rPr lang="en-GB" b="1" dirty="0">
                <a:solidFill>
                  <a:schemeClr val="bg2"/>
                </a:solidFill>
                <a:latin typeface="Times New Roman" panose="02020603050405020304" pitchFamily="18" charset="0"/>
                <a:cs typeface="Times New Roman" panose="02020603050405020304" pitchFamily="18" charset="0"/>
              </a:rPr>
              <a:t>General Working of Informed Search</a:t>
            </a:r>
          </a:p>
          <a:p>
            <a:r>
              <a:rPr lang="en-GB" dirty="0">
                <a:latin typeface="Times New Roman" panose="02020603050405020304" pitchFamily="18" charset="0"/>
                <a:cs typeface="Times New Roman" panose="02020603050405020304" pitchFamily="18" charset="0"/>
              </a:rPr>
              <a:t>Start from the initial state</a:t>
            </a:r>
          </a:p>
          <a:p>
            <a:r>
              <a:rPr lang="en-GB" dirty="0">
                <a:latin typeface="Times New Roman" panose="02020603050405020304" pitchFamily="18" charset="0"/>
                <a:cs typeface="Times New Roman" panose="02020603050405020304" pitchFamily="18" charset="0"/>
              </a:rPr>
              <a:t>Generate successors</a:t>
            </a:r>
          </a:p>
          <a:p>
            <a:r>
              <a:rPr lang="en-GB" dirty="0">
                <a:latin typeface="Times New Roman" panose="02020603050405020304" pitchFamily="18" charset="0"/>
                <a:cs typeface="Times New Roman" panose="02020603050405020304" pitchFamily="18" charset="0"/>
              </a:rPr>
              <a:t>Use heuristic value to evaluate nodes</a:t>
            </a:r>
          </a:p>
          <a:p>
            <a:r>
              <a:rPr lang="en-GB" dirty="0">
                <a:latin typeface="Times New Roman" panose="02020603050405020304" pitchFamily="18" charset="0"/>
                <a:cs typeface="Times New Roman" panose="02020603050405020304" pitchFamily="18" charset="0"/>
              </a:rPr>
              <a:t>Expand the most promising node</a:t>
            </a:r>
          </a:p>
          <a:p>
            <a:r>
              <a:rPr lang="en-GB" dirty="0">
                <a:latin typeface="Times New Roman" panose="02020603050405020304" pitchFamily="18" charset="0"/>
                <a:cs typeface="Times New Roman" panose="02020603050405020304" pitchFamily="18" charset="0"/>
              </a:rPr>
              <a:t>Continue until goal is reached</a:t>
            </a:r>
          </a:p>
          <a:p>
            <a:pPr>
              <a:buNone/>
            </a:pPr>
            <a:r>
              <a:rPr lang="en-GB" b="1" dirty="0">
                <a:solidFill>
                  <a:schemeClr val="bg2"/>
                </a:solidFill>
              </a:rPr>
              <a:t>Evaluation Function</a:t>
            </a:r>
          </a:p>
          <a:p>
            <a:pPr>
              <a:buNone/>
            </a:pPr>
            <a:r>
              <a:rPr lang="en-GB" dirty="0"/>
              <a:t>Informed search algorithms use an </a:t>
            </a:r>
            <a:r>
              <a:rPr lang="en-GB" b="1" dirty="0"/>
              <a:t>evaluation function f(n)</a:t>
            </a:r>
            <a:r>
              <a:rPr lang="en-GB" dirty="0"/>
              <a:t>.</a:t>
            </a:r>
          </a:p>
          <a:p>
            <a:pPr>
              <a:buNone/>
            </a:pPr>
            <a:r>
              <a:rPr lang="en-GB" b="1" dirty="0"/>
              <a:t>Common forms:</a:t>
            </a:r>
          </a:p>
          <a:p>
            <a:pPr>
              <a:buFont typeface="Arial" panose="020B0604020202020204" pitchFamily="34" charset="0"/>
              <a:buChar char="•"/>
            </a:pPr>
            <a:r>
              <a:rPr lang="en-GB" b="1" dirty="0"/>
              <a:t>Greedy Best-First Search:</a:t>
            </a:r>
            <a:br>
              <a:rPr lang="en-GB" dirty="0"/>
            </a:br>
            <a:r>
              <a:rPr lang="en-GB" dirty="0">
                <a:latin typeface="Courier New" panose="02070309020205020404" pitchFamily="49" charset="0"/>
              </a:rPr>
              <a:t>f(n) = h(n)</a:t>
            </a:r>
            <a:endParaRPr lang="en-GB" dirty="0"/>
          </a:p>
          <a:p>
            <a:pPr>
              <a:buFont typeface="Arial" panose="020B0604020202020204" pitchFamily="34" charset="0"/>
              <a:buChar char="•"/>
            </a:pPr>
            <a:r>
              <a:rPr lang="en-GB" b="1" dirty="0"/>
              <a:t>A* Search:</a:t>
            </a:r>
            <a:br>
              <a:rPr lang="en-GB" dirty="0"/>
            </a:br>
            <a:r>
              <a:rPr lang="en-GB" dirty="0">
                <a:latin typeface="Courier New" panose="02070309020205020404" pitchFamily="49" charset="0"/>
              </a:rPr>
              <a:t>f(n) = g(n) + h(n)</a:t>
            </a:r>
            <a:endParaRPr lang="en-GB" dirty="0"/>
          </a:p>
          <a:p>
            <a:pPr>
              <a:buNone/>
            </a:pPr>
            <a:r>
              <a:rPr lang="en-GB" dirty="0"/>
              <a:t>Where:</a:t>
            </a:r>
          </a:p>
          <a:p>
            <a:pPr>
              <a:buFont typeface="Arial" panose="020B0604020202020204" pitchFamily="34" charset="0"/>
              <a:buChar char="•"/>
            </a:pPr>
            <a:r>
              <a:rPr lang="en-GB" dirty="0">
                <a:latin typeface="Courier New" panose="02070309020205020404" pitchFamily="49" charset="0"/>
              </a:rPr>
              <a:t>g(n)</a:t>
            </a:r>
            <a:r>
              <a:rPr lang="en-GB" dirty="0"/>
              <a:t> = cost from start to node n</a:t>
            </a:r>
          </a:p>
          <a:p>
            <a:pPr>
              <a:buFont typeface="Arial" panose="020B0604020202020204" pitchFamily="34" charset="0"/>
              <a:buChar char="•"/>
            </a:pPr>
            <a:r>
              <a:rPr lang="en-GB" dirty="0">
                <a:latin typeface="Courier New" panose="02070309020205020404" pitchFamily="49" charset="0"/>
              </a:rPr>
              <a:t>h(n)</a:t>
            </a:r>
            <a:r>
              <a:rPr lang="en-GB" dirty="0"/>
              <a:t> = estimated cost from n to goal</a:t>
            </a:r>
          </a:p>
          <a:p>
            <a:pPr marL="0" indent="0">
              <a:buNone/>
            </a:pPr>
            <a:endParaRPr lang="en-GB"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C029064-7FD4-3C5D-687F-9F89C3C06E82}"/>
              </a:ext>
            </a:extLst>
          </p:cNvPr>
          <p:cNvPicPr>
            <a:picLocks noChangeAspect="1"/>
          </p:cNvPicPr>
          <p:nvPr/>
        </p:nvPicPr>
        <p:blipFill>
          <a:blip r:embed="rId2"/>
          <a:stretch>
            <a:fillRect/>
          </a:stretch>
        </p:blipFill>
        <p:spPr>
          <a:xfrm>
            <a:off x="6096000" y="0"/>
            <a:ext cx="5823199" cy="3241837"/>
          </a:xfrm>
          <a:prstGeom prst="rect">
            <a:avLst/>
          </a:prstGeom>
        </p:spPr>
      </p:pic>
      <p:pic>
        <p:nvPicPr>
          <p:cNvPr id="7" name="Picture 6">
            <a:extLst>
              <a:ext uri="{FF2B5EF4-FFF2-40B4-BE49-F238E27FC236}">
                <a16:creationId xmlns:a16="http://schemas.microsoft.com/office/drawing/2014/main" id="{4C853A81-D025-1698-6EA5-B2B9A3AC233B}"/>
              </a:ext>
            </a:extLst>
          </p:cNvPr>
          <p:cNvPicPr>
            <a:picLocks noChangeAspect="1"/>
          </p:cNvPicPr>
          <p:nvPr/>
        </p:nvPicPr>
        <p:blipFill>
          <a:blip r:embed="rId3"/>
          <a:stretch>
            <a:fillRect/>
          </a:stretch>
        </p:blipFill>
        <p:spPr>
          <a:xfrm>
            <a:off x="6096000" y="3608216"/>
            <a:ext cx="5942942" cy="3249783"/>
          </a:xfrm>
          <a:prstGeom prst="rect">
            <a:avLst/>
          </a:prstGeom>
        </p:spPr>
      </p:pic>
    </p:spTree>
    <p:extLst>
      <p:ext uri="{BB962C8B-B14F-4D97-AF65-F5344CB8AC3E}">
        <p14:creationId xmlns:p14="http://schemas.microsoft.com/office/powerpoint/2010/main" val="59441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D26F70-B9F5-4E04-B40C-B3746F30DBE7}"/>
              </a:ext>
            </a:extLst>
          </p:cNvPr>
          <p:cNvPicPr>
            <a:picLocks noChangeAspect="1"/>
          </p:cNvPicPr>
          <p:nvPr/>
        </p:nvPicPr>
        <p:blipFill>
          <a:blip r:embed="rId2"/>
          <a:stretch>
            <a:fillRect/>
          </a:stretch>
        </p:blipFill>
        <p:spPr>
          <a:xfrm>
            <a:off x="1191598" y="113933"/>
            <a:ext cx="5563376" cy="5258534"/>
          </a:xfrm>
          <a:prstGeom prst="rect">
            <a:avLst/>
          </a:prstGeom>
        </p:spPr>
      </p:pic>
      <p:pic>
        <p:nvPicPr>
          <p:cNvPr id="7" name="Picture 6">
            <a:extLst>
              <a:ext uri="{FF2B5EF4-FFF2-40B4-BE49-F238E27FC236}">
                <a16:creationId xmlns:a16="http://schemas.microsoft.com/office/drawing/2014/main" id="{EA2F4AFE-3A13-E31B-FA67-2660DE3A9CB2}"/>
              </a:ext>
            </a:extLst>
          </p:cNvPr>
          <p:cNvPicPr>
            <a:picLocks noChangeAspect="1"/>
          </p:cNvPicPr>
          <p:nvPr/>
        </p:nvPicPr>
        <p:blipFill>
          <a:blip r:embed="rId3"/>
          <a:stretch>
            <a:fillRect/>
          </a:stretch>
        </p:blipFill>
        <p:spPr>
          <a:xfrm>
            <a:off x="7325820" y="113933"/>
            <a:ext cx="3810532" cy="1476581"/>
          </a:xfrm>
          <a:prstGeom prst="rect">
            <a:avLst/>
          </a:prstGeom>
        </p:spPr>
      </p:pic>
      <p:pic>
        <p:nvPicPr>
          <p:cNvPr id="11" name="Picture 10">
            <a:extLst>
              <a:ext uri="{FF2B5EF4-FFF2-40B4-BE49-F238E27FC236}">
                <a16:creationId xmlns:a16="http://schemas.microsoft.com/office/drawing/2014/main" id="{FA881600-8FCF-451F-1975-682F20C4912C}"/>
              </a:ext>
            </a:extLst>
          </p:cNvPr>
          <p:cNvPicPr>
            <a:picLocks noChangeAspect="1"/>
          </p:cNvPicPr>
          <p:nvPr/>
        </p:nvPicPr>
        <p:blipFill>
          <a:blip r:embed="rId4"/>
          <a:stretch>
            <a:fillRect/>
          </a:stretch>
        </p:blipFill>
        <p:spPr>
          <a:xfrm>
            <a:off x="7137573" y="2145176"/>
            <a:ext cx="4858428" cy="3629532"/>
          </a:xfrm>
          <a:prstGeom prst="rect">
            <a:avLst/>
          </a:prstGeom>
        </p:spPr>
      </p:pic>
    </p:spTree>
    <p:extLst>
      <p:ext uri="{BB962C8B-B14F-4D97-AF65-F5344CB8AC3E}">
        <p14:creationId xmlns:p14="http://schemas.microsoft.com/office/powerpoint/2010/main" val="122974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252A50587B745B4FA9F9AA3713483" ma:contentTypeVersion="" ma:contentTypeDescription="Create a new document." ma:contentTypeScope="" ma:versionID="e363c19d2e72fd5ff8f96978e4abff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7A20F20-C6A9-47EA-AE11-EB387DF9872D}"/>
</file>

<file path=customXml/itemProps2.xml><?xml version="1.0" encoding="utf-8"?>
<ds:datastoreItem xmlns:ds="http://schemas.openxmlformats.org/officeDocument/2006/customXml" ds:itemID="{C526EC81-4222-4AD9-9B4B-72A3A5417FF8}"/>
</file>

<file path=customXml/itemProps3.xml><?xml version="1.0" encoding="utf-8"?>
<ds:datastoreItem xmlns:ds="http://schemas.openxmlformats.org/officeDocument/2006/customXml" ds:itemID="{0DAB15C2-0ED8-4C8F-BD96-F3276F01715E}"/>
</file>

<file path=docProps/app.xml><?xml version="1.0" encoding="utf-8"?>
<Properties xmlns="http://schemas.openxmlformats.org/officeDocument/2006/extended-properties" xmlns:vt="http://schemas.openxmlformats.org/officeDocument/2006/docPropsVTypes">
  <Template>Circuit</Template>
  <TotalTime>828</TotalTime>
  <Words>1662</Words>
  <Application>Microsoft Office PowerPoint</Application>
  <PresentationFormat>Widescreen</PresentationFormat>
  <Paragraphs>256</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Arial</vt:lpstr>
      <vt:lpstr>Courier New</vt:lpstr>
      <vt:lpstr>Inter-Regular</vt:lpstr>
      <vt:lpstr>Times New Roman</vt:lpstr>
      <vt:lpstr>Tw Cen MT</vt:lpstr>
      <vt:lpstr>Circuit</vt:lpstr>
      <vt:lpstr>Informed Search Algorithms</vt:lpstr>
      <vt:lpstr>What is Search in Artificial Intelligence?</vt:lpstr>
      <vt:lpstr>Classification of Search Algorithms</vt:lpstr>
      <vt:lpstr>What are Informed Search Algorithms?</vt:lpstr>
      <vt:lpstr>Heuristic Function (h(n))</vt:lpstr>
      <vt:lpstr>Why Use Informed Search?</vt:lpstr>
      <vt:lpstr>PowerPoint Presentation</vt:lpstr>
      <vt:lpstr>PowerPoint Presentation</vt:lpstr>
      <vt:lpstr>PowerPoint Presentation</vt:lpstr>
      <vt:lpstr>PowerPoint Presentation</vt:lpstr>
      <vt:lpstr>PowerPoint Presentation</vt:lpstr>
      <vt:lpstr>PowerPoint Presentation</vt:lpstr>
      <vt:lpstr>Working Principle</vt:lpstr>
      <vt:lpstr>Example Graph</vt:lpstr>
      <vt:lpstr>Greedy Best First Search Solution</vt:lpstr>
      <vt:lpstr>Algorithm (Pseudocode)</vt:lpstr>
      <vt:lpstr>Python Code</vt:lpstr>
      <vt:lpstr>Example </vt:lpstr>
      <vt:lpstr>PowerPoint Presentation</vt:lpstr>
      <vt:lpstr>PowerPoint Presentation</vt:lpstr>
      <vt:lpstr>Example 2 </vt:lpstr>
      <vt:lpstr>Comparison: Uninformed vs Informed Search</vt:lpstr>
      <vt:lpstr>Time and Space Complexity</vt:lpstr>
      <vt:lpstr>Greedy Best-First Search for Maze</vt:lpstr>
      <vt:lpstr>Heuristic Function</vt:lpstr>
      <vt:lpstr>Step-by-Step Priority Queue Trace</vt:lpstr>
      <vt:lpstr>A* (A-Star) Algorithm</vt:lpstr>
      <vt:lpstr>The Algorithm </vt:lpstr>
      <vt:lpstr>PowerPoint Presentation</vt:lpstr>
      <vt:lpstr>Example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Iterative Deepening A* (IDA*) Algorithm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Ahmet UNVEREN</dc:creator>
  <cp:lastModifiedBy>Ahmet UNVEREN</cp:lastModifiedBy>
  <cp:revision>28</cp:revision>
  <dcterms:created xsi:type="dcterms:W3CDTF">2026-02-10T19:28:49Z</dcterms:created>
  <dcterms:modified xsi:type="dcterms:W3CDTF">2026-03-08T17:53:27Z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0x01010021D252A50587B745B4FA9F9AA3713483</vt:lpwstr>
  </property>
</Properties>
</file>