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9" d="100"/>
          <a:sy n="59" d="100"/>
        </p:scale>
        <p:origin x="68" y="1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C5318-EA1B-446F-BD91-8692FF636F52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AD8235-6A53-42D3-8CA1-3FE9009C1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441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AD8235-6A53-42D3-8CA1-3FE9009C158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483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660C-01FC-4D00-BDEA-041FA3130883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E348-42BD-4C73-90D0-AA6CBB4E3114}" type="slidenum">
              <a:rPr lang="en-GB" smtClean="0"/>
              <a:t>‹#›</a:t>
            </a:fld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2405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660C-01FC-4D00-BDEA-041FA3130883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E348-42BD-4C73-90D0-AA6CBB4E3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135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660C-01FC-4D00-BDEA-041FA3130883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E348-42BD-4C73-90D0-AA6CBB4E3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9878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660C-01FC-4D00-BDEA-041FA3130883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E348-42BD-4C73-90D0-AA6CBB4E3114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3981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660C-01FC-4D00-BDEA-041FA3130883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E348-42BD-4C73-90D0-AA6CBB4E3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936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660C-01FC-4D00-BDEA-041FA3130883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E348-42BD-4C73-90D0-AA6CBB4E3114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93177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660C-01FC-4D00-BDEA-041FA3130883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E348-42BD-4C73-90D0-AA6CBB4E3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8799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660C-01FC-4D00-BDEA-041FA3130883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E348-42BD-4C73-90D0-AA6CBB4E3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6005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660C-01FC-4D00-BDEA-041FA3130883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E348-42BD-4C73-90D0-AA6CBB4E3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442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660C-01FC-4D00-BDEA-041FA3130883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E348-42BD-4C73-90D0-AA6CBB4E3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993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660C-01FC-4D00-BDEA-041FA3130883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E348-42BD-4C73-90D0-AA6CBB4E3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434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660C-01FC-4D00-BDEA-041FA3130883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E348-42BD-4C73-90D0-AA6CBB4E3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410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660C-01FC-4D00-BDEA-041FA3130883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E348-42BD-4C73-90D0-AA6CBB4E3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746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660C-01FC-4D00-BDEA-041FA3130883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E348-42BD-4C73-90D0-AA6CBB4E3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242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660C-01FC-4D00-BDEA-041FA3130883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E348-42BD-4C73-90D0-AA6CBB4E3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970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660C-01FC-4D00-BDEA-041FA3130883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E348-42BD-4C73-90D0-AA6CBB4E3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073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660C-01FC-4D00-BDEA-041FA3130883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2E348-42BD-4C73-90D0-AA6CBB4E3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79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A9C660C-01FC-4D00-BDEA-041FA3130883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332E348-42BD-4C73-90D0-AA6CBB4E31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3064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  <p:sldLayoutId id="2147483670" r:id="rId15"/>
    <p:sldLayoutId id="2147483671" r:id="rId16"/>
    <p:sldLayoutId id="214748367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949FDA96-63CA-F47C-A63A-77B26FF07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Comparing Two Metaheuristic Algorithms Using Statistical Analysis</a:t>
            </a:r>
            <a:endParaRPr lang="en-GB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CF1F1FC-0289-6F75-947D-4A2338723245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725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B15154A-49A2-421E-FAA5-BE0A47C8DAA6}"/>
              </a:ext>
            </a:extLst>
          </p:cNvPr>
          <p:cNvSpPr txBox="1"/>
          <p:nvPr/>
        </p:nvSpPr>
        <p:spPr>
          <a:xfrm>
            <a:off x="609600" y="294967"/>
            <a:ext cx="9989574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Wilcoxon Signed-Rank Test</a:t>
            </a:r>
          </a:p>
          <a:p>
            <a:pPr>
              <a:buNone/>
            </a:pPr>
            <a:endParaRPr lang="en-GB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Wilcoxon Signed-Rank Test is a </a:t>
            </a:r>
            <a:r>
              <a:rPr lang="en-GB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non-parametric statistical test</a:t>
            </a:r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used to compare </a:t>
            </a:r>
            <a:r>
              <a:rPr lang="en-GB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paired samples</a:t>
            </a:r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widely used in metaheuristic optimization because algorithm results are often: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non-normal,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noisy,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stochastic. </a:t>
            </a:r>
          </a:p>
          <a:p>
            <a:pPr>
              <a:buNone/>
            </a:pPr>
            <a:endParaRPr lang="en-GB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the non-parametric alternative to the paired t-test.</a:t>
            </a:r>
          </a:p>
        </p:txBody>
      </p:sp>
    </p:spTree>
    <p:extLst>
      <p:ext uri="{BB962C8B-B14F-4D97-AF65-F5344CB8AC3E}">
        <p14:creationId xmlns:p14="http://schemas.microsoft.com/office/powerpoint/2010/main" val="1333390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3B3F3E5-9FC1-6C15-1B6D-B97CADBFF2E4}"/>
              </a:ext>
            </a:extLst>
          </p:cNvPr>
          <p:cNvSpPr txBox="1"/>
          <p:nvPr/>
        </p:nvSpPr>
        <p:spPr>
          <a:xfrm>
            <a:off x="685799" y="184720"/>
            <a:ext cx="611074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Do We Use It?</a:t>
            </a:r>
          </a:p>
          <a:p>
            <a:pPr>
              <a:buNone/>
            </a:pP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the Wilcoxon Signed-Rank Test when:</a:t>
            </a:r>
          </a:p>
          <a:p>
            <a:pPr>
              <a:buNone/>
            </a:pPr>
            <a:r>
              <a:rPr lang="en-GB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</a:p>
          <a:p>
            <a:pPr>
              <a:buNone/>
            </a:pPr>
            <a:r>
              <a:rPr lang="en-GB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Two algorithms are compared</a:t>
            </a:r>
          </a:p>
          <a:p>
            <a:pPr>
              <a:buNone/>
            </a:pP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PSO vs GA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EAED5C-E8FC-8732-7E98-507AA05690A7}"/>
              </a:ext>
            </a:extLst>
          </p:cNvPr>
          <p:cNvSpPr txBox="1"/>
          <p:nvPr/>
        </p:nvSpPr>
        <p:spPr>
          <a:xfrm>
            <a:off x="685798" y="2139645"/>
            <a:ext cx="723900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 are paired</a:t>
            </a:r>
          </a:p>
          <a:p>
            <a:pPr>
              <a:buNone/>
            </a:pP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Meaning:</a:t>
            </a:r>
          </a:p>
          <a:p>
            <a:pPr>
              <a:buNone/>
            </a:pP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 algorithms are tested under the same conditions.</a:t>
            </a:r>
          </a:p>
          <a:p>
            <a:pPr>
              <a:buNone/>
            </a:pPr>
            <a:endParaRPr lang="en-GB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Same benchmark instances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Same random seeds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Same datasets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71D6C68-B64B-D46F-4DA2-B0CE68024F70}"/>
                  </a:ext>
                </a:extLst>
              </p:cNvPr>
              <p:cNvSpPr txBox="1"/>
              <p:nvPr/>
            </p:nvSpPr>
            <p:spPr>
              <a:xfrm>
                <a:off x="685799" y="4648568"/>
                <a:ext cx="6110748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GB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Main Idea</a:t>
                </a:r>
              </a:p>
              <a:p>
                <a:pPr>
                  <a:buNone/>
                </a:pPr>
                <a:r>
                  <a:rPr lang="en-GB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Instead of comparing means directly, the test compares: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b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Differences</m:t>
                      </m:r>
                      <m:r>
                        <m:rPr>
                          <m:nor/>
                        </m:rPr>
                        <a:rPr lang="en-GB" b="0" i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b="0" i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between</m:t>
                      </m:r>
                      <m:r>
                        <m:rPr>
                          <m:nor/>
                        </m:rPr>
                        <a:rPr lang="en-GB" b="0" i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b="0" i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paired</m:t>
                      </m:r>
                      <m:r>
                        <m:rPr>
                          <m:nor/>
                        </m:rPr>
                        <a:rPr lang="en-GB" b="0" i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b="0" i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observations</m:t>
                      </m:r>
                    </m:oMath>
                  </m:oMathPara>
                </a14:m>
                <a:endParaRPr lang="en-GB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GB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It evaluates whether the median difference is zero.</a:t>
                </a: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71D6C68-B64B-D46F-4DA2-B0CE68024F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799" y="4648568"/>
                <a:ext cx="6110748" cy="1200329"/>
              </a:xfrm>
              <a:prstGeom prst="rect">
                <a:avLst/>
              </a:prstGeom>
              <a:blipFill>
                <a:blip r:embed="rId2"/>
                <a:stretch>
                  <a:fillRect l="-798" t="-3061" b="-76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94836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68EC7BE-7258-4E99-B373-2D5ADE1572E2}"/>
                  </a:ext>
                </a:extLst>
              </p:cNvPr>
              <p:cNvSpPr txBox="1"/>
              <p:nvPr/>
            </p:nvSpPr>
            <p:spPr>
              <a:xfrm>
                <a:off x="717755" y="471948"/>
                <a:ext cx="8448367" cy="31393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GB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Hypotheses</a:t>
                </a:r>
              </a:p>
              <a:p>
                <a:pPr>
                  <a:buNone/>
                </a:pPr>
                <a:r>
                  <a:rPr lang="en-GB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Null Hypothesis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ar-AE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ar-AE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GB" b="0" i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Median</m:t>
                      </m:r>
                      <m:r>
                        <m:rPr>
                          <m:nor/>
                        </m:rPr>
                        <a:rPr lang="en-GB" b="0" i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b="0" i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difference</m:t>
                      </m:r>
                      <m:r>
                        <a:rPr lang="en-GB" b="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GB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GB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Meaning:</a:t>
                </a:r>
              </a:p>
              <a:p>
                <a:pPr>
                  <a:buNone/>
                </a:pPr>
                <a:r>
                  <a:rPr lang="en-GB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Both algorithms perform similarly.</a:t>
                </a:r>
              </a:p>
              <a:p>
                <a:pPr>
                  <a:buNone/>
                </a:pPr>
                <a:br>
                  <a:rPr lang="en-GB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en-GB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GB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Alternative Hypothesis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ar-AE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ar-AE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GB" b="0" i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Median</m:t>
                      </m:r>
                      <m:r>
                        <m:rPr>
                          <m:nor/>
                        </m:rPr>
                        <a:rPr lang="en-GB" b="0" i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b="0" i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difference</m:t>
                      </m:r>
                      <m:r>
                        <a:rPr lang="en-GB" b="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≠</m:t>
                      </m:r>
                      <m:r>
                        <a:rPr lang="en-GB" b="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GB" b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GB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Meaning:</a:t>
                </a:r>
              </a:p>
              <a:p>
                <a:pPr>
                  <a:buNone/>
                </a:pPr>
                <a:r>
                  <a:rPr lang="en-GB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One algorithm significantly outperforms the other.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68EC7BE-7258-4E99-B373-2D5ADE1572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755" y="471948"/>
                <a:ext cx="8448367" cy="3139321"/>
              </a:xfrm>
              <a:prstGeom prst="rect">
                <a:avLst/>
              </a:prstGeom>
              <a:blipFill>
                <a:blip r:embed="rId2"/>
                <a:stretch>
                  <a:fillRect l="-649" t="-971" b="-21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6830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512F9CB-A1A0-4043-A103-F6A4B94B69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DBE6588-EE16-4389-857C-86A156D49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7FD48D2-B0A7-413D-B947-AA55AC1296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BE668D0-D906-4EEE-B32F-8C028624B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1DE67A3-B8F6-4CFD-A8E0-D15200F23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991E317B-75E3-4171-A07A-B263C1D6D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30B7E4B-B73C-D46C-0AA0-36E2F9A6B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2710" y="628617"/>
            <a:ext cx="3971902" cy="302898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2600" b="1" i="0" u="none" strike="noStrike" cap="all" normalizeH="0" baseline="0" dirty="0">
                <a:ln w="3175" cmpd="sng">
                  <a:noFill/>
                </a:ln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Step-by-Step Example</a:t>
            </a:r>
          </a:p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2600" b="0" i="0" u="none" strike="noStrike" cap="all" normalizeH="0" baseline="0" dirty="0">
                <a:ln w="3175" cmpd="sng">
                  <a:noFill/>
                </a:ln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Suppose we run two algorithms 10 times.</a:t>
            </a:r>
          </a:p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2600" b="0" i="0" u="none" strike="noStrike" cap="all" normalizeH="0" baseline="0" dirty="0">
                <a:ln w="3175" cmpd="sng">
                  <a:noFill/>
                </a:ln>
                <a:solidFill>
                  <a:srgbClr val="FFFFFF"/>
                </a:solidFill>
                <a:latin typeface="+mj-lt"/>
                <a:ea typeface="+mj-ea"/>
                <a:cs typeface="+mj-cs"/>
              </a:rPr>
              <a:t>Assume higher values are better.</a:t>
            </a:r>
          </a:p>
        </p:txBody>
      </p:sp>
      <p:sp useBgFill="1">
        <p:nvSpPr>
          <p:cNvPr id="21" name="Snip Diagonal Corner Rectangle 6">
            <a:extLst>
              <a:ext uri="{FF2B5EF4-FFF2-40B4-BE49-F238E27FC236}">
                <a16:creationId xmlns:a16="http://schemas.microsoft.com/office/drawing/2014/main" id="{4A9B19C2-B29A-4924-9E7E-6FBF17F585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000" y="620722"/>
            <a:ext cx="6418778" cy="5286838"/>
          </a:xfrm>
          <a:prstGeom prst="snip2DiagRect">
            <a:avLst>
              <a:gd name="adj1" fmla="val 10973"/>
              <a:gd name="adj2" fmla="val 0"/>
            </a:avLst>
          </a:prstGeom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4C85634-D5F5-4047-8F35-F4B1F50AB1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224BF71-948F-411D-AA79-8B23157151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434B4526-E715-4199-A597-CD757CB4A0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35E295A6-48D5-4F9E-A32C-5D87EAA5E7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10BF5B3-9260-4D36-BB24-07BC414B9D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AE0C886-FA2E-4E7C-BC00-8397AAEC86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3E3F768-6769-470E-407B-567D394BB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914148"/>
              </p:ext>
            </p:extLst>
          </p:nvPr>
        </p:nvGraphicFramePr>
        <p:xfrm>
          <a:off x="1101217" y="1256825"/>
          <a:ext cx="5450438" cy="4014637"/>
        </p:xfrm>
        <a:graphic>
          <a:graphicData uri="http://schemas.openxmlformats.org/drawingml/2006/table">
            <a:tbl>
              <a:tblPr/>
              <a:tblGrid>
                <a:gridCol w="1077394">
                  <a:extLst>
                    <a:ext uri="{9D8B030D-6E8A-4147-A177-3AD203B41FA5}">
                      <a16:colId xmlns:a16="http://schemas.microsoft.com/office/drawing/2014/main" val="2784134400"/>
                    </a:ext>
                  </a:extLst>
                </a:gridCol>
                <a:gridCol w="2177249">
                  <a:extLst>
                    <a:ext uri="{9D8B030D-6E8A-4147-A177-3AD203B41FA5}">
                      <a16:colId xmlns:a16="http://schemas.microsoft.com/office/drawing/2014/main" val="3729728258"/>
                    </a:ext>
                  </a:extLst>
                </a:gridCol>
                <a:gridCol w="2195795">
                  <a:extLst>
                    <a:ext uri="{9D8B030D-6E8A-4147-A177-3AD203B41FA5}">
                      <a16:colId xmlns:a16="http://schemas.microsoft.com/office/drawing/2014/main" val="2136477367"/>
                    </a:ext>
                  </a:extLst>
                </a:gridCol>
              </a:tblGrid>
              <a:tr h="3649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Run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Algorithm A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Algorithm B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389872"/>
                  </a:ext>
                </a:extLst>
              </a:tr>
              <a:tr h="3649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95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3664383"/>
                  </a:ext>
                </a:extLst>
              </a:tr>
              <a:tr h="3649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91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9877746"/>
                  </a:ext>
                </a:extLst>
              </a:tr>
              <a:tr h="3649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86305"/>
                  </a:ext>
                </a:extLst>
              </a:tr>
              <a:tr h="3649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009011"/>
                  </a:ext>
                </a:extLst>
              </a:tr>
              <a:tr h="3649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95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4964659"/>
                  </a:ext>
                </a:extLst>
              </a:tr>
              <a:tr h="3649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94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3309329"/>
                  </a:ext>
                </a:extLst>
              </a:tr>
              <a:tr h="3649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98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94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2909237"/>
                  </a:ext>
                </a:extLst>
              </a:tr>
              <a:tr h="3649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95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91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61460"/>
                  </a:ext>
                </a:extLst>
              </a:tr>
              <a:tr h="3649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0125464"/>
                  </a:ext>
                </a:extLst>
              </a:tr>
              <a:tr h="3649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82947" marR="82947" marT="41473" marB="414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2509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81190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512F9CB-A1A0-4043-A103-F6A4B94B69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DBE6588-EE16-4389-857C-86A156D49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7FD48D2-B0A7-413D-B947-AA55AC1296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BE668D0-D906-4EEE-B32F-8C028624B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1DE67A3-B8F6-4CFD-A8E0-D15200F23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991E317B-75E3-4171-A07A-B263C1D6D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F6FFE06-023C-7B6F-B1AF-0A16C1EEDE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2710" y="628617"/>
            <a:ext cx="3971902" cy="302898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3700" b="1" i="0" u="none" strike="noStrike" cap="all" normalizeH="0" baseline="0" dirty="0">
                <a:ln w="3175" cmpd="sng">
                  <a:noFill/>
                </a:ln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Step 1: Compute Differences</a:t>
            </a:r>
          </a:p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n-US" sz="3700" b="0" i="0" u="none" strike="noStrike" cap="all" normalizeH="0" baseline="0" dirty="0">
              <a:ln w="3175" cmpd="sng">
                <a:noFill/>
              </a:ln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 useBgFill="1">
        <p:nvSpPr>
          <p:cNvPr id="21" name="Snip Diagonal Corner Rectangle 6">
            <a:extLst>
              <a:ext uri="{FF2B5EF4-FFF2-40B4-BE49-F238E27FC236}">
                <a16:creationId xmlns:a16="http://schemas.microsoft.com/office/drawing/2014/main" id="{4A9B19C2-B29A-4924-9E7E-6FBF17F585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000" y="620722"/>
            <a:ext cx="6418778" cy="5286838"/>
          </a:xfrm>
          <a:prstGeom prst="snip2DiagRect">
            <a:avLst>
              <a:gd name="adj1" fmla="val 10973"/>
              <a:gd name="adj2" fmla="val 0"/>
            </a:avLst>
          </a:prstGeom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4C85634-D5F5-4047-8F35-F4B1F50AB1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224BF71-948F-411D-AA79-8B23157151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434B4526-E715-4199-A597-CD757CB4A0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35E295A6-48D5-4F9E-A32C-5D87EAA5E7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10BF5B3-9260-4D36-BB24-07BC414B9D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AE0C886-FA2E-4E7C-BC00-8397AAEC86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9693E01-06D4-2467-6B1D-B8FD86EB0A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966660"/>
              </p:ext>
            </p:extLst>
          </p:nvPr>
        </p:nvGraphicFramePr>
        <p:xfrm>
          <a:off x="1278141" y="1097060"/>
          <a:ext cx="5096590" cy="4334165"/>
        </p:xfrm>
        <a:graphic>
          <a:graphicData uri="http://schemas.openxmlformats.org/drawingml/2006/table">
            <a:tbl>
              <a:tblPr firstRow="1" bandRow="1"/>
              <a:tblGrid>
                <a:gridCol w="1758003">
                  <a:extLst>
                    <a:ext uri="{9D8B030D-6E8A-4147-A177-3AD203B41FA5}">
                      <a16:colId xmlns:a16="http://schemas.microsoft.com/office/drawing/2014/main" val="3296542747"/>
                    </a:ext>
                  </a:extLst>
                </a:gridCol>
                <a:gridCol w="3338587">
                  <a:extLst>
                    <a:ext uri="{9D8B030D-6E8A-4147-A177-3AD203B41FA5}">
                      <a16:colId xmlns:a16="http://schemas.microsoft.com/office/drawing/2014/main" val="3627814166"/>
                    </a:ext>
                  </a:extLst>
                </a:gridCol>
              </a:tblGrid>
              <a:tr h="3940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/>
                        <a:t>Run</a:t>
                      </a:r>
                    </a:p>
                  </a:txBody>
                  <a:tcPr marL="89278" marR="89278" marT="44639" marB="446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/>
                        <a:t>Difference</a:t>
                      </a:r>
                    </a:p>
                  </a:txBody>
                  <a:tcPr marL="89278" marR="89278" marT="44639" marB="446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8777997"/>
                  </a:ext>
                </a:extLst>
              </a:tr>
              <a:tr h="3940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/>
                        <a:t>1</a:t>
                      </a:r>
                    </a:p>
                  </a:txBody>
                  <a:tcPr marL="89278" marR="89278" marT="44639" marB="446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/>
                        <a:t>5</a:t>
                      </a:r>
                    </a:p>
                  </a:txBody>
                  <a:tcPr marL="89278" marR="89278" marT="44639" marB="446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4850783"/>
                  </a:ext>
                </a:extLst>
              </a:tr>
              <a:tr h="3940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/>
                        <a:t>2</a:t>
                      </a:r>
                    </a:p>
                  </a:txBody>
                  <a:tcPr marL="89278" marR="89278" marT="44639" marB="446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/>
                        <a:t>2</a:t>
                      </a:r>
                    </a:p>
                  </a:txBody>
                  <a:tcPr marL="89278" marR="89278" marT="44639" marB="446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3845269"/>
                  </a:ext>
                </a:extLst>
              </a:tr>
              <a:tr h="3940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/>
                        <a:t>3</a:t>
                      </a:r>
                    </a:p>
                  </a:txBody>
                  <a:tcPr marL="89278" marR="89278" marT="44639" marB="446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/>
                        <a:t>4</a:t>
                      </a:r>
                    </a:p>
                  </a:txBody>
                  <a:tcPr marL="89278" marR="89278" marT="44639" marB="446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8493942"/>
                  </a:ext>
                </a:extLst>
              </a:tr>
              <a:tr h="3940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/>
                        <a:t>4</a:t>
                      </a:r>
                    </a:p>
                  </a:txBody>
                  <a:tcPr marL="89278" marR="89278" marT="44639" marB="446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/>
                        <a:t>-1</a:t>
                      </a:r>
                    </a:p>
                  </a:txBody>
                  <a:tcPr marL="89278" marR="89278" marT="44639" marB="446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3223304"/>
                  </a:ext>
                </a:extLst>
              </a:tr>
              <a:tr h="3940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/>
                        <a:t>5</a:t>
                      </a:r>
                    </a:p>
                  </a:txBody>
                  <a:tcPr marL="89278" marR="89278" marT="44639" marB="446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/>
                        <a:t>2</a:t>
                      </a:r>
                    </a:p>
                  </a:txBody>
                  <a:tcPr marL="89278" marR="89278" marT="44639" marB="446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9844255"/>
                  </a:ext>
                </a:extLst>
              </a:tr>
              <a:tr h="3940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/>
                        <a:t>6</a:t>
                      </a:r>
                    </a:p>
                  </a:txBody>
                  <a:tcPr marL="89278" marR="89278" marT="44639" marB="446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/>
                        <a:t>4</a:t>
                      </a:r>
                    </a:p>
                  </a:txBody>
                  <a:tcPr marL="89278" marR="89278" marT="44639" marB="446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3797397"/>
                  </a:ext>
                </a:extLst>
              </a:tr>
              <a:tr h="3940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/>
                        <a:t>7</a:t>
                      </a:r>
                    </a:p>
                  </a:txBody>
                  <a:tcPr marL="89278" marR="89278" marT="44639" marB="446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/>
                        <a:t>4</a:t>
                      </a:r>
                    </a:p>
                  </a:txBody>
                  <a:tcPr marL="89278" marR="89278" marT="44639" marB="446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467073"/>
                  </a:ext>
                </a:extLst>
              </a:tr>
              <a:tr h="3940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/>
                        <a:t>8</a:t>
                      </a:r>
                    </a:p>
                  </a:txBody>
                  <a:tcPr marL="89278" marR="89278" marT="44639" marB="446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/>
                        <a:t>4</a:t>
                      </a:r>
                    </a:p>
                  </a:txBody>
                  <a:tcPr marL="89278" marR="89278" marT="44639" marB="446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7201168"/>
                  </a:ext>
                </a:extLst>
              </a:tr>
              <a:tr h="3940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/>
                        <a:t>9</a:t>
                      </a:r>
                    </a:p>
                  </a:txBody>
                  <a:tcPr marL="89278" marR="89278" marT="44639" marB="446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/>
                        <a:t>4</a:t>
                      </a:r>
                    </a:p>
                  </a:txBody>
                  <a:tcPr marL="89278" marR="89278" marT="44639" marB="446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2953385"/>
                  </a:ext>
                </a:extLst>
              </a:tr>
              <a:tr h="3940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/>
                        <a:t>10</a:t>
                      </a:r>
                    </a:p>
                  </a:txBody>
                  <a:tcPr marL="89278" marR="89278" marT="44639" marB="446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/>
                        <a:t>4</a:t>
                      </a:r>
                    </a:p>
                  </a:txBody>
                  <a:tcPr marL="89278" marR="89278" marT="44639" marB="446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803582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3503B82-0F23-54F9-934F-1715303F4226}"/>
              </a:ext>
            </a:extLst>
          </p:cNvPr>
          <p:cNvSpPr txBox="1"/>
          <p:nvPr/>
        </p:nvSpPr>
        <p:spPr>
          <a:xfrm>
            <a:off x="7644455" y="3773228"/>
            <a:ext cx="31203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di​=Ai​−Bi​</a:t>
            </a:r>
          </a:p>
        </p:txBody>
      </p:sp>
    </p:spTree>
    <p:extLst>
      <p:ext uri="{BB962C8B-B14F-4D97-AF65-F5344CB8AC3E}">
        <p14:creationId xmlns:p14="http://schemas.microsoft.com/office/powerpoint/2010/main" val="40734199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843D408-82B5-1BDE-C42C-3F8F2A150DF4}"/>
              </a:ext>
            </a:extLst>
          </p:cNvPr>
          <p:cNvSpPr txBox="1"/>
          <p:nvPr/>
        </p:nvSpPr>
        <p:spPr>
          <a:xfrm>
            <a:off x="567813" y="217609"/>
            <a:ext cx="61107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2: Remove Zero Differences</a:t>
            </a:r>
          </a:p>
          <a:p>
            <a:pPr>
              <a:buNone/>
            </a:pP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None are zero here.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394BCCF-1DF8-4626-5ABF-2BB66C068B70}"/>
                  </a:ext>
                </a:extLst>
              </p:cNvPr>
              <p:cNvSpPr txBox="1"/>
              <p:nvPr/>
            </p:nvSpPr>
            <p:spPr>
              <a:xfrm>
                <a:off x="646471" y="1073521"/>
                <a:ext cx="6110748" cy="36933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GB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Compute Absolute Differences</a:t>
                </a:r>
              </a:p>
              <a:p>
                <a:pPr>
                  <a:buNone/>
                </a:pPr>
                <a:r>
                  <a:rPr lang="en-GB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 Run | Difference | </a:t>
                </a:r>
                <a14:m>
                  <m:oMath xmlns:m="http://schemas.openxmlformats.org/officeDocument/2006/math">
                    <m:r>
                      <a:rPr lang="en-GB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∣</m:t>
                    </m:r>
                    <m:sSub>
                      <m:sSubPr>
                        <m:ctrlPr>
                          <a:rPr lang="ar-AE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ar-AE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ar-AE" i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∣</m:t>
                    </m:r>
                  </m:oMath>
                </a14:m>
                <a: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</a:t>
                </a:r>
                <a:b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|---|---|---|</a:t>
                </a:r>
                <a:b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|1|5|5|</a:t>
                </a:r>
                <a:b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|2|2|2|</a:t>
                </a:r>
                <a:b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|3|4|4|</a:t>
                </a:r>
                <a:b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|4|-1|1|</a:t>
                </a:r>
                <a:b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|5|2|2|</a:t>
                </a:r>
                <a:b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|6|4|4|</a:t>
                </a:r>
                <a:b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|7|4|4|</a:t>
                </a:r>
                <a:b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|8|4|4|</a:t>
                </a:r>
                <a:b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|9|4|4|</a:t>
                </a:r>
                <a:b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ar-AE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|10|4|4|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394BCCF-1DF8-4626-5ABF-2BB66C068B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471" y="1073521"/>
                <a:ext cx="6110748" cy="3693319"/>
              </a:xfrm>
              <a:prstGeom prst="rect">
                <a:avLst/>
              </a:prstGeom>
              <a:blipFill>
                <a:blip r:embed="rId2"/>
                <a:stretch>
                  <a:fillRect l="-898" t="-825" b="-16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4316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938889C-16EA-C7DA-C438-68FFBBB0B2AA}"/>
                  </a:ext>
                </a:extLst>
              </p:cNvPr>
              <p:cNvSpPr txBox="1"/>
              <p:nvPr/>
            </p:nvSpPr>
            <p:spPr>
              <a:xfrm>
                <a:off x="479322" y="413065"/>
                <a:ext cx="6110748" cy="470898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GB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Step 4: Rank Absolute Differences</a:t>
                </a:r>
              </a:p>
              <a:p>
                <a:pPr>
                  <a:buNone/>
                </a:pPr>
                <a: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Smallest absolute difference gets rank 1.</a:t>
                </a:r>
              </a:p>
              <a:p>
                <a:pPr>
                  <a:buNone/>
                </a:pPr>
                <a: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 </a:t>
                </a:r>
                <a14:m>
                  <m:oMath xmlns:m="http://schemas.openxmlformats.org/officeDocument/2006/math">
                    <m:r>
                      <a:rPr lang="en-GB" sz="200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∣</m:t>
                    </m:r>
                    <m:sSub>
                      <m:sSubPr>
                        <m:ctrlPr>
                          <a:rPr lang="ar-AE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ar-AE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ar-AE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∣</m:t>
                    </m:r>
                  </m:oMath>
                </a14:m>
                <a:r>
                  <a:rPr lang="ar-AE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 </a:t>
                </a:r>
                <a: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Rank |</a:t>
                </a:r>
                <a:b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|---|---|</a:t>
                </a:r>
                <a:b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|1|1|</a:t>
                </a:r>
                <a:b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|2|2.5|</a:t>
                </a:r>
                <a:b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|2|2.5|</a:t>
                </a:r>
                <a:b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|4|6.5|</a:t>
                </a:r>
                <a:b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|4|6.5|</a:t>
                </a:r>
                <a:b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|4|6.5|</a:t>
                </a:r>
                <a:b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|4|6.5|</a:t>
                </a:r>
                <a:b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|4|6.5|</a:t>
                </a:r>
                <a:b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|4|6.5|</a:t>
                </a:r>
                <a:b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|5|10|</a:t>
                </a:r>
              </a:p>
              <a:p>
                <a:pPr>
                  <a:buNone/>
                </a:pPr>
                <a:r>
                  <a:rPr lang="en-GB" sz="2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(Tied values receive average ranks.)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938889C-16EA-C7DA-C438-68FFBBB0B2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22" y="413065"/>
                <a:ext cx="6110748" cy="4708981"/>
              </a:xfrm>
              <a:prstGeom prst="rect">
                <a:avLst/>
              </a:prstGeom>
              <a:blipFill>
                <a:blip r:embed="rId2"/>
                <a:stretch>
                  <a:fillRect l="-1098" t="-777" b="-14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10713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512F9CB-A1A0-4043-A103-F6A4B94B69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DBE6588-EE16-4389-857C-86A156D49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7FD48D2-B0A7-413D-B947-AA55AC1296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BE668D0-D906-4EEE-B32F-8C028624B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1DE67A3-B8F6-4CFD-A8E0-D15200F23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991E317B-75E3-4171-A07A-B263C1D6D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5D3DA1D-15F8-6AB4-B5D0-5A2985272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2710" y="628617"/>
            <a:ext cx="3971902" cy="302898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fontAlgn="base"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4800" b="1" i="0" u="none" strike="noStrike" cap="all" normalizeH="0" baseline="0">
                <a:ln w="3175" cmpd="sng">
                  <a:noFill/>
                </a:ln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Step 5: Restore Signs</a:t>
            </a:r>
          </a:p>
          <a:p>
            <a:pPr marL="0" marR="0" lvl="0" indent="0" fontAlgn="base"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n-US" sz="4800" b="0" i="0" u="none" strike="noStrike" cap="all" normalizeH="0" baseline="0">
              <a:ln w="3175" cmpd="sng">
                <a:noFill/>
              </a:ln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 useBgFill="1">
        <p:nvSpPr>
          <p:cNvPr id="21" name="Snip Diagonal Corner Rectangle 6">
            <a:extLst>
              <a:ext uri="{FF2B5EF4-FFF2-40B4-BE49-F238E27FC236}">
                <a16:creationId xmlns:a16="http://schemas.microsoft.com/office/drawing/2014/main" id="{4A9B19C2-B29A-4924-9E7E-6FBF17F585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000" y="620722"/>
            <a:ext cx="6418778" cy="5286838"/>
          </a:xfrm>
          <a:prstGeom prst="snip2DiagRect">
            <a:avLst>
              <a:gd name="adj1" fmla="val 10973"/>
              <a:gd name="adj2" fmla="val 0"/>
            </a:avLst>
          </a:prstGeom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4C85634-D5F5-4047-8F35-F4B1F50AB1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224BF71-948F-411D-AA79-8B23157151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434B4526-E715-4199-A597-CD757CB4A0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35E295A6-48D5-4F9E-A32C-5D87EAA5E7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10BF5B3-9260-4D36-BB24-07BC414B9D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AE0C886-FA2E-4E7C-BC00-8397AAEC86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8362E7B-D692-C0C8-4463-0B88C1DD8D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144867"/>
              </p:ext>
            </p:extLst>
          </p:nvPr>
        </p:nvGraphicFramePr>
        <p:xfrm>
          <a:off x="1101217" y="1510435"/>
          <a:ext cx="5450437" cy="3507416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000798">
                  <a:extLst>
                    <a:ext uri="{9D8B030D-6E8A-4147-A177-3AD203B41FA5}">
                      <a16:colId xmlns:a16="http://schemas.microsoft.com/office/drawing/2014/main" val="1442530838"/>
                    </a:ext>
                  </a:extLst>
                </a:gridCol>
                <a:gridCol w="1085138">
                  <a:extLst>
                    <a:ext uri="{9D8B030D-6E8A-4147-A177-3AD203B41FA5}">
                      <a16:colId xmlns:a16="http://schemas.microsoft.com/office/drawing/2014/main" val="1864048845"/>
                    </a:ext>
                  </a:extLst>
                </a:gridCol>
                <a:gridCol w="2364501">
                  <a:extLst>
                    <a:ext uri="{9D8B030D-6E8A-4147-A177-3AD203B41FA5}">
                      <a16:colId xmlns:a16="http://schemas.microsoft.com/office/drawing/2014/main" val="2675084427"/>
                    </a:ext>
                  </a:extLst>
                </a:gridCol>
              </a:tblGrid>
              <a:tr h="37638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 b="1" cap="none" spc="30">
                          <a:solidFill>
                            <a:schemeClr val="tx1"/>
                          </a:solidFill>
                        </a:rPr>
                        <a:t>Difference</a:t>
                      </a:r>
                    </a:p>
                  </a:txBody>
                  <a:tcPr marL="0" marR="9492" marT="42642" marB="42642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 b="1" cap="none" spc="30">
                          <a:solidFill>
                            <a:schemeClr val="tx1"/>
                          </a:solidFill>
                        </a:rPr>
                        <a:t>Rank</a:t>
                      </a:r>
                    </a:p>
                  </a:txBody>
                  <a:tcPr marL="0" marR="9492" marT="42642" marB="42642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 b="1" cap="none" spc="30">
                          <a:solidFill>
                            <a:schemeClr val="tx1"/>
                          </a:solidFill>
                        </a:rPr>
                        <a:t>Signed Rank</a:t>
                      </a:r>
                    </a:p>
                  </a:txBody>
                  <a:tcPr marL="0" marR="9492" marT="42642" marB="42642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0037771"/>
                  </a:ext>
                </a:extLst>
              </a:tr>
              <a:tr h="3131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0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0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+10</a:t>
                      </a:r>
                    </a:p>
                  </a:txBody>
                  <a:tcPr marL="0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3262586"/>
                  </a:ext>
                </a:extLst>
              </a:tr>
              <a:tr h="3131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47462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2.5</a:t>
                      </a:r>
                    </a:p>
                  </a:txBody>
                  <a:tcPr marL="47462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+2.5</a:t>
                      </a:r>
                    </a:p>
                  </a:txBody>
                  <a:tcPr marL="47462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44356"/>
                  </a:ext>
                </a:extLst>
              </a:tr>
              <a:tr h="3131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0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6.5</a:t>
                      </a:r>
                    </a:p>
                  </a:txBody>
                  <a:tcPr marL="0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+6.5</a:t>
                      </a:r>
                    </a:p>
                  </a:txBody>
                  <a:tcPr marL="0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9487576"/>
                  </a:ext>
                </a:extLst>
              </a:tr>
              <a:tr h="3131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-1</a:t>
                      </a:r>
                    </a:p>
                  </a:txBody>
                  <a:tcPr marL="47462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47462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-1</a:t>
                      </a:r>
                    </a:p>
                  </a:txBody>
                  <a:tcPr marL="47462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3521927"/>
                  </a:ext>
                </a:extLst>
              </a:tr>
              <a:tr h="3131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0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2.5</a:t>
                      </a:r>
                    </a:p>
                  </a:txBody>
                  <a:tcPr marL="0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+2.5</a:t>
                      </a:r>
                    </a:p>
                  </a:txBody>
                  <a:tcPr marL="0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4065876"/>
                  </a:ext>
                </a:extLst>
              </a:tr>
              <a:tr h="3131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47462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6.5</a:t>
                      </a:r>
                    </a:p>
                  </a:txBody>
                  <a:tcPr marL="47462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+6.5</a:t>
                      </a:r>
                    </a:p>
                  </a:txBody>
                  <a:tcPr marL="47462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859025"/>
                  </a:ext>
                </a:extLst>
              </a:tr>
              <a:tr h="3131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0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6.5</a:t>
                      </a:r>
                    </a:p>
                  </a:txBody>
                  <a:tcPr marL="0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+6.5</a:t>
                      </a:r>
                    </a:p>
                  </a:txBody>
                  <a:tcPr marL="0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7563640"/>
                  </a:ext>
                </a:extLst>
              </a:tr>
              <a:tr h="3131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47462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6.5</a:t>
                      </a:r>
                    </a:p>
                  </a:txBody>
                  <a:tcPr marL="47462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+6.5</a:t>
                      </a:r>
                    </a:p>
                  </a:txBody>
                  <a:tcPr marL="47462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009611"/>
                  </a:ext>
                </a:extLst>
              </a:tr>
              <a:tr h="3131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0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6.5</a:t>
                      </a:r>
                    </a:p>
                  </a:txBody>
                  <a:tcPr marL="0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+6.5</a:t>
                      </a:r>
                    </a:p>
                  </a:txBody>
                  <a:tcPr marL="0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9033161"/>
                  </a:ext>
                </a:extLst>
              </a:tr>
              <a:tr h="3131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47462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6.5</a:t>
                      </a:r>
                    </a:p>
                  </a:txBody>
                  <a:tcPr marL="47462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cap="none" spc="0">
                          <a:solidFill>
                            <a:schemeClr val="tx1"/>
                          </a:solidFill>
                        </a:rPr>
                        <a:t>+6.5</a:t>
                      </a:r>
                    </a:p>
                  </a:txBody>
                  <a:tcPr marL="47462" marR="85283" marT="42642" marB="426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7549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5100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3D0ED8-5AAB-8CA2-32D5-B679DADF733C}"/>
                  </a:ext>
                </a:extLst>
              </p:cNvPr>
              <p:cNvSpPr txBox="1"/>
              <p:nvPr/>
            </p:nvSpPr>
            <p:spPr>
              <a:xfrm>
                <a:off x="2286527" y="1037669"/>
                <a:ext cx="9698996" cy="23083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GB" sz="24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Step 6: Sum Positive and Negative Ranks</a:t>
                </a:r>
              </a:p>
              <a:p>
                <a:pPr>
                  <a:buNone/>
                </a:pPr>
                <a:r>
                  <a:rPr lang="en-GB" sz="24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Positive ranks: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AE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p>
                          <m:r>
                            <a:rPr lang="ar-AE" sz="24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ar-AE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AE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p>
                          <m:r>
                            <a:rPr lang="ar-AE" sz="24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57</m:t>
                      </m:r>
                    </m:oMath>
                  </m:oMathPara>
                </a14:m>
                <a:endParaRPr lang="ar-AE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GB" sz="24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Negative ranks: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AE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p>
                          <m:r>
                            <a:rPr lang="ar-AE" sz="24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sz="24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ar-AE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3D0ED8-5AAB-8CA2-32D5-B679DADF73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527" y="1037669"/>
                <a:ext cx="9698996" cy="2308324"/>
              </a:xfrm>
              <a:prstGeom prst="rect">
                <a:avLst/>
              </a:prstGeom>
              <a:blipFill>
                <a:blip r:embed="rId2"/>
                <a:stretch>
                  <a:fillRect l="-943" t="-2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40338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035CDB-0631-53E0-1B8B-8D0F5F198453}"/>
                  </a:ext>
                </a:extLst>
              </p:cNvPr>
              <p:cNvSpPr txBox="1"/>
              <p:nvPr/>
            </p:nvSpPr>
            <p:spPr>
              <a:xfrm>
                <a:off x="265471" y="98323"/>
                <a:ext cx="8900651" cy="53553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GB" b="1" dirty="0">
                    <a:solidFill>
                      <a:schemeClr val="bg1"/>
                    </a:solidFill>
                  </a:rPr>
                  <a:t>Step 7: Test Statistic</a:t>
                </a:r>
              </a:p>
              <a:p>
                <a:pPr>
                  <a:buNone/>
                </a:pPr>
                <a:r>
                  <a:rPr lang="en-GB" dirty="0">
                    <a:solidFill>
                      <a:schemeClr val="bg1"/>
                    </a:solidFill>
                  </a:rPr>
                  <a:t>The Wilcoxon statistic is: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n-GB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GB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min</m:t>
                      </m:r>
                      <m:r>
                        <a:rPr lang="en-GB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sepChr m:val=","/>
                          <m:ctrlPr>
                            <a:rPr lang="ar-AE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ar-AE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ar-AE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  <m:sup>
                              <m:r>
                                <a:rPr lang="ar-AE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sup>
                          </m:sSup>
                        </m:e>
                        <m:e>
                          <m:sSup>
                            <m:sSupPr>
                              <m:ctrlPr>
                                <a:rPr lang="ar-AE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ar-AE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  <m:sup>
                              <m:r>
                                <a:rPr lang="ar-AE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ar-AE" dirty="0">
                  <a:solidFill>
                    <a:schemeClr val="bg1"/>
                  </a:solidFill>
                </a:endParaRPr>
              </a:p>
              <a:p>
                <a:pPr>
                  <a:buNone/>
                </a:pPr>
                <a:r>
                  <a:rPr lang="en-GB" dirty="0">
                    <a:solidFill>
                      <a:schemeClr val="bg1"/>
                    </a:solidFill>
                  </a:rPr>
                  <a:t>So: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n-GB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pPr>
                  <a:buNone/>
                </a:pPr>
                <a:br>
                  <a:rPr lang="en-GB" dirty="0">
                    <a:solidFill>
                      <a:schemeClr val="bg1"/>
                    </a:solidFill>
                  </a:rPr>
                </a:br>
                <a:endParaRPr lang="en-GB" dirty="0">
                  <a:solidFill>
                    <a:schemeClr val="bg1"/>
                  </a:solidFill>
                </a:endParaRPr>
              </a:p>
              <a:p>
                <a:pPr>
                  <a:buNone/>
                </a:pPr>
                <a:r>
                  <a:rPr lang="en-GB" b="1" dirty="0">
                    <a:solidFill>
                      <a:schemeClr val="bg1"/>
                    </a:solidFill>
                  </a:rPr>
                  <a:t>Step 8: Compute p-value</a:t>
                </a:r>
              </a:p>
              <a:p>
                <a:pPr>
                  <a:buNone/>
                </a:pPr>
                <a:r>
                  <a:rPr lang="en-GB" dirty="0">
                    <a:solidFill>
                      <a:schemeClr val="bg1"/>
                    </a:solidFill>
                  </a:rPr>
                  <a:t>Using statistical software or Wilcoxon tables: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GB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GB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GB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05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pPr>
                  <a:buNone/>
                </a:pPr>
                <a:r>
                  <a:rPr lang="en-GB" dirty="0">
                    <a:solidFill>
                      <a:schemeClr val="bg1"/>
                    </a:solidFill>
                  </a:rPr>
                  <a:t>Thus:</a:t>
                </a:r>
              </a:p>
              <a:p>
                <a:pPr>
                  <a:buNone/>
                </a:pPr>
                <a:r>
                  <a:rPr lang="en-GB" dirty="0">
                    <a:solidFill>
                      <a:schemeClr val="bg1"/>
                    </a:solidFill>
                  </a:rPr>
                  <a:t>Reject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ar-AE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ar-AE" dirty="0">
                    <a:solidFill>
                      <a:schemeClr val="bg1"/>
                    </a:solidFill>
                  </a:rPr>
                  <a:t>.</a:t>
                </a:r>
              </a:p>
              <a:p>
                <a:pPr>
                  <a:buNone/>
                </a:pPr>
                <a:br>
                  <a:rPr lang="ar-AE" dirty="0">
                    <a:solidFill>
                      <a:schemeClr val="bg1"/>
                    </a:solidFill>
                  </a:rPr>
                </a:br>
                <a:endParaRPr lang="ar-AE" dirty="0">
                  <a:solidFill>
                    <a:schemeClr val="bg1"/>
                  </a:solidFill>
                </a:endParaRPr>
              </a:p>
              <a:p>
                <a:pPr>
                  <a:buNone/>
                </a:pPr>
                <a:r>
                  <a:rPr lang="en-GB" b="1" dirty="0">
                    <a:solidFill>
                      <a:schemeClr val="bg1"/>
                    </a:solidFill>
                  </a:rPr>
                  <a:t>Interpretation</a:t>
                </a:r>
              </a:p>
              <a:p>
                <a:pPr>
                  <a:buNone/>
                </a:pPr>
                <a:r>
                  <a:rPr lang="en-GB" dirty="0">
                    <a:solidFill>
                      <a:schemeClr val="bg1"/>
                    </a:solidFill>
                  </a:rPr>
                  <a:t>Since: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GB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GB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GB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05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  <a:p>
                <a:pPr>
                  <a:buNone/>
                </a:pPr>
                <a:r>
                  <a:rPr lang="en-GB" dirty="0">
                    <a:solidFill>
                      <a:schemeClr val="bg1"/>
                    </a:solidFill>
                  </a:rPr>
                  <a:t>we conclude:</a:t>
                </a:r>
              </a:p>
              <a:p>
                <a:pPr>
                  <a:buNone/>
                </a:pPr>
                <a:r>
                  <a:rPr lang="en-GB" dirty="0">
                    <a:solidFill>
                      <a:schemeClr val="bg1"/>
                    </a:solidFill>
                  </a:rPr>
                  <a:t>Algorithm A performs significantly better than Algorithm B.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035CDB-0631-53E0-1B8B-8D0F5F1984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471" y="98323"/>
                <a:ext cx="8900651" cy="5355312"/>
              </a:xfrm>
              <a:prstGeom prst="rect">
                <a:avLst/>
              </a:prstGeom>
              <a:blipFill>
                <a:blip r:embed="rId2"/>
                <a:stretch>
                  <a:fillRect l="-616" t="-569" b="-7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7492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8FDFA8E1-22AE-BBD7-5E21-921FDCCEB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5F8C41-22F7-C37A-5E70-8ED52128EA0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3133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A6833EA-4C44-1E94-1F10-2CD6296BF1CC}"/>
              </a:ext>
            </a:extLst>
          </p:cNvPr>
          <p:cNvSpPr txBox="1"/>
          <p:nvPr/>
        </p:nvSpPr>
        <p:spPr>
          <a:xfrm>
            <a:off x="698090" y="491614"/>
            <a:ext cx="10333704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Reporting Results in Research Papers</a:t>
            </a:r>
          </a:p>
          <a:p>
            <a:pPr>
              <a:buNone/>
            </a:pP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Typical reporting format:</a:t>
            </a:r>
          </a:p>
          <a:p>
            <a:pPr>
              <a:buNone/>
            </a:pPr>
            <a:endParaRPr lang="en-GB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Wilcoxon Signed-Rank Test was conducted at a 5% significance level to compare Algorithm A and Algorithm B. The obtained p-value (0.003) indicates that Algorithm A significantly outperformed Algorithm B.</a:t>
            </a:r>
          </a:p>
        </p:txBody>
      </p:sp>
    </p:spTree>
    <p:extLst>
      <p:ext uri="{BB962C8B-B14F-4D97-AF65-F5344CB8AC3E}">
        <p14:creationId xmlns:p14="http://schemas.microsoft.com/office/powerpoint/2010/main" val="8033291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6609053-DE5D-4E64-EE2B-04DF4FB07CDA}"/>
              </a:ext>
            </a:extLst>
          </p:cNvPr>
          <p:cNvSpPr txBox="1"/>
          <p:nvPr/>
        </p:nvSpPr>
        <p:spPr>
          <a:xfrm>
            <a:off x="931607" y="375773"/>
            <a:ext cx="61107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in Python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8E64C3-3A98-BDA0-6932-A36DC30C9162}"/>
              </a:ext>
            </a:extLst>
          </p:cNvPr>
          <p:cNvSpPr txBox="1"/>
          <p:nvPr/>
        </p:nvSpPr>
        <p:spPr>
          <a:xfrm>
            <a:off x="3055374" y="2138797"/>
            <a:ext cx="611074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GB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scipy.stats</a:t>
            </a:r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import </a:t>
            </a:r>
            <a:r>
              <a:rPr lang="en-GB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wilcoxon</a:t>
            </a:r>
            <a:endParaRPr lang="en-GB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[95,93,96,92,97,94,98,95,96,97]</a:t>
            </a:r>
          </a:p>
          <a:p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= [90,91,92,93,95,90,94,91,92,93]</a:t>
            </a:r>
          </a:p>
          <a:p>
            <a:endParaRPr lang="en-GB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stat, p = </a:t>
            </a:r>
            <a:r>
              <a:rPr lang="en-GB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wilcoxon</a:t>
            </a:r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(A, B)</a:t>
            </a:r>
          </a:p>
          <a:p>
            <a:endParaRPr lang="en-GB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print("Statistic:", stat)</a:t>
            </a:r>
          </a:p>
          <a:p>
            <a:r>
              <a:rPr lang="en-GB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print("p-value:", p)</a:t>
            </a:r>
          </a:p>
        </p:txBody>
      </p:sp>
    </p:spTree>
    <p:extLst>
      <p:ext uri="{BB962C8B-B14F-4D97-AF65-F5344CB8AC3E}">
        <p14:creationId xmlns:p14="http://schemas.microsoft.com/office/powerpoint/2010/main" val="39419291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512F9CB-A1A0-4043-A103-F6A4B94B69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DBE6588-EE16-4389-857C-86A156D49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7FD48D2-B0A7-413D-B947-AA55AC1296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BE668D0-D906-4EEE-B32F-8C028624B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1DE67A3-B8F6-4CFD-A8E0-D15200F23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991E317B-75E3-4171-A07A-B263C1D6D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ADE4A3C-5D79-8AC4-DAB5-894ECF275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2710" y="628617"/>
            <a:ext cx="3971902" cy="302898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fontAlgn="base"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4800" b="1" i="0" u="none" strike="noStrike" cap="all" normalizeH="0" baseline="0" dirty="0">
                <a:ln w="3175" cmpd="sng">
                  <a:noFill/>
                </a:ln>
                <a:solidFill>
                  <a:srgbClr val="FFFFFF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Decision Rule Summary</a:t>
            </a:r>
          </a:p>
          <a:p>
            <a:pPr marL="0" marR="0" lvl="0" indent="0" fontAlgn="base"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n-US" sz="4800" b="0" i="0" u="none" strike="noStrike" cap="all" normalizeH="0" baseline="0" dirty="0">
              <a:ln w="3175" cmpd="sng">
                <a:noFill/>
              </a:ln>
              <a:solidFill>
                <a:srgbClr val="FFFFFF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 useBgFill="1">
        <p:nvSpPr>
          <p:cNvPr id="21" name="Snip Diagonal Corner Rectangle 6">
            <a:extLst>
              <a:ext uri="{FF2B5EF4-FFF2-40B4-BE49-F238E27FC236}">
                <a16:creationId xmlns:a16="http://schemas.microsoft.com/office/drawing/2014/main" id="{4A9B19C2-B29A-4924-9E7E-6FBF17F585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000" y="620722"/>
            <a:ext cx="6418778" cy="5286838"/>
          </a:xfrm>
          <a:prstGeom prst="snip2DiagRect">
            <a:avLst>
              <a:gd name="adj1" fmla="val 10973"/>
              <a:gd name="adj2" fmla="val 0"/>
            </a:avLst>
          </a:prstGeom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4C85634-D5F5-4047-8F35-F4B1F50AB1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224BF71-948F-411D-AA79-8B23157151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434B4526-E715-4199-A597-CD757CB4A0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35E295A6-48D5-4F9E-A32C-5D87EAA5E7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10BF5B3-9260-4D36-BB24-07BC414B9D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AE0C886-FA2E-4E7C-BC00-8397AAEC86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639A5CE-A6BF-2EAC-7C41-0E988AF82DE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19977196"/>
                  </p:ext>
                </p:extLst>
              </p:nvPr>
            </p:nvGraphicFramePr>
            <p:xfrm>
              <a:off x="1101217" y="2110768"/>
              <a:ext cx="5450438" cy="2306747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1657281">
                      <a:extLst>
                        <a:ext uri="{9D8B030D-6E8A-4147-A177-3AD203B41FA5}">
                          <a16:colId xmlns:a16="http://schemas.microsoft.com/office/drawing/2014/main" val="1155523903"/>
                        </a:ext>
                      </a:extLst>
                    </a:gridCol>
                    <a:gridCol w="3793157">
                      <a:extLst>
                        <a:ext uri="{9D8B030D-6E8A-4147-A177-3AD203B41FA5}">
                          <a16:colId xmlns:a16="http://schemas.microsoft.com/office/drawing/2014/main" val="3913288564"/>
                        </a:ext>
                      </a:extLst>
                    </a:gridCol>
                  </a:tblGrid>
                  <a:tr h="626524"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280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p-value</a:t>
                          </a:r>
                        </a:p>
                      </a:txBody>
                      <a:tcPr marL="142392" marR="142392" marT="71196" marB="71196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280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Decision</a:t>
                          </a:r>
                        </a:p>
                      </a:txBody>
                      <a:tcPr marL="142392" marR="142392" marT="71196" marB="71196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9393536"/>
                      </a:ext>
                    </a:extLst>
                  </a:tr>
                  <a:tr h="626524"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8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  <m:r>
                                  <a:rPr lang="en-GB" sz="2800" i="0"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GB" sz="2800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2800" i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GB" sz="2800" i="0">
                                    <a:latin typeface="Cambria Math" panose="02040503050406030204" pitchFamily="18" charset="0"/>
                                  </a:rPr>
                                  <m:t>05</m:t>
                                </m:r>
                              </m:oMath>
                            </m:oMathPara>
                          </a14:m>
                          <a:endParaRPr lang="en-GB" sz="280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142392" marR="142392" marT="71196" marB="71196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280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Significant difference</a:t>
                          </a:r>
                        </a:p>
                      </a:txBody>
                      <a:tcPr marL="142392" marR="142392" marT="71196" marB="71196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66793490"/>
                      </a:ext>
                    </a:extLst>
                  </a:tr>
                  <a:tr h="1053699"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8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  <m:r>
                                  <a:rPr lang="en-GB" sz="2800" i="0">
                                    <a:latin typeface="Cambria Math" panose="02040503050406030204" pitchFamily="18" charset="0"/>
                                  </a:rPr>
                                  <m:t>≥</m:t>
                                </m:r>
                                <m:r>
                                  <a:rPr lang="en-GB" sz="2800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2800" i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GB" sz="2800" i="0">
                                    <a:latin typeface="Cambria Math" panose="02040503050406030204" pitchFamily="18" charset="0"/>
                                  </a:rPr>
                                  <m:t>05</m:t>
                                </m:r>
                              </m:oMath>
                            </m:oMathPara>
                          </a14:m>
                          <a:endParaRPr lang="en-GB" sz="280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142392" marR="142392" marT="71196" marB="71196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28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No significant difference</a:t>
                          </a:r>
                        </a:p>
                      </a:txBody>
                      <a:tcPr marL="142392" marR="142392" marT="71196" marB="71196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9692680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639A5CE-A6BF-2EAC-7C41-0E988AF82DE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19977196"/>
                  </p:ext>
                </p:extLst>
              </p:nvPr>
            </p:nvGraphicFramePr>
            <p:xfrm>
              <a:off x="1101217" y="2110768"/>
              <a:ext cx="5450438" cy="2306747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1657281">
                      <a:extLst>
                        <a:ext uri="{9D8B030D-6E8A-4147-A177-3AD203B41FA5}">
                          <a16:colId xmlns:a16="http://schemas.microsoft.com/office/drawing/2014/main" val="1155523903"/>
                        </a:ext>
                      </a:extLst>
                    </a:gridCol>
                    <a:gridCol w="3793157">
                      <a:extLst>
                        <a:ext uri="{9D8B030D-6E8A-4147-A177-3AD203B41FA5}">
                          <a16:colId xmlns:a16="http://schemas.microsoft.com/office/drawing/2014/main" val="3913288564"/>
                        </a:ext>
                      </a:extLst>
                    </a:gridCol>
                  </a:tblGrid>
                  <a:tr h="626524"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280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p-value</a:t>
                          </a:r>
                        </a:p>
                      </a:txBody>
                      <a:tcPr marL="142392" marR="142392" marT="71196" marB="71196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280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Decision</a:t>
                          </a:r>
                        </a:p>
                      </a:txBody>
                      <a:tcPr marL="142392" marR="142392" marT="71196" marB="71196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9393536"/>
                      </a:ext>
                    </a:extLst>
                  </a:tr>
                  <a:tr h="62652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2392" marR="142392" marT="71196" marB="71196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t="-100971" r="-229044" b="-1864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280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Significant difference</a:t>
                          </a:r>
                        </a:p>
                      </a:txBody>
                      <a:tcPr marL="142392" marR="142392" marT="71196" marB="71196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66793490"/>
                      </a:ext>
                    </a:extLst>
                  </a:tr>
                  <a:tr h="105369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2392" marR="142392" marT="71196" marB="71196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t="-119653" r="-229044" b="-109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buNone/>
                          </a:pPr>
                          <a:r>
                            <a:rPr lang="en-GB" sz="28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No significant difference</a:t>
                          </a:r>
                        </a:p>
                      </a:txBody>
                      <a:tcPr marL="142392" marR="142392" marT="71196" marB="71196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969268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347813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7D44B842-BB6A-C7BD-0D9A-911B5DE1E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4D2826C-B696-C45E-EB12-70A8815B0A9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0B4D0EC-999D-739F-BC6A-08DC77BBF188}"/>
              </a:ext>
            </a:extLst>
          </p:cNvPr>
          <p:cNvSpPr txBox="1"/>
          <p:nvPr/>
        </p:nvSpPr>
        <p:spPr>
          <a:xfrm>
            <a:off x="855405" y="707924"/>
            <a:ext cx="11139949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standard practice is to:</a:t>
            </a:r>
          </a:p>
          <a:p>
            <a:pPr>
              <a:buNone/>
            </a:pP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Run each algorithm multiple times (typically 30–50 independent runs) </a:t>
            </a:r>
          </a:p>
          <a:p>
            <a:pPr>
              <a:buFont typeface="+mj-lt"/>
              <a:buAutoNum type="arabicPeriod"/>
            </a:pP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Record the best solution from each run </a:t>
            </a:r>
          </a:p>
          <a:p>
            <a:pPr>
              <a:buFont typeface="+mj-lt"/>
              <a:buAutoNum type="arabicPeriod"/>
            </a:pP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 descriptive statistics </a:t>
            </a:r>
          </a:p>
          <a:p>
            <a:pPr>
              <a:buFont typeface="+mj-lt"/>
              <a:buAutoNum type="arabicPeriod"/>
            </a:pP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 statistical significance tests </a:t>
            </a:r>
          </a:p>
          <a:p>
            <a:pPr>
              <a:buFont typeface="+mj-lt"/>
              <a:buAutoNum type="arabicPeriod"/>
            </a:pP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Draw conclusions based on robustness and consistency</a:t>
            </a:r>
          </a:p>
        </p:txBody>
      </p:sp>
    </p:spTree>
    <p:extLst>
      <p:ext uri="{BB962C8B-B14F-4D97-AF65-F5344CB8AC3E}">
        <p14:creationId xmlns:p14="http://schemas.microsoft.com/office/powerpoint/2010/main" val="4138296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6309EA9-2F8F-1053-14EF-65D327DBA9CF}"/>
                  </a:ext>
                </a:extLst>
              </p:cNvPr>
              <p:cNvSpPr txBox="1"/>
              <p:nvPr/>
            </p:nvSpPr>
            <p:spPr>
              <a:xfrm>
                <a:off x="776748" y="265471"/>
                <a:ext cx="10343536" cy="53553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GB" sz="36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Experimental Setup</a:t>
                </a:r>
              </a:p>
              <a:p>
                <a:pPr>
                  <a:buNone/>
                </a:pPr>
                <a:endParaRPr lang="en-GB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GB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Suppose we compare: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GB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Algorithm A 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GB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Algorithm B </a:t>
                </a:r>
              </a:p>
              <a:p>
                <a:endParaRPr lang="en-GB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GB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Each is executed independently </a:t>
                </a:r>
                <a:r>
                  <a:rPr lang="en-GB" b="1" i="1" u="sng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GB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times under identical conditions: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GB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Same benchmark problem 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GB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Same stopping criteria 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GB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Same computational budget 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GB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Same parameter tuning fairness 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endParaRPr lang="en-GB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GB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Typical: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GB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𝟑𝟎</m:t>
                      </m:r>
                    </m:oMath>
                  </m:oMathPara>
                </a14:m>
                <a:endParaRPr lang="en-GB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GB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each run, store the best objective value: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ar-AE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  <m:r>
                        <a:rPr lang="ar-AE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sepChr m:val=","/>
                          <m:ctrlPr>
                            <a:rPr lang="ar-AE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ar-AE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ar-AE" b="1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  <m:e>
                          <m:sSub>
                            <m:sSubPr>
                              <m:ctrlPr>
                                <a:rPr lang="ar-AE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ar-AE" b="1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  <m:e>
                          <m:r>
                            <a:rPr lang="ar-AE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e>
                        <m:e>
                          <m:r>
                            <a:rPr lang="ar-AE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..</m:t>
                          </m:r>
                          <m:sSub>
                            <m:sSubPr>
                              <m:ctrlPr>
                                <a:rPr lang="ar-AE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ar-AE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ar-AE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ar-AE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ar-AE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sepChr m:val=","/>
                          <m:ctrlPr>
                            <a:rPr lang="ar-AE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ar-AE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ar-AE" b="1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  <m:e>
                          <m:sSub>
                            <m:sSubPr>
                              <m:ctrlPr>
                                <a:rPr lang="ar-AE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ar-AE" b="1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  <m:e>
                          <m:r>
                            <a:rPr lang="ar-AE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e>
                        <m:e>
                          <m:r>
                            <a:rPr lang="ar-AE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..</m:t>
                          </m:r>
                          <m:sSub>
                            <m:sSubPr>
                              <m:ctrlPr>
                                <a:rPr lang="ar-AE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ar-AE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ar-AE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GB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These datasets are the basis of comparison.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6309EA9-2F8F-1053-14EF-65D327DBA9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748" y="265471"/>
                <a:ext cx="10343536" cy="5355312"/>
              </a:xfrm>
              <a:prstGeom prst="rect">
                <a:avLst/>
              </a:prstGeom>
              <a:blipFill>
                <a:blip r:embed="rId2"/>
                <a:stretch>
                  <a:fillRect l="-1768" t="-1936" b="-9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7881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35D834D-02DC-133B-94C3-30F9ADD694EA}"/>
                  </a:ext>
                </a:extLst>
              </p:cNvPr>
              <p:cNvSpPr txBox="1"/>
              <p:nvPr/>
            </p:nvSpPr>
            <p:spPr>
              <a:xfrm>
                <a:off x="422787" y="344129"/>
                <a:ext cx="8743335" cy="34163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GB" sz="28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 Descriptive Statistics</a:t>
                </a:r>
              </a:p>
              <a:p>
                <a:pPr>
                  <a:buNone/>
                </a:pPr>
                <a:endParaRPr lang="en-GB" sz="28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GB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3.1 Maximum (Best Observed Performance)</a:t>
                </a:r>
              </a:p>
              <a:p>
                <a:pPr>
                  <a:buNone/>
                </a:pPr>
                <a:endParaRPr lang="en-GB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𝐦𝐚𝐱</m:t>
                      </m:r>
                      <m:r>
                        <a:rPr lang="en-GB" sz="20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ar-AE" sz="20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</m:d>
                      <m:r>
                        <a:rPr lang="ar-AE" sz="20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0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𝐦𝐚𝐱</m:t>
                      </m:r>
                      <m:r>
                        <a:rPr lang="en-GB" sz="20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sepChr m:val=","/>
                          <m:ctrlPr>
                            <a:rPr lang="ar-AE" sz="20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ar-AE" sz="20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ar-AE" sz="2000" b="1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  <m:e>
                          <m:r>
                            <a:rPr lang="ar-AE" sz="2000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…</m:t>
                          </m:r>
                        </m:e>
                        <m:e>
                          <m:sSub>
                            <m:sSubPr>
                              <m:ctrlPr>
                                <a:rPr lang="ar-AE" sz="20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ar-AE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ar-AE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GB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Interpretation:</a:t>
                </a:r>
              </a:p>
              <a:p>
                <a:pPr>
                  <a:buNone/>
                </a:pPr>
                <a:endParaRPr lang="en-GB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GB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maximization: highest value found 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GB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Shows peak capability </a:t>
                </a:r>
              </a:p>
              <a:p>
                <a:pPr>
                  <a:buNone/>
                </a:pPr>
                <a:r>
                  <a:rPr lang="en-GB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A very high max may indicate strong exploration ability.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35D834D-02DC-133B-94C3-30F9ADD694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787" y="344129"/>
                <a:ext cx="8743335" cy="3416320"/>
              </a:xfrm>
              <a:prstGeom prst="rect">
                <a:avLst/>
              </a:prstGeom>
              <a:blipFill>
                <a:blip r:embed="rId2"/>
                <a:stretch>
                  <a:fillRect l="-1394" t="-1783" b="-21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A7B53D8-D983-329D-E016-ACD3307F0780}"/>
                  </a:ext>
                </a:extLst>
              </p:cNvPr>
              <p:cNvSpPr txBox="1"/>
              <p:nvPr/>
            </p:nvSpPr>
            <p:spPr>
              <a:xfrm>
                <a:off x="422787" y="3960307"/>
                <a:ext cx="10137058" cy="22467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GB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3.2 Minimum (Worst Performance)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𝐦𝐢𝐧</m:t>
                      </m:r>
                      <m:r>
                        <a:rPr lang="en-GB" sz="20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ar-AE" sz="20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</m:d>
                      <m:r>
                        <a:rPr lang="ar-AE" sz="20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0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𝐦𝐢𝐧</m:t>
                      </m:r>
                      <m:r>
                        <a:rPr lang="en-GB" sz="20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sepChr m:val=","/>
                          <m:ctrlPr>
                            <a:rPr lang="ar-AE" sz="20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ar-AE" sz="20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ar-AE" sz="2000" b="1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  <m:e>
                          <m:r>
                            <a:rPr lang="ar-AE" sz="2000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…</m:t>
                          </m:r>
                        </m:e>
                        <m:e>
                          <m:sSub>
                            <m:sSubPr>
                              <m:ctrlPr>
                                <a:rPr lang="ar-AE" sz="20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ar-AE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ar-AE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GB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Interpretation:</a:t>
                </a:r>
              </a:p>
              <a:p>
                <a:pPr>
                  <a:buNone/>
                </a:pPr>
                <a:endParaRPr lang="en-GB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GB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Worst-case behaviour 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GB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Indicates failure risk </a:t>
                </a:r>
              </a:p>
              <a:p>
                <a:pPr>
                  <a:buNone/>
                </a:pPr>
                <a:r>
                  <a:rPr lang="en-GB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A low minimum suggests instability.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A7B53D8-D983-329D-E016-ACD3307F07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787" y="3960307"/>
                <a:ext cx="10137058" cy="2246769"/>
              </a:xfrm>
              <a:prstGeom prst="rect">
                <a:avLst/>
              </a:prstGeom>
              <a:blipFill>
                <a:blip r:embed="rId3"/>
                <a:stretch>
                  <a:fillRect l="-601" t="-1630" b="-40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5833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24DEA7-33C4-1AD7-3C1D-225E914B4599}"/>
                  </a:ext>
                </a:extLst>
              </p:cNvPr>
              <p:cNvSpPr txBox="1"/>
              <p:nvPr/>
            </p:nvSpPr>
            <p:spPr>
              <a:xfrm>
                <a:off x="599767" y="294968"/>
                <a:ext cx="10785987" cy="2576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GB" sz="24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3.3 Mean (Average Performance)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𝝁</m:t>
                      </m:r>
                      <m:r>
                        <a:rPr lang="en-GB" sz="24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4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400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ar-A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den>
                      </m:f>
                      <m:nary>
                        <m:naryPr>
                          <m:chr m:val="∑"/>
                          <m:grow m:val="on"/>
                          <m:ctrlPr>
                            <a:rPr lang="ar-AE" sz="24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ar-A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  <m:r>
                            <a:rPr lang="ar-AE" sz="2400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ar-AE" sz="2400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ar-A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  <m:e>
                          <m:sSub>
                            <m:sSubPr>
                              <m:ctrlPr>
                                <a:rPr lang="ar-AE" sz="24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4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ar-AE" sz="24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ar-AE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GB" sz="24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Interpretation:</a:t>
                </a:r>
              </a:p>
              <a:p>
                <a:pPr>
                  <a:buNone/>
                </a:pPr>
                <a:r>
                  <a:rPr lang="en-GB" sz="24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Average expected performance.</a:t>
                </a:r>
              </a:p>
              <a:p>
                <a:pPr>
                  <a:buNone/>
                </a:pPr>
                <a:r>
                  <a:rPr lang="en-GB" sz="24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Used as the primary performance indicator.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24DEA7-33C4-1AD7-3C1D-225E914B45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767" y="294968"/>
                <a:ext cx="10785987" cy="2576218"/>
              </a:xfrm>
              <a:prstGeom prst="rect">
                <a:avLst/>
              </a:prstGeom>
              <a:blipFill>
                <a:blip r:embed="rId2"/>
                <a:stretch>
                  <a:fillRect l="-847" t="-1891" b="-44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8535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1D702E-C3F7-F9E3-D790-97F2ECD4979C}"/>
                  </a:ext>
                </a:extLst>
              </p:cNvPr>
              <p:cNvSpPr txBox="1"/>
              <p:nvPr/>
            </p:nvSpPr>
            <p:spPr>
              <a:xfrm>
                <a:off x="604684" y="790123"/>
                <a:ext cx="10982631" cy="493147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GB" sz="36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3.4 Median</a:t>
                </a:r>
              </a:p>
              <a:p>
                <a:pPr>
                  <a:buNone/>
                </a:pPr>
                <a:r>
                  <a:rPr lang="en-GB" sz="24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Sort data: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sz="24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d>
                            <m:dPr>
                              <m:ctrlPr>
                                <a:rPr lang="ar-AE" sz="24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 sz="2400" b="1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</m:sub>
                      </m:sSub>
                      <m:r>
                        <a:rPr lang="ar-AE" sz="24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ar-AE" sz="24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d>
                            <m:dPr>
                              <m:ctrlPr>
                                <a:rPr lang="ar-AE" sz="24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 sz="2400" b="1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</m:sub>
                      </m:sSub>
                      <m:r>
                        <a:rPr lang="ar-AE" sz="2400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≤...≤</m:t>
                      </m:r>
                      <m:sSub>
                        <m:sSubPr>
                          <m:ctrlPr>
                            <a:rPr lang="ar-AE" sz="24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d>
                            <m:dPr>
                              <m:ctrlPr>
                                <a:rPr lang="ar-AE" sz="24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 sz="24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e>
                          </m:d>
                        </m:sub>
                      </m:sSub>
                    </m:oMath>
                  </m:oMathPara>
                </a14:m>
                <a:endParaRPr lang="ar-AE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GB" sz="24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Median: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GB" sz="24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Odd n: 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sz="24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d>
                            <m:dPr>
                              <m:ctrlPr>
                                <a:rPr lang="ar-AE" sz="24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ar-AE" sz="2400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24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  <m:r>
                                    <a:rPr lang="ar-AE" sz="2400" b="1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ar-AE" sz="2400" b="1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ar-AE" sz="2400" b="1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</m:sub>
                      </m:sSub>
                    </m:oMath>
                  </m:oMathPara>
                </a14:m>
                <a:endParaRPr lang="ar-AE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GB" sz="24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Even n: 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24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ar-AE" sz="24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4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d>
                                <m:dPr>
                                  <m:ctrlPr>
                                    <a:rPr lang="ar-AE" sz="2400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4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  <m:r>
                                    <a:rPr lang="ar-AE" sz="2400" b="1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ar-AE" sz="2400" b="1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d>
                            </m:sub>
                          </m:sSub>
                          <m:r>
                            <a:rPr lang="ar-AE" sz="2400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ar-AE" sz="24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4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d>
                                <m:dPr>
                                  <m:ctrlPr>
                                    <a:rPr lang="ar-AE" sz="2400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4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  <m:r>
                                    <a:rPr lang="ar-AE" sz="2400" b="1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ar-AE" sz="2400" b="1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ar-AE" sz="2400" b="1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ar-AE" sz="2400" b="1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d>
                            </m:sub>
                          </m:sSub>
                        </m:num>
                        <m:den>
                          <m:r>
                            <a:rPr lang="ar-AE" sz="2400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ar-AE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GB" sz="24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Interpretation:</a:t>
                </a:r>
              </a:p>
              <a:p>
                <a:pPr>
                  <a:buNone/>
                </a:pPr>
                <a:r>
                  <a:rPr lang="en-GB" sz="24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Robust central tendency resistant to outliers.</a:t>
                </a:r>
              </a:p>
              <a:p>
                <a:pPr>
                  <a:buNone/>
                </a:pPr>
                <a:r>
                  <a:rPr lang="en-GB" sz="24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If mean ≠ median → skewed distribution.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1D702E-C3F7-F9E3-D790-97F2ECD497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684" y="790123"/>
                <a:ext cx="10982631" cy="4931478"/>
              </a:xfrm>
              <a:prstGeom prst="rect">
                <a:avLst/>
              </a:prstGeom>
              <a:blipFill>
                <a:blip r:embed="rId2"/>
                <a:stretch>
                  <a:fillRect l="-1665" t="-2101" b="-18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6457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4D1AF4E-B7A5-CB5C-AB08-4A83559E6E31}"/>
                  </a:ext>
                </a:extLst>
              </p:cNvPr>
              <p:cNvSpPr txBox="1"/>
              <p:nvPr/>
            </p:nvSpPr>
            <p:spPr>
              <a:xfrm>
                <a:off x="599768" y="304800"/>
                <a:ext cx="10540180" cy="41553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GB" sz="32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3.5 Standard Deviation (Consistency)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en-GB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ar-AE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ar-AE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ar-AE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ar-AE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ar-AE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den>
                          </m:f>
                          <m:nary>
                            <m:naryPr>
                              <m:chr m:val="∑"/>
                              <m:grow m:val="on"/>
                              <m:ctrlPr>
                                <a:rPr lang="ar-AE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ar-AE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ar-AE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ar-AE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ar-AE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r>
                                <a:rPr lang="ar-AE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</m:e>
                          </m:nary>
                          <m:d>
                            <m:dPr>
                              <m:begChr m:val=""/>
                              <m:endChr m:val=""/>
                              <m:ctrlPr>
                                <a:rPr lang="ar-AE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ar-AE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ar-AE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ar-AE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ar-AE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  <m:sSup>
                                <m:sSupPr>
                                  <m:ctrlPr>
                                    <a:rPr lang="ar-AE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"/>
                                      <m:endChr m:val=""/>
                                      <m:ctrlPr>
                                        <a:rPr lang="ar-AE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i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ar-AE" i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</m:rad>
                    </m:oMath>
                  </m:oMathPara>
                </a14:m>
                <a:endParaRPr lang="ar-AE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GB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Interpretation:</a:t>
                </a:r>
              </a:p>
              <a:p>
                <a:pPr>
                  <a:buNone/>
                </a:pPr>
                <a:endParaRPr lang="en-GB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GB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Low std → stable and reliable 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GB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High std → unpredictable behaviour </a:t>
                </a:r>
              </a:p>
              <a:p>
                <a:pPr>
                  <a:buNone/>
                </a:pPr>
                <a:endParaRPr lang="en-GB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endParaRPr lang="en-GB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GB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good algorithm should have: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GB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High mean 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GB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Low std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4D1AF4E-B7A5-CB5C-AB08-4A83559E6E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768" y="304800"/>
                <a:ext cx="10540180" cy="4155368"/>
              </a:xfrm>
              <a:prstGeom prst="rect">
                <a:avLst/>
              </a:prstGeom>
              <a:blipFill>
                <a:blip r:embed="rId2"/>
                <a:stretch>
                  <a:fillRect l="-1446" t="-2053" b="-13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6829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D2BB06E-3F91-EB8A-31F5-D5A59703F47E}"/>
                  </a:ext>
                </a:extLst>
              </p:cNvPr>
              <p:cNvSpPr txBox="1"/>
              <p:nvPr/>
            </p:nvSpPr>
            <p:spPr>
              <a:xfrm>
                <a:off x="793955" y="274907"/>
                <a:ext cx="6110748" cy="16927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GB" sz="32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3.6 Variance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AE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ar-AE" sz="24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ar-AE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GB" sz="24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Measures spread.</a:t>
                </a:r>
              </a:p>
              <a:p>
                <a:pPr>
                  <a:buNone/>
                </a:pPr>
                <a:r>
                  <a:rPr lang="en-GB" sz="24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Mostly used for inferential testing.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D2BB06E-3F91-EB8A-31F5-D5A59703F4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955" y="274907"/>
                <a:ext cx="6110748" cy="1692771"/>
              </a:xfrm>
              <a:prstGeom prst="rect">
                <a:avLst/>
              </a:prstGeom>
              <a:blipFill>
                <a:blip r:embed="rId3"/>
                <a:stretch>
                  <a:fillRect l="-2493" t="-5036" b="-71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9DDA43E-AB3C-868B-2C42-2B96E84A5611}"/>
                  </a:ext>
                </a:extLst>
              </p:cNvPr>
              <p:cNvSpPr txBox="1"/>
              <p:nvPr/>
            </p:nvSpPr>
            <p:spPr>
              <a:xfrm>
                <a:off x="793954" y="2690335"/>
                <a:ext cx="7592961" cy="16927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GB" sz="32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3.7 Range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GB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max</m:t>
                      </m:r>
                      <m:r>
                        <a:rPr lang="en-GB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ar-AE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ar-AE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GB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min</m:t>
                      </m:r>
                      <m:r>
                        <a:rPr lang="en-GB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ar-AE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</m:oMath>
                  </m:oMathPara>
                </a14:m>
                <a:endParaRPr lang="ar-AE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GB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Interpretation:</a:t>
                </a:r>
              </a:p>
              <a:p>
                <a:pPr>
                  <a:buNone/>
                </a:pPr>
                <a:r>
                  <a:rPr lang="en-GB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Measures performance spread.</a:t>
                </a:r>
              </a:p>
              <a:p>
                <a:pPr>
                  <a:buNone/>
                </a:pPr>
                <a:r>
                  <a:rPr lang="en-GB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Small range implies robustness.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9DDA43E-AB3C-868B-2C42-2B96E84A56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954" y="2690335"/>
                <a:ext cx="7592961" cy="1692771"/>
              </a:xfrm>
              <a:prstGeom prst="rect">
                <a:avLst/>
              </a:prstGeom>
              <a:blipFill>
                <a:blip r:embed="rId4"/>
                <a:stretch>
                  <a:fillRect l="-2006" t="-5036" b="-46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521246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D252A50587B745B4FA9F9AA3713483" ma:contentTypeVersion="" ma:contentTypeDescription="Create a new document." ma:contentTypeScope="" ma:versionID="e363c19d2e72fd5ff8f96978e4abffc8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53aad9280c7bc17f35f657eabd183f1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6E35312-EB7B-4E11-A7C1-097DABC42D1A}"/>
</file>

<file path=customXml/itemProps2.xml><?xml version="1.0" encoding="utf-8"?>
<ds:datastoreItem xmlns:ds="http://schemas.openxmlformats.org/officeDocument/2006/customXml" ds:itemID="{BDE87C1F-A1AE-4420-8010-2B5E20211E1E}"/>
</file>

<file path=customXml/itemProps3.xml><?xml version="1.0" encoding="utf-8"?>
<ds:datastoreItem xmlns:ds="http://schemas.openxmlformats.org/officeDocument/2006/customXml" ds:itemID="{19264230-69CD-4066-AA39-22ACE6FF4616}"/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64</TotalTime>
  <Words>916</Words>
  <Application>Microsoft Office PowerPoint</Application>
  <PresentationFormat>Widescreen</PresentationFormat>
  <Paragraphs>267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Aptos</vt:lpstr>
      <vt:lpstr>Arial</vt:lpstr>
      <vt:lpstr>Cambria Math</vt:lpstr>
      <vt:lpstr>Century Gothic</vt:lpstr>
      <vt:lpstr>Times New Roman</vt:lpstr>
      <vt:lpstr>Wingdings 3</vt:lpstr>
      <vt:lpstr>Slice</vt:lpstr>
      <vt:lpstr>Comparing Two Metaheuristic Algorithms Using Statistical Analysis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Ahmet UNVEREN</dc:creator>
  <cp:lastModifiedBy>Ahmet UNVEREN</cp:lastModifiedBy>
  <cp:revision>15</cp:revision>
  <dcterms:created xsi:type="dcterms:W3CDTF">2026-05-08T10:07:13Z</dcterms:created>
  <dcterms:modified xsi:type="dcterms:W3CDTF">2026-05-08T11:12:28Z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0x01010021D252A50587B745B4FA9F9AA3713483</vt:lpwstr>
  </property>
</Properties>
</file>