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310" r:id="rId8"/>
    <p:sldId id="30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305" r:id="rId26"/>
    <p:sldId id="304" r:id="rId27"/>
    <p:sldId id="306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0B29B-E281-4915-9CFE-9DC762ADBB2F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2439-7FA3-4C8D-8EB8-39D6FD9BB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C2BF2D1-EA79-4FA1-9FB9-2FAAAFA8ECF9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3C96612-6F4F-43A7-95E0-2EDA350C1950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47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B1197E9-4750-4576-8571-1E7790C59A19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18A57E9-C96C-4A9F-9902-5B3E28FB91E5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68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88F1296-2B3A-4D4E-81FF-77BB908ADFB0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78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3211A79-1E70-4B67-8487-7186FD25F1CF}" type="slidenum">
              <a:rPr lang="en-GB" altLang="en-US" sz="1200" smtClean="0"/>
              <a:pPr/>
              <a:t>18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88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A581C5D-0206-46E8-8AFC-9BBCCB2A6C2B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98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A9D1D42-3773-42C4-98EC-F0EF4D6068FB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890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6806187-186C-4F89-B432-0A7CD44F2A41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01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4A80C4A-990E-471E-B0AC-E6DEFEC34C05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446AA19-6A10-4382-91CA-F5DAA2E8D511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21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3ABD0F6-E02A-4234-97F4-ADBBF5820BAF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F0A02A2-A8C6-4C78-8CE3-28BF3813AC23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Automated Scheduling, School of Computer Science and IT, University of Nottingham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843B6-805A-4ADC-B626-1BE15D32879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03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Modern Heuristic Search Methods, (Eds.) V.J. </a:t>
            </a:r>
            <a:r>
              <a:rPr lang="en-US" altLang="en-US" dirty="0" err="1"/>
              <a:t>Rayward</a:t>
            </a:r>
            <a:r>
              <a:rPr lang="en-US" altLang="en-US" dirty="0"/>
              <a:t>-Smith, </a:t>
            </a:r>
            <a:r>
              <a:rPr lang="en-US" altLang="en-US" dirty="0" err="1"/>
              <a:t>I.H.Osman</a:t>
            </a:r>
            <a:r>
              <a:rPr lang="en-US" altLang="en-US" dirty="0"/>
              <a:t>, C.R. Reeves, G.D. Smith, John Wiley &amp; Sons Ltd. 1996</a:t>
            </a: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72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91E6434-6B10-4B79-A010-4AA1EF42BAA4}" type="slidenum">
              <a:rPr lang="en-GB" altLang="en-US" sz="1200" smtClean="0"/>
              <a:pPr/>
              <a:t>28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83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3223D2-9B0D-4C22-80F8-DBD8C86B27F3}" type="slidenum">
              <a:rPr lang="en-GB" altLang="en-US" sz="1200" smtClean="0"/>
              <a:pPr/>
              <a:t>29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993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644B37A-7E7E-4682-9064-029993343EEC}" type="slidenum">
              <a:rPr lang="en-GB" altLang="en-US" sz="1200" smtClean="0"/>
              <a:pPr/>
              <a:t>30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03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590E39-E62E-4960-9F8E-E5043AB3E340}" type="slidenum">
              <a:rPr lang="en-GB" altLang="en-US" sz="1200" smtClean="0"/>
              <a:pPr/>
              <a:t>31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13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0531D8-74A1-42CB-A2B1-05C90F61E41E}" type="slidenum">
              <a:rPr lang="en-GB" altLang="en-US" sz="1200" smtClean="0"/>
              <a:pPr/>
              <a:t>32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24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4FEEB3A-27B5-4BCD-ADB8-3A241EFC0730}" type="slidenum">
              <a:rPr lang="en-GB" altLang="en-US" sz="1200" smtClean="0"/>
              <a:pPr/>
              <a:t>33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342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E854CBE-0D97-430F-B795-1DEEE6B6DAA3}" type="slidenum">
              <a:rPr lang="en-GB" altLang="en-US" sz="1200" smtClean="0"/>
              <a:pPr/>
              <a:t>34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992D6A1-354F-4A5F-93E3-89A87BA17603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445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BE5D5B1-4740-4C7D-8E05-ACDAB1466D54}" type="slidenum">
              <a:rPr lang="en-GB" altLang="en-US" sz="1200" smtClean="0"/>
              <a:pPr/>
              <a:t>35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54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20F3AB-DAC2-426D-B792-656EB9D748DE}" type="slidenum">
              <a:rPr lang="en-GB" altLang="en-US" sz="1200" smtClean="0"/>
              <a:pPr/>
              <a:t>36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65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AAE5D86-1E75-40D3-A581-0732799E17A8}" type="slidenum">
              <a:rPr lang="en-GB" altLang="en-US" sz="1200" smtClean="0"/>
              <a:pPr/>
              <a:t>37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75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2524AB1-F5E4-4A7C-9FE9-17C0867C0C3E}" type="slidenum">
              <a:rPr lang="en-GB" altLang="en-US" sz="1200" smtClean="0"/>
              <a:pPr/>
              <a:t>38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85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74A52EC-D786-4978-98A9-C5C5EDD21355}" type="slidenum">
              <a:rPr lang="en-GB" altLang="en-US" sz="1200" smtClean="0"/>
              <a:pPr/>
              <a:t>39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095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021187-F476-448F-BF1E-2DF2B6BA502F}" type="slidenum">
              <a:rPr lang="en-GB" altLang="en-US" sz="1200" smtClean="0"/>
              <a:pPr/>
              <a:t>40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1105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C6D135F-168E-4D1E-B1B9-CDCD5C7EFF81}" type="slidenum">
              <a:rPr lang="en-GB" altLang="en-US" sz="1200" smtClean="0"/>
              <a:pPr/>
              <a:t>41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3CA1EF1-7DE3-47B6-84FC-1BF7AE970962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747ECB-C89C-471D-A002-00BD450DF6F4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75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8B662D5-9238-48FD-A959-15B05A02ED74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AB47DBD-3F8D-4101-A484-11627535E785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D5A5426-6B71-41A0-9FFC-AEBC88381F40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en-US"/>
          </a:p>
        </p:txBody>
      </p:sp>
      <p:sp>
        <p:nvSpPr>
          <p:cNvPr id="706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D88B18C-A9F1-46E0-AF0D-75430E308CB6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4C07-BE87-4809-8823-3AB24C0DCEA5}" type="datetime1">
              <a:rPr lang="en-US" smtClean="0"/>
              <a:t>4/26/2026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D017-75B2-44E3-8F65-C8ABE305B292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E851-DA1D-4D3C-9F24-A31F6F23574A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6574" y="188913"/>
            <a:ext cx="77724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8" y="1412875"/>
            <a:ext cx="3815862" cy="44640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402D-247F-4099-BF79-706BFF87ED3F}" type="datetime1">
              <a:rPr lang="en-US" smtClean="0"/>
              <a:t>4/26/2026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55B8-DCFA-40F1-ACF5-E49A0B4CD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5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C878-5409-4DD5-9FAD-CF58A6D9D762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DA0D-7B7F-4483-88DF-45FABE3867D7}" type="datetime1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8876-D440-42BA-85CE-B2169AA1BBF4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979-0D57-4E0B-B857-7A8E4CF4C583}" type="datetime1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648A-1283-4592-AFFA-64F708A870FE}" type="datetime1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E38D-7F87-4E5A-B41C-3C3553C574F9}" type="datetime1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F2EC-97D6-47B9-82DA-FAEC125AB1EB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9060-5D39-45CE-B0D1-5AF231ADD57F}" type="datetime1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A3AA81-75D4-45C1-A217-507E7B6ADAF5}" type="datetime1">
              <a:rPr lang="en-US" smtClean="0"/>
              <a:t>4/26/2026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C8732D-A7A5-474D-8A6E-6111E74273C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ocal_optimality" TargetMode="External"/><Relationship Id="rId3" Type="http://schemas.openxmlformats.org/officeDocument/2006/relationships/hyperlink" Target="http://en.wikipedia.org/wiki/Metaheuristic" TargetMode="External"/><Relationship Id="rId7" Type="http://schemas.openxmlformats.org/officeDocument/2006/relationships/hyperlink" Target="http://en.wikipedia.org/wiki/Search_spa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ocal_search_(optimization)" TargetMode="External"/><Relationship Id="rId5" Type="http://schemas.openxmlformats.org/officeDocument/2006/relationships/hyperlink" Target="http://en.wikipedia.org/wiki/Traveling_salesman_problem" TargetMode="External"/><Relationship Id="rId4" Type="http://schemas.openxmlformats.org/officeDocument/2006/relationships/hyperlink" Target="http://en.wikipedia.org/wiki/Combinatorial_optimizatio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altLang="en-US" dirty="0"/>
              <a:t>Simulated Annealing</a:t>
            </a:r>
            <a:endParaRPr lang="en-AU" altLang="en-US" dirty="0">
              <a:solidFill>
                <a:srgbClr val="FF0000"/>
              </a:solidFill>
            </a:endParaRPr>
          </a:p>
          <a:p>
            <a:r>
              <a:rPr lang="en-AU" altLang="en-US" dirty="0">
                <a:solidFill>
                  <a:srgbClr val="FF0000"/>
                </a:solidFill>
              </a:rPr>
              <a:t>Tabu Search</a:t>
            </a:r>
            <a:endParaRPr lang="tr-TR" altLang="en-US" dirty="0">
              <a:solidFill>
                <a:srgbClr val="FF0000"/>
              </a:solidFill>
            </a:endParaRPr>
          </a:p>
          <a:p>
            <a:r>
              <a:rPr lang="en-AU" altLang="en-US" dirty="0"/>
              <a:t>Genetic algorithms</a:t>
            </a:r>
          </a:p>
          <a:p>
            <a:r>
              <a:rPr lang="en-AU" altLang="en-US" dirty="0"/>
              <a:t>Ant Colony optimization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66478DA-F227-40AE-9B82-1C85D634F00D}" type="slidenum">
              <a:rPr lang="en-GB" altLang="en-US" sz="1400" smtClean="0"/>
              <a:pPr/>
              <a:t>10</a:t>
            </a:fld>
            <a:endParaRPr lang="en-GB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Some Critical Choices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Choice of neighborhood, </a:t>
            </a:r>
            <a:r>
              <a:rPr lang="nb-NO" altLang="en-US" i="1" dirty="0"/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Definition of the tabu memory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How to select the candidate list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The definition of the evaluation function</a:t>
            </a:r>
          </a:p>
          <a:p>
            <a:pPr>
              <a:lnSpc>
                <a:spcPct val="90000"/>
              </a:lnSpc>
            </a:pPr>
            <a:r>
              <a:rPr lang="nb-NO" altLang="en-US" dirty="0"/>
              <a:t>Improvement in solution values</a:t>
            </a:r>
          </a:p>
          <a:p>
            <a:pPr>
              <a:lnSpc>
                <a:spcPct val="90000"/>
              </a:lnSpc>
            </a:pPr>
            <a:r>
              <a:rPr lang="nb-NO" altLang="en-US" dirty="0"/>
              <a:t>Tabu criteria</a:t>
            </a:r>
          </a:p>
          <a:p>
            <a:pPr>
              <a:lnSpc>
                <a:spcPct val="90000"/>
              </a:lnSpc>
            </a:pPr>
            <a:r>
              <a:rPr lang="nb-NO" altLang="en-US" dirty="0"/>
              <a:t>Aspiration criteria</a:t>
            </a:r>
          </a:p>
          <a:p>
            <a:pPr>
              <a:lnSpc>
                <a:spcPct val="90000"/>
              </a:lnSpc>
            </a:pPr>
            <a:r>
              <a:rPr lang="nb-NO" altLang="en-US" dirty="0"/>
              <a:t>Long term strategies </a:t>
            </a:r>
          </a:p>
          <a:p>
            <a:pPr lvl="2" eaLnBrk="1" hangingPunct="1">
              <a:lnSpc>
                <a:spcPct val="90000"/>
              </a:lnSpc>
            </a:pPr>
            <a:r>
              <a:rPr lang="nb-NO" altLang="en-US" dirty="0"/>
              <a:t>Diversification, intensification, 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384461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7030022-6F4D-4835-9EE0-B54376193B10}" type="slidenum">
              <a:rPr lang="en-GB" altLang="en-US" sz="1400" smtClean="0"/>
              <a:pPr/>
              <a:t>11</a:t>
            </a:fld>
            <a:endParaRPr lang="en-GB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Tabu Search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Search with “Best Improvement”</a:t>
            </a:r>
            <a:r>
              <a:rPr lang="en-US" altLang="en-US" i="1"/>
              <a:t> </a:t>
            </a:r>
            <a:r>
              <a:rPr lang="en-US" altLang="en-US"/>
              <a:t>strategy</a:t>
            </a:r>
          </a:p>
          <a:p>
            <a:pPr lvl="1" eaLnBrk="1" hangingPunct="1"/>
            <a:r>
              <a:rPr lang="en-US" altLang="en-US"/>
              <a:t>Always select the best move</a:t>
            </a:r>
          </a:p>
          <a:p>
            <a:pPr eaLnBrk="1" hangingPunct="1"/>
            <a:r>
              <a:rPr lang="en-US" altLang="en-US"/>
              <a:t>But: Some neighbors are </a:t>
            </a:r>
            <a:r>
              <a:rPr lang="en-US" altLang="en-US" i="1"/>
              <a:t>tabu, </a:t>
            </a:r>
            <a:r>
              <a:rPr lang="en-US" altLang="en-US"/>
              <a:t>and cannot be selected</a:t>
            </a:r>
          </a:p>
          <a:p>
            <a:pPr lvl="1" eaLnBrk="1" hangingPunct="1"/>
            <a:r>
              <a:rPr lang="en-US" altLang="en-US"/>
              <a:t>Defined by the </a:t>
            </a:r>
            <a:r>
              <a:rPr lang="en-US" altLang="en-US" i="1"/>
              <a:t>tabu criterion</a:t>
            </a:r>
          </a:p>
          <a:p>
            <a:pPr lvl="1" eaLnBrk="1" hangingPunct="1"/>
            <a:r>
              <a:rPr lang="en-US" altLang="en-US"/>
              <a:t>Tabu neighbors might be selected anyway if they are deemed to be good enough</a:t>
            </a:r>
          </a:p>
          <a:p>
            <a:pPr lvl="2" eaLnBrk="1" hangingPunct="1"/>
            <a:r>
              <a:rPr lang="en-US" altLang="en-US" i="1"/>
              <a:t>Aspiration criterion</a:t>
            </a:r>
          </a:p>
          <a:p>
            <a:pPr eaLnBrk="1" hangingPunct="1"/>
            <a:r>
              <a:rPr lang="en-US" altLang="en-US"/>
              <a:t>Memory – tabu list </a:t>
            </a:r>
          </a:p>
        </p:txBody>
      </p:sp>
    </p:spTree>
    <p:extLst>
      <p:ext uri="{BB962C8B-B14F-4D97-AF65-F5344CB8AC3E}">
        <p14:creationId xmlns:p14="http://schemas.microsoft.com/office/powerpoint/2010/main" val="39258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09324B-0B08-4D7B-A27F-37CDAEC8A471}" type="slidenum">
              <a:rPr lang="en-GB" altLang="en-US" sz="1400" smtClean="0"/>
              <a:pPr/>
              <a:t>12</a:t>
            </a:fld>
            <a:endParaRPr lang="en-GB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Tabu Criterion (1)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In Tabu Search, we allow moving to a worse solution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Since we (in basic TS) always select the ”Best Improvement”, how can we avoid cycling between solutions?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The answer is the tabu criterion: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We are not allowed to move to solutions that we have visited before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They are tabu!</a:t>
            </a:r>
          </a:p>
        </p:txBody>
      </p:sp>
    </p:spTree>
    <p:extLst>
      <p:ext uri="{BB962C8B-B14F-4D97-AF65-F5344CB8AC3E}">
        <p14:creationId xmlns:p14="http://schemas.microsoft.com/office/powerpoint/2010/main" val="38550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3D22B57-545F-46AE-9798-CCB8FA59466E}" type="slidenum">
              <a:rPr lang="en-GB" altLang="en-US" sz="1400" smtClean="0"/>
              <a:pPr/>
              <a:t>13</a:t>
            </a:fld>
            <a:endParaRPr lang="en-GB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The Tabu Criterion (2)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The basic job of the tabu criterion is thus to avoid visiting the same solution more than once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How to accomplish this?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Store all the solutions visited during the search, and check that the new solution is not among those previously visited</a:t>
            </a:r>
          </a:p>
          <a:p>
            <a:pPr lvl="2" eaLnBrk="1" hangingPunct="1">
              <a:lnSpc>
                <a:spcPct val="90000"/>
              </a:lnSpc>
            </a:pPr>
            <a:r>
              <a:rPr lang="nb-NO" altLang="en-US" dirty="0"/>
              <a:t>Too time consuming!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Find some way of (approximately) represent those solutions that we have seen most recently, and avoid returning immediately to those (or similar) solutions</a:t>
            </a:r>
          </a:p>
          <a:p>
            <a:pPr lvl="1" eaLnBrk="1" hangingPunct="1">
              <a:lnSpc>
                <a:spcPct val="90000"/>
              </a:lnSpc>
            </a:pPr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17710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9545D0-146A-41C7-9F44-CA31EDF38224}" type="slidenum">
              <a:rPr lang="en-GB" altLang="en-US" sz="1400" smtClean="0"/>
              <a:pPr/>
              <a:t>14</a:t>
            </a:fld>
            <a:endParaRPr lang="en-GB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Tabu</a:t>
            </a:r>
            <a:r>
              <a:rPr lang="en-US" altLang="en-US" dirty="0"/>
              <a:t> Attribute Selection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9765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dirty="0"/>
              <a:t>Attribute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dirty="0"/>
              <a:t>A property of a solution or a move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Can be based on any aspect of the solution that are changed by a move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Attributes are the basis for tabu restrictions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We use them to represent the solutions visited recently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dirty="0"/>
              <a:t>A move can change more than one attribute</a:t>
            </a:r>
          </a:p>
          <a:p>
            <a:pPr marL="393192" lvl="1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0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797FB-C899-4CC6-A86E-1F98483E1AC7}" type="slidenum">
              <a:rPr lang="en-GB" altLang="en-US" sz="1400" smtClean="0"/>
              <a:pPr/>
              <a:t>15</a:t>
            </a:fld>
            <a:endParaRPr lang="en-GB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TS – Tabu Criterion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tabu criterion is defined on selected attributes of a move, (or the resulting solution if the move is selected)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is very often a component of the solution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attribute is tabu for a certain amount of time (i.e. iterations)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This is called the </a:t>
            </a:r>
            <a:r>
              <a:rPr lang="en-US" altLang="en-US" sz="2400" i="1"/>
              <a:t>Tabu Tenure </a:t>
            </a:r>
            <a:r>
              <a:rPr lang="en-US" altLang="en-US" sz="2400"/>
              <a:t>(TT)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tabu criterion usually avoids the immediate move reversal (or repetition)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It also avoids the other (later) moves containing the tabu attribute. This cuts off a much larger part of the search space</a:t>
            </a:r>
          </a:p>
        </p:txBody>
      </p:sp>
    </p:spTree>
    <p:extLst>
      <p:ext uri="{BB962C8B-B14F-4D97-AF65-F5344CB8AC3E}">
        <p14:creationId xmlns:p14="http://schemas.microsoft.com/office/powerpoint/2010/main" val="331014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143BEA7-6ED1-41D4-BD89-AA72C8B65362}" type="slidenum">
              <a:rPr lang="en-GB" altLang="en-US" sz="1400" smtClean="0"/>
              <a:pPr/>
              <a:t>16</a:t>
            </a:fld>
            <a:endParaRPr lang="en-GB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8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TS – Attributes and Tabu Criteria</a:t>
            </a:r>
            <a:endParaRPr lang="en-US" alt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8006862" cy="44640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Can have several tabu criteria on different attributes, each with its own tabu tenure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These can be disjunct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If a move is to exchange a component (e.g. </a:t>
            </a:r>
            <a:r>
              <a:rPr lang="en-US" altLang="en-US" sz="2800" i="1"/>
              <a:t>edge</a:t>
            </a:r>
            <a:r>
              <a:rPr lang="en-US" altLang="en-US" sz="2800"/>
              <a:t>) </a:t>
            </a:r>
            <a:r>
              <a:rPr lang="en-US" altLang="en-US" sz="2800" i="1"/>
              <a:t>in</a:t>
            </a:r>
            <a:r>
              <a:rPr lang="en-US" altLang="en-US" sz="2800"/>
              <a:t> the solution with a component </a:t>
            </a:r>
            <a:r>
              <a:rPr lang="en-US" altLang="en-US" sz="2800" i="1"/>
              <a:t>not in</a:t>
            </a:r>
            <a:r>
              <a:rPr lang="en-US" altLang="en-US" sz="2800"/>
              <a:t> the solution, we can have the following tabu attributes and criteria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Edge added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Edge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Edge added or edge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Edge added and edge dropped</a:t>
            </a:r>
          </a:p>
          <a:p>
            <a:pPr eaLnBrk="1" hangingPunct="1">
              <a:lnSpc>
                <a:spcPct val="90000"/>
              </a:lnSpc>
            </a:pPr>
            <a:endParaRPr lang="nb-NO" altLang="en-US" sz="2800"/>
          </a:p>
        </p:txBody>
      </p:sp>
    </p:spTree>
    <p:extLst>
      <p:ext uri="{BB962C8B-B14F-4D97-AF65-F5344CB8AC3E}">
        <p14:creationId xmlns:p14="http://schemas.microsoft.com/office/powerpoint/2010/main" val="2971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7559453-E1C5-4CDA-A1FC-8985E1E48E6A}" type="slidenum">
              <a:rPr lang="en-GB" altLang="en-US" sz="1400" smtClean="0"/>
              <a:pPr/>
              <a:t>17</a:t>
            </a:fld>
            <a:endParaRPr lang="en-GB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90" y="188913"/>
            <a:ext cx="84420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Use of Attributes in Tabu Restrictions</a:t>
            </a:r>
            <a:endParaRPr lang="en-US" altLang="en-US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en-US"/>
              <a:t>Assume that the move from </a:t>
            </a:r>
            <a:r>
              <a:rPr lang="nb-NO" altLang="en-US" i="1"/>
              <a:t>s</a:t>
            </a:r>
            <a:r>
              <a:rPr lang="nb-NO" altLang="en-US" i="1" baseline="-25000"/>
              <a:t>k</a:t>
            </a:r>
            <a:r>
              <a:rPr lang="nb-NO" altLang="en-US"/>
              <a:t> </a:t>
            </a:r>
            <a:r>
              <a:rPr lang="nb-NO" altLang="en-US">
                <a:sym typeface="Symbol" pitchFamily="18" charset="2"/>
              </a:rPr>
              <a:t> </a:t>
            </a:r>
            <a:r>
              <a:rPr lang="nb-NO" altLang="en-US" i="1"/>
              <a:t>s</a:t>
            </a:r>
            <a:r>
              <a:rPr lang="nb-NO" altLang="en-US" i="1" baseline="-25000"/>
              <a:t>k+</a:t>
            </a:r>
            <a:r>
              <a:rPr lang="nb-NO" altLang="en-US" baseline="-25000"/>
              <a:t>1</a:t>
            </a:r>
            <a:r>
              <a:rPr lang="nb-NO" altLang="en-US">
                <a:sym typeface="Symbol" pitchFamily="18" charset="2"/>
              </a:rPr>
              <a:t> involves the attribute </a:t>
            </a:r>
            <a:r>
              <a:rPr lang="nb-NO" altLang="en-US" i="1">
                <a:sym typeface="Symbol" pitchFamily="18" charset="2"/>
              </a:rPr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The usual tabu restriction: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Do not allow moves that reverse the status for </a:t>
            </a:r>
            <a:r>
              <a:rPr lang="nb-NO" altLang="en-US" i="1">
                <a:sym typeface="Symbol" pitchFamily="18" charset="2"/>
              </a:rPr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The TSP example: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Move: exchange cities 2 and 5: x</a:t>
            </a:r>
            <a:r>
              <a:rPr lang="nb-NO" altLang="en-US" baseline="-25000">
                <a:sym typeface="Symbol" pitchFamily="18" charset="2"/>
              </a:rPr>
              <a:t>2,5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The tabu criterion could disallow: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Moves involving 2 and 5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Moves involving 2 or 5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Moves involving 2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>
                <a:sym typeface="Symbol" pitchFamily="18" charset="2"/>
              </a:rPr>
              <a:t>Moves involving 5</a:t>
            </a:r>
          </a:p>
        </p:txBody>
      </p:sp>
    </p:spTree>
    <p:extLst>
      <p:ext uri="{BB962C8B-B14F-4D97-AF65-F5344CB8AC3E}">
        <p14:creationId xmlns:p14="http://schemas.microsoft.com/office/powerpoint/2010/main" val="259949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1853445-D874-43D0-9CAF-D52588C4752A}" type="slidenum">
              <a:rPr lang="en-GB" altLang="en-US" sz="1400" smtClean="0"/>
              <a:pPr/>
              <a:t>18</a:t>
            </a:fld>
            <a:endParaRPr lang="en-GB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Tabu Tenure (1)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04" y="1214438"/>
            <a:ext cx="7772400" cy="44640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nb-NO" altLang="en-US" sz="2800"/>
              <a:t>The tabu criterion will disallow moves that change back the value of some attribute(s)</a:t>
            </a:r>
          </a:p>
          <a:p>
            <a:pPr eaLnBrk="1" hangingPunct="1"/>
            <a:r>
              <a:rPr lang="nb-NO" altLang="en-US" sz="2800"/>
              <a:t>For how long do we need to enforce this rule?</a:t>
            </a:r>
          </a:p>
          <a:p>
            <a:pPr lvl="1" eaLnBrk="1" hangingPunct="1"/>
            <a:r>
              <a:rPr lang="nb-NO" altLang="en-US" sz="2400"/>
              <a:t>For ever: the search stops because no changes are allowed</a:t>
            </a:r>
          </a:p>
          <a:p>
            <a:pPr lvl="1" eaLnBrk="1" hangingPunct="1"/>
            <a:r>
              <a:rPr lang="nb-NO" altLang="en-US" sz="2400"/>
              <a:t>For too long: the search might become too limited (too much of the search space is cut off due to the tabu criterion)</a:t>
            </a:r>
          </a:p>
          <a:p>
            <a:pPr lvl="1" eaLnBrk="1" hangingPunct="1"/>
            <a:r>
              <a:rPr lang="nb-NO" altLang="en-US" sz="2400"/>
              <a:t>For too short: the search will still cycle, but the length of the cycle can be more than 2</a:t>
            </a:r>
          </a:p>
          <a:p>
            <a:pPr eaLnBrk="1" hangingPunct="1"/>
            <a:r>
              <a:rPr lang="nb-NO" altLang="en-US" sz="2800"/>
              <a:t>The number of iterations for which the value of the attribute remains tabu is called the </a:t>
            </a:r>
            <a:r>
              <a:rPr lang="nb-NO" altLang="en-US" sz="2800" i="1"/>
              <a:t>Tabu Tenure</a:t>
            </a:r>
          </a:p>
        </p:txBody>
      </p:sp>
    </p:spTree>
    <p:extLst>
      <p:ext uri="{BB962C8B-B14F-4D97-AF65-F5344CB8AC3E}">
        <p14:creationId xmlns:p14="http://schemas.microsoft.com/office/powerpoint/2010/main" val="177246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9E89662-BB41-474F-AA23-CC692A0BD6EC}" type="slidenum">
              <a:rPr lang="en-GB" altLang="en-US" sz="1400" smtClean="0"/>
              <a:pPr/>
              <a:t>19</a:t>
            </a:fld>
            <a:endParaRPr lang="en-GB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Tabu Tenure (2)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96975"/>
            <a:ext cx="7874977" cy="467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Earlier: The magical number 7, plus or minus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Sometimes: in relation to problem size: n</a:t>
            </a:r>
            <a:r>
              <a:rPr lang="en-US" altLang="en-US" sz="2800" baseline="30000"/>
              <a:t>1/2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Static (fixed) tabu tenure is not recommended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The search gets more easily stuck in loops 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Dynamic tabu tenure is highly recommended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Change the tabu tenure at certain intervals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Can use uniform random selection in [tt</a:t>
            </a:r>
            <a:r>
              <a:rPr lang="en-US" altLang="en-US" sz="2400" baseline="-25000"/>
              <a:t>1</a:t>
            </a:r>
            <a:r>
              <a:rPr lang="en-US" altLang="en-US" sz="2400"/>
              <a:t>, tt</a:t>
            </a:r>
            <a:r>
              <a:rPr lang="en-US" altLang="en-US" sz="2400" baseline="-25000"/>
              <a:t>2</a:t>
            </a:r>
            <a:r>
              <a:rPr lang="en-US" altLang="en-US" sz="2400"/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This is usually called dynamic, even though it is 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Reactive Tabu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Detect stagnation </a:t>
            </a:r>
            <a:r>
              <a:rPr lang="en-US" altLang="en-US" sz="2400">
                <a:sym typeface="Symbol" pitchFamily="18" charset="2"/>
              </a:rPr>
              <a:t> increase TT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sym typeface="Symbol" pitchFamily="18" charset="2"/>
              </a:rPr>
              <a:t>When escaped  reduce TT</a:t>
            </a:r>
          </a:p>
        </p:txBody>
      </p:sp>
    </p:spTree>
    <p:extLst>
      <p:ext uri="{BB962C8B-B14F-4D97-AF65-F5344CB8AC3E}">
        <p14:creationId xmlns:p14="http://schemas.microsoft.com/office/powerpoint/2010/main" val="26101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Basic Idea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z="2000"/>
              <a:t>Tabu search</a:t>
            </a:r>
          </a:p>
          <a:p>
            <a:pPr lvl="1"/>
            <a:r>
              <a:rPr lang="en-US" altLang="en-US" sz="1800"/>
              <a:t>Tabu search is a </a:t>
            </a:r>
            <a:r>
              <a:rPr lang="en-US" altLang="en-US" sz="1800">
                <a:hlinkClick r:id="rId3" tooltip="Metaheuristic"/>
              </a:rPr>
              <a:t>metaheuristic</a:t>
            </a:r>
            <a:r>
              <a:rPr lang="en-US" altLang="en-US" sz="1800"/>
              <a:t> algorithm that can be used for solving </a:t>
            </a:r>
            <a:r>
              <a:rPr lang="en-US" altLang="en-US" sz="1800">
                <a:hlinkClick r:id="rId4" tooltip="Combinatorial optimization"/>
              </a:rPr>
              <a:t>combinatorial optimization</a:t>
            </a:r>
            <a:r>
              <a:rPr lang="en-US" altLang="en-US" sz="1800"/>
              <a:t> problems, such as the </a:t>
            </a:r>
            <a:r>
              <a:rPr lang="en-US" altLang="en-US" sz="1800">
                <a:hlinkClick r:id="rId5" tooltip="Traveling salesman problem"/>
              </a:rPr>
              <a:t>traveling salesman problem</a:t>
            </a:r>
            <a:endParaRPr lang="en-US" altLang="en-US" sz="1800"/>
          </a:p>
          <a:p>
            <a:pPr lvl="1"/>
            <a:r>
              <a:rPr lang="en-US" altLang="en-US" sz="1800"/>
              <a:t>Tabu search uses a </a:t>
            </a:r>
            <a:r>
              <a:rPr lang="en-US" altLang="en-US" sz="1800">
                <a:hlinkClick r:id="rId6" tooltip="Local search (optimization)"/>
              </a:rPr>
              <a:t>local or neighborhood</a:t>
            </a:r>
            <a:r>
              <a:rPr lang="en-US" altLang="en-US" sz="1800"/>
              <a:t> search procedure to iteratively move from a solution </a:t>
            </a:r>
            <a:r>
              <a:rPr lang="en-US" altLang="en-US" sz="1800" i="1"/>
              <a:t>x</a:t>
            </a:r>
            <a:r>
              <a:rPr lang="en-US" altLang="en-US" sz="1800"/>
              <a:t> to a solution </a:t>
            </a:r>
            <a:r>
              <a:rPr lang="en-US" altLang="en-US" sz="1800" i="1"/>
              <a:t>x</a:t>
            </a:r>
            <a:r>
              <a:rPr lang="en-US" altLang="en-US" sz="1800"/>
              <a:t>' in the neighborhood of </a:t>
            </a:r>
            <a:r>
              <a:rPr lang="en-US" altLang="en-US" sz="1800" i="1"/>
              <a:t>x</a:t>
            </a:r>
            <a:r>
              <a:rPr lang="en-US" altLang="en-US" sz="1800"/>
              <a:t>, until some stopping criterion has been satisfied. </a:t>
            </a:r>
          </a:p>
          <a:p>
            <a:pPr lvl="1"/>
            <a:r>
              <a:rPr lang="en-US" altLang="en-US" sz="1800"/>
              <a:t>To explore regions of the </a:t>
            </a:r>
            <a:r>
              <a:rPr lang="en-US" altLang="en-US" sz="1800">
                <a:hlinkClick r:id="rId7" tooltip="Search space"/>
              </a:rPr>
              <a:t>search space</a:t>
            </a:r>
            <a:r>
              <a:rPr lang="en-US" altLang="en-US" sz="1800"/>
              <a:t> that would be left unexplored by the local search procedure (see </a:t>
            </a:r>
            <a:r>
              <a:rPr lang="en-US" altLang="en-US" sz="1800">
                <a:hlinkClick r:id="rId8" tooltip="Local optimality"/>
              </a:rPr>
              <a:t>local optimality</a:t>
            </a:r>
            <a:r>
              <a:rPr lang="en-US" altLang="en-US" sz="1800"/>
              <a:t>), tabu search modifies the neighborhood structure of each solution as the search progresses.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BC890-A4D3-5838-937A-7DC19942831D}"/>
              </a:ext>
            </a:extLst>
          </p:cNvPr>
          <p:cNvSpPr txBox="1"/>
          <p:nvPr/>
        </p:nvSpPr>
        <p:spPr>
          <a:xfrm>
            <a:off x="342900" y="54102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non-improving moves, but prevent cycling back to recently visited solutions.</a:t>
            </a:r>
          </a:p>
        </p:txBody>
      </p:sp>
    </p:spTree>
    <p:extLst>
      <p:ext uri="{BB962C8B-B14F-4D97-AF65-F5344CB8AC3E}">
        <p14:creationId xmlns:p14="http://schemas.microsoft.com/office/powerpoint/2010/main" val="105687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05D451-1CCC-4BF5-B857-D4B8180D11E1}" type="slidenum">
              <a:rPr lang="en-GB" altLang="en-US" sz="1400" smtClean="0"/>
              <a:pPr/>
              <a:t>20</a:t>
            </a:fld>
            <a:endParaRPr lang="en-GB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Tabu Tenure (3)</a:t>
            </a:r>
            <a:endParaRPr lang="en-US" alt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sz="2800"/>
              <a:t>Dependent on the tabu attributes</a:t>
            </a:r>
          </a:p>
          <a:p>
            <a:pPr eaLnBrk="1" hangingPunct="1"/>
            <a:r>
              <a:rPr lang="nb-NO" altLang="en-US" sz="2800"/>
              <a:t>Example: TSP – n cities – 2-opt</a:t>
            </a:r>
          </a:p>
          <a:p>
            <a:pPr lvl="1" eaLnBrk="1" hangingPunct="1"/>
            <a:r>
              <a:rPr lang="nb-NO" altLang="en-US" sz="2400"/>
              <a:t>Use </a:t>
            </a:r>
            <a:r>
              <a:rPr lang="nb-NO" altLang="en-US" sz="2400" i="1"/>
              <a:t>edges-added</a:t>
            </a:r>
            <a:r>
              <a:rPr lang="nb-NO" altLang="en-US" sz="2400"/>
              <a:t> and </a:t>
            </a:r>
            <a:r>
              <a:rPr lang="nb-NO" altLang="en-US" sz="2400" i="1"/>
              <a:t>edges-dropped</a:t>
            </a:r>
            <a:r>
              <a:rPr lang="nb-NO" altLang="en-US" sz="2400"/>
              <a:t> as tabu attributes</a:t>
            </a:r>
          </a:p>
          <a:p>
            <a:pPr lvl="1" eaLnBrk="1" hangingPunct="1"/>
            <a:r>
              <a:rPr lang="nb-NO" altLang="en-US" sz="2400"/>
              <a:t>|n</a:t>
            </a:r>
            <a:r>
              <a:rPr lang="nb-NO" altLang="en-US" sz="2400" baseline="30000"/>
              <a:t>2</a:t>
            </a:r>
            <a:r>
              <a:rPr lang="nb-NO" altLang="en-US" sz="2400"/>
              <a:t>| edges in the problem instance</a:t>
            </a:r>
          </a:p>
          <a:p>
            <a:pPr lvl="1" eaLnBrk="1" hangingPunct="1"/>
            <a:r>
              <a:rPr lang="nb-NO" altLang="en-US" sz="2400"/>
              <a:t>|n| edges in the solution</a:t>
            </a:r>
          </a:p>
          <a:p>
            <a:pPr lvl="1" eaLnBrk="1" hangingPunct="1"/>
            <a:r>
              <a:rPr lang="nb-NO" altLang="en-US" sz="2400"/>
              <a:t>Many more edges outside the solution than in the solution</a:t>
            </a:r>
          </a:p>
          <a:p>
            <a:pPr lvl="1" eaLnBrk="1" hangingPunct="1"/>
            <a:r>
              <a:rPr lang="nb-NO" altLang="en-US" sz="2400"/>
              <a:t>Using the same TT would be unbalanced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161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799ABED-FEC0-4EEE-A02B-A56116328CD3}" type="slidenum">
              <a:rPr lang="en-GB" altLang="en-US" sz="1400" smtClean="0"/>
              <a:pPr/>
              <a:t>21</a:t>
            </a:fld>
            <a:endParaRPr lang="en-GB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Aspiration Criterion (1)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nb-NO" altLang="en-US" sz="2800"/>
              <a:t>The tabu criterion is usually not exact</a:t>
            </a:r>
          </a:p>
          <a:p>
            <a:pPr lvl="1" eaLnBrk="1" hangingPunct="1"/>
            <a:r>
              <a:rPr lang="nb-NO" altLang="en-US" sz="2400"/>
              <a:t>Some solutions that are not visited are nevertheless tabu for some time</a:t>
            </a:r>
          </a:p>
          <a:p>
            <a:pPr eaLnBrk="1" hangingPunct="1"/>
            <a:r>
              <a:rPr lang="nb-NO" altLang="en-US" sz="2800"/>
              <a:t>Possible problem: one of the neighbors is very good, but we cannot go there because some attribute is tabu</a:t>
            </a:r>
          </a:p>
          <a:p>
            <a:pPr eaLnBrk="1" hangingPunct="1"/>
            <a:r>
              <a:rPr lang="nb-NO" altLang="en-US" sz="2800"/>
              <a:t>Solution: if we somehow know that the solution is not visited before, we can allow ourselves to move there anyway</a:t>
            </a:r>
          </a:p>
          <a:p>
            <a:pPr lvl="1" eaLnBrk="1" hangingPunct="1"/>
            <a:r>
              <a:rPr lang="nb-NO" altLang="en-US" sz="2400"/>
              <a:t>i.e., the solution is a new best solution: obviously we have not visited it before!</a:t>
            </a:r>
          </a:p>
        </p:txBody>
      </p:sp>
    </p:spTree>
    <p:extLst>
      <p:ext uri="{BB962C8B-B14F-4D97-AF65-F5344CB8AC3E}">
        <p14:creationId xmlns:p14="http://schemas.microsoft.com/office/powerpoint/2010/main" val="248425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B1B9AB-951B-4A9C-862F-FB2C790957C0}" type="slidenum">
              <a:rPr lang="en-GB" altLang="en-US" sz="1400" smtClean="0"/>
              <a:pPr/>
              <a:t>22</a:t>
            </a:fld>
            <a:endParaRPr lang="en-GB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Aspiration Criterion (2)</a:t>
            </a:r>
            <a:endParaRPr lang="en-US" alt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931" y="1196976"/>
            <a:ext cx="8308731" cy="48244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Simplest: Allow new best solutions, otherwise keep tabu status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Criteria based on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Degree of feasibility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Degree of change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Feasibility level vs. Objective function value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Objective function value vs. Feasibility level 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Distance between solutions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000" dirty="0"/>
              <a:t>E.g. hamming distance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Influence of a move</a:t>
            </a:r>
          </a:p>
          <a:p>
            <a:pPr lvl="2" eaLnBrk="1" hangingPunct="1">
              <a:lnSpc>
                <a:spcPct val="80000"/>
              </a:lnSpc>
            </a:pPr>
            <a:r>
              <a:rPr lang="nb-NO" altLang="en-US" sz="2000" dirty="0"/>
              <a:t>The level of structural change in a solution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en-US" sz="2800" dirty="0"/>
              <a:t>If all moves are tabu:</a:t>
            </a:r>
          </a:p>
          <a:p>
            <a:pPr lvl="1" eaLnBrk="1" hangingPunct="1">
              <a:lnSpc>
                <a:spcPct val="80000"/>
              </a:lnSpc>
            </a:pPr>
            <a:r>
              <a:rPr lang="nb-NO" altLang="en-US" sz="2400" dirty="0"/>
              <a:t>Choose the best move, or choose randomly (in the candidate list)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145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8FB2D0-0898-4E43-A645-2085224C8224}" type="slidenum">
              <a:rPr lang="en-GB" altLang="en-US" sz="1400" smtClean="0"/>
              <a:pPr/>
              <a:t>23</a:t>
            </a:fld>
            <a:endParaRPr lang="en-GB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TS - Diversification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Basic Tabu Search often gets stuck in one area of the search space</a:t>
            </a:r>
          </a:p>
          <a:p>
            <a:pPr eaLnBrk="1" hangingPunct="1"/>
            <a:r>
              <a:rPr lang="en-US" altLang="en-US" sz="2800"/>
              <a:t>Diversification is trying to get to somewhere else</a:t>
            </a:r>
          </a:p>
          <a:p>
            <a:pPr eaLnBrk="1" hangingPunct="1"/>
            <a:r>
              <a:rPr lang="en-US" altLang="en-US" sz="2800"/>
              <a:t>Historically random restarts have been very popular</a:t>
            </a:r>
          </a:p>
          <a:p>
            <a:pPr eaLnBrk="1" hangingPunct="1"/>
            <a:r>
              <a:rPr lang="en-US" altLang="en-US" sz="2800"/>
              <a:t>Frequency-based diversification tries to be more clever</a:t>
            </a:r>
          </a:p>
          <a:p>
            <a:pPr lvl="1" eaLnBrk="1" hangingPunct="1"/>
            <a:r>
              <a:rPr lang="en-US" altLang="en-US" sz="2400"/>
              <a:t>penalize elements of the solution that have appeared in many other solutions visited</a:t>
            </a:r>
          </a:p>
        </p:txBody>
      </p:sp>
    </p:spTree>
    <p:extLst>
      <p:ext uri="{BB962C8B-B14F-4D97-AF65-F5344CB8AC3E}">
        <p14:creationId xmlns:p14="http://schemas.microsoft.com/office/powerpoint/2010/main" val="136587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3B75F4F-A590-4134-92D5-EA87461341E3}" type="slidenum">
              <a:rPr lang="en-GB" altLang="en-US" sz="1400" smtClean="0"/>
              <a:pPr/>
              <a:t>24</a:t>
            </a:fld>
            <a:endParaRPr lang="en-GB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TS - Intensification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aggressively prioritize good solution attributes in a new solution</a:t>
            </a:r>
          </a:p>
          <a:p>
            <a:pPr eaLnBrk="1" hangingPunct="1"/>
            <a:r>
              <a:rPr lang="en-US" altLang="en-US"/>
              <a:t>Usually based on frequency</a:t>
            </a:r>
          </a:p>
          <a:p>
            <a:pPr eaLnBrk="1" hangingPunct="1"/>
            <a:r>
              <a:rPr lang="en-US" altLang="en-US"/>
              <a:t>Can be based on elite solutions, or part of them (vocabularies)</a:t>
            </a:r>
          </a:p>
        </p:txBody>
      </p:sp>
    </p:spTree>
    <p:extLst>
      <p:ext uri="{BB962C8B-B14F-4D97-AF65-F5344CB8AC3E}">
        <p14:creationId xmlns:p14="http://schemas.microsoft.com/office/powerpoint/2010/main" val="275635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77AD7-FA0B-4D4E-981B-B868C3A64110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ea typeface="宋体" pitchFamily="2" charset="-122"/>
              </a:rPr>
              <a:t>Flowchart of a Standard </a:t>
            </a:r>
            <a:r>
              <a:rPr lang="en-US" altLang="zh-CN" sz="4000" dirty="0" err="1">
                <a:ea typeface="宋体" pitchFamily="2" charset="-122"/>
              </a:rPr>
              <a:t>Tabu</a:t>
            </a:r>
            <a:r>
              <a:rPr lang="en-US" altLang="zh-CN" sz="4000" dirty="0">
                <a:ea typeface="宋体" pitchFamily="2" charset="-122"/>
              </a:rPr>
              <a:t> Search Algorithm</a:t>
            </a:r>
            <a:endParaRPr lang="en-US" altLang="zh-CN" sz="2400" dirty="0">
              <a:ea typeface="宋体" pitchFamily="2" charset="-122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04800" y="2057400"/>
            <a:ext cx="2209800" cy="762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Initial solution </a:t>
            </a:r>
          </a:p>
          <a:p>
            <a:pPr algn="ctr"/>
            <a:r>
              <a:rPr lang="en-US" altLang="zh-CN">
                <a:ea typeface="宋体" pitchFamily="2" charset="-122"/>
              </a:rPr>
              <a:t>(i in S)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352800" y="20574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Create a candidate </a:t>
            </a:r>
          </a:p>
          <a:p>
            <a:pPr algn="ctr"/>
            <a:r>
              <a:rPr lang="en-US" altLang="zh-CN">
                <a:ea typeface="宋体" pitchFamily="2" charset="-122"/>
              </a:rPr>
              <a:t>list of solutions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24600" y="20574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Evaluate solutions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324600" y="3886200"/>
            <a:ext cx="2133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Choose the best </a:t>
            </a:r>
          </a:p>
          <a:p>
            <a:pPr algn="ctr"/>
            <a:r>
              <a:rPr lang="en-US" altLang="zh-CN">
                <a:ea typeface="宋体" pitchFamily="2" charset="-122"/>
              </a:rPr>
              <a:t>admissible solution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048000" y="3429000"/>
            <a:ext cx="2743200" cy="17526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Stopping conditions </a:t>
            </a:r>
          </a:p>
          <a:p>
            <a:pPr algn="ctr"/>
            <a:r>
              <a:rPr lang="en-US" altLang="zh-CN">
                <a:ea typeface="宋体" pitchFamily="2" charset="-122"/>
              </a:rPr>
              <a:t>satisfied ?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04800" y="3733800"/>
            <a:ext cx="2133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Update Tabu &amp; </a:t>
            </a:r>
          </a:p>
          <a:p>
            <a:pPr algn="ctr"/>
            <a:r>
              <a:rPr lang="en-US" altLang="zh-CN">
                <a:ea typeface="宋体" pitchFamily="2" charset="-122"/>
              </a:rPr>
              <a:t>Aspiration</a:t>
            </a:r>
          </a:p>
          <a:p>
            <a:pPr algn="ctr"/>
            <a:r>
              <a:rPr lang="en-US" altLang="zh-CN">
                <a:ea typeface="宋体" pitchFamily="2" charset="-122"/>
              </a:rPr>
              <a:t>Conditions</a:t>
            </a: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276600" y="5562600"/>
            <a:ext cx="2209800" cy="762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Final solution</a:t>
            </a:r>
          </a:p>
        </p:txBody>
      </p:sp>
      <p:cxnSp>
        <p:nvCxnSpPr>
          <p:cNvPr id="3086" name="AutoShape 14"/>
          <p:cNvCxnSpPr>
            <a:cxnSpLocks noChangeShapeType="1"/>
            <a:stCxn id="3076" idx="5"/>
            <a:endCxn id="3077" idx="1"/>
          </p:cNvCxnSpPr>
          <p:nvPr/>
        </p:nvCxnSpPr>
        <p:spPr bwMode="auto">
          <a:xfrm>
            <a:off x="2289175" y="2438400"/>
            <a:ext cx="1063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AutoShape 15"/>
          <p:cNvCxnSpPr>
            <a:cxnSpLocks noChangeShapeType="1"/>
            <a:stCxn id="3077" idx="3"/>
            <a:endCxn id="3079" idx="1"/>
          </p:cNvCxnSpPr>
          <p:nvPr/>
        </p:nvCxnSpPr>
        <p:spPr bwMode="auto">
          <a:xfrm>
            <a:off x="5486400" y="24384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AutoShape 16"/>
          <p:cNvCxnSpPr>
            <a:cxnSpLocks noChangeShapeType="1"/>
            <a:stCxn id="3079" idx="2"/>
            <a:endCxn id="3081" idx="0"/>
          </p:cNvCxnSpPr>
          <p:nvPr/>
        </p:nvCxnSpPr>
        <p:spPr bwMode="auto">
          <a:xfrm>
            <a:off x="7391400" y="2819400"/>
            <a:ext cx="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AutoShape 18"/>
          <p:cNvCxnSpPr>
            <a:cxnSpLocks noChangeShapeType="1"/>
            <a:stCxn id="3081" idx="1"/>
            <a:endCxn id="3082" idx="3"/>
          </p:cNvCxnSpPr>
          <p:nvPr/>
        </p:nvCxnSpPr>
        <p:spPr bwMode="auto">
          <a:xfrm rot="10800000" flipV="1">
            <a:off x="5791200" y="4267200"/>
            <a:ext cx="533400" cy="38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AutoShape 19"/>
          <p:cNvCxnSpPr>
            <a:cxnSpLocks noChangeShapeType="1"/>
            <a:stCxn id="3082" idx="2"/>
            <a:endCxn id="3085" idx="1"/>
          </p:cNvCxnSpPr>
          <p:nvPr/>
        </p:nvCxnSpPr>
        <p:spPr bwMode="auto">
          <a:xfrm flipH="1">
            <a:off x="4381500" y="5181600"/>
            <a:ext cx="381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AutoShape 24"/>
          <p:cNvCxnSpPr>
            <a:cxnSpLocks noChangeShapeType="1"/>
            <a:stCxn id="3082" idx="1"/>
            <a:endCxn id="3084" idx="3"/>
          </p:cNvCxnSpPr>
          <p:nvPr/>
        </p:nvCxnSpPr>
        <p:spPr bwMode="auto">
          <a:xfrm flipH="1">
            <a:off x="2438400" y="4305300"/>
            <a:ext cx="609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9" name="AutoShape 27"/>
          <p:cNvCxnSpPr>
            <a:cxnSpLocks noChangeShapeType="1"/>
            <a:stCxn id="3084" idx="0"/>
          </p:cNvCxnSpPr>
          <p:nvPr/>
        </p:nvCxnSpPr>
        <p:spPr bwMode="auto">
          <a:xfrm flipV="1">
            <a:off x="1371600" y="2438400"/>
            <a:ext cx="14478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590800" y="3810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419600" y="51054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8533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D9D2-ACE4-4FCE-BE3D-C0BFE150041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371600" y="0"/>
            <a:ext cx="2484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u="sng" dirty="0"/>
              <a:t>Basic Concepts</a:t>
            </a:r>
            <a:endParaRPr lang="en-US" altLang="en-US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720472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/>
              <a:t>Tabu</a:t>
            </a:r>
            <a:r>
              <a:rPr lang="en-US" altLang="en-US" dirty="0"/>
              <a:t>-lists contains moves which have been made in the recent past but</a:t>
            </a:r>
            <a:br>
              <a:rPr lang="en-US" altLang="en-US" dirty="0"/>
            </a:br>
            <a:r>
              <a:rPr lang="en-US" altLang="en-US" dirty="0"/>
              <a:t>are forbidden for a certain number of iterations.</a:t>
            </a:r>
          </a:p>
          <a:p>
            <a:r>
              <a:rPr lang="en-US" altLang="en-US" sz="2800" b="1" u="sng" dirty="0"/>
              <a:t>			Algorithm</a:t>
            </a:r>
            <a:endParaRPr lang="en-US" altLang="en-US" b="1" u="sng" dirty="0"/>
          </a:p>
          <a:p>
            <a:r>
              <a:rPr lang="en-US" altLang="en-US" b="1" dirty="0"/>
              <a:t>Step 1</a:t>
            </a:r>
            <a:r>
              <a:rPr lang="en-US" altLang="en-US" i="1" dirty="0"/>
              <a:t>.</a:t>
            </a:r>
          </a:p>
          <a:p>
            <a:r>
              <a:rPr lang="en-US" altLang="en-US" i="1" dirty="0"/>
              <a:t>k</a:t>
            </a:r>
            <a:r>
              <a:rPr lang="en-US" altLang="en-US" dirty="0"/>
              <a:t>=1 </a:t>
            </a:r>
          </a:p>
          <a:p>
            <a:r>
              <a:rPr lang="en-US" altLang="en-US" dirty="0"/>
              <a:t>Select an initial schedule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1</a:t>
            </a:r>
            <a:r>
              <a:rPr lang="en-US" altLang="en-US" dirty="0"/>
              <a:t> using some heuristic and set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best</a:t>
            </a:r>
            <a:r>
              <a:rPr lang="en-US" altLang="en-US" dirty="0"/>
              <a:t> =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1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b="1" dirty="0"/>
              <a:t>Step 2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Select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r>
              <a:rPr lang="en-US" altLang="en-US" dirty="0" err="1">
                <a:sym typeface="Symbol" pitchFamily="18" charset="2"/>
              </a:rPr>
              <a:t></a:t>
            </a:r>
            <a:r>
              <a:rPr lang="en-US" altLang="en-US" dirty="0" err="1"/>
              <a:t>N</a:t>
            </a:r>
            <a:r>
              <a:rPr lang="en-US" altLang="en-US" dirty="0"/>
              <a:t>(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If the move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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r>
              <a:rPr lang="en-US" altLang="en-US" dirty="0"/>
              <a:t> is prohibited by a move on the </a:t>
            </a:r>
            <a:r>
              <a:rPr lang="en-US" altLang="en-US" dirty="0" err="1"/>
              <a:t>tabu</a:t>
            </a:r>
            <a:r>
              <a:rPr lang="en-US" altLang="en-US" dirty="0"/>
              <a:t>-list</a:t>
            </a:r>
          </a:p>
          <a:p>
            <a:r>
              <a:rPr lang="en-US" altLang="en-US" dirty="0"/>
              <a:t>then   go to Step 2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3422591"/>
            <a:ext cx="7920038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If the move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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r>
              <a:rPr lang="en-US" altLang="en-US" dirty="0"/>
              <a:t> is not prohibited by a move on the </a:t>
            </a:r>
            <a:r>
              <a:rPr lang="en-US" altLang="en-US" dirty="0" err="1"/>
              <a:t>tabu</a:t>
            </a:r>
            <a:r>
              <a:rPr lang="en-US" altLang="en-US" dirty="0"/>
              <a:t>-list</a:t>
            </a:r>
          </a:p>
          <a:p>
            <a:r>
              <a:rPr lang="en-US" altLang="en-US" dirty="0"/>
              <a:t>then   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k+1</a:t>
            </a:r>
            <a:r>
              <a:rPr lang="en-US" altLang="en-US" dirty="0"/>
              <a:t> =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endParaRPr lang="en-US" altLang="en-US" i="1" baseline="-25000" dirty="0"/>
          </a:p>
          <a:p>
            <a:r>
              <a:rPr lang="en-US" altLang="en-US" i="1" baseline="-25000" dirty="0"/>
              <a:t>	</a:t>
            </a:r>
            <a:r>
              <a:rPr lang="en-US" altLang="en-US" dirty="0"/>
              <a:t>Enter reverse move at the top of the </a:t>
            </a:r>
            <a:r>
              <a:rPr lang="en-US" altLang="en-US" dirty="0" err="1"/>
              <a:t>tabu</a:t>
            </a:r>
            <a:r>
              <a:rPr lang="en-US" altLang="en-US" dirty="0"/>
              <a:t>-list</a:t>
            </a:r>
          </a:p>
          <a:p>
            <a:r>
              <a:rPr lang="en-US" altLang="en-US" dirty="0"/>
              <a:t>	Push all other entries in the </a:t>
            </a:r>
            <a:r>
              <a:rPr lang="en-US" altLang="en-US" dirty="0" err="1"/>
              <a:t>tabu</a:t>
            </a:r>
            <a:r>
              <a:rPr lang="en-US" altLang="en-US" dirty="0"/>
              <a:t>-list one position down</a:t>
            </a:r>
          </a:p>
          <a:p>
            <a:r>
              <a:rPr lang="en-US" altLang="en-US" dirty="0"/>
              <a:t>	Delete the entry at the bottom of the </a:t>
            </a:r>
            <a:r>
              <a:rPr lang="en-US" altLang="en-US" dirty="0" err="1"/>
              <a:t>tabu</a:t>
            </a:r>
            <a:r>
              <a:rPr lang="en-US" altLang="en-US" dirty="0"/>
              <a:t>-list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r>
              <a:rPr lang="en-US" altLang="en-US" dirty="0"/>
              <a:t>) &lt;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best</a:t>
            </a:r>
            <a:r>
              <a:rPr lang="en-US" altLang="en-US" dirty="0"/>
              <a:t>)  then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best</a:t>
            </a:r>
            <a:r>
              <a:rPr lang="en-US" altLang="en-US" dirty="0"/>
              <a:t> =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c</a:t>
            </a:r>
            <a:endParaRPr lang="en-US" altLang="en-US" dirty="0"/>
          </a:p>
          <a:p>
            <a:r>
              <a:rPr lang="en-US" altLang="en-US" dirty="0"/>
              <a:t>Go to Step 3.</a:t>
            </a:r>
          </a:p>
          <a:p>
            <a:endParaRPr lang="en-US" altLang="en-US" sz="1000" dirty="0"/>
          </a:p>
          <a:p>
            <a:r>
              <a:rPr lang="en-US" altLang="en-US" b="1" dirty="0"/>
              <a:t>Step 3</a:t>
            </a:r>
            <a:r>
              <a:rPr lang="en-US" altLang="en-US" dirty="0"/>
              <a:t>.	</a:t>
            </a:r>
            <a:endParaRPr lang="en-US" altLang="en-US" i="1" dirty="0"/>
          </a:p>
          <a:p>
            <a:r>
              <a:rPr lang="en-US" altLang="en-US" i="1" dirty="0"/>
              <a:t>k = k</a:t>
            </a:r>
            <a:r>
              <a:rPr lang="en-US" altLang="en-US" dirty="0"/>
              <a:t>+1</a:t>
            </a:r>
            <a:r>
              <a:rPr lang="en-US" altLang="en-US" i="1" dirty="0"/>
              <a:t> ;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stopping condition = </a:t>
            </a:r>
            <a:r>
              <a:rPr lang="en-US" altLang="en-US" dirty="0"/>
              <a:t>true then STOP</a:t>
            </a:r>
          </a:p>
          <a:p>
            <a:r>
              <a:rPr lang="en-US" altLang="en-US" dirty="0"/>
              <a:t>else go to Step 2</a:t>
            </a:r>
          </a:p>
        </p:txBody>
      </p:sp>
    </p:spTree>
    <p:extLst>
      <p:ext uri="{BB962C8B-B14F-4D97-AF65-F5344CB8AC3E}">
        <p14:creationId xmlns:p14="http://schemas.microsoft.com/office/powerpoint/2010/main" val="3779068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" y="304800"/>
            <a:ext cx="9027906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25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ABC08E1-7199-4DBB-9685-8537B14D8FC3}" type="slidenum">
              <a:rPr lang="en-GB" altLang="en-US" sz="1400" smtClean="0"/>
              <a:pPr/>
              <a:t>28</a:t>
            </a:fld>
            <a:endParaRPr lang="en-GB" altLang="en-US" sz="14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/>
              <a:t>TS Example: TSP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Representation: permutation vector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Move: pairwise exchange</a:t>
            </a:r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5502520" y="2420938"/>
            <a:ext cx="3124200" cy="2971800"/>
            <a:chOff x="3216" y="1584"/>
            <a:chExt cx="1968" cy="1872"/>
          </a:xfrm>
        </p:grpSpPr>
        <p:grpSp>
          <p:nvGrpSpPr>
            <p:cNvPr id="1039" name="Group 5"/>
            <p:cNvGrpSpPr>
              <a:grpSpLocks/>
            </p:cNvGrpSpPr>
            <p:nvPr/>
          </p:nvGrpSpPr>
          <p:grpSpPr bwMode="auto">
            <a:xfrm>
              <a:off x="4560" y="3216"/>
              <a:ext cx="192" cy="192"/>
              <a:chOff x="3312" y="2880"/>
              <a:chExt cx="192" cy="192"/>
            </a:xfrm>
          </p:grpSpPr>
          <p:sp>
            <p:nvSpPr>
              <p:cNvPr id="1058" name="Oval 6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59" name="Text Box 7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040" name="Group 8"/>
            <p:cNvGrpSpPr>
              <a:grpSpLocks/>
            </p:cNvGrpSpPr>
            <p:nvPr/>
          </p:nvGrpSpPr>
          <p:grpSpPr bwMode="auto">
            <a:xfrm>
              <a:off x="3744" y="2640"/>
              <a:ext cx="192" cy="192"/>
              <a:chOff x="3312" y="2880"/>
              <a:chExt cx="192" cy="192"/>
            </a:xfrm>
          </p:grpSpPr>
          <p:sp>
            <p:nvSpPr>
              <p:cNvPr id="1056" name="Oval 9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57" name="Text Box 10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1041" name="Group 11"/>
            <p:cNvGrpSpPr>
              <a:grpSpLocks/>
            </p:cNvGrpSpPr>
            <p:nvPr/>
          </p:nvGrpSpPr>
          <p:grpSpPr bwMode="auto">
            <a:xfrm>
              <a:off x="3216" y="3264"/>
              <a:ext cx="192" cy="192"/>
              <a:chOff x="3312" y="2880"/>
              <a:chExt cx="192" cy="192"/>
            </a:xfrm>
          </p:grpSpPr>
          <p:sp>
            <p:nvSpPr>
              <p:cNvPr id="1054" name="Oval 12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55" name="Text Box 13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1042" name="Group 14"/>
            <p:cNvGrpSpPr>
              <a:grpSpLocks/>
            </p:cNvGrpSpPr>
            <p:nvPr/>
          </p:nvGrpSpPr>
          <p:grpSpPr bwMode="auto">
            <a:xfrm>
              <a:off x="4272" y="1584"/>
              <a:ext cx="192" cy="192"/>
              <a:chOff x="3312" y="2880"/>
              <a:chExt cx="192" cy="192"/>
            </a:xfrm>
          </p:grpSpPr>
          <p:sp>
            <p:nvSpPr>
              <p:cNvPr id="1052" name="Oval 15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53" name="Text Box 16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1043" name="Group 17"/>
            <p:cNvGrpSpPr>
              <a:grpSpLocks/>
            </p:cNvGrpSpPr>
            <p:nvPr/>
          </p:nvGrpSpPr>
          <p:grpSpPr bwMode="auto">
            <a:xfrm>
              <a:off x="4560" y="2304"/>
              <a:ext cx="192" cy="192"/>
              <a:chOff x="3312" y="2880"/>
              <a:chExt cx="192" cy="192"/>
            </a:xfrm>
          </p:grpSpPr>
          <p:sp>
            <p:nvSpPr>
              <p:cNvPr id="1050" name="Oval 18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51" name="Text Box 19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1044" name="Group 20"/>
            <p:cNvGrpSpPr>
              <a:grpSpLocks/>
            </p:cNvGrpSpPr>
            <p:nvPr/>
          </p:nvGrpSpPr>
          <p:grpSpPr bwMode="auto">
            <a:xfrm>
              <a:off x="3456" y="2112"/>
              <a:ext cx="192" cy="192"/>
              <a:chOff x="3312" y="2880"/>
              <a:chExt cx="192" cy="192"/>
            </a:xfrm>
          </p:grpSpPr>
          <p:sp>
            <p:nvSpPr>
              <p:cNvPr id="1048" name="Oval 21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49" name="Text Box 22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1045" name="Group 23"/>
            <p:cNvGrpSpPr>
              <a:grpSpLocks/>
            </p:cNvGrpSpPr>
            <p:nvPr/>
          </p:nvGrpSpPr>
          <p:grpSpPr bwMode="auto">
            <a:xfrm>
              <a:off x="4992" y="2112"/>
              <a:ext cx="192" cy="192"/>
              <a:chOff x="3312" y="2880"/>
              <a:chExt cx="192" cy="192"/>
            </a:xfrm>
          </p:grpSpPr>
          <p:sp>
            <p:nvSpPr>
              <p:cNvPr id="1046" name="Oval 24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1047" name="Text Box 25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110618" name="Line 26"/>
          <p:cNvSpPr>
            <a:spLocks noChangeShapeType="1"/>
          </p:cNvSpPr>
          <p:nvPr/>
        </p:nvSpPr>
        <p:spPr bwMode="auto">
          <a:xfrm flipH="1" flipV="1">
            <a:off x="6112120" y="3487738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6188320" y="3411538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 flipH="1">
            <a:off x="7864720" y="3563938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1" name="Line 29"/>
          <p:cNvSpPr>
            <a:spLocks noChangeShapeType="1"/>
          </p:cNvSpPr>
          <p:nvPr/>
        </p:nvSpPr>
        <p:spPr bwMode="auto">
          <a:xfrm flipH="1" flipV="1">
            <a:off x="7331320" y="2725738"/>
            <a:ext cx="381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2" name="Line 30"/>
          <p:cNvSpPr>
            <a:spLocks noChangeShapeType="1"/>
          </p:cNvSpPr>
          <p:nvPr/>
        </p:nvSpPr>
        <p:spPr bwMode="auto">
          <a:xfrm flipH="1">
            <a:off x="5731120" y="2649538"/>
            <a:ext cx="1524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3" name="Line 31"/>
          <p:cNvSpPr>
            <a:spLocks noChangeShapeType="1"/>
          </p:cNvSpPr>
          <p:nvPr/>
        </p:nvSpPr>
        <p:spPr bwMode="auto">
          <a:xfrm flipV="1">
            <a:off x="5807320" y="3792538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4" name="Line 32"/>
          <p:cNvSpPr>
            <a:spLocks noChangeShapeType="1"/>
          </p:cNvSpPr>
          <p:nvPr/>
        </p:nvSpPr>
        <p:spPr bwMode="auto">
          <a:xfrm flipH="1">
            <a:off x="6645520" y="3716338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33"/>
          <p:cNvGraphicFramePr>
            <a:graphicFrameLocks noChangeAspect="1"/>
          </p:cNvGraphicFramePr>
          <p:nvPr/>
        </p:nvGraphicFramePr>
        <p:xfrm>
          <a:off x="381001" y="4038600"/>
          <a:ext cx="534425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267005" progId="Excel.Sheet.8">
                  <p:embed/>
                </p:oleObj>
              </mc:Choice>
              <mc:Fallback>
                <p:oleObj name="Regneark" r:id="rId3" imgW="5343754" imgH="2670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4038600"/>
                        <a:ext cx="5344258" cy="266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609600" y="3200401"/>
          <a:ext cx="347149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253800" progId="Equation.DSMT4">
                  <p:embed/>
                </p:oleObj>
              </mc:Choice>
              <mc:Fallback>
                <p:oleObj name="Equation" r:id="rId5" imgW="1587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1"/>
                        <a:ext cx="347149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4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8" grpId="0" animBg="1"/>
      <p:bldP spid="110619" grpId="0" animBg="1"/>
      <p:bldP spid="110620" grpId="0" animBg="1"/>
      <p:bldP spid="110621" grpId="0" animBg="1"/>
      <p:bldP spid="110622" grpId="0" animBg="1"/>
      <p:bldP spid="110623" grpId="0" animBg="1"/>
      <p:bldP spid="1106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80A78F4-5138-4F0B-A9D7-E8543104193C}" type="slidenum">
              <a:rPr lang="en-GB" altLang="en-US" sz="1400" smtClean="0"/>
              <a:pPr/>
              <a:t>29</a:t>
            </a:fld>
            <a:endParaRPr lang="en-GB" altLang="en-US" sz="14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03799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Move: Exchange in permutation vector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0" y="3200400"/>
            <a:ext cx="3124200" cy="2971800"/>
            <a:chOff x="3216" y="1584"/>
            <a:chExt cx="1968" cy="1872"/>
          </a:xfrm>
        </p:grpSpPr>
        <p:grpSp>
          <p:nvGrpSpPr>
            <p:cNvPr id="2099" name="Group 4"/>
            <p:cNvGrpSpPr>
              <a:grpSpLocks/>
            </p:cNvGrpSpPr>
            <p:nvPr/>
          </p:nvGrpSpPr>
          <p:grpSpPr bwMode="auto">
            <a:xfrm>
              <a:off x="4560" y="3216"/>
              <a:ext cx="192" cy="192"/>
              <a:chOff x="3312" y="2880"/>
              <a:chExt cx="192" cy="192"/>
            </a:xfrm>
          </p:grpSpPr>
          <p:sp>
            <p:nvSpPr>
              <p:cNvPr id="2118" name="Oval 5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19" name="Text Box 6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2100" name="Group 7"/>
            <p:cNvGrpSpPr>
              <a:grpSpLocks/>
            </p:cNvGrpSpPr>
            <p:nvPr/>
          </p:nvGrpSpPr>
          <p:grpSpPr bwMode="auto">
            <a:xfrm>
              <a:off x="3744" y="2640"/>
              <a:ext cx="192" cy="192"/>
              <a:chOff x="3312" y="2880"/>
              <a:chExt cx="192" cy="192"/>
            </a:xfrm>
          </p:grpSpPr>
          <p:sp>
            <p:nvSpPr>
              <p:cNvPr id="2116" name="Oval 8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17" name="Text Box 9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101" name="Group 10"/>
            <p:cNvGrpSpPr>
              <a:grpSpLocks/>
            </p:cNvGrpSpPr>
            <p:nvPr/>
          </p:nvGrpSpPr>
          <p:grpSpPr bwMode="auto">
            <a:xfrm>
              <a:off x="3216" y="3264"/>
              <a:ext cx="192" cy="192"/>
              <a:chOff x="3312" y="2880"/>
              <a:chExt cx="192" cy="192"/>
            </a:xfrm>
          </p:grpSpPr>
          <p:sp>
            <p:nvSpPr>
              <p:cNvPr id="2114" name="Oval 11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15" name="Text Box 12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2102" name="Group 13"/>
            <p:cNvGrpSpPr>
              <a:grpSpLocks/>
            </p:cNvGrpSpPr>
            <p:nvPr/>
          </p:nvGrpSpPr>
          <p:grpSpPr bwMode="auto">
            <a:xfrm>
              <a:off x="4272" y="1584"/>
              <a:ext cx="192" cy="192"/>
              <a:chOff x="3312" y="2880"/>
              <a:chExt cx="192" cy="192"/>
            </a:xfrm>
          </p:grpSpPr>
          <p:sp>
            <p:nvSpPr>
              <p:cNvPr id="2112" name="Oval 14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13" name="Text Box 15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2103" name="Group 16"/>
            <p:cNvGrpSpPr>
              <a:grpSpLocks/>
            </p:cNvGrpSpPr>
            <p:nvPr/>
          </p:nvGrpSpPr>
          <p:grpSpPr bwMode="auto">
            <a:xfrm>
              <a:off x="4560" y="2304"/>
              <a:ext cx="192" cy="192"/>
              <a:chOff x="3312" y="2880"/>
              <a:chExt cx="192" cy="192"/>
            </a:xfrm>
          </p:grpSpPr>
          <p:sp>
            <p:nvSpPr>
              <p:cNvPr id="2110" name="Oval 17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11" name="Text Box 18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2104" name="Group 19"/>
            <p:cNvGrpSpPr>
              <a:grpSpLocks/>
            </p:cNvGrpSpPr>
            <p:nvPr/>
          </p:nvGrpSpPr>
          <p:grpSpPr bwMode="auto">
            <a:xfrm>
              <a:off x="3456" y="2112"/>
              <a:ext cx="192" cy="192"/>
              <a:chOff x="3312" y="2880"/>
              <a:chExt cx="192" cy="192"/>
            </a:xfrm>
          </p:grpSpPr>
          <p:sp>
            <p:nvSpPr>
              <p:cNvPr id="2108" name="Oval 20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09" name="Text Box 21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105" name="Group 22"/>
            <p:cNvGrpSpPr>
              <a:grpSpLocks/>
            </p:cNvGrpSpPr>
            <p:nvPr/>
          </p:nvGrpSpPr>
          <p:grpSpPr bwMode="auto">
            <a:xfrm>
              <a:off x="4992" y="2112"/>
              <a:ext cx="192" cy="192"/>
              <a:chOff x="3312" y="2880"/>
              <a:chExt cx="192" cy="192"/>
            </a:xfrm>
          </p:grpSpPr>
          <p:sp>
            <p:nvSpPr>
              <p:cNvPr id="2106" name="Oval 23"/>
              <p:cNvSpPr>
                <a:spLocks noChangeArrowheads="1"/>
              </p:cNvSpPr>
              <p:nvPr/>
            </p:nvSpPr>
            <p:spPr bwMode="auto">
              <a:xfrm>
                <a:off x="3312" y="288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107" name="Text Box 24"/>
              <p:cNvSpPr txBox="1">
                <a:spLocks noChangeArrowheads="1"/>
              </p:cNvSpPr>
              <p:nvPr/>
            </p:nvSpPr>
            <p:spPr bwMode="auto">
              <a:xfrm>
                <a:off x="3326" y="288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3</a:t>
                </a:r>
              </a:p>
            </p:txBody>
          </p:sp>
        </p:grpSp>
      </p:grpSp>
      <p:graphicFrame>
        <p:nvGraphicFramePr>
          <p:cNvPr id="111641" name="Object 25"/>
          <p:cNvGraphicFramePr>
            <a:graphicFrameLocks noChangeAspect="1"/>
          </p:cNvGraphicFramePr>
          <p:nvPr/>
        </p:nvGraphicFramePr>
        <p:xfrm>
          <a:off x="152401" y="4724400"/>
          <a:ext cx="534425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267005" progId="Excel.Sheet.8">
                  <p:embed/>
                </p:oleObj>
              </mc:Choice>
              <mc:Fallback>
                <p:oleObj name="Regneark" r:id="rId3" imgW="5343754" imgH="2670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4724400"/>
                        <a:ext cx="5344258" cy="2667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42" name="Line 26"/>
          <p:cNvSpPr>
            <a:spLocks noChangeShapeType="1"/>
          </p:cNvSpPr>
          <p:nvPr/>
        </p:nvSpPr>
        <p:spPr bwMode="auto">
          <a:xfrm flipV="1">
            <a:off x="6096000" y="34290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Line 27"/>
          <p:cNvSpPr>
            <a:spLocks noChangeShapeType="1"/>
          </p:cNvSpPr>
          <p:nvPr/>
        </p:nvSpPr>
        <p:spPr bwMode="auto">
          <a:xfrm>
            <a:off x="7391400" y="35052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4" name="Line 28"/>
          <p:cNvSpPr>
            <a:spLocks noChangeShapeType="1"/>
          </p:cNvSpPr>
          <p:nvPr/>
        </p:nvSpPr>
        <p:spPr bwMode="auto">
          <a:xfrm flipV="1">
            <a:off x="7924800" y="4267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5" name="Line 29"/>
          <p:cNvSpPr>
            <a:spLocks noChangeShapeType="1"/>
          </p:cNvSpPr>
          <p:nvPr/>
        </p:nvSpPr>
        <p:spPr bwMode="auto">
          <a:xfrm flipH="1">
            <a:off x="7848600" y="43434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6" name="Line 30"/>
          <p:cNvSpPr>
            <a:spLocks noChangeShapeType="1"/>
          </p:cNvSpPr>
          <p:nvPr/>
        </p:nvSpPr>
        <p:spPr bwMode="auto">
          <a:xfrm flipH="1">
            <a:off x="5791200" y="5943600"/>
            <a:ext cx="1828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7" name="Line 31"/>
          <p:cNvSpPr>
            <a:spLocks noChangeShapeType="1"/>
          </p:cNvSpPr>
          <p:nvPr/>
        </p:nvSpPr>
        <p:spPr bwMode="auto">
          <a:xfrm flipV="1">
            <a:off x="5715000" y="51816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8" name="Line 32"/>
          <p:cNvSpPr>
            <a:spLocks noChangeShapeType="1"/>
          </p:cNvSpPr>
          <p:nvPr/>
        </p:nvSpPr>
        <p:spPr bwMode="auto">
          <a:xfrm flipH="1" flipV="1">
            <a:off x="6096000" y="4267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1649" name="Object 33"/>
          <p:cNvGraphicFramePr>
            <a:graphicFrameLocks noChangeAspect="1"/>
          </p:cNvGraphicFramePr>
          <p:nvPr/>
        </p:nvGraphicFramePr>
        <p:xfrm>
          <a:off x="152401" y="1676400"/>
          <a:ext cx="534425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5343754" imgH="267005" progId="Excel.Sheet.8">
                  <p:embed/>
                </p:oleObj>
              </mc:Choice>
              <mc:Fallback>
                <p:oleObj name="Regneark" r:id="rId5" imgW="5343754" imgH="2670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1676400"/>
                        <a:ext cx="5344258" cy="2667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50" name="Line 34"/>
          <p:cNvSpPr>
            <a:spLocks noChangeShapeType="1"/>
          </p:cNvSpPr>
          <p:nvPr/>
        </p:nvSpPr>
        <p:spPr bwMode="auto">
          <a:xfrm>
            <a:off x="1371600" y="2057400"/>
            <a:ext cx="30480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51" name="Line 35"/>
          <p:cNvSpPr>
            <a:spLocks noChangeShapeType="1"/>
          </p:cNvSpPr>
          <p:nvPr/>
        </p:nvSpPr>
        <p:spPr bwMode="auto">
          <a:xfrm flipH="1">
            <a:off x="1371600" y="2057400"/>
            <a:ext cx="30480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5791200" y="304800"/>
            <a:ext cx="3124200" cy="2971800"/>
            <a:chOff x="3648" y="192"/>
            <a:chExt cx="1968" cy="1872"/>
          </a:xfrm>
        </p:grpSpPr>
        <p:grpSp>
          <p:nvGrpSpPr>
            <p:cNvPr id="2078" name="Group 37"/>
            <p:cNvGrpSpPr>
              <a:grpSpLocks/>
            </p:cNvGrpSpPr>
            <p:nvPr/>
          </p:nvGrpSpPr>
          <p:grpSpPr bwMode="auto">
            <a:xfrm>
              <a:off x="4992" y="1824"/>
              <a:ext cx="192" cy="192"/>
              <a:chOff x="4992" y="1824"/>
              <a:chExt cx="192" cy="192"/>
            </a:xfrm>
          </p:grpSpPr>
          <p:sp>
            <p:nvSpPr>
              <p:cNvPr id="2097" name="Oval 38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98" name="Text Box 39"/>
              <p:cNvSpPr txBox="1">
                <a:spLocks noChangeArrowheads="1"/>
              </p:cNvSpPr>
              <p:nvPr/>
            </p:nvSpPr>
            <p:spPr bwMode="auto">
              <a:xfrm>
                <a:off x="5006" y="1833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2079" name="Group 40"/>
            <p:cNvGrpSpPr>
              <a:grpSpLocks/>
            </p:cNvGrpSpPr>
            <p:nvPr/>
          </p:nvGrpSpPr>
          <p:grpSpPr bwMode="auto">
            <a:xfrm>
              <a:off x="4176" y="1248"/>
              <a:ext cx="192" cy="192"/>
              <a:chOff x="4176" y="1248"/>
              <a:chExt cx="192" cy="192"/>
            </a:xfrm>
          </p:grpSpPr>
          <p:sp>
            <p:nvSpPr>
              <p:cNvPr id="2095" name="Oval 41"/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96" name="Text Box 42"/>
              <p:cNvSpPr txBox="1">
                <a:spLocks noChangeArrowheads="1"/>
              </p:cNvSpPr>
              <p:nvPr/>
            </p:nvSpPr>
            <p:spPr bwMode="auto">
              <a:xfrm>
                <a:off x="4190" y="1257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2080" name="Group 43"/>
            <p:cNvGrpSpPr>
              <a:grpSpLocks/>
            </p:cNvGrpSpPr>
            <p:nvPr/>
          </p:nvGrpSpPr>
          <p:grpSpPr bwMode="auto">
            <a:xfrm>
              <a:off x="3648" y="1872"/>
              <a:ext cx="192" cy="192"/>
              <a:chOff x="3648" y="1872"/>
              <a:chExt cx="192" cy="192"/>
            </a:xfrm>
          </p:grpSpPr>
          <p:sp>
            <p:nvSpPr>
              <p:cNvPr id="2093" name="Oval 44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94" name="Text Box 45"/>
              <p:cNvSpPr txBox="1">
                <a:spLocks noChangeArrowheads="1"/>
              </p:cNvSpPr>
              <p:nvPr/>
            </p:nvSpPr>
            <p:spPr bwMode="auto">
              <a:xfrm>
                <a:off x="3662" y="1881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2081" name="Group 46"/>
            <p:cNvGrpSpPr>
              <a:grpSpLocks/>
            </p:cNvGrpSpPr>
            <p:nvPr/>
          </p:nvGrpSpPr>
          <p:grpSpPr bwMode="auto">
            <a:xfrm>
              <a:off x="4704" y="192"/>
              <a:ext cx="192" cy="192"/>
              <a:chOff x="4704" y="192"/>
              <a:chExt cx="192" cy="192"/>
            </a:xfrm>
          </p:grpSpPr>
          <p:sp>
            <p:nvSpPr>
              <p:cNvPr id="2091" name="Oval 47"/>
              <p:cNvSpPr>
                <a:spLocks noChangeArrowheads="1"/>
              </p:cNvSpPr>
              <p:nvPr/>
            </p:nvSpPr>
            <p:spPr bwMode="auto">
              <a:xfrm>
                <a:off x="4704" y="192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92" name="Text Box 48"/>
              <p:cNvSpPr txBox="1">
                <a:spLocks noChangeArrowheads="1"/>
              </p:cNvSpPr>
              <p:nvPr/>
            </p:nvSpPr>
            <p:spPr bwMode="auto">
              <a:xfrm>
                <a:off x="4718" y="201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5</a:t>
                </a:r>
              </a:p>
            </p:txBody>
          </p:sp>
        </p:grpSp>
        <p:grpSp>
          <p:nvGrpSpPr>
            <p:cNvPr id="2082" name="Group 49"/>
            <p:cNvGrpSpPr>
              <a:grpSpLocks/>
            </p:cNvGrpSpPr>
            <p:nvPr/>
          </p:nvGrpSpPr>
          <p:grpSpPr bwMode="auto">
            <a:xfrm>
              <a:off x="4992" y="912"/>
              <a:ext cx="192" cy="192"/>
              <a:chOff x="4992" y="912"/>
              <a:chExt cx="192" cy="192"/>
            </a:xfrm>
          </p:grpSpPr>
          <p:sp>
            <p:nvSpPr>
              <p:cNvPr id="2089" name="Oval 50"/>
              <p:cNvSpPr>
                <a:spLocks noChangeArrowheads="1"/>
              </p:cNvSpPr>
              <p:nvPr/>
            </p:nvSpPr>
            <p:spPr bwMode="auto">
              <a:xfrm>
                <a:off x="4992" y="912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90" name="Text Box 51"/>
              <p:cNvSpPr txBox="1">
                <a:spLocks noChangeArrowheads="1"/>
              </p:cNvSpPr>
              <p:nvPr/>
            </p:nvSpPr>
            <p:spPr bwMode="auto">
              <a:xfrm>
                <a:off x="5006" y="921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7</a:t>
                </a:r>
              </a:p>
            </p:txBody>
          </p:sp>
        </p:grpSp>
        <p:grpSp>
          <p:nvGrpSpPr>
            <p:cNvPr id="2083" name="Group 52"/>
            <p:cNvGrpSpPr>
              <a:grpSpLocks/>
            </p:cNvGrpSpPr>
            <p:nvPr/>
          </p:nvGrpSpPr>
          <p:grpSpPr bwMode="auto">
            <a:xfrm>
              <a:off x="3888" y="720"/>
              <a:ext cx="192" cy="192"/>
              <a:chOff x="3888" y="720"/>
              <a:chExt cx="192" cy="192"/>
            </a:xfrm>
          </p:grpSpPr>
          <p:sp>
            <p:nvSpPr>
              <p:cNvPr id="2087" name="Oval 53"/>
              <p:cNvSpPr>
                <a:spLocks noChangeArrowheads="1"/>
              </p:cNvSpPr>
              <p:nvPr/>
            </p:nvSpPr>
            <p:spPr bwMode="auto">
              <a:xfrm>
                <a:off x="3888" y="720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88" name="Text Box 54"/>
              <p:cNvSpPr txBox="1">
                <a:spLocks noChangeArrowheads="1"/>
              </p:cNvSpPr>
              <p:nvPr/>
            </p:nvSpPr>
            <p:spPr bwMode="auto">
              <a:xfrm>
                <a:off x="3902" y="72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2084" name="Group 55"/>
            <p:cNvGrpSpPr>
              <a:grpSpLocks/>
            </p:cNvGrpSpPr>
            <p:nvPr/>
          </p:nvGrpSpPr>
          <p:grpSpPr bwMode="auto">
            <a:xfrm>
              <a:off x="5424" y="720"/>
              <a:ext cx="192" cy="192"/>
              <a:chOff x="5424" y="720"/>
              <a:chExt cx="192" cy="192"/>
            </a:xfrm>
          </p:grpSpPr>
          <p:sp>
            <p:nvSpPr>
              <p:cNvPr id="2085" name="Oval 56"/>
              <p:cNvSpPr>
                <a:spLocks noChangeArrowheads="1"/>
              </p:cNvSpPr>
              <p:nvPr/>
            </p:nvSpPr>
            <p:spPr bwMode="auto">
              <a:xfrm>
                <a:off x="5424" y="720"/>
                <a:ext cx="192" cy="19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endParaRPr lang="nb-NO" altLang="en-US"/>
              </a:p>
            </p:txBody>
          </p:sp>
          <p:sp>
            <p:nvSpPr>
              <p:cNvPr id="2086" name="Text Box 57"/>
              <p:cNvSpPr txBox="1">
                <a:spLocks noChangeArrowheads="1"/>
              </p:cNvSpPr>
              <p:nvPr/>
            </p:nvSpPr>
            <p:spPr bwMode="auto">
              <a:xfrm>
                <a:off x="5438" y="729"/>
                <a:ext cx="16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/>
                <a:r>
                  <a:rPr lang="nb-NO" altLang="en-US" sz="1200" b="1"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111674" name="Line 58"/>
          <p:cNvSpPr>
            <a:spLocks noChangeShapeType="1"/>
          </p:cNvSpPr>
          <p:nvPr/>
        </p:nvSpPr>
        <p:spPr bwMode="auto">
          <a:xfrm flipH="1">
            <a:off x="5943600" y="1447800"/>
            <a:ext cx="381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5" name="Line 59"/>
          <p:cNvSpPr>
            <a:spLocks noChangeShapeType="1"/>
          </p:cNvSpPr>
          <p:nvPr/>
        </p:nvSpPr>
        <p:spPr bwMode="auto">
          <a:xfrm flipV="1">
            <a:off x="6096000" y="1676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6" name="Line 60"/>
          <p:cNvSpPr>
            <a:spLocks noChangeShapeType="1"/>
          </p:cNvSpPr>
          <p:nvPr/>
        </p:nvSpPr>
        <p:spPr bwMode="auto">
          <a:xfrm flipV="1">
            <a:off x="8229600" y="1371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7" name="Line 61"/>
          <p:cNvSpPr>
            <a:spLocks noChangeShapeType="1"/>
          </p:cNvSpPr>
          <p:nvPr/>
        </p:nvSpPr>
        <p:spPr bwMode="auto">
          <a:xfrm flipH="1">
            <a:off x="8153400" y="14478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8" name="Line 62"/>
          <p:cNvSpPr>
            <a:spLocks noChangeShapeType="1"/>
          </p:cNvSpPr>
          <p:nvPr/>
        </p:nvSpPr>
        <p:spPr bwMode="auto">
          <a:xfrm flipH="1" flipV="1">
            <a:off x="7620000" y="609600"/>
            <a:ext cx="381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79" name="Line 63"/>
          <p:cNvSpPr>
            <a:spLocks noChangeShapeType="1"/>
          </p:cNvSpPr>
          <p:nvPr/>
        </p:nvSpPr>
        <p:spPr bwMode="auto">
          <a:xfrm flipH="1">
            <a:off x="6858000" y="6096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80" name="Line 64"/>
          <p:cNvSpPr>
            <a:spLocks noChangeShapeType="1"/>
          </p:cNvSpPr>
          <p:nvPr/>
        </p:nvSpPr>
        <p:spPr bwMode="auto">
          <a:xfrm flipH="1" flipV="1">
            <a:off x="6400800" y="1371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81" name="Text Box 65"/>
          <p:cNvSpPr txBox="1">
            <a:spLocks noChangeArrowheads="1"/>
          </p:cNvSpPr>
          <p:nvPr/>
        </p:nvSpPr>
        <p:spPr bwMode="auto">
          <a:xfrm>
            <a:off x="228600" y="3048000"/>
            <a:ext cx="4526574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nb-NO" altLang="en-US" sz="3200" b="1">
                <a:solidFill>
                  <a:schemeClr val="tx2"/>
                </a:solidFill>
                <a:latin typeface="Tahoma" pitchFamily="34" charset="0"/>
              </a:rPr>
              <a:t>Move: </a:t>
            </a:r>
            <a:r>
              <a:rPr lang="nb-NO" altLang="en-US" sz="3200" b="1" i="1">
                <a:solidFill>
                  <a:schemeClr val="tx2"/>
                </a:solidFill>
                <a:latin typeface="Tahoma" pitchFamily="34" charset="0"/>
              </a:rPr>
              <a:t>Exchange(5,6)</a:t>
            </a:r>
            <a:endParaRPr lang="nb-NO" altLang="en-US" sz="3200" b="1">
              <a:solidFill>
                <a:schemeClr val="tx2"/>
              </a:solidFill>
              <a:latin typeface="Tahoma" pitchFamily="34" charset="0"/>
            </a:endParaRPr>
          </a:p>
        </p:txBody>
      </p: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5638800" y="3505200"/>
            <a:ext cx="2057400" cy="2438400"/>
            <a:chOff x="3552" y="2208"/>
            <a:chExt cx="1296" cy="1536"/>
          </a:xfrm>
        </p:grpSpPr>
        <p:sp>
          <p:nvSpPr>
            <p:cNvPr id="2074" name="Line 67"/>
            <p:cNvSpPr>
              <a:spLocks noChangeShapeType="1"/>
            </p:cNvSpPr>
            <p:nvPr/>
          </p:nvSpPr>
          <p:spPr bwMode="auto">
            <a:xfrm flipH="1">
              <a:off x="4128" y="2208"/>
              <a:ext cx="432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68"/>
            <p:cNvSpPr>
              <a:spLocks noChangeShapeType="1"/>
            </p:cNvSpPr>
            <p:nvPr/>
          </p:nvSpPr>
          <p:spPr bwMode="auto">
            <a:xfrm flipH="1" flipV="1">
              <a:off x="4608" y="2208"/>
              <a:ext cx="240" cy="1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69"/>
            <p:cNvSpPr>
              <a:spLocks noChangeShapeType="1"/>
            </p:cNvSpPr>
            <p:nvPr/>
          </p:nvSpPr>
          <p:spPr bwMode="auto">
            <a:xfrm flipV="1">
              <a:off x="3648" y="2832"/>
              <a:ext cx="1152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Line 70"/>
            <p:cNvSpPr>
              <a:spLocks noChangeShapeType="1"/>
            </p:cNvSpPr>
            <p:nvPr/>
          </p:nvSpPr>
          <p:spPr bwMode="auto">
            <a:xfrm flipH="1">
              <a:off x="3552" y="2736"/>
              <a:ext cx="24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05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1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50" grpId="0" animBg="1"/>
      <p:bldP spid="111651" grpId="0" animBg="1"/>
      <p:bldP spid="111674" grpId="0" animBg="1"/>
      <p:bldP spid="111675" grpId="0" animBg="1"/>
      <p:bldP spid="111676" grpId="0" animBg="1"/>
      <p:bldP spid="111677" grpId="0" animBg="1"/>
      <p:bldP spid="111678" grpId="0" animBg="1"/>
      <p:bldP spid="111679" grpId="0" animBg="1"/>
      <p:bldP spid="111680" grpId="0" animBg="1"/>
      <p:bldP spid="11168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70A3703-05DA-48AA-9D32-06614874FAF8}" type="slidenum">
              <a:rPr lang="en-GB" altLang="en-US" sz="1400" smtClean="0"/>
              <a:pPr/>
              <a:t>3</a:t>
            </a:fld>
            <a:endParaRPr lang="en-GB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Tabu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dirty="0"/>
              <a:t>The word tabu (or taboo) comes from Tongan</a:t>
            </a:r>
          </a:p>
          <a:p>
            <a:pPr lvl="1" eaLnBrk="1" hangingPunct="1"/>
            <a:r>
              <a:rPr lang="nb-NO" altLang="en-US" dirty="0"/>
              <a:t>a language of Polynesia</a:t>
            </a:r>
          </a:p>
          <a:p>
            <a:pPr lvl="1" eaLnBrk="1" hangingPunct="1"/>
            <a:r>
              <a:rPr lang="nb-NO" altLang="en-US" dirty="0"/>
              <a:t>used by the aborigines of Tonga island to indicate things that cannot be touched because they are sacred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nb-NO" altLang="en-US" i="1" dirty="0"/>
              <a:t>”Loaded with a dangerous, unnatural force”</a:t>
            </a:r>
          </a:p>
          <a:p>
            <a:pPr eaLnBrk="1" hangingPunct="1"/>
            <a:r>
              <a:rPr lang="nb-NO" altLang="en-US" i="1" dirty="0"/>
              <a:t>”Banned due to moral, taste or risk”</a:t>
            </a:r>
          </a:p>
        </p:txBody>
      </p:sp>
    </p:spTree>
    <p:extLst>
      <p:ext uri="{BB962C8B-B14F-4D97-AF65-F5344CB8AC3E}">
        <p14:creationId xmlns:p14="http://schemas.microsoft.com/office/powerpoint/2010/main" val="3963177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61B1546-BA4C-4C3F-B93A-E61A7A82B390}" type="slidenum">
              <a:rPr lang="en-GB" altLang="en-US" sz="1400" smtClean="0"/>
              <a:pPr/>
              <a:t>30</a:t>
            </a:fld>
            <a:endParaRPr lang="en-GB" altLang="en-US" sz="1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TSP Example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212" y="1489076"/>
            <a:ext cx="7485185" cy="4359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en-US" sz="2400" dirty="0"/>
              <a:t>Number of neighbors:</a:t>
            </a:r>
          </a:p>
          <a:p>
            <a:pPr eaLnBrk="1" hangingPunct="1">
              <a:lnSpc>
                <a:spcPct val="90000"/>
              </a:lnSpc>
            </a:pPr>
            <a:endParaRPr lang="nb-NO" altLang="en-US" sz="2400" dirty="0"/>
          </a:p>
          <a:p>
            <a:pPr eaLnBrk="1" hangingPunct="1">
              <a:lnSpc>
                <a:spcPct val="90000"/>
              </a:lnSpc>
            </a:pPr>
            <a:r>
              <a:rPr lang="nb-NO" altLang="en-US" sz="2400" dirty="0"/>
              <a:t>For every neighbor: </a:t>
            </a:r>
            <a:r>
              <a:rPr lang="nb-NO" altLang="en-US" sz="2400" i="1" dirty="0"/>
              <a:t>Move value</a:t>
            </a:r>
          </a:p>
          <a:p>
            <a:pPr eaLnBrk="1" hangingPunct="1">
              <a:lnSpc>
                <a:spcPct val="90000"/>
              </a:lnSpc>
            </a:pPr>
            <a:endParaRPr lang="nb-NO" altLang="en-US" sz="2400" dirty="0"/>
          </a:p>
          <a:p>
            <a:pPr eaLnBrk="1" hangingPunct="1">
              <a:lnSpc>
                <a:spcPct val="90000"/>
              </a:lnSpc>
            </a:pPr>
            <a:endParaRPr lang="nb-NO" altLang="en-US" sz="2400" dirty="0"/>
          </a:p>
          <a:p>
            <a:pPr eaLnBrk="1" hangingPunct="1">
              <a:lnSpc>
                <a:spcPct val="90000"/>
              </a:lnSpc>
            </a:pPr>
            <a:r>
              <a:rPr lang="nb-NO" altLang="en-US" sz="2400" dirty="0"/>
              <a:t>Choice of tabu criterion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 dirty="0"/>
              <a:t>Attribute: cities involved in a move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 dirty="0"/>
              <a:t>Moves involving the same cities are tabu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 dirty="0"/>
              <a:t>Tabu tenure = 3 (fixed)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400" dirty="0"/>
              <a:t>Aspiration criterion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000" dirty="0"/>
              <a:t>new best solution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29849"/>
              </p:ext>
            </p:extLst>
          </p:nvPr>
        </p:nvGraphicFramePr>
        <p:xfrm>
          <a:off x="4267200" y="1143000"/>
          <a:ext cx="62278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400" imgH="457200" progId="Equation.DSMT4">
                  <p:embed/>
                </p:oleObj>
              </mc:Choice>
              <mc:Fallback>
                <p:oleObj name="Equation" r:id="rId3" imgW="26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143000"/>
                        <a:ext cx="622789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1447800" y="2781301"/>
          <a:ext cx="5005754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228600" progId="Equation.DSMT4">
                  <p:embed/>
                </p:oleObj>
              </mc:Choice>
              <mc:Fallback>
                <p:oleObj name="Equation" r:id="rId5" imgW="255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81301"/>
                        <a:ext cx="5005754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88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EEE78C2-97AE-4D3C-88F3-7D33B4431E0D}" type="slidenum">
              <a:rPr lang="en-GB" altLang="en-US" sz="1400" smtClean="0"/>
              <a:pPr/>
              <a:t>31</a:t>
            </a:fld>
            <a:endParaRPr lang="en-GB" altLang="en-US" sz="14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TSP Example: Data structure</a:t>
            </a:r>
            <a:endParaRPr lang="nb-NO" altLang="en-US" sz="36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16574" y="3789364"/>
          <a:ext cx="73914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906" imgH="1571955" progId="Excel.Sheet.8">
                  <p:embed/>
                </p:oleObj>
              </mc:Choice>
              <mc:Fallback>
                <p:oleObj name="Worksheet" r:id="rId3" imgW="5343906" imgH="157195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74" y="3789364"/>
                        <a:ext cx="7391400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en-US"/>
              <a:t>Data structure: triangular table, storing the number of iterations until moves are legal</a:t>
            </a:r>
          </a:p>
          <a:p>
            <a:pPr eaLnBrk="1" hangingPunct="1"/>
            <a:r>
              <a:rPr lang="nb-NO" altLang="en-US"/>
              <a:t> Updated for every move</a:t>
            </a:r>
          </a:p>
          <a:p>
            <a:pPr eaLnBrk="1" hangingPunct="1">
              <a:spcBef>
                <a:spcPct val="0"/>
              </a:spcBef>
            </a:pPr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917438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BBE816E-73D8-4BA1-A179-7F8EA2126AAF}" type="slidenum">
              <a:rPr lang="en-GB" altLang="en-US" sz="1400" smtClean="0"/>
              <a:pPr/>
              <a:t>32</a:t>
            </a:fld>
            <a:endParaRPr lang="en-GB" alt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9" y="188913"/>
            <a:ext cx="870731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/>
              <a:t>TSP Example: Tabu Criteria/Attributes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83931" y="5157788"/>
          <a:ext cx="5486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409956" progId="Excel.Sheet.8">
                  <p:embed/>
                </p:oleObj>
              </mc:Choice>
              <mc:Fallback>
                <p:oleObj name="Regneark" r:id="rId3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1" y="5157788"/>
                        <a:ext cx="54864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701812" y="3141663"/>
            <a:ext cx="3124200" cy="2971800"/>
            <a:chOff x="3696" y="1872"/>
            <a:chExt cx="1968" cy="1872"/>
          </a:xfrm>
        </p:grpSpPr>
        <p:grpSp>
          <p:nvGrpSpPr>
            <p:cNvPr id="5127" name="Group 5"/>
            <p:cNvGrpSpPr>
              <a:grpSpLocks/>
            </p:cNvGrpSpPr>
            <p:nvPr/>
          </p:nvGrpSpPr>
          <p:grpSpPr bwMode="auto">
            <a:xfrm>
              <a:off x="3696" y="1872"/>
              <a:ext cx="1968" cy="1872"/>
              <a:chOff x="3648" y="192"/>
              <a:chExt cx="1968" cy="1872"/>
            </a:xfrm>
          </p:grpSpPr>
          <p:grpSp>
            <p:nvGrpSpPr>
              <p:cNvPr id="5135" name="Group 6"/>
              <p:cNvGrpSpPr>
                <a:grpSpLocks/>
              </p:cNvGrpSpPr>
              <p:nvPr/>
            </p:nvGrpSpPr>
            <p:grpSpPr bwMode="auto">
              <a:xfrm>
                <a:off x="4992" y="1824"/>
                <a:ext cx="192" cy="192"/>
                <a:chOff x="4992" y="1824"/>
                <a:chExt cx="192" cy="192"/>
              </a:xfrm>
            </p:grpSpPr>
            <p:sp>
              <p:nvSpPr>
                <p:cNvPr id="5154" name="Oval 7"/>
                <p:cNvSpPr>
                  <a:spLocks noChangeArrowheads="1"/>
                </p:cNvSpPr>
                <p:nvPr/>
              </p:nvSpPr>
              <p:spPr bwMode="auto">
                <a:xfrm>
                  <a:off x="4992" y="1824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5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006" y="1833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5136" name="Group 9"/>
              <p:cNvGrpSpPr>
                <a:grpSpLocks/>
              </p:cNvGrpSpPr>
              <p:nvPr/>
            </p:nvGrpSpPr>
            <p:grpSpPr bwMode="auto">
              <a:xfrm>
                <a:off x="4176" y="1248"/>
                <a:ext cx="192" cy="192"/>
                <a:chOff x="4176" y="1248"/>
                <a:chExt cx="192" cy="192"/>
              </a:xfrm>
            </p:grpSpPr>
            <p:sp>
              <p:nvSpPr>
                <p:cNvPr id="5152" name="Oval 10"/>
                <p:cNvSpPr>
                  <a:spLocks noChangeArrowheads="1"/>
                </p:cNvSpPr>
                <p:nvPr/>
              </p:nvSpPr>
              <p:spPr bwMode="auto">
                <a:xfrm>
                  <a:off x="4176" y="1248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5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190" y="1257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5137" name="Group 12"/>
              <p:cNvGrpSpPr>
                <a:grpSpLocks/>
              </p:cNvGrpSpPr>
              <p:nvPr/>
            </p:nvGrpSpPr>
            <p:grpSpPr bwMode="auto">
              <a:xfrm>
                <a:off x="3648" y="1872"/>
                <a:ext cx="192" cy="192"/>
                <a:chOff x="3648" y="1872"/>
                <a:chExt cx="192" cy="192"/>
              </a:xfrm>
            </p:grpSpPr>
            <p:sp>
              <p:nvSpPr>
                <p:cNvPr id="5150" name="Oval 13"/>
                <p:cNvSpPr>
                  <a:spLocks noChangeArrowheads="1"/>
                </p:cNvSpPr>
                <p:nvPr/>
              </p:nvSpPr>
              <p:spPr bwMode="auto">
                <a:xfrm>
                  <a:off x="3648" y="1872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5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62" y="1881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5138" name="Group 15"/>
              <p:cNvGrpSpPr>
                <a:grpSpLocks/>
              </p:cNvGrpSpPr>
              <p:nvPr/>
            </p:nvGrpSpPr>
            <p:grpSpPr bwMode="auto">
              <a:xfrm>
                <a:off x="4704" y="192"/>
                <a:ext cx="192" cy="192"/>
                <a:chOff x="4704" y="192"/>
                <a:chExt cx="192" cy="192"/>
              </a:xfrm>
            </p:grpSpPr>
            <p:sp>
              <p:nvSpPr>
                <p:cNvPr id="5148" name="Oval 16"/>
                <p:cNvSpPr>
                  <a:spLocks noChangeArrowheads="1"/>
                </p:cNvSpPr>
                <p:nvPr/>
              </p:nvSpPr>
              <p:spPr bwMode="auto">
                <a:xfrm>
                  <a:off x="4704" y="192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718" y="201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5139" name="Group 18"/>
              <p:cNvGrpSpPr>
                <a:grpSpLocks/>
              </p:cNvGrpSpPr>
              <p:nvPr/>
            </p:nvGrpSpPr>
            <p:grpSpPr bwMode="auto">
              <a:xfrm>
                <a:off x="4992" y="912"/>
                <a:ext cx="192" cy="192"/>
                <a:chOff x="4992" y="912"/>
                <a:chExt cx="192" cy="192"/>
              </a:xfrm>
            </p:grpSpPr>
            <p:sp>
              <p:nvSpPr>
                <p:cNvPr id="5146" name="Oval 19"/>
                <p:cNvSpPr>
                  <a:spLocks noChangeArrowheads="1"/>
                </p:cNvSpPr>
                <p:nvPr/>
              </p:nvSpPr>
              <p:spPr bwMode="auto">
                <a:xfrm>
                  <a:off x="4992" y="912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4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006" y="921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5140" name="Group 21"/>
              <p:cNvGrpSpPr>
                <a:grpSpLocks/>
              </p:cNvGrpSpPr>
              <p:nvPr/>
            </p:nvGrpSpPr>
            <p:grpSpPr bwMode="auto">
              <a:xfrm>
                <a:off x="3888" y="720"/>
                <a:ext cx="192" cy="192"/>
                <a:chOff x="3888" y="720"/>
                <a:chExt cx="192" cy="192"/>
              </a:xfrm>
            </p:grpSpPr>
            <p:sp>
              <p:nvSpPr>
                <p:cNvPr id="5144" name="Oval 22"/>
                <p:cNvSpPr>
                  <a:spLocks noChangeArrowheads="1"/>
                </p:cNvSpPr>
                <p:nvPr/>
              </p:nvSpPr>
              <p:spPr bwMode="auto">
                <a:xfrm>
                  <a:off x="3888" y="720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4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902" y="729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5141" name="Group 24"/>
              <p:cNvGrpSpPr>
                <a:grpSpLocks/>
              </p:cNvGrpSpPr>
              <p:nvPr/>
            </p:nvGrpSpPr>
            <p:grpSpPr bwMode="auto">
              <a:xfrm>
                <a:off x="5424" y="720"/>
                <a:ext cx="192" cy="192"/>
                <a:chOff x="5424" y="720"/>
                <a:chExt cx="192" cy="192"/>
              </a:xfrm>
            </p:grpSpPr>
            <p:sp>
              <p:nvSpPr>
                <p:cNvPr id="5142" name="Oval 25"/>
                <p:cNvSpPr>
                  <a:spLocks noChangeArrowheads="1"/>
                </p:cNvSpPr>
                <p:nvPr/>
              </p:nvSpPr>
              <p:spPr bwMode="auto">
                <a:xfrm>
                  <a:off x="5424" y="720"/>
                  <a:ext cx="192" cy="192"/>
                </a:xfrm>
                <a:prstGeom prst="ellipse">
                  <a:avLst/>
                </a:pr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nb-NO" altLang="en-US"/>
                </a:p>
              </p:txBody>
            </p:sp>
            <p:sp>
              <p:nvSpPr>
                <p:cNvPr id="514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438" y="729"/>
                  <a:ext cx="165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/>
                  <a:r>
                    <a:rPr lang="nb-NO" altLang="en-US" sz="1200" b="1">
                      <a:latin typeface="Times New Roman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5128" name="Line 27"/>
            <p:cNvSpPr>
              <a:spLocks noChangeShapeType="1"/>
            </p:cNvSpPr>
            <p:nvPr/>
          </p:nvSpPr>
          <p:spPr bwMode="auto">
            <a:xfrm>
              <a:off x="4032" y="2592"/>
              <a:ext cx="100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28"/>
            <p:cNvSpPr>
              <a:spLocks noChangeShapeType="1"/>
            </p:cNvSpPr>
            <p:nvPr/>
          </p:nvSpPr>
          <p:spPr bwMode="auto">
            <a:xfrm flipV="1">
              <a:off x="3888" y="3072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29"/>
            <p:cNvSpPr>
              <a:spLocks noChangeShapeType="1"/>
            </p:cNvSpPr>
            <p:nvPr/>
          </p:nvSpPr>
          <p:spPr bwMode="auto">
            <a:xfrm flipV="1">
              <a:off x="5232" y="2544"/>
              <a:ext cx="24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30"/>
            <p:cNvSpPr>
              <a:spLocks noChangeShapeType="1"/>
            </p:cNvSpPr>
            <p:nvPr/>
          </p:nvSpPr>
          <p:spPr bwMode="auto">
            <a:xfrm flipH="1" flipV="1">
              <a:off x="4896" y="2016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31"/>
            <p:cNvSpPr>
              <a:spLocks noChangeShapeType="1"/>
            </p:cNvSpPr>
            <p:nvPr/>
          </p:nvSpPr>
          <p:spPr bwMode="auto">
            <a:xfrm flipV="1">
              <a:off x="5088" y="2784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32"/>
            <p:cNvSpPr>
              <a:spLocks noChangeShapeType="1"/>
            </p:cNvSpPr>
            <p:nvPr/>
          </p:nvSpPr>
          <p:spPr bwMode="auto">
            <a:xfrm flipH="1">
              <a:off x="3792" y="2064"/>
              <a:ext cx="1008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33"/>
            <p:cNvSpPr>
              <a:spLocks noChangeShapeType="1"/>
            </p:cNvSpPr>
            <p:nvPr/>
          </p:nvSpPr>
          <p:spPr bwMode="auto">
            <a:xfrm flipH="1" flipV="1">
              <a:off x="4080" y="2544"/>
              <a:ext cx="19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2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2819400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en-US" sz="2800"/>
              <a:t>Illegal to operate on given cities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Illegal to change the city in position </a:t>
            </a:r>
            <a:r>
              <a:rPr lang="nb-NO" altLang="en-US" sz="2800" i="1"/>
              <a:t>k</a:t>
            </a:r>
            <a:r>
              <a:rPr lang="nb-NO" altLang="en-US" sz="2800"/>
              <a:t> in the vector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Criteria on edges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Links often present in good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Length of links w.r.t. the average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en-US" sz="2800"/>
              <a:t>For permutation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en-US" sz="2400"/>
              <a:t>Attributes related to previous/next </a:t>
            </a:r>
            <a:br>
              <a:rPr lang="nb-NO" altLang="en-US" sz="2400"/>
            </a:br>
            <a:r>
              <a:rPr lang="nb-NO" altLang="en-US" sz="2400"/>
              <a:t>often work well</a:t>
            </a:r>
          </a:p>
        </p:txBody>
      </p:sp>
    </p:spTree>
    <p:extLst>
      <p:ext uri="{BB962C8B-B14F-4D97-AF65-F5344CB8AC3E}">
        <p14:creationId xmlns:p14="http://schemas.microsoft.com/office/powerpoint/2010/main" val="1122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CC823AC-B5E7-40BD-83BE-3DBF3B96516D}" type="slidenum">
              <a:rPr lang="en-GB" altLang="en-US" sz="1400" smtClean="0"/>
              <a:pPr/>
              <a:t>33</a:t>
            </a:fld>
            <a:endParaRPr lang="en-GB" altLang="en-US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TSP Example: Iteration 0</a:t>
            </a:r>
            <a:endParaRPr lang="nb-NO" altLang="en-US" sz="3200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783981" y="3573464"/>
          <a:ext cx="73914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1571854" progId="Excel.Sheet.8">
                  <p:embed/>
                </p:oleObj>
              </mc:Choice>
              <mc:Fallback>
                <p:oleObj name="Regneark" r:id="rId3" imgW="5343754" imgH="1571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81" y="3573464"/>
                        <a:ext cx="7391400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716574" y="2133601"/>
          <a:ext cx="54864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5343754" imgH="409956" progId="Excel.Sheet.8">
                  <p:embed/>
                </p:oleObj>
              </mc:Choice>
              <mc:Fallback>
                <p:oleObj name="Regneark" r:id="rId5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74" y="2133601"/>
                        <a:ext cx="54864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783981" y="30686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716574" y="1557338"/>
            <a:ext cx="38703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Starting solution: Value = 234</a:t>
            </a:r>
          </a:p>
        </p:txBody>
      </p:sp>
    </p:spTree>
    <p:extLst>
      <p:ext uri="{BB962C8B-B14F-4D97-AF65-F5344CB8AC3E}">
        <p14:creationId xmlns:p14="http://schemas.microsoft.com/office/powerpoint/2010/main" val="86884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EC33A6-0108-4AD7-9DE9-B38A82B35284}" type="slidenum">
              <a:rPr lang="en-GB" altLang="en-US" sz="1400" smtClean="0"/>
              <a:pPr/>
              <a:t>34</a:t>
            </a:fld>
            <a:endParaRPr lang="en-GB" altLang="en-US" sz="140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409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 dirty="0"/>
              <a:t>TSP Example: Iteration 1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17989" y="1700213"/>
          <a:ext cx="551717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409956" progId="Excel.Sheet.8">
                  <p:embed/>
                </p:oleObj>
              </mc:Choice>
              <mc:Fallback>
                <p:oleObj name="Regneark" r:id="rId3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1700213"/>
                        <a:ext cx="551717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234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98939" y="2565402"/>
            <a:ext cx="6134100" cy="915988"/>
            <a:chOff x="204" y="1616"/>
            <a:chExt cx="4186" cy="577"/>
          </a:xfrm>
        </p:grpSpPr>
        <p:graphicFrame>
          <p:nvGraphicFramePr>
            <p:cNvPr id="7173" name="Object 6"/>
            <p:cNvGraphicFramePr>
              <a:graphicFrameLocks noChangeAspect="1"/>
            </p:cNvGraphicFramePr>
            <p:nvPr/>
          </p:nvGraphicFramePr>
          <p:xfrm>
            <a:off x="217" y="1616"/>
            <a:ext cx="381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egneark" r:id="rId5" imgW="5343754" imgH="409956" progId="Excel.Sheet.8">
                    <p:embed/>
                  </p:oleObj>
                </mc:Choice>
                <mc:Fallback>
                  <p:oleObj name="Regneark" r:id="rId5" imgW="5343754" imgH="409956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" y="1616"/>
                          <a:ext cx="3810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AutoShape 12"/>
            <p:cNvSpPr>
              <a:spLocks noChangeArrowheads="1"/>
            </p:cNvSpPr>
            <p:nvPr/>
          </p:nvSpPr>
          <p:spPr bwMode="auto">
            <a:xfrm>
              <a:off x="4073" y="1661"/>
              <a:ext cx="317" cy="227"/>
            </a:xfrm>
            <a:prstGeom prst="leftArrow">
              <a:avLst>
                <a:gd name="adj1" fmla="val 50000"/>
                <a:gd name="adj2" fmla="val 34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185" name="Text Box 14"/>
            <p:cNvSpPr txBox="1">
              <a:spLocks noChangeArrowheads="1"/>
            </p:cNvSpPr>
            <p:nvPr/>
          </p:nvSpPr>
          <p:spPr bwMode="auto">
            <a:xfrm>
              <a:off x="204" y="1902"/>
              <a:ext cx="2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nb-NO" altLang="en-US"/>
                <a:t>After move: Value = 200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7989" y="3284539"/>
            <a:ext cx="6314342" cy="2803525"/>
            <a:chOff x="217" y="2069"/>
            <a:chExt cx="4309" cy="1766"/>
          </a:xfrm>
        </p:grpSpPr>
        <p:graphicFrame>
          <p:nvGraphicFramePr>
            <p:cNvPr id="7172" name="Object 28"/>
            <p:cNvGraphicFramePr>
              <a:graphicFrameLocks noChangeAspect="1"/>
            </p:cNvGraphicFramePr>
            <p:nvPr/>
          </p:nvGraphicFramePr>
          <p:xfrm>
            <a:off x="217" y="2568"/>
            <a:ext cx="4309" cy="1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egneark" r:id="rId7" imgW="5343754" imgH="1571854" progId="Excel.Sheet.8">
                    <p:embed/>
                  </p:oleObj>
                </mc:Choice>
                <mc:Fallback>
                  <p:oleObj name="Regneark" r:id="rId7" imgW="5343754" imgH="157185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" y="2568"/>
                          <a:ext cx="4309" cy="1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AutoShape 30"/>
            <p:cNvSpPr>
              <a:spLocks noChangeArrowheads="1"/>
            </p:cNvSpPr>
            <p:nvPr/>
          </p:nvSpPr>
          <p:spPr bwMode="auto">
            <a:xfrm>
              <a:off x="3029" y="2069"/>
              <a:ext cx="272" cy="318"/>
            </a:xfrm>
            <a:prstGeom prst="downArrow">
              <a:avLst>
                <a:gd name="adj1" fmla="val 50000"/>
                <a:gd name="adj2" fmla="val 292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183" name="Text Box 31"/>
            <p:cNvSpPr txBox="1">
              <a:spLocks noChangeArrowheads="1"/>
            </p:cNvSpPr>
            <p:nvPr/>
          </p:nvSpPr>
          <p:spPr bwMode="auto">
            <a:xfrm>
              <a:off x="3483" y="2296"/>
              <a:ext cx="9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nb-NO" altLang="en-US"/>
                <a:t>Tabu list: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968512" y="1268413"/>
            <a:ext cx="2564423" cy="1947862"/>
            <a:chOff x="4073" y="799"/>
            <a:chExt cx="1750" cy="1227"/>
          </a:xfrm>
        </p:grpSpPr>
        <p:graphicFrame>
          <p:nvGraphicFramePr>
            <p:cNvPr id="7171" name="Object 9"/>
            <p:cNvGraphicFramePr>
              <a:graphicFrameLocks noChangeAspect="1"/>
            </p:cNvGraphicFramePr>
            <p:nvPr/>
          </p:nvGraphicFramePr>
          <p:xfrm>
            <a:off x="4481" y="1117"/>
            <a:ext cx="1248" cy="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egneark" r:id="rId9" imgW="1533449" imgH="1209751" progId="Excel.Sheet.8">
                    <p:embed/>
                  </p:oleObj>
                </mc:Choice>
                <mc:Fallback>
                  <p:oleObj name="Regneark" r:id="rId9" imgW="1533449" imgH="120975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1" y="1117"/>
                          <a:ext cx="1248" cy="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AutoShape 11"/>
            <p:cNvSpPr>
              <a:spLocks noChangeArrowheads="1"/>
            </p:cNvSpPr>
            <p:nvPr/>
          </p:nvSpPr>
          <p:spPr bwMode="auto">
            <a:xfrm>
              <a:off x="4073" y="1026"/>
              <a:ext cx="317" cy="226"/>
            </a:xfrm>
            <a:prstGeom prst="rightArrow">
              <a:avLst>
                <a:gd name="adj1" fmla="val 50000"/>
                <a:gd name="adj2" fmla="val 350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nb-NO" altLang="en-US"/>
            </a:p>
          </p:txBody>
        </p:sp>
        <p:sp>
          <p:nvSpPr>
            <p:cNvPr id="7181" name="Text Box 32"/>
            <p:cNvSpPr txBox="1">
              <a:spLocks noChangeArrowheads="1"/>
            </p:cNvSpPr>
            <p:nvPr/>
          </p:nvSpPr>
          <p:spPr bwMode="auto">
            <a:xfrm>
              <a:off x="4481" y="799"/>
              <a:ext cx="1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nb-NO" altLang="en-US"/>
                <a:t>Candidate list: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4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20DD62C-5D48-409B-BCF2-607253EC8BF2}" type="slidenum">
              <a:rPr lang="en-GB" altLang="en-US" sz="1400" smtClean="0"/>
              <a:pPr/>
              <a:t>35</a:t>
            </a:fld>
            <a:endParaRPr lang="en-GB" altLang="en-US" sz="1400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/>
              <a:t>TSP Example: Iteration 2</a:t>
            </a:r>
          </a:p>
        </p:txBody>
      </p:sp>
      <p:graphicFrame>
        <p:nvGraphicFramePr>
          <p:cNvPr id="819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317989" y="4149726"/>
          <a:ext cx="6314342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525" imgH="1571625" progId="Excel.Sheet.8">
                  <p:embed/>
                </p:oleObj>
              </mc:Choice>
              <mc:Fallback>
                <p:oleObj name="Worksheet" r:id="rId3" imgW="5343525" imgH="15716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4149726"/>
                        <a:ext cx="6314342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200</a:t>
            </a: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252047" y="1628775"/>
          <a:ext cx="558311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5343754" imgH="409956" progId="Excel.Sheet.8">
                  <p:embed/>
                </p:oleObj>
              </mc:Choice>
              <mc:Fallback>
                <p:oleObj name="Regneark" r:id="rId5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47" y="1628775"/>
                        <a:ext cx="558311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517281" y="37163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517281" y="2349500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Candidate list:</a:t>
            </a:r>
          </a:p>
        </p:txBody>
      </p:sp>
      <p:graphicFrame>
        <p:nvGraphicFramePr>
          <p:cNvPr id="8196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45727" y="2276476"/>
          <a:ext cx="1793631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7" imgW="1533449" imgH="1209751" progId="Excel.Sheet.8">
                  <p:embed/>
                </p:oleObj>
              </mc:Choice>
              <mc:Fallback>
                <p:oleObj name="Regneark" r:id="rId7" imgW="1533449" imgH="12097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727" y="2276476"/>
                        <a:ext cx="1793631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21"/>
          <p:cNvSpPr>
            <a:spLocks noChangeShapeType="1"/>
          </p:cNvSpPr>
          <p:nvPr/>
        </p:nvSpPr>
        <p:spPr bwMode="auto">
          <a:xfrm flipH="1">
            <a:off x="4506059" y="2781300"/>
            <a:ext cx="663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5169877" y="2565400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Choose move (3,1)</a:t>
            </a:r>
          </a:p>
        </p:txBody>
      </p:sp>
    </p:spTree>
    <p:extLst>
      <p:ext uri="{BB962C8B-B14F-4D97-AF65-F5344CB8AC3E}">
        <p14:creationId xmlns:p14="http://schemas.microsoft.com/office/powerpoint/2010/main" val="659173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DD4A25F-C826-4FD8-9706-ADFED9466681}" type="slidenum">
              <a:rPr lang="en-GB" altLang="en-US" sz="1400" smtClean="0"/>
              <a:pPr/>
              <a:t>36</a:t>
            </a:fld>
            <a:endParaRPr lang="en-GB" altLang="en-US" sz="140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0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/>
              <a:t>TSP Example: Iteration 2</a:t>
            </a:r>
          </a:p>
        </p:txBody>
      </p:sp>
      <p:graphicFrame>
        <p:nvGraphicFramePr>
          <p:cNvPr id="9218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45727" y="2276476"/>
          <a:ext cx="1793631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1533449" imgH="1209751" progId="Excel.Sheet.8">
                  <p:embed/>
                </p:oleObj>
              </mc:Choice>
              <mc:Fallback>
                <p:oleObj name="Regneark" r:id="rId3" imgW="1533449" imgH="12097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727" y="2276476"/>
                        <a:ext cx="1793631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200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52047" y="1628775"/>
          <a:ext cx="558311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5343754" imgH="409956" progId="Excel.Sheet.8">
                  <p:embed/>
                </p:oleObj>
              </mc:Choice>
              <mc:Fallback>
                <p:oleObj name="Regneark" r:id="rId5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47" y="1628775"/>
                        <a:ext cx="558311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17281" y="37163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17281" y="2349500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Candidate list:</a:t>
            </a: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4506059" y="2781300"/>
            <a:ext cx="663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169877" y="2565400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Choose move (3,1)</a:t>
            </a:r>
          </a:p>
        </p:txBody>
      </p:sp>
      <p:graphicFrame>
        <p:nvGraphicFramePr>
          <p:cNvPr id="9220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7989" y="4149725"/>
          <a:ext cx="6311411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7" imgW="5343754" imgH="1571854" progId="Excel.Sheet.8">
                  <p:embed/>
                </p:oleObj>
              </mc:Choice>
              <mc:Fallback>
                <p:oleObj name="Regneark" r:id="rId7" imgW="5343754" imgH="1571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4149725"/>
                        <a:ext cx="6311411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Line 16"/>
          <p:cNvSpPr>
            <a:spLocks noChangeShapeType="1"/>
          </p:cNvSpPr>
          <p:nvPr/>
        </p:nvSpPr>
        <p:spPr bwMode="auto">
          <a:xfrm flipH="1">
            <a:off x="5369170" y="3644900"/>
            <a:ext cx="53193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5883520" y="3306763"/>
            <a:ext cx="2130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Update tabu list</a:t>
            </a:r>
          </a:p>
        </p:txBody>
      </p:sp>
    </p:spTree>
    <p:extLst>
      <p:ext uri="{BB962C8B-B14F-4D97-AF65-F5344CB8AC3E}">
        <p14:creationId xmlns:p14="http://schemas.microsoft.com/office/powerpoint/2010/main" val="2339770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2728C82-F707-4582-9C23-840A250E06E4}" type="slidenum">
              <a:rPr lang="en-GB" altLang="en-US" sz="1400" smtClean="0"/>
              <a:pPr/>
              <a:t>37</a:t>
            </a:fld>
            <a:endParaRPr lang="en-GB" altLang="en-US" sz="140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1" y="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/>
              <a:t>TSP Example: Iteration 3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198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517281" y="37163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517281" y="2349500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Candidate list:</a:t>
            </a:r>
          </a:p>
        </p:txBody>
      </p:sp>
      <p:sp>
        <p:nvSpPr>
          <p:cNvPr id="10250" name="Line 8"/>
          <p:cNvSpPr>
            <a:spLocks noChangeShapeType="1"/>
          </p:cNvSpPr>
          <p:nvPr/>
        </p:nvSpPr>
        <p:spPr bwMode="auto">
          <a:xfrm flipH="1">
            <a:off x="4438651" y="2924175"/>
            <a:ext cx="663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5102469" y="2708275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Choose move (2,4)</a:t>
            </a:r>
          </a:p>
        </p:txBody>
      </p:sp>
      <p:graphicFrame>
        <p:nvGraphicFramePr>
          <p:cNvPr id="1024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317989" y="4149725"/>
          <a:ext cx="6311411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525" imgH="1571625" progId="Excel.Sheet.8">
                  <p:embed/>
                </p:oleObj>
              </mc:Choice>
              <mc:Fallback>
                <p:oleObj name="Worksheet" r:id="rId3" imgW="5343525" imgH="15716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4149725"/>
                        <a:ext cx="6311411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517281" y="1700213"/>
          <a:ext cx="5486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5343754" imgH="409956" progId="Excel.Sheet.8">
                  <p:embed/>
                </p:oleObj>
              </mc:Choice>
              <mc:Fallback>
                <p:oleObj name="Regneark" r:id="rId5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81" y="1700213"/>
                        <a:ext cx="54864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8"/>
          <p:cNvGraphicFramePr>
            <a:graphicFrameLocks noChangeAspect="1"/>
          </p:cNvGraphicFramePr>
          <p:nvPr/>
        </p:nvGraphicFramePr>
        <p:xfrm>
          <a:off x="2511669" y="2349500"/>
          <a:ext cx="18288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7" imgW="1533449" imgH="1209751" progId="Excel.Sheet.8">
                  <p:embed/>
                </p:oleObj>
              </mc:Choice>
              <mc:Fallback>
                <p:oleObj name="Regneark" r:id="rId7" imgW="1533449" imgH="12097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669" y="2349500"/>
                        <a:ext cx="18288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Line 19"/>
          <p:cNvSpPr>
            <a:spLocks noChangeShapeType="1"/>
          </p:cNvSpPr>
          <p:nvPr/>
        </p:nvSpPr>
        <p:spPr bwMode="auto">
          <a:xfrm flipH="1">
            <a:off x="4438651" y="2420939"/>
            <a:ext cx="66528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5218235" y="2227263"/>
            <a:ext cx="89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Tabu!</a:t>
            </a:r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5152293" y="3090863"/>
            <a:ext cx="295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NB: Worsening move!</a:t>
            </a:r>
          </a:p>
        </p:txBody>
      </p:sp>
    </p:spTree>
    <p:extLst>
      <p:ext uri="{BB962C8B-B14F-4D97-AF65-F5344CB8AC3E}">
        <p14:creationId xmlns:p14="http://schemas.microsoft.com/office/powerpoint/2010/main" val="1024270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E6D40BB-5901-44A7-90D4-3E4A8883CC65}" type="slidenum">
              <a:rPr lang="en-GB" altLang="en-US" sz="1400" smtClean="0"/>
              <a:pPr/>
              <a:t>38</a:t>
            </a:fld>
            <a:endParaRPr lang="en-GB" altLang="en-US" sz="140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0" y="2286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/>
              <a:t>TSP Example: Iteration 3</a:t>
            </a:r>
          </a:p>
        </p:txBody>
      </p:sp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198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517281" y="37163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517281" y="2349500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Candidate list:</a:t>
            </a:r>
          </a:p>
        </p:txBody>
      </p:sp>
      <p:sp>
        <p:nvSpPr>
          <p:cNvPr id="11274" name="Line 6"/>
          <p:cNvSpPr>
            <a:spLocks noChangeShapeType="1"/>
          </p:cNvSpPr>
          <p:nvPr/>
        </p:nvSpPr>
        <p:spPr bwMode="auto">
          <a:xfrm flipH="1">
            <a:off x="4438651" y="2924175"/>
            <a:ext cx="6638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5102469" y="2708275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Choose move (2,4)</a:t>
            </a:r>
          </a:p>
        </p:txBody>
      </p:sp>
      <p:graphicFrame>
        <p:nvGraphicFramePr>
          <p:cNvPr id="11266" name="Object 9"/>
          <p:cNvGraphicFramePr>
            <a:graphicFrameLocks noChangeAspect="1"/>
          </p:cNvGraphicFramePr>
          <p:nvPr/>
        </p:nvGraphicFramePr>
        <p:xfrm>
          <a:off x="517281" y="1700213"/>
          <a:ext cx="5486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3" imgW="5343754" imgH="409956" progId="Excel.Sheet.8">
                  <p:embed/>
                </p:oleObj>
              </mc:Choice>
              <mc:Fallback>
                <p:oleObj name="Regneark" r:id="rId3" imgW="5343754" imgH="4099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81" y="1700213"/>
                        <a:ext cx="54864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2511669" y="2349500"/>
          <a:ext cx="18288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1533449" imgH="1209751" progId="Excel.Sheet.8">
                  <p:embed/>
                </p:oleObj>
              </mc:Choice>
              <mc:Fallback>
                <p:oleObj name="Regneark" r:id="rId5" imgW="1533449" imgH="12097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669" y="2349500"/>
                        <a:ext cx="18288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Line 11"/>
          <p:cNvSpPr>
            <a:spLocks noChangeShapeType="1"/>
          </p:cNvSpPr>
          <p:nvPr/>
        </p:nvSpPr>
        <p:spPr bwMode="auto">
          <a:xfrm flipH="1">
            <a:off x="4438651" y="2420939"/>
            <a:ext cx="66528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218235" y="2227263"/>
            <a:ext cx="89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Tabu!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5152293" y="3090863"/>
            <a:ext cx="2956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NB: Worsening move!</a:t>
            </a:r>
          </a:p>
        </p:txBody>
      </p:sp>
      <p:graphicFrame>
        <p:nvGraphicFramePr>
          <p:cNvPr id="11268" name="Object 16"/>
          <p:cNvGraphicFramePr>
            <a:graphicFrameLocks/>
          </p:cNvGraphicFramePr>
          <p:nvPr/>
        </p:nvGraphicFramePr>
        <p:xfrm>
          <a:off x="317989" y="4149726"/>
          <a:ext cx="6311411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343906" imgH="1571955" progId="Excel.Sheet.8">
                  <p:embed/>
                </p:oleObj>
              </mc:Choice>
              <mc:Fallback>
                <p:oleObj name="Worksheet" r:id="rId7" imgW="5343906" imgH="15719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4149726"/>
                        <a:ext cx="6311411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Line 17"/>
          <p:cNvSpPr>
            <a:spLocks noChangeShapeType="1"/>
          </p:cNvSpPr>
          <p:nvPr/>
        </p:nvSpPr>
        <p:spPr bwMode="auto">
          <a:xfrm flipH="1">
            <a:off x="6765682" y="4149725"/>
            <a:ext cx="663819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7411915" y="3883026"/>
            <a:ext cx="1165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Update</a:t>
            </a:r>
          </a:p>
          <a:p>
            <a:r>
              <a:rPr lang="nb-NO" altLang="en-US"/>
              <a:t>tabu list</a:t>
            </a:r>
          </a:p>
        </p:txBody>
      </p:sp>
    </p:spTree>
    <p:extLst>
      <p:ext uri="{BB962C8B-B14F-4D97-AF65-F5344CB8AC3E}">
        <p14:creationId xmlns:p14="http://schemas.microsoft.com/office/powerpoint/2010/main" val="1295906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Plassholder for lysbildenumm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F6A29AD-940D-4475-8D07-0AC76EB43861}" type="slidenum">
              <a:rPr lang="en-GB" altLang="en-US" sz="1400" smtClean="0"/>
              <a:pPr/>
              <a:t>39</a:t>
            </a:fld>
            <a:endParaRPr lang="en-GB" altLang="en-US" sz="140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0" y="-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sz="4800"/>
              <a:t>TSP Example: Iteration 4</a:t>
            </a:r>
          </a:p>
        </p:txBody>
      </p:sp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432289" y="1219200"/>
            <a:ext cx="38366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Current solution: Value = 202</a:t>
            </a:r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517281" y="3716338"/>
            <a:ext cx="133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Tabu list:</a:t>
            </a:r>
          </a:p>
        </p:txBody>
      </p:sp>
      <p:sp>
        <p:nvSpPr>
          <p:cNvPr id="12297" name="Text Box 5"/>
          <p:cNvSpPr txBox="1">
            <a:spLocks noChangeArrowheads="1"/>
          </p:cNvSpPr>
          <p:nvPr/>
        </p:nvSpPr>
        <p:spPr bwMode="auto">
          <a:xfrm>
            <a:off x="517281" y="2349500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Candidate list:</a:t>
            </a:r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609600" y="1676400"/>
          <a:ext cx="54864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43906" imgH="410058" progId="Excel.Sheet.8">
                  <p:embed/>
                </p:oleObj>
              </mc:Choice>
              <mc:Fallback>
                <p:oleObj name="Worksheet" r:id="rId3" imgW="5343906" imgH="4100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54864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2445727" y="2349500"/>
          <a:ext cx="18288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egneark" r:id="rId5" imgW="1533449" imgH="1209751" progId="Excel.Sheet.8">
                  <p:embed/>
                </p:oleObj>
              </mc:Choice>
              <mc:Fallback>
                <p:oleObj name="Regneark" r:id="rId5" imgW="1533449" imgH="12097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727" y="2349500"/>
                        <a:ext cx="18288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Line 17"/>
          <p:cNvSpPr>
            <a:spLocks noChangeShapeType="1"/>
          </p:cNvSpPr>
          <p:nvPr/>
        </p:nvSpPr>
        <p:spPr bwMode="auto">
          <a:xfrm flipH="1">
            <a:off x="4372708" y="2636838"/>
            <a:ext cx="5319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5018943" y="2370138"/>
            <a:ext cx="897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Tabu!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4953000" y="2803525"/>
            <a:ext cx="2534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/>
              <a:t>Choose move (4,5)</a:t>
            </a:r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 flipH="1" flipV="1">
            <a:off x="4438651" y="2781300"/>
            <a:ext cx="46599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4953000" y="3162300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b-NO" altLang="en-US">
                <a:solidFill>
                  <a:srgbClr val="FF3300"/>
                </a:solidFill>
              </a:rPr>
              <a:t>Aspiration!</a:t>
            </a:r>
          </a:p>
        </p:txBody>
      </p:sp>
      <p:graphicFrame>
        <p:nvGraphicFramePr>
          <p:cNvPr id="12292" name="Object 23"/>
          <p:cNvGraphicFramePr>
            <a:graphicFrameLocks/>
          </p:cNvGraphicFramePr>
          <p:nvPr/>
        </p:nvGraphicFramePr>
        <p:xfrm>
          <a:off x="317989" y="4149726"/>
          <a:ext cx="6311411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343906" imgH="1571955" progId="Excel.Sheet.8">
                  <p:embed/>
                </p:oleObj>
              </mc:Choice>
              <mc:Fallback>
                <p:oleObj name="Worksheet" r:id="rId7" imgW="5343906" imgH="15719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89" y="4149726"/>
                        <a:ext cx="6311411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24"/>
          <p:cNvSpPr>
            <a:spLocks noChangeShapeType="1"/>
          </p:cNvSpPr>
          <p:nvPr/>
        </p:nvSpPr>
        <p:spPr bwMode="auto">
          <a:xfrm flipH="1" flipV="1">
            <a:off x="4306766" y="2852738"/>
            <a:ext cx="663819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E318190-5BE5-4956-833F-CB3E54B510EF}" type="slidenum">
              <a:rPr lang="en-GB" altLang="en-US" sz="1400" smtClean="0"/>
              <a:pPr/>
              <a:t>4</a:t>
            </a:fld>
            <a:endParaRPr lang="en-GB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Tabu Search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b-NO" altLang="en-US" sz="2800" dirty="0"/>
              <a:t>Tabu Search: </a:t>
            </a:r>
          </a:p>
          <a:p>
            <a:pPr lvl="1" eaLnBrk="1" hangingPunct="1"/>
            <a:r>
              <a:rPr lang="nb-NO" altLang="en-US" sz="2400" dirty="0"/>
              <a:t>Cut off the search from parts of the search space (temporarily)</a:t>
            </a:r>
          </a:p>
          <a:p>
            <a:pPr lvl="1" eaLnBrk="1" hangingPunct="1"/>
            <a:r>
              <a:rPr lang="nb-NO" altLang="en-US" sz="2400" dirty="0"/>
              <a:t>Guide the search towards other parts of the search by using penalties and bonuses</a:t>
            </a:r>
          </a:p>
          <a:p>
            <a:pPr eaLnBrk="1" hangingPunct="1"/>
            <a:r>
              <a:rPr lang="nb-NO" altLang="en-US" sz="2800" dirty="0"/>
              <a:t>Uses principles for intelligent problem solving</a:t>
            </a:r>
          </a:p>
          <a:p>
            <a:pPr eaLnBrk="1" hangingPunct="1"/>
            <a:r>
              <a:rPr lang="nb-NO" altLang="en-US" sz="2800" dirty="0"/>
              <a:t>Uses structures that are exploring the search history, without remembering everything</a:t>
            </a:r>
          </a:p>
          <a:p>
            <a:pPr lvl="1" eaLnBrk="1" hangingPunct="1"/>
            <a:r>
              <a:rPr lang="nb-NO" altLang="en-US" sz="2400" dirty="0"/>
              <a:t>A*: have complete memory</a:t>
            </a:r>
          </a:p>
          <a:p>
            <a:pPr lvl="1" eaLnBrk="1" hangingPunct="1"/>
            <a:r>
              <a:rPr lang="nb-NO" altLang="en-US" sz="2400" dirty="0"/>
              <a:t>Simulated Annealing: have no memory</a:t>
            </a:r>
          </a:p>
        </p:txBody>
      </p:sp>
    </p:spTree>
    <p:extLst>
      <p:ext uri="{BB962C8B-B14F-4D97-AF65-F5344CB8AC3E}">
        <p14:creationId xmlns:p14="http://schemas.microsoft.com/office/powerpoint/2010/main" val="2435834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83A52DD-A375-4C3C-942E-BFA2BF5FC97E}" type="slidenum">
              <a:rPr lang="en-GB" altLang="en-US" sz="1400" smtClean="0"/>
              <a:pPr/>
              <a:t>40</a:t>
            </a:fld>
            <a:endParaRPr lang="en-GB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Observations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07569" cy="4495800"/>
          </a:xfrm>
        </p:spPr>
        <p:txBody>
          <a:bodyPr/>
          <a:lstStyle/>
          <a:p>
            <a:pPr eaLnBrk="1" hangingPunct="1"/>
            <a:r>
              <a:rPr lang="en-US" altLang="en-US"/>
              <a:t>In the example 3 out of 21 moves are prohibited</a:t>
            </a:r>
          </a:p>
          <a:p>
            <a:pPr eaLnBrk="1" hangingPunct="1"/>
            <a:r>
              <a:rPr lang="en-US" altLang="en-US"/>
              <a:t>More restrictive tabu effect can be achieved by</a:t>
            </a:r>
          </a:p>
          <a:p>
            <a:pPr lvl="1" eaLnBrk="1" hangingPunct="1"/>
            <a:r>
              <a:rPr lang="en-US" altLang="en-US"/>
              <a:t>Increasing the tabu tenure</a:t>
            </a:r>
          </a:p>
          <a:p>
            <a:pPr lvl="1" eaLnBrk="1" hangingPunct="1"/>
            <a:r>
              <a:rPr lang="en-US" altLang="en-US"/>
              <a:t>Using stronger tabu-restrictions</a:t>
            </a:r>
          </a:p>
          <a:p>
            <a:pPr lvl="2" eaLnBrk="1" hangingPunct="1"/>
            <a:r>
              <a:rPr lang="en-US" altLang="en-US"/>
              <a:t>Using OR instead of AND for the 2 cities in a move</a:t>
            </a:r>
          </a:p>
        </p:txBody>
      </p:sp>
    </p:spTree>
    <p:extLst>
      <p:ext uri="{BB962C8B-B14F-4D97-AF65-F5344CB8AC3E}">
        <p14:creationId xmlns:p14="http://schemas.microsoft.com/office/powerpoint/2010/main" val="1467093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8075487-C912-481E-AE77-9FA35DE46428}" type="slidenum">
              <a:rPr lang="en-GB" altLang="en-US" sz="1400" smtClean="0"/>
              <a:pPr/>
              <a:t>41</a:t>
            </a:fld>
            <a:endParaRPr lang="en-GB" altLang="en-US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96272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en-US" dirty="0"/>
              <a:t>TSP Example: Frequency Based Long Term Memory</a:t>
            </a: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762000" y="3505200"/>
          <a:ext cx="77724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867906" imgH="1934058" progId="Excel.Sheet.8">
                  <p:embed/>
                </p:oleObj>
              </mc:Choice>
              <mc:Fallback>
                <p:oleObj name="Worksheet" r:id="rId3" imgW="6867906" imgH="193405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7772400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707423" y="2881313"/>
            <a:ext cx="397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/>
              <a:t>Tabu-status (closeness in time)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1714500" y="5661025"/>
            <a:ext cx="2696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/>
              <a:t>Frequency of moves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1219200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Typically used to diversify the search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Can be activated after a period with no improvement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Often penalize attributes of moves that have been selected often</a:t>
            </a:r>
          </a:p>
        </p:txBody>
      </p:sp>
    </p:spTree>
    <p:extLst>
      <p:ext uri="{BB962C8B-B14F-4D97-AF65-F5344CB8AC3E}">
        <p14:creationId xmlns:p14="http://schemas.microsoft.com/office/powerpoint/2010/main" val="13546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  <p:bldP spid="12288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" y="762000"/>
            <a:ext cx="8146108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732D-A7A5-474D-8A6E-6111E74273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16658CE-927C-42D8-8EB6-2B00A071BFC4}" type="slidenum">
              <a:rPr lang="en-GB" altLang="en-US" sz="1400" smtClean="0"/>
              <a:pPr/>
              <a:t>5</a:t>
            </a:fld>
            <a:endParaRPr lang="en-GB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Origin of Tabu Search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Fred Glover 1986: ”Future paths for integer programming and links to artificial intelligence” </a:t>
            </a:r>
          </a:p>
          <a:p>
            <a:pPr eaLnBrk="1" hangingPunct="1"/>
            <a:r>
              <a:rPr lang="nb-NO" altLang="en-US"/>
              <a:t>Pierre Hansen 1986: ”The Steepest Ascent/Mildest Descent Heuristic for Combinatorial Optimization”</a:t>
            </a:r>
          </a:p>
          <a:p>
            <a:pPr eaLnBrk="1" hangingPunct="1"/>
            <a:r>
              <a:rPr lang="nb-NO" altLang="en-US" i="1"/>
              <a:t>Tabu</a:t>
            </a:r>
            <a:r>
              <a:rPr lang="nb-NO" altLang="en-US"/>
              <a:t> coined by Glover</a:t>
            </a:r>
            <a:endParaRPr lang="nb-NO" altLang="en-US" i="1"/>
          </a:p>
          <a:p>
            <a:pPr eaLnBrk="1" hangingPunct="1"/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4732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54F5511-506D-4784-9B33-ADC4EEFEF53F}" type="slidenum">
              <a:rPr lang="en-GB" altLang="en-US" sz="1400" smtClean="0"/>
              <a:pPr/>
              <a:t>6</a:t>
            </a:fld>
            <a:endParaRPr lang="en-GB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Main Ideas of Tabu Search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Based on Local Search – LS</a:t>
            </a:r>
          </a:p>
          <a:p>
            <a:pPr eaLnBrk="1" hangingPunct="1"/>
            <a:r>
              <a:rPr lang="en-US" altLang="en-US" dirty="0"/>
              <a:t>Allows non-improving moves</a:t>
            </a:r>
          </a:p>
          <a:p>
            <a:pPr lvl="1" eaLnBrk="1" hangingPunct="1"/>
            <a:r>
              <a:rPr lang="en-US" altLang="en-US" dirty="0"/>
              <a:t>can exit local optima</a:t>
            </a:r>
          </a:p>
          <a:p>
            <a:pPr eaLnBrk="1" hangingPunct="1"/>
            <a:r>
              <a:rPr lang="en-US" altLang="en-US" dirty="0"/>
              <a:t>Uses </a:t>
            </a:r>
            <a:r>
              <a:rPr lang="en-US" altLang="en-US" b="1" u="sng" dirty="0">
                <a:solidFill>
                  <a:srgbClr val="FF0000"/>
                </a:solidFill>
              </a:rPr>
              <a:t>extra memory </a:t>
            </a:r>
            <a:r>
              <a:rPr lang="en-US" altLang="en-US" dirty="0"/>
              <a:t>to avoid looping, and to diversify the search</a:t>
            </a:r>
          </a:p>
          <a:p>
            <a:pPr eaLnBrk="1" hangingPunct="1"/>
            <a:r>
              <a:rPr lang="en-US" altLang="en-US" dirty="0"/>
              <a:t>General strategy for controlling a LS, or other “inner” heuristic</a:t>
            </a:r>
          </a:p>
          <a:p>
            <a:pPr eaLnBrk="1" hangingPunct="1"/>
            <a:r>
              <a:rPr lang="en-US" altLang="en-US" i="1" dirty="0"/>
              <a:t>Meta-Heuristic</a:t>
            </a:r>
            <a:r>
              <a:rPr lang="en-US" altLang="en-US" dirty="0"/>
              <a:t> (Glover)</a:t>
            </a:r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16065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7CFEA-0EF8-357E-0F0D-12A57F82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3369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EBA882-5622-A955-6CE4-C532410EC5D6}"/>
              </a:ext>
            </a:extLst>
          </p:cNvPr>
          <p:cNvGrpSpPr/>
          <p:nvPr/>
        </p:nvGrpSpPr>
        <p:grpSpPr>
          <a:xfrm>
            <a:off x="4572000" y="1143000"/>
            <a:ext cx="3638835" cy="1371600"/>
            <a:chOff x="4572000" y="1143000"/>
            <a:chExt cx="3638835" cy="1371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64CF2F-21BC-3D25-A2C9-F002BD22B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1143000"/>
              <a:ext cx="2038635" cy="1324160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548FD6C-12AA-E0E3-1F9C-FCE15421F9D7}"/>
                </a:ext>
              </a:extLst>
            </p:cNvPr>
            <p:cNvCxnSpPr/>
            <p:nvPr/>
          </p:nvCxnSpPr>
          <p:spPr>
            <a:xfrm flipV="1">
              <a:off x="4572000" y="1828800"/>
              <a:ext cx="15240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6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0EEFF1-9627-78A9-9616-65A96437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" y="990600"/>
            <a:ext cx="9144000" cy="39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7D9FA2-7BA0-40B5-8553-82DE8A4F904A}" type="slidenum">
              <a:rPr lang="en-GB" altLang="en-US" sz="1400" smtClean="0"/>
              <a:pPr/>
              <a:t>9</a:t>
            </a:fld>
            <a:endParaRPr lang="en-GB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en-US" dirty="0"/>
              <a:t>General Formulation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3EF9B-AA7D-DC0A-4372-F92C8CAF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104"/>
            <a:ext cx="9144000" cy="4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2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C09785-7B4A-43DB-A6E9-ACC9311F6AC3}"/>
</file>

<file path=customXml/itemProps2.xml><?xml version="1.0" encoding="utf-8"?>
<ds:datastoreItem xmlns:ds="http://schemas.openxmlformats.org/officeDocument/2006/customXml" ds:itemID="{BDA4F618-A77E-471D-9E4D-EB1A4535D2E8}"/>
</file>

<file path=customXml/itemProps3.xml><?xml version="1.0" encoding="utf-8"?>
<ds:datastoreItem xmlns:ds="http://schemas.openxmlformats.org/officeDocument/2006/customXml" ds:itemID="{8944D1A4-1782-4268-878E-98DBE818A53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1802</TotalTime>
  <Words>2123</Words>
  <Application>Microsoft Office PowerPoint</Application>
  <PresentationFormat>On-screen Show (4:3)</PresentationFormat>
  <Paragraphs>383</Paragraphs>
  <Slides>42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宋体</vt:lpstr>
      <vt:lpstr>Calibri</vt:lpstr>
      <vt:lpstr>Constantia</vt:lpstr>
      <vt:lpstr>Symbol</vt:lpstr>
      <vt:lpstr>Tahoma</vt:lpstr>
      <vt:lpstr>Times New Roman</vt:lpstr>
      <vt:lpstr>Wingdings 2</vt:lpstr>
      <vt:lpstr>Flow</vt:lpstr>
      <vt:lpstr>Regneark</vt:lpstr>
      <vt:lpstr>Equation</vt:lpstr>
      <vt:lpstr>Worksheet</vt:lpstr>
      <vt:lpstr>Lecture</vt:lpstr>
      <vt:lpstr>Basic Idea</vt:lpstr>
      <vt:lpstr>Tabu</vt:lpstr>
      <vt:lpstr>Tabu Search</vt:lpstr>
      <vt:lpstr>Origin of Tabu Search</vt:lpstr>
      <vt:lpstr>Main Ideas of Tabu Search</vt:lpstr>
      <vt:lpstr>PowerPoint Presentation</vt:lpstr>
      <vt:lpstr>PowerPoint Presentation</vt:lpstr>
      <vt:lpstr>General Formulation</vt:lpstr>
      <vt:lpstr>Some Critical Choices</vt:lpstr>
      <vt:lpstr>Basic Tabu Search</vt:lpstr>
      <vt:lpstr>The Tabu Criterion (1)</vt:lpstr>
      <vt:lpstr>The Tabu Criterion (2)</vt:lpstr>
      <vt:lpstr>Tabu Attribute Selection</vt:lpstr>
      <vt:lpstr>TS – Tabu Criterion</vt:lpstr>
      <vt:lpstr>TS – Attributes and Tabu Criteria</vt:lpstr>
      <vt:lpstr>Use of Attributes in Tabu Restrictions</vt:lpstr>
      <vt:lpstr>Tabu Tenure (1)</vt:lpstr>
      <vt:lpstr>Tabu Tenure (2)</vt:lpstr>
      <vt:lpstr>Tabu Tenure (3)</vt:lpstr>
      <vt:lpstr>Aspiration Criterion (1)</vt:lpstr>
      <vt:lpstr>Aspiration Criterion (2)</vt:lpstr>
      <vt:lpstr>TS - Diversification</vt:lpstr>
      <vt:lpstr>TS - Intensification</vt:lpstr>
      <vt:lpstr>Flowchart of a Standard Tabu Search Algorithm</vt:lpstr>
      <vt:lpstr>PowerPoint Presentation</vt:lpstr>
      <vt:lpstr>PowerPoint Presentation</vt:lpstr>
      <vt:lpstr>TS Example: TSP</vt:lpstr>
      <vt:lpstr>Move: Exchange in permutation vector</vt:lpstr>
      <vt:lpstr>TSP Example</vt:lpstr>
      <vt:lpstr>TSP Example: Data structure</vt:lpstr>
      <vt:lpstr>TSP Example: Tabu Criteria/Attributes</vt:lpstr>
      <vt:lpstr>TSP Example: Iteration 0</vt:lpstr>
      <vt:lpstr>TSP Example: Iteration 1</vt:lpstr>
      <vt:lpstr>TSP Example: Iteration 2</vt:lpstr>
      <vt:lpstr>TSP Example: Iteration 2</vt:lpstr>
      <vt:lpstr>TSP Example: Iteration 3</vt:lpstr>
      <vt:lpstr>TSP Example: Iteration 3</vt:lpstr>
      <vt:lpstr>TSP Example: Iteration 4</vt:lpstr>
      <vt:lpstr>Observations</vt:lpstr>
      <vt:lpstr>TSP Example: Frequency Based Long Term Memory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V</dc:title>
  <dc:creator>PC</dc:creator>
  <cp:lastModifiedBy>Ahmet UNVEREN</cp:lastModifiedBy>
  <cp:revision>26</cp:revision>
  <dcterms:created xsi:type="dcterms:W3CDTF">2015-10-20T09:17:23Z</dcterms:created>
  <dcterms:modified xsi:type="dcterms:W3CDTF">2026-04-26T20:27:22Z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