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7" r:id="rId9"/>
    <p:sldId id="288" r:id="rId10"/>
    <p:sldId id="289" r:id="rId11"/>
    <p:sldId id="290" r:id="rId12"/>
    <p:sldId id="291" r:id="rId13"/>
    <p:sldId id="292" r:id="rId14"/>
    <p:sldId id="293" r:id="rId15"/>
    <p:sldId id="294" r:id="rId16"/>
    <p:sldId id="295"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110" d="100"/>
          <a:sy n="110" d="100"/>
        </p:scale>
        <p:origin x="6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26905F-337B-15A6-6266-6225681BF7F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450D1F4-0509-3159-CE3E-371AF406EA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276CC43-E233-E736-A3E2-225565C7D8EA}"/>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5" name="Alt Bilgi Yer Tutucusu 4">
            <a:extLst>
              <a:ext uri="{FF2B5EF4-FFF2-40B4-BE49-F238E27FC236}">
                <a16:creationId xmlns:a16="http://schemas.microsoft.com/office/drawing/2014/main" id="{4B535655-DDAC-678D-59C8-47FE6205A3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85157EF-83F9-8951-9374-A2B12C9EA08B}"/>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30600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494891-7901-9339-7722-90DF40BFA12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F115AA9-83DA-DCE4-1FED-24D2BB295E8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D8B4BFD-4959-7531-DC98-D5E29E17AD53}"/>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5" name="Alt Bilgi Yer Tutucusu 4">
            <a:extLst>
              <a:ext uri="{FF2B5EF4-FFF2-40B4-BE49-F238E27FC236}">
                <a16:creationId xmlns:a16="http://schemas.microsoft.com/office/drawing/2014/main" id="{AFF4F658-7170-1CA5-22C6-FAAE06BE19B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F074318-EC4E-8145-0650-AA727C03A0D6}"/>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195811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1A70E0B-8A34-0756-3303-B2F893E61A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16DD729-9BC8-23F7-2380-C321BD4A7E3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762B9FD-1DF7-6106-5D93-546475F0AD0E}"/>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5" name="Alt Bilgi Yer Tutucusu 4">
            <a:extLst>
              <a:ext uri="{FF2B5EF4-FFF2-40B4-BE49-F238E27FC236}">
                <a16:creationId xmlns:a16="http://schemas.microsoft.com/office/drawing/2014/main" id="{8E58BD44-6682-3375-98CA-5FDA783048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0270051-E030-D443-FF5B-58AE91CCF4A9}"/>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154435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4EF1F6-AD2A-1F6D-9F31-BA0E549466B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50103E1-CBC1-226D-6499-A268CEA6ED6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9DC3A6-2CE9-7030-4596-9A7C5CAD98FE}"/>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5" name="Alt Bilgi Yer Tutucusu 4">
            <a:extLst>
              <a:ext uri="{FF2B5EF4-FFF2-40B4-BE49-F238E27FC236}">
                <a16:creationId xmlns:a16="http://schemas.microsoft.com/office/drawing/2014/main" id="{0F530FC0-FDB0-4B88-BCA5-740993FD274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B6FCDBE-DEE8-91DF-2582-AFA7A8E71619}"/>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270750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BB8B1D-60B2-6313-9797-6A1631600FB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A2D51A0-05DA-0CDF-3AB9-E1542BB2BE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7C1159D-3100-3201-9E17-61A14541CFB9}"/>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5" name="Alt Bilgi Yer Tutucusu 4">
            <a:extLst>
              <a:ext uri="{FF2B5EF4-FFF2-40B4-BE49-F238E27FC236}">
                <a16:creationId xmlns:a16="http://schemas.microsoft.com/office/drawing/2014/main" id="{4D4EEECF-EF0F-D3E2-14A6-3FCAC8E3631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C1FC22-6285-CD79-ED2D-64CC41C1954B}"/>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295633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25F7C3-01C5-E6CF-982D-FBD0CB4B68D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9392A87-96C5-17C4-625B-D5DE4A77660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C4943F3-FCDE-6CA2-4043-C27460F05DD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9D4C4C2-D29B-C7B5-2C90-F5499B4B9D6C}"/>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6" name="Alt Bilgi Yer Tutucusu 5">
            <a:extLst>
              <a:ext uri="{FF2B5EF4-FFF2-40B4-BE49-F238E27FC236}">
                <a16:creationId xmlns:a16="http://schemas.microsoft.com/office/drawing/2014/main" id="{DA81757F-0CCE-A573-FDE3-2810535482D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BF52A7F-ED05-91E1-3438-C2A1E64D920E}"/>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240992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E0A045-0C1E-BB31-9190-F2A41C1B9E7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6D8003B-F84F-B84D-B936-D1AB0118D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EC2F044-DCD0-660C-847D-B4D0816275A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47708C9-2A79-3E9E-7D8A-785837A70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E4AAE47-AB8C-8DE8-9AE8-571F086586A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F1F7A1C-7359-27D6-02DE-5843B91D0568}"/>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8" name="Alt Bilgi Yer Tutucusu 7">
            <a:extLst>
              <a:ext uri="{FF2B5EF4-FFF2-40B4-BE49-F238E27FC236}">
                <a16:creationId xmlns:a16="http://schemas.microsoft.com/office/drawing/2014/main" id="{89A4D7E7-39D2-0413-F22E-602BFACB104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FCE18F5-E897-1182-3664-B4EB15818A82}"/>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19969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BFC912-6159-27B3-0776-5D74F999CB0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A3161D8-B9F2-6917-D73B-85D394B4794E}"/>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4" name="Alt Bilgi Yer Tutucusu 3">
            <a:extLst>
              <a:ext uri="{FF2B5EF4-FFF2-40B4-BE49-F238E27FC236}">
                <a16:creationId xmlns:a16="http://schemas.microsoft.com/office/drawing/2014/main" id="{6BFF83DB-EA82-4210-9FF8-246AA17DC35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1491471-4380-9230-6309-719D627398EC}"/>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59585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B95C6CC-033E-0524-2ADE-17B229DFD269}"/>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3" name="Alt Bilgi Yer Tutucusu 2">
            <a:extLst>
              <a:ext uri="{FF2B5EF4-FFF2-40B4-BE49-F238E27FC236}">
                <a16:creationId xmlns:a16="http://schemas.microsoft.com/office/drawing/2014/main" id="{2EDECCB1-2EB0-1008-27C9-31DDA93AC4E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BFEBB92-A3CC-D305-FB01-3F2A0FA9FC4B}"/>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369641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F5EF1F-D2C1-D5EC-0258-475E5C95BD3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81AFB9F-2F71-43C7-DBA5-C1CE394C84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432E6D8-BEF7-76F4-29DC-D6183BC8F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01B48A8-2440-D8A5-9DB4-2C26B807793C}"/>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6" name="Alt Bilgi Yer Tutucusu 5">
            <a:extLst>
              <a:ext uri="{FF2B5EF4-FFF2-40B4-BE49-F238E27FC236}">
                <a16:creationId xmlns:a16="http://schemas.microsoft.com/office/drawing/2014/main" id="{4F077FE0-8F7C-C63E-06C6-781067B6303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8ACDD5C-EB60-2A1C-0AAB-30FADEE7A003}"/>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302172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51A43D-7D0F-4819-43B3-4B2CC8AD75F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87AD34A-30A3-DA22-1DA4-1B796D85C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602DC2E-11A2-7330-7262-93DE9979C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B42AE5D-36AE-F1B8-6399-AE259D2BE1C4}"/>
              </a:ext>
            </a:extLst>
          </p:cNvPr>
          <p:cNvSpPr>
            <a:spLocks noGrp="1"/>
          </p:cNvSpPr>
          <p:nvPr>
            <p:ph type="dt" sz="half" idx="10"/>
          </p:nvPr>
        </p:nvSpPr>
        <p:spPr/>
        <p:txBody>
          <a:bodyPr/>
          <a:lstStyle/>
          <a:p>
            <a:fld id="{9CFD8A8E-5E27-42EB-B47E-7600A9385AFD}" type="datetimeFigureOut">
              <a:rPr lang="tr-TR" smtClean="0"/>
              <a:t>1.10.2024</a:t>
            </a:fld>
            <a:endParaRPr lang="tr-TR"/>
          </a:p>
        </p:txBody>
      </p:sp>
      <p:sp>
        <p:nvSpPr>
          <p:cNvPr id="6" name="Alt Bilgi Yer Tutucusu 5">
            <a:extLst>
              <a:ext uri="{FF2B5EF4-FFF2-40B4-BE49-F238E27FC236}">
                <a16:creationId xmlns:a16="http://schemas.microsoft.com/office/drawing/2014/main" id="{63A7C041-C4F3-75F4-EECF-CA5D8C5314B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B112491-F191-608F-A9F4-755C10206E42}"/>
              </a:ext>
            </a:extLst>
          </p:cNvPr>
          <p:cNvSpPr>
            <a:spLocks noGrp="1"/>
          </p:cNvSpPr>
          <p:nvPr>
            <p:ph type="sldNum" sz="quarter" idx="12"/>
          </p:nvPr>
        </p:nvSpPr>
        <p:spPr/>
        <p:txBody>
          <a:bodyPr/>
          <a:lstStyle/>
          <a:p>
            <a:fld id="{6EB7B48C-C26E-40BC-983E-1BC185B39181}" type="slidenum">
              <a:rPr lang="tr-TR" smtClean="0"/>
              <a:t>‹#›</a:t>
            </a:fld>
            <a:endParaRPr lang="tr-TR"/>
          </a:p>
        </p:txBody>
      </p:sp>
    </p:spTree>
    <p:extLst>
      <p:ext uri="{BB962C8B-B14F-4D97-AF65-F5344CB8AC3E}">
        <p14:creationId xmlns:p14="http://schemas.microsoft.com/office/powerpoint/2010/main" val="331157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BF0260-D493-6C78-311F-FB5D1B543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69FF06B-8F64-E74A-3FC2-B5652339D8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310BF3-45BB-0723-957A-5F4733361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D8A8E-5E27-42EB-B47E-7600A9385AFD}" type="datetimeFigureOut">
              <a:rPr lang="tr-TR" smtClean="0"/>
              <a:t>1.10.2024</a:t>
            </a:fld>
            <a:endParaRPr lang="tr-TR"/>
          </a:p>
        </p:txBody>
      </p:sp>
      <p:sp>
        <p:nvSpPr>
          <p:cNvPr id="5" name="Alt Bilgi Yer Tutucusu 4">
            <a:extLst>
              <a:ext uri="{FF2B5EF4-FFF2-40B4-BE49-F238E27FC236}">
                <a16:creationId xmlns:a16="http://schemas.microsoft.com/office/drawing/2014/main" id="{5AC29CC3-0860-31ED-9133-2DBC51485A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B394E12-1E5C-B8CB-65A5-7127774C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7B48C-C26E-40BC-983E-1BC185B39181}" type="slidenum">
              <a:rPr lang="tr-TR" smtClean="0"/>
              <a:t>‹#›</a:t>
            </a:fld>
            <a:endParaRPr lang="tr-TR"/>
          </a:p>
        </p:txBody>
      </p:sp>
    </p:spTree>
    <p:extLst>
      <p:ext uri="{BB962C8B-B14F-4D97-AF65-F5344CB8AC3E}">
        <p14:creationId xmlns:p14="http://schemas.microsoft.com/office/powerpoint/2010/main" val="4024014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7E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C50457-C993-EF40-AE86-472811183F13}"/>
              </a:ext>
            </a:extLst>
          </p:cNvPr>
          <p:cNvSpPr>
            <a:spLocks noGrp="1" noChangeArrowheads="1"/>
          </p:cNvSpPr>
          <p:nvPr>
            <p:ph type="ctrTitle"/>
          </p:nvPr>
        </p:nvSpPr>
        <p:spPr>
          <a:xfrm>
            <a:off x="990600" y="1143000"/>
            <a:ext cx="7772400" cy="1995488"/>
          </a:xfrm>
        </p:spPr>
        <p:style>
          <a:lnRef idx="1">
            <a:schemeClr val="accent1"/>
          </a:lnRef>
          <a:fillRef idx="2">
            <a:schemeClr val="accent1"/>
          </a:fillRef>
          <a:effectRef idx="1">
            <a:schemeClr val="accent1"/>
          </a:effectRef>
          <a:fontRef idx="minor">
            <a:schemeClr val="dk1"/>
          </a:fontRef>
        </p:style>
        <p:txBody>
          <a:bodyPr>
            <a:normAutofit/>
          </a:bodyPr>
          <a:lstStyle/>
          <a:p>
            <a:pPr algn="ctr"/>
            <a:br>
              <a:rPr lang="tr-TR" altLang="en-US" sz="4000" b="1" dirty="0"/>
            </a:br>
            <a:r>
              <a:rPr lang="tr-TR" altLang="en-US" sz="4000" b="1" dirty="0"/>
              <a:t>BLGM41</a:t>
            </a:r>
            <a:r>
              <a:rPr lang="en-US" altLang="en-US" sz="4000" b="1" dirty="0"/>
              <a:t>9</a:t>
            </a:r>
            <a:r>
              <a:rPr lang="tr-TR" altLang="en-US" sz="4000" b="1" dirty="0"/>
              <a:t> </a:t>
            </a:r>
            <a:br>
              <a:rPr lang="tr-TR" altLang="en-US" sz="4000" b="1" dirty="0"/>
            </a:br>
            <a:r>
              <a:rPr lang="tr-TR" altLang="en-US" sz="4000" dirty="0"/>
              <a:t>Mobil Uygulama Geliştirme</a:t>
            </a:r>
            <a:endParaRPr lang="en-US" altLang="en-US" sz="4000" dirty="0"/>
          </a:p>
        </p:txBody>
      </p:sp>
      <p:sp>
        <p:nvSpPr>
          <p:cNvPr id="4" name="Rectangle 3">
            <a:extLst>
              <a:ext uri="{FF2B5EF4-FFF2-40B4-BE49-F238E27FC236}">
                <a16:creationId xmlns:a16="http://schemas.microsoft.com/office/drawing/2014/main" id="{0F58FBB3-FAA9-A74E-B0C8-28FD66E53621}"/>
              </a:ext>
            </a:extLst>
          </p:cNvPr>
          <p:cNvSpPr>
            <a:spLocks noGrp="1" noChangeArrowheads="1"/>
          </p:cNvSpPr>
          <p:nvPr>
            <p:ph type="subTitle" idx="1"/>
          </p:nvPr>
        </p:nvSpPr>
        <p:spPr>
          <a:xfrm>
            <a:off x="685800" y="3246815"/>
            <a:ext cx="8458200" cy="2391985"/>
          </a:xfrm>
        </p:spPr>
        <p:style>
          <a:lnRef idx="1">
            <a:schemeClr val="accent1"/>
          </a:lnRef>
          <a:fillRef idx="2">
            <a:schemeClr val="accent1"/>
          </a:fillRef>
          <a:effectRef idx="1">
            <a:schemeClr val="accent1"/>
          </a:effectRef>
          <a:fontRef idx="minor">
            <a:schemeClr val="dk1"/>
          </a:fontRef>
        </p:style>
        <p:txBody>
          <a:bodyPr/>
          <a:lstStyle/>
          <a:p>
            <a:pPr eaLnBrk="1" hangingPunct="1"/>
            <a:r>
              <a:rPr lang="tr-TR" altLang="en-US" b="1" dirty="0">
                <a:solidFill>
                  <a:srgbClr val="FF0000"/>
                </a:solidFill>
              </a:rPr>
              <a:t>Asst.Prof.Dr.Ahmet Ünveren</a:t>
            </a:r>
          </a:p>
          <a:p>
            <a:pPr eaLnBrk="1" hangingPunct="1"/>
            <a:r>
              <a:rPr lang="tr-TR" altLang="en-US" b="1" dirty="0">
                <a:solidFill>
                  <a:srgbClr val="FF0000"/>
                </a:solidFill>
              </a:rPr>
              <a:t>20</a:t>
            </a:r>
            <a:r>
              <a:rPr lang="en-US" altLang="en-US" b="1" dirty="0">
                <a:solidFill>
                  <a:srgbClr val="FF0000"/>
                </a:solidFill>
              </a:rPr>
              <a:t>24</a:t>
            </a:r>
            <a:r>
              <a:rPr lang="tr-TR" altLang="en-US" b="1" dirty="0">
                <a:solidFill>
                  <a:srgbClr val="FF0000"/>
                </a:solidFill>
              </a:rPr>
              <a:t>-202</a:t>
            </a:r>
            <a:r>
              <a:rPr lang="en-US" altLang="en-US" b="1" dirty="0">
                <a:solidFill>
                  <a:srgbClr val="FF0000"/>
                </a:solidFill>
              </a:rPr>
              <a:t>5</a:t>
            </a:r>
            <a:r>
              <a:rPr lang="tr-TR" altLang="en-US" b="1" dirty="0">
                <a:solidFill>
                  <a:srgbClr val="FF0000"/>
                </a:solidFill>
              </a:rPr>
              <a:t> </a:t>
            </a:r>
            <a:r>
              <a:rPr lang="en-US" altLang="en-US" b="1" dirty="0" err="1">
                <a:solidFill>
                  <a:srgbClr val="FF0000"/>
                </a:solidFill>
              </a:rPr>
              <a:t>Güz</a:t>
            </a:r>
            <a:endParaRPr lang="en-US" altLang="en-US" b="1" dirty="0">
              <a:solidFill>
                <a:srgbClr val="FF0000"/>
              </a:solidFill>
            </a:endParaRPr>
          </a:p>
          <a:p>
            <a:pPr eaLnBrk="1" hangingPunct="1"/>
            <a:r>
              <a:rPr lang="tr-TR" altLang="en-US" b="1" dirty="0">
                <a:solidFill>
                  <a:srgbClr val="FF0000"/>
                </a:solidFill>
              </a:rPr>
              <a:t>Bilgisayar Mühendisliği Bölümü</a:t>
            </a:r>
            <a:endParaRPr lang="en-US" altLang="en-US" b="1" dirty="0">
              <a:solidFill>
                <a:srgbClr val="FF0000"/>
              </a:solidFill>
            </a:endParaRPr>
          </a:p>
          <a:p>
            <a:pPr eaLnBrk="1" hangingPunct="1"/>
            <a:r>
              <a:rPr lang="en-US" altLang="en-US" b="1" dirty="0">
                <a:solidFill>
                  <a:srgbClr val="FF0000"/>
                </a:solidFill>
              </a:rPr>
              <a:t>https://staff.emu.edu.tr/ahmetunveren/en/teaching</a:t>
            </a:r>
          </a:p>
        </p:txBody>
      </p:sp>
    </p:spTree>
    <p:extLst>
      <p:ext uri="{BB962C8B-B14F-4D97-AF65-F5344CB8AC3E}">
        <p14:creationId xmlns:p14="http://schemas.microsoft.com/office/powerpoint/2010/main" val="239303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idx="4294967295"/>
          </p:nvPr>
        </p:nvSpPr>
        <p:spPr>
          <a:xfrm>
            <a:off x="2057400" y="80964"/>
            <a:ext cx="8077200" cy="636587"/>
          </a:xfrm>
        </p:spPr>
        <p:txBody>
          <a:bodyPr vert="horz" lIns="90487" tIns="44450" rIns="90487" bIns="44450" rtlCol="0" anchor="ctr">
            <a:normAutofit/>
          </a:bodyPr>
          <a:lstStyle/>
          <a:p>
            <a:pPr eaLnBrk="1" hangingPunct="1"/>
            <a:r>
              <a:rPr lang="en-US" altLang="ko-KR" sz="3200" dirty="0">
                <a:solidFill>
                  <a:schemeClr val="tx1">
                    <a:lumMod val="50000"/>
                  </a:schemeClr>
                </a:solidFill>
                <a:ea typeface="Gulim" pitchFamily="34" charset="-127"/>
              </a:rPr>
              <a:t>Android S/W Stack –App Framework</a:t>
            </a:r>
            <a:endParaRPr lang="ko-KR" altLang="en-US" sz="3200" dirty="0">
              <a:solidFill>
                <a:schemeClr val="tx1">
                  <a:lumMod val="50000"/>
                </a:schemeClr>
              </a:solidFill>
              <a:ea typeface="Gulim" pitchFamily="34" charset="-127"/>
            </a:endParaRPr>
          </a:p>
        </p:txBody>
      </p:sp>
      <p:sp>
        <p:nvSpPr>
          <p:cNvPr id="5" name="내용 개체 틀 2"/>
          <p:cNvSpPr>
            <a:spLocks noGrp="1"/>
          </p:cNvSpPr>
          <p:nvPr>
            <p:ph idx="4294967295"/>
          </p:nvPr>
        </p:nvSpPr>
        <p:spPr>
          <a:xfrm>
            <a:off x="2061927" y="2263775"/>
            <a:ext cx="8229600" cy="2952750"/>
          </a:xfrm>
        </p:spPr>
        <p:txBody>
          <a:bodyPr vert="horz" lIns="90487" tIns="44450" rIns="90487" bIns="44450" rtlCol="0">
            <a:normAutofit/>
          </a:bodyPr>
          <a:lstStyle/>
          <a:p>
            <a:pPr marL="292100" indent="-292100"/>
            <a:r>
              <a:rPr lang="en-US" altLang="ko-KR" sz="1600" dirty="0" err="1">
                <a:ea typeface="Gulim" pitchFamily="34" charset="-127"/>
              </a:rPr>
              <a:t>Bileşenlerin</a:t>
            </a:r>
            <a:r>
              <a:rPr lang="en-US" altLang="ko-KR" sz="1600" dirty="0">
                <a:ea typeface="Gulim" pitchFamily="34" charset="-127"/>
              </a:rPr>
              <a:t> </a:t>
            </a:r>
            <a:r>
              <a:rPr lang="en-US" altLang="ko-KR" sz="1600" dirty="0" err="1">
                <a:ea typeface="Gulim" pitchFamily="34" charset="-127"/>
              </a:rPr>
              <a:t>yeniden</a:t>
            </a:r>
            <a:r>
              <a:rPr lang="en-US" altLang="ko-KR" sz="1600" dirty="0">
                <a:ea typeface="Gulim" pitchFamily="34" charset="-127"/>
              </a:rPr>
              <a:t> </a:t>
            </a:r>
            <a:r>
              <a:rPr lang="en-US" altLang="ko-KR" sz="1600" dirty="0" err="1">
                <a:ea typeface="Gulim" pitchFamily="34" charset="-127"/>
              </a:rPr>
              <a:t>kullanımını</a:t>
            </a:r>
            <a:r>
              <a:rPr lang="en-US" altLang="ko-KR" sz="1600" dirty="0">
                <a:ea typeface="Gulim" pitchFamily="34" charset="-127"/>
              </a:rPr>
              <a:t> </a:t>
            </a:r>
            <a:r>
              <a:rPr lang="en-US" altLang="ko-KR" sz="1600" dirty="0" err="1">
                <a:ea typeface="Gulim" pitchFamily="34" charset="-127"/>
              </a:rPr>
              <a:t>etkinleştirme</a:t>
            </a:r>
            <a:r>
              <a:rPr lang="en-US" altLang="ko-KR" sz="1600" dirty="0">
                <a:ea typeface="Gulim" pitchFamily="34" charset="-127"/>
              </a:rPr>
              <a:t> </a:t>
            </a:r>
            <a:r>
              <a:rPr lang="en-US" altLang="ko-KR" sz="1600" dirty="0" err="1">
                <a:ea typeface="Gulim" pitchFamily="34" charset="-127"/>
              </a:rPr>
              <a:t>ve</a:t>
            </a:r>
            <a:r>
              <a:rPr lang="en-US" altLang="ko-KR" sz="1600" dirty="0">
                <a:ea typeface="Gulim" pitchFamily="34" charset="-127"/>
              </a:rPr>
              <a:t> </a:t>
            </a:r>
            <a:r>
              <a:rPr lang="en-US" altLang="ko-KR" sz="1600" dirty="0" err="1">
                <a:ea typeface="Gulim" pitchFamily="34" charset="-127"/>
              </a:rPr>
              <a:t>basitleştirme</a:t>
            </a:r>
            <a:endParaRPr lang="tr-TR" altLang="ko-KR" sz="1600" dirty="0">
              <a:ea typeface="Gulim" pitchFamily="34" charset="-127"/>
            </a:endParaRPr>
          </a:p>
          <a:p>
            <a:pPr marL="692150" lvl="1" indent="-292100"/>
            <a:r>
              <a:rPr lang="en-US" altLang="ko-KR" sz="1600" dirty="0" err="1">
                <a:ea typeface="Gulim" pitchFamily="34" charset="-127"/>
              </a:rPr>
              <a:t>Geliştiriciler</a:t>
            </a:r>
            <a:r>
              <a:rPr lang="en-US" altLang="ko-KR" sz="1600" dirty="0">
                <a:ea typeface="Gulim" pitchFamily="34" charset="-127"/>
              </a:rPr>
              <a:t>, </a:t>
            </a:r>
            <a:r>
              <a:rPr lang="en-US" altLang="ko-KR" sz="1600" dirty="0" err="1">
                <a:ea typeface="Gulim" pitchFamily="34" charset="-127"/>
              </a:rPr>
              <a:t>çekirdek</a:t>
            </a:r>
            <a:r>
              <a:rPr lang="en-US" altLang="ko-KR" sz="1600" dirty="0">
                <a:ea typeface="Gulim" pitchFamily="34" charset="-127"/>
              </a:rPr>
              <a:t> </a:t>
            </a:r>
            <a:r>
              <a:rPr lang="en-US" altLang="ko-KR" sz="1600" dirty="0" err="1">
                <a:ea typeface="Gulim" pitchFamily="34" charset="-127"/>
              </a:rPr>
              <a:t>uygulamalar</a:t>
            </a:r>
            <a:r>
              <a:rPr lang="en-US" altLang="ko-KR" sz="1600" dirty="0">
                <a:ea typeface="Gulim" pitchFamily="34" charset="-127"/>
              </a:rPr>
              <a:t> </a:t>
            </a:r>
            <a:r>
              <a:rPr lang="en-US" altLang="ko-KR" sz="1600" dirty="0" err="1">
                <a:ea typeface="Gulim" pitchFamily="34" charset="-127"/>
              </a:rPr>
              <a:t>tarafından</a:t>
            </a:r>
            <a:r>
              <a:rPr lang="en-US" altLang="ko-KR" sz="1600" dirty="0">
                <a:ea typeface="Gulim" pitchFamily="34" charset="-127"/>
              </a:rPr>
              <a:t> </a:t>
            </a:r>
            <a:r>
              <a:rPr lang="en-US" altLang="ko-KR" sz="1600" dirty="0" err="1">
                <a:ea typeface="Gulim" pitchFamily="34" charset="-127"/>
              </a:rPr>
              <a:t>kullanılan</a:t>
            </a:r>
            <a:r>
              <a:rPr lang="en-US" altLang="ko-KR" sz="1600" dirty="0">
                <a:ea typeface="Gulim" pitchFamily="34" charset="-127"/>
              </a:rPr>
              <a:t> </a:t>
            </a:r>
            <a:r>
              <a:rPr lang="en-US" altLang="ko-KR" sz="1600" dirty="0" err="1">
                <a:ea typeface="Gulim" pitchFamily="34" charset="-127"/>
              </a:rPr>
              <a:t>aynı</a:t>
            </a:r>
            <a:r>
              <a:rPr lang="en-US" altLang="ko-KR" sz="1600" dirty="0">
                <a:ea typeface="Gulim" pitchFamily="34" charset="-127"/>
              </a:rPr>
              <a:t> </a:t>
            </a:r>
            <a:r>
              <a:rPr lang="en-US" altLang="ko-KR" sz="1600" dirty="0" err="1">
                <a:ea typeface="Gulim" pitchFamily="34" charset="-127"/>
              </a:rPr>
              <a:t>çerçeve</a:t>
            </a:r>
            <a:r>
              <a:rPr lang="en-US" altLang="ko-KR" sz="1600" dirty="0">
                <a:ea typeface="Gulim" pitchFamily="34" charset="-127"/>
              </a:rPr>
              <a:t> </a:t>
            </a:r>
            <a:r>
              <a:rPr lang="en-US" altLang="ko-KR" sz="1600" dirty="0" err="1">
                <a:ea typeface="Gulim" pitchFamily="34" charset="-127"/>
              </a:rPr>
              <a:t>API'lerine</a:t>
            </a:r>
            <a:r>
              <a:rPr lang="en-US" altLang="ko-KR" sz="1600" dirty="0">
                <a:ea typeface="Gulim" pitchFamily="34" charset="-127"/>
              </a:rPr>
              <a:t> (</a:t>
            </a:r>
            <a:r>
              <a:rPr lang="en-US" altLang="ko-KR" sz="1600" dirty="0" err="1">
                <a:ea typeface="Gulim" pitchFamily="34" charset="-127"/>
              </a:rPr>
              <a:t>Uygulama</a:t>
            </a:r>
            <a:r>
              <a:rPr lang="en-US" altLang="ko-KR" sz="1600" dirty="0">
                <a:ea typeface="Gulim" pitchFamily="34" charset="-127"/>
              </a:rPr>
              <a:t> </a:t>
            </a:r>
            <a:r>
              <a:rPr lang="en-US" altLang="ko-KR" sz="1600" dirty="0" err="1">
                <a:ea typeface="Gulim" pitchFamily="34" charset="-127"/>
              </a:rPr>
              <a:t>programlama</a:t>
            </a:r>
            <a:r>
              <a:rPr lang="en-US" altLang="ko-KR" sz="1600" dirty="0">
                <a:ea typeface="Gulim" pitchFamily="34" charset="-127"/>
              </a:rPr>
              <a:t> </a:t>
            </a:r>
            <a:r>
              <a:rPr lang="en-US" altLang="ko-KR" sz="1600" dirty="0" err="1">
                <a:ea typeface="Gulim" pitchFamily="34" charset="-127"/>
              </a:rPr>
              <a:t>arabirimi</a:t>
            </a:r>
            <a:r>
              <a:rPr lang="en-US" altLang="ko-KR" sz="1600" dirty="0">
                <a:ea typeface="Gulim" pitchFamily="34" charset="-127"/>
              </a:rPr>
              <a:t>: </a:t>
            </a:r>
            <a:r>
              <a:rPr lang="en-US" altLang="ko-KR" sz="1600" dirty="0" err="1">
                <a:ea typeface="Gulim" pitchFamily="34" charset="-127"/>
              </a:rPr>
              <a:t>yazılım</a:t>
            </a:r>
            <a:r>
              <a:rPr lang="en-US" altLang="ko-KR" sz="1600" dirty="0">
                <a:ea typeface="Gulim" pitchFamily="34" charset="-127"/>
              </a:rPr>
              <a:t> </a:t>
            </a:r>
            <a:r>
              <a:rPr lang="en-US" altLang="ko-KR" sz="1600" dirty="0" err="1">
                <a:ea typeface="Gulim" pitchFamily="34" charset="-127"/>
              </a:rPr>
              <a:t>uygulaması</a:t>
            </a:r>
            <a:r>
              <a:rPr lang="en-US" altLang="ko-KR" sz="1600" dirty="0">
                <a:ea typeface="Gulim" pitchFamily="34" charset="-127"/>
              </a:rPr>
              <a:t> </a:t>
            </a:r>
            <a:r>
              <a:rPr lang="en-US" altLang="ko-KR" sz="1600" dirty="0" err="1">
                <a:ea typeface="Gulim" pitchFamily="34" charset="-127"/>
              </a:rPr>
              <a:t>oluşturmak</a:t>
            </a:r>
            <a:r>
              <a:rPr lang="en-US" altLang="ko-KR" sz="1600" dirty="0">
                <a:ea typeface="Gulim" pitchFamily="34" charset="-127"/>
              </a:rPr>
              <a:t> </a:t>
            </a:r>
            <a:r>
              <a:rPr lang="en-US" altLang="ko-KR" sz="1600" dirty="0" err="1">
                <a:ea typeface="Gulim" pitchFamily="34" charset="-127"/>
              </a:rPr>
              <a:t>için</a:t>
            </a:r>
            <a:r>
              <a:rPr lang="en-US" altLang="ko-KR" sz="1600" dirty="0">
                <a:ea typeface="Gulim" pitchFamily="34" charset="-127"/>
              </a:rPr>
              <a:t> </a:t>
            </a:r>
            <a:r>
              <a:rPr lang="en-US" altLang="ko-KR" sz="1600" dirty="0" err="1">
                <a:ea typeface="Gulim" pitchFamily="34" charset="-127"/>
              </a:rPr>
              <a:t>kurallar</a:t>
            </a:r>
            <a:r>
              <a:rPr lang="en-US" altLang="ko-KR" sz="1600" dirty="0">
                <a:ea typeface="Gulim" pitchFamily="34" charset="-127"/>
              </a:rPr>
              <a:t>, </a:t>
            </a:r>
            <a:r>
              <a:rPr lang="en-US" altLang="ko-KR" sz="1600" dirty="0" err="1">
                <a:ea typeface="Gulim" pitchFamily="34" charset="-127"/>
              </a:rPr>
              <a:t>protokoller</a:t>
            </a:r>
            <a:r>
              <a:rPr lang="en-US" altLang="ko-KR" sz="1600" dirty="0">
                <a:ea typeface="Gulim" pitchFamily="34" charset="-127"/>
              </a:rPr>
              <a:t> </a:t>
            </a:r>
            <a:r>
              <a:rPr lang="en-US" altLang="ko-KR" sz="1600" dirty="0" err="1">
                <a:ea typeface="Gulim" pitchFamily="34" charset="-127"/>
              </a:rPr>
              <a:t>ve</a:t>
            </a:r>
            <a:r>
              <a:rPr lang="en-US" altLang="ko-KR" sz="1600" dirty="0">
                <a:ea typeface="Gulim" pitchFamily="34" charset="-127"/>
              </a:rPr>
              <a:t> </a:t>
            </a:r>
            <a:r>
              <a:rPr lang="en-US" altLang="ko-KR" sz="1600" dirty="0" err="1">
                <a:ea typeface="Gulim" pitchFamily="34" charset="-127"/>
              </a:rPr>
              <a:t>araçlar</a:t>
            </a:r>
            <a:r>
              <a:rPr lang="en-US" altLang="ko-KR" sz="1600" dirty="0">
                <a:ea typeface="Gulim" pitchFamily="34" charset="-127"/>
              </a:rPr>
              <a:t> </a:t>
            </a:r>
            <a:r>
              <a:rPr lang="en-US" altLang="ko-KR" sz="1600" dirty="0" err="1">
                <a:ea typeface="Gulim" pitchFamily="34" charset="-127"/>
              </a:rPr>
              <a:t>kümesi</a:t>
            </a:r>
            <a:r>
              <a:rPr lang="en-US" altLang="ko-KR" sz="1600" dirty="0">
                <a:ea typeface="Gulim" pitchFamily="34" charset="-127"/>
              </a:rPr>
              <a:t>) tam </a:t>
            </a:r>
            <a:r>
              <a:rPr lang="en-US" altLang="ko-KR" sz="1600" dirty="0" err="1">
                <a:ea typeface="Gulim" pitchFamily="34" charset="-127"/>
              </a:rPr>
              <a:t>erişime</a:t>
            </a:r>
            <a:r>
              <a:rPr lang="en-US" altLang="ko-KR" sz="1600" dirty="0">
                <a:ea typeface="Gulim" pitchFamily="34" charset="-127"/>
              </a:rPr>
              <a:t> </a:t>
            </a:r>
            <a:r>
              <a:rPr lang="en-US" altLang="ko-KR" sz="1600" dirty="0" err="1">
                <a:ea typeface="Gulim" pitchFamily="34" charset="-127"/>
              </a:rPr>
              <a:t>sahiptir</a:t>
            </a:r>
            <a:r>
              <a:rPr lang="en-US" altLang="ko-KR" dirty="0">
                <a:ea typeface="Gulim" pitchFamily="34" charset="-127"/>
              </a:rPr>
              <a:t>.</a:t>
            </a:r>
          </a:p>
        </p:txBody>
      </p:sp>
      <p:pic>
        <p:nvPicPr>
          <p:cNvPr id="6" name="내용 개체 틀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985727" y="685800"/>
            <a:ext cx="2084388"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115" y="990600"/>
            <a:ext cx="5867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oup 29"/>
          <p:cNvGraphicFramePr>
            <a:graphicFrameLocks noGrp="1"/>
          </p:cNvGraphicFramePr>
          <p:nvPr/>
        </p:nvGraphicFramePr>
        <p:xfrm>
          <a:off x="2176227" y="3429001"/>
          <a:ext cx="8001000" cy="3502251"/>
        </p:xfrm>
        <a:graphic>
          <a:graphicData uri="http://schemas.openxmlformats.org/drawingml/2006/table">
            <a:tbl>
              <a:tblPr/>
              <a:tblGrid>
                <a:gridCol w="1495425">
                  <a:extLst>
                    <a:ext uri="{9D8B030D-6E8A-4147-A177-3AD203B41FA5}">
                      <a16:colId xmlns:a16="http://schemas.microsoft.com/office/drawing/2014/main" val="20000"/>
                    </a:ext>
                  </a:extLst>
                </a:gridCol>
                <a:gridCol w="6505575">
                  <a:extLst>
                    <a:ext uri="{9D8B030D-6E8A-4147-A177-3AD203B41FA5}">
                      <a16:colId xmlns:a16="http://schemas.microsoft.com/office/drawing/2014/main" val="20001"/>
                    </a:ext>
                  </a:extLst>
                </a:gridCol>
              </a:tblGrid>
              <a:tr h="3628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ko-KR" sz="1600" b="1" i="0" u="none" strike="noStrike" cap="none" normalizeH="0" baseline="0" dirty="0">
                          <a:ln>
                            <a:noFill/>
                          </a:ln>
                          <a:solidFill>
                            <a:srgbClr val="002060"/>
                          </a:solidFill>
                          <a:effectLst/>
                          <a:latin typeface="Verdana" pitchFamily="34" charset="0"/>
                          <a:ea typeface="Gulim" pitchFamily="34" charset="-127"/>
                        </a:rPr>
                        <a:t>Özellik</a:t>
                      </a:r>
                      <a:endParaRPr kumimoji="0" lang="ko-KR" altLang="en-US" sz="1600" b="1" i="0" u="none" strike="noStrike" cap="none" normalizeH="0" baseline="0" dirty="0">
                        <a:ln>
                          <a:noFill/>
                        </a:ln>
                        <a:solidFill>
                          <a:srgbClr val="00206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E7B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ko-KR" sz="1600" b="1" i="0" u="none" strike="noStrike" cap="none" normalizeH="0" baseline="0" dirty="0">
                          <a:ln>
                            <a:noFill/>
                          </a:ln>
                          <a:solidFill>
                            <a:srgbClr val="002060"/>
                          </a:solidFill>
                          <a:effectLst/>
                          <a:latin typeface="Verdana" pitchFamily="34" charset="0"/>
                          <a:ea typeface="Gulim" pitchFamily="34" charset="-127"/>
                        </a:rPr>
                        <a:t>Görevi</a:t>
                      </a:r>
                      <a:endParaRPr kumimoji="0" lang="ko-KR" altLang="en-US" sz="1600" b="1" i="0" u="none" strike="noStrike" cap="none" normalizeH="0" baseline="0" dirty="0">
                        <a:ln>
                          <a:noFill/>
                        </a:ln>
                        <a:solidFill>
                          <a:srgbClr val="00206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E7B7"/>
                    </a:solidFill>
                  </a:tcPr>
                </a:tc>
                <a:extLst>
                  <a:ext uri="{0D108BD9-81ED-4DB2-BD59-A6C34878D82A}">
                    <a16:rowId xmlns:a16="http://schemas.microsoft.com/office/drawing/2014/main" val="10000"/>
                  </a:ext>
                </a:extLst>
              </a:tr>
              <a:tr h="56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a:ln>
                            <a:noFill/>
                          </a:ln>
                          <a:solidFill>
                            <a:srgbClr val="000000"/>
                          </a:solidFill>
                          <a:effectLst/>
                          <a:latin typeface="Verdana" pitchFamily="34" charset="0"/>
                          <a:ea typeface="Gulim" pitchFamily="34" charset="-127"/>
                        </a:rPr>
                        <a:t>View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a:ln>
                            <a:noFill/>
                          </a:ln>
                          <a:solidFill>
                            <a:srgbClr val="000000"/>
                          </a:solidFill>
                          <a:effectLst/>
                          <a:latin typeface="Verdana" pitchFamily="34" charset="0"/>
                          <a:ea typeface="Gulim" pitchFamily="34" charset="-127"/>
                        </a:rPr>
                        <a:t>System</a:t>
                      </a:r>
                      <a:endParaRPr kumimoji="0" lang="ko-KR" altLang="en-US" sz="1600" b="0" i="0" u="none" strike="noStrike" cap="none" normalizeH="0" baseline="0" dirty="0">
                        <a:ln>
                          <a:noFill/>
                        </a:ln>
                        <a:solidFill>
                          <a:srgbClr val="00000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Listeler</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ızgaralar</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metin</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kutuları</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düğmeler</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ve</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gömülü</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web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tarayıcısı</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dahil</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olmak</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üzere</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bir</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uygulama</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oluşturmak</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için</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kullanılır</a:t>
                      </a:r>
                      <a:endParaRPr kumimoji="0" lang="ko-KR" altLang="en-US" sz="1600" b="0" i="0" u="none" strike="noStrike" cap="none" normalizeH="0" baseline="0" dirty="0">
                        <a:ln>
                          <a:noFill/>
                        </a:ln>
                        <a:solidFill>
                          <a:srgbClr val="00000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56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Verdana" pitchFamily="34" charset="0"/>
                          <a:ea typeface="Gulim" pitchFamily="34" charset="-127"/>
                        </a:rPr>
                        <a:t>Content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Verdana" pitchFamily="34" charset="0"/>
                          <a:ea typeface="Gulim" pitchFamily="34" charset="-127"/>
                        </a:rPr>
                        <a:t>Provider</a:t>
                      </a:r>
                      <a:endParaRPr kumimoji="0" lang="ko-KR" altLang="en-US" sz="1600" b="0" i="0" u="none" strike="noStrike" cap="none" normalizeH="0" baseline="0">
                        <a:ln>
                          <a:noFill/>
                        </a:ln>
                        <a:solidFill>
                          <a:srgbClr val="00000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Uygulamaların</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diğer</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uygulamalardan</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verilere</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erişmesine</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veya</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kendi</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verilerini</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paylaşmasına</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izin</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verme</a:t>
                      </a:r>
                      <a:endParaRPr kumimoji="0" lang="ko-KR" altLang="en-US" sz="1600" b="0" i="0" u="none" strike="noStrike" cap="none" normalizeH="0" baseline="0" dirty="0">
                        <a:ln>
                          <a:noFill/>
                        </a:ln>
                        <a:solidFill>
                          <a:srgbClr val="00000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56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Verdana" pitchFamily="34" charset="0"/>
                          <a:ea typeface="Gulim" pitchFamily="34" charset="-127"/>
                        </a:rPr>
                        <a:t>Resource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Verdana" pitchFamily="34" charset="0"/>
                          <a:ea typeface="Gulim" pitchFamily="34" charset="-127"/>
                        </a:rPr>
                        <a:t>Manager</a:t>
                      </a:r>
                      <a:endParaRPr kumimoji="0" lang="ko-KR" altLang="en-US" sz="1600" b="0" i="0" u="none" strike="noStrike" cap="none" normalizeH="0" baseline="0">
                        <a:ln>
                          <a:noFill/>
                        </a:ln>
                        <a:solidFill>
                          <a:srgbClr val="00000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Kod</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dışı</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kaynaklara</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erişim</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sağlama</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yerelleştirilmiş</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dizeler</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grafikler</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ve</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düzen</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dosyaları</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a:t>
                      </a:r>
                      <a:endParaRPr kumimoji="0" lang="ko-KR" altLang="en-US" sz="1600" b="0" i="0" u="none" strike="noStrike" cap="none" normalizeH="0" baseline="0" dirty="0">
                        <a:ln>
                          <a:noFill/>
                        </a:ln>
                        <a:solidFill>
                          <a:srgbClr val="00000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56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Verdana" pitchFamily="34" charset="0"/>
                          <a:ea typeface="Gulim" pitchFamily="34" charset="-127"/>
                        </a:rPr>
                        <a:t>Notification Manager</a:t>
                      </a:r>
                      <a:endParaRPr kumimoji="0" lang="ko-KR" altLang="en-US" sz="1600" b="0" i="0" u="none" strike="noStrike" cap="none" normalizeH="0" baseline="0">
                        <a:ln>
                          <a:noFill/>
                        </a:ln>
                        <a:solidFill>
                          <a:srgbClr val="00000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Tüm</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uygulamaların</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durum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çubuğunda</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müşteri</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uyarılarını</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görüntülemesini</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sağlama</a:t>
                      </a:r>
                      <a:endParaRPr kumimoji="0" lang="ko-KR" altLang="en-US" sz="1600" b="0" i="0" u="none" strike="noStrike" cap="none" normalizeH="0" baseline="0" dirty="0">
                        <a:ln>
                          <a:noFill/>
                        </a:ln>
                        <a:solidFill>
                          <a:srgbClr val="00000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56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Verdana" pitchFamily="34" charset="0"/>
                          <a:ea typeface="Gulim" pitchFamily="34" charset="-127"/>
                        </a:rPr>
                        <a:t>Activity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rgbClr val="000000"/>
                          </a:solidFill>
                          <a:effectLst/>
                          <a:latin typeface="Verdana" pitchFamily="34" charset="0"/>
                          <a:ea typeface="Gulim" pitchFamily="34" charset="-127"/>
                        </a:rPr>
                        <a:t>Manager</a:t>
                      </a:r>
                      <a:endParaRPr kumimoji="0" lang="ko-KR" altLang="en-US" sz="1600" b="0" i="0" u="none" strike="noStrike" cap="none" normalizeH="0" baseline="0">
                        <a:ln>
                          <a:noFill/>
                        </a:ln>
                        <a:solidFill>
                          <a:srgbClr val="00000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Uygulamaların</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yaşam</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döngüsünü</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yönetme</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ve</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ortak</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bir</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gezinme</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arka</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yığını</a:t>
                      </a:r>
                      <a:r>
                        <a:rPr kumimoji="0" lang="en-US" altLang="ko-KR" sz="1600" b="0" i="0" u="none" strike="noStrike" cap="none" normalizeH="0" baseline="0" dirty="0">
                          <a:ln>
                            <a:noFill/>
                          </a:ln>
                          <a:solidFill>
                            <a:srgbClr val="000000"/>
                          </a:solidFill>
                          <a:effectLst/>
                          <a:latin typeface="Verdana" pitchFamily="34" charset="0"/>
                          <a:ea typeface="Gulim" pitchFamily="34" charset="-127"/>
                        </a:rPr>
                        <a:t> </a:t>
                      </a:r>
                      <a:r>
                        <a:rPr kumimoji="0" lang="en-US" altLang="ko-KR" sz="1600" b="0" i="0" u="none" strike="noStrike" cap="none" normalizeH="0" baseline="0" dirty="0" err="1">
                          <a:ln>
                            <a:noFill/>
                          </a:ln>
                          <a:solidFill>
                            <a:srgbClr val="000000"/>
                          </a:solidFill>
                          <a:effectLst/>
                          <a:latin typeface="Verdana" pitchFamily="34" charset="0"/>
                          <a:ea typeface="Gulim" pitchFamily="34" charset="-127"/>
                        </a:rPr>
                        <a:t>sağlama</a:t>
                      </a:r>
                      <a:endParaRPr kumimoji="0" lang="ko-KR" altLang="en-US" sz="1600" b="0" i="0" u="none" strike="noStrike" cap="none" normalizeH="0" baseline="0" dirty="0">
                        <a:ln>
                          <a:noFill/>
                        </a:ln>
                        <a:solidFill>
                          <a:srgbClr val="000000"/>
                        </a:solidFill>
                        <a:effectLst/>
                        <a:latin typeface="Verdana" pitchFamily="34" charset="0"/>
                        <a:ea typeface="Gulim" pitchFamily="34" charset="-127"/>
                      </a:endParaRPr>
                    </a:p>
                  </a:txBody>
                  <a:tcP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7751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idx="4294967295"/>
          </p:nvPr>
        </p:nvSpPr>
        <p:spPr>
          <a:xfrm>
            <a:off x="1981200" y="277814"/>
            <a:ext cx="8077200" cy="1139825"/>
          </a:xfrm>
        </p:spPr>
        <p:txBody>
          <a:bodyPr vert="horz" lIns="90487" tIns="44450" rIns="90487" bIns="44450" rtlCol="0" anchor="ctr">
            <a:normAutofit/>
          </a:bodyPr>
          <a:lstStyle/>
          <a:p>
            <a:pPr eaLnBrk="1" hangingPunct="1"/>
            <a:r>
              <a:rPr lang="en-US" altLang="ko-KR" sz="4000" dirty="0">
                <a:solidFill>
                  <a:schemeClr val="tx1">
                    <a:lumMod val="50000"/>
                  </a:schemeClr>
                </a:solidFill>
                <a:ea typeface="Gulim" pitchFamily="34" charset="-127"/>
              </a:rPr>
              <a:t>Android S/W Stack - Libraries</a:t>
            </a:r>
            <a:endParaRPr lang="ko-KR" altLang="en-US" sz="4000" dirty="0">
              <a:solidFill>
                <a:schemeClr val="tx1">
                  <a:lumMod val="50000"/>
                </a:schemeClr>
              </a:solidFill>
              <a:ea typeface="Gulim" pitchFamily="34" charset="-127"/>
            </a:endParaRPr>
          </a:p>
        </p:txBody>
      </p:sp>
      <p:sp>
        <p:nvSpPr>
          <p:cNvPr id="5" name="내용 개체 틀 2"/>
          <p:cNvSpPr>
            <a:spLocks noGrp="1"/>
          </p:cNvSpPr>
          <p:nvPr>
            <p:ph idx="4294967295"/>
          </p:nvPr>
        </p:nvSpPr>
        <p:spPr>
          <a:xfrm>
            <a:off x="1981200" y="3314701"/>
            <a:ext cx="8229600" cy="2816225"/>
          </a:xfrm>
        </p:spPr>
        <p:txBody>
          <a:bodyPr vert="horz" lIns="90487" tIns="44450" rIns="90487" bIns="44450" rtlCol="0">
            <a:normAutofit/>
          </a:bodyPr>
          <a:lstStyle/>
          <a:p>
            <a:pPr marL="292100" indent="-292100"/>
            <a:r>
              <a:rPr lang="en-US" altLang="ko-KR" dirty="0">
                <a:ea typeface="Gulim" pitchFamily="34" charset="-127"/>
              </a:rPr>
              <a:t>Android </a:t>
            </a:r>
            <a:r>
              <a:rPr lang="en-US" altLang="ko-KR" dirty="0" err="1">
                <a:ea typeface="Gulim" pitchFamily="34" charset="-127"/>
              </a:rPr>
              <a:t>sisteminin</a:t>
            </a:r>
            <a:r>
              <a:rPr lang="en-US" altLang="ko-KR" dirty="0">
                <a:ea typeface="Gulim" pitchFamily="34" charset="-127"/>
              </a:rPr>
              <a:t> </a:t>
            </a:r>
            <a:r>
              <a:rPr lang="en-US" altLang="ko-KR" dirty="0" err="1">
                <a:ea typeface="Gulim" pitchFamily="34" charset="-127"/>
              </a:rPr>
              <a:t>bileşenleri</a:t>
            </a:r>
            <a:r>
              <a:rPr lang="en-US" altLang="ko-KR" dirty="0">
                <a:ea typeface="Gulim" pitchFamily="34" charset="-127"/>
              </a:rPr>
              <a:t> </a:t>
            </a:r>
            <a:r>
              <a:rPr lang="en-US" altLang="ko-KR" dirty="0" err="1">
                <a:ea typeface="Gulim" pitchFamily="34" charset="-127"/>
              </a:rPr>
              <a:t>tarafından</a:t>
            </a:r>
            <a:r>
              <a:rPr lang="en-US" altLang="ko-KR" dirty="0">
                <a:ea typeface="Gulim" pitchFamily="34" charset="-127"/>
              </a:rPr>
              <a:t> </a:t>
            </a:r>
            <a:r>
              <a:rPr lang="en-US" altLang="ko-KR" dirty="0" err="1">
                <a:ea typeface="Gulim" pitchFamily="34" charset="-127"/>
              </a:rPr>
              <a:t>kullanılan</a:t>
            </a:r>
            <a:r>
              <a:rPr lang="en-US" altLang="ko-KR" dirty="0">
                <a:ea typeface="Gulim" pitchFamily="34" charset="-127"/>
              </a:rPr>
              <a:t> </a:t>
            </a:r>
            <a:r>
              <a:rPr lang="en-US" altLang="ko-KR" dirty="0" err="1">
                <a:ea typeface="Gulim" pitchFamily="34" charset="-127"/>
              </a:rPr>
              <a:t>bir</a:t>
            </a:r>
            <a:r>
              <a:rPr lang="en-US" altLang="ko-KR" dirty="0">
                <a:ea typeface="Gulim" pitchFamily="34" charset="-127"/>
              </a:rPr>
              <a:t> dizi C / C ++ </a:t>
            </a:r>
            <a:r>
              <a:rPr lang="en-US" altLang="ko-KR" dirty="0" err="1">
                <a:ea typeface="Gulim" pitchFamily="34" charset="-127"/>
              </a:rPr>
              <a:t>kitaplığı</a:t>
            </a:r>
            <a:r>
              <a:rPr lang="en-US" altLang="ko-KR" dirty="0">
                <a:ea typeface="Gulim" pitchFamily="34" charset="-127"/>
              </a:rPr>
              <a:t> </a:t>
            </a:r>
            <a:r>
              <a:rPr lang="en-US" altLang="ko-KR" dirty="0" err="1">
                <a:ea typeface="Gulim" pitchFamily="34" charset="-127"/>
              </a:rPr>
              <a:t>içerir</a:t>
            </a:r>
            <a:r>
              <a:rPr lang="en-US" altLang="ko-KR" dirty="0">
                <a:ea typeface="Gulim" pitchFamily="34" charset="-127"/>
              </a:rPr>
              <a:t>.</a:t>
            </a:r>
            <a:endParaRPr lang="tr-TR" altLang="ko-KR" dirty="0">
              <a:ea typeface="Gulim" pitchFamily="34" charset="-127"/>
            </a:endParaRPr>
          </a:p>
          <a:p>
            <a:pPr marL="292100" indent="-292100"/>
            <a:r>
              <a:rPr lang="en-US" altLang="ko-KR" dirty="0">
                <a:ea typeface="Gulim" pitchFamily="34" charset="-127"/>
              </a:rPr>
              <a:t>Android </a:t>
            </a:r>
            <a:r>
              <a:rPr lang="en-US" altLang="ko-KR" dirty="0" err="1">
                <a:ea typeface="Gulim" pitchFamily="34" charset="-127"/>
              </a:rPr>
              <a:t>uygulama</a:t>
            </a:r>
            <a:r>
              <a:rPr lang="en-US" altLang="ko-KR" dirty="0">
                <a:ea typeface="Gulim" pitchFamily="34" charset="-127"/>
              </a:rPr>
              <a:t> </a:t>
            </a:r>
            <a:r>
              <a:rPr lang="en-US" altLang="ko-KR" dirty="0" err="1">
                <a:ea typeface="Gulim" pitchFamily="34" charset="-127"/>
              </a:rPr>
              <a:t>çerçevesi</a:t>
            </a:r>
            <a:r>
              <a:rPr lang="en-US" altLang="ko-KR" dirty="0">
                <a:ea typeface="Gulim" pitchFamily="34" charset="-127"/>
              </a:rPr>
              <a:t> </a:t>
            </a:r>
            <a:r>
              <a:rPr lang="en-US" altLang="ko-KR" dirty="0" err="1">
                <a:ea typeface="Gulim" pitchFamily="34" charset="-127"/>
              </a:rPr>
              <a:t>aracılığıyla</a:t>
            </a:r>
            <a:r>
              <a:rPr lang="en-US" altLang="ko-KR" dirty="0">
                <a:ea typeface="Gulim" pitchFamily="34" charset="-127"/>
              </a:rPr>
              <a:t> </a:t>
            </a:r>
            <a:r>
              <a:rPr lang="en-US" altLang="ko-KR" dirty="0" err="1">
                <a:ea typeface="Gulim" pitchFamily="34" charset="-127"/>
              </a:rPr>
              <a:t>geliştiricilere</a:t>
            </a:r>
            <a:r>
              <a:rPr lang="en-US" altLang="ko-KR" dirty="0">
                <a:ea typeface="Gulim" pitchFamily="34" charset="-127"/>
              </a:rPr>
              <a:t> </a:t>
            </a:r>
            <a:r>
              <a:rPr lang="en-US" altLang="ko-KR" dirty="0" err="1">
                <a:ea typeface="Gulim" pitchFamily="34" charset="-127"/>
              </a:rPr>
              <a:t>sunulur</a:t>
            </a:r>
            <a:r>
              <a:rPr lang="en-US" altLang="ko-KR" dirty="0">
                <a:ea typeface="Gulim" pitchFamily="34" charset="-127"/>
              </a:rPr>
              <a:t>.</a:t>
            </a:r>
            <a:endParaRPr lang="ko-KR" altLang="en-US" dirty="0">
              <a:ea typeface="Gulim" pitchFamily="34" charset="-127"/>
            </a:endParaRPr>
          </a:p>
        </p:txBody>
      </p:sp>
      <p:pic>
        <p:nvPicPr>
          <p:cNvPr id="6" name="내용 개체 틀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2084388"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716088"/>
            <a:ext cx="357187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05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1"/>
          <p:cNvSpPr>
            <a:spLocks noGrp="1"/>
          </p:cNvSpPr>
          <p:nvPr>
            <p:ph type="title" idx="4294967295"/>
          </p:nvPr>
        </p:nvSpPr>
        <p:spPr>
          <a:xfrm>
            <a:off x="1981200" y="277814"/>
            <a:ext cx="8077200" cy="712787"/>
          </a:xfrm>
        </p:spPr>
        <p:txBody>
          <a:bodyPr vert="horz" lIns="90487" tIns="44450" rIns="90487" bIns="44450" rtlCol="0" anchor="ctr">
            <a:normAutofit/>
          </a:bodyPr>
          <a:lstStyle/>
          <a:p>
            <a:pPr eaLnBrk="1" hangingPunct="1"/>
            <a:r>
              <a:rPr lang="en-US" altLang="ko-KR" sz="4000" dirty="0">
                <a:solidFill>
                  <a:schemeClr val="tx1">
                    <a:lumMod val="50000"/>
                  </a:schemeClr>
                </a:solidFill>
                <a:ea typeface="Gulim" pitchFamily="34" charset="-127"/>
              </a:rPr>
              <a:t>Android S/W Stack - Runtime</a:t>
            </a:r>
            <a:endParaRPr lang="ko-KR" altLang="en-US" sz="4000" dirty="0">
              <a:solidFill>
                <a:schemeClr val="tx1">
                  <a:lumMod val="50000"/>
                </a:schemeClr>
              </a:solidFill>
              <a:ea typeface="Gulim" pitchFamily="34" charset="-127"/>
            </a:endParaRPr>
          </a:p>
        </p:txBody>
      </p:sp>
      <p:sp>
        <p:nvSpPr>
          <p:cNvPr id="9" name="내용 개체 틀 2"/>
          <p:cNvSpPr>
            <a:spLocks noGrp="1"/>
          </p:cNvSpPr>
          <p:nvPr>
            <p:ph idx="4294967295"/>
          </p:nvPr>
        </p:nvSpPr>
        <p:spPr>
          <a:xfrm>
            <a:off x="1981200" y="2838451"/>
            <a:ext cx="8229600" cy="3292475"/>
          </a:xfrm>
        </p:spPr>
        <p:txBody>
          <a:bodyPr vert="horz" lIns="90487" tIns="44450" rIns="90487" bIns="44450" rtlCol="0">
            <a:normAutofit/>
          </a:bodyPr>
          <a:lstStyle/>
          <a:p>
            <a:pPr eaLnBrk="1" hangingPunct="1"/>
            <a:r>
              <a:rPr lang="tr-TR" altLang="ko-KR" dirty="0">
                <a:ea typeface="Gulim" pitchFamily="34" charset="-127"/>
              </a:rPr>
              <a:t>Çekirdek Kütüphane (Core Libraries)</a:t>
            </a:r>
            <a:endParaRPr lang="en-US" altLang="ko-KR" dirty="0">
              <a:ea typeface="Gulim" pitchFamily="34" charset="-127"/>
            </a:endParaRPr>
          </a:p>
          <a:p>
            <a:pPr lvl="1" eaLnBrk="1" hangingPunct="1">
              <a:buFont typeface="Wingdings" pitchFamily="2" charset="2"/>
              <a:buChar char="ü"/>
            </a:pPr>
            <a:r>
              <a:rPr lang="en-US" altLang="ko-KR" dirty="0">
                <a:ea typeface="Gulim" pitchFamily="34" charset="-127"/>
              </a:rPr>
              <a:t>Java </a:t>
            </a:r>
            <a:r>
              <a:rPr lang="en-US" altLang="ko-KR" dirty="0" err="1">
                <a:ea typeface="Gulim" pitchFamily="34" charset="-127"/>
              </a:rPr>
              <a:t>dilinin</a:t>
            </a:r>
            <a:r>
              <a:rPr lang="en-US" altLang="ko-KR" dirty="0">
                <a:ea typeface="Gulim" pitchFamily="34" charset="-127"/>
              </a:rPr>
              <a:t> </a:t>
            </a:r>
            <a:r>
              <a:rPr lang="en-US" altLang="ko-KR" dirty="0" err="1">
                <a:ea typeface="Gulim" pitchFamily="34" charset="-127"/>
              </a:rPr>
              <a:t>çekirdek</a:t>
            </a:r>
            <a:r>
              <a:rPr lang="en-US" altLang="ko-KR" dirty="0">
                <a:ea typeface="Gulim" pitchFamily="34" charset="-127"/>
              </a:rPr>
              <a:t> </a:t>
            </a:r>
            <a:r>
              <a:rPr lang="en-US" altLang="ko-KR" dirty="0" err="1">
                <a:ea typeface="Gulim" pitchFamily="34" charset="-127"/>
              </a:rPr>
              <a:t>kitaplıklarında</a:t>
            </a:r>
            <a:r>
              <a:rPr lang="en-US" altLang="ko-KR" dirty="0">
                <a:ea typeface="Gulim" pitchFamily="34" charset="-127"/>
              </a:rPr>
              <a:t> </a:t>
            </a:r>
            <a:r>
              <a:rPr lang="en-US" altLang="ko-KR" dirty="0" err="1">
                <a:ea typeface="Gulim" pitchFamily="34" charset="-127"/>
              </a:rPr>
              <a:t>bulunan</a:t>
            </a:r>
            <a:r>
              <a:rPr lang="en-US" altLang="ko-KR" dirty="0">
                <a:ea typeface="Gulim" pitchFamily="34" charset="-127"/>
              </a:rPr>
              <a:t> </a:t>
            </a:r>
            <a:r>
              <a:rPr lang="en-US" altLang="ko-KR" dirty="0" err="1">
                <a:ea typeface="Gulim" pitchFamily="34" charset="-127"/>
              </a:rPr>
              <a:t>işlevlerin</a:t>
            </a:r>
            <a:r>
              <a:rPr lang="en-US" altLang="ko-KR" dirty="0">
                <a:ea typeface="Gulim" pitchFamily="34" charset="-127"/>
              </a:rPr>
              <a:t> </a:t>
            </a:r>
            <a:r>
              <a:rPr lang="en-US" altLang="ko-KR" dirty="0" err="1">
                <a:ea typeface="Gulim" pitchFamily="34" charset="-127"/>
              </a:rPr>
              <a:t>çoğunu</a:t>
            </a:r>
            <a:r>
              <a:rPr lang="en-US" altLang="ko-KR" dirty="0">
                <a:ea typeface="Gulim" pitchFamily="34" charset="-127"/>
              </a:rPr>
              <a:t> </a:t>
            </a:r>
            <a:r>
              <a:rPr lang="en-US" altLang="ko-KR" dirty="0" err="1">
                <a:ea typeface="Gulim" pitchFamily="34" charset="-127"/>
              </a:rPr>
              <a:t>sağlamak.APIs</a:t>
            </a:r>
            <a:endParaRPr lang="en-US" altLang="ko-KR" dirty="0">
              <a:ea typeface="Gulim" pitchFamily="34" charset="-127"/>
            </a:endParaRPr>
          </a:p>
          <a:p>
            <a:pPr lvl="2" eaLnBrk="1" hangingPunct="1">
              <a:buFont typeface="Wingdings" pitchFamily="2" charset="2"/>
              <a:buChar char="Ø"/>
            </a:pPr>
            <a:r>
              <a:rPr lang="en-US" altLang="ko-KR" dirty="0">
                <a:ea typeface="Gulim" pitchFamily="34" charset="-127"/>
              </a:rPr>
              <a:t>Data Structures</a:t>
            </a:r>
          </a:p>
          <a:p>
            <a:pPr lvl="2" eaLnBrk="1" hangingPunct="1">
              <a:buFont typeface="Wingdings" pitchFamily="2" charset="2"/>
              <a:buChar char="Ø"/>
            </a:pPr>
            <a:r>
              <a:rPr lang="en-US" altLang="ko-KR" dirty="0">
                <a:ea typeface="Gulim" pitchFamily="34" charset="-127"/>
              </a:rPr>
              <a:t>Utilities</a:t>
            </a:r>
          </a:p>
          <a:p>
            <a:pPr lvl="2" eaLnBrk="1" hangingPunct="1">
              <a:buFont typeface="Wingdings" pitchFamily="2" charset="2"/>
              <a:buChar char="Ø"/>
            </a:pPr>
            <a:r>
              <a:rPr lang="en-US" altLang="ko-KR" dirty="0">
                <a:ea typeface="Gulim" pitchFamily="34" charset="-127"/>
              </a:rPr>
              <a:t>File Access</a:t>
            </a:r>
          </a:p>
          <a:p>
            <a:pPr lvl="2" eaLnBrk="1" hangingPunct="1">
              <a:buFont typeface="Wingdings" pitchFamily="2" charset="2"/>
              <a:buChar char="Ø"/>
            </a:pPr>
            <a:r>
              <a:rPr lang="en-US" altLang="ko-KR" dirty="0">
                <a:ea typeface="Gulim" pitchFamily="34" charset="-127"/>
              </a:rPr>
              <a:t>Network Access</a:t>
            </a:r>
          </a:p>
          <a:p>
            <a:pPr lvl="2" eaLnBrk="1" hangingPunct="1">
              <a:buFont typeface="Wingdings" pitchFamily="2" charset="2"/>
              <a:buChar char="Ø"/>
            </a:pPr>
            <a:r>
              <a:rPr lang="en-US" altLang="ko-KR" dirty="0">
                <a:ea typeface="Gulim" pitchFamily="34" charset="-127"/>
              </a:rPr>
              <a:t>Graphics</a:t>
            </a:r>
          </a:p>
          <a:p>
            <a:pPr lvl="2" eaLnBrk="1" hangingPunct="1">
              <a:buFont typeface="Wingdings" pitchFamily="2" charset="2"/>
              <a:buChar char="Ø"/>
            </a:pPr>
            <a:r>
              <a:rPr lang="en-US" altLang="ko-KR" dirty="0" err="1">
                <a:ea typeface="Gulim" pitchFamily="34" charset="-127"/>
              </a:rPr>
              <a:t>Etc</a:t>
            </a:r>
            <a:endParaRPr lang="en-US" altLang="ko-KR" dirty="0">
              <a:ea typeface="Gulim" pitchFamily="34" charset="-127"/>
            </a:endParaRPr>
          </a:p>
        </p:txBody>
      </p:sp>
      <p:pic>
        <p:nvPicPr>
          <p:cNvPr id="10" name="내용 개체 틀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2084388"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그림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1676401"/>
            <a:ext cx="2619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3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4294967295"/>
          </p:nvPr>
        </p:nvSpPr>
        <p:spPr>
          <a:xfrm>
            <a:off x="1981200" y="457201"/>
            <a:ext cx="8229600" cy="4530725"/>
          </a:xfrm>
        </p:spPr>
        <p:txBody>
          <a:bodyPr vert="horz" lIns="90487" tIns="44450" rIns="90487" bIns="44450" rtlCol="0">
            <a:normAutofit/>
          </a:bodyPr>
          <a:lstStyle/>
          <a:p>
            <a:pPr eaLnBrk="1" hangingPunct="1"/>
            <a:r>
              <a:rPr lang="en-US" altLang="ko-KR" b="1" dirty="0">
                <a:solidFill>
                  <a:schemeClr val="tx1">
                    <a:lumMod val="50000"/>
                  </a:schemeClr>
                </a:solidFill>
                <a:ea typeface="Gulim" pitchFamily="34" charset="-127"/>
              </a:rPr>
              <a:t>Dalvik </a:t>
            </a:r>
            <a:r>
              <a:rPr lang="tr-TR" altLang="ko-KR" b="1" dirty="0">
                <a:solidFill>
                  <a:schemeClr val="tx1">
                    <a:lumMod val="50000"/>
                  </a:schemeClr>
                </a:solidFill>
                <a:ea typeface="Gulim" pitchFamily="34" charset="-127"/>
              </a:rPr>
              <a:t>Sanal Makine</a:t>
            </a:r>
            <a:endParaRPr lang="en-US" altLang="ko-KR" b="1" dirty="0">
              <a:solidFill>
                <a:schemeClr val="tx1">
                  <a:lumMod val="50000"/>
                </a:schemeClr>
              </a:solidFill>
              <a:ea typeface="Gulim" pitchFamily="34" charset="-127"/>
            </a:endParaRPr>
          </a:p>
          <a:p>
            <a:pPr lvl="1" eaLnBrk="1" hangingPunct="1">
              <a:buFont typeface="Wingdings" pitchFamily="2" charset="2"/>
              <a:buChar char="ü"/>
            </a:pPr>
            <a:r>
              <a:rPr lang="en-US" altLang="ko-KR" dirty="0">
                <a:ea typeface="Gulim" pitchFamily="34" charset="-127"/>
              </a:rPr>
              <a:t>Her Android </a:t>
            </a:r>
            <a:r>
              <a:rPr lang="en-US" altLang="ko-KR" dirty="0" err="1">
                <a:ea typeface="Gulim" pitchFamily="34" charset="-127"/>
              </a:rPr>
              <a:t>uygulamasının</a:t>
            </a:r>
            <a:r>
              <a:rPr lang="en-US" altLang="ko-KR" dirty="0">
                <a:ea typeface="Gulim" pitchFamily="34" charset="-127"/>
              </a:rPr>
              <a:t> </a:t>
            </a:r>
            <a:r>
              <a:rPr lang="en-US" altLang="ko-KR" dirty="0" err="1">
                <a:ea typeface="Gulim" pitchFamily="34" charset="-127"/>
              </a:rPr>
              <a:t>çalıştığı</a:t>
            </a:r>
            <a:r>
              <a:rPr lang="en-US" altLang="ko-KR" dirty="0">
                <a:ea typeface="Gulim" pitchFamily="34" charset="-127"/>
              </a:rPr>
              <a:t> </a:t>
            </a:r>
            <a:r>
              <a:rPr lang="en-US" altLang="ko-KR" dirty="0" err="1">
                <a:ea typeface="Gulim" pitchFamily="34" charset="-127"/>
              </a:rPr>
              <a:t>ortamın</a:t>
            </a:r>
            <a:r>
              <a:rPr lang="en-US" altLang="ko-KR" dirty="0">
                <a:ea typeface="Gulim" pitchFamily="34" charset="-127"/>
              </a:rPr>
              <a:t> </a:t>
            </a:r>
            <a:r>
              <a:rPr lang="en-US" altLang="ko-KR" dirty="0" err="1">
                <a:ea typeface="Gulim" pitchFamily="34" charset="-127"/>
              </a:rPr>
              <a:t>sağlanması</a:t>
            </a:r>
            <a:r>
              <a:rPr lang="en-US" altLang="ko-KR" dirty="0">
                <a:ea typeface="Gulim" pitchFamily="34" charset="-127"/>
              </a:rPr>
              <a:t>.</a:t>
            </a:r>
            <a:endParaRPr lang="tr-TR" altLang="ko-KR" dirty="0">
              <a:ea typeface="Gulim" pitchFamily="34" charset="-127"/>
            </a:endParaRPr>
          </a:p>
          <a:p>
            <a:pPr lvl="2">
              <a:buFont typeface="Wingdings" pitchFamily="2" charset="2"/>
              <a:buChar char="ü"/>
            </a:pPr>
            <a:r>
              <a:rPr lang="en-US" altLang="ko-KR" dirty="0">
                <a:ea typeface="Gulim" pitchFamily="34" charset="-127"/>
              </a:rPr>
              <a:t>Her Android </a:t>
            </a:r>
            <a:r>
              <a:rPr lang="en-US" altLang="ko-KR" dirty="0" err="1">
                <a:ea typeface="Gulim" pitchFamily="34" charset="-127"/>
              </a:rPr>
              <a:t>uygulaması</a:t>
            </a:r>
            <a:r>
              <a:rPr lang="en-US" altLang="ko-KR" dirty="0">
                <a:ea typeface="Gulim" pitchFamily="34" charset="-127"/>
              </a:rPr>
              <a:t>, </a:t>
            </a:r>
            <a:r>
              <a:rPr lang="en-US" altLang="ko-KR" dirty="0" err="1">
                <a:ea typeface="Gulim" pitchFamily="34" charset="-127"/>
              </a:rPr>
              <a:t>kendi</a:t>
            </a:r>
            <a:r>
              <a:rPr lang="en-US" altLang="ko-KR" dirty="0">
                <a:ea typeface="Gulim" pitchFamily="34" charset="-127"/>
              </a:rPr>
              <a:t> Dalvik VM </a:t>
            </a:r>
            <a:r>
              <a:rPr lang="en-US" altLang="ko-KR" dirty="0" err="1">
                <a:ea typeface="Gulim" pitchFamily="34" charset="-127"/>
              </a:rPr>
              <a:t>örneğiyle</a:t>
            </a:r>
            <a:r>
              <a:rPr lang="en-US" altLang="ko-KR" dirty="0">
                <a:ea typeface="Gulim" pitchFamily="34" charset="-127"/>
              </a:rPr>
              <a:t> </a:t>
            </a:r>
            <a:r>
              <a:rPr lang="en-US" altLang="ko-KR" dirty="0" err="1">
                <a:ea typeface="Gulim" pitchFamily="34" charset="-127"/>
              </a:rPr>
              <a:t>kendi</a:t>
            </a:r>
            <a:r>
              <a:rPr lang="en-US" altLang="ko-KR" dirty="0">
                <a:ea typeface="Gulim" pitchFamily="34" charset="-127"/>
              </a:rPr>
              <a:t> </a:t>
            </a:r>
            <a:r>
              <a:rPr lang="en-US" altLang="ko-KR" dirty="0" err="1">
                <a:ea typeface="Gulim" pitchFamily="34" charset="-127"/>
              </a:rPr>
              <a:t>sürecinde</a:t>
            </a:r>
            <a:r>
              <a:rPr lang="en-US" altLang="ko-KR" dirty="0">
                <a:ea typeface="Gulim" pitchFamily="34" charset="-127"/>
              </a:rPr>
              <a:t> </a:t>
            </a:r>
            <a:r>
              <a:rPr lang="en-US" altLang="ko-KR" dirty="0" err="1">
                <a:ea typeface="Gulim" pitchFamily="34" charset="-127"/>
              </a:rPr>
              <a:t>çalışır</a:t>
            </a:r>
            <a:r>
              <a:rPr lang="en-US" altLang="ko-KR" dirty="0">
                <a:ea typeface="Gulim" pitchFamily="34" charset="-127"/>
              </a:rPr>
              <a:t>.</a:t>
            </a:r>
            <a:endParaRPr lang="tr-TR" altLang="ko-KR" dirty="0">
              <a:ea typeface="Gulim" pitchFamily="34" charset="-127"/>
            </a:endParaRPr>
          </a:p>
          <a:p>
            <a:pPr lvl="2">
              <a:buFont typeface="Wingdings" pitchFamily="2" charset="2"/>
              <a:buChar char="ü"/>
            </a:pPr>
            <a:r>
              <a:rPr lang="en-US" altLang="ko-KR" dirty="0">
                <a:ea typeface="Gulim" pitchFamily="34" charset="-127"/>
              </a:rPr>
              <a:t>Dalvik, </a:t>
            </a:r>
            <a:r>
              <a:rPr lang="en-US" altLang="ko-KR" dirty="0" err="1">
                <a:ea typeface="Gulim" pitchFamily="34" charset="-127"/>
              </a:rPr>
              <a:t>bir</a:t>
            </a:r>
            <a:r>
              <a:rPr lang="en-US" altLang="ko-KR" dirty="0">
                <a:ea typeface="Gulim" pitchFamily="34" charset="-127"/>
              </a:rPr>
              <a:t> </a:t>
            </a:r>
            <a:r>
              <a:rPr lang="en-US" altLang="ko-KR" dirty="0" err="1">
                <a:ea typeface="Gulim" pitchFamily="34" charset="-127"/>
              </a:rPr>
              <a:t>cihazın</a:t>
            </a:r>
            <a:r>
              <a:rPr lang="en-US" altLang="ko-KR" dirty="0">
                <a:ea typeface="Gulim" pitchFamily="34" charset="-127"/>
              </a:rPr>
              <a:t> </a:t>
            </a:r>
            <a:r>
              <a:rPr lang="en-US" altLang="ko-KR" dirty="0" err="1">
                <a:ea typeface="Gulim" pitchFamily="34" charset="-127"/>
              </a:rPr>
              <a:t>birden</a:t>
            </a:r>
            <a:r>
              <a:rPr lang="en-US" altLang="ko-KR" dirty="0">
                <a:ea typeface="Gulim" pitchFamily="34" charset="-127"/>
              </a:rPr>
              <a:t> </a:t>
            </a:r>
            <a:r>
              <a:rPr lang="en-US" altLang="ko-KR" dirty="0" err="1">
                <a:ea typeface="Gulim" pitchFamily="34" charset="-127"/>
              </a:rPr>
              <a:t>çok</a:t>
            </a:r>
            <a:r>
              <a:rPr lang="en-US" altLang="ko-KR" dirty="0">
                <a:ea typeface="Gulim" pitchFamily="34" charset="-127"/>
              </a:rPr>
              <a:t> </a:t>
            </a:r>
            <a:r>
              <a:rPr lang="en-US" altLang="ko-KR" dirty="0" err="1">
                <a:ea typeface="Gulim" pitchFamily="34" charset="-127"/>
              </a:rPr>
              <a:t>sanal</a:t>
            </a:r>
            <a:r>
              <a:rPr lang="en-US" altLang="ko-KR" dirty="0">
                <a:ea typeface="Gulim" pitchFamily="34" charset="-127"/>
              </a:rPr>
              <a:t> </a:t>
            </a:r>
            <a:r>
              <a:rPr lang="en-US" altLang="ko-KR" dirty="0" err="1">
                <a:ea typeface="Gulim" pitchFamily="34" charset="-127"/>
              </a:rPr>
              <a:t>makineyi</a:t>
            </a:r>
            <a:r>
              <a:rPr lang="en-US" altLang="ko-KR" dirty="0">
                <a:ea typeface="Gulim" pitchFamily="34" charset="-127"/>
              </a:rPr>
              <a:t> </a:t>
            </a:r>
            <a:r>
              <a:rPr lang="en-US" altLang="ko-KR" dirty="0" err="1">
                <a:ea typeface="Gulim" pitchFamily="34" charset="-127"/>
              </a:rPr>
              <a:t>verimli</a:t>
            </a:r>
            <a:r>
              <a:rPr lang="en-US" altLang="ko-KR" dirty="0">
                <a:ea typeface="Gulim" pitchFamily="34" charset="-127"/>
              </a:rPr>
              <a:t> </a:t>
            </a:r>
            <a:r>
              <a:rPr lang="en-US" altLang="ko-KR" dirty="0" err="1">
                <a:ea typeface="Gulim" pitchFamily="34" charset="-127"/>
              </a:rPr>
              <a:t>bir</a:t>
            </a:r>
            <a:r>
              <a:rPr lang="en-US" altLang="ko-KR" dirty="0">
                <a:ea typeface="Gulim" pitchFamily="34" charset="-127"/>
              </a:rPr>
              <a:t> </a:t>
            </a:r>
            <a:r>
              <a:rPr lang="en-US" altLang="ko-KR" dirty="0" err="1">
                <a:ea typeface="Gulim" pitchFamily="34" charset="-127"/>
              </a:rPr>
              <a:t>şekilde</a:t>
            </a:r>
            <a:r>
              <a:rPr lang="en-US" altLang="ko-KR" dirty="0">
                <a:ea typeface="Gulim" pitchFamily="34" charset="-127"/>
              </a:rPr>
              <a:t> </a:t>
            </a:r>
            <a:r>
              <a:rPr lang="en-US" altLang="ko-KR" dirty="0" err="1">
                <a:ea typeface="Gulim" pitchFamily="34" charset="-127"/>
              </a:rPr>
              <a:t>çalıştırabileceği</a:t>
            </a:r>
            <a:r>
              <a:rPr lang="en-US" altLang="ko-KR" dirty="0">
                <a:ea typeface="Gulim" pitchFamily="34" charset="-127"/>
              </a:rPr>
              <a:t> </a:t>
            </a:r>
            <a:r>
              <a:rPr lang="en-US" altLang="ko-KR" dirty="0" err="1">
                <a:ea typeface="Gulim" pitchFamily="34" charset="-127"/>
              </a:rPr>
              <a:t>şekilde</a:t>
            </a:r>
            <a:r>
              <a:rPr lang="en-US" altLang="ko-KR" dirty="0">
                <a:ea typeface="Gulim" pitchFamily="34" charset="-127"/>
              </a:rPr>
              <a:t> </a:t>
            </a:r>
            <a:r>
              <a:rPr lang="en-US" altLang="ko-KR" dirty="0" err="1">
                <a:ea typeface="Gulim" pitchFamily="34" charset="-127"/>
              </a:rPr>
              <a:t>yazılmıştır</a:t>
            </a:r>
            <a:r>
              <a:rPr lang="en-US" altLang="ko-KR" dirty="0">
                <a:ea typeface="Gulim" pitchFamily="34" charset="-127"/>
              </a:rPr>
              <a:t>.</a:t>
            </a:r>
            <a:endParaRPr lang="tr-TR" altLang="ko-KR" dirty="0">
              <a:ea typeface="Gulim" pitchFamily="34" charset="-127"/>
            </a:endParaRPr>
          </a:p>
          <a:p>
            <a:pPr lvl="2">
              <a:buFont typeface="Wingdings" pitchFamily="2" charset="2"/>
              <a:buChar char="ü"/>
            </a:pPr>
            <a:endParaRPr lang="en-US" altLang="ko-KR" dirty="0">
              <a:ea typeface="Gulim" pitchFamily="34" charset="-127"/>
            </a:endParaRPr>
          </a:p>
          <a:p>
            <a:pPr lvl="1" eaLnBrk="1" hangingPunct="1">
              <a:buFont typeface="Wingdings" pitchFamily="2" charset="2"/>
              <a:buChar char="ü"/>
            </a:pPr>
            <a:r>
              <a:rPr lang="en-US" altLang="ko-KR" dirty="0">
                <a:ea typeface="Gulim" pitchFamily="34" charset="-127"/>
              </a:rPr>
              <a:t>Register-</a:t>
            </a:r>
            <a:r>
              <a:rPr lang="tr-TR" altLang="ko-KR" dirty="0">
                <a:ea typeface="Gulim" pitchFamily="34" charset="-127"/>
              </a:rPr>
              <a:t>tabanlı</a:t>
            </a:r>
            <a:r>
              <a:rPr lang="en-US" altLang="ko-KR" dirty="0">
                <a:ea typeface="Gulim" pitchFamily="34" charset="-127"/>
              </a:rPr>
              <a:t> </a:t>
            </a:r>
            <a:r>
              <a:rPr lang="tr-TR" altLang="ko-KR" dirty="0">
                <a:ea typeface="Gulim" pitchFamily="34" charset="-127"/>
              </a:rPr>
              <a:t>Sanal Makine</a:t>
            </a:r>
            <a:endParaRPr lang="ko-KR" altLang="en-US" dirty="0">
              <a:ea typeface="Gulim" pitchFamily="34" charset="-127"/>
            </a:endParaRPr>
          </a:p>
        </p:txBody>
      </p:sp>
      <p:sp>
        <p:nvSpPr>
          <p:cNvPr id="5" name="내용 개체 틀 2"/>
          <p:cNvSpPr>
            <a:spLocks noGrp="1"/>
          </p:cNvSpPr>
          <p:nvPr>
            <p:ph idx="4294967295"/>
          </p:nvPr>
        </p:nvSpPr>
        <p:spPr>
          <a:xfrm>
            <a:off x="1981200" y="3352800"/>
            <a:ext cx="8229600" cy="3124200"/>
          </a:xfrm>
        </p:spPr>
        <p:txBody>
          <a:bodyPr vert="horz" lIns="90487" tIns="44450" rIns="90487" bIns="44450" rtlCol="0">
            <a:normAutofit lnSpcReduction="10000"/>
          </a:bodyPr>
          <a:lstStyle/>
          <a:p>
            <a:pPr lvl="1" eaLnBrk="1" hangingPunct="1">
              <a:buFont typeface="Wingdings" pitchFamily="2" charset="2"/>
              <a:buChar char="ü"/>
            </a:pPr>
            <a:r>
              <a:rPr lang="en-US" altLang="ko-KR" dirty="0">
                <a:ea typeface="Gulim" pitchFamily="34" charset="-127"/>
              </a:rPr>
              <a:t>Dalvik </a:t>
            </a:r>
            <a:r>
              <a:rPr lang="tr-TR" altLang="ko-KR" dirty="0">
                <a:ea typeface="Gulim" pitchFamily="34" charset="-127"/>
              </a:rPr>
              <a:t>Çalıştırılabilir</a:t>
            </a:r>
            <a:r>
              <a:rPr lang="en-US" altLang="ko-KR" dirty="0">
                <a:ea typeface="Gulim" pitchFamily="34" charset="-127"/>
              </a:rPr>
              <a:t> (.</a:t>
            </a:r>
            <a:r>
              <a:rPr lang="en-US" altLang="ko-KR" dirty="0" err="1">
                <a:ea typeface="Gulim" pitchFamily="34" charset="-127"/>
              </a:rPr>
              <a:t>dex</a:t>
            </a:r>
            <a:r>
              <a:rPr lang="en-US" altLang="ko-KR" dirty="0">
                <a:ea typeface="Gulim" pitchFamily="34" charset="-127"/>
              </a:rPr>
              <a:t>) format</a:t>
            </a:r>
          </a:p>
          <a:p>
            <a:pPr lvl="2" eaLnBrk="1" hangingPunct="1">
              <a:buFont typeface="Wingdings" pitchFamily="2" charset="2"/>
              <a:buChar char="Ø"/>
            </a:pPr>
            <a:r>
              <a:rPr lang="en-US" altLang="ko-KR" dirty="0">
                <a:ea typeface="Gulim" pitchFamily="34" charset="-127"/>
              </a:rPr>
              <a:t>.</a:t>
            </a:r>
            <a:r>
              <a:rPr lang="en-US" altLang="ko-KR" dirty="0" err="1">
                <a:ea typeface="Gulim" pitchFamily="34" charset="-127"/>
              </a:rPr>
              <a:t>dex</a:t>
            </a:r>
            <a:r>
              <a:rPr lang="en-US" altLang="ko-KR" dirty="0">
                <a:ea typeface="Gulim" pitchFamily="34" charset="-127"/>
              </a:rPr>
              <a:t> </a:t>
            </a:r>
            <a:r>
              <a:rPr lang="tr-TR" altLang="ko-KR" dirty="0">
                <a:ea typeface="Gulim" pitchFamily="34" charset="-127"/>
              </a:rPr>
              <a:t>en iyi hafıza formatında çalışır</a:t>
            </a:r>
            <a:r>
              <a:rPr lang="en-US" altLang="ko-KR" dirty="0">
                <a:ea typeface="Gulim" pitchFamily="34" charset="-127"/>
              </a:rPr>
              <a:t>.</a:t>
            </a:r>
          </a:p>
          <a:p>
            <a:pPr lvl="2" eaLnBrk="1" hangingPunct="1">
              <a:buFont typeface="Wingdings" pitchFamily="2" charset="2"/>
              <a:buChar char="Ø"/>
            </a:pPr>
            <a:r>
              <a:rPr lang="tr-TR" altLang="ko-KR" dirty="0">
                <a:ea typeface="Gulim" pitchFamily="34" charset="-127"/>
              </a:rPr>
              <a:t>Derleme</a:t>
            </a:r>
            <a:endParaRPr lang="en-US" altLang="ko-KR" dirty="0">
              <a:ea typeface="Gulim" pitchFamily="34" charset="-127"/>
            </a:endParaRPr>
          </a:p>
          <a:p>
            <a:pPr lvl="1" eaLnBrk="1" hangingPunct="1">
              <a:buFont typeface="Wingdings" pitchFamily="2" charset="2"/>
              <a:buNone/>
            </a:pPr>
            <a:endParaRPr lang="en-US" altLang="ko-KR" dirty="0">
              <a:ea typeface="Gulim" pitchFamily="34" charset="-127"/>
            </a:endParaRPr>
          </a:p>
          <a:p>
            <a:pPr lvl="1" eaLnBrk="1" hangingPunct="1">
              <a:buFont typeface="Wingdings" pitchFamily="2" charset="2"/>
              <a:buNone/>
            </a:pPr>
            <a:endParaRPr lang="en-US" altLang="ko-KR" dirty="0">
              <a:ea typeface="Gulim" pitchFamily="34" charset="-127"/>
            </a:endParaRPr>
          </a:p>
          <a:p>
            <a:pPr lvl="1" eaLnBrk="1" hangingPunct="1">
              <a:buFont typeface="Wingdings" pitchFamily="2" charset="2"/>
              <a:buNone/>
            </a:pPr>
            <a:endParaRPr lang="en-US" altLang="ko-KR" dirty="0">
              <a:ea typeface="Gulim" pitchFamily="34" charset="-127"/>
            </a:endParaRPr>
          </a:p>
          <a:p>
            <a:pPr lvl="1" eaLnBrk="1" hangingPunct="1">
              <a:buFont typeface="Wingdings" pitchFamily="2" charset="2"/>
              <a:buChar char="ü"/>
            </a:pPr>
            <a:r>
              <a:rPr lang="en-US" altLang="ko-KR" dirty="0">
                <a:ea typeface="Gulim" pitchFamily="34" charset="-127"/>
              </a:rPr>
              <a:t>Linux </a:t>
            </a:r>
            <a:r>
              <a:rPr lang="en-US" altLang="ko-KR" dirty="0" err="1">
                <a:ea typeface="Gulim" pitchFamily="34" charset="-127"/>
              </a:rPr>
              <a:t>Çekirdeğine</a:t>
            </a:r>
            <a:r>
              <a:rPr lang="en-US" altLang="ko-KR" dirty="0">
                <a:ea typeface="Gulim" pitchFamily="34" charset="-127"/>
              </a:rPr>
              <a:t> </a:t>
            </a:r>
            <a:r>
              <a:rPr lang="en-US" altLang="ko-KR" dirty="0" err="1">
                <a:ea typeface="Gulim" pitchFamily="34" charset="-127"/>
              </a:rPr>
              <a:t>güvenmek</a:t>
            </a:r>
            <a:r>
              <a:rPr lang="en-US" altLang="ko-KR" dirty="0">
                <a:ea typeface="Gulim" pitchFamily="34" charset="-127"/>
              </a:rPr>
              <a:t>:</a:t>
            </a:r>
          </a:p>
          <a:p>
            <a:pPr lvl="2" eaLnBrk="1" hangingPunct="1">
              <a:buFont typeface="Wingdings" pitchFamily="2" charset="2"/>
              <a:buChar char="Ø"/>
            </a:pPr>
            <a:r>
              <a:rPr lang="en-US" altLang="ko-KR" dirty="0">
                <a:ea typeface="Gulim" pitchFamily="34" charset="-127"/>
              </a:rPr>
              <a:t>Threading</a:t>
            </a:r>
          </a:p>
          <a:p>
            <a:pPr lvl="2" eaLnBrk="1" hangingPunct="1">
              <a:buFont typeface="Wingdings" pitchFamily="2" charset="2"/>
              <a:buChar char="Ø"/>
            </a:pPr>
            <a:r>
              <a:rPr lang="tr-TR" altLang="ko-KR" dirty="0">
                <a:ea typeface="Gulim" pitchFamily="34" charset="-127"/>
              </a:rPr>
              <a:t>Düşük seviyelei bellek yönetimi</a:t>
            </a:r>
            <a:endParaRPr lang="en-US" altLang="ko-KR" dirty="0">
              <a:ea typeface="Gulim" pitchFamily="34" charset="-127"/>
            </a:endParaRPr>
          </a:p>
          <a:p>
            <a:pPr lvl="1" eaLnBrk="1" hangingPunct="1">
              <a:buFont typeface="Wingdings" pitchFamily="2" charset="2"/>
              <a:buNone/>
            </a:pPr>
            <a:endParaRPr lang="ko-KR" altLang="en-US" dirty="0">
              <a:ea typeface="Gulim" pitchFamily="34" charset="-127"/>
            </a:endParaRPr>
          </a:p>
        </p:txBody>
      </p:sp>
      <p:pic>
        <p:nvPicPr>
          <p:cNvPr id="6" name="그림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481" y="4114801"/>
            <a:ext cx="45339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447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idx="4294967295"/>
          </p:nvPr>
        </p:nvSpPr>
        <p:spPr>
          <a:xfrm>
            <a:off x="1981200" y="277814"/>
            <a:ext cx="8077200" cy="484187"/>
          </a:xfrm>
        </p:spPr>
        <p:txBody>
          <a:bodyPr vert="horz" lIns="90487" tIns="44450" rIns="90487" bIns="44450" rtlCol="0" anchor="ctr">
            <a:normAutofit fontScale="90000"/>
          </a:bodyPr>
          <a:lstStyle/>
          <a:p>
            <a:pPr eaLnBrk="1" hangingPunct="1"/>
            <a:r>
              <a:rPr lang="en-US" altLang="ko-KR" sz="4000" dirty="0">
                <a:solidFill>
                  <a:schemeClr val="tx1">
                    <a:lumMod val="50000"/>
                  </a:schemeClr>
                </a:solidFill>
                <a:ea typeface="Gulim" pitchFamily="34" charset="-127"/>
              </a:rPr>
              <a:t>Android S/W Stack – Linux Kernel</a:t>
            </a:r>
            <a:endParaRPr lang="ko-KR" altLang="en-US" sz="4000" dirty="0">
              <a:solidFill>
                <a:schemeClr val="tx1">
                  <a:lumMod val="50000"/>
                </a:schemeClr>
              </a:solidFill>
              <a:ea typeface="Gulim" pitchFamily="34" charset="-127"/>
            </a:endParaRPr>
          </a:p>
        </p:txBody>
      </p:sp>
      <p:pic>
        <p:nvPicPr>
          <p:cNvPr id="5" name="내용 개체 틀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05000" y="1600200"/>
            <a:ext cx="2084388" cy="1111250"/>
          </a:xfrm>
        </p:spPr>
      </p:pic>
      <p:pic>
        <p:nvPicPr>
          <p:cNvPr id="6" name="그림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1"/>
            <a:ext cx="7132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bwMode="auto">
          <a:xfrm>
            <a:off x="1943100" y="3124200"/>
            <a:ext cx="8648700" cy="3530600"/>
          </a:xfrm>
          <a:prstGeom prst="rect">
            <a:avLst/>
          </a:prstGeom>
          <a:noFill/>
          <a:ln w="12700">
            <a:noFill/>
            <a:miter lim="800000"/>
            <a:headEnd/>
            <a:tailEnd/>
          </a:ln>
          <a:effectLst/>
        </p:spPr>
        <p:txBody>
          <a:bodyPr lIns="90487" tIns="44450" rIns="90487" bIns="44450"/>
          <a:lstStyle/>
          <a:p>
            <a:pPr marL="292100" indent="-292100" latinLnBrk="1">
              <a:lnSpc>
                <a:spcPts val="2600"/>
              </a:lnSpc>
              <a:spcBef>
                <a:spcPts val="600"/>
              </a:spcBef>
              <a:spcAft>
                <a:spcPts val="400"/>
              </a:spcAft>
              <a:buClr>
                <a:srgbClr val="0C7B9C"/>
              </a:buClr>
              <a:buSzPct val="75000"/>
              <a:buFont typeface="Wingdings" pitchFamily="82" charset="2"/>
              <a:buChar char="l"/>
              <a:defRPr/>
            </a:pPr>
            <a:r>
              <a:rPr lang="en-US" sz="2000" kern="0" dirty="0"/>
              <a:t>Relying on Linux Kernel 2.6 for core system services</a:t>
            </a:r>
          </a:p>
          <a:p>
            <a:pPr marL="749300" lvl="1" indent="-292100" latinLnBrk="1">
              <a:lnSpc>
                <a:spcPts val="2600"/>
              </a:lnSpc>
              <a:spcBef>
                <a:spcPts val="600"/>
              </a:spcBef>
              <a:spcAft>
                <a:spcPts val="400"/>
              </a:spcAft>
              <a:buClr>
                <a:srgbClr val="0C7B9C"/>
              </a:buClr>
              <a:buSzPct val="75000"/>
              <a:buFont typeface="Wingdings" pitchFamily="2" charset="2"/>
              <a:buChar char="ü"/>
              <a:defRPr/>
            </a:pPr>
            <a:r>
              <a:rPr lang="en-US" sz="2000" kern="0" dirty="0"/>
              <a:t>Memory and Process Management</a:t>
            </a:r>
          </a:p>
          <a:p>
            <a:pPr marL="749300" lvl="1" indent="-292100" latinLnBrk="1">
              <a:lnSpc>
                <a:spcPts val="2600"/>
              </a:lnSpc>
              <a:spcBef>
                <a:spcPts val="600"/>
              </a:spcBef>
              <a:spcAft>
                <a:spcPts val="400"/>
              </a:spcAft>
              <a:buClr>
                <a:srgbClr val="0C7B9C"/>
              </a:buClr>
              <a:buSzPct val="75000"/>
              <a:buFont typeface="Wingdings" pitchFamily="2" charset="2"/>
              <a:buChar char="ü"/>
              <a:defRPr/>
            </a:pPr>
            <a:r>
              <a:rPr lang="en-US" sz="2000" kern="0" dirty="0"/>
              <a:t>Network Stack</a:t>
            </a:r>
          </a:p>
          <a:p>
            <a:pPr marL="749300" lvl="1" indent="-292100" latinLnBrk="1">
              <a:lnSpc>
                <a:spcPts val="2600"/>
              </a:lnSpc>
              <a:spcBef>
                <a:spcPts val="600"/>
              </a:spcBef>
              <a:spcAft>
                <a:spcPts val="400"/>
              </a:spcAft>
              <a:buClr>
                <a:srgbClr val="0C7B9C"/>
              </a:buClr>
              <a:buSzPct val="75000"/>
              <a:buFont typeface="Wingdings" pitchFamily="2" charset="2"/>
              <a:buChar char="ü"/>
              <a:defRPr/>
            </a:pPr>
            <a:r>
              <a:rPr lang="en-US" sz="2000" kern="0" dirty="0"/>
              <a:t>Driver Model</a:t>
            </a:r>
          </a:p>
          <a:p>
            <a:pPr marL="749300" lvl="1" indent="-292100" latinLnBrk="1">
              <a:lnSpc>
                <a:spcPts val="2600"/>
              </a:lnSpc>
              <a:spcBef>
                <a:spcPts val="600"/>
              </a:spcBef>
              <a:spcAft>
                <a:spcPts val="400"/>
              </a:spcAft>
              <a:buClr>
                <a:srgbClr val="0C7B9C"/>
              </a:buClr>
              <a:buSzPct val="75000"/>
              <a:buFont typeface="Wingdings" pitchFamily="2" charset="2"/>
              <a:buChar char="ü"/>
              <a:defRPr/>
            </a:pPr>
            <a:r>
              <a:rPr lang="en-US" sz="2000" kern="0" dirty="0"/>
              <a:t>Security</a:t>
            </a:r>
          </a:p>
          <a:p>
            <a:pPr marL="292100" indent="-292100" latinLnBrk="1">
              <a:lnSpc>
                <a:spcPts val="2600"/>
              </a:lnSpc>
              <a:spcBef>
                <a:spcPts val="600"/>
              </a:spcBef>
              <a:spcAft>
                <a:spcPts val="400"/>
              </a:spcAft>
              <a:buClr>
                <a:srgbClr val="0C7B9C"/>
              </a:buClr>
              <a:buSzPct val="75000"/>
              <a:buFont typeface="Wingdings" pitchFamily="82" charset="2"/>
              <a:buChar char="l"/>
              <a:defRPr/>
            </a:pPr>
            <a:r>
              <a:rPr lang="en-US" sz="2000" kern="0" dirty="0"/>
              <a:t>H / W </a:t>
            </a:r>
            <a:r>
              <a:rPr lang="en-US" sz="2000" kern="0" dirty="0" err="1"/>
              <a:t>ve</a:t>
            </a:r>
            <a:r>
              <a:rPr lang="en-US" sz="2000" kern="0" dirty="0"/>
              <a:t> S / W </a:t>
            </a:r>
            <a:r>
              <a:rPr lang="en-US" sz="2000" kern="0" dirty="0" err="1"/>
              <a:t>yığınının</a:t>
            </a:r>
            <a:r>
              <a:rPr lang="en-US" sz="2000" kern="0" dirty="0"/>
              <a:t> </a:t>
            </a:r>
            <a:r>
              <a:rPr lang="en-US" sz="2000" kern="0" dirty="0" err="1"/>
              <a:t>geri</a:t>
            </a:r>
            <a:r>
              <a:rPr lang="en-US" sz="2000" kern="0" dirty="0"/>
              <a:t> </a:t>
            </a:r>
            <a:r>
              <a:rPr lang="en-US" sz="2000" kern="0" dirty="0" err="1"/>
              <a:t>kalanı</a:t>
            </a:r>
            <a:r>
              <a:rPr lang="en-US" sz="2000" kern="0" dirty="0"/>
              <a:t> </a:t>
            </a:r>
            <a:r>
              <a:rPr lang="en-US" sz="2000" kern="0" dirty="0" err="1"/>
              <a:t>arasında</a:t>
            </a:r>
            <a:r>
              <a:rPr lang="en-US" sz="2000" kern="0" dirty="0"/>
              <a:t> </a:t>
            </a:r>
            <a:r>
              <a:rPr lang="en-US" sz="2000" kern="0" dirty="0" err="1"/>
              <a:t>bir</a:t>
            </a:r>
            <a:r>
              <a:rPr lang="en-US" sz="2000" kern="0" dirty="0"/>
              <a:t> </a:t>
            </a:r>
            <a:r>
              <a:rPr lang="en-US" sz="2000" kern="0" dirty="0" err="1"/>
              <a:t>soyutlama</a:t>
            </a:r>
            <a:r>
              <a:rPr lang="en-US" sz="2000" kern="0" dirty="0"/>
              <a:t> </a:t>
            </a:r>
            <a:r>
              <a:rPr lang="en-US" sz="2000" kern="0" dirty="0" err="1"/>
              <a:t>katmanı</a:t>
            </a:r>
            <a:r>
              <a:rPr lang="en-US" sz="2000" kern="0" dirty="0"/>
              <a:t> </a:t>
            </a:r>
            <a:r>
              <a:rPr lang="en-US" sz="2000" kern="0" dirty="0" err="1"/>
              <a:t>sağlamak</a:t>
            </a:r>
            <a:endParaRPr lang="en-US" sz="2000" kern="0" dirty="0"/>
          </a:p>
        </p:txBody>
      </p:sp>
    </p:spTree>
    <p:extLst>
      <p:ext uri="{BB962C8B-B14F-4D97-AF65-F5344CB8AC3E}">
        <p14:creationId xmlns:p14="http://schemas.microsoft.com/office/powerpoint/2010/main" val="320062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1981200" y="74691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a:t>Android </a:t>
            </a:r>
            <a:r>
              <a:rPr lang="en-US" altLang="en-US" dirty="0" err="1"/>
              <a:t>Uygulama</a:t>
            </a:r>
            <a:r>
              <a:rPr lang="en-US" altLang="en-US" dirty="0"/>
              <a:t> </a:t>
            </a:r>
            <a:r>
              <a:rPr lang="en-US" altLang="en-US" dirty="0" err="1"/>
              <a:t>Geliştirme</a:t>
            </a:r>
            <a:endParaRPr lang="en-US" altLang="en-US" dirty="0"/>
          </a:p>
        </p:txBody>
      </p:sp>
      <p:sp>
        <p:nvSpPr>
          <p:cNvPr id="5" name="Rectangle 4"/>
          <p:cNvSpPr/>
          <p:nvPr/>
        </p:nvSpPr>
        <p:spPr>
          <a:xfrm>
            <a:off x="4114800" y="2605881"/>
            <a:ext cx="2438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TextBox 3"/>
          <p:cNvSpPr txBox="1">
            <a:spLocks noChangeArrowheads="1"/>
          </p:cNvSpPr>
          <p:nvPr/>
        </p:nvSpPr>
        <p:spPr bwMode="auto">
          <a:xfrm>
            <a:off x="4267200" y="3139282"/>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altLang="en-US" dirty="0">
                <a:latin typeface="Calibri" pitchFamily="34" charset="0"/>
              </a:rPr>
              <a:t>Eclipse IDE</a:t>
            </a:r>
            <a:r>
              <a:rPr lang="tr-TR" altLang="en-US" dirty="0">
                <a:latin typeface="Calibri" pitchFamily="34" charset="0"/>
              </a:rPr>
              <a:t>/</a:t>
            </a:r>
          </a:p>
          <a:p>
            <a:pPr eaLnBrk="1" hangingPunct="1"/>
            <a:r>
              <a:rPr lang="tr-TR" altLang="en-US" dirty="0">
                <a:latin typeface="Calibri" pitchFamily="34" charset="0"/>
              </a:rPr>
              <a:t>Android Studio</a:t>
            </a:r>
            <a:endParaRPr lang="en-US" altLang="en-US" dirty="0">
              <a:latin typeface="Calibri" pitchFamily="34" charset="0"/>
            </a:endParaRPr>
          </a:p>
        </p:txBody>
      </p:sp>
      <p:sp>
        <p:nvSpPr>
          <p:cNvPr id="7" name="Rectangle 6"/>
          <p:cNvSpPr/>
          <p:nvPr/>
        </p:nvSpPr>
        <p:spPr>
          <a:xfrm>
            <a:off x="7086600" y="2605881"/>
            <a:ext cx="1676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defRPr/>
            </a:pPr>
            <a:endParaRPr lang="en-US" dirty="0"/>
          </a:p>
        </p:txBody>
      </p:sp>
      <p:sp>
        <p:nvSpPr>
          <p:cNvPr id="8" name="TextBox 5"/>
          <p:cNvSpPr txBox="1">
            <a:spLocks noChangeArrowheads="1"/>
          </p:cNvSpPr>
          <p:nvPr/>
        </p:nvSpPr>
        <p:spPr bwMode="auto">
          <a:xfrm>
            <a:off x="7315200" y="2986882"/>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a:latin typeface="Calibri" pitchFamily="34" charset="0"/>
              </a:rPr>
              <a:t>Android</a:t>
            </a:r>
          </a:p>
          <a:p>
            <a:pPr algn="ctr" eaLnBrk="1" hangingPunct="1"/>
            <a:r>
              <a:rPr lang="en-US" altLang="en-US">
                <a:latin typeface="Calibri" pitchFamily="34" charset="0"/>
              </a:rPr>
              <a:t>SDK</a:t>
            </a:r>
          </a:p>
        </p:txBody>
      </p:sp>
      <p:sp>
        <p:nvSpPr>
          <p:cNvPr id="9" name="Rectangle 8"/>
          <p:cNvSpPr/>
          <p:nvPr/>
        </p:nvSpPr>
        <p:spPr>
          <a:xfrm>
            <a:off x="4495800" y="4587081"/>
            <a:ext cx="1676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defRPr/>
            </a:pPr>
            <a:endParaRPr lang="en-US" dirty="0"/>
          </a:p>
        </p:txBody>
      </p:sp>
      <p:sp>
        <p:nvSpPr>
          <p:cNvPr id="10" name="TextBox 7"/>
          <p:cNvSpPr txBox="1">
            <a:spLocks noChangeArrowheads="1"/>
          </p:cNvSpPr>
          <p:nvPr/>
        </p:nvSpPr>
        <p:spPr bwMode="auto">
          <a:xfrm>
            <a:off x="4724400" y="5044282"/>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a:latin typeface="Calibri" pitchFamily="34" charset="0"/>
              </a:rPr>
              <a:t>Android</a:t>
            </a:r>
          </a:p>
          <a:p>
            <a:pPr algn="ctr" eaLnBrk="1" hangingPunct="1"/>
            <a:r>
              <a:rPr lang="en-US" altLang="en-US">
                <a:latin typeface="Calibri" pitchFamily="34" charset="0"/>
              </a:rPr>
              <a:t>Emulator</a:t>
            </a:r>
          </a:p>
        </p:txBody>
      </p:sp>
      <p:sp>
        <p:nvSpPr>
          <p:cNvPr id="11" name="Rectangle 10"/>
          <p:cNvSpPr/>
          <p:nvPr/>
        </p:nvSpPr>
        <p:spPr>
          <a:xfrm>
            <a:off x="7086600" y="4587081"/>
            <a:ext cx="1676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defRPr/>
            </a:pPr>
            <a:endParaRPr lang="en-US" dirty="0"/>
          </a:p>
        </p:txBody>
      </p:sp>
      <p:sp>
        <p:nvSpPr>
          <p:cNvPr id="12" name="TextBox 9"/>
          <p:cNvSpPr txBox="1">
            <a:spLocks noChangeArrowheads="1"/>
          </p:cNvSpPr>
          <p:nvPr/>
        </p:nvSpPr>
        <p:spPr bwMode="auto">
          <a:xfrm>
            <a:off x="7315200" y="4891882"/>
            <a:ext cx="121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a:latin typeface="Calibri" pitchFamily="34" charset="0"/>
              </a:rPr>
              <a:t>Android</a:t>
            </a:r>
          </a:p>
          <a:p>
            <a:pPr algn="ctr" eaLnBrk="1" hangingPunct="1"/>
            <a:r>
              <a:rPr lang="en-US" altLang="en-US">
                <a:latin typeface="Calibri" pitchFamily="34" charset="0"/>
              </a:rPr>
              <a:t>Mobile</a:t>
            </a:r>
          </a:p>
          <a:p>
            <a:pPr algn="ctr" eaLnBrk="1" hangingPunct="1"/>
            <a:r>
              <a:rPr lang="en-US" altLang="en-US">
                <a:latin typeface="Calibri" pitchFamily="34" charset="0"/>
              </a:rPr>
              <a:t>Device</a:t>
            </a:r>
          </a:p>
        </p:txBody>
      </p:sp>
      <p:cxnSp>
        <p:nvCxnSpPr>
          <p:cNvPr id="13" name="Straight Connector 12"/>
          <p:cNvCxnSpPr>
            <a:stCxn id="5" idx="3"/>
            <a:endCxn id="7" idx="1"/>
          </p:cNvCxnSpPr>
          <p:nvPr/>
        </p:nvCxnSpPr>
        <p:spPr>
          <a:xfrm>
            <a:off x="6553200" y="3367881"/>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3200" y="4129881"/>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2"/>
            <a:endCxn id="9" idx="0"/>
          </p:cNvCxnSpPr>
          <p:nvPr/>
        </p:nvCxnSpPr>
        <p:spPr>
          <a:xfrm rot="5400000">
            <a:off x="5105400" y="4358481"/>
            <a:ext cx="45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16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1828800" y="95726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tr-TR" altLang="en-US" dirty="0"/>
              <a:t>Android Geliştirme</a:t>
            </a:r>
            <a:endParaRPr lang="en-US" altLang="en-US" dirty="0"/>
          </a:p>
        </p:txBody>
      </p:sp>
      <p:sp>
        <p:nvSpPr>
          <p:cNvPr id="5" name="Rectangle 4"/>
          <p:cNvSpPr/>
          <p:nvPr/>
        </p:nvSpPr>
        <p:spPr>
          <a:xfrm>
            <a:off x="2133600" y="3654424"/>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TextBox 3"/>
          <p:cNvSpPr txBox="1">
            <a:spLocks noChangeArrowheads="1"/>
          </p:cNvSpPr>
          <p:nvPr/>
        </p:nvSpPr>
        <p:spPr bwMode="auto">
          <a:xfrm>
            <a:off x="2286000" y="36544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altLang="en-US">
                <a:latin typeface="Calibri" pitchFamily="34" charset="0"/>
              </a:rPr>
              <a:t>Android Manifest</a:t>
            </a:r>
          </a:p>
        </p:txBody>
      </p:sp>
      <p:sp>
        <p:nvSpPr>
          <p:cNvPr id="7" name="Rectangle 6"/>
          <p:cNvSpPr/>
          <p:nvPr/>
        </p:nvSpPr>
        <p:spPr>
          <a:xfrm>
            <a:off x="2133600" y="4721224"/>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8" name="TextBox 5"/>
          <p:cNvSpPr txBox="1">
            <a:spLocks noChangeArrowheads="1"/>
          </p:cNvSpPr>
          <p:nvPr/>
        </p:nvSpPr>
        <p:spPr bwMode="auto">
          <a:xfrm>
            <a:off x="2286000" y="47212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altLang="en-US">
                <a:latin typeface="Calibri" pitchFamily="34" charset="0"/>
              </a:rPr>
              <a:t>Resource XML</a:t>
            </a:r>
          </a:p>
        </p:txBody>
      </p:sp>
      <p:sp>
        <p:nvSpPr>
          <p:cNvPr id="9" name="Rectangle 8"/>
          <p:cNvSpPr/>
          <p:nvPr/>
        </p:nvSpPr>
        <p:spPr>
          <a:xfrm>
            <a:off x="4114800" y="3273424"/>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TextBox 7"/>
          <p:cNvSpPr txBox="1">
            <a:spLocks noChangeArrowheads="1"/>
          </p:cNvSpPr>
          <p:nvPr/>
        </p:nvSpPr>
        <p:spPr bwMode="auto">
          <a:xfrm>
            <a:off x="4267200" y="3425824"/>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altLang="en-US">
                <a:latin typeface="Calibri" pitchFamily="34" charset="0"/>
              </a:rPr>
              <a:t>Java Source </a:t>
            </a:r>
          </a:p>
        </p:txBody>
      </p:sp>
      <p:sp>
        <p:nvSpPr>
          <p:cNvPr id="11" name="Rectangle 10"/>
          <p:cNvSpPr/>
          <p:nvPr/>
        </p:nvSpPr>
        <p:spPr>
          <a:xfrm>
            <a:off x="4114800" y="4264024"/>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TextBox 9"/>
          <p:cNvSpPr txBox="1">
            <a:spLocks noChangeArrowheads="1"/>
          </p:cNvSpPr>
          <p:nvPr/>
        </p:nvSpPr>
        <p:spPr bwMode="auto">
          <a:xfrm>
            <a:off x="4267200" y="42640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altLang="en-US">
                <a:latin typeface="Calibri" pitchFamily="34" charset="0"/>
              </a:rPr>
              <a:t>Generated Class</a:t>
            </a:r>
          </a:p>
        </p:txBody>
      </p:sp>
      <p:sp>
        <p:nvSpPr>
          <p:cNvPr id="13" name="Rectangle 12"/>
          <p:cNvSpPr/>
          <p:nvPr/>
        </p:nvSpPr>
        <p:spPr>
          <a:xfrm>
            <a:off x="6096000" y="4264024"/>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4" name="TextBox 11"/>
          <p:cNvSpPr txBox="1">
            <a:spLocks noChangeArrowheads="1"/>
          </p:cNvSpPr>
          <p:nvPr/>
        </p:nvSpPr>
        <p:spPr bwMode="auto">
          <a:xfrm>
            <a:off x="6096000" y="42640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a:latin typeface="Calibri" pitchFamily="34" charset="0"/>
              </a:rPr>
              <a:t>Java Compiler</a:t>
            </a:r>
          </a:p>
        </p:txBody>
      </p:sp>
      <p:cxnSp>
        <p:nvCxnSpPr>
          <p:cNvPr id="15" name="Elbow Connector 14"/>
          <p:cNvCxnSpPr>
            <a:stCxn id="5" idx="3"/>
            <a:endCxn id="11" idx="1"/>
          </p:cNvCxnSpPr>
          <p:nvPr/>
        </p:nvCxnSpPr>
        <p:spPr>
          <a:xfrm>
            <a:off x="3733800" y="3959224"/>
            <a:ext cx="381000" cy="609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7" idx="3"/>
            <a:endCxn id="11" idx="1"/>
          </p:cNvCxnSpPr>
          <p:nvPr/>
        </p:nvCxnSpPr>
        <p:spPr>
          <a:xfrm flipV="1">
            <a:off x="3733800" y="4568824"/>
            <a:ext cx="381000" cy="457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14800" y="5254624"/>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TextBox 49"/>
          <p:cNvSpPr txBox="1">
            <a:spLocks noChangeArrowheads="1"/>
          </p:cNvSpPr>
          <p:nvPr/>
        </p:nvSpPr>
        <p:spPr bwMode="auto">
          <a:xfrm>
            <a:off x="4267200" y="52546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altLang="en-US">
                <a:latin typeface="Calibri" pitchFamily="34" charset="0"/>
              </a:rPr>
              <a:t>Android Libraries</a:t>
            </a:r>
          </a:p>
        </p:txBody>
      </p:sp>
      <p:cxnSp>
        <p:nvCxnSpPr>
          <p:cNvPr id="19" name="Straight Connector 18"/>
          <p:cNvCxnSpPr>
            <a:stCxn id="11" idx="3"/>
            <a:endCxn id="14" idx="1"/>
          </p:cNvCxnSpPr>
          <p:nvPr/>
        </p:nvCxnSpPr>
        <p:spPr>
          <a:xfrm>
            <a:off x="5715000" y="4568824"/>
            <a:ext cx="38100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3"/>
            <a:endCxn id="14" idx="1"/>
          </p:cNvCxnSpPr>
          <p:nvPr/>
        </p:nvCxnSpPr>
        <p:spPr>
          <a:xfrm>
            <a:off x="5715000" y="3578224"/>
            <a:ext cx="381000" cy="10096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7" idx="3"/>
            <a:endCxn id="14" idx="1"/>
          </p:cNvCxnSpPr>
          <p:nvPr/>
        </p:nvCxnSpPr>
        <p:spPr>
          <a:xfrm flipV="1">
            <a:off x="5715000" y="4587874"/>
            <a:ext cx="381000" cy="9715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96200" y="4264024"/>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3" name="TextBox 70"/>
          <p:cNvSpPr txBox="1">
            <a:spLocks noChangeArrowheads="1"/>
          </p:cNvSpPr>
          <p:nvPr/>
        </p:nvSpPr>
        <p:spPr bwMode="auto">
          <a:xfrm>
            <a:off x="7696200" y="42640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a:latin typeface="Calibri" pitchFamily="34" charset="0"/>
              </a:rPr>
              <a:t>.dex</a:t>
            </a:r>
          </a:p>
          <a:p>
            <a:pPr algn="ctr" eaLnBrk="1" hangingPunct="1"/>
            <a:r>
              <a:rPr lang="en-US" altLang="en-US">
                <a:latin typeface="Calibri" pitchFamily="34" charset="0"/>
              </a:rPr>
              <a:t>File</a:t>
            </a:r>
          </a:p>
        </p:txBody>
      </p:sp>
      <p:cxnSp>
        <p:nvCxnSpPr>
          <p:cNvPr id="24" name="Straight Connector 23"/>
          <p:cNvCxnSpPr>
            <a:stCxn id="14" idx="3"/>
            <a:endCxn id="23" idx="1"/>
          </p:cNvCxnSpPr>
          <p:nvPr/>
        </p:nvCxnSpPr>
        <p:spPr>
          <a:xfrm>
            <a:off x="7391400" y="4587874"/>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067800" y="4264024"/>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6" name="TextBox 74"/>
          <p:cNvSpPr txBox="1">
            <a:spLocks noChangeArrowheads="1"/>
          </p:cNvSpPr>
          <p:nvPr/>
        </p:nvSpPr>
        <p:spPr bwMode="auto">
          <a:xfrm>
            <a:off x="9067800" y="42640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altLang="en-US">
                <a:latin typeface="Calibri" pitchFamily="34" charset="0"/>
              </a:rPr>
              <a:t>Dalvik</a:t>
            </a:r>
          </a:p>
          <a:p>
            <a:pPr algn="ctr" eaLnBrk="1" hangingPunct="1"/>
            <a:r>
              <a:rPr lang="en-US" altLang="en-US">
                <a:latin typeface="Calibri" pitchFamily="34" charset="0"/>
              </a:rPr>
              <a:t>VM</a:t>
            </a:r>
          </a:p>
        </p:txBody>
      </p:sp>
    </p:spTree>
    <p:extLst>
      <p:ext uri="{BB962C8B-B14F-4D97-AF65-F5344CB8AC3E}">
        <p14:creationId xmlns:p14="http://schemas.microsoft.com/office/powerpoint/2010/main" val="1583683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FAD5DC-42F0-A41D-E066-ED000EC403CF}"/>
              </a:ext>
            </a:extLst>
          </p:cNvPr>
          <p:cNvSpPr>
            <a:spLocks noGrp="1"/>
          </p:cNvSpPr>
          <p:nvPr>
            <p:ph type="title"/>
          </p:nvPr>
        </p:nvSpPr>
        <p:spPr/>
        <p:txBody>
          <a:bodyPr/>
          <a:lstStyle/>
          <a:p>
            <a:r>
              <a:rPr lang="tr-TR" dirty="0"/>
              <a:t>Java Software Development Kit (JDK) Kurulumu </a:t>
            </a:r>
          </a:p>
        </p:txBody>
      </p:sp>
      <p:sp>
        <p:nvSpPr>
          <p:cNvPr id="3" name="İçerik Yer Tutucusu 2">
            <a:extLst>
              <a:ext uri="{FF2B5EF4-FFF2-40B4-BE49-F238E27FC236}">
                <a16:creationId xmlns:a16="http://schemas.microsoft.com/office/drawing/2014/main" id="{08750336-EFB4-8C71-4E21-700E91064A12}"/>
              </a:ext>
            </a:extLst>
          </p:cNvPr>
          <p:cNvSpPr>
            <a:spLocks noGrp="1"/>
          </p:cNvSpPr>
          <p:nvPr>
            <p:ph idx="1"/>
          </p:nvPr>
        </p:nvSpPr>
        <p:spPr/>
        <p:txBody>
          <a:bodyPr>
            <a:normAutofit fontScale="92500" lnSpcReduction="10000"/>
          </a:bodyPr>
          <a:lstStyle/>
          <a:p>
            <a:pPr marL="0" indent="0">
              <a:buNone/>
            </a:pPr>
            <a:r>
              <a:rPr lang="tr-TR" dirty="0"/>
              <a:t>Java Runtime Environment (JRE) ve Java Software Development Kit (JDK) olmak üzere iki farklı Java paketi vardır. </a:t>
            </a:r>
          </a:p>
          <a:p>
            <a:r>
              <a:rPr lang="tr-TR" dirty="0"/>
              <a:t>JRE, Java programlama dilinde yazılmış programları çalıştırmak için kullanılırken </a:t>
            </a:r>
          </a:p>
          <a:p>
            <a:r>
              <a:rPr lang="tr-TR" dirty="0"/>
              <a:t>JDK ise yazılımcıların Java programları geliştirmesinde kullanılır. </a:t>
            </a:r>
          </a:p>
          <a:p>
            <a:pPr marL="0" indent="0">
              <a:buNone/>
            </a:pPr>
            <a:r>
              <a:rPr lang="tr-TR" dirty="0"/>
              <a:t>Herhangi bir web tarayıcının adres çubuğunda https://www.oracle.com/java/technologies/ </a:t>
            </a:r>
            <a:r>
              <a:rPr lang="tr-TR" dirty="0" err="1"/>
              <a:t>downloads</a:t>
            </a:r>
            <a:r>
              <a:rPr lang="tr-TR" dirty="0"/>
              <a:t>/ adresine gidildiğinde en güncel JDK sürümüne ulaşılır ve kurulum programı bilgisayara indirilir.</a:t>
            </a:r>
          </a:p>
          <a:p>
            <a:pPr marL="0" indent="0">
              <a:buNone/>
            </a:pPr>
            <a:r>
              <a:rPr lang="tr-TR" dirty="0">
                <a:solidFill>
                  <a:srgbClr val="FF0000"/>
                </a:solidFill>
              </a:rPr>
              <a:t>Not: Android </a:t>
            </a:r>
            <a:r>
              <a:rPr lang="tr-TR" dirty="0" err="1">
                <a:solidFill>
                  <a:srgbClr val="FF0000"/>
                </a:solidFill>
              </a:rPr>
              <a:t>Studio</a:t>
            </a:r>
            <a:r>
              <a:rPr lang="tr-TR" dirty="0">
                <a:solidFill>
                  <a:srgbClr val="FF0000"/>
                </a:solidFill>
              </a:rPr>
              <a:t> Yeni Versiyonlarında Android </a:t>
            </a:r>
            <a:r>
              <a:rPr lang="tr-TR" dirty="0" err="1">
                <a:solidFill>
                  <a:srgbClr val="FF0000"/>
                </a:solidFill>
              </a:rPr>
              <a:t>studio</a:t>
            </a:r>
            <a:r>
              <a:rPr lang="tr-TR" dirty="0">
                <a:solidFill>
                  <a:srgbClr val="FF0000"/>
                </a:solidFill>
              </a:rPr>
              <a:t> kurulduktan sonra JDK kurulumunu da yapabilirsiniz.</a:t>
            </a:r>
          </a:p>
        </p:txBody>
      </p:sp>
    </p:spTree>
    <p:extLst>
      <p:ext uri="{BB962C8B-B14F-4D97-AF65-F5344CB8AC3E}">
        <p14:creationId xmlns:p14="http://schemas.microsoft.com/office/powerpoint/2010/main" val="389371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BD6EFEE-2DD1-3D05-A8DB-9F24BDAE76F2}"/>
              </a:ext>
            </a:extLst>
          </p:cNvPr>
          <p:cNvPicPr>
            <a:picLocks noChangeAspect="1"/>
          </p:cNvPicPr>
          <p:nvPr/>
        </p:nvPicPr>
        <p:blipFill>
          <a:blip r:embed="rId2"/>
          <a:stretch>
            <a:fillRect/>
          </a:stretch>
        </p:blipFill>
        <p:spPr>
          <a:xfrm>
            <a:off x="-30812" y="0"/>
            <a:ext cx="12222812" cy="6858000"/>
          </a:xfrm>
          <a:prstGeom prst="rect">
            <a:avLst/>
          </a:prstGeom>
        </p:spPr>
      </p:pic>
    </p:spTree>
    <p:extLst>
      <p:ext uri="{BB962C8B-B14F-4D97-AF65-F5344CB8AC3E}">
        <p14:creationId xmlns:p14="http://schemas.microsoft.com/office/powerpoint/2010/main" val="4198201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F2E5AFB-9758-8F86-9154-8A63D90243A7}"/>
              </a:ext>
            </a:extLst>
          </p:cNvPr>
          <p:cNvSpPr>
            <a:spLocks noGrp="1"/>
          </p:cNvSpPr>
          <p:nvPr>
            <p:ph type="title"/>
          </p:nvPr>
        </p:nvSpPr>
        <p:spPr/>
        <p:txBody>
          <a:bodyPr>
            <a:normAutofit fontScale="90000"/>
          </a:bodyPr>
          <a:lstStyle/>
          <a:p>
            <a:r>
              <a:rPr lang="tr-TR" dirty="0"/>
              <a:t>Android </a:t>
            </a:r>
            <a:r>
              <a:rPr lang="tr-TR" dirty="0" err="1"/>
              <a:t>Studio</a:t>
            </a:r>
            <a:r>
              <a:rPr lang="tr-TR" dirty="0"/>
              <a:t> ve Software Development Kit (SDK) Kurulumu</a:t>
            </a:r>
          </a:p>
        </p:txBody>
      </p:sp>
      <p:pic>
        <p:nvPicPr>
          <p:cNvPr id="8" name="Resim Yer Tutucusu 7">
            <a:extLst>
              <a:ext uri="{FF2B5EF4-FFF2-40B4-BE49-F238E27FC236}">
                <a16:creationId xmlns:a16="http://schemas.microsoft.com/office/drawing/2014/main" id="{D0D6E864-6755-2023-CCB1-98B3A4D746DC}"/>
              </a:ext>
            </a:extLst>
          </p:cNvPr>
          <p:cNvPicPr>
            <a:picLocks noGrp="1" noChangeAspect="1"/>
          </p:cNvPicPr>
          <p:nvPr>
            <p:ph type="pic" idx="1"/>
          </p:nvPr>
        </p:nvPicPr>
        <p:blipFill rotWithShape="1">
          <a:blip r:embed="rId2"/>
          <a:srcRect l="17006" r="17006"/>
          <a:stretch/>
        </p:blipFill>
        <p:spPr/>
      </p:pic>
      <p:sp>
        <p:nvSpPr>
          <p:cNvPr id="6" name="Metin Yer Tutucusu 5">
            <a:extLst>
              <a:ext uri="{FF2B5EF4-FFF2-40B4-BE49-F238E27FC236}">
                <a16:creationId xmlns:a16="http://schemas.microsoft.com/office/drawing/2014/main" id="{A9190909-341D-B26D-1215-EDC63CDEBBF2}"/>
              </a:ext>
            </a:extLst>
          </p:cNvPr>
          <p:cNvSpPr>
            <a:spLocks noGrp="1"/>
          </p:cNvSpPr>
          <p:nvPr>
            <p:ph type="body" sz="half" idx="2"/>
          </p:nvPr>
        </p:nvSpPr>
        <p:spPr>
          <a:xfrm>
            <a:off x="839788" y="2251880"/>
            <a:ext cx="3932237" cy="3617107"/>
          </a:xfrm>
        </p:spPr>
        <p:txBody>
          <a:bodyPr>
            <a:normAutofit lnSpcReduction="10000"/>
          </a:bodyPr>
          <a:lstStyle/>
          <a:p>
            <a:r>
              <a:rPr lang="tr-TR" sz="2400" dirty="0"/>
              <a:t>JDK kurulumu tamamlandıktan sonra Java diliyle mobil uygulama geliştirme ortamı olarak Android </a:t>
            </a:r>
            <a:r>
              <a:rPr lang="tr-TR" sz="2400" dirty="0" err="1"/>
              <a:t>Studio</a:t>
            </a:r>
            <a:r>
              <a:rPr lang="tr-TR" sz="2400" dirty="0"/>
              <a:t> programının kurulması gerekir. Android </a:t>
            </a:r>
            <a:r>
              <a:rPr lang="tr-TR" sz="2400" dirty="0" err="1"/>
              <a:t>Studio</a:t>
            </a:r>
            <a:r>
              <a:rPr lang="tr-TR" sz="2400" dirty="0"/>
              <a:t> programının güncel sürümünü https://developer.android.com/studio web adresinden indirmek mümkündür</a:t>
            </a:r>
          </a:p>
        </p:txBody>
      </p:sp>
    </p:spTree>
    <p:extLst>
      <p:ext uri="{BB962C8B-B14F-4D97-AF65-F5344CB8AC3E}">
        <p14:creationId xmlns:p14="http://schemas.microsoft.com/office/powerpoint/2010/main" val="99258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A9C2E6-8983-1465-702E-8CE4FF921EC4}"/>
              </a:ext>
            </a:extLst>
          </p:cNvPr>
          <p:cNvSpPr>
            <a:spLocks noGrp="1"/>
          </p:cNvSpPr>
          <p:nvPr>
            <p:ph type="title"/>
          </p:nvPr>
        </p:nvSpPr>
        <p:spPr/>
        <p:txBody>
          <a:bodyPr/>
          <a:lstStyle/>
          <a:p>
            <a:r>
              <a:rPr lang="tr-TR" dirty="0"/>
              <a:t>TEMEL BİLEŞENLER </a:t>
            </a:r>
          </a:p>
        </p:txBody>
      </p:sp>
      <p:sp>
        <p:nvSpPr>
          <p:cNvPr id="3" name="İçerik Yer Tutucusu 2">
            <a:extLst>
              <a:ext uri="{FF2B5EF4-FFF2-40B4-BE49-F238E27FC236}">
                <a16:creationId xmlns:a16="http://schemas.microsoft.com/office/drawing/2014/main" id="{F5EC6AB8-4AB0-49D2-BF6B-F8AABF9C6C95}"/>
              </a:ext>
            </a:extLst>
          </p:cNvPr>
          <p:cNvSpPr>
            <a:spLocks noGrp="1"/>
          </p:cNvSpPr>
          <p:nvPr>
            <p:ph idx="1"/>
          </p:nvPr>
        </p:nvSpPr>
        <p:spPr/>
        <p:txBody>
          <a:bodyPr/>
          <a:lstStyle/>
          <a:p>
            <a:pPr marL="0" indent="0">
              <a:buNone/>
            </a:pPr>
            <a:r>
              <a:rPr lang="tr-TR" dirty="0"/>
              <a:t>Mobil uygulama kavramı, taşınabilir cihazlar için kodlanmış yazılımlardır. Taşınabilir cihazlar veya mobil işletim sistemi kullanılan cihazlar denildiğinde ilk akla gelenler şunlardır: </a:t>
            </a:r>
          </a:p>
          <a:p>
            <a:pPr marL="0" indent="0">
              <a:buNone/>
            </a:pPr>
            <a:r>
              <a:rPr lang="tr-TR" dirty="0"/>
              <a:t>• Akıllı telefonlar </a:t>
            </a:r>
          </a:p>
          <a:p>
            <a:pPr marL="0" indent="0">
              <a:buNone/>
            </a:pPr>
            <a:r>
              <a:rPr lang="tr-TR" dirty="0"/>
              <a:t>• Tabletler </a:t>
            </a:r>
          </a:p>
          <a:p>
            <a:pPr marL="0" indent="0">
              <a:buNone/>
            </a:pPr>
            <a:r>
              <a:rPr lang="tr-TR" dirty="0"/>
              <a:t>• E-kitap okuyucu </a:t>
            </a:r>
          </a:p>
          <a:p>
            <a:pPr marL="0" indent="0">
              <a:buNone/>
            </a:pPr>
            <a:r>
              <a:rPr lang="tr-TR" dirty="0"/>
              <a:t>• Akıllı televizyonlar </a:t>
            </a:r>
          </a:p>
          <a:p>
            <a:pPr marL="0" indent="0">
              <a:buNone/>
            </a:pPr>
            <a:r>
              <a:rPr lang="tr-TR" dirty="0"/>
              <a:t>• Otomobiller </a:t>
            </a:r>
          </a:p>
          <a:p>
            <a:pPr marL="0" indent="0">
              <a:buNone/>
            </a:pPr>
            <a:r>
              <a:rPr lang="tr-TR" dirty="0"/>
              <a:t>• Akıllı saatler</a:t>
            </a:r>
          </a:p>
        </p:txBody>
      </p:sp>
    </p:spTree>
    <p:extLst>
      <p:ext uri="{BB962C8B-B14F-4D97-AF65-F5344CB8AC3E}">
        <p14:creationId xmlns:p14="http://schemas.microsoft.com/office/powerpoint/2010/main" val="133487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DC836EC7-A4B6-6042-F25C-7377F24FF95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256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D1D27E1-9119-AAC3-BCC4-BBADE91E7C57}"/>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336654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04491D-8A06-FCED-2DCB-7A72603B1046}"/>
              </a:ext>
            </a:extLst>
          </p:cNvPr>
          <p:cNvSpPr>
            <a:spLocks noGrp="1"/>
          </p:cNvSpPr>
          <p:nvPr>
            <p:ph type="title"/>
          </p:nvPr>
        </p:nvSpPr>
        <p:spPr>
          <a:xfrm>
            <a:off x="839788" y="457200"/>
            <a:ext cx="4360009" cy="1287694"/>
          </a:xfrm>
        </p:spPr>
        <p:txBody>
          <a:bodyPr/>
          <a:lstStyle/>
          <a:p>
            <a:r>
              <a:rPr lang="tr-TR" dirty="0"/>
              <a:t>EMÜLATÖR KURULUMU </a:t>
            </a:r>
          </a:p>
        </p:txBody>
      </p:sp>
      <p:sp>
        <p:nvSpPr>
          <p:cNvPr id="4" name="Metin Yer Tutucusu 3">
            <a:extLst>
              <a:ext uri="{FF2B5EF4-FFF2-40B4-BE49-F238E27FC236}">
                <a16:creationId xmlns:a16="http://schemas.microsoft.com/office/drawing/2014/main" id="{DC7D5DB4-C427-8F3D-EFBA-1ACE8672D896}"/>
              </a:ext>
            </a:extLst>
          </p:cNvPr>
          <p:cNvSpPr>
            <a:spLocks noGrp="1"/>
          </p:cNvSpPr>
          <p:nvPr>
            <p:ph type="body" sz="half" idx="2"/>
          </p:nvPr>
        </p:nvSpPr>
        <p:spPr>
          <a:xfrm>
            <a:off x="839788" y="2057400"/>
            <a:ext cx="4632823" cy="3884988"/>
          </a:xfrm>
        </p:spPr>
        <p:txBody>
          <a:bodyPr>
            <a:normAutofit fontScale="92500" lnSpcReduction="20000"/>
          </a:bodyPr>
          <a:lstStyle/>
          <a:p>
            <a:r>
              <a:rPr lang="tr-TR" sz="2400" dirty="0"/>
              <a:t>Farklı işletim sistemine ait programları yerel işletim sisteminde çalıştırmak için aracı yazılımlara ihtiyaç duyulur. Bu aracı yazılımlara </a:t>
            </a:r>
            <a:r>
              <a:rPr lang="tr-TR" sz="2400" dirty="0" err="1"/>
              <a:t>emülatör</a:t>
            </a:r>
            <a:r>
              <a:rPr lang="tr-TR" sz="2400" dirty="0"/>
              <a:t> ismi verilir. Android </a:t>
            </a:r>
            <a:r>
              <a:rPr lang="tr-TR" sz="2400" dirty="0" err="1"/>
              <a:t>Studio</a:t>
            </a:r>
            <a:r>
              <a:rPr lang="tr-TR" sz="2400" dirty="0"/>
              <a:t> içinde mobil işletim sistemine uygun </a:t>
            </a:r>
            <a:r>
              <a:rPr lang="tr-TR" sz="2400" dirty="0" err="1"/>
              <a:t>emülatör</a:t>
            </a:r>
            <a:r>
              <a:rPr lang="tr-TR" sz="2400" dirty="0"/>
              <a:t> programı kurulabilir. Geliştirilen uygulamalar bu </a:t>
            </a:r>
            <a:r>
              <a:rPr lang="tr-TR" sz="2400" dirty="0" err="1"/>
              <a:t>emülatörde</a:t>
            </a:r>
            <a:r>
              <a:rPr lang="tr-TR" sz="2400" dirty="0"/>
              <a:t> test edilebilir.</a:t>
            </a:r>
          </a:p>
          <a:p>
            <a:r>
              <a:rPr lang="tr-TR" sz="2400" dirty="0"/>
              <a:t> Kurulumdan sonra Android </a:t>
            </a:r>
            <a:r>
              <a:rPr lang="tr-TR" sz="2400" dirty="0" err="1"/>
              <a:t>Studio</a:t>
            </a:r>
            <a:r>
              <a:rPr lang="tr-TR" sz="2400" dirty="0"/>
              <a:t> çalıştırıldığında karşılama ekranında </a:t>
            </a:r>
            <a:r>
              <a:rPr lang="tr-TR" sz="2400" dirty="0" err="1"/>
              <a:t>More</a:t>
            </a:r>
            <a:r>
              <a:rPr lang="tr-TR" sz="2400" dirty="0"/>
              <a:t> </a:t>
            </a:r>
            <a:r>
              <a:rPr lang="tr-TR" sz="2400" dirty="0" err="1"/>
              <a:t>Actions</a:t>
            </a:r>
            <a:r>
              <a:rPr lang="tr-TR" sz="2400" dirty="0"/>
              <a:t> (Ek Eylemler) listesindeki Virtual Device Manager (Sanal Cihaz Yöneticisi) seçeneği tıklanır (</a:t>
            </a:r>
            <a:r>
              <a:rPr lang="tr-TR" sz="2800" dirty="0"/>
              <a:t>Görsel</a:t>
            </a:r>
            <a:r>
              <a:rPr lang="tr-TR" sz="2400" dirty="0"/>
              <a:t> 1.13).</a:t>
            </a:r>
          </a:p>
        </p:txBody>
      </p:sp>
      <p:pic>
        <p:nvPicPr>
          <p:cNvPr id="10" name="Resim 9">
            <a:extLst>
              <a:ext uri="{FF2B5EF4-FFF2-40B4-BE49-F238E27FC236}">
                <a16:creationId xmlns:a16="http://schemas.microsoft.com/office/drawing/2014/main" id="{82D19643-F0BF-C258-3B6E-CFB485A54131}"/>
              </a:ext>
            </a:extLst>
          </p:cNvPr>
          <p:cNvPicPr>
            <a:picLocks noChangeAspect="1"/>
          </p:cNvPicPr>
          <p:nvPr/>
        </p:nvPicPr>
        <p:blipFill>
          <a:blip r:embed="rId2"/>
          <a:stretch>
            <a:fillRect/>
          </a:stretch>
        </p:blipFill>
        <p:spPr>
          <a:xfrm>
            <a:off x="5472611" y="915612"/>
            <a:ext cx="6114338" cy="5339282"/>
          </a:xfrm>
          <a:prstGeom prst="rect">
            <a:avLst/>
          </a:prstGeom>
        </p:spPr>
      </p:pic>
    </p:spTree>
    <p:extLst>
      <p:ext uri="{BB962C8B-B14F-4D97-AF65-F5344CB8AC3E}">
        <p14:creationId xmlns:p14="http://schemas.microsoft.com/office/powerpoint/2010/main" val="508970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D0DFCFBF-2E8D-CDBF-EFE9-DD5A0E62A106}"/>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714068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FE73E8D0-FF57-2200-7F63-79E7EB054BF9}"/>
              </a:ext>
            </a:extLst>
          </p:cNvPr>
          <p:cNvSpPr>
            <a:spLocks noGrp="1"/>
          </p:cNvSpPr>
          <p:nvPr>
            <p:ph type="title"/>
          </p:nvPr>
        </p:nvSpPr>
        <p:spPr/>
        <p:txBody>
          <a:bodyPr/>
          <a:lstStyle/>
          <a:p>
            <a:r>
              <a:rPr lang="tr-TR" dirty="0"/>
              <a:t>UYARI: </a:t>
            </a:r>
          </a:p>
        </p:txBody>
      </p:sp>
      <p:sp>
        <p:nvSpPr>
          <p:cNvPr id="6" name="İçerik Yer Tutucusu 5">
            <a:extLst>
              <a:ext uri="{FF2B5EF4-FFF2-40B4-BE49-F238E27FC236}">
                <a16:creationId xmlns:a16="http://schemas.microsoft.com/office/drawing/2014/main" id="{19B4359D-83E1-88F0-8A45-5B90FD6BE46C}"/>
              </a:ext>
            </a:extLst>
          </p:cNvPr>
          <p:cNvSpPr>
            <a:spLocks noGrp="1"/>
          </p:cNvSpPr>
          <p:nvPr>
            <p:ph idx="1"/>
          </p:nvPr>
        </p:nvSpPr>
        <p:spPr/>
        <p:txBody>
          <a:bodyPr/>
          <a:lstStyle/>
          <a:p>
            <a:r>
              <a:rPr lang="tr-TR" dirty="0"/>
              <a:t>Her Android işletim sistemi sürümü için tek bir API düzeyi belirlenmiştir. Application Programming </a:t>
            </a:r>
            <a:r>
              <a:rPr lang="tr-TR" dirty="0" err="1"/>
              <a:t>Interface</a:t>
            </a:r>
            <a:r>
              <a:rPr lang="tr-TR" dirty="0"/>
              <a:t> (Uygulama Programlama Arayüzü) kelimelerinin baş harfleriyle API isimlendirilmesi yapılır. </a:t>
            </a:r>
          </a:p>
          <a:p>
            <a:r>
              <a:rPr lang="tr-TR" dirty="0"/>
              <a:t>API, yazılımların kendi aralarında iletişim kurmasını sağlayan bir yapıdır. API düzeyi düştükçe yazılan uygulamanın çalışacağı cihaz sayısı artar ancak uygulamada kullanılacak özellikler azalır. API düzeyi yükseldikçe uygulamada kullanılacak özellikler artar ancak kapsadığı cihaz sayısı azalır.</a:t>
            </a:r>
          </a:p>
        </p:txBody>
      </p:sp>
    </p:spTree>
    <p:extLst>
      <p:ext uri="{BB962C8B-B14F-4D97-AF65-F5344CB8AC3E}">
        <p14:creationId xmlns:p14="http://schemas.microsoft.com/office/powerpoint/2010/main" val="3519010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97D54F5-756F-E170-A4D7-E2D3C7B8C71B}"/>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225262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F8E7F1E-1A13-FD31-10CC-A2D23ED1D308}"/>
              </a:ext>
            </a:extLst>
          </p:cNvPr>
          <p:cNvPicPr>
            <a:picLocks noChangeAspect="1"/>
          </p:cNvPicPr>
          <p:nvPr/>
        </p:nvPicPr>
        <p:blipFill>
          <a:blip r:embed="rId2"/>
          <a:stretch>
            <a:fillRect/>
          </a:stretch>
        </p:blipFill>
        <p:spPr>
          <a:xfrm>
            <a:off x="354842" y="382137"/>
            <a:ext cx="11573301" cy="6127845"/>
          </a:xfrm>
          <a:prstGeom prst="rect">
            <a:avLst/>
          </a:prstGeom>
        </p:spPr>
      </p:pic>
    </p:spTree>
    <p:extLst>
      <p:ext uri="{BB962C8B-B14F-4D97-AF65-F5344CB8AC3E}">
        <p14:creationId xmlns:p14="http://schemas.microsoft.com/office/powerpoint/2010/main" val="204111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9A8CF6-300C-4C4C-B27E-D632DAB27887}"/>
              </a:ext>
            </a:extLst>
          </p:cNvPr>
          <p:cNvSpPr>
            <a:spLocks noGrp="1"/>
          </p:cNvSpPr>
          <p:nvPr>
            <p:ph idx="1"/>
          </p:nvPr>
        </p:nvSpPr>
        <p:spPr>
          <a:xfrm>
            <a:off x="838200" y="736979"/>
            <a:ext cx="10515600" cy="5439984"/>
          </a:xfrm>
        </p:spPr>
        <p:txBody>
          <a:bodyPr>
            <a:normAutofit fontScale="77500" lnSpcReduction="20000"/>
          </a:bodyPr>
          <a:lstStyle/>
          <a:p>
            <a:pPr marL="0" indent="0">
              <a:buNone/>
            </a:pPr>
            <a:r>
              <a:rPr lang="tr-TR" dirty="0"/>
              <a:t>Bu bilgilerde sanal cihazın ismi, sanal cihazda yüklü olan işletim sistemi, API düzeyi, yardımcı depolama biriminde kapladığı alan ve </a:t>
            </a:r>
            <a:r>
              <a:rPr lang="tr-TR" dirty="0" err="1"/>
              <a:t>Actions</a:t>
            </a:r>
            <a:r>
              <a:rPr lang="tr-TR" dirty="0"/>
              <a:t> (Eylemler) simgeleri yer alır. Bu simgeler şunlardır: </a:t>
            </a:r>
          </a:p>
          <a:p>
            <a:pPr marL="0" indent="0">
              <a:buNone/>
            </a:pPr>
            <a:r>
              <a:rPr lang="tr-TR" dirty="0" err="1">
                <a:solidFill>
                  <a:srgbClr val="FF0000"/>
                </a:solidFill>
              </a:rPr>
              <a:t>Launch</a:t>
            </a:r>
            <a:r>
              <a:rPr lang="tr-TR" dirty="0">
                <a:solidFill>
                  <a:srgbClr val="FF0000"/>
                </a:solidFill>
              </a:rPr>
              <a:t> </a:t>
            </a:r>
            <a:r>
              <a:rPr lang="tr-TR" dirty="0" err="1">
                <a:solidFill>
                  <a:srgbClr val="FF0000"/>
                </a:solidFill>
              </a:rPr>
              <a:t>this</a:t>
            </a:r>
            <a:r>
              <a:rPr lang="tr-TR" dirty="0">
                <a:solidFill>
                  <a:srgbClr val="FF0000"/>
                </a:solidFill>
              </a:rPr>
              <a:t> AVD in </a:t>
            </a:r>
            <a:r>
              <a:rPr lang="tr-TR" dirty="0" err="1">
                <a:solidFill>
                  <a:srgbClr val="FF0000"/>
                </a:solidFill>
              </a:rPr>
              <a:t>the</a:t>
            </a:r>
            <a:r>
              <a:rPr lang="tr-TR" dirty="0">
                <a:solidFill>
                  <a:srgbClr val="FF0000"/>
                </a:solidFill>
              </a:rPr>
              <a:t> </a:t>
            </a:r>
            <a:r>
              <a:rPr lang="tr-TR" dirty="0" err="1">
                <a:solidFill>
                  <a:srgbClr val="FF0000"/>
                </a:solidFill>
              </a:rPr>
              <a:t>emulator</a:t>
            </a:r>
            <a:r>
              <a:rPr lang="tr-TR" dirty="0">
                <a:solidFill>
                  <a:srgbClr val="FF0000"/>
                </a:solidFill>
              </a:rPr>
              <a:t> (Bu Android Sanal Cihazı </a:t>
            </a:r>
            <a:r>
              <a:rPr lang="tr-TR" dirty="0" err="1">
                <a:solidFill>
                  <a:srgbClr val="FF0000"/>
                </a:solidFill>
              </a:rPr>
              <a:t>emülatörde</a:t>
            </a:r>
            <a:r>
              <a:rPr lang="tr-TR" dirty="0">
                <a:solidFill>
                  <a:srgbClr val="FF0000"/>
                </a:solidFill>
              </a:rPr>
              <a:t> çalıştır): </a:t>
            </a:r>
            <a:r>
              <a:rPr lang="tr-TR" dirty="0"/>
              <a:t>Bu simge tıklanarak sanal cihaz çalıştırılır. </a:t>
            </a:r>
          </a:p>
          <a:p>
            <a:pPr marL="0" indent="0">
              <a:buNone/>
            </a:pPr>
            <a:r>
              <a:rPr lang="tr-TR" dirty="0" err="1">
                <a:solidFill>
                  <a:srgbClr val="FF0000"/>
                </a:solidFill>
              </a:rPr>
              <a:t>Edit</a:t>
            </a:r>
            <a:r>
              <a:rPr lang="tr-TR" dirty="0">
                <a:solidFill>
                  <a:srgbClr val="FF0000"/>
                </a:solidFill>
              </a:rPr>
              <a:t> </a:t>
            </a:r>
            <a:r>
              <a:rPr lang="tr-TR" dirty="0" err="1">
                <a:solidFill>
                  <a:srgbClr val="FF0000"/>
                </a:solidFill>
              </a:rPr>
              <a:t>this</a:t>
            </a:r>
            <a:r>
              <a:rPr lang="tr-TR" dirty="0">
                <a:solidFill>
                  <a:srgbClr val="FF0000"/>
                </a:solidFill>
              </a:rPr>
              <a:t> AVD (Bu Android Sanal Cihazı düzenle): </a:t>
            </a:r>
            <a:r>
              <a:rPr lang="tr-TR" dirty="0"/>
              <a:t>Sanal cihazla ilgili değişiklik yapılması gerekirse bu simge tıklanır. Bu simge tıklandığında açılır bir menü ile karşılaşılır (Görsel 1.20). </a:t>
            </a:r>
          </a:p>
          <a:p>
            <a:pPr marL="0" indent="0">
              <a:buNone/>
            </a:pPr>
            <a:r>
              <a:rPr lang="tr-TR" dirty="0"/>
              <a:t>Bu menüdeki seçenekler şunlardır: </a:t>
            </a:r>
          </a:p>
          <a:p>
            <a:pPr marL="0" indent="0">
              <a:buNone/>
            </a:pPr>
            <a:r>
              <a:rPr lang="tr-TR" dirty="0"/>
              <a:t>• </a:t>
            </a:r>
            <a:r>
              <a:rPr lang="tr-TR" b="1" dirty="0" err="1">
                <a:effectLst>
                  <a:outerShdw blurRad="38100" dist="38100" dir="2700000" algn="tl">
                    <a:srgbClr val="000000">
                      <a:alpha val="43137"/>
                    </a:srgbClr>
                  </a:outerShdw>
                </a:effectLst>
              </a:rPr>
              <a:t>Duplicate</a:t>
            </a:r>
            <a:r>
              <a:rPr lang="tr-TR" b="1" dirty="0">
                <a:effectLst>
                  <a:outerShdw blurRad="38100" dist="38100" dir="2700000" algn="tl">
                    <a:srgbClr val="000000">
                      <a:alpha val="43137"/>
                    </a:srgbClr>
                  </a:outerShdw>
                </a:effectLst>
              </a:rPr>
              <a:t> (Çoğaltma): </a:t>
            </a:r>
            <a:r>
              <a:rPr lang="tr-TR" dirty="0"/>
              <a:t>Sanal cihazın özelliklerine sahip ikinci bir kopya oluşturmak için kullanılır. </a:t>
            </a:r>
          </a:p>
          <a:p>
            <a:pPr marL="0" indent="0">
              <a:buNone/>
            </a:pPr>
            <a:r>
              <a:rPr lang="tr-TR" dirty="0"/>
              <a:t>• </a:t>
            </a:r>
            <a:r>
              <a:rPr lang="tr-TR" b="1" dirty="0" err="1">
                <a:effectLst>
                  <a:outerShdw blurRad="38100" dist="38100" dir="2700000" algn="tl">
                    <a:srgbClr val="000000">
                      <a:alpha val="43137"/>
                    </a:srgbClr>
                  </a:outerShdw>
                </a:effectLst>
              </a:rPr>
              <a:t>Wipe</a:t>
            </a:r>
            <a:r>
              <a:rPr lang="tr-TR" b="1" dirty="0">
                <a:effectLst>
                  <a:outerShdw blurRad="38100" dist="38100" dir="2700000" algn="tl">
                    <a:srgbClr val="000000">
                      <a:alpha val="43137"/>
                    </a:srgbClr>
                  </a:outerShdw>
                </a:effectLst>
              </a:rPr>
              <a:t> Data (Verileri Sil): </a:t>
            </a:r>
            <a:r>
              <a:rPr lang="tr-TR" dirty="0"/>
              <a:t>Sanal cihazı fabrika ayarlarına döndürmek için kullanılır. Sonradan düzenlenen verileri siler ve cihazı ilk açılış durumuna getirir. </a:t>
            </a:r>
          </a:p>
          <a:p>
            <a:pPr marL="0" indent="0">
              <a:buNone/>
            </a:pPr>
            <a:r>
              <a:rPr lang="tr-TR" dirty="0"/>
              <a:t>• </a:t>
            </a:r>
            <a:r>
              <a:rPr lang="tr-TR" b="1" dirty="0" err="1">
                <a:effectLst>
                  <a:outerShdw blurRad="38100" dist="38100" dir="2700000" algn="tl">
                    <a:srgbClr val="000000">
                      <a:alpha val="43137"/>
                    </a:srgbClr>
                  </a:outerShdw>
                </a:effectLst>
              </a:rPr>
              <a:t>Cold</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Boot</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Now</a:t>
            </a:r>
            <a:r>
              <a:rPr lang="tr-TR" b="1" dirty="0">
                <a:effectLst>
                  <a:outerShdw blurRad="38100" dist="38100" dir="2700000" algn="tl">
                    <a:srgbClr val="000000">
                      <a:alpha val="43137"/>
                    </a:srgbClr>
                  </a:outerShdw>
                </a:effectLst>
              </a:rPr>
              <a:t> (Soğuk Önyükleme Şimdi): </a:t>
            </a:r>
            <a:r>
              <a:rPr lang="tr-TR" dirty="0"/>
              <a:t>Sanal cihazın herhangi bir kaydedilmiş durumdan değil, en baştan açılmasını sağlar. </a:t>
            </a:r>
          </a:p>
          <a:p>
            <a:pPr marL="0" indent="0">
              <a:buNone/>
            </a:pPr>
            <a:r>
              <a:rPr lang="tr-TR" dirty="0"/>
              <a:t>• </a:t>
            </a:r>
            <a:r>
              <a:rPr lang="tr-TR" b="1" dirty="0">
                <a:effectLst>
                  <a:outerShdw blurRad="38100" dist="38100" dir="2700000" algn="tl">
                    <a:srgbClr val="000000">
                      <a:alpha val="43137"/>
                    </a:srgbClr>
                  </a:outerShdw>
                </a:effectLst>
              </a:rPr>
              <a:t>Show on Disk (Disk Üzerinde Göster): </a:t>
            </a:r>
            <a:r>
              <a:rPr lang="tr-TR" dirty="0"/>
              <a:t>Sanal cihazın dosyalarını bulunduğu klasörde gösterir. </a:t>
            </a:r>
          </a:p>
          <a:p>
            <a:pPr marL="0" indent="0">
              <a:buNone/>
            </a:pPr>
            <a:r>
              <a:rPr lang="tr-TR" dirty="0"/>
              <a:t>• </a:t>
            </a:r>
            <a:r>
              <a:rPr lang="tr-TR" b="1" dirty="0" err="1">
                <a:effectLst>
                  <a:outerShdw blurRad="38100" dist="38100" dir="2700000" algn="tl">
                    <a:srgbClr val="000000">
                      <a:alpha val="43137"/>
                    </a:srgbClr>
                  </a:outerShdw>
                </a:effectLst>
              </a:rPr>
              <a:t>Delete</a:t>
            </a:r>
            <a:r>
              <a:rPr lang="tr-TR" b="1" dirty="0">
                <a:effectLst>
                  <a:outerShdw blurRad="38100" dist="38100" dir="2700000" algn="tl">
                    <a:srgbClr val="000000">
                      <a:alpha val="43137"/>
                    </a:srgbClr>
                  </a:outerShdw>
                </a:effectLst>
              </a:rPr>
              <a:t> (Sil): </a:t>
            </a:r>
            <a:r>
              <a:rPr lang="tr-TR" dirty="0"/>
              <a:t>Sanal cihazın silinmesini sağlar</a:t>
            </a:r>
          </a:p>
        </p:txBody>
      </p:sp>
    </p:spTree>
    <p:extLst>
      <p:ext uri="{BB962C8B-B14F-4D97-AF65-F5344CB8AC3E}">
        <p14:creationId xmlns:p14="http://schemas.microsoft.com/office/powerpoint/2010/main" val="3481159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A4CC9DE-B25C-93B1-2D18-C0BA0E9654F3}"/>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815343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CDD6460-4C4F-ADF8-C4EE-42F92FA1AE4A}"/>
              </a:ext>
            </a:extLst>
          </p:cNvPr>
          <p:cNvPicPr>
            <a:picLocks noChangeAspect="1"/>
          </p:cNvPicPr>
          <p:nvPr/>
        </p:nvPicPr>
        <p:blipFill>
          <a:blip r:embed="rId2"/>
          <a:stretch>
            <a:fillRect/>
          </a:stretch>
        </p:blipFill>
        <p:spPr>
          <a:xfrm>
            <a:off x="0" y="122830"/>
            <a:ext cx="12192000" cy="6735170"/>
          </a:xfrm>
          <a:prstGeom prst="rect">
            <a:avLst/>
          </a:prstGeom>
        </p:spPr>
      </p:pic>
    </p:spTree>
    <p:extLst>
      <p:ext uri="{BB962C8B-B14F-4D97-AF65-F5344CB8AC3E}">
        <p14:creationId xmlns:p14="http://schemas.microsoft.com/office/powerpoint/2010/main" val="65764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013CF2-B7D9-AAAF-361C-117A94F56EFE}"/>
              </a:ext>
            </a:extLst>
          </p:cNvPr>
          <p:cNvSpPr>
            <a:spLocks noGrp="1"/>
          </p:cNvSpPr>
          <p:nvPr>
            <p:ph type="title"/>
          </p:nvPr>
        </p:nvSpPr>
        <p:spPr>
          <a:xfrm>
            <a:off x="838200" y="846161"/>
            <a:ext cx="10515600" cy="844527"/>
          </a:xfrm>
        </p:spPr>
        <p:txBody>
          <a:bodyPr>
            <a:normAutofit fontScale="90000"/>
          </a:bodyPr>
          <a:lstStyle/>
          <a:p>
            <a:r>
              <a:rPr lang="tr-TR" dirty="0"/>
              <a:t>Taşınabilir cihazlarda yaygın olarak kullanılan işletim sistemleri Android ve </a:t>
            </a:r>
            <a:r>
              <a:rPr lang="tr-TR" dirty="0" err="1"/>
              <a:t>IOS’tur</a:t>
            </a:r>
            <a:r>
              <a:rPr lang="tr-TR" dirty="0"/>
              <a:t>. Mobil uygulama geliştirilirken tercih edilebilecek yöntemler şunlardır: </a:t>
            </a:r>
          </a:p>
        </p:txBody>
      </p:sp>
      <p:sp>
        <p:nvSpPr>
          <p:cNvPr id="3" name="İçerik Yer Tutucusu 2">
            <a:extLst>
              <a:ext uri="{FF2B5EF4-FFF2-40B4-BE49-F238E27FC236}">
                <a16:creationId xmlns:a16="http://schemas.microsoft.com/office/drawing/2014/main" id="{22EAFC08-3A5A-B746-FDD5-9B3643A78B54}"/>
              </a:ext>
            </a:extLst>
          </p:cNvPr>
          <p:cNvSpPr>
            <a:spLocks noGrp="1"/>
          </p:cNvSpPr>
          <p:nvPr>
            <p:ph idx="1"/>
          </p:nvPr>
        </p:nvSpPr>
        <p:spPr>
          <a:xfrm>
            <a:off x="838200" y="2456597"/>
            <a:ext cx="10515600" cy="3720366"/>
          </a:xfrm>
        </p:spPr>
        <p:txBody>
          <a:bodyPr/>
          <a:lstStyle/>
          <a:p>
            <a:pPr marL="0" indent="0">
              <a:buNone/>
            </a:pPr>
            <a:r>
              <a:rPr lang="tr-TR" dirty="0"/>
              <a:t>• </a:t>
            </a:r>
            <a:r>
              <a:rPr lang="tr-TR" dirty="0" err="1"/>
              <a:t>Native</a:t>
            </a:r>
            <a:r>
              <a:rPr lang="tr-TR" dirty="0"/>
              <a:t> (Yerel) Uygulama: Belirli bir işletim sistemi veya cihaz için geliştirilen uygulamalardır. Bu uygulamalar, yazılımın tasarlandığı işletim sistemi ve cihazda çalışır, farklı işletim sistemi ve cihazda çalışmaz. </a:t>
            </a:r>
          </a:p>
          <a:p>
            <a:pPr marL="0" indent="0">
              <a:buNone/>
            </a:pPr>
            <a:endParaRPr lang="tr-TR" dirty="0"/>
          </a:p>
          <a:p>
            <a:pPr marL="0" indent="0">
              <a:buNone/>
            </a:pPr>
            <a:r>
              <a:rPr lang="tr-TR" dirty="0"/>
              <a:t>• Cross Platform (Çapraz Platform) Uygulama: Birden fazla işletim sistemi veya cihazda çalışabilecek şekilde geliştirilen uygulamalardır.</a:t>
            </a:r>
          </a:p>
        </p:txBody>
      </p:sp>
    </p:spTree>
    <p:extLst>
      <p:ext uri="{BB962C8B-B14F-4D97-AF65-F5344CB8AC3E}">
        <p14:creationId xmlns:p14="http://schemas.microsoft.com/office/powerpoint/2010/main" val="3663745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9FB54F1-E6BC-138A-3AC4-7BF7A6610BE3}"/>
              </a:ext>
            </a:extLst>
          </p:cNvPr>
          <p:cNvPicPr>
            <a:picLocks noChangeAspect="1"/>
          </p:cNvPicPr>
          <p:nvPr/>
        </p:nvPicPr>
        <p:blipFill>
          <a:blip r:embed="rId2"/>
          <a:stretch>
            <a:fillRect/>
          </a:stretch>
        </p:blipFill>
        <p:spPr>
          <a:xfrm>
            <a:off x="409433" y="368490"/>
            <a:ext cx="11395879" cy="6264322"/>
          </a:xfrm>
          <a:prstGeom prst="rect">
            <a:avLst/>
          </a:prstGeom>
        </p:spPr>
      </p:pic>
    </p:spTree>
    <p:extLst>
      <p:ext uri="{BB962C8B-B14F-4D97-AF65-F5344CB8AC3E}">
        <p14:creationId xmlns:p14="http://schemas.microsoft.com/office/powerpoint/2010/main" val="7393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7987DDC-FB84-547D-98A9-D3A01AFA8D1C}"/>
              </a:ext>
            </a:extLst>
          </p:cNvPr>
          <p:cNvPicPr>
            <a:picLocks noChangeAspect="1"/>
          </p:cNvPicPr>
          <p:nvPr/>
        </p:nvPicPr>
        <p:blipFill>
          <a:blip r:embed="rId2"/>
          <a:stretch>
            <a:fillRect/>
          </a:stretch>
        </p:blipFill>
        <p:spPr>
          <a:xfrm>
            <a:off x="313899" y="368490"/>
            <a:ext cx="11518709" cy="6332561"/>
          </a:xfrm>
          <a:prstGeom prst="rect">
            <a:avLst/>
          </a:prstGeom>
        </p:spPr>
      </p:pic>
    </p:spTree>
    <p:extLst>
      <p:ext uri="{BB962C8B-B14F-4D97-AF65-F5344CB8AC3E}">
        <p14:creationId xmlns:p14="http://schemas.microsoft.com/office/powerpoint/2010/main" val="912984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F35A5ED5-8B30-5A60-749F-7C4442FD7C90}"/>
              </a:ext>
            </a:extLst>
          </p:cNvPr>
          <p:cNvSpPr>
            <a:spLocks noGrp="1"/>
          </p:cNvSpPr>
          <p:nvPr>
            <p:ph type="title"/>
          </p:nvPr>
        </p:nvSpPr>
        <p:spPr>
          <a:xfrm>
            <a:off x="839788" y="457200"/>
            <a:ext cx="6079627" cy="1398896"/>
          </a:xfrm>
        </p:spPr>
        <p:txBody>
          <a:bodyPr/>
          <a:lstStyle/>
          <a:p>
            <a:r>
              <a:rPr lang="tr-TR" b="1" dirty="0"/>
              <a:t>TASARIM YAPILARI (ACTIVITY TEMPLATES) </a:t>
            </a:r>
          </a:p>
        </p:txBody>
      </p:sp>
      <p:sp>
        <p:nvSpPr>
          <p:cNvPr id="6" name="Metin Yer Tutucusu 5">
            <a:extLst>
              <a:ext uri="{FF2B5EF4-FFF2-40B4-BE49-F238E27FC236}">
                <a16:creationId xmlns:a16="http://schemas.microsoft.com/office/drawing/2014/main" id="{9813C0E6-E7F7-FD9B-9E26-7D5D86DF2390}"/>
              </a:ext>
            </a:extLst>
          </p:cNvPr>
          <p:cNvSpPr>
            <a:spLocks noGrp="1"/>
          </p:cNvSpPr>
          <p:nvPr>
            <p:ph type="body" sz="half" idx="2"/>
          </p:nvPr>
        </p:nvSpPr>
        <p:spPr>
          <a:xfrm>
            <a:off x="839788" y="2057400"/>
            <a:ext cx="5656546" cy="3811588"/>
          </a:xfrm>
        </p:spPr>
        <p:txBody>
          <a:bodyPr>
            <a:normAutofit fontScale="92500" lnSpcReduction="20000"/>
          </a:bodyPr>
          <a:lstStyle/>
          <a:p>
            <a:r>
              <a:rPr lang="tr-TR" sz="2400" dirty="0" err="1"/>
              <a:t>Emülatör</a:t>
            </a:r>
            <a:r>
              <a:rPr lang="tr-TR" sz="2400" dirty="0"/>
              <a:t> kurulumu tamamlanıp pencereler kapatıldıktan sonra Android </a:t>
            </a:r>
            <a:r>
              <a:rPr lang="tr-TR" sz="2400" dirty="0" err="1"/>
              <a:t>Studio</a:t>
            </a:r>
            <a:r>
              <a:rPr lang="tr-TR" sz="2400" dirty="0"/>
              <a:t> karşılama ekranına tekrar dönülür </a:t>
            </a:r>
          </a:p>
          <a:p>
            <a:r>
              <a:rPr lang="tr-TR" sz="2400" dirty="0"/>
              <a:t>Yeni Proje simgesi Bu ekrandaki simgeler şunlardır: </a:t>
            </a:r>
          </a:p>
          <a:p>
            <a:r>
              <a:rPr lang="tr-TR" sz="2400" dirty="0"/>
              <a:t>• </a:t>
            </a:r>
            <a:r>
              <a:rPr lang="tr-TR" sz="2400" b="1" dirty="0">
                <a:effectLst>
                  <a:outerShdw blurRad="38100" dist="38100" dir="2700000" algn="tl">
                    <a:srgbClr val="000000">
                      <a:alpha val="43137"/>
                    </a:srgbClr>
                  </a:outerShdw>
                </a:effectLst>
              </a:rPr>
              <a:t>New Project (Yeni Proje): </a:t>
            </a:r>
            <a:r>
              <a:rPr lang="tr-TR" sz="2400" dirty="0"/>
              <a:t>En baştan yeni bir proje oluşturulacaksa bu simge tıklanır. </a:t>
            </a:r>
          </a:p>
          <a:p>
            <a:r>
              <a:rPr lang="tr-TR" sz="2400" dirty="0"/>
              <a:t>• </a:t>
            </a:r>
            <a:r>
              <a:rPr lang="tr-TR" sz="2400" b="1" dirty="0">
                <a:effectLst>
                  <a:outerShdw blurRad="38100" dist="38100" dir="2700000" algn="tl">
                    <a:srgbClr val="000000">
                      <a:alpha val="43137"/>
                    </a:srgbClr>
                  </a:outerShdw>
                </a:effectLst>
              </a:rPr>
              <a:t>Open (Aç): </a:t>
            </a:r>
            <a:r>
              <a:rPr lang="tr-TR" sz="2400" dirty="0"/>
              <a:t>Daha önce yerel sürücüye proje kaydedildiyse projeyi açmak için kullanılır. </a:t>
            </a:r>
          </a:p>
          <a:p>
            <a:r>
              <a:rPr lang="tr-TR" sz="2400" dirty="0"/>
              <a:t>• </a:t>
            </a:r>
            <a:r>
              <a:rPr lang="tr-TR" sz="2400" b="1" dirty="0" err="1">
                <a:effectLst>
                  <a:outerShdw blurRad="38100" dist="38100" dir="2700000" algn="tl">
                    <a:srgbClr val="000000">
                      <a:alpha val="43137"/>
                    </a:srgbClr>
                  </a:outerShdw>
                </a:effectLst>
              </a:rPr>
              <a:t>Get</a:t>
            </a:r>
            <a:r>
              <a:rPr lang="tr-TR" sz="2400" b="1" dirty="0">
                <a:effectLst>
                  <a:outerShdw blurRad="38100" dist="38100" dir="2700000" algn="tl">
                    <a:srgbClr val="000000">
                      <a:alpha val="43137"/>
                    </a:srgbClr>
                  </a:outerShdw>
                </a:effectLst>
              </a:rPr>
              <a:t> </a:t>
            </a:r>
            <a:r>
              <a:rPr lang="tr-TR" sz="2400" b="1" dirty="0" err="1">
                <a:effectLst>
                  <a:outerShdw blurRad="38100" dist="38100" dir="2700000" algn="tl">
                    <a:srgbClr val="000000">
                      <a:alpha val="43137"/>
                    </a:srgbClr>
                  </a:outerShdw>
                </a:effectLst>
              </a:rPr>
              <a:t>from</a:t>
            </a:r>
            <a:r>
              <a:rPr lang="tr-TR" sz="2400" b="1" dirty="0">
                <a:effectLst>
                  <a:outerShdw blurRad="38100" dist="38100" dir="2700000" algn="tl">
                    <a:srgbClr val="000000">
                      <a:alpha val="43137"/>
                    </a:srgbClr>
                  </a:outerShdw>
                </a:effectLst>
              </a:rPr>
              <a:t> VCS (Sürüm Kontrol Sistemlerinden Yükle): </a:t>
            </a:r>
            <a:r>
              <a:rPr lang="tr-TR" sz="2400" dirty="0"/>
              <a:t>Git, </a:t>
            </a:r>
            <a:r>
              <a:rPr lang="tr-TR" sz="2400" dirty="0" err="1"/>
              <a:t>GitHub</a:t>
            </a:r>
            <a:r>
              <a:rPr lang="tr-TR" sz="2400" dirty="0"/>
              <a:t> gibi sitelerde proje geliştirilirse buradan proje yüklenebilir.</a:t>
            </a:r>
          </a:p>
        </p:txBody>
      </p:sp>
      <p:pic>
        <p:nvPicPr>
          <p:cNvPr id="8" name="Resim 7">
            <a:extLst>
              <a:ext uri="{FF2B5EF4-FFF2-40B4-BE49-F238E27FC236}">
                <a16:creationId xmlns:a16="http://schemas.microsoft.com/office/drawing/2014/main" id="{71CD2F89-B288-4D09-9630-F42540E29B9A}"/>
              </a:ext>
            </a:extLst>
          </p:cNvPr>
          <p:cNvPicPr>
            <a:picLocks noChangeAspect="1"/>
          </p:cNvPicPr>
          <p:nvPr/>
        </p:nvPicPr>
        <p:blipFill>
          <a:blip r:embed="rId2"/>
          <a:stretch>
            <a:fillRect/>
          </a:stretch>
        </p:blipFill>
        <p:spPr>
          <a:xfrm>
            <a:off x="6696646" y="1369041"/>
            <a:ext cx="4957186" cy="3953586"/>
          </a:xfrm>
          <a:prstGeom prst="rect">
            <a:avLst/>
          </a:prstGeom>
        </p:spPr>
      </p:pic>
    </p:spTree>
    <p:extLst>
      <p:ext uri="{BB962C8B-B14F-4D97-AF65-F5344CB8AC3E}">
        <p14:creationId xmlns:p14="http://schemas.microsoft.com/office/powerpoint/2010/main" val="156232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B70068-9966-1AE2-6DFB-978CDB4551FD}"/>
              </a:ext>
            </a:extLst>
          </p:cNvPr>
          <p:cNvSpPr>
            <a:spLocks noGrp="1"/>
          </p:cNvSpPr>
          <p:nvPr>
            <p:ph type="title"/>
          </p:nvPr>
        </p:nvSpPr>
        <p:spPr>
          <a:xfrm>
            <a:off x="839788" y="1050877"/>
            <a:ext cx="4660260" cy="3568890"/>
          </a:xfrm>
        </p:spPr>
        <p:txBody>
          <a:bodyPr>
            <a:normAutofit fontScale="90000"/>
          </a:bodyPr>
          <a:lstStyle/>
          <a:p>
            <a:r>
              <a:rPr lang="tr-TR" dirty="0"/>
              <a:t>New Project simgesi tıklandıktan sonra Templates (Şablonlar) bölümünden Phone </a:t>
            </a:r>
            <a:r>
              <a:rPr lang="tr-TR" dirty="0" err="1"/>
              <a:t>and</a:t>
            </a:r>
            <a:r>
              <a:rPr lang="tr-TR" dirty="0"/>
              <a:t> Tablet seçilir. Uygulamaya Activity Templates (Tasarım Yapıları) eklenebilen seçim penceresi gelir</a:t>
            </a:r>
          </a:p>
        </p:txBody>
      </p:sp>
      <p:pic>
        <p:nvPicPr>
          <p:cNvPr id="6" name="Resim 5">
            <a:extLst>
              <a:ext uri="{FF2B5EF4-FFF2-40B4-BE49-F238E27FC236}">
                <a16:creationId xmlns:a16="http://schemas.microsoft.com/office/drawing/2014/main" id="{A9714CFD-C4D9-7D50-3DDA-80C6DFC75373}"/>
              </a:ext>
            </a:extLst>
          </p:cNvPr>
          <p:cNvPicPr>
            <a:picLocks noChangeAspect="1"/>
          </p:cNvPicPr>
          <p:nvPr/>
        </p:nvPicPr>
        <p:blipFill>
          <a:blip r:embed="rId2"/>
          <a:stretch>
            <a:fillRect/>
          </a:stretch>
        </p:blipFill>
        <p:spPr>
          <a:xfrm>
            <a:off x="5722151" y="1050877"/>
            <a:ext cx="5630061" cy="4817659"/>
          </a:xfrm>
          <a:prstGeom prst="rect">
            <a:avLst/>
          </a:prstGeom>
        </p:spPr>
      </p:pic>
      <p:sp>
        <p:nvSpPr>
          <p:cNvPr id="9" name="Metin kutusu 8">
            <a:extLst>
              <a:ext uri="{FF2B5EF4-FFF2-40B4-BE49-F238E27FC236}">
                <a16:creationId xmlns:a16="http://schemas.microsoft.com/office/drawing/2014/main" id="{7B4634A6-DB73-033D-89EE-E0391A91711A}"/>
              </a:ext>
            </a:extLst>
          </p:cNvPr>
          <p:cNvSpPr txBox="1"/>
          <p:nvPr/>
        </p:nvSpPr>
        <p:spPr>
          <a:xfrm>
            <a:off x="589018" y="5868536"/>
            <a:ext cx="10266266" cy="923330"/>
          </a:xfrm>
          <a:prstGeom prst="rect">
            <a:avLst/>
          </a:prstGeom>
          <a:noFill/>
        </p:spPr>
        <p:txBody>
          <a:bodyPr wrap="square" rtlCol="0">
            <a:spAutoFit/>
          </a:bodyPr>
          <a:lstStyle/>
          <a:p>
            <a:r>
              <a:rPr lang="tr-TR" dirty="0"/>
              <a:t>Bu pencerede uygulama geliştirilecek cihaza göre Phone </a:t>
            </a:r>
            <a:r>
              <a:rPr lang="tr-TR" dirty="0" err="1"/>
              <a:t>and</a:t>
            </a:r>
            <a:r>
              <a:rPr lang="tr-TR" dirty="0"/>
              <a:t> Tablet (Telefon ve Tablet), </a:t>
            </a:r>
            <a:r>
              <a:rPr lang="tr-TR" dirty="0" err="1"/>
              <a:t>Wear</a:t>
            </a:r>
            <a:r>
              <a:rPr lang="tr-TR" dirty="0"/>
              <a:t> </a:t>
            </a:r>
            <a:r>
              <a:rPr lang="tr-TR" dirty="0" err="1"/>
              <a:t>Os</a:t>
            </a:r>
            <a:r>
              <a:rPr lang="tr-TR" dirty="0"/>
              <a:t> (Giyilebilir Cihaz), Android TV (Akıllı Televizyon) ve Automotive (Otomotiv) olarak kategorilere ayrılmış Activity Templates yer alır.</a:t>
            </a:r>
          </a:p>
        </p:txBody>
      </p:sp>
    </p:spTree>
    <p:extLst>
      <p:ext uri="{BB962C8B-B14F-4D97-AF65-F5344CB8AC3E}">
        <p14:creationId xmlns:p14="http://schemas.microsoft.com/office/powerpoint/2010/main" val="261702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FF3F8E7-8C9B-27D8-CAF9-9F5A7ECF11C8}"/>
              </a:ext>
            </a:extLst>
          </p:cNvPr>
          <p:cNvPicPr>
            <a:picLocks noChangeAspect="1"/>
          </p:cNvPicPr>
          <p:nvPr/>
        </p:nvPicPr>
        <p:blipFill>
          <a:blip r:embed="rId2"/>
          <a:stretch>
            <a:fillRect/>
          </a:stretch>
        </p:blipFill>
        <p:spPr>
          <a:xfrm>
            <a:off x="177422" y="218364"/>
            <a:ext cx="11805312" cy="6428096"/>
          </a:xfrm>
          <a:prstGeom prst="rect">
            <a:avLst/>
          </a:prstGeom>
        </p:spPr>
      </p:pic>
    </p:spTree>
    <p:extLst>
      <p:ext uri="{BB962C8B-B14F-4D97-AF65-F5344CB8AC3E}">
        <p14:creationId xmlns:p14="http://schemas.microsoft.com/office/powerpoint/2010/main" val="631880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22FC65E-96B3-4954-A042-EC837B1DB44C}"/>
              </a:ext>
            </a:extLst>
          </p:cNvPr>
          <p:cNvSpPr>
            <a:spLocks noGrp="1"/>
          </p:cNvSpPr>
          <p:nvPr>
            <p:ph type="title"/>
          </p:nvPr>
        </p:nvSpPr>
        <p:spPr/>
        <p:txBody>
          <a:bodyPr/>
          <a:lstStyle/>
          <a:p>
            <a:r>
              <a:rPr lang="tr-TR" b="1" dirty="0">
                <a:effectLst>
                  <a:outerShdw blurRad="38100" dist="38100" dir="2700000" algn="tl">
                    <a:srgbClr val="000000">
                      <a:alpha val="43137"/>
                    </a:srgbClr>
                  </a:outerShdw>
                </a:effectLst>
              </a:rPr>
              <a:t>Activity</a:t>
            </a:r>
          </a:p>
        </p:txBody>
      </p:sp>
      <p:sp>
        <p:nvSpPr>
          <p:cNvPr id="6" name="İçerik Yer Tutucusu 5">
            <a:extLst>
              <a:ext uri="{FF2B5EF4-FFF2-40B4-BE49-F238E27FC236}">
                <a16:creationId xmlns:a16="http://schemas.microsoft.com/office/drawing/2014/main" id="{A1723032-9F90-2C38-122E-FDFA4A3F788A}"/>
              </a:ext>
            </a:extLst>
          </p:cNvPr>
          <p:cNvSpPr>
            <a:spLocks noGrp="1"/>
          </p:cNvSpPr>
          <p:nvPr>
            <p:ph idx="1"/>
          </p:nvPr>
        </p:nvSpPr>
        <p:spPr/>
        <p:txBody>
          <a:bodyPr/>
          <a:lstStyle/>
          <a:p>
            <a:pPr marL="0" indent="0">
              <a:buNone/>
            </a:pPr>
            <a:r>
              <a:rPr lang="tr-TR" dirty="0"/>
              <a:t>Activity, bir Android uygulamasında kullanıcıya gösterilen ve üzerinde kullanıcı arayüz bileşenleri (düğmeler, onay kutuları, radyo düğmeleri vb.) yer alan ekran olarak tanımlanabilir. Activity, işletim sistemlerinde bulunan pencerelerle benzerlikler taşır. Bir Android uygulaması bir veya daha fazla </a:t>
            </a:r>
            <a:r>
              <a:rPr lang="tr-TR" dirty="0" err="1"/>
              <a:t>activity</a:t>
            </a:r>
            <a:r>
              <a:rPr lang="tr-TR" dirty="0"/>
              <a:t> içerebilir. Bu durum, uygulamanın bir veya daha fazla ekrana sahip olması anlamına gelir. Android uygulaması geliştirilirken bir </a:t>
            </a:r>
            <a:r>
              <a:rPr lang="tr-TR" dirty="0" err="1"/>
              <a:t>activity</a:t>
            </a:r>
            <a:r>
              <a:rPr lang="tr-TR" dirty="0"/>
              <a:t> seçilip projeye dâhil edilir çünkü Android uygulamaları kullanıcıya göstermek için bir veya daha fazla  kullanıcı arayüz bileşeni içerir. Kullanıcı, bu bileşenler sayesinde uygulama ile etkileşime girer. </a:t>
            </a:r>
          </a:p>
        </p:txBody>
      </p:sp>
    </p:spTree>
    <p:extLst>
      <p:ext uri="{BB962C8B-B14F-4D97-AF65-F5344CB8AC3E}">
        <p14:creationId xmlns:p14="http://schemas.microsoft.com/office/powerpoint/2010/main" val="1410310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7B24A6-01C8-5F4F-213C-AA3FF560469A}"/>
              </a:ext>
            </a:extLst>
          </p:cNvPr>
          <p:cNvSpPr>
            <a:spLocks noGrp="1"/>
          </p:cNvSpPr>
          <p:nvPr>
            <p:ph type="title"/>
          </p:nvPr>
        </p:nvSpPr>
        <p:spPr>
          <a:xfrm>
            <a:off x="838200" y="365125"/>
            <a:ext cx="10515600" cy="904117"/>
          </a:xfrm>
        </p:spPr>
        <p:txBody>
          <a:bodyPr/>
          <a:lstStyle/>
          <a:p>
            <a:r>
              <a:rPr lang="tr-TR" dirty="0"/>
              <a:t>Activity Çeşitleri</a:t>
            </a:r>
          </a:p>
        </p:txBody>
      </p:sp>
      <p:sp>
        <p:nvSpPr>
          <p:cNvPr id="3" name="İçerik Yer Tutucusu 2">
            <a:extLst>
              <a:ext uri="{FF2B5EF4-FFF2-40B4-BE49-F238E27FC236}">
                <a16:creationId xmlns:a16="http://schemas.microsoft.com/office/drawing/2014/main" id="{14499309-8BCB-2922-8533-D71BA3915AAC}"/>
              </a:ext>
            </a:extLst>
          </p:cNvPr>
          <p:cNvSpPr>
            <a:spLocks noGrp="1"/>
          </p:cNvSpPr>
          <p:nvPr>
            <p:ph idx="1"/>
          </p:nvPr>
        </p:nvSpPr>
        <p:spPr>
          <a:xfrm>
            <a:off x="600501" y="1269242"/>
            <a:ext cx="11191165" cy="5223633"/>
          </a:xfrm>
        </p:spPr>
        <p:txBody>
          <a:bodyPr>
            <a:normAutofit fontScale="77500" lnSpcReduction="20000"/>
          </a:bodyPr>
          <a:lstStyle/>
          <a:p>
            <a:pPr marL="0" indent="0">
              <a:buNone/>
            </a:pPr>
            <a:r>
              <a:rPr lang="tr-TR" b="1" dirty="0">
                <a:effectLst>
                  <a:outerShdw blurRad="38100" dist="38100" dir="2700000" algn="tl">
                    <a:srgbClr val="000000">
                      <a:alpha val="43137"/>
                    </a:srgbClr>
                  </a:outerShdw>
                </a:effectLst>
              </a:rPr>
              <a:t>• No Activity (Activity Yok): </a:t>
            </a:r>
            <a:r>
              <a:rPr lang="tr-TR" dirty="0"/>
              <a:t>Yeni bir boş proje oluşturmak anlamına gelir. Bu </a:t>
            </a:r>
            <a:r>
              <a:rPr lang="tr-TR" dirty="0" err="1"/>
              <a:t>activity</a:t>
            </a:r>
            <a:r>
              <a:rPr lang="tr-TR" dirty="0"/>
              <a:t> seçildiğinde ne bir XML dosyası ne de bir Java dosyası oluşturulur. Hiçbir dosya otomatik oluşturulmaz. </a:t>
            </a:r>
          </a:p>
          <a:p>
            <a:pPr marL="0" indent="0">
              <a:buNone/>
            </a:pPr>
            <a:r>
              <a:rPr lang="tr-TR" b="1" dirty="0">
                <a:effectLst>
                  <a:outerShdw blurRad="38100" dist="38100" dir="2700000" algn="tl">
                    <a:srgbClr val="000000">
                      <a:alpha val="43137"/>
                    </a:srgbClr>
                  </a:outerShdw>
                </a:effectLst>
              </a:rPr>
              <a:t>• Basic Activity (Temel Activity): </a:t>
            </a:r>
            <a:r>
              <a:rPr lang="tr-TR" dirty="0"/>
              <a:t>Temel </a:t>
            </a:r>
            <a:r>
              <a:rPr lang="tr-TR" dirty="0" err="1"/>
              <a:t>activity</a:t>
            </a:r>
            <a:r>
              <a:rPr lang="tr-TR" dirty="0"/>
              <a:t> seçildiğinde mobil uygulamada bir menü 3 7 Mobil Uygulamalar 1. Öğrenme Birimi düğmesi ve kayan bir eylem düğmesi bulunur. Temel </a:t>
            </a:r>
            <a:r>
              <a:rPr lang="tr-TR" dirty="0" err="1"/>
              <a:t>activity</a:t>
            </a:r>
            <a:r>
              <a:rPr lang="tr-TR" dirty="0"/>
              <a:t> dosyaları otomatik olarak oluşturulur. </a:t>
            </a:r>
          </a:p>
          <a:p>
            <a:pPr marL="0" indent="0">
              <a:buNone/>
            </a:pP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Bottom</a:t>
            </a: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Navigation</a:t>
            </a:r>
            <a:r>
              <a:rPr lang="tr-TR" b="1" dirty="0">
                <a:effectLst>
                  <a:outerShdw blurRad="38100" dist="38100" dir="2700000" algn="tl">
                    <a:srgbClr val="000000">
                      <a:alpha val="43137"/>
                    </a:srgbClr>
                  </a:outerShdw>
                </a:effectLst>
              </a:rPr>
              <a:t> Activity (Alt Gezinme Activity): </a:t>
            </a:r>
            <a:r>
              <a:rPr lang="tr-TR" dirty="0"/>
              <a:t>Alt gezinme </a:t>
            </a:r>
            <a:r>
              <a:rPr lang="tr-TR" dirty="0" err="1"/>
              <a:t>activity</a:t>
            </a:r>
            <a:r>
              <a:rPr lang="tr-TR" dirty="0"/>
              <a:t> seçildiğinde mobil uygulamanın alt tarafında üç adet düğme oluşur. Bu düğmelere çoğu sosyal medya uygulamasında yer alan işlevler verilebilir. Bu </a:t>
            </a:r>
            <a:r>
              <a:rPr lang="tr-TR" dirty="0" err="1"/>
              <a:t>activity</a:t>
            </a:r>
            <a:r>
              <a:rPr lang="tr-TR" dirty="0"/>
              <a:t> içinde dosyalar otomatik oluşturulur. </a:t>
            </a:r>
          </a:p>
          <a:p>
            <a:pPr marL="0" indent="0">
              <a:buNone/>
            </a:pP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Empty</a:t>
            </a:r>
            <a:r>
              <a:rPr lang="tr-TR" b="1" dirty="0">
                <a:effectLst>
                  <a:outerShdw blurRad="38100" dist="38100" dir="2700000" algn="tl">
                    <a:srgbClr val="000000">
                      <a:alpha val="43137"/>
                    </a:srgbClr>
                  </a:outerShdw>
                </a:effectLst>
              </a:rPr>
              <a:t> Activity (Boş Activity): </a:t>
            </a:r>
            <a:r>
              <a:rPr lang="tr-TR" dirty="0"/>
              <a:t>En çok kullanılan </a:t>
            </a:r>
            <a:r>
              <a:rPr lang="tr-TR" dirty="0" err="1"/>
              <a:t>activitydir</a:t>
            </a:r>
            <a:r>
              <a:rPr lang="tr-TR" dirty="0"/>
              <a:t>. Mobil uygulama geliştirilirken bu </a:t>
            </a:r>
            <a:r>
              <a:rPr lang="tr-TR" dirty="0" err="1"/>
              <a:t>activity</a:t>
            </a:r>
            <a:r>
              <a:rPr lang="tr-TR" dirty="0"/>
              <a:t> sık sık seçilir ve yeni bir boş </a:t>
            </a:r>
            <a:r>
              <a:rPr lang="tr-TR" dirty="0" err="1"/>
              <a:t>activity</a:t>
            </a:r>
            <a:r>
              <a:rPr lang="tr-TR" dirty="0"/>
              <a:t> oluşturulur. </a:t>
            </a:r>
          </a:p>
          <a:p>
            <a:pPr marL="0" indent="0">
              <a:buNone/>
            </a:pPr>
            <a:r>
              <a:rPr lang="tr-TR" b="1" dirty="0">
                <a:effectLst>
                  <a:outerShdw blurRad="38100" dist="38100" dir="2700000" algn="tl">
                    <a:srgbClr val="000000">
                      <a:alpha val="43137"/>
                    </a:srgbClr>
                  </a:outerShdw>
                </a:effectLst>
              </a:rPr>
              <a:t>• </a:t>
            </a:r>
            <a:r>
              <a:rPr lang="tr-TR" b="1" dirty="0" err="1">
                <a:effectLst>
                  <a:outerShdw blurRad="38100" dist="38100" dir="2700000" algn="tl">
                    <a:srgbClr val="000000">
                      <a:alpha val="43137"/>
                    </a:srgbClr>
                  </a:outerShdw>
                </a:effectLst>
              </a:rPr>
              <a:t>Fullscreen</a:t>
            </a:r>
            <a:r>
              <a:rPr lang="tr-TR" b="1" dirty="0">
                <a:effectLst>
                  <a:outerShdw blurRad="38100" dist="38100" dir="2700000" algn="tl">
                    <a:srgbClr val="000000">
                      <a:alpha val="43137"/>
                    </a:srgbClr>
                  </a:outerShdw>
                </a:effectLst>
              </a:rPr>
              <a:t> Activity (Tam Ekran Activity): </a:t>
            </a:r>
            <a:r>
              <a:rPr lang="tr-TR" dirty="0"/>
              <a:t>Genellikle tam ekran çalışması gereken mobil uygulamalarda kullanılır. Sistem kullanıcı arabiriminin ve eylem çubuğunun görünürlüğünü değiştirir. Birçok uygulama slayt göstermek, video göstermek vb. için ekranın tamamını kullanır. Bu </a:t>
            </a:r>
            <a:r>
              <a:rPr lang="tr-TR" dirty="0" err="1"/>
              <a:t>activity</a:t>
            </a:r>
            <a:r>
              <a:rPr lang="tr-TR" dirty="0"/>
              <a:t> için uygun dosyalar otomatik olarak oluşturulur. </a:t>
            </a:r>
          </a:p>
          <a:p>
            <a:pPr marL="0" indent="0">
              <a:buNone/>
            </a:pPr>
            <a:r>
              <a:rPr lang="tr-TR" b="1" dirty="0">
                <a:effectLst>
                  <a:outerShdw blurRad="38100" dist="38100" dir="2700000" algn="tl">
                    <a:srgbClr val="000000">
                      <a:alpha val="43137"/>
                    </a:srgbClr>
                  </a:outerShdw>
                </a:effectLst>
              </a:rPr>
              <a:t>• Login Activity (Giriş Activity): </a:t>
            </a:r>
            <a:r>
              <a:rPr lang="tr-TR" dirty="0"/>
              <a:t>Oturum açma mobil uygulaması geliştirmek için kullanılan </a:t>
            </a:r>
            <a:r>
              <a:rPr lang="tr-TR" dirty="0" err="1"/>
              <a:t>activitydir</a:t>
            </a:r>
            <a:r>
              <a:rPr lang="tr-TR" dirty="0"/>
              <a:t>. E-posta ve şifre girmek için alanlar ile bu alanları onaylamak için düğme bileşenleri ekranda yer alır. Bu </a:t>
            </a:r>
            <a:r>
              <a:rPr lang="tr-TR" dirty="0" err="1"/>
              <a:t>activity</a:t>
            </a:r>
            <a:r>
              <a:rPr lang="tr-TR" dirty="0"/>
              <a:t> için uygun dosyalar otomatik olarak oluşturulur.</a:t>
            </a:r>
          </a:p>
        </p:txBody>
      </p:sp>
    </p:spTree>
    <p:extLst>
      <p:ext uri="{BB962C8B-B14F-4D97-AF65-F5344CB8AC3E}">
        <p14:creationId xmlns:p14="http://schemas.microsoft.com/office/powerpoint/2010/main" val="3522009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30F5BFAA-4049-D57F-10E4-A16194E7A404}"/>
              </a:ext>
            </a:extLst>
          </p:cNvPr>
          <p:cNvSpPr>
            <a:spLocks noGrp="1"/>
          </p:cNvSpPr>
          <p:nvPr>
            <p:ph type="title"/>
          </p:nvPr>
        </p:nvSpPr>
        <p:spPr>
          <a:xfrm>
            <a:off x="839788" y="835669"/>
            <a:ext cx="4482839" cy="624642"/>
          </a:xfrm>
        </p:spPr>
        <p:txBody>
          <a:bodyPr/>
          <a:lstStyle/>
          <a:p>
            <a:r>
              <a:rPr lang="tr-TR" dirty="0"/>
              <a:t>Activity Yaşam Döngüsü </a:t>
            </a:r>
          </a:p>
        </p:txBody>
      </p:sp>
      <p:sp>
        <p:nvSpPr>
          <p:cNvPr id="6" name="Metin Yer Tutucusu 5">
            <a:extLst>
              <a:ext uri="{FF2B5EF4-FFF2-40B4-BE49-F238E27FC236}">
                <a16:creationId xmlns:a16="http://schemas.microsoft.com/office/drawing/2014/main" id="{3A5D9434-5367-1F98-389D-D95F3A9129FA}"/>
              </a:ext>
            </a:extLst>
          </p:cNvPr>
          <p:cNvSpPr>
            <a:spLocks noGrp="1"/>
          </p:cNvSpPr>
          <p:nvPr>
            <p:ph type="body" sz="half" idx="2"/>
          </p:nvPr>
        </p:nvSpPr>
        <p:spPr>
          <a:xfrm>
            <a:off x="839788" y="2057400"/>
            <a:ext cx="4482839" cy="3811588"/>
          </a:xfrm>
        </p:spPr>
        <p:txBody>
          <a:bodyPr>
            <a:normAutofit lnSpcReduction="10000"/>
          </a:bodyPr>
          <a:lstStyle/>
          <a:p>
            <a:r>
              <a:rPr lang="tr-TR" sz="2400" dirty="0"/>
              <a:t>Android uygulaması içinde </a:t>
            </a:r>
            <a:r>
              <a:rPr lang="tr-TR" sz="2400" dirty="0" err="1"/>
              <a:t>activitylerin</a:t>
            </a:r>
            <a:r>
              <a:rPr lang="tr-TR" sz="2400" dirty="0"/>
              <a:t> bir yaşam döngüsü vardır. Program yazılırken yaşam döngüsünün iyi bilinmesi işleri kolaylaştırır. Bir Android uygulaması ilk başlatıldığında main (ana) </a:t>
            </a:r>
            <a:r>
              <a:rPr lang="tr-TR" sz="2400" dirty="0" err="1"/>
              <a:t>activity</a:t>
            </a:r>
            <a:r>
              <a:rPr lang="tr-TR" sz="2400" dirty="0"/>
              <a:t> oluşturulur. Activity kullanıcıya hizmet vermeden önce OLUŞTURULDU (CREATED), BAŞLATILDI (STARTED) ve SÜRDÜRÜLDÜ (RESUMED) olmak üzere üç durumdan geçer</a:t>
            </a:r>
          </a:p>
        </p:txBody>
      </p:sp>
      <p:pic>
        <p:nvPicPr>
          <p:cNvPr id="8" name="Resim 7">
            <a:extLst>
              <a:ext uri="{FF2B5EF4-FFF2-40B4-BE49-F238E27FC236}">
                <a16:creationId xmlns:a16="http://schemas.microsoft.com/office/drawing/2014/main" id="{120B43C3-5122-9A3D-F918-9CEBB65097DE}"/>
              </a:ext>
            </a:extLst>
          </p:cNvPr>
          <p:cNvPicPr>
            <a:picLocks noChangeAspect="1"/>
          </p:cNvPicPr>
          <p:nvPr/>
        </p:nvPicPr>
        <p:blipFill>
          <a:blip r:embed="rId2"/>
          <a:stretch>
            <a:fillRect/>
          </a:stretch>
        </p:blipFill>
        <p:spPr>
          <a:xfrm>
            <a:off x="6096000" y="835669"/>
            <a:ext cx="4851985" cy="5633370"/>
          </a:xfrm>
          <a:prstGeom prst="rect">
            <a:avLst/>
          </a:prstGeom>
        </p:spPr>
      </p:pic>
    </p:spTree>
    <p:extLst>
      <p:ext uri="{BB962C8B-B14F-4D97-AF65-F5344CB8AC3E}">
        <p14:creationId xmlns:p14="http://schemas.microsoft.com/office/powerpoint/2010/main" val="4251912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A2056F93-38BF-0CA3-A17F-FA10101F740D}"/>
              </a:ext>
            </a:extLst>
          </p:cNvPr>
          <p:cNvSpPr>
            <a:spLocks noGrp="1"/>
          </p:cNvSpPr>
          <p:nvPr>
            <p:ph idx="1"/>
          </p:nvPr>
        </p:nvSpPr>
        <p:spPr>
          <a:xfrm>
            <a:off x="838200" y="586854"/>
            <a:ext cx="10515600" cy="5590109"/>
          </a:xfrm>
        </p:spPr>
        <p:txBody>
          <a:bodyPr>
            <a:normAutofit lnSpcReduction="10000"/>
          </a:bodyPr>
          <a:lstStyle/>
          <a:p>
            <a:pPr marL="0" indent="0">
              <a:buNone/>
            </a:pPr>
            <a:r>
              <a:rPr lang="tr-TR" dirty="0"/>
              <a:t>• Main </a:t>
            </a:r>
            <a:r>
              <a:rPr lang="tr-TR" dirty="0" err="1"/>
              <a:t>activity</a:t>
            </a:r>
            <a:r>
              <a:rPr lang="tr-TR" dirty="0"/>
              <a:t>, başka herhangi bir </a:t>
            </a:r>
            <a:r>
              <a:rPr lang="tr-TR" dirty="0" err="1"/>
              <a:t>activity</a:t>
            </a:r>
            <a:r>
              <a:rPr lang="tr-TR" dirty="0"/>
              <a:t> açarsa yeni açılan </a:t>
            </a:r>
            <a:r>
              <a:rPr lang="tr-TR" dirty="0" err="1"/>
              <a:t>activityler</a:t>
            </a:r>
            <a:r>
              <a:rPr lang="tr-TR" dirty="0"/>
              <a:t> de OLUŞTURULDU, BAŞLATILDI ve SÜRDÜRÜLDÜ durumlarından geçer.</a:t>
            </a:r>
          </a:p>
          <a:p>
            <a:pPr marL="0" indent="0">
              <a:buNone/>
            </a:pPr>
            <a:r>
              <a:rPr lang="tr-TR" dirty="0"/>
              <a:t> • Bir A </a:t>
            </a:r>
            <a:r>
              <a:rPr lang="tr-TR" dirty="0" err="1"/>
              <a:t>activity</a:t>
            </a:r>
            <a:r>
              <a:rPr lang="tr-TR" dirty="0"/>
              <a:t> başka bir B </a:t>
            </a:r>
            <a:r>
              <a:rPr lang="tr-TR" dirty="0" err="1"/>
              <a:t>activity</a:t>
            </a:r>
            <a:r>
              <a:rPr lang="tr-TR" dirty="0"/>
              <a:t> açarsa A </a:t>
            </a:r>
            <a:r>
              <a:rPr lang="tr-TR" dirty="0" err="1"/>
              <a:t>activity</a:t>
            </a:r>
            <a:r>
              <a:rPr lang="tr-TR" dirty="0"/>
              <a:t> durumu DURAKLATILDI (PAUSED) hâline geçer. </a:t>
            </a:r>
          </a:p>
          <a:p>
            <a:r>
              <a:rPr lang="tr-TR" dirty="0"/>
              <a:t>Kullanıcı, telefonun Geri (</a:t>
            </a:r>
            <a:r>
              <a:rPr lang="tr-TR" dirty="0" err="1"/>
              <a:t>Back</a:t>
            </a:r>
            <a:r>
              <a:rPr lang="tr-TR" dirty="0"/>
              <a:t>) tuşuna basarsa A </a:t>
            </a:r>
            <a:r>
              <a:rPr lang="tr-TR" dirty="0" err="1"/>
              <a:t>activitye</a:t>
            </a:r>
            <a:r>
              <a:rPr lang="tr-TR" dirty="0"/>
              <a:t> döner ve durumu SÜRDÜRÜLDÜ olur. </a:t>
            </a:r>
          </a:p>
          <a:p>
            <a:pPr marL="0" indent="0">
              <a:buNone/>
            </a:pPr>
            <a:r>
              <a:rPr lang="tr-TR" dirty="0"/>
              <a:t>• Kullanıcı, Android cihazın ana ekranına dönerse tüm </a:t>
            </a:r>
            <a:r>
              <a:rPr lang="tr-TR" dirty="0" err="1"/>
              <a:t>activityler</a:t>
            </a:r>
            <a:r>
              <a:rPr lang="tr-TR" dirty="0"/>
              <a:t> önce DURAKLATILDI durumuna daha sonra da DURDURULDU (STOPPED) durumuna geçer. </a:t>
            </a:r>
          </a:p>
          <a:p>
            <a:pPr marL="0" indent="0">
              <a:buNone/>
            </a:pPr>
            <a:r>
              <a:rPr lang="tr-TR" dirty="0"/>
              <a:t>Kullanıcı, uygulamaya geri dönerse </a:t>
            </a:r>
            <a:r>
              <a:rPr lang="tr-TR" dirty="0" err="1"/>
              <a:t>activity</a:t>
            </a:r>
            <a:r>
              <a:rPr lang="tr-TR" dirty="0"/>
              <a:t> BAŞLATILDI ve SÜRDÜRÜLDÜ durumlarından geçer.</a:t>
            </a:r>
          </a:p>
          <a:p>
            <a:r>
              <a:rPr lang="tr-TR" dirty="0"/>
              <a:t> Android cihazının hafızaya ihtiyacı olursa </a:t>
            </a:r>
            <a:r>
              <a:rPr lang="tr-TR" dirty="0" err="1"/>
              <a:t>activitylerin</a:t>
            </a:r>
            <a:r>
              <a:rPr lang="tr-TR" dirty="0"/>
              <a:t> durumu YOK EDİLDİ (DESTROYED) durumuna geçer. Bu sayede hafıza boşaltılır.</a:t>
            </a:r>
          </a:p>
        </p:txBody>
      </p:sp>
    </p:spTree>
    <p:extLst>
      <p:ext uri="{BB962C8B-B14F-4D97-AF65-F5344CB8AC3E}">
        <p14:creationId xmlns:p14="http://schemas.microsoft.com/office/powerpoint/2010/main" val="2146401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17296B-A8E8-D9DB-9B3F-A78676588232}"/>
              </a:ext>
            </a:extLst>
          </p:cNvPr>
          <p:cNvSpPr>
            <a:spLocks noGrp="1"/>
          </p:cNvSpPr>
          <p:nvPr>
            <p:ph type="title"/>
          </p:nvPr>
        </p:nvSpPr>
        <p:spPr/>
        <p:txBody>
          <a:bodyPr/>
          <a:lstStyle/>
          <a:p>
            <a:r>
              <a:rPr lang="tr-TR" dirty="0"/>
              <a:t>Activity Yaşam Döngüsü Metotları </a:t>
            </a:r>
          </a:p>
        </p:txBody>
      </p:sp>
      <p:sp>
        <p:nvSpPr>
          <p:cNvPr id="3" name="İçerik Yer Tutucusu 2">
            <a:extLst>
              <a:ext uri="{FF2B5EF4-FFF2-40B4-BE49-F238E27FC236}">
                <a16:creationId xmlns:a16="http://schemas.microsoft.com/office/drawing/2014/main" id="{8616F616-AAA9-3F90-EDC8-F1E493272601}"/>
              </a:ext>
            </a:extLst>
          </p:cNvPr>
          <p:cNvSpPr>
            <a:spLocks noGrp="1"/>
          </p:cNvSpPr>
          <p:nvPr>
            <p:ph idx="1"/>
          </p:nvPr>
        </p:nvSpPr>
        <p:spPr/>
        <p:txBody>
          <a:bodyPr/>
          <a:lstStyle/>
          <a:p>
            <a:pPr marL="0" indent="0">
              <a:buNone/>
            </a:pPr>
            <a:r>
              <a:rPr lang="tr-TR" dirty="0"/>
              <a:t>Java programlama dilinde programlar main() metoduyla başlar. Android uygulamalarda ise çok benzer şekilde çalıştırılan </a:t>
            </a:r>
            <a:r>
              <a:rPr lang="tr-TR" dirty="0" err="1"/>
              <a:t>activitynin</a:t>
            </a:r>
            <a:r>
              <a:rPr lang="tr-TR" dirty="0"/>
              <a:t> </a:t>
            </a:r>
            <a:r>
              <a:rPr lang="tr-TR" dirty="0" err="1"/>
              <a:t>onCreate</a:t>
            </a:r>
            <a:r>
              <a:rPr lang="tr-TR" dirty="0"/>
              <a:t>() metodunu çağırmasıyla OLUŞTURULDU durumuna geçilir. </a:t>
            </a:r>
          </a:p>
          <a:p>
            <a:pPr marL="0" indent="0">
              <a:buNone/>
            </a:pPr>
            <a:r>
              <a:rPr lang="tr-TR" dirty="0"/>
              <a:t>Tablo 1.1’de durumlar ve karşılığında çağrılacak metotlar verilmiştir.</a:t>
            </a:r>
          </a:p>
        </p:txBody>
      </p:sp>
    </p:spTree>
    <p:extLst>
      <p:ext uri="{BB962C8B-B14F-4D97-AF65-F5344CB8AC3E}">
        <p14:creationId xmlns:p14="http://schemas.microsoft.com/office/powerpoint/2010/main" val="169803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2A8B4258-7E4F-DC80-2F23-6213D52F2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4227661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Resim 4">
            <a:extLst>
              <a:ext uri="{FF2B5EF4-FFF2-40B4-BE49-F238E27FC236}">
                <a16:creationId xmlns:a16="http://schemas.microsoft.com/office/drawing/2014/main" id="{DA05C9E2-8887-E844-2D31-F2428BC62912}"/>
              </a:ext>
            </a:extLst>
          </p:cNvPr>
          <p:cNvPicPr>
            <a:picLocks noChangeAspect="1"/>
          </p:cNvPicPr>
          <p:nvPr/>
        </p:nvPicPr>
        <p:blipFill>
          <a:blip r:embed="rId2"/>
          <a:stretch>
            <a:fillRect/>
          </a:stretch>
        </p:blipFill>
        <p:spPr>
          <a:xfrm>
            <a:off x="962163" y="1181034"/>
            <a:ext cx="7746709" cy="4454357"/>
          </a:xfrm>
          <a:prstGeom prst="rect">
            <a:avLst/>
          </a:prstGeom>
        </p:spPr>
      </p:pic>
    </p:spTree>
    <p:extLst>
      <p:ext uri="{BB962C8B-B14F-4D97-AF65-F5344CB8AC3E}">
        <p14:creationId xmlns:p14="http://schemas.microsoft.com/office/powerpoint/2010/main" val="196492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5169D59-D045-F89C-E0BB-BE055D3B4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1" y="0"/>
            <a:ext cx="12142857" cy="6857999"/>
          </a:xfrm>
          <a:prstGeom prst="rect">
            <a:avLst/>
          </a:prstGeom>
        </p:spPr>
      </p:pic>
    </p:spTree>
    <p:extLst>
      <p:ext uri="{BB962C8B-B14F-4D97-AF65-F5344CB8AC3E}">
        <p14:creationId xmlns:p14="http://schemas.microsoft.com/office/powerpoint/2010/main" val="336251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88A4C82-5F36-A9E6-3D30-47868A1AD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7" y="0"/>
            <a:ext cx="12161905" cy="6857999"/>
          </a:xfrm>
          <a:prstGeom prst="rect">
            <a:avLst/>
          </a:prstGeom>
        </p:spPr>
      </p:pic>
    </p:spTree>
    <p:extLst>
      <p:ext uri="{BB962C8B-B14F-4D97-AF65-F5344CB8AC3E}">
        <p14:creationId xmlns:p14="http://schemas.microsoft.com/office/powerpoint/2010/main" val="388410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C156DA-A7E9-235A-758A-BDFB1F57BD43}"/>
              </a:ext>
            </a:extLst>
          </p:cNvPr>
          <p:cNvSpPr>
            <a:spLocks noGrp="1"/>
          </p:cNvSpPr>
          <p:nvPr>
            <p:ph idx="1"/>
          </p:nvPr>
        </p:nvSpPr>
        <p:spPr>
          <a:xfrm>
            <a:off x="838200" y="791570"/>
            <a:ext cx="10515600" cy="5385393"/>
          </a:xfrm>
        </p:spPr>
        <p:txBody>
          <a:bodyPr/>
          <a:lstStyle/>
          <a:p>
            <a:pPr marL="0" indent="0">
              <a:buNone/>
            </a:pPr>
            <a:r>
              <a:rPr lang="tr-TR" dirty="0"/>
              <a:t>Android işletim sistemi, Linux çekirdeğini kullanır ve açık kaynak kodludur. Bu işletim sistemi; taşınabilir cihazlarda, akıllı televizyonlarda ve oyun konsollarında yaygın kullanımı nedeniyle Java programlama diliyle birlikte tercih edilir. </a:t>
            </a:r>
          </a:p>
          <a:p>
            <a:endParaRPr lang="tr-TR" dirty="0"/>
          </a:p>
          <a:p>
            <a:pPr marL="0" indent="0">
              <a:buNone/>
            </a:pPr>
            <a:r>
              <a:rPr lang="tr-TR" dirty="0"/>
              <a:t>Android işletim sisteminde Java programlama diliyle mobil uygulama geliştirmek için</a:t>
            </a:r>
          </a:p>
          <a:p>
            <a:r>
              <a:rPr lang="tr-TR" dirty="0"/>
              <a:t>Java Software Development Kit ve </a:t>
            </a:r>
          </a:p>
          <a:p>
            <a:r>
              <a:rPr lang="tr-TR" dirty="0"/>
              <a:t>Android </a:t>
            </a:r>
            <a:r>
              <a:rPr lang="tr-TR" dirty="0" err="1"/>
              <a:t>Studio</a:t>
            </a:r>
            <a:r>
              <a:rPr lang="tr-TR" dirty="0"/>
              <a:t> + SDK olmak üzere iki temel programın bilgisayara kurulması gerekir</a:t>
            </a:r>
          </a:p>
        </p:txBody>
      </p:sp>
    </p:spTree>
    <p:extLst>
      <p:ext uri="{BB962C8B-B14F-4D97-AF65-F5344CB8AC3E}">
        <p14:creationId xmlns:p14="http://schemas.microsoft.com/office/powerpoint/2010/main" val="167274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86E7A530-F6B9-4A48-8DD0-4AA68951A51A}"/>
              </a:ext>
            </a:extLst>
          </p:cNvPr>
          <p:cNvSpPr>
            <a:spLocks noGrp="1" noChangeArrowheads="1"/>
          </p:cNvSpPr>
          <p:nvPr>
            <p:ph type="title"/>
          </p:nvPr>
        </p:nvSpPr>
        <p:spPr>
          <a:xfrm>
            <a:off x="1028700" y="1967266"/>
            <a:ext cx="2628900" cy="2547257"/>
          </a:xfrm>
          <a:noFill/>
        </p:spPr>
        <p:txBody>
          <a:bodyPr vert="horz" lIns="91440" tIns="45720" rIns="91440" bIns="45720" rtlCol="0" anchor="ctr">
            <a:normAutofit/>
          </a:bodyPr>
          <a:lstStyle/>
          <a:p>
            <a:pPr algn="ctr"/>
            <a:r>
              <a:rPr lang="en-US" altLang="en-US" sz="3600" kern="1200">
                <a:solidFill>
                  <a:srgbClr val="FFFFFF"/>
                </a:solidFill>
                <a:latin typeface="+mj-lt"/>
                <a:ea typeface="+mj-ea"/>
                <a:cs typeface="+mj-cs"/>
              </a:rPr>
              <a:t>Mimari Yapısı</a:t>
            </a:r>
          </a:p>
        </p:txBody>
      </p:sp>
      <p:pic>
        <p:nvPicPr>
          <p:cNvPr id="5" name="Picture 5">
            <a:extLst>
              <a:ext uri="{FF2B5EF4-FFF2-40B4-BE49-F238E27FC236}">
                <a16:creationId xmlns:a16="http://schemas.microsoft.com/office/drawing/2014/main" id="{3EA23F66-747E-4E4B-BE0D-B2EA047A9E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995259"/>
            <a:ext cx="6780700" cy="48651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97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idx="4294967295"/>
          </p:nvPr>
        </p:nvSpPr>
        <p:spPr>
          <a:xfrm>
            <a:off x="1828800" y="152400"/>
            <a:ext cx="8077200" cy="808038"/>
          </a:xfrm>
        </p:spPr>
        <p:txBody>
          <a:bodyPr vert="horz" lIns="90487" tIns="44450" rIns="90487" bIns="44450" rtlCol="0" anchor="ctr">
            <a:normAutofit/>
          </a:bodyPr>
          <a:lstStyle/>
          <a:p>
            <a:pPr eaLnBrk="1" hangingPunct="1"/>
            <a:r>
              <a:rPr lang="en-US" altLang="ko-KR" sz="4000" dirty="0">
                <a:solidFill>
                  <a:schemeClr val="tx1">
                    <a:lumMod val="50000"/>
                  </a:schemeClr>
                </a:solidFill>
                <a:ea typeface="Gulim" pitchFamily="34" charset="-127"/>
              </a:rPr>
              <a:t>Android S/W Stack - Application</a:t>
            </a:r>
            <a:endParaRPr lang="ko-KR" altLang="en-US" sz="4000" dirty="0">
              <a:solidFill>
                <a:schemeClr val="tx1">
                  <a:lumMod val="50000"/>
                </a:schemeClr>
              </a:solidFill>
              <a:ea typeface="Gulim" pitchFamily="34" charset="-127"/>
            </a:endParaRPr>
          </a:p>
        </p:txBody>
      </p:sp>
      <p:sp>
        <p:nvSpPr>
          <p:cNvPr id="5" name="내용 개체 틀 2"/>
          <p:cNvSpPr>
            <a:spLocks noGrp="1"/>
          </p:cNvSpPr>
          <p:nvPr>
            <p:ph idx="4294967295"/>
          </p:nvPr>
        </p:nvSpPr>
        <p:spPr>
          <a:xfrm>
            <a:off x="1981200" y="2701925"/>
            <a:ext cx="8229600" cy="3429000"/>
          </a:xfrm>
        </p:spPr>
        <p:txBody>
          <a:bodyPr vert="horz" lIns="90487" tIns="44450" rIns="90487" bIns="44450" rtlCol="0">
            <a:normAutofit/>
          </a:bodyPr>
          <a:lstStyle/>
          <a:p>
            <a:pPr marL="292100" indent="-292100"/>
            <a:r>
              <a:rPr lang="en-US" altLang="ko-KR" sz="2000">
                <a:ea typeface="Gulim" pitchFamily="34" charset="-127"/>
              </a:rPr>
              <a:t>Android provides a set of core applications:</a:t>
            </a:r>
          </a:p>
          <a:p>
            <a:pPr marL="800100" lvl="1" indent="-342900">
              <a:buFont typeface="Wingdings" pitchFamily="2" charset="2"/>
              <a:buChar char="ü"/>
            </a:pPr>
            <a:r>
              <a:rPr lang="en-US" altLang="ko-KR" sz="1800">
                <a:ea typeface="Gulim" pitchFamily="34" charset="-127"/>
              </a:rPr>
              <a:t>Email Client</a:t>
            </a:r>
          </a:p>
          <a:p>
            <a:pPr marL="800100" lvl="1" indent="-342900">
              <a:buFont typeface="Wingdings" pitchFamily="2" charset="2"/>
              <a:buChar char="ü"/>
            </a:pPr>
            <a:r>
              <a:rPr lang="en-US" altLang="ko-KR" sz="1800">
                <a:ea typeface="Gulim" pitchFamily="34" charset="-127"/>
              </a:rPr>
              <a:t>SMS Program</a:t>
            </a:r>
          </a:p>
          <a:p>
            <a:pPr marL="800100" lvl="1" indent="-342900">
              <a:buFont typeface="Wingdings" pitchFamily="2" charset="2"/>
              <a:buChar char="ü"/>
            </a:pPr>
            <a:r>
              <a:rPr lang="en-US" altLang="ko-KR" sz="1800">
                <a:ea typeface="Gulim" pitchFamily="34" charset="-127"/>
              </a:rPr>
              <a:t>Calendar</a:t>
            </a:r>
          </a:p>
          <a:p>
            <a:pPr marL="800100" lvl="1" indent="-342900">
              <a:buFont typeface="Wingdings" pitchFamily="2" charset="2"/>
              <a:buChar char="ü"/>
            </a:pPr>
            <a:r>
              <a:rPr lang="en-US" altLang="ko-KR" sz="1800">
                <a:ea typeface="Gulim" pitchFamily="34" charset="-127"/>
              </a:rPr>
              <a:t>Maps</a:t>
            </a:r>
          </a:p>
          <a:p>
            <a:pPr marL="800100" lvl="1" indent="-342900">
              <a:buFont typeface="Wingdings" pitchFamily="2" charset="2"/>
              <a:buChar char="ü"/>
            </a:pPr>
            <a:r>
              <a:rPr lang="en-US" altLang="ko-KR" sz="1800">
                <a:ea typeface="Gulim" pitchFamily="34" charset="-127"/>
              </a:rPr>
              <a:t>Browser</a:t>
            </a:r>
          </a:p>
          <a:p>
            <a:pPr marL="800100" lvl="1" indent="-342900">
              <a:buFont typeface="Wingdings" pitchFamily="2" charset="2"/>
              <a:buChar char="ü"/>
            </a:pPr>
            <a:r>
              <a:rPr lang="en-US" altLang="ko-KR" sz="1800">
                <a:ea typeface="Gulim" pitchFamily="34" charset="-127"/>
              </a:rPr>
              <a:t>Contacts</a:t>
            </a:r>
          </a:p>
          <a:p>
            <a:pPr marL="800100" lvl="1" indent="-342900">
              <a:buFont typeface="Wingdings" pitchFamily="2" charset="2"/>
              <a:buChar char="ü"/>
            </a:pPr>
            <a:r>
              <a:rPr lang="en-US" altLang="ko-KR" sz="1800">
                <a:ea typeface="Gulim" pitchFamily="34" charset="-127"/>
              </a:rPr>
              <a:t>Etc</a:t>
            </a:r>
          </a:p>
          <a:p>
            <a:pPr marL="800100" lvl="1" indent="-342900">
              <a:buNone/>
            </a:pPr>
            <a:endParaRPr lang="en-US" altLang="ko-KR" sz="1800">
              <a:ea typeface="Gulim" pitchFamily="34" charset="-127"/>
            </a:endParaRPr>
          </a:p>
          <a:p>
            <a:pPr marL="292100" indent="-292100"/>
            <a:r>
              <a:rPr lang="en-US" altLang="ko-KR" sz="2000">
                <a:ea typeface="Gulim" pitchFamily="34" charset="-127"/>
              </a:rPr>
              <a:t>All applications are written using the Java language.</a:t>
            </a:r>
            <a:endParaRPr lang="ko-KR" altLang="en-US" sz="2000">
              <a:ea typeface="Gulim" pitchFamily="34" charset="-127"/>
            </a:endParaRPr>
          </a:p>
        </p:txBody>
      </p:sp>
      <p:pic>
        <p:nvPicPr>
          <p:cNvPr id="6" name="내용 개체 틀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2084388"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389" y="1364401"/>
            <a:ext cx="6499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7054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5D1541B-6F46-42CA-8E32-66464F0778D3}"/>
</file>

<file path=customXml/itemProps2.xml><?xml version="1.0" encoding="utf-8"?>
<ds:datastoreItem xmlns:ds="http://schemas.openxmlformats.org/officeDocument/2006/customXml" ds:itemID="{B546F52F-EA63-49D6-AE31-7E7C68ED3B4F}"/>
</file>

<file path=customXml/itemProps3.xml><?xml version="1.0" encoding="utf-8"?>
<ds:datastoreItem xmlns:ds="http://schemas.openxmlformats.org/officeDocument/2006/customXml" ds:itemID="{3B6078AC-4387-4E49-BDFB-7BA770484B96}"/>
</file>

<file path=docProps/app.xml><?xml version="1.0" encoding="utf-8"?>
<Properties xmlns="http://schemas.openxmlformats.org/officeDocument/2006/extended-properties" xmlns:vt="http://schemas.openxmlformats.org/officeDocument/2006/docPropsVTypes">
  <TotalTime>22</TotalTime>
  <Words>1710</Words>
  <Application>Microsoft Macintosh PowerPoint</Application>
  <PresentationFormat>Widescreen</PresentationFormat>
  <Paragraphs>159</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Verdana</vt:lpstr>
      <vt:lpstr>Wingdings</vt:lpstr>
      <vt:lpstr>Office Teması</vt:lpstr>
      <vt:lpstr> BLGM419  Mobil Uygulama Geliştirme</vt:lpstr>
      <vt:lpstr>TEMEL BİLEŞENLER </vt:lpstr>
      <vt:lpstr>Taşınabilir cihazlarda yaygın olarak kullanılan işletim sistemleri Android ve IOS’tur. Mobil uygulama geliştirilirken tercih edilebilecek yöntemler şunlardır: </vt:lpstr>
      <vt:lpstr>PowerPoint Presentation</vt:lpstr>
      <vt:lpstr>PowerPoint Presentation</vt:lpstr>
      <vt:lpstr>PowerPoint Presentation</vt:lpstr>
      <vt:lpstr>PowerPoint Presentation</vt:lpstr>
      <vt:lpstr>Mimari Yapısı</vt:lpstr>
      <vt:lpstr>Android S/W Stack - Application</vt:lpstr>
      <vt:lpstr>Android S/W Stack –App Framework</vt:lpstr>
      <vt:lpstr>Android S/W Stack - Libraries</vt:lpstr>
      <vt:lpstr>Android S/W Stack - Runtime</vt:lpstr>
      <vt:lpstr>PowerPoint Presentation</vt:lpstr>
      <vt:lpstr>Android S/W Stack – Linux Kernel</vt:lpstr>
      <vt:lpstr>PowerPoint Presentation</vt:lpstr>
      <vt:lpstr>PowerPoint Presentation</vt:lpstr>
      <vt:lpstr>Java Software Development Kit (JDK) Kurulumu </vt:lpstr>
      <vt:lpstr>PowerPoint Presentation</vt:lpstr>
      <vt:lpstr>Android Studio ve Software Development Kit (SDK) Kurulumu</vt:lpstr>
      <vt:lpstr>PowerPoint Presentation</vt:lpstr>
      <vt:lpstr>PowerPoint Presentation</vt:lpstr>
      <vt:lpstr>EMÜLATÖR KURULUMU </vt:lpstr>
      <vt:lpstr>PowerPoint Presentation</vt:lpstr>
      <vt:lpstr>UYARI: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TASARIM YAPILARI (ACTIVITY TEMPLATES) </vt:lpstr>
      <vt:lpstr>New Project simgesi tıklandıktan sonra Templates (Şablonlar) bölümünden Phone and Tablet seçilir. Uygulamaya Activity Templates (Tasarım Yapıları) eklenebilen seçim penceresi gelir</vt:lpstr>
      <vt:lpstr>PowerPoint Presentation</vt:lpstr>
      <vt:lpstr>Activity</vt:lpstr>
      <vt:lpstr>Activity Çeşitleri</vt:lpstr>
      <vt:lpstr>Activity Yaşam Döngüsü </vt:lpstr>
      <vt:lpstr>PowerPoint Presentation</vt:lpstr>
      <vt:lpstr>Activity Yaşam Döngüsü Metotları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BLGM419  Mobil Uygulama Geliştirme</dc:title>
  <dc:creator>Ahmet UNVEREN</dc:creator>
  <cp:lastModifiedBy>Ahmet UNVEREN</cp:lastModifiedBy>
  <cp:revision>2</cp:revision>
  <dcterms:created xsi:type="dcterms:W3CDTF">2024-09-23T09:19:45Z</dcterms:created>
  <dcterms:modified xsi:type="dcterms:W3CDTF">2024-10-01T05:50:21Z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