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0" d="100"/>
          <a:sy n="110" d="100"/>
        </p:scale>
        <p:origin x="6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DB32D8-6667-AB57-1A4B-3FC1CD083D5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6F0DBC7-08B6-5BA9-C565-60915E3696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FA85554E-7E99-1C66-6A37-60A027831C8B}"/>
              </a:ext>
            </a:extLst>
          </p:cNvPr>
          <p:cNvSpPr>
            <a:spLocks noGrp="1"/>
          </p:cNvSpPr>
          <p:nvPr>
            <p:ph type="dt" sz="half" idx="10"/>
          </p:nvPr>
        </p:nvSpPr>
        <p:spPr/>
        <p:txBody>
          <a:bodyPr/>
          <a:lstStyle/>
          <a:p>
            <a:fld id="{E81CE268-7255-430F-80DE-232EEC4788E4}" type="datetimeFigureOut">
              <a:rPr lang="tr-TR" smtClean="0"/>
              <a:t>1.10.2024</a:t>
            </a:fld>
            <a:endParaRPr lang="tr-TR"/>
          </a:p>
        </p:txBody>
      </p:sp>
      <p:sp>
        <p:nvSpPr>
          <p:cNvPr id="5" name="Alt Bilgi Yer Tutucusu 4">
            <a:extLst>
              <a:ext uri="{FF2B5EF4-FFF2-40B4-BE49-F238E27FC236}">
                <a16:creationId xmlns:a16="http://schemas.microsoft.com/office/drawing/2014/main" id="{4026ED1F-F604-3421-10F2-66C0F0B9A1D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CF8CEA8-A31D-E9A8-2F94-160551C71642}"/>
              </a:ext>
            </a:extLst>
          </p:cNvPr>
          <p:cNvSpPr>
            <a:spLocks noGrp="1"/>
          </p:cNvSpPr>
          <p:nvPr>
            <p:ph type="sldNum" sz="quarter" idx="12"/>
          </p:nvPr>
        </p:nvSpPr>
        <p:spPr/>
        <p:txBody>
          <a:bodyPr/>
          <a:lstStyle/>
          <a:p>
            <a:fld id="{5026EC4B-26F2-4861-ADDB-B70B1D785E15}" type="slidenum">
              <a:rPr lang="tr-TR" smtClean="0"/>
              <a:t>‹#›</a:t>
            </a:fld>
            <a:endParaRPr lang="tr-TR"/>
          </a:p>
        </p:txBody>
      </p:sp>
    </p:spTree>
    <p:extLst>
      <p:ext uri="{BB962C8B-B14F-4D97-AF65-F5344CB8AC3E}">
        <p14:creationId xmlns:p14="http://schemas.microsoft.com/office/powerpoint/2010/main" val="114930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46D1D2-A8D5-18DC-C0FC-1E0AE955DE0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FB3148D-447D-9041-EEE1-DD3D8DFC2DD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934945D-241C-05A8-DEE6-89158D645EC4}"/>
              </a:ext>
            </a:extLst>
          </p:cNvPr>
          <p:cNvSpPr>
            <a:spLocks noGrp="1"/>
          </p:cNvSpPr>
          <p:nvPr>
            <p:ph type="dt" sz="half" idx="10"/>
          </p:nvPr>
        </p:nvSpPr>
        <p:spPr/>
        <p:txBody>
          <a:bodyPr/>
          <a:lstStyle/>
          <a:p>
            <a:fld id="{E81CE268-7255-430F-80DE-232EEC4788E4}" type="datetimeFigureOut">
              <a:rPr lang="tr-TR" smtClean="0"/>
              <a:t>1.10.2024</a:t>
            </a:fld>
            <a:endParaRPr lang="tr-TR"/>
          </a:p>
        </p:txBody>
      </p:sp>
      <p:sp>
        <p:nvSpPr>
          <p:cNvPr id="5" name="Alt Bilgi Yer Tutucusu 4">
            <a:extLst>
              <a:ext uri="{FF2B5EF4-FFF2-40B4-BE49-F238E27FC236}">
                <a16:creationId xmlns:a16="http://schemas.microsoft.com/office/drawing/2014/main" id="{236C303D-6287-5C8E-DA25-355878DD86F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9476CBE-C977-4038-E619-C3C4170DF351}"/>
              </a:ext>
            </a:extLst>
          </p:cNvPr>
          <p:cNvSpPr>
            <a:spLocks noGrp="1"/>
          </p:cNvSpPr>
          <p:nvPr>
            <p:ph type="sldNum" sz="quarter" idx="12"/>
          </p:nvPr>
        </p:nvSpPr>
        <p:spPr/>
        <p:txBody>
          <a:bodyPr/>
          <a:lstStyle/>
          <a:p>
            <a:fld id="{5026EC4B-26F2-4861-ADDB-B70B1D785E15}" type="slidenum">
              <a:rPr lang="tr-TR" smtClean="0"/>
              <a:t>‹#›</a:t>
            </a:fld>
            <a:endParaRPr lang="tr-TR"/>
          </a:p>
        </p:txBody>
      </p:sp>
    </p:spTree>
    <p:extLst>
      <p:ext uri="{BB962C8B-B14F-4D97-AF65-F5344CB8AC3E}">
        <p14:creationId xmlns:p14="http://schemas.microsoft.com/office/powerpoint/2010/main" val="109295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A461E44-0C71-9290-FF7F-9B9F21DE786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C9E4E04-4BCB-8C87-923F-11C458CD0008}"/>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40C687F-1AA0-5EFD-DCA3-FF1E5FA229A1}"/>
              </a:ext>
            </a:extLst>
          </p:cNvPr>
          <p:cNvSpPr>
            <a:spLocks noGrp="1"/>
          </p:cNvSpPr>
          <p:nvPr>
            <p:ph type="dt" sz="half" idx="10"/>
          </p:nvPr>
        </p:nvSpPr>
        <p:spPr/>
        <p:txBody>
          <a:bodyPr/>
          <a:lstStyle/>
          <a:p>
            <a:fld id="{E81CE268-7255-430F-80DE-232EEC4788E4}" type="datetimeFigureOut">
              <a:rPr lang="tr-TR" smtClean="0"/>
              <a:t>1.10.2024</a:t>
            </a:fld>
            <a:endParaRPr lang="tr-TR"/>
          </a:p>
        </p:txBody>
      </p:sp>
      <p:sp>
        <p:nvSpPr>
          <p:cNvPr id="5" name="Alt Bilgi Yer Tutucusu 4">
            <a:extLst>
              <a:ext uri="{FF2B5EF4-FFF2-40B4-BE49-F238E27FC236}">
                <a16:creationId xmlns:a16="http://schemas.microsoft.com/office/drawing/2014/main" id="{9BF8869E-B6BE-6D71-E4FC-9F3A2BC4EA6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2066DAC-EB8D-E31F-0E43-472D6E5C9B8A}"/>
              </a:ext>
            </a:extLst>
          </p:cNvPr>
          <p:cNvSpPr>
            <a:spLocks noGrp="1"/>
          </p:cNvSpPr>
          <p:nvPr>
            <p:ph type="sldNum" sz="quarter" idx="12"/>
          </p:nvPr>
        </p:nvSpPr>
        <p:spPr/>
        <p:txBody>
          <a:bodyPr/>
          <a:lstStyle/>
          <a:p>
            <a:fld id="{5026EC4B-26F2-4861-ADDB-B70B1D785E15}" type="slidenum">
              <a:rPr lang="tr-TR" smtClean="0"/>
              <a:t>‹#›</a:t>
            </a:fld>
            <a:endParaRPr lang="tr-TR"/>
          </a:p>
        </p:txBody>
      </p:sp>
    </p:spTree>
    <p:extLst>
      <p:ext uri="{BB962C8B-B14F-4D97-AF65-F5344CB8AC3E}">
        <p14:creationId xmlns:p14="http://schemas.microsoft.com/office/powerpoint/2010/main" val="119641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BA95C1-7E5D-EA84-CCB7-15605115F71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EE45A50-E99E-7733-31DD-F12D8EC3B7A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836B14A-333E-7F82-4DA2-CBD18850C492}"/>
              </a:ext>
            </a:extLst>
          </p:cNvPr>
          <p:cNvSpPr>
            <a:spLocks noGrp="1"/>
          </p:cNvSpPr>
          <p:nvPr>
            <p:ph type="dt" sz="half" idx="10"/>
          </p:nvPr>
        </p:nvSpPr>
        <p:spPr/>
        <p:txBody>
          <a:bodyPr/>
          <a:lstStyle/>
          <a:p>
            <a:fld id="{E81CE268-7255-430F-80DE-232EEC4788E4}" type="datetimeFigureOut">
              <a:rPr lang="tr-TR" smtClean="0"/>
              <a:t>1.10.2024</a:t>
            </a:fld>
            <a:endParaRPr lang="tr-TR"/>
          </a:p>
        </p:txBody>
      </p:sp>
      <p:sp>
        <p:nvSpPr>
          <p:cNvPr id="5" name="Alt Bilgi Yer Tutucusu 4">
            <a:extLst>
              <a:ext uri="{FF2B5EF4-FFF2-40B4-BE49-F238E27FC236}">
                <a16:creationId xmlns:a16="http://schemas.microsoft.com/office/drawing/2014/main" id="{FB709AD9-26F2-F939-6D95-752C3AD937B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275C451-4408-C658-F448-04BBE10D7B56}"/>
              </a:ext>
            </a:extLst>
          </p:cNvPr>
          <p:cNvSpPr>
            <a:spLocks noGrp="1"/>
          </p:cNvSpPr>
          <p:nvPr>
            <p:ph type="sldNum" sz="quarter" idx="12"/>
          </p:nvPr>
        </p:nvSpPr>
        <p:spPr/>
        <p:txBody>
          <a:bodyPr/>
          <a:lstStyle/>
          <a:p>
            <a:fld id="{5026EC4B-26F2-4861-ADDB-B70B1D785E15}" type="slidenum">
              <a:rPr lang="tr-TR" smtClean="0"/>
              <a:t>‹#›</a:t>
            </a:fld>
            <a:endParaRPr lang="tr-TR"/>
          </a:p>
        </p:txBody>
      </p:sp>
    </p:spTree>
    <p:extLst>
      <p:ext uri="{BB962C8B-B14F-4D97-AF65-F5344CB8AC3E}">
        <p14:creationId xmlns:p14="http://schemas.microsoft.com/office/powerpoint/2010/main" val="91178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4B4DD9-7675-37D5-F79A-973578F3984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B826A2DA-B34A-5456-BCA5-55FC635F2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D140FEF-C3A0-F277-396C-D5C1FE6DF2F7}"/>
              </a:ext>
            </a:extLst>
          </p:cNvPr>
          <p:cNvSpPr>
            <a:spLocks noGrp="1"/>
          </p:cNvSpPr>
          <p:nvPr>
            <p:ph type="dt" sz="half" idx="10"/>
          </p:nvPr>
        </p:nvSpPr>
        <p:spPr/>
        <p:txBody>
          <a:bodyPr/>
          <a:lstStyle/>
          <a:p>
            <a:fld id="{E81CE268-7255-430F-80DE-232EEC4788E4}" type="datetimeFigureOut">
              <a:rPr lang="tr-TR" smtClean="0"/>
              <a:t>1.10.2024</a:t>
            </a:fld>
            <a:endParaRPr lang="tr-TR"/>
          </a:p>
        </p:txBody>
      </p:sp>
      <p:sp>
        <p:nvSpPr>
          <p:cNvPr id="5" name="Alt Bilgi Yer Tutucusu 4">
            <a:extLst>
              <a:ext uri="{FF2B5EF4-FFF2-40B4-BE49-F238E27FC236}">
                <a16:creationId xmlns:a16="http://schemas.microsoft.com/office/drawing/2014/main" id="{2B43F372-192E-0C8B-6EC6-125BA9BC607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5C13D7F-2EF4-5E74-30CD-5FB41D43F821}"/>
              </a:ext>
            </a:extLst>
          </p:cNvPr>
          <p:cNvSpPr>
            <a:spLocks noGrp="1"/>
          </p:cNvSpPr>
          <p:nvPr>
            <p:ph type="sldNum" sz="quarter" idx="12"/>
          </p:nvPr>
        </p:nvSpPr>
        <p:spPr/>
        <p:txBody>
          <a:bodyPr/>
          <a:lstStyle/>
          <a:p>
            <a:fld id="{5026EC4B-26F2-4861-ADDB-B70B1D785E15}" type="slidenum">
              <a:rPr lang="tr-TR" smtClean="0"/>
              <a:t>‹#›</a:t>
            </a:fld>
            <a:endParaRPr lang="tr-TR"/>
          </a:p>
        </p:txBody>
      </p:sp>
    </p:spTree>
    <p:extLst>
      <p:ext uri="{BB962C8B-B14F-4D97-AF65-F5344CB8AC3E}">
        <p14:creationId xmlns:p14="http://schemas.microsoft.com/office/powerpoint/2010/main" val="371558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7994BF-D6D8-157C-3178-6A95AD3ED49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57B5316-0B3B-AB8A-4F3D-171D63717C7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D030437-24B1-2F6F-7123-5921B0816F2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BFCB522-1E19-D1A6-3747-D19529DD3F0C}"/>
              </a:ext>
            </a:extLst>
          </p:cNvPr>
          <p:cNvSpPr>
            <a:spLocks noGrp="1"/>
          </p:cNvSpPr>
          <p:nvPr>
            <p:ph type="dt" sz="half" idx="10"/>
          </p:nvPr>
        </p:nvSpPr>
        <p:spPr/>
        <p:txBody>
          <a:bodyPr/>
          <a:lstStyle/>
          <a:p>
            <a:fld id="{E81CE268-7255-430F-80DE-232EEC4788E4}" type="datetimeFigureOut">
              <a:rPr lang="tr-TR" smtClean="0"/>
              <a:t>1.10.2024</a:t>
            </a:fld>
            <a:endParaRPr lang="tr-TR"/>
          </a:p>
        </p:txBody>
      </p:sp>
      <p:sp>
        <p:nvSpPr>
          <p:cNvPr id="6" name="Alt Bilgi Yer Tutucusu 5">
            <a:extLst>
              <a:ext uri="{FF2B5EF4-FFF2-40B4-BE49-F238E27FC236}">
                <a16:creationId xmlns:a16="http://schemas.microsoft.com/office/drawing/2014/main" id="{369957CD-EFEB-54DE-7204-0FB1F5C7AE9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C769DBC-F193-139A-297B-0CCCEEF5AE6F}"/>
              </a:ext>
            </a:extLst>
          </p:cNvPr>
          <p:cNvSpPr>
            <a:spLocks noGrp="1"/>
          </p:cNvSpPr>
          <p:nvPr>
            <p:ph type="sldNum" sz="quarter" idx="12"/>
          </p:nvPr>
        </p:nvSpPr>
        <p:spPr/>
        <p:txBody>
          <a:bodyPr/>
          <a:lstStyle/>
          <a:p>
            <a:fld id="{5026EC4B-26F2-4861-ADDB-B70B1D785E15}" type="slidenum">
              <a:rPr lang="tr-TR" smtClean="0"/>
              <a:t>‹#›</a:t>
            </a:fld>
            <a:endParaRPr lang="tr-TR"/>
          </a:p>
        </p:txBody>
      </p:sp>
    </p:spTree>
    <p:extLst>
      <p:ext uri="{BB962C8B-B14F-4D97-AF65-F5344CB8AC3E}">
        <p14:creationId xmlns:p14="http://schemas.microsoft.com/office/powerpoint/2010/main" val="201205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67D10D-144E-3AE0-A176-CB7B310679F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2493E0E-00DF-2774-62C0-B4D363A1A5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94902E5-6B23-B2F1-26EE-A86E8946DCB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DC99FF8-6CD2-D6B8-A179-B7E11C6332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CF5B585-771E-3BA7-62E5-64C74AF6FF81}"/>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09AAE45-1713-447A-893D-7DBB73020EAE}"/>
              </a:ext>
            </a:extLst>
          </p:cNvPr>
          <p:cNvSpPr>
            <a:spLocks noGrp="1"/>
          </p:cNvSpPr>
          <p:nvPr>
            <p:ph type="dt" sz="half" idx="10"/>
          </p:nvPr>
        </p:nvSpPr>
        <p:spPr/>
        <p:txBody>
          <a:bodyPr/>
          <a:lstStyle/>
          <a:p>
            <a:fld id="{E81CE268-7255-430F-80DE-232EEC4788E4}" type="datetimeFigureOut">
              <a:rPr lang="tr-TR" smtClean="0"/>
              <a:t>1.10.2024</a:t>
            </a:fld>
            <a:endParaRPr lang="tr-TR"/>
          </a:p>
        </p:txBody>
      </p:sp>
      <p:sp>
        <p:nvSpPr>
          <p:cNvPr id="8" name="Alt Bilgi Yer Tutucusu 7">
            <a:extLst>
              <a:ext uri="{FF2B5EF4-FFF2-40B4-BE49-F238E27FC236}">
                <a16:creationId xmlns:a16="http://schemas.microsoft.com/office/drawing/2014/main" id="{F64825A3-5711-3D10-AA8F-81A6AA6060E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AF65878-4568-8FAB-8311-72C4561B8693}"/>
              </a:ext>
            </a:extLst>
          </p:cNvPr>
          <p:cNvSpPr>
            <a:spLocks noGrp="1"/>
          </p:cNvSpPr>
          <p:nvPr>
            <p:ph type="sldNum" sz="quarter" idx="12"/>
          </p:nvPr>
        </p:nvSpPr>
        <p:spPr/>
        <p:txBody>
          <a:bodyPr/>
          <a:lstStyle/>
          <a:p>
            <a:fld id="{5026EC4B-26F2-4861-ADDB-B70B1D785E15}" type="slidenum">
              <a:rPr lang="tr-TR" smtClean="0"/>
              <a:t>‹#›</a:t>
            </a:fld>
            <a:endParaRPr lang="tr-TR"/>
          </a:p>
        </p:txBody>
      </p:sp>
    </p:spTree>
    <p:extLst>
      <p:ext uri="{BB962C8B-B14F-4D97-AF65-F5344CB8AC3E}">
        <p14:creationId xmlns:p14="http://schemas.microsoft.com/office/powerpoint/2010/main" val="865388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E492F-7A2A-9AAB-1B7A-C0356AAD630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B7BEC2C-531F-CABE-9235-5CD20A4E43B8}"/>
              </a:ext>
            </a:extLst>
          </p:cNvPr>
          <p:cNvSpPr>
            <a:spLocks noGrp="1"/>
          </p:cNvSpPr>
          <p:nvPr>
            <p:ph type="dt" sz="half" idx="10"/>
          </p:nvPr>
        </p:nvSpPr>
        <p:spPr/>
        <p:txBody>
          <a:bodyPr/>
          <a:lstStyle/>
          <a:p>
            <a:fld id="{E81CE268-7255-430F-80DE-232EEC4788E4}" type="datetimeFigureOut">
              <a:rPr lang="tr-TR" smtClean="0"/>
              <a:t>1.10.2024</a:t>
            </a:fld>
            <a:endParaRPr lang="tr-TR"/>
          </a:p>
        </p:txBody>
      </p:sp>
      <p:sp>
        <p:nvSpPr>
          <p:cNvPr id="4" name="Alt Bilgi Yer Tutucusu 3">
            <a:extLst>
              <a:ext uri="{FF2B5EF4-FFF2-40B4-BE49-F238E27FC236}">
                <a16:creationId xmlns:a16="http://schemas.microsoft.com/office/drawing/2014/main" id="{9D97A467-6628-2E8A-04BC-41E1FFDD42E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EA08CB77-1AA9-89C8-E957-955027EA9F04}"/>
              </a:ext>
            </a:extLst>
          </p:cNvPr>
          <p:cNvSpPr>
            <a:spLocks noGrp="1"/>
          </p:cNvSpPr>
          <p:nvPr>
            <p:ph type="sldNum" sz="quarter" idx="12"/>
          </p:nvPr>
        </p:nvSpPr>
        <p:spPr/>
        <p:txBody>
          <a:bodyPr/>
          <a:lstStyle/>
          <a:p>
            <a:fld id="{5026EC4B-26F2-4861-ADDB-B70B1D785E15}" type="slidenum">
              <a:rPr lang="tr-TR" smtClean="0"/>
              <a:t>‹#›</a:t>
            </a:fld>
            <a:endParaRPr lang="tr-TR"/>
          </a:p>
        </p:txBody>
      </p:sp>
    </p:spTree>
    <p:extLst>
      <p:ext uri="{BB962C8B-B14F-4D97-AF65-F5344CB8AC3E}">
        <p14:creationId xmlns:p14="http://schemas.microsoft.com/office/powerpoint/2010/main" val="418416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AD78FA4-F3B3-F87D-FB71-11A2043C3D27}"/>
              </a:ext>
            </a:extLst>
          </p:cNvPr>
          <p:cNvSpPr>
            <a:spLocks noGrp="1"/>
          </p:cNvSpPr>
          <p:nvPr>
            <p:ph type="dt" sz="half" idx="10"/>
          </p:nvPr>
        </p:nvSpPr>
        <p:spPr/>
        <p:txBody>
          <a:bodyPr/>
          <a:lstStyle/>
          <a:p>
            <a:fld id="{E81CE268-7255-430F-80DE-232EEC4788E4}" type="datetimeFigureOut">
              <a:rPr lang="tr-TR" smtClean="0"/>
              <a:t>1.10.2024</a:t>
            </a:fld>
            <a:endParaRPr lang="tr-TR"/>
          </a:p>
        </p:txBody>
      </p:sp>
      <p:sp>
        <p:nvSpPr>
          <p:cNvPr id="3" name="Alt Bilgi Yer Tutucusu 2">
            <a:extLst>
              <a:ext uri="{FF2B5EF4-FFF2-40B4-BE49-F238E27FC236}">
                <a16:creationId xmlns:a16="http://schemas.microsoft.com/office/drawing/2014/main" id="{EE7D93B8-3021-76A0-EE53-6563C428DFA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9D56016-3ACE-C039-ECB8-295E1EBF1324}"/>
              </a:ext>
            </a:extLst>
          </p:cNvPr>
          <p:cNvSpPr>
            <a:spLocks noGrp="1"/>
          </p:cNvSpPr>
          <p:nvPr>
            <p:ph type="sldNum" sz="quarter" idx="12"/>
          </p:nvPr>
        </p:nvSpPr>
        <p:spPr/>
        <p:txBody>
          <a:bodyPr/>
          <a:lstStyle/>
          <a:p>
            <a:fld id="{5026EC4B-26F2-4861-ADDB-B70B1D785E15}" type="slidenum">
              <a:rPr lang="tr-TR" smtClean="0"/>
              <a:t>‹#›</a:t>
            </a:fld>
            <a:endParaRPr lang="tr-TR"/>
          </a:p>
        </p:txBody>
      </p:sp>
    </p:spTree>
    <p:extLst>
      <p:ext uri="{BB962C8B-B14F-4D97-AF65-F5344CB8AC3E}">
        <p14:creationId xmlns:p14="http://schemas.microsoft.com/office/powerpoint/2010/main" val="964390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9DD755-9E92-7B40-6C0B-A785C089E76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A4856D9-1ED6-CA26-5AAB-C9AC0C1ABF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C263A2E-6956-BBDD-8FE2-EC1A71E5B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85FDB44-8EEA-C68D-A086-AB5275448C0C}"/>
              </a:ext>
            </a:extLst>
          </p:cNvPr>
          <p:cNvSpPr>
            <a:spLocks noGrp="1"/>
          </p:cNvSpPr>
          <p:nvPr>
            <p:ph type="dt" sz="half" idx="10"/>
          </p:nvPr>
        </p:nvSpPr>
        <p:spPr/>
        <p:txBody>
          <a:bodyPr/>
          <a:lstStyle/>
          <a:p>
            <a:fld id="{E81CE268-7255-430F-80DE-232EEC4788E4}" type="datetimeFigureOut">
              <a:rPr lang="tr-TR" smtClean="0"/>
              <a:t>1.10.2024</a:t>
            </a:fld>
            <a:endParaRPr lang="tr-TR"/>
          </a:p>
        </p:txBody>
      </p:sp>
      <p:sp>
        <p:nvSpPr>
          <p:cNvPr id="6" name="Alt Bilgi Yer Tutucusu 5">
            <a:extLst>
              <a:ext uri="{FF2B5EF4-FFF2-40B4-BE49-F238E27FC236}">
                <a16:creationId xmlns:a16="http://schemas.microsoft.com/office/drawing/2014/main" id="{7A9C61B4-1F62-1994-7DB3-AFEBF24D89C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DF547F9-C7EC-0104-65F3-5B3BBAD11677}"/>
              </a:ext>
            </a:extLst>
          </p:cNvPr>
          <p:cNvSpPr>
            <a:spLocks noGrp="1"/>
          </p:cNvSpPr>
          <p:nvPr>
            <p:ph type="sldNum" sz="quarter" idx="12"/>
          </p:nvPr>
        </p:nvSpPr>
        <p:spPr/>
        <p:txBody>
          <a:bodyPr/>
          <a:lstStyle/>
          <a:p>
            <a:fld id="{5026EC4B-26F2-4861-ADDB-B70B1D785E15}" type="slidenum">
              <a:rPr lang="tr-TR" smtClean="0"/>
              <a:t>‹#›</a:t>
            </a:fld>
            <a:endParaRPr lang="tr-TR"/>
          </a:p>
        </p:txBody>
      </p:sp>
    </p:spTree>
    <p:extLst>
      <p:ext uri="{BB962C8B-B14F-4D97-AF65-F5344CB8AC3E}">
        <p14:creationId xmlns:p14="http://schemas.microsoft.com/office/powerpoint/2010/main" val="179042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58E80C-365F-43C9-B3E3-C6D74BF0283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90DE8FD-DBFB-B4D3-04AD-F46CC07C5A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5802805-C912-916B-BA07-3E99BA13B6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1BE1FFE-98C3-F39D-EAB9-17EFA8692A2E}"/>
              </a:ext>
            </a:extLst>
          </p:cNvPr>
          <p:cNvSpPr>
            <a:spLocks noGrp="1"/>
          </p:cNvSpPr>
          <p:nvPr>
            <p:ph type="dt" sz="half" idx="10"/>
          </p:nvPr>
        </p:nvSpPr>
        <p:spPr/>
        <p:txBody>
          <a:bodyPr/>
          <a:lstStyle/>
          <a:p>
            <a:fld id="{E81CE268-7255-430F-80DE-232EEC4788E4}" type="datetimeFigureOut">
              <a:rPr lang="tr-TR" smtClean="0"/>
              <a:t>1.10.2024</a:t>
            </a:fld>
            <a:endParaRPr lang="tr-TR"/>
          </a:p>
        </p:txBody>
      </p:sp>
      <p:sp>
        <p:nvSpPr>
          <p:cNvPr id="6" name="Alt Bilgi Yer Tutucusu 5">
            <a:extLst>
              <a:ext uri="{FF2B5EF4-FFF2-40B4-BE49-F238E27FC236}">
                <a16:creationId xmlns:a16="http://schemas.microsoft.com/office/drawing/2014/main" id="{3DAFBEA1-42B3-EC20-1ACC-72D0C0A48A4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FE4BF27-916B-8CD3-1D12-5FDE5F769BE4}"/>
              </a:ext>
            </a:extLst>
          </p:cNvPr>
          <p:cNvSpPr>
            <a:spLocks noGrp="1"/>
          </p:cNvSpPr>
          <p:nvPr>
            <p:ph type="sldNum" sz="quarter" idx="12"/>
          </p:nvPr>
        </p:nvSpPr>
        <p:spPr/>
        <p:txBody>
          <a:bodyPr/>
          <a:lstStyle/>
          <a:p>
            <a:fld id="{5026EC4B-26F2-4861-ADDB-B70B1D785E15}" type="slidenum">
              <a:rPr lang="tr-TR" smtClean="0"/>
              <a:t>‹#›</a:t>
            </a:fld>
            <a:endParaRPr lang="tr-TR"/>
          </a:p>
        </p:txBody>
      </p:sp>
    </p:spTree>
    <p:extLst>
      <p:ext uri="{BB962C8B-B14F-4D97-AF65-F5344CB8AC3E}">
        <p14:creationId xmlns:p14="http://schemas.microsoft.com/office/powerpoint/2010/main" val="1394181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F54F5CC-5B7F-D2A7-3E29-F7599C5DD3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B20301D-496B-FBC8-9774-2B36298EDD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4F5C78C-C663-9246-BD3C-8FE90C5CF7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CE268-7255-430F-80DE-232EEC4788E4}" type="datetimeFigureOut">
              <a:rPr lang="tr-TR" smtClean="0"/>
              <a:t>1.10.2024</a:t>
            </a:fld>
            <a:endParaRPr lang="tr-TR"/>
          </a:p>
        </p:txBody>
      </p:sp>
      <p:sp>
        <p:nvSpPr>
          <p:cNvPr id="5" name="Alt Bilgi Yer Tutucusu 4">
            <a:extLst>
              <a:ext uri="{FF2B5EF4-FFF2-40B4-BE49-F238E27FC236}">
                <a16:creationId xmlns:a16="http://schemas.microsoft.com/office/drawing/2014/main" id="{62853A7C-C28C-FF11-A50C-514DE8EB83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AE19E12-5479-F2E9-AFFB-41833DE629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6EC4B-26F2-4861-ADDB-B70B1D785E15}" type="slidenum">
              <a:rPr lang="tr-TR" smtClean="0"/>
              <a:t>‹#›</a:t>
            </a:fld>
            <a:endParaRPr lang="tr-TR"/>
          </a:p>
        </p:txBody>
      </p:sp>
    </p:spTree>
    <p:extLst>
      <p:ext uri="{BB962C8B-B14F-4D97-AF65-F5344CB8AC3E}">
        <p14:creationId xmlns:p14="http://schemas.microsoft.com/office/powerpoint/2010/main" val="2841014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65B42E-C49B-266F-BC70-6C952C83600A}"/>
              </a:ext>
            </a:extLst>
          </p:cNvPr>
          <p:cNvSpPr>
            <a:spLocks noGrp="1"/>
          </p:cNvSpPr>
          <p:nvPr>
            <p:ph type="ctrTitle"/>
          </p:nvPr>
        </p:nvSpPr>
        <p:spPr/>
        <p:txBody>
          <a:bodyPr/>
          <a:lstStyle/>
          <a:p>
            <a:r>
              <a:rPr lang="tr-TR" dirty="0"/>
              <a:t>PROJE OLUŞTURMA</a:t>
            </a:r>
          </a:p>
        </p:txBody>
      </p:sp>
      <p:sp>
        <p:nvSpPr>
          <p:cNvPr id="3" name="Alt Başlık 2">
            <a:extLst>
              <a:ext uri="{FF2B5EF4-FFF2-40B4-BE49-F238E27FC236}">
                <a16:creationId xmlns:a16="http://schemas.microsoft.com/office/drawing/2014/main" id="{CB5E3CD1-7FBB-F60D-E824-74AF0C7233BA}"/>
              </a:ext>
            </a:extLst>
          </p:cNvPr>
          <p:cNvSpPr>
            <a:spLocks noGrp="1"/>
          </p:cNvSpPr>
          <p:nvPr>
            <p:ph type="subTitle" idx="1"/>
          </p:nvPr>
        </p:nvSpPr>
        <p:spPr/>
        <p:txBody>
          <a:bodyPr/>
          <a:lstStyle/>
          <a:p>
            <a:r>
              <a:rPr lang="tr-TR" dirty="0" err="1"/>
              <a:t>Empty</a:t>
            </a:r>
            <a:r>
              <a:rPr lang="tr-TR" dirty="0"/>
              <a:t> Activity seçildikten sonra </a:t>
            </a:r>
            <a:r>
              <a:rPr lang="tr-TR" dirty="0" err="1"/>
              <a:t>Next</a:t>
            </a:r>
            <a:r>
              <a:rPr lang="tr-TR" dirty="0"/>
              <a:t> düğmesine basılınca proje ayarlarının yapılabileceği bir pencere belirir </a:t>
            </a:r>
          </a:p>
        </p:txBody>
      </p:sp>
    </p:spTree>
    <p:extLst>
      <p:ext uri="{BB962C8B-B14F-4D97-AF65-F5344CB8AC3E}">
        <p14:creationId xmlns:p14="http://schemas.microsoft.com/office/powerpoint/2010/main" val="2168487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1717F5-3E9D-C32F-07F5-6AC0DD60654F}"/>
              </a:ext>
            </a:extLst>
          </p:cNvPr>
          <p:cNvSpPr>
            <a:spLocks noGrp="1"/>
          </p:cNvSpPr>
          <p:nvPr>
            <p:ph type="title"/>
          </p:nvPr>
        </p:nvSpPr>
        <p:spPr/>
        <p:txBody>
          <a:bodyPr/>
          <a:lstStyle/>
          <a:p>
            <a:r>
              <a:rPr lang="tr-TR" dirty="0"/>
              <a:t>Ön İzleme Görünümünü Değiştirmek</a:t>
            </a:r>
          </a:p>
        </p:txBody>
      </p:sp>
      <p:pic>
        <p:nvPicPr>
          <p:cNvPr id="5" name="Resim 4">
            <a:extLst>
              <a:ext uri="{FF2B5EF4-FFF2-40B4-BE49-F238E27FC236}">
                <a16:creationId xmlns:a16="http://schemas.microsoft.com/office/drawing/2014/main" id="{2E98162C-9BD6-3247-B573-8178531A688E}"/>
              </a:ext>
            </a:extLst>
          </p:cNvPr>
          <p:cNvPicPr>
            <a:picLocks noChangeAspect="1"/>
          </p:cNvPicPr>
          <p:nvPr/>
        </p:nvPicPr>
        <p:blipFill>
          <a:blip r:embed="rId2"/>
          <a:stretch>
            <a:fillRect/>
          </a:stretch>
        </p:blipFill>
        <p:spPr>
          <a:xfrm>
            <a:off x="500743" y="1440865"/>
            <a:ext cx="10515600" cy="3711706"/>
          </a:xfrm>
          <a:prstGeom prst="rect">
            <a:avLst/>
          </a:prstGeom>
        </p:spPr>
      </p:pic>
    </p:spTree>
    <p:extLst>
      <p:ext uri="{BB962C8B-B14F-4D97-AF65-F5344CB8AC3E}">
        <p14:creationId xmlns:p14="http://schemas.microsoft.com/office/powerpoint/2010/main" val="2661193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A2E3D39-265B-9969-95A9-E46873C39593}"/>
              </a:ext>
            </a:extLst>
          </p:cNvPr>
          <p:cNvSpPr>
            <a:spLocks noGrp="1"/>
          </p:cNvSpPr>
          <p:nvPr>
            <p:ph idx="1"/>
          </p:nvPr>
        </p:nvSpPr>
        <p:spPr>
          <a:xfrm>
            <a:off x="838200" y="464457"/>
            <a:ext cx="10515600" cy="5712506"/>
          </a:xfrm>
        </p:spPr>
        <p:txBody>
          <a:bodyPr>
            <a:normAutofit fontScale="77500" lnSpcReduction="20000"/>
          </a:bodyPr>
          <a:lstStyle/>
          <a:p>
            <a:r>
              <a:rPr lang="tr-TR" dirty="0"/>
              <a:t>1: Select Design </a:t>
            </a:r>
            <a:r>
              <a:rPr lang="tr-TR" dirty="0" err="1"/>
              <a:t>Surface</a:t>
            </a:r>
            <a:r>
              <a:rPr lang="tr-TR" dirty="0"/>
              <a:t> (Tasarım Yüzeyini Seçin) simgesi kullanılarak yerleşimin editörde nasıl olacağı seçilir. Design modu seçilirse yerleşimin ön izlemesi görülür. </a:t>
            </a:r>
            <a:r>
              <a:rPr lang="tr-TR" dirty="0" err="1"/>
              <a:t>Blueprint</a:t>
            </a:r>
            <a:r>
              <a:rPr lang="tr-TR" dirty="0"/>
              <a:t> seçilirse birleşenlerin sadece dış çizgilerinin görüntülendiği bir yerleşim görülür. Design + </a:t>
            </a:r>
            <a:r>
              <a:rPr lang="tr-TR" dirty="0" err="1"/>
              <a:t>Blueprint</a:t>
            </a:r>
            <a:r>
              <a:rPr lang="tr-TR" dirty="0"/>
              <a:t> birlikte olduğu seçenek seçilirse hem tasarım hem de taslak yan yana görülür. Klavyeden B tuşuna basılarak bu görünümler arasında geçiş sağlanır. </a:t>
            </a:r>
          </a:p>
          <a:p>
            <a:r>
              <a:rPr lang="tr-TR" dirty="0"/>
              <a:t>2: </a:t>
            </a:r>
            <a:r>
              <a:rPr lang="tr-TR" dirty="0" err="1"/>
              <a:t>Orientation</a:t>
            </a:r>
            <a:r>
              <a:rPr lang="tr-TR" dirty="0"/>
              <a:t> </a:t>
            </a:r>
            <a:r>
              <a:rPr lang="tr-TR" dirty="0" err="1"/>
              <a:t>for</a:t>
            </a:r>
            <a:r>
              <a:rPr lang="tr-TR" dirty="0"/>
              <a:t> Preview (Ön İzleme İçin Oryantasyon) simgesi kullanılarak ekran yerleşimi </a:t>
            </a:r>
            <a:r>
              <a:rPr lang="tr-TR" dirty="0" err="1"/>
              <a:t>Landscape</a:t>
            </a:r>
            <a:r>
              <a:rPr lang="tr-TR" dirty="0"/>
              <a:t> (yatay) veya </a:t>
            </a:r>
            <a:r>
              <a:rPr lang="tr-TR" dirty="0" err="1"/>
              <a:t>Portrait</a:t>
            </a:r>
            <a:r>
              <a:rPr lang="tr-TR" dirty="0"/>
              <a:t> (dikey) olarak ayarlanır. Klavyeden O tuşuna basılarak bu görünümler arasında geçiş sağlanır. </a:t>
            </a:r>
          </a:p>
          <a:p>
            <a:r>
              <a:rPr lang="tr-TR" dirty="0"/>
              <a:t>3: </a:t>
            </a:r>
            <a:r>
              <a:rPr lang="tr-TR" dirty="0" err="1"/>
              <a:t>Changes</a:t>
            </a:r>
            <a:r>
              <a:rPr lang="tr-TR" dirty="0"/>
              <a:t> </a:t>
            </a:r>
            <a:r>
              <a:rPr lang="tr-TR" dirty="0" err="1"/>
              <a:t>the</a:t>
            </a:r>
            <a:r>
              <a:rPr lang="tr-TR" dirty="0"/>
              <a:t> </a:t>
            </a:r>
            <a:r>
              <a:rPr lang="tr-TR" dirty="0" err="1"/>
              <a:t>current</a:t>
            </a:r>
            <a:r>
              <a:rPr lang="tr-TR" dirty="0"/>
              <a:t> </a:t>
            </a:r>
            <a:r>
              <a:rPr lang="tr-TR" dirty="0" err="1"/>
              <a:t>Night</a:t>
            </a:r>
            <a:r>
              <a:rPr lang="tr-TR" dirty="0"/>
              <a:t> </a:t>
            </a:r>
            <a:r>
              <a:rPr lang="tr-TR" dirty="0" err="1"/>
              <a:t>Mode</a:t>
            </a:r>
            <a:r>
              <a:rPr lang="tr-TR" dirty="0"/>
              <a:t> </a:t>
            </a:r>
            <a:r>
              <a:rPr lang="tr-TR" dirty="0" err="1"/>
              <a:t>value</a:t>
            </a:r>
            <a:r>
              <a:rPr lang="tr-TR" dirty="0"/>
              <a:t> (Geçerli Gece Modu Değerini Değiştir) simgesiyle ön izlemenin gece veya gündüz modu arasında geçiş yapması sağlanır. Klavyeden N tuşuna basılarak bu görünümler arasında geçiş sağlanır. </a:t>
            </a:r>
          </a:p>
          <a:p>
            <a:r>
              <a:rPr lang="tr-TR" dirty="0"/>
              <a:t>4: Device </a:t>
            </a:r>
            <a:r>
              <a:rPr lang="tr-TR" dirty="0" err="1"/>
              <a:t>for</a:t>
            </a:r>
            <a:r>
              <a:rPr lang="tr-TR" dirty="0"/>
              <a:t> Preview (Ön İzleme İçin Cihaz) simgesi ile hem cihaz tipi (cep telefonu, tablet, akıllı TV veya akıllı saat) hem de ekran büyüklüğü (boyut ve yoğunluk) değiştirilebilir. Daha önceden kullanıcı tarafından tanımlanmış bazı cihazlar da buradan seçilebilir. Klavyeden D tuşuna basılarak cihazlar arasında geçiş sağlanır. </a:t>
            </a:r>
          </a:p>
          <a:p>
            <a:r>
              <a:rPr lang="tr-TR" dirty="0"/>
              <a:t>5: API </a:t>
            </a:r>
            <a:r>
              <a:rPr lang="tr-TR" dirty="0" err="1"/>
              <a:t>Version</a:t>
            </a:r>
            <a:r>
              <a:rPr lang="tr-TR" dirty="0"/>
              <a:t> </a:t>
            </a:r>
            <a:r>
              <a:rPr lang="tr-TR" dirty="0" err="1"/>
              <a:t>for</a:t>
            </a:r>
            <a:r>
              <a:rPr lang="tr-TR" dirty="0"/>
              <a:t> Preview (Ön İzleme İçin API Sürümü) simgesi ile yerleşimin ön izlemesinin yapılacağı Android sürümünün seçilmesi sağlanır. </a:t>
            </a:r>
          </a:p>
          <a:p>
            <a:r>
              <a:rPr lang="tr-TR" dirty="0"/>
              <a:t>6: </a:t>
            </a:r>
            <a:r>
              <a:rPr lang="tr-TR" dirty="0" err="1"/>
              <a:t>Theme</a:t>
            </a:r>
            <a:r>
              <a:rPr lang="tr-TR" dirty="0"/>
              <a:t> </a:t>
            </a:r>
            <a:r>
              <a:rPr lang="tr-TR" dirty="0" err="1"/>
              <a:t>for</a:t>
            </a:r>
            <a:r>
              <a:rPr lang="tr-TR" dirty="0"/>
              <a:t> Preview (Ön İzleme Teması) simgesi ile ön izlemede gösterilecek kullanıcı arayüzünün seçilmesi sağlanır. </a:t>
            </a:r>
          </a:p>
        </p:txBody>
      </p:sp>
    </p:spTree>
    <p:extLst>
      <p:ext uri="{BB962C8B-B14F-4D97-AF65-F5344CB8AC3E}">
        <p14:creationId xmlns:p14="http://schemas.microsoft.com/office/powerpoint/2010/main" val="2372599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4033D7B-EF14-3AF0-CA6F-524FF6AA5C1D}"/>
              </a:ext>
            </a:extLst>
          </p:cNvPr>
          <p:cNvSpPr>
            <a:spLocks noGrp="1"/>
          </p:cNvSpPr>
          <p:nvPr>
            <p:ph idx="1"/>
          </p:nvPr>
        </p:nvSpPr>
        <p:spPr>
          <a:xfrm>
            <a:off x="838200" y="609600"/>
            <a:ext cx="10515600" cy="5567363"/>
          </a:xfrm>
        </p:spPr>
        <p:txBody>
          <a:bodyPr>
            <a:normAutofit fontScale="77500" lnSpcReduction="20000"/>
          </a:bodyPr>
          <a:lstStyle/>
          <a:p>
            <a:r>
              <a:rPr lang="tr-TR" dirty="0"/>
              <a:t>7: </a:t>
            </a:r>
            <a:r>
              <a:rPr lang="tr-TR" dirty="0" err="1"/>
              <a:t>Locale</a:t>
            </a:r>
            <a:r>
              <a:rPr lang="tr-TR" dirty="0"/>
              <a:t> </a:t>
            </a:r>
            <a:r>
              <a:rPr lang="tr-TR" dirty="0" err="1"/>
              <a:t>for</a:t>
            </a:r>
            <a:r>
              <a:rPr lang="tr-TR" dirty="0"/>
              <a:t> Preview (Ön İzleme İçin Yerel Dil) simgesi ile yerel dil seçimi ve seçilen dile uygun çeviri yapılabilir.</a:t>
            </a:r>
          </a:p>
          <a:p>
            <a:r>
              <a:rPr lang="tr-TR" dirty="0"/>
              <a:t> 8: </a:t>
            </a:r>
            <a:r>
              <a:rPr lang="tr-TR" dirty="0" err="1"/>
              <a:t>View</a:t>
            </a:r>
            <a:r>
              <a:rPr lang="tr-TR" dirty="0"/>
              <a:t> </a:t>
            </a:r>
            <a:r>
              <a:rPr lang="tr-TR" dirty="0" err="1"/>
              <a:t>Options</a:t>
            </a:r>
            <a:r>
              <a:rPr lang="tr-TR" dirty="0"/>
              <a:t> (Görünüm Seçenekleri) simgesi ile ön izlemede Show </a:t>
            </a:r>
            <a:r>
              <a:rPr lang="tr-TR" dirty="0" err="1"/>
              <a:t>All</a:t>
            </a:r>
            <a:r>
              <a:rPr lang="tr-TR" dirty="0"/>
              <a:t> </a:t>
            </a:r>
            <a:r>
              <a:rPr lang="tr-TR" dirty="0" err="1"/>
              <a:t>Constraints</a:t>
            </a:r>
            <a:r>
              <a:rPr lang="tr-TR" dirty="0"/>
              <a:t> (Tüm Kısıtlamaları Göster), Show </a:t>
            </a:r>
            <a:r>
              <a:rPr lang="tr-TR" dirty="0" err="1"/>
              <a:t>Margins</a:t>
            </a:r>
            <a:r>
              <a:rPr lang="tr-TR" dirty="0"/>
              <a:t> (Kenar Boşluklarını Göster), </a:t>
            </a:r>
            <a:r>
              <a:rPr lang="tr-TR" dirty="0" err="1"/>
              <a:t>Fade</a:t>
            </a:r>
            <a:r>
              <a:rPr lang="tr-TR" dirty="0"/>
              <a:t> </a:t>
            </a:r>
            <a:r>
              <a:rPr lang="tr-TR" dirty="0" err="1"/>
              <a:t>Unselected</a:t>
            </a:r>
            <a:r>
              <a:rPr lang="tr-TR" dirty="0"/>
              <a:t> </a:t>
            </a:r>
            <a:r>
              <a:rPr lang="tr-TR" dirty="0" err="1"/>
              <a:t>Views</a:t>
            </a:r>
            <a:r>
              <a:rPr lang="tr-TR" dirty="0"/>
              <a:t> (Seçilmemiş </a:t>
            </a:r>
            <a:r>
              <a:rPr lang="tr-TR" dirty="0" err="1"/>
              <a:t>Viewleri</a:t>
            </a:r>
            <a:r>
              <a:rPr lang="tr-TR" dirty="0"/>
              <a:t> Soldur), Live </a:t>
            </a:r>
            <a:r>
              <a:rPr lang="tr-TR" dirty="0" err="1"/>
              <a:t>Rendering</a:t>
            </a:r>
            <a:r>
              <a:rPr lang="tr-TR" dirty="0"/>
              <a:t> (Canlı Görüntü), Show </a:t>
            </a:r>
            <a:r>
              <a:rPr lang="tr-TR" dirty="0" err="1"/>
              <a:t>System</a:t>
            </a:r>
            <a:r>
              <a:rPr lang="tr-TR" dirty="0"/>
              <a:t> UI (Sistem Arayüzünü Göster), Show </a:t>
            </a:r>
            <a:r>
              <a:rPr lang="tr-TR" dirty="0" err="1"/>
              <a:t>Tooltips</a:t>
            </a:r>
            <a:r>
              <a:rPr lang="tr-TR" dirty="0"/>
              <a:t> (Araç İpuçlarını Göster) vb. seçeneklerin açılıp kapatılması sağlanır. </a:t>
            </a:r>
          </a:p>
          <a:p>
            <a:r>
              <a:rPr lang="tr-TR" dirty="0"/>
              <a:t>9: </a:t>
            </a:r>
            <a:r>
              <a:rPr lang="tr-TR" dirty="0" err="1"/>
              <a:t>Disable</a:t>
            </a:r>
            <a:r>
              <a:rPr lang="tr-TR" dirty="0"/>
              <a:t> </a:t>
            </a:r>
            <a:r>
              <a:rPr lang="tr-TR" dirty="0" err="1"/>
              <a:t>Autoconnection</a:t>
            </a:r>
            <a:r>
              <a:rPr lang="tr-TR" dirty="0"/>
              <a:t> </a:t>
            </a:r>
            <a:r>
              <a:rPr lang="tr-TR" dirty="0" err="1"/>
              <a:t>To</a:t>
            </a:r>
            <a:r>
              <a:rPr lang="tr-TR" dirty="0"/>
              <a:t> </a:t>
            </a:r>
            <a:r>
              <a:rPr lang="tr-TR" dirty="0" err="1"/>
              <a:t>Parent</a:t>
            </a:r>
            <a:r>
              <a:rPr lang="tr-TR" dirty="0"/>
              <a:t> (Otomatik Bağlanmayı Kaldır/Etkinleştir) simgesi ile otomatik bağlantı modu etkinleştirildiğinde, </a:t>
            </a:r>
            <a:r>
              <a:rPr lang="tr-TR" dirty="0" err="1"/>
              <a:t>viewler</a:t>
            </a:r>
            <a:r>
              <a:rPr lang="tr-TR" dirty="0"/>
              <a:t> ön izleme alanına sürüklendiğinde kısıtlamalar otomatik olarak yapılandırılır. Bileşenin hangi sınırlamalara sahip olması gerektiği tahmin edilir ve bunlar gerektiği gibi oluşturulmaya çalışılır. </a:t>
            </a:r>
          </a:p>
          <a:p>
            <a:r>
              <a:rPr lang="tr-TR" dirty="0"/>
              <a:t>10: </a:t>
            </a:r>
            <a:r>
              <a:rPr lang="tr-TR" dirty="0" err="1"/>
              <a:t>Default</a:t>
            </a:r>
            <a:r>
              <a:rPr lang="tr-TR" dirty="0"/>
              <a:t> </a:t>
            </a:r>
            <a:r>
              <a:rPr lang="tr-TR" dirty="0" err="1"/>
              <a:t>Margins</a:t>
            </a:r>
            <a:r>
              <a:rPr lang="tr-TR" dirty="0"/>
              <a:t> (Varsayılan Kenar Boşlukları) simgesi ile her bileşen için ayrı ayrı kenar boşlukları ayarlanabilir. </a:t>
            </a:r>
          </a:p>
          <a:p>
            <a:r>
              <a:rPr lang="tr-TR" dirty="0"/>
              <a:t>11: </a:t>
            </a:r>
            <a:r>
              <a:rPr lang="tr-TR" dirty="0" err="1"/>
              <a:t>Clear</a:t>
            </a:r>
            <a:r>
              <a:rPr lang="tr-TR" dirty="0"/>
              <a:t> </a:t>
            </a:r>
            <a:r>
              <a:rPr lang="tr-TR" dirty="0" err="1"/>
              <a:t>All</a:t>
            </a:r>
            <a:r>
              <a:rPr lang="tr-TR" dirty="0"/>
              <a:t> </a:t>
            </a:r>
            <a:r>
              <a:rPr lang="tr-TR" dirty="0" err="1"/>
              <a:t>Constraints</a:t>
            </a:r>
            <a:r>
              <a:rPr lang="tr-TR" dirty="0"/>
              <a:t> (Tüm Kısıtlamaları Temizle) simgesi ile yerleşimdeki tüm </a:t>
            </a:r>
            <a:r>
              <a:rPr lang="tr-TR" dirty="0" err="1"/>
              <a:t>constraint</a:t>
            </a:r>
            <a:r>
              <a:rPr lang="tr-TR" dirty="0"/>
              <a:t> ayarları kaldırılır. </a:t>
            </a:r>
          </a:p>
          <a:p>
            <a:r>
              <a:rPr lang="tr-TR" dirty="0"/>
              <a:t>12: </a:t>
            </a:r>
            <a:r>
              <a:rPr lang="tr-TR" dirty="0" err="1"/>
              <a:t>Infer</a:t>
            </a:r>
            <a:r>
              <a:rPr lang="tr-TR" dirty="0"/>
              <a:t> </a:t>
            </a:r>
            <a:r>
              <a:rPr lang="tr-TR" dirty="0" err="1"/>
              <a:t>Constraint</a:t>
            </a:r>
            <a:r>
              <a:rPr lang="tr-TR" dirty="0"/>
              <a:t> (Kısıtlamaları Otomatik Ayarla) simgesi ile otomatik olarak </a:t>
            </a:r>
            <a:r>
              <a:rPr lang="tr-TR" dirty="0" err="1"/>
              <a:t>constraintler</a:t>
            </a:r>
            <a:r>
              <a:rPr lang="tr-TR" dirty="0"/>
              <a:t> ayarlanır. Sadece bir düğmeye basılarak bu </a:t>
            </a:r>
            <a:r>
              <a:rPr lang="tr-TR" dirty="0" err="1"/>
              <a:t>constraint</a:t>
            </a:r>
            <a:r>
              <a:rPr lang="tr-TR" dirty="0"/>
              <a:t> ayarları yapılır. </a:t>
            </a:r>
          </a:p>
          <a:p>
            <a:r>
              <a:rPr lang="tr-TR" dirty="0"/>
              <a:t>13: </a:t>
            </a:r>
            <a:r>
              <a:rPr lang="tr-TR" dirty="0" err="1"/>
              <a:t>Guidelines</a:t>
            </a:r>
            <a:r>
              <a:rPr lang="tr-TR" dirty="0"/>
              <a:t> (Kılavuz Çizgileri) simgesi kullanılarak yatay ve dikey kılavuz çizgileri tasarım ekranına yerleştirilir. </a:t>
            </a:r>
          </a:p>
          <a:p>
            <a:endParaRPr lang="tr-TR" dirty="0"/>
          </a:p>
        </p:txBody>
      </p:sp>
    </p:spTree>
    <p:extLst>
      <p:ext uri="{BB962C8B-B14F-4D97-AF65-F5344CB8AC3E}">
        <p14:creationId xmlns:p14="http://schemas.microsoft.com/office/powerpoint/2010/main" val="2829710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9B95B4-0CD6-6DEC-27D4-F592F499E760}"/>
              </a:ext>
            </a:extLst>
          </p:cNvPr>
          <p:cNvSpPr>
            <a:spLocks noGrp="1"/>
          </p:cNvSpPr>
          <p:nvPr>
            <p:ph type="title"/>
          </p:nvPr>
        </p:nvSpPr>
        <p:spPr/>
        <p:txBody>
          <a:bodyPr/>
          <a:lstStyle/>
          <a:p>
            <a:r>
              <a:rPr lang="tr-TR" dirty="0"/>
              <a:t>DOSYA VE DİZİN YAPILARI</a:t>
            </a:r>
          </a:p>
        </p:txBody>
      </p:sp>
      <p:pic>
        <p:nvPicPr>
          <p:cNvPr id="5" name="Resim 4">
            <a:extLst>
              <a:ext uri="{FF2B5EF4-FFF2-40B4-BE49-F238E27FC236}">
                <a16:creationId xmlns:a16="http://schemas.microsoft.com/office/drawing/2014/main" id="{4B4A03CE-D0A4-1A62-E648-97768891B120}"/>
              </a:ext>
            </a:extLst>
          </p:cNvPr>
          <p:cNvPicPr>
            <a:picLocks noChangeAspect="1"/>
          </p:cNvPicPr>
          <p:nvPr/>
        </p:nvPicPr>
        <p:blipFill>
          <a:blip r:embed="rId2"/>
          <a:stretch>
            <a:fillRect/>
          </a:stretch>
        </p:blipFill>
        <p:spPr>
          <a:xfrm>
            <a:off x="275771" y="1364343"/>
            <a:ext cx="11756571" cy="5312228"/>
          </a:xfrm>
          <a:prstGeom prst="rect">
            <a:avLst/>
          </a:prstGeom>
        </p:spPr>
      </p:pic>
    </p:spTree>
    <p:extLst>
      <p:ext uri="{BB962C8B-B14F-4D97-AF65-F5344CB8AC3E}">
        <p14:creationId xmlns:p14="http://schemas.microsoft.com/office/powerpoint/2010/main" val="371514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5FE1F96-21E6-ACF9-DA60-FD3AC541592D}"/>
              </a:ext>
            </a:extLst>
          </p:cNvPr>
          <p:cNvSpPr>
            <a:spLocks noGrp="1"/>
          </p:cNvSpPr>
          <p:nvPr>
            <p:ph idx="1"/>
          </p:nvPr>
        </p:nvSpPr>
        <p:spPr>
          <a:xfrm>
            <a:off x="838200" y="609600"/>
            <a:ext cx="10515600" cy="5567363"/>
          </a:xfrm>
        </p:spPr>
        <p:txBody>
          <a:bodyPr/>
          <a:lstStyle/>
          <a:p>
            <a:r>
              <a:rPr lang="tr-TR" dirty="0"/>
              <a:t>Android uygulama geliştirilmeye başlanmadan önce temel dosya ve dizin yapıları iyi bilinmelidir. Bir Android projenin dosya yapısı farklı biçimlerde görüntülenebilir. </a:t>
            </a:r>
          </a:p>
          <a:p>
            <a:r>
              <a:rPr lang="tr-TR" dirty="0"/>
              <a:t>Mobil uygulama geliştirme ortamı ekranının sol üst köşesindeki düğmeye tıklandığında açılan seçim kutusunda yer alan dosya hiyerarşisi görüntüleme biçimlerinden biri tercih edilebilir. Varsayılan olarak gelen ve Android uygulama geliştirme için kullanımı en kolay olan “Android” modudur (Görsel 1.32). </a:t>
            </a:r>
          </a:p>
          <a:p>
            <a:r>
              <a:rPr lang="tr-TR" dirty="0"/>
              <a:t>“Android” modu seçildikten sonra Görsel 1.33’teki dosya ve dizin yapısı pencerenin sol üst kenarında görüntülenir.</a:t>
            </a:r>
          </a:p>
        </p:txBody>
      </p:sp>
    </p:spTree>
    <p:extLst>
      <p:ext uri="{BB962C8B-B14F-4D97-AF65-F5344CB8AC3E}">
        <p14:creationId xmlns:p14="http://schemas.microsoft.com/office/powerpoint/2010/main" val="3340202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9834D36-5F99-C53E-9D20-CAE4FBB2991C}"/>
              </a:ext>
            </a:extLst>
          </p:cNvPr>
          <p:cNvSpPr>
            <a:spLocks noGrp="1"/>
          </p:cNvSpPr>
          <p:nvPr>
            <p:ph idx="1"/>
          </p:nvPr>
        </p:nvSpPr>
        <p:spPr>
          <a:xfrm>
            <a:off x="838200" y="624114"/>
            <a:ext cx="10515600" cy="5552849"/>
          </a:xfrm>
        </p:spPr>
        <p:txBody>
          <a:bodyPr>
            <a:normAutofit fontScale="92500" lnSpcReduction="10000"/>
          </a:bodyPr>
          <a:lstStyle/>
          <a:p>
            <a:r>
              <a:rPr lang="tr-TR" dirty="0"/>
              <a:t>1. </a:t>
            </a:r>
            <a:r>
              <a:rPr lang="tr-TR" dirty="0" err="1"/>
              <a:t>manifests</a:t>
            </a:r>
            <a:r>
              <a:rPr lang="tr-TR" dirty="0"/>
              <a:t>: Bu dizin içinde AndroidManifest.xml dosyası yer alır. Bu dosyada proje ayar parametreleri, izinler, servisler ve ek kütüphaneler bulunur. </a:t>
            </a:r>
          </a:p>
          <a:p>
            <a:r>
              <a:rPr lang="tr-TR" dirty="0"/>
              <a:t>2. java: Java programlama dilinde yazılmış kaynak kodlar bu dizinde yer alır. “</a:t>
            </a:r>
            <a:r>
              <a:rPr lang="tr-TR" dirty="0" err="1"/>
              <a:t>MainActivity</a:t>
            </a:r>
            <a:r>
              <a:rPr lang="tr-TR" dirty="0"/>
              <a:t>. java” isimli dosya otomatik olarak oluşturulur. </a:t>
            </a:r>
            <a:r>
              <a:rPr lang="tr-TR" dirty="0" err="1"/>
              <a:t>Activityler</a:t>
            </a:r>
            <a:r>
              <a:rPr lang="tr-TR" dirty="0"/>
              <a:t> ana Java sınıflarıdır, içeriğinde geliştirilecek uygulamanın ne yapacağını belirten Android kodlar bulunur. </a:t>
            </a:r>
          </a:p>
          <a:p>
            <a:r>
              <a:rPr lang="tr-TR" dirty="0"/>
              <a:t>3. </a:t>
            </a:r>
            <a:r>
              <a:rPr lang="tr-TR" dirty="0" err="1"/>
              <a:t>res</a:t>
            </a:r>
            <a:r>
              <a:rPr lang="tr-TR" dirty="0"/>
              <a:t>: Kaynak dosyaları bu dizinde yer alır. Kaynak kod dosyaları dışında projenin ihtiyaç duyduğu resim, müzik vb. dosyalar bu dizinde bulunur. Bu dizin içinde uygulamada kullanılacak resimlerin bulunduğu </a:t>
            </a:r>
            <a:r>
              <a:rPr lang="tr-TR" dirty="0" err="1"/>
              <a:t>drawable</a:t>
            </a:r>
            <a:r>
              <a:rPr lang="tr-TR" dirty="0"/>
              <a:t> dizini, uygulamanın nasıl görüneceğini belirleyen </a:t>
            </a:r>
            <a:r>
              <a:rPr lang="tr-TR" dirty="0" err="1"/>
              <a:t>layout</a:t>
            </a:r>
            <a:r>
              <a:rPr lang="tr-TR" dirty="0"/>
              <a:t> dizini ve temel değerleri tutan </a:t>
            </a:r>
            <a:r>
              <a:rPr lang="tr-TR" dirty="0" err="1"/>
              <a:t>values</a:t>
            </a:r>
            <a:r>
              <a:rPr lang="tr-TR" dirty="0"/>
              <a:t> dizini yer alır. </a:t>
            </a:r>
          </a:p>
          <a:p>
            <a:pPr marL="457200" lvl="1" indent="0">
              <a:buNone/>
            </a:pPr>
            <a:r>
              <a:rPr lang="tr-TR" dirty="0"/>
              <a:t>• </a:t>
            </a:r>
            <a:r>
              <a:rPr lang="tr-TR" dirty="0" err="1"/>
              <a:t>drawable</a:t>
            </a:r>
            <a:r>
              <a:rPr lang="tr-TR" dirty="0"/>
              <a:t> (Çizilebilir): Uygulamada kullanılacak resimleri içeren dizindir. </a:t>
            </a:r>
          </a:p>
          <a:p>
            <a:pPr marL="457200" lvl="1" indent="0">
              <a:buNone/>
            </a:pPr>
            <a:r>
              <a:rPr lang="tr-TR" dirty="0"/>
              <a:t>• </a:t>
            </a:r>
            <a:r>
              <a:rPr lang="tr-TR" dirty="0" err="1"/>
              <a:t>layout</a:t>
            </a:r>
            <a:r>
              <a:rPr lang="tr-TR" dirty="0"/>
              <a:t> (Yerleşim): Uygulamanın nasıl görüneceğini belirleyen xml dosyası bu dizinde yer alır (Görsel 1.34).</a:t>
            </a:r>
          </a:p>
        </p:txBody>
      </p:sp>
    </p:spTree>
    <p:extLst>
      <p:ext uri="{BB962C8B-B14F-4D97-AF65-F5344CB8AC3E}">
        <p14:creationId xmlns:p14="http://schemas.microsoft.com/office/powerpoint/2010/main" val="4036485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a:extLst>
              <a:ext uri="{FF2B5EF4-FFF2-40B4-BE49-F238E27FC236}">
                <a16:creationId xmlns:a16="http://schemas.microsoft.com/office/drawing/2014/main" id="{59C6F2C5-9CD5-C9B4-CB52-DE1D263C5BF7}"/>
              </a:ext>
            </a:extLst>
          </p:cNvPr>
          <p:cNvSpPr>
            <a:spLocks noGrp="1"/>
          </p:cNvSpPr>
          <p:nvPr>
            <p:ph type="body" sz="half" idx="2"/>
          </p:nvPr>
        </p:nvSpPr>
        <p:spPr>
          <a:xfrm>
            <a:off x="839788" y="987425"/>
            <a:ext cx="3932237" cy="4881563"/>
          </a:xfrm>
        </p:spPr>
        <p:txBody>
          <a:bodyPr>
            <a:normAutofit/>
          </a:bodyPr>
          <a:lstStyle/>
          <a:p>
            <a:r>
              <a:rPr lang="tr-TR" sz="1800" dirty="0"/>
              <a:t>• </a:t>
            </a:r>
            <a:r>
              <a:rPr lang="tr-TR" sz="1800" dirty="0" err="1"/>
              <a:t>values</a:t>
            </a:r>
            <a:r>
              <a:rPr lang="tr-TR" sz="1800" dirty="0"/>
              <a:t> (Değerler): Basit değerleri (metinler, tam sayılar, renkler vb.) içeren xml dosyalarıdır (Görsel 1.35). </a:t>
            </a:r>
            <a:r>
              <a:rPr lang="tr-TR" sz="1800" dirty="0" err="1"/>
              <a:t>res</a:t>
            </a:r>
            <a:r>
              <a:rPr lang="tr-TR" sz="1800" dirty="0"/>
              <a:t>/ alt dizininde yer alan XML kaynak dosyaları XML adına göre tek bir kaynak tanımlarken </a:t>
            </a:r>
            <a:r>
              <a:rPr lang="tr-TR" sz="1800" dirty="0" err="1"/>
              <a:t>values</a:t>
            </a:r>
            <a:r>
              <a:rPr lang="tr-TR" sz="1800" dirty="0"/>
              <a:t>/ dizinindeki dosyalar birden fazla kaynağı tanımlar. Bu dizinde oluşturulabilecek kaynaklar için bazı dosya adı kuralları şunlardır: </a:t>
            </a:r>
          </a:p>
          <a:p>
            <a:r>
              <a:rPr lang="tr-TR" sz="1800" dirty="0"/>
              <a:t>▶ arrays.xml diziler için </a:t>
            </a:r>
          </a:p>
          <a:p>
            <a:r>
              <a:rPr lang="tr-TR" sz="1800" dirty="0"/>
              <a:t>▶ colors.xml renk değerleri için </a:t>
            </a:r>
          </a:p>
          <a:p>
            <a:r>
              <a:rPr lang="tr-TR" sz="1800" dirty="0"/>
              <a:t>▶ dimens.xml boyut değerleri için</a:t>
            </a:r>
          </a:p>
          <a:p>
            <a:r>
              <a:rPr lang="tr-TR" sz="1800" dirty="0"/>
              <a:t> ▶ strings.xml metin değerler için </a:t>
            </a:r>
          </a:p>
          <a:p>
            <a:r>
              <a:rPr lang="tr-TR" sz="1800" dirty="0"/>
              <a:t>▶ styles.xml stiller için</a:t>
            </a:r>
          </a:p>
        </p:txBody>
      </p:sp>
      <p:pic>
        <p:nvPicPr>
          <p:cNvPr id="8" name="Resim 7">
            <a:extLst>
              <a:ext uri="{FF2B5EF4-FFF2-40B4-BE49-F238E27FC236}">
                <a16:creationId xmlns:a16="http://schemas.microsoft.com/office/drawing/2014/main" id="{3058ABED-2D98-501D-B95F-F14CB3D8288D}"/>
              </a:ext>
            </a:extLst>
          </p:cNvPr>
          <p:cNvPicPr>
            <a:picLocks noChangeAspect="1"/>
          </p:cNvPicPr>
          <p:nvPr/>
        </p:nvPicPr>
        <p:blipFill>
          <a:blip r:embed="rId2"/>
          <a:stretch>
            <a:fillRect/>
          </a:stretch>
        </p:blipFill>
        <p:spPr>
          <a:xfrm>
            <a:off x="6259940" y="1467110"/>
            <a:ext cx="5767975" cy="4401877"/>
          </a:xfrm>
          <a:prstGeom prst="rect">
            <a:avLst/>
          </a:prstGeom>
        </p:spPr>
      </p:pic>
    </p:spTree>
    <p:extLst>
      <p:ext uri="{BB962C8B-B14F-4D97-AF65-F5344CB8AC3E}">
        <p14:creationId xmlns:p14="http://schemas.microsoft.com/office/powerpoint/2010/main" val="1339209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D7D46AC9-E0C3-C8D7-09D1-73748DE2FEEB}"/>
              </a:ext>
            </a:extLst>
          </p:cNvPr>
          <p:cNvSpPr>
            <a:spLocks noGrp="1"/>
          </p:cNvSpPr>
          <p:nvPr>
            <p:ph type="title"/>
          </p:nvPr>
        </p:nvSpPr>
        <p:spPr>
          <a:xfrm>
            <a:off x="838200" y="365125"/>
            <a:ext cx="10515600" cy="650875"/>
          </a:xfrm>
        </p:spPr>
        <p:txBody>
          <a:bodyPr>
            <a:normAutofit fontScale="90000"/>
          </a:bodyPr>
          <a:lstStyle/>
          <a:p>
            <a:pPr algn="ctr"/>
            <a:r>
              <a:rPr lang="tr-TR" dirty="0"/>
              <a:t>ÖLÇME VE DEĞERLENDİRME </a:t>
            </a:r>
          </a:p>
        </p:txBody>
      </p:sp>
      <p:sp>
        <p:nvSpPr>
          <p:cNvPr id="6" name="İçerik Yer Tutucusu 5">
            <a:extLst>
              <a:ext uri="{FF2B5EF4-FFF2-40B4-BE49-F238E27FC236}">
                <a16:creationId xmlns:a16="http://schemas.microsoft.com/office/drawing/2014/main" id="{57CD1A73-4504-4F42-32D5-D45F0F98205C}"/>
              </a:ext>
            </a:extLst>
          </p:cNvPr>
          <p:cNvSpPr>
            <a:spLocks noGrp="1"/>
          </p:cNvSpPr>
          <p:nvPr>
            <p:ph idx="1"/>
          </p:nvPr>
        </p:nvSpPr>
        <p:spPr>
          <a:xfrm>
            <a:off x="838200" y="1016000"/>
            <a:ext cx="10515600" cy="5160963"/>
          </a:xfrm>
        </p:spPr>
        <p:txBody>
          <a:bodyPr>
            <a:normAutofit fontScale="92500" lnSpcReduction="10000"/>
          </a:bodyPr>
          <a:lstStyle/>
          <a:p>
            <a:r>
              <a:rPr lang="tr-TR" dirty="0"/>
              <a:t>A) Aşağıdaki cümlelerde parantez içine yargılar doğru ise “D”, yanlış ise “Y” yazınız. </a:t>
            </a:r>
          </a:p>
          <a:p>
            <a:pPr marL="0" indent="0">
              <a:buNone/>
            </a:pPr>
            <a:r>
              <a:rPr lang="tr-TR" dirty="0"/>
              <a:t>1. ( ) </a:t>
            </a:r>
            <a:r>
              <a:rPr lang="tr-TR" dirty="0" err="1"/>
              <a:t>Native</a:t>
            </a:r>
            <a:r>
              <a:rPr lang="tr-TR" dirty="0"/>
              <a:t> uygulama, belirli bir işletim sistemi veya belirli bir cihaz için geliştirilen uygulamalardır. </a:t>
            </a:r>
          </a:p>
          <a:p>
            <a:pPr marL="0" indent="0">
              <a:buNone/>
            </a:pPr>
            <a:r>
              <a:rPr lang="tr-TR" dirty="0"/>
              <a:t>2. ( ) Farklı işletim sistemine ait programları yerel işletim sisteminde çalıştırmak için kullanılan aracı yazılımlara </a:t>
            </a:r>
            <a:r>
              <a:rPr lang="tr-TR" dirty="0" err="1"/>
              <a:t>emülatör</a:t>
            </a:r>
            <a:r>
              <a:rPr lang="tr-TR" dirty="0"/>
              <a:t> ismi verilir. </a:t>
            </a:r>
          </a:p>
          <a:p>
            <a:pPr marL="0" indent="0">
              <a:buNone/>
            </a:pPr>
            <a:r>
              <a:rPr lang="tr-TR" dirty="0"/>
              <a:t>3. ( ) </a:t>
            </a:r>
            <a:r>
              <a:rPr lang="tr-TR" dirty="0" err="1"/>
              <a:t>Portrait</a:t>
            </a:r>
            <a:r>
              <a:rPr lang="tr-TR" dirty="0"/>
              <a:t> seçilerek mobil cihaz ekranının yatay olarak ayarlanması sağlanır. </a:t>
            </a:r>
          </a:p>
          <a:p>
            <a:pPr marL="0" indent="0">
              <a:buNone/>
            </a:pPr>
            <a:r>
              <a:rPr lang="tr-TR" dirty="0"/>
              <a:t>4. ( ) Activity ilk oluşturulduğunda çağrılan </a:t>
            </a:r>
            <a:r>
              <a:rPr lang="tr-TR" dirty="0" err="1"/>
              <a:t>onCreate</a:t>
            </a:r>
            <a:r>
              <a:rPr lang="tr-TR" dirty="0"/>
              <a:t>() metodudur. </a:t>
            </a:r>
          </a:p>
          <a:p>
            <a:pPr marL="0" indent="0">
              <a:buNone/>
            </a:pPr>
            <a:r>
              <a:rPr lang="tr-TR" dirty="0"/>
              <a:t>5. ( ) Activity artık görünür olmadığında çağrılan </a:t>
            </a:r>
            <a:r>
              <a:rPr lang="tr-TR" dirty="0" err="1"/>
              <a:t>onRestart</a:t>
            </a:r>
            <a:r>
              <a:rPr lang="tr-TR" dirty="0"/>
              <a:t>() metodudur. </a:t>
            </a:r>
          </a:p>
          <a:p>
            <a:pPr marL="0" indent="0">
              <a:buNone/>
            </a:pPr>
            <a:r>
              <a:rPr lang="tr-TR" dirty="0"/>
              <a:t>6. ( ) Palette, </a:t>
            </a:r>
            <a:r>
              <a:rPr lang="tr-TR" dirty="0" err="1"/>
              <a:t>View</a:t>
            </a:r>
            <a:r>
              <a:rPr lang="tr-TR" dirty="0"/>
              <a:t> ve </a:t>
            </a:r>
            <a:r>
              <a:rPr lang="tr-TR" dirty="0" err="1"/>
              <a:t>ViewGroup</a:t>
            </a:r>
            <a:r>
              <a:rPr lang="tr-TR" dirty="0"/>
              <a:t> bileşenlerini içeren paneldir. </a:t>
            </a:r>
          </a:p>
          <a:p>
            <a:pPr marL="0" indent="0">
              <a:buNone/>
            </a:pPr>
            <a:r>
              <a:rPr lang="tr-TR" dirty="0"/>
              <a:t>7. ( ) </a:t>
            </a:r>
            <a:r>
              <a:rPr lang="tr-TR" dirty="0" err="1"/>
              <a:t>drawable</a:t>
            </a:r>
            <a:r>
              <a:rPr lang="tr-TR" dirty="0"/>
              <a:t>, uygulamada kullanılacak resimleri içeren dizindir. </a:t>
            </a:r>
          </a:p>
        </p:txBody>
      </p:sp>
    </p:spTree>
    <p:extLst>
      <p:ext uri="{BB962C8B-B14F-4D97-AF65-F5344CB8AC3E}">
        <p14:creationId xmlns:p14="http://schemas.microsoft.com/office/powerpoint/2010/main" val="1022543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71A4F1-735C-4081-BF90-86231816ACFC}"/>
              </a:ext>
            </a:extLst>
          </p:cNvPr>
          <p:cNvSpPr>
            <a:spLocks noGrp="1"/>
          </p:cNvSpPr>
          <p:nvPr>
            <p:ph idx="1"/>
          </p:nvPr>
        </p:nvSpPr>
        <p:spPr>
          <a:xfrm>
            <a:off x="838200" y="580571"/>
            <a:ext cx="10515600" cy="5596392"/>
          </a:xfrm>
        </p:spPr>
        <p:txBody>
          <a:bodyPr>
            <a:normAutofit/>
          </a:bodyPr>
          <a:lstStyle/>
          <a:p>
            <a:r>
              <a:rPr lang="tr-TR" dirty="0"/>
              <a:t>B) Aşağıdaki soruları dikkatlice okuyarak doğru seçeneği işaretleyiniz. </a:t>
            </a:r>
          </a:p>
          <a:p>
            <a:pPr marL="0" indent="0">
              <a:buNone/>
            </a:pPr>
            <a:r>
              <a:rPr lang="tr-TR" dirty="0"/>
              <a:t>8. Aşağıdakilerden hangisi taşınabilir cihazlara örnek değildir? </a:t>
            </a:r>
            <a:br>
              <a:rPr lang="tr-TR" dirty="0"/>
            </a:br>
            <a:r>
              <a:rPr lang="tr-TR" dirty="0"/>
              <a:t>A) Akıllı telefon B) Tablet C) Akıllı saat D)Masaüstü bilgisayar E) E-kitap okuyucu </a:t>
            </a:r>
          </a:p>
          <a:p>
            <a:pPr marL="0" indent="0">
              <a:buNone/>
            </a:pPr>
            <a:r>
              <a:rPr lang="tr-TR" dirty="0"/>
              <a:t>9. Aşağıdakilerden hangisi birden fazla işletim sistemi veya cihazda çalışabilecek uygulamalara verilen genel isimdir? </a:t>
            </a:r>
            <a:br>
              <a:rPr lang="tr-TR" dirty="0"/>
            </a:br>
            <a:r>
              <a:rPr lang="tr-TR" dirty="0"/>
              <a:t>A) </a:t>
            </a:r>
            <a:r>
              <a:rPr lang="tr-TR" dirty="0" err="1"/>
              <a:t>Native</a:t>
            </a:r>
            <a:r>
              <a:rPr lang="tr-TR" dirty="0"/>
              <a:t> B) Cross Platform C) </a:t>
            </a:r>
            <a:r>
              <a:rPr lang="tr-TR" dirty="0" err="1"/>
              <a:t>Emülatör</a:t>
            </a:r>
            <a:r>
              <a:rPr lang="tr-TR" dirty="0"/>
              <a:t> D) Sanal Cihaz E) API </a:t>
            </a:r>
          </a:p>
          <a:p>
            <a:pPr marL="0" indent="0">
              <a:buNone/>
            </a:pPr>
            <a:r>
              <a:rPr lang="tr-TR" dirty="0"/>
              <a:t>10. Aşağıdakilerden hangisi bir mobil uygulamada kullanıcıya gösterilen ve üzerinde kullanıcı arayüz bileşenleri olan ekrana verilen isimdir? </a:t>
            </a:r>
            <a:br>
              <a:rPr lang="tr-TR" dirty="0"/>
            </a:br>
            <a:r>
              <a:rPr lang="tr-TR" dirty="0"/>
              <a:t>A) Activity B) Sanal Cihaz C) </a:t>
            </a:r>
            <a:r>
              <a:rPr lang="tr-TR" dirty="0" err="1"/>
              <a:t>Emülatör</a:t>
            </a:r>
            <a:r>
              <a:rPr lang="tr-TR" dirty="0"/>
              <a:t> D) Proje E) Metot </a:t>
            </a:r>
          </a:p>
          <a:p>
            <a:endParaRPr lang="tr-TR" dirty="0"/>
          </a:p>
        </p:txBody>
      </p:sp>
    </p:spTree>
    <p:extLst>
      <p:ext uri="{BB962C8B-B14F-4D97-AF65-F5344CB8AC3E}">
        <p14:creationId xmlns:p14="http://schemas.microsoft.com/office/powerpoint/2010/main" val="196153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2656A82-A202-4F3F-9B4B-9B19C6202F64}"/>
              </a:ext>
            </a:extLst>
          </p:cNvPr>
          <p:cNvSpPr>
            <a:spLocks noGrp="1"/>
          </p:cNvSpPr>
          <p:nvPr>
            <p:ph idx="1"/>
          </p:nvPr>
        </p:nvSpPr>
        <p:spPr>
          <a:xfrm>
            <a:off x="838200" y="609600"/>
            <a:ext cx="10515600" cy="5567363"/>
          </a:xfrm>
        </p:spPr>
        <p:txBody>
          <a:bodyPr>
            <a:normAutofit/>
          </a:bodyPr>
          <a:lstStyle/>
          <a:p>
            <a:r>
              <a:rPr lang="tr-TR" dirty="0"/>
              <a:t>11. Aşağıdakilerden hangisi mobil uygulama tasarım ekranı panellerinde seçili bileşenin niteliklerini düzenler? </a:t>
            </a:r>
            <a:br>
              <a:rPr lang="tr-TR" dirty="0"/>
            </a:br>
            <a:r>
              <a:rPr lang="tr-TR" dirty="0"/>
              <a:t>A) Palette B) </a:t>
            </a:r>
            <a:r>
              <a:rPr lang="tr-TR" dirty="0" err="1"/>
              <a:t>Toolbar</a:t>
            </a:r>
            <a:r>
              <a:rPr lang="tr-TR" dirty="0"/>
              <a:t> C) </a:t>
            </a:r>
            <a:r>
              <a:rPr lang="tr-TR" dirty="0" err="1"/>
              <a:t>Attributes</a:t>
            </a:r>
            <a:r>
              <a:rPr lang="tr-TR" dirty="0"/>
              <a:t> D) </a:t>
            </a:r>
            <a:r>
              <a:rPr lang="tr-TR" dirty="0" err="1"/>
              <a:t>View</a:t>
            </a:r>
            <a:r>
              <a:rPr lang="tr-TR" dirty="0"/>
              <a:t> </a:t>
            </a:r>
            <a:r>
              <a:rPr lang="tr-TR" dirty="0" err="1"/>
              <a:t>mode</a:t>
            </a:r>
            <a:r>
              <a:rPr lang="tr-TR" dirty="0"/>
              <a:t> E) Component </a:t>
            </a:r>
            <a:r>
              <a:rPr lang="tr-TR" dirty="0" err="1"/>
              <a:t>Tree</a:t>
            </a:r>
            <a:r>
              <a:rPr lang="tr-TR" dirty="0"/>
              <a:t> </a:t>
            </a:r>
          </a:p>
          <a:p>
            <a:r>
              <a:rPr lang="tr-TR" dirty="0"/>
              <a:t>12. Aşağıdakilerden hangisi mobil uygulamanın nasıl görüneceğini belirleyen XML dosyalarının yer aldığı dizindir? </a:t>
            </a:r>
            <a:br>
              <a:rPr lang="tr-TR" dirty="0"/>
            </a:br>
            <a:r>
              <a:rPr lang="tr-TR" dirty="0"/>
              <a:t>A) </a:t>
            </a:r>
            <a:r>
              <a:rPr lang="tr-TR" dirty="0" err="1"/>
              <a:t>drawable</a:t>
            </a:r>
            <a:r>
              <a:rPr lang="tr-TR" dirty="0"/>
              <a:t> B) </a:t>
            </a:r>
            <a:r>
              <a:rPr lang="tr-TR" dirty="0" err="1"/>
              <a:t>layout</a:t>
            </a:r>
            <a:r>
              <a:rPr lang="tr-TR" dirty="0"/>
              <a:t> C) </a:t>
            </a:r>
            <a:r>
              <a:rPr lang="tr-TR" dirty="0" err="1"/>
              <a:t>mipmap</a:t>
            </a:r>
            <a:r>
              <a:rPr lang="tr-TR" dirty="0"/>
              <a:t> D) </a:t>
            </a:r>
            <a:r>
              <a:rPr lang="tr-TR" dirty="0" err="1"/>
              <a:t>res</a:t>
            </a:r>
            <a:r>
              <a:rPr lang="tr-TR" dirty="0"/>
              <a:t> E) </a:t>
            </a:r>
            <a:r>
              <a:rPr lang="tr-TR" dirty="0" err="1"/>
              <a:t>values</a:t>
            </a:r>
            <a:r>
              <a:rPr lang="tr-TR" dirty="0"/>
              <a:t> </a:t>
            </a:r>
          </a:p>
          <a:p>
            <a:r>
              <a:rPr lang="tr-TR" dirty="0"/>
              <a:t>13. Aşağıdaki metotlardan hangisi </a:t>
            </a:r>
            <a:r>
              <a:rPr lang="tr-TR" dirty="0" err="1"/>
              <a:t>activity</a:t>
            </a:r>
            <a:r>
              <a:rPr lang="tr-TR" dirty="0"/>
              <a:t> sistem tarafından yok edilmeden çağrılan metottur? </a:t>
            </a:r>
            <a:br>
              <a:rPr lang="tr-TR" dirty="0"/>
            </a:br>
            <a:r>
              <a:rPr lang="tr-TR" dirty="0"/>
              <a:t>A) </a:t>
            </a:r>
            <a:r>
              <a:rPr lang="tr-TR" dirty="0" err="1"/>
              <a:t>onStart</a:t>
            </a:r>
            <a:r>
              <a:rPr lang="tr-TR" dirty="0"/>
              <a:t>() B) </a:t>
            </a:r>
            <a:r>
              <a:rPr lang="tr-TR" dirty="0" err="1"/>
              <a:t>onPause</a:t>
            </a:r>
            <a:r>
              <a:rPr lang="tr-TR" dirty="0"/>
              <a:t>() C) </a:t>
            </a:r>
            <a:r>
              <a:rPr lang="tr-TR" dirty="0" err="1"/>
              <a:t>onStop</a:t>
            </a:r>
            <a:r>
              <a:rPr lang="tr-TR" dirty="0"/>
              <a:t>() D) </a:t>
            </a:r>
            <a:r>
              <a:rPr lang="tr-TR" dirty="0" err="1"/>
              <a:t>onDestroy</a:t>
            </a:r>
            <a:r>
              <a:rPr lang="tr-TR" dirty="0"/>
              <a:t>() E) </a:t>
            </a:r>
            <a:r>
              <a:rPr lang="tr-TR" dirty="0" err="1"/>
              <a:t>onRestart</a:t>
            </a:r>
            <a:r>
              <a:rPr lang="tr-TR" dirty="0"/>
              <a:t>() </a:t>
            </a:r>
          </a:p>
          <a:p>
            <a:r>
              <a:rPr lang="tr-TR" dirty="0"/>
              <a:t>14. Aşağıdakilerden hangisi </a:t>
            </a:r>
            <a:r>
              <a:rPr lang="tr-TR" dirty="0" err="1"/>
              <a:t>activity</a:t>
            </a:r>
            <a:r>
              <a:rPr lang="tr-TR" dirty="0"/>
              <a:t> kullanıcı tarafından görülebilir hâle geldiğinde çağrılan metottur? </a:t>
            </a:r>
            <a:br>
              <a:rPr lang="tr-TR" dirty="0"/>
            </a:br>
            <a:r>
              <a:rPr lang="tr-TR" dirty="0"/>
              <a:t>A) </a:t>
            </a:r>
            <a:r>
              <a:rPr lang="tr-TR" dirty="0" err="1"/>
              <a:t>onCreate</a:t>
            </a:r>
            <a:r>
              <a:rPr lang="tr-TR" dirty="0"/>
              <a:t>() B) </a:t>
            </a:r>
            <a:r>
              <a:rPr lang="tr-TR" dirty="0" err="1"/>
              <a:t>onStart</a:t>
            </a:r>
            <a:r>
              <a:rPr lang="tr-TR" dirty="0"/>
              <a:t>() C) </a:t>
            </a:r>
            <a:r>
              <a:rPr lang="tr-TR" dirty="0" err="1"/>
              <a:t>onResume</a:t>
            </a:r>
            <a:r>
              <a:rPr lang="tr-TR" dirty="0"/>
              <a:t>() D) </a:t>
            </a:r>
            <a:r>
              <a:rPr lang="tr-TR" dirty="0" err="1"/>
              <a:t>onStop</a:t>
            </a:r>
            <a:r>
              <a:rPr lang="tr-TR" dirty="0"/>
              <a:t>() E) </a:t>
            </a:r>
            <a:r>
              <a:rPr lang="tr-TR" dirty="0" err="1"/>
              <a:t>onRestart</a:t>
            </a:r>
            <a:r>
              <a:rPr lang="tr-TR" dirty="0"/>
              <a:t>()</a:t>
            </a:r>
          </a:p>
          <a:p>
            <a:endParaRPr lang="tr-TR" dirty="0"/>
          </a:p>
        </p:txBody>
      </p:sp>
    </p:spTree>
    <p:extLst>
      <p:ext uri="{BB962C8B-B14F-4D97-AF65-F5344CB8AC3E}">
        <p14:creationId xmlns:p14="http://schemas.microsoft.com/office/powerpoint/2010/main" val="3663462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352290B-0EB1-A002-C022-9F2243F5A160}"/>
              </a:ext>
            </a:extLst>
          </p:cNvPr>
          <p:cNvPicPr>
            <a:picLocks noChangeAspect="1"/>
          </p:cNvPicPr>
          <p:nvPr/>
        </p:nvPicPr>
        <p:blipFill>
          <a:blip r:embed="rId2"/>
          <a:stretch>
            <a:fillRect/>
          </a:stretch>
        </p:blipFill>
        <p:spPr>
          <a:xfrm>
            <a:off x="0" y="0"/>
            <a:ext cx="12191999" cy="6857999"/>
          </a:xfrm>
          <a:prstGeom prst="rect">
            <a:avLst/>
          </a:prstGeom>
        </p:spPr>
      </p:pic>
    </p:spTree>
    <p:extLst>
      <p:ext uri="{BB962C8B-B14F-4D97-AF65-F5344CB8AC3E}">
        <p14:creationId xmlns:p14="http://schemas.microsoft.com/office/powerpoint/2010/main" val="2449687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A34A081-44A4-8C97-4D6A-480BFEC4FB0C}"/>
              </a:ext>
            </a:extLst>
          </p:cNvPr>
          <p:cNvSpPr>
            <a:spLocks noGrp="1"/>
          </p:cNvSpPr>
          <p:nvPr>
            <p:ph idx="1"/>
          </p:nvPr>
        </p:nvSpPr>
        <p:spPr>
          <a:xfrm>
            <a:off x="838200" y="754743"/>
            <a:ext cx="10515600" cy="5422220"/>
          </a:xfrm>
        </p:spPr>
        <p:txBody>
          <a:bodyPr>
            <a:normAutofit/>
          </a:bodyPr>
          <a:lstStyle/>
          <a:p>
            <a:pPr marL="0" indent="0">
              <a:buNone/>
            </a:pPr>
            <a:r>
              <a:rPr lang="tr-TR" dirty="0"/>
              <a:t>1. ÖĞRENME BİRİMİNİN CEVAP ANAHTARI </a:t>
            </a:r>
          </a:p>
          <a:p>
            <a:pPr marL="0" indent="0">
              <a:buNone/>
            </a:pPr>
            <a:r>
              <a:rPr lang="tr-TR" dirty="0"/>
              <a:t>1. D</a:t>
            </a:r>
          </a:p>
          <a:p>
            <a:pPr marL="0" indent="0">
              <a:buNone/>
            </a:pPr>
            <a:r>
              <a:rPr lang="tr-TR" dirty="0"/>
              <a:t>2. D </a:t>
            </a:r>
          </a:p>
          <a:p>
            <a:pPr marL="0" indent="0">
              <a:buNone/>
            </a:pPr>
            <a:r>
              <a:rPr lang="tr-TR" dirty="0"/>
              <a:t>3. Y </a:t>
            </a:r>
          </a:p>
          <a:p>
            <a:pPr marL="0" indent="0">
              <a:buNone/>
            </a:pPr>
            <a:r>
              <a:rPr lang="tr-TR" dirty="0"/>
              <a:t>4. D </a:t>
            </a:r>
          </a:p>
          <a:p>
            <a:pPr marL="0" indent="0">
              <a:buNone/>
            </a:pPr>
            <a:r>
              <a:rPr lang="tr-TR" dirty="0"/>
              <a:t>5. Y </a:t>
            </a:r>
          </a:p>
          <a:p>
            <a:pPr marL="0" indent="0">
              <a:buNone/>
            </a:pPr>
            <a:r>
              <a:rPr lang="tr-TR" dirty="0"/>
              <a:t>6. D </a:t>
            </a:r>
          </a:p>
          <a:p>
            <a:pPr marL="0" indent="0">
              <a:buNone/>
            </a:pPr>
            <a:r>
              <a:rPr lang="tr-TR" dirty="0"/>
              <a:t>7. D </a:t>
            </a:r>
          </a:p>
          <a:p>
            <a:pPr marL="0" indent="0">
              <a:buNone/>
            </a:pPr>
            <a:endParaRPr lang="tr-TR" dirty="0"/>
          </a:p>
          <a:p>
            <a:pPr marL="0" indent="0">
              <a:buNone/>
            </a:pPr>
            <a:r>
              <a:rPr lang="tr-TR" dirty="0"/>
              <a:t>8. D 9. B 10. A 11. C 12. B 13. D 14. B</a:t>
            </a:r>
          </a:p>
        </p:txBody>
      </p:sp>
    </p:spTree>
    <p:extLst>
      <p:ext uri="{BB962C8B-B14F-4D97-AF65-F5344CB8AC3E}">
        <p14:creationId xmlns:p14="http://schemas.microsoft.com/office/powerpoint/2010/main" val="3192959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B4ECC9-393A-FB22-846D-B50DAFA8EF11}"/>
              </a:ext>
            </a:extLst>
          </p:cNvPr>
          <p:cNvSpPr>
            <a:spLocks noGrp="1"/>
          </p:cNvSpPr>
          <p:nvPr>
            <p:ph type="title"/>
          </p:nvPr>
        </p:nvSpPr>
        <p:spPr/>
        <p:txBody>
          <a:bodyPr/>
          <a:lstStyle/>
          <a:p>
            <a:r>
              <a:rPr lang="tr-TR" dirty="0"/>
              <a:t>MOBİL UYGULAMA EKRAN TASARIMINA GİRİŞ</a:t>
            </a:r>
          </a:p>
        </p:txBody>
      </p:sp>
      <p:sp>
        <p:nvSpPr>
          <p:cNvPr id="3" name="İçerik Yer Tutucusu 2">
            <a:extLst>
              <a:ext uri="{FF2B5EF4-FFF2-40B4-BE49-F238E27FC236}">
                <a16:creationId xmlns:a16="http://schemas.microsoft.com/office/drawing/2014/main" id="{0DFF3C43-DB10-F20F-203D-2C6B62737444}"/>
              </a:ext>
            </a:extLst>
          </p:cNvPr>
          <p:cNvSpPr>
            <a:spLocks noGrp="1"/>
          </p:cNvSpPr>
          <p:nvPr>
            <p:ph idx="1"/>
          </p:nvPr>
        </p:nvSpPr>
        <p:spPr/>
        <p:txBody>
          <a:bodyPr/>
          <a:lstStyle/>
          <a:p>
            <a:pPr marL="0" indent="0">
              <a:buNone/>
            </a:pPr>
            <a:r>
              <a:rPr lang="tr-TR" dirty="0"/>
              <a:t>Android, taşınabilir cihazlarda yaygın olarak kullanılan bir işletim sistemidir. İngilizce Applications (Uygulamalar) kelimesinin kısaltılmış hâli olan </a:t>
            </a:r>
            <a:r>
              <a:rPr lang="tr-TR" dirty="0" err="1"/>
              <a:t>Apps</a:t>
            </a:r>
            <a:r>
              <a:rPr lang="tr-TR" dirty="0"/>
              <a:t>, bu işletim sisteminde çalışan mobil uygulamaları ifade etmek için kullanılır. </a:t>
            </a:r>
          </a:p>
          <a:p>
            <a:pPr marL="0" indent="0">
              <a:buNone/>
            </a:pPr>
            <a:r>
              <a:rPr lang="tr-TR" dirty="0"/>
              <a:t>Kurulum ve çalıştırılabilir dosyalara Android </a:t>
            </a:r>
            <a:r>
              <a:rPr lang="tr-TR" dirty="0" err="1"/>
              <a:t>Package</a:t>
            </a:r>
            <a:r>
              <a:rPr lang="tr-TR" dirty="0"/>
              <a:t> Kit (APK) adı verilir. Bu Android işletim sistemi dosyalarının uzantısı da .</a:t>
            </a:r>
            <a:r>
              <a:rPr lang="tr-TR" dirty="0" err="1"/>
              <a:t>apk</a:t>
            </a:r>
            <a:r>
              <a:rPr lang="tr-TR" dirty="0"/>
              <a:t> olarak belirlenir. </a:t>
            </a:r>
          </a:p>
        </p:txBody>
      </p:sp>
    </p:spTree>
    <p:extLst>
      <p:ext uri="{BB962C8B-B14F-4D97-AF65-F5344CB8AC3E}">
        <p14:creationId xmlns:p14="http://schemas.microsoft.com/office/powerpoint/2010/main" val="1231342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E78966-5839-DB0E-D53A-7A75BAFE74F9}"/>
              </a:ext>
            </a:extLst>
          </p:cNvPr>
          <p:cNvSpPr>
            <a:spLocks noGrp="1"/>
          </p:cNvSpPr>
          <p:nvPr>
            <p:ph type="title"/>
          </p:nvPr>
        </p:nvSpPr>
        <p:spPr/>
        <p:txBody>
          <a:bodyPr/>
          <a:lstStyle/>
          <a:p>
            <a:r>
              <a:rPr lang="tr-TR" dirty="0"/>
              <a:t>Bir mobil işletim sistemi arayüzünü temel olarak üçe ayırmak mümkündür. </a:t>
            </a:r>
          </a:p>
        </p:txBody>
      </p:sp>
      <p:sp>
        <p:nvSpPr>
          <p:cNvPr id="3" name="İçerik Yer Tutucusu 2">
            <a:extLst>
              <a:ext uri="{FF2B5EF4-FFF2-40B4-BE49-F238E27FC236}">
                <a16:creationId xmlns:a16="http://schemas.microsoft.com/office/drawing/2014/main" id="{1169D65C-3BC8-0734-962F-33CC7335DBB8}"/>
              </a:ext>
            </a:extLst>
          </p:cNvPr>
          <p:cNvSpPr>
            <a:spLocks noGrp="1"/>
          </p:cNvSpPr>
          <p:nvPr>
            <p:ph idx="1"/>
          </p:nvPr>
        </p:nvSpPr>
        <p:spPr/>
        <p:txBody>
          <a:bodyPr/>
          <a:lstStyle/>
          <a:p>
            <a:pPr marL="0" indent="0">
              <a:buNone/>
            </a:pPr>
            <a:r>
              <a:rPr lang="tr-TR" dirty="0"/>
              <a:t>• Home </a:t>
            </a:r>
            <a:r>
              <a:rPr lang="tr-TR" dirty="0" err="1"/>
              <a:t>screen</a:t>
            </a:r>
            <a:r>
              <a:rPr lang="tr-TR" dirty="0"/>
              <a:t> (Ana Ekran): Taşınabilir cihaz açıldığında kullanıcıyı karşılayan ekrandır. Bu arayüz özelleştirilebilir veya arayüzün teması değiştirilebilir (Görsel 2.1a). </a:t>
            </a:r>
          </a:p>
          <a:p>
            <a:pPr marL="0" indent="0">
              <a:buNone/>
            </a:pPr>
            <a:r>
              <a:rPr lang="tr-TR" dirty="0"/>
              <a:t>• </a:t>
            </a:r>
            <a:r>
              <a:rPr lang="tr-TR" dirty="0" err="1"/>
              <a:t>All</a:t>
            </a:r>
            <a:r>
              <a:rPr lang="tr-TR" dirty="0"/>
              <a:t> </a:t>
            </a:r>
            <a:r>
              <a:rPr lang="tr-TR" dirty="0" err="1"/>
              <a:t>apps</a:t>
            </a:r>
            <a:r>
              <a:rPr lang="tr-TR" dirty="0"/>
              <a:t> (Tüm Uygulamalar): Taşınabilir cihaza kurulu tüm uygulamaların gösterildiği arayüz ekranıdır (Görsel 2.1b). Uygulamalar ekranına geçmek için ana ekranda bulunan </a:t>
            </a:r>
            <a:r>
              <a:rPr lang="tr-TR" dirty="0" err="1"/>
              <a:t>Apps</a:t>
            </a:r>
            <a:r>
              <a:rPr lang="tr-TR" dirty="0"/>
              <a:t> simgesine dokunulur veya tıklanır. </a:t>
            </a:r>
          </a:p>
          <a:p>
            <a:pPr marL="0" indent="0">
              <a:buNone/>
            </a:pPr>
            <a:r>
              <a:rPr lang="tr-TR" dirty="0"/>
              <a:t>• </a:t>
            </a:r>
            <a:r>
              <a:rPr lang="tr-TR" dirty="0" err="1"/>
              <a:t>Recent</a:t>
            </a:r>
            <a:r>
              <a:rPr lang="tr-TR" dirty="0"/>
              <a:t> </a:t>
            </a:r>
            <a:r>
              <a:rPr lang="tr-TR" dirty="0" err="1"/>
              <a:t>screen</a:t>
            </a:r>
            <a:r>
              <a:rPr lang="tr-TR" dirty="0"/>
              <a:t> (Son Kullanılan Uygulamalar Ekranı): Taşınabilir cihazda son kullanılan uygulamaların listesinin görüntülendiği arayüz ekranıdır (Görsel 2.1c).</a:t>
            </a:r>
          </a:p>
        </p:txBody>
      </p:sp>
    </p:spTree>
    <p:extLst>
      <p:ext uri="{BB962C8B-B14F-4D97-AF65-F5344CB8AC3E}">
        <p14:creationId xmlns:p14="http://schemas.microsoft.com/office/powerpoint/2010/main" val="2064103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4735D96-D0F8-3C5E-976B-98019E0E0527}"/>
              </a:ext>
            </a:extLst>
          </p:cNvPr>
          <p:cNvPicPr>
            <a:picLocks noChangeAspect="1"/>
          </p:cNvPicPr>
          <p:nvPr/>
        </p:nvPicPr>
        <p:blipFill>
          <a:blip r:embed="rId2"/>
          <a:stretch>
            <a:fillRect/>
          </a:stretch>
        </p:blipFill>
        <p:spPr>
          <a:xfrm>
            <a:off x="159658" y="188686"/>
            <a:ext cx="11843656" cy="6473371"/>
          </a:xfrm>
          <a:prstGeom prst="rect">
            <a:avLst/>
          </a:prstGeom>
        </p:spPr>
      </p:pic>
    </p:spTree>
    <p:extLst>
      <p:ext uri="{BB962C8B-B14F-4D97-AF65-F5344CB8AC3E}">
        <p14:creationId xmlns:p14="http://schemas.microsoft.com/office/powerpoint/2010/main" val="294561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FAC6496-2A26-5A66-FD84-D5D503D462BE}"/>
              </a:ext>
            </a:extLst>
          </p:cNvPr>
          <p:cNvPicPr>
            <a:picLocks noChangeAspect="1"/>
          </p:cNvPicPr>
          <p:nvPr/>
        </p:nvPicPr>
        <p:blipFill>
          <a:blip r:embed="rId2"/>
          <a:stretch>
            <a:fillRect/>
          </a:stretch>
        </p:blipFill>
        <p:spPr>
          <a:xfrm>
            <a:off x="203200" y="217714"/>
            <a:ext cx="11800114" cy="6386285"/>
          </a:xfrm>
          <a:prstGeom prst="rect">
            <a:avLst/>
          </a:prstGeom>
        </p:spPr>
      </p:pic>
    </p:spTree>
    <p:extLst>
      <p:ext uri="{BB962C8B-B14F-4D97-AF65-F5344CB8AC3E}">
        <p14:creationId xmlns:p14="http://schemas.microsoft.com/office/powerpoint/2010/main" val="74428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E2524E-BD38-04BB-9C99-F86E02344948}"/>
              </a:ext>
            </a:extLst>
          </p:cNvPr>
          <p:cNvSpPr>
            <a:spLocks noGrp="1"/>
          </p:cNvSpPr>
          <p:nvPr>
            <p:ph type="title"/>
          </p:nvPr>
        </p:nvSpPr>
        <p:spPr/>
        <p:txBody>
          <a:bodyPr/>
          <a:lstStyle/>
          <a:p>
            <a:r>
              <a:rPr lang="tr-TR" dirty="0"/>
              <a:t>MOBİL UYGULAMA EKRAN YAPISI</a:t>
            </a:r>
          </a:p>
        </p:txBody>
      </p:sp>
      <p:sp>
        <p:nvSpPr>
          <p:cNvPr id="3" name="İçerik Yer Tutucusu 2">
            <a:extLst>
              <a:ext uri="{FF2B5EF4-FFF2-40B4-BE49-F238E27FC236}">
                <a16:creationId xmlns:a16="http://schemas.microsoft.com/office/drawing/2014/main" id="{84681323-A901-F750-892E-6DBF65C61EBE}"/>
              </a:ext>
            </a:extLst>
          </p:cNvPr>
          <p:cNvSpPr>
            <a:spLocks noGrp="1"/>
          </p:cNvSpPr>
          <p:nvPr>
            <p:ph idx="1"/>
          </p:nvPr>
        </p:nvSpPr>
        <p:spPr/>
        <p:txBody>
          <a:bodyPr/>
          <a:lstStyle/>
          <a:p>
            <a:pPr marL="0" indent="0">
              <a:buNone/>
            </a:pPr>
            <a:r>
              <a:rPr lang="tr-TR" dirty="0"/>
              <a:t>Mobil uygulama geliştirilirken uygulama çalıştığında ekran yapısında bazı bileşenler yer alır. </a:t>
            </a:r>
          </a:p>
          <a:p>
            <a:pPr marL="0" indent="0">
              <a:buNone/>
            </a:pPr>
            <a:r>
              <a:rPr lang="tr-TR" dirty="0"/>
              <a:t>En üstte </a:t>
            </a:r>
            <a:r>
              <a:rPr lang="tr-TR" dirty="0" err="1"/>
              <a:t>status</a:t>
            </a:r>
            <a:r>
              <a:rPr lang="tr-TR" dirty="0"/>
              <a:t> bar (durum çubuğu), </a:t>
            </a:r>
          </a:p>
          <a:p>
            <a:pPr marL="0" indent="0">
              <a:buNone/>
            </a:pPr>
            <a:r>
              <a:rPr lang="tr-TR" dirty="0"/>
              <a:t>onun hemen altında </a:t>
            </a:r>
            <a:r>
              <a:rPr lang="tr-TR" dirty="0" err="1"/>
              <a:t>action</a:t>
            </a:r>
            <a:r>
              <a:rPr lang="tr-TR" dirty="0"/>
              <a:t> bar (</a:t>
            </a:r>
            <a:r>
              <a:rPr lang="tr-TR" dirty="0" err="1"/>
              <a:t>i̇şlem</a:t>
            </a:r>
            <a:r>
              <a:rPr lang="tr-TR" dirty="0"/>
              <a:t> çubuğu) </a:t>
            </a:r>
          </a:p>
          <a:p>
            <a:pPr marL="0" indent="0">
              <a:buNone/>
            </a:pPr>
            <a:r>
              <a:rPr lang="tr-TR" dirty="0"/>
              <a:t>ve ekranın en altında ise </a:t>
            </a:r>
            <a:r>
              <a:rPr lang="tr-TR" dirty="0" err="1"/>
              <a:t>navigation</a:t>
            </a:r>
            <a:r>
              <a:rPr lang="tr-TR" dirty="0"/>
              <a:t> bar (gezinti çubuğu) bulunur.</a:t>
            </a:r>
          </a:p>
          <a:p>
            <a:pPr marL="0" indent="0">
              <a:buNone/>
            </a:pPr>
            <a:r>
              <a:rPr lang="tr-TR" dirty="0"/>
              <a:t> Uygulama çalıştığında ekranda görünmeyen </a:t>
            </a:r>
            <a:r>
              <a:rPr lang="tr-TR" dirty="0" err="1"/>
              <a:t>activity</a:t>
            </a:r>
            <a:r>
              <a:rPr lang="tr-TR" dirty="0"/>
              <a:t> (</a:t>
            </a:r>
            <a:r>
              <a:rPr lang="tr-TR" dirty="0" err="1"/>
              <a:t>MainActivity</a:t>
            </a:r>
            <a:r>
              <a:rPr lang="tr-TR" dirty="0"/>
              <a:t>) ve </a:t>
            </a:r>
            <a:r>
              <a:rPr lang="tr-TR" dirty="0" err="1"/>
              <a:t>activity</a:t>
            </a:r>
            <a:r>
              <a:rPr lang="tr-TR" dirty="0"/>
              <a:t> içinde kullanıcı ile etkileşime girecek bileşenlerin bulunduğu </a:t>
            </a:r>
            <a:r>
              <a:rPr lang="tr-TR" dirty="0" err="1"/>
              <a:t>ViewGroup</a:t>
            </a:r>
            <a:r>
              <a:rPr lang="tr-TR" dirty="0"/>
              <a:t> (Görünüm grubu) Görsel 2.2’de farklı renklerle gösterilmiştir. </a:t>
            </a:r>
          </a:p>
        </p:txBody>
      </p:sp>
    </p:spTree>
    <p:extLst>
      <p:ext uri="{BB962C8B-B14F-4D97-AF65-F5344CB8AC3E}">
        <p14:creationId xmlns:p14="http://schemas.microsoft.com/office/powerpoint/2010/main" val="3049334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FDCC2B7F-1A73-9D42-648C-1360D480E230}"/>
              </a:ext>
            </a:extLst>
          </p:cNvPr>
          <p:cNvPicPr>
            <a:picLocks noChangeAspect="1"/>
          </p:cNvPicPr>
          <p:nvPr/>
        </p:nvPicPr>
        <p:blipFill>
          <a:blip r:embed="rId2"/>
          <a:stretch>
            <a:fillRect/>
          </a:stretch>
        </p:blipFill>
        <p:spPr>
          <a:xfrm>
            <a:off x="130629" y="261258"/>
            <a:ext cx="11843657" cy="6444342"/>
          </a:xfrm>
          <a:prstGeom prst="rect">
            <a:avLst/>
          </a:prstGeom>
        </p:spPr>
      </p:pic>
    </p:spTree>
    <p:extLst>
      <p:ext uri="{BB962C8B-B14F-4D97-AF65-F5344CB8AC3E}">
        <p14:creationId xmlns:p14="http://schemas.microsoft.com/office/powerpoint/2010/main" val="502011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91C1949-1998-3177-93C6-89597769A5E5}"/>
              </a:ext>
            </a:extLst>
          </p:cNvPr>
          <p:cNvSpPr>
            <a:spLocks noGrp="1"/>
          </p:cNvSpPr>
          <p:nvPr>
            <p:ph idx="1"/>
          </p:nvPr>
        </p:nvSpPr>
        <p:spPr>
          <a:xfrm>
            <a:off x="838200" y="624114"/>
            <a:ext cx="10515600" cy="5552849"/>
          </a:xfrm>
        </p:spPr>
        <p:txBody>
          <a:bodyPr/>
          <a:lstStyle/>
          <a:p>
            <a:pPr marL="0" indent="0">
              <a:buNone/>
            </a:pPr>
            <a:r>
              <a:rPr lang="tr-TR" dirty="0"/>
              <a:t>• </a:t>
            </a:r>
            <a:r>
              <a:rPr lang="tr-TR" dirty="0" err="1"/>
              <a:t>Status</a:t>
            </a:r>
            <a:r>
              <a:rPr lang="tr-TR" dirty="0"/>
              <a:t> Bar: Mobil cihaz ekranının en üstünde yer alan bu çubukta pil durumu, saat, ağ bağlantı simgesi gibi bildirimler bulunur. </a:t>
            </a:r>
          </a:p>
          <a:p>
            <a:pPr marL="0" indent="0">
              <a:buNone/>
            </a:pPr>
            <a:r>
              <a:rPr lang="tr-TR" dirty="0"/>
              <a:t>• Action Bar: Bu çubuk </a:t>
            </a:r>
            <a:r>
              <a:rPr lang="tr-TR" dirty="0" err="1"/>
              <a:t>activitynin</a:t>
            </a:r>
            <a:r>
              <a:rPr lang="tr-TR" dirty="0"/>
              <a:t> üst tarafında yer alır. Uygulama ismi, </a:t>
            </a:r>
            <a:r>
              <a:rPr lang="tr-TR" dirty="0" err="1"/>
              <a:t>activity</a:t>
            </a:r>
            <a:r>
              <a:rPr lang="tr-TR" dirty="0"/>
              <a:t> ismi veya simgeleri, ek görünümler ve etkileşimli nesneler bu çubukta bulunabilir. Ayrıca gezinti yapmak için işlem çubuğuna simgeler yerleştirilebilir</a:t>
            </a:r>
            <a:r>
              <a:rPr lang="tr-TR"/>
              <a:t>. </a:t>
            </a:r>
          </a:p>
          <a:p>
            <a:pPr marL="0" indent="0">
              <a:buNone/>
            </a:pPr>
            <a:r>
              <a:rPr lang="tr-TR"/>
              <a:t>• </a:t>
            </a:r>
            <a:r>
              <a:rPr lang="tr-TR" dirty="0" err="1"/>
              <a:t>Navigation</a:t>
            </a:r>
            <a:r>
              <a:rPr lang="tr-TR" dirty="0"/>
              <a:t> Bar: Alt gezinti çubuğu olarak da isimlendirilen, uygulama ekranının altında görünen çubuktur. Ekranlar ve uygulamalar arasında temel gezinme işlemleri buradaki simgelerden yapılır. </a:t>
            </a:r>
          </a:p>
        </p:txBody>
      </p:sp>
    </p:spTree>
    <p:extLst>
      <p:ext uri="{BB962C8B-B14F-4D97-AF65-F5344CB8AC3E}">
        <p14:creationId xmlns:p14="http://schemas.microsoft.com/office/powerpoint/2010/main" val="381255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E1C455B-BC8A-D266-CB2F-242493327CE6}"/>
              </a:ext>
            </a:extLst>
          </p:cNvPr>
          <p:cNvSpPr>
            <a:spLocks noGrp="1"/>
          </p:cNvSpPr>
          <p:nvPr>
            <p:ph idx="1"/>
          </p:nvPr>
        </p:nvSpPr>
        <p:spPr>
          <a:xfrm>
            <a:off x="838200" y="464457"/>
            <a:ext cx="10515600" cy="5712506"/>
          </a:xfrm>
        </p:spPr>
        <p:txBody>
          <a:bodyPr>
            <a:normAutofit fontScale="85000" lnSpcReduction="10000"/>
          </a:bodyPr>
          <a:lstStyle/>
          <a:p>
            <a:pPr marL="0" indent="0">
              <a:buNone/>
            </a:pPr>
            <a:r>
              <a:rPr lang="tr-TR" b="1" dirty="0">
                <a:effectLst>
                  <a:outerShdw blurRad="38100" dist="38100" dir="2700000" algn="tl">
                    <a:srgbClr val="000000">
                      <a:alpha val="43137"/>
                    </a:srgbClr>
                  </a:outerShdw>
                </a:effectLst>
              </a:rPr>
              <a:t>• Name (İsim): </a:t>
            </a:r>
            <a:r>
              <a:rPr lang="tr-TR" dirty="0"/>
              <a:t>Projenin ismi bu kutuda belirlenir. Uygulamanın ismi de projeye verilen bu isim olur. </a:t>
            </a:r>
          </a:p>
          <a:p>
            <a:pPr marL="0" indent="0">
              <a:buNone/>
            </a:pPr>
            <a:r>
              <a:rPr lang="tr-TR" b="1" dirty="0">
                <a:effectLst>
                  <a:outerShdw blurRad="38100" dist="38100" dir="2700000" algn="tl">
                    <a:srgbClr val="000000">
                      <a:alpha val="43137"/>
                    </a:srgbClr>
                  </a:outerShdw>
                </a:effectLst>
              </a:rPr>
              <a:t>• </a:t>
            </a:r>
            <a:r>
              <a:rPr lang="tr-TR" b="1" dirty="0" err="1">
                <a:effectLst>
                  <a:outerShdw blurRad="38100" dist="38100" dir="2700000" algn="tl">
                    <a:srgbClr val="000000">
                      <a:alpha val="43137"/>
                    </a:srgbClr>
                  </a:outerShdw>
                </a:effectLst>
              </a:rPr>
              <a:t>Package</a:t>
            </a:r>
            <a:r>
              <a:rPr lang="tr-TR" b="1" dirty="0">
                <a:effectLst>
                  <a:outerShdw blurRad="38100" dist="38100" dir="2700000" algn="tl">
                    <a:srgbClr val="000000">
                      <a:alpha val="43137"/>
                    </a:srgbClr>
                  </a:outerShdw>
                </a:effectLst>
              </a:rPr>
              <a:t> name (Paket İsmi): </a:t>
            </a:r>
            <a:r>
              <a:rPr lang="tr-TR" dirty="0"/>
              <a:t>Paket ismi otomatik olarak verilir. İstenirse sonradan değiştirilebilir. </a:t>
            </a:r>
          </a:p>
          <a:p>
            <a:pPr marL="0" indent="0">
              <a:buNone/>
            </a:pPr>
            <a:r>
              <a:rPr lang="tr-TR" b="1" dirty="0">
                <a:effectLst>
                  <a:outerShdw blurRad="38100" dist="38100" dir="2700000" algn="tl">
                    <a:srgbClr val="000000">
                      <a:alpha val="43137"/>
                    </a:srgbClr>
                  </a:outerShdw>
                </a:effectLst>
              </a:rPr>
              <a:t>• </a:t>
            </a:r>
            <a:r>
              <a:rPr lang="tr-TR" b="1" dirty="0" err="1">
                <a:effectLst>
                  <a:outerShdw blurRad="38100" dist="38100" dir="2700000" algn="tl">
                    <a:srgbClr val="000000">
                      <a:alpha val="43137"/>
                    </a:srgbClr>
                  </a:outerShdw>
                </a:effectLst>
              </a:rPr>
              <a:t>Save</a:t>
            </a:r>
            <a:r>
              <a:rPr lang="tr-TR" b="1" dirty="0">
                <a:effectLst>
                  <a:outerShdw blurRad="38100" dist="38100" dir="2700000" algn="tl">
                    <a:srgbClr val="000000">
                      <a:alpha val="43137"/>
                    </a:srgbClr>
                  </a:outerShdw>
                </a:effectLst>
              </a:rPr>
              <a:t> </a:t>
            </a:r>
            <a:r>
              <a:rPr lang="tr-TR" b="1" dirty="0" err="1">
                <a:effectLst>
                  <a:outerShdw blurRad="38100" dist="38100" dir="2700000" algn="tl">
                    <a:srgbClr val="000000">
                      <a:alpha val="43137"/>
                    </a:srgbClr>
                  </a:outerShdw>
                </a:effectLst>
              </a:rPr>
              <a:t>location</a:t>
            </a:r>
            <a:r>
              <a:rPr lang="tr-TR" b="1" dirty="0">
                <a:effectLst>
                  <a:outerShdw blurRad="38100" dist="38100" dir="2700000" algn="tl">
                    <a:srgbClr val="000000">
                      <a:alpha val="43137"/>
                    </a:srgbClr>
                  </a:outerShdw>
                </a:effectLst>
              </a:rPr>
              <a:t> (Kaydetme Dizini): </a:t>
            </a:r>
            <a:r>
              <a:rPr lang="tr-TR" dirty="0"/>
              <a:t>Projenin yerel kaydetme dizini bu kutuda belirlenir. </a:t>
            </a:r>
          </a:p>
          <a:p>
            <a:pPr marL="0" indent="0">
              <a:buNone/>
            </a:pPr>
            <a:r>
              <a:rPr lang="tr-TR" b="1" dirty="0">
                <a:effectLst>
                  <a:outerShdw blurRad="38100" dist="38100" dir="2700000" algn="tl">
                    <a:srgbClr val="000000">
                      <a:alpha val="43137"/>
                    </a:srgbClr>
                  </a:outerShdw>
                </a:effectLst>
              </a:rPr>
              <a:t>• Language (Dil): </a:t>
            </a:r>
            <a:r>
              <a:rPr lang="tr-TR" dirty="0"/>
              <a:t>Projenin hangi programlama dilinde kodlanacağı belirlenir. Java programlama dili seçilir. </a:t>
            </a:r>
          </a:p>
          <a:p>
            <a:pPr marL="0" indent="0">
              <a:buNone/>
            </a:pPr>
            <a:r>
              <a:rPr lang="tr-TR" b="1" dirty="0">
                <a:effectLst>
                  <a:outerShdw blurRad="38100" dist="38100" dir="2700000" algn="tl">
                    <a:srgbClr val="000000">
                      <a:alpha val="43137"/>
                    </a:srgbClr>
                  </a:outerShdw>
                </a:effectLst>
              </a:rPr>
              <a:t>• Minimum SDK (En Alt Yazılım Geliştirme Kiti): </a:t>
            </a:r>
            <a:r>
              <a:rPr lang="tr-TR" dirty="0"/>
              <a:t>Bu kutuda seçilecek API düzeyiyle uygulamanın hangi cihazlarda çalışacağı, hangi cihazlarda destekleneceği belirlenir. API düzeyi düşük olursa piyasadaki çoğu cihazda uygulama çalışır. Örneğin API 21 düzeyi seçilirse piyasadaki cihazların %98’inde uygulama çalışır. “Help me </a:t>
            </a:r>
            <a:r>
              <a:rPr lang="tr-TR" dirty="0" err="1"/>
              <a:t>choose</a:t>
            </a:r>
            <a:r>
              <a:rPr lang="tr-TR" dirty="0"/>
              <a:t>” (Seçim için yardım et) düğmesine tıklanarak, hangi API düzeyinin hangi yüzde ile kullanıldığı güncel olarak listelenebilir. </a:t>
            </a:r>
          </a:p>
          <a:p>
            <a:pPr marL="0" indent="0">
              <a:buNone/>
            </a:pPr>
            <a:r>
              <a:rPr lang="tr-TR" b="1" dirty="0">
                <a:effectLst>
                  <a:outerShdw blurRad="38100" dist="38100" dir="2700000" algn="tl">
                    <a:srgbClr val="000000">
                      <a:alpha val="43137"/>
                    </a:srgbClr>
                  </a:outerShdw>
                </a:effectLst>
              </a:rPr>
              <a:t>• </a:t>
            </a:r>
            <a:r>
              <a:rPr lang="tr-TR" b="1" dirty="0" err="1">
                <a:effectLst>
                  <a:outerShdw blurRad="38100" dist="38100" dir="2700000" algn="tl">
                    <a:srgbClr val="000000">
                      <a:alpha val="43137"/>
                    </a:srgbClr>
                  </a:outerShdw>
                </a:effectLst>
              </a:rPr>
              <a:t>Use</a:t>
            </a:r>
            <a:r>
              <a:rPr lang="tr-TR" b="1" dirty="0">
                <a:effectLst>
                  <a:outerShdw blurRad="38100" dist="38100" dir="2700000" algn="tl">
                    <a:srgbClr val="000000">
                      <a:alpha val="43137"/>
                    </a:srgbClr>
                  </a:outerShdw>
                </a:effectLst>
              </a:rPr>
              <a:t> </a:t>
            </a:r>
            <a:r>
              <a:rPr lang="tr-TR" b="1" dirty="0" err="1">
                <a:effectLst>
                  <a:outerShdw blurRad="38100" dist="38100" dir="2700000" algn="tl">
                    <a:srgbClr val="000000">
                      <a:alpha val="43137"/>
                    </a:srgbClr>
                  </a:outerShdw>
                </a:effectLst>
              </a:rPr>
              <a:t>legacy</a:t>
            </a:r>
            <a:r>
              <a:rPr lang="tr-TR" b="1" dirty="0">
                <a:effectLst>
                  <a:outerShdw blurRad="38100" dist="38100" dir="2700000" algn="tl">
                    <a:srgbClr val="000000">
                      <a:alpha val="43137"/>
                    </a:srgbClr>
                  </a:outerShdw>
                </a:effectLst>
              </a:rPr>
              <a:t> </a:t>
            </a:r>
            <a:r>
              <a:rPr lang="tr-TR" b="1" dirty="0" err="1">
                <a:effectLst>
                  <a:outerShdw blurRad="38100" dist="38100" dir="2700000" algn="tl">
                    <a:srgbClr val="000000">
                      <a:alpha val="43137"/>
                    </a:srgbClr>
                  </a:outerShdw>
                </a:effectLst>
              </a:rPr>
              <a:t>android.support.libraries</a:t>
            </a:r>
            <a:r>
              <a:rPr lang="tr-TR" b="1" dirty="0">
                <a:effectLst>
                  <a:outerShdw blurRad="38100" dist="38100" dir="2700000" algn="tl">
                    <a:srgbClr val="000000">
                      <a:alpha val="43137"/>
                    </a:srgbClr>
                  </a:outerShdw>
                </a:effectLst>
              </a:rPr>
              <a:t> (Eski Android Kütüphaneleri) </a:t>
            </a:r>
            <a:r>
              <a:rPr lang="tr-TR" dirty="0"/>
              <a:t>onay kutusu seçilirse son güncel servisler ve kütüphanelerin kullanılması engellenir.</a:t>
            </a:r>
          </a:p>
        </p:txBody>
      </p:sp>
    </p:spTree>
    <p:extLst>
      <p:ext uri="{BB962C8B-B14F-4D97-AF65-F5344CB8AC3E}">
        <p14:creationId xmlns:p14="http://schemas.microsoft.com/office/powerpoint/2010/main" val="3856722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BFD3EF3-872A-B438-0D25-72E09B2EB0BE}"/>
              </a:ext>
            </a:extLst>
          </p:cNvPr>
          <p:cNvPicPr>
            <a:picLocks noChangeAspect="1"/>
          </p:cNvPicPr>
          <p:nvPr/>
        </p:nvPicPr>
        <p:blipFill>
          <a:blip r:embed="rId2"/>
          <a:stretch>
            <a:fillRect/>
          </a:stretch>
        </p:blipFill>
        <p:spPr>
          <a:xfrm>
            <a:off x="319314" y="333829"/>
            <a:ext cx="11248571" cy="6168571"/>
          </a:xfrm>
          <a:prstGeom prst="rect">
            <a:avLst/>
          </a:prstGeom>
        </p:spPr>
      </p:pic>
    </p:spTree>
    <p:extLst>
      <p:ext uri="{BB962C8B-B14F-4D97-AF65-F5344CB8AC3E}">
        <p14:creationId xmlns:p14="http://schemas.microsoft.com/office/powerpoint/2010/main" val="2332108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FB573044-EF11-E7C8-3EB2-5DDD625BF92C}"/>
              </a:ext>
            </a:extLst>
          </p:cNvPr>
          <p:cNvPicPr>
            <a:picLocks noChangeAspect="1"/>
          </p:cNvPicPr>
          <p:nvPr/>
        </p:nvPicPr>
        <p:blipFill>
          <a:blip r:embed="rId2"/>
          <a:stretch>
            <a:fillRect/>
          </a:stretch>
        </p:blipFill>
        <p:spPr>
          <a:xfrm>
            <a:off x="348343" y="406400"/>
            <a:ext cx="11582400" cy="6183086"/>
          </a:xfrm>
          <a:prstGeom prst="rect">
            <a:avLst/>
          </a:prstGeom>
        </p:spPr>
      </p:pic>
    </p:spTree>
    <p:extLst>
      <p:ext uri="{BB962C8B-B14F-4D97-AF65-F5344CB8AC3E}">
        <p14:creationId xmlns:p14="http://schemas.microsoft.com/office/powerpoint/2010/main" val="2148582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65227039-31AE-984D-4C86-50455CB59CC3}"/>
              </a:ext>
            </a:extLst>
          </p:cNvPr>
          <p:cNvSpPr>
            <a:spLocks noGrp="1"/>
          </p:cNvSpPr>
          <p:nvPr>
            <p:ph type="title"/>
          </p:nvPr>
        </p:nvSpPr>
        <p:spPr>
          <a:xfrm>
            <a:off x="839788" y="457200"/>
            <a:ext cx="3932237" cy="1444171"/>
          </a:xfrm>
        </p:spPr>
        <p:txBody>
          <a:bodyPr/>
          <a:lstStyle/>
          <a:p>
            <a:pPr algn="ctr"/>
            <a:r>
              <a:rPr lang="tr-TR" b="1" dirty="0">
                <a:effectLst>
                  <a:outerShdw blurRad="38100" dist="38100" dir="2700000" algn="tl">
                    <a:srgbClr val="000000">
                      <a:alpha val="43137"/>
                    </a:srgbClr>
                  </a:outerShdw>
                </a:effectLst>
              </a:rPr>
              <a:t>Projenin </a:t>
            </a:r>
            <a:r>
              <a:rPr lang="tr-TR" b="1" dirty="0" err="1">
                <a:effectLst>
                  <a:outerShdw blurRad="38100" dist="38100" dir="2700000" algn="tl">
                    <a:srgbClr val="000000">
                      <a:alpha val="43137"/>
                    </a:srgbClr>
                  </a:outerShdw>
                </a:effectLst>
              </a:rPr>
              <a:t>Emülatörde</a:t>
            </a:r>
            <a:r>
              <a:rPr lang="tr-TR" b="1" dirty="0">
                <a:effectLst>
                  <a:outerShdw blurRad="38100" dist="38100" dir="2700000" algn="tl">
                    <a:srgbClr val="000000">
                      <a:alpha val="43137"/>
                    </a:srgbClr>
                  </a:outerShdw>
                </a:effectLst>
              </a:rPr>
              <a:t> Çalıştırılması </a:t>
            </a:r>
          </a:p>
        </p:txBody>
      </p:sp>
      <p:sp>
        <p:nvSpPr>
          <p:cNvPr id="6" name="Metin Yer Tutucusu 5">
            <a:extLst>
              <a:ext uri="{FF2B5EF4-FFF2-40B4-BE49-F238E27FC236}">
                <a16:creationId xmlns:a16="http://schemas.microsoft.com/office/drawing/2014/main" id="{D51C22AB-9F73-90B4-88A5-20E1F7D80C10}"/>
              </a:ext>
            </a:extLst>
          </p:cNvPr>
          <p:cNvSpPr>
            <a:spLocks noGrp="1"/>
          </p:cNvSpPr>
          <p:nvPr>
            <p:ph type="body" sz="half" idx="2"/>
          </p:nvPr>
        </p:nvSpPr>
        <p:spPr/>
        <p:txBody>
          <a:bodyPr>
            <a:normAutofit/>
          </a:bodyPr>
          <a:lstStyle/>
          <a:p>
            <a:r>
              <a:rPr lang="tr-TR" sz="2800" dirty="0"/>
              <a:t>“</a:t>
            </a:r>
            <a:r>
              <a:rPr lang="tr-TR" sz="2800" dirty="0" err="1"/>
              <a:t>MobilUygulamalar</a:t>
            </a:r>
            <a:r>
              <a:rPr lang="tr-TR" sz="2800" dirty="0"/>
              <a:t>” projesi oluşturulduktan sonra uygulama geliştirme ortamında Run ‘</a:t>
            </a:r>
            <a:r>
              <a:rPr lang="tr-TR" sz="2800" dirty="0" err="1"/>
              <a:t>app</a:t>
            </a:r>
            <a:r>
              <a:rPr lang="tr-TR" sz="2800" dirty="0"/>
              <a:t>’ simgesine veya Shift+F10 kısayol tuşlarına basılır (Görsel 1.28).</a:t>
            </a:r>
          </a:p>
        </p:txBody>
      </p:sp>
      <p:pic>
        <p:nvPicPr>
          <p:cNvPr id="8" name="Resim 7">
            <a:extLst>
              <a:ext uri="{FF2B5EF4-FFF2-40B4-BE49-F238E27FC236}">
                <a16:creationId xmlns:a16="http://schemas.microsoft.com/office/drawing/2014/main" id="{555D71FE-E9B7-C15B-EF02-C388AA326B2B}"/>
              </a:ext>
            </a:extLst>
          </p:cNvPr>
          <p:cNvPicPr>
            <a:picLocks noChangeAspect="1"/>
          </p:cNvPicPr>
          <p:nvPr/>
        </p:nvPicPr>
        <p:blipFill>
          <a:blip r:embed="rId2"/>
          <a:stretch>
            <a:fillRect/>
          </a:stretch>
        </p:blipFill>
        <p:spPr>
          <a:xfrm>
            <a:off x="5141045" y="984415"/>
            <a:ext cx="6847755" cy="5155128"/>
          </a:xfrm>
          <a:prstGeom prst="rect">
            <a:avLst/>
          </a:prstGeom>
        </p:spPr>
      </p:pic>
    </p:spTree>
    <p:extLst>
      <p:ext uri="{BB962C8B-B14F-4D97-AF65-F5344CB8AC3E}">
        <p14:creationId xmlns:p14="http://schemas.microsoft.com/office/powerpoint/2010/main" val="116416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F1E2B8D7-AF10-C675-6AED-FDC5551760C1}"/>
              </a:ext>
            </a:extLst>
          </p:cNvPr>
          <p:cNvSpPr>
            <a:spLocks noGrp="1"/>
          </p:cNvSpPr>
          <p:nvPr>
            <p:ph type="title"/>
          </p:nvPr>
        </p:nvSpPr>
        <p:spPr/>
        <p:txBody>
          <a:bodyPr/>
          <a:lstStyle/>
          <a:p>
            <a:r>
              <a:rPr lang="tr-TR" dirty="0"/>
              <a:t>Android </a:t>
            </a:r>
            <a:r>
              <a:rPr lang="tr-TR" dirty="0" err="1"/>
              <a:t>Studio</a:t>
            </a:r>
            <a:r>
              <a:rPr lang="tr-TR" dirty="0"/>
              <a:t> Tasarım Ekranı</a:t>
            </a:r>
          </a:p>
        </p:txBody>
      </p:sp>
      <p:sp>
        <p:nvSpPr>
          <p:cNvPr id="6" name="İçerik Yer Tutucusu 5">
            <a:extLst>
              <a:ext uri="{FF2B5EF4-FFF2-40B4-BE49-F238E27FC236}">
                <a16:creationId xmlns:a16="http://schemas.microsoft.com/office/drawing/2014/main" id="{A9EBA7DC-E2CF-678B-E759-9956E2544041}"/>
              </a:ext>
            </a:extLst>
          </p:cNvPr>
          <p:cNvSpPr>
            <a:spLocks noGrp="1"/>
          </p:cNvSpPr>
          <p:nvPr>
            <p:ph idx="1"/>
          </p:nvPr>
        </p:nvSpPr>
        <p:spPr/>
        <p:txBody>
          <a:bodyPr/>
          <a:lstStyle/>
          <a:p>
            <a:r>
              <a:rPr lang="tr-TR" dirty="0"/>
              <a:t>Yeni bir mobil uygulama geliştirme ortam projesi açıldığında “MainActivity.java” dosyası varsayılan olarak seçili gelir. Bu dosyada tasarlanan mobil uygulamanın işlevleri kodlanır. Mobil uygulamanın ekran tasarımı, bir başka deyişle kullanıcı arayüzü tasarlanacaksa sol tarafındaki “activity_main.xml” dosyası seçilir (Görsel 1.30). </a:t>
            </a:r>
          </a:p>
        </p:txBody>
      </p:sp>
    </p:spTree>
    <p:extLst>
      <p:ext uri="{BB962C8B-B14F-4D97-AF65-F5344CB8AC3E}">
        <p14:creationId xmlns:p14="http://schemas.microsoft.com/office/powerpoint/2010/main" val="296831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658E60B2-529D-086E-F547-0EDC0AF761C4}"/>
              </a:ext>
            </a:extLst>
          </p:cNvPr>
          <p:cNvPicPr>
            <a:picLocks noChangeAspect="1"/>
          </p:cNvPicPr>
          <p:nvPr/>
        </p:nvPicPr>
        <p:blipFill>
          <a:blip r:embed="rId2"/>
          <a:stretch>
            <a:fillRect/>
          </a:stretch>
        </p:blipFill>
        <p:spPr>
          <a:xfrm>
            <a:off x="145143" y="203201"/>
            <a:ext cx="11858171" cy="6531428"/>
          </a:xfrm>
          <a:prstGeom prst="rect">
            <a:avLst/>
          </a:prstGeom>
        </p:spPr>
      </p:pic>
    </p:spTree>
    <p:extLst>
      <p:ext uri="{BB962C8B-B14F-4D97-AF65-F5344CB8AC3E}">
        <p14:creationId xmlns:p14="http://schemas.microsoft.com/office/powerpoint/2010/main" val="80723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4DD8673-5A65-0366-FF76-67EEB97F3948}"/>
              </a:ext>
            </a:extLst>
          </p:cNvPr>
          <p:cNvSpPr>
            <a:spLocks noGrp="1"/>
          </p:cNvSpPr>
          <p:nvPr>
            <p:ph idx="1"/>
          </p:nvPr>
        </p:nvSpPr>
        <p:spPr>
          <a:xfrm>
            <a:off x="838200" y="508000"/>
            <a:ext cx="10515600" cy="5668963"/>
          </a:xfrm>
        </p:spPr>
        <p:txBody>
          <a:bodyPr>
            <a:normAutofit fontScale="92500"/>
          </a:bodyPr>
          <a:lstStyle/>
          <a:p>
            <a:r>
              <a:rPr lang="tr-TR" dirty="0"/>
              <a:t>Palette (1): Çeşitli </a:t>
            </a:r>
            <a:r>
              <a:rPr lang="tr-TR" dirty="0" err="1"/>
              <a:t>View</a:t>
            </a:r>
            <a:r>
              <a:rPr lang="tr-TR" dirty="0"/>
              <a:t> ve </a:t>
            </a:r>
            <a:r>
              <a:rPr lang="tr-TR" dirty="0" err="1"/>
              <a:t>ViewGroup</a:t>
            </a:r>
            <a:r>
              <a:rPr lang="tr-TR" dirty="0"/>
              <a:t> bileşenlerini içeren paneldir. Sürükle bırak yöntemiyle bu bileşenler tasarım ekranına yerleştirilir. </a:t>
            </a:r>
          </a:p>
          <a:p>
            <a:r>
              <a:rPr lang="tr-TR" dirty="0"/>
              <a:t>Component </a:t>
            </a:r>
            <a:r>
              <a:rPr lang="tr-TR" dirty="0" err="1"/>
              <a:t>Tree</a:t>
            </a:r>
            <a:r>
              <a:rPr lang="tr-TR" dirty="0"/>
              <a:t> (2): Tasarım ekranındaki bileşenin hiyerarşisini gösterir. </a:t>
            </a:r>
          </a:p>
          <a:p>
            <a:r>
              <a:rPr lang="tr-TR" dirty="0" err="1"/>
              <a:t>Toolbar</a:t>
            </a:r>
            <a:r>
              <a:rPr lang="tr-TR" dirty="0"/>
              <a:t> (3): Buradaki düğmeler kullanılarak tasarım ekranının görünümü ve özellikleri değiştirilebilir. </a:t>
            </a:r>
          </a:p>
          <a:p>
            <a:r>
              <a:rPr lang="tr-TR" dirty="0"/>
              <a:t>Design Editor (4): Tasarım ekranının görünümünü sadece Tasarım (Design), sadece Taslak (</a:t>
            </a:r>
            <a:r>
              <a:rPr lang="tr-TR" dirty="0" err="1"/>
              <a:t>Blueprint</a:t>
            </a:r>
            <a:r>
              <a:rPr lang="tr-TR" dirty="0"/>
              <a:t>) veya her ikisi aynı anda şeklinde ayarlanabilir. </a:t>
            </a:r>
          </a:p>
          <a:p>
            <a:r>
              <a:rPr lang="tr-TR" dirty="0" err="1"/>
              <a:t>Attributes</a:t>
            </a:r>
            <a:r>
              <a:rPr lang="tr-TR" dirty="0"/>
              <a:t> (5): Seçili </a:t>
            </a:r>
            <a:r>
              <a:rPr lang="tr-TR" dirty="0" err="1"/>
              <a:t>view</a:t>
            </a:r>
            <a:r>
              <a:rPr lang="tr-TR" dirty="0"/>
              <a:t> nesnesinin niteliklerinin düzenlendiği paneldir. </a:t>
            </a:r>
          </a:p>
          <a:p>
            <a:r>
              <a:rPr lang="tr-TR" dirty="0" err="1"/>
              <a:t>View</a:t>
            </a:r>
            <a:r>
              <a:rPr lang="tr-TR" dirty="0"/>
              <a:t> </a:t>
            </a:r>
            <a:r>
              <a:rPr lang="tr-TR" dirty="0" err="1"/>
              <a:t>mode</a:t>
            </a:r>
            <a:r>
              <a:rPr lang="tr-TR" dirty="0"/>
              <a:t> (6): Tasarım ekranının </a:t>
            </a:r>
            <a:r>
              <a:rPr lang="tr-TR" dirty="0" err="1"/>
              <a:t>Code</a:t>
            </a:r>
            <a:r>
              <a:rPr lang="tr-TR" dirty="0"/>
              <a:t> (Kod), Design (Tasarım) ve </a:t>
            </a:r>
            <a:r>
              <a:rPr lang="tr-TR" dirty="0" err="1"/>
              <a:t>Split</a:t>
            </a:r>
            <a:r>
              <a:rPr lang="tr-TR" dirty="0"/>
              <a:t> (Böl) modunda gösterilmesini sağlar. </a:t>
            </a:r>
            <a:r>
              <a:rPr lang="tr-TR" dirty="0" err="1"/>
              <a:t>Split</a:t>
            </a:r>
            <a:r>
              <a:rPr lang="tr-TR" dirty="0"/>
              <a:t> modu hem </a:t>
            </a:r>
            <a:r>
              <a:rPr lang="tr-TR" dirty="0" err="1"/>
              <a:t>Code</a:t>
            </a:r>
            <a:r>
              <a:rPr lang="tr-TR" dirty="0"/>
              <a:t> hem de Design görünümünü aynı anda tek pencerede gösterir. Z</a:t>
            </a:r>
          </a:p>
          <a:p>
            <a:r>
              <a:rPr lang="tr-TR" dirty="0" err="1"/>
              <a:t>Zoom</a:t>
            </a:r>
            <a:r>
              <a:rPr lang="tr-TR" dirty="0"/>
              <a:t> </a:t>
            </a:r>
            <a:r>
              <a:rPr lang="tr-TR" dirty="0" err="1"/>
              <a:t>and</a:t>
            </a:r>
            <a:r>
              <a:rPr lang="tr-TR" dirty="0"/>
              <a:t> </a:t>
            </a:r>
            <a:r>
              <a:rPr lang="tr-TR" dirty="0" err="1"/>
              <a:t>pan</a:t>
            </a:r>
            <a:r>
              <a:rPr lang="tr-TR" dirty="0"/>
              <a:t> </a:t>
            </a:r>
            <a:r>
              <a:rPr lang="tr-TR" dirty="0" err="1"/>
              <a:t>controls</a:t>
            </a:r>
            <a:r>
              <a:rPr lang="tr-TR" dirty="0"/>
              <a:t> (7): Buradaki düğmeler yardımıyla ön izlemenin boyutu ve konumu editör içinde ayarlanabilir</a:t>
            </a:r>
          </a:p>
        </p:txBody>
      </p:sp>
    </p:spTree>
    <p:extLst>
      <p:ext uri="{BB962C8B-B14F-4D97-AF65-F5344CB8AC3E}">
        <p14:creationId xmlns:p14="http://schemas.microsoft.com/office/powerpoint/2010/main" val="427296055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D252A50587B745B4FA9F9AA3713483" ma:contentTypeVersion="" ma:contentTypeDescription="Create a new document." ma:contentTypeScope="" ma:versionID="e363c19d2e72fd5ff8f96978e4abffc8">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EAACAFD-C0B8-4C83-A65E-CD9054412AD0}"/>
</file>

<file path=customXml/itemProps2.xml><?xml version="1.0" encoding="utf-8"?>
<ds:datastoreItem xmlns:ds="http://schemas.openxmlformats.org/officeDocument/2006/customXml" ds:itemID="{B1682E97-1699-485E-AF9D-4323C1BC7542}"/>
</file>

<file path=customXml/itemProps3.xml><?xml version="1.0" encoding="utf-8"?>
<ds:datastoreItem xmlns:ds="http://schemas.openxmlformats.org/officeDocument/2006/customXml" ds:itemID="{779CC818-EB6A-4633-928E-A3402AC7B9FD}"/>
</file>

<file path=docProps/app.xml><?xml version="1.0" encoding="utf-8"?>
<Properties xmlns="http://schemas.openxmlformats.org/officeDocument/2006/extended-properties" xmlns:vt="http://schemas.openxmlformats.org/officeDocument/2006/docPropsVTypes">
  <TotalTime>90</TotalTime>
  <Words>1930</Words>
  <Application>Microsoft Macintosh PowerPoint</Application>
  <PresentationFormat>Widescreen</PresentationFormat>
  <Paragraphs>91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Teması</vt:lpstr>
      <vt:lpstr>PROJE OLUŞTURMA</vt:lpstr>
      <vt:lpstr>PowerPoint Presentation</vt:lpstr>
      <vt:lpstr>PowerPoint Presentation</vt:lpstr>
      <vt:lpstr>PowerPoint Presentation</vt:lpstr>
      <vt:lpstr>PowerPoint Presentation</vt:lpstr>
      <vt:lpstr>Projenin Emülatörde Çalıştırılması </vt:lpstr>
      <vt:lpstr>Android Studio Tasarım Ekranı</vt:lpstr>
      <vt:lpstr>PowerPoint Presentation</vt:lpstr>
      <vt:lpstr>PowerPoint Presentation</vt:lpstr>
      <vt:lpstr>Ön İzleme Görünümünü Değiştirmek</vt:lpstr>
      <vt:lpstr>PowerPoint Presentation</vt:lpstr>
      <vt:lpstr>PowerPoint Presentation</vt:lpstr>
      <vt:lpstr>DOSYA VE DİZİN YAPILARI</vt:lpstr>
      <vt:lpstr>PowerPoint Presentation</vt:lpstr>
      <vt:lpstr>PowerPoint Presentation</vt:lpstr>
      <vt:lpstr>PowerPoint Presentation</vt:lpstr>
      <vt:lpstr>ÖLÇME VE DEĞERLENDİRME </vt:lpstr>
      <vt:lpstr>PowerPoint Presentation</vt:lpstr>
      <vt:lpstr>PowerPoint Presentation</vt:lpstr>
      <vt:lpstr>PowerPoint Presentation</vt:lpstr>
      <vt:lpstr>MOBİL UYGULAMA EKRAN TASARIMINA GİRİŞ</vt:lpstr>
      <vt:lpstr>Bir mobil işletim sistemi arayüzünü temel olarak üçe ayırmak mümkündür. </vt:lpstr>
      <vt:lpstr>PowerPoint Presentation</vt:lpstr>
      <vt:lpstr>PowerPoint Presentation</vt:lpstr>
      <vt:lpstr>MOBİL UYGULAMA EKRAN YAPISI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ali esendere</dc:creator>
  <cp:lastModifiedBy>Ahmet UNVEREN</cp:lastModifiedBy>
  <cp:revision>7</cp:revision>
  <dcterms:created xsi:type="dcterms:W3CDTF">2022-09-25T11:19:01Z</dcterms:created>
  <dcterms:modified xsi:type="dcterms:W3CDTF">2024-10-01T05:56:58Z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0x01010021D252A50587B745B4FA9F9AA3713483</vt:lpwstr>
  </property>
</Properties>
</file>