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80" r:id="rId9"/>
    <p:sldId id="281" r:id="rId10"/>
    <p:sldId id="260" r:id="rId11"/>
    <p:sldId id="261" r:id="rId12"/>
    <p:sldId id="279" r:id="rId13"/>
    <p:sldId id="262" r:id="rId14"/>
    <p:sldId id="263" r:id="rId15"/>
    <p:sldId id="264" r:id="rId16"/>
    <p:sldId id="265" r:id="rId17"/>
    <p:sldId id="266" r:id="rId18"/>
    <p:sldId id="267" r:id="rId19"/>
    <p:sldId id="283" r:id="rId20"/>
    <p:sldId id="285" r:id="rId21"/>
    <p:sldId id="268" r:id="rId22"/>
    <p:sldId id="269" r:id="rId23"/>
    <p:sldId id="284" r:id="rId24"/>
    <p:sldId id="270" r:id="rId25"/>
    <p:sldId id="271" r:id="rId26"/>
    <p:sldId id="272" r:id="rId27"/>
    <p:sldId id="273" r:id="rId28"/>
    <p:sldId id="282" r:id="rId29"/>
    <p:sldId id="274" r:id="rId30"/>
    <p:sldId id="275" r:id="rId31"/>
    <p:sldId id="276" r:id="rId32"/>
    <p:sldId id="277" r:id="rId33"/>
    <p:sldId id="278" r:id="rId34"/>
  </p:sldIdLst>
  <p:sldSz cx="9144000" cy="5143500" type="screen16x9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Playfair Display" panose="000005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3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907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7202025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7202025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1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811384" y="1635909"/>
            <a:ext cx="5381896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CMPE371</a:t>
            </a:r>
            <a:br>
              <a:rPr lang="tr-TR" dirty="0"/>
            </a:br>
            <a:r>
              <a:rPr lang="tr-TR" sz="2000" dirty="0"/>
              <a:t>Analysis of Algorithms</a:t>
            </a:r>
            <a:br>
              <a:rPr lang="tr-TR" sz="2000" dirty="0"/>
            </a:br>
            <a:r>
              <a:rPr lang="tr-TR" sz="2000" dirty="0"/>
              <a:t>FALL 202</a:t>
            </a:r>
            <a:r>
              <a:rPr lang="en-GB" sz="2000" dirty="0"/>
              <a:t>2</a:t>
            </a:r>
            <a:r>
              <a:rPr lang="tr-TR" sz="2000" dirty="0"/>
              <a:t>-202</a:t>
            </a:r>
            <a:r>
              <a:rPr lang="en-GB" sz="2000" dirty="0"/>
              <a:t>3</a:t>
            </a:r>
            <a:br>
              <a:rPr lang="tr-TR" sz="2000" dirty="0"/>
            </a:br>
            <a:r>
              <a:rPr lang="tr-TR" sz="2000" dirty="0"/>
              <a:t>Lecture 1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19063"/>
            <a:ext cx="8229599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948A56-C40E-4F90-9BBD-DEC1BD2E9D80}"/>
              </a:ext>
            </a:extLst>
          </p:cNvPr>
          <p:cNvSpPr/>
          <p:nvPr/>
        </p:nvSpPr>
        <p:spPr>
          <a:xfrm>
            <a:off x="1299029" y="537029"/>
            <a:ext cx="5573485" cy="48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C5733-9846-451A-B38C-3A58E19C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5998"/>
            <a:ext cx="6720114" cy="1064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206A2-506C-4FE4-B503-88DAC4D2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" y="2632529"/>
            <a:ext cx="6887029" cy="2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Running Time – Definition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3709851"/>
          </a:xfrm>
        </p:spPr>
        <p:txBody>
          <a:bodyPr/>
          <a:lstStyle/>
          <a:p>
            <a:r>
              <a:rPr lang="en-US" altLang="en-US" dirty="0"/>
              <a:t>Call each simple instruction and access to a word of memory a “</a:t>
            </a:r>
            <a:r>
              <a:rPr lang="en-US" altLang="en-US" dirty="0">
                <a:solidFill>
                  <a:srgbClr val="CC0000"/>
                </a:solidFill>
              </a:rPr>
              <a:t>primitive operation</a:t>
            </a:r>
            <a:r>
              <a:rPr lang="en-US" altLang="en-US" dirty="0"/>
              <a:t>” or “</a:t>
            </a:r>
            <a:r>
              <a:rPr lang="en-US" altLang="en-US" dirty="0">
                <a:solidFill>
                  <a:srgbClr val="CC0000"/>
                </a:solidFill>
              </a:rPr>
              <a:t>step</a:t>
            </a:r>
            <a:r>
              <a:rPr lang="en-US" altLang="en-US" dirty="0"/>
              <a:t>.”</a:t>
            </a:r>
            <a:endParaRPr lang="tr-TR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hlink"/>
                </a:solidFill>
              </a:rPr>
              <a:t>Running time</a:t>
            </a:r>
            <a:r>
              <a:rPr lang="en-US" altLang="en-US" dirty="0"/>
              <a:t> of an algorithm </a:t>
            </a:r>
            <a:r>
              <a:rPr lang="en-US" altLang="en-US" dirty="0">
                <a:solidFill>
                  <a:schemeClr val="hlink"/>
                </a:solidFill>
              </a:rPr>
              <a:t>for a given input</a:t>
            </a:r>
            <a:r>
              <a:rPr lang="en-US" altLang="en-US" dirty="0">
                <a:solidFill>
                  <a:schemeClr val="tx1"/>
                </a:solidFill>
              </a:rPr>
              <a:t> is 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CC0000"/>
                </a:solidFill>
              </a:rPr>
              <a:t>number of steps</a:t>
            </a:r>
            <a:r>
              <a:rPr lang="en-US" altLang="en-US" dirty="0"/>
              <a:t> executed by the algorithm on that </a:t>
            </a:r>
            <a:r>
              <a:rPr lang="en-US" altLang="en-US" b="1" dirty="0">
                <a:solidFill>
                  <a:srgbClr val="CC0000"/>
                </a:solidFill>
              </a:rPr>
              <a:t>input</a:t>
            </a:r>
            <a:r>
              <a:rPr lang="en-US" altLang="en-US" dirty="0"/>
              <a:t>.</a:t>
            </a:r>
            <a:endParaRPr lang="tr-TR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Often referred to as the </a:t>
            </a:r>
            <a:r>
              <a:rPr lang="en-US" altLang="en-US" b="1" i="1" dirty="0">
                <a:solidFill>
                  <a:srgbClr val="CC0000"/>
                </a:solidFill>
              </a:rPr>
              <a:t>complexity</a:t>
            </a:r>
            <a:r>
              <a:rPr lang="en-US" altLang="en-US" dirty="0"/>
              <a:t> of the algorithm.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010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Complexity and Input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3709851"/>
          </a:xfrm>
        </p:spPr>
        <p:txBody>
          <a:bodyPr/>
          <a:lstStyle/>
          <a:p>
            <a:r>
              <a:rPr lang="en-US" altLang="en-US" dirty="0">
                <a:solidFill>
                  <a:srgbClr val="CC0000"/>
                </a:solidFill>
              </a:rPr>
              <a:t>Complexity </a:t>
            </a:r>
            <a:r>
              <a:rPr lang="en-US" altLang="en-US" dirty="0">
                <a:solidFill>
                  <a:schemeClr val="tx1"/>
                </a:solidFill>
              </a:rPr>
              <a:t>of an algorithm generally</a:t>
            </a:r>
            <a:r>
              <a:rPr lang="en-US" altLang="en-US" dirty="0">
                <a:solidFill>
                  <a:srgbClr val="CC0000"/>
                </a:solidFill>
              </a:rPr>
              <a:t> depends on</a:t>
            </a:r>
          </a:p>
          <a:p>
            <a:pPr lvl="1"/>
            <a:r>
              <a:rPr lang="en-US" altLang="en-US" b="1" dirty="0">
                <a:solidFill>
                  <a:schemeClr val="hlink"/>
                </a:solidFill>
              </a:rPr>
              <a:t>Size of input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Input size depends on the problem.</a:t>
            </a:r>
          </a:p>
          <a:p>
            <a:pPr lvl="3"/>
            <a:r>
              <a:rPr lang="en-US" altLang="en-US" u="sng" dirty="0">
                <a:solidFill>
                  <a:schemeClr val="hlink"/>
                </a:solidFill>
              </a:rPr>
              <a:t>Examples</a:t>
            </a:r>
            <a:r>
              <a:rPr lang="en-US" altLang="en-US" dirty="0"/>
              <a:t>: N</a:t>
            </a:r>
            <a:r>
              <a:rPr lang="tr-TR" altLang="en-US" dirty="0"/>
              <a:t>umber</a:t>
            </a:r>
            <a:r>
              <a:rPr lang="en-US" altLang="en-US" dirty="0"/>
              <a:t> of items to be sorted.</a:t>
            </a:r>
          </a:p>
          <a:p>
            <a:pPr lvl="3"/>
            <a:r>
              <a:rPr lang="en-US" altLang="en-US" dirty="0"/>
              <a:t> N</a:t>
            </a:r>
            <a:r>
              <a:rPr lang="tr-TR" altLang="en-US" dirty="0"/>
              <a:t>umber</a:t>
            </a:r>
            <a:r>
              <a:rPr lang="en-US" altLang="en-US" dirty="0"/>
              <a:t> of vertices and edges in a graph.</a:t>
            </a:r>
          </a:p>
          <a:p>
            <a:pPr lvl="1"/>
            <a:r>
              <a:rPr lang="en-US" altLang="en-US" b="1" dirty="0">
                <a:solidFill>
                  <a:schemeClr val="hlink"/>
                </a:solidFill>
              </a:rPr>
              <a:t>Other characteristics of the input data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Are the items already sorted? </a:t>
            </a:r>
          </a:p>
          <a:p>
            <a:pPr lvl="2"/>
            <a:r>
              <a:rPr lang="en-US" altLang="en-US" dirty="0"/>
              <a:t>Are there cycles in the graph?</a:t>
            </a:r>
          </a:p>
        </p:txBody>
      </p:sp>
    </p:spTree>
    <p:extLst>
      <p:ext uri="{BB962C8B-B14F-4D97-AF65-F5344CB8AC3E}">
        <p14:creationId xmlns:p14="http://schemas.microsoft.com/office/powerpoint/2010/main" val="305653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20" y="0"/>
            <a:ext cx="8520600" cy="626100"/>
          </a:xfrm>
        </p:spPr>
        <p:txBody>
          <a:bodyPr/>
          <a:lstStyle/>
          <a:p>
            <a:r>
              <a:rPr lang="en-US" altLang="en-US" dirty="0"/>
              <a:t>Worst, Average, and Best-case Complexity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3839" y="670560"/>
            <a:ext cx="8292737" cy="417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 sz="3200" kern="1200">
                <a:solidFill>
                  <a:srgbClr val="01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s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</a:rPr>
              <a:t>Worst-case Complexity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Maximum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steps the algorithm takes for any possible input.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Most tractable measure.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</a:rPr>
              <a:t>Average-case Complexity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Average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of the running times of all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possible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 inputs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Demands a definition of probability of each input, which is usually difficult to provide and to analyze.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</a:rPr>
              <a:t>Best-case Complexity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</a:rPr>
              <a:t>Minimum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number of steps for any possible input.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Not a useful measure.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138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Pseudo-code representation of an algorithm</a:t>
            </a:r>
            <a:endParaRPr lang="en-US" dirty="0"/>
          </a:p>
        </p:txBody>
      </p:sp>
      <p:pic>
        <p:nvPicPr>
          <p:cNvPr id="4097" name="Picture 6" descr="Description: MC90043475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" y="323260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scription: BD14866_"/>
          <p:cNvPicPr>
            <a:picLocks noChangeAspect="1" noChangeArrowheads="1"/>
          </p:cNvPicPr>
          <p:nvPr/>
        </p:nvPicPr>
        <p:blipFill>
          <a:blip r:embed="rId3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504"/>
            <a:ext cx="153988" cy="1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594" y="1509487"/>
            <a:ext cx="73144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analyze easily an algorithm,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 need to represent it in a way that is:</a:t>
            </a:r>
            <a:endParaRPr kumimoji="0" lang="tr-T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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clear and straightforward    (the brain must easily comprehend its structure)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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without any detail of implementation    (unnecessary for analysis)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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independent from any programming language    (meant for the brain, not for a computer)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610394" y="2891817"/>
            <a:ext cx="788917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flowchart representation of an algorithm is mostly outdated and not suitable for analysis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6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87383"/>
            <a:ext cx="8520600" cy="4281492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pseudo-code conventions: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11430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based on the principles of </a:t>
            </a:r>
            <a:r>
              <a:rPr lang="en-US" i="1" dirty="0"/>
              <a:t>structured programming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   (sequential structure, conditional structure, iterative structure)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based on data abstraction:</a:t>
            </a:r>
          </a:p>
          <a:p>
            <a:pPr marL="114300" indent="0">
              <a:buNone/>
            </a:pPr>
            <a:r>
              <a:rPr lang="en-US" dirty="0"/>
              <a:t>    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no variable declarations, no types</a:t>
            </a:r>
          </a:p>
          <a:p>
            <a:pPr marL="114300" indent="0">
              <a:buNone/>
            </a:pPr>
            <a:r>
              <a:rPr lang="en-US" dirty="0"/>
              <a:t>    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we do not specify any memory allocation</a:t>
            </a:r>
          </a:p>
          <a:p>
            <a:pPr marL="114300" indent="0">
              <a:buNone/>
            </a:pPr>
            <a:r>
              <a:rPr lang="en-US" dirty="0"/>
              <a:t>    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no pointers, no pointer arithmetic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0131D-3D12-4E9F-96D3-708D494E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5" y="178460"/>
            <a:ext cx="7029855" cy="1478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76E50-47B5-4385-BB38-346EDEB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1" y="1856194"/>
            <a:ext cx="4332051" cy="765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DDB78-E89F-48A0-B435-5A9D7FC51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1" y="2820567"/>
            <a:ext cx="5629072" cy="2191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4161A-B32C-410E-B384-9A89052DD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166" y="3163420"/>
            <a:ext cx="3623983" cy="13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6C3C01B-B748-4F80-9373-EA0D0D20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95" y="1135255"/>
            <a:ext cx="8192210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3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1920"/>
            <a:ext cx="8520600" cy="4868091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i="1" dirty="0"/>
              <a:t>input - output</a:t>
            </a:r>
            <a:r>
              <a:rPr lang="en-US" dirty="0"/>
              <a:t> operations</a:t>
            </a:r>
            <a:endParaRPr lang="tr-TR" dirty="0"/>
          </a:p>
          <a:p>
            <a:pPr marL="114300" indent="0">
              <a:buNone/>
            </a:pPr>
            <a:r>
              <a:rPr lang="tr-TR" dirty="0"/>
              <a:t>	</a:t>
            </a:r>
            <a:r>
              <a:rPr lang="en-US" i="1" dirty="0"/>
              <a:t>assignment:</a:t>
            </a:r>
            <a:r>
              <a:rPr lang="en-US" dirty="0"/>
              <a:t>    variable  </a:t>
            </a:r>
            <a:r>
              <a:rPr lang="en-US" dirty="0">
                <a:sym typeface="Symbol"/>
              </a:rPr>
              <a:t></a:t>
            </a:r>
            <a:r>
              <a:rPr lang="en-US" dirty="0"/>
              <a:t>  value</a:t>
            </a:r>
          </a:p>
          <a:p>
            <a:r>
              <a:rPr lang="en-US" i="1" dirty="0"/>
              <a:t>if-then-else</a:t>
            </a:r>
            <a:r>
              <a:rPr lang="en-US" dirty="0"/>
              <a:t> construct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i="1" dirty="0"/>
              <a:t>while</a:t>
            </a:r>
            <a:r>
              <a:rPr lang="en-US" dirty="0"/>
              <a:t> construct </a:t>
            </a:r>
            <a:endParaRPr lang="tr-TR" dirty="0"/>
          </a:p>
          <a:p>
            <a:endParaRPr lang="en-US" dirty="0"/>
          </a:p>
          <a:p>
            <a:r>
              <a:rPr lang="en-US" i="1" dirty="0"/>
              <a:t>block of code</a:t>
            </a:r>
            <a:r>
              <a:rPr lang="en-US" dirty="0"/>
              <a:t> represented with indentation and vertically stretched square bracket  </a:t>
            </a:r>
            <a:endParaRPr lang="tr-TR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  <a:r>
              <a:rPr lang="en-US" i="1" dirty="0"/>
              <a:t>1D array:</a:t>
            </a:r>
            <a:r>
              <a:rPr lang="en-US" dirty="0"/>
              <a:t>    A[1..n]    with 1..n range of the index                       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element: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i="1" dirty="0"/>
              <a:t>2D array:</a:t>
            </a:r>
            <a:r>
              <a:rPr lang="en-US" dirty="0"/>
              <a:t>    A[1..n , 1..m]    with 1..n and 1..m ranges of indices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element: A[</a:t>
            </a:r>
            <a:r>
              <a:rPr lang="en-US" dirty="0" err="1"/>
              <a:t>i</a:t>
            </a:r>
            <a:r>
              <a:rPr lang="en-US" dirty="0"/>
              <a:t> , j]</a:t>
            </a:r>
          </a:p>
          <a:p>
            <a:pPr marL="114300" indent="0">
              <a:buNone/>
            </a:pPr>
            <a:endParaRPr lang="tr-TR" i="1" dirty="0"/>
          </a:p>
          <a:p>
            <a:pPr marL="114300" indent="0">
              <a:buNone/>
            </a:pPr>
            <a:r>
              <a:rPr lang="en-US" i="1" dirty="0"/>
              <a:t>function call:</a:t>
            </a:r>
            <a:r>
              <a:rPr lang="en-US" dirty="0"/>
              <a:t>    similar to C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arguments are passed by value</a:t>
            </a:r>
          </a:p>
          <a:p>
            <a:pPr marL="114300" indent="0">
              <a:buNone/>
            </a:pPr>
            <a:r>
              <a:rPr lang="en-US" dirty="0"/>
              <a:t>                                                    </a:t>
            </a:r>
            <a:r>
              <a:rPr lang="tr-TR" dirty="0"/>
              <a:t>             </a:t>
            </a:r>
            <a:r>
              <a:rPr lang="en-US" dirty="0"/>
              <a:t> except for arrays that are passed by reference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04" y="2571750"/>
            <a:ext cx="114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4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19" y="-148045"/>
            <a:ext cx="6261100" cy="50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6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Lecture 1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23014" y="112579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tr-TR" b="1" dirty="0">
                <a:solidFill>
                  <a:srgbClr val="FF0000"/>
                </a:solidFill>
              </a:rPr>
              <a:t>Running Time Analysis of Algorithms</a:t>
            </a:r>
          </a:p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Pseudo-code representation of an algorithm</a:t>
            </a:r>
            <a:endParaRPr lang="en-US" dirty="0"/>
          </a:p>
          <a:p>
            <a:r>
              <a:rPr lang="en-US" b="1" dirty="0"/>
              <a:t>Analyzing algorithms</a:t>
            </a:r>
            <a:endParaRPr lang="en-US" dirty="0"/>
          </a:p>
          <a:p>
            <a:r>
              <a:rPr lang="en-US" b="1" dirty="0"/>
              <a:t>Measuring the running time and memory size of an algorithm</a:t>
            </a:r>
            <a:endParaRPr lang="en-US" dirty="0"/>
          </a:p>
          <a:p>
            <a:r>
              <a:rPr lang="en-US" b="1" dirty="0"/>
              <a:t>Calculating the running time and memory size of an iterative algorithm</a:t>
            </a:r>
            <a:endParaRPr lang="en-US" dirty="0"/>
          </a:p>
          <a:p>
            <a:r>
              <a:rPr lang="en-US" b="1" dirty="0"/>
              <a:t>Order of growth of a function, asymptotic notations</a:t>
            </a:r>
            <a:endParaRPr lang="en-US" dirty="0"/>
          </a:p>
          <a:p>
            <a:r>
              <a:rPr lang="en-US" b="1" dirty="0"/>
              <a:t>Calculating the algorithmic complexity of an iterative algorithm: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practical rules</a:t>
            </a:r>
            <a:endParaRPr lang="en-US" dirty="0"/>
          </a:p>
          <a:p>
            <a:r>
              <a:rPr lang="en-US" b="1" dirty="0"/>
              <a:t>Calculating the algorithmic complexity of a recursive algorithm: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recursion tree method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0B391-5FC9-4E85-B27E-112BE6380080}"/>
              </a:ext>
            </a:extLst>
          </p:cNvPr>
          <p:cNvSpPr txBox="1"/>
          <p:nvPr/>
        </p:nvSpPr>
        <p:spPr>
          <a:xfrm>
            <a:off x="3902352" y="419344"/>
            <a:ext cx="4741262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685800"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Programming </a:t>
            </a:r>
            <a:r>
              <a:rPr lang="tr-T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Techniques</a:t>
            </a:r>
            <a:endParaRPr lang="en-US" sz="1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Brute force approach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and conquer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Greedy algorithms: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endParaRPr lang="tr-T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activity selection problem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endParaRPr lang="tr-T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fractional knapsack problem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Dynamic programming: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matrix chain multiplication problem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longest common subsequence problem</a:t>
            </a:r>
            <a:endParaRPr lang="tr-T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endParaRPr lang="tr-T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Graph Algorithms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2B363-1A3D-403F-97CF-17A22291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40" y="817528"/>
            <a:ext cx="6044119" cy="3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Analyzing algorithms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must analyze an algorithm in order to predict the costs of executing it on a computer: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running time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necessary to execute the code</a:t>
            </a:r>
            <a:r>
              <a:rPr lang="tr-TR" dirty="0"/>
              <a:t>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T(n), </a:t>
            </a:r>
            <a:r>
              <a:rPr lang="tr-TR" dirty="0">
                <a:solidFill>
                  <a:srgbClr val="FF0000"/>
                </a:solidFill>
              </a:rPr>
              <a:t>n</a:t>
            </a:r>
            <a:r>
              <a:rPr lang="tr-TR" dirty="0"/>
              <a:t>: input size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size of memory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necessary for the data structures of the code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7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why we should know the costs of an algorithm before coding it: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58833"/>
            <a:ext cx="8520600" cy="30100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better to know in advance if the </a:t>
            </a:r>
            <a:r>
              <a:rPr lang="en-US" dirty="0" err="1"/>
              <a:t>algo</a:t>
            </a:r>
            <a:r>
              <a:rPr lang="tr-TR" dirty="0"/>
              <a:t>rithm</a:t>
            </a:r>
            <a:r>
              <a:rPr lang="en-US" dirty="0"/>
              <a:t> can be executed with affordable costs: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running time of at most a few months...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memory size inferior to the RAM (or virtual memory) of our computer.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find the </a:t>
            </a:r>
            <a:r>
              <a:rPr lang="en-US" i="1" dirty="0">
                <a:solidFill>
                  <a:schemeClr val="tx1"/>
                </a:solidFill>
              </a:rPr>
              <a:t>bottlenecks</a:t>
            </a:r>
            <a:r>
              <a:rPr lang="en-US" dirty="0"/>
              <a:t>, i.e. the parts of the program that will take the most time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compare the efficiencies of two (or more) algorithms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ighlight>
                  <a:srgbClr val="00FF00"/>
                </a:highlight>
                <a:latin typeface="Times New Roman"/>
                <a:ea typeface="Times New Roman"/>
              </a:rPr>
              <a:t>we assume a generic model of computer: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only one CPU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instructions are executed one after the other</a:t>
            </a:r>
            <a:endParaRPr lang="en-US" sz="1100" dirty="0">
              <a:latin typeface="Times New Roman"/>
              <a:ea typeface="Times New Roman"/>
            </a:endParaRPr>
          </a:p>
          <a:p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no parallelism, no concurrency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327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quantifying problem size and costs: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36617"/>
            <a:ext cx="7646126" cy="36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AE1B0F-855E-4C73-A31C-57AE85E06773}"/>
              </a:ext>
            </a:extLst>
          </p:cNvPr>
          <p:cNvSpPr/>
          <p:nvPr/>
        </p:nvSpPr>
        <p:spPr>
          <a:xfrm>
            <a:off x="660400" y="1589314"/>
            <a:ext cx="7017657" cy="1901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CD0B1-0BD7-41AA-939C-935AD432E4CA}"/>
              </a:ext>
            </a:extLst>
          </p:cNvPr>
          <p:cNvSpPr/>
          <p:nvPr/>
        </p:nvSpPr>
        <p:spPr>
          <a:xfrm>
            <a:off x="736600" y="4013199"/>
            <a:ext cx="7153366" cy="920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4D5A4A-082E-4999-B53B-A3F986BAE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16857"/>
          </a:xfrm>
        </p:spPr>
        <p:txBody>
          <a:bodyPr/>
          <a:lstStyle/>
          <a:p>
            <a:pPr eaLnBrk="1" hangingPunct="1"/>
            <a:r>
              <a:rPr lang="tr-TR" altLang="en-US" sz="3200" b="1" i="1" dirty="0">
                <a:solidFill>
                  <a:srgbClr val="F87422"/>
                </a:solidFill>
              </a:rPr>
              <a:t>Insertion Sort</a:t>
            </a:r>
            <a:endParaRPr lang="en-US" altLang="en-US" sz="3200" b="1" i="1" dirty="0">
              <a:solidFill>
                <a:srgbClr val="F874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992FE-2C6C-4779-A82D-9734EE3E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" y="537028"/>
            <a:ext cx="8911771" cy="44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F652E5-6EFA-4BEE-8638-9A73571E2C88}"/>
              </a:ext>
            </a:extLst>
          </p:cNvPr>
          <p:cNvSpPr/>
          <p:nvPr/>
        </p:nvSpPr>
        <p:spPr>
          <a:xfrm>
            <a:off x="4572000" y="1444171"/>
            <a:ext cx="49348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66DEB-0BDE-4E46-941E-7835C92D6BA9}"/>
              </a:ext>
            </a:extLst>
          </p:cNvPr>
          <p:cNvSpPr/>
          <p:nvPr/>
        </p:nvSpPr>
        <p:spPr>
          <a:xfrm>
            <a:off x="5740400" y="2426607"/>
            <a:ext cx="49348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running time as a function: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563688"/>
            <a:ext cx="6281737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58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best case - average case - worst case: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given </a:t>
            </a:r>
            <a:r>
              <a:rPr lang="en-US" b="1" dirty="0"/>
              <a:t>n</a:t>
            </a:r>
            <a:r>
              <a:rPr lang="en-US" dirty="0"/>
              <a:t>, </a:t>
            </a:r>
            <a:r>
              <a:rPr lang="en-US" b="1" dirty="0"/>
              <a:t>T(n)</a:t>
            </a:r>
            <a:r>
              <a:rPr lang="en-US" dirty="0"/>
              <a:t> varies between</a:t>
            </a:r>
          </a:p>
          <a:p>
            <a:endParaRPr lang="en-US" dirty="0"/>
          </a:p>
          <a:p>
            <a:r>
              <a:rPr lang="en-US" dirty="0"/>
              <a:t>        its </a:t>
            </a:r>
            <a:r>
              <a:rPr lang="en-US" i="1" dirty="0">
                <a:solidFill>
                  <a:srgbClr val="FF0000"/>
                </a:solidFill>
              </a:rPr>
              <a:t>best case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value (when the code runs in the shortest possible time)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        its </a:t>
            </a:r>
            <a:r>
              <a:rPr lang="en-US" i="1" dirty="0">
                <a:solidFill>
                  <a:srgbClr val="FF0000"/>
                </a:solidFill>
              </a:rPr>
              <a:t>worst case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value (when the code runs in the longest possible time)</a:t>
            </a:r>
          </a:p>
          <a:p>
            <a:endParaRPr lang="tr-TR" dirty="0"/>
          </a:p>
          <a:p>
            <a:r>
              <a:rPr lang="en-US" dirty="0"/>
              <a:t>most of the time, </a:t>
            </a:r>
            <a:r>
              <a:rPr lang="en-US" b="1" dirty="0"/>
              <a:t>T(n)</a:t>
            </a:r>
            <a:r>
              <a:rPr lang="en-US" dirty="0"/>
              <a:t> is around its </a:t>
            </a:r>
            <a:r>
              <a:rPr lang="en-US" i="1" dirty="0">
                <a:solidFill>
                  <a:srgbClr val="FF0000"/>
                </a:solidFill>
              </a:rPr>
              <a:t>average case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value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42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866" y="473207"/>
            <a:ext cx="8520600" cy="341640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best case - worst case analysis: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find in the code  the test(s) over the data</a:t>
            </a:r>
          </a:p>
          <a:p>
            <a:pPr marL="11430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choose for these test(s) the values that </a:t>
            </a:r>
            <a:r>
              <a:rPr lang="en-US" dirty="0">
                <a:solidFill>
                  <a:srgbClr val="FF0000"/>
                </a:solidFill>
              </a:rPr>
              <a:t>minimize - maximize </a:t>
            </a:r>
            <a:r>
              <a:rPr lang="en-US" b="1" dirty="0"/>
              <a:t>T(n)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lower bound - upper bound for </a:t>
            </a:r>
            <a:r>
              <a:rPr lang="en-US" b="1" dirty="0"/>
              <a:t>T(n)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i="1" dirty="0">
                <a:solidFill>
                  <a:srgbClr val="FF0000"/>
                </a:solidFill>
              </a:rPr>
              <a:t>worst case is the most significant case :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we know things cannot be worse than that!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sym typeface="Symbol"/>
              </a:rPr>
              <a:t></a:t>
            </a:r>
            <a:r>
              <a:rPr lang="en-US" dirty="0"/>
              <a:t> very often, the average case happens to be nearly as bad as the worst case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47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1F69-570F-4593-9C19-466E2C55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Measuring the running time and memory size</a:t>
            </a:r>
            <a:r>
              <a:rPr lang="tr-T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of an algorithm</a:t>
            </a:r>
            <a:r>
              <a:rPr lang="tr-T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(T(n)):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18350-33F8-4C50-96D9-89A1968C961A}"/>
              </a:ext>
            </a:extLst>
          </p:cNvPr>
          <p:cNvSpPr txBox="1"/>
          <p:nvPr/>
        </p:nvSpPr>
        <p:spPr>
          <a:xfrm>
            <a:off x="613863" y="1323642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problem:  </a:t>
            </a:r>
            <a:r>
              <a:rPr lang="en-US" dirty="0"/>
              <a:t>to measure T(n) and the memory size, we must first write the code and run it !</a:t>
            </a:r>
          </a:p>
          <a:p>
            <a:endParaRPr lang="en-US" dirty="0"/>
          </a:p>
          <a:p>
            <a:r>
              <a:rPr lang="en-US" b="1" dirty="0"/>
              <a:t>measure the running time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b="1" dirty="0"/>
              <a:t>direct measure of physical time</a:t>
            </a:r>
          </a:p>
          <a:p>
            <a:r>
              <a:rPr lang="en-US" dirty="0"/>
              <a:t>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en-US" dirty="0"/>
              <a:t> use function  clock()  in C language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CBB08F-29F8-4577-A7D4-2BE9733F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63" y="2866200"/>
            <a:ext cx="6199187" cy="18859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r>
              <a:rPr lang="en-US" sz="12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#include &lt;</a:t>
            </a:r>
            <a:r>
              <a:rPr lang="en-US" sz="12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time.h</a:t>
            </a:r>
            <a:r>
              <a:rPr lang="en-US" sz="12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. . . . . 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clock_t</a:t>
            </a:r>
            <a:r>
              <a:rPr lang="en-US" sz="12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t0 = clock();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(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 ;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&lt;= n ;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for (j =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 ; j &lt;= n ;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j++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if (a[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][j] &lt; 0)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a[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][j] = a[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][j] * a[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][j];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printf</a:t>
            </a:r>
            <a:r>
              <a:rPr lang="en-US" sz="12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("\n running time = %f" , (double)(clock() - t0) / CLOCKS_PER_SEC);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. . . . . 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543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504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i="1" u="sng" dirty="0"/>
              <a:t>what is a computer program?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 set of instructions written in a specific programming language</a:t>
            </a:r>
          </a:p>
          <a:p>
            <a:pPr marL="114300" indent="0">
              <a:buNone/>
            </a:pPr>
            <a:r>
              <a:rPr lang="en-US" dirty="0"/>
              <a:t>that is complete enough for a computer to execute it automatically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u="sng" dirty="0"/>
              <a:t>what is an algorithm?</a:t>
            </a:r>
          </a:p>
          <a:p>
            <a:pPr marL="114300" indent="0">
              <a:buNone/>
            </a:pPr>
            <a:r>
              <a:rPr lang="en-US" dirty="0"/>
              <a:t>fundamental structure of a computer program</a:t>
            </a:r>
          </a:p>
          <a:p>
            <a:pPr marL="114300" indent="0">
              <a:buNone/>
            </a:pPr>
            <a:r>
              <a:rPr lang="en-US" dirty="0"/>
              <a:t>set of instructions written in an abstract form, pseudo-code or flowchart,</a:t>
            </a:r>
          </a:p>
          <a:p>
            <a:pPr marL="114300" indent="0">
              <a:buNone/>
            </a:pPr>
            <a:r>
              <a:rPr lang="en-US" dirty="0"/>
              <a:t>independently from any specific computer or programming language</a:t>
            </a:r>
            <a:endParaRPr lang="tr-TR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/>
              <a:t>  explains clearly to a human brain the general procedure to solve a problem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49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0A0AFC-A830-4C21-AA06-69D8FA9A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1" y="365075"/>
            <a:ext cx="6019800" cy="4191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CD7CC590-2986-40D1-AAAD-4D3235784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514" y="1339517"/>
            <a:ext cx="3769613" cy="149959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r>
              <a:rPr lang="en-US" sz="1200" b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int counter = 0;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(i = 1 ; i &lt;= n ; i++)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for (j = i + 1 ; j &lt;= n ; j++)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if (a[i][j] &lt; 0)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{  a[i][j] = a[i][j] * a[i][j];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1200" b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counter++;</a:t>
            </a: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}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printf("\n running time = %d" , counter);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365760"/>
            <a:ext cx="8520600" cy="420311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tr-TR" altLang="en-US" b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CC0000"/>
                </a:solidFill>
              </a:rPr>
              <a:t>Example:  sorting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input:  A sequence of numbers.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output:  An ordered permutation of the input.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issues:  correctness, efficiency, storage, etc.</a:t>
            </a:r>
            <a:endParaRPr lang="en-US" altLang="en-US" sz="3200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i="1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268415" y="1073740"/>
            <a:ext cx="6527800" cy="847725"/>
            <a:chOff x="838" y="1973"/>
            <a:chExt cx="4112" cy="53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073" y="1973"/>
              <a:ext cx="1533" cy="534"/>
            </a:xfrm>
            <a:prstGeom prst="flowChartProcess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506" y="2253"/>
              <a:ext cx="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586" y="2266"/>
              <a:ext cx="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43" y="2045"/>
              <a:ext cx="11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3200" b="1" i="1">
                  <a:solidFill>
                    <a:schemeClr val="hlink"/>
                  </a:solidFill>
                </a:rPr>
                <a:t>Algorithm</a:t>
              </a:r>
              <a:endParaRPr lang="en-US" altLang="en-US" sz="2800" b="1" i="1">
                <a:solidFill>
                  <a:schemeClr val="hlink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38" y="2045"/>
              <a:ext cx="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3200" b="1" i="1" dirty="0">
                  <a:solidFill>
                    <a:schemeClr val="hlink"/>
                  </a:solidFill>
                </a:rPr>
                <a:t>Input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095" y="2062"/>
              <a:ext cx="8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3200" b="1" i="1">
                  <a:solidFill>
                    <a:schemeClr val="hlink"/>
                  </a:solidFill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2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EB2787-071B-4427-AE42-B79C5487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83544"/>
          </a:xfrm>
        </p:spPr>
        <p:txBody>
          <a:bodyPr/>
          <a:lstStyle/>
          <a:p>
            <a:pPr eaLnBrk="1" hangingPunct="1"/>
            <a:r>
              <a:rPr lang="en-US" altLang="en-US" sz="3200" b="1" i="1">
                <a:solidFill>
                  <a:srgbClr val="F87422"/>
                </a:solidFill>
              </a:rPr>
              <a:t>The problem of sorting</a:t>
            </a:r>
            <a:br>
              <a:rPr lang="en-US" altLang="en-US" sz="4000" b="1" i="1">
                <a:solidFill>
                  <a:schemeClr val="tx1"/>
                </a:solidFill>
              </a:rPr>
            </a:br>
            <a:endParaRPr lang="en-US" altLang="en-US" sz="4000" b="1" i="1">
              <a:solidFill>
                <a:schemeClr val="tx1"/>
              </a:solidFill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04F8D14-550E-4BAF-9FA7-BD7D4AD7E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6068"/>
              </p:ext>
            </p:extLst>
          </p:nvPr>
        </p:nvGraphicFramePr>
        <p:xfrm>
          <a:off x="4514850" y="3321050"/>
          <a:ext cx="114300" cy="14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33E38CF3-C906-4DB4-BA2A-B74ECA169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148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1A8F629E-FC5B-4D2B-BBBB-30DBFB98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9144000" cy="385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1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4D5A4A-082E-4999-B53B-A3F986BAE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16857"/>
          </a:xfrm>
        </p:spPr>
        <p:txBody>
          <a:bodyPr/>
          <a:lstStyle/>
          <a:p>
            <a:pPr eaLnBrk="1" hangingPunct="1"/>
            <a:r>
              <a:rPr lang="tr-TR" altLang="en-US" sz="3200" b="1" i="1" dirty="0">
                <a:solidFill>
                  <a:srgbClr val="F87422"/>
                </a:solidFill>
              </a:rPr>
              <a:t>Insertion Sort</a:t>
            </a:r>
            <a:endParaRPr lang="en-US" altLang="en-US" sz="3200" b="1" i="1" dirty="0">
              <a:solidFill>
                <a:srgbClr val="F874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992FE-2C6C-4779-A82D-9734EE3E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" y="537028"/>
            <a:ext cx="8911771" cy="44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F652E5-6EFA-4BEE-8638-9A73571E2C88}"/>
              </a:ext>
            </a:extLst>
          </p:cNvPr>
          <p:cNvSpPr/>
          <p:nvPr/>
        </p:nvSpPr>
        <p:spPr>
          <a:xfrm>
            <a:off x="4572000" y="1444171"/>
            <a:ext cx="49348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66DEB-0BDE-4E46-941E-7835C92D6BA9}"/>
              </a:ext>
            </a:extLst>
          </p:cNvPr>
          <p:cNvSpPr/>
          <p:nvPr/>
        </p:nvSpPr>
        <p:spPr>
          <a:xfrm>
            <a:off x="5740400" y="2426607"/>
            <a:ext cx="49348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8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6754"/>
            <a:ext cx="8520600" cy="44121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FF0000"/>
                </a:solidFill>
                <a:latin typeface="Times New Roman"/>
                <a:ea typeface="Times New Roman"/>
              </a:rPr>
              <a:t>what are the costs of running a computer program on a computer?</a:t>
            </a:r>
            <a:endParaRPr lang="en-US" sz="11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some time and some memory...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cost analysis: we must have an idea of the </a:t>
            </a:r>
            <a:r>
              <a:rPr lang="en-US" i="1" dirty="0">
                <a:highlight>
                  <a:srgbClr val="00FFFF"/>
                </a:highlight>
                <a:latin typeface="Times New Roman"/>
                <a:ea typeface="Times New Roman"/>
              </a:rPr>
              <a:t>running time</a:t>
            </a:r>
            <a:r>
              <a:rPr lang="en-US" dirty="0">
                <a:latin typeface="Times New Roman"/>
                <a:ea typeface="Times New Roman"/>
              </a:rPr>
              <a:t> and </a:t>
            </a:r>
            <a:r>
              <a:rPr lang="en-US" i="1" dirty="0">
                <a:highlight>
                  <a:srgbClr val="00FFFF"/>
                </a:highlight>
                <a:latin typeface="Times New Roman"/>
                <a:ea typeface="Times New Roman"/>
              </a:rPr>
              <a:t>memory size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                            required to solve a problem of a certain size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maybe resolution becomes intractable when problem size increases...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(would require a PC to run for even longer than the age of the universe, 13 billion years)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i="1" dirty="0">
                <a:highlight>
                  <a:srgbClr val="00FFFF"/>
                </a:highlight>
                <a:latin typeface="Times New Roman"/>
                <a:ea typeface="Times New Roman"/>
              </a:rPr>
              <a:t>intractable</a:t>
            </a:r>
            <a:r>
              <a:rPr lang="en-US" i="1" dirty="0">
                <a:latin typeface="Times New Roman"/>
                <a:ea typeface="Times New Roman"/>
              </a:rPr>
              <a:t>:</a:t>
            </a:r>
            <a:r>
              <a:rPr lang="en-US" dirty="0">
                <a:latin typeface="Times New Roman"/>
                <a:ea typeface="Times New Roman"/>
              </a:rPr>
              <a:t>  possible in theory but impossible in practice...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no need to write a program if we realize that it will not be usable...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we should analyze the algorithm to know in advance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the costs of running it</a:t>
            </a:r>
            <a:endParaRPr lang="en-US" sz="11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" y="3689804"/>
            <a:ext cx="466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3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CC0000"/>
                </a:solidFill>
              </a:rPr>
              <a:t>Determining performance characteristics.</a:t>
            </a:r>
            <a:r>
              <a:rPr lang="en-US" altLang="en-US" dirty="0"/>
              <a:t> </a:t>
            </a:r>
            <a:endParaRPr lang="tr-TR" altLang="en-US" dirty="0"/>
          </a:p>
          <a:p>
            <a:pPr marL="114300" indent="0">
              <a:lnSpc>
                <a:spcPct val="90000"/>
              </a:lnSpc>
              <a:buNone/>
            </a:pPr>
            <a:r>
              <a:rPr lang="tr-TR" altLang="en-US" dirty="0"/>
              <a:t>	</a:t>
            </a:r>
            <a:r>
              <a:rPr lang="en-US" altLang="en-US" dirty="0"/>
              <a:t>(Predicting the resource requirements.)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Time, memory, communication bandwidth etc.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>
                <a:solidFill>
                  <a:schemeClr val="hlink"/>
                </a:solidFill>
              </a:rPr>
              <a:t>Computation time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/>
              <a:t>(running time) is of primary concern.</a:t>
            </a:r>
            <a:endParaRPr lang="tr-TR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CC0000"/>
                </a:solidFill>
              </a:rPr>
              <a:t>Why analyze algorithms?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chemeClr val="hlink"/>
                </a:solidFill>
              </a:rPr>
              <a:t>Choose</a:t>
            </a:r>
            <a:r>
              <a:rPr lang="en-US" altLang="en-US" dirty="0"/>
              <a:t> the </a:t>
            </a:r>
            <a:r>
              <a:rPr lang="en-US" altLang="en-US" b="1" dirty="0">
                <a:solidFill>
                  <a:schemeClr val="hlink"/>
                </a:solidFill>
              </a:rPr>
              <a:t>most efficient</a:t>
            </a:r>
            <a:r>
              <a:rPr lang="en-US" altLang="en-US" dirty="0"/>
              <a:t> of several possible algorithms for the same problem.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the best possible </a:t>
            </a:r>
            <a:r>
              <a:rPr lang="en-US" altLang="en-US" b="1" dirty="0">
                <a:solidFill>
                  <a:schemeClr val="hlink"/>
                </a:solidFill>
              </a:rPr>
              <a:t>running time</a:t>
            </a:r>
            <a:r>
              <a:rPr lang="en-US" altLang="en-US" dirty="0"/>
              <a:t> for a problem </a:t>
            </a:r>
            <a:r>
              <a:rPr lang="en-US" altLang="en-US" b="1" i="1" dirty="0">
                <a:solidFill>
                  <a:schemeClr val="hlink"/>
                </a:solidFill>
              </a:rPr>
              <a:t>reasonably </a:t>
            </a:r>
            <a:r>
              <a:rPr lang="tr-TR" altLang="en-US" b="1" i="1" dirty="0">
                <a:solidFill>
                  <a:schemeClr val="hlink"/>
                </a:solidFill>
              </a:rPr>
              <a:t> </a:t>
            </a:r>
            <a:r>
              <a:rPr lang="en-US" altLang="en-US" b="1" i="1" dirty="0">
                <a:solidFill>
                  <a:schemeClr val="hlink"/>
                </a:solidFill>
              </a:rPr>
              <a:t>finite</a:t>
            </a:r>
            <a:r>
              <a:rPr lang="en-US" altLang="en-US" dirty="0"/>
              <a:t> for practical purposes?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the algorithm </a:t>
            </a:r>
            <a:r>
              <a:rPr lang="en-US" altLang="en-US" b="1" dirty="0">
                <a:solidFill>
                  <a:schemeClr val="hlink"/>
                </a:solidFill>
              </a:rPr>
              <a:t>optimal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(best in some sense)? – Is something better possible?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C16E0AC-6854-43C8-B9E2-D140E9788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3214" y="63943"/>
            <a:ext cx="8229600" cy="434821"/>
          </a:xfrm>
        </p:spPr>
        <p:txBody>
          <a:bodyPr/>
          <a:lstStyle/>
          <a:p>
            <a:pPr eaLnBrk="1" hangingPunct="1"/>
            <a:r>
              <a:rPr lang="en-US" altLang="en-US" sz="1400" b="1" i="1">
                <a:solidFill>
                  <a:srgbClr val="F87422"/>
                </a:solidFill>
              </a:rPr>
              <a:t>Analysis of algorithms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60AE6C-B6BA-4FC0-9081-9C8E61DCD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84" y="498764"/>
            <a:ext cx="835183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The theoretical study of computer-program</a:t>
            </a:r>
          </a:p>
          <a:p>
            <a:pPr eaLnBrk="1" hangingPunct="1"/>
            <a:r>
              <a:rPr lang="en-US" altLang="en-US" i="1" dirty="0"/>
              <a:t>performance and resource usage.</a:t>
            </a:r>
            <a:endParaRPr lang="tr-TR" altLang="en-US" i="1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What’s more important than performance?</a:t>
            </a:r>
            <a:endParaRPr lang="tr-TR" altLang="en-US" dirty="0"/>
          </a:p>
          <a:p>
            <a:pPr eaLnBrk="1" hangingPunct="1"/>
            <a:r>
              <a:rPr lang="en-US" altLang="en-US" dirty="0"/>
              <a:t>• modularity</a:t>
            </a:r>
          </a:p>
          <a:p>
            <a:pPr eaLnBrk="1" hangingPunct="1"/>
            <a:r>
              <a:rPr lang="en-US" altLang="en-US" dirty="0"/>
              <a:t>• correctness</a:t>
            </a:r>
          </a:p>
          <a:p>
            <a:pPr eaLnBrk="1" hangingPunct="1"/>
            <a:r>
              <a:rPr lang="en-US" altLang="en-US" dirty="0"/>
              <a:t>• maintainability</a:t>
            </a:r>
          </a:p>
          <a:p>
            <a:pPr eaLnBrk="1" hangingPunct="1"/>
            <a:r>
              <a:rPr lang="en-US" altLang="en-US" dirty="0"/>
              <a:t>• functionality</a:t>
            </a:r>
          </a:p>
          <a:p>
            <a:pPr eaLnBrk="1" hangingPunct="1"/>
            <a:r>
              <a:rPr lang="en-US" altLang="en-US" dirty="0"/>
              <a:t>• robustness</a:t>
            </a:r>
          </a:p>
          <a:p>
            <a:pPr eaLnBrk="1" hangingPunct="1"/>
            <a:r>
              <a:rPr lang="en-US" altLang="en-US" dirty="0"/>
              <a:t>• user-friendliness</a:t>
            </a:r>
          </a:p>
          <a:p>
            <a:pPr eaLnBrk="1" hangingPunct="1"/>
            <a:r>
              <a:rPr lang="en-US" altLang="en-US" dirty="0"/>
              <a:t>• programmer time</a:t>
            </a:r>
          </a:p>
          <a:p>
            <a:pPr eaLnBrk="1" hangingPunct="1"/>
            <a:r>
              <a:rPr lang="en-US" altLang="en-US" dirty="0"/>
              <a:t>• simplicity</a:t>
            </a:r>
          </a:p>
          <a:p>
            <a:pPr eaLnBrk="1" hangingPunct="1"/>
            <a:r>
              <a:rPr lang="en-US" altLang="en-US" dirty="0"/>
              <a:t>• extensibility</a:t>
            </a:r>
          </a:p>
          <a:p>
            <a:pPr eaLnBrk="1" hangingPunct="1"/>
            <a:r>
              <a:rPr lang="en-US" altLang="en-US" dirty="0"/>
              <a:t>• reliability</a:t>
            </a:r>
          </a:p>
        </p:txBody>
      </p:sp>
    </p:spTree>
    <p:extLst>
      <p:ext uri="{BB962C8B-B14F-4D97-AF65-F5344CB8AC3E}">
        <p14:creationId xmlns:p14="http://schemas.microsoft.com/office/powerpoint/2010/main" val="3543367633"/>
      </p:ext>
    </p:extLst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83856-1832-447E-8C36-DFE193C40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9513D-2204-48F7-891C-BA95A8022C6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DAD976A-0620-4086-A341-127E89917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1513</Words>
  <Application>Microsoft Office PowerPoint</Application>
  <PresentationFormat>On-screen Show (16:9)</PresentationFormat>
  <Paragraphs>240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Lato</vt:lpstr>
      <vt:lpstr>Times New Roman</vt:lpstr>
      <vt:lpstr>Playfair Display</vt:lpstr>
      <vt:lpstr>Wingdings</vt:lpstr>
      <vt:lpstr>Arial</vt:lpstr>
      <vt:lpstr>Coral</vt:lpstr>
      <vt:lpstr>Equation</vt:lpstr>
      <vt:lpstr>CMPE371 Analysis of Algorithms FALL 2022-2023 Lecture 1</vt:lpstr>
      <vt:lpstr>Lecture 1</vt:lpstr>
      <vt:lpstr>Introduction</vt:lpstr>
      <vt:lpstr>PowerPoint Presentation</vt:lpstr>
      <vt:lpstr>The problem of sorting </vt:lpstr>
      <vt:lpstr>Insertion Sort</vt:lpstr>
      <vt:lpstr>PowerPoint Presentation</vt:lpstr>
      <vt:lpstr>Algorithm Analysis</vt:lpstr>
      <vt:lpstr>Analysis of algorithms</vt:lpstr>
      <vt:lpstr>PowerPoint Presentation</vt:lpstr>
      <vt:lpstr>Running Time – Definition</vt:lpstr>
      <vt:lpstr>Complexity and Input</vt:lpstr>
      <vt:lpstr>Worst, Average, and Best-case Complexity</vt:lpstr>
      <vt:lpstr>Pseudo-code representation of an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Analyzing algorithms </vt:lpstr>
      <vt:lpstr>why we should know the costs of an algorithm before coding it: </vt:lpstr>
      <vt:lpstr>PowerPoint Presentation</vt:lpstr>
      <vt:lpstr>quantifying problem size and costs: </vt:lpstr>
      <vt:lpstr>Insertion Sort</vt:lpstr>
      <vt:lpstr>running time as a function: </vt:lpstr>
      <vt:lpstr>best case - average case - worst case: </vt:lpstr>
      <vt:lpstr>PowerPoint Presentation</vt:lpstr>
      <vt:lpstr>Measuring the running time and memory size of an algorithm  (T(n)):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</dc:title>
  <dc:creator>Asst.Prof.Dr. Ahmet Unveren</dc:creator>
  <cp:lastModifiedBy>Ahmet UNVEREN</cp:lastModifiedBy>
  <cp:revision>31</cp:revision>
  <dcterms:modified xsi:type="dcterms:W3CDTF">2022-09-28T06:20:16Z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