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41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69" r:id="rId18"/>
    <p:sldId id="426" r:id="rId19"/>
    <p:sldId id="462" r:id="rId20"/>
    <p:sldId id="438" r:id="rId21"/>
    <p:sldId id="458" r:id="rId22"/>
    <p:sldId id="391" r:id="rId23"/>
    <p:sldId id="439" r:id="rId24"/>
    <p:sldId id="270" r:id="rId25"/>
    <p:sldId id="271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282" r:id="rId37"/>
    <p:sldId id="283" r:id="rId38"/>
    <p:sldId id="284" r:id="rId39"/>
    <p:sldId id="285" r:id="rId40"/>
  </p:sldIdLst>
  <p:sldSz cx="9144000" cy="5143500" type="screen16x9"/>
  <p:notesSz cx="6858000" cy="9144000"/>
  <p:embeddedFontLs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Playfair Display" panose="000005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907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236521C-E90C-4484-B793-CB7690E78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5135F64-B2B9-4FE6-9457-C1EA5CC7E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3852623-0EA3-4E1E-ABB1-BE26836AC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3531640-F481-4BAA-A0C9-4471B6588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04BCF32-834C-4BCA-ABF2-95A6F8202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22FE41D-DA41-4942-A945-1103834C0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B03552B-2726-411B-B857-0737F080B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101CC78-D1C8-4E55-B19A-72162B228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1701BEA-C4F9-427A-8462-8027F6BD0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876FEAC-55B7-4274-9BEE-FB1E72293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0065B6-1A45-4108-849E-4D7E974F8F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Comp 122</a:t>
            </a:r>
          </a:p>
        </p:txBody>
      </p:sp>
    </p:spTree>
    <p:extLst>
      <p:ext uri="{BB962C8B-B14F-4D97-AF65-F5344CB8AC3E}">
        <p14:creationId xmlns:p14="http://schemas.microsoft.com/office/powerpoint/2010/main" val="15614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681BCE-F3FC-4701-B303-6B1FEB0A67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Comp 122</a:t>
            </a:r>
          </a:p>
        </p:txBody>
      </p:sp>
    </p:spTree>
    <p:extLst>
      <p:ext uri="{BB962C8B-B14F-4D97-AF65-F5344CB8AC3E}">
        <p14:creationId xmlns:p14="http://schemas.microsoft.com/office/powerpoint/2010/main" val="422116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811384" y="1635909"/>
            <a:ext cx="5381896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CMPE371</a:t>
            </a:r>
            <a:br>
              <a:rPr lang="tr-TR" dirty="0"/>
            </a:br>
            <a:r>
              <a:rPr lang="tr-TR" sz="2000" dirty="0"/>
              <a:t>Analysis of Algorithms</a:t>
            </a:r>
            <a:br>
              <a:rPr lang="tr-TR" sz="2000" dirty="0"/>
            </a:br>
            <a:r>
              <a:rPr lang="tr-TR" sz="2000" dirty="0"/>
              <a:t>FALL 202</a:t>
            </a:r>
            <a:r>
              <a:rPr lang="en-US" sz="2000" dirty="0"/>
              <a:t>2</a:t>
            </a:r>
            <a:r>
              <a:rPr lang="tr-TR" sz="2000" dirty="0"/>
              <a:t>-202</a:t>
            </a:r>
            <a:r>
              <a:rPr lang="en-US" sz="2000" dirty="0"/>
              <a:t>3</a:t>
            </a:r>
            <a:br>
              <a:rPr lang="tr-TR" sz="2000" dirty="0"/>
            </a:br>
            <a:r>
              <a:rPr lang="tr-TR" sz="2000" dirty="0"/>
              <a:t>Lecture </a:t>
            </a:r>
            <a:r>
              <a:rPr lang="en-US" sz="2000" dirty="0"/>
              <a:t>3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3FCF82DF-1103-4C15-84CA-240C8159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34" y="352353"/>
            <a:ext cx="5555461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7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DE197FC3-2A5F-47B4-B5B5-94FBFE5D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088" y="376354"/>
            <a:ext cx="4598894" cy="47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2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AB2B1EF-E3FA-4E4B-BA6D-E9E4D4FA1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611841"/>
          </a:xfrm>
        </p:spPr>
        <p:txBody>
          <a:bodyPr/>
          <a:lstStyle/>
          <a:p>
            <a:r>
              <a:rPr lang="en-US" altLang="en-US" dirty="0"/>
              <a:t>Asymptotic Notation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EAF1C3-5329-4914-83F9-510FCC0BD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379" y="716523"/>
            <a:ext cx="8259763" cy="4326124"/>
          </a:xfrm>
        </p:spPr>
        <p:txBody>
          <a:bodyPr/>
          <a:lstStyle/>
          <a:p>
            <a:r>
              <a:rPr lang="en-US" altLang="en-US" sz="1600" b="1" dirty="0"/>
              <a:t> </a:t>
            </a:r>
            <a:r>
              <a:rPr lang="en-US" altLang="en-US" sz="1600" b="1" dirty="0">
                <a:solidFill>
                  <a:srgbClr val="CC0000"/>
                </a:solidFill>
                <a:latin typeface="Symbol" panose="05050102010706020507" pitchFamily="18" charset="2"/>
              </a:rPr>
              <a:t>Q</a:t>
            </a:r>
            <a:r>
              <a:rPr lang="en-US" altLang="en-US" sz="1600" b="1" dirty="0">
                <a:solidFill>
                  <a:srgbClr val="CC0000"/>
                </a:solidFill>
              </a:rPr>
              <a:t>, </a:t>
            </a:r>
            <a:r>
              <a:rPr lang="en-US" altLang="en-US" sz="1600" b="1" i="1" dirty="0">
                <a:solidFill>
                  <a:srgbClr val="CC0000"/>
                </a:solidFill>
              </a:rPr>
              <a:t>O</a:t>
            </a:r>
            <a:r>
              <a:rPr lang="en-US" altLang="en-US" sz="1600" b="1" dirty="0">
                <a:solidFill>
                  <a:srgbClr val="CC0000"/>
                </a:solidFill>
              </a:rPr>
              <a:t>, </a:t>
            </a:r>
            <a:r>
              <a:rPr lang="en-US" altLang="en-US" sz="1600" b="1" dirty="0">
                <a:solidFill>
                  <a:srgbClr val="CC0000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1600" b="1" dirty="0">
                <a:solidFill>
                  <a:srgbClr val="CC0000"/>
                </a:solidFill>
              </a:rPr>
              <a:t>, </a:t>
            </a:r>
            <a:r>
              <a:rPr lang="en-US" altLang="en-US" sz="1600" b="1" i="1" dirty="0">
                <a:solidFill>
                  <a:srgbClr val="CC0000"/>
                </a:solidFill>
              </a:rPr>
              <a:t>o</a:t>
            </a:r>
            <a:r>
              <a:rPr lang="en-US" altLang="en-US" sz="1600" b="1" dirty="0">
                <a:solidFill>
                  <a:srgbClr val="CC0000"/>
                </a:solidFill>
              </a:rPr>
              <a:t>, </a:t>
            </a:r>
            <a:r>
              <a:rPr lang="en-US" altLang="en-US" sz="1600" b="1" dirty="0">
                <a:solidFill>
                  <a:srgbClr val="CC0000"/>
                </a:solidFill>
                <a:latin typeface="Symbol" panose="05050102010706020507" pitchFamily="18" charset="2"/>
              </a:rPr>
              <a:t>w</a:t>
            </a:r>
            <a:endParaRPr lang="en-US" altLang="en-US" sz="1600" b="1" dirty="0">
              <a:solidFill>
                <a:srgbClr val="CC0000"/>
              </a:solidFill>
            </a:endParaRPr>
          </a:p>
          <a:p>
            <a:r>
              <a:rPr lang="en-US" altLang="en-US" sz="1600" dirty="0"/>
              <a:t>Defined for functions over the natural numbers.</a:t>
            </a:r>
          </a:p>
          <a:p>
            <a:pPr lvl="1"/>
            <a:r>
              <a:rPr lang="en-US" altLang="en-US" sz="1600" b="1" u="sng" dirty="0">
                <a:solidFill>
                  <a:schemeClr val="hlink"/>
                </a:solidFill>
              </a:rPr>
              <a:t>Ex:</a:t>
            </a:r>
            <a:r>
              <a:rPr lang="en-US" altLang="en-US" sz="1600" dirty="0"/>
              <a:t> </a:t>
            </a:r>
            <a:r>
              <a:rPr lang="en-US" altLang="en-US" sz="1600" i="1" dirty="0"/>
              <a:t>f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)  =  </a:t>
            </a:r>
            <a:r>
              <a:rPr lang="en-US" altLang="en-US" sz="1600" dirty="0">
                <a:latin typeface="Symbol" panose="05050102010706020507" pitchFamily="18" charset="2"/>
              </a:rPr>
              <a:t>Q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).</a:t>
            </a:r>
          </a:p>
          <a:p>
            <a:pPr lvl="1"/>
            <a:r>
              <a:rPr lang="en-US" altLang="en-US" sz="1600" dirty="0"/>
              <a:t>Describes how </a:t>
            </a:r>
            <a:r>
              <a:rPr lang="en-US" altLang="en-US" sz="1600" i="1" dirty="0"/>
              <a:t>f</a:t>
            </a:r>
            <a:r>
              <a:rPr lang="en-US" altLang="en-US" sz="1600" dirty="0"/>
              <a:t>(</a:t>
            </a:r>
            <a:r>
              <a:rPr lang="en-US" altLang="en-US" sz="1600" i="1" dirty="0"/>
              <a:t>n</a:t>
            </a:r>
            <a:r>
              <a:rPr lang="en-US" altLang="en-US" sz="1600" dirty="0"/>
              <a:t>) grows in comparison to </a:t>
            </a:r>
            <a:r>
              <a:rPr lang="en-US" altLang="en-US" sz="1600" i="1" dirty="0"/>
              <a:t>n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.</a:t>
            </a:r>
            <a:endParaRPr lang="tr-TR" altLang="en-US" sz="1600" dirty="0"/>
          </a:p>
          <a:p>
            <a:pPr lvl="1"/>
            <a:endParaRPr lang="en-US" altLang="en-US" sz="1600" dirty="0"/>
          </a:p>
          <a:p>
            <a:r>
              <a:rPr lang="en-US" altLang="en-US" sz="1600" dirty="0"/>
              <a:t>Define a </a:t>
            </a:r>
            <a:r>
              <a:rPr lang="en-US" altLang="en-US" sz="1600" b="1" i="1" dirty="0">
                <a:solidFill>
                  <a:srgbClr val="CC0000"/>
                </a:solidFill>
              </a:rPr>
              <a:t>set</a:t>
            </a:r>
            <a:r>
              <a:rPr lang="en-US" altLang="en-US" sz="1600" dirty="0"/>
              <a:t> of functions; in practice used to compare two function sizes.</a:t>
            </a:r>
            <a:endParaRPr lang="tr-TR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The notations describe different rate-of-growth relations between the defining function and the defined set of functions.</a:t>
            </a:r>
          </a:p>
        </p:txBody>
      </p:sp>
    </p:spTree>
    <p:extLst>
      <p:ext uri="{BB962C8B-B14F-4D97-AF65-F5344CB8AC3E}">
        <p14:creationId xmlns:p14="http://schemas.microsoft.com/office/powerpoint/2010/main" val="146346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732F864-00B2-4B88-A0F6-E102DCBD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58" y="656109"/>
            <a:ext cx="6796579" cy="27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86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B8D2AEB-03F4-4FBA-A3B1-75D3F443E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469137"/>
          </a:xfrm>
        </p:spPr>
        <p:txBody>
          <a:bodyPr/>
          <a:lstStyle/>
          <a:p>
            <a:r>
              <a:rPr lang="en-US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-notation</a:t>
            </a:r>
          </a:p>
        </p:txBody>
      </p:sp>
      <p:pic>
        <p:nvPicPr>
          <p:cNvPr id="5" name="Picture 21" descr="graph_thet">
            <a:extLst>
              <a:ext uri="{FF2B5EF4-FFF2-40B4-BE49-F238E27FC236}">
                <a16:creationId xmlns:a16="http://schemas.microsoft.com/office/drawing/2014/main" id="{48EE3B14-AF13-4B07-BFA5-BBD8D117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01" y="607836"/>
            <a:ext cx="4036891" cy="418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>
            <a:extLst>
              <a:ext uri="{FF2B5EF4-FFF2-40B4-BE49-F238E27FC236}">
                <a16:creationId xmlns:a16="http://schemas.microsoft.com/office/drawing/2014/main" id="{3245DA53-4D4B-47E6-9DA9-A22428CB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25" y="1245839"/>
            <a:ext cx="4877976" cy="2374900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2600" b="1" dirty="0">
                <a:solidFill>
                  <a:schemeClr val="accent1"/>
                </a:solidFill>
                <a:sym typeface="Symbol" panose="05050102010706020507" pitchFamily="18" charset="2"/>
              </a:rPr>
              <a:t></a:t>
            </a:r>
            <a:r>
              <a:rPr kumimoji="1" lang="en-US" altLang="en-US" sz="260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accent1"/>
                </a:solidFill>
              </a:rPr>
              <a:t>g</a:t>
            </a:r>
            <a:r>
              <a:rPr kumimoji="1" lang="en-US" altLang="en-US" sz="260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accent1"/>
                </a:solidFill>
              </a:rPr>
              <a:t>n</a:t>
            </a:r>
            <a:r>
              <a:rPr kumimoji="1" lang="en-US" altLang="en-US" sz="2600" b="1" dirty="0">
                <a:solidFill>
                  <a:schemeClr val="accent1"/>
                </a:solidFill>
              </a:rPr>
              <a:t>)) =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3000" b="1" dirty="0">
                <a:solidFill>
                  <a:schemeClr val="hlink"/>
                </a:solidFill>
              </a:rPr>
              <a:t>{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) : </a:t>
            </a:r>
            <a:br>
              <a:rPr kumimoji="1" lang="en-US" altLang="en-US" sz="2600" b="1" dirty="0">
                <a:solidFill>
                  <a:schemeClr val="hlink"/>
                </a:solidFill>
              </a:rPr>
            </a:br>
            <a:r>
              <a:rPr kumimoji="1" lang="en-US" altLang="en-US" sz="2600" b="1" dirty="0">
                <a:solidFill>
                  <a:srgbClr val="FF3300"/>
                </a:solidFill>
                <a:sym typeface="Symbol" panose="05050102010706020507" pitchFamily="18" charset="2"/>
              </a:rPr>
              <a:t> </a:t>
            </a:r>
            <a:r>
              <a:rPr kumimoji="1" lang="en-US" altLang="en-US" sz="2600" b="1" dirty="0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2600" b="1" i="1" dirty="0">
                <a:solidFill>
                  <a:srgbClr val="FF3300"/>
                </a:solidFill>
              </a:rPr>
              <a:t>c</a:t>
            </a:r>
            <a:r>
              <a:rPr kumimoji="1" lang="en-US" altLang="en-US" sz="2600" b="1" baseline="-25000" dirty="0">
                <a:solidFill>
                  <a:srgbClr val="FF3300"/>
                </a:solidFill>
              </a:rPr>
              <a:t>1</a:t>
            </a:r>
            <a:r>
              <a:rPr kumimoji="1" lang="en-US" altLang="en-US" sz="2600" b="1" dirty="0">
                <a:solidFill>
                  <a:srgbClr val="FF3300"/>
                </a:solidFill>
              </a:rPr>
              <a:t>, </a:t>
            </a:r>
            <a:r>
              <a:rPr kumimoji="1" lang="en-US" altLang="en-US" sz="2600" b="1" i="1" dirty="0">
                <a:solidFill>
                  <a:srgbClr val="FF3300"/>
                </a:solidFill>
              </a:rPr>
              <a:t>c</a:t>
            </a:r>
            <a:r>
              <a:rPr kumimoji="1" lang="en-US" altLang="en-US" sz="2600" b="1" baseline="-25000" dirty="0">
                <a:solidFill>
                  <a:srgbClr val="FF3300"/>
                </a:solidFill>
              </a:rPr>
              <a:t>2</a:t>
            </a:r>
            <a:r>
              <a:rPr kumimoji="1" lang="en-US" altLang="en-US" sz="2600" b="1" dirty="0">
                <a:solidFill>
                  <a:srgbClr val="FF3300"/>
                </a:solidFill>
              </a:rPr>
              <a:t>, and </a:t>
            </a:r>
            <a:r>
              <a:rPr kumimoji="1" lang="en-US" altLang="en-US" sz="2600" b="1" i="1" dirty="0">
                <a:solidFill>
                  <a:srgbClr val="FF3300"/>
                </a:solidFill>
              </a:rPr>
              <a:t>n</a:t>
            </a:r>
            <a:r>
              <a:rPr kumimoji="1" lang="en-US" altLang="en-US" sz="2600" b="1" baseline="-25000" dirty="0">
                <a:solidFill>
                  <a:srgbClr val="FF3300"/>
                </a:solidFill>
              </a:rPr>
              <a:t>0,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600" b="1" dirty="0">
                <a:solidFill>
                  <a:srgbClr val="CC0000"/>
                </a:solidFill>
              </a:rPr>
              <a:t>such that </a:t>
            </a:r>
            <a:r>
              <a:rPr kumimoji="1" lang="en-US" altLang="en-US" b="1" dirty="0">
                <a:solidFill>
                  <a:srgbClr val="CC0000"/>
                </a:solidFill>
                <a:sym typeface="Symbol" panose="05050102010706020507" pitchFamily="18" charset="2"/>
              </a:rPr>
              <a:t></a:t>
            </a:r>
            <a:r>
              <a:rPr kumimoji="1" lang="en-US" altLang="en-US" b="1" i="1" dirty="0">
                <a:solidFill>
                  <a:srgbClr val="CC0000"/>
                </a:solidFill>
              </a:rPr>
              <a:t>n </a:t>
            </a:r>
            <a:r>
              <a:rPr kumimoji="1" lang="en-US" altLang="en-US" b="1" dirty="0">
                <a:solidFill>
                  <a:srgbClr val="CC0000"/>
                </a:solidFill>
                <a:sym typeface="Symbol" panose="05050102010706020507" pitchFamily="18" charset="2"/>
              </a:rPr>
              <a:t></a:t>
            </a:r>
            <a:r>
              <a:rPr kumimoji="1" lang="en-US" altLang="en-US" b="1" i="1" dirty="0">
                <a:solidFill>
                  <a:srgbClr val="CC0000"/>
                </a:solidFill>
              </a:rPr>
              <a:t>  n</a:t>
            </a:r>
            <a:r>
              <a:rPr kumimoji="1" lang="en-US" altLang="en-US" b="1" baseline="-25000" dirty="0">
                <a:solidFill>
                  <a:srgbClr val="CC0000"/>
                </a:solidFill>
              </a:rPr>
              <a:t>0</a:t>
            </a:r>
            <a:r>
              <a:rPr kumimoji="1" lang="en-US" altLang="en-US" dirty="0">
                <a:solidFill>
                  <a:srgbClr val="CC0000"/>
                </a:solidFill>
              </a:rPr>
              <a:t>,</a:t>
            </a:r>
            <a:endParaRPr kumimoji="1" lang="en-US" altLang="en-US" sz="2600" b="1" dirty="0">
              <a:solidFill>
                <a:srgbClr val="CC0000"/>
              </a:solidFill>
            </a:endParaRP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2200" b="1" dirty="0">
                <a:solidFill>
                  <a:schemeClr val="hlink"/>
                </a:solidFill>
              </a:rPr>
              <a:t>we have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0 </a:t>
            </a:r>
            <a:r>
              <a:rPr kumimoji="1" lang="en-US" altLang="en-US" sz="2600" b="1" dirty="0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c</a:t>
            </a:r>
            <a:r>
              <a:rPr kumimoji="1" lang="en-US" altLang="en-US" sz="2600" b="1" baseline="-25000" dirty="0">
                <a:solidFill>
                  <a:schemeClr val="hlink"/>
                </a:solidFill>
              </a:rPr>
              <a:t>1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g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) </a:t>
            </a:r>
            <a:r>
              <a:rPr kumimoji="1" lang="en-US" altLang="en-US" sz="2600" b="1" dirty="0">
                <a:solidFill>
                  <a:schemeClr val="hlink"/>
                </a:solidFill>
                <a:sym typeface="Symbol" panose="05050102010706020507" pitchFamily="18" charset="2"/>
              </a:rPr>
              <a:t> 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)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 </a:t>
            </a:r>
            <a:r>
              <a:rPr kumimoji="1" lang="en-US" altLang="en-US" sz="2600" b="1" dirty="0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 c</a:t>
            </a:r>
            <a:r>
              <a:rPr kumimoji="1" lang="en-US" altLang="en-US" sz="2600" b="1" baseline="-25000" dirty="0">
                <a:solidFill>
                  <a:schemeClr val="hlink"/>
                </a:solidFill>
              </a:rPr>
              <a:t>2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g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2600" b="1" dirty="0">
                <a:solidFill>
                  <a:schemeClr val="hlink"/>
                </a:solidFill>
              </a:rPr>
              <a:t>)</a:t>
            </a: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3000" b="1" dirty="0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70789CF1-A320-4846-A6A1-A59B818A7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954" y="-71614"/>
            <a:ext cx="5205506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2600" dirty="0"/>
              <a:t>For function </a:t>
            </a:r>
            <a:r>
              <a:rPr kumimoji="1" lang="en-US" altLang="en-US" sz="2600" i="1" dirty="0"/>
              <a:t>g</a:t>
            </a:r>
            <a:r>
              <a:rPr kumimoji="1" lang="en-US" altLang="en-US" sz="2600" dirty="0"/>
              <a:t>(</a:t>
            </a:r>
            <a:r>
              <a:rPr kumimoji="1" lang="en-US" altLang="en-US" sz="2600" i="1" dirty="0"/>
              <a:t>n</a:t>
            </a:r>
            <a:r>
              <a:rPr kumimoji="1" lang="en-US" altLang="en-US" sz="2600" dirty="0"/>
              <a:t>), we define </a:t>
            </a:r>
            <a:r>
              <a:rPr kumimoji="1" lang="en-US" altLang="en-US" sz="2600" dirty="0">
                <a:sym typeface="Symbol" panose="05050102010706020507" pitchFamily="18" charset="2"/>
              </a:rPr>
              <a:t></a:t>
            </a:r>
            <a:r>
              <a:rPr kumimoji="1" lang="en-US" altLang="en-US" sz="2600" dirty="0"/>
              <a:t>(</a:t>
            </a:r>
            <a:r>
              <a:rPr kumimoji="1" lang="en-US" altLang="en-US" sz="2600" i="1" dirty="0"/>
              <a:t>g</a:t>
            </a:r>
            <a:r>
              <a:rPr kumimoji="1" lang="en-US" altLang="en-US" sz="2600" dirty="0"/>
              <a:t>(</a:t>
            </a:r>
            <a:r>
              <a:rPr kumimoji="1" lang="en-US" altLang="en-US" sz="2600" i="1" dirty="0"/>
              <a:t>n</a:t>
            </a:r>
            <a:r>
              <a:rPr kumimoji="1" lang="en-US" altLang="en-US" sz="2600" dirty="0"/>
              <a:t>)), big-Theta of </a:t>
            </a:r>
            <a:r>
              <a:rPr kumimoji="1" lang="en-US" altLang="en-US" sz="2600" i="1" dirty="0"/>
              <a:t>n</a:t>
            </a:r>
            <a:r>
              <a:rPr kumimoji="1" lang="en-US" altLang="en-US" sz="2600" dirty="0"/>
              <a:t>, as the set: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06B7625-0234-4EE6-B118-36BB20620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9109"/>
            <a:ext cx="63598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n-US" sz="2600" b="1" i="1" dirty="0"/>
              <a:t>g</a:t>
            </a:r>
            <a:r>
              <a:rPr kumimoji="1" lang="en-US" altLang="en-US" sz="2600" b="1" dirty="0"/>
              <a:t>(</a:t>
            </a:r>
            <a:r>
              <a:rPr kumimoji="1" lang="en-US" altLang="en-US" sz="2600" b="1" i="1" dirty="0"/>
              <a:t>n</a:t>
            </a:r>
            <a:r>
              <a:rPr kumimoji="1" lang="en-US" altLang="en-US" sz="2600" b="1" dirty="0"/>
              <a:t>) is an </a:t>
            </a:r>
            <a:r>
              <a:rPr kumimoji="1" lang="en-US" altLang="en-US" sz="2600" b="1" i="1" dirty="0">
                <a:solidFill>
                  <a:srgbClr val="CC0000"/>
                </a:solidFill>
              </a:rPr>
              <a:t>asymptotically tight bound</a:t>
            </a:r>
            <a:r>
              <a:rPr kumimoji="1" lang="en-US" altLang="en-US" sz="2600" b="1" dirty="0"/>
              <a:t> for </a:t>
            </a:r>
            <a:r>
              <a:rPr kumimoji="1" lang="en-US" altLang="en-US" sz="2600" b="1" i="1" dirty="0"/>
              <a:t>f</a:t>
            </a:r>
            <a:r>
              <a:rPr kumimoji="1" lang="en-US" altLang="en-US" sz="2600" b="1" dirty="0"/>
              <a:t>(</a:t>
            </a:r>
            <a:r>
              <a:rPr kumimoji="1" lang="en-US" altLang="en-US" sz="2600" b="1" i="1" dirty="0"/>
              <a:t>n</a:t>
            </a:r>
            <a:r>
              <a:rPr kumimoji="1" lang="en-US" altLang="en-US" sz="2600" b="1" dirty="0"/>
              <a:t>).</a:t>
            </a: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id="{42398350-C8C5-477D-9AE9-7682A7FB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29" y="3686601"/>
            <a:ext cx="47253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i="1" dirty="0"/>
              <a:t>Intuitively</a:t>
            </a:r>
            <a:r>
              <a:rPr lang="en-US" altLang="en-US" dirty="0"/>
              <a:t>: Set of all functions that</a:t>
            </a:r>
          </a:p>
          <a:p>
            <a:r>
              <a:rPr lang="en-US" altLang="en-US" dirty="0"/>
              <a:t>have the same </a:t>
            </a:r>
            <a:r>
              <a:rPr lang="en-US" altLang="en-US" i="1" dirty="0"/>
              <a:t>rate of growth</a:t>
            </a:r>
            <a:r>
              <a:rPr lang="en-US" altLang="en-US" dirty="0"/>
              <a:t> as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07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83B9DB43-F4A4-40E1-8A57-203E93BFA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874A93B-83A3-4168-AC87-29A36B7C8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847" y="107531"/>
            <a:ext cx="8520600" cy="626100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A8E36402-CFF3-4C79-A62B-C3CDD1BDE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1638" y="1851423"/>
            <a:ext cx="5992416" cy="29075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10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i="1" dirty="0"/>
              <a:t> </a:t>
            </a:r>
            <a:r>
              <a:rPr lang="en-US" altLang="en-US" dirty="0"/>
              <a:t>-</a:t>
            </a:r>
            <a:r>
              <a:rPr lang="en-US" altLang="en-US" i="1" dirty="0"/>
              <a:t> </a:t>
            </a:r>
            <a:r>
              <a:rPr lang="en-US" altLang="en-US" dirty="0"/>
              <a:t>3</a:t>
            </a:r>
            <a:r>
              <a:rPr lang="en-US" altLang="en-US" i="1" dirty="0"/>
              <a:t>n = </a:t>
            </a:r>
            <a:r>
              <a:rPr lang="en-US" altLang="en-US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  <a:endParaRPr lang="tr-TR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What constants for </a:t>
            </a:r>
            <a:r>
              <a:rPr lang="en-US" altLang="en-US" i="1" dirty="0"/>
              <a:t>n</a:t>
            </a:r>
            <a:r>
              <a:rPr lang="en-US" altLang="en-US" baseline="-25000" dirty="0"/>
              <a:t>0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, and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will work?</a:t>
            </a:r>
            <a:endParaRPr lang="tr-TR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Make 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 a little smaller than the leading coefficient, and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a little bigger.</a:t>
            </a:r>
            <a:endParaRPr lang="tr-TR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i="1" dirty="0">
                <a:solidFill>
                  <a:srgbClr val="CC0000"/>
                </a:solidFill>
              </a:rPr>
              <a:t>To compare orders of growth, look at the leading term.</a:t>
            </a:r>
            <a:endParaRPr lang="tr-TR" altLang="en-US" b="1" i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i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u="sng" dirty="0">
                <a:solidFill>
                  <a:schemeClr val="hlink"/>
                </a:solidFill>
              </a:rPr>
              <a:t>Exercise:</a:t>
            </a:r>
            <a:r>
              <a:rPr lang="en-US" altLang="en-US" dirty="0">
                <a:solidFill>
                  <a:schemeClr val="tx1"/>
                </a:solidFill>
              </a:rPr>
              <a:t> Prove that </a:t>
            </a:r>
            <a:r>
              <a:rPr lang="tr-TR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baseline="30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/2</a:t>
            </a:r>
            <a:r>
              <a:rPr lang="tr-TR" altLang="en-US" dirty="0">
                <a:solidFill>
                  <a:schemeClr val="tx1"/>
                </a:solidFill>
              </a:rPr>
              <a:t>)</a:t>
            </a:r>
            <a:r>
              <a:rPr lang="en-US" altLang="en-US" dirty="0">
                <a:solidFill>
                  <a:schemeClr val="tx1"/>
                </a:solidFill>
              </a:rPr>
              <a:t>-3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dirty="0">
                <a:solidFill>
                  <a:schemeClr val="tx1"/>
                </a:solidFill>
              </a:rPr>
              <a:t>= </a:t>
            </a:r>
            <a:r>
              <a:rPr lang="en-US" altLang="en-US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i="1" dirty="0">
              <a:solidFill>
                <a:srgbClr val="CC0000"/>
              </a:solidFill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466C28E9-8827-4F3E-9CB0-6A8653F73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422" y="900112"/>
            <a:ext cx="5675709" cy="784830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n-US" sz="1950" b="1">
                <a:solidFill>
                  <a:schemeClr val="accent1"/>
                </a:solidFill>
                <a:sym typeface="Symbol" panose="05050102010706020507" pitchFamily="18" charset="2"/>
              </a:rPr>
              <a:t></a:t>
            </a:r>
            <a:r>
              <a:rPr kumimoji="1" lang="en-US" altLang="en-US" sz="1950" b="1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>
                <a:solidFill>
                  <a:schemeClr val="accent1"/>
                </a:solidFill>
              </a:rPr>
              <a:t>g</a:t>
            </a:r>
            <a:r>
              <a:rPr kumimoji="1" lang="en-US" altLang="en-US" sz="1950" b="1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>
                <a:solidFill>
                  <a:schemeClr val="accent1"/>
                </a:solidFill>
              </a:rPr>
              <a:t>n</a:t>
            </a:r>
            <a:r>
              <a:rPr kumimoji="1" lang="en-US" altLang="en-US" sz="1950" b="1">
                <a:solidFill>
                  <a:schemeClr val="accent1"/>
                </a:solidFill>
              </a:rPr>
              <a:t>)) =</a:t>
            </a:r>
            <a:r>
              <a:rPr kumimoji="1" lang="en-US" altLang="en-US" sz="1950" b="1">
                <a:solidFill>
                  <a:schemeClr val="hlink"/>
                </a:solidFill>
              </a:rPr>
              <a:t> </a:t>
            </a:r>
            <a:r>
              <a:rPr kumimoji="1" lang="en-US" altLang="en-US" sz="2250" b="1">
                <a:solidFill>
                  <a:schemeClr val="hlink"/>
                </a:solidFill>
              </a:rPr>
              <a:t>{</a:t>
            </a:r>
            <a:r>
              <a:rPr kumimoji="1" lang="en-US" altLang="en-US" sz="1950" b="1" i="1">
                <a:solidFill>
                  <a:schemeClr val="hlink"/>
                </a:solidFill>
              </a:rPr>
              <a:t>f</a:t>
            </a:r>
            <a:r>
              <a:rPr kumimoji="1" lang="en-US" altLang="en-US" sz="1950" b="1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>
                <a:solidFill>
                  <a:schemeClr val="hlink"/>
                </a:solidFill>
              </a:rPr>
              <a:t>n</a:t>
            </a:r>
            <a:r>
              <a:rPr kumimoji="1" lang="en-US" altLang="en-US" sz="1950" b="1">
                <a:solidFill>
                  <a:schemeClr val="hlink"/>
                </a:solidFill>
              </a:rPr>
              <a:t>) : </a:t>
            </a:r>
            <a:r>
              <a:rPr kumimoji="1" lang="en-US" altLang="en-US" sz="1950" b="1">
                <a:solidFill>
                  <a:srgbClr val="FF3300"/>
                </a:solidFill>
                <a:sym typeface="Symbol" panose="05050102010706020507" pitchFamily="18" charset="2"/>
              </a:rPr>
              <a:t> </a:t>
            </a:r>
            <a:r>
              <a:rPr kumimoji="1" lang="en-US" altLang="en-US" sz="1950" b="1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1950" b="1" i="1">
                <a:solidFill>
                  <a:srgbClr val="FF3300"/>
                </a:solidFill>
              </a:rPr>
              <a:t>c</a:t>
            </a:r>
            <a:r>
              <a:rPr kumimoji="1" lang="en-US" altLang="en-US" sz="1950" b="1" baseline="-25000">
                <a:solidFill>
                  <a:srgbClr val="FF3300"/>
                </a:solidFill>
              </a:rPr>
              <a:t>1</a:t>
            </a:r>
            <a:r>
              <a:rPr kumimoji="1" lang="en-US" altLang="en-US" sz="1950" b="1">
                <a:solidFill>
                  <a:srgbClr val="FF3300"/>
                </a:solidFill>
              </a:rPr>
              <a:t>, </a:t>
            </a:r>
            <a:r>
              <a:rPr kumimoji="1" lang="en-US" altLang="en-US" sz="1950" b="1" i="1">
                <a:solidFill>
                  <a:srgbClr val="FF3300"/>
                </a:solidFill>
              </a:rPr>
              <a:t>c</a:t>
            </a:r>
            <a:r>
              <a:rPr kumimoji="1" lang="en-US" altLang="en-US" sz="1950" b="1" baseline="-25000">
                <a:solidFill>
                  <a:srgbClr val="FF3300"/>
                </a:solidFill>
              </a:rPr>
              <a:t>2</a:t>
            </a:r>
            <a:r>
              <a:rPr kumimoji="1" lang="en-US" altLang="en-US" sz="1950" b="1">
                <a:solidFill>
                  <a:srgbClr val="FF3300"/>
                </a:solidFill>
              </a:rPr>
              <a:t>, and </a:t>
            </a:r>
            <a:r>
              <a:rPr kumimoji="1" lang="en-US" altLang="en-US" sz="1950" b="1" i="1">
                <a:solidFill>
                  <a:srgbClr val="FF3300"/>
                </a:solidFill>
              </a:rPr>
              <a:t>n</a:t>
            </a:r>
            <a:r>
              <a:rPr kumimoji="1" lang="en-US" altLang="en-US" sz="1950" b="1" baseline="-25000">
                <a:solidFill>
                  <a:srgbClr val="FF3300"/>
                </a:solidFill>
              </a:rPr>
              <a:t>0</a:t>
            </a:r>
            <a:r>
              <a:rPr kumimoji="1" lang="en-US" altLang="en-US" sz="1950" b="1">
                <a:solidFill>
                  <a:srgbClr val="FF3300"/>
                </a:solidFill>
              </a:rPr>
              <a:t>,</a:t>
            </a:r>
            <a:r>
              <a:rPr kumimoji="1" lang="en-US" altLang="en-US" sz="1950" b="1">
                <a:solidFill>
                  <a:schemeClr val="hlink"/>
                </a:solidFill>
              </a:rPr>
              <a:t> </a:t>
            </a:r>
            <a:r>
              <a:rPr kumimoji="1" lang="en-US" altLang="en-US" sz="1950" b="1">
                <a:solidFill>
                  <a:srgbClr val="CC0000"/>
                </a:solidFill>
              </a:rPr>
              <a:t>such that </a:t>
            </a:r>
            <a:r>
              <a:rPr kumimoji="1" lang="en-US" altLang="en-US" sz="1950" b="1">
                <a:solidFill>
                  <a:srgbClr val="CC0000"/>
                </a:solidFill>
                <a:sym typeface="Symbol" panose="05050102010706020507" pitchFamily="18" charset="2"/>
              </a:rPr>
              <a:t></a:t>
            </a:r>
            <a:r>
              <a:rPr kumimoji="1" lang="en-US" altLang="en-US" sz="1950" b="1" i="1">
                <a:solidFill>
                  <a:srgbClr val="CC0000"/>
                </a:solidFill>
              </a:rPr>
              <a:t>n </a:t>
            </a:r>
            <a:r>
              <a:rPr kumimoji="1" lang="en-US" altLang="en-US" sz="1950" b="1">
                <a:solidFill>
                  <a:srgbClr val="CC0000"/>
                </a:solidFill>
                <a:sym typeface="Symbol" panose="05050102010706020507" pitchFamily="18" charset="2"/>
              </a:rPr>
              <a:t></a:t>
            </a:r>
            <a:r>
              <a:rPr kumimoji="1" lang="en-US" altLang="en-US" sz="1950" b="1" i="1">
                <a:solidFill>
                  <a:srgbClr val="CC0000"/>
                </a:solidFill>
              </a:rPr>
              <a:t>  n</a:t>
            </a:r>
            <a:r>
              <a:rPr kumimoji="1" lang="en-US" altLang="en-US" sz="1950" b="1" baseline="-25000">
                <a:solidFill>
                  <a:srgbClr val="CC0000"/>
                </a:solidFill>
              </a:rPr>
              <a:t>0</a:t>
            </a:r>
            <a:r>
              <a:rPr kumimoji="1" lang="en-US" altLang="en-US" sz="1950">
                <a:solidFill>
                  <a:srgbClr val="CC0000"/>
                </a:solidFill>
              </a:rPr>
              <a:t>,    </a:t>
            </a:r>
            <a:r>
              <a:rPr kumimoji="1" lang="en-US" altLang="en-US" sz="1950" b="1">
                <a:solidFill>
                  <a:schemeClr val="hlink"/>
                </a:solidFill>
              </a:rPr>
              <a:t>0 </a:t>
            </a:r>
            <a:r>
              <a:rPr kumimoji="1" lang="en-US" altLang="en-US" sz="1950" b="1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kumimoji="1" lang="en-US" altLang="en-US" sz="1950" b="1">
                <a:solidFill>
                  <a:schemeClr val="hlink"/>
                </a:solidFill>
              </a:rPr>
              <a:t> </a:t>
            </a:r>
            <a:r>
              <a:rPr kumimoji="1" lang="en-US" altLang="en-US" sz="1950" b="1" i="1">
                <a:solidFill>
                  <a:schemeClr val="hlink"/>
                </a:solidFill>
              </a:rPr>
              <a:t>c</a:t>
            </a:r>
            <a:r>
              <a:rPr kumimoji="1" lang="en-US" altLang="en-US" sz="1950" b="1" baseline="-25000">
                <a:solidFill>
                  <a:schemeClr val="hlink"/>
                </a:solidFill>
              </a:rPr>
              <a:t>1</a:t>
            </a:r>
            <a:r>
              <a:rPr kumimoji="1" lang="en-US" altLang="en-US" sz="1950" b="1" i="1">
                <a:solidFill>
                  <a:schemeClr val="hlink"/>
                </a:solidFill>
              </a:rPr>
              <a:t>g</a:t>
            </a:r>
            <a:r>
              <a:rPr kumimoji="1" lang="en-US" altLang="en-US" sz="1950" b="1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>
                <a:solidFill>
                  <a:schemeClr val="hlink"/>
                </a:solidFill>
              </a:rPr>
              <a:t>n</a:t>
            </a:r>
            <a:r>
              <a:rPr kumimoji="1" lang="en-US" altLang="en-US" sz="1950" b="1">
                <a:solidFill>
                  <a:schemeClr val="hlink"/>
                </a:solidFill>
              </a:rPr>
              <a:t>) </a:t>
            </a:r>
            <a:r>
              <a:rPr kumimoji="1" lang="en-US" altLang="en-US" sz="1950" b="1">
                <a:solidFill>
                  <a:schemeClr val="hlink"/>
                </a:solidFill>
                <a:sym typeface="Symbol" panose="05050102010706020507" pitchFamily="18" charset="2"/>
              </a:rPr>
              <a:t> </a:t>
            </a:r>
            <a:r>
              <a:rPr kumimoji="1" lang="en-US" altLang="en-US" sz="1950" b="1">
                <a:solidFill>
                  <a:schemeClr val="hlink"/>
                </a:solidFill>
              </a:rPr>
              <a:t> </a:t>
            </a:r>
            <a:r>
              <a:rPr kumimoji="1" lang="en-US" altLang="en-US" sz="1950" b="1" i="1">
                <a:solidFill>
                  <a:schemeClr val="hlink"/>
                </a:solidFill>
              </a:rPr>
              <a:t>f</a:t>
            </a:r>
            <a:r>
              <a:rPr kumimoji="1" lang="en-US" altLang="en-US" sz="1950" b="1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>
                <a:solidFill>
                  <a:schemeClr val="hlink"/>
                </a:solidFill>
              </a:rPr>
              <a:t>n</a:t>
            </a:r>
            <a:r>
              <a:rPr kumimoji="1" lang="en-US" altLang="en-US" sz="1950" b="1">
                <a:solidFill>
                  <a:schemeClr val="hlink"/>
                </a:solidFill>
              </a:rPr>
              <a:t>)</a:t>
            </a:r>
            <a:r>
              <a:rPr kumimoji="1" lang="en-US" altLang="en-US" sz="1950" b="1" i="1">
                <a:solidFill>
                  <a:schemeClr val="hlink"/>
                </a:solidFill>
              </a:rPr>
              <a:t> </a:t>
            </a:r>
            <a:r>
              <a:rPr kumimoji="1" lang="en-US" altLang="en-US" sz="1950" b="1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kumimoji="1" lang="en-US" altLang="en-US" sz="1950" b="1">
                <a:solidFill>
                  <a:schemeClr val="hlink"/>
                </a:solidFill>
              </a:rPr>
              <a:t> c</a:t>
            </a:r>
            <a:r>
              <a:rPr kumimoji="1" lang="en-US" altLang="en-US" sz="1950" b="1" baseline="-25000">
                <a:solidFill>
                  <a:schemeClr val="hlink"/>
                </a:solidFill>
              </a:rPr>
              <a:t>2</a:t>
            </a:r>
            <a:r>
              <a:rPr kumimoji="1" lang="en-US" altLang="en-US" sz="1950" b="1" i="1">
                <a:solidFill>
                  <a:schemeClr val="hlink"/>
                </a:solidFill>
              </a:rPr>
              <a:t>g</a:t>
            </a:r>
            <a:r>
              <a:rPr kumimoji="1" lang="en-US" altLang="en-US" sz="1950" b="1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>
                <a:solidFill>
                  <a:schemeClr val="hlink"/>
                </a:solidFill>
              </a:rPr>
              <a:t>n</a:t>
            </a:r>
            <a:r>
              <a:rPr kumimoji="1" lang="en-US" altLang="en-US" sz="1950" b="1">
                <a:solidFill>
                  <a:schemeClr val="hlink"/>
                </a:solidFill>
              </a:rPr>
              <a:t>)</a:t>
            </a:r>
            <a:r>
              <a:rPr kumimoji="1" lang="en-US" altLang="en-US" sz="2250" b="1">
                <a:solidFill>
                  <a:schemeClr val="hlink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6EAD9A67-162A-45ED-AE3A-90DE235D7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70AD872-29D4-402C-B84F-9E540444E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888" y="145832"/>
            <a:ext cx="8520600" cy="626100"/>
          </a:xfrm>
        </p:spPr>
        <p:txBody>
          <a:bodyPr/>
          <a:lstStyle/>
          <a:p>
            <a:r>
              <a:rPr lang="en-US" altLang="en-US" i="1" dirty="0">
                <a:sym typeface="Symbol" panose="05050102010706020507" pitchFamily="18" charset="2"/>
              </a:rPr>
              <a:t>O</a:t>
            </a:r>
            <a:r>
              <a:rPr lang="en-US" altLang="en-US" dirty="0">
                <a:sym typeface="Symbol" panose="05050102010706020507" pitchFamily="18" charset="2"/>
              </a:rPr>
              <a:t>-notation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082A26F-A7A8-479A-B37B-4B38D929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88" y="1465660"/>
            <a:ext cx="5665518" cy="1144929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950" b="1" i="1">
                <a:solidFill>
                  <a:schemeClr val="accent1"/>
                </a:solidFill>
                <a:sym typeface="Symbol" panose="05050102010706020507" pitchFamily="18" charset="2"/>
              </a:rPr>
              <a:t>O</a:t>
            </a:r>
            <a:r>
              <a:rPr kumimoji="1" lang="en-US" altLang="en-US" sz="1950" b="1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>
                <a:solidFill>
                  <a:schemeClr val="accent1"/>
                </a:solidFill>
              </a:rPr>
              <a:t>g</a:t>
            </a:r>
            <a:r>
              <a:rPr kumimoji="1" lang="en-US" altLang="en-US" sz="1950" b="1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>
                <a:solidFill>
                  <a:schemeClr val="accent1"/>
                </a:solidFill>
              </a:rPr>
              <a:t>n</a:t>
            </a:r>
            <a:r>
              <a:rPr kumimoji="1" lang="en-US" altLang="en-US" sz="1950" b="1">
                <a:solidFill>
                  <a:schemeClr val="accent1"/>
                </a:solidFill>
              </a:rPr>
              <a:t>)) =</a:t>
            </a:r>
            <a:r>
              <a:rPr kumimoji="1" lang="en-US" altLang="en-US" sz="1950" b="1">
                <a:solidFill>
                  <a:schemeClr val="hlink"/>
                </a:solidFill>
              </a:rPr>
              <a:t> </a:t>
            </a:r>
            <a:r>
              <a:rPr kumimoji="1" lang="en-US" altLang="en-US" sz="2250" b="1">
                <a:solidFill>
                  <a:schemeClr val="hlink"/>
                </a:solidFill>
              </a:rPr>
              <a:t>{</a:t>
            </a:r>
            <a:r>
              <a:rPr kumimoji="1" lang="en-US" altLang="en-US" sz="1950" b="1" i="1">
                <a:solidFill>
                  <a:schemeClr val="hlink"/>
                </a:solidFill>
              </a:rPr>
              <a:t>f</a:t>
            </a:r>
            <a:r>
              <a:rPr kumimoji="1" lang="en-US" altLang="en-US" sz="1950" b="1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>
                <a:solidFill>
                  <a:schemeClr val="hlink"/>
                </a:solidFill>
              </a:rPr>
              <a:t>n</a:t>
            </a:r>
            <a:r>
              <a:rPr kumimoji="1" lang="en-US" altLang="en-US" sz="1950" b="1">
                <a:solidFill>
                  <a:schemeClr val="hlink"/>
                </a:solidFill>
              </a:rPr>
              <a:t>) : </a:t>
            </a:r>
            <a:br>
              <a:rPr kumimoji="1" lang="en-US" altLang="en-US" sz="1950" b="1">
                <a:solidFill>
                  <a:schemeClr val="hlink"/>
                </a:solidFill>
              </a:rPr>
            </a:br>
            <a:r>
              <a:rPr kumimoji="1" lang="en-US" altLang="en-US" sz="1950" b="1">
                <a:solidFill>
                  <a:srgbClr val="FF3300"/>
                </a:solidFill>
                <a:sym typeface="Symbol" panose="05050102010706020507" pitchFamily="18" charset="2"/>
              </a:rPr>
              <a:t> </a:t>
            </a:r>
            <a:r>
              <a:rPr kumimoji="1" lang="en-US" altLang="en-US" sz="1950" b="1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1950" b="1" i="1">
                <a:solidFill>
                  <a:srgbClr val="FF3300"/>
                </a:solidFill>
              </a:rPr>
              <a:t>c</a:t>
            </a:r>
            <a:r>
              <a:rPr kumimoji="1" lang="en-US" altLang="en-US" sz="1950" b="1">
                <a:solidFill>
                  <a:srgbClr val="FF3300"/>
                </a:solidFill>
              </a:rPr>
              <a:t> and </a:t>
            </a:r>
            <a:r>
              <a:rPr kumimoji="1" lang="en-US" altLang="en-US" sz="1950" b="1" i="1">
                <a:solidFill>
                  <a:srgbClr val="FF3300"/>
                </a:solidFill>
              </a:rPr>
              <a:t>n</a:t>
            </a:r>
            <a:r>
              <a:rPr kumimoji="1" lang="en-US" altLang="en-US" sz="1950" b="1" baseline="-25000">
                <a:solidFill>
                  <a:srgbClr val="FF3300"/>
                </a:solidFill>
              </a:rPr>
              <a:t>0,</a:t>
            </a:r>
            <a:r>
              <a:rPr kumimoji="1" lang="en-US" altLang="en-US" sz="1950" b="1">
                <a:solidFill>
                  <a:schemeClr val="hlink"/>
                </a:solidFill>
              </a:rPr>
              <a:t> </a:t>
            </a:r>
            <a:r>
              <a:rPr kumimoji="1" lang="en-US" altLang="en-US" sz="1950" b="1">
                <a:solidFill>
                  <a:srgbClr val="CC0000"/>
                </a:solidFill>
              </a:rPr>
              <a:t>such that </a:t>
            </a:r>
            <a:r>
              <a:rPr kumimoji="1" lang="en-US" altLang="en-US" sz="1800" b="1">
                <a:solidFill>
                  <a:srgbClr val="CC0000"/>
                </a:solidFill>
                <a:sym typeface="Symbol" panose="05050102010706020507" pitchFamily="18" charset="2"/>
              </a:rPr>
              <a:t></a:t>
            </a:r>
            <a:r>
              <a:rPr kumimoji="1" lang="en-US" altLang="en-US" sz="1800" b="1" i="1">
                <a:solidFill>
                  <a:srgbClr val="CC0000"/>
                </a:solidFill>
              </a:rPr>
              <a:t>n </a:t>
            </a:r>
            <a:r>
              <a:rPr kumimoji="1" lang="en-US" altLang="en-US" sz="1800" b="1">
                <a:solidFill>
                  <a:srgbClr val="CC0000"/>
                </a:solidFill>
                <a:sym typeface="Symbol" panose="05050102010706020507" pitchFamily="18" charset="2"/>
              </a:rPr>
              <a:t></a:t>
            </a:r>
            <a:r>
              <a:rPr kumimoji="1" lang="en-US" altLang="en-US" sz="1800" b="1" i="1">
                <a:solidFill>
                  <a:srgbClr val="CC0000"/>
                </a:solidFill>
              </a:rPr>
              <a:t>  n</a:t>
            </a:r>
            <a:r>
              <a:rPr kumimoji="1" lang="en-US" altLang="en-US" sz="1800" b="1" baseline="-25000">
                <a:solidFill>
                  <a:srgbClr val="CC0000"/>
                </a:solidFill>
              </a:rPr>
              <a:t>0</a:t>
            </a:r>
            <a:r>
              <a:rPr kumimoji="1" lang="en-US" altLang="en-US" sz="1800">
                <a:solidFill>
                  <a:srgbClr val="CC0000"/>
                </a:solidFill>
              </a:rPr>
              <a:t>,</a:t>
            </a:r>
            <a:endParaRPr kumimoji="1" lang="en-US" altLang="en-US" sz="1950" b="1">
              <a:solidFill>
                <a:srgbClr val="CC0000"/>
              </a:solidFill>
            </a:endParaRP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650" b="1">
                <a:solidFill>
                  <a:schemeClr val="hlink"/>
                </a:solidFill>
              </a:rPr>
              <a:t>we have</a:t>
            </a:r>
            <a:r>
              <a:rPr kumimoji="1" lang="en-US" altLang="en-US" sz="1950" b="1">
                <a:solidFill>
                  <a:schemeClr val="hlink"/>
                </a:solidFill>
              </a:rPr>
              <a:t> 0 </a:t>
            </a:r>
            <a:r>
              <a:rPr kumimoji="1" lang="en-US" altLang="en-US" sz="1950" b="1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kumimoji="1" lang="en-US" altLang="en-US" sz="1950" b="1">
                <a:solidFill>
                  <a:schemeClr val="hlink"/>
                </a:solidFill>
              </a:rPr>
              <a:t>  </a:t>
            </a:r>
            <a:r>
              <a:rPr kumimoji="1" lang="en-US" altLang="en-US" sz="1950" b="1" i="1">
                <a:solidFill>
                  <a:schemeClr val="hlink"/>
                </a:solidFill>
              </a:rPr>
              <a:t>f</a:t>
            </a:r>
            <a:r>
              <a:rPr kumimoji="1" lang="en-US" altLang="en-US" sz="1950" b="1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>
                <a:solidFill>
                  <a:schemeClr val="hlink"/>
                </a:solidFill>
              </a:rPr>
              <a:t>n</a:t>
            </a:r>
            <a:r>
              <a:rPr kumimoji="1" lang="en-US" altLang="en-US" sz="1950" b="1">
                <a:solidFill>
                  <a:schemeClr val="hlink"/>
                </a:solidFill>
              </a:rPr>
              <a:t>)</a:t>
            </a:r>
            <a:r>
              <a:rPr kumimoji="1" lang="en-US" altLang="en-US" sz="1950" b="1" i="1">
                <a:solidFill>
                  <a:schemeClr val="hlink"/>
                </a:solidFill>
              </a:rPr>
              <a:t> </a:t>
            </a:r>
            <a:r>
              <a:rPr kumimoji="1" lang="en-US" altLang="en-US" sz="1950" b="1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kumimoji="1" lang="en-US" altLang="en-US" sz="1950" b="1">
                <a:solidFill>
                  <a:schemeClr val="hlink"/>
                </a:solidFill>
              </a:rPr>
              <a:t> c</a:t>
            </a:r>
            <a:r>
              <a:rPr kumimoji="1" lang="en-US" altLang="en-US" sz="1950" b="1" i="1">
                <a:solidFill>
                  <a:schemeClr val="hlink"/>
                </a:solidFill>
              </a:rPr>
              <a:t>g</a:t>
            </a:r>
            <a:r>
              <a:rPr kumimoji="1" lang="en-US" altLang="en-US" sz="1950" b="1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>
                <a:solidFill>
                  <a:schemeClr val="hlink"/>
                </a:solidFill>
              </a:rPr>
              <a:t>n</a:t>
            </a:r>
            <a:r>
              <a:rPr kumimoji="1" lang="en-US" altLang="en-US" sz="1950" b="1">
                <a:solidFill>
                  <a:schemeClr val="hlink"/>
                </a:solidFill>
              </a:rPr>
              <a:t>) </a:t>
            </a:r>
            <a:r>
              <a:rPr kumimoji="1" lang="en-US" altLang="en-US" sz="2250" b="1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085A304-096B-4989-A063-E14733387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644" y="801291"/>
            <a:ext cx="389810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950"/>
              <a:t>For function </a:t>
            </a:r>
            <a:r>
              <a:rPr kumimoji="1" lang="en-US" altLang="en-US" sz="1950" i="1"/>
              <a:t>g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), we define </a:t>
            </a:r>
            <a:r>
              <a:rPr kumimoji="1" lang="en-US" altLang="en-US" sz="1950" i="1">
                <a:sym typeface="Symbol" panose="05050102010706020507" pitchFamily="18" charset="2"/>
              </a:rPr>
              <a:t>O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g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)), big-O of 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, as the set:</a:t>
            </a:r>
          </a:p>
        </p:txBody>
      </p:sp>
      <p:pic>
        <p:nvPicPr>
          <p:cNvPr id="10246" name="Picture 8" descr="graph_O">
            <a:extLst>
              <a:ext uri="{FF2B5EF4-FFF2-40B4-BE49-F238E27FC236}">
                <a16:creationId xmlns:a16="http://schemas.microsoft.com/office/drawing/2014/main" id="{9FE1BB57-8610-4D73-911C-30100EB163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3404" y="1131689"/>
            <a:ext cx="2864644" cy="2880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Rectangle 10">
            <a:extLst>
              <a:ext uri="{FF2B5EF4-FFF2-40B4-BE49-F238E27FC236}">
                <a16:creationId xmlns:a16="http://schemas.microsoft.com/office/drawing/2014/main" id="{18A0EF8D-7CC0-4814-9286-EDCD6BBE6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7" y="3870723"/>
            <a:ext cx="460254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n-US" sz="1950" b="1" i="1" dirty="0"/>
              <a:t>g</a:t>
            </a:r>
            <a:r>
              <a:rPr kumimoji="1" lang="en-US" altLang="en-US" sz="1950" b="1" dirty="0"/>
              <a:t>(</a:t>
            </a:r>
            <a:r>
              <a:rPr kumimoji="1" lang="en-US" altLang="en-US" sz="1950" b="1" i="1" dirty="0"/>
              <a:t>n</a:t>
            </a:r>
            <a:r>
              <a:rPr kumimoji="1" lang="en-US" altLang="en-US" sz="1950" b="1" dirty="0"/>
              <a:t>) is an </a:t>
            </a:r>
            <a:r>
              <a:rPr kumimoji="1" lang="en-US" altLang="en-US" sz="1950" b="1" i="1" dirty="0">
                <a:solidFill>
                  <a:srgbClr val="CC0000"/>
                </a:solidFill>
              </a:rPr>
              <a:t>asymptotic upper bound</a:t>
            </a:r>
            <a:r>
              <a:rPr kumimoji="1" lang="en-US" altLang="en-US" sz="1950" b="1" dirty="0"/>
              <a:t> for </a:t>
            </a:r>
            <a:r>
              <a:rPr kumimoji="1" lang="en-US" altLang="en-US" sz="1950" b="1" i="1" dirty="0"/>
              <a:t>f</a:t>
            </a:r>
            <a:r>
              <a:rPr kumimoji="1" lang="en-US" altLang="en-US" sz="1950" b="1" dirty="0"/>
              <a:t>(</a:t>
            </a:r>
            <a:r>
              <a:rPr kumimoji="1" lang="en-US" altLang="en-US" sz="1950" b="1" i="1" dirty="0"/>
              <a:t>n</a:t>
            </a:r>
            <a:r>
              <a:rPr kumimoji="1" lang="en-US" altLang="en-US" sz="1950" b="1" dirty="0"/>
              <a:t>).</a:t>
            </a:r>
          </a:p>
        </p:txBody>
      </p:sp>
      <p:sp>
        <p:nvSpPr>
          <p:cNvPr id="10248" name="Text Box 11">
            <a:extLst>
              <a:ext uri="{FF2B5EF4-FFF2-40B4-BE49-F238E27FC236}">
                <a16:creationId xmlns:a16="http://schemas.microsoft.com/office/drawing/2014/main" id="{FF35D4B9-60CB-49BA-964B-8649C0D5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8" y="2928937"/>
            <a:ext cx="558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i="1" dirty="0"/>
              <a:t>Intuitively</a:t>
            </a:r>
            <a:r>
              <a:rPr lang="en-US" altLang="en-US" sz="1800" dirty="0"/>
              <a:t>: Set of all functions whose </a:t>
            </a:r>
            <a:r>
              <a:rPr lang="en-US" altLang="en-US" sz="1800" i="1" dirty="0"/>
              <a:t>rate of growth</a:t>
            </a:r>
            <a:r>
              <a:rPr lang="en-US" altLang="en-US" sz="1800" dirty="0"/>
              <a:t> is the same as or lower than that of </a:t>
            </a:r>
            <a:r>
              <a:rPr lang="en-US" altLang="en-US" sz="1800" i="1" dirty="0"/>
              <a:t>g</a:t>
            </a:r>
            <a:r>
              <a:rPr lang="en-US" altLang="en-US" sz="1800" dirty="0"/>
              <a:t>(</a:t>
            </a:r>
            <a:r>
              <a:rPr lang="en-US" altLang="en-US" sz="1800" i="1" dirty="0"/>
              <a:t>n</a:t>
            </a:r>
            <a:r>
              <a:rPr lang="en-US" altLang="en-US" sz="1800" dirty="0"/>
              <a:t>).</a:t>
            </a:r>
          </a:p>
        </p:txBody>
      </p:sp>
      <p:sp>
        <p:nvSpPr>
          <p:cNvPr id="10249" name="Text Box 12">
            <a:extLst>
              <a:ext uri="{FF2B5EF4-FFF2-40B4-BE49-F238E27FC236}">
                <a16:creationId xmlns:a16="http://schemas.microsoft.com/office/drawing/2014/main" id="{6F489403-8012-47FA-93A2-FEA39065B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644" y="4237435"/>
            <a:ext cx="3412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i="1">
                <a:solidFill>
                  <a:schemeClr val="hlink"/>
                </a:solidFill>
              </a:rPr>
              <a:t>f</a:t>
            </a:r>
            <a:r>
              <a:rPr lang="en-US" altLang="en-US" sz="1800" b="1">
                <a:solidFill>
                  <a:schemeClr val="hlink"/>
                </a:solidFill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</a:rPr>
              <a:t>n</a:t>
            </a:r>
            <a:r>
              <a:rPr lang="en-US" altLang="en-US" sz="1800" b="1">
                <a:solidFill>
                  <a:schemeClr val="hlink"/>
                </a:solidFill>
              </a:rPr>
              <a:t>) = 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(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  </a:t>
            </a:r>
            <a:r>
              <a:rPr lang="en-US" altLang="en-US" sz="1800" b="1" i="1">
                <a:solidFill>
                  <a:schemeClr val="hlink"/>
                </a:solidFill>
              </a:rPr>
              <a:t>f</a:t>
            </a:r>
            <a:r>
              <a:rPr lang="en-US" altLang="en-US" sz="1800" b="1">
                <a:solidFill>
                  <a:schemeClr val="hlink"/>
                </a:solidFill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</a:rPr>
              <a:t>n</a:t>
            </a:r>
            <a:r>
              <a:rPr lang="en-US" altLang="en-US" sz="1800" b="1">
                <a:solidFill>
                  <a:schemeClr val="hlink"/>
                </a:solidFill>
              </a:rPr>
              <a:t>) = 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)).</a:t>
            </a:r>
          </a:p>
          <a:p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(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   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>
            <a:extLst>
              <a:ext uri="{FF2B5EF4-FFF2-40B4-BE49-F238E27FC236}">
                <a16:creationId xmlns:a16="http://schemas.microsoft.com/office/drawing/2014/main" id="{C30075AA-1636-4805-8A38-6A0EAA9A3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442A6F9-65A6-47F1-A3DA-770C927A9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53" y="66725"/>
            <a:ext cx="8520600" cy="6261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 -notation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01AF37B4-2D7B-49FC-BA13-CD7CD04DF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644" y="3830242"/>
            <a:ext cx="457368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n-US" sz="1950" b="1" i="1"/>
              <a:t>g</a:t>
            </a:r>
            <a:r>
              <a:rPr kumimoji="1" lang="en-US" altLang="en-US" sz="1950" b="1"/>
              <a:t>(</a:t>
            </a:r>
            <a:r>
              <a:rPr kumimoji="1" lang="en-US" altLang="en-US" sz="1950" b="1" i="1"/>
              <a:t>n</a:t>
            </a:r>
            <a:r>
              <a:rPr kumimoji="1" lang="en-US" altLang="en-US" sz="1950" b="1"/>
              <a:t>) is an </a:t>
            </a:r>
            <a:r>
              <a:rPr kumimoji="1" lang="en-US" altLang="en-US" sz="1950" b="1" i="1">
                <a:solidFill>
                  <a:srgbClr val="CC0000"/>
                </a:solidFill>
              </a:rPr>
              <a:t>asymptotic lower bound</a:t>
            </a:r>
            <a:r>
              <a:rPr kumimoji="1" lang="en-US" altLang="en-US" sz="1950" b="1"/>
              <a:t> for </a:t>
            </a:r>
            <a:r>
              <a:rPr kumimoji="1" lang="en-US" altLang="en-US" sz="1950" b="1" i="1"/>
              <a:t>f</a:t>
            </a:r>
            <a:r>
              <a:rPr kumimoji="1" lang="en-US" altLang="en-US" sz="1950" b="1"/>
              <a:t>(</a:t>
            </a:r>
            <a:r>
              <a:rPr kumimoji="1" lang="en-US" altLang="en-US" sz="1950" b="1" i="1"/>
              <a:t>n</a:t>
            </a:r>
            <a:r>
              <a:rPr kumimoji="1" lang="en-US" altLang="en-US" sz="1950" b="1"/>
              <a:t>).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17651387-B5E9-48E2-81F3-E84E6C2F8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2889647"/>
            <a:ext cx="3295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i="1"/>
              <a:t>Intuitively</a:t>
            </a:r>
            <a:r>
              <a:rPr lang="en-US" altLang="en-US" sz="1800"/>
              <a:t>: Set of all functions whose </a:t>
            </a:r>
            <a:r>
              <a:rPr lang="en-US" altLang="en-US" sz="1800" i="1"/>
              <a:t>rate of growth</a:t>
            </a:r>
            <a:r>
              <a:rPr lang="en-US" altLang="en-US" sz="1800"/>
              <a:t> is the same as or higher than that of </a:t>
            </a:r>
            <a:r>
              <a:rPr lang="en-US" altLang="en-US" sz="1800" i="1"/>
              <a:t>g</a:t>
            </a:r>
            <a:r>
              <a:rPr lang="en-US" altLang="en-US" sz="1800"/>
              <a:t>(</a:t>
            </a:r>
            <a:r>
              <a:rPr lang="en-US" altLang="en-US" sz="1800" i="1"/>
              <a:t>n</a:t>
            </a:r>
            <a:r>
              <a:rPr lang="en-US" altLang="en-US" sz="1800"/>
              <a:t>).</a:t>
            </a:r>
          </a:p>
        </p:txBody>
      </p:sp>
      <p:pic>
        <p:nvPicPr>
          <p:cNvPr id="12294" name="Picture 10" descr="graph_Omega">
            <a:extLst>
              <a:ext uri="{FF2B5EF4-FFF2-40B4-BE49-F238E27FC236}">
                <a16:creationId xmlns:a16="http://schemas.microsoft.com/office/drawing/2014/main" id="{ADF481E3-E1C9-4F7E-8817-EA620EBC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20" y="800700"/>
            <a:ext cx="2850356" cy="300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1">
            <a:extLst>
              <a:ext uri="{FF2B5EF4-FFF2-40B4-BE49-F238E27FC236}">
                <a16:creationId xmlns:a16="http://schemas.microsoft.com/office/drawing/2014/main" id="{0D546BB0-9F47-48E1-A954-CC0D7A845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648" y="4196954"/>
            <a:ext cx="3412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i="1">
                <a:solidFill>
                  <a:schemeClr val="hlink"/>
                </a:solidFill>
              </a:rPr>
              <a:t>f</a:t>
            </a:r>
            <a:r>
              <a:rPr lang="en-US" altLang="en-US" sz="1800" b="1">
                <a:solidFill>
                  <a:schemeClr val="hlink"/>
                </a:solidFill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</a:rPr>
              <a:t>n</a:t>
            </a:r>
            <a:r>
              <a:rPr lang="en-US" altLang="en-US" sz="1800" b="1">
                <a:solidFill>
                  <a:schemeClr val="hlink"/>
                </a:solidFill>
              </a:rPr>
              <a:t>) = 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(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  </a:t>
            </a:r>
            <a:r>
              <a:rPr lang="en-US" altLang="en-US" sz="1800" b="1" i="1">
                <a:solidFill>
                  <a:schemeClr val="hlink"/>
                </a:solidFill>
              </a:rPr>
              <a:t>f</a:t>
            </a:r>
            <a:r>
              <a:rPr lang="en-US" altLang="en-US" sz="1800" b="1">
                <a:solidFill>
                  <a:schemeClr val="hlink"/>
                </a:solidFill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</a:rPr>
              <a:t>n</a:t>
            </a:r>
            <a:r>
              <a:rPr lang="en-US" altLang="en-US" sz="1800" b="1">
                <a:solidFill>
                  <a:schemeClr val="hlink"/>
                </a:solidFill>
              </a:rPr>
              <a:t>) = 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(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)).</a:t>
            </a:r>
          </a:p>
          <a:p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(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   (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b="1" i="1">
                <a:solidFill>
                  <a:schemeClr val="hlink"/>
                </a:solidFill>
                <a:sym typeface="Symbol" panose="05050102010706020507" pitchFamily="18" charset="2"/>
              </a:rPr>
              <a:t>n</a:t>
            </a:r>
            <a:r>
              <a:rPr lang="en-US" altLang="en-US" sz="1800" b="1">
                <a:solidFill>
                  <a:schemeClr val="hlink"/>
                </a:solidFill>
                <a:sym typeface="Symbol" panose="05050102010706020507" pitchFamily="18" charset="2"/>
              </a:rPr>
              <a:t>)).</a:t>
            </a:r>
          </a:p>
        </p:txBody>
      </p:sp>
      <p:sp>
        <p:nvSpPr>
          <p:cNvPr id="12296" name="Rectangle 12">
            <a:extLst>
              <a:ext uri="{FF2B5EF4-FFF2-40B4-BE49-F238E27FC236}">
                <a16:creationId xmlns:a16="http://schemas.microsoft.com/office/drawing/2014/main" id="{9271B23B-1B41-4430-B9B4-B230AFE2C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3" y="1465660"/>
            <a:ext cx="5349512" cy="1144929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950" b="1" dirty="0">
                <a:solidFill>
                  <a:schemeClr val="accent1"/>
                </a:solidFill>
                <a:sym typeface="Symbol" panose="05050102010706020507" pitchFamily="18" charset="2"/>
              </a:rPr>
              <a:t>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accent1"/>
                </a:solidFill>
              </a:rPr>
              <a:t>g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accent1"/>
                </a:solidFill>
              </a:rPr>
              <a:t>n</a:t>
            </a:r>
            <a:r>
              <a:rPr kumimoji="1" lang="en-US" altLang="en-US" sz="1950" b="1" dirty="0">
                <a:solidFill>
                  <a:schemeClr val="accent1"/>
                </a:solidFill>
              </a:rPr>
              <a:t>)) =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250" b="1" dirty="0">
                <a:solidFill>
                  <a:schemeClr val="hlink"/>
                </a:solidFill>
              </a:rPr>
              <a:t>{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95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) : </a:t>
            </a:r>
            <a:br>
              <a:rPr kumimoji="1" lang="en-US" altLang="en-US" sz="1950" b="1" dirty="0">
                <a:solidFill>
                  <a:schemeClr val="hlink"/>
                </a:solidFill>
              </a:rPr>
            </a:br>
            <a:r>
              <a:rPr kumimoji="1" lang="en-US" altLang="en-US" sz="1950" b="1" dirty="0">
                <a:solidFill>
                  <a:srgbClr val="FF3300"/>
                </a:solidFill>
                <a:sym typeface="Symbol" panose="05050102010706020507" pitchFamily="18" charset="2"/>
              </a:rPr>
              <a:t> </a:t>
            </a:r>
            <a:r>
              <a:rPr kumimoji="1" lang="en-US" altLang="en-US" sz="1950" b="1" dirty="0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1950" b="1" i="1" dirty="0">
                <a:solidFill>
                  <a:srgbClr val="FF3300"/>
                </a:solidFill>
              </a:rPr>
              <a:t>c</a:t>
            </a:r>
            <a:r>
              <a:rPr kumimoji="1" lang="en-US" altLang="en-US" sz="1950" b="1" dirty="0">
                <a:solidFill>
                  <a:srgbClr val="FF3300"/>
                </a:solidFill>
              </a:rPr>
              <a:t> and </a:t>
            </a:r>
            <a:r>
              <a:rPr kumimoji="1" lang="en-US" altLang="en-US" sz="1950" b="1" i="1" dirty="0">
                <a:solidFill>
                  <a:srgbClr val="FF3300"/>
                </a:solidFill>
              </a:rPr>
              <a:t>n</a:t>
            </a:r>
            <a:r>
              <a:rPr kumimoji="1" lang="en-US" altLang="en-US" sz="1950" b="1" baseline="-25000" dirty="0">
                <a:solidFill>
                  <a:srgbClr val="FF3300"/>
                </a:solidFill>
              </a:rPr>
              <a:t>0,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1950" b="1" dirty="0">
                <a:solidFill>
                  <a:srgbClr val="CC0000"/>
                </a:solidFill>
              </a:rPr>
              <a:t>such that </a:t>
            </a:r>
            <a:r>
              <a:rPr kumimoji="1" lang="en-US" altLang="en-US" sz="1800" b="1" dirty="0">
                <a:solidFill>
                  <a:srgbClr val="CC0000"/>
                </a:solidFill>
                <a:sym typeface="Symbol" panose="05050102010706020507" pitchFamily="18" charset="2"/>
              </a:rPr>
              <a:t></a:t>
            </a:r>
            <a:r>
              <a:rPr kumimoji="1" lang="en-US" altLang="en-US" sz="1800" b="1" i="1" dirty="0">
                <a:solidFill>
                  <a:srgbClr val="CC0000"/>
                </a:solidFill>
              </a:rPr>
              <a:t>n </a:t>
            </a:r>
            <a:r>
              <a:rPr kumimoji="1" lang="en-US" altLang="en-US" sz="1800" b="1" dirty="0">
                <a:solidFill>
                  <a:srgbClr val="CC0000"/>
                </a:solidFill>
                <a:sym typeface="Symbol" panose="05050102010706020507" pitchFamily="18" charset="2"/>
              </a:rPr>
              <a:t></a:t>
            </a:r>
            <a:r>
              <a:rPr kumimoji="1" lang="en-US" altLang="en-US" sz="1800" b="1" i="1" dirty="0">
                <a:solidFill>
                  <a:srgbClr val="CC0000"/>
                </a:solidFill>
              </a:rPr>
              <a:t>  n</a:t>
            </a:r>
            <a:r>
              <a:rPr kumimoji="1" lang="en-US" altLang="en-US" sz="1800" b="1" baseline="-25000" dirty="0">
                <a:solidFill>
                  <a:srgbClr val="CC0000"/>
                </a:solidFill>
              </a:rPr>
              <a:t>0</a:t>
            </a:r>
            <a:r>
              <a:rPr kumimoji="1" lang="en-US" altLang="en-US" sz="1800" dirty="0">
                <a:solidFill>
                  <a:srgbClr val="CC0000"/>
                </a:solidFill>
              </a:rPr>
              <a:t>,</a:t>
            </a:r>
            <a:endParaRPr kumimoji="1" lang="en-US" altLang="en-US" sz="1950" b="1" dirty="0">
              <a:solidFill>
                <a:srgbClr val="CC0000"/>
              </a:solidFill>
            </a:endParaRP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650" b="1" dirty="0">
                <a:solidFill>
                  <a:schemeClr val="hlink"/>
                </a:solidFill>
              </a:rPr>
              <a:t>we have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0 </a:t>
            </a:r>
            <a:r>
              <a:rPr kumimoji="1" lang="en-US" altLang="en-US" sz="1950" b="1" dirty="0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kumimoji="1" lang="en-US" altLang="en-US" sz="195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1800" b="1" dirty="0">
                <a:solidFill>
                  <a:schemeClr val="hlink"/>
                </a:solidFill>
              </a:rPr>
              <a:t>c</a:t>
            </a:r>
            <a:r>
              <a:rPr kumimoji="1" lang="en-US" altLang="en-US" sz="1800" b="1" i="1" dirty="0">
                <a:solidFill>
                  <a:schemeClr val="hlink"/>
                </a:solidFill>
              </a:rPr>
              <a:t>g</a:t>
            </a:r>
            <a:r>
              <a:rPr kumimoji="1" lang="en-US" altLang="en-US" sz="18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8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800" b="1" dirty="0">
                <a:solidFill>
                  <a:schemeClr val="hlink"/>
                </a:solidFill>
              </a:rPr>
              <a:t>)</a:t>
            </a:r>
            <a:r>
              <a:rPr kumimoji="1" lang="en-US" altLang="en-US" sz="1800" dirty="0"/>
              <a:t> </a:t>
            </a:r>
            <a:r>
              <a:rPr kumimoji="1" lang="en-US" altLang="en-US" sz="1950" b="1" dirty="0">
                <a:solidFill>
                  <a:schemeClr val="hlink"/>
                </a:solidFill>
                <a:sym typeface="Symbol" panose="05050102010706020507" pitchFamily="18" charset="2"/>
              </a:rPr>
              <a:t> </a:t>
            </a:r>
            <a:r>
              <a:rPr kumimoji="1" lang="en-US" altLang="en-US" sz="1800" b="1" i="1" dirty="0">
                <a:solidFill>
                  <a:schemeClr val="hlink"/>
                </a:solidFill>
              </a:rPr>
              <a:t>f</a:t>
            </a:r>
            <a:r>
              <a:rPr kumimoji="1" lang="en-US" altLang="en-US" sz="1800" b="1" dirty="0">
                <a:solidFill>
                  <a:schemeClr val="hlink"/>
                </a:solidFill>
              </a:rPr>
              <a:t>(</a:t>
            </a:r>
            <a:r>
              <a:rPr kumimoji="1" lang="en-US" altLang="en-US" sz="1800" b="1" i="1" dirty="0">
                <a:solidFill>
                  <a:schemeClr val="hlink"/>
                </a:solidFill>
              </a:rPr>
              <a:t>n</a:t>
            </a:r>
            <a:r>
              <a:rPr kumimoji="1" lang="en-US" altLang="en-US" sz="1800" b="1" dirty="0">
                <a:solidFill>
                  <a:schemeClr val="hlink"/>
                </a:solidFill>
              </a:rPr>
              <a:t>)</a:t>
            </a:r>
            <a:r>
              <a:rPr kumimoji="1" lang="en-US" altLang="en-US" sz="2250" b="1" dirty="0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12297" name="Rectangle 13">
            <a:extLst>
              <a:ext uri="{FF2B5EF4-FFF2-40B4-BE49-F238E27FC236}">
                <a16:creationId xmlns:a16="http://schemas.microsoft.com/office/drawing/2014/main" id="{966D8D24-1FFC-4DC5-871F-FDD05384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35" y="801291"/>
            <a:ext cx="505721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en-US" sz="1950"/>
              <a:t>For function </a:t>
            </a:r>
            <a:r>
              <a:rPr kumimoji="1" lang="en-US" altLang="en-US" sz="1950" i="1"/>
              <a:t>g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), we define </a:t>
            </a:r>
            <a:r>
              <a:rPr lang="en-US" altLang="en-US" sz="1800">
                <a:sym typeface="Symbol" panose="05050102010706020507" pitchFamily="18" charset="2"/>
              </a:rPr>
              <a:t>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g</a:t>
            </a:r>
            <a:r>
              <a:rPr kumimoji="1" lang="en-US" altLang="en-US" sz="1950"/>
              <a:t>(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)), big-Omega of </a:t>
            </a:r>
            <a:r>
              <a:rPr kumimoji="1" lang="en-US" altLang="en-US" sz="1950" i="1"/>
              <a:t>n</a:t>
            </a:r>
            <a:r>
              <a:rPr kumimoji="1" lang="en-US" altLang="en-US" sz="1950"/>
              <a:t>, as the set: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E783137E-D292-43BC-8783-A28A226C5A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D9E963-3781-4168-8DAC-E078E782F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82" y="88791"/>
            <a:ext cx="8520600" cy="626100"/>
          </a:xfrm>
        </p:spPr>
        <p:txBody>
          <a:bodyPr/>
          <a:lstStyle/>
          <a:p>
            <a:r>
              <a:rPr lang="en-US" altLang="en-US" dirty="0"/>
              <a:t>Relations Between </a:t>
            </a:r>
            <a:r>
              <a:rPr lang="en-US" altLang="en-US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, </a:t>
            </a:r>
            <a:r>
              <a:rPr lang="en-US" altLang="en-US" i="1" dirty="0"/>
              <a:t>O, </a:t>
            </a:r>
            <a:r>
              <a:rPr lang="en-US" altLang="en-US" dirty="0">
                <a:latin typeface="Symbol" panose="05050102010706020507" pitchFamily="18" charset="2"/>
              </a:rPr>
              <a:t>W</a:t>
            </a:r>
            <a:endParaRPr lang="en-US" altLang="en-US" dirty="0"/>
          </a:p>
        </p:txBody>
      </p:sp>
      <p:pic>
        <p:nvPicPr>
          <p:cNvPr id="14340" name="Picture 3" descr="graph_thet">
            <a:extLst>
              <a:ext uri="{FF2B5EF4-FFF2-40B4-BE49-F238E27FC236}">
                <a16:creationId xmlns:a16="http://schemas.microsoft.com/office/drawing/2014/main" id="{AFE975F1-7C56-4BDA-9383-DACBD8F9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46" y="1398496"/>
            <a:ext cx="1990725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graph_O">
            <a:extLst>
              <a:ext uri="{FF2B5EF4-FFF2-40B4-BE49-F238E27FC236}">
                <a16:creationId xmlns:a16="http://schemas.microsoft.com/office/drawing/2014/main" id="{DB02384F-7331-4E13-8167-47DF8470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19" y="1398496"/>
            <a:ext cx="1990725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graph_Omega">
            <a:extLst>
              <a:ext uri="{FF2B5EF4-FFF2-40B4-BE49-F238E27FC236}">
                <a16:creationId xmlns:a16="http://schemas.microsoft.com/office/drawing/2014/main" id="{A83D832F-972C-4DEB-BE61-032383AE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35" y="1398496"/>
            <a:ext cx="1990725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53E65-FCE0-ECBC-4A30-622AAA174A5A}"/>
              </a:ext>
            </a:extLst>
          </p:cNvPr>
          <p:cNvSpPr txBox="1"/>
          <p:nvPr/>
        </p:nvSpPr>
        <p:spPr>
          <a:xfrm>
            <a:off x="3067471" y="4034951"/>
            <a:ext cx="60020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limn→∞ f(n)/g(n) ≠0,∞ ⇒ f = </a:t>
            </a:r>
            <a:r>
              <a:rPr lang="el-GR" dirty="0"/>
              <a:t>Θ(</a:t>
            </a:r>
            <a:r>
              <a:rPr lang="en-GB" dirty="0"/>
              <a:t>g) </a:t>
            </a:r>
          </a:p>
          <a:p>
            <a:r>
              <a:rPr lang="en-GB" dirty="0"/>
              <a:t>limn→∞ f(n)/g(n) ≠ ∞ ⇒ f = O(g) </a:t>
            </a:r>
          </a:p>
          <a:p>
            <a:r>
              <a:rPr lang="en-GB" dirty="0"/>
              <a:t>limn→∞ f(n)/g(n) ≠ 0 ⇒ f = </a:t>
            </a:r>
            <a:r>
              <a:rPr lang="el-GR" dirty="0"/>
              <a:t>Ω(</a:t>
            </a:r>
            <a:r>
              <a:rPr lang="en-GB" dirty="0"/>
              <a:t>g)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934066D0-6CCC-4863-BB24-52A21205D8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9E5C7D2-D825-4AC1-A774-20B608B02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2" y="122803"/>
            <a:ext cx="8520600" cy="626100"/>
          </a:xfrm>
        </p:spPr>
        <p:txBody>
          <a:bodyPr/>
          <a:lstStyle/>
          <a:p>
            <a:r>
              <a:rPr lang="en-US" altLang="en-US" i="1" dirty="0">
                <a:sym typeface="Symbol" panose="05050102010706020507" pitchFamily="18" charset="2"/>
              </a:rPr>
              <a:t>o</a:t>
            </a:r>
            <a:r>
              <a:rPr lang="en-US" altLang="en-US" dirty="0">
                <a:sym typeface="Symbol" panose="05050102010706020507" pitchFamily="18" charset="2"/>
              </a:rPr>
              <a:t>-notation</a:t>
            </a:r>
            <a:endParaRPr lang="en-US" altLang="en-US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F7A7E61-DEF2-4442-B49D-47715FCAD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259" y="2159794"/>
            <a:ext cx="7806017" cy="269319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100" i="1" dirty="0"/>
              <a:t> f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becomes insignificant relative to </a:t>
            </a:r>
            <a:r>
              <a:rPr lang="en-US" altLang="en-US" sz="2100" i="1" dirty="0"/>
              <a:t>g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</a:t>
            </a:r>
            <a:r>
              <a:rPr lang="en-US" altLang="en-US" sz="2100" i="1" dirty="0"/>
              <a:t> </a:t>
            </a:r>
            <a:r>
              <a:rPr lang="en-US" altLang="en-US" sz="2100" dirty="0"/>
              <a:t>as </a:t>
            </a:r>
            <a:r>
              <a:rPr lang="en-US" altLang="en-US" sz="2100" i="1" dirty="0"/>
              <a:t>n </a:t>
            </a:r>
            <a:r>
              <a:rPr lang="en-US" altLang="en-US" sz="2100" dirty="0"/>
              <a:t>approaches infinity: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325" i="1" dirty="0">
                <a:solidFill>
                  <a:srgbClr val="FF3300"/>
                </a:solidFill>
              </a:rPr>
              <a:t>		       </a:t>
            </a:r>
            <a:r>
              <a:rPr lang="en-US" altLang="en-US" sz="2325" i="1" dirty="0" err="1">
                <a:solidFill>
                  <a:srgbClr val="FF3300"/>
                </a:solidFill>
              </a:rPr>
              <a:t>lim</a:t>
            </a:r>
            <a:r>
              <a:rPr lang="en-US" altLang="en-US" sz="2325" i="1" dirty="0">
                <a:solidFill>
                  <a:srgbClr val="FF3300"/>
                </a:solidFill>
              </a:rPr>
              <a:t> </a:t>
            </a:r>
            <a:r>
              <a:rPr lang="en-US" altLang="en-US" sz="2325" dirty="0">
                <a:solidFill>
                  <a:srgbClr val="FF3300"/>
                </a:solidFill>
                <a:sym typeface="Symbol" panose="05050102010706020507" pitchFamily="18" charset="2"/>
              </a:rPr>
              <a:t>[</a:t>
            </a:r>
            <a:r>
              <a:rPr lang="en-US" altLang="en-US" sz="2325" i="1" dirty="0">
                <a:solidFill>
                  <a:srgbClr val="FF3300"/>
                </a:solidFill>
              </a:rPr>
              <a:t>f</a:t>
            </a:r>
            <a:r>
              <a:rPr lang="en-US" altLang="en-US" sz="2325" dirty="0">
                <a:solidFill>
                  <a:srgbClr val="FF3300"/>
                </a:solidFill>
              </a:rPr>
              <a:t>(</a:t>
            </a:r>
            <a:r>
              <a:rPr lang="en-US" altLang="en-US" sz="2325" i="1" dirty="0">
                <a:solidFill>
                  <a:srgbClr val="FF3300"/>
                </a:solidFill>
              </a:rPr>
              <a:t>n</a:t>
            </a:r>
            <a:r>
              <a:rPr lang="en-US" altLang="en-US" sz="2325" dirty="0">
                <a:solidFill>
                  <a:srgbClr val="FF3300"/>
                </a:solidFill>
              </a:rPr>
              <a:t>) / </a:t>
            </a:r>
            <a:r>
              <a:rPr lang="en-US" altLang="en-US" sz="2325" i="1" dirty="0">
                <a:solidFill>
                  <a:srgbClr val="FF3300"/>
                </a:solidFill>
              </a:rPr>
              <a:t>g</a:t>
            </a:r>
            <a:r>
              <a:rPr lang="en-US" altLang="en-US" sz="2325" dirty="0">
                <a:solidFill>
                  <a:srgbClr val="FF3300"/>
                </a:solidFill>
              </a:rPr>
              <a:t>(</a:t>
            </a:r>
            <a:r>
              <a:rPr lang="en-US" altLang="en-US" sz="2325" i="1" dirty="0">
                <a:solidFill>
                  <a:srgbClr val="FF3300"/>
                </a:solidFill>
              </a:rPr>
              <a:t>n</a:t>
            </a:r>
            <a:r>
              <a:rPr lang="en-US" altLang="en-US" sz="2325" dirty="0">
                <a:solidFill>
                  <a:srgbClr val="FF3300"/>
                </a:solidFill>
              </a:rPr>
              <a:t>)] = 0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325" dirty="0">
                <a:solidFill>
                  <a:srgbClr val="3DDE2C"/>
                </a:solidFill>
              </a:rPr>
              <a:t>                     </a:t>
            </a:r>
            <a:r>
              <a:rPr lang="en-US" altLang="en-US" sz="2325" i="1" baseline="60000" dirty="0">
                <a:solidFill>
                  <a:srgbClr val="FF3300"/>
                </a:solidFill>
              </a:rPr>
              <a:t>n</a:t>
            </a:r>
            <a:r>
              <a:rPr lang="en-US" altLang="en-US" sz="2325" i="1" baseline="60000" dirty="0">
                <a:solidFill>
                  <a:srgbClr val="FF3300"/>
                </a:solidFill>
                <a:sym typeface="Symbol" panose="05050102010706020507" pitchFamily="18" charset="2"/>
              </a:rPr>
              <a:t></a:t>
            </a:r>
            <a:r>
              <a:rPr lang="en-US" altLang="en-US" sz="2325" i="1" dirty="0">
                <a:solidFill>
                  <a:srgbClr val="FF3300"/>
                </a:solidFill>
              </a:rPr>
              <a:t> </a:t>
            </a:r>
            <a:endParaRPr lang="en-US" altLang="en-US" sz="2325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100" i="1" dirty="0"/>
              <a:t>g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is an</a:t>
            </a:r>
            <a:r>
              <a:rPr lang="en-US" altLang="en-US" sz="2100" i="1" dirty="0">
                <a:solidFill>
                  <a:srgbClr val="3DDE2C"/>
                </a:solidFill>
              </a:rPr>
              <a:t> </a:t>
            </a:r>
            <a:r>
              <a:rPr lang="en-US" altLang="en-US" sz="2100" b="1" i="1" dirty="0">
                <a:solidFill>
                  <a:srgbClr val="CC0000"/>
                </a:solidFill>
              </a:rPr>
              <a:t>upper bound</a:t>
            </a:r>
            <a:r>
              <a:rPr lang="en-US" altLang="en-US" sz="2100" dirty="0"/>
              <a:t> for </a:t>
            </a:r>
            <a:r>
              <a:rPr lang="en-US" altLang="en-US" sz="2100" i="1" dirty="0"/>
              <a:t>f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</a:t>
            </a:r>
            <a:r>
              <a:rPr lang="en-US" altLang="en-US" sz="2100" i="1" dirty="0"/>
              <a:t> </a:t>
            </a:r>
            <a:r>
              <a:rPr lang="en-US" altLang="en-US" sz="2100" dirty="0"/>
              <a:t>that is not asymptotically tight.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100" dirty="0"/>
              <a:t>Observe the difference in this definition from previous ones. </a:t>
            </a:r>
            <a:endParaRPr lang="en-US" altLang="en-US" sz="2100" b="1" u="sng" dirty="0">
              <a:solidFill>
                <a:srgbClr val="CC0000"/>
              </a:solidFill>
            </a:endParaRPr>
          </a:p>
        </p:txBody>
      </p:sp>
      <p:sp>
        <p:nvSpPr>
          <p:cNvPr id="19461" name="Text Box 22">
            <a:extLst>
              <a:ext uri="{FF2B5EF4-FFF2-40B4-BE49-F238E27FC236}">
                <a16:creationId xmlns:a16="http://schemas.microsoft.com/office/drawing/2014/main" id="{AC5D3191-8D40-42D1-B8B6-428334D2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42" y="6369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23">
            <a:extLst>
              <a:ext uri="{FF2B5EF4-FFF2-40B4-BE49-F238E27FC236}">
                <a16:creationId xmlns:a16="http://schemas.microsoft.com/office/drawing/2014/main" id="{3CD8A90D-99F2-40D2-88AD-4836ACF6B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53" y="1219200"/>
            <a:ext cx="6820251" cy="715581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250" b="1" i="1">
                <a:solidFill>
                  <a:schemeClr val="accent1"/>
                </a:solidFill>
                <a:sym typeface="Symbol" panose="05050102010706020507" pitchFamily="18" charset="2"/>
              </a:rPr>
              <a:t>o</a:t>
            </a:r>
            <a:r>
              <a:rPr lang="en-US" altLang="en-US" sz="2250" b="1">
                <a:solidFill>
                  <a:schemeClr val="accent1"/>
                </a:solidFill>
              </a:rPr>
              <a:t>(</a:t>
            </a:r>
            <a:r>
              <a:rPr lang="en-US" altLang="en-US" sz="2250" b="1" i="1">
                <a:solidFill>
                  <a:schemeClr val="accent1"/>
                </a:solidFill>
              </a:rPr>
              <a:t>g</a:t>
            </a:r>
            <a:r>
              <a:rPr lang="en-US" altLang="en-US" sz="2250" b="1">
                <a:solidFill>
                  <a:schemeClr val="accent1"/>
                </a:solidFill>
              </a:rPr>
              <a:t>(</a:t>
            </a:r>
            <a:r>
              <a:rPr lang="en-US" altLang="en-US" sz="2250" b="1" i="1">
                <a:solidFill>
                  <a:schemeClr val="accent1"/>
                </a:solidFill>
              </a:rPr>
              <a:t>n</a:t>
            </a:r>
            <a:r>
              <a:rPr lang="en-US" altLang="en-US" sz="2250" b="1">
                <a:solidFill>
                  <a:schemeClr val="accent1"/>
                </a:solidFill>
              </a:rPr>
              <a:t>))</a:t>
            </a:r>
            <a:r>
              <a:rPr lang="en-US" altLang="en-US" sz="2250">
                <a:solidFill>
                  <a:schemeClr val="hlink"/>
                </a:solidFill>
              </a:rPr>
              <a:t> = {</a:t>
            </a:r>
            <a:r>
              <a:rPr lang="en-US" altLang="en-US" sz="2250" i="1">
                <a:solidFill>
                  <a:schemeClr val="hlink"/>
                </a:solidFill>
              </a:rPr>
              <a:t>f</a:t>
            </a:r>
            <a:r>
              <a:rPr lang="en-US" altLang="en-US" sz="2250">
                <a:solidFill>
                  <a:schemeClr val="hlink"/>
                </a:solidFill>
              </a:rPr>
              <a:t>(</a:t>
            </a:r>
            <a:r>
              <a:rPr lang="en-US" altLang="en-US" sz="2250" i="1">
                <a:solidFill>
                  <a:schemeClr val="hlink"/>
                </a:solidFill>
              </a:rPr>
              <a:t>n</a:t>
            </a:r>
            <a:r>
              <a:rPr lang="en-US" altLang="en-US" sz="2250">
                <a:solidFill>
                  <a:schemeClr val="hlink"/>
                </a:solidFill>
              </a:rPr>
              <a:t>): </a:t>
            </a:r>
            <a:r>
              <a:rPr lang="en-US" altLang="en-US" sz="2250" b="1">
                <a:solidFill>
                  <a:srgbClr val="FF3300"/>
                </a:solidFill>
                <a:sym typeface="Symbol" panose="05050102010706020507" pitchFamily="18" charset="2"/>
              </a:rPr>
              <a:t></a:t>
            </a:r>
            <a:r>
              <a:rPr lang="en-US" altLang="en-US" sz="2250">
                <a:solidFill>
                  <a:schemeClr val="hlink"/>
                </a:solidFill>
                <a:sym typeface="Symbol" panose="05050102010706020507" pitchFamily="18" charset="2"/>
              </a:rPr>
              <a:t> </a:t>
            </a:r>
            <a:r>
              <a:rPr lang="en-US" altLang="en-US" sz="2250" b="1" i="1">
                <a:solidFill>
                  <a:srgbClr val="CC0000"/>
                </a:solidFill>
              </a:rPr>
              <a:t>c</a:t>
            </a:r>
            <a:r>
              <a:rPr lang="en-US" altLang="en-US" sz="2250" b="1">
                <a:solidFill>
                  <a:srgbClr val="CC0000"/>
                </a:solidFill>
              </a:rPr>
              <a:t> &gt; 0</a:t>
            </a:r>
            <a:r>
              <a:rPr lang="en-US" altLang="en-US" sz="2250">
                <a:solidFill>
                  <a:schemeClr val="hlink"/>
                </a:solidFill>
              </a:rPr>
              <a:t>, </a:t>
            </a:r>
            <a:r>
              <a:rPr lang="en-US" altLang="en-US" sz="2250" b="1">
                <a:solidFill>
                  <a:srgbClr val="FF33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250">
                <a:solidFill>
                  <a:schemeClr val="hlink"/>
                </a:solidFill>
              </a:rPr>
              <a:t> </a:t>
            </a:r>
            <a:r>
              <a:rPr lang="en-US" altLang="en-US" sz="2250" b="1" i="1">
                <a:solidFill>
                  <a:srgbClr val="CC0000"/>
                </a:solidFill>
              </a:rPr>
              <a:t>n</a:t>
            </a:r>
            <a:r>
              <a:rPr lang="en-US" altLang="en-US" sz="2250" b="1" baseline="-25000">
                <a:solidFill>
                  <a:srgbClr val="CC0000"/>
                </a:solidFill>
              </a:rPr>
              <a:t>0</a:t>
            </a:r>
            <a:r>
              <a:rPr lang="en-US" altLang="en-US" sz="2250" b="1">
                <a:solidFill>
                  <a:srgbClr val="CC0000"/>
                </a:solidFill>
              </a:rPr>
              <a:t> &gt; 0</a:t>
            </a:r>
            <a:r>
              <a:rPr lang="en-US" altLang="en-US" sz="2250">
                <a:solidFill>
                  <a:schemeClr val="hlink"/>
                </a:solidFill>
              </a:rPr>
              <a:t> such that </a:t>
            </a:r>
            <a:br>
              <a:rPr lang="en-US" altLang="en-US" sz="2250">
                <a:solidFill>
                  <a:schemeClr val="hlink"/>
                </a:solidFill>
              </a:rPr>
            </a:br>
            <a:r>
              <a:rPr lang="en-US" altLang="en-US" sz="2250">
                <a:solidFill>
                  <a:schemeClr val="hlink"/>
                </a:solidFill>
              </a:rPr>
              <a:t>		</a:t>
            </a:r>
            <a:r>
              <a:rPr lang="en-US" altLang="en-US" sz="2250" b="1">
                <a:solidFill>
                  <a:srgbClr val="FF3300"/>
                </a:solidFill>
                <a:sym typeface="Symbol" panose="05050102010706020507" pitchFamily="18" charset="2"/>
              </a:rPr>
              <a:t></a:t>
            </a:r>
            <a:r>
              <a:rPr lang="en-US" altLang="en-US" sz="2250">
                <a:solidFill>
                  <a:schemeClr val="hlink"/>
                </a:solidFill>
              </a:rPr>
              <a:t> </a:t>
            </a:r>
            <a:r>
              <a:rPr lang="en-US" altLang="en-US" sz="2250" i="1">
                <a:solidFill>
                  <a:schemeClr val="hlink"/>
                </a:solidFill>
              </a:rPr>
              <a:t>n </a:t>
            </a:r>
            <a:r>
              <a:rPr lang="en-US" altLang="en-US" sz="2250">
                <a:solidFill>
                  <a:schemeClr val="hlink"/>
                </a:solidFill>
                <a:sym typeface="Symbol" panose="05050102010706020507" pitchFamily="18" charset="2"/>
              </a:rPr>
              <a:t></a:t>
            </a:r>
            <a:r>
              <a:rPr lang="en-US" altLang="en-US" sz="2250" i="1" baseline="-25000">
                <a:solidFill>
                  <a:schemeClr val="hlink"/>
                </a:solidFill>
              </a:rPr>
              <a:t>  </a:t>
            </a:r>
            <a:r>
              <a:rPr lang="en-US" altLang="en-US" sz="2250" i="1">
                <a:solidFill>
                  <a:schemeClr val="hlink"/>
                </a:solidFill>
              </a:rPr>
              <a:t>n</a:t>
            </a:r>
            <a:r>
              <a:rPr lang="en-US" altLang="en-US" sz="2250" baseline="-25000">
                <a:solidFill>
                  <a:schemeClr val="hlink"/>
                </a:solidFill>
              </a:rPr>
              <a:t>0</a:t>
            </a:r>
            <a:r>
              <a:rPr lang="en-US" altLang="en-US" sz="2250" i="1">
                <a:solidFill>
                  <a:schemeClr val="hlink"/>
                </a:solidFill>
              </a:rPr>
              <a:t>, </a:t>
            </a:r>
            <a:r>
              <a:rPr lang="en-US" altLang="en-US" sz="1950">
                <a:solidFill>
                  <a:schemeClr val="hlink"/>
                </a:solidFill>
              </a:rPr>
              <a:t>we have</a:t>
            </a:r>
            <a:r>
              <a:rPr lang="en-US" altLang="en-US" sz="2250" i="1" baseline="-25000">
                <a:solidFill>
                  <a:schemeClr val="hlink"/>
                </a:solidFill>
              </a:rPr>
              <a:t> </a:t>
            </a:r>
            <a:r>
              <a:rPr lang="en-US" altLang="en-US" sz="2250">
                <a:solidFill>
                  <a:schemeClr val="hlink"/>
                </a:solidFill>
              </a:rPr>
              <a:t>0 </a:t>
            </a:r>
            <a:r>
              <a:rPr lang="en-US" altLang="en-US" sz="2250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2250">
                <a:solidFill>
                  <a:schemeClr val="hlink"/>
                </a:solidFill>
              </a:rPr>
              <a:t>  </a:t>
            </a:r>
            <a:r>
              <a:rPr lang="en-US" altLang="en-US" sz="2250" i="1">
                <a:solidFill>
                  <a:schemeClr val="hlink"/>
                </a:solidFill>
              </a:rPr>
              <a:t>f</a:t>
            </a:r>
            <a:r>
              <a:rPr lang="en-US" altLang="en-US" sz="2250">
                <a:solidFill>
                  <a:schemeClr val="hlink"/>
                </a:solidFill>
              </a:rPr>
              <a:t>(</a:t>
            </a:r>
            <a:r>
              <a:rPr lang="en-US" altLang="en-US" sz="2250" i="1">
                <a:solidFill>
                  <a:schemeClr val="hlink"/>
                </a:solidFill>
              </a:rPr>
              <a:t>n</a:t>
            </a:r>
            <a:r>
              <a:rPr lang="en-US" altLang="en-US" sz="2250">
                <a:solidFill>
                  <a:schemeClr val="hlink"/>
                </a:solidFill>
              </a:rPr>
              <a:t>)</a:t>
            </a:r>
            <a:r>
              <a:rPr lang="en-US" altLang="en-US" sz="2250" i="1">
                <a:solidFill>
                  <a:schemeClr val="hlink"/>
                </a:solidFill>
              </a:rPr>
              <a:t> </a:t>
            </a:r>
            <a:r>
              <a:rPr lang="en-US" altLang="en-US" sz="2250">
                <a:solidFill>
                  <a:schemeClr val="hlink"/>
                </a:solidFill>
                <a:sym typeface="Symbol" panose="05050102010706020507" pitchFamily="18" charset="2"/>
              </a:rPr>
              <a:t>&lt;</a:t>
            </a:r>
            <a:r>
              <a:rPr lang="en-US" altLang="en-US" sz="2250">
                <a:solidFill>
                  <a:schemeClr val="hlink"/>
                </a:solidFill>
              </a:rPr>
              <a:t> </a:t>
            </a:r>
            <a:r>
              <a:rPr lang="en-US" altLang="en-US" sz="2250" i="1">
                <a:solidFill>
                  <a:schemeClr val="hlink"/>
                </a:solidFill>
              </a:rPr>
              <a:t>cg</a:t>
            </a:r>
            <a:r>
              <a:rPr lang="en-US" altLang="en-US" sz="2250">
                <a:solidFill>
                  <a:schemeClr val="hlink"/>
                </a:solidFill>
              </a:rPr>
              <a:t>(</a:t>
            </a:r>
            <a:r>
              <a:rPr lang="en-US" altLang="en-US" sz="2250" i="1">
                <a:solidFill>
                  <a:schemeClr val="hlink"/>
                </a:solidFill>
              </a:rPr>
              <a:t>n</a:t>
            </a:r>
            <a:r>
              <a:rPr lang="en-US" altLang="en-US" sz="2250">
                <a:solidFill>
                  <a:schemeClr val="hlink"/>
                </a:solidFill>
              </a:rPr>
              <a:t>)}.</a:t>
            </a:r>
          </a:p>
        </p:txBody>
      </p:sp>
      <p:sp>
        <p:nvSpPr>
          <p:cNvPr id="19463" name="Text Box 24">
            <a:extLst>
              <a:ext uri="{FF2B5EF4-FFF2-40B4-BE49-F238E27FC236}">
                <a16:creationId xmlns:a16="http://schemas.microsoft.com/office/drawing/2014/main" id="{A0EAB027-36F0-48E8-A296-5822C4764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98" y="651273"/>
            <a:ext cx="5203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For a given function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), the set little-</a:t>
            </a:r>
            <a:r>
              <a:rPr lang="en-US" altLang="en-US" i="1" dirty="0"/>
              <a:t>o</a:t>
            </a:r>
            <a:r>
              <a:rPr lang="en-US" altLang="en-US" dirty="0"/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n-US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Order of growth of a function, asymptotic notations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750451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5D6B07-BE11-4AE2-A9E2-7197F17C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25" y="1108771"/>
            <a:ext cx="5883150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49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8A4342DB-2682-4DE6-B838-528E9BA22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50" dirty="0">
              <a:solidFill>
                <a:schemeClr val="hlink"/>
              </a:solidFill>
            </a:endParaRPr>
          </a:p>
        </p:txBody>
      </p:sp>
      <p:sp>
        <p:nvSpPr>
          <p:cNvPr id="20483" name="Text Box 1031">
            <a:extLst>
              <a:ext uri="{FF2B5EF4-FFF2-40B4-BE49-F238E27FC236}">
                <a16:creationId xmlns:a16="http://schemas.microsoft.com/office/drawing/2014/main" id="{28B531C9-A6B7-440D-8A8E-B899BE6C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29" y="1219200"/>
            <a:ext cx="6484075" cy="86100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3300" i="1" dirty="0">
                <a:solidFill>
                  <a:schemeClr val="accent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sz="2250" b="1" dirty="0">
                <a:solidFill>
                  <a:schemeClr val="accent1"/>
                </a:solidFill>
              </a:rPr>
              <a:t>(</a:t>
            </a:r>
            <a:r>
              <a:rPr lang="en-US" altLang="en-US" sz="2250" b="1" i="1" dirty="0">
                <a:solidFill>
                  <a:schemeClr val="accent1"/>
                </a:solidFill>
              </a:rPr>
              <a:t>g</a:t>
            </a:r>
            <a:r>
              <a:rPr lang="en-US" altLang="en-US" sz="2250" b="1" dirty="0">
                <a:solidFill>
                  <a:schemeClr val="accent1"/>
                </a:solidFill>
              </a:rPr>
              <a:t>(</a:t>
            </a:r>
            <a:r>
              <a:rPr lang="en-US" altLang="en-US" sz="2250" b="1" i="1" dirty="0">
                <a:solidFill>
                  <a:schemeClr val="accent1"/>
                </a:solidFill>
              </a:rPr>
              <a:t>n</a:t>
            </a:r>
            <a:r>
              <a:rPr lang="en-US" altLang="en-US" sz="2250" b="1" dirty="0">
                <a:solidFill>
                  <a:schemeClr val="accent1"/>
                </a:solidFill>
              </a:rPr>
              <a:t>))</a:t>
            </a:r>
            <a:r>
              <a:rPr lang="en-US" altLang="en-US" sz="2250" dirty="0">
                <a:solidFill>
                  <a:schemeClr val="hlink"/>
                </a:solidFill>
              </a:rPr>
              <a:t> = {</a:t>
            </a:r>
            <a:r>
              <a:rPr lang="en-US" altLang="en-US" sz="2250" i="1" dirty="0">
                <a:solidFill>
                  <a:schemeClr val="hlink"/>
                </a:solidFill>
              </a:rPr>
              <a:t>f</a:t>
            </a:r>
            <a:r>
              <a:rPr lang="en-US" altLang="en-US" sz="2250" dirty="0">
                <a:solidFill>
                  <a:schemeClr val="hlink"/>
                </a:solidFill>
              </a:rPr>
              <a:t>(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dirty="0">
                <a:solidFill>
                  <a:schemeClr val="hlink"/>
                </a:solidFill>
              </a:rPr>
              <a:t>): </a:t>
            </a:r>
            <a:r>
              <a:rPr lang="en-US" altLang="en-US" sz="2250" b="1" dirty="0">
                <a:solidFill>
                  <a:srgbClr val="FF3300"/>
                </a:solidFill>
                <a:sym typeface="Symbol" panose="05050102010706020507" pitchFamily="18" charset="2"/>
              </a:rPr>
              <a:t></a:t>
            </a:r>
            <a:r>
              <a:rPr lang="en-US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 </a:t>
            </a:r>
            <a:r>
              <a:rPr lang="en-US" altLang="en-US" sz="2250" b="1" i="1" dirty="0">
                <a:solidFill>
                  <a:srgbClr val="CC0000"/>
                </a:solidFill>
              </a:rPr>
              <a:t>c</a:t>
            </a:r>
            <a:r>
              <a:rPr lang="en-US" altLang="en-US" sz="2250" b="1" dirty="0">
                <a:solidFill>
                  <a:srgbClr val="CC0000"/>
                </a:solidFill>
              </a:rPr>
              <a:t> &gt; 0</a:t>
            </a:r>
            <a:r>
              <a:rPr lang="en-US" altLang="en-US" sz="2250" dirty="0">
                <a:solidFill>
                  <a:schemeClr val="hlink"/>
                </a:solidFill>
              </a:rPr>
              <a:t>, </a:t>
            </a:r>
            <a:r>
              <a:rPr lang="en-US" altLang="en-US" sz="2250" b="1" dirty="0">
                <a:solidFill>
                  <a:srgbClr val="FF33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b="1" i="1" dirty="0">
                <a:solidFill>
                  <a:srgbClr val="CC0000"/>
                </a:solidFill>
              </a:rPr>
              <a:t>n</a:t>
            </a:r>
            <a:r>
              <a:rPr lang="en-US" altLang="en-US" sz="2250" b="1" baseline="-25000" dirty="0">
                <a:solidFill>
                  <a:srgbClr val="CC0000"/>
                </a:solidFill>
              </a:rPr>
              <a:t>0</a:t>
            </a:r>
            <a:r>
              <a:rPr lang="en-US" altLang="en-US" sz="2250" b="1" dirty="0">
                <a:solidFill>
                  <a:srgbClr val="CC0000"/>
                </a:solidFill>
              </a:rPr>
              <a:t> &gt; 0</a:t>
            </a:r>
            <a:r>
              <a:rPr lang="en-US" altLang="en-US" sz="2250" dirty="0">
                <a:solidFill>
                  <a:schemeClr val="hlink"/>
                </a:solidFill>
              </a:rPr>
              <a:t> such that </a:t>
            </a:r>
            <a:br>
              <a:rPr lang="en-US" altLang="en-US" sz="2250" dirty="0">
                <a:solidFill>
                  <a:schemeClr val="hlink"/>
                </a:solidFill>
              </a:rPr>
            </a:br>
            <a:r>
              <a:rPr lang="en-US" altLang="en-US" sz="2250" dirty="0">
                <a:solidFill>
                  <a:schemeClr val="hlink"/>
                </a:solidFill>
              </a:rPr>
              <a:t>		</a:t>
            </a:r>
            <a:r>
              <a:rPr lang="en-US" altLang="en-US" sz="2250" b="1" dirty="0">
                <a:solidFill>
                  <a:srgbClr val="FF3300"/>
                </a:solidFill>
                <a:sym typeface="Symbol" panose="05050102010706020507" pitchFamily="18" charset="2"/>
              </a:rPr>
              <a:t>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i="1" dirty="0">
                <a:solidFill>
                  <a:schemeClr val="hlink"/>
                </a:solidFill>
              </a:rPr>
              <a:t>n </a:t>
            </a:r>
            <a:r>
              <a:rPr lang="en-US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</a:t>
            </a:r>
            <a:r>
              <a:rPr lang="en-US" altLang="en-US" sz="2250" i="1" baseline="-25000" dirty="0">
                <a:solidFill>
                  <a:schemeClr val="hlink"/>
                </a:solidFill>
              </a:rPr>
              <a:t>  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baseline="-25000" dirty="0">
                <a:solidFill>
                  <a:schemeClr val="hlink"/>
                </a:solidFill>
              </a:rPr>
              <a:t>0</a:t>
            </a:r>
            <a:r>
              <a:rPr lang="en-US" altLang="en-US" sz="2250" i="1" dirty="0">
                <a:solidFill>
                  <a:schemeClr val="hlink"/>
                </a:solidFill>
              </a:rPr>
              <a:t>, </a:t>
            </a:r>
            <a:r>
              <a:rPr lang="en-US" altLang="en-US" sz="1950" dirty="0">
                <a:solidFill>
                  <a:schemeClr val="hlink"/>
                </a:solidFill>
              </a:rPr>
              <a:t>we have</a:t>
            </a:r>
            <a:r>
              <a:rPr lang="en-US" altLang="en-US" sz="2250" i="1" baseline="-25000" dirty="0">
                <a:solidFill>
                  <a:schemeClr val="hlink"/>
                </a:solidFill>
              </a:rPr>
              <a:t> </a:t>
            </a:r>
            <a:r>
              <a:rPr lang="en-US" altLang="en-US" sz="2250" dirty="0">
                <a:solidFill>
                  <a:schemeClr val="hlink"/>
                </a:solidFill>
              </a:rPr>
              <a:t>0 </a:t>
            </a:r>
            <a:r>
              <a:rPr lang="en-US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i="1" dirty="0">
                <a:solidFill>
                  <a:schemeClr val="hlink"/>
                </a:solidFill>
              </a:rPr>
              <a:t>cg</a:t>
            </a:r>
            <a:r>
              <a:rPr lang="en-US" altLang="en-US" sz="2250" dirty="0">
                <a:solidFill>
                  <a:schemeClr val="hlink"/>
                </a:solidFill>
              </a:rPr>
              <a:t>(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dirty="0">
                <a:solidFill>
                  <a:schemeClr val="hlink"/>
                </a:solidFill>
              </a:rPr>
              <a:t>) </a:t>
            </a:r>
            <a:r>
              <a:rPr lang="en-US" altLang="en-US" sz="2250" dirty="0">
                <a:solidFill>
                  <a:schemeClr val="hlink"/>
                </a:solidFill>
                <a:sym typeface="Symbol" panose="05050102010706020507" pitchFamily="18" charset="2"/>
              </a:rPr>
              <a:t>&lt; </a:t>
            </a:r>
            <a:r>
              <a:rPr lang="en-US" altLang="en-US" sz="2250" dirty="0">
                <a:solidFill>
                  <a:schemeClr val="hlink"/>
                </a:solidFill>
              </a:rPr>
              <a:t> </a:t>
            </a:r>
            <a:r>
              <a:rPr lang="en-US" altLang="en-US" sz="2250" i="1" dirty="0">
                <a:solidFill>
                  <a:schemeClr val="hlink"/>
                </a:solidFill>
              </a:rPr>
              <a:t>f</a:t>
            </a:r>
            <a:r>
              <a:rPr lang="en-US" altLang="en-US" sz="2250" dirty="0">
                <a:solidFill>
                  <a:schemeClr val="hlink"/>
                </a:solidFill>
              </a:rPr>
              <a:t>(</a:t>
            </a:r>
            <a:r>
              <a:rPr lang="en-US" altLang="en-US" sz="2250" i="1" dirty="0">
                <a:solidFill>
                  <a:schemeClr val="hlink"/>
                </a:solidFill>
              </a:rPr>
              <a:t>n</a:t>
            </a:r>
            <a:r>
              <a:rPr lang="en-US" altLang="en-US" sz="2250" dirty="0">
                <a:solidFill>
                  <a:schemeClr val="hlink"/>
                </a:solidFill>
              </a:rPr>
              <a:t>)}.</a:t>
            </a:r>
          </a:p>
        </p:txBody>
      </p:sp>
      <p:sp>
        <p:nvSpPr>
          <p:cNvPr id="20484" name="Rectangle 1026">
            <a:extLst>
              <a:ext uri="{FF2B5EF4-FFF2-40B4-BE49-F238E27FC236}">
                <a16:creationId xmlns:a16="http://schemas.microsoft.com/office/drawing/2014/main" id="{B4AF03CB-30C7-4FB7-9AAB-AC04C02D0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930" y="25173"/>
            <a:ext cx="8520600" cy="626100"/>
          </a:xfrm>
        </p:spPr>
        <p:txBody>
          <a:bodyPr/>
          <a:lstStyle/>
          <a:p>
            <a:r>
              <a:rPr lang="en-US" altLang="en-US" i="1" dirty="0"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-notation</a:t>
            </a:r>
          </a:p>
        </p:txBody>
      </p:sp>
      <p:sp>
        <p:nvSpPr>
          <p:cNvPr id="20485" name="Rectangle 1027">
            <a:extLst>
              <a:ext uri="{FF2B5EF4-FFF2-40B4-BE49-F238E27FC236}">
                <a16:creationId xmlns:a16="http://schemas.microsoft.com/office/drawing/2014/main" id="{F2C5FB44-054E-49F8-847E-4C3FF991B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1841" y="2159794"/>
            <a:ext cx="7191689" cy="24812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100" i="1" dirty="0"/>
              <a:t>f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becomes arbitrarily large  relative to </a:t>
            </a:r>
            <a:r>
              <a:rPr lang="en-US" altLang="en-US" sz="2100" i="1" dirty="0"/>
              <a:t>g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</a:t>
            </a:r>
            <a:r>
              <a:rPr lang="en-US" altLang="en-US" sz="2100" i="1" dirty="0"/>
              <a:t> </a:t>
            </a:r>
            <a:r>
              <a:rPr lang="en-US" altLang="en-US" sz="2100" dirty="0"/>
              <a:t>as </a:t>
            </a:r>
            <a:r>
              <a:rPr lang="en-US" altLang="en-US" sz="2100" i="1" dirty="0"/>
              <a:t>n </a:t>
            </a:r>
            <a:r>
              <a:rPr lang="en-US" altLang="en-US" sz="2100" dirty="0"/>
              <a:t>approaches infinity: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50" i="1" dirty="0">
                <a:solidFill>
                  <a:srgbClr val="FF3300"/>
                </a:solidFill>
              </a:rPr>
              <a:t>			</a:t>
            </a:r>
            <a:r>
              <a:rPr lang="en-US" altLang="en-US" sz="2550" i="1" dirty="0" err="1">
                <a:solidFill>
                  <a:srgbClr val="FF3300"/>
                </a:solidFill>
              </a:rPr>
              <a:t>lim</a:t>
            </a:r>
            <a:r>
              <a:rPr lang="en-US" altLang="en-US" sz="2550" i="1" dirty="0">
                <a:solidFill>
                  <a:srgbClr val="FF3300"/>
                </a:solidFill>
              </a:rPr>
              <a:t> </a:t>
            </a:r>
            <a:r>
              <a:rPr lang="en-US" altLang="en-US" sz="2550" dirty="0">
                <a:solidFill>
                  <a:srgbClr val="FF3300"/>
                </a:solidFill>
                <a:sym typeface="Symbol" panose="05050102010706020507" pitchFamily="18" charset="2"/>
              </a:rPr>
              <a:t>[</a:t>
            </a:r>
            <a:r>
              <a:rPr lang="en-US" altLang="en-US" sz="2550" i="1" dirty="0">
                <a:solidFill>
                  <a:srgbClr val="FF3300"/>
                </a:solidFill>
              </a:rPr>
              <a:t>f</a:t>
            </a:r>
            <a:r>
              <a:rPr lang="en-US" altLang="en-US" sz="2550" dirty="0">
                <a:solidFill>
                  <a:srgbClr val="FF3300"/>
                </a:solidFill>
              </a:rPr>
              <a:t>(</a:t>
            </a:r>
            <a:r>
              <a:rPr lang="en-US" altLang="en-US" sz="2550" i="1" dirty="0">
                <a:solidFill>
                  <a:srgbClr val="FF3300"/>
                </a:solidFill>
              </a:rPr>
              <a:t>n</a:t>
            </a:r>
            <a:r>
              <a:rPr lang="en-US" altLang="en-US" sz="2550" dirty="0">
                <a:solidFill>
                  <a:srgbClr val="FF3300"/>
                </a:solidFill>
              </a:rPr>
              <a:t>) / </a:t>
            </a:r>
            <a:r>
              <a:rPr lang="en-US" altLang="en-US" sz="2550" i="1" dirty="0">
                <a:solidFill>
                  <a:srgbClr val="FF3300"/>
                </a:solidFill>
              </a:rPr>
              <a:t>g</a:t>
            </a:r>
            <a:r>
              <a:rPr lang="en-US" altLang="en-US" sz="2550" dirty="0">
                <a:solidFill>
                  <a:srgbClr val="FF3300"/>
                </a:solidFill>
              </a:rPr>
              <a:t>(</a:t>
            </a:r>
            <a:r>
              <a:rPr lang="en-US" altLang="en-US" sz="2550" i="1" dirty="0">
                <a:solidFill>
                  <a:srgbClr val="FF3300"/>
                </a:solidFill>
              </a:rPr>
              <a:t>n</a:t>
            </a:r>
            <a:r>
              <a:rPr lang="en-US" altLang="en-US" sz="2550" dirty="0">
                <a:solidFill>
                  <a:srgbClr val="FF3300"/>
                </a:solidFill>
              </a:rPr>
              <a:t>)] = </a:t>
            </a:r>
            <a:r>
              <a:rPr lang="en-US" altLang="en-US" sz="2550" dirty="0">
                <a:solidFill>
                  <a:srgbClr val="FF3300"/>
                </a:solidFill>
                <a:sym typeface="Symbol" panose="05050102010706020507" pitchFamily="18" charset="2"/>
              </a:rPr>
              <a:t>.</a:t>
            </a:r>
            <a:endParaRPr lang="en-US" altLang="en-US" sz="2550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550" dirty="0">
                <a:solidFill>
                  <a:srgbClr val="3DDE2C"/>
                </a:solidFill>
              </a:rPr>
              <a:t>                           </a:t>
            </a:r>
            <a:r>
              <a:rPr lang="en-US" altLang="en-US" sz="2550" i="1" baseline="60000" dirty="0">
                <a:solidFill>
                  <a:srgbClr val="FF3300"/>
                </a:solidFill>
              </a:rPr>
              <a:t>n</a:t>
            </a:r>
            <a:r>
              <a:rPr lang="en-US" altLang="en-US" sz="2550" i="1" baseline="60000" dirty="0">
                <a:solidFill>
                  <a:srgbClr val="FF3300"/>
                </a:solidFill>
                <a:sym typeface="Symbol" panose="05050102010706020507" pitchFamily="18" charset="2"/>
              </a:rPr>
              <a:t></a:t>
            </a:r>
            <a:r>
              <a:rPr lang="en-US" altLang="en-US" sz="2550" i="1" dirty="0">
                <a:solidFill>
                  <a:srgbClr val="FF3300"/>
                </a:solidFill>
              </a:rPr>
              <a:t> </a:t>
            </a:r>
            <a:endParaRPr lang="en-US" altLang="en-US" sz="2550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en-US" sz="2100" i="1" dirty="0"/>
              <a:t>g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 is a</a:t>
            </a:r>
            <a:r>
              <a:rPr lang="en-US" altLang="en-US" sz="2100" i="1" dirty="0">
                <a:solidFill>
                  <a:srgbClr val="3DDE2C"/>
                </a:solidFill>
              </a:rPr>
              <a:t> </a:t>
            </a:r>
            <a:r>
              <a:rPr lang="en-US" altLang="en-US" sz="2100" b="1" i="1" dirty="0">
                <a:solidFill>
                  <a:srgbClr val="CC0000"/>
                </a:solidFill>
              </a:rPr>
              <a:t>lower bound</a:t>
            </a:r>
            <a:r>
              <a:rPr lang="en-US" altLang="en-US" sz="2100" dirty="0"/>
              <a:t> for </a:t>
            </a:r>
            <a:r>
              <a:rPr lang="en-US" altLang="en-US" sz="2100" i="1" dirty="0"/>
              <a:t>f</a:t>
            </a:r>
            <a:r>
              <a:rPr lang="en-US" altLang="en-US" sz="2100" dirty="0"/>
              <a:t>(</a:t>
            </a:r>
            <a:r>
              <a:rPr lang="en-US" altLang="en-US" sz="2100" i="1" dirty="0"/>
              <a:t>n</a:t>
            </a:r>
            <a:r>
              <a:rPr lang="en-US" altLang="en-US" sz="2100" dirty="0"/>
              <a:t>)</a:t>
            </a:r>
            <a:r>
              <a:rPr lang="en-US" altLang="en-US" sz="2100" i="1" dirty="0"/>
              <a:t> </a:t>
            </a:r>
            <a:r>
              <a:rPr lang="en-US" altLang="en-US" sz="2100" dirty="0"/>
              <a:t>that is not asymptotically tight.</a:t>
            </a:r>
          </a:p>
        </p:txBody>
      </p:sp>
      <p:sp>
        <p:nvSpPr>
          <p:cNvPr id="20486" name="Text Box 1028">
            <a:extLst>
              <a:ext uri="{FF2B5EF4-FFF2-40B4-BE49-F238E27FC236}">
                <a16:creationId xmlns:a16="http://schemas.microsoft.com/office/drawing/2014/main" id="{79A869FE-5E9C-4DFA-B552-4FE19C8E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42" y="6369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20487" name="Text Box 1030">
            <a:extLst>
              <a:ext uri="{FF2B5EF4-FFF2-40B4-BE49-F238E27FC236}">
                <a16:creationId xmlns:a16="http://schemas.microsoft.com/office/drawing/2014/main" id="{C48249A0-A0DB-4CDA-94A1-E4027E5ED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97" y="651273"/>
            <a:ext cx="58689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For a given function </a:t>
            </a: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), the set little-omega: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BCB8678-A71B-427B-8744-920BB422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10" y="936171"/>
            <a:ext cx="7895093" cy="32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8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FDA83A2-86A6-4D3C-81D4-AA996F5B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16" y="786653"/>
            <a:ext cx="7902848" cy="35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7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AFF75E8-6FEB-4D71-B447-35A7B157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88748"/>
            <a:ext cx="5635243" cy="50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DE2FADF-9FC7-4FDF-A8A7-375FD027E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07" y="333829"/>
            <a:ext cx="6603336" cy="403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68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7CD574-BA84-4129-BCBA-FE307C944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5" y="89689"/>
            <a:ext cx="7293428" cy="47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69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D2B6-523B-4F66-B943-B22273A8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514"/>
            <a:ext cx="8832300" cy="6261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Calculating the algorithmic complexity of an iterative algorithm: practical rules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3F73AED-22D7-4FAB-B23E-BD539A1C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18" y="1082487"/>
            <a:ext cx="8279152" cy="29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71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4E925F-31FC-4733-A914-3B929B92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71" y="76024"/>
            <a:ext cx="6887029" cy="45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4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09F3FF-2E29-49A7-9B56-C5626844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" y="20193"/>
            <a:ext cx="7329715" cy="47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1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29EAA48-1A59-4A00-9395-DFCB53B2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23" y="11208"/>
            <a:ext cx="7785847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6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4E1FAE1-3861-4A4F-B938-0850F4F04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72" y="662774"/>
            <a:ext cx="5258256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44CFD1C-BF87-4D18-94FD-608B538CE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29" y="112646"/>
            <a:ext cx="7090228" cy="44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91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91F881B8-A740-4C96-A6E9-C605C071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81" y="169246"/>
            <a:ext cx="7117697" cy="43209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58683E-5ED6-41BD-8E9D-8D6CF102DB5E}"/>
              </a:ext>
            </a:extLst>
          </p:cNvPr>
          <p:cNvSpPr/>
          <p:nvPr/>
        </p:nvSpPr>
        <p:spPr>
          <a:xfrm>
            <a:off x="1385047" y="1018616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0BAD1-B7B3-4CC2-8C9C-277937344222}"/>
              </a:ext>
            </a:extLst>
          </p:cNvPr>
          <p:cNvSpPr/>
          <p:nvPr/>
        </p:nvSpPr>
        <p:spPr>
          <a:xfrm>
            <a:off x="2101103" y="1616468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ECD26-3D5A-4DC0-8C8A-308CA061178D}"/>
              </a:ext>
            </a:extLst>
          </p:cNvPr>
          <p:cNvSpPr/>
          <p:nvPr/>
        </p:nvSpPr>
        <p:spPr>
          <a:xfrm>
            <a:off x="1835523" y="2603670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162B4-BA49-4F65-9069-6DCDC433EDD0}"/>
              </a:ext>
            </a:extLst>
          </p:cNvPr>
          <p:cNvSpPr/>
          <p:nvPr/>
        </p:nvSpPr>
        <p:spPr>
          <a:xfrm>
            <a:off x="2200974" y="3147466"/>
            <a:ext cx="506506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859FDF-DDB3-43CB-98DC-0857E77FF5BA}"/>
              </a:ext>
            </a:extLst>
          </p:cNvPr>
          <p:cNvSpPr/>
          <p:nvPr/>
        </p:nvSpPr>
        <p:spPr>
          <a:xfrm>
            <a:off x="4571999" y="646618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9EFFC-F070-4387-917F-BC3BC789EC4C}"/>
              </a:ext>
            </a:extLst>
          </p:cNvPr>
          <p:cNvSpPr/>
          <p:nvPr/>
        </p:nvSpPr>
        <p:spPr>
          <a:xfrm>
            <a:off x="3943350" y="1018616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F98499-BD4E-4294-8BDA-AA661781B625}"/>
              </a:ext>
            </a:extLst>
          </p:cNvPr>
          <p:cNvSpPr/>
          <p:nvPr/>
        </p:nvSpPr>
        <p:spPr>
          <a:xfrm>
            <a:off x="4400549" y="2612369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318322-5818-49A9-9A6A-04663D5DCC2E}"/>
              </a:ext>
            </a:extLst>
          </p:cNvPr>
          <p:cNvSpPr/>
          <p:nvPr/>
        </p:nvSpPr>
        <p:spPr>
          <a:xfrm>
            <a:off x="7054663" y="657822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47365D-B857-44DE-B223-A770CCD38EB1}"/>
              </a:ext>
            </a:extLst>
          </p:cNvPr>
          <p:cNvSpPr/>
          <p:nvPr/>
        </p:nvSpPr>
        <p:spPr>
          <a:xfrm>
            <a:off x="6358218" y="1018616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2EF905-C740-4ACB-9AB1-F5840D47D4A3}"/>
              </a:ext>
            </a:extLst>
          </p:cNvPr>
          <p:cNvSpPr/>
          <p:nvPr/>
        </p:nvSpPr>
        <p:spPr>
          <a:xfrm>
            <a:off x="7054663" y="1620951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103E1C-B5B7-49C0-AE69-E4DB8E02F64C}"/>
              </a:ext>
            </a:extLst>
          </p:cNvPr>
          <p:cNvSpPr/>
          <p:nvPr/>
        </p:nvSpPr>
        <p:spPr>
          <a:xfrm>
            <a:off x="6777318" y="2622454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9AEF31-FC79-4AA8-8CAF-6E51F732A68D}"/>
              </a:ext>
            </a:extLst>
          </p:cNvPr>
          <p:cNvSpPr/>
          <p:nvPr/>
        </p:nvSpPr>
        <p:spPr>
          <a:xfrm>
            <a:off x="7054663" y="3147466"/>
            <a:ext cx="531159" cy="302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661CF7C-95C3-4367-9E1F-E293D262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75052"/>
            <a:ext cx="6037804" cy="479339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478BAB0-E264-40F2-AE75-456E4C1F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67" y="2663812"/>
            <a:ext cx="3795089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35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S(N) = 1 + 2 + 3 + 4 + … N  =</a:t>
            </a:r>
          </a:p>
          <a:p>
            <a:pPr>
              <a:buNone/>
            </a:pPr>
            <a:endParaRPr lang="en-US" sz="1350" dirty="0"/>
          </a:p>
          <a:p>
            <a:r>
              <a:rPr lang="en-US" sz="2100" dirty="0"/>
              <a:t>Sum of Squares:</a:t>
            </a:r>
          </a:p>
          <a:p>
            <a:endParaRPr lang="en-US" sz="2100" dirty="0"/>
          </a:p>
          <a:p>
            <a:endParaRPr lang="en-US" sz="1500" dirty="0"/>
          </a:p>
          <a:p>
            <a:r>
              <a:rPr lang="en-US" sz="2100" dirty="0"/>
              <a:t>Geometric Series:</a:t>
            </a:r>
          </a:p>
          <a:p>
            <a:pPr lvl="8">
              <a:buNone/>
            </a:pPr>
            <a:r>
              <a:rPr lang="en-US" sz="2100" dirty="0"/>
              <a:t>		A &gt; 1</a:t>
            </a:r>
          </a:p>
          <a:p>
            <a:endParaRPr lang="en-US" sz="2100" dirty="0"/>
          </a:p>
          <a:p>
            <a:pPr>
              <a:buNone/>
            </a:pPr>
            <a:r>
              <a:rPr lang="en-US" sz="2100" dirty="0"/>
              <a:t>						A &lt; 1</a:t>
            </a:r>
          </a:p>
          <a:p>
            <a:endParaRPr lang="en-US" sz="2100" dirty="0"/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3456385" y="2849166"/>
            <a:ext cx="21502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050"/>
          </a:p>
        </p:txBody>
      </p:sp>
      <p:graphicFrame>
        <p:nvGraphicFramePr>
          <p:cNvPr id="2457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73591"/>
              </p:ext>
            </p:extLst>
          </p:nvPr>
        </p:nvGraphicFramePr>
        <p:xfrm>
          <a:off x="4129088" y="1104900"/>
          <a:ext cx="1477566" cy="64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431640" progId="Equation.3">
                  <p:embed/>
                </p:oleObj>
              </mc:Choice>
              <mc:Fallback>
                <p:oleObj name="Equation" r:id="rId2" imgW="990360" imgH="431640" progId="Equation.3">
                  <p:embed/>
                  <p:pic>
                    <p:nvPicPr>
                      <p:cNvPr id="245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1104900"/>
                        <a:ext cx="1477566" cy="644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005483"/>
              </p:ext>
            </p:extLst>
          </p:nvPr>
        </p:nvGraphicFramePr>
        <p:xfrm>
          <a:off x="2057400" y="2171700"/>
          <a:ext cx="3108722" cy="66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444240" progId="Equation.3">
                  <p:embed/>
                </p:oleObj>
              </mc:Choice>
              <mc:Fallback>
                <p:oleObj name="Equation" r:id="rId4" imgW="2082600" imgH="444240" progId="Equation.3">
                  <p:embed/>
                  <p:pic>
                    <p:nvPicPr>
                      <p:cNvPr id="2457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71700"/>
                        <a:ext cx="3108722" cy="663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9" name="Object 9"/>
          <p:cNvGraphicFramePr>
            <a:graphicFrameLocks noChangeAspect="1"/>
          </p:cNvGraphicFramePr>
          <p:nvPr/>
        </p:nvGraphicFramePr>
        <p:xfrm>
          <a:off x="2457451" y="3943350"/>
          <a:ext cx="1535906" cy="66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444240" progId="Equation.3">
                  <p:embed/>
                </p:oleObj>
              </mc:Choice>
              <mc:Fallback>
                <p:oleObj name="Equation" r:id="rId6" imgW="1028520" imgH="444240" progId="Equation.3">
                  <p:embed/>
                  <p:pic>
                    <p:nvPicPr>
                      <p:cNvPr id="245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1" y="3943350"/>
                        <a:ext cx="1535906" cy="663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1" name="Object 11"/>
          <p:cNvGraphicFramePr>
            <a:graphicFrameLocks noChangeAspect="1"/>
          </p:cNvGraphicFramePr>
          <p:nvPr/>
        </p:nvGraphicFramePr>
        <p:xfrm>
          <a:off x="2457450" y="3257550"/>
          <a:ext cx="2160985" cy="66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560" imgH="444240" progId="Equation.3">
                  <p:embed/>
                </p:oleObj>
              </mc:Choice>
              <mc:Fallback>
                <p:oleObj name="Equation" r:id="rId8" imgW="1447560" imgH="444240" progId="Equation.3">
                  <p:embed/>
                  <p:pic>
                    <p:nvPicPr>
                      <p:cNvPr id="2457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257550"/>
                        <a:ext cx="2160985" cy="663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Geometric Series: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Harmonic Series: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3456385" y="2849166"/>
            <a:ext cx="21502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050"/>
          </a:p>
        </p:txBody>
      </p:sp>
      <p:graphicFrame>
        <p:nvGraphicFramePr>
          <p:cNvPr id="268297" name="Object 9"/>
          <p:cNvGraphicFramePr>
            <a:graphicFrameLocks noChangeAspect="1"/>
          </p:cNvGraphicFramePr>
          <p:nvPr/>
        </p:nvGraphicFramePr>
        <p:xfrm>
          <a:off x="2000250" y="1600200"/>
          <a:ext cx="4969669" cy="66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444240" progId="Equation.3">
                  <p:embed/>
                </p:oleObj>
              </mc:Choice>
              <mc:Fallback>
                <p:oleObj name="Equation" r:id="rId2" imgW="3327120" imgH="444240" progId="Equation.3">
                  <p:embed/>
                  <p:pic>
                    <p:nvPicPr>
                      <p:cNvPr id="2682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1600200"/>
                        <a:ext cx="4969669" cy="663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8" name="Object 10"/>
          <p:cNvGraphicFramePr>
            <a:graphicFrameLocks noChangeAspect="1"/>
          </p:cNvGraphicFramePr>
          <p:nvPr/>
        </p:nvGraphicFramePr>
        <p:xfrm>
          <a:off x="2057400" y="3086100"/>
          <a:ext cx="3721894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8720" imgH="431640" progId="Equation.3">
                  <p:embed/>
                </p:oleObj>
              </mc:Choice>
              <mc:Fallback>
                <p:oleObj name="Equation" r:id="rId4" imgW="2628720" imgH="431640" progId="Equation.3">
                  <p:embed/>
                  <p:pic>
                    <p:nvPicPr>
                      <p:cNvPr id="268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86100"/>
                        <a:ext cx="3721894" cy="75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Logarithms:</a:t>
            </a:r>
          </a:p>
          <a:p>
            <a:endParaRPr lang="en-US" dirty="0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2400300" y="1657351"/>
          <a:ext cx="2351485" cy="1288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863280" progId="Equation.3">
                  <p:embed/>
                </p:oleObj>
              </mc:Choice>
              <mc:Fallback>
                <p:oleObj name="Equation" r:id="rId2" imgW="1574640" imgH="863280" progId="Equation.3">
                  <p:embed/>
                  <p:pic>
                    <p:nvPicPr>
                      <p:cNvPr id="77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657351"/>
                        <a:ext cx="2351485" cy="1288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3" name="Rectangle 11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Summations with general bounds: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Linearity of Summations: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3456385" y="2849166"/>
            <a:ext cx="21502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050"/>
          </a:p>
        </p:txBody>
      </p:sp>
      <p:graphicFrame>
        <p:nvGraphicFramePr>
          <p:cNvPr id="27340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993076"/>
              </p:ext>
            </p:extLst>
          </p:nvPr>
        </p:nvGraphicFramePr>
        <p:xfrm>
          <a:off x="2286000" y="1475158"/>
          <a:ext cx="2427685" cy="64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431640" progId="Equation.3">
                  <p:embed/>
                </p:oleObj>
              </mc:Choice>
              <mc:Fallback>
                <p:oleObj name="Equation" r:id="rId2" imgW="1625400" imgH="431640" progId="Equation.3">
                  <p:embed/>
                  <p:pic>
                    <p:nvPicPr>
                      <p:cNvPr id="27340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75158"/>
                        <a:ext cx="2427685" cy="644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09" name="Object 1"/>
          <p:cNvGraphicFramePr>
            <a:graphicFrameLocks noChangeAspect="1"/>
          </p:cNvGraphicFramePr>
          <p:nvPr/>
        </p:nvGraphicFramePr>
        <p:xfrm>
          <a:off x="2286000" y="3086100"/>
          <a:ext cx="2597944" cy="64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431640" progId="Equation.3">
                  <p:embed/>
                </p:oleObj>
              </mc:Choice>
              <mc:Fallback>
                <p:oleObj name="Equation" r:id="rId4" imgW="1739880" imgH="431640" progId="Equation.3">
                  <p:embed/>
                  <p:pic>
                    <p:nvPicPr>
                      <p:cNvPr id="2734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86100"/>
                        <a:ext cx="2597944" cy="644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58214F-574F-4959-BA62-0F6397B6A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632012"/>
          </a:xfrm>
        </p:spPr>
        <p:txBody>
          <a:bodyPr/>
          <a:lstStyle/>
          <a:p>
            <a:r>
              <a:rPr lang="en-US" altLang="en-US" dirty="0"/>
              <a:t>Order of growth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B174190-5133-449E-822A-70A24055F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264" y="632012"/>
            <a:ext cx="8458200" cy="32136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dirty="0"/>
              <a:t>Principal interest is to determine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how running time grows with input size – </a:t>
            </a:r>
            <a:r>
              <a:rPr lang="en-US" altLang="en-US" sz="1600" b="1" u="sng" dirty="0">
                <a:solidFill>
                  <a:srgbClr val="CC0000"/>
                </a:solidFill>
              </a:rPr>
              <a:t>Order of growth</a:t>
            </a:r>
            <a:r>
              <a:rPr lang="en-US" altLang="en-US" sz="16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the running time for large inputs – </a:t>
            </a:r>
            <a:r>
              <a:rPr lang="en-US" altLang="en-US" sz="1600" b="1" u="sng" dirty="0">
                <a:solidFill>
                  <a:srgbClr val="CC0000"/>
                </a:solidFill>
              </a:rPr>
              <a:t>Asymptotic complexity</a:t>
            </a:r>
            <a:r>
              <a:rPr lang="en-US" altLang="en-US" sz="16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In determining the above,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dirty="0">
                <a:solidFill>
                  <a:schemeClr val="hlink"/>
                </a:solidFill>
              </a:rPr>
              <a:t>Lower-order terms and coefficient of the highest-order term are insignificant.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u="sng" dirty="0">
                <a:solidFill>
                  <a:srgbClr val="CC0000"/>
                </a:solidFill>
              </a:rPr>
              <a:t>Ex:</a:t>
            </a:r>
            <a:r>
              <a:rPr lang="en-US" altLang="en-US" sz="1600" b="1" dirty="0">
                <a:solidFill>
                  <a:srgbClr val="CC0000"/>
                </a:solidFill>
              </a:rPr>
              <a:t> In 7</a:t>
            </a:r>
            <a:r>
              <a:rPr lang="en-US" altLang="en-US" sz="1600" b="1" i="1" dirty="0">
                <a:solidFill>
                  <a:srgbClr val="CC0000"/>
                </a:solidFill>
              </a:rPr>
              <a:t>n</a:t>
            </a:r>
            <a:r>
              <a:rPr lang="en-US" altLang="en-US" sz="1600" b="1" baseline="30000" dirty="0">
                <a:solidFill>
                  <a:srgbClr val="CC0000"/>
                </a:solidFill>
              </a:rPr>
              <a:t>5</a:t>
            </a:r>
            <a:r>
              <a:rPr lang="en-US" altLang="en-US" sz="1600" b="1" dirty="0">
                <a:solidFill>
                  <a:srgbClr val="CC0000"/>
                </a:solidFill>
              </a:rPr>
              <a:t>+6</a:t>
            </a:r>
            <a:r>
              <a:rPr lang="en-US" altLang="en-US" sz="1600" b="1" i="1" dirty="0">
                <a:solidFill>
                  <a:srgbClr val="CC0000"/>
                </a:solidFill>
              </a:rPr>
              <a:t>n</a:t>
            </a:r>
            <a:r>
              <a:rPr lang="en-US" altLang="en-US" sz="1600" b="1" baseline="30000" dirty="0">
                <a:solidFill>
                  <a:srgbClr val="CC0000"/>
                </a:solidFill>
              </a:rPr>
              <a:t>3</a:t>
            </a:r>
            <a:r>
              <a:rPr lang="en-US" altLang="en-US" sz="1600" b="1" dirty="0">
                <a:solidFill>
                  <a:srgbClr val="CC0000"/>
                </a:solidFill>
              </a:rPr>
              <a:t>+</a:t>
            </a:r>
            <a:r>
              <a:rPr lang="en-US" altLang="en-US" sz="1600" b="1" i="1" dirty="0">
                <a:solidFill>
                  <a:srgbClr val="CC0000"/>
                </a:solidFill>
              </a:rPr>
              <a:t>n</a:t>
            </a:r>
            <a:r>
              <a:rPr lang="en-US" altLang="en-US" sz="1600" b="1" dirty="0">
                <a:solidFill>
                  <a:srgbClr val="CC0000"/>
                </a:solidFill>
              </a:rPr>
              <a:t>+10, which term dominates the running time for very large </a:t>
            </a:r>
            <a:r>
              <a:rPr lang="en-US" altLang="en-US" sz="1600" b="1" i="1" dirty="0">
                <a:solidFill>
                  <a:srgbClr val="CC0000"/>
                </a:solidFill>
              </a:rPr>
              <a:t>n</a:t>
            </a:r>
            <a:r>
              <a:rPr lang="en-US" altLang="en-US" sz="1600" b="1" dirty="0">
                <a:solidFill>
                  <a:srgbClr val="CC0000"/>
                </a:solidFill>
              </a:rPr>
              <a:t>?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Complexity of an algorithm is denoted by the highest-order term in the expression for running time.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u="sng" dirty="0">
                <a:solidFill>
                  <a:schemeClr val="hlink"/>
                </a:solidFill>
              </a:rPr>
              <a:t>Ex:</a:t>
            </a:r>
            <a:r>
              <a:rPr lang="en-US" altLang="en-US" sz="1600" dirty="0"/>
              <a:t> </a:t>
            </a:r>
            <a:r>
              <a:rPr lang="el-GR" altLang="en-US" sz="16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Ο</a:t>
            </a:r>
            <a:r>
              <a:rPr lang="en-US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6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(1), </a:t>
            </a:r>
            <a:r>
              <a:rPr lang="el-GR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Ω</a:t>
            </a:r>
            <a:r>
              <a:rPr lang="en-US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600" b="1" i="1" dirty="0">
                <a:solidFill>
                  <a:srgbClr val="CC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600" b="1" baseline="30000" dirty="0">
                <a:solidFill>
                  <a:srgbClr val="CC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1600" dirty="0">
                <a:cs typeface="Times New Roman" panose="02020603050405020304" pitchFamily="18" charset="0"/>
              </a:rPr>
              <a:t>, etc.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cs typeface="Times New Roman" panose="02020603050405020304" pitchFamily="18" charset="0"/>
              </a:rPr>
              <a:t>Constant complexity when running time is independent of the input size – denoted </a:t>
            </a:r>
            <a:r>
              <a:rPr lang="el-GR" altLang="en-US" sz="1600" i="1" dirty="0">
                <a:cs typeface="Times New Roman" panose="02020603050405020304" pitchFamily="18" charset="0"/>
              </a:rPr>
              <a:t>Ο</a:t>
            </a:r>
            <a:r>
              <a:rPr lang="en-US" altLang="en-US" sz="1600" dirty="0">
                <a:cs typeface="Times New Roman" panose="02020603050405020304" pitchFamily="18" charset="0"/>
              </a:rPr>
              <a:t>(1).</a:t>
            </a:r>
          </a:p>
          <a:p>
            <a:pPr lvl="1">
              <a:lnSpc>
                <a:spcPct val="80000"/>
              </a:lnSpc>
            </a:pPr>
            <a:r>
              <a:rPr lang="en-US" altLang="en-US" sz="1600" b="1" u="sng" dirty="0">
                <a:solidFill>
                  <a:schemeClr val="hlink"/>
                </a:solidFill>
                <a:cs typeface="Times New Roman" panose="02020603050405020304" pitchFamily="18" charset="0"/>
              </a:rPr>
              <a:t>Linear Search</a:t>
            </a:r>
            <a:r>
              <a:rPr lang="en-US" altLang="en-US" sz="1600" dirty="0">
                <a:cs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Best case</a:t>
            </a:r>
            <a:r>
              <a:rPr lang="en-US" altLang="en-US" sz="1600" dirty="0">
                <a:cs typeface="Times New Roman" panose="02020603050405020304" pitchFamily="18" charset="0"/>
              </a:rPr>
              <a:t> </a:t>
            </a:r>
            <a:r>
              <a:rPr lang="el-GR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(1), Worst and Average cases: </a:t>
            </a:r>
            <a:r>
              <a:rPr lang="el-GR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1600" b="1" dirty="0">
                <a:solidFill>
                  <a:srgbClr val="CC0000"/>
                </a:solidFill>
                <a:cs typeface="Times New Roman" panose="02020603050405020304" pitchFamily="18" charset="0"/>
              </a:rPr>
              <a:t>(n).</a:t>
            </a:r>
            <a:endParaRPr lang="en-US" altLang="en-US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D1958CE-FEB1-44A1-A4C0-7C745B914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63" y="321659"/>
            <a:ext cx="6652837" cy="4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D26364C-4530-4B9B-8A9F-8754179E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49" y="186168"/>
            <a:ext cx="6012701" cy="169178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E38900C-E783-42D9-8769-30E2E667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78" y="1924310"/>
            <a:ext cx="6447079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891A561-7A46-4345-8919-868F9C6F7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3911"/>
            <a:ext cx="9142413" cy="516871"/>
          </a:xfrm>
        </p:spPr>
        <p:txBody>
          <a:bodyPr/>
          <a:lstStyle/>
          <a:p>
            <a:r>
              <a:rPr lang="en-US" altLang="en-US" sz="2000" dirty="0"/>
              <a:t>Comparison of Algorithms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A774B84-005B-4C68-8CE3-756B3739F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630" y="960904"/>
            <a:ext cx="8458200" cy="3221691"/>
          </a:xfrm>
        </p:spPr>
        <p:txBody>
          <a:bodyPr/>
          <a:lstStyle/>
          <a:p>
            <a:r>
              <a:rPr lang="en-US" altLang="en-US" sz="1400" dirty="0"/>
              <a:t>Complexity function can be used to compare the performance of algorithms.</a:t>
            </a:r>
          </a:p>
          <a:p>
            <a:r>
              <a:rPr lang="en-US" altLang="en-US" sz="1400" dirty="0"/>
              <a:t>Algorithm</a:t>
            </a:r>
            <a:r>
              <a:rPr lang="en-US" altLang="en-US" sz="1400" i="1" dirty="0"/>
              <a:t> A</a:t>
            </a:r>
            <a:r>
              <a:rPr lang="en-US" altLang="en-US" sz="1400" dirty="0"/>
              <a:t> is more efficient than Algorithm </a:t>
            </a:r>
            <a:r>
              <a:rPr lang="en-US" altLang="en-US" sz="1400" i="1" dirty="0"/>
              <a:t>B </a:t>
            </a:r>
            <a:r>
              <a:rPr lang="en-US" altLang="en-US" sz="1400" dirty="0"/>
              <a:t>for solving a problem, if the complexity function of </a:t>
            </a:r>
            <a:r>
              <a:rPr lang="en-US" altLang="en-US" sz="1400" i="1" dirty="0"/>
              <a:t>A</a:t>
            </a:r>
            <a:r>
              <a:rPr lang="en-US" altLang="en-US" sz="1400" dirty="0"/>
              <a:t> is of lower order than that of </a:t>
            </a:r>
            <a:r>
              <a:rPr lang="en-US" altLang="en-US" sz="1400" i="1" dirty="0"/>
              <a:t>B</a:t>
            </a:r>
            <a:r>
              <a:rPr lang="en-US" altLang="en-US" sz="1400" dirty="0"/>
              <a:t>.</a:t>
            </a:r>
          </a:p>
          <a:p>
            <a:r>
              <a:rPr lang="en-US" altLang="en-US" sz="1400" u="sng" dirty="0">
                <a:solidFill>
                  <a:schemeClr val="hlink"/>
                </a:solidFill>
              </a:rPr>
              <a:t>Examples: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lvl="1"/>
            <a:r>
              <a:rPr lang="en-US" altLang="en-US" b="1" dirty="0">
                <a:solidFill>
                  <a:srgbClr val="CC0000"/>
                </a:solidFill>
              </a:rPr>
              <a:t>Linear Search</a:t>
            </a:r>
            <a:r>
              <a:rPr lang="en-US" altLang="en-US" dirty="0"/>
              <a:t> – </a:t>
            </a:r>
            <a:r>
              <a:rPr lang="en-US" altLang="en-US" dirty="0">
                <a:sym typeface="Symbol" panose="05050102010706020507" pitchFamily="18" charset="2"/>
              </a:rPr>
              <a:t>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vs. </a:t>
            </a:r>
            <a:r>
              <a:rPr lang="en-US" altLang="en-US" b="1" dirty="0">
                <a:solidFill>
                  <a:srgbClr val="CC0000"/>
                </a:solidFill>
                <a:cs typeface="Times New Roman" panose="02020603050405020304" pitchFamily="18" charset="0"/>
              </a:rPr>
              <a:t>Binary Search</a:t>
            </a:r>
            <a:r>
              <a:rPr lang="en-US" altLang="en-US" dirty="0">
                <a:cs typeface="Times New Roman" panose="02020603050405020304" pitchFamily="18" charset="0"/>
              </a:rPr>
              <a:t> – </a:t>
            </a:r>
            <a:r>
              <a:rPr lang="en-US" altLang="en-US" dirty="0">
                <a:sym typeface="Symbol" panose="05050102010706020507" pitchFamily="18" charset="2"/>
              </a:rPr>
              <a:t></a:t>
            </a:r>
            <a:r>
              <a:rPr lang="en-US" altLang="en-US" dirty="0">
                <a:cs typeface="Times New Roman" panose="02020603050405020304" pitchFamily="18" charset="0"/>
              </a:rPr>
              <a:t>(lg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b="1" dirty="0">
                <a:solidFill>
                  <a:srgbClr val="CC0000"/>
                </a:solidFill>
                <a:cs typeface="Times New Roman" panose="02020603050405020304" pitchFamily="18" charset="0"/>
              </a:rPr>
              <a:t>Insertion Sort</a:t>
            </a:r>
            <a:r>
              <a:rPr lang="en-US" altLang="en-US" dirty="0">
                <a:cs typeface="Times New Roman" panose="02020603050405020304" pitchFamily="18" charset="0"/>
              </a:rPr>
              <a:t> – </a:t>
            </a:r>
            <a:r>
              <a:rPr lang="en-US" altLang="en-US" dirty="0">
                <a:sym typeface="Symbol" panose="05050102010706020507" pitchFamily="18" charset="2"/>
              </a:rPr>
              <a:t>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 vs. </a:t>
            </a:r>
            <a:r>
              <a:rPr lang="en-US" altLang="en-US" b="1" dirty="0">
                <a:solidFill>
                  <a:srgbClr val="CC0000"/>
                </a:solidFill>
                <a:cs typeface="Times New Roman" panose="02020603050405020304" pitchFamily="18" charset="0"/>
              </a:rPr>
              <a:t>Quick Sort</a:t>
            </a:r>
            <a:r>
              <a:rPr lang="en-US" altLang="en-US" dirty="0">
                <a:cs typeface="Times New Roman" panose="02020603050405020304" pitchFamily="18" charset="0"/>
              </a:rPr>
              <a:t> – </a:t>
            </a:r>
            <a:r>
              <a:rPr lang="en-US" altLang="en-US" dirty="0">
                <a:sym typeface="Symbol" panose="05050102010706020507" pitchFamily="18" charset="2"/>
              </a:rPr>
              <a:t>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cs typeface="Times New Roman" panose="02020603050405020304" pitchFamily="18" charset="0"/>
              </a:rPr>
              <a:t>lg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2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4B7F30E-080D-48C1-8379-1A68E262039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41438"/>
            <a:ext cx="7772400" cy="123031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altLang="en-US" dirty="0"/>
              <a:t>Asymptotic Notation,</a:t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719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AAE7AE1-0725-46D5-B0C8-A8E4642A4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" y="47065"/>
            <a:ext cx="9142413" cy="578224"/>
          </a:xfrm>
        </p:spPr>
        <p:txBody>
          <a:bodyPr/>
          <a:lstStyle/>
          <a:p>
            <a:r>
              <a:rPr lang="en-US" altLang="en-US"/>
              <a:t>Asymptotic Complexity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A62BF4-A333-4193-8CDC-7132F1059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564" y="1008528"/>
            <a:ext cx="8458200" cy="3581401"/>
          </a:xfrm>
        </p:spPr>
        <p:txBody>
          <a:bodyPr/>
          <a:lstStyle/>
          <a:p>
            <a:r>
              <a:rPr lang="en-US" altLang="en-US" dirty="0"/>
              <a:t>Running time of an algorithm as a function of </a:t>
            </a:r>
            <a:r>
              <a:rPr lang="en-US" altLang="en-US" dirty="0">
                <a:solidFill>
                  <a:schemeClr val="tx1"/>
                </a:solidFill>
              </a:rPr>
              <a:t>input size 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b="1" dirty="0">
                <a:solidFill>
                  <a:srgbClr val="CC0000"/>
                </a:solidFill>
              </a:rPr>
              <a:t> for large </a:t>
            </a:r>
            <a:r>
              <a:rPr lang="en-US" altLang="en-US" b="1" i="1" dirty="0">
                <a:solidFill>
                  <a:srgbClr val="CC0000"/>
                </a:solidFill>
              </a:rPr>
              <a:t>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Expressed using only the </a:t>
            </a:r>
            <a:r>
              <a:rPr lang="en-US" altLang="en-US" b="1" dirty="0">
                <a:solidFill>
                  <a:srgbClr val="CC0000"/>
                </a:solidFill>
              </a:rPr>
              <a:t>highest-order term</a:t>
            </a:r>
            <a:r>
              <a:rPr lang="en-US" altLang="en-US" dirty="0"/>
              <a:t> in the expression for the exact running time.</a:t>
            </a:r>
          </a:p>
          <a:p>
            <a:pPr lvl="1"/>
            <a:r>
              <a:rPr lang="en-US" altLang="en-US" sz="3000" dirty="0"/>
              <a:t>Instead of exact running time, say </a:t>
            </a:r>
            <a:r>
              <a:rPr lang="en-US" altLang="en-US" sz="3000" dirty="0">
                <a:latin typeface="Symbol" panose="05050102010706020507" pitchFamily="18" charset="2"/>
              </a:rPr>
              <a:t>Q</a:t>
            </a:r>
            <a:r>
              <a:rPr lang="en-US" altLang="en-US" sz="3000" dirty="0"/>
              <a:t>(</a:t>
            </a:r>
            <a:r>
              <a:rPr lang="en-US" altLang="en-US" sz="3000" i="1" dirty="0"/>
              <a:t>n</a:t>
            </a:r>
            <a:r>
              <a:rPr lang="en-US" altLang="en-US" sz="3000" baseline="30000" dirty="0"/>
              <a:t>2</a:t>
            </a:r>
            <a:r>
              <a:rPr lang="en-US" altLang="en-US" sz="3000" dirty="0"/>
              <a:t>).</a:t>
            </a:r>
            <a:endParaRPr lang="en-US" altLang="en-US" dirty="0"/>
          </a:p>
          <a:p>
            <a:r>
              <a:rPr lang="en-US" altLang="en-US" sz="2800" dirty="0">
                <a:solidFill>
                  <a:schemeClr val="tx1"/>
                </a:solidFill>
              </a:rPr>
              <a:t>Describes behavior of function in the limit.</a:t>
            </a:r>
          </a:p>
          <a:p>
            <a:r>
              <a:rPr lang="en-US" altLang="en-US" dirty="0"/>
              <a:t>Written using </a:t>
            </a:r>
            <a:r>
              <a:rPr lang="en-US" altLang="en-US" b="1" i="1" dirty="0">
                <a:solidFill>
                  <a:srgbClr val="CC0000"/>
                </a:solidFill>
              </a:rPr>
              <a:t>Asymptotic Notation</a:t>
            </a:r>
            <a:r>
              <a:rPr lang="en-US" altLang="en-US" i="1" dirty="0">
                <a:solidFill>
                  <a:srgbClr val="CC0000"/>
                </a:solidFill>
              </a:rPr>
              <a:t>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7627730"/>
      </p:ext>
    </p:extLst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56D42-DA30-4257-9DAC-A76041BA456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18951FD-51F1-487F-8A9D-44FAA240A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C144DE-4CC4-410B-AFB0-D16245B8AD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1238</Words>
  <Application>Microsoft Office PowerPoint</Application>
  <PresentationFormat>On-screen Show (16:9)</PresentationFormat>
  <Paragraphs>116</Paragraphs>
  <Slides>36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Lato</vt:lpstr>
      <vt:lpstr>Symbol</vt:lpstr>
      <vt:lpstr>Times New Roman</vt:lpstr>
      <vt:lpstr>Wingdings</vt:lpstr>
      <vt:lpstr>Playfair Display</vt:lpstr>
      <vt:lpstr>Arial</vt:lpstr>
      <vt:lpstr>Coral</vt:lpstr>
      <vt:lpstr>Equation</vt:lpstr>
      <vt:lpstr>CMPE371 Analysis of Algorithms FALL 2022-2023 Lecture 3</vt:lpstr>
      <vt:lpstr>Order of growth of a function, asymptotic notations</vt:lpstr>
      <vt:lpstr>PowerPoint Presentation</vt:lpstr>
      <vt:lpstr>Order of growth</vt:lpstr>
      <vt:lpstr>PowerPoint Presentation</vt:lpstr>
      <vt:lpstr>PowerPoint Presentation</vt:lpstr>
      <vt:lpstr>Comparison of Algorithms</vt:lpstr>
      <vt:lpstr>PowerPoint Presentation</vt:lpstr>
      <vt:lpstr>Asymptotic Complexity</vt:lpstr>
      <vt:lpstr>PowerPoint Presentation</vt:lpstr>
      <vt:lpstr>PowerPoint Presentation</vt:lpstr>
      <vt:lpstr>Asymptotic Notation</vt:lpstr>
      <vt:lpstr>PowerPoint Presentation</vt:lpstr>
      <vt:lpstr>-notation</vt:lpstr>
      <vt:lpstr>Example</vt:lpstr>
      <vt:lpstr>O-notation</vt:lpstr>
      <vt:lpstr> -notation</vt:lpstr>
      <vt:lpstr>Relations Between Q, O, W</vt:lpstr>
      <vt:lpstr>o-notation</vt:lpstr>
      <vt:lpstr>w -notation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the algorithmic complexity of an iterative algorithm: practical rules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</dc:title>
  <dc:creator>Asst.Prof.Dr. Ahmet Unveren</dc:creator>
  <cp:lastModifiedBy>Ahmet UNVEREN</cp:lastModifiedBy>
  <cp:revision>58</cp:revision>
  <dcterms:modified xsi:type="dcterms:W3CDTF">2022-10-10T07:23:45Z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