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15.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7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25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89006E-320F-4D21-81C7-E719C07260F5}" type="datetimeFigureOut">
              <a:rPr lang="en-US" smtClean="0"/>
              <a:t>05-Apr-18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1AA91E-5C91-4404-8CD3-A771C522E565}" type="slidenum">
              <a:rPr lang="en-US" smtClean="0"/>
              <a:t>‹#›</a:t>
            </a:fld>
            <a:endParaRPr lang="en-US"/>
          </a:p>
        </p:txBody>
      </p:sp>
    </p:spTree>
    <p:extLst>
      <p:ext uri="{BB962C8B-B14F-4D97-AF65-F5344CB8AC3E}">
        <p14:creationId xmlns:p14="http://schemas.microsoft.com/office/powerpoint/2010/main" val="3326018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A91E-5C91-4404-8CD3-A771C522E565}" type="slidenum">
              <a:rPr lang="en-US" smtClean="0"/>
              <a:t>21</a:t>
            </a:fld>
            <a:endParaRPr lang="en-US"/>
          </a:p>
        </p:txBody>
      </p:sp>
    </p:spTree>
    <p:extLst>
      <p:ext uri="{BB962C8B-B14F-4D97-AF65-F5344CB8AC3E}">
        <p14:creationId xmlns:p14="http://schemas.microsoft.com/office/powerpoint/2010/main" val="3243712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3A5EDE-4F2D-40F7-9789-330D16720FCD}" type="datetimeFigureOut">
              <a:rPr lang="en-US" smtClean="0"/>
              <a:t>05-Apr-18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F884D-B3EF-41C1-A10C-1F4B222238AF}" type="slidenum">
              <a:rPr lang="en-US" smtClean="0"/>
              <a:t>‹#›</a:t>
            </a:fld>
            <a:endParaRPr lang="en-US"/>
          </a:p>
        </p:txBody>
      </p:sp>
    </p:spTree>
    <p:extLst>
      <p:ext uri="{BB962C8B-B14F-4D97-AF65-F5344CB8AC3E}">
        <p14:creationId xmlns:p14="http://schemas.microsoft.com/office/powerpoint/2010/main" val="59133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3A5EDE-4F2D-40F7-9789-330D16720FCD}" type="datetimeFigureOut">
              <a:rPr lang="en-US" smtClean="0"/>
              <a:t>05-Apr-18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F884D-B3EF-41C1-A10C-1F4B222238AF}" type="slidenum">
              <a:rPr lang="en-US" smtClean="0"/>
              <a:t>‹#›</a:t>
            </a:fld>
            <a:endParaRPr lang="en-US"/>
          </a:p>
        </p:txBody>
      </p:sp>
    </p:spTree>
    <p:extLst>
      <p:ext uri="{BB962C8B-B14F-4D97-AF65-F5344CB8AC3E}">
        <p14:creationId xmlns:p14="http://schemas.microsoft.com/office/powerpoint/2010/main" val="2988462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3A5EDE-4F2D-40F7-9789-330D16720FCD}" type="datetimeFigureOut">
              <a:rPr lang="en-US" smtClean="0"/>
              <a:t>05-Apr-18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F884D-B3EF-41C1-A10C-1F4B222238AF}" type="slidenum">
              <a:rPr lang="en-US" smtClean="0"/>
              <a:t>‹#›</a:t>
            </a:fld>
            <a:endParaRPr lang="en-US"/>
          </a:p>
        </p:txBody>
      </p:sp>
    </p:spTree>
    <p:extLst>
      <p:ext uri="{BB962C8B-B14F-4D97-AF65-F5344CB8AC3E}">
        <p14:creationId xmlns:p14="http://schemas.microsoft.com/office/powerpoint/2010/main" val="85115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3A5EDE-4F2D-40F7-9789-330D16720FCD}" type="datetimeFigureOut">
              <a:rPr lang="en-US" smtClean="0"/>
              <a:t>05-Apr-18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F884D-B3EF-41C1-A10C-1F4B222238AF}" type="slidenum">
              <a:rPr lang="en-US" smtClean="0"/>
              <a:t>‹#›</a:t>
            </a:fld>
            <a:endParaRPr lang="en-US"/>
          </a:p>
        </p:txBody>
      </p:sp>
    </p:spTree>
    <p:extLst>
      <p:ext uri="{BB962C8B-B14F-4D97-AF65-F5344CB8AC3E}">
        <p14:creationId xmlns:p14="http://schemas.microsoft.com/office/powerpoint/2010/main" val="1343927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3A5EDE-4F2D-40F7-9789-330D16720FCD}" type="datetimeFigureOut">
              <a:rPr lang="en-US" smtClean="0"/>
              <a:t>05-Apr-18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F884D-B3EF-41C1-A10C-1F4B222238AF}" type="slidenum">
              <a:rPr lang="en-US" smtClean="0"/>
              <a:t>‹#›</a:t>
            </a:fld>
            <a:endParaRPr lang="en-US"/>
          </a:p>
        </p:txBody>
      </p:sp>
    </p:spTree>
    <p:extLst>
      <p:ext uri="{BB962C8B-B14F-4D97-AF65-F5344CB8AC3E}">
        <p14:creationId xmlns:p14="http://schemas.microsoft.com/office/powerpoint/2010/main" val="2335310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3A5EDE-4F2D-40F7-9789-330D16720FCD}" type="datetimeFigureOut">
              <a:rPr lang="en-US" smtClean="0"/>
              <a:t>05-Apr-18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F884D-B3EF-41C1-A10C-1F4B222238AF}" type="slidenum">
              <a:rPr lang="en-US" smtClean="0"/>
              <a:t>‹#›</a:t>
            </a:fld>
            <a:endParaRPr lang="en-US"/>
          </a:p>
        </p:txBody>
      </p:sp>
    </p:spTree>
    <p:extLst>
      <p:ext uri="{BB962C8B-B14F-4D97-AF65-F5344CB8AC3E}">
        <p14:creationId xmlns:p14="http://schemas.microsoft.com/office/powerpoint/2010/main" val="824819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3A5EDE-4F2D-40F7-9789-330D16720FCD}" type="datetimeFigureOut">
              <a:rPr lang="en-US" smtClean="0"/>
              <a:t>05-Apr-18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F884D-B3EF-41C1-A10C-1F4B222238AF}" type="slidenum">
              <a:rPr lang="en-US" smtClean="0"/>
              <a:t>‹#›</a:t>
            </a:fld>
            <a:endParaRPr lang="en-US"/>
          </a:p>
        </p:txBody>
      </p:sp>
    </p:spTree>
    <p:extLst>
      <p:ext uri="{BB962C8B-B14F-4D97-AF65-F5344CB8AC3E}">
        <p14:creationId xmlns:p14="http://schemas.microsoft.com/office/powerpoint/2010/main" val="3351541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3A5EDE-4F2D-40F7-9789-330D16720FCD}" type="datetimeFigureOut">
              <a:rPr lang="en-US" smtClean="0"/>
              <a:t>05-Apr-18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F884D-B3EF-41C1-A10C-1F4B222238AF}" type="slidenum">
              <a:rPr lang="en-US" smtClean="0"/>
              <a:t>‹#›</a:t>
            </a:fld>
            <a:endParaRPr lang="en-US"/>
          </a:p>
        </p:txBody>
      </p:sp>
    </p:spTree>
    <p:extLst>
      <p:ext uri="{BB962C8B-B14F-4D97-AF65-F5344CB8AC3E}">
        <p14:creationId xmlns:p14="http://schemas.microsoft.com/office/powerpoint/2010/main" val="3518887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3A5EDE-4F2D-40F7-9789-330D16720FCD}" type="datetimeFigureOut">
              <a:rPr lang="en-US" smtClean="0"/>
              <a:t>05-Apr-18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F884D-B3EF-41C1-A10C-1F4B222238AF}" type="slidenum">
              <a:rPr lang="en-US" smtClean="0"/>
              <a:t>‹#›</a:t>
            </a:fld>
            <a:endParaRPr lang="en-US"/>
          </a:p>
        </p:txBody>
      </p:sp>
    </p:spTree>
    <p:extLst>
      <p:ext uri="{BB962C8B-B14F-4D97-AF65-F5344CB8AC3E}">
        <p14:creationId xmlns:p14="http://schemas.microsoft.com/office/powerpoint/2010/main" val="2809776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3A5EDE-4F2D-40F7-9789-330D16720FCD}" type="datetimeFigureOut">
              <a:rPr lang="en-US" smtClean="0"/>
              <a:t>05-Apr-18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F884D-B3EF-41C1-A10C-1F4B222238AF}" type="slidenum">
              <a:rPr lang="en-US" smtClean="0"/>
              <a:t>‹#›</a:t>
            </a:fld>
            <a:endParaRPr lang="en-US"/>
          </a:p>
        </p:txBody>
      </p:sp>
    </p:spTree>
    <p:extLst>
      <p:ext uri="{BB962C8B-B14F-4D97-AF65-F5344CB8AC3E}">
        <p14:creationId xmlns:p14="http://schemas.microsoft.com/office/powerpoint/2010/main" val="2423400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3A5EDE-4F2D-40F7-9789-330D16720FCD}" type="datetimeFigureOut">
              <a:rPr lang="en-US" smtClean="0"/>
              <a:t>05-Apr-18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F884D-B3EF-41C1-A10C-1F4B222238AF}" type="slidenum">
              <a:rPr lang="en-US" smtClean="0"/>
              <a:t>‹#›</a:t>
            </a:fld>
            <a:endParaRPr lang="en-US"/>
          </a:p>
        </p:txBody>
      </p:sp>
    </p:spTree>
    <p:extLst>
      <p:ext uri="{BB962C8B-B14F-4D97-AF65-F5344CB8AC3E}">
        <p14:creationId xmlns:p14="http://schemas.microsoft.com/office/powerpoint/2010/main" val="90094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A5EDE-4F2D-40F7-9789-330D16720FCD}" type="datetimeFigureOut">
              <a:rPr lang="en-US" smtClean="0"/>
              <a:t>05-Apr-18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F884D-B3EF-41C1-A10C-1F4B222238AF}" type="slidenum">
              <a:rPr lang="en-US" smtClean="0"/>
              <a:t>‹#›</a:t>
            </a:fld>
            <a:endParaRPr lang="en-US"/>
          </a:p>
        </p:txBody>
      </p:sp>
    </p:spTree>
    <p:extLst>
      <p:ext uri="{BB962C8B-B14F-4D97-AF65-F5344CB8AC3E}">
        <p14:creationId xmlns:p14="http://schemas.microsoft.com/office/powerpoint/2010/main" val="279653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990600" y="1143000"/>
            <a:ext cx="7772400" cy="1995488"/>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altLang="en-US" sz="4000" b="1" dirty="0" smtClean="0"/>
              <a:t/>
            </a:r>
            <a:br>
              <a:rPr lang="tr-TR" altLang="en-US" sz="4000" b="1" dirty="0" smtClean="0"/>
            </a:br>
            <a:r>
              <a:rPr lang="tr-TR" altLang="en-US" sz="4000" b="1" dirty="0" smtClean="0"/>
              <a:t>CMPE41</a:t>
            </a:r>
            <a:r>
              <a:rPr lang="en-US" altLang="en-US" sz="4000" b="1" dirty="0" smtClean="0"/>
              <a:t>9</a:t>
            </a:r>
            <a:r>
              <a:rPr lang="tr-TR" altLang="en-US" sz="4000" b="1" dirty="0" smtClean="0"/>
              <a:t> </a:t>
            </a:r>
            <a:br>
              <a:rPr lang="tr-TR" altLang="en-US" sz="4000" b="1" dirty="0" smtClean="0"/>
            </a:br>
            <a:r>
              <a:rPr lang="en-AU" altLang="en-US" sz="4000" dirty="0"/>
              <a:t>Mobile Application Development </a:t>
            </a:r>
            <a:endParaRPr lang="en-US" altLang="en-US" sz="4000" dirty="0" smtClean="0"/>
          </a:p>
        </p:txBody>
      </p:sp>
      <p:sp>
        <p:nvSpPr>
          <p:cNvPr id="5" name="Rectangle 3"/>
          <p:cNvSpPr>
            <a:spLocks noGrp="1" noChangeArrowheads="1"/>
          </p:cNvSpPr>
          <p:nvPr>
            <p:ph type="subTitle" idx="1"/>
          </p:nvPr>
        </p:nvSpPr>
        <p:spPr>
          <a:xfrm>
            <a:off x="1371600" y="3246815"/>
            <a:ext cx="6400800" cy="2391985"/>
          </a:xfrm>
        </p:spPr>
        <p:style>
          <a:lnRef idx="1">
            <a:schemeClr val="accent1"/>
          </a:lnRef>
          <a:fillRef idx="2">
            <a:schemeClr val="accent1"/>
          </a:fillRef>
          <a:effectRef idx="1">
            <a:schemeClr val="accent1"/>
          </a:effectRef>
          <a:fontRef idx="minor">
            <a:schemeClr val="dk1"/>
          </a:fontRef>
        </p:style>
        <p:txBody>
          <a:bodyPr/>
          <a:lstStyle/>
          <a:p>
            <a:pPr eaLnBrk="1" hangingPunct="1"/>
            <a:r>
              <a:rPr lang="tr-TR" altLang="en-US" b="1" dirty="0" smtClean="0">
                <a:solidFill>
                  <a:srgbClr val="FF0000"/>
                </a:solidFill>
              </a:rPr>
              <a:t>Asst.Prof.Dr.Ahmet Ünveren</a:t>
            </a:r>
          </a:p>
          <a:p>
            <a:pPr eaLnBrk="1" hangingPunct="1"/>
            <a:r>
              <a:rPr lang="tr-TR" altLang="en-US" b="1" smtClean="0">
                <a:solidFill>
                  <a:srgbClr val="FF0000"/>
                </a:solidFill>
              </a:rPr>
              <a:t>2017-2018 </a:t>
            </a:r>
            <a:r>
              <a:rPr lang="en-US" altLang="en-US" b="1" dirty="0" smtClean="0">
                <a:solidFill>
                  <a:srgbClr val="FF0000"/>
                </a:solidFill>
              </a:rPr>
              <a:t>SPRING</a:t>
            </a:r>
          </a:p>
          <a:p>
            <a:pPr eaLnBrk="1" hangingPunct="1"/>
            <a:r>
              <a:rPr lang="en-US" altLang="en-US" b="1" dirty="0" smtClean="0">
                <a:solidFill>
                  <a:srgbClr val="FF0000"/>
                </a:solidFill>
              </a:rPr>
              <a:t>Computer </a:t>
            </a:r>
            <a:r>
              <a:rPr lang="en-US" altLang="en-US" b="1" dirty="0" err="1" smtClean="0">
                <a:solidFill>
                  <a:srgbClr val="FF0000"/>
                </a:solidFill>
              </a:rPr>
              <a:t>Eng</a:t>
            </a:r>
            <a:r>
              <a:rPr lang="tr-TR" altLang="en-US" b="1" dirty="0" smtClean="0">
                <a:solidFill>
                  <a:srgbClr val="FF0000"/>
                </a:solidFill>
              </a:rPr>
              <a:t>ineering Department</a:t>
            </a:r>
            <a:endParaRPr lang="en-US" altLang="en-US" b="1" dirty="0" smtClean="0">
              <a:solidFill>
                <a:srgbClr val="FF0000"/>
              </a:solidFill>
            </a:endParaRPr>
          </a:p>
        </p:txBody>
      </p:sp>
      <p:sp>
        <p:nvSpPr>
          <p:cNvPr id="6" name="Footer Placeholder 1"/>
          <p:cNvSpPr>
            <a:spLocks noGrp="1"/>
          </p:cNvSpPr>
          <p:nvPr>
            <p:ph type="ftr" sz="quarter" idx="11"/>
          </p:nvPr>
        </p:nvSpPr>
        <p:spPr>
          <a:xfrm>
            <a:off x="3124200" y="6356350"/>
            <a:ext cx="2895600" cy="365125"/>
          </a:xfrm>
        </p:spPr>
        <p:txBody>
          <a:bodyPr/>
          <a:lstStyle/>
          <a:p>
            <a:r>
              <a:rPr lang="en-US" smtClean="0"/>
              <a:t>CMPE419 AU</a:t>
            </a:r>
            <a:endParaRPr lang="en-US"/>
          </a:p>
        </p:txBody>
      </p:sp>
    </p:spTree>
    <p:extLst>
      <p:ext uri="{BB962C8B-B14F-4D97-AF65-F5344CB8AC3E}">
        <p14:creationId xmlns:p14="http://schemas.microsoft.com/office/powerpoint/2010/main" val="2607239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5778" y="278548"/>
            <a:ext cx="8702447" cy="1119907"/>
          </a:xfrm>
          <a:ln/>
        </p:spPr>
        <p:txBody>
          <a:bodyPr lIns="0" tIns="0" rIns="0" bIns="0" anchor="t">
            <a:normAutofit fontScale="90000"/>
          </a:bodyPr>
          <a:lstStyle/>
          <a:p>
            <a:pPr>
              <a:lnSpc>
                <a:spcPct val="95000"/>
              </a:lnSpc>
              <a:tabLst>
                <a:tab pos="0" algn="l"/>
                <a:tab pos="822960" algn="l"/>
                <a:tab pos="1645920" algn="l"/>
                <a:tab pos="2468880" algn="l"/>
                <a:tab pos="3291840" algn="l"/>
                <a:tab pos="4114800" algn="l"/>
                <a:tab pos="4937760" algn="l"/>
                <a:tab pos="5760720" algn="l"/>
                <a:tab pos="6583680" algn="l"/>
                <a:tab pos="7406640" algn="l"/>
                <a:tab pos="8229600" algn="l"/>
                <a:tab pos="9052560" algn="l"/>
              </a:tabLst>
            </a:pPr>
            <a:r>
              <a:rPr lang="en-US" altLang="en-US" sz="3900">
                <a:latin typeface="Arial" pitchFamily="34" charset="0"/>
              </a:rPr>
              <a:t>Using SQLite in Android Architecture (5)</a:t>
            </a:r>
            <a:r>
              <a:rPr lang="en-US" altLang="en-US" sz="1400">
                <a:latin typeface="Arial" pitchFamily="34" charset="0"/>
              </a:rPr>
              <a:t> </a:t>
            </a:r>
          </a:p>
        </p:txBody>
      </p:sp>
      <p:sp>
        <p:nvSpPr>
          <p:cNvPr id="11266" name="Rectangle 2"/>
          <p:cNvSpPr>
            <a:spLocks noGrp="1" noChangeArrowheads="1"/>
          </p:cNvSpPr>
          <p:nvPr>
            <p:ph type="body" idx="1"/>
          </p:nvPr>
        </p:nvSpPr>
        <p:spPr>
          <a:xfrm>
            <a:off x="225778" y="1644150"/>
            <a:ext cx="8702447" cy="4933874"/>
          </a:xfrm>
          <a:ln/>
        </p:spPr>
        <p:txBody>
          <a:bodyPr lIns="0" tIns="0" rIns="0" bIns="0"/>
          <a:lstStyle/>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000" b="1">
                <a:latin typeface="Arial" pitchFamily="34" charset="0"/>
              </a:rPr>
              <a:t> - Delete the specified row from DB_TABLE if it exists.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000">
                <a:latin typeface="Arial" pitchFamily="34" charset="0"/>
              </a:rPr>
              <a:t/>
            </a:r>
            <a:br>
              <a:rPr lang="en-US" altLang="en-US" sz="2000">
                <a:latin typeface="Arial" pitchFamily="34" charset="0"/>
              </a:rPr>
            </a:br>
            <a:r>
              <a:rPr lang="en-US" altLang="en-US" sz="2000">
                <a:latin typeface="Arial" pitchFamily="34" charset="0"/>
              </a:rPr>
              <a:t>    public boolean deleteTodo(long rowId) {</a:t>
            </a:r>
            <a:br>
              <a:rPr lang="en-US" altLang="en-US" sz="2000">
                <a:latin typeface="Arial" pitchFamily="34" charset="0"/>
              </a:rPr>
            </a:br>
            <a:r>
              <a:rPr lang="en-US" altLang="en-US" sz="2000">
                <a:latin typeface="Arial" pitchFamily="34" charset="0"/>
              </a:rPr>
              <a:t>        return db.delete(DB_TABLE, KEY_ROWID + "=" + rowId, null) &gt; 0;</a:t>
            </a:r>
            <a:br>
              <a:rPr lang="en-US" altLang="en-US" sz="2000">
                <a:latin typeface="Arial" pitchFamily="34" charset="0"/>
              </a:rPr>
            </a:br>
            <a:r>
              <a:rPr lang="en-US" altLang="en-US" sz="2000">
                <a:latin typeface="Arial" pitchFamily="34" charset="0"/>
              </a:rPr>
              <a:t>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000">
                <a:latin typeface="Arial" pitchFamily="34" charset="0"/>
              </a:rPr>
              <a:t>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000">
                <a:latin typeface="Arial" pitchFamily="34" charset="0"/>
              </a:rPr>
              <a:t>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endParaRPr lang="en-US" altLang="en-US" sz="2000">
              <a:latin typeface="Arial" pitchFamily="34" charset="0"/>
            </a:endParaRPr>
          </a:p>
        </p:txBody>
      </p:sp>
    </p:spTree>
    <p:extLst>
      <p:ext uri="{BB962C8B-B14F-4D97-AF65-F5344CB8AC3E}">
        <p14:creationId xmlns:p14="http://schemas.microsoft.com/office/powerpoint/2010/main" val="27033704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222920" y="274263"/>
            <a:ext cx="8701018" cy="827074"/>
          </a:xfrm>
          <a:ln/>
        </p:spPr>
        <p:txBody>
          <a:bodyPr lIns="0" tIns="0" rIns="0" bIns="0" anchor="t"/>
          <a:lstStyle/>
          <a:p>
            <a:pPr>
              <a:lnSpc>
                <a:spcPct val="95000"/>
              </a:lnSpc>
              <a:tabLst>
                <a:tab pos="0" algn="l"/>
                <a:tab pos="822960" algn="l"/>
                <a:tab pos="1645920" algn="l"/>
                <a:tab pos="2468880" algn="l"/>
                <a:tab pos="3291840" algn="l"/>
                <a:tab pos="4114800" algn="l"/>
                <a:tab pos="4937760" algn="l"/>
                <a:tab pos="5760720" algn="l"/>
                <a:tab pos="6583680" algn="l"/>
                <a:tab pos="7406640" algn="l"/>
                <a:tab pos="8229600" algn="l"/>
                <a:tab pos="9052560" algn="l"/>
              </a:tabLst>
            </a:pPr>
            <a:r>
              <a:rPr lang="en-US" altLang="en-US" sz="3900">
                <a:latin typeface="Arial" pitchFamily="34" charset="0"/>
              </a:rPr>
              <a:t>Query Methods (1)</a:t>
            </a:r>
            <a:r>
              <a:rPr lang="en-US" altLang="en-US" sz="1400">
                <a:latin typeface="Arial" pitchFamily="34" charset="0"/>
              </a:rPr>
              <a:t> </a:t>
            </a:r>
          </a:p>
        </p:txBody>
      </p:sp>
      <p:sp>
        <p:nvSpPr>
          <p:cNvPr id="12290" name="Rectangle 2"/>
          <p:cNvSpPr>
            <a:spLocks noGrp="1" noChangeArrowheads="1"/>
          </p:cNvSpPr>
          <p:nvPr>
            <p:ph type="body" idx="1"/>
          </p:nvPr>
        </p:nvSpPr>
        <p:spPr>
          <a:xfrm>
            <a:off x="222920" y="1188472"/>
            <a:ext cx="8701018" cy="5760949"/>
          </a:xfrm>
          <a:ln/>
        </p:spPr>
        <p:txBody>
          <a:bodyPr lIns="0" tIns="0" rIns="0" bIns="0"/>
          <a:lstStyle/>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700">
                <a:latin typeface="Arial" pitchFamily="34" charset="0"/>
              </a:rPr>
              <a:t>- Two methods... query() and rawQuery(), both return a Cursor object, essentially a pointer to one or more rows in a List-like format.</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700">
                <a:latin typeface="Arial" pitchFamily="34" charset="0"/>
              </a:rPr>
              <a:t>- Cursors always point to one row which is one reason SQLite is so efficient.  You can use various Iterators such as moveToFirst() and moveToNext() to traverse the list, and isAfterLast() to check if data is remaining.  Specific columns can be accessed as well by index.</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700">
                <a:latin typeface="Arial" pitchFamily="34" charset="0"/>
              </a:rPr>
              <a:t>- rawQuery() is more MySQL-like in nature:</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700">
                <a:latin typeface="Arial" pitchFamily="34" charset="0"/>
              </a:rPr>
              <a:t>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700">
                <a:latin typeface="Arial" pitchFamily="34" charset="0"/>
              </a:rPr>
              <a:t>Cursor getAllDepts() {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700">
                <a:latin typeface="Arial" pitchFamily="34" charset="0"/>
              </a:rPr>
              <a:t>  SQLiteDatabase db=this.getReadableDatabase();</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700">
                <a:latin typeface="Arial" pitchFamily="34" charset="0"/>
              </a:rPr>
              <a:t>  Cursor cur=db.rawQuery("SELECT "+colDeptID+" as _id,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700">
                <a:latin typeface="Arial" pitchFamily="34" charset="0"/>
              </a:rPr>
              <a:t>    +colDeptName+" from "+deptTable,new String [] {});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700">
                <a:latin typeface="Arial" pitchFamily="34" charset="0"/>
              </a:rPr>
              <a:t>   return cur;</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700">
                <a:latin typeface="Arial" pitchFamily="34" charset="0"/>
              </a:rPr>
              <a:t>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endParaRPr lang="en-US" altLang="en-US" sz="1700">
              <a:latin typeface="Arial" pitchFamily="34" charset="0"/>
            </a:endParaRP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700">
                <a:latin typeface="Arial" pitchFamily="34" charset="0"/>
              </a:rPr>
              <a:t>Two parameters: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700">
                <a:latin typeface="Arial" pitchFamily="34" charset="0"/>
              </a:rPr>
              <a:t>- String query: The select statement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700">
                <a:latin typeface="Arial" pitchFamily="34" charset="0"/>
              </a:rPr>
              <a:t>- String[] selection args: The arguments if a WHERE clause is included in the select statement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700">
                <a:latin typeface="Arial" pitchFamily="34" charset="0"/>
              </a:rPr>
              <a:t> </a:t>
            </a:r>
          </a:p>
        </p:txBody>
      </p:sp>
    </p:spTree>
    <p:extLst>
      <p:ext uri="{BB962C8B-B14F-4D97-AF65-F5344CB8AC3E}">
        <p14:creationId xmlns:p14="http://schemas.microsoft.com/office/powerpoint/2010/main" val="33693533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225778" y="278549"/>
            <a:ext cx="8702447" cy="827073"/>
          </a:xfrm>
          <a:ln/>
        </p:spPr>
        <p:txBody>
          <a:bodyPr lIns="0" tIns="0" rIns="0" bIns="0" anchor="t"/>
          <a:lstStyle/>
          <a:p>
            <a:pPr>
              <a:lnSpc>
                <a:spcPct val="95000"/>
              </a:lnSpc>
              <a:tabLst>
                <a:tab pos="0" algn="l"/>
                <a:tab pos="822960" algn="l"/>
                <a:tab pos="1645920" algn="l"/>
                <a:tab pos="2468880" algn="l"/>
                <a:tab pos="3291840" algn="l"/>
                <a:tab pos="4114800" algn="l"/>
                <a:tab pos="4937760" algn="l"/>
                <a:tab pos="5760720" algn="l"/>
                <a:tab pos="6583680" algn="l"/>
                <a:tab pos="7406640" algn="l"/>
                <a:tab pos="8229600" algn="l"/>
                <a:tab pos="9052560" algn="l"/>
              </a:tabLst>
            </a:pPr>
            <a:r>
              <a:rPr lang="en-US" altLang="en-US" sz="3900">
                <a:latin typeface="Arial" pitchFamily="34" charset="0"/>
              </a:rPr>
              <a:t>Query Methods (2)</a:t>
            </a:r>
            <a:r>
              <a:rPr lang="en-US" altLang="en-US" sz="1400">
                <a:latin typeface="Arial" pitchFamily="34" charset="0"/>
              </a:rPr>
              <a:t> </a:t>
            </a:r>
          </a:p>
        </p:txBody>
      </p:sp>
      <p:sp>
        <p:nvSpPr>
          <p:cNvPr id="13314" name="Rectangle 2"/>
          <p:cNvSpPr>
            <a:spLocks noGrp="1" noChangeArrowheads="1"/>
          </p:cNvSpPr>
          <p:nvPr>
            <p:ph type="body" idx="1"/>
          </p:nvPr>
        </p:nvSpPr>
        <p:spPr>
          <a:xfrm>
            <a:off x="222920" y="1188473"/>
            <a:ext cx="8701018" cy="6225195"/>
          </a:xfrm>
          <a:ln/>
        </p:spPr>
        <p:txBody>
          <a:bodyPr lIns="0" tIns="0" rIns="0" bIns="0"/>
          <a:lstStyle/>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900">
                <a:latin typeface="Arial" pitchFamily="34" charset="0"/>
              </a:rPr>
              <a:t>- query() has the following parameters:  </a:t>
            </a:r>
          </a:p>
          <a:p>
            <a:pPr marL="411480" lvl="1" indent="-308610">
              <a:lnSpc>
                <a:spcPct val="95000"/>
              </a:lnSpc>
              <a:spcBef>
                <a:spcPct val="0"/>
              </a:spcBef>
              <a:buFont typeface="Times New Roman" pitchFamily="18" charset="0"/>
              <a:buAutoNum type="arabicPeriod"/>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700">
                <a:latin typeface="Arial" pitchFamily="34" charset="0"/>
              </a:rPr>
              <a:t>String Table Name: The name of the table to run the query against </a:t>
            </a:r>
          </a:p>
          <a:p>
            <a:pPr marL="411480" lvl="1" indent="-308610">
              <a:lnSpc>
                <a:spcPct val="95000"/>
              </a:lnSpc>
              <a:spcBef>
                <a:spcPct val="0"/>
              </a:spcBef>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700">
                <a:latin typeface="Arial" pitchFamily="34" charset="0"/>
              </a:rPr>
              <a:t>String [ ] columns: The projection of the query, i.e., the columns to retrieve, null means all columns.</a:t>
            </a:r>
          </a:p>
          <a:p>
            <a:pPr marL="411480" lvl="1" indent="-308610">
              <a:lnSpc>
                <a:spcPct val="95000"/>
              </a:lnSpc>
              <a:spcBef>
                <a:spcPct val="0"/>
              </a:spcBef>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700">
                <a:latin typeface="Arial" pitchFamily="34" charset="0"/>
              </a:rPr>
              <a:t>String WHERE clause: where clause, if none pass null</a:t>
            </a:r>
          </a:p>
          <a:p>
            <a:pPr marL="411480" lvl="1" indent="-308610">
              <a:lnSpc>
                <a:spcPct val="95000"/>
              </a:lnSpc>
              <a:spcBef>
                <a:spcPct val="0"/>
              </a:spcBef>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700">
                <a:latin typeface="Arial" pitchFamily="34" charset="0"/>
              </a:rPr>
              <a:t>String [ ] selection args: The parameters of the WHERE clause</a:t>
            </a:r>
          </a:p>
          <a:p>
            <a:pPr marL="411480" lvl="1" indent="-308610">
              <a:lnSpc>
                <a:spcPct val="95000"/>
              </a:lnSpc>
              <a:spcBef>
                <a:spcPct val="0"/>
              </a:spcBef>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700">
                <a:latin typeface="Arial" pitchFamily="34" charset="0"/>
              </a:rPr>
              <a:t>String Group by: Filter for grouping rows.</a:t>
            </a:r>
          </a:p>
          <a:p>
            <a:pPr marL="411480" lvl="1" indent="-308610">
              <a:lnSpc>
                <a:spcPct val="95000"/>
              </a:lnSpc>
              <a:spcBef>
                <a:spcPct val="0"/>
              </a:spcBef>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700">
                <a:latin typeface="Arial" pitchFamily="34" charset="0"/>
              </a:rPr>
              <a:t>String Having:  Additional filter for rows.</a:t>
            </a:r>
          </a:p>
          <a:p>
            <a:pPr marL="411480" lvl="1" indent="-308610">
              <a:lnSpc>
                <a:spcPct val="95000"/>
              </a:lnSpc>
              <a:spcBef>
                <a:spcPct val="0"/>
              </a:spcBef>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700">
                <a:latin typeface="Arial" pitchFamily="34" charset="0"/>
              </a:rPr>
              <a:t>String Order By by:  Ordering for the rows.</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900">
                <a:latin typeface="Arial" pitchFamily="34" charset="0"/>
              </a:rPr>
              <a:t>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900">
                <a:latin typeface="Arial" pitchFamily="34" charset="0"/>
              </a:rPr>
              <a:t>public Cursor getEmpByDept(String Dept) {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900">
                <a:latin typeface="Arial" pitchFamily="34" charset="0"/>
              </a:rPr>
              <a:t>  SQLiteDatabase db=this.getReadableDatabase();</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900">
                <a:latin typeface="Arial" pitchFamily="34" charset="0"/>
              </a:rPr>
              <a:t>  String [] columns = new String[]{"_id",colName,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900">
                <a:latin typeface="Arial" pitchFamily="34" charset="0"/>
              </a:rPr>
              <a:t>    colAge,colDeptName};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900">
                <a:latin typeface="Arial" pitchFamily="34" charset="0"/>
              </a:rPr>
              <a:t>  Cursor c=db.query(viewEmps, columns,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900">
                <a:latin typeface="Arial" pitchFamily="34" charset="0"/>
              </a:rPr>
              <a:t>    colDeptName+"=?", new String[]{Dept}, null, null, null); return c;</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900">
                <a:latin typeface="Arial" pitchFamily="34" charset="0"/>
              </a:rPr>
              <a:t>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900">
                <a:latin typeface="Arial" pitchFamily="34" charset="0"/>
              </a:rPr>
              <a:t>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endParaRPr lang="en-US" altLang="en-US" sz="1900">
              <a:latin typeface="Arial" pitchFamily="34" charset="0"/>
            </a:endParaRP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endParaRPr lang="en-US" altLang="en-US" sz="1900">
              <a:latin typeface="Arial" pitchFamily="34" charset="0"/>
            </a:endParaRPr>
          </a:p>
        </p:txBody>
      </p:sp>
    </p:spTree>
    <p:extLst>
      <p:ext uri="{BB962C8B-B14F-4D97-AF65-F5344CB8AC3E}">
        <p14:creationId xmlns:p14="http://schemas.microsoft.com/office/powerpoint/2010/main" val="14549714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225778" y="278549"/>
            <a:ext cx="8702447" cy="827073"/>
          </a:xfrm>
          <a:ln/>
        </p:spPr>
        <p:txBody>
          <a:bodyPr lIns="0" tIns="0" rIns="0" bIns="0" anchor="t"/>
          <a:lstStyle/>
          <a:p>
            <a:pPr>
              <a:lnSpc>
                <a:spcPct val="95000"/>
              </a:lnSpc>
              <a:tabLst>
                <a:tab pos="0" algn="l"/>
                <a:tab pos="822960" algn="l"/>
                <a:tab pos="1645920" algn="l"/>
                <a:tab pos="2468880" algn="l"/>
                <a:tab pos="3291840" algn="l"/>
                <a:tab pos="4114800" algn="l"/>
                <a:tab pos="4937760" algn="l"/>
                <a:tab pos="5760720" algn="l"/>
                <a:tab pos="6583680" algn="l"/>
                <a:tab pos="7406640" algn="l"/>
                <a:tab pos="8229600" algn="l"/>
                <a:tab pos="9052560" algn="l"/>
              </a:tabLst>
            </a:pPr>
            <a:r>
              <a:rPr lang="en-US" altLang="en-US" sz="3900">
                <a:latin typeface="Arial" pitchFamily="34" charset="0"/>
              </a:rPr>
              <a:t>Android Program</a:t>
            </a:r>
          </a:p>
        </p:txBody>
      </p:sp>
      <p:sp>
        <p:nvSpPr>
          <p:cNvPr id="14338" name="Rectangle 2"/>
          <p:cNvSpPr>
            <a:spLocks noGrp="1" noChangeArrowheads="1"/>
          </p:cNvSpPr>
          <p:nvPr>
            <p:ph type="body" idx="1"/>
          </p:nvPr>
        </p:nvSpPr>
        <p:spPr>
          <a:xfrm>
            <a:off x="225778" y="1644150"/>
            <a:ext cx="8702447" cy="4933874"/>
          </a:xfrm>
          <a:ln/>
        </p:spPr>
        <p:txBody>
          <a:bodyPr lIns="0" tIns="0" rIns="0" bIns="0"/>
          <a:lstStyle/>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200">
                <a:latin typeface="Arial" pitchFamily="34" charset="0"/>
              </a:rPr>
              <a:t>- Utilized Foundation Activity classes to create a simple personal task manager application.</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200">
                <a:latin typeface="Arial" pitchFamily="34" charset="0"/>
              </a:rPr>
              <a:t>- Information is permanently saved (Until Deleted) on a SQLite Database</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200">
                <a:latin typeface="Arial" pitchFamily="34" charset="0"/>
              </a:rPr>
              <a:t>- Can Insert new Tasks, Update existing Tasks, and Delete.</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200">
                <a:latin typeface="Arial" pitchFamily="34" charset="0"/>
              </a:rPr>
              <a:t>- Two main screens, Overview and Details Screen.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200">
                <a:latin typeface="Arial" pitchFamily="34" charset="0"/>
              </a:rPr>
              <a:t>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400">
                <a:latin typeface="Arial" pitchFamily="34" charset="0"/>
              </a:rPr>
              <a:t> </a:t>
            </a:r>
            <a:r>
              <a:rPr lang="en-US" altLang="en-US" sz="1400">
                <a:latin typeface="Arial" pitchFamily="34" charset="0"/>
              </a:rPr>
              <a:t>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endParaRPr lang="en-US" altLang="en-US" sz="1400">
              <a:latin typeface="Arial" pitchFamily="34" charset="0"/>
            </a:endParaRPr>
          </a:p>
        </p:txBody>
      </p:sp>
    </p:spTree>
    <p:extLst>
      <p:ext uri="{BB962C8B-B14F-4D97-AF65-F5344CB8AC3E}">
        <p14:creationId xmlns:p14="http://schemas.microsoft.com/office/powerpoint/2010/main" val="40514332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225778" y="278549"/>
            <a:ext cx="8702447" cy="827073"/>
          </a:xfrm>
          <a:ln/>
        </p:spPr>
        <p:txBody>
          <a:bodyPr lIns="0" tIns="0" rIns="0" bIns="0" anchor="t"/>
          <a:lstStyle/>
          <a:p>
            <a:pPr>
              <a:lnSpc>
                <a:spcPct val="95000"/>
              </a:lnSpc>
              <a:tabLst>
                <a:tab pos="0" algn="l"/>
                <a:tab pos="822960" algn="l"/>
                <a:tab pos="1645920" algn="l"/>
                <a:tab pos="2468880" algn="l"/>
                <a:tab pos="3291840" algn="l"/>
                <a:tab pos="4114800" algn="l"/>
                <a:tab pos="4937760" algn="l"/>
                <a:tab pos="5760720" algn="l"/>
                <a:tab pos="6583680" algn="l"/>
                <a:tab pos="7406640" algn="l"/>
                <a:tab pos="8229600" algn="l"/>
                <a:tab pos="9052560" algn="l"/>
              </a:tabLst>
            </a:pPr>
            <a:r>
              <a:rPr lang="en-US" altLang="en-US" sz="3900">
                <a:latin typeface="Arial" pitchFamily="34" charset="0"/>
              </a:rPr>
              <a:t>List of Classes (1)</a:t>
            </a:r>
          </a:p>
        </p:txBody>
      </p:sp>
      <p:sp>
        <p:nvSpPr>
          <p:cNvPr id="15362" name="Rectangle 2"/>
          <p:cNvSpPr>
            <a:spLocks noGrp="1" noChangeArrowheads="1"/>
          </p:cNvSpPr>
          <p:nvPr>
            <p:ph type="body" idx="1"/>
          </p:nvPr>
        </p:nvSpPr>
        <p:spPr>
          <a:xfrm>
            <a:off x="225778" y="1644150"/>
            <a:ext cx="8702447" cy="5686668"/>
          </a:xfrm>
          <a:ln/>
        </p:spPr>
        <p:txBody>
          <a:bodyPr lIns="0" tIns="0" rIns="0" bIns="0"/>
          <a:lstStyle/>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200">
                <a:latin typeface="Arial" pitchFamily="34" charset="0"/>
              </a:rPr>
              <a:t>- Overview Activity class shows the list of all tasks</a:t>
            </a:r>
            <a:br>
              <a:rPr lang="en-US" altLang="en-US" sz="2200">
                <a:latin typeface="Arial" pitchFamily="34" charset="0"/>
              </a:rPr>
            </a:br>
            <a:r>
              <a:rPr lang="en-US" altLang="en-US" sz="2200">
                <a:latin typeface="Arial" pitchFamily="34" charset="0"/>
              </a:rPr>
              <a:t>- Details Activity class shows the currently selected task.</a:t>
            </a:r>
            <a:br>
              <a:rPr lang="en-US" altLang="en-US" sz="2200">
                <a:latin typeface="Arial" pitchFamily="34" charset="0"/>
              </a:rPr>
            </a:br>
            <a:r>
              <a:rPr lang="en-US" altLang="en-US" sz="2200">
                <a:latin typeface="Arial" pitchFamily="34" charset="0"/>
              </a:rPr>
              <a:t>- Table class with the onCreate() and onUpgrade() methods</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200">
                <a:latin typeface="Arial" pitchFamily="34" charset="0"/>
              </a:rPr>
              <a:t>- onPause() and onResume() are implemented in the Details Activity and save the state on minimizing/exiting the Application, and restore it upon resuming.</a:t>
            </a:r>
            <a:br>
              <a:rPr lang="en-US" altLang="en-US" sz="2200">
                <a:latin typeface="Arial" pitchFamily="34" charset="0"/>
              </a:rPr>
            </a:br>
            <a:r>
              <a:rPr lang="en-US" altLang="en-US" sz="2200">
                <a:latin typeface="Arial" pitchFamily="34" charset="0"/>
              </a:rPr>
              <a:t>- Helper class which extends SQLiteOpenHelper and calls the Table class methods</a:t>
            </a:r>
            <a:br>
              <a:rPr lang="en-US" altLang="en-US" sz="2200">
                <a:latin typeface="Arial" pitchFamily="34" charset="0"/>
              </a:rPr>
            </a:br>
            <a:r>
              <a:rPr lang="en-US" altLang="en-US" sz="2200">
                <a:latin typeface="Arial" pitchFamily="34" charset="0"/>
              </a:rPr>
              <a:t>- Adapter class to allow for queries, creates, updates.  open() method opens the database by calling the helper class.  Creates and Updates are handled via the ContentValues class</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200">
                <a:latin typeface="Arial" pitchFamily="34" charset="0"/>
              </a:rPr>
              <a:t>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200">
                <a:latin typeface="Arial" pitchFamily="34" charset="0"/>
              </a:rPr>
              <a:t>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endParaRPr lang="en-US" altLang="en-US" sz="2200">
              <a:latin typeface="Arial" pitchFamily="34" charset="0"/>
            </a:endParaRPr>
          </a:p>
        </p:txBody>
      </p:sp>
    </p:spTree>
    <p:extLst>
      <p:ext uri="{BB962C8B-B14F-4D97-AF65-F5344CB8AC3E}">
        <p14:creationId xmlns:p14="http://schemas.microsoft.com/office/powerpoint/2010/main" val="2499542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225778" y="278549"/>
            <a:ext cx="8702447" cy="827073"/>
          </a:xfrm>
          <a:ln/>
        </p:spPr>
        <p:txBody>
          <a:bodyPr lIns="0" tIns="0" rIns="0" bIns="0" anchor="t"/>
          <a:lstStyle/>
          <a:p>
            <a:pPr>
              <a:lnSpc>
                <a:spcPct val="95000"/>
              </a:lnSpc>
              <a:tabLst>
                <a:tab pos="0" algn="l"/>
                <a:tab pos="822960" algn="l"/>
                <a:tab pos="1645920" algn="l"/>
                <a:tab pos="2468880" algn="l"/>
                <a:tab pos="3291840" algn="l"/>
                <a:tab pos="4114800" algn="l"/>
                <a:tab pos="4937760" algn="l"/>
                <a:tab pos="5760720" algn="l"/>
                <a:tab pos="6583680" algn="l"/>
                <a:tab pos="7406640" algn="l"/>
                <a:tab pos="8229600" algn="l"/>
                <a:tab pos="9052560" algn="l"/>
              </a:tabLst>
            </a:pPr>
            <a:r>
              <a:rPr lang="en-US" altLang="en-US" sz="3900">
                <a:latin typeface="Arial" pitchFamily="34" charset="0"/>
              </a:rPr>
              <a:t>List of Classes (2)</a:t>
            </a:r>
          </a:p>
        </p:txBody>
      </p:sp>
      <p:sp>
        <p:nvSpPr>
          <p:cNvPr id="16386" name="Rectangle 2"/>
          <p:cNvSpPr>
            <a:spLocks noGrp="1" noChangeArrowheads="1"/>
          </p:cNvSpPr>
          <p:nvPr>
            <p:ph type="body" idx="1"/>
          </p:nvPr>
        </p:nvSpPr>
        <p:spPr>
          <a:xfrm>
            <a:off x="225778" y="1644149"/>
            <a:ext cx="8702447" cy="5993786"/>
          </a:xfrm>
          <a:ln/>
        </p:spPr>
        <p:txBody>
          <a:bodyPr lIns="0" tIns="0" rIns="0" bIns="0"/>
          <a:lstStyle/>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900" b="1">
                <a:latin typeface="Arial" pitchFamily="34" charset="0"/>
              </a:rPr>
              <a:t>- XML Resources are especially important.</a:t>
            </a:r>
            <a:r>
              <a:rPr lang="en-US" altLang="en-US" sz="2200" b="1">
                <a:latin typeface="Arial" pitchFamily="34" charset="0"/>
              </a:rPr>
              <a:t/>
            </a:r>
            <a:br>
              <a:rPr lang="en-US" altLang="en-US" sz="2200" b="1">
                <a:latin typeface="Arial" pitchFamily="34" charset="0"/>
              </a:rPr>
            </a:br>
            <a:r>
              <a:rPr lang="en-US" altLang="en-US" sz="1900">
                <a:latin typeface="Arial" pitchFamily="34" charset="0"/>
              </a:rPr>
              <a:t>- Strings are defined in res/values/strings.xml</a:t>
            </a:r>
            <a:r>
              <a:rPr lang="en-US" altLang="en-US" sz="2200">
                <a:latin typeface="Arial" pitchFamily="34" charset="0"/>
              </a:rPr>
              <a:t/>
            </a:r>
            <a:br>
              <a:rPr lang="en-US" altLang="en-US" sz="2200">
                <a:latin typeface="Arial" pitchFamily="34" charset="0"/>
              </a:rPr>
            </a:br>
            <a:r>
              <a:rPr lang="en-US" altLang="en-US" sz="1900">
                <a:latin typeface="Arial" pitchFamily="34" charset="0"/>
              </a:rPr>
              <a:t>- Task Priority is defined in res/values/priority.xml</a:t>
            </a:r>
            <a:r>
              <a:rPr lang="en-US" altLang="en-US" sz="2200">
                <a:latin typeface="Arial" pitchFamily="34" charset="0"/>
              </a:rPr>
              <a:t/>
            </a:r>
            <a:br>
              <a:rPr lang="en-US" altLang="en-US" sz="2200">
                <a:latin typeface="Arial" pitchFamily="34" charset="0"/>
              </a:rPr>
            </a:br>
            <a:r>
              <a:rPr lang="en-US" altLang="en-US" sz="1900">
                <a:latin typeface="Arial" pitchFamily="34" charset="0"/>
              </a:rPr>
              <a:t>- Menus are defined in res/menu</a:t>
            </a:r>
            <a:r>
              <a:rPr lang="en-US" altLang="en-US" sz="2200">
                <a:latin typeface="Arial" pitchFamily="34" charset="0"/>
              </a:rPr>
              <a:t/>
            </a:r>
            <a:br>
              <a:rPr lang="en-US" altLang="en-US" sz="2200">
                <a:latin typeface="Arial" pitchFamily="34" charset="0"/>
              </a:rPr>
            </a:br>
            <a:r>
              <a:rPr lang="en-US" altLang="en-US" sz="1900">
                <a:latin typeface="Arial" pitchFamily="34" charset="0"/>
              </a:rPr>
              <a:t>- listmenu.xml defines the Option Menu</a:t>
            </a:r>
            <a:r>
              <a:rPr lang="en-US" altLang="en-US" sz="2200">
                <a:latin typeface="Arial" pitchFamily="34" charset="0"/>
              </a:rPr>
              <a:t/>
            </a:r>
            <a:br>
              <a:rPr lang="en-US" altLang="en-US" sz="2200">
                <a:latin typeface="Arial" pitchFamily="34" charset="0"/>
              </a:rPr>
            </a:br>
            <a:r>
              <a:rPr lang="en-US" altLang="en-US" sz="1900">
                <a:latin typeface="Arial" pitchFamily="34" charset="0"/>
              </a:rPr>
              <a:t>- todo_list.xml is the layout for the view of the entire task list.</a:t>
            </a:r>
            <a:r>
              <a:rPr lang="en-US" altLang="en-US" sz="2200">
                <a:latin typeface="Arial" pitchFamily="34" charset="0"/>
              </a:rPr>
              <a:t/>
            </a:r>
            <a:br>
              <a:rPr lang="en-US" altLang="en-US" sz="2200">
                <a:latin typeface="Arial" pitchFamily="34" charset="0"/>
              </a:rPr>
            </a:br>
            <a:r>
              <a:rPr lang="en-US" altLang="en-US" sz="1900">
                <a:latin typeface="Arial" pitchFamily="34" charset="0"/>
              </a:rPr>
              <a:t>- todo_row.xml is the layout for the individual task rows of the list</a:t>
            </a:r>
            <a:r>
              <a:rPr lang="en-US" altLang="en-US" sz="2200">
                <a:latin typeface="Arial" pitchFamily="34" charset="0"/>
              </a:rPr>
              <a:t/>
            </a:r>
            <a:br>
              <a:rPr lang="en-US" altLang="en-US" sz="2200">
                <a:latin typeface="Arial" pitchFamily="34" charset="0"/>
              </a:rPr>
            </a:br>
            <a:r>
              <a:rPr lang="en-US" altLang="en-US" sz="1900">
                <a:latin typeface="Arial" pitchFamily="34" charset="0"/>
              </a:rPr>
              <a:t>- todo_edit.xml is the layout of the current task being viewed for an insert/update.</a:t>
            </a:r>
            <a:r>
              <a:rPr lang="en-US" altLang="en-US" sz="2200">
                <a:latin typeface="Arial" pitchFamily="34" charset="0"/>
              </a:rPr>
              <a:t/>
            </a:r>
            <a:br>
              <a:rPr lang="en-US" altLang="en-US" sz="2200">
                <a:latin typeface="Arial" pitchFamily="34" charset="0"/>
              </a:rPr>
            </a:br>
            <a:r>
              <a:rPr lang="en-US" altLang="en-US" sz="1900">
                <a:latin typeface="Arial" pitchFamily="34" charset="0"/>
              </a:rPr>
              <a:t>- res/drawable folders are for icons</a:t>
            </a:r>
            <a:r>
              <a:rPr lang="en-US" altLang="en-US" sz="2200">
                <a:latin typeface="Arial" pitchFamily="34" charset="0"/>
              </a:rPr>
              <a:t> within the application.</a:t>
            </a:r>
            <a:br>
              <a:rPr lang="en-US" altLang="en-US" sz="2200">
                <a:latin typeface="Arial" pitchFamily="34" charset="0"/>
              </a:rPr>
            </a:br>
            <a:r>
              <a:rPr lang="en-US" altLang="en-US" sz="1900">
                <a:latin typeface="Arial" pitchFamily="34" charset="0"/>
              </a:rPr>
              <a:t>- Last but not least... androidManifest.xml file contains some very important information such as Version requirements, entrypoint for the ‘Main’ class, Application names, requirements, icons, permissions.</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200">
                <a:latin typeface="Arial" pitchFamily="34" charset="0"/>
              </a:rPr>
              <a:t>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400">
                <a:latin typeface="Arial" pitchFamily="34" charset="0"/>
              </a:rPr>
              <a:t> </a:t>
            </a:r>
            <a:r>
              <a:rPr lang="en-US" altLang="en-US" sz="1400">
                <a:latin typeface="Arial" pitchFamily="34" charset="0"/>
              </a:rPr>
              <a:t>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endParaRPr lang="en-US" altLang="en-US" sz="1400">
              <a:latin typeface="Arial" pitchFamily="34" charset="0"/>
            </a:endParaRPr>
          </a:p>
        </p:txBody>
      </p:sp>
    </p:spTree>
    <p:extLst>
      <p:ext uri="{BB962C8B-B14F-4D97-AF65-F5344CB8AC3E}">
        <p14:creationId xmlns:p14="http://schemas.microsoft.com/office/powerpoint/2010/main" val="3907209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35"/>
            <a:ext cx="8229600" cy="883065"/>
          </a:xfrm>
        </p:spPr>
        <p:txBody>
          <a:bodyPr/>
          <a:lstStyle/>
          <a:p>
            <a:r>
              <a:rPr lang="tr-TR" dirty="0" smtClean="0"/>
              <a:t>Example:</a:t>
            </a:r>
            <a:endParaRPr lang="en-US" dirty="0"/>
          </a:p>
        </p:txBody>
      </p:sp>
      <p:sp>
        <p:nvSpPr>
          <p:cNvPr id="3" name="Content Placeholder 2"/>
          <p:cNvSpPr>
            <a:spLocks noGrp="1"/>
          </p:cNvSpPr>
          <p:nvPr>
            <p:ph idx="1"/>
          </p:nvPr>
        </p:nvSpPr>
        <p:spPr>
          <a:xfrm>
            <a:off x="381000" y="762001"/>
            <a:ext cx="8229600" cy="2286000"/>
          </a:xfrm>
        </p:spPr>
        <p:txBody>
          <a:bodyPr/>
          <a:lstStyle/>
          <a:p>
            <a:r>
              <a:rPr lang="tr-TR" dirty="0" smtClean="0"/>
              <a:t>In this example we will learn </a:t>
            </a:r>
          </a:p>
          <a:p>
            <a:pPr lvl="1"/>
            <a:r>
              <a:rPr lang="tr-TR" dirty="0" smtClean="0"/>
              <a:t>How to create a Table</a:t>
            </a:r>
          </a:p>
          <a:p>
            <a:pPr lvl="1"/>
            <a:r>
              <a:rPr lang="tr-TR" dirty="0" smtClean="0"/>
              <a:t>Add a data to table </a:t>
            </a:r>
          </a:p>
          <a:p>
            <a:pPr lvl="1"/>
            <a:r>
              <a:rPr lang="tr-TR" dirty="0" smtClean="0"/>
              <a:t>Get a data from a table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941475"/>
            <a:ext cx="2400300" cy="3884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2935778"/>
            <a:ext cx="2400300" cy="3884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286000"/>
            <a:ext cx="2781300" cy="4500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3810000" y="3200400"/>
            <a:ext cx="1524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114800" y="3352800"/>
            <a:ext cx="1524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17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barn(inVertical)">
                                      <p:cBhvr>
                                        <p:cTn id="2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629400"/>
          </a:xfrm>
        </p:spPr>
        <p:txBody>
          <a:bodyPr>
            <a:normAutofit fontScale="40000" lnSpcReduction="20000"/>
          </a:bodyPr>
          <a:lstStyle/>
          <a:p>
            <a:r>
              <a:rPr lang="tr-TR" sz="5900" dirty="0" smtClean="0"/>
              <a:t>First Lets create a Class that contains basic informations related with your database:</a:t>
            </a:r>
          </a:p>
          <a:p>
            <a:endParaRPr lang="tr-TR" sz="5900" dirty="0"/>
          </a:p>
          <a:p>
            <a:pPr marL="0" indent="0">
              <a:buNone/>
            </a:pPr>
            <a:r>
              <a:rPr lang="en-US" dirty="0" smtClean="0"/>
              <a:t>package </a:t>
            </a:r>
            <a:r>
              <a:rPr lang="en-US" dirty="0" err="1" smtClean="0"/>
              <a:t>com.example.database</a:t>
            </a:r>
            <a:r>
              <a:rPr lang="en-US" dirty="0" smtClean="0"/>
              <a:t>;</a:t>
            </a:r>
          </a:p>
          <a:p>
            <a:pPr marL="0" indent="0">
              <a:buNone/>
            </a:pPr>
            <a:endParaRPr lang="en-US" dirty="0" smtClean="0"/>
          </a:p>
          <a:p>
            <a:pPr marL="0" indent="0">
              <a:buNone/>
            </a:pPr>
            <a:r>
              <a:rPr lang="en-US" dirty="0" smtClean="0"/>
              <a:t>import </a:t>
            </a:r>
            <a:r>
              <a:rPr lang="en-US" dirty="0" err="1" smtClean="0"/>
              <a:t>android.content.Context</a:t>
            </a:r>
            <a:r>
              <a:rPr lang="en-US" dirty="0" smtClean="0"/>
              <a:t>;</a:t>
            </a:r>
          </a:p>
          <a:p>
            <a:pPr marL="0" indent="0">
              <a:buNone/>
            </a:pPr>
            <a:r>
              <a:rPr lang="en-US" dirty="0" smtClean="0"/>
              <a:t>import </a:t>
            </a:r>
            <a:r>
              <a:rPr lang="en-US" dirty="0" err="1" smtClean="0"/>
              <a:t>android.database.sqlite.SQLiteDatabase</a:t>
            </a:r>
            <a:r>
              <a:rPr lang="en-US" dirty="0" smtClean="0"/>
              <a:t>;</a:t>
            </a:r>
          </a:p>
          <a:p>
            <a:pPr marL="0" indent="0">
              <a:buNone/>
            </a:pPr>
            <a:r>
              <a:rPr lang="en-US" dirty="0" smtClean="0"/>
              <a:t>import </a:t>
            </a:r>
            <a:r>
              <a:rPr lang="en-US" dirty="0" err="1" smtClean="0"/>
              <a:t>android.database.sqlite.SQLiteOpenHelper</a:t>
            </a:r>
            <a:r>
              <a:rPr lang="en-US" dirty="0" smtClean="0"/>
              <a:t>;</a:t>
            </a:r>
          </a:p>
          <a:p>
            <a:pPr marL="0" indent="0">
              <a:buNone/>
            </a:pPr>
            <a:endParaRPr lang="en-US" dirty="0" smtClean="0"/>
          </a:p>
          <a:p>
            <a:pPr marL="0" indent="0">
              <a:buNone/>
            </a:pPr>
            <a:r>
              <a:rPr lang="en-US" dirty="0" smtClean="0"/>
              <a:t>public class Data </a:t>
            </a:r>
            <a:r>
              <a:rPr lang="en-US" b="1" dirty="0" smtClean="0"/>
              <a:t>extends </a:t>
            </a:r>
            <a:r>
              <a:rPr lang="en-US" b="1" dirty="0" err="1" smtClean="0"/>
              <a:t>SQLiteOpenHelper</a:t>
            </a:r>
            <a:r>
              <a:rPr lang="en-US" dirty="0" smtClean="0"/>
              <a:t>{</a:t>
            </a:r>
            <a:endParaRPr lang="tr-TR" dirty="0" smtClean="0"/>
          </a:p>
          <a:p>
            <a:pPr marL="0" indent="0">
              <a:buNone/>
            </a:pPr>
            <a:endParaRPr lang="en-US" dirty="0" smtClean="0"/>
          </a:p>
          <a:p>
            <a:pPr marL="0" indent="0">
              <a:buNone/>
            </a:pPr>
            <a:r>
              <a:rPr lang="en-US" dirty="0" smtClean="0"/>
              <a:t>private static final String </a:t>
            </a:r>
            <a:r>
              <a:rPr lang="en-US" dirty="0" err="1" smtClean="0"/>
              <a:t>Database_name</a:t>
            </a:r>
            <a:r>
              <a:rPr lang="en-US" dirty="0" smtClean="0"/>
              <a:t>="Student";</a:t>
            </a:r>
          </a:p>
          <a:p>
            <a:pPr marL="0" indent="0">
              <a:buNone/>
            </a:pPr>
            <a:r>
              <a:rPr lang="en-US" dirty="0" smtClean="0"/>
              <a:t>private static final </a:t>
            </a:r>
            <a:r>
              <a:rPr lang="en-US" dirty="0" err="1" smtClean="0"/>
              <a:t>int</a:t>
            </a:r>
            <a:r>
              <a:rPr lang="en-US" dirty="0" smtClean="0"/>
              <a:t> Version=1;</a:t>
            </a:r>
          </a:p>
          <a:p>
            <a:pPr marL="0" indent="0">
              <a:buNone/>
            </a:pPr>
            <a:endParaRPr lang="tr-TR" dirty="0" smtClean="0"/>
          </a:p>
          <a:p>
            <a:pPr marL="0" indent="0">
              <a:buNone/>
            </a:pPr>
            <a:r>
              <a:rPr lang="en-US" dirty="0" smtClean="0"/>
              <a:t>public Data(Context c)</a:t>
            </a:r>
          </a:p>
          <a:p>
            <a:pPr marL="0" indent="0">
              <a:buNone/>
            </a:pPr>
            <a:r>
              <a:rPr lang="en-US" dirty="0" smtClean="0"/>
              <a:t>{super(</a:t>
            </a:r>
            <a:r>
              <a:rPr lang="en-US" dirty="0" err="1" smtClean="0"/>
              <a:t>c,Database_name,null,Version</a:t>
            </a:r>
            <a:r>
              <a:rPr lang="en-US" dirty="0" smtClean="0"/>
              <a:t>);</a:t>
            </a:r>
          </a:p>
          <a:p>
            <a:pPr marL="0" indent="0">
              <a:buNone/>
            </a:pPr>
            <a:r>
              <a:rPr lang="en-US" dirty="0" smtClean="0"/>
              <a:t>	}</a:t>
            </a:r>
          </a:p>
          <a:p>
            <a:pPr marL="0" indent="0">
              <a:buNone/>
            </a:pPr>
            <a:r>
              <a:rPr lang="en-US" dirty="0" smtClean="0"/>
              <a:t>@Override</a:t>
            </a:r>
          </a:p>
          <a:p>
            <a:pPr marL="0" indent="0">
              <a:buNone/>
            </a:pPr>
            <a:r>
              <a:rPr lang="en-US" dirty="0" smtClean="0"/>
              <a:t>public void </a:t>
            </a:r>
            <a:r>
              <a:rPr lang="en-US" dirty="0" err="1" smtClean="0"/>
              <a:t>onCreate</a:t>
            </a:r>
            <a:r>
              <a:rPr lang="en-US" dirty="0" smtClean="0"/>
              <a:t>(</a:t>
            </a:r>
            <a:r>
              <a:rPr lang="en-US" dirty="0" err="1" smtClean="0"/>
              <a:t>SQLiteDatabase</a:t>
            </a:r>
            <a:r>
              <a:rPr lang="en-US" dirty="0" smtClean="0"/>
              <a:t> </a:t>
            </a:r>
            <a:r>
              <a:rPr lang="en-US" dirty="0" err="1" smtClean="0"/>
              <a:t>db</a:t>
            </a:r>
            <a:r>
              <a:rPr lang="en-US" dirty="0" smtClean="0"/>
              <a:t>) {</a:t>
            </a:r>
          </a:p>
          <a:p>
            <a:pPr marL="0" indent="0">
              <a:buNone/>
            </a:pPr>
            <a:r>
              <a:rPr lang="en-US" dirty="0" smtClean="0"/>
              <a:t>	// TODO Auto-generated method stub</a:t>
            </a:r>
          </a:p>
          <a:p>
            <a:pPr marL="0" indent="0">
              <a:buNone/>
            </a:pPr>
            <a:r>
              <a:rPr lang="en-US" dirty="0" smtClean="0"/>
              <a:t>	</a:t>
            </a:r>
            <a:r>
              <a:rPr lang="en-US" dirty="0" err="1" smtClean="0"/>
              <a:t>db.execSQL</a:t>
            </a:r>
            <a:r>
              <a:rPr lang="en-US" dirty="0" smtClean="0"/>
              <a:t>("CREATE TABLE </a:t>
            </a:r>
            <a:r>
              <a:rPr lang="en-US" dirty="0" err="1" smtClean="0"/>
              <a:t>Mydata</a:t>
            </a:r>
            <a:r>
              <a:rPr lang="en-US" dirty="0" smtClean="0"/>
              <a:t>(name TEXT, surname TEXT);");</a:t>
            </a:r>
          </a:p>
          <a:p>
            <a:pPr marL="0" indent="0">
              <a:buNone/>
            </a:pPr>
            <a:r>
              <a:rPr lang="en-US" dirty="0" smtClean="0"/>
              <a:t>}</a:t>
            </a:r>
          </a:p>
          <a:p>
            <a:pPr marL="0" indent="0">
              <a:buNone/>
            </a:pPr>
            <a:r>
              <a:rPr lang="en-US" dirty="0" smtClean="0"/>
              <a:t>@Override</a:t>
            </a:r>
          </a:p>
          <a:p>
            <a:pPr marL="0" indent="0">
              <a:buNone/>
            </a:pPr>
            <a:r>
              <a:rPr lang="en-US" dirty="0" smtClean="0"/>
              <a:t>public void </a:t>
            </a:r>
            <a:r>
              <a:rPr lang="en-US" dirty="0" err="1" smtClean="0"/>
              <a:t>onUpgrade</a:t>
            </a:r>
            <a:r>
              <a:rPr lang="en-US" dirty="0" smtClean="0"/>
              <a:t>(</a:t>
            </a:r>
            <a:r>
              <a:rPr lang="en-US" dirty="0" err="1" smtClean="0"/>
              <a:t>SQLiteDatabase</a:t>
            </a:r>
            <a:r>
              <a:rPr lang="en-US" dirty="0" smtClean="0"/>
              <a:t> </a:t>
            </a:r>
            <a:r>
              <a:rPr lang="en-US" dirty="0" err="1" smtClean="0"/>
              <a:t>db</a:t>
            </a:r>
            <a:r>
              <a:rPr lang="en-US" dirty="0" smtClean="0"/>
              <a:t>, </a:t>
            </a:r>
            <a:r>
              <a:rPr lang="en-US" dirty="0" err="1" smtClean="0"/>
              <a:t>int</a:t>
            </a:r>
            <a:r>
              <a:rPr lang="en-US" dirty="0" smtClean="0"/>
              <a:t> </a:t>
            </a:r>
            <a:r>
              <a:rPr lang="en-US" dirty="0" err="1" smtClean="0"/>
              <a:t>oldVersion</a:t>
            </a:r>
            <a:r>
              <a:rPr lang="en-US" dirty="0" smtClean="0"/>
              <a:t>, </a:t>
            </a:r>
            <a:r>
              <a:rPr lang="en-US" dirty="0" err="1" smtClean="0"/>
              <a:t>int</a:t>
            </a:r>
            <a:r>
              <a:rPr lang="en-US" dirty="0" smtClean="0"/>
              <a:t> </a:t>
            </a:r>
            <a:r>
              <a:rPr lang="en-US" dirty="0" err="1" smtClean="0"/>
              <a:t>newVersion</a:t>
            </a:r>
            <a:r>
              <a:rPr lang="en-US" dirty="0" smtClean="0"/>
              <a:t>) {</a:t>
            </a:r>
          </a:p>
          <a:p>
            <a:pPr marL="0" indent="0">
              <a:buNone/>
            </a:pPr>
            <a:r>
              <a:rPr lang="en-US" dirty="0" smtClean="0"/>
              <a:t>	// TODO Auto-generated method stub</a:t>
            </a:r>
          </a:p>
          <a:p>
            <a:pPr marL="0" indent="0">
              <a:buNone/>
            </a:pPr>
            <a:r>
              <a:rPr lang="en-US" dirty="0" smtClean="0"/>
              <a:t>	</a:t>
            </a:r>
            <a:r>
              <a:rPr lang="en-US" dirty="0" err="1" smtClean="0"/>
              <a:t>db.execSQL</a:t>
            </a:r>
            <a:r>
              <a:rPr lang="en-US" dirty="0" smtClean="0"/>
              <a:t>("DROP TABLE IF EXIST </a:t>
            </a:r>
            <a:r>
              <a:rPr lang="en-US" dirty="0" err="1" smtClean="0"/>
              <a:t>Mydata</a:t>
            </a:r>
            <a:r>
              <a:rPr lang="en-US" dirty="0" smtClean="0"/>
              <a:t>");</a:t>
            </a:r>
          </a:p>
          <a:p>
            <a:pPr marL="0" indent="0">
              <a:buNone/>
            </a:pPr>
            <a:r>
              <a:rPr lang="en-US" dirty="0" smtClean="0"/>
              <a: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33139"/>
            <a:ext cx="7258050"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838200" y="2667000"/>
            <a:ext cx="228600" cy="7855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909638"/>
            <a:ext cx="7258050"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355414"/>
            <a:ext cx="6140450" cy="461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891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arn(inVertical)">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arn(inVertical)">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716" y="152400"/>
            <a:ext cx="8701684" cy="6542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ine Callout 1 3"/>
          <p:cNvSpPr/>
          <p:nvPr/>
        </p:nvSpPr>
        <p:spPr>
          <a:xfrm>
            <a:off x="5181600" y="2286000"/>
            <a:ext cx="2971800" cy="990600"/>
          </a:xfrm>
          <a:prstGeom prst="borderCallout1">
            <a:avLst>
              <a:gd name="adj1" fmla="val 18750"/>
              <a:gd name="adj2" fmla="val -8333"/>
              <a:gd name="adj3" fmla="val 167712"/>
              <a:gd name="adj4" fmla="val -1194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Table with name Mydata</a:t>
            </a:r>
          </a:p>
          <a:p>
            <a:pPr algn="ctr"/>
            <a:r>
              <a:rPr lang="tr-TR" dirty="0" smtClean="0"/>
              <a:t>Columns: Name - Surname</a:t>
            </a:r>
            <a:endParaRPr lang="en-US" dirty="0"/>
          </a:p>
        </p:txBody>
      </p:sp>
      <p:sp>
        <p:nvSpPr>
          <p:cNvPr id="5" name="Line Callout 1 4"/>
          <p:cNvSpPr/>
          <p:nvPr/>
        </p:nvSpPr>
        <p:spPr>
          <a:xfrm>
            <a:off x="5334000" y="5181600"/>
            <a:ext cx="2895600" cy="838200"/>
          </a:xfrm>
          <a:prstGeom prst="borderCallout1">
            <a:avLst>
              <a:gd name="adj1" fmla="val 18750"/>
              <a:gd name="adj2" fmla="val -8333"/>
              <a:gd name="adj3" fmla="val -33294"/>
              <a:gd name="adj4" fmla="val -1109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Deletes Mydata table</a:t>
            </a:r>
            <a:endParaRPr lang="en-US" dirty="0"/>
          </a:p>
        </p:txBody>
      </p:sp>
    </p:spTree>
    <p:extLst>
      <p:ext uri="{BB962C8B-B14F-4D97-AF65-F5344CB8AC3E}">
        <p14:creationId xmlns:p14="http://schemas.microsoft.com/office/powerpoint/2010/main" val="4056838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8103"/>
            <a:ext cx="8839200" cy="6799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Brace 3"/>
          <p:cNvSpPr/>
          <p:nvPr/>
        </p:nvSpPr>
        <p:spPr>
          <a:xfrm>
            <a:off x="1752600" y="1905000"/>
            <a:ext cx="152400" cy="838200"/>
          </a:xfrm>
          <a:prstGeom prst="rightBrac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Line Callout 1 (Accent Bar) 4"/>
          <p:cNvSpPr/>
          <p:nvPr/>
        </p:nvSpPr>
        <p:spPr>
          <a:xfrm>
            <a:off x="3505200" y="1950400"/>
            <a:ext cx="3352800" cy="373700"/>
          </a:xfrm>
          <a:prstGeom prst="accentCallout1">
            <a:avLst>
              <a:gd name="adj1" fmla="val 18750"/>
              <a:gd name="adj2" fmla="val -8333"/>
              <a:gd name="adj3" fmla="val 100976"/>
              <a:gd name="adj4" fmla="val -47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Define Objects for Views</a:t>
            </a:r>
            <a:endParaRPr lang="en-US" dirty="0"/>
          </a:p>
        </p:txBody>
      </p:sp>
      <p:sp>
        <p:nvSpPr>
          <p:cNvPr id="7" name="Line Callout 1 (Accent Bar) 6"/>
          <p:cNvSpPr/>
          <p:nvPr/>
        </p:nvSpPr>
        <p:spPr>
          <a:xfrm>
            <a:off x="3581400" y="2438400"/>
            <a:ext cx="3352800" cy="373700"/>
          </a:xfrm>
          <a:prstGeom prst="accentCallout1">
            <a:avLst>
              <a:gd name="adj1" fmla="val 18750"/>
              <a:gd name="adj2" fmla="val -8333"/>
              <a:gd name="adj3" fmla="val 100976"/>
              <a:gd name="adj4" fmla="val -47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Define an Object for DataBase</a:t>
            </a:r>
            <a:endParaRPr lang="en-US" dirty="0"/>
          </a:p>
        </p:txBody>
      </p:sp>
      <p:sp>
        <p:nvSpPr>
          <p:cNvPr id="8" name="Line Callout 1 (Accent Bar) 7"/>
          <p:cNvSpPr/>
          <p:nvPr/>
        </p:nvSpPr>
        <p:spPr>
          <a:xfrm>
            <a:off x="4800600" y="3352800"/>
            <a:ext cx="3352800" cy="373700"/>
          </a:xfrm>
          <a:prstGeom prst="accentCallout1">
            <a:avLst>
              <a:gd name="adj1" fmla="val 18750"/>
              <a:gd name="adj2" fmla="val -8333"/>
              <a:gd name="adj3" fmla="val 110123"/>
              <a:gd name="adj4" fmla="val -605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Create an Object for Database</a:t>
            </a:r>
            <a:endParaRPr lang="en-US" dirty="0"/>
          </a:p>
        </p:txBody>
      </p:sp>
      <p:sp>
        <p:nvSpPr>
          <p:cNvPr id="9" name="Right Brace 8"/>
          <p:cNvSpPr/>
          <p:nvPr/>
        </p:nvSpPr>
        <p:spPr>
          <a:xfrm>
            <a:off x="4495800" y="3840800"/>
            <a:ext cx="117764" cy="838200"/>
          </a:xfrm>
          <a:prstGeom prst="rightBrac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ine Callout 1 (Accent Bar) 9"/>
          <p:cNvSpPr/>
          <p:nvPr/>
        </p:nvSpPr>
        <p:spPr>
          <a:xfrm>
            <a:off x="5715000" y="3886200"/>
            <a:ext cx="3124200" cy="373700"/>
          </a:xfrm>
          <a:prstGeom prst="accentCallout1">
            <a:avLst>
              <a:gd name="adj1" fmla="val 18750"/>
              <a:gd name="adj2" fmla="val -8333"/>
              <a:gd name="adj3" fmla="val 107836"/>
              <a:gd name="adj4" fmla="val -36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Create Links to Views</a:t>
            </a:r>
            <a:endParaRPr lang="en-US" dirty="0"/>
          </a:p>
        </p:txBody>
      </p:sp>
      <p:sp>
        <p:nvSpPr>
          <p:cNvPr id="13" name="Line Callout 1 (Accent Bar) 12"/>
          <p:cNvSpPr/>
          <p:nvPr/>
        </p:nvSpPr>
        <p:spPr>
          <a:xfrm>
            <a:off x="5029200" y="4412300"/>
            <a:ext cx="3124200" cy="373700"/>
          </a:xfrm>
          <a:prstGeom prst="accentCallout1">
            <a:avLst>
              <a:gd name="adj1" fmla="val 18750"/>
              <a:gd name="adj2" fmla="val -8333"/>
              <a:gd name="adj3" fmla="val 105549"/>
              <a:gd name="adj4" fmla="val -1048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Listener for save button</a:t>
            </a:r>
            <a:endParaRPr lang="en-US" dirty="0"/>
          </a:p>
        </p:txBody>
      </p:sp>
      <p:sp>
        <p:nvSpPr>
          <p:cNvPr id="14" name="Line Callout 1 (Accent Bar) 13"/>
          <p:cNvSpPr/>
          <p:nvPr/>
        </p:nvSpPr>
        <p:spPr>
          <a:xfrm>
            <a:off x="5181600" y="5070950"/>
            <a:ext cx="3657600" cy="373700"/>
          </a:xfrm>
          <a:prstGeom prst="accentCallout1">
            <a:avLst>
              <a:gd name="adj1" fmla="val 18750"/>
              <a:gd name="adj2" fmla="val -8333"/>
              <a:gd name="adj3" fmla="val 146712"/>
              <a:gd name="adj4" fmla="val -76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Method that takes to parameters</a:t>
            </a:r>
            <a:endParaRPr lang="en-US" dirty="0"/>
          </a:p>
        </p:txBody>
      </p:sp>
      <p:sp>
        <p:nvSpPr>
          <p:cNvPr id="15" name="Line Callout 1 (Accent Bar) 14"/>
          <p:cNvSpPr/>
          <p:nvPr/>
        </p:nvSpPr>
        <p:spPr>
          <a:xfrm>
            <a:off x="5257800" y="5813365"/>
            <a:ext cx="3609174" cy="373700"/>
          </a:xfrm>
          <a:prstGeom prst="accentCallout1">
            <a:avLst>
              <a:gd name="adj1" fmla="val 18750"/>
              <a:gd name="adj2" fmla="val -8333"/>
              <a:gd name="adj3" fmla="val 71247"/>
              <a:gd name="adj4" fmla="val -669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If there is an error close your table</a:t>
            </a:r>
            <a:endParaRPr lang="en-US" dirty="0"/>
          </a:p>
        </p:txBody>
      </p:sp>
    </p:spTree>
    <p:extLst>
      <p:ext uri="{BB962C8B-B14F-4D97-AF65-F5344CB8AC3E}">
        <p14:creationId xmlns:p14="http://schemas.microsoft.com/office/powerpoint/2010/main" val="230001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0"/>
            <a:ext cx="8229600" cy="1143000"/>
          </a:xfrm>
        </p:spPr>
        <p:txBody>
          <a:bodyPr/>
          <a:lstStyle/>
          <a:p>
            <a:r>
              <a:rPr lang="tr-TR" dirty="0" smtClean="0"/>
              <a:t>Android &amp; SQLite</a:t>
            </a:r>
            <a:endParaRPr lang="en-US" dirty="0"/>
          </a:p>
        </p:txBody>
      </p:sp>
    </p:spTree>
    <p:extLst>
      <p:ext uri="{BB962C8B-B14F-4D97-AF65-F5344CB8AC3E}">
        <p14:creationId xmlns:p14="http://schemas.microsoft.com/office/powerpoint/2010/main" val="1504228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48" y="152400"/>
            <a:ext cx="8787268"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Callout 1 (Accent Bar) 4"/>
          <p:cNvSpPr/>
          <p:nvPr/>
        </p:nvSpPr>
        <p:spPr>
          <a:xfrm>
            <a:off x="5029200" y="4412300"/>
            <a:ext cx="3124200" cy="373700"/>
          </a:xfrm>
          <a:prstGeom prst="accentCallout1">
            <a:avLst>
              <a:gd name="adj1" fmla="val 18750"/>
              <a:gd name="adj2" fmla="val -8333"/>
              <a:gd name="adj3" fmla="val -17938"/>
              <a:gd name="adj4" fmla="val -988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Listener for show button</a:t>
            </a:r>
            <a:endParaRPr lang="en-US" dirty="0"/>
          </a:p>
        </p:txBody>
      </p:sp>
      <p:sp>
        <p:nvSpPr>
          <p:cNvPr id="6" name="Line Callout 1 (Accent Bar) 5"/>
          <p:cNvSpPr/>
          <p:nvPr/>
        </p:nvSpPr>
        <p:spPr>
          <a:xfrm>
            <a:off x="5181600" y="5181600"/>
            <a:ext cx="3124200" cy="685800"/>
          </a:xfrm>
          <a:prstGeom prst="accentCallout1">
            <a:avLst>
              <a:gd name="adj1" fmla="val 18750"/>
              <a:gd name="adj2" fmla="val -8333"/>
              <a:gd name="adj3" fmla="val 18665"/>
              <a:gd name="adj4" fmla="val -755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Method for reading from database</a:t>
            </a:r>
            <a:endParaRPr lang="en-US" dirty="0"/>
          </a:p>
        </p:txBody>
      </p:sp>
    </p:spTree>
    <p:extLst>
      <p:ext uri="{BB962C8B-B14F-4D97-AF65-F5344CB8AC3E}">
        <p14:creationId xmlns:p14="http://schemas.microsoft.com/office/powerpoint/2010/main" val="1156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762000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Callout 1 (Accent Bar) 4"/>
          <p:cNvSpPr/>
          <p:nvPr/>
        </p:nvSpPr>
        <p:spPr>
          <a:xfrm>
            <a:off x="5181600" y="1447800"/>
            <a:ext cx="3124200" cy="609600"/>
          </a:xfrm>
          <a:prstGeom prst="accentCallout1">
            <a:avLst>
              <a:gd name="adj1" fmla="val 18750"/>
              <a:gd name="adj2" fmla="val -8333"/>
              <a:gd name="adj3" fmla="val 168361"/>
              <a:gd name="adj4" fmla="val -892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Create db object and prepare your database for writing</a:t>
            </a:r>
            <a:endParaRPr lang="en-US" dirty="0"/>
          </a:p>
        </p:txBody>
      </p:sp>
      <p:sp>
        <p:nvSpPr>
          <p:cNvPr id="6" name="Line Callout 1 (Accent Bar) 5"/>
          <p:cNvSpPr/>
          <p:nvPr/>
        </p:nvSpPr>
        <p:spPr>
          <a:xfrm>
            <a:off x="5189434" y="2209800"/>
            <a:ext cx="3124200" cy="914400"/>
          </a:xfrm>
          <a:prstGeom prst="accentCallout1">
            <a:avLst>
              <a:gd name="adj1" fmla="val 18750"/>
              <a:gd name="adj2" fmla="val -8333"/>
              <a:gd name="adj3" fmla="val 55744"/>
              <a:gd name="adj4" fmla="val -887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Create cv1 object for defining values that will be inserted into database</a:t>
            </a:r>
            <a:endParaRPr lang="en-US" dirty="0"/>
          </a:p>
        </p:txBody>
      </p:sp>
      <p:sp>
        <p:nvSpPr>
          <p:cNvPr id="7" name="Line Callout 1 (Accent Bar) 6"/>
          <p:cNvSpPr/>
          <p:nvPr/>
        </p:nvSpPr>
        <p:spPr>
          <a:xfrm>
            <a:off x="5332576" y="4953000"/>
            <a:ext cx="3124200" cy="609600"/>
          </a:xfrm>
          <a:prstGeom prst="accentCallout1">
            <a:avLst>
              <a:gd name="adj1" fmla="val 18750"/>
              <a:gd name="adj2" fmla="val -8333"/>
              <a:gd name="adj3" fmla="val -240985"/>
              <a:gd name="adj4" fmla="val -1059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Use insertOrThrow() or insert() methods to insert values to db</a:t>
            </a:r>
            <a:endParaRPr lang="en-US" dirty="0"/>
          </a:p>
        </p:txBody>
      </p:sp>
    </p:spTree>
    <p:extLst>
      <p:ext uri="{BB962C8B-B14F-4D97-AF65-F5344CB8AC3E}">
        <p14:creationId xmlns:p14="http://schemas.microsoft.com/office/powerpoint/2010/main" val="379221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74" y="9970"/>
            <a:ext cx="8955852"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Callout 1 (Accent Bar) 4"/>
          <p:cNvSpPr/>
          <p:nvPr/>
        </p:nvSpPr>
        <p:spPr>
          <a:xfrm>
            <a:off x="5181600" y="1447800"/>
            <a:ext cx="3124200" cy="609600"/>
          </a:xfrm>
          <a:prstGeom prst="accentCallout1">
            <a:avLst>
              <a:gd name="adj1" fmla="val 18750"/>
              <a:gd name="adj2" fmla="val -8333"/>
              <a:gd name="adj3" fmla="val 138922"/>
              <a:gd name="adj4" fmla="val -944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Define columns that you will read</a:t>
            </a:r>
            <a:endParaRPr lang="en-US" dirty="0"/>
          </a:p>
        </p:txBody>
      </p:sp>
      <p:sp>
        <p:nvSpPr>
          <p:cNvPr id="6" name="Line Callout 1 (Accent Bar) 5"/>
          <p:cNvSpPr/>
          <p:nvPr/>
        </p:nvSpPr>
        <p:spPr>
          <a:xfrm>
            <a:off x="5105400" y="1828800"/>
            <a:ext cx="3124200" cy="609600"/>
          </a:xfrm>
          <a:prstGeom prst="accentCallout1">
            <a:avLst>
              <a:gd name="adj1" fmla="val 18750"/>
              <a:gd name="adj2" fmla="val -8333"/>
              <a:gd name="adj3" fmla="val 168361"/>
              <a:gd name="adj4" fmla="val -892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Create db object and prepare your database for reading</a:t>
            </a:r>
            <a:endParaRPr lang="en-US" dirty="0"/>
          </a:p>
        </p:txBody>
      </p:sp>
      <p:sp>
        <p:nvSpPr>
          <p:cNvPr id="7" name="Line Callout 1 (Accent Bar) 6"/>
          <p:cNvSpPr/>
          <p:nvPr/>
        </p:nvSpPr>
        <p:spPr>
          <a:xfrm>
            <a:off x="5105400" y="4267200"/>
            <a:ext cx="3124200" cy="914400"/>
          </a:xfrm>
          <a:prstGeom prst="accentCallout1">
            <a:avLst>
              <a:gd name="adj1" fmla="val 18750"/>
              <a:gd name="adj2" fmla="val -8333"/>
              <a:gd name="adj3" fmla="val -117153"/>
              <a:gd name="adj4" fmla="val -105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Create reading object that halps you to move in columns</a:t>
            </a:r>
            <a:endParaRPr lang="en-US" dirty="0"/>
          </a:p>
        </p:txBody>
      </p:sp>
      <p:sp>
        <p:nvSpPr>
          <p:cNvPr id="8" name="Line Callout 1 (Accent Bar) 7"/>
          <p:cNvSpPr/>
          <p:nvPr/>
        </p:nvSpPr>
        <p:spPr>
          <a:xfrm>
            <a:off x="4610100" y="5410200"/>
            <a:ext cx="4267200" cy="1371600"/>
          </a:xfrm>
          <a:prstGeom prst="accentCallout1">
            <a:avLst>
              <a:gd name="adj1" fmla="val 18750"/>
              <a:gd name="adj2" fmla="val -8333"/>
              <a:gd name="adj3" fmla="val -157029"/>
              <a:gd name="adj4" fmla="val 65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 null </a:t>
            </a:r>
            <a:r>
              <a:rPr lang="tr-TR" dirty="0" smtClean="0"/>
              <a:t>values:</a:t>
            </a:r>
          </a:p>
          <a:p>
            <a:pPr algn="ctr"/>
            <a:r>
              <a:rPr lang="en-US" dirty="0"/>
              <a:t> </a:t>
            </a:r>
            <a:r>
              <a:rPr lang="en-US" dirty="0" smtClean="0"/>
              <a:t>where</a:t>
            </a:r>
            <a:r>
              <a:rPr lang="tr-TR" dirty="0" smtClean="0"/>
              <a:t> clause</a:t>
            </a:r>
            <a:r>
              <a:rPr lang="en-US" dirty="0" smtClean="0"/>
              <a:t>,</a:t>
            </a:r>
            <a:r>
              <a:rPr lang="en-US" dirty="0"/>
              <a:t> where </a:t>
            </a:r>
            <a:r>
              <a:rPr lang="tr-TR" dirty="0" smtClean="0"/>
              <a:t>clause values</a:t>
            </a:r>
            <a:r>
              <a:rPr lang="en-US" dirty="0" smtClean="0"/>
              <a:t>,</a:t>
            </a:r>
            <a:r>
              <a:rPr lang="en-US" dirty="0"/>
              <a:t> </a:t>
            </a:r>
            <a:r>
              <a:rPr lang="en-US" dirty="0" err="1"/>
              <a:t>groupby</a:t>
            </a:r>
            <a:r>
              <a:rPr lang="en-US" dirty="0"/>
              <a:t>, having, </a:t>
            </a:r>
            <a:r>
              <a:rPr lang="en-US" dirty="0" err="1" smtClean="0"/>
              <a:t>orderby</a:t>
            </a:r>
            <a:r>
              <a:rPr lang="en-US" dirty="0" smtClean="0"/>
              <a:t>.</a:t>
            </a:r>
            <a:r>
              <a:rPr lang="en-US" dirty="0"/>
              <a:t> </a:t>
            </a:r>
          </a:p>
        </p:txBody>
      </p:sp>
    </p:spTree>
    <p:extLst>
      <p:ext uri="{BB962C8B-B14F-4D97-AF65-F5344CB8AC3E}">
        <p14:creationId xmlns:p14="http://schemas.microsoft.com/office/powerpoint/2010/main" val="276624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EXAMPLE: Add-Delete-View</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003" y="2151089"/>
            <a:ext cx="8398933"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6003" y="1371600"/>
            <a:ext cx="3891197" cy="369332"/>
          </a:xfrm>
          <a:prstGeom prst="rect">
            <a:avLst/>
          </a:prstGeom>
          <a:noFill/>
        </p:spPr>
        <p:txBody>
          <a:bodyPr wrap="square" rtlCol="0">
            <a:spAutoFit/>
          </a:bodyPr>
          <a:lstStyle/>
          <a:p>
            <a:r>
              <a:rPr lang="tr-TR" dirty="0" smtClean="0"/>
              <a:t>Step 1: Design your GUI</a:t>
            </a:r>
            <a:endParaRPr lang="en-US" dirty="0"/>
          </a:p>
        </p:txBody>
      </p:sp>
    </p:spTree>
    <p:extLst>
      <p:ext uri="{BB962C8B-B14F-4D97-AF65-F5344CB8AC3E}">
        <p14:creationId xmlns:p14="http://schemas.microsoft.com/office/powerpoint/2010/main" val="3319098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229600" cy="4525963"/>
          </a:xfrm>
        </p:spPr>
        <p:txBody>
          <a:bodyPr/>
          <a:lstStyle/>
          <a:p>
            <a:pPr marL="0" indent="0">
              <a:buNone/>
            </a:pPr>
            <a:r>
              <a:rPr lang="tr-TR" dirty="0" smtClean="0"/>
              <a:t>Step 2: Create Database controller Java Code (StuDB.Java)</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7210425"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536" y="1846132"/>
            <a:ext cx="7210425"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535112"/>
            <a:ext cx="6254750" cy="482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993515"/>
            <a:ext cx="6254750" cy="482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25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229600" cy="4525963"/>
          </a:xfrm>
        </p:spPr>
        <p:txBody>
          <a:bodyPr/>
          <a:lstStyle/>
          <a:p>
            <a:pPr marL="0" indent="0">
              <a:buNone/>
            </a:pPr>
            <a:r>
              <a:rPr lang="tr-TR" dirty="0" smtClean="0"/>
              <a:t>Step 3: Create View Links between JAVA and HML codes: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07" y="1173813"/>
            <a:ext cx="7690104" cy="566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13392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marL="0" indent="0">
              <a:buNone/>
            </a:pPr>
            <a:r>
              <a:rPr lang="tr-TR" dirty="0" smtClean="0"/>
              <a:t>Step 4: Button Listeners</a:t>
            </a:r>
          </a:p>
          <a:p>
            <a:pPr marL="0" indent="0">
              <a:buNone/>
            </a:pP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 y="685800"/>
            <a:ext cx="9146582"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95700"/>
            <a:ext cx="9144000" cy="3016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1341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8696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25" y="76200"/>
            <a:ext cx="848995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30883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25" y="76200"/>
            <a:ext cx="8489950"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154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2920" y="274263"/>
            <a:ext cx="8699589" cy="822789"/>
          </a:xfrm>
          <a:ln/>
        </p:spPr>
        <p:txBody>
          <a:bodyPr lIns="0" tIns="0" rIns="0" bIns="0" anchor="t"/>
          <a:lstStyle/>
          <a:p>
            <a:pPr>
              <a:lnSpc>
                <a:spcPct val="95000"/>
              </a:lnSpc>
              <a:tabLst>
                <a:tab pos="0" algn="l"/>
                <a:tab pos="822960" algn="l"/>
                <a:tab pos="1645920" algn="l"/>
                <a:tab pos="2468880" algn="l"/>
                <a:tab pos="3291840" algn="l"/>
                <a:tab pos="4114800" algn="l"/>
                <a:tab pos="4937760" algn="l"/>
                <a:tab pos="5760720" algn="l"/>
                <a:tab pos="6583680" algn="l"/>
                <a:tab pos="7406640" algn="l"/>
                <a:tab pos="8229600" algn="l"/>
                <a:tab pos="9052560" algn="l"/>
              </a:tabLst>
            </a:pPr>
            <a:r>
              <a:rPr lang="en-US" altLang="en-US" sz="3900">
                <a:latin typeface="Arial" pitchFamily="34" charset="0"/>
              </a:rPr>
              <a:t>Overview</a:t>
            </a:r>
          </a:p>
        </p:txBody>
      </p:sp>
      <p:sp>
        <p:nvSpPr>
          <p:cNvPr id="4098" name="Rectangle 2"/>
          <p:cNvSpPr>
            <a:spLocks noGrp="1" noChangeArrowheads="1"/>
          </p:cNvSpPr>
          <p:nvPr>
            <p:ph type="body" idx="1"/>
          </p:nvPr>
        </p:nvSpPr>
        <p:spPr>
          <a:xfrm>
            <a:off x="225778" y="1644150"/>
            <a:ext cx="8702447" cy="4933874"/>
          </a:xfrm>
          <a:ln/>
        </p:spPr>
        <p:txBody>
          <a:bodyPr lIns="0" tIns="0" rIns="0" bIns="0"/>
          <a:lstStyle/>
          <a:p>
            <a:pPr marL="411480" lvl="1" indent="-308610">
              <a:lnSpc>
                <a:spcPct val="95000"/>
              </a:lnSpc>
              <a:spcBef>
                <a:spcPct val="0"/>
              </a:spcBef>
              <a:buFont typeface="Arial" pitchFamily="34" charset="0"/>
              <a:buChar char="•"/>
              <a:tabLst>
                <a:tab pos="564357" algn="l"/>
                <a:tab pos="1387317" algn="l"/>
                <a:tab pos="2210277" algn="l"/>
                <a:tab pos="3033237" algn="l"/>
                <a:tab pos="3856197" algn="l"/>
                <a:tab pos="4679157" algn="l"/>
                <a:tab pos="5502117" algn="l"/>
                <a:tab pos="6325077" algn="l"/>
                <a:tab pos="7148037" algn="l"/>
                <a:tab pos="7970997" algn="l"/>
                <a:tab pos="8793957" algn="l"/>
              </a:tabLst>
            </a:pPr>
            <a:r>
              <a:rPr lang="en-US" altLang="en-US" sz="2200">
                <a:latin typeface="Arial" pitchFamily="34" charset="0"/>
              </a:rPr>
              <a:t>Many well known applications and Internet browsers use SQLite due to its very small size (~250 Kb).  Also it is not an external program, and is instead bundled with the application using it. </a:t>
            </a:r>
          </a:p>
          <a:p>
            <a:pPr marL="411480" lvl="1" indent="-308610">
              <a:lnSpc>
                <a:spcPct val="95000"/>
              </a:lnSpc>
              <a:spcBef>
                <a:spcPct val="0"/>
              </a:spcBef>
              <a:buFont typeface="Arial" pitchFamily="34" charset="0"/>
              <a:buChar char="•"/>
              <a:tabLst>
                <a:tab pos="564357" algn="l"/>
                <a:tab pos="1387317" algn="l"/>
                <a:tab pos="2210277" algn="l"/>
                <a:tab pos="3033237" algn="l"/>
                <a:tab pos="3856197" algn="l"/>
                <a:tab pos="4679157" algn="l"/>
                <a:tab pos="5502117" algn="l"/>
                <a:tab pos="6325077" algn="l"/>
                <a:tab pos="7148037" algn="l"/>
                <a:tab pos="7970997" algn="l"/>
                <a:tab pos="8793957" algn="l"/>
              </a:tabLst>
            </a:pPr>
            <a:r>
              <a:rPr lang="en-US" altLang="en-US" sz="2200">
                <a:latin typeface="Arial" pitchFamily="34" charset="0"/>
              </a:rPr>
              <a:t>Google Chrome / Firefox’s Caching / Skype </a:t>
            </a:r>
          </a:p>
          <a:p>
            <a:pPr marL="411480" lvl="1" indent="-308610">
              <a:lnSpc>
                <a:spcPct val="95000"/>
              </a:lnSpc>
              <a:spcBef>
                <a:spcPct val="0"/>
              </a:spcBef>
              <a:buFont typeface="Arial" pitchFamily="34" charset="0"/>
              <a:buChar char="•"/>
              <a:tabLst>
                <a:tab pos="564357" algn="l"/>
                <a:tab pos="1387317" algn="l"/>
                <a:tab pos="2210277" algn="l"/>
                <a:tab pos="3033237" algn="l"/>
                <a:tab pos="3856197" algn="l"/>
                <a:tab pos="4679157" algn="l"/>
                <a:tab pos="5502117" algn="l"/>
                <a:tab pos="6325077" algn="l"/>
                <a:tab pos="7148037" algn="l"/>
                <a:tab pos="7970997" algn="l"/>
                <a:tab pos="8793957" algn="l"/>
              </a:tabLst>
            </a:pPr>
            <a:r>
              <a:rPr lang="en-US" altLang="en-US" sz="2200">
                <a:latin typeface="Arial" pitchFamily="34" charset="0"/>
              </a:rPr>
              <a:t>Most mobile platforms including IOS, Android, Blackberry </a:t>
            </a:r>
          </a:p>
          <a:p>
            <a:pPr marL="411480" lvl="1" indent="-308610">
              <a:lnSpc>
                <a:spcPct val="95000"/>
              </a:lnSpc>
              <a:spcBef>
                <a:spcPct val="0"/>
              </a:spcBef>
              <a:buFont typeface="Arial" pitchFamily="34" charset="0"/>
              <a:buChar char="•"/>
              <a:tabLst>
                <a:tab pos="564357" algn="l"/>
                <a:tab pos="1387317" algn="l"/>
                <a:tab pos="2210277" algn="l"/>
                <a:tab pos="3033237" algn="l"/>
                <a:tab pos="3856197" algn="l"/>
                <a:tab pos="4679157" algn="l"/>
                <a:tab pos="5502117" algn="l"/>
                <a:tab pos="6325077" algn="l"/>
                <a:tab pos="7148037" algn="l"/>
                <a:tab pos="7970997" algn="l"/>
                <a:tab pos="8793957" algn="l"/>
              </a:tabLst>
            </a:pPr>
            <a:r>
              <a:rPr lang="en-US" altLang="en-US" sz="2200">
                <a:latin typeface="Arial" pitchFamily="34" charset="0"/>
              </a:rPr>
              <a:t>Especially for Audio/Video files, SMS/MMS storage, Contacts, and Calendar Events </a:t>
            </a:r>
          </a:p>
          <a:p>
            <a:pPr marL="411480" lvl="1" indent="-308610">
              <a:lnSpc>
                <a:spcPct val="95000"/>
              </a:lnSpc>
              <a:spcBef>
                <a:spcPct val="0"/>
              </a:spcBef>
              <a:buFont typeface="Arial" pitchFamily="34" charset="0"/>
              <a:buChar char="•"/>
              <a:tabLst>
                <a:tab pos="564357" algn="l"/>
                <a:tab pos="1387317" algn="l"/>
                <a:tab pos="2210277" algn="l"/>
                <a:tab pos="3033237" algn="l"/>
                <a:tab pos="3856197" algn="l"/>
                <a:tab pos="4679157" algn="l"/>
                <a:tab pos="5502117" algn="l"/>
                <a:tab pos="6325077" algn="l"/>
                <a:tab pos="7148037" algn="l"/>
                <a:tab pos="7970997" algn="l"/>
                <a:tab pos="8793957" algn="l"/>
              </a:tabLst>
            </a:pPr>
            <a:r>
              <a:rPr lang="en-US" altLang="en-US" sz="2200">
                <a:latin typeface="Arial" pitchFamily="34" charset="0"/>
              </a:rPr>
              <a:t>Even Mac OS X 10.4 onward on Desktops/Laptops</a:t>
            </a:r>
          </a:p>
        </p:txBody>
      </p:sp>
    </p:spTree>
    <p:extLst>
      <p:ext uri="{BB962C8B-B14F-4D97-AF65-F5344CB8AC3E}">
        <p14:creationId xmlns:p14="http://schemas.microsoft.com/office/powerpoint/2010/main" val="23248578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225778" y="1644150"/>
            <a:ext cx="8702447" cy="4933874"/>
          </a:xfrm>
          <a:ln/>
        </p:spPr>
        <p:txBody>
          <a:bodyPr lIns="0" tIns="0" rIns="0" bIns="0"/>
          <a:lstStyle/>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400" dirty="0">
                <a:latin typeface="Arial" pitchFamily="34" charset="0"/>
              </a:rPr>
              <a:t>Reference Links:</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endParaRPr lang="en-US" altLang="en-US" sz="2400" dirty="0">
              <a:latin typeface="Arial" pitchFamily="34" charset="0"/>
            </a:endParaRP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400" u="sng" dirty="0">
                <a:solidFill>
                  <a:srgbClr val="000099"/>
                </a:solidFill>
                <a:latin typeface="Arial" pitchFamily="34" charset="0"/>
              </a:rPr>
              <a:t>http://www.sqlite.org/</a:t>
            </a:r>
            <a:r>
              <a:rPr lang="en-US" altLang="en-US" sz="1400" dirty="0">
                <a:latin typeface="Arial" pitchFamily="34" charset="0"/>
              </a:rPr>
              <a:t> - Official Website</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400" u="sng" dirty="0">
                <a:solidFill>
                  <a:srgbClr val="0000FF"/>
                </a:solidFill>
                <a:latin typeface="Arial" pitchFamily="34" charset="0"/>
              </a:rPr>
              <a:t>http://en.wikipedia.org/wiki/SQLite</a:t>
            </a:r>
            <a:r>
              <a:rPr lang="en-US" altLang="en-US" sz="1400" dirty="0">
                <a:latin typeface="Arial" pitchFamily="34" charset="0"/>
              </a:rPr>
              <a:t> - Wikipedia Entry for SQLite for general information.</a:t>
            </a:r>
            <a:br>
              <a:rPr lang="en-US" altLang="en-US" sz="1400" dirty="0">
                <a:latin typeface="Arial" pitchFamily="34" charset="0"/>
              </a:rPr>
            </a:br>
            <a:r>
              <a:rPr lang="en-US" altLang="en-US" sz="1400" u="sng" dirty="0" smtClean="0">
                <a:solidFill>
                  <a:srgbClr val="0000FF"/>
                </a:solidFill>
                <a:latin typeface="Arial" pitchFamily="34" charset="0"/>
              </a:rPr>
              <a:t>http</a:t>
            </a:r>
            <a:r>
              <a:rPr lang="en-US" altLang="en-US" sz="1400" u="sng" dirty="0">
                <a:solidFill>
                  <a:srgbClr val="0000FF"/>
                </a:solidFill>
                <a:latin typeface="Arial" pitchFamily="34" charset="0"/>
              </a:rPr>
              <a:t>://www.codeproject.com/KB/android/AndroidSQLite.aspx</a:t>
            </a:r>
            <a:r>
              <a:rPr lang="en-US" altLang="en-US" sz="1400" dirty="0">
                <a:latin typeface="Arial" pitchFamily="34" charset="0"/>
              </a:rPr>
              <a:t> - Sample SQLite Queries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400" u="sng" dirty="0">
                <a:solidFill>
                  <a:srgbClr val="0000FF"/>
                </a:solidFill>
                <a:latin typeface="Arial" pitchFamily="34" charset="0"/>
              </a:rPr>
              <a:t>http://developer.android.com/guide/index.html</a:t>
            </a:r>
            <a:r>
              <a:rPr lang="en-US" altLang="en-US" sz="1400" dirty="0">
                <a:latin typeface="Arial" pitchFamily="34" charset="0"/>
              </a:rPr>
              <a:t> - Android Developer Guide</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400" u="sng" dirty="0">
                <a:solidFill>
                  <a:srgbClr val="0000FF"/>
                </a:solidFill>
                <a:latin typeface="Arial" pitchFamily="34" charset="0"/>
              </a:rPr>
              <a:t>http://www.stackoverflow.com</a:t>
            </a:r>
            <a:r>
              <a:rPr lang="en-US" altLang="en-US" sz="1400" dirty="0">
                <a:latin typeface="Arial" pitchFamily="34" charset="0"/>
              </a:rPr>
              <a:t> - The Google of Programming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400" dirty="0">
                <a:latin typeface="Arial" pitchFamily="34" charset="0"/>
              </a:rPr>
              <a:t>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endParaRPr lang="en-US" altLang="en-US" sz="1400" dirty="0">
              <a:latin typeface="Arial" pitchFamily="34" charset="0"/>
            </a:endParaRP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endParaRPr lang="en-US" altLang="en-US" sz="1400" dirty="0">
              <a:latin typeface="Arial" pitchFamily="34" charset="0"/>
            </a:endParaRPr>
          </a:p>
        </p:txBody>
      </p:sp>
    </p:spTree>
    <p:extLst>
      <p:ext uri="{BB962C8B-B14F-4D97-AF65-F5344CB8AC3E}">
        <p14:creationId xmlns:p14="http://schemas.microsoft.com/office/powerpoint/2010/main" val="17925526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222920" y="274263"/>
            <a:ext cx="8699589" cy="822789"/>
          </a:xfrm>
          <a:ln/>
        </p:spPr>
        <p:txBody>
          <a:bodyPr lIns="0" tIns="0" rIns="0" bIns="0" anchor="t"/>
          <a:lstStyle/>
          <a:p>
            <a:pPr>
              <a:lnSpc>
                <a:spcPct val="95000"/>
              </a:lnSpc>
              <a:tabLst>
                <a:tab pos="0" algn="l"/>
                <a:tab pos="822960" algn="l"/>
                <a:tab pos="1645920" algn="l"/>
                <a:tab pos="2468880" algn="l"/>
                <a:tab pos="3291840" algn="l"/>
                <a:tab pos="4114800" algn="l"/>
                <a:tab pos="4937760" algn="l"/>
                <a:tab pos="5760720" algn="l"/>
                <a:tab pos="6583680" algn="l"/>
                <a:tab pos="7406640" algn="l"/>
                <a:tab pos="8229600" algn="l"/>
                <a:tab pos="9052560" algn="l"/>
              </a:tabLst>
            </a:pPr>
            <a:r>
              <a:rPr lang="en-US" altLang="en-US" sz="3900">
                <a:latin typeface="Arial" pitchFamily="34" charset="0"/>
              </a:rPr>
              <a:t>In Android OS</a:t>
            </a:r>
          </a:p>
        </p:txBody>
      </p:sp>
      <p:sp>
        <p:nvSpPr>
          <p:cNvPr id="5122" name="Rectangle 2"/>
          <p:cNvSpPr>
            <a:spLocks noGrp="1" noChangeArrowheads="1"/>
          </p:cNvSpPr>
          <p:nvPr>
            <p:ph type="body" idx="1"/>
          </p:nvPr>
        </p:nvSpPr>
        <p:spPr>
          <a:xfrm>
            <a:off x="222920" y="1645577"/>
            <a:ext cx="8699589" cy="4936731"/>
          </a:xfrm>
          <a:ln/>
        </p:spPr>
        <p:txBody>
          <a:bodyPr lIns="0" tIns="0" rIns="0" bIns="0"/>
          <a:lstStyle/>
          <a:p>
            <a:pPr marL="411480" lvl="1" indent="-308610">
              <a:lnSpc>
                <a:spcPct val="95000"/>
              </a:lnSpc>
              <a:spcBef>
                <a:spcPct val="0"/>
              </a:spcBef>
              <a:buFont typeface="Arial" pitchFamily="34" charset="0"/>
              <a:buChar char="•"/>
              <a:tabLst>
                <a:tab pos="564357" algn="l"/>
                <a:tab pos="1387317" algn="l"/>
                <a:tab pos="2210277" algn="l"/>
                <a:tab pos="3033237" algn="l"/>
                <a:tab pos="3856197" algn="l"/>
                <a:tab pos="4679157" algn="l"/>
                <a:tab pos="5502117" algn="l"/>
                <a:tab pos="6325077" algn="l"/>
                <a:tab pos="7148037" algn="l"/>
                <a:tab pos="7970997" algn="l"/>
                <a:tab pos="8793957" algn="l"/>
              </a:tabLst>
            </a:pPr>
            <a:r>
              <a:rPr lang="en-US" altLang="en-US" sz="2400">
                <a:latin typeface="Arial" pitchFamily="34" charset="0"/>
              </a:rPr>
              <a:t>SQLite is Open Source, and completed embedded within the Android OS.  It does not require any additional setup.  </a:t>
            </a:r>
          </a:p>
          <a:p>
            <a:pPr marL="411480" lvl="1" indent="-308610">
              <a:lnSpc>
                <a:spcPct val="95000"/>
              </a:lnSpc>
              <a:spcBef>
                <a:spcPct val="0"/>
              </a:spcBef>
              <a:buFont typeface="Arial" pitchFamily="34" charset="0"/>
              <a:buChar char="•"/>
              <a:tabLst>
                <a:tab pos="564357" algn="l"/>
                <a:tab pos="1387317" algn="l"/>
                <a:tab pos="2210277" algn="l"/>
                <a:tab pos="3033237" algn="l"/>
                <a:tab pos="3856197" algn="l"/>
                <a:tab pos="4679157" algn="l"/>
                <a:tab pos="5502117" algn="l"/>
                <a:tab pos="6325077" algn="l"/>
                <a:tab pos="7148037" algn="l"/>
                <a:tab pos="7970997" algn="l"/>
                <a:tab pos="8793957" algn="l"/>
              </a:tabLst>
            </a:pPr>
            <a:r>
              <a:rPr lang="en-US" altLang="en-US" sz="2400">
                <a:latin typeface="Arial" pitchFamily="34" charset="0"/>
              </a:rPr>
              <a:t>Database is automatically managed for you!</a:t>
            </a:r>
          </a:p>
          <a:p>
            <a:pPr marL="411480" lvl="1" indent="-308610">
              <a:lnSpc>
                <a:spcPct val="95000"/>
              </a:lnSpc>
              <a:spcBef>
                <a:spcPct val="0"/>
              </a:spcBef>
              <a:buFont typeface="Arial" pitchFamily="34" charset="0"/>
              <a:buChar char="•"/>
              <a:tabLst>
                <a:tab pos="564357" algn="l"/>
                <a:tab pos="1387317" algn="l"/>
                <a:tab pos="2210277" algn="l"/>
                <a:tab pos="3033237" algn="l"/>
                <a:tab pos="3856197" algn="l"/>
                <a:tab pos="4679157" algn="l"/>
                <a:tab pos="5502117" algn="l"/>
                <a:tab pos="6325077" algn="l"/>
                <a:tab pos="7148037" algn="l"/>
                <a:tab pos="7970997" algn="l"/>
                <a:tab pos="8793957" algn="l"/>
              </a:tabLst>
            </a:pPr>
            <a:r>
              <a:rPr lang="en-US" altLang="en-US" sz="2400">
                <a:latin typeface="Arial" pitchFamily="34" charset="0"/>
              </a:rPr>
              <a:t>Supports standard SQL syntax and data types (TEXT [String], INTEGER [Long], REAL [Double]).  Other data types must be converted.</a:t>
            </a:r>
          </a:p>
          <a:p>
            <a:pPr marL="411480" lvl="1" indent="-308610">
              <a:lnSpc>
                <a:spcPct val="95000"/>
              </a:lnSpc>
              <a:spcBef>
                <a:spcPct val="0"/>
              </a:spcBef>
              <a:buFont typeface="Arial" pitchFamily="34" charset="0"/>
              <a:buChar char="•"/>
              <a:tabLst>
                <a:tab pos="564357" algn="l"/>
                <a:tab pos="1387317" algn="l"/>
                <a:tab pos="2210277" algn="l"/>
                <a:tab pos="3033237" algn="l"/>
                <a:tab pos="3856197" algn="l"/>
                <a:tab pos="4679157" algn="l"/>
                <a:tab pos="5502117" algn="l"/>
                <a:tab pos="6325077" algn="l"/>
                <a:tab pos="7148037" algn="l"/>
                <a:tab pos="7970997" algn="l"/>
                <a:tab pos="8793957" algn="l"/>
              </a:tabLst>
            </a:pPr>
            <a:r>
              <a:rPr lang="en-US" altLang="en-US" sz="2400">
                <a:latin typeface="Arial" pitchFamily="34" charset="0"/>
              </a:rPr>
              <a:t>Individual Applications are assigned their own SQLite databases which are inherently private.</a:t>
            </a:r>
          </a:p>
          <a:p>
            <a:pPr marL="411480" lvl="1" indent="-308610">
              <a:lnSpc>
                <a:spcPct val="95000"/>
              </a:lnSpc>
              <a:spcBef>
                <a:spcPct val="0"/>
              </a:spcBef>
              <a:buFont typeface="Arial" pitchFamily="34" charset="0"/>
              <a:buChar char="•"/>
              <a:tabLst>
                <a:tab pos="564357" algn="l"/>
                <a:tab pos="1387317" algn="l"/>
                <a:tab pos="2210277" algn="l"/>
                <a:tab pos="3033237" algn="l"/>
                <a:tab pos="3856197" algn="l"/>
                <a:tab pos="4679157" algn="l"/>
                <a:tab pos="5502117" algn="l"/>
                <a:tab pos="6325077" algn="l"/>
                <a:tab pos="7148037" algn="l"/>
                <a:tab pos="7970997" algn="l"/>
                <a:tab pos="8793957" algn="l"/>
              </a:tabLst>
            </a:pPr>
            <a:r>
              <a:rPr lang="en-US" altLang="en-US" sz="2400">
                <a:latin typeface="Arial" pitchFamily="34" charset="0"/>
              </a:rPr>
              <a:t>You can share them with a </a:t>
            </a:r>
            <a:r>
              <a:rPr lang="en-US" altLang="en-US" sz="2400" b="1">
                <a:latin typeface="Arial" pitchFamily="34" charset="0"/>
              </a:rPr>
              <a:t>‘ContentProvider’</a:t>
            </a:r>
            <a:r>
              <a:rPr lang="en-US" altLang="en-US" sz="2400">
                <a:latin typeface="Arial" pitchFamily="34" charset="0"/>
              </a:rPr>
              <a:t> Object to other applications if you wish to share the Database.  (Ex: An app which uses your contact list, or your music library)</a:t>
            </a:r>
          </a:p>
        </p:txBody>
      </p:sp>
    </p:spTree>
    <p:extLst>
      <p:ext uri="{BB962C8B-B14F-4D97-AF65-F5344CB8AC3E}">
        <p14:creationId xmlns:p14="http://schemas.microsoft.com/office/powerpoint/2010/main" val="34165957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222920" y="274263"/>
            <a:ext cx="8699589" cy="822789"/>
          </a:xfrm>
          <a:ln/>
        </p:spPr>
        <p:txBody>
          <a:bodyPr lIns="0" tIns="0" rIns="0" bIns="0" anchor="t"/>
          <a:lstStyle/>
          <a:p>
            <a:pPr>
              <a:lnSpc>
                <a:spcPct val="95000"/>
              </a:lnSpc>
              <a:tabLst>
                <a:tab pos="0" algn="l"/>
                <a:tab pos="822960" algn="l"/>
                <a:tab pos="1645920" algn="l"/>
                <a:tab pos="2468880" algn="l"/>
                <a:tab pos="3291840" algn="l"/>
                <a:tab pos="4114800" algn="l"/>
                <a:tab pos="4937760" algn="l"/>
                <a:tab pos="5760720" algn="l"/>
                <a:tab pos="6583680" algn="l"/>
                <a:tab pos="7406640" algn="l"/>
                <a:tab pos="8229600" algn="l"/>
                <a:tab pos="9052560" algn="l"/>
              </a:tabLst>
            </a:pPr>
            <a:r>
              <a:rPr lang="en-US" altLang="en-US" sz="3900">
                <a:latin typeface="Arial" pitchFamily="34" charset="0"/>
              </a:rPr>
              <a:t>Configuring/Installing Android</a:t>
            </a:r>
          </a:p>
        </p:txBody>
      </p:sp>
      <p:sp>
        <p:nvSpPr>
          <p:cNvPr id="6146" name="Rectangle 2"/>
          <p:cNvSpPr>
            <a:spLocks noGrp="1" noChangeArrowheads="1"/>
          </p:cNvSpPr>
          <p:nvPr>
            <p:ph type="body" idx="1"/>
          </p:nvPr>
        </p:nvSpPr>
        <p:spPr>
          <a:xfrm>
            <a:off x="225778" y="1644150"/>
            <a:ext cx="8702447" cy="4933874"/>
          </a:xfrm>
          <a:ln/>
        </p:spPr>
        <p:txBody>
          <a:bodyPr lIns="0" tIns="0" rIns="0" bIns="0"/>
          <a:lstStyle/>
          <a:p>
            <a:pPr marL="411480" lvl="1" indent="-308610">
              <a:lnSpc>
                <a:spcPct val="95000"/>
              </a:lnSpc>
              <a:spcBef>
                <a:spcPct val="0"/>
              </a:spcBef>
              <a:buFont typeface="Times New Roman" pitchFamily="18" charset="0"/>
              <a:buAutoNum type="arabicPeriod"/>
              <a:tabLst>
                <a:tab pos="564357" algn="l"/>
                <a:tab pos="1387317" algn="l"/>
                <a:tab pos="2210277" algn="l"/>
                <a:tab pos="3033237" algn="l"/>
                <a:tab pos="3856197" algn="l"/>
                <a:tab pos="4679157" algn="l"/>
                <a:tab pos="5502117" algn="l"/>
                <a:tab pos="6325077" algn="l"/>
                <a:tab pos="7148037" algn="l"/>
                <a:tab pos="7970997" algn="l"/>
                <a:tab pos="8793957" algn="l"/>
              </a:tabLst>
            </a:pPr>
            <a:r>
              <a:rPr lang="en-US" altLang="en-US" sz="2400">
                <a:latin typeface="Arial" pitchFamily="34" charset="0"/>
              </a:rPr>
              <a:t>Install Java JRE and JDK</a:t>
            </a:r>
          </a:p>
          <a:p>
            <a:pPr marL="411480" lvl="1" indent="-308610">
              <a:lnSpc>
                <a:spcPct val="95000"/>
              </a:lnSpc>
              <a:spcBef>
                <a:spcPct val="0"/>
              </a:spcBef>
              <a:buFont typeface="Times New Roman" pitchFamily="18" charset="0"/>
              <a:buAutoNum type="arabicPeriod"/>
              <a:tabLst>
                <a:tab pos="564357" algn="l"/>
                <a:tab pos="1387317" algn="l"/>
                <a:tab pos="2210277" algn="l"/>
                <a:tab pos="3033237" algn="l"/>
                <a:tab pos="3856197" algn="l"/>
                <a:tab pos="4679157" algn="l"/>
                <a:tab pos="5502117" algn="l"/>
                <a:tab pos="6325077" algn="l"/>
                <a:tab pos="7148037" algn="l"/>
                <a:tab pos="7970997" algn="l"/>
                <a:tab pos="8793957" algn="l"/>
              </a:tabLst>
            </a:pPr>
            <a:r>
              <a:rPr lang="en-US" altLang="en-US" sz="2400">
                <a:latin typeface="Arial" pitchFamily="34" charset="0"/>
              </a:rPr>
              <a:t>Install Eclipse</a:t>
            </a:r>
          </a:p>
          <a:p>
            <a:pPr marL="411480" lvl="1" indent="-308610">
              <a:lnSpc>
                <a:spcPct val="95000"/>
              </a:lnSpc>
              <a:spcBef>
                <a:spcPct val="0"/>
              </a:spcBef>
              <a:buFont typeface="Times New Roman" pitchFamily="18" charset="0"/>
              <a:buAutoNum type="arabicPeriod"/>
              <a:tabLst>
                <a:tab pos="564357" algn="l"/>
                <a:tab pos="1387317" algn="l"/>
                <a:tab pos="2210277" algn="l"/>
                <a:tab pos="3033237" algn="l"/>
                <a:tab pos="3856197" algn="l"/>
                <a:tab pos="4679157" algn="l"/>
                <a:tab pos="5502117" algn="l"/>
                <a:tab pos="6325077" algn="l"/>
                <a:tab pos="7148037" algn="l"/>
                <a:tab pos="7970997" algn="l"/>
                <a:tab pos="8793957" algn="l"/>
              </a:tabLst>
            </a:pPr>
            <a:r>
              <a:rPr lang="en-US" altLang="en-US" sz="2400">
                <a:latin typeface="Arial" pitchFamily="34" charset="0"/>
              </a:rPr>
              <a:t>Install Android SDK and Plugin for Eclipse</a:t>
            </a:r>
          </a:p>
          <a:p>
            <a:pPr marL="411480" lvl="1" indent="-308610">
              <a:lnSpc>
                <a:spcPct val="95000"/>
              </a:lnSpc>
              <a:spcBef>
                <a:spcPct val="0"/>
              </a:spcBef>
              <a:buFont typeface="Times New Roman" pitchFamily="18" charset="0"/>
              <a:buAutoNum type="arabicPeriod"/>
              <a:tabLst>
                <a:tab pos="564357" algn="l"/>
                <a:tab pos="1387317" algn="l"/>
                <a:tab pos="2210277" algn="l"/>
                <a:tab pos="3033237" algn="l"/>
                <a:tab pos="3856197" algn="l"/>
                <a:tab pos="4679157" algn="l"/>
                <a:tab pos="5502117" algn="l"/>
                <a:tab pos="6325077" algn="l"/>
                <a:tab pos="7148037" algn="l"/>
                <a:tab pos="7970997" algn="l"/>
                <a:tab pos="8793957" algn="l"/>
              </a:tabLst>
            </a:pPr>
            <a:r>
              <a:rPr lang="en-US" altLang="en-US" sz="2400">
                <a:latin typeface="Arial" pitchFamily="34" charset="0"/>
              </a:rPr>
              <a:t>Configure AVD (Android Virtual Device) to run programs on the built in Emulator.</a:t>
            </a:r>
          </a:p>
          <a:p>
            <a:pPr marL="0" indent="0">
              <a:lnSpc>
                <a:spcPct val="95000"/>
              </a:lnSpc>
              <a:spcBef>
                <a:spcPct val="0"/>
              </a:spcBef>
              <a:buNone/>
              <a:tabLst>
                <a:tab pos="564357" algn="l"/>
                <a:tab pos="1387317" algn="l"/>
                <a:tab pos="2210277" algn="l"/>
                <a:tab pos="3033237" algn="l"/>
                <a:tab pos="3856197" algn="l"/>
                <a:tab pos="4679157" algn="l"/>
                <a:tab pos="5502117" algn="l"/>
                <a:tab pos="6325077" algn="l"/>
                <a:tab pos="7148037" algn="l"/>
                <a:tab pos="7970997" algn="l"/>
                <a:tab pos="8793957" algn="l"/>
              </a:tabLst>
            </a:pPr>
            <a:r>
              <a:rPr lang="en-US" altLang="en-US" sz="2400">
                <a:latin typeface="Arial" pitchFamily="34" charset="0"/>
              </a:rPr>
              <a:t> </a:t>
            </a:r>
          </a:p>
          <a:p>
            <a:pPr marL="0" indent="0">
              <a:lnSpc>
                <a:spcPct val="95000"/>
              </a:lnSpc>
              <a:spcBef>
                <a:spcPct val="0"/>
              </a:spcBef>
              <a:buNone/>
              <a:tabLst>
                <a:tab pos="564357" algn="l"/>
                <a:tab pos="1387317" algn="l"/>
                <a:tab pos="2210277" algn="l"/>
                <a:tab pos="3033237" algn="l"/>
                <a:tab pos="3856197" algn="l"/>
                <a:tab pos="4679157" algn="l"/>
                <a:tab pos="5502117" algn="l"/>
                <a:tab pos="6325077" algn="l"/>
                <a:tab pos="7148037" algn="l"/>
                <a:tab pos="7970997" algn="l"/>
                <a:tab pos="8793957" algn="l"/>
              </a:tabLst>
            </a:pPr>
            <a:r>
              <a:rPr lang="en-US" altLang="en-US" sz="2400">
                <a:latin typeface="Arial" pitchFamily="34" charset="0"/>
              </a:rPr>
              <a:t>Code style:</a:t>
            </a:r>
          </a:p>
          <a:p>
            <a:pPr marL="0" indent="0">
              <a:lnSpc>
                <a:spcPct val="95000"/>
              </a:lnSpc>
              <a:spcBef>
                <a:spcPct val="0"/>
              </a:spcBef>
              <a:buNone/>
              <a:tabLst>
                <a:tab pos="564357" algn="l"/>
                <a:tab pos="1387317" algn="l"/>
                <a:tab pos="2210277" algn="l"/>
                <a:tab pos="3033237" algn="l"/>
                <a:tab pos="3856197" algn="l"/>
                <a:tab pos="4679157" algn="l"/>
                <a:tab pos="5502117" algn="l"/>
                <a:tab pos="6325077" algn="l"/>
                <a:tab pos="7148037" algn="l"/>
                <a:tab pos="7970997" algn="l"/>
                <a:tab pos="8793957" algn="l"/>
              </a:tabLst>
            </a:pPr>
            <a:r>
              <a:rPr lang="en-US" altLang="en-US" sz="2400">
                <a:latin typeface="Arial" pitchFamily="34" charset="0"/>
              </a:rPr>
              <a:t>- Java code with XML classes for menus, layouts, global variables.</a:t>
            </a:r>
          </a:p>
          <a:p>
            <a:pPr marL="0" indent="0">
              <a:lnSpc>
                <a:spcPct val="95000"/>
              </a:lnSpc>
              <a:spcBef>
                <a:spcPct val="0"/>
              </a:spcBef>
              <a:buNone/>
              <a:tabLst>
                <a:tab pos="564357" algn="l"/>
                <a:tab pos="1387317" algn="l"/>
                <a:tab pos="2210277" algn="l"/>
                <a:tab pos="3033237" algn="l"/>
                <a:tab pos="3856197" algn="l"/>
                <a:tab pos="4679157" algn="l"/>
                <a:tab pos="5502117" algn="l"/>
                <a:tab pos="6325077" algn="l"/>
                <a:tab pos="7148037" algn="l"/>
                <a:tab pos="7970997" algn="l"/>
                <a:tab pos="8793957" algn="l"/>
              </a:tabLst>
            </a:pPr>
            <a:endParaRPr lang="en-US" altLang="en-US" sz="2400">
              <a:latin typeface="Arial" pitchFamily="34" charset="0"/>
            </a:endParaRPr>
          </a:p>
        </p:txBody>
      </p:sp>
    </p:spTree>
    <p:extLst>
      <p:ext uri="{BB962C8B-B14F-4D97-AF65-F5344CB8AC3E}">
        <p14:creationId xmlns:p14="http://schemas.microsoft.com/office/powerpoint/2010/main" val="19644904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225778" y="278548"/>
            <a:ext cx="8702447" cy="1119907"/>
          </a:xfrm>
          <a:ln/>
        </p:spPr>
        <p:txBody>
          <a:bodyPr lIns="0" tIns="0" rIns="0" bIns="0" anchor="t">
            <a:normAutofit fontScale="90000"/>
          </a:bodyPr>
          <a:lstStyle/>
          <a:p>
            <a:pPr>
              <a:lnSpc>
                <a:spcPct val="95000"/>
              </a:lnSpc>
              <a:tabLst>
                <a:tab pos="0" algn="l"/>
                <a:tab pos="822960" algn="l"/>
                <a:tab pos="1645920" algn="l"/>
                <a:tab pos="2468880" algn="l"/>
                <a:tab pos="3291840" algn="l"/>
                <a:tab pos="4114800" algn="l"/>
                <a:tab pos="4937760" algn="l"/>
                <a:tab pos="5760720" algn="l"/>
                <a:tab pos="6583680" algn="l"/>
                <a:tab pos="7406640" algn="l"/>
                <a:tab pos="8229600" algn="l"/>
                <a:tab pos="9052560" algn="l"/>
              </a:tabLst>
            </a:pPr>
            <a:r>
              <a:rPr lang="en-US" altLang="en-US" sz="3900">
                <a:latin typeface="Arial" pitchFamily="34" charset="0"/>
              </a:rPr>
              <a:t>Using SQLite in Android Architecture (1)</a:t>
            </a:r>
            <a:r>
              <a:rPr lang="en-US" altLang="en-US" sz="1400">
                <a:latin typeface="Arial" pitchFamily="34" charset="0"/>
              </a:rPr>
              <a:t> </a:t>
            </a:r>
          </a:p>
        </p:txBody>
      </p:sp>
      <p:sp>
        <p:nvSpPr>
          <p:cNvPr id="7170" name="Rectangle 2"/>
          <p:cNvSpPr>
            <a:spLocks noGrp="1" noChangeArrowheads="1"/>
          </p:cNvSpPr>
          <p:nvPr>
            <p:ph type="body" idx="1"/>
          </p:nvPr>
        </p:nvSpPr>
        <p:spPr>
          <a:xfrm>
            <a:off x="225778" y="1644150"/>
            <a:ext cx="8702447" cy="4933874"/>
          </a:xfrm>
          <a:ln/>
        </p:spPr>
        <p:txBody>
          <a:bodyPr lIns="0" tIns="0" rIns="0" bIns="0"/>
          <a:lstStyle/>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200">
                <a:latin typeface="Arial" pitchFamily="34" charset="0"/>
              </a:rPr>
              <a:t>- import android.database.sqlite to use the library</a:t>
            </a:r>
            <a:br>
              <a:rPr lang="en-US" altLang="en-US" sz="2200">
                <a:latin typeface="Arial" pitchFamily="34" charset="0"/>
              </a:rPr>
            </a:br>
            <a:r>
              <a:rPr lang="en-US" altLang="en-US" sz="2200">
                <a:latin typeface="Arial" pitchFamily="34" charset="0"/>
              </a:rPr>
              <a:t/>
            </a:r>
            <a:br>
              <a:rPr lang="en-US" altLang="en-US" sz="2200">
                <a:latin typeface="Arial" pitchFamily="34" charset="0"/>
              </a:rPr>
            </a:br>
            <a:r>
              <a:rPr lang="en-US" altLang="en-US" sz="2200">
                <a:latin typeface="Arial" pitchFamily="34" charset="0"/>
              </a:rPr>
              <a:t>- Extend the </a:t>
            </a:r>
            <a:r>
              <a:rPr lang="en-US" altLang="en-US" sz="2200" b="1">
                <a:latin typeface="Arial" pitchFamily="34" charset="0"/>
              </a:rPr>
              <a:t>SQLiteOpenHelper </a:t>
            </a:r>
            <a:r>
              <a:rPr lang="en-US" altLang="en-US" sz="2200">
                <a:latin typeface="Arial" pitchFamily="34" charset="0"/>
              </a:rPr>
              <a:t>class and overwrite the methods</a:t>
            </a:r>
            <a:br>
              <a:rPr lang="en-US" altLang="en-US" sz="2200">
                <a:latin typeface="Arial" pitchFamily="34" charset="0"/>
              </a:rPr>
            </a:br>
            <a:r>
              <a:rPr lang="en-US" altLang="en-US" sz="2200">
                <a:latin typeface="Arial" pitchFamily="34" charset="0"/>
              </a:rPr>
              <a:t>- Overwrite onCreate() method to create the database</a:t>
            </a:r>
            <a:br>
              <a:rPr lang="en-US" altLang="en-US" sz="2200">
                <a:latin typeface="Arial" pitchFamily="34" charset="0"/>
              </a:rPr>
            </a:br>
            <a:r>
              <a:rPr lang="en-US" altLang="en-US" sz="2200">
                <a:latin typeface="Arial" pitchFamily="34" charset="0"/>
              </a:rPr>
              <a:t>- Overwrite onUpgrade() method to update the schema any time it is modified</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200">
                <a:latin typeface="Arial" pitchFamily="34" charset="0"/>
              </a:rPr>
              <a:t/>
            </a:r>
            <a:br>
              <a:rPr lang="en-US" altLang="en-US" sz="2200">
                <a:latin typeface="Arial" pitchFamily="34" charset="0"/>
              </a:rPr>
            </a:br>
            <a:r>
              <a:rPr lang="en-US" altLang="en-US" sz="2200">
                <a:latin typeface="Arial" pitchFamily="34" charset="0"/>
              </a:rPr>
              <a:t>- Pass in SQLiteDatabase object to these methods, which represents the database itself</a:t>
            </a:r>
            <a:br>
              <a:rPr lang="en-US" altLang="en-US" sz="2200">
                <a:latin typeface="Arial" pitchFamily="34" charset="0"/>
              </a:rPr>
            </a:br>
            <a:r>
              <a:rPr lang="en-US" altLang="en-US" sz="2200">
                <a:latin typeface="Arial" pitchFamily="34" charset="0"/>
              </a:rPr>
              <a:t>- getReadableDatabase() provides read-only access to the database</a:t>
            </a:r>
            <a:br>
              <a:rPr lang="en-US" altLang="en-US" sz="2200">
                <a:latin typeface="Arial" pitchFamily="34" charset="0"/>
              </a:rPr>
            </a:br>
            <a:r>
              <a:rPr lang="en-US" altLang="en-US" sz="2200">
                <a:latin typeface="Arial" pitchFamily="34" charset="0"/>
              </a:rPr>
              <a:t>- getWriteableDatabase() lets you read and write to/from the database</a:t>
            </a:r>
          </a:p>
        </p:txBody>
      </p:sp>
    </p:spTree>
    <p:extLst>
      <p:ext uri="{BB962C8B-B14F-4D97-AF65-F5344CB8AC3E}">
        <p14:creationId xmlns:p14="http://schemas.microsoft.com/office/powerpoint/2010/main" val="24969746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225778" y="278548"/>
            <a:ext cx="8702447" cy="1119907"/>
          </a:xfrm>
          <a:ln/>
        </p:spPr>
        <p:txBody>
          <a:bodyPr lIns="0" tIns="0" rIns="0" bIns="0" anchor="t">
            <a:normAutofit fontScale="90000"/>
          </a:bodyPr>
          <a:lstStyle/>
          <a:p>
            <a:pPr>
              <a:lnSpc>
                <a:spcPct val="95000"/>
              </a:lnSpc>
              <a:tabLst>
                <a:tab pos="0" algn="l"/>
                <a:tab pos="822960" algn="l"/>
                <a:tab pos="1645920" algn="l"/>
                <a:tab pos="2468880" algn="l"/>
                <a:tab pos="3291840" algn="l"/>
                <a:tab pos="4114800" algn="l"/>
                <a:tab pos="4937760" algn="l"/>
                <a:tab pos="5760720" algn="l"/>
                <a:tab pos="6583680" algn="l"/>
                <a:tab pos="7406640" algn="l"/>
                <a:tab pos="8229600" algn="l"/>
                <a:tab pos="9052560" algn="l"/>
              </a:tabLst>
            </a:pPr>
            <a:r>
              <a:rPr lang="en-US" altLang="en-US" sz="3900">
                <a:latin typeface="Arial" pitchFamily="34" charset="0"/>
              </a:rPr>
              <a:t>Using SQLite in Android Architecture (2)</a:t>
            </a:r>
            <a:r>
              <a:rPr lang="en-US" altLang="en-US" sz="1400">
                <a:latin typeface="Arial" pitchFamily="34" charset="0"/>
              </a:rPr>
              <a:t> </a:t>
            </a:r>
          </a:p>
        </p:txBody>
      </p:sp>
      <p:sp>
        <p:nvSpPr>
          <p:cNvPr id="8194" name="Rectangle 2"/>
          <p:cNvSpPr>
            <a:spLocks noGrp="1" noChangeArrowheads="1"/>
          </p:cNvSpPr>
          <p:nvPr>
            <p:ph type="body" idx="1"/>
          </p:nvPr>
        </p:nvSpPr>
        <p:spPr>
          <a:xfrm>
            <a:off x="225778" y="1644150"/>
            <a:ext cx="8702447" cy="4933874"/>
          </a:xfrm>
          <a:ln/>
        </p:spPr>
        <p:txBody>
          <a:bodyPr lIns="0" tIns="0" rIns="0" bIns="0"/>
          <a:lstStyle/>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400">
                <a:latin typeface="Arial" pitchFamily="34" charset="0"/>
              </a:rPr>
              <a:t>- Primary keys are denoted by the _id identifier- You can directly execute SQL statements via the execSQL() method.</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400">
                <a:latin typeface="Arial" pitchFamily="34" charset="0"/>
              </a:rPr>
              <a:t>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000">
                <a:latin typeface="Arial" pitchFamily="34" charset="0"/>
              </a:rPr>
              <a:t>- Example:</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000">
                <a:latin typeface="Arial" pitchFamily="34" charset="0"/>
              </a:rPr>
              <a:t>    public static void onCreate(SQLiteDatabase database) {</a:t>
            </a:r>
            <a:br>
              <a:rPr lang="en-US" altLang="en-US" sz="2000">
                <a:latin typeface="Arial" pitchFamily="34" charset="0"/>
              </a:rPr>
            </a:br>
            <a:r>
              <a:rPr lang="en-US" altLang="en-US" sz="2000">
                <a:latin typeface="Arial" pitchFamily="34" charset="0"/>
              </a:rPr>
              <a:t>        database.execSQL("create table todo "</a:t>
            </a:r>
            <a:br>
              <a:rPr lang="en-US" altLang="en-US" sz="2000">
                <a:latin typeface="Arial" pitchFamily="34" charset="0"/>
              </a:rPr>
            </a:br>
            <a:r>
              <a:rPr lang="en-US" altLang="en-US" sz="2000">
                <a:latin typeface="Arial" pitchFamily="34" charset="0"/>
              </a:rPr>
              <a:t>            + "(_id integer primary key autoincrement, "</a:t>
            </a:r>
            <a:br>
              <a:rPr lang="en-US" altLang="en-US" sz="2000">
                <a:latin typeface="Arial" pitchFamily="34" charset="0"/>
              </a:rPr>
            </a:br>
            <a:r>
              <a:rPr lang="en-US" altLang="en-US" sz="2000">
                <a:latin typeface="Arial" pitchFamily="34" charset="0"/>
              </a:rPr>
              <a:t>            + "category text not null, " + "summary text not null,"</a:t>
            </a:r>
            <a:br>
              <a:rPr lang="en-US" altLang="en-US" sz="2000">
                <a:latin typeface="Arial" pitchFamily="34" charset="0"/>
              </a:rPr>
            </a:br>
            <a:r>
              <a:rPr lang="en-US" altLang="en-US" sz="2000">
                <a:latin typeface="Arial" pitchFamily="34" charset="0"/>
              </a:rPr>
              <a:t>            + " description text not null);";);</a:t>
            </a:r>
            <a:br>
              <a:rPr lang="en-US" altLang="en-US" sz="2000">
                <a:latin typeface="Arial" pitchFamily="34" charset="0"/>
              </a:rPr>
            </a:br>
            <a:r>
              <a:rPr lang="en-US" altLang="en-US" sz="2000">
                <a:latin typeface="Arial" pitchFamily="34" charset="0"/>
              </a:rPr>
              <a:t>    }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endParaRPr lang="en-US" altLang="en-US" sz="2400">
              <a:latin typeface="Arial" pitchFamily="34" charset="0"/>
            </a:endParaRPr>
          </a:p>
        </p:txBody>
      </p:sp>
    </p:spTree>
    <p:extLst>
      <p:ext uri="{BB962C8B-B14F-4D97-AF65-F5344CB8AC3E}">
        <p14:creationId xmlns:p14="http://schemas.microsoft.com/office/powerpoint/2010/main" val="5293586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225778" y="278548"/>
            <a:ext cx="8702447" cy="1119907"/>
          </a:xfrm>
          <a:ln/>
        </p:spPr>
        <p:txBody>
          <a:bodyPr lIns="0" tIns="0" rIns="0" bIns="0" anchor="t">
            <a:normAutofit fontScale="90000"/>
          </a:bodyPr>
          <a:lstStyle/>
          <a:p>
            <a:pPr>
              <a:lnSpc>
                <a:spcPct val="95000"/>
              </a:lnSpc>
              <a:tabLst>
                <a:tab pos="0" algn="l"/>
                <a:tab pos="822960" algn="l"/>
                <a:tab pos="1645920" algn="l"/>
                <a:tab pos="2468880" algn="l"/>
                <a:tab pos="3291840" algn="l"/>
                <a:tab pos="4114800" algn="l"/>
                <a:tab pos="4937760" algn="l"/>
                <a:tab pos="5760720" algn="l"/>
                <a:tab pos="6583680" algn="l"/>
                <a:tab pos="7406640" algn="l"/>
                <a:tab pos="8229600" algn="l"/>
                <a:tab pos="9052560" algn="l"/>
              </a:tabLst>
            </a:pPr>
            <a:r>
              <a:rPr lang="en-US" altLang="en-US" sz="3900">
                <a:latin typeface="Arial" pitchFamily="34" charset="0"/>
              </a:rPr>
              <a:t>Using SQLite in Android Architecture (3)</a:t>
            </a:r>
            <a:r>
              <a:rPr lang="en-US" altLang="en-US" sz="1400">
                <a:latin typeface="Arial" pitchFamily="34" charset="0"/>
              </a:rPr>
              <a:t> </a:t>
            </a:r>
          </a:p>
        </p:txBody>
      </p:sp>
      <p:sp>
        <p:nvSpPr>
          <p:cNvPr id="9218" name="Rectangle 2"/>
          <p:cNvSpPr>
            <a:spLocks noGrp="1" noChangeArrowheads="1"/>
          </p:cNvSpPr>
          <p:nvPr>
            <p:ph type="body" idx="1"/>
          </p:nvPr>
        </p:nvSpPr>
        <p:spPr>
          <a:xfrm>
            <a:off x="225778" y="1644150"/>
            <a:ext cx="8702447" cy="4933874"/>
          </a:xfrm>
          <a:ln/>
        </p:spPr>
        <p:txBody>
          <a:bodyPr lIns="0" tIns="0" rIns="0" bIns="0"/>
          <a:lstStyle/>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400">
                <a:latin typeface="Arial" pitchFamily="34" charset="0"/>
              </a:rPr>
              <a:t>- SQLiteDatabase allows methods to open the database connection, perform queries and query updates, and close the database [insert() update() and delete()]</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400">
                <a:latin typeface="Arial" pitchFamily="34" charset="0"/>
              </a:rPr>
              <a:t>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400">
                <a:latin typeface="Arial" pitchFamily="34" charset="0"/>
              </a:rPr>
              <a:t>- You can define keys and values for queries via the ContentValues object.  This is necessary for Insert and Update calls. Delete only requires the Row Number.</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endParaRPr lang="en-US" altLang="en-US" sz="2400">
              <a:latin typeface="Arial" pitchFamily="34" charset="0"/>
            </a:endParaRP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400">
                <a:latin typeface="Arial" pitchFamily="34" charset="0"/>
              </a:rPr>
              <a:t>- The Key is the Column, and the Value is the selected key's value.  For instance a Key may be Age with a Value of 25.</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400">
                <a:latin typeface="Arial" pitchFamily="34" charset="0"/>
              </a:rPr>
              <a:t> </a:t>
            </a:r>
            <a:r>
              <a:rPr lang="en-US" altLang="en-US" sz="1400">
                <a:latin typeface="Arial" pitchFamily="34" charset="0"/>
              </a:rPr>
              <a:t>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endParaRPr lang="en-US" altLang="en-US" sz="1400">
              <a:latin typeface="Arial" pitchFamily="34" charset="0"/>
            </a:endParaRPr>
          </a:p>
        </p:txBody>
      </p:sp>
    </p:spTree>
    <p:extLst>
      <p:ext uri="{BB962C8B-B14F-4D97-AF65-F5344CB8AC3E}">
        <p14:creationId xmlns:p14="http://schemas.microsoft.com/office/powerpoint/2010/main" val="21540452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5778" y="278548"/>
            <a:ext cx="8702447" cy="1119907"/>
          </a:xfrm>
          <a:ln/>
        </p:spPr>
        <p:txBody>
          <a:bodyPr lIns="0" tIns="0" rIns="0" bIns="0" anchor="t">
            <a:normAutofit fontScale="90000"/>
          </a:bodyPr>
          <a:lstStyle/>
          <a:p>
            <a:pPr>
              <a:lnSpc>
                <a:spcPct val="95000"/>
              </a:lnSpc>
              <a:tabLst>
                <a:tab pos="0" algn="l"/>
                <a:tab pos="822960" algn="l"/>
                <a:tab pos="1645920" algn="l"/>
                <a:tab pos="2468880" algn="l"/>
                <a:tab pos="3291840" algn="l"/>
                <a:tab pos="4114800" algn="l"/>
                <a:tab pos="4937760" algn="l"/>
                <a:tab pos="5760720" algn="l"/>
                <a:tab pos="6583680" algn="l"/>
                <a:tab pos="7406640" algn="l"/>
                <a:tab pos="8229600" algn="l"/>
                <a:tab pos="9052560" algn="l"/>
              </a:tabLst>
            </a:pPr>
            <a:r>
              <a:rPr lang="en-US" altLang="en-US" sz="3900">
                <a:latin typeface="Arial" pitchFamily="34" charset="0"/>
              </a:rPr>
              <a:t>Using SQLite in Android Architecture (4)</a:t>
            </a:r>
            <a:r>
              <a:rPr lang="en-US" altLang="en-US" sz="1400">
                <a:latin typeface="Arial" pitchFamily="34" charset="0"/>
              </a:rPr>
              <a:t> </a:t>
            </a:r>
          </a:p>
        </p:txBody>
      </p:sp>
      <p:sp>
        <p:nvSpPr>
          <p:cNvPr id="10242" name="Rectangle 2"/>
          <p:cNvSpPr>
            <a:spLocks noGrp="1" noChangeArrowheads="1"/>
          </p:cNvSpPr>
          <p:nvPr>
            <p:ph type="body" idx="1"/>
          </p:nvPr>
        </p:nvSpPr>
        <p:spPr>
          <a:xfrm>
            <a:off x="225778" y="1644149"/>
            <a:ext cx="8702447" cy="5185282"/>
          </a:xfrm>
          <a:ln/>
        </p:spPr>
        <p:txBody>
          <a:bodyPr lIns="0" tIns="0" rIns="0" bIns="0"/>
          <a:lstStyle/>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900" b="1">
                <a:latin typeface="Arial" pitchFamily="34" charset="0"/>
              </a:rPr>
              <a:t> - Insert the specified values into DB_TABLE at the next available incremented row.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900">
                <a:latin typeface="Arial" pitchFamily="34" charset="0"/>
              </a:rPr>
              <a:t>   public long createTodo(String priority, String title, String description) {</a:t>
            </a:r>
            <a:br>
              <a:rPr lang="en-US" altLang="en-US" sz="1900">
                <a:latin typeface="Arial" pitchFamily="34" charset="0"/>
              </a:rPr>
            </a:br>
            <a:r>
              <a:rPr lang="en-US" altLang="en-US" sz="1900">
                <a:latin typeface="Arial" pitchFamily="34" charset="0"/>
              </a:rPr>
              <a:t>        ContentValues values = createContentValues(priority, title,</a:t>
            </a:r>
            <a:br>
              <a:rPr lang="en-US" altLang="en-US" sz="1900">
                <a:latin typeface="Arial" pitchFamily="34" charset="0"/>
              </a:rPr>
            </a:br>
            <a:r>
              <a:rPr lang="en-US" altLang="en-US" sz="1900">
                <a:latin typeface="Arial" pitchFamily="34" charset="0"/>
              </a:rPr>
              <a:t>                description);</a:t>
            </a:r>
            <a:br>
              <a:rPr lang="en-US" altLang="en-US" sz="1900">
                <a:latin typeface="Arial" pitchFamily="34" charset="0"/>
              </a:rPr>
            </a:br>
            <a:r>
              <a:rPr lang="en-US" altLang="en-US" sz="1900">
                <a:latin typeface="Arial" pitchFamily="34" charset="0"/>
              </a:rPr>
              <a:t>        return db.insert(DB_TABLE, null, values); </a:t>
            </a:r>
            <a:br>
              <a:rPr lang="en-US" altLang="en-US" sz="1900">
                <a:latin typeface="Arial" pitchFamily="34" charset="0"/>
              </a:rPr>
            </a:br>
            <a:r>
              <a:rPr lang="en-US" altLang="en-US" sz="1900">
                <a:latin typeface="Arial" pitchFamily="34" charset="0"/>
              </a:rPr>
              <a:t>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900" b="1">
                <a:latin typeface="Arial" pitchFamily="34" charset="0"/>
              </a:rPr>
              <a:t> - Update the specified values in DB_TABLE at the specified rowId, and check if the new data is different from the old data.</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1900">
                <a:latin typeface="Arial" pitchFamily="34" charset="0"/>
              </a:rPr>
              <a:t>    public boolean updateTodo(long rowId, String priority, String title,</a:t>
            </a:r>
            <a:br>
              <a:rPr lang="en-US" altLang="en-US" sz="1900">
                <a:latin typeface="Arial" pitchFamily="34" charset="0"/>
              </a:rPr>
            </a:br>
            <a:r>
              <a:rPr lang="en-US" altLang="en-US" sz="1900">
                <a:latin typeface="Arial" pitchFamily="34" charset="0"/>
              </a:rPr>
              <a:t>            String description) {</a:t>
            </a:r>
            <a:br>
              <a:rPr lang="en-US" altLang="en-US" sz="1900">
                <a:latin typeface="Arial" pitchFamily="34" charset="0"/>
              </a:rPr>
            </a:br>
            <a:r>
              <a:rPr lang="en-US" altLang="en-US" sz="1900">
                <a:latin typeface="Arial" pitchFamily="34" charset="0"/>
              </a:rPr>
              <a:t>        ContentValues values = createContentValues(priority, title,</a:t>
            </a:r>
            <a:br>
              <a:rPr lang="en-US" altLang="en-US" sz="1900">
                <a:latin typeface="Arial" pitchFamily="34" charset="0"/>
              </a:rPr>
            </a:br>
            <a:r>
              <a:rPr lang="en-US" altLang="en-US" sz="1900">
                <a:latin typeface="Arial" pitchFamily="34" charset="0"/>
              </a:rPr>
              <a:t>                description);</a:t>
            </a:r>
            <a:br>
              <a:rPr lang="en-US" altLang="en-US" sz="1900">
                <a:latin typeface="Arial" pitchFamily="34" charset="0"/>
              </a:rPr>
            </a:br>
            <a:r>
              <a:rPr lang="en-US" altLang="en-US" sz="1900">
                <a:latin typeface="Arial" pitchFamily="34" charset="0"/>
              </a:rPr>
              <a:t>        return db.update(DB_TABLE, values, KEY_ROWID + "=" + rowId, null) &gt;                     0;</a:t>
            </a:r>
            <a:br>
              <a:rPr lang="en-US" altLang="en-US" sz="1900">
                <a:latin typeface="Arial" pitchFamily="34" charset="0"/>
              </a:rPr>
            </a:br>
            <a:r>
              <a:rPr lang="en-US" altLang="en-US" sz="1900">
                <a:latin typeface="Arial" pitchFamily="34" charset="0"/>
              </a:rPr>
              <a:t>    }</a:t>
            </a:r>
            <a:r>
              <a:rPr lang="en-US" altLang="en-US" sz="2400">
                <a:latin typeface="Arial" pitchFamily="34" charset="0"/>
              </a:rPr>
              <a:t>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r>
              <a:rPr lang="en-US" altLang="en-US" sz="2400">
                <a:latin typeface="Arial" pitchFamily="34" charset="0"/>
              </a:rPr>
              <a:t> </a:t>
            </a:r>
            <a:r>
              <a:rPr lang="en-US" altLang="en-US" sz="1400">
                <a:latin typeface="Arial" pitchFamily="34" charset="0"/>
              </a:rPr>
              <a:t> </a:t>
            </a:r>
          </a:p>
          <a:p>
            <a:pPr marL="0" indent="0">
              <a:lnSpc>
                <a:spcPct val="95000"/>
              </a:lnSpc>
              <a:spcBef>
                <a:spcPct val="0"/>
              </a:spcBef>
              <a:buNone/>
              <a:tabLst>
                <a:tab pos="512922" algn="l"/>
                <a:tab pos="1335882" algn="l"/>
                <a:tab pos="2158842" algn="l"/>
                <a:tab pos="2981802" algn="l"/>
                <a:tab pos="3804762" algn="l"/>
                <a:tab pos="4627722" algn="l"/>
                <a:tab pos="5450682" algn="l"/>
                <a:tab pos="6273642" algn="l"/>
                <a:tab pos="7096602" algn="l"/>
                <a:tab pos="7919562" algn="l"/>
                <a:tab pos="8742522" algn="l"/>
              </a:tabLst>
            </a:pPr>
            <a:endParaRPr lang="en-US" altLang="en-US" sz="1400">
              <a:latin typeface="Arial" pitchFamily="34" charset="0"/>
            </a:endParaRPr>
          </a:p>
        </p:txBody>
      </p:sp>
    </p:spTree>
    <p:extLst>
      <p:ext uri="{BB962C8B-B14F-4D97-AF65-F5344CB8AC3E}">
        <p14:creationId xmlns:p14="http://schemas.microsoft.com/office/powerpoint/2010/main" val="6171154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D252A50587B745B4FA9F9AA3713483" ma:contentTypeVersion="" ma:contentTypeDescription="Create a new document." ma:contentTypeScope="" ma:versionID="e363c19d2e72fd5ff8f96978e4abffc8">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0AA5A3B-D383-4D8A-A5D1-2B928349C831}"/>
</file>

<file path=customXml/itemProps2.xml><?xml version="1.0" encoding="utf-8"?>
<ds:datastoreItem xmlns:ds="http://schemas.openxmlformats.org/officeDocument/2006/customXml" ds:itemID="{263EE2AC-2F45-41FD-A6B6-A94DE9760B0A}"/>
</file>

<file path=customXml/itemProps3.xml><?xml version="1.0" encoding="utf-8"?>
<ds:datastoreItem xmlns:ds="http://schemas.openxmlformats.org/officeDocument/2006/customXml" ds:itemID="{E443948F-1CD7-4692-B7D1-A3E66E7B137E}"/>
</file>

<file path=docProps/app.xml><?xml version="1.0" encoding="utf-8"?>
<Properties xmlns="http://schemas.openxmlformats.org/officeDocument/2006/extended-properties" xmlns:vt="http://schemas.openxmlformats.org/officeDocument/2006/docPropsVTypes">
  <TotalTime>2779</TotalTime>
  <Words>573</Words>
  <Application>Microsoft Office PowerPoint</Application>
  <PresentationFormat>On-screen Show (4:3)</PresentationFormat>
  <Paragraphs>166</Paragraphs>
  <Slides>30</Slides>
  <Notes>15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 CMPE419  Mobile Application Development </vt:lpstr>
      <vt:lpstr>Android &amp; SQLite</vt:lpstr>
      <vt:lpstr>Overview</vt:lpstr>
      <vt:lpstr>In Android OS</vt:lpstr>
      <vt:lpstr>Configuring/Installing Android</vt:lpstr>
      <vt:lpstr>Using SQLite in Android Architecture (1) </vt:lpstr>
      <vt:lpstr>Using SQLite in Android Architecture (2) </vt:lpstr>
      <vt:lpstr>Using SQLite in Android Architecture (3) </vt:lpstr>
      <vt:lpstr>Using SQLite in Android Architecture (4) </vt:lpstr>
      <vt:lpstr>Using SQLite in Android Architecture (5) </vt:lpstr>
      <vt:lpstr>Query Methods (1) </vt:lpstr>
      <vt:lpstr>Query Methods (2) </vt:lpstr>
      <vt:lpstr>Android Program</vt:lpstr>
      <vt:lpstr>List of Classes (1)</vt:lpstr>
      <vt:lpstr>List of Classes (2)</vt:lpstr>
      <vt:lpstr>Example:</vt:lpstr>
      <vt:lpstr>PowerPoint Presentation</vt:lpstr>
      <vt:lpstr>PowerPoint Presentation</vt:lpstr>
      <vt:lpstr>PowerPoint Presentation</vt:lpstr>
      <vt:lpstr>PowerPoint Presentation</vt:lpstr>
      <vt:lpstr>PowerPoint Presentation</vt:lpstr>
      <vt:lpstr>PowerPoint Presentation</vt:lpstr>
      <vt:lpstr>EXAMPLE: Add-Delete-View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CMPE419  Mobile Application Development</dc:title>
  <dc:creator>PC</dc:creator>
  <cp:lastModifiedBy>PC</cp:lastModifiedBy>
  <cp:revision>27</cp:revision>
  <dcterms:created xsi:type="dcterms:W3CDTF">2015-05-30T10:40:24Z</dcterms:created>
  <dcterms:modified xsi:type="dcterms:W3CDTF">2018-04-05T09:03:29Z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0x01010021D252A50587B745B4FA9F9AA3713483</vt:lpwstr>
  </property>
</Properties>
</file>