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3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7" r:id="rId2"/>
    <p:sldId id="268" r:id="rId3"/>
    <p:sldId id="279" r:id="rId4"/>
    <p:sldId id="270" r:id="rId5"/>
    <p:sldId id="271" r:id="rId6"/>
    <p:sldId id="272" r:id="rId7"/>
    <p:sldId id="273" r:id="rId8"/>
    <p:sldId id="274" r:id="rId9"/>
    <p:sldId id="280" r:id="rId10"/>
    <p:sldId id="276" r:id="rId11"/>
    <p:sldId id="277" r:id="rId12"/>
    <p:sldId id="278" r:id="rId13"/>
    <p:sldId id="282" r:id="rId14"/>
    <p:sldId id="284" r:id="rId15"/>
    <p:sldId id="285" r:id="rId16"/>
    <p:sldId id="257" r:id="rId17"/>
    <p:sldId id="309" r:id="rId18"/>
    <p:sldId id="258" r:id="rId19"/>
    <p:sldId id="259" r:id="rId20"/>
    <p:sldId id="260" r:id="rId21"/>
    <p:sldId id="261" r:id="rId22"/>
    <p:sldId id="262" r:id="rId23"/>
    <p:sldId id="263" r:id="rId24"/>
    <p:sldId id="286" r:id="rId25"/>
    <p:sldId id="264" r:id="rId26"/>
    <p:sldId id="310" r:id="rId27"/>
    <p:sldId id="265" r:id="rId28"/>
    <p:sldId id="26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E75E2-E199-45AE-847E-9F4CE5D8A3D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0B63F-E4F5-4B5B-AA43-1370B313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DA2F-54E0-45AC-A2B1-D698FBA3CD51}" type="datetime1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8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7F4F-A9A1-40ED-91F5-E3CEA6F1C8EB}" type="datetime1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4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986C-3174-410C-92CF-43320709AFB1}" type="datetime1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1455-CDBB-4EA2-A378-17B23BF83B55}" type="datetime1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2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B62C-C99E-41A6-B2CF-05ECB04840B4}" type="datetime1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8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4591-D4DD-4443-B0A9-DD6D1FFF9B4D}" type="datetime1">
              <a:rPr lang="en-US" smtClean="0"/>
              <a:t>12-Mar-18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7C8E-37D0-4D1D-9247-CE141FDB0971}" type="datetime1">
              <a:rPr lang="en-US" smtClean="0"/>
              <a:t>12-Mar-18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7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B256-3359-4E53-8277-DC5C4EB99E66}" type="datetime1">
              <a:rPr lang="en-US" smtClean="0"/>
              <a:t>12-Mar-18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E25-E359-4A50-B8DD-F54535EECF13}" type="datetime1">
              <a:rPr lang="en-US" smtClean="0"/>
              <a:t>12-Mar-18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A33A-5E70-49B3-BEB2-A2F3E289E7C4}" type="datetime1">
              <a:rPr lang="en-US" smtClean="0"/>
              <a:t>12-Mar-18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A294-6589-4484-918E-D6BF807E4432}" type="datetime1">
              <a:rPr lang="en-US" smtClean="0"/>
              <a:t>12-Mar-18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0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4F3C-32A2-41EE-818B-E4C96C3085BB}" type="datetime1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19A4-D241-4634-AAEC-71F4A1EB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3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eveloper.android.com/about/versions/android-4.4.html" TargetMode="External"/><Relationship Id="rId3" Type="http://schemas.openxmlformats.org/officeDocument/2006/relationships/hyperlink" Target="http://developer.android.com/about/versions/android-2.3.3.html" TargetMode="External"/><Relationship Id="rId7" Type="http://schemas.openxmlformats.org/officeDocument/2006/relationships/hyperlink" Target="http://developer.android.com/about/versions/android-4.3.html" TargetMode="External"/><Relationship Id="rId2" Type="http://schemas.openxmlformats.org/officeDocument/2006/relationships/hyperlink" Target="http://developer.android.com/about/versions/android-2.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eloper.android.com/about/versions/android-4.2.html" TargetMode="External"/><Relationship Id="rId5" Type="http://schemas.openxmlformats.org/officeDocument/2006/relationships/hyperlink" Target="http://developer.android.com/about/versions/android-4.1.html" TargetMode="External"/><Relationship Id="rId10" Type="http://schemas.openxmlformats.org/officeDocument/2006/relationships/hyperlink" Target="http://developer.android.com/about/versions/android-5.1.html" TargetMode="External"/><Relationship Id="rId4" Type="http://schemas.openxmlformats.org/officeDocument/2006/relationships/hyperlink" Target="http://developer.android.com/about/versions/android-4.0.html" TargetMode="External"/><Relationship Id="rId9" Type="http://schemas.openxmlformats.org/officeDocument/2006/relationships/hyperlink" Target="http://developer.android.com/about/versions/android-5.0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eveloper.android.com/studio/index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7772400" cy="1995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altLang="en-US" sz="4000" b="1" dirty="0" smtClean="0"/>
              <a:t/>
            </a:r>
            <a:br>
              <a:rPr lang="tr-TR" altLang="en-US" sz="4000" b="1" dirty="0" smtClean="0"/>
            </a:br>
            <a:r>
              <a:rPr lang="tr-TR" altLang="en-US" sz="4000" b="1" dirty="0" smtClean="0"/>
              <a:t>CMPE41</a:t>
            </a:r>
            <a:r>
              <a:rPr lang="en-US" altLang="en-US" sz="4000" b="1" dirty="0" smtClean="0"/>
              <a:t>9</a:t>
            </a:r>
            <a:r>
              <a:rPr lang="tr-TR" altLang="en-US" sz="4000" b="1" dirty="0" smtClean="0"/>
              <a:t> </a:t>
            </a:r>
            <a:br>
              <a:rPr lang="tr-TR" altLang="en-US" sz="4000" b="1" dirty="0" smtClean="0"/>
            </a:br>
            <a:r>
              <a:rPr lang="en-AU" altLang="en-US" sz="4000" dirty="0"/>
              <a:t>Mobile Application Development </a:t>
            </a:r>
            <a:endParaRPr lang="en-US" altLang="en-US" sz="40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46815"/>
            <a:ext cx="6400800" cy="23919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altLang="en-US" b="1" dirty="0" smtClean="0">
                <a:solidFill>
                  <a:srgbClr val="FF0000"/>
                </a:solidFill>
              </a:rPr>
              <a:t>Asst.Prof.Dr.Ahmet Ünveren</a:t>
            </a:r>
          </a:p>
          <a:p>
            <a:pPr eaLnBrk="1" hangingPunct="1"/>
            <a:r>
              <a:rPr lang="tr-TR" altLang="en-US" b="1" smtClean="0">
                <a:solidFill>
                  <a:srgbClr val="FF0000"/>
                </a:solidFill>
              </a:rPr>
              <a:t>2017-2018 </a:t>
            </a:r>
            <a:r>
              <a:rPr lang="en-US" altLang="en-US" b="1" dirty="0" smtClean="0">
                <a:solidFill>
                  <a:srgbClr val="FF0000"/>
                </a:solidFill>
              </a:rPr>
              <a:t>SPRING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Computer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Eng</a:t>
            </a:r>
            <a:r>
              <a:rPr lang="tr-TR" altLang="en-US" b="1" dirty="0" smtClean="0">
                <a:solidFill>
                  <a:srgbClr val="FF0000"/>
                </a:solidFill>
              </a:rPr>
              <a:t>ineering Department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CMPE419 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General </a:t>
            </a:r>
            <a:r>
              <a:rPr lang="en-US" dirty="0" smtClean="0"/>
              <a:t>apps</a:t>
            </a:r>
          </a:p>
          <a:p>
            <a:pPr lvl="1"/>
            <a:r>
              <a:rPr lang="en-US" dirty="0" smtClean="0"/>
              <a:t>iPhone has larger selection</a:t>
            </a:r>
          </a:p>
          <a:p>
            <a:pPr lvl="1"/>
            <a:r>
              <a:rPr lang="en-US" dirty="0" smtClean="0"/>
              <a:t>Android trying to catch up</a:t>
            </a:r>
          </a:p>
          <a:p>
            <a:r>
              <a:rPr lang="en-US" dirty="0" smtClean="0"/>
              <a:t>In-house-developed corporate apps</a:t>
            </a:r>
          </a:p>
          <a:p>
            <a:pPr lvl="1"/>
            <a:r>
              <a:rPr lang="en-US" dirty="0" smtClean="0"/>
              <a:t>iPhone apps can only be installed via the App Store</a:t>
            </a:r>
          </a:p>
          <a:p>
            <a:pPr lvl="2"/>
            <a:r>
              <a:rPr lang="en-US" dirty="0" smtClean="0"/>
              <a:t>iPhone requires you to submit app to the Apple App Store and get approval, even for apps from your own company</a:t>
            </a:r>
          </a:p>
          <a:p>
            <a:pPr lvl="3"/>
            <a:r>
              <a:rPr lang="en-US" dirty="0" smtClean="0"/>
              <a:t>Unless you jailbreak your phone</a:t>
            </a:r>
          </a:p>
          <a:p>
            <a:pPr lvl="1"/>
            <a:r>
              <a:rPr lang="en-US" dirty="0" smtClean="0"/>
              <a:t>Android apps can be installed through</a:t>
            </a:r>
          </a:p>
          <a:p>
            <a:pPr lvl="2"/>
            <a:r>
              <a:rPr lang="en-US" dirty="0" smtClean="0"/>
              <a:t>Google App Store</a:t>
            </a:r>
          </a:p>
          <a:p>
            <a:pPr lvl="2"/>
            <a:r>
              <a:rPr lang="en-US" dirty="0" smtClean="0"/>
              <a:t>Amazon App Store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USB connection from PC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Email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Corporate Web site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for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iPhone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Objective-C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Similar to, but not exactly the same as, C++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Virtually no corporate presence for Objective-C, other than for mobile apps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Android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Java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The single most widely used language inside corporations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C/C++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Can call native apps </a:t>
            </a:r>
            <a:br>
              <a:rPr lang="en-US" dirty="0" smtClean="0"/>
            </a:br>
            <a:r>
              <a:rPr lang="en-US" dirty="0" smtClean="0"/>
              <a:t>(with some difficulty) </a:t>
            </a:r>
            <a:br>
              <a:rPr lang="en-US" dirty="0" smtClean="0"/>
            </a:br>
            <a:r>
              <a:rPr lang="en-US" dirty="0" smtClean="0"/>
              <a:t>via an approach </a:t>
            </a:r>
            <a:br>
              <a:rPr lang="en-US" dirty="0" smtClean="0"/>
            </a:br>
            <a:r>
              <a:rPr lang="en-US" dirty="0" smtClean="0"/>
              <a:t>similar to JNI for </a:t>
            </a:r>
            <a:br>
              <a:rPr lang="en-US" dirty="0" smtClean="0"/>
            </a:br>
            <a:r>
              <a:rPr lang="en-US" dirty="0" smtClean="0"/>
              <a:t>desktop Java</a:t>
            </a:r>
            <a:endParaRPr lang="en-US" dirty="0"/>
          </a:p>
        </p:txBody>
      </p:sp>
      <p:pic>
        <p:nvPicPr>
          <p:cNvPr id="5" name="Picture 4" descr="java_xkcd_golden_hamm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014" y="4800600"/>
            <a:ext cx="4429957" cy="1676200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ltGray">
          <a:xfrm>
            <a:off x="5334000" y="6477000"/>
            <a:ext cx="2590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0000FF"/>
                </a:solidFill>
                <a:latin typeface="Arial Narrow" pitchFamily="34" charset="0"/>
              </a:rPr>
              <a:t>From Randall Munroe and xkcd.com</a:t>
            </a:r>
            <a:endParaRPr lang="en-US" sz="10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ltGray">
          <a:xfrm>
            <a:off x="5410200" y="4572000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Arial Narrow" pitchFamily="34" charset="0"/>
              </a:rPr>
              <a:t>The </a:t>
            </a:r>
            <a:r>
              <a:rPr lang="en-US" sz="1200" i="1" dirty="0" smtClean="0">
                <a:solidFill>
                  <a:srgbClr val="0000FF"/>
                </a:solidFill>
                <a:latin typeface="Arial Narrow" pitchFamily="34" charset="0"/>
              </a:rPr>
              <a:t>real</a:t>
            </a:r>
            <a:r>
              <a:rPr lang="en-US" sz="1200" dirty="0" smtClean="0">
                <a:solidFill>
                  <a:srgbClr val="0000FF"/>
                </a:solidFill>
                <a:latin typeface="Arial Narrow" pitchFamily="34" charset="0"/>
              </a:rPr>
              <a:t> reason Android runs Java</a:t>
            </a:r>
            <a:endParaRPr lang="en-US" sz="12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Operating Systems for Developing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iPhone</a:t>
            </a:r>
          </a:p>
          <a:p>
            <a:pPr lvl="1"/>
            <a:r>
              <a:rPr lang="en-US" dirty="0" smtClean="0"/>
              <a:t>Macs</a:t>
            </a:r>
          </a:p>
          <a:p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Anything with Java </a:t>
            </a:r>
            <a:br>
              <a:rPr lang="en-US" dirty="0" smtClean="0"/>
            </a:br>
            <a:r>
              <a:rPr lang="en-US" dirty="0" smtClean="0"/>
              <a:t>and Eclipse</a:t>
            </a:r>
          </a:p>
          <a:p>
            <a:pPr lvl="2"/>
            <a:r>
              <a:rPr lang="en-US" dirty="0" smtClean="0"/>
              <a:t>Macs</a:t>
            </a:r>
          </a:p>
          <a:p>
            <a:pPr lvl="2"/>
            <a:r>
              <a:rPr lang="en-US" dirty="0" smtClean="0"/>
              <a:t>PCs</a:t>
            </a:r>
          </a:p>
          <a:p>
            <a:pPr lvl="2"/>
            <a:r>
              <a:rPr lang="en-US" dirty="0" smtClean="0"/>
              <a:t>Linux</a:t>
            </a:r>
          </a:p>
          <a:p>
            <a:pPr lvl="2"/>
            <a:r>
              <a:rPr lang="en-US" dirty="0" smtClean="0"/>
              <a:t>Solaris</a:t>
            </a:r>
          </a:p>
          <a:p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Not so much which is cooler and which </a:t>
            </a:r>
            <a:br>
              <a:rPr lang="en-US" dirty="0" smtClean="0"/>
            </a:br>
            <a:r>
              <a:rPr lang="en-US" dirty="0" smtClean="0"/>
              <a:t>you personally prefer, but rather which 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i="1" dirty="0" smtClean="0"/>
              <a:t>already</a:t>
            </a:r>
            <a:r>
              <a:rPr lang="en-US" dirty="0" smtClean="0"/>
              <a:t> installed in corporate </a:t>
            </a:r>
            <a:br>
              <a:rPr lang="en-US" dirty="0" smtClean="0"/>
            </a:br>
            <a:r>
              <a:rPr lang="en-US" dirty="0" smtClean="0"/>
              <a:t>environments.</a:t>
            </a:r>
            <a:endParaRPr lang="en-US" dirty="0"/>
          </a:p>
        </p:txBody>
      </p:sp>
      <p:pic>
        <p:nvPicPr>
          <p:cNvPr id="5" name="Picture 4" descr="operating_system_market_sh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447800"/>
            <a:ext cx="3834158" cy="2886075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ltGray">
          <a:xfrm>
            <a:off x="4038600" y="4191000"/>
            <a:ext cx="39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0000FF"/>
                </a:solidFill>
                <a:latin typeface="Arial Narrow" pitchFamily="34" charset="0"/>
              </a:rPr>
              <a:t>From http://www.hongkiat.com/blog/mac-vs-pc-myth-busting-consumer-guide/</a:t>
            </a:r>
            <a:endParaRPr lang="en-US" sz="10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7" name="Picture 6" descr="mac-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4419600"/>
            <a:ext cx="2163552" cy="243840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Bottom Line: </a:t>
            </a:r>
            <a:br>
              <a:rPr lang="en-US" dirty="0" smtClean="0"/>
            </a:br>
            <a:r>
              <a:rPr lang="en-US" dirty="0" smtClean="0"/>
              <a:t>iPhone vs.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Which to use personally</a:t>
            </a:r>
          </a:p>
          <a:p>
            <a:pPr lvl="1"/>
            <a:r>
              <a:rPr lang="en-US" dirty="0" smtClean="0"/>
              <a:t>iPhone has large market share, bigger app store, cooler interface (?), and more loyal users</a:t>
            </a:r>
          </a:p>
          <a:p>
            <a:pPr lvl="1"/>
            <a:r>
              <a:rPr lang="en-US" dirty="0" smtClean="0"/>
              <a:t>Android more open and growing more rapidly</a:t>
            </a:r>
          </a:p>
          <a:p>
            <a:pPr lvl="1"/>
            <a:r>
              <a:rPr lang="en-US" dirty="0" smtClean="0"/>
              <a:t>Bottom line: no clear winner, personal preferences prevail, but iPhone has edge</a:t>
            </a:r>
          </a:p>
          <a:p>
            <a:r>
              <a:rPr lang="en-US" dirty="0" smtClean="0"/>
              <a:t>Which to use for in-house corporate apps</a:t>
            </a:r>
          </a:p>
          <a:p>
            <a:pPr lvl="1"/>
            <a:r>
              <a:rPr lang="en-US" dirty="0" smtClean="0"/>
              <a:t>iPhone apps very hard to install, Android simple</a:t>
            </a:r>
          </a:p>
          <a:p>
            <a:pPr lvl="1"/>
            <a:r>
              <a:rPr lang="en-US" dirty="0" smtClean="0"/>
              <a:t>iPhone uses Objective C, Android uses Java</a:t>
            </a:r>
          </a:p>
          <a:p>
            <a:pPr lvl="1"/>
            <a:r>
              <a:rPr lang="en-US" dirty="0" smtClean="0"/>
              <a:t>Bottom line: Android is clear winner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Books (in rough order of preference)</a:t>
            </a:r>
          </a:p>
          <a:p>
            <a:pPr lvl="1">
              <a:lnSpc>
                <a:spcPct val="100000"/>
              </a:lnSpc>
            </a:pPr>
            <a:r>
              <a:rPr lang="en-US" i="1" dirty="0" smtClean="0"/>
              <a:t>Professional Android 4 Application Development </a:t>
            </a:r>
            <a:r>
              <a:rPr lang="en-US" dirty="0" smtClean="0"/>
              <a:t>(Meier)</a:t>
            </a:r>
          </a:p>
          <a:p>
            <a:pPr lvl="1">
              <a:lnSpc>
                <a:spcPct val="100000"/>
              </a:lnSpc>
            </a:pPr>
            <a:r>
              <a:rPr lang="en-US" i="1" dirty="0"/>
              <a:t>Busy Coder’s Guide to Android Development</a:t>
            </a:r>
            <a:r>
              <a:rPr lang="en-US" dirty="0"/>
              <a:t> (Murphy)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Online only: http://commonsware.com/Android</a:t>
            </a:r>
            <a:r>
              <a:rPr lang="en-US" dirty="0" smtClean="0"/>
              <a:t>/</a:t>
            </a:r>
          </a:p>
          <a:p>
            <a:pPr lvl="1">
              <a:lnSpc>
                <a:spcPct val="100000"/>
              </a:lnSpc>
            </a:pPr>
            <a:r>
              <a:rPr lang="en-US" i="1" dirty="0" smtClean="0"/>
              <a:t>Android Cookbook </a:t>
            </a:r>
            <a:r>
              <a:rPr lang="en-US" dirty="0" smtClean="0"/>
              <a:t>(Darwin)</a:t>
            </a:r>
          </a:p>
          <a:p>
            <a:pPr lvl="1">
              <a:lnSpc>
                <a:spcPct val="100000"/>
              </a:lnSpc>
            </a:pPr>
            <a:r>
              <a:rPr lang="en-US" i="1" dirty="0" smtClean="0"/>
              <a:t>Pro Android 3 </a:t>
            </a:r>
            <a:r>
              <a:rPr lang="en-US" dirty="0" smtClean="0"/>
              <a:t>(</a:t>
            </a:r>
            <a:r>
              <a:rPr lang="en-US" dirty="0" err="1" smtClean="0"/>
              <a:t>Komateni</a:t>
            </a:r>
            <a:r>
              <a:rPr lang="en-US" dirty="0" smtClean="0"/>
              <a:t> et al)</a:t>
            </a:r>
          </a:p>
          <a:p>
            <a:pPr lvl="1">
              <a:lnSpc>
                <a:spcPct val="100000"/>
              </a:lnSpc>
            </a:pPr>
            <a:r>
              <a:rPr lang="en-US" i="1" dirty="0" smtClean="0"/>
              <a:t>Android Developer’s Cookbook </a:t>
            </a:r>
            <a:r>
              <a:rPr lang="en-US" dirty="0" smtClean="0"/>
              <a:t>(Steele &amp; To)</a:t>
            </a:r>
          </a:p>
          <a:p>
            <a:pPr lvl="1">
              <a:lnSpc>
                <a:spcPct val="100000"/>
              </a:lnSpc>
            </a:pPr>
            <a:r>
              <a:rPr lang="en-US" i="1" dirty="0" smtClean="0"/>
              <a:t>Android in Action, 2</a:t>
            </a:r>
            <a:r>
              <a:rPr lang="en-US" i="1" baseline="30000" dirty="0" smtClean="0"/>
              <a:t>nd</a:t>
            </a:r>
            <a:r>
              <a:rPr lang="en-US" i="1" dirty="0" smtClean="0"/>
              <a:t> Edition </a:t>
            </a:r>
            <a:r>
              <a:rPr lang="en-US" dirty="0" smtClean="0"/>
              <a:t>(</a:t>
            </a:r>
            <a:r>
              <a:rPr lang="en-US" dirty="0" err="1" smtClean="0"/>
              <a:t>Ableson</a:t>
            </a:r>
            <a:r>
              <a:rPr lang="en-US" dirty="0" smtClean="0"/>
              <a:t>, </a:t>
            </a:r>
            <a:r>
              <a:rPr lang="en-US" dirty="0" err="1" smtClean="0"/>
              <a:t>Sen</a:t>
            </a:r>
            <a:r>
              <a:rPr lang="en-US" dirty="0" smtClean="0"/>
              <a:t>, &amp; King)</a:t>
            </a:r>
            <a:endParaRPr lang="en-US" i="1" dirty="0" smtClean="0"/>
          </a:p>
          <a:p>
            <a:pPr lvl="1">
              <a:lnSpc>
                <a:spcPct val="100000"/>
              </a:lnSpc>
            </a:pPr>
            <a:r>
              <a:rPr lang="en-US" i="1" dirty="0" smtClean="0"/>
              <a:t>Android Application Development for Dummies </a:t>
            </a:r>
            <a:r>
              <a:rPr lang="en-US" dirty="0" smtClean="0"/>
              <a:t>(</a:t>
            </a:r>
            <a:r>
              <a:rPr lang="en-US" dirty="0" err="1" smtClean="0"/>
              <a:t>Felker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Online references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http://developer.android.com/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By far the most important single reference.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Android forum on </a:t>
            </a:r>
            <a:r>
              <a:rPr lang="en-US" dirty="0" err="1" smtClean="0"/>
              <a:t>StackOverflow</a:t>
            </a:r>
            <a:endParaRPr lang="en-US" dirty="0" smtClean="0"/>
          </a:p>
          <a:p>
            <a:pPr lvl="2">
              <a:lnSpc>
                <a:spcPct val="100000"/>
              </a:lnSpc>
            </a:pPr>
            <a:r>
              <a:rPr lang="en-US" dirty="0" smtClean="0"/>
              <a:t>http://stackoverflow.com/questions/tagged/android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Android widget gallery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http://www.droiddraw.org/widgetguide.html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Web apps vs. Android apps</a:t>
            </a:r>
          </a:p>
          <a:p>
            <a:pPr lvl="1"/>
            <a:r>
              <a:rPr lang="en-US" dirty="0" smtClean="0"/>
              <a:t>Web apps can run on Android, iPhone, Blackberry and regular computers. But, they have weaker GUIs, cannot use local resources (files, databases, GPS, camera), and are often ill-suited to small screens</a:t>
            </a:r>
          </a:p>
          <a:p>
            <a:pPr lvl="1"/>
            <a:r>
              <a:rPr lang="en-US" dirty="0" smtClean="0"/>
              <a:t>Android apps can local resources, are optimized for small screens, have richer GUIs, but cannot be accessed on other phone types or on regular computers</a:t>
            </a:r>
          </a:p>
          <a:p>
            <a:r>
              <a:rPr lang="en-US" dirty="0" smtClean="0"/>
              <a:t>iPhone vs. Android</a:t>
            </a:r>
          </a:p>
          <a:p>
            <a:pPr lvl="1"/>
            <a:r>
              <a:rPr lang="en-US" dirty="0" smtClean="0"/>
              <a:t>For personal use, situation is unclear, but edge to iPhone</a:t>
            </a:r>
          </a:p>
          <a:p>
            <a:pPr lvl="1"/>
            <a:r>
              <a:rPr lang="en-US" dirty="0" smtClean="0"/>
              <a:t>For building corporate apps, Android is clear winner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7439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</a:rPr>
              <a:t>What is Android?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57600" y="2286000"/>
            <a:ext cx="5181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Android is a software stack for mobile devices that includes an operating system, middleware and key applications.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4876800"/>
            <a:ext cx="76962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3200" dirty="0"/>
              <a:t>Android is an open source operating system, created by Google specifically for use on mobile devices (cell phones and tablets)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30326"/>
              </p:ext>
            </p:extLst>
          </p:nvPr>
        </p:nvGraphicFramePr>
        <p:xfrm>
          <a:off x="685800" y="838199"/>
          <a:ext cx="7924800" cy="5287966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  <a:gridCol w="1981200"/>
              </a:tblGrid>
              <a:tr h="58308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Codename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40212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2.2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Froyo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7640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2.3.3 -</a:t>
                      </a:r>
                      <a:b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</a:br>
                      <a: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2.3.7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Gingerbread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6.4%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112595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4.0.3 -</a:t>
                      </a:r>
                      <a:b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</a:br>
                      <a: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4.0.4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Cream Sandwich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5.7%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40212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4.1.x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Jelly Bean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16.5%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40212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4.2.x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18.6%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40212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4.3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5.6%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40212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4.4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KitKat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41.4%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40212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5.0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Lollipop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5.0%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40212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rgbClr val="258A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5.1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</a:p>
                  </a:txBody>
                  <a:tcPr marL="51627" marR="51627" marT="17209" marB="1720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862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04800"/>
            <a:ext cx="2749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Platform Versions</a:t>
            </a:r>
          </a:p>
        </p:txBody>
      </p:sp>
      <p:pic>
        <p:nvPicPr>
          <p:cNvPr id="11" name="Picture 12" descr="http://chart.googleapis.com/chart?chl=Froyo%7CGingerbread%7CIce%20Cream%20Sandwich%7CJelly%20Bean%7CKitKat%7CLollipop&amp;chf=bg%2Cs%2C00000000&amp;chd=t%3A0.4%2C6.4%2C5.7%2C40.7%2C41.4%2C5.4&amp;chco=c4df9b%2C6fad0c&amp;chs=500x250&amp;cht=p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61" y="3565847"/>
            <a:ext cx="5836114" cy="30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</a:rPr>
              <a:t>Architecture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7913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934200" y="1688574"/>
            <a:ext cx="121219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0" dirty="0"/>
              <a:t>}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21644" y="5882676"/>
            <a:ext cx="2232025" cy="954088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dk1"/>
                </a:solidFill>
                <a:latin typeface="+mn-lt"/>
                <a:ea typeface="+mn-ea"/>
              </a:rPr>
              <a:t>Stack</a:t>
            </a:r>
          </a:p>
          <a:p>
            <a:pPr algn="ctr">
              <a:defRPr/>
            </a:pPr>
            <a:r>
              <a:rPr lang="en-US" sz="2800" i="1" dirty="0">
                <a:solidFill>
                  <a:schemeClr val="dk1"/>
                </a:solidFill>
                <a:latin typeface="+mn-lt"/>
                <a:ea typeface="+mn-ea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2501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077200" cy="808038"/>
          </a:xfrm>
        </p:spPr>
        <p:txBody>
          <a:bodyPr lIns="90487" tIns="44450" rIns="90487" bIns="44450"/>
          <a:lstStyle/>
          <a:p>
            <a:pPr eaLnBrk="1" hangingPunct="1"/>
            <a:r>
              <a:rPr lang="en-US" altLang="ko-KR" sz="4000" dirty="0" smtClean="0">
                <a:solidFill>
                  <a:schemeClr val="tx1">
                    <a:lumMod val="50000"/>
                  </a:schemeClr>
                </a:solidFill>
                <a:ea typeface="Gulim" pitchFamily="34" charset="-127"/>
              </a:rPr>
              <a:t>Android S/W Stack - Application</a:t>
            </a:r>
            <a:endParaRPr lang="ko-KR" altLang="en-US" sz="4000" dirty="0" smtClean="0">
              <a:solidFill>
                <a:schemeClr val="tx1">
                  <a:lumMod val="50000"/>
                </a:schemeClr>
              </a:solidFill>
              <a:ea typeface="Gulim" pitchFamily="34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4294967295"/>
          </p:nvPr>
        </p:nvSpPr>
        <p:spPr>
          <a:xfrm>
            <a:off x="457200" y="2701925"/>
            <a:ext cx="8229600" cy="3429000"/>
          </a:xfrm>
        </p:spPr>
        <p:txBody>
          <a:bodyPr lIns="90487" tIns="44450" rIns="90487" bIns="44450"/>
          <a:lstStyle/>
          <a:p>
            <a:pPr marL="292100" indent="-292100" eaLnBrk="1" hangingPunct="1"/>
            <a:r>
              <a:rPr lang="en-US" altLang="ko-KR" sz="2000" smtClean="0">
                <a:ea typeface="Gulim" pitchFamily="34" charset="-127"/>
              </a:rPr>
              <a:t>Android provides a set of core applications:</a:t>
            </a:r>
          </a:p>
          <a:p>
            <a:pPr marL="800100" lvl="1" indent="-342900" eaLnBrk="1" hangingPunct="1">
              <a:buFont typeface="Wingdings" pitchFamily="2" charset="2"/>
              <a:buChar char="ü"/>
            </a:pPr>
            <a:r>
              <a:rPr lang="en-US" altLang="ko-KR" sz="1800" smtClean="0">
                <a:ea typeface="Gulim" pitchFamily="34" charset="-127"/>
              </a:rPr>
              <a:t>Email Client</a:t>
            </a:r>
          </a:p>
          <a:p>
            <a:pPr marL="800100" lvl="1" indent="-342900" eaLnBrk="1" hangingPunct="1">
              <a:buFont typeface="Wingdings" pitchFamily="2" charset="2"/>
              <a:buChar char="ü"/>
            </a:pPr>
            <a:r>
              <a:rPr lang="en-US" altLang="ko-KR" sz="1800" smtClean="0">
                <a:ea typeface="Gulim" pitchFamily="34" charset="-127"/>
              </a:rPr>
              <a:t>SMS Program</a:t>
            </a:r>
          </a:p>
          <a:p>
            <a:pPr marL="800100" lvl="1" indent="-342900" eaLnBrk="1" hangingPunct="1">
              <a:buFont typeface="Wingdings" pitchFamily="2" charset="2"/>
              <a:buChar char="ü"/>
            </a:pPr>
            <a:r>
              <a:rPr lang="en-US" altLang="ko-KR" sz="1800" smtClean="0">
                <a:ea typeface="Gulim" pitchFamily="34" charset="-127"/>
              </a:rPr>
              <a:t>Calendar</a:t>
            </a:r>
          </a:p>
          <a:p>
            <a:pPr marL="800100" lvl="1" indent="-342900" eaLnBrk="1" hangingPunct="1">
              <a:buFont typeface="Wingdings" pitchFamily="2" charset="2"/>
              <a:buChar char="ü"/>
            </a:pPr>
            <a:r>
              <a:rPr lang="en-US" altLang="ko-KR" sz="1800" smtClean="0">
                <a:ea typeface="Gulim" pitchFamily="34" charset="-127"/>
              </a:rPr>
              <a:t>Maps</a:t>
            </a:r>
          </a:p>
          <a:p>
            <a:pPr marL="800100" lvl="1" indent="-342900" eaLnBrk="1" hangingPunct="1">
              <a:buFont typeface="Wingdings" pitchFamily="2" charset="2"/>
              <a:buChar char="ü"/>
            </a:pPr>
            <a:r>
              <a:rPr lang="en-US" altLang="ko-KR" sz="1800" smtClean="0">
                <a:ea typeface="Gulim" pitchFamily="34" charset="-127"/>
              </a:rPr>
              <a:t>Browser</a:t>
            </a:r>
          </a:p>
          <a:p>
            <a:pPr marL="800100" lvl="1" indent="-342900" eaLnBrk="1" hangingPunct="1">
              <a:buFont typeface="Wingdings" pitchFamily="2" charset="2"/>
              <a:buChar char="ü"/>
            </a:pPr>
            <a:r>
              <a:rPr lang="en-US" altLang="ko-KR" sz="1800" smtClean="0">
                <a:ea typeface="Gulim" pitchFamily="34" charset="-127"/>
              </a:rPr>
              <a:t>Contacts</a:t>
            </a:r>
          </a:p>
          <a:p>
            <a:pPr marL="800100" lvl="1" indent="-342900" eaLnBrk="1" hangingPunct="1">
              <a:buFont typeface="Wingdings" pitchFamily="2" charset="2"/>
              <a:buChar char="ü"/>
            </a:pPr>
            <a:r>
              <a:rPr lang="en-US" altLang="ko-KR" sz="1800" smtClean="0">
                <a:ea typeface="Gulim" pitchFamily="34" charset="-127"/>
              </a:rPr>
              <a:t>Etc</a:t>
            </a:r>
          </a:p>
          <a:p>
            <a:pPr marL="800100" lvl="1" indent="-342900" eaLnBrk="1" hangingPunct="1">
              <a:buFont typeface="Wingdings" pitchFamily="2" charset="2"/>
              <a:buNone/>
            </a:pPr>
            <a:endParaRPr lang="en-US" altLang="ko-KR" sz="1800" smtClean="0">
              <a:ea typeface="Gulim" pitchFamily="34" charset="-127"/>
            </a:endParaRPr>
          </a:p>
          <a:p>
            <a:pPr marL="292100" indent="-292100" eaLnBrk="1" hangingPunct="1"/>
            <a:r>
              <a:rPr lang="en-US" altLang="ko-KR" sz="2000" smtClean="0">
                <a:ea typeface="Gulim" pitchFamily="34" charset="-127"/>
              </a:rPr>
              <a:t>All applications are written using the Java language.</a:t>
            </a:r>
            <a:endParaRPr lang="ko-KR" altLang="en-US" sz="2000" smtClean="0">
              <a:ea typeface="Gulim" pitchFamily="34" charset="-127"/>
            </a:endParaRPr>
          </a:p>
        </p:txBody>
      </p:sp>
      <p:pic>
        <p:nvPicPr>
          <p:cNvPr id="6" name="내용 개체 틀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08438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364401"/>
            <a:ext cx="6499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9696" y="2182058"/>
            <a:ext cx="3024187" cy="4554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smtClean="0">
                <a:solidFill>
                  <a:srgbClr val="163794"/>
                </a:solidFill>
              </a:rPr>
              <a:t>Applications</a:t>
            </a:r>
            <a:r>
              <a:rPr lang="en-US" altLang="en-US" smtClean="0">
                <a:solidFill>
                  <a:srgbClr val="163794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n-US" sz="1400" smtClean="0">
                <a:solidFill>
                  <a:srgbClr val="163794"/>
                </a:solidFill>
              </a:rPr>
              <a:t>(Written in </a:t>
            </a:r>
            <a:r>
              <a:rPr lang="en-US" altLang="en-US" sz="1400" b="1" smtClean="0">
                <a:solidFill>
                  <a:srgbClr val="163794"/>
                </a:solidFill>
              </a:rPr>
              <a:t>Java</a:t>
            </a:r>
            <a:r>
              <a:rPr lang="en-US" altLang="en-US" sz="1400" smtClean="0">
                <a:solidFill>
                  <a:srgbClr val="163794"/>
                </a:solidFill>
              </a:rPr>
              <a:t> code)</a:t>
            </a:r>
          </a:p>
          <a:p>
            <a:pPr eaLnBrk="1" hangingPunct="1"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Android Play Store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Entertainment</a:t>
            </a:r>
            <a:endParaRPr lang="en-US" altLang="en-US" sz="16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Productivity</a:t>
            </a: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b="1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Personalization</a:t>
            </a: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b="1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Education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b="1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Geo-communication</a:t>
            </a: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b="1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….</a:t>
            </a:r>
            <a:endParaRPr lang="en-US" altLang="en-US" sz="1800" smtClean="0">
              <a:solidFill>
                <a:srgbClr val="16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Web Apps vs. Mobile Apps</a:t>
            </a:r>
          </a:p>
          <a:p>
            <a:pPr lvl="1"/>
            <a:r>
              <a:rPr lang="en-US" dirty="0" smtClean="0"/>
              <a:t>iPhone Apps vs. Android Apps</a:t>
            </a:r>
          </a:p>
          <a:p>
            <a:r>
              <a:rPr lang="en-US" dirty="0" smtClean="0"/>
              <a:t>Books and references</a:t>
            </a:r>
          </a:p>
          <a:p>
            <a:endParaRPr lang="en-US" dirty="0"/>
          </a:p>
          <a:p>
            <a:r>
              <a:rPr lang="en-US" dirty="0" err="1" smtClean="0"/>
              <a:t>Andro</a:t>
            </a:r>
            <a:r>
              <a:rPr lang="tr-TR" dirty="0" smtClean="0"/>
              <a:t>id Architecture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533400" y="80963"/>
            <a:ext cx="8077200" cy="636587"/>
          </a:xfrm>
        </p:spPr>
        <p:txBody>
          <a:bodyPr lIns="90487" tIns="44450" rIns="90487" bIns="44450"/>
          <a:lstStyle/>
          <a:p>
            <a:pPr eaLnBrk="1" hangingPunct="1"/>
            <a:r>
              <a:rPr lang="en-US" altLang="ko-KR" sz="3200" dirty="0" smtClean="0">
                <a:solidFill>
                  <a:schemeClr val="tx1">
                    <a:lumMod val="50000"/>
                  </a:schemeClr>
                </a:solidFill>
                <a:ea typeface="Gulim" pitchFamily="34" charset="-127"/>
              </a:rPr>
              <a:t>Android S/W Stack –App Framework</a:t>
            </a:r>
            <a:endParaRPr lang="ko-KR" altLang="en-US" sz="3200" dirty="0" smtClean="0">
              <a:solidFill>
                <a:schemeClr val="tx1">
                  <a:lumMod val="50000"/>
                </a:schemeClr>
              </a:solidFill>
              <a:ea typeface="Gulim" pitchFamily="34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4294967295"/>
          </p:nvPr>
        </p:nvSpPr>
        <p:spPr>
          <a:xfrm>
            <a:off x="537927" y="2263775"/>
            <a:ext cx="8229600" cy="2952750"/>
          </a:xfrm>
        </p:spPr>
        <p:txBody>
          <a:bodyPr lIns="90487" tIns="44450" rIns="90487" bIns="44450">
            <a:normAutofit fontScale="92500"/>
          </a:bodyPr>
          <a:lstStyle/>
          <a:p>
            <a:pPr marL="292100" indent="-292100" eaLnBrk="1" hangingPunct="1"/>
            <a:r>
              <a:rPr lang="en-US" altLang="ko-KR" dirty="0" smtClean="0">
                <a:ea typeface="Gulim" pitchFamily="34" charset="-127"/>
              </a:rPr>
              <a:t>Enabling and simplifying the reuse of components</a:t>
            </a:r>
          </a:p>
          <a:p>
            <a:pPr marL="800100" lvl="1" indent="-342900" eaLnBrk="1" hangingPunct="1">
              <a:buFont typeface="Wingdings" pitchFamily="2" charset="2"/>
              <a:buChar char="ü"/>
            </a:pPr>
            <a:r>
              <a:rPr lang="en-US" altLang="ko-KR" dirty="0" smtClean="0">
                <a:ea typeface="Gulim" pitchFamily="34" charset="-127"/>
              </a:rPr>
              <a:t>Developers have full access to the same framework APIs </a:t>
            </a:r>
            <a:r>
              <a:rPr lang="tr-TR" altLang="ko-KR" dirty="0" smtClean="0">
                <a:ea typeface="Gulim" pitchFamily="34" charset="-127"/>
              </a:rPr>
              <a:t>(Application programming interface: set of rouitnes, protocols and tools for building software application ) </a:t>
            </a:r>
            <a:r>
              <a:rPr lang="en-US" altLang="ko-KR" dirty="0" smtClean="0">
                <a:ea typeface="Gulim" pitchFamily="34" charset="-127"/>
              </a:rPr>
              <a:t>used by the core applications.</a:t>
            </a:r>
          </a:p>
          <a:p>
            <a:pPr marL="800100" lvl="1" indent="-342900" eaLnBrk="1" hangingPunct="1">
              <a:buFont typeface="Wingdings" pitchFamily="2" charset="2"/>
              <a:buChar char="ü"/>
            </a:pPr>
            <a:r>
              <a:rPr lang="en-US" altLang="ko-KR" dirty="0" smtClean="0">
                <a:ea typeface="Gulim" pitchFamily="34" charset="-127"/>
              </a:rPr>
              <a:t>Users are allowed to replace components.</a:t>
            </a:r>
          </a:p>
        </p:txBody>
      </p:sp>
      <p:pic>
        <p:nvPicPr>
          <p:cNvPr id="6" name="내용 개체 틀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7" y="685800"/>
            <a:ext cx="208438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5" y="990600"/>
            <a:ext cx="586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81226"/>
              </p:ext>
            </p:extLst>
          </p:nvPr>
        </p:nvGraphicFramePr>
        <p:xfrm>
          <a:off x="685800" y="3599589"/>
          <a:ext cx="8001000" cy="3258411"/>
        </p:xfrm>
        <a:graphic>
          <a:graphicData uri="http://schemas.openxmlformats.org/drawingml/2006/table">
            <a:tbl>
              <a:tblPr/>
              <a:tblGrid>
                <a:gridCol w="1495425"/>
                <a:gridCol w="6505575"/>
              </a:tblGrid>
              <a:tr h="362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Feature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Role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B7"/>
                    </a:solidFill>
                  </a:tcPr>
                </a:tc>
              </a:tr>
              <a:tr h="56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View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System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Used to build an application, including lists, grids, text</a:t>
                      </a:r>
                      <a:b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</a:b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boxes, buttons, and embedded web browser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Content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Provider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Enabling applications to access data from other </a:t>
                      </a:r>
                      <a:b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</a:b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applications or to share their own data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Resource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Manager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Providing access to non-code resources (localized strings, graphics, and layout files)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Notification Manager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Enabling all applications to display customer alerts in the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status bar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Activity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Manager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Managing the lifecycle of applications and providing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a common navigation 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backstack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077200" cy="1139825"/>
          </a:xfrm>
        </p:spPr>
        <p:txBody>
          <a:bodyPr lIns="90487" tIns="44450" rIns="90487" bIns="44450"/>
          <a:lstStyle/>
          <a:p>
            <a:pPr eaLnBrk="1" hangingPunct="1"/>
            <a:r>
              <a:rPr lang="en-US" altLang="ko-KR" sz="4000" dirty="0" smtClean="0">
                <a:solidFill>
                  <a:schemeClr val="tx1">
                    <a:lumMod val="50000"/>
                  </a:schemeClr>
                </a:solidFill>
                <a:ea typeface="Gulim" pitchFamily="34" charset="-127"/>
              </a:rPr>
              <a:t>Android S/W Stack - Libraries</a:t>
            </a:r>
            <a:endParaRPr lang="ko-KR" altLang="en-US" sz="4000" dirty="0" smtClean="0">
              <a:solidFill>
                <a:schemeClr val="tx1">
                  <a:lumMod val="50000"/>
                </a:schemeClr>
              </a:solidFill>
              <a:ea typeface="Gulim" pitchFamily="34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4294967295"/>
          </p:nvPr>
        </p:nvSpPr>
        <p:spPr>
          <a:xfrm>
            <a:off x="457200" y="3314700"/>
            <a:ext cx="8229600" cy="2816225"/>
          </a:xfrm>
        </p:spPr>
        <p:txBody>
          <a:bodyPr lIns="90487" tIns="44450" rIns="90487" bIns="44450"/>
          <a:lstStyle/>
          <a:p>
            <a:pPr marL="292100" indent="-292100" eaLnBrk="1" hangingPunct="1"/>
            <a:r>
              <a:rPr lang="en-US" altLang="ko-KR" smtClean="0">
                <a:ea typeface="Gulim" pitchFamily="34" charset="-127"/>
              </a:rPr>
              <a:t>Including a set of C/C++ libraries used by components of the Android system</a:t>
            </a:r>
          </a:p>
          <a:p>
            <a:pPr marL="292100" indent="-292100" eaLnBrk="1" hangingPunct="1"/>
            <a:r>
              <a:rPr lang="en-US" altLang="ko-KR" smtClean="0">
                <a:ea typeface="Gulim" pitchFamily="34" charset="-127"/>
              </a:rPr>
              <a:t>Exposed to developers through the Android application framework</a:t>
            </a:r>
          </a:p>
          <a:p>
            <a:pPr marL="292100" indent="-292100" eaLnBrk="1" hangingPunct="1"/>
            <a:endParaRPr lang="ko-KR" altLang="en-US" smtClean="0">
              <a:ea typeface="Gulim" pitchFamily="34" charset="-127"/>
            </a:endParaRPr>
          </a:p>
        </p:txBody>
      </p:sp>
      <p:pic>
        <p:nvPicPr>
          <p:cNvPr id="6" name="내용 개체 틀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08438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6088"/>
            <a:ext cx="35718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1716088"/>
            <a:ext cx="3024187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163794"/>
                </a:solidFill>
              </a:rPr>
              <a:t>Native </a:t>
            </a:r>
            <a:r>
              <a:rPr lang="en-US" altLang="en-US" b="1" smtClean="0">
                <a:solidFill>
                  <a:srgbClr val="163794"/>
                </a:solidFill>
              </a:rPr>
              <a:t>Libraries </a:t>
            </a:r>
          </a:p>
          <a:p>
            <a:pPr eaLnBrk="1" hangingPunct="1">
              <a:defRPr/>
            </a:pPr>
            <a:r>
              <a:rPr lang="en-US" altLang="en-US" sz="1800" smtClean="0">
                <a:solidFill>
                  <a:srgbClr val="163794"/>
                </a:solidFill>
              </a:rPr>
              <a:t>(C/C++ code)</a:t>
            </a:r>
          </a:p>
          <a:p>
            <a:pPr eaLnBrk="1" hangingPunct="1"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Graphics </a:t>
            </a:r>
            <a:r>
              <a:rPr lang="en-US" altLang="en-US" sz="1200" smtClean="0">
                <a:solidFill>
                  <a:srgbClr val="163794"/>
                </a:solidFill>
              </a:rPr>
              <a:t>(Surface Manager)</a:t>
            </a:r>
            <a:endParaRPr lang="en-US" altLang="en-US" sz="16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Multimedia </a:t>
            </a:r>
            <a:r>
              <a:rPr lang="en-US" altLang="en-US" sz="1100" smtClean="0">
                <a:solidFill>
                  <a:srgbClr val="163794"/>
                </a:solidFill>
              </a:rPr>
              <a:t>(Media Framework)</a:t>
            </a:r>
            <a:endParaRPr lang="en-US" altLang="en-US" sz="16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Database DBMS </a:t>
            </a:r>
            <a:r>
              <a:rPr lang="en-US" altLang="en-US" sz="1200" smtClean="0">
                <a:solidFill>
                  <a:srgbClr val="163794"/>
                </a:solidFill>
              </a:rPr>
              <a:t>(SQLite)</a:t>
            </a: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b="1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Font Management </a:t>
            </a:r>
            <a:r>
              <a:rPr lang="en-US" altLang="en-US" sz="1200" smtClean="0">
                <a:solidFill>
                  <a:srgbClr val="163794"/>
                </a:solidFill>
              </a:rPr>
              <a:t>(FreeType)</a:t>
            </a: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b="1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 WebKit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b="1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C libraries </a:t>
            </a:r>
            <a:r>
              <a:rPr lang="en-US" altLang="en-US" sz="1200" smtClean="0">
                <a:solidFill>
                  <a:srgbClr val="163794"/>
                </a:solidFill>
              </a:rPr>
              <a:t>(Bionic)</a:t>
            </a: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b="1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….</a:t>
            </a:r>
            <a:endParaRPr lang="en-US" altLang="en-US" sz="1800" smtClean="0">
              <a:solidFill>
                <a:srgbClr val="16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077200" cy="712787"/>
          </a:xfrm>
        </p:spPr>
        <p:txBody>
          <a:bodyPr lIns="90487" tIns="44450" rIns="90487" bIns="44450"/>
          <a:lstStyle/>
          <a:p>
            <a:pPr eaLnBrk="1" hangingPunct="1"/>
            <a:r>
              <a:rPr lang="en-US" altLang="ko-KR" sz="4000" dirty="0" smtClean="0">
                <a:solidFill>
                  <a:schemeClr val="tx1">
                    <a:lumMod val="50000"/>
                  </a:schemeClr>
                </a:solidFill>
                <a:ea typeface="Gulim" pitchFamily="34" charset="-127"/>
              </a:rPr>
              <a:t>Android S/W Stack - Runtime</a:t>
            </a:r>
            <a:endParaRPr lang="ko-KR" altLang="en-US" sz="4000" dirty="0" smtClean="0">
              <a:solidFill>
                <a:schemeClr val="tx1">
                  <a:lumMod val="50000"/>
                </a:schemeClr>
              </a:solidFill>
              <a:ea typeface="Gulim" pitchFamily="34" charset="-127"/>
            </a:endParaRPr>
          </a:p>
        </p:txBody>
      </p:sp>
      <p:sp>
        <p:nvSpPr>
          <p:cNvPr id="9" name="내용 개체 틀 2"/>
          <p:cNvSpPr>
            <a:spLocks noGrp="1"/>
          </p:cNvSpPr>
          <p:nvPr>
            <p:ph idx="4294967295"/>
          </p:nvPr>
        </p:nvSpPr>
        <p:spPr>
          <a:xfrm>
            <a:off x="457200" y="2838450"/>
            <a:ext cx="8229600" cy="3292475"/>
          </a:xfrm>
        </p:spPr>
        <p:txBody>
          <a:bodyPr lIns="90487" tIns="44450" rIns="90487" bIns="44450">
            <a:normAutofit fontScale="85000" lnSpcReduction="20000"/>
          </a:bodyPr>
          <a:lstStyle/>
          <a:p>
            <a:pPr eaLnBrk="1" hangingPunct="1"/>
            <a:r>
              <a:rPr lang="en-US" altLang="ko-KR" dirty="0" smtClean="0">
                <a:ea typeface="Gulim" pitchFamily="34" charset="-127"/>
              </a:rPr>
              <a:t>Core Libraries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ko-KR" dirty="0" smtClean="0">
                <a:ea typeface="Gulim" pitchFamily="34" charset="-127"/>
              </a:rPr>
              <a:t>Providing most of the functionality available in the core libraries of the Java language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ko-KR" dirty="0" smtClean="0">
                <a:ea typeface="Gulim" pitchFamily="34" charset="-127"/>
              </a:rPr>
              <a:t>APIs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Data Structures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Utilities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File Access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Network Access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Graphics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err="1" smtClean="0">
                <a:ea typeface="Gulim" pitchFamily="34" charset="-127"/>
              </a:rPr>
              <a:t>Etc</a:t>
            </a:r>
            <a:endParaRPr lang="en-US" altLang="ko-KR" dirty="0" smtClean="0">
              <a:ea typeface="Gulim" pitchFamily="34" charset="-127"/>
            </a:endParaRPr>
          </a:p>
        </p:txBody>
      </p:sp>
      <p:pic>
        <p:nvPicPr>
          <p:cNvPr id="10" name="내용 개체 틀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0799"/>
            <a:ext cx="208438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447800"/>
            <a:ext cx="26193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CMPE419 AU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412875"/>
            <a:ext cx="3024187" cy="4986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smtClean="0">
                <a:solidFill>
                  <a:srgbClr val="163794"/>
                </a:solidFill>
              </a:rPr>
              <a:t>Dalvik Virtual Machine (VM)</a:t>
            </a:r>
            <a:endParaRPr lang="en-US" altLang="en-US" smtClean="0">
              <a:solidFill>
                <a:srgbClr val="163794"/>
              </a:solidFill>
            </a:endParaRPr>
          </a:p>
          <a:p>
            <a:pPr eaLnBrk="1" hangingPunct="1"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Novel</a:t>
            </a:r>
            <a:r>
              <a:rPr lang="en-US" altLang="en-US" sz="1800" smtClean="0">
                <a:solidFill>
                  <a:srgbClr val="163794"/>
                </a:solidFill>
              </a:rPr>
              <a:t> Java Virtual Machine implementation (</a:t>
            </a:r>
            <a:r>
              <a:rPr lang="en-US" altLang="en-US" sz="1800" u="sng" smtClean="0">
                <a:solidFill>
                  <a:srgbClr val="163794"/>
                </a:solidFill>
              </a:rPr>
              <a:t>not using the Oracle JVM</a:t>
            </a:r>
            <a:r>
              <a:rPr lang="en-US" altLang="en-US" sz="1800" smtClean="0">
                <a:solidFill>
                  <a:srgbClr val="163794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smtClean="0">
                <a:solidFill>
                  <a:srgbClr val="163794"/>
                </a:solidFill>
              </a:rPr>
              <a:t>Open</a:t>
            </a:r>
            <a:r>
              <a:rPr lang="en-US" altLang="en-US" sz="1800" b="1" smtClean="0">
                <a:solidFill>
                  <a:srgbClr val="163794"/>
                </a:solidFill>
              </a:rPr>
              <a:t> License</a:t>
            </a:r>
            <a:r>
              <a:rPr lang="en-US" altLang="en-US" sz="1800" smtClean="0">
                <a:solidFill>
                  <a:srgbClr val="163794"/>
                </a:solidFill>
              </a:rPr>
              <a:t> (Oracle JVM is not open!)</a:t>
            </a:r>
            <a:endParaRPr lang="en-US" altLang="en-US" sz="16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Optimized </a:t>
            </a:r>
            <a:r>
              <a:rPr lang="en-US" altLang="en-US" sz="1800" smtClean="0">
                <a:solidFill>
                  <a:srgbClr val="163794"/>
                </a:solidFill>
              </a:rPr>
              <a:t>for memory-constrained devices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Faster</a:t>
            </a:r>
            <a:r>
              <a:rPr lang="en-US" altLang="en-US" sz="1800" smtClean="0">
                <a:solidFill>
                  <a:srgbClr val="163794"/>
                </a:solidFill>
              </a:rPr>
              <a:t> than Oracle JVM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1800" smtClean="0">
                <a:solidFill>
                  <a:srgbClr val="163794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483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4294967295"/>
          </p:nvPr>
        </p:nvSpPr>
        <p:spPr>
          <a:xfrm>
            <a:off x="381000" y="188913"/>
            <a:ext cx="8229600" cy="3438707"/>
          </a:xfrm>
        </p:spPr>
        <p:txBody>
          <a:bodyPr lIns="90487" tIns="44450" rIns="90487" bIns="44450">
            <a:normAutofit fontScale="92500" lnSpcReduction="10000"/>
          </a:bodyPr>
          <a:lstStyle/>
          <a:p>
            <a:pPr eaLnBrk="1" hangingPunct="1"/>
            <a:r>
              <a:rPr lang="en-US" altLang="ko-KR" b="1" dirty="0" err="1" smtClean="0">
                <a:solidFill>
                  <a:schemeClr val="tx1">
                    <a:lumMod val="50000"/>
                  </a:schemeClr>
                </a:solidFill>
                <a:ea typeface="Gulim" pitchFamily="34" charset="-127"/>
              </a:rPr>
              <a:t>Dalvik</a:t>
            </a:r>
            <a:r>
              <a:rPr lang="en-US" altLang="ko-KR" b="1" dirty="0" smtClean="0">
                <a:solidFill>
                  <a:schemeClr val="tx1">
                    <a:lumMod val="50000"/>
                  </a:schemeClr>
                </a:solidFill>
                <a:ea typeface="Gulim" pitchFamily="34" charset="-127"/>
              </a:rPr>
              <a:t> Virtual Machine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ko-KR" dirty="0" smtClean="0">
                <a:ea typeface="Gulim" pitchFamily="34" charset="-127"/>
              </a:rPr>
              <a:t>Providing environment on which every Android application runs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Each Android application runs in its own process, with its own instance of the </a:t>
            </a:r>
            <a:r>
              <a:rPr lang="en-US" altLang="ko-KR" dirty="0" err="1" smtClean="0">
                <a:ea typeface="Gulim" pitchFamily="34" charset="-127"/>
              </a:rPr>
              <a:t>Dalvik</a:t>
            </a:r>
            <a:r>
              <a:rPr lang="en-US" altLang="ko-KR" dirty="0" smtClean="0">
                <a:ea typeface="Gulim" pitchFamily="34" charset="-127"/>
              </a:rPr>
              <a:t> VM.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err="1" smtClean="0">
                <a:ea typeface="Gulim" pitchFamily="34" charset="-127"/>
              </a:rPr>
              <a:t>Dalvik</a:t>
            </a:r>
            <a:r>
              <a:rPr lang="en-US" altLang="ko-KR" dirty="0" smtClean="0">
                <a:ea typeface="Gulim" pitchFamily="34" charset="-127"/>
              </a:rPr>
              <a:t> has been written such that a device can run multiple VMs efficiently.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ko-KR" dirty="0" smtClean="0">
                <a:ea typeface="Gulim" pitchFamily="34" charset="-127"/>
              </a:rPr>
              <a:t>Register-based virtual machine</a:t>
            </a:r>
            <a:endParaRPr lang="ko-KR" altLang="en-US" dirty="0" smtClean="0">
              <a:ea typeface="Gulim" pitchFamily="34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4294967295"/>
          </p:nvPr>
        </p:nvSpPr>
        <p:spPr>
          <a:xfrm>
            <a:off x="195781" y="3728803"/>
            <a:ext cx="8229600" cy="3124200"/>
          </a:xfrm>
        </p:spPr>
        <p:txBody>
          <a:bodyPr lIns="90487" tIns="44450" rIns="90487" bIns="44450">
            <a:normAutofit fontScale="85000" lnSpcReduction="20000"/>
          </a:bodyPr>
          <a:lstStyle/>
          <a:p>
            <a:pPr lvl="1" eaLnBrk="1" hangingPunct="1">
              <a:buFont typeface="Wingdings" pitchFamily="2" charset="2"/>
              <a:buChar char="ü"/>
            </a:pPr>
            <a:r>
              <a:rPr lang="en-US" altLang="ko-KR" dirty="0" smtClean="0">
                <a:ea typeface="Gulim" pitchFamily="34" charset="-127"/>
              </a:rPr>
              <a:t>Executing the </a:t>
            </a:r>
            <a:r>
              <a:rPr lang="en-US" altLang="ko-KR" dirty="0" err="1" smtClean="0">
                <a:ea typeface="Gulim" pitchFamily="34" charset="-127"/>
              </a:rPr>
              <a:t>Dalvik</a:t>
            </a:r>
            <a:r>
              <a:rPr lang="en-US" altLang="ko-KR" dirty="0" smtClean="0">
                <a:ea typeface="Gulim" pitchFamily="34" charset="-127"/>
              </a:rPr>
              <a:t> Executable (.</a:t>
            </a:r>
            <a:r>
              <a:rPr lang="en-US" altLang="ko-KR" dirty="0" err="1" smtClean="0">
                <a:ea typeface="Gulim" pitchFamily="34" charset="-127"/>
              </a:rPr>
              <a:t>dex</a:t>
            </a:r>
            <a:r>
              <a:rPr lang="en-US" altLang="ko-KR" dirty="0" smtClean="0">
                <a:ea typeface="Gulim" pitchFamily="34" charset="-127"/>
              </a:rPr>
              <a:t>) format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.</a:t>
            </a:r>
            <a:r>
              <a:rPr lang="en-US" altLang="ko-KR" dirty="0" err="1" smtClean="0">
                <a:ea typeface="Gulim" pitchFamily="34" charset="-127"/>
              </a:rPr>
              <a:t>dex</a:t>
            </a:r>
            <a:r>
              <a:rPr lang="en-US" altLang="ko-KR" dirty="0" smtClean="0">
                <a:ea typeface="Gulim" pitchFamily="34" charset="-127"/>
              </a:rPr>
              <a:t> format is optimized for minimal memory footprint.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Compilation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ko-KR" dirty="0" smtClean="0">
                <a:ea typeface="Gulim" pitchFamily="34" charset="-127"/>
              </a:rPr>
              <a:t>Relying on the Linux Kernel for: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Threading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Low-level memory management</a:t>
            </a:r>
          </a:p>
          <a:p>
            <a:pPr lvl="1" eaLnBrk="1" hangingPunct="1">
              <a:buFont typeface="Wingdings" pitchFamily="2" charset="2"/>
              <a:buNone/>
            </a:pPr>
            <a:endParaRPr lang="ko-KR" altLang="en-US" dirty="0" smtClean="0">
              <a:ea typeface="Gulim" pitchFamily="34" charset="-127"/>
            </a:endParaRPr>
          </a:p>
        </p:txBody>
      </p:sp>
      <p:pic>
        <p:nvPicPr>
          <p:cNvPr id="6" name="그림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22201"/>
            <a:ext cx="4533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98400" y="163513"/>
            <a:ext cx="8486775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dirty="0" err="1" smtClean="0">
                <a:ea typeface="SimSun" pitchFamily="2" charset="-122"/>
              </a:rPr>
              <a:t>Dalvik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Java Virtual Machine </a:t>
            </a:r>
            <a:r>
              <a:rPr lang="en-US" altLang="zh-CN" dirty="0" smtClean="0">
                <a:ea typeface="SimSun" pitchFamily="2" charset="-122"/>
              </a:rPr>
              <a:t>(JVM)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71425" y="1412875"/>
            <a:ext cx="17272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Java Source </a:t>
            </a: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Code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71425" y="2708275"/>
            <a:ext cx="17272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Java Byte </a:t>
            </a: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Code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888" y="5229200"/>
            <a:ext cx="1800200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Java Virtual Machine (JVM)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56200" y="1412875"/>
            <a:ext cx="17272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Java Source </a:t>
            </a: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Code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356200" y="2708275"/>
            <a:ext cx="17272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Java Byte </a:t>
            </a: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Code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356200" y="4005263"/>
            <a:ext cx="1727200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9EAF6"/>
              </a:gs>
              <a:gs pos="64999">
                <a:srgbClr val="C6C9E5"/>
              </a:gs>
              <a:gs pos="100000">
                <a:srgbClr val="ACB1DC"/>
              </a:gs>
            </a:gsLst>
            <a:lin ang="5400000" scaled="1"/>
          </a:gradFill>
          <a:ln w="9525">
            <a:solidFill>
              <a:srgbClr val="0E2A7E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</a:rPr>
              <a:t>Dalvik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 Byte </a:t>
            </a: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56200" y="5229225"/>
            <a:ext cx="1800225" cy="936625"/>
          </a:xfrm>
          <a:prstGeom prst="rect">
            <a:avLst/>
          </a:prstGeom>
          <a:gradFill rotWithShape="1">
            <a:gsLst>
              <a:gs pos="0">
                <a:srgbClr val="002BA5"/>
              </a:gs>
              <a:gs pos="20000">
                <a:srgbClr val="032CA2"/>
              </a:gs>
              <a:gs pos="100000">
                <a:srgbClr val="001F7B"/>
              </a:gs>
            </a:gsLst>
            <a:lin ang="5400000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Dalvik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Virtual Machine (VM)</a:t>
            </a: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819125" y="2349500"/>
            <a:ext cx="503238" cy="28733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AFAF"/>
              </a:gs>
              <a:gs pos="20000">
                <a:srgbClr val="00AAAA"/>
              </a:gs>
              <a:gs pos="100000">
                <a:srgbClr val="008181"/>
              </a:gs>
            </a:gsLst>
            <a:lin ang="5400000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>
            <a:off x="6003900" y="2349500"/>
            <a:ext cx="503238" cy="28733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AFAF"/>
              </a:gs>
              <a:gs pos="20000">
                <a:srgbClr val="00AAAA"/>
              </a:gs>
              <a:gs pos="100000">
                <a:srgbClr val="008181"/>
              </a:gs>
            </a:gsLst>
            <a:lin ang="5400000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>
            <a:off x="6040413" y="3644900"/>
            <a:ext cx="504825" cy="28892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AFAF"/>
              </a:gs>
              <a:gs pos="20000">
                <a:srgbClr val="00AAAA"/>
              </a:gs>
              <a:gs pos="100000">
                <a:srgbClr val="008181"/>
              </a:gs>
            </a:gsLst>
            <a:lin ang="5400000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>
            <a:off x="6040413" y="4868863"/>
            <a:ext cx="504825" cy="28892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AFAF"/>
              </a:gs>
              <a:gs pos="20000">
                <a:srgbClr val="00AAAA"/>
              </a:gs>
              <a:gs pos="100000">
                <a:srgbClr val="008181"/>
              </a:gs>
            </a:gsLst>
            <a:lin ang="5400000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1035025" y="3716338"/>
            <a:ext cx="0" cy="136842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898625" y="21336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Java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Compiler</a:t>
            </a:r>
          </a:p>
        </p:txBody>
      </p:sp>
      <p:sp>
        <p:nvSpPr>
          <p:cNvPr id="19" name="TextBox 46"/>
          <p:cNvSpPr txBox="1">
            <a:spLocks noChangeArrowheads="1"/>
          </p:cNvSpPr>
          <p:nvPr/>
        </p:nvSpPr>
        <p:spPr bwMode="auto">
          <a:xfrm>
            <a:off x="7300888" y="2060575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Java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Compiler</a:t>
            </a:r>
          </a:p>
        </p:txBody>
      </p:sp>
      <p:sp>
        <p:nvSpPr>
          <p:cNvPr id="20" name="TextBox 48"/>
          <p:cNvSpPr txBox="1">
            <a:spLocks noChangeArrowheads="1"/>
          </p:cNvSpPr>
          <p:nvPr/>
        </p:nvSpPr>
        <p:spPr bwMode="auto">
          <a:xfrm>
            <a:off x="7304063" y="350043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Dex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Compiler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38263" y="4005263"/>
            <a:ext cx="1544637" cy="646112"/>
          </a:xfrm>
          <a:prstGeom prst="rect">
            <a:avLst/>
          </a:prstGeom>
          <a:gradFill rotWithShape="1">
            <a:gsLst>
              <a:gs pos="0">
                <a:srgbClr val="FAE6E6"/>
              </a:gs>
              <a:gs pos="64999">
                <a:srgbClr val="F1BFBF"/>
              </a:gs>
              <a:gs pos="100000">
                <a:srgbClr val="EDA3A3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Stack-based</a:t>
            </a:r>
          </a:p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byte-code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321525" y="4652963"/>
            <a:ext cx="1851025" cy="646112"/>
          </a:xfrm>
          <a:prstGeom prst="rect">
            <a:avLst/>
          </a:prstGeom>
          <a:gradFill rotWithShape="1">
            <a:gsLst>
              <a:gs pos="0">
                <a:srgbClr val="FAE6E6"/>
              </a:gs>
              <a:gs pos="64999">
                <a:srgbClr val="F1BFBF"/>
              </a:gs>
              <a:gs pos="100000">
                <a:srgbClr val="EDA3A3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Register-based</a:t>
            </a:r>
          </a:p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byte-code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0" y="2420939"/>
            <a:ext cx="8955063" cy="71436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474888" y="1628775"/>
            <a:ext cx="2443162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Java Standard Edition</a:t>
            </a:r>
          </a:p>
        </p:txBody>
      </p:sp>
    </p:spTree>
    <p:extLst>
      <p:ext uri="{BB962C8B-B14F-4D97-AF65-F5344CB8AC3E}">
        <p14:creationId xmlns:p14="http://schemas.microsoft.com/office/powerpoint/2010/main" val="31197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077200" cy="484187"/>
          </a:xfrm>
        </p:spPr>
        <p:txBody>
          <a:bodyPr lIns="90487" tIns="44450" rIns="90487" bIns="44450">
            <a:normAutofit fontScale="90000"/>
          </a:bodyPr>
          <a:lstStyle/>
          <a:p>
            <a:pPr eaLnBrk="1" hangingPunct="1"/>
            <a:r>
              <a:rPr lang="en-US" altLang="ko-KR" sz="4000" dirty="0" smtClean="0">
                <a:solidFill>
                  <a:schemeClr val="tx1">
                    <a:lumMod val="50000"/>
                  </a:schemeClr>
                </a:solidFill>
                <a:ea typeface="Gulim" pitchFamily="34" charset="-127"/>
              </a:rPr>
              <a:t>Android S/W Stack – Linux Kernel</a:t>
            </a:r>
            <a:endParaRPr lang="ko-KR" altLang="en-US" sz="4000" dirty="0" smtClean="0">
              <a:solidFill>
                <a:schemeClr val="tx1">
                  <a:lumMod val="50000"/>
                </a:schemeClr>
              </a:solidFill>
              <a:ea typeface="Gulim" pitchFamily="34" charset="-127"/>
            </a:endParaRPr>
          </a:p>
        </p:txBody>
      </p:sp>
      <p:pic>
        <p:nvPicPr>
          <p:cNvPr id="5" name="내용 개체 틀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2084388" cy="1111250"/>
          </a:xfrm>
        </p:spPr>
      </p:pic>
      <p:pic>
        <p:nvPicPr>
          <p:cNvPr id="6" name="그림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7132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19100" y="3124200"/>
            <a:ext cx="8648700" cy="353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92100" indent="-292100" eaLnBrk="1" latinLnBrk="1" hangingPunct="1">
              <a:lnSpc>
                <a:spcPts val="26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Wingdings" pitchFamily="82" charset="2"/>
              <a:buChar char="l"/>
              <a:defRPr/>
            </a:pPr>
            <a:r>
              <a:rPr lang="en-US" sz="2000" kern="0" dirty="0">
                <a:latin typeface="+mn-lt"/>
              </a:rPr>
              <a:t>Relying on Linux Kernel 2.6 for core system services</a:t>
            </a:r>
          </a:p>
          <a:p>
            <a:pPr marL="749300" lvl="1" indent="-292100" eaLnBrk="1" latinLnBrk="1" hangingPunct="1">
              <a:lnSpc>
                <a:spcPts val="26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000" kern="0" dirty="0">
                <a:latin typeface="+mn-lt"/>
              </a:rPr>
              <a:t>Memory and Process Management</a:t>
            </a:r>
          </a:p>
          <a:p>
            <a:pPr marL="749300" lvl="1" indent="-292100" eaLnBrk="1" latinLnBrk="1" hangingPunct="1">
              <a:lnSpc>
                <a:spcPts val="26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000" kern="0" dirty="0">
                <a:latin typeface="+mn-lt"/>
              </a:rPr>
              <a:t>Network Stack</a:t>
            </a:r>
          </a:p>
          <a:p>
            <a:pPr marL="749300" lvl="1" indent="-292100" eaLnBrk="1" latinLnBrk="1" hangingPunct="1">
              <a:lnSpc>
                <a:spcPts val="26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000" kern="0" dirty="0">
                <a:latin typeface="+mn-lt"/>
              </a:rPr>
              <a:t>Driver Model</a:t>
            </a:r>
          </a:p>
          <a:p>
            <a:pPr marL="749300" lvl="1" indent="-292100" eaLnBrk="1" latinLnBrk="1" hangingPunct="1">
              <a:lnSpc>
                <a:spcPts val="26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000" kern="0" dirty="0">
                <a:latin typeface="+mn-lt"/>
              </a:rPr>
              <a:t>Security</a:t>
            </a:r>
          </a:p>
          <a:p>
            <a:pPr marL="292100" indent="-292100" eaLnBrk="1" latinLnBrk="1" hangingPunct="1">
              <a:lnSpc>
                <a:spcPts val="26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Wingdings" pitchFamily="82" charset="2"/>
              <a:buChar char="l"/>
              <a:defRPr/>
            </a:pPr>
            <a:r>
              <a:rPr lang="en-US" sz="2000" kern="0" dirty="0">
                <a:latin typeface="+mn-lt"/>
              </a:rPr>
              <a:t>Providing an abstraction layer between the H/W and the rest of the S/W stack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2785334"/>
            <a:ext cx="3024187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Built on top of </a:t>
            </a:r>
            <a:r>
              <a:rPr lang="en-US" sz="2400" b="1" dirty="0"/>
              <a:t>Linux kernel</a:t>
            </a:r>
            <a:r>
              <a:rPr lang="en-US" sz="2400" dirty="0"/>
              <a:t> (v. 2.6-3.0)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Advantages: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b="1" dirty="0"/>
              <a:t>Portability</a:t>
            </a:r>
            <a:r>
              <a:rPr lang="en-US" dirty="0"/>
              <a:t> </a:t>
            </a:r>
            <a:r>
              <a:rPr lang="en-US" sz="1600" dirty="0"/>
              <a:t>(i.e. easy to compile on different </a:t>
            </a:r>
            <a:r>
              <a:rPr lang="en-US" sz="1600" dirty="0" err="1"/>
              <a:t>harwdare</a:t>
            </a:r>
            <a:r>
              <a:rPr lang="en-US" sz="1600" dirty="0"/>
              <a:t> architectures)</a:t>
            </a:r>
          </a:p>
          <a:p>
            <a:pPr marL="285750" indent="-285750">
              <a:buFont typeface="Wingdings" charset="2"/>
              <a:buChar char="Ø"/>
              <a:defRPr/>
            </a:pPr>
            <a:endParaRPr lang="en-US" dirty="0"/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b="1" dirty="0"/>
              <a:t>Security</a:t>
            </a:r>
            <a:r>
              <a:rPr lang="en-US" dirty="0"/>
              <a:t> </a:t>
            </a:r>
            <a:r>
              <a:rPr lang="en-US" sz="1600" dirty="0"/>
              <a:t>(e.g. secure multi-process environment)</a:t>
            </a:r>
          </a:p>
          <a:p>
            <a:pPr marL="285750" indent="-285750">
              <a:buFont typeface="Wingdings" charset="2"/>
              <a:buChar char="Ø"/>
              <a:defRPr/>
            </a:pPr>
            <a:endParaRPr lang="en-US" dirty="0"/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b="1" dirty="0"/>
              <a:t>Power</a:t>
            </a:r>
            <a:r>
              <a:rPr lang="en-US" dirty="0"/>
              <a:t> Management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Android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developer.android.com/studio/index.html</a:t>
            </a:r>
            <a:endParaRPr lang="tr-TR" dirty="0" smtClean="0"/>
          </a:p>
          <a:p>
            <a:endParaRPr lang="tr-TR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CMPE419 AU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87766"/>
            <a:ext cx="4381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55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457200" y="7469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mtClean="0"/>
              <a:t>Android Application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2605881"/>
            <a:ext cx="2438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00400" y="3139281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Eclipse 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2605881"/>
            <a:ext cx="1676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791200" y="298688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Android</a:t>
            </a:r>
          </a:p>
          <a:p>
            <a:pPr algn="ctr" eaLnBrk="1" hangingPunct="1"/>
            <a:r>
              <a:rPr lang="en-US" altLang="en-US">
                <a:latin typeface="Calibri" pitchFamily="34" charset="0"/>
              </a:rPr>
              <a:t>SDK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4587081"/>
            <a:ext cx="1676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200400" y="504428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Android</a:t>
            </a:r>
          </a:p>
          <a:p>
            <a:pPr algn="ctr" eaLnBrk="1" hangingPunct="1"/>
            <a:r>
              <a:rPr lang="en-US" altLang="en-US">
                <a:latin typeface="Calibri" pitchFamily="34" charset="0"/>
              </a:rPr>
              <a:t>Emulator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2600" y="4587081"/>
            <a:ext cx="1676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791200" y="4891881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Android</a:t>
            </a:r>
          </a:p>
          <a:p>
            <a:pPr algn="ctr" eaLnBrk="1" hangingPunct="1"/>
            <a:r>
              <a:rPr lang="en-US" altLang="en-US">
                <a:latin typeface="Calibri" pitchFamily="34" charset="0"/>
              </a:rPr>
              <a:t>Mobile</a:t>
            </a:r>
          </a:p>
          <a:p>
            <a:pPr algn="ctr" eaLnBrk="1" hangingPunct="1"/>
            <a:r>
              <a:rPr lang="en-US" altLang="en-US">
                <a:latin typeface="Calibri" pitchFamily="34" charset="0"/>
              </a:rPr>
              <a:t>Device</a:t>
            </a:r>
          </a:p>
        </p:txBody>
      </p:sp>
      <p:cxnSp>
        <p:nvCxnSpPr>
          <p:cNvPr id="13" name="Straight Connector 12"/>
          <p:cNvCxnSpPr>
            <a:stCxn id="5" idx="3"/>
            <a:endCxn id="7" idx="1"/>
          </p:cNvCxnSpPr>
          <p:nvPr/>
        </p:nvCxnSpPr>
        <p:spPr>
          <a:xfrm>
            <a:off x="5029200" y="3367881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9200" y="4129881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2"/>
            <a:endCxn id="9" idx="0"/>
          </p:cNvCxnSpPr>
          <p:nvPr/>
        </p:nvCxnSpPr>
        <p:spPr>
          <a:xfrm rot="5400000">
            <a:off x="3581400" y="4358481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304800" y="95726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mtClean="0"/>
              <a:t>Android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654424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62000" y="3654424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Android Manifest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721224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62000" y="4721224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Resource XML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3273424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743200" y="3425824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Java Source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0800" y="4264024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743200" y="4264024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Generated Class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4264024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572000" y="4264024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Java Compiler</a:t>
            </a:r>
          </a:p>
        </p:txBody>
      </p:sp>
      <p:cxnSp>
        <p:nvCxnSpPr>
          <p:cNvPr id="15" name="Elbow Connector 14"/>
          <p:cNvCxnSpPr>
            <a:stCxn id="5" idx="3"/>
            <a:endCxn id="11" idx="1"/>
          </p:cNvCxnSpPr>
          <p:nvPr/>
        </p:nvCxnSpPr>
        <p:spPr>
          <a:xfrm>
            <a:off x="2209800" y="3959224"/>
            <a:ext cx="381000" cy="609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3"/>
            <a:endCxn id="11" idx="1"/>
          </p:cNvCxnSpPr>
          <p:nvPr/>
        </p:nvCxnSpPr>
        <p:spPr>
          <a:xfrm flipV="1">
            <a:off x="2209800" y="4568824"/>
            <a:ext cx="381000" cy="457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90800" y="5254624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49"/>
          <p:cNvSpPr txBox="1">
            <a:spLocks noChangeArrowheads="1"/>
          </p:cNvSpPr>
          <p:nvPr/>
        </p:nvSpPr>
        <p:spPr bwMode="auto">
          <a:xfrm>
            <a:off x="2743200" y="5254624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Android Libraries</a:t>
            </a:r>
          </a:p>
        </p:txBody>
      </p:sp>
      <p:cxnSp>
        <p:nvCxnSpPr>
          <p:cNvPr id="19" name="Straight Connector 18"/>
          <p:cNvCxnSpPr>
            <a:stCxn id="11" idx="3"/>
            <a:endCxn id="14" idx="1"/>
          </p:cNvCxnSpPr>
          <p:nvPr/>
        </p:nvCxnSpPr>
        <p:spPr>
          <a:xfrm>
            <a:off x="4191000" y="4568824"/>
            <a:ext cx="381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3"/>
            <a:endCxn id="14" idx="1"/>
          </p:cNvCxnSpPr>
          <p:nvPr/>
        </p:nvCxnSpPr>
        <p:spPr>
          <a:xfrm>
            <a:off x="4191000" y="3578224"/>
            <a:ext cx="381000" cy="10096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7" idx="3"/>
            <a:endCxn id="14" idx="1"/>
          </p:cNvCxnSpPr>
          <p:nvPr/>
        </p:nvCxnSpPr>
        <p:spPr>
          <a:xfrm flipV="1">
            <a:off x="4191000" y="4587874"/>
            <a:ext cx="381000" cy="9715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172200" y="4264024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70"/>
          <p:cNvSpPr txBox="1">
            <a:spLocks noChangeArrowheads="1"/>
          </p:cNvSpPr>
          <p:nvPr/>
        </p:nvSpPr>
        <p:spPr bwMode="auto">
          <a:xfrm>
            <a:off x="6172200" y="4264024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.dex</a:t>
            </a:r>
          </a:p>
          <a:p>
            <a:pPr algn="ctr" eaLnBrk="1" hangingPunct="1"/>
            <a:r>
              <a:rPr lang="en-US" altLang="en-US">
                <a:latin typeface="Calibri" pitchFamily="34" charset="0"/>
              </a:rPr>
              <a:t>File</a:t>
            </a:r>
          </a:p>
        </p:txBody>
      </p:sp>
      <p:cxnSp>
        <p:nvCxnSpPr>
          <p:cNvPr id="24" name="Straight Connector 23"/>
          <p:cNvCxnSpPr>
            <a:stCxn id="14" idx="3"/>
            <a:endCxn id="23" idx="1"/>
          </p:cNvCxnSpPr>
          <p:nvPr/>
        </p:nvCxnSpPr>
        <p:spPr>
          <a:xfrm>
            <a:off x="5867400" y="4587874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43800" y="4264024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74"/>
          <p:cNvSpPr txBox="1">
            <a:spLocks noChangeArrowheads="1"/>
          </p:cNvSpPr>
          <p:nvPr/>
        </p:nvSpPr>
        <p:spPr bwMode="auto">
          <a:xfrm>
            <a:off x="7543800" y="4264024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Dalvik</a:t>
            </a:r>
          </a:p>
          <a:p>
            <a:pPr algn="ctr" eaLnBrk="1" hangingPunct="1"/>
            <a:r>
              <a:rPr lang="en-US" altLang="en-US">
                <a:latin typeface="Calibri" pitchFamily="34" charset="0"/>
              </a:rPr>
              <a:t>VM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Applications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Design</a:t>
            </a:r>
          </a:p>
        </p:txBody>
      </p:sp>
      <p:sp>
        <p:nvSpPr>
          <p:cNvPr id="33796" name="Segnaposto contenuto 4"/>
          <p:cNvSpPr>
            <a:spLocks noGrp="1"/>
          </p:cNvSpPr>
          <p:nvPr>
            <p:ph idx="1"/>
          </p:nvPr>
        </p:nvSpPr>
        <p:spPr>
          <a:xfrm>
            <a:off x="3650744" y="2098675"/>
            <a:ext cx="5183420" cy="3959225"/>
          </a:xfrm>
        </p:spPr>
        <p:txBody>
          <a:bodyPr/>
          <a:lstStyle/>
          <a:p>
            <a:pPr eaLnBrk="1" hangingPunct="1">
              <a:buFont typeface="Wingdings" charset="2"/>
              <a:buChar char="Ø"/>
              <a:defRPr/>
            </a:pPr>
            <a:r>
              <a:rPr lang="it-IT" sz="2800" b="1" dirty="0" err="1" smtClean="0"/>
              <a:t>Activities</a:t>
            </a:r>
            <a:endParaRPr lang="it-IT" sz="2800" dirty="0" smtClean="0"/>
          </a:p>
          <a:p>
            <a:pPr marL="0" indent="0" eaLnBrk="1" hangingPunct="1">
              <a:buFont typeface="Wingdings" charset="0"/>
              <a:buNone/>
              <a:defRPr/>
            </a:pPr>
            <a:endParaRPr lang="it-IT" sz="1800" dirty="0" smtClean="0"/>
          </a:p>
          <a:p>
            <a:pPr eaLnBrk="1" hangingPunct="1">
              <a:buFont typeface="Wingdings" charset="2"/>
              <a:buChar char="Ø"/>
              <a:defRPr/>
            </a:pPr>
            <a:r>
              <a:rPr lang="it-IT" sz="2800" b="1" dirty="0" err="1" smtClean="0"/>
              <a:t>Intents</a:t>
            </a:r>
            <a:endParaRPr lang="it-IT" sz="2800" dirty="0"/>
          </a:p>
          <a:p>
            <a:pPr eaLnBrk="1" hangingPunct="1">
              <a:buFont typeface="Wingdings" charset="2"/>
              <a:buChar char="Ø"/>
              <a:defRPr/>
            </a:pPr>
            <a:endParaRPr lang="it-IT" sz="1200" dirty="0"/>
          </a:p>
          <a:p>
            <a:pPr eaLnBrk="1" hangingPunct="1">
              <a:buFont typeface="Wingdings" charset="2"/>
              <a:buChar char="Ø"/>
              <a:defRPr/>
            </a:pPr>
            <a:r>
              <a:rPr lang="it-IT" sz="2800" b="1" dirty="0" smtClean="0"/>
              <a:t>Services</a:t>
            </a:r>
            <a:endParaRPr lang="it-IT" sz="2800" dirty="0" smtClean="0"/>
          </a:p>
          <a:p>
            <a:pPr eaLnBrk="1" hangingPunct="1">
              <a:buFont typeface="Wingdings" charset="2"/>
              <a:buChar char="Ø"/>
              <a:defRPr/>
            </a:pPr>
            <a:endParaRPr lang="it-IT" sz="1200" dirty="0" smtClean="0"/>
          </a:p>
          <a:p>
            <a:pPr eaLnBrk="1" hangingPunct="1">
              <a:buFont typeface="Wingdings" charset="2"/>
              <a:buChar char="Ø"/>
              <a:defRPr/>
            </a:pPr>
            <a:r>
              <a:rPr lang="it-IT" sz="2800" b="1" dirty="0" smtClean="0"/>
              <a:t>Content Providers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it-IT" sz="1200" b="1" dirty="0" smtClean="0"/>
          </a:p>
          <a:p>
            <a:pPr eaLnBrk="1" hangingPunct="1">
              <a:buFont typeface="Wingdings" charset="2"/>
              <a:buChar char="Ø"/>
              <a:defRPr/>
            </a:pPr>
            <a:r>
              <a:rPr lang="it-IT" sz="2800" b="1" dirty="0"/>
              <a:t> </a:t>
            </a:r>
            <a:r>
              <a:rPr lang="it-IT" sz="2800" b="1" dirty="0" smtClean="0"/>
              <a:t>Broadcast </a:t>
            </a:r>
            <a:r>
              <a:rPr lang="it-IT" sz="2800" b="1" dirty="0" err="1" smtClean="0"/>
              <a:t>Receivers</a:t>
            </a:r>
            <a:endParaRPr lang="it-IT" sz="2800" b="1" dirty="0" smtClean="0"/>
          </a:p>
          <a:p>
            <a:pPr marL="0" indent="0" eaLnBrk="1" hangingPunct="1">
              <a:buFont typeface="Wingdings" charset="0"/>
              <a:buNone/>
              <a:defRPr/>
            </a:pPr>
            <a:endParaRPr lang="it-IT" sz="2800" dirty="0" smtClean="0"/>
          </a:p>
          <a:p>
            <a:pPr eaLnBrk="1" hangingPunct="1">
              <a:buFont typeface="Wingdings" charset="2"/>
              <a:buChar char="Ø"/>
              <a:defRPr/>
            </a:pPr>
            <a:endParaRPr lang="it-IT" sz="1600" dirty="0"/>
          </a:p>
        </p:txBody>
      </p:sp>
      <p:pic>
        <p:nvPicPr>
          <p:cNvPr id="21509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00213"/>
            <a:ext cx="276688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07885" y="1341438"/>
            <a:ext cx="3759234" cy="461665"/>
          </a:xfrm>
          <a:prstGeom prst="rect">
            <a:avLst/>
          </a:prstGeom>
          <a:gradFill rotWithShape="1">
            <a:gsLst>
              <a:gs pos="0">
                <a:srgbClr val="FAE6E6"/>
              </a:gs>
              <a:gs pos="64999">
                <a:srgbClr val="F1BFBF"/>
              </a:gs>
              <a:gs pos="100000">
                <a:srgbClr val="EDA3A3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dk1"/>
                </a:solidFill>
                <a:latin typeface="+mn-lt"/>
                <a:ea typeface="+mn-ea"/>
              </a:rPr>
              <a:t>APPLICATION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+mn-lt"/>
                <a:ea typeface="+mn-ea"/>
              </a:rPr>
              <a:t>COMPONENTS</a:t>
            </a:r>
            <a:endParaRPr 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28600" y="1219200"/>
            <a:ext cx="8077200" cy="1905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smtClean="0"/>
              <a:t>Web Apps vs. </a:t>
            </a:r>
            <a:br>
              <a:rPr lang="en-US" sz="5000" smtClean="0"/>
            </a:br>
            <a:r>
              <a:rPr lang="en-US" sz="5000" smtClean="0"/>
              <a:t>Android Apps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278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86337" y="1557339"/>
            <a:ext cx="1899656" cy="410368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Lucida Console"/>
              <a:cs typeface="Lucida Console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2372" y="1773239"/>
            <a:ext cx="1900925" cy="410368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Lucida Console"/>
              <a:cs typeface="Lucida Console"/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Activities</a:t>
            </a:r>
          </a:p>
        </p:txBody>
      </p:sp>
      <p:sp>
        <p:nvSpPr>
          <p:cNvPr id="22534" name="Segnaposto contenuto 4"/>
          <p:cNvSpPr>
            <a:spLocks noGrp="1"/>
          </p:cNvSpPr>
          <p:nvPr>
            <p:ph idx="1"/>
          </p:nvPr>
        </p:nvSpPr>
        <p:spPr>
          <a:xfrm>
            <a:off x="2918054" y="1341438"/>
            <a:ext cx="6242453" cy="5111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An </a:t>
            </a:r>
            <a:r>
              <a:rPr lang="it-IT" altLang="en-US" sz="2800" b="1" smtClean="0">
                <a:ea typeface="ＭＳ Ｐゴシック" pitchFamily="34" charset="-128"/>
              </a:rPr>
              <a:t>Activity</a:t>
            </a:r>
            <a:r>
              <a:rPr lang="it-IT" altLang="en-US" sz="2800" smtClean="0">
                <a:ea typeface="ＭＳ Ｐゴシック" pitchFamily="34" charset="-128"/>
              </a:rPr>
              <a:t> corresponds to a </a:t>
            </a:r>
            <a:r>
              <a:rPr lang="it-IT" altLang="en-US" sz="2800" b="1" smtClean="0">
                <a:ea typeface="ＭＳ Ｐゴシック" pitchFamily="34" charset="-128"/>
              </a:rPr>
              <a:t>single screen </a:t>
            </a:r>
            <a:r>
              <a:rPr lang="it-IT" altLang="en-US" sz="2800" smtClean="0">
                <a:ea typeface="ＭＳ Ｐゴシック" pitchFamily="34" charset="-128"/>
              </a:rPr>
              <a:t>of the </a:t>
            </a:r>
            <a:r>
              <a:rPr lang="it-IT" altLang="en-US" sz="2800" b="1" smtClean="0">
                <a:ea typeface="ＭＳ Ｐゴシック" pitchFamily="34" charset="-128"/>
              </a:rPr>
              <a:t>Application</a:t>
            </a:r>
            <a:r>
              <a:rPr lang="it-IT" altLang="en-US" sz="2800" smtClean="0">
                <a:ea typeface="ＭＳ Ｐゴシック" pitchFamily="34" charset="-128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16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An Application can be composed of </a:t>
            </a:r>
            <a:r>
              <a:rPr lang="it-IT" altLang="en-US" sz="2800" i="1" smtClean="0">
                <a:ea typeface="ＭＳ Ｐゴシック" pitchFamily="34" charset="-128"/>
              </a:rPr>
              <a:t>multiples screens </a:t>
            </a:r>
            <a:r>
              <a:rPr lang="it-IT" altLang="en-US" sz="2800" smtClean="0">
                <a:ea typeface="ＭＳ Ｐゴシック" pitchFamily="34" charset="-128"/>
              </a:rPr>
              <a:t>(Activities). 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16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The </a:t>
            </a:r>
            <a:r>
              <a:rPr lang="it-IT" altLang="en-US" sz="2800" b="1" smtClean="0">
                <a:ea typeface="ＭＳ Ｐゴシック" pitchFamily="34" charset="-128"/>
              </a:rPr>
              <a:t>Home Activity</a:t>
            </a:r>
            <a:r>
              <a:rPr lang="it-IT" altLang="en-US" sz="2800" smtClean="0">
                <a:ea typeface="ＭＳ Ｐゴシック" pitchFamily="34" charset="-128"/>
              </a:rPr>
              <a:t> is shown when the user launches an application.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16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Different activities can exhange information one with each other.</a:t>
            </a:r>
            <a:r>
              <a:rPr lang="it-IT" altLang="en-US" sz="2800" b="1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9676" y="1989139"/>
            <a:ext cx="1900925" cy="410368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Lucida Console"/>
                <a:cs typeface="Lucida Console"/>
              </a:rPr>
              <a:t>Hello World!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676" y="2349500"/>
            <a:ext cx="1900925" cy="503238"/>
          </a:xfrm>
          <a:prstGeom prst="rect">
            <a:avLst/>
          </a:prstGeom>
          <a:solidFill>
            <a:srgbClr val="FF7070"/>
          </a:soli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Android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HelloWorld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43480" y="3213100"/>
            <a:ext cx="1094588" cy="431800"/>
          </a:xfrm>
          <a:prstGeom prst="rect">
            <a:avLst/>
          </a:prstGeom>
          <a:solidFill>
            <a:srgbClr val="90909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Button1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Activities</a:t>
            </a:r>
          </a:p>
        </p:txBody>
      </p:sp>
      <p:sp>
        <p:nvSpPr>
          <p:cNvPr id="23556" name="Segnaposto contenuto 4"/>
          <p:cNvSpPr>
            <a:spLocks noGrp="1"/>
          </p:cNvSpPr>
          <p:nvPr>
            <p:ph idx="1"/>
          </p:nvPr>
        </p:nvSpPr>
        <p:spPr>
          <a:xfrm>
            <a:off x="712372" y="1268414"/>
            <a:ext cx="8143378" cy="223202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Each activity is composed by a list of </a:t>
            </a:r>
            <a:r>
              <a:rPr lang="it-IT" altLang="en-US" sz="2800" i="1" smtClean="0">
                <a:ea typeface="ＭＳ Ｐゴシック" pitchFamily="34" charset="-128"/>
              </a:rPr>
              <a:t>graphics components</a:t>
            </a:r>
            <a:r>
              <a:rPr lang="it-IT" altLang="en-US" sz="2800" smtClean="0">
                <a:ea typeface="ＭＳ Ｐゴシック" pitchFamily="34" charset="-128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Some of these components (also called </a:t>
            </a:r>
            <a:r>
              <a:rPr lang="it-IT" altLang="en-US" sz="2800" b="1" smtClean="0">
                <a:ea typeface="ＭＳ Ｐゴシック" pitchFamily="34" charset="-128"/>
              </a:rPr>
              <a:t>Views</a:t>
            </a:r>
            <a:r>
              <a:rPr lang="it-IT" altLang="en-US" sz="2800" smtClean="0">
                <a:ea typeface="ＭＳ Ｐゴシック" pitchFamily="34" charset="-128"/>
              </a:rPr>
              <a:t>) can interact with the user by handling </a:t>
            </a:r>
            <a:r>
              <a:rPr lang="it-IT" altLang="en-US" sz="2800" b="1" smtClean="0">
                <a:ea typeface="ＭＳ Ｐゴシック" pitchFamily="34" charset="-128"/>
              </a:rPr>
              <a:t>events</a:t>
            </a:r>
            <a:r>
              <a:rPr lang="it-IT" altLang="en-US" sz="2800" smtClean="0">
                <a:ea typeface="ＭＳ Ｐゴシック" pitchFamily="34" charset="-128"/>
              </a:rPr>
              <a:t> </a:t>
            </a:r>
            <a:r>
              <a:rPr lang="it-IT" altLang="en-US" sz="2400" smtClean="0">
                <a:ea typeface="ＭＳ Ｐゴシック" pitchFamily="34" charset="-128"/>
              </a:rPr>
              <a:t>(e.g. Buttons)</a:t>
            </a:r>
            <a:r>
              <a:rPr lang="it-IT" altLang="en-US" sz="2800" smtClean="0">
                <a:ea typeface="ＭＳ Ｐゴシック" pitchFamily="34" charset="-128"/>
              </a:rPr>
              <a:t>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u="sng" smtClean="0">
                <a:ea typeface="ＭＳ Ｐゴシック" pitchFamily="34" charset="-128"/>
              </a:rPr>
              <a:t>Two ways </a:t>
            </a:r>
            <a:r>
              <a:rPr lang="it-IT" altLang="en-US" sz="2800" smtClean="0">
                <a:ea typeface="ＭＳ Ｐゴシック" pitchFamily="34" charset="-128"/>
              </a:rPr>
              <a:t>to build the graphic interface: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5370" y="4292600"/>
            <a:ext cx="6592829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smtClean="0">
                <a:solidFill>
                  <a:srgbClr val="163794"/>
                </a:solidFill>
              </a:rPr>
              <a:t>Example:</a:t>
            </a:r>
          </a:p>
          <a:p>
            <a:pPr eaLnBrk="1" hangingPunct="1">
              <a:defRPr/>
            </a:pPr>
            <a:endParaRPr lang="en-US" altLang="en-US" sz="1800" smtClean="0">
              <a:solidFill>
                <a:srgbClr val="163794"/>
              </a:solidFill>
            </a:endParaRPr>
          </a:p>
          <a:p>
            <a:pPr eaLnBrk="1" hangingPunct="1">
              <a:defRPr/>
            </a:pPr>
            <a:r>
              <a:rPr lang="en-US" altLang="en-US" smtClean="0">
                <a:solidFill>
                  <a:srgbClr val="163794"/>
                </a:solidFill>
                <a:latin typeface="Lucida Console" pitchFamily="49" charset="0"/>
              </a:rPr>
              <a:t>Button button=new Button (this);</a:t>
            </a:r>
          </a:p>
          <a:p>
            <a:pPr eaLnBrk="1" hangingPunct="1">
              <a:defRPr/>
            </a:pPr>
            <a:r>
              <a:rPr lang="en-US" altLang="en-US" smtClean="0">
                <a:solidFill>
                  <a:srgbClr val="163794"/>
                </a:solidFill>
                <a:latin typeface="Lucida Console" pitchFamily="49" charset="0"/>
              </a:rPr>
              <a:t>TextView text= new TextView();</a:t>
            </a:r>
          </a:p>
          <a:p>
            <a:pPr eaLnBrk="1" hangingPunct="1">
              <a:defRPr/>
            </a:pPr>
            <a:r>
              <a:rPr lang="en-US" altLang="en-US" smtClean="0">
                <a:solidFill>
                  <a:srgbClr val="163794"/>
                </a:solidFill>
                <a:latin typeface="Lucida Console" pitchFamily="49" charset="0"/>
              </a:rPr>
              <a:t>text.setText(“Hello world”);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73318" y="3573463"/>
            <a:ext cx="2924711" cy="369332"/>
          </a:xfrm>
          <a:prstGeom prst="rect">
            <a:avLst/>
          </a:prstGeom>
          <a:gradFill rotWithShape="1">
            <a:gsLst>
              <a:gs pos="0">
                <a:srgbClr val="FAE6E6"/>
              </a:gs>
              <a:gs pos="64999">
                <a:srgbClr val="F1BFBF"/>
              </a:gs>
              <a:gs pos="100000">
                <a:srgbClr val="EDA3A3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PROGRAMMATIC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 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4706" y="3633106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MainActivity.java </a:t>
            </a:r>
          </a:p>
        </p:txBody>
      </p:sp>
    </p:spTree>
    <p:extLst>
      <p:ext uri="{BB962C8B-B14F-4D97-AF65-F5344CB8AC3E}">
        <p14:creationId xmlns:p14="http://schemas.microsoft.com/office/powerpoint/2010/main" val="24765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Activities</a:t>
            </a:r>
          </a:p>
        </p:txBody>
      </p:sp>
      <p:sp>
        <p:nvSpPr>
          <p:cNvPr id="24580" name="Segnaposto contenuto 4"/>
          <p:cNvSpPr>
            <a:spLocks noGrp="1"/>
          </p:cNvSpPr>
          <p:nvPr>
            <p:ph idx="1"/>
          </p:nvPr>
        </p:nvSpPr>
        <p:spPr>
          <a:xfrm>
            <a:off x="1000621" y="1341439"/>
            <a:ext cx="8143379" cy="223202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Each activity is composed by a list of </a:t>
            </a:r>
            <a:r>
              <a:rPr lang="it-IT" altLang="en-US" sz="2800" i="1" smtClean="0">
                <a:ea typeface="ＭＳ Ｐゴシック" pitchFamily="34" charset="-128"/>
              </a:rPr>
              <a:t>graphics components</a:t>
            </a:r>
            <a:r>
              <a:rPr lang="it-IT" altLang="en-US" sz="2800" smtClean="0">
                <a:ea typeface="ＭＳ Ｐゴシック" pitchFamily="34" charset="-128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Some of these components (also called </a:t>
            </a:r>
            <a:r>
              <a:rPr lang="it-IT" altLang="en-US" sz="2800" b="1" smtClean="0">
                <a:ea typeface="ＭＳ Ｐゴシック" pitchFamily="34" charset="-128"/>
              </a:rPr>
              <a:t>Views</a:t>
            </a:r>
            <a:r>
              <a:rPr lang="it-IT" altLang="en-US" sz="2800" smtClean="0">
                <a:ea typeface="ＭＳ Ｐゴシック" pitchFamily="34" charset="-128"/>
              </a:rPr>
              <a:t>) can interact with the user by handling </a:t>
            </a:r>
            <a:r>
              <a:rPr lang="it-IT" altLang="en-US" sz="2800" b="1" smtClean="0">
                <a:ea typeface="ＭＳ Ｐゴシック" pitchFamily="34" charset="-128"/>
              </a:rPr>
              <a:t>events</a:t>
            </a:r>
            <a:r>
              <a:rPr lang="it-IT" altLang="en-US" sz="2800" smtClean="0">
                <a:ea typeface="ＭＳ Ｐゴシック" pitchFamily="34" charset="-128"/>
              </a:rPr>
              <a:t> </a:t>
            </a:r>
            <a:r>
              <a:rPr lang="it-IT" altLang="en-US" sz="2400" smtClean="0">
                <a:ea typeface="ＭＳ Ｐゴシック" pitchFamily="34" charset="-128"/>
              </a:rPr>
              <a:t>(e.g. Buttons)</a:t>
            </a:r>
            <a:r>
              <a:rPr lang="it-IT" altLang="en-US" sz="2800" smtClean="0">
                <a:ea typeface="ＭＳ Ｐゴシック" pitchFamily="34" charset="-128"/>
              </a:rPr>
              <a:t>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u="sng" smtClean="0">
                <a:ea typeface="ＭＳ Ｐゴシック" pitchFamily="34" charset="-128"/>
              </a:rPr>
              <a:t>Two ways </a:t>
            </a:r>
            <a:r>
              <a:rPr lang="it-IT" altLang="en-US" sz="2800" smtClean="0">
                <a:ea typeface="ＭＳ Ｐゴシック" pitchFamily="34" charset="-128"/>
              </a:rPr>
              <a:t>to build the graphic interface: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1729" y="4292600"/>
            <a:ext cx="7545292" cy="2616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dirty="0" smtClean="0">
                <a:solidFill>
                  <a:srgbClr val="163794"/>
                </a:solidFill>
              </a:rPr>
              <a:t>Example:</a:t>
            </a:r>
          </a:p>
          <a:p>
            <a:pPr eaLnBrk="1" hangingPunct="1">
              <a:defRPr/>
            </a:pPr>
            <a:endParaRPr lang="en-US" altLang="en-US" sz="1800" dirty="0" smtClean="0">
              <a:solidFill>
                <a:srgbClr val="163794"/>
              </a:solidFill>
            </a:endParaRPr>
          </a:p>
          <a:p>
            <a:pPr eaLnBrk="1" hangingPunct="1">
              <a:defRPr/>
            </a:pP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&lt; </a:t>
            </a:r>
            <a:r>
              <a:rPr lang="en-US" altLang="en-US" sz="1600" b="1" dirty="0" err="1" smtClean="0">
                <a:solidFill>
                  <a:srgbClr val="163794"/>
                </a:solidFill>
                <a:latin typeface="Lucida Console" pitchFamily="49" charset="0"/>
              </a:rPr>
              <a:t>TextView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 </a:t>
            </a:r>
            <a:r>
              <a:rPr lang="en-US" altLang="en-US" sz="1600" dirty="0" err="1" smtClean="0">
                <a:solidFill>
                  <a:srgbClr val="163794"/>
                </a:solidFill>
                <a:latin typeface="Lucida Console" pitchFamily="49" charset="0"/>
              </a:rPr>
              <a:t>android.text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=@string/hello” </a:t>
            </a:r>
            <a:r>
              <a:rPr lang="en-US" altLang="en-US" sz="1600" dirty="0" err="1" smtClean="0">
                <a:solidFill>
                  <a:srgbClr val="163794"/>
                </a:solidFill>
                <a:latin typeface="Lucida Console" pitchFamily="49" charset="0"/>
              </a:rPr>
              <a:t>android:textcolor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=@color/blue </a:t>
            </a:r>
            <a:r>
              <a:rPr lang="en-US" altLang="en-US" sz="1600" dirty="0" err="1" smtClean="0">
                <a:solidFill>
                  <a:srgbClr val="163794"/>
                </a:solidFill>
                <a:latin typeface="Lucida Console" pitchFamily="49" charset="0"/>
              </a:rPr>
              <a:t>android:layout_width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=“</a:t>
            </a:r>
            <a:r>
              <a:rPr lang="en-US" altLang="ja-JP" sz="1600" dirty="0" err="1" smtClean="0">
                <a:solidFill>
                  <a:srgbClr val="163794"/>
                </a:solidFill>
                <a:latin typeface="Lucida Console" pitchFamily="49" charset="0"/>
              </a:rPr>
              <a:t>fill_parent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”</a:t>
            </a:r>
            <a:r>
              <a:rPr lang="en-US" altLang="ja-JP" sz="1600" dirty="0" smtClean="0">
                <a:solidFill>
                  <a:srgbClr val="163794"/>
                </a:solidFill>
                <a:latin typeface="Lucida Console" pitchFamily="49" charset="0"/>
              </a:rPr>
              <a:t> </a:t>
            </a:r>
            <a:r>
              <a:rPr lang="en-US" altLang="ja-JP" sz="1600" dirty="0" err="1" smtClean="0">
                <a:solidFill>
                  <a:srgbClr val="163794"/>
                </a:solidFill>
                <a:latin typeface="Lucida Console" pitchFamily="49" charset="0"/>
              </a:rPr>
              <a:t>android:layout_height</a:t>
            </a:r>
            <a:r>
              <a:rPr lang="en-US" altLang="ja-JP" sz="1600" dirty="0" smtClean="0">
                <a:solidFill>
                  <a:srgbClr val="163794"/>
                </a:solidFill>
                <a:latin typeface="Lucida Console" pitchFamily="49" charset="0"/>
              </a:rPr>
              <a:t>=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“</a:t>
            </a:r>
            <a:r>
              <a:rPr lang="en-US" altLang="ja-JP" sz="1600" dirty="0" err="1" smtClean="0">
                <a:solidFill>
                  <a:srgbClr val="163794"/>
                </a:solidFill>
                <a:latin typeface="Lucida Console" pitchFamily="49" charset="0"/>
              </a:rPr>
              <a:t>wrap_content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”</a:t>
            </a:r>
            <a:r>
              <a:rPr lang="en-US" altLang="ja-JP" sz="1600" dirty="0" smtClean="0">
                <a:solidFill>
                  <a:srgbClr val="163794"/>
                </a:solidFill>
                <a:latin typeface="Lucida Console" pitchFamily="49" charset="0"/>
              </a:rPr>
              <a:t> /&gt;</a:t>
            </a:r>
          </a:p>
          <a:p>
            <a:pPr eaLnBrk="1" hangingPunct="1">
              <a:defRPr/>
            </a:pP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&lt; </a:t>
            </a:r>
            <a:r>
              <a:rPr lang="en-US" altLang="en-US" sz="1600" b="1" dirty="0" smtClean="0">
                <a:solidFill>
                  <a:srgbClr val="163794"/>
                </a:solidFill>
                <a:latin typeface="Lucida Console" pitchFamily="49" charset="0"/>
              </a:rPr>
              <a:t>Button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 android.id=“@+id/Button01” </a:t>
            </a:r>
            <a:r>
              <a:rPr lang="en-US" altLang="en-US" sz="1600" dirty="0" err="1" smtClean="0">
                <a:solidFill>
                  <a:srgbClr val="163794"/>
                </a:solidFill>
                <a:latin typeface="Lucida Console" pitchFamily="49" charset="0"/>
              </a:rPr>
              <a:t>android:textcolor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=“@color/blue” </a:t>
            </a:r>
            <a:r>
              <a:rPr lang="en-US" altLang="en-US" sz="1600" dirty="0" err="1" smtClean="0">
                <a:solidFill>
                  <a:srgbClr val="163794"/>
                </a:solidFill>
                <a:latin typeface="Lucida Console" pitchFamily="49" charset="0"/>
              </a:rPr>
              <a:t>android:layout_width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=“</a:t>
            </a:r>
            <a:r>
              <a:rPr lang="en-US" altLang="ja-JP" sz="1600" dirty="0" err="1" smtClean="0">
                <a:solidFill>
                  <a:srgbClr val="163794"/>
                </a:solidFill>
                <a:latin typeface="Lucida Console" pitchFamily="49" charset="0"/>
              </a:rPr>
              <a:t>fill_parent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”</a:t>
            </a:r>
            <a:r>
              <a:rPr lang="en-US" altLang="ja-JP" sz="1600" dirty="0" smtClean="0">
                <a:solidFill>
                  <a:srgbClr val="163794"/>
                </a:solidFill>
                <a:latin typeface="Lucida Console" pitchFamily="49" charset="0"/>
              </a:rPr>
              <a:t> </a:t>
            </a:r>
            <a:r>
              <a:rPr lang="en-US" altLang="ja-JP" sz="1600" dirty="0" err="1" smtClean="0">
                <a:solidFill>
                  <a:srgbClr val="163794"/>
                </a:solidFill>
                <a:latin typeface="Lucida Console" pitchFamily="49" charset="0"/>
              </a:rPr>
              <a:t>android:layout_height</a:t>
            </a:r>
            <a:r>
              <a:rPr lang="en-US" altLang="ja-JP" sz="1600" dirty="0" smtClean="0">
                <a:solidFill>
                  <a:srgbClr val="163794"/>
                </a:solidFill>
                <a:latin typeface="Lucida Console" pitchFamily="49" charset="0"/>
              </a:rPr>
              <a:t>=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“</a:t>
            </a:r>
            <a:r>
              <a:rPr lang="en-US" altLang="ja-JP" sz="1600" dirty="0" err="1" smtClean="0">
                <a:solidFill>
                  <a:srgbClr val="163794"/>
                </a:solidFill>
                <a:latin typeface="Lucida Console" pitchFamily="49" charset="0"/>
              </a:rPr>
              <a:t>wrap_content</a:t>
            </a:r>
            <a:r>
              <a:rPr lang="en-US" altLang="en-US" sz="1600" dirty="0" smtClean="0">
                <a:solidFill>
                  <a:srgbClr val="163794"/>
                </a:solidFill>
                <a:latin typeface="Lucida Console" pitchFamily="49" charset="0"/>
              </a:rPr>
              <a:t>”</a:t>
            </a:r>
            <a:r>
              <a:rPr lang="en-US" altLang="ja-JP" sz="1600" dirty="0" smtClean="0">
                <a:solidFill>
                  <a:srgbClr val="163794"/>
                </a:solidFill>
                <a:latin typeface="Lucida Console" pitchFamily="49" charset="0"/>
              </a:rPr>
              <a:t> /&gt;</a:t>
            </a:r>
            <a:endParaRPr lang="en-US" altLang="en-US" sz="1600" dirty="0" smtClean="0">
              <a:solidFill>
                <a:srgbClr val="163794"/>
              </a:solidFill>
              <a:latin typeface="Lucida Console" pitchFamily="49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73317" y="3573463"/>
            <a:ext cx="2567691" cy="369332"/>
          </a:xfrm>
          <a:prstGeom prst="rect">
            <a:avLst/>
          </a:prstGeom>
          <a:gradFill rotWithShape="1">
            <a:gsLst>
              <a:gs pos="0">
                <a:srgbClr val="FAE6E6"/>
              </a:gs>
              <a:gs pos="64999">
                <a:srgbClr val="F1BFBF"/>
              </a:gs>
              <a:gs pos="100000">
                <a:srgbClr val="EDA3A3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DECLARATIVE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 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3403" y="6492875"/>
            <a:ext cx="2895600" cy="365125"/>
          </a:xfrm>
        </p:spPr>
        <p:txBody>
          <a:bodyPr/>
          <a:lstStyle/>
          <a:p>
            <a:r>
              <a:rPr lang="en-US" dirty="0" smtClean="0"/>
              <a:t>CMPE419 AU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57641" y="3573463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activity_main.xml </a:t>
            </a:r>
          </a:p>
        </p:txBody>
      </p:sp>
    </p:spTree>
    <p:extLst>
      <p:ext uri="{BB962C8B-B14F-4D97-AF65-F5344CB8AC3E}">
        <p14:creationId xmlns:p14="http://schemas.microsoft.com/office/powerpoint/2010/main" val="3328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ded Corner 23"/>
          <p:cNvSpPr>
            <a:spLocks noChangeArrowheads="1"/>
          </p:cNvSpPr>
          <p:nvPr/>
        </p:nvSpPr>
        <p:spPr bwMode="auto">
          <a:xfrm>
            <a:off x="1979656" y="3709989"/>
            <a:ext cx="576500" cy="9350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00AFAF"/>
              </a:gs>
              <a:gs pos="20000">
                <a:srgbClr val="00AAAA"/>
              </a:gs>
              <a:gs pos="100000">
                <a:srgbClr val="008181"/>
              </a:gs>
            </a:gsLst>
            <a:lin ang="5400000"/>
          </a:gradFill>
          <a:ln w="9525">
            <a:solidFill>
              <a:srgbClr val="009999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48" name="Segnaposto contenuto 4"/>
          <p:cNvSpPr>
            <a:spLocks noGrp="1"/>
          </p:cNvSpPr>
          <p:nvPr>
            <p:ph idx="1"/>
          </p:nvPr>
        </p:nvSpPr>
        <p:spPr>
          <a:xfrm>
            <a:off x="4514223" y="1557338"/>
            <a:ext cx="4170101" cy="4608512"/>
          </a:xfr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cap="flat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 fontScale="92500"/>
          </a:bodyPr>
          <a:lstStyle/>
          <a:p>
            <a:pPr eaLnBrk="1" hangingPunct="1">
              <a:buClrTx/>
              <a:buFontTx/>
              <a:buChar char="-"/>
              <a:defRPr/>
            </a:pPr>
            <a:r>
              <a:rPr lang="it-IT" sz="2400" dirty="0" err="1" smtClean="0">
                <a:solidFill>
                  <a:schemeClr val="dk1"/>
                </a:solidFill>
                <a:ea typeface="+mn-ea"/>
                <a:cs typeface="+mn-cs"/>
              </a:rPr>
              <a:t>Build</a:t>
            </a:r>
            <a:r>
              <a:rPr lang="it-IT" sz="2400" dirty="0" smtClean="0">
                <a:solidFill>
                  <a:schemeClr val="dk1"/>
                </a:solidFill>
                <a:ea typeface="+mn-ea"/>
                <a:cs typeface="+mn-cs"/>
              </a:rPr>
              <a:t> the </a:t>
            </a:r>
            <a:r>
              <a:rPr lang="it-IT" sz="2400" b="1" dirty="0" err="1" smtClean="0">
                <a:solidFill>
                  <a:schemeClr val="dk1"/>
                </a:solidFill>
                <a:ea typeface="+mn-ea"/>
                <a:cs typeface="+mn-cs"/>
              </a:rPr>
              <a:t>application</a:t>
            </a:r>
            <a:r>
              <a:rPr lang="it-IT" sz="2400" b="1" dirty="0" smtClean="0">
                <a:solidFill>
                  <a:schemeClr val="dk1"/>
                </a:solidFill>
                <a:ea typeface="+mn-ea"/>
                <a:cs typeface="+mn-cs"/>
              </a:rPr>
              <a:t> layout </a:t>
            </a:r>
            <a:r>
              <a:rPr lang="it-IT" sz="2400" dirty="0" err="1" smtClean="0">
                <a:solidFill>
                  <a:schemeClr val="dk1"/>
                </a:solidFill>
                <a:ea typeface="+mn-ea"/>
                <a:cs typeface="+mn-cs"/>
              </a:rPr>
              <a:t>through</a:t>
            </a:r>
            <a:r>
              <a:rPr lang="it-IT" sz="2400" dirty="0" smtClean="0">
                <a:solidFill>
                  <a:schemeClr val="dk1"/>
                </a:solidFill>
                <a:ea typeface="+mn-ea"/>
                <a:cs typeface="+mn-cs"/>
              </a:rPr>
              <a:t> XML </a:t>
            </a:r>
            <a:r>
              <a:rPr lang="it-IT" sz="2400" dirty="0" err="1" smtClean="0">
                <a:solidFill>
                  <a:schemeClr val="dk1"/>
                </a:solidFill>
                <a:ea typeface="+mn-ea"/>
                <a:cs typeface="+mn-cs"/>
              </a:rPr>
              <a:t>files</a:t>
            </a:r>
            <a:r>
              <a:rPr lang="it-IT" sz="2400" dirty="0" smtClean="0">
                <a:solidFill>
                  <a:schemeClr val="dk1"/>
                </a:solidFill>
                <a:ea typeface="+mn-ea"/>
                <a:cs typeface="+mn-cs"/>
              </a:rPr>
              <a:t> </a:t>
            </a:r>
            <a:r>
              <a:rPr lang="it-IT" sz="2000" dirty="0" smtClean="0">
                <a:solidFill>
                  <a:schemeClr val="dk1"/>
                </a:solidFill>
                <a:ea typeface="+mn-ea"/>
                <a:cs typeface="+mn-cs"/>
              </a:rPr>
              <a:t>(</a:t>
            </a:r>
            <a:r>
              <a:rPr lang="it-IT" sz="2000" dirty="0" err="1" smtClean="0">
                <a:solidFill>
                  <a:schemeClr val="dk1"/>
                </a:solidFill>
                <a:ea typeface="+mn-ea"/>
                <a:cs typeface="+mn-cs"/>
              </a:rPr>
              <a:t>like</a:t>
            </a:r>
            <a:r>
              <a:rPr lang="it-IT" sz="2000" dirty="0" smtClean="0">
                <a:solidFill>
                  <a:schemeClr val="dk1"/>
                </a:solidFill>
                <a:ea typeface="+mn-ea"/>
                <a:cs typeface="+mn-cs"/>
              </a:rPr>
              <a:t> HTML)</a:t>
            </a:r>
          </a:p>
          <a:p>
            <a:pPr eaLnBrk="1" hangingPunct="1">
              <a:buClrTx/>
              <a:buFontTx/>
              <a:buChar char="-"/>
              <a:defRPr/>
            </a:pPr>
            <a:r>
              <a:rPr lang="it-IT" sz="2400" dirty="0" err="1" smtClean="0">
                <a:solidFill>
                  <a:schemeClr val="dk1"/>
                </a:solidFill>
                <a:ea typeface="+mn-ea"/>
                <a:cs typeface="+mn-cs"/>
              </a:rPr>
              <a:t>Define</a:t>
            </a:r>
            <a:r>
              <a:rPr lang="it-IT" sz="2400" dirty="0" smtClean="0">
                <a:solidFill>
                  <a:schemeClr val="dk1"/>
                </a:solidFill>
                <a:ea typeface="+mn-ea"/>
                <a:cs typeface="+mn-cs"/>
              </a:rPr>
              <a:t> </a:t>
            </a:r>
            <a:r>
              <a:rPr lang="it-IT" sz="2400" b="1" dirty="0" err="1" smtClean="0">
                <a:solidFill>
                  <a:schemeClr val="dk1"/>
                </a:solidFill>
                <a:ea typeface="+mn-ea"/>
                <a:cs typeface="+mn-cs"/>
              </a:rPr>
              <a:t>two</a:t>
            </a:r>
            <a:r>
              <a:rPr lang="it-IT" sz="2400" dirty="0" smtClean="0">
                <a:solidFill>
                  <a:schemeClr val="dk1"/>
                </a:solidFill>
                <a:ea typeface="+mn-ea"/>
                <a:cs typeface="+mn-cs"/>
              </a:rPr>
              <a:t> </a:t>
            </a:r>
            <a:r>
              <a:rPr lang="it-IT" sz="2400" dirty="0" err="1" smtClean="0">
                <a:solidFill>
                  <a:schemeClr val="dk1"/>
                </a:solidFill>
                <a:ea typeface="+mn-ea"/>
                <a:cs typeface="+mn-cs"/>
              </a:rPr>
              <a:t>different</a:t>
            </a:r>
            <a:r>
              <a:rPr lang="it-IT" sz="2400" dirty="0" smtClean="0">
                <a:solidFill>
                  <a:schemeClr val="dk1"/>
                </a:solidFill>
                <a:ea typeface="+mn-ea"/>
                <a:cs typeface="+mn-cs"/>
              </a:rPr>
              <a:t> XML </a:t>
            </a:r>
            <a:r>
              <a:rPr lang="it-IT" sz="2400" b="1" dirty="0" smtClean="0">
                <a:solidFill>
                  <a:schemeClr val="dk1"/>
                </a:solidFill>
                <a:ea typeface="+mn-ea"/>
                <a:cs typeface="+mn-cs"/>
              </a:rPr>
              <a:t>layouts</a:t>
            </a:r>
            <a:r>
              <a:rPr lang="it-IT" sz="2400" dirty="0" smtClean="0">
                <a:solidFill>
                  <a:schemeClr val="dk1"/>
                </a:solidFill>
                <a:ea typeface="+mn-ea"/>
                <a:cs typeface="+mn-cs"/>
              </a:rPr>
              <a:t> for </a:t>
            </a:r>
            <a:r>
              <a:rPr lang="it-IT" sz="2400" dirty="0" err="1" smtClean="0">
                <a:solidFill>
                  <a:schemeClr val="dk1"/>
                </a:solidFill>
                <a:ea typeface="+mn-ea"/>
                <a:cs typeface="+mn-cs"/>
              </a:rPr>
              <a:t>two</a:t>
            </a:r>
            <a:r>
              <a:rPr lang="it-IT" sz="2400" dirty="0" smtClean="0">
                <a:solidFill>
                  <a:schemeClr val="dk1"/>
                </a:solidFill>
                <a:ea typeface="+mn-ea"/>
                <a:cs typeface="+mn-cs"/>
              </a:rPr>
              <a:t> </a:t>
            </a:r>
            <a:r>
              <a:rPr lang="it-IT" sz="2400" dirty="0" err="1" smtClean="0">
                <a:solidFill>
                  <a:schemeClr val="dk1"/>
                </a:solidFill>
                <a:ea typeface="+mn-ea"/>
                <a:cs typeface="+mn-cs"/>
              </a:rPr>
              <a:t>different</a:t>
            </a:r>
            <a:r>
              <a:rPr lang="it-IT" sz="2400" dirty="0" smtClean="0">
                <a:solidFill>
                  <a:schemeClr val="dk1"/>
                </a:solidFill>
                <a:ea typeface="+mn-ea"/>
                <a:cs typeface="+mn-cs"/>
              </a:rPr>
              <a:t> </a:t>
            </a:r>
            <a:r>
              <a:rPr lang="it-IT" sz="2400" dirty="0" err="1" smtClean="0">
                <a:solidFill>
                  <a:schemeClr val="dk1"/>
                </a:solidFill>
                <a:ea typeface="+mn-ea"/>
                <a:cs typeface="+mn-cs"/>
              </a:rPr>
              <a:t>devices</a:t>
            </a:r>
            <a:endParaRPr lang="it-IT" sz="2400" dirty="0" smtClean="0">
              <a:solidFill>
                <a:schemeClr val="dk1"/>
              </a:solidFill>
              <a:ea typeface="+mn-ea"/>
              <a:cs typeface="+mn-cs"/>
            </a:endParaRPr>
          </a:p>
          <a:p>
            <a:pPr eaLnBrk="1" hangingPunct="1">
              <a:buClrTx/>
              <a:buFontTx/>
              <a:buChar char="-"/>
              <a:defRPr/>
            </a:pPr>
            <a:r>
              <a:rPr lang="en-US" sz="2400" dirty="0" smtClean="0">
                <a:solidFill>
                  <a:schemeClr val="dk1"/>
                </a:solidFill>
                <a:ea typeface="+mn-ea"/>
                <a:cs typeface="+mn-cs"/>
              </a:rPr>
              <a:t>At </a:t>
            </a:r>
            <a:r>
              <a:rPr lang="en-US" sz="2400" b="1" dirty="0" smtClean="0">
                <a:solidFill>
                  <a:schemeClr val="dk1"/>
                </a:solidFill>
                <a:ea typeface="+mn-ea"/>
                <a:cs typeface="+mn-cs"/>
              </a:rPr>
              <a:t>runtime</a:t>
            </a:r>
            <a:r>
              <a:rPr lang="en-US" sz="2400" dirty="0" smtClean="0">
                <a:solidFill>
                  <a:schemeClr val="dk1"/>
                </a:solidFill>
                <a:ea typeface="+mn-ea"/>
                <a:cs typeface="+mn-cs"/>
              </a:rPr>
              <a:t>, Android detects </a:t>
            </a:r>
            <a:r>
              <a:rPr lang="en-US" sz="2400" dirty="0">
                <a:solidFill>
                  <a:schemeClr val="dk1"/>
                </a:solidFill>
                <a:ea typeface="+mn-ea"/>
                <a:cs typeface="+mn-cs"/>
              </a:rPr>
              <a:t>the current device configuration and loads the appropriate resources for the </a:t>
            </a:r>
            <a:r>
              <a:rPr lang="en-US" sz="2400" dirty="0" smtClean="0">
                <a:solidFill>
                  <a:schemeClr val="dk1"/>
                </a:solidFill>
                <a:ea typeface="+mn-ea"/>
                <a:cs typeface="+mn-cs"/>
              </a:rPr>
              <a:t>application</a:t>
            </a:r>
          </a:p>
          <a:p>
            <a:pPr eaLnBrk="1" hangingPunct="1">
              <a:buClrTx/>
              <a:buFontTx/>
              <a:buChar char="-"/>
              <a:defRPr/>
            </a:pPr>
            <a:r>
              <a:rPr lang="en-US" sz="2400" b="1" dirty="0" smtClean="0">
                <a:solidFill>
                  <a:schemeClr val="dk1"/>
                </a:solidFill>
                <a:ea typeface="+mn-ea"/>
                <a:cs typeface="+mn-cs"/>
              </a:rPr>
              <a:t>No need to recompile</a:t>
            </a:r>
            <a:r>
              <a:rPr lang="en-US" sz="2400" dirty="0" smtClean="0">
                <a:solidFill>
                  <a:schemeClr val="dk1"/>
                </a:solidFill>
                <a:ea typeface="+mn-ea"/>
                <a:cs typeface="+mn-cs"/>
              </a:rPr>
              <a:t>!</a:t>
            </a:r>
          </a:p>
          <a:p>
            <a:pPr eaLnBrk="1" hangingPunct="1">
              <a:buClrTx/>
              <a:buFontTx/>
              <a:buChar char="-"/>
              <a:defRPr/>
            </a:pPr>
            <a:r>
              <a:rPr lang="en-US" sz="2400" dirty="0" smtClean="0">
                <a:solidFill>
                  <a:schemeClr val="dk1"/>
                </a:solidFill>
                <a:ea typeface="+mn-ea"/>
                <a:cs typeface="+mn-cs"/>
              </a:rPr>
              <a:t>Just add a new XML file if you need to support a new device</a:t>
            </a:r>
            <a:endParaRPr lang="it-IT" sz="2400" dirty="0" smtClean="0">
              <a:solidFill>
                <a:schemeClr val="dk1"/>
              </a:solidFill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41" y="1268414"/>
            <a:ext cx="10983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EXAMPLE</a:t>
            </a:r>
          </a:p>
        </p:txBody>
      </p:sp>
      <p:pic>
        <p:nvPicPr>
          <p:cNvPr id="25606" name="Picture 3" descr="Screen shot 2012-02-25 at 6.00.2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9" y="1844675"/>
            <a:ext cx="97014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137141" y="3135313"/>
            <a:ext cx="22557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Device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HIGH</a:t>
            </a:r>
            <a:r>
              <a:rPr lang="en-US" altLang="en-US" sz="1400"/>
              <a:t> screen pixel density</a:t>
            </a: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2499013" y="3135313"/>
            <a:ext cx="22252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Device 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LOW</a:t>
            </a:r>
            <a:r>
              <a:rPr lang="en-US" altLang="en-US" sz="1400"/>
              <a:t> screen pixel density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886337" y="5157789"/>
            <a:ext cx="402534" cy="574675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0" name="TextBox 13"/>
          <p:cNvSpPr txBox="1">
            <a:spLocks noChangeArrowheads="1"/>
          </p:cNvSpPr>
          <p:nvPr/>
        </p:nvSpPr>
        <p:spPr bwMode="auto">
          <a:xfrm>
            <a:off x="104878" y="5876925"/>
            <a:ext cx="1950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XML Layout File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Device 1</a:t>
            </a:r>
            <a:endParaRPr lang="en-US" altLang="en-US" sz="1400"/>
          </a:p>
        </p:txBody>
      </p:sp>
      <p:sp>
        <p:nvSpPr>
          <p:cNvPr id="25611" name="TextBox 14"/>
          <p:cNvSpPr txBox="1">
            <a:spLocks noChangeArrowheads="1"/>
          </p:cNvSpPr>
          <p:nvPr/>
        </p:nvSpPr>
        <p:spPr bwMode="auto">
          <a:xfrm>
            <a:off x="2305483" y="5876925"/>
            <a:ext cx="1950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XML Layout File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Device 2</a:t>
            </a:r>
            <a:endParaRPr lang="en-US" altLang="en-US" sz="1400"/>
          </a:p>
        </p:txBody>
      </p:sp>
      <p:sp>
        <p:nvSpPr>
          <p:cNvPr id="8" name="Folded Corner 7"/>
          <p:cNvSpPr>
            <a:spLocks noChangeArrowheads="1"/>
          </p:cNvSpPr>
          <p:nvPr/>
        </p:nvSpPr>
        <p:spPr bwMode="auto">
          <a:xfrm>
            <a:off x="1865371" y="3860801"/>
            <a:ext cx="575230" cy="936625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00AFAF"/>
              </a:gs>
              <a:gs pos="20000">
                <a:srgbClr val="00AAAA"/>
              </a:gs>
              <a:gs pos="100000">
                <a:srgbClr val="008181"/>
              </a:gs>
            </a:gsLst>
            <a:lin ang="5400000"/>
          </a:gradFill>
          <a:ln w="9525">
            <a:solidFill>
              <a:srgbClr val="009999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1568" y="4076700"/>
            <a:ext cx="156780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Java App Code</a:t>
            </a:r>
            <a:endParaRPr lang="en-US" sz="1400" dirty="0"/>
          </a:p>
        </p:txBody>
      </p:sp>
      <p:sp>
        <p:nvSpPr>
          <p:cNvPr id="18" name="Folded Corner 17"/>
          <p:cNvSpPr/>
          <p:nvPr/>
        </p:nvSpPr>
        <p:spPr>
          <a:xfrm>
            <a:off x="3017101" y="5157789"/>
            <a:ext cx="402534" cy="574675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15" name="Picture 18" descr="Screen shot 2012-02-25 at 6.00.2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93" y="1844675"/>
            <a:ext cx="97014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1461568" y="4941889"/>
            <a:ext cx="403804" cy="28733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2499013" y="4868864"/>
            <a:ext cx="286980" cy="2889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1059033" y="3863975"/>
            <a:ext cx="0" cy="1149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V="1">
            <a:off x="3246939" y="3863975"/>
            <a:ext cx="0" cy="1149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Activities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Activities</a:t>
            </a:r>
          </a:p>
        </p:txBody>
      </p:sp>
      <p:sp>
        <p:nvSpPr>
          <p:cNvPr id="26628" name="Segnaposto contenuto 4"/>
          <p:cNvSpPr>
            <a:spLocks noGrp="1"/>
          </p:cNvSpPr>
          <p:nvPr>
            <p:ph idx="1"/>
          </p:nvPr>
        </p:nvSpPr>
        <p:spPr>
          <a:xfrm>
            <a:off x="1000621" y="1341439"/>
            <a:ext cx="7660846" cy="71913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i="1" smtClean="0">
                <a:ea typeface="ＭＳ Ｐゴシック" pitchFamily="34" charset="-128"/>
              </a:rPr>
              <a:t>Android applications typically use both the approaches</a:t>
            </a:r>
            <a:r>
              <a:rPr lang="it-IT" altLang="en-US" sz="2800" smtClean="0">
                <a:ea typeface="ＭＳ Ｐゴシック" pitchFamily="34" charset="-128"/>
              </a:rPr>
              <a:t>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73317" y="2238375"/>
            <a:ext cx="2765676" cy="368300"/>
          </a:xfrm>
          <a:prstGeom prst="rect">
            <a:avLst/>
          </a:prstGeom>
          <a:gradFill rotWithShape="1">
            <a:gsLst>
              <a:gs pos="0">
                <a:srgbClr val="FAE6E6"/>
              </a:gs>
              <a:gs pos="64999">
                <a:srgbClr val="F1BFBF"/>
              </a:gs>
              <a:gs pos="100000">
                <a:srgbClr val="EDA3A3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DECLARATIVE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 APPROACH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6176" y="4508500"/>
            <a:ext cx="2924711" cy="369332"/>
          </a:xfrm>
          <a:prstGeom prst="rect">
            <a:avLst/>
          </a:prstGeom>
          <a:gradFill rotWithShape="1">
            <a:gsLst>
              <a:gs pos="0">
                <a:srgbClr val="FAE6E6"/>
              </a:gs>
              <a:gs pos="64999">
                <a:srgbClr val="F1BFBF"/>
              </a:gs>
              <a:gs pos="100000">
                <a:srgbClr val="EDA3A3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PROGRAMMATIC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 APPROACH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5331" y="2852738"/>
            <a:ext cx="4145974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Define the Application </a:t>
            </a:r>
            <a:r>
              <a:rPr lang="en-US" sz="2400" b="1" dirty="0"/>
              <a:t>layouts</a:t>
            </a:r>
            <a:r>
              <a:rPr lang="en-US" sz="2400" dirty="0"/>
              <a:t> and </a:t>
            </a:r>
            <a:r>
              <a:rPr lang="en-US" sz="2400" b="1" dirty="0"/>
              <a:t>resources</a:t>
            </a:r>
            <a:r>
              <a:rPr lang="en-US" sz="2400" dirty="0"/>
              <a:t> used by the Application (e.g. labels).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5331" y="5157788"/>
            <a:ext cx="414597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Manages the </a:t>
            </a:r>
            <a:r>
              <a:rPr lang="en-US" sz="2400" b="1" dirty="0"/>
              <a:t>events</a:t>
            </a:r>
            <a:r>
              <a:rPr lang="en-US" sz="2400" dirty="0"/>
              <a:t>, and handles the </a:t>
            </a:r>
            <a:r>
              <a:rPr lang="en-US" sz="2400" b="1" dirty="0"/>
              <a:t>interaction</a:t>
            </a:r>
            <a:r>
              <a:rPr lang="en-US" sz="2400" dirty="0"/>
              <a:t> with the user.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49817" y="3284538"/>
            <a:ext cx="1447832" cy="461665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</a:rPr>
              <a:t>XML Code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49817" y="5589588"/>
            <a:ext cx="1417376" cy="461665"/>
          </a:xfrm>
          <a:prstGeom prst="rect">
            <a:avLst/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</a:rPr>
              <a:t>Java Code</a:t>
            </a:r>
          </a:p>
        </p:txBody>
      </p:sp>
      <p:sp>
        <p:nvSpPr>
          <p:cNvPr id="6" name="Down Arrow 5"/>
          <p:cNvSpPr/>
          <p:nvPr/>
        </p:nvSpPr>
        <p:spPr>
          <a:xfrm>
            <a:off x="2383459" y="2781300"/>
            <a:ext cx="288250" cy="28733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267905" y="5157789"/>
            <a:ext cx="288250" cy="28733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3947381" y="3276150"/>
            <a:ext cx="360362" cy="37713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3947380" y="5436738"/>
            <a:ext cx="360363" cy="37713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Activities</a:t>
            </a:r>
          </a:p>
        </p:txBody>
      </p:sp>
      <p:sp>
        <p:nvSpPr>
          <p:cNvPr id="27652" name="Segnaposto contenuto 4"/>
          <p:cNvSpPr>
            <a:spLocks noGrp="1"/>
          </p:cNvSpPr>
          <p:nvPr>
            <p:ph idx="1"/>
          </p:nvPr>
        </p:nvSpPr>
        <p:spPr>
          <a:xfrm>
            <a:off x="886337" y="1341438"/>
            <a:ext cx="8143379" cy="11541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b="1" smtClean="0">
                <a:ea typeface="ＭＳ Ｐゴシック" pitchFamily="34" charset="-128"/>
              </a:rPr>
              <a:t>Views</a:t>
            </a:r>
            <a:r>
              <a:rPr lang="it-IT" altLang="en-US" sz="2800" smtClean="0">
                <a:ea typeface="ＭＳ Ｐゴシック" pitchFamily="34" charset="-128"/>
              </a:rPr>
              <a:t> can generate </a:t>
            </a:r>
            <a:r>
              <a:rPr lang="it-IT" altLang="en-US" sz="2800" b="1" smtClean="0">
                <a:ea typeface="ＭＳ Ｐゴシック" pitchFamily="34" charset="-128"/>
              </a:rPr>
              <a:t>events</a:t>
            </a:r>
            <a:r>
              <a:rPr lang="it-IT" altLang="en-US" sz="2800" smtClean="0">
                <a:ea typeface="ＭＳ Ｐゴシック" pitchFamily="34" charset="-128"/>
              </a:rPr>
              <a:t> (caused by human interactions) that must be managed by the Android-developer.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1729" y="4797425"/>
            <a:ext cx="7257042" cy="1322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Lucida Console"/>
                <a:cs typeface="Lucida Console"/>
              </a:rPr>
              <a:t>public void </a:t>
            </a:r>
            <a:r>
              <a:rPr lang="en-US" sz="1600" dirty="0" err="1">
                <a:latin typeface="Lucida Console"/>
                <a:cs typeface="Lucida Console"/>
              </a:rPr>
              <a:t>onClick</a:t>
            </a:r>
            <a:r>
              <a:rPr lang="en-US" sz="1600" dirty="0">
                <a:latin typeface="Lucida Console"/>
                <a:cs typeface="Lucida Console"/>
              </a:rPr>
              <a:t>(View arg0) {</a:t>
            </a:r>
          </a:p>
          <a:p>
            <a:pPr>
              <a:defRPr/>
            </a:pPr>
            <a:r>
              <a:rPr lang="en-US" sz="1600" dirty="0">
                <a:latin typeface="Lucida Console"/>
                <a:cs typeface="Lucida Console"/>
              </a:rPr>
              <a:t>	if (arg0 == Button) {</a:t>
            </a:r>
          </a:p>
          <a:p>
            <a:pPr>
              <a:defRPr/>
            </a:pPr>
            <a:r>
              <a:rPr lang="en-US" sz="1600" dirty="0">
                <a:latin typeface="Lucida Console"/>
                <a:cs typeface="Lucida Console"/>
              </a:rPr>
              <a:t>		// Manage Button events</a:t>
            </a:r>
          </a:p>
          <a:p>
            <a:pPr>
              <a:defRPr/>
            </a:pPr>
            <a:r>
              <a:rPr lang="en-US" sz="1600" dirty="0">
                <a:latin typeface="Lucida Console"/>
                <a:cs typeface="Lucida Console"/>
              </a:rPr>
              <a:t>	}</a:t>
            </a:r>
          </a:p>
          <a:p>
            <a:pPr>
              <a:defRPr/>
            </a:pPr>
            <a:r>
              <a:rPr lang="en-US" sz="1600" dirty="0">
                <a:latin typeface="Lucida Console"/>
                <a:cs typeface="Lucida Console"/>
              </a:rPr>
              <a:t>}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31729" y="4292600"/>
            <a:ext cx="995401" cy="369332"/>
          </a:xfrm>
          <a:prstGeom prst="rect">
            <a:avLst/>
          </a:prstGeom>
          <a:gradFill rotWithShape="1">
            <a:gsLst>
              <a:gs pos="0">
                <a:srgbClr val="FAE6E6"/>
              </a:gs>
              <a:gs pos="64999">
                <a:srgbClr val="F1BFBF"/>
              </a:gs>
              <a:gs pos="100000">
                <a:srgbClr val="EDA3A3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dk1"/>
                </a:solidFill>
                <a:latin typeface="+mn-lt"/>
                <a:ea typeface="+mn-ea"/>
              </a:rPr>
              <a:t>Example</a:t>
            </a: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27655" name="Picture 5" descr="images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09" y="2495551"/>
            <a:ext cx="319995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2038067" y="3213101"/>
            <a:ext cx="806338" cy="15843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7" name="Picture 8" descr="images-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65" y="2468563"/>
            <a:ext cx="24990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909472" y="3165754"/>
            <a:ext cx="8235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Button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063357" y="3166548"/>
            <a:ext cx="9258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TextEdit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Activities</a:t>
            </a:r>
          </a:p>
        </p:txBody>
      </p:sp>
      <p:sp>
        <p:nvSpPr>
          <p:cNvPr id="28676" name="Segnaposto contenuto 4"/>
          <p:cNvSpPr>
            <a:spLocks noGrp="1"/>
          </p:cNvSpPr>
          <p:nvPr>
            <p:ph idx="1"/>
          </p:nvPr>
        </p:nvSpPr>
        <p:spPr>
          <a:xfrm>
            <a:off x="3017101" y="1341438"/>
            <a:ext cx="5817062" cy="51117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The </a:t>
            </a:r>
            <a:r>
              <a:rPr lang="it-IT" altLang="en-US" sz="2800" b="1" smtClean="0">
                <a:ea typeface="ＭＳ Ｐゴシック" pitchFamily="34" charset="-128"/>
              </a:rPr>
              <a:t>Activity Manager </a:t>
            </a:r>
            <a:r>
              <a:rPr lang="it-IT" altLang="en-US" sz="2800" smtClean="0">
                <a:ea typeface="ＭＳ Ｐゴシック" pitchFamily="34" charset="-128"/>
              </a:rPr>
              <a:t>is responsible for creating, destroying, managing activities. </a:t>
            </a:r>
          </a:p>
          <a:p>
            <a:pPr eaLnBrk="1" hangingPunct="1">
              <a:buFont typeface="Wingdings" pitchFamily="2" charset="2"/>
              <a:buNone/>
            </a:pPr>
            <a:endParaRPr lang="it-IT" altLang="en-US" sz="18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Activities can be on different </a:t>
            </a:r>
            <a:r>
              <a:rPr lang="it-IT" altLang="en-US" sz="2800" b="1" smtClean="0">
                <a:ea typeface="ＭＳ Ｐゴシック" pitchFamily="34" charset="-128"/>
              </a:rPr>
              <a:t>states</a:t>
            </a:r>
            <a:r>
              <a:rPr lang="it-IT" altLang="en-US" sz="2800" smtClean="0">
                <a:ea typeface="ＭＳ Ｐゴシック" pitchFamily="34" charset="-128"/>
              </a:rPr>
              <a:t>: </a:t>
            </a:r>
            <a:r>
              <a:rPr lang="it-IT" altLang="en-US" sz="2800" i="1" smtClean="0">
                <a:ea typeface="ＭＳ Ｐゴシック" pitchFamily="34" charset="-128"/>
              </a:rPr>
              <a:t>starting</a:t>
            </a:r>
            <a:r>
              <a:rPr lang="it-IT" altLang="en-US" sz="2800" smtClean="0">
                <a:ea typeface="ＭＳ Ｐゴシック" pitchFamily="34" charset="-128"/>
              </a:rPr>
              <a:t>, </a:t>
            </a:r>
            <a:r>
              <a:rPr lang="it-IT" altLang="en-US" sz="2800" i="1" smtClean="0">
                <a:ea typeface="ＭＳ Ｐゴシック" pitchFamily="34" charset="-128"/>
              </a:rPr>
              <a:t>running</a:t>
            </a:r>
            <a:r>
              <a:rPr lang="it-IT" altLang="en-US" sz="2800" smtClean="0">
                <a:ea typeface="ＭＳ Ｐゴシック" pitchFamily="34" charset="-128"/>
              </a:rPr>
              <a:t>, </a:t>
            </a:r>
            <a:r>
              <a:rPr lang="it-IT" altLang="en-US" sz="2800" i="1" smtClean="0">
                <a:ea typeface="ＭＳ Ｐゴシック" pitchFamily="34" charset="-128"/>
              </a:rPr>
              <a:t>stopped</a:t>
            </a:r>
            <a:r>
              <a:rPr lang="it-IT" altLang="en-US" sz="2800" smtClean="0">
                <a:ea typeface="ＭＳ Ｐゴシック" pitchFamily="34" charset="-128"/>
              </a:rPr>
              <a:t>, </a:t>
            </a:r>
            <a:r>
              <a:rPr lang="it-IT" altLang="en-US" sz="2800" i="1" smtClean="0">
                <a:ea typeface="ＭＳ Ｐゴシック" pitchFamily="34" charset="-128"/>
              </a:rPr>
              <a:t>destroyed</a:t>
            </a:r>
            <a:r>
              <a:rPr lang="it-IT" altLang="en-US" sz="2800" smtClean="0">
                <a:ea typeface="ＭＳ Ｐゴシック" pitchFamily="34" charset="-128"/>
              </a:rPr>
              <a:t>, </a:t>
            </a:r>
            <a:r>
              <a:rPr lang="it-IT" altLang="en-US" sz="2800" i="1" smtClean="0">
                <a:ea typeface="ＭＳ Ｐゴシック" pitchFamily="34" charset="-128"/>
              </a:rPr>
              <a:t>paused</a:t>
            </a:r>
            <a:r>
              <a:rPr lang="it-IT" altLang="en-US" sz="2800" smtClean="0">
                <a:ea typeface="ＭＳ Ｐゴシック" pitchFamily="34" charset="-128"/>
              </a:rPr>
              <a:t>. 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16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Only one activity can be on the </a:t>
            </a:r>
            <a:r>
              <a:rPr lang="it-IT" altLang="en-US" sz="2800" b="1" smtClean="0">
                <a:ea typeface="ＭＳ Ｐゴシック" pitchFamily="34" charset="-128"/>
              </a:rPr>
              <a:t>running</a:t>
            </a:r>
            <a:r>
              <a:rPr lang="it-IT" altLang="en-US" sz="2800" smtClean="0">
                <a:ea typeface="ＭＳ Ｐゴシック" pitchFamily="34" charset="-128"/>
              </a:rPr>
              <a:t> state at a time. 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12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Activities are organized on a </a:t>
            </a:r>
            <a:r>
              <a:rPr lang="it-IT" altLang="en-US" sz="2800" b="1" smtClean="0">
                <a:ea typeface="ＭＳ Ｐゴシック" pitchFamily="34" charset="-128"/>
              </a:rPr>
              <a:t>stack</a:t>
            </a:r>
            <a:r>
              <a:rPr lang="it-IT" altLang="en-US" sz="2800" smtClean="0">
                <a:ea typeface="ＭＳ Ｐゴシック" pitchFamily="34" charset="-128"/>
              </a:rPr>
              <a:t>, and have an event-driven life cycle </a:t>
            </a:r>
            <a:r>
              <a:rPr lang="it-IT" altLang="en-US" sz="2000" smtClean="0">
                <a:ea typeface="ＭＳ Ｐゴシック" pitchFamily="34" charset="-128"/>
              </a:rPr>
              <a:t>(details later …)</a:t>
            </a:r>
            <a:endParaRPr lang="it-IT" altLang="en-US" sz="28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endParaRPr lang="it-IT" altLang="en-US" sz="160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391" y="1700213"/>
            <a:ext cx="2385998" cy="38893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225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Activities</a:t>
            </a:r>
          </a:p>
        </p:txBody>
      </p:sp>
      <p:sp>
        <p:nvSpPr>
          <p:cNvPr id="29700" name="Segnaposto contenuto 4"/>
          <p:cNvSpPr>
            <a:spLocks noGrp="1"/>
          </p:cNvSpPr>
          <p:nvPr>
            <p:ph idx="1"/>
          </p:nvPr>
        </p:nvSpPr>
        <p:spPr>
          <a:xfrm>
            <a:off x="886337" y="1412875"/>
            <a:ext cx="7832272" cy="5111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dirty="0" smtClean="0">
                <a:ea typeface="ＭＳ Ｐゴシック" pitchFamily="34" charset="-128"/>
              </a:rPr>
              <a:t>Main difference between Android-programming and Java </a:t>
            </a:r>
            <a:r>
              <a:rPr lang="it-IT" altLang="en-US" sz="2000" dirty="0" smtClean="0">
                <a:ea typeface="ＭＳ Ｐゴシック" pitchFamily="34" charset="-128"/>
              </a:rPr>
              <a:t>(Oracle) </a:t>
            </a:r>
            <a:r>
              <a:rPr lang="it-IT" altLang="en-US" sz="2800" dirty="0" smtClean="0">
                <a:ea typeface="ＭＳ Ｐゴシック" pitchFamily="34" charset="-128"/>
              </a:rPr>
              <a:t>-programming: 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800" dirty="0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it-IT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Mobile devices have constrained resource capabilities!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2400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dirty="0" smtClean="0">
                <a:ea typeface="ＭＳ Ｐゴシック" pitchFamily="34" charset="-128"/>
              </a:rPr>
              <a:t>Activity lifetime depends on </a:t>
            </a:r>
            <a:r>
              <a:rPr lang="it-IT" altLang="en-US" sz="2800" b="1" dirty="0" smtClean="0">
                <a:ea typeface="ＭＳ Ｐゴシック" pitchFamily="34" charset="-128"/>
              </a:rPr>
              <a:t>users’ choice </a:t>
            </a:r>
            <a:r>
              <a:rPr lang="it-IT" altLang="en-US" sz="2800" dirty="0" smtClean="0">
                <a:ea typeface="ＭＳ Ｐゴシック" pitchFamily="34" charset="-128"/>
              </a:rPr>
              <a:t>(i.e. change of visibility) as well as on </a:t>
            </a:r>
            <a:r>
              <a:rPr lang="it-IT" altLang="en-US" sz="2800" b="1" dirty="0" smtClean="0">
                <a:ea typeface="ＭＳ Ｐゴシック" pitchFamily="34" charset="-128"/>
              </a:rPr>
              <a:t>system con</a:t>
            </a:r>
            <a:r>
              <a:rPr lang="tr-TR" altLang="en-US" sz="2800" b="1" dirty="0" smtClean="0">
                <a:ea typeface="ＭＳ Ｐゴシック" pitchFamily="34" charset="-128"/>
              </a:rPr>
              <a:t>s</a:t>
            </a:r>
            <a:r>
              <a:rPr lang="it-IT" altLang="en-US" sz="2800" b="1" dirty="0" smtClean="0">
                <a:ea typeface="ＭＳ Ｐゴシック" pitchFamily="34" charset="-128"/>
              </a:rPr>
              <a:t>traints </a:t>
            </a:r>
            <a:r>
              <a:rPr lang="it-IT" altLang="en-US" sz="2800" dirty="0" smtClean="0">
                <a:ea typeface="ＭＳ Ｐゴシック" pitchFamily="34" charset="-128"/>
              </a:rPr>
              <a:t>(i.e. memory shortage).</a:t>
            </a:r>
            <a:r>
              <a:rPr lang="it-IT" altLang="en-US" sz="2800" b="1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2400" b="1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dirty="0" smtClean="0">
                <a:ea typeface="ＭＳ Ｐゴシック" pitchFamily="34" charset="-128"/>
              </a:rPr>
              <a:t>Developer must implement </a:t>
            </a:r>
            <a:r>
              <a:rPr lang="en-US" altLang="en-US" sz="2800" b="1" dirty="0" smtClean="0">
                <a:ea typeface="ＭＳ Ｐゴシック" pitchFamily="34" charset="-128"/>
              </a:rPr>
              <a:t>lifecycle methods</a:t>
            </a:r>
            <a:r>
              <a:rPr lang="en-US" altLang="en-US" sz="2800" dirty="0" smtClean="0">
                <a:ea typeface="ＭＳ Ｐゴシック" pitchFamily="34" charset="-128"/>
              </a:rPr>
              <a:t> to account for state changes of each Activity … </a:t>
            </a:r>
            <a:endParaRPr lang="it-IT" altLang="en-US" sz="2800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Activities</a:t>
            </a:r>
          </a:p>
        </p:txBody>
      </p:sp>
      <p:sp>
        <p:nvSpPr>
          <p:cNvPr id="33796" name="Segnaposto contenuto 4"/>
          <p:cNvSpPr>
            <a:spLocks noGrp="1"/>
          </p:cNvSpPr>
          <p:nvPr>
            <p:ph idx="1"/>
          </p:nvPr>
        </p:nvSpPr>
        <p:spPr>
          <a:xfrm>
            <a:off x="0" y="1412875"/>
            <a:ext cx="6126899" cy="44640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public class MyApp extends Activity {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400" smtClean="0">
              <a:solidFill>
                <a:srgbClr val="163794"/>
              </a:solidFill>
              <a:latin typeface="Consolas" pitchFamily="49" charset="0"/>
              <a:ea typeface="ＭＳ Ｐゴシック" pitchFamily="34" charset="-128"/>
              <a:cs typeface="Consolas" pitchFamily="49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public void </a:t>
            </a:r>
            <a:r>
              <a:rPr lang="en-US" altLang="en-US" sz="2400" b="1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onCreate</a:t>
            </a:r>
            <a:r>
              <a:rPr lang="en-US" altLang="en-US" sz="24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() { ... }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public void </a:t>
            </a:r>
            <a:r>
              <a:rPr lang="en-US" altLang="en-US" sz="2400" b="1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onPause</a:t>
            </a:r>
            <a:r>
              <a:rPr lang="en-US" altLang="en-US" sz="24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()  { ... }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public void </a:t>
            </a:r>
            <a:r>
              <a:rPr lang="en-US" altLang="en-US" sz="2400" b="1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onStop</a:t>
            </a:r>
            <a:r>
              <a:rPr lang="en-US" altLang="en-US" sz="24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()   { ... }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public void </a:t>
            </a:r>
            <a:r>
              <a:rPr lang="en-US" altLang="en-US" sz="2400" b="1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onDestroy</a:t>
            </a:r>
            <a:r>
              <a:rPr lang="en-US" altLang="en-US" sz="24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(){ ... }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….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}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72291" y="1412875"/>
            <a:ext cx="2457724" cy="646331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Called when the Activity</a:t>
            </a:r>
          </a:p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is </a:t>
            </a: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created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 the first time.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72291" y="2924175"/>
            <a:ext cx="2457724" cy="646331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Called when the Activity</a:t>
            </a:r>
          </a:p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is </a:t>
            </a: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partially visible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30703" y="4221163"/>
            <a:ext cx="2457724" cy="646331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Called when the Activity</a:t>
            </a:r>
          </a:p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is </a:t>
            </a: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no longer visible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30703" y="5445126"/>
            <a:ext cx="2457724" cy="646331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Called when the Activity</a:t>
            </a:r>
          </a:p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is </a:t>
            </a: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dismissed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.</a:t>
            </a:r>
          </a:p>
        </p:txBody>
      </p:sp>
      <p:cxnSp>
        <p:nvCxnSpPr>
          <p:cNvPr id="4" name="Straight Arrow Connector 3"/>
          <p:cNvCxnSpPr>
            <a:cxnSpLocks noChangeShapeType="1"/>
            <a:stCxn id="2" idx="1"/>
          </p:cNvCxnSpPr>
          <p:nvPr/>
        </p:nvCxnSpPr>
        <p:spPr bwMode="auto">
          <a:xfrm flipH="1">
            <a:off x="5436115" y="1736041"/>
            <a:ext cx="1036176" cy="756334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  <a:stCxn id="6" idx="1"/>
          </p:cNvCxnSpPr>
          <p:nvPr/>
        </p:nvCxnSpPr>
        <p:spPr bwMode="auto">
          <a:xfrm flipH="1" flipV="1">
            <a:off x="5493257" y="3033713"/>
            <a:ext cx="979034" cy="21362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  <a:stCxn id="7" idx="1"/>
          </p:cNvCxnSpPr>
          <p:nvPr/>
        </p:nvCxnSpPr>
        <p:spPr bwMode="auto">
          <a:xfrm flipH="1" flipV="1">
            <a:off x="5551669" y="3500440"/>
            <a:ext cx="979034" cy="104388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  <a:stCxn id="8" idx="1"/>
          </p:cNvCxnSpPr>
          <p:nvPr/>
        </p:nvCxnSpPr>
        <p:spPr bwMode="auto">
          <a:xfrm flipH="1" flipV="1">
            <a:off x="5436116" y="3971925"/>
            <a:ext cx="1094587" cy="179636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72291" y="1398837"/>
            <a:ext cx="2457724" cy="646331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Called when the Activity</a:t>
            </a:r>
          </a:p>
          <a:p>
            <a:pPr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is </a:t>
            </a: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created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 the first time.</a:t>
            </a:r>
          </a:p>
        </p:txBody>
      </p:sp>
      <p:cxnSp>
        <p:nvCxnSpPr>
          <p:cNvPr id="16" name="Straight Arrow Connector 15"/>
          <p:cNvCxnSpPr>
            <a:cxnSpLocks noChangeShapeType="1"/>
            <a:stCxn id="14" idx="1"/>
          </p:cNvCxnSpPr>
          <p:nvPr/>
        </p:nvCxnSpPr>
        <p:spPr bwMode="auto">
          <a:xfrm flipH="1">
            <a:off x="5436115" y="1722003"/>
            <a:ext cx="1036176" cy="756334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907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Intents</a:t>
            </a:r>
          </a:p>
        </p:txBody>
      </p:sp>
      <p:sp>
        <p:nvSpPr>
          <p:cNvPr id="31748" name="Segnaposto contenuto 4"/>
          <p:cNvSpPr>
            <a:spLocks noGrp="1"/>
          </p:cNvSpPr>
          <p:nvPr>
            <p:ph idx="1"/>
          </p:nvPr>
        </p:nvSpPr>
        <p:spPr>
          <a:xfrm>
            <a:off x="1000621" y="1196976"/>
            <a:ext cx="8143379" cy="2232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b="1" smtClean="0">
                <a:ea typeface="ＭＳ Ｐゴシック" pitchFamily="34" charset="-128"/>
              </a:rPr>
              <a:t>Intents</a:t>
            </a:r>
            <a:r>
              <a:rPr lang="it-IT" altLang="en-US" sz="2800" smtClean="0">
                <a:ea typeface="ＭＳ Ｐゴシック" pitchFamily="34" charset="-128"/>
              </a:rPr>
              <a:t>: asynchronous </a:t>
            </a:r>
            <a:r>
              <a:rPr lang="it-IT" altLang="en-US" sz="2800" b="1" smtClean="0">
                <a:ea typeface="ＭＳ Ｐゴシック" pitchFamily="34" charset="-128"/>
              </a:rPr>
              <a:t>messages</a:t>
            </a:r>
            <a:r>
              <a:rPr lang="it-IT" altLang="en-US" sz="2800" smtClean="0">
                <a:ea typeface="ＭＳ Ｐゴシック" pitchFamily="34" charset="-128"/>
              </a:rPr>
              <a:t> to activate core Android components (e.g. Activities).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b="1" smtClean="0">
                <a:ea typeface="ＭＳ Ｐゴシック" pitchFamily="34" charset="-128"/>
              </a:rPr>
              <a:t>Explicit</a:t>
            </a:r>
            <a:r>
              <a:rPr lang="it-IT" altLang="en-US" sz="2800" smtClean="0">
                <a:ea typeface="ＭＳ Ｐゴシック" pitchFamily="34" charset="-128"/>
              </a:rPr>
              <a:t> Intent </a:t>
            </a:r>
            <a:r>
              <a:rPr lang="it-IT" altLang="en-US" sz="2800" smtClean="0">
                <a:ea typeface="ＭＳ Ｐゴシック" pitchFamily="34" charset="-128"/>
                <a:sym typeface="Wingdings" pitchFamily="2" charset="2"/>
              </a:rPr>
              <a:t> The component </a:t>
            </a:r>
            <a:r>
              <a:rPr lang="it-IT" altLang="en-US" sz="2400" i="1" smtClean="0">
                <a:ea typeface="ＭＳ Ｐゴシック" pitchFamily="34" charset="-128"/>
                <a:sym typeface="Wingdings" pitchFamily="2" charset="2"/>
              </a:rPr>
              <a:t>(e.g. Activity1) </a:t>
            </a:r>
            <a:r>
              <a:rPr lang="it-IT" altLang="en-US" sz="2800" smtClean="0">
                <a:ea typeface="ＭＳ Ｐゴシック" pitchFamily="34" charset="-128"/>
                <a:sym typeface="Wingdings" pitchFamily="2" charset="2"/>
              </a:rPr>
              <a:t>specifies the destination of the intent </a:t>
            </a:r>
            <a:r>
              <a:rPr lang="it-IT" altLang="en-US" sz="2400" i="1" smtClean="0">
                <a:ea typeface="ＭＳ Ｐゴシック" pitchFamily="34" charset="-128"/>
                <a:sym typeface="Wingdings" pitchFamily="2" charset="2"/>
              </a:rPr>
              <a:t>(e.g. Activity 2)</a:t>
            </a:r>
            <a:r>
              <a:rPr lang="it-IT" altLang="en-US" sz="2800" smtClean="0">
                <a:ea typeface="ＭＳ Ｐゴシック" pitchFamily="34" charset="-128"/>
                <a:sym typeface="Wingdings" pitchFamily="2" charset="2"/>
              </a:rPr>
              <a:t>. </a:t>
            </a:r>
            <a:endParaRPr lang="it-IT" altLang="en-US" sz="2800" smtClean="0">
              <a:ea typeface="ＭＳ Ｐゴシック" pitchFamily="34" charset="-12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95208" y="3429001"/>
            <a:ext cx="1486191" cy="28797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Lucida Console"/>
              <a:cs typeface="Lucida Console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7905" y="4076700"/>
            <a:ext cx="921892" cy="215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51" name="TextBox 4"/>
          <p:cNvSpPr txBox="1">
            <a:spLocks noChangeArrowheads="1"/>
          </p:cNvSpPr>
          <p:nvPr/>
        </p:nvSpPr>
        <p:spPr bwMode="auto">
          <a:xfrm>
            <a:off x="2210763" y="3716339"/>
            <a:ext cx="80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LOGIN</a:t>
            </a:r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2210762" y="4652964"/>
            <a:ext cx="1294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PASSWORD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67905" y="5013325"/>
            <a:ext cx="921892" cy="215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25048" y="5661026"/>
            <a:ext cx="749196" cy="360363"/>
          </a:xfrm>
          <a:prstGeom prst="rect">
            <a:avLst/>
          </a:prstGeom>
          <a:solidFill>
            <a:srgbClr val="90909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Login</a:t>
            </a:r>
          </a:p>
        </p:txBody>
      </p:sp>
      <p:sp>
        <p:nvSpPr>
          <p:cNvPr id="31755" name="TextBox 5"/>
          <p:cNvSpPr txBox="1">
            <a:spLocks noChangeArrowheads="1"/>
          </p:cNvSpPr>
          <p:nvPr/>
        </p:nvSpPr>
        <p:spPr bwMode="auto">
          <a:xfrm>
            <a:off x="2267905" y="4005263"/>
            <a:ext cx="782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en-US" sz="1200" b="1" dirty="0" smtClean="0">
                <a:solidFill>
                  <a:srgbClr val="000000"/>
                </a:solidFill>
              </a:rPr>
              <a:t>unveren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1756" name="TextBox 13"/>
          <p:cNvSpPr txBox="1">
            <a:spLocks noChangeArrowheads="1"/>
          </p:cNvSpPr>
          <p:nvPr/>
        </p:nvSpPr>
        <p:spPr bwMode="auto">
          <a:xfrm>
            <a:off x="2267905" y="5013326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**********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4364" y="3500438"/>
            <a:ext cx="1460541" cy="288131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Lucida Console"/>
              <a:cs typeface="Lucida Console"/>
            </a:endParaRPr>
          </a:p>
        </p:txBody>
      </p:sp>
      <p:sp>
        <p:nvSpPr>
          <p:cNvPr id="31758" name="TextBox 7"/>
          <p:cNvSpPr txBox="1">
            <a:spLocks noChangeArrowheads="1"/>
          </p:cNvSpPr>
          <p:nvPr/>
        </p:nvSpPr>
        <p:spPr bwMode="auto">
          <a:xfrm>
            <a:off x="5781508" y="3789364"/>
            <a:ext cx="14542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</a:rPr>
              <a:t>Welcome </a:t>
            </a:r>
            <a:r>
              <a:rPr lang="tr-TR" altLang="en-US" sz="1100" b="1" dirty="0" smtClean="0">
                <a:solidFill>
                  <a:srgbClr val="000000"/>
                </a:solidFill>
              </a:rPr>
              <a:t>Unveren</a:t>
            </a:r>
            <a:r>
              <a:rPr lang="en-US" altLang="en-US" sz="1100" b="1" dirty="0" smtClean="0">
                <a:solidFill>
                  <a:srgbClr val="000000"/>
                </a:solidFill>
              </a:rPr>
              <a:t>!</a:t>
            </a:r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97061" y="4292601"/>
            <a:ext cx="921892" cy="13684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7" name="Straight Arrow Connector 16"/>
          <p:cNvCxnSpPr>
            <a:cxnSpLocks noChangeShapeType="1"/>
            <a:stCxn id="12" idx="3"/>
          </p:cNvCxnSpPr>
          <p:nvPr/>
        </p:nvCxnSpPr>
        <p:spPr bwMode="auto">
          <a:xfrm>
            <a:off x="3074243" y="5842001"/>
            <a:ext cx="2591710" cy="349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38993" y="5300664"/>
            <a:ext cx="1323760" cy="369332"/>
          </a:xfrm>
          <a:prstGeom prst="rect">
            <a:avLst/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  <a:ea typeface="+mn-ea"/>
              </a:rPr>
              <a:t>Login Intent</a:t>
            </a:r>
          </a:p>
        </p:txBody>
      </p:sp>
      <p:sp>
        <p:nvSpPr>
          <p:cNvPr id="31762" name="TextBox 20"/>
          <p:cNvSpPr txBox="1">
            <a:spLocks noChangeArrowheads="1"/>
          </p:cNvSpPr>
          <p:nvPr/>
        </p:nvSpPr>
        <p:spPr bwMode="auto">
          <a:xfrm rot="-5400000">
            <a:off x="1184670" y="4576248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Activity1</a:t>
            </a:r>
          </a:p>
        </p:txBody>
      </p:sp>
      <p:sp>
        <p:nvSpPr>
          <p:cNvPr id="31763" name="TextBox 24"/>
          <p:cNvSpPr txBox="1">
            <a:spLocks noChangeArrowheads="1"/>
          </p:cNvSpPr>
          <p:nvPr/>
        </p:nvSpPr>
        <p:spPr bwMode="auto">
          <a:xfrm rot="-5400000">
            <a:off x="6771100" y="4648479"/>
            <a:ext cx="1081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Activity2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Universal access</a:t>
            </a:r>
          </a:p>
          <a:p>
            <a:pPr lvl="1"/>
            <a:r>
              <a:rPr lang="en-US" dirty="0" smtClean="0"/>
              <a:t>Browsers are everywhere</a:t>
            </a:r>
          </a:p>
          <a:p>
            <a:pPr lvl="1"/>
            <a:r>
              <a:rPr lang="en-US" dirty="0" smtClean="0"/>
              <a:t>Any device on the network </a:t>
            </a:r>
            <a:br>
              <a:rPr lang="en-US" dirty="0" smtClean="0"/>
            </a:br>
            <a:r>
              <a:rPr lang="en-US" dirty="0" smtClean="0"/>
              <a:t>can access content</a:t>
            </a:r>
          </a:p>
          <a:p>
            <a:pPr lvl="2"/>
            <a:r>
              <a:rPr lang="en-US" dirty="0" smtClean="0"/>
              <a:t>PCs, Macs, Linux, Android,</a:t>
            </a:r>
            <a:br>
              <a:rPr lang="en-US" dirty="0" smtClean="0"/>
            </a:br>
            <a:r>
              <a:rPr lang="en-US" dirty="0" smtClean="0"/>
              <a:t>iPhone, Blackberry, etc.</a:t>
            </a:r>
          </a:p>
          <a:p>
            <a:r>
              <a:rPr lang="en-US" dirty="0" smtClean="0"/>
              <a:t>Automatic “updates”</a:t>
            </a:r>
          </a:p>
          <a:p>
            <a:pPr lvl="1"/>
            <a:r>
              <a:rPr lang="en-US" dirty="0" smtClean="0"/>
              <a:t>Content comes from server, </a:t>
            </a:r>
            <a:br>
              <a:rPr lang="en-US" dirty="0" smtClean="0"/>
            </a:br>
            <a:r>
              <a:rPr lang="en-US" dirty="0" smtClean="0"/>
              <a:t>so is never out of date</a:t>
            </a:r>
          </a:p>
          <a:p>
            <a:r>
              <a:rPr lang="en-US" dirty="0" smtClean="0"/>
              <a:t>Well-established tools and </a:t>
            </a:r>
            <a:br>
              <a:rPr lang="en-US" dirty="0" smtClean="0"/>
            </a:br>
            <a:r>
              <a:rPr lang="en-US" dirty="0" smtClean="0"/>
              <a:t>methodologies</a:t>
            </a:r>
          </a:p>
          <a:p>
            <a:pPr lvl="1"/>
            <a:r>
              <a:rPr lang="en-US" dirty="0" smtClean="0"/>
              <a:t>In multiple languages</a:t>
            </a:r>
          </a:p>
          <a:p>
            <a:pPr lvl="2"/>
            <a:r>
              <a:rPr lang="en-US" dirty="0" smtClean="0"/>
              <a:t>Java, PHP, .NET, Ruby/Rails, CGI, etc.</a:t>
            </a:r>
          </a:p>
          <a:p>
            <a:endParaRPr lang="en-US" dirty="0"/>
          </a:p>
        </p:txBody>
      </p:sp>
      <p:pic>
        <p:nvPicPr>
          <p:cNvPr id="5" name="Picture 4" descr="Internet-Cafe-Boh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524000"/>
            <a:ext cx="2857500" cy="1905000"/>
          </a:xfrm>
          <a:prstGeom prst="rect">
            <a:avLst/>
          </a:prstGeom>
        </p:spPr>
      </p:pic>
      <p:pic>
        <p:nvPicPr>
          <p:cNvPr id="6" name="Picture 5" descr="Internet-Cafe-Keral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232" y="2667000"/>
            <a:ext cx="2870568" cy="1913712"/>
          </a:xfrm>
          <a:prstGeom prst="rect">
            <a:avLst/>
          </a:prstGeom>
        </p:spPr>
      </p:pic>
      <p:pic>
        <p:nvPicPr>
          <p:cNvPr id="8" name="Picture 3" descr="C:\Users\Marty\Documents\Course-Materials\Android\images\overview\Internet-Cafe-Bohol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399" y="4191000"/>
            <a:ext cx="2895601" cy="1931344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Intents</a:t>
            </a:r>
          </a:p>
        </p:txBody>
      </p:sp>
      <p:sp>
        <p:nvSpPr>
          <p:cNvPr id="32772" name="Segnaposto contenuto 4"/>
          <p:cNvSpPr>
            <a:spLocks noGrp="1"/>
          </p:cNvSpPr>
          <p:nvPr>
            <p:ph idx="1"/>
          </p:nvPr>
        </p:nvSpPr>
        <p:spPr>
          <a:xfrm>
            <a:off x="1000621" y="1196976"/>
            <a:ext cx="8143379" cy="2232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b="1" smtClean="0">
                <a:ea typeface="ＭＳ Ｐゴシック" pitchFamily="34" charset="-128"/>
              </a:rPr>
              <a:t>Intents</a:t>
            </a:r>
            <a:r>
              <a:rPr lang="it-IT" altLang="en-US" sz="2800" smtClean="0">
                <a:ea typeface="ＭＳ Ｐゴシック" pitchFamily="34" charset="-128"/>
              </a:rPr>
              <a:t>: asynchronous </a:t>
            </a:r>
            <a:r>
              <a:rPr lang="it-IT" altLang="en-US" sz="2800" b="1" smtClean="0">
                <a:ea typeface="ＭＳ Ｐゴシック" pitchFamily="34" charset="-128"/>
              </a:rPr>
              <a:t>messages</a:t>
            </a:r>
            <a:r>
              <a:rPr lang="it-IT" altLang="en-US" sz="2800" smtClean="0">
                <a:ea typeface="ＭＳ Ｐゴシック" pitchFamily="34" charset="-128"/>
              </a:rPr>
              <a:t> to activate core Android components (e.g. Activities).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b="1" smtClean="0">
                <a:ea typeface="ＭＳ Ｐゴシック" pitchFamily="34" charset="-128"/>
              </a:rPr>
              <a:t>Implicit</a:t>
            </a:r>
            <a:r>
              <a:rPr lang="it-IT" altLang="en-US" sz="2800" smtClean="0">
                <a:ea typeface="ＭＳ Ｐゴシック" pitchFamily="34" charset="-128"/>
              </a:rPr>
              <a:t> Intent </a:t>
            </a:r>
            <a:r>
              <a:rPr lang="it-IT" altLang="en-US" sz="2800" smtClean="0">
                <a:ea typeface="ＭＳ Ｐゴシック" pitchFamily="34" charset="-128"/>
                <a:sym typeface="Wingdings" pitchFamily="2" charset="2"/>
              </a:rPr>
              <a:t> The component </a:t>
            </a:r>
            <a:r>
              <a:rPr lang="it-IT" altLang="en-US" sz="2400" i="1" smtClean="0">
                <a:ea typeface="ＭＳ Ｐゴシック" pitchFamily="34" charset="-128"/>
                <a:sym typeface="Wingdings" pitchFamily="2" charset="2"/>
              </a:rPr>
              <a:t>(e.g. Activity1) </a:t>
            </a:r>
            <a:r>
              <a:rPr lang="it-IT" altLang="en-US" sz="2800" smtClean="0">
                <a:ea typeface="ＭＳ Ｐゴシック" pitchFamily="34" charset="-128"/>
                <a:sym typeface="Wingdings" pitchFamily="2" charset="2"/>
              </a:rPr>
              <a:t>specifies the type of the intent </a:t>
            </a:r>
            <a:r>
              <a:rPr lang="it-IT" altLang="en-US" sz="2400" i="1" smtClean="0">
                <a:ea typeface="ＭＳ Ｐゴシック" pitchFamily="34" charset="-128"/>
                <a:sym typeface="Wingdings" pitchFamily="2" charset="2"/>
              </a:rPr>
              <a:t>(e.g. “</a:t>
            </a:r>
            <a:r>
              <a:rPr lang="it-IT" altLang="ja-JP" sz="2400" i="1" smtClean="0">
                <a:ea typeface="ＭＳ Ｐゴシック" pitchFamily="34" charset="-128"/>
                <a:sym typeface="Wingdings" pitchFamily="2" charset="2"/>
              </a:rPr>
              <a:t>View a video</a:t>
            </a:r>
            <a:r>
              <a:rPr lang="it-IT" altLang="en-US" sz="2400" i="1" smtClean="0">
                <a:ea typeface="ＭＳ Ｐゴシック" pitchFamily="34" charset="-128"/>
                <a:sym typeface="Wingdings" pitchFamily="2" charset="2"/>
              </a:rPr>
              <a:t>”</a:t>
            </a:r>
            <a:r>
              <a:rPr lang="it-IT" altLang="ja-JP" sz="2400" i="1" smtClean="0">
                <a:ea typeface="ＭＳ Ｐゴシック" pitchFamily="34" charset="-128"/>
                <a:sym typeface="Wingdings" pitchFamily="2" charset="2"/>
              </a:rPr>
              <a:t>)</a:t>
            </a:r>
            <a:r>
              <a:rPr lang="it-IT" altLang="ja-JP" sz="2800" smtClean="0">
                <a:ea typeface="ＭＳ Ｐゴシック" pitchFamily="34" charset="-128"/>
                <a:sym typeface="Wingdings" pitchFamily="2" charset="2"/>
              </a:rPr>
              <a:t>. </a:t>
            </a:r>
            <a:endParaRPr lang="it-IT" altLang="en-US" sz="2800" smtClean="0">
              <a:ea typeface="ＭＳ Ｐゴシック" pitchFamily="34" charset="-12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95209" y="3429001"/>
            <a:ext cx="1267284" cy="28797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Lucida Console"/>
              <a:cs typeface="Lucida Console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25048" y="4724401"/>
            <a:ext cx="749196" cy="360363"/>
          </a:xfrm>
          <a:prstGeom prst="rect">
            <a:avLst/>
          </a:prstGeom>
          <a:solidFill>
            <a:srgbClr val="90909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View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69757" y="4941888"/>
            <a:ext cx="806338" cy="14398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Lucida Console"/>
              <a:cs typeface="Lucida Console"/>
            </a:endParaRP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3189797" y="4941889"/>
            <a:ext cx="2591710" cy="349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96136" y="5157788"/>
            <a:ext cx="1530547" cy="369332"/>
          </a:xfrm>
          <a:prstGeom prst="rect">
            <a:avLst/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  <a:ea typeface="+mn-ea"/>
              </a:rPr>
              <a:t>Implicit Intent</a:t>
            </a:r>
          </a:p>
        </p:txBody>
      </p:sp>
      <p:sp>
        <p:nvSpPr>
          <p:cNvPr id="32778" name="TextBox 20"/>
          <p:cNvSpPr txBox="1">
            <a:spLocks noChangeArrowheads="1"/>
          </p:cNvSpPr>
          <p:nvPr/>
        </p:nvSpPr>
        <p:spPr bwMode="auto">
          <a:xfrm rot="-5400000">
            <a:off x="1242448" y="4576247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Activity1</a:t>
            </a:r>
          </a:p>
        </p:txBody>
      </p:sp>
      <p:sp>
        <p:nvSpPr>
          <p:cNvPr id="32779" name="TextBox 24"/>
          <p:cNvSpPr txBox="1">
            <a:spLocks noChangeArrowheads="1"/>
          </p:cNvSpPr>
          <p:nvPr/>
        </p:nvSpPr>
        <p:spPr bwMode="auto">
          <a:xfrm rot="-5400000">
            <a:off x="6598405" y="5440642"/>
            <a:ext cx="1081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Activity2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69757" y="3213101"/>
            <a:ext cx="806338" cy="143986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Lucida Console"/>
              <a:cs typeface="Lucida Console"/>
            </a:endParaRPr>
          </a:p>
        </p:txBody>
      </p:sp>
      <p:sp>
        <p:nvSpPr>
          <p:cNvPr id="32781" name="TextBox 23"/>
          <p:cNvSpPr txBox="1">
            <a:spLocks noChangeArrowheads="1"/>
          </p:cNvSpPr>
          <p:nvPr/>
        </p:nvSpPr>
        <p:spPr bwMode="auto">
          <a:xfrm rot="-5400000">
            <a:off x="6599198" y="3712648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Activity2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4870" y="3789364"/>
            <a:ext cx="194822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Multiple </a:t>
            </a:r>
            <a:r>
              <a:rPr lang="en-US" b="1" dirty="0"/>
              <a:t>choices</a:t>
            </a:r>
            <a:r>
              <a:rPr lang="en-US" dirty="0"/>
              <a:t> </a:t>
            </a:r>
          </a:p>
          <a:p>
            <a:pPr algn="ctr">
              <a:defRPr/>
            </a:pPr>
            <a:r>
              <a:rPr lang="en-US" dirty="0"/>
              <a:t>might be available </a:t>
            </a:r>
          </a:p>
          <a:p>
            <a:pPr algn="ctr">
              <a:defRPr/>
            </a:pPr>
            <a:r>
              <a:rPr lang="en-US" dirty="0"/>
              <a:t>to the user!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5781507" y="422116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5781507" y="4221163"/>
            <a:ext cx="2882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5781507" y="5661025"/>
            <a:ext cx="2882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86" name="Picture 29" descr="Android-youtub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11" y="3573464"/>
            <a:ext cx="55618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30" descr="netflix-for-androi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11" y="5300664"/>
            <a:ext cx="55237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8" name="TextBox 32"/>
          <p:cNvSpPr txBox="1">
            <a:spLocks noChangeArrowheads="1"/>
          </p:cNvSpPr>
          <p:nvPr/>
        </p:nvSpPr>
        <p:spPr bwMode="auto">
          <a:xfrm>
            <a:off x="7366247" y="3860800"/>
            <a:ext cx="61266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0"/>
              <a:t>}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70683" y="4508500"/>
            <a:ext cx="8316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Intent-</a:t>
            </a:r>
          </a:p>
          <a:p>
            <a:pPr>
              <a:defRPr/>
            </a:pPr>
            <a:r>
              <a:rPr lang="en-US" b="1" dirty="0"/>
              <a:t>Filters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Services</a:t>
            </a:r>
          </a:p>
        </p:txBody>
      </p:sp>
      <p:sp>
        <p:nvSpPr>
          <p:cNvPr id="33796" name="Segnaposto contenuto 4"/>
          <p:cNvSpPr>
            <a:spLocks noGrp="1"/>
          </p:cNvSpPr>
          <p:nvPr>
            <p:ph idx="1"/>
          </p:nvPr>
        </p:nvSpPr>
        <p:spPr>
          <a:xfrm>
            <a:off x="1000621" y="1196975"/>
            <a:ext cx="8143379" cy="16557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b="1" smtClean="0">
                <a:ea typeface="ＭＳ Ｐゴシック" pitchFamily="34" charset="-128"/>
              </a:rPr>
              <a:t>Services</a:t>
            </a:r>
            <a:r>
              <a:rPr lang="it-IT" altLang="en-US" sz="2800" smtClean="0">
                <a:ea typeface="ＭＳ Ｐゴシック" pitchFamily="34" charset="-128"/>
              </a:rPr>
              <a:t>: like Activities, but run in </a:t>
            </a:r>
            <a:r>
              <a:rPr lang="it-IT" altLang="en-US" sz="2800" b="1" smtClean="0">
                <a:ea typeface="ＭＳ Ｐゴシック" pitchFamily="34" charset="-128"/>
              </a:rPr>
              <a:t>background</a:t>
            </a:r>
            <a:r>
              <a:rPr lang="it-IT" altLang="en-US" sz="2800" smtClean="0">
                <a:ea typeface="ＭＳ Ｐゴシック" pitchFamily="34" charset="-128"/>
              </a:rPr>
              <a:t> and do not provide an user interface.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Used for </a:t>
            </a:r>
            <a:r>
              <a:rPr lang="it-IT" altLang="en-US" sz="2800" b="1" smtClean="0">
                <a:ea typeface="ＭＳ Ｐゴシック" pitchFamily="34" charset="-128"/>
              </a:rPr>
              <a:t>non-interactive </a:t>
            </a:r>
            <a:r>
              <a:rPr lang="it-IT" altLang="en-US" sz="2800" smtClean="0">
                <a:ea typeface="ＭＳ Ｐゴシック" pitchFamily="34" charset="-128"/>
              </a:rPr>
              <a:t>tasks (e.g. networking).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 Service life-time composed of 3 states: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6960" y="3573463"/>
            <a:ext cx="1439980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Starting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97060" y="3573463"/>
            <a:ext cx="1875339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Destroyed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938993" y="5084763"/>
            <a:ext cx="1439980" cy="647700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dk1"/>
                </a:solidFill>
                <a:latin typeface="+mn-lt"/>
                <a:ea typeface="+mn-ea"/>
              </a:rPr>
              <a:t>Running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499013" y="4221163"/>
            <a:ext cx="0" cy="129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499013" y="5516563"/>
            <a:ext cx="143998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6587845" y="4221163"/>
            <a:ext cx="0" cy="129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5378973" y="5516563"/>
            <a:ext cx="120887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4" name="TextBox 17"/>
          <p:cNvSpPr txBox="1">
            <a:spLocks noChangeArrowheads="1"/>
          </p:cNvSpPr>
          <p:nvPr/>
        </p:nvSpPr>
        <p:spPr bwMode="auto">
          <a:xfrm>
            <a:off x="3938993" y="5949950"/>
            <a:ext cx="1864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(on background)</a:t>
            </a:r>
          </a:p>
        </p:txBody>
      </p:sp>
      <p:sp>
        <p:nvSpPr>
          <p:cNvPr id="33805" name="TextBox 37"/>
          <p:cNvSpPr txBox="1">
            <a:spLocks noChangeArrowheads="1"/>
          </p:cNvSpPr>
          <p:nvPr/>
        </p:nvSpPr>
        <p:spPr bwMode="auto">
          <a:xfrm>
            <a:off x="1173317" y="4508500"/>
            <a:ext cx="1287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onCreate()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onStart()</a:t>
            </a:r>
          </a:p>
        </p:txBody>
      </p:sp>
      <p:sp>
        <p:nvSpPr>
          <p:cNvPr id="33806" name="TextBox 38"/>
          <p:cNvSpPr txBox="1">
            <a:spLocks noChangeArrowheads="1"/>
          </p:cNvSpPr>
          <p:nvPr/>
        </p:nvSpPr>
        <p:spPr bwMode="auto">
          <a:xfrm>
            <a:off x="6726256" y="4652964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onDestroy()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63513"/>
            <a:ext cx="8891305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Content Providers</a:t>
            </a:r>
          </a:p>
        </p:txBody>
      </p:sp>
      <p:sp>
        <p:nvSpPr>
          <p:cNvPr id="34820" name="Segnaposto contenuto 4"/>
          <p:cNvSpPr>
            <a:spLocks noGrp="1"/>
          </p:cNvSpPr>
          <p:nvPr>
            <p:ph idx="1"/>
          </p:nvPr>
        </p:nvSpPr>
        <p:spPr>
          <a:xfrm>
            <a:off x="1000621" y="1196975"/>
            <a:ext cx="7660846" cy="16557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Each Android </a:t>
            </a:r>
            <a:r>
              <a:rPr lang="it-IT" altLang="en-US" sz="2800" b="1" smtClean="0">
                <a:ea typeface="ＭＳ Ｐゴシック" pitchFamily="34" charset="-128"/>
              </a:rPr>
              <a:t>application</a:t>
            </a:r>
            <a:r>
              <a:rPr lang="it-IT" altLang="en-US" sz="2800" smtClean="0">
                <a:ea typeface="ＭＳ Ｐゴシック" pitchFamily="34" charset="-128"/>
              </a:rPr>
              <a:t> has its own </a:t>
            </a:r>
            <a:r>
              <a:rPr lang="it-IT" altLang="en-US" sz="2800" b="1" smtClean="0">
                <a:ea typeface="ＭＳ Ｐゴシック" pitchFamily="34" charset="-128"/>
              </a:rPr>
              <a:t>private</a:t>
            </a:r>
            <a:r>
              <a:rPr lang="it-IT" altLang="en-US" sz="2800" smtClean="0">
                <a:ea typeface="ＭＳ Ｐゴシック" pitchFamily="34" charset="-128"/>
              </a:rPr>
              <a:t> set of data </a:t>
            </a:r>
            <a:r>
              <a:rPr lang="it-IT" altLang="en-US" sz="2400" smtClean="0">
                <a:ea typeface="ＭＳ Ｐゴシック" pitchFamily="34" charset="-128"/>
              </a:rPr>
              <a:t>(managed through</a:t>
            </a:r>
            <a:r>
              <a:rPr lang="it-IT" altLang="en-US" sz="2400" i="1" smtClean="0">
                <a:ea typeface="ＭＳ Ｐゴシック" pitchFamily="34" charset="-128"/>
              </a:rPr>
              <a:t> files </a:t>
            </a:r>
            <a:r>
              <a:rPr lang="it-IT" altLang="en-US" sz="2400" smtClean="0">
                <a:ea typeface="ＭＳ Ｐゴシック" pitchFamily="34" charset="-128"/>
              </a:rPr>
              <a:t>or through </a:t>
            </a:r>
            <a:r>
              <a:rPr lang="it-IT" altLang="en-US" sz="2400" i="1" smtClean="0">
                <a:ea typeface="ＭＳ Ｐゴシック" pitchFamily="34" charset="-128"/>
              </a:rPr>
              <a:t>SQLite</a:t>
            </a:r>
            <a:r>
              <a:rPr lang="it-IT" altLang="en-US" sz="2400" smtClean="0">
                <a:ea typeface="ＭＳ Ｐゴシック" pitchFamily="34" charset="-128"/>
              </a:rPr>
              <a:t> database)</a:t>
            </a:r>
            <a:r>
              <a:rPr lang="it-IT" altLang="en-US" sz="2800" smtClean="0">
                <a:ea typeface="ＭＳ Ｐゴシック" pitchFamily="34" charset="-128"/>
              </a:rPr>
              <a:t>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b="1" smtClean="0">
                <a:ea typeface="ＭＳ Ｐゴシック" pitchFamily="34" charset="-128"/>
              </a:rPr>
              <a:t>Content Providers</a:t>
            </a:r>
            <a:r>
              <a:rPr lang="it-IT" altLang="en-US" sz="2800" smtClean="0">
                <a:ea typeface="ＭＳ Ｐゴシック" pitchFamily="34" charset="-128"/>
              </a:rPr>
              <a:t>: Standard </a:t>
            </a:r>
            <a:r>
              <a:rPr lang="it-IT" altLang="en-US" sz="2800" b="1" smtClean="0">
                <a:ea typeface="ＭＳ Ｐゴシック" pitchFamily="34" charset="-128"/>
              </a:rPr>
              <a:t>interface </a:t>
            </a:r>
            <a:r>
              <a:rPr lang="it-IT" altLang="en-US" sz="2800" smtClean="0">
                <a:ea typeface="ＭＳ Ｐゴシック" pitchFamily="34" charset="-128"/>
              </a:rPr>
              <a:t>to </a:t>
            </a:r>
            <a:r>
              <a:rPr lang="it-IT" altLang="en-US" sz="2800" i="1" smtClean="0">
                <a:ea typeface="ＭＳ Ｐゴシック" pitchFamily="34" charset="-128"/>
              </a:rPr>
              <a:t>access and share data among different applications</a:t>
            </a:r>
            <a:r>
              <a:rPr lang="it-IT" altLang="en-US" sz="280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2" name="Can 1"/>
          <p:cNvSpPr>
            <a:spLocks noChangeArrowheads="1"/>
          </p:cNvSpPr>
          <p:nvPr/>
        </p:nvSpPr>
        <p:spPr bwMode="auto">
          <a:xfrm>
            <a:off x="6415149" y="4292600"/>
            <a:ext cx="615865" cy="1081088"/>
          </a:xfrm>
          <a:prstGeom prst="can">
            <a:avLst>
              <a:gd name="adj" fmla="val 25001"/>
            </a:avLst>
          </a:prstGeom>
          <a:gradFill rotWithShape="1">
            <a:gsLst>
              <a:gs pos="0">
                <a:srgbClr val="00AFAF"/>
              </a:gs>
              <a:gs pos="20000">
                <a:srgbClr val="00AAAA"/>
              </a:gs>
              <a:gs pos="100000">
                <a:srgbClr val="008181"/>
              </a:gs>
            </a:gsLst>
            <a:lin ang="5400000"/>
          </a:gradFill>
          <a:ln w="9525">
            <a:solidFill>
              <a:srgbClr val="009999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49817" y="3933825"/>
            <a:ext cx="863480" cy="179863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Lucida Console"/>
              <a:cs typeface="Lucida Console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49817" y="4149725"/>
            <a:ext cx="863480" cy="287338"/>
          </a:xfrm>
          <a:prstGeom prst="rect">
            <a:avLst/>
          </a:prstGeom>
          <a:gradFill rotWithShape="1">
            <a:gsLst>
              <a:gs pos="0">
                <a:srgbClr val="F8E8E8"/>
              </a:gs>
              <a:gs pos="64999">
                <a:srgbClr val="EAC3C3"/>
              </a:gs>
              <a:gs pos="100000">
                <a:srgbClr val="E3A8A8"/>
              </a:gs>
            </a:gsLst>
            <a:lin ang="5400000" scaled="1"/>
          </a:gradFill>
          <a:ln w="9525">
            <a:solidFill>
              <a:srgbClr val="8A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APP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1689" y="3573463"/>
            <a:ext cx="1554264" cy="2519362"/>
          </a:xfrm>
          <a:prstGeom prst="rect">
            <a:avLst/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35189" y="3789363"/>
            <a:ext cx="863480" cy="3683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insert()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35189" y="4292600"/>
            <a:ext cx="989566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update()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35189" y="4797425"/>
            <a:ext cx="989566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delete()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35188" y="5300664"/>
            <a:ext cx="1036811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query()</a:t>
            </a:r>
          </a:p>
        </p:txBody>
      </p:sp>
      <p:sp>
        <p:nvSpPr>
          <p:cNvPr id="34829" name="TextBox 8"/>
          <p:cNvSpPr txBox="1">
            <a:spLocks noChangeArrowheads="1"/>
          </p:cNvSpPr>
          <p:nvPr/>
        </p:nvSpPr>
        <p:spPr bwMode="auto">
          <a:xfrm>
            <a:off x="4514223" y="4437064"/>
            <a:ext cx="13828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/>
              <a:t>Content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/>
              <a:t>Provider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901547" y="4797426"/>
            <a:ext cx="345392" cy="3603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897061" y="4797426"/>
            <a:ext cx="345392" cy="3603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529" y="4221163"/>
            <a:ext cx="431740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879" y="4508501"/>
            <a:ext cx="431740" cy="360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097" y="4652963"/>
            <a:ext cx="431740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6934200" y="5373688"/>
            <a:ext cx="20155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e.g. Photo Gallery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7164345" y="4868863"/>
            <a:ext cx="28698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1173317" y="163513"/>
            <a:ext cx="7717988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sz="2800" dirty="0" smtClean="0">
                <a:solidFill>
                  <a:srgbClr val="FF0000"/>
                </a:solidFill>
                <a:ea typeface="SimSun" pitchFamily="2" charset="-122"/>
              </a:rPr>
              <a:t>Broadcast Receivers</a:t>
            </a:r>
            <a:endParaRPr lang="en-US" altLang="zh-CN" dirty="0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5844" name="Segnaposto contenuto 4"/>
          <p:cNvSpPr>
            <a:spLocks noGrp="1"/>
          </p:cNvSpPr>
          <p:nvPr>
            <p:ph idx="1"/>
          </p:nvPr>
        </p:nvSpPr>
        <p:spPr>
          <a:xfrm>
            <a:off x="5263419" y="1196975"/>
            <a:ext cx="3398048" cy="5327650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i="1" smtClean="0">
                <a:ea typeface="ＭＳ Ｐゴシック" pitchFamily="34" charset="-128"/>
              </a:rPr>
              <a:t>Publish</a:t>
            </a:r>
            <a:r>
              <a:rPr lang="it-IT" altLang="en-US" sz="2800" smtClean="0">
                <a:ea typeface="ＭＳ Ｐゴシック" pitchFamily="34" charset="-128"/>
              </a:rPr>
              <a:t>/</a:t>
            </a:r>
            <a:r>
              <a:rPr lang="it-IT" altLang="en-US" sz="2800" i="1" smtClean="0">
                <a:ea typeface="ＭＳ Ｐゴシック" pitchFamily="34" charset="-128"/>
              </a:rPr>
              <a:t>Subscribe</a:t>
            </a:r>
            <a:r>
              <a:rPr lang="it-IT" altLang="en-US" sz="2800" smtClean="0">
                <a:ea typeface="ＭＳ Ｐゴシック" pitchFamily="34" charset="-128"/>
              </a:rPr>
              <a:t> paradigm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12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b="1" smtClean="0">
                <a:ea typeface="ＭＳ Ｐゴシック" pitchFamily="34" charset="-128"/>
              </a:rPr>
              <a:t>Broadcast Receivers</a:t>
            </a:r>
            <a:r>
              <a:rPr lang="it-IT" altLang="en-US" sz="2800" smtClean="0">
                <a:ea typeface="ＭＳ Ｐゴシック" pitchFamily="34" charset="-128"/>
              </a:rPr>
              <a:t>: An application can be signaled of </a:t>
            </a:r>
            <a:r>
              <a:rPr lang="it-IT" altLang="en-US" sz="2800" b="1" smtClean="0">
                <a:ea typeface="ＭＳ Ｐゴシック" pitchFamily="34" charset="-128"/>
              </a:rPr>
              <a:t>external events</a:t>
            </a:r>
            <a:r>
              <a:rPr lang="it-IT" altLang="en-US" sz="2800" smtClean="0">
                <a:ea typeface="ＭＳ Ｐゴシック" pitchFamily="34" charset="-128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12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b="1" smtClean="0">
                <a:ea typeface="ＭＳ Ｐゴシック" pitchFamily="34" charset="-128"/>
              </a:rPr>
              <a:t>Notification</a:t>
            </a:r>
            <a:r>
              <a:rPr lang="it-IT" altLang="en-US" sz="2800" smtClean="0">
                <a:ea typeface="ＭＳ Ｐゴシック" pitchFamily="34" charset="-128"/>
              </a:rPr>
              <a:t> types: Call incoming, SMS delivery, Wifi network detected, etc</a:t>
            </a:r>
          </a:p>
        </p:txBody>
      </p:sp>
      <p:pic>
        <p:nvPicPr>
          <p:cNvPr id="35845" name="Picture 1" descr="SC20120211-1717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5" y="1484313"/>
            <a:ext cx="426279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4802473" y="5876926"/>
            <a:ext cx="633642" cy="730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Oval 4"/>
          <p:cNvSpPr/>
          <p:nvPr/>
        </p:nvSpPr>
        <p:spPr>
          <a:xfrm>
            <a:off x="4168831" y="5732464"/>
            <a:ext cx="518088" cy="4333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173317" y="163513"/>
            <a:ext cx="7717988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sz="2800" dirty="0" smtClean="0">
                <a:solidFill>
                  <a:srgbClr val="FF0000"/>
                </a:solidFill>
                <a:ea typeface="SimSun" pitchFamily="2" charset="-122"/>
              </a:rPr>
              <a:t>Broadcast Receivers</a:t>
            </a:r>
            <a:endParaRPr lang="en-US" altLang="zh-CN" dirty="0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53251" name="Segnaposto contenuto 4"/>
          <p:cNvSpPr>
            <a:spLocks noGrp="1"/>
          </p:cNvSpPr>
          <p:nvPr>
            <p:ph idx="1"/>
          </p:nvPr>
        </p:nvSpPr>
        <p:spPr>
          <a:xfrm>
            <a:off x="304800" y="1628776"/>
            <a:ext cx="8839200" cy="47529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 class WifiReceiver extends </a:t>
            </a:r>
            <a:r>
              <a:rPr lang="en-US" altLang="en-US" sz="2000" b="1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BroadcastReceiver</a:t>
            </a:r>
            <a:r>
              <a:rPr lang="en-US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        public void onReceive(Context c, Intent intent)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            String s = new StringBuilder();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            wifiList = mainWifi.getScanResults();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            for(int i = 0; i &lt; wifiList.size(); i++){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                s.append(new Integer(i+1).toString() + ".");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                s.append((wifiList.get(i)).toString());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                s.append("\\n");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            }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            mainText.setText(sb);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        }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smtClean="0">
                <a:solidFill>
                  <a:srgbClr val="163794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    }</a:t>
            </a:r>
            <a:endParaRPr lang="it-IT" altLang="en-US" sz="2000" smtClean="0">
              <a:solidFill>
                <a:srgbClr val="163794"/>
              </a:solidFill>
              <a:latin typeface="Consolas" pitchFamily="49" charset="0"/>
              <a:ea typeface="ＭＳ Ｐゴシック" pitchFamily="34" charset="-128"/>
              <a:cs typeface="Consolas" pitchFamily="49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0621" y="1196975"/>
            <a:ext cx="3171637" cy="369332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BROADCAST RECEIVER 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1173317" y="163513"/>
            <a:ext cx="7717988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: </a:t>
            </a:r>
            <a:r>
              <a:rPr lang="en-US" altLang="zh-CN" sz="2800" dirty="0" smtClean="0">
                <a:solidFill>
                  <a:srgbClr val="FF0000"/>
                </a:solidFill>
                <a:ea typeface="SimSun" pitchFamily="2" charset="-122"/>
              </a:rPr>
              <a:t>Broadcast Receivers</a:t>
            </a:r>
            <a:endParaRPr lang="en-US" altLang="zh-CN" dirty="0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53251" name="Segnaposto contenuto 4"/>
          <p:cNvSpPr>
            <a:spLocks noGrp="1"/>
          </p:cNvSpPr>
          <p:nvPr>
            <p:ph idx="1"/>
          </p:nvPr>
        </p:nvSpPr>
        <p:spPr>
          <a:xfrm>
            <a:off x="152400" y="1628776"/>
            <a:ext cx="8991600" cy="47529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public class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WifiTester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 extends </a:t>
            </a:r>
            <a:r>
              <a:rPr lang="en-US" altLang="en-US" sz="2000" b="1" dirty="0" smtClean="0">
                <a:solidFill>
                  <a:srgbClr val="163794"/>
                </a:solidFill>
                <a:ea typeface="ＭＳ Ｐゴシック" pitchFamily="34" charset="-128"/>
              </a:rPr>
              <a:t>Activity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  	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WifiManager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mainWifi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	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WifiReceiver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receiverWifi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	List&lt;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ScanResult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&gt;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wifiList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 	  public void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onCreate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(Bundle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savedInstanceState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	     …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	    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mainWifi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 = (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WifiManager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)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getSystemService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(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Context.WIFI_SERVICE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      	    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receiverWifi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 = new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WifiReceiver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();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       	     </a:t>
            </a:r>
            <a:r>
              <a:rPr lang="en-US" altLang="en-US" sz="2000" b="1" dirty="0" err="1" smtClean="0">
                <a:solidFill>
                  <a:srgbClr val="163794"/>
                </a:solidFill>
                <a:ea typeface="ＭＳ Ｐゴシック" pitchFamily="34" charset="-128"/>
              </a:rPr>
              <a:t>registerReceiver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(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receiverWifi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, new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IntentFilter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(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WifiManager.SCAN_RESULTS_AVAILABLE_ACTION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));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	     </a:t>
            </a:r>
            <a:r>
              <a:rPr lang="en-US" altLang="en-US" sz="2000" dirty="0" err="1" smtClean="0">
                <a:solidFill>
                  <a:srgbClr val="163794"/>
                </a:solidFill>
                <a:ea typeface="ＭＳ Ｐゴシック" pitchFamily="34" charset="-128"/>
              </a:rPr>
              <a:t>mainWifi.startScan</a:t>
            </a: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();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163794"/>
                </a:solidFill>
                <a:ea typeface="ＭＳ Ｐゴシック" pitchFamily="34" charset="-128"/>
              </a:rPr>
              <a:t>}</a:t>
            </a:r>
            <a:endParaRPr lang="it-IT" altLang="en-US" sz="2000" dirty="0" smtClean="0">
              <a:solidFill>
                <a:srgbClr val="163794"/>
              </a:solidFill>
              <a:latin typeface="Consolas" pitchFamily="49" charset="0"/>
              <a:ea typeface="ＭＳ Ｐゴシック" pitchFamily="34" charset="-128"/>
              <a:cs typeface="Consolas" pitchFamily="49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0621" y="1196975"/>
            <a:ext cx="3171637" cy="369332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  <a:latin typeface="+mn-lt"/>
                <a:ea typeface="+mn-ea"/>
              </a:rPr>
              <a:t>BROADCAST RECEIVER 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200" smtClean="0">
                <a:solidFill>
                  <a:schemeClr val="tx2"/>
                </a:solidFill>
                <a:latin typeface="Verdana" pitchFamily="34" charset="0"/>
                <a:ea typeface="SimSun" pitchFamily="2" charset="-122"/>
              </a:rPr>
              <a:t>CMPE419 AU</a:t>
            </a:r>
            <a:endParaRPr lang="en-US" altLang="zh-CN" sz="1200">
              <a:solidFill>
                <a:schemeClr val="tx2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1173317" y="163513"/>
            <a:ext cx="7717988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sz="2800" dirty="0" smtClean="0">
                <a:solidFill>
                  <a:srgbClr val="FF0000"/>
                </a:solidFill>
                <a:ea typeface="SimSun" pitchFamily="2" charset="-122"/>
              </a:rPr>
              <a:t>System API</a:t>
            </a:r>
            <a:endParaRPr lang="en-US" altLang="zh-CN" dirty="0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252695" y="762000"/>
            <a:ext cx="889130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US" altLang="en-US" sz="2800" dirty="0"/>
              <a:t>Using the </a:t>
            </a:r>
            <a:r>
              <a:rPr lang="en-US" altLang="en-US" sz="2800" b="1" dirty="0"/>
              <a:t>components </a:t>
            </a:r>
            <a:r>
              <a:rPr lang="en-US" altLang="en-US" sz="2800" dirty="0"/>
              <a:t>described so far, Android applications can then leverage the system API  …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dirty="0"/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US" altLang="en-US" i="1" dirty="0" err="1" smtClean="0"/>
              <a:t>Telephon</a:t>
            </a:r>
            <a:r>
              <a:rPr lang="en-US" altLang="en-US" i="1" dirty="0" smtClean="0"/>
              <a:t> </a:t>
            </a:r>
            <a:r>
              <a:rPr lang="en-US" altLang="en-US" i="1" dirty="0"/>
              <a:t>Manager </a:t>
            </a:r>
            <a:r>
              <a:rPr lang="en-US" altLang="en-US" dirty="0"/>
              <a:t>data access (call, SMS,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US" altLang="en-US" i="1" dirty="0"/>
              <a:t>Sensor</a:t>
            </a:r>
            <a:r>
              <a:rPr lang="en-US" altLang="en-US" dirty="0"/>
              <a:t> management (GPS, accelerometer,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US" altLang="en-US" dirty="0"/>
              <a:t>Network </a:t>
            </a:r>
            <a:r>
              <a:rPr lang="en-US" altLang="en-US" i="1" dirty="0"/>
              <a:t>connectivity</a:t>
            </a:r>
            <a:r>
              <a:rPr lang="en-US" altLang="en-US" dirty="0"/>
              <a:t> (</a:t>
            </a:r>
            <a:r>
              <a:rPr lang="en-US" altLang="en-US" dirty="0" err="1"/>
              <a:t>Wifi</a:t>
            </a:r>
            <a:r>
              <a:rPr lang="en-US" altLang="en-US" dirty="0"/>
              <a:t>, </a:t>
            </a:r>
            <a:r>
              <a:rPr lang="en-US" altLang="en-US" dirty="0" err="1"/>
              <a:t>bluetooth</a:t>
            </a:r>
            <a:r>
              <a:rPr lang="en-US" altLang="en-US" dirty="0"/>
              <a:t>, NFC,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US" altLang="en-US" i="1" dirty="0"/>
              <a:t>Web </a:t>
            </a:r>
            <a:r>
              <a:rPr lang="en-US" altLang="en-US" dirty="0"/>
              <a:t>surfing (HTTP client, </a:t>
            </a:r>
            <a:r>
              <a:rPr lang="en-US" altLang="en-US" dirty="0" err="1"/>
              <a:t>WebView</a:t>
            </a:r>
            <a:r>
              <a:rPr lang="en-US" altLang="en-US" dirty="0"/>
              <a:t>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US" altLang="en-US" i="1" dirty="0"/>
              <a:t>Storage</a:t>
            </a:r>
            <a:r>
              <a:rPr lang="en-US" altLang="en-US" dirty="0"/>
              <a:t> management (files, SQLite </a:t>
            </a:r>
            <a:r>
              <a:rPr lang="en-US" altLang="en-US" dirty="0" err="1"/>
              <a:t>db</a:t>
            </a:r>
            <a:r>
              <a:rPr lang="en-US" altLang="en-US" dirty="0"/>
              <a:t>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US" altLang="en-US" dirty="0"/>
              <a:t>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469" y="1905000"/>
            <a:ext cx="24673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smtClean="0">
                <a:solidFill>
                  <a:srgbClr val="163794"/>
                </a:solidFill>
              </a:rPr>
              <a:t>SOME EXAMPLEs …</a:t>
            </a:r>
          </a:p>
        </p:txBody>
      </p:sp>
    </p:spTree>
    <p:extLst>
      <p:ext uri="{BB962C8B-B14F-4D97-AF65-F5344CB8AC3E}">
        <p14:creationId xmlns:p14="http://schemas.microsoft.com/office/powerpoint/2010/main" val="11776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1173317" y="163513"/>
            <a:ext cx="7717988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Components: </a:t>
            </a:r>
            <a:r>
              <a:rPr lang="en-US" altLang="zh-CN" sz="2800" dirty="0" smtClean="0">
                <a:solidFill>
                  <a:srgbClr val="FF0000"/>
                </a:solidFill>
                <a:ea typeface="SimSun" pitchFamily="2" charset="-122"/>
              </a:rPr>
              <a:t>Google API</a:t>
            </a:r>
            <a:endParaRPr lang="en-US" altLang="zh-CN" dirty="0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252696" y="1341438"/>
            <a:ext cx="8524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US" altLang="en-US"/>
              <a:t>… or easily interface with other </a:t>
            </a:r>
            <a:r>
              <a:rPr lang="en-US" altLang="en-US" b="1"/>
              <a:t>Google services</a:t>
            </a:r>
            <a:r>
              <a:rPr lang="en-US" altLang="en-US"/>
              <a:t>:</a:t>
            </a:r>
            <a:endParaRPr lang="en-US" altLang="en-US" sz="2800"/>
          </a:p>
        </p:txBody>
      </p:sp>
      <p:pic>
        <p:nvPicPr>
          <p:cNvPr id="2" name="Picture 1" descr="Unkno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35" y="2924175"/>
            <a:ext cx="2600599" cy="248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Unknown-1.(null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76" y="2924175"/>
            <a:ext cx="2419014" cy="2463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plus-bad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291" y="2852738"/>
            <a:ext cx="2031718" cy="2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egnaposto contenuto 4"/>
          <p:cNvSpPr>
            <a:spLocks noGrp="1"/>
          </p:cNvSpPr>
          <p:nvPr>
            <p:ph idx="1"/>
          </p:nvPr>
        </p:nvSpPr>
        <p:spPr>
          <a:xfrm>
            <a:off x="3362493" y="1196975"/>
            <a:ext cx="5298974" cy="446405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mtClean="0">
                <a:ea typeface="ＭＳ Ｐゴシック" pitchFamily="34" charset="-128"/>
              </a:rPr>
              <a:t>Each Android </a:t>
            </a:r>
            <a:r>
              <a:rPr lang="it-IT" altLang="en-US" b="1" smtClean="0">
                <a:ea typeface="ＭＳ Ｐゴシック" pitchFamily="34" charset="-128"/>
              </a:rPr>
              <a:t>application</a:t>
            </a:r>
            <a:r>
              <a:rPr lang="it-IT" altLang="en-US" smtClean="0">
                <a:ea typeface="ＭＳ Ｐゴシック" pitchFamily="34" charset="-128"/>
              </a:rPr>
              <a:t> is contained on a single </a:t>
            </a:r>
            <a:r>
              <a:rPr lang="it-IT" altLang="en-US" b="1" smtClean="0">
                <a:ea typeface="ＭＳ Ｐゴシック" pitchFamily="34" charset="-128"/>
              </a:rPr>
              <a:t>APK </a:t>
            </a:r>
            <a:r>
              <a:rPr lang="it-IT" altLang="en-US" smtClean="0">
                <a:ea typeface="ＭＳ Ｐゴシック" pitchFamily="34" charset="-128"/>
              </a:rPr>
              <a:t>file.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1600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it-IT" altLang="en-US" smtClean="0">
                <a:ea typeface="ＭＳ Ｐゴシック" pitchFamily="34" charset="-128"/>
              </a:rPr>
              <a:t> Java </a:t>
            </a:r>
            <a:r>
              <a:rPr lang="it-IT" altLang="en-US" b="1" smtClean="0">
                <a:ea typeface="ＭＳ Ｐゴシック" pitchFamily="34" charset="-128"/>
              </a:rPr>
              <a:t>Byte-code</a:t>
            </a:r>
            <a:r>
              <a:rPr lang="it-IT" altLang="en-US" smtClean="0">
                <a:ea typeface="ＭＳ Ｐゴシック" pitchFamily="34" charset="-128"/>
              </a:rPr>
              <a:t> (</a:t>
            </a:r>
            <a:r>
              <a:rPr lang="it-IT" altLang="en-US" i="1" smtClean="0">
                <a:ea typeface="ＭＳ Ｐゴシック" pitchFamily="34" charset="-128"/>
              </a:rPr>
              <a:t>compiled for Dalvik JVM</a:t>
            </a:r>
            <a:r>
              <a:rPr lang="it-IT" altLang="en-US" smtClean="0">
                <a:ea typeface="ＭＳ Ｐゴシック" pitchFamily="34" charset="-128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it-IT" altLang="en-US" sz="1600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it-IT" altLang="en-US" smtClean="0">
                <a:ea typeface="ＭＳ Ｐゴシック" pitchFamily="34" charset="-128"/>
              </a:rPr>
              <a:t> </a:t>
            </a:r>
            <a:r>
              <a:rPr lang="it-IT" altLang="en-US" b="1" smtClean="0">
                <a:ea typeface="ＭＳ Ｐゴシック" pitchFamily="34" charset="-128"/>
              </a:rPr>
              <a:t>Resources</a:t>
            </a:r>
            <a:r>
              <a:rPr lang="it-IT" altLang="en-US" smtClean="0">
                <a:ea typeface="ＭＳ Ｐゴシック" pitchFamily="34" charset="-128"/>
              </a:rPr>
              <a:t> (e.g. images. videos, XML layout files)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it-IT" altLang="en-US" sz="1600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it-IT" altLang="en-US" b="1" smtClean="0">
                <a:ea typeface="ＭＳ Ｐゴシック" pitchFamily="34" charset="-128"/>
              </a:rPr>
              <a:t>Libraries</a:t>
            </a:r>
            <a:r>
              <a:rPr lang="it-IT" altLang="en-US" smtClean="0">
                <a:ea typeface="ＭＳ Ｐゴシック" pitchFamily="34" charset="-128"/>
              </a:rPr>
              <a:t> (optimal native C/C++ code)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79" y="5084763"/>
            <a:ext cx="431740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1" y="4652963"/>
            <a:ext cx="431740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71" y="4868863"/>
            <a:ext cx="431740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Folded Corner 6"/>
          <p:cNvSpPr>
            <a:spLocks noChangeArrowheads="1"/>
          </p:cNvSpPr>
          <p:nvPr/>
        </p:nvSpPr>
        <p:spPr bwMode="auto">
          <a:xfrm>
            <a:off x="1404425" y="1773239"/>
            <a:ext cx="1036176" cy="1584325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dk1"/>
                </a:solidFill>
                <a:latin typeface="+mn-lt"/>
                <a:ea typeface="+mn-ea"/>
              </a:rPr>
              <a:t>APK</a:t>
            </a:r>
          </a:p>
          <a:p>
            <a:pPr algn="ctr">
              <a:defRPr/>
            </a:pP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FILE</a:t>
            </a:r>
          </a:p>
        </p:txBody>
      </p:sp>
      <p:sp>
        <p:nvSpPr>
          <p:cNvPr id="22" name="Folded Corner 21"/>
          <p:cNvSpPr>
            <a:spLocks noChangeArrowheads="1"/>
          </p:cNvSpPr>
          <p:nvPr/>
        </p:nvSpPr>
        <p:spPr bwMode="auto">
          <a:xfrm>
            <a:off x="1749817" y="4552950"/>
            <a:ext cx="518088" cy="750888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dk1"/>
                </a:solidFill>
                <a:latin typeface="+mn-lt"/>
                <a:ea typeface="+mn-ea"/>
              </a:rPr>
              <a:t>XML</a:t>
            </a:r>
          </a:p>
          <a:p>
            <a:pPr algn="ctr"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Files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13297" y="4581526"/>
            <a:ext cx="403804" cy="722313"/>
          </a:xfrm>
          <a:prstGeom prst="rect">
            <a:avLst/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01548" y="4365626"/>
            <a:ext cx="403804" cy="722313"/>
          </a:xfrm>
          <a:prstGeom prst="rect">
            <a:avLst/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dk1"/>
                </a:solidFill>
                <a:latin typeface="+mn-lt"/>
                <a:ea typeface="+mn-ea"/>
              </a:rPr>
              <a:t>C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1059033" y="3789363"/>
            <a:ext cx="18425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059033" y="3789363"/>
            <a:ext cx="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2901547" y="3789363"/>
            <a:ext cx="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1979655" y="3789363"/>
            <a:ext cx="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5" name="Rectangle 4"/>
          <p:cNvSpPr txBox="1">
            <a:spLocks noChangeArrowheads="1"/>
          </p:cNvSpPr>
          <p:nvPr/>
        </p:nvSpPr>
        <p:spPr bwMode="white">
          <a:xfrm>
            <a:off x="1116176" y="115888"/>
            <a:ext cx="77179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  <a:latin typeface="Verdana" pitchFamily="34" charset="0"/>
                <a:ea typeface="SimSun" pitchFamily="2" charset="-122"/>
              </a:rPr>
              <a:t>Android Application </a:t>
            </a:r>
            <a:r>
              <a:rPr lang="en-US" altLang="zh-CN" b="1" dirty="0">
                <a:solidFill>
                  <a:srgbClr val="FF0000"/>
                </a:solidFill>
                <a:latin typeface="Verdana" pitchFamily="34" charset="0"/>
                <a:ea typeface="SimSun" pitchFamily="2" charset="-122"/>
              </a:rPr>
              <a:t>Distribution</a:t>
            </a:r>
            <a:endParaRPr lang="en-US" altLang="zh-CN" sz="2800" b="1" dirty="0">
              <a:solidFill>
                <a:srgbClr val="FF0000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xfrm>
            <a:off x="1173317" y="163513"/>
            <a:ext cx="7717988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Application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Distribution</a:t>
            </a:r>
            <a:endParaRPr lang="en-US" altLang="zh-CN" sz="2800" dirty="0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41988" name="Segnaposto contenuto 4"/>
          <p:cNvSpPr>
            <a:spLocks noGrp="1"/>
          </p:cNvSpPr>
          <p:nvPr>
            <p:ph idx="1"/>
          </p:nvPr>
        </p:nvSpPr>
        <p:spPr>
          <a:xfrm>
            <a:off x="3880581" y="1196975"/>
            <a:ext cx="4780886" cy="518477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Each application must be signed through a </a:t>
            </a:r>
            <a:r>
              <a:rPr lang="it-IT" altLang="en-US" sz="2800" b="1" smtClean="0">
                <a:ea typeface="ＭＳ Ｐゴシック" pitchFamily="34" charset="-128"/>
              </a:rPr>
              <a:t>key</a:t>
            </a:r>
            <a:r>
              <a:rPr lang="it-IT" altLang="en-US" sz="2800" smtClean="0">
                <a:ea typeface="ＭＳ Ｐゴシック" pitchFamily="34" charset="-128"/>
              </a:rPr>
              <a:t> before being distributed.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20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smtClean="0">
                <a:ea typeface="ＭＳ Ｐゴシック" pitchFamily="34" charset="-128"/>
              </a:rPr>
              <a:t>Applications can be </a:t>
            </a:r>
            <a:r>
              <a:rPr lang="it-IT" altLang="en-US" sz="2800" b="1" smtClean="0">
                <a:ea typeface="ＭＳ Ｐゴシック" pitchFamily="34" charset="-128"/>
              </a:rPr>
              <a:t>distributed</a:t>
            </a:r>
            <a:r>
              <a:rPr lang="it-IT" altLang="en-US" sz="2800" smtClean="0">
                <a:ea typeface="ＭＳ Ｐゴシック" pitchFamily="34" charset="-128"/>
              </a:rPr>
              <a:t> via </a:t>
            </a:r>
            <a:r>
              <a:rPr lang="it-IT" altLang="en-US" sz="2800" i="1" smtClean="0">
                <a:ea typeface="ＭＳ Ｐゴシック" pitchFamily="34" charset="-128"/>
              </a:rPr>
              <a:t>Web</a:t>
            </a:r>
            <a:r>
              <a:rPr lang="it-IT" altLang="en-US" sz="2800" smtClean="0">
                <a:ea typeface="ＭＳ Ｐゴシック" pitchFamily="34" charset="-128"/>
              </a:rPr>
              <a:t> or via </a:t>
            </a:r>
            <a:r>
              <a:rPr lang="it-IT" altLang="en-US" sz="2800" i="1" smtClean="0">
                <a:ea typeface="ＭＳ Ｐゴシック" pitchFamily="34" charset="-128"/>
              </a:rPr>
              <a:t>Stores</a:t>
            </a:r>
            <a:r>
              <a:rPr lang="it-IT" altLang="en-US" sz="2800" smtClean="0">
                <a:ea typeface="ＭＳ Ｐゴシック" pitchFamily="34" charset="-128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20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2800" b="1" smtClean="0">
                <a:ea typeface="ＭＳ Ｐゴシック" pitchFamily="34" charset="-128"/>
              </a:rPr>
              <a:t>Android</a:t>
            </a:r>
            <a:r>
              <a:rPr lang="it-IT" altLang="en-US" sz="2800" smtClean="0">
                <a:ea typeface="ＭＳ Ｐゴシック" pitchFamily="34" charset="-128"/>
              </a:rPr>
              <a:t> </a:t>
            </a:r>
            <a:r>
              <a:rPr lang="it-IT" altLang="en-US" sz="2800" b="1" smtClean="0">
                <a:ea typeface="ＭＳ Ｐゴシック" pitchFamily="34" charset="-128"/>
              </a:rPr>
              <a:t>Play Store:</a:t>
            </a:r>
            <a:r>
              <a:rPr lang="it-IT" altLang="en-US" sz="2800" smtClean="0">
                <a:ea typeface="ＭＳ Ｐゴシック" pitchFamily="34" charset="-128"/>
              </a:rPr>
              <a:t> application store run by Google … but several other application stores are available (they are just normal applications).</a:t>
            </a:r>
            <a:endParaRPr lang="it-IT" altLang="en-US" sz="2400" i="1" smtClean="0">
              <a:ea typeface="ＭＳ Ｐゴシック" pitchFamily="34" charset="-128"/>
            </a:endParaRPr>
          </a:p>
        </p:txBody>
      </p:sp>
      <p:pic>
        <p:nvPicPr>
          <p:cNvPr id="2" name="Picture 1" descr="SC20120211-1718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29" y="1412875"/>
            <a:ext cx="3168210" cy="4464050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3000"/>
              </a:lnSpc>
            </a:pPr>
            <a:r>
              <a:rPr lang="en-US" dirty="0" smtClean="0"/>
              <a:t>Few and weak GUI controls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Textfield, text area, button, checkbox, radio, list box, combo box. That’s it! No direct drawing (except for HTML5 Canvas)</a:t>
            </a:r>
          </a:p>
          <a:p>
            <a:pPr>
              <a:lnSpc>
                <a:spcPct val="103000"/>
              </a:lnSpc>
            </a:pPr>
            <a:r>
              <a:rPr lang="en-US" dirty="0" smtClean="0"/>
              <a:t>Cannot interact with local resources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Cannot read files, call programs, or access devices on the user’s machine</a:t>
            </a:r>
          </a:p>
          <a:p>
            <a:pPr>
              <a:lnSpc>
                <a:spcPct val="103000"/>
              </a:lnSpc>
            </a:pPr>
            <a:r>
              <a:rPr lang="en-US" dirty="0" smtClean="0"/>
              <a:t>Inefficient communication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HTTP is weak protocol</a:t>
            </a:r>
          </a:p>
          <a:p>
            <a:pPr>
              <a:lnSpc>
                <a:spcPct val="103000"/>
              </a:lnSpc>
            </a:pPr>
            <a:r>
              <a:rPr lang="en-US" dirty="0" smtClean="0"/>
              <a:t>Hard to write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Requires knowledge of many technologies</a:t>
            </a:r>
          </a:p>
          <a:p>
            <a:pPr lvl="2">
              <a:lnSpc>
                <a:spcPct val="103000"/>
              </a:lnSpc>
            </a:pPr>
            <a:r>
              <a:rPr lang="en-US" dirty="0" smtClean="0"/>
              <a:t>Java, HTML, HTTP, CSS, JavaScript, jQuery, XML</a:t>
            </a:r>
          </a:p>
          <a:p>
            <a:pPr>
              <a:lnSpc>
                <a:spcPct val="103000"/>
              </a:lnSpc>
            </a:pPr>
            <a:r>
              <a:rPr lang="en-US" dirty="0" smtClean="0"/>
              <a:t>Designed for large displays with mouse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So harder to use on small phone displays with touch screen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1173317" y="163513"/>
            <a:ext cx="7717988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Android Application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Security</a:t>
            </a:r>
            <a:endParaRPr lang="en-US" altLang="zh-CN" sz="2800" dirty="0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43012" name="Segnaposto contenuto 4"/>
          <p:cNvSpPr>
            <a:spLocks noGrp="1"/>
          </p:cNvSpPr>
          <p:nvPr>
            <p:ph idx="1"/>
          </p:nvPr>
        </p:nvSpPr>
        <p:spPr>
          <a:xfrm>
            <a:off x="1059033" y="1196975"/>
            <a:ext cx="7602434" cy="34559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>
                <a:ea typeface="ＭＳ Ｐゴシック" pitchFamily="34" charset="-128"/>
              </a:rPr>
              <a:t>Android applications run with a distinct system identity (Linux user ID and group ID), in an </a:t>
            </a:r>
            <a:r>
              <a:rPr lang="en-US" altLang="en-US" sz="2800" b="1" smtClean="0">
                <a:ea typeface="ＭＳ Ｐゴシック" pitchFamily="34" charset="-128"/>
              </a:rPr>
              <a:t>isolated</a:t>
            </a:r>
            <a:r>
              <a:rPr lang="en-US" altLang="en-US" sz="2800" smtClean="0">
                <a:ea typeface="ＭＳ Ｐゴシック" pitchFamily="34" charset="-128"/>
              </a:rPr>
              <a:t> way. </a:t>
            </a:r>
            <a:endParaRPr lang="it-IT" altLang="en-US" sz="20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>
                <a:ea typeface="ＭＳ Ｐゴシック" pitchFamily="34" charset="-128"/>
              </a:rPr>
              <a:t>Applications must explicitly share resources and data. They do this by declaring the </a:t>
            </a:r>
            <a:r>
              <a:rPr lang="en-US" altLang="en-US" sz="2800" b="1" i="1" smtClean="0">
                <a:ea typeface="ＭＳ Ｐゴシック" pitchFamily="34" charset="-128"/>
              </a:rPr>
              <a:t>permissions</a:t>
            </a:r>
            <a:r>
              <a:rPr lang="en-US" altLang="en-US" sz="2800" smtClean="0">
                <a:ea typeface="ＭＳ Ｐゴシック" pitchFamily="34" charset="-128"/>
              </a:rPr>
              <a:t> they need for additional capabilities.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2400" smtClean="0">
                <a:ea typeface="ＭＳ Ｐゴシック" pitchFamily="34" charset="-128"/>
              </a:rPr>
              <a:t>Applications statically </a:t>
            </a:r>
            <a:r>
              <a:rPr lang="en-US" altLang="en-US" sz="2400" b="1" smtClean="0">
                <a:ea typeface="ＭＳ Ｐゴシック" pitchFamily="34" charset="-128"/>
              </a:rPr>
              <a:t>declare</a:t>
            </a:r>
            <a:r>
              <a:rPr lang="en-US" altLang="en-US" sz="2400" smtClean="0">
                <a:ea typeface="ＭＳ Ｐゴシック" pitchFamily="34" charset="-128"/>
              </a:rPr>
              <a:t> the permissions they require.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2400" smtClean="0">
                <a:ea typeface="ＭＳ Ｐゴシック" pitchFamily="34" charset="-128"/>
              </a:rPr>
              <a:t>User must </a:t>
            </a:r>
            <a:r>
              <a:rPr lang="en-US" altLang="en-US" sz="2400" b="1" smtClean="0">
                <a:ea typeface="ＭＳ Ｐゴシック" pitchFamily="34" charset="-128"/>
              </a:rPr>
              <a:t>give his/her consensus </a:t>
            </a:r>
            <a:r>
              <a:rPr lang="en-US" altLang="en-US" sz="2400" smtClean="0">
                <a:ea typeface="ＭＳ Ｐゴシック" pitchFamily="34" charset="-128"/>
              </a:rPr>
              <a:t>during the installation.</a:t>
            </a:r>
            <a:endParaRPr lang="it-IT" altLang="en-US" sz="200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" y="5157789"/>
            <a:ext cx="968245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smtClean="0">
                <a:solidFill>
                  <a:srgbClr val="163794"/>
                </a:solidFill>
                <a:latin typeface="Consolas" pitchFamily="49" charset="0"/>
                <a:cs typeface="Consolas" pitchFamily="49" charset="0"/>
              </a:rPr>
              <a:t>&lt;uses-permission android:name=“</a:t>
            </a:r>
            <a:r>
              <a:rPr lang="en-US" altLang="ja-JP" sz="1800" smtClean="0">
                <a:solidFill>
                  <a:srgbClr val="163794"/>
                </a:solidFill>
                <a:latin typeface="Consolas" pitchFamily="49" charset="0"/>
                <a:cs typeface="Consolas" pitchFamily="49" charset="0"/>
              </a:rPr>
              <a:t>android.permission.IACCESS_FINE_LOCATION" /&gt;</a:t>
            </a:r>
          </a:p>
          <a:p>
            <a:pPr eaLnBrk="1" hangingPunct="1">
              <a:defRPr/>
            </a:pPr>
            <a:endParaRPr lang="en-US" altLang="en-US" sz="1800" smtClean="0">
              <a:solidFill>
                <a:srgbClr val="163794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defRPr/>
            </a:pPr>
            <a:r>
              <a:rPr lang="en-US" altLang="en-US" sz="1800" smtClean="0">
                <a:solidFill>
                  <a:srgbClr val="163794"/>
                </a:solidFill>
                <a:latin typeface="Consolas" pitchFamily="49" charset="0"/>
                <a:cs typeface="Consolas" pitchFamily="49" charset="0"/>
              </a:rPr>
              <a:t>&lt;uses-permission android:name=“</a:t>
            </a:r>
            <a:r>
              <a:rPr lang="en-US" altLang="ja-JP" sz="1800" smtClean="0">
                <a:solidFill>
                  <a:srgbClr val="163794"/>
                </a:solidFill>
                <a:latin typeface="Consolas" pitchFamily="49" charset="0"/>
                <a:cs typeface="Consolas" pitchFamily="49" charset="0"/>
              </a:rPr>
              <a:t>android.permission.INTERNET" /&gt;</a:t>
            </a:r>
            <a:endParaRPr lang="en-US" altLang="en-US" sz="1800" smtClean="0">
              <a:solidFill>
                <a:srgbClr val="163794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9033" y="4652964"/>
            <a:ext cx="25711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ANDROIDMANIFEST.XML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3000"/>
              </a:lnSpc>
            </a:pPr>
            <a:r>
              <a:rPr lang="en-US" dirty="0" smtClean="0"/>
              <a:t>Many GUI controls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Textfield, text area, button, checkbox, radio, list box, combo box, clock, calendar, date picker, dialog box, image gallery, etc.</a:t>
            </a:r>
          </a:p>
          <a:p>
            <a:pPr lvl="2">
              <a:lnSpc>
                <a:spcPct val="103000"/>
              </a:lnSpc>
            </a:pPr>
            <a:r>
              <a:rPr lang="en-US" dirty="0" smtClean="0"/>
              <a:t>Comparable to options in desktop programming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Supports direct drawing</a:t>
            </a:r>
          </a:p>
          <a:p>
            <a:pPr lvl="2">
              <a:lnSpc>
                <a:spcPct val="103000"/>
              </a:lnSpc>
            </a:pPr>
            <a:r>
              <a:rPr lang="en-US" dirty="0" smtClean="0"/>
              <a:t>So animated games ala Angry Birds possible</a:t>
            </a:r>
          </a:p>
          <a:p>
            <a:pPr>
              <a:lnSpc>
                <a:spcPct val="103000"/>
              </a:lnSpc>
            </a:pPr>
            <a:r>
              <a:rPr lang="en-US" dirty="0" smtClean="0"/>
              <a:t>Can interact with local resources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Can read files (e.g., contacts list), have local database, access GPS, initiate phone calls, get input from microphone, create voice output, read screen orientation,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Mobile Apps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3000"/>
              </a:lnSpc>
            </a:pPr>
            <a:r>
              <a:rPr lang="en-US" dirty="0" smtClean="0"/>
              <a:t>Efficient communication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Can use any networking protocols you want</a:t>
            </a:r>
          </a:p>
          <a:p>
            <a:pPr>
              <a:lnSpc>
                <a:spcPct val="103000"/>
              </a:lnSpc>
            </a:pPr>
            <a:r>
              <a:rPr lang="en-US" dirty="0" smtClean="0"/>
              <a:t>Easier (?) to write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Requires knowledge of one language only</a:t>
            </a:r>
          </a:p>
          <a:p>
            <a:pPr lvl="2">
              <a:lnSpc>
                <a:spcPct val="103000"/>
              </a:lnSpc>
            </a:pPr>
            <a:r>
              <a:rPr lang="en-US" dirty="0" smtClean="0"/>
              <a:t>Java for Android</a:t>
            </a:r>
          </a:p>
          <a:p>
            <a:pPr lvl="2">
              <a:lnSpc>
                <a:spcPct val="103000"/>
              </a:lnSpc>
            </a:pPr>
            <a:r>
              <a:rPr lang="en-US" dirty="0" smtClean="0"/>
              <a:t>Objective C for iPhone</a:t>
            </a:r>
          </a:p>
          <a:p>
            <a:pPr>
              <a:lnSpc>
                <a:spcPct val="103000"/>
              </a:lnSpc>
            </a:pPr>
            <a:r>
              <a:rPr lang="en-US" dirty="0" smtClean="0"/>
              <a:t>Designed for small displays with touch screen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So, many apps and GUI controls are optimized for this environment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universal access</a:t>
            </a:r>
          </a:p>
          <a:p>
            <a:pPr lvl="1"/>
            <a:r>
              <a:rPr lang="en-US" dirty="0" smtClean="0"/>
              <a:t>Apps must be installed one at a time on each phone</a:t>
            </a:r>
          </a:p>
          <a:p>
            <a:pPr lvl="1"/>
            <a:r>
              <a:rPr lang="en-US" dirty="0" smtClean="0"/>
              <a:t>An Android app cannot run on iPhone, Blackberry, PC, Mac, or Linux box</a:t>
            </a:r>
          </a:p>
          <a:p>
            <a:r>
              <a:rPr lang="en-US" dirty="0" smtClean="0"/>
              <a:t>Difficult to manage updates</a:t>
            </a:r>
          </a:p>
          <a:p>
            <a:pPr lvl="1"/>
            <a:r>
              <a:rPr lang="en-US" dirty="0" smtClean="0"/>
              <a:t>User must intervene to get latest versions</a:t>
            </a:r>
          </a:p>
          <a:p>
            <a:r>
              <a:rPr lang="en-US" dirty="0" smtClean="0"/>
              <a:t>Newer (esp. Android)</a:t>
            </a:r>
          </a:p>
          <a:p>
            <a:pPr lvl="1"/>
            <a:r>
              <a:rPr lang="en-US" dirty="0" smtClean="0"/>
              <a:t>So, fewer established tools and methodologies</a:t>
            </a:r>
          </a:p>
          <a:p>
            <a:pPr lvl="2"/>
            <a:r>
              <a:rPr lang="en-US" dirty="0" smtClean="0"/>
              <a:t>On the other hand, Android programming is similar to desktop Java programming, and there are plenty of established approaches there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CMPE419 AU</a:t>
            </a:r>
            <a:endParaRPr lang="en-US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66800" y="3276600"/>
            <a:ext cx="8077200" cy="1905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smtClean="0"/>
              <a:t>Android Apps vs. </a:t>
            </a:r>
            <a:br>
              <a:rPr lang="en-US" sz="5000" smtClean="0"/>
            </a:br>
            <a:r>
              <a:rPr lang="en-US" sz="5000" smtClean="0"/>
              <a:t>iPhone Apps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8169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D32594-5525-4D21-9D09-81C8E72D6852}"/>
</file>

<file path=customXml/itemProps2.xml><?xml version="1.0" encoding="utf-8"?>
<ds:datastoreItem xmlns:ds="http://schemas.openxmlformats.org/officeDocument/2006/customXml" ds:itemID="{CE29651E-CB83-4BF0-A3DC-4475380FFA2D}"/>
</file>

<file path=customXml/itemProps3.xml><?xml version="1.0" encoding="utf-8"?>
<ds:datastoreItem xmlns:ds="http://schemas.openxmlformats.org/officeDocument/2006/customXml" ds:itemID="{BAB5B8B7-5050-4745-8C9C-65F0056FA0AA}"/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2645</Words>
  <Application>Microsoft Office PowerPoint</Application>
  <PresentationFormat>On-screen Show (4:3)</PresentationFormat>
  <Paragraphs>628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 CMPE419  Mobile Application Development </vt:lpstr>
      <vt:lpstr>Topics in This Section</vt:lpstr>
      <vt:lpstr>PowerPoint Presentation</vt:lpstr>
      <vt:lpstr>Advantages of Web Apps</vt:lpstr>
      <vt:lpstr>Disadvantages of Web Apps</vt:lpstr>
      <vt:lpstr>Advantages of Mobile Apps</vt:lpstr>
      <vt:lpstr>Advantages of Mobile Apps (Continued)</vt:lpstr>
      <vt:lpstr>Disadvantages of Mobile Apps</vt:lpstr>
      <vt:lpstr>PowerPoint Presentation</vt:lpstr>
      <vt:lpstr>Installing Apps</vt:lpstr>
      <vt:lpstr>Languages for Apps</vt:lpstr>
      <vt:lpstr>Operating Systems for Developing Apps</vt:lpstr>
      <vt:lpstr>Bottom Line:  iPhone vs. Android</vt:lpstr>
      <vt:lpstr>References</vt:lpstr>
      <vt:lpstr>Summary</vt:lpstr>
      <vt:lpstr>What is Android?</vt:lpstr>
      <vt:lpstr>PowerPoint Presentation</vt:lpstr>
      <vt:lpstr>Architecture</vt:lpstr>
      <vt:lpstr>Android S/W Stack - Application</vt:lpstr>
      <vt:lpstr>Android S/W Stack –App Framework</vt:lpstr>
      <vt:lpstr>Android S/W Stack - Libraries</vt:lpstr>
      <vt:lpstr>Android S/W Stack - Runtime</vt:lpstr>
      <vt:lpstr>PowerPoint Presentation</vt:lpstr>
      <vt:lpstr>Dalvik Java Virtual Machine (JVM)</vt:lpstr>
      <vt:lpstr>Android S/W Stack – Linux Kernel</vt:lpstr>
      <vt:lpstr>Android Studio</vt:lpstr>
      <vt:lpstr>PowerPoint Presentation</vt:lpstr>
      <vt:lpstr>PowerPoint Presentation</vt:lpstr>
      <vt:lpstr>Android Applications Design</vt:lpstr>
      <vt:lpstr>Android Components: Activities</vt:lpstr>
      <vt:lpstr>Android Components: Activities</vt:lpstr>
      <vt:lpstr>Android Components: Activities</vt:lpstr>
      <vt:lpstr>Android Components: Activities</vt:lpstr>
      <vt:lpstr>Android Components: Activities</vt:lpstr>
      <vt:lpstr>Android Components: Activities</vt:lpstr>
      <vt:lpstr>Android Components: Activities</vt:lpstr>
      <vt:lpstr>Android Components: Activities</vt:lpstr>
      <vt:lpstr>Android Components: Activities</vt:lpstr>
      <vt:lpstr>Android Components: Intents</vt:lpstr>
      <vt:lpstr>Android Components: Intents</vt:lpstr>
      <vt:lpstr>Android Components: Services</vt:lpstr>
      <vt:lpstr>Android Components: Content Providers</vt:lpstr>
      <vt:lpstr>Android Components: Broadcast Receivers</vt:lpstr>
      <vt:lpstr>Android Components: Broadcast Receivers</vt:lpstr>
      <vt:lpstr>Android Components: Broadcast Receivers</vt:lpstr>
      <vt:lpstr>Android Components: System API</vt:lpstr>
      <vt:lpstr>Android Components: Google API</vt:lpstr>
      <vt:lpstr>PowerPoint Presentation</vt:lpstr>
      <vt:lpstr>Android Application Distribution</vt:lpstr>
      <vt:lpstr>Android Application Security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22</cp:revision>
  <dcterms:created xsi:type="dcterms:W3CDTF">2015-04-04T09:51:12Z</dcterms:created>
  <dcterms:modified xsi:type="dcterms:W3CDTF">2018-03-12T14:15:36Z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