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6" r:id="rId40"/>
    <p:sldId id="297" r:id="rId41"/>
    <p:sldId id="298" r:id="rId42"/>
    <p:sldId id="299" r:id="rId43"/>
    <p:sldId id="300" r:id="rId44"/>
    <p:sldId id="310" r:id="rId45"/>
    <p:sldId id="311" r:id="rId46"/>
    <p:sldId id="312" r:id="rId47"/>
    <p:sldId id="313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  <p:sldId id="435" r:id="rId169"/>
    <p:sldId id="436" r:id="rId170"/>
    <p:sldId id="437" r:id="rId171"/>
    <p:sldId id="438" r:id="rId172"/>
    <p:sldId id="439" r:id="rId173"/>
    <p:sldId id="440" r:id="rId174"/>
    <p:sldId id="441" r:id="rId175"/>
    <p:sldId id="442" r:id="rId176"/>
    <p:sldId id="443" r:id="rId177"/>
    <p:sldId id="444" r:id="rId178"/>
    <p:sldId id="445" r:id="rId179"/>
    <p:sldId id="446" r:id="rId180"/>
    <p:sldId id="447" r:id="rId181"/>
    <p:sldId id="448" r:id="rId182"/>
    <p:sldId id="449" r:id="rId183"/>
    <p:sldId id="450" r:id="rId184"/>
    <p:sldId id="451" r:id="rId185"/>
    <p:sldId id="452" r:id="rId186"/>
    <p:sldId id="453" r:id="rId187"/>
    <p:sldId id="454" r:id="rId188"/>
    <p:sldId id="455" r:id="rId189"/>
    <p:sldId id="456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8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190" Type="http://schemas.openxmlformats.org/officeDocument/2006/relationships/slide" Target="slides/slide186.xml"/><Relationship Id="rId204" Type="http://schemas.openxmlformats.org/officeDocument/2006/relationships/tableStyles" Target="tableStyle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presProps" Target="presProp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202" Type="http://schemas.openxmlformats.org/officeDocument/2006/relationships/viewProps" Target="viewProps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7290-3D96-4E89-9F6D-96277C0667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60F4-C17D-45F3-BA03-574E3A20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64D725-0718-4468-8F28-338DB6EBFDF5}" type="slidenum">
              <a:rPr lang="en-US" altLang="en-US" smtClean="0">
                <a:latin typeface="Tahoma" pitchFamily="34" charset="0"/>
              </a:rPr>
              <a:pPr eaLnBrk="1" hangingPunct="1"/>
              <a:t>79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80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6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6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758DEE-326B-493A-8700-3A0ED3CA7B26}" type="slidenum">
              <a:rPr lang="en-US" altLang="en-US" smtClean="0">
                <a:latin typeface="Times New Roman" pitchFamily="18" charset="0"/>
              </a:rPr>
              <a:pPr eaLnBrk="1" hangingPunct="1"/>
              <a:t>151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63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637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en-US" sz="800">
                <a:latin typeface="Courier New" pitchFamily="49" charset="0"/>
              </a:rPr>
              <a:t>	payScaleTable = new double[4][5];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is really a shorthand for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 = new double[4][ ];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payScaleTable[0] = new double[5];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payScaleTable[1] = new double[5];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payScaleTable[2] = new double[5];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payScaleTable[3] = new double[5];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which is equivalent to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 = new double[4][ ];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for (int i = 0; i &lt; 4; i++) {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	payScaleTable[i] = new double[5];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}</a:t>
            </a:r>
          </a:p>
        </p:txBody>
      </p:sp>
      <p:pic>
        <p:nvPicPr>
          <p:cNvPr id="186375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7148513"/>
            <a:ext cx="27114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Rectangle 1029"/>
          <p:cNvSpPr>
            <a:spLocks noChangeArrowheads="1"/>
          </p:cNvSpPr>
          <p:nvPr/>
        </p:nvSpPr>
        <p:spPr bwMode="auto">
          <a:xfrm>
            <a:off x="3124200" y="7239000"/>
            <a:ext cx="2819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30" tIns="44865" rIns="89730" bIns="4486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7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7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A9EB23-40F5-4071-B4FC-1F9719BC3FAB}" type="slidenum">
              <a:rPr lang="en-US" altLang="en-US" smtClean="0">
                <a:latin typeface="Times New Roman" pitchFamily="18" charset="0"/>
              </a:rPr>
              <a:pPr eaLnBrk="1" hangingPunct="1"/>
              <a:t>152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739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739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5" rIns="86488" bIns="4324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8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8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DF585C-6B6F-4AB3-B0BB-6ED30FA992D9}" type="slidenum">
              <a:rPr lang="en-US" altLang="en-US" smtClean="0">
                <a:latin typeface="Times New Roman" pitchFamily="18" charset="0"/>
              </a:rPr>
              <a:pPr eaLnBrk="1" hangingPunct="1"/>
              <a:t>153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8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84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9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9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90CC36-1DBB-4029-BA09-36FA63C391DE}" type="slidenum">
              <a:rPr lang="en-US" altLang="en-US" smtClean="0">
                <a:latin typeface="Times New Roman" pitchFamily="18" charset="0"/>
              </a:rPr>
              <a:pPr eaLnBrk="1" hangingPunct="1"/>
              <a:t>154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9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94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5" rIns="86488" bIns="43245"/>
          <a:lstStyle/>
          <a:p>
            <a:pPr eaLnBrk="1" hangingPunct="1"/>
            <a:r>
              <a:rPr lang="en-US" altLang="en-US"/>
              <a:t>The concept of the two-dimensional array in Java is just that: a concept. There is no explicit structure called the “two-dimensional array” in Java.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two-dimensional array concept is implemented by using an array of arrays.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90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90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F243D3-943C-40F3-893C-4FA43AE0249F}" type="slidenum">
              <a:rPr lang="en-US" altLang="en-US" smtClean="0">
                <a:latin typeface="Times New Roman" pitchFamily="18" charset="0"/>
              </a:rPr>
              <a:pPr eaLnBrk="1" hangingPunct="1"/>
              <a:t>155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90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904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5" rIns="86488" bIns="43245"/>
          <a:lstStyle/>
          <a:p>
            <a:pPr eaLnBrk="1" hangingPunct="1"/>
            <a:r>
              <a:rPr lang="en-US" altLang="en-US"/>
              <a:t>An array that is part of another array is called a subarray.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 array of arrays may be initialized when it is created.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DE445-E98C-48DC-9F02-58279D567571}" type="slidenum">
              <a:rPr lang="en-US" altLang="en-US"/>
              <a:pPr/>
              <a:t>180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jGRASP/DrJava Interactions window to create a list and add some elements, get them, check size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C49020-7831-45A2-97FD-FC21F7F6FD96}" type="slidenum">
              <a:rPr lang="en-US" altLang="en-US" smtClean="0">
                <a:latin typeface="Tahoma" pitchFamily="34" charset="0"/>
              </a:rPr>
              <a:pPr eaLnBrk="1" hangingPunct="1"/>
              <a:t>80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80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EE81653-7A80-4D23-B9C7-45C24E9E853D}" type="slidenum">
              <a:rPr lang="en-US" altLang="en-US" smtClean="0">
                <a:latin typeface="Tahoma" pitchFamily="34" charset="0"/>
              </a:rPr>
              <a:pPr eaLnBrk="1" hangingPunct="1"/>
              <a:t>81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80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BCEFB5-C666-42CB-90D9-B9ADDBAD2AB5}" type="slidenum">
              <a:rPr lang="en-US" altLang="en-US" smtClean="0">
                <a:latin typeface="Tahoma" pitchFamily="34" charset="0"/>
              </a:rPr>
              <a:pPr eaLnBrk="1" hangingPunct="1"/>
              <a:t>82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en-US" sz="80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1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1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E3DE65-8E49-48C0-8A15-AE54CFCEA514}" type="slidenum">
              <a:rPr lang="en-US" altLang="en-US" smtClean="0">
                <a:latin typeface="Times New Roman" pitchFamily="18" charset="0"/>
              </a:rPr>
              <a:pPr eaLnBrk="1" hangingPunct="1"/>
              <a:t>143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125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125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When an array is passed to a method, only its reference is passed. A copy of the array is NOT created in the method.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1400" i="1">
              <a:latin typeface="Comic Sans MS" pitchFamily="66" charset="0"/>
            </a:endParaRP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public int searchMinimum(float[] number)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{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int indexOfMinimum = 0;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1400" i="1">
              <a:latin typeface="Comic Sans MS" pitchFamily="66" charset="0"/>
            </a:endParaRP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for (int i = 1; i &lt; number.length; i++) {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	if (number[i] &lt; number[indexOfMinimum]) { //found a 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		indexOfMinimum = i;	       //smaller element 	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	}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}	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return indexOfMinimum;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}</a:t>
            </a:r>
            <a:endParaRPr lang="en-US" altLang="en-US" sz="800" i="1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2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2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873F32-E9FD-4C1C-B5B4-986E5F932F69}" type="slidenum">
              <a:rPr lang="en-US" altLang="en-US" smtClean="0">
                <a:latin typeface="Times New Roman" pitchFamily="18" charset="0"/>
              </a:rPr>
              <a:pPr eaLnBrk="1" hangingPunct="1"/>
              <a:t>144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227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2278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800" i="1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3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3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70198C-64B4-434E-9D2F-8684DE939EB3}" type="slidenum">
              <a:rPr lang="en-US" altLang="en-US" smtClean="0">
                <a:latin typeface="Times New Roman" pitchFamily="18" charset="0"/>
              </a:rPr>
              <a:pPr eaLnBrk="1" hangingPunct="1"/>
              <a:t>145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330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330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800" i="1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4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4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ECB768-28C1-49D7-BAAC-C096AE05EEF9}" type="slidenum">
              <a:rPr lang="en-US" altLang="en-US" smtClean="0">
                <a:latin typeface="Times New Roman" pitchFamily="18" charset="0"/>
              </a:rPr>
              <a:pPr eaLnBrk="1" hangingPunct="1"/>
              <a:t>146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2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432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800" i="1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5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5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38DB73-8757-42AE-A38B-1C452954121A}" type="slidenum">
              <a:rPr lang="en-US" altLang="en-US" smtClean="0">
                <a:latin typeface="Times New Roman" pitchFamily="18" charset="0"/>
              </a:rPr>
              <a:pPr eaLnBrk="1" hangingPunct="1"/>
              <a:t>150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534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535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en-US"/>
              <a:t>In Java, data may be organized in a two-dimensional array.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table is an example of a two-dimensional array.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a two-dimensional array, two indices (in a table, one for the row and one for the column) are used to refer to the array element.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CMPE416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4FC8-E0ED-4629-A3A2-C3148AA62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99D298-3BE4-4D5B-9EAE-21498B4332B1}" type="datetimeFigureOut">
              <a:rPr lang="en-US" smtClean="0"/>
              <a:t>3/7/2021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docs/books/tutorial/java/nutsandbolts/index.html" TargetMode="External"/><Relationship Id="rId2" Type="http://schemas.openxmlformats.org/officeDocument/2006/relationships/hyperlink" Target="http://java.sun.com/docs/books/tutorial/getStarted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java.sun.com/developer/onlineTraining/Programming/BasicJava1/compile.html" TargetMode="Externa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java.sun.com/javase/6/docs/api/" TargetMode="Externa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" TargetMode="External"/><Relationship Id="rId2" Type="http://schemas.openxmlformats.org/officeDocument/2006/relationships/hyperlink" Target="https://www.oracle.com/java/technologies/javase-download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7772400" cy="212725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Java Review  CM</a:t>
            </a:r>
            <a:r>
              <a:rPr lang="tr-TR" sz="4000" dirty="0">
                <a:solidFill>
                  <a:schemeClr val="tx1"/>
                </a:solidFill>
                <a:ea typeface="+mj-ea"/>
                <a:cs typeface="+mj-cs"/>
              </a:rPr>
              <a:t>S</a:t>
            </a: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E419</a:t>
            </a:r>
          </a:p>
        </p:txBody>
      </p:sp>
    </p:spTree>
    <p:extLst>
      <p:ext uri="{BB962C8B-B14F-4D97-AF65-F5344CB8AC3E}">
        <p14:creationId xmlns:p14="http://schemas.microsoft.com/office/powerpoint/2010/main" val="366887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/>
            <a:r>
              <a:rPr lang="en-US" altLang="en-US" sz="4400" dirty="0" err="1">
                <a:solidFill>
                  <a:schemeClr val="tx1"/>
                </a:solidFill>
              </a:rPr>
              <a:t>HolaWorld</a:t>
            </a:r>
            <a:r>
              <a:rPr lang="en-US" altLang="en-US" sz="4400" dirty="0">
                <a:solidFill>
                  <a:schemeClr val="tx1"/>
                </a:solidFill>
              </a:rPr>
              <a:t> in Eclipse – </a:t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>run your program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3883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412875"/>
            <a:ext cx="7345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Run &gt; Run As &gt; Java Application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24075" y="5157788"/>
            <a:ext cx="1223963" cy="4318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75611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295C08-CB43-42C8-AFEC-1295B27B6DE2}" type="slidenum">
              <a:rPr lang="en-US" altLang="en-US" smtClean="0"/>
              <a:pPr eaLnBrk="1" hangingPunct="1"/>
              <a:t>100</a:t>
            </a:fld>
            <a:endParaRPr lang="en-US" altLang="en-US"/>
          </a:p>
        </p:txBody>
      </p:sp>
      <p:pic>
        <p:nvPicPr>
          <p:cNvPr id="1029" name="Picture 6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51816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89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49C28E-CD7F-41A3-98D6-19B09859C066}" type="slidenum">
              <a:rPr lang="en-US" altLang="en-US" smtClean="0"/>
              <a:pPr eaLnBrk="1" hangingPunct="1"/>
              <a:t>101</a:t>
            </a:fld>
            <a:endParaRPr lang="en-US" alt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>Passing Parameters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1600200"/>
          </a:xfrm>
          <a:solidFill>
            <a:schemeClr val="tx1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public static void nPrintln(String message, int n) {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  for (int i = 0; i &lt; n; i++)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    System.out.println(message);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81000" y="26670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you invoke the method using </a:t>
            </a:r>
          </a:p>
          <a:p>
            <a:pPr lvl="1" eaLnBrk="1" hangingPunct="1"/>
            <a:r>
              <a:rPr lang="en-US" altLang="en-US" sz="2400"/>
              <a:t>nPrintln(“Welcome to Java”, 5); </a:t>
            </a:r>
          </a:p>
          <a:p>
            <a:pPr eaLnBrk="1" hangingPunct="1"/>
            <a:r>
              <a:rPr lang="en-US" altLang="en-US" sz="2800"/>
              <a:t>What is the output?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Suppose you invoke the method using </a:t>
            </a:r>
          </a:p>
          <a:p>
            <a:pPr lvl="1" eaLnBrk="1" hangingPunct="1"/>
            <a:r>
              <a:rPr lang="en-US" altLang="en-US" sz="2400"/>
              <a:t>nPrintln(“Computer Science”, 15); </a:t>
            </a:r>
          </a:p>
          <a:p>
            <a:pPr eaLnBrk="1" hangingPunct="1"/>
            <a:r>
              <a:rPr lang="en-US" altLang="en-US" sz="2800"/>
              <a:t>What is the output?</a:t>
            </a:r>
          </a:p>
        </p:txBody>
      </p:sp>
    </p:spTree>
    <p:extLst>
      <p:ext uri="{BB962C8B-B14F-4D97-AF65-F5344CB8AC3E}">
        <p14:creationId xmlns:p14="http://schemas.microsoft.com/office/powerpoint/2010/main" val="29970456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430ABF-BCE0-44BE-958E-CD10D34BE508}" type="slidenum">
              <a:rPr lang="en-US" altLang="en-US" smtClean="0"/>
              <a:pPr eaLnBrk="1" hangingPunct="1"/>
              <a:t>102</a:t>
            </a:fld>
            <a:endParaRPr lang="en-US" alt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</p:spPr>
        <p:txBody>
          <a:bodyPr/>
          <a:lstStyle/>
          <a:p>
            <a:pPr eaLnBrk="1" hangingPunct="1"/>
            <a:r>
              <a:rPr lang="tr-TR" altLang="en-US" sz="4000"/>
              <a:t>Example</a:t>
            </a:r>
            <a:endParaRPr lang="en-US" altLang="en-US" sz="400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public class TestMax {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/** Main method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</a:t>
            </a:r>
            <a:r>
              <a:rPr lang="en-US" altLang="en-US" sz="1600" b="1"/>
              <a:t>public static void main(String[] args) {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 </a:t>
            </a:r>
            <a:r>
              <a:rPr lang="en-US" altLang="en-US" sz="1600" b="1"/>
              <a:t>int i = 15;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int j = 2;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</a:t>
            </a:r>
            <a:r>
              <a:rPr lang="en-US" altLang="en-US" sz="1600" b="1"/>
              <a:t>int k = max(i, j);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</a:t>
            </a:r>
            <a:r>
              <a:rPr lang="en-US" altLang="en-US" sz="1600" b="1"/>
              <a:t>System.out.println("The maximum between " + i + " and " + j + " is " + k);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</a:t>
            </a:r>
            <a:r>
              <a:rPr lang="en-US" altLang="en-US" sz="1600" b="1"/>
              <a:t>/** Return the max between two numbers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public static int max(int num1, int num2)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int result;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if (num1 &gt; num2)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  result = num1;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else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  result = num2;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return result;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0461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0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0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0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0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0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2E03A4-6C0D-4682-8485-A24A5DA50206}" type="slidenum">
              <a:rPr lang="en-US" altLang="en-US" smtClean="0"/>
              <a:pPr eaLnBrk="1" hangingPunct="1"/>
              <a:t>103</a:t>
            </a:fld>
            <a:endParaRPr lang="en-US" alt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84175" y="2311400"/>
            <a:ext cx="342265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-45014"/>
              <a:gd name="adj2" fmla="val 263634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i is now 5</a:t>
            </a:r>
          </a:p>
        </p:txBody>
      </p:sp>
    </p:spTree>
    <p:extLst>
      <p:ext uri="{BB962C8B-B14F-4D97-AF65-F5344CB8AC3E}">
        <p14:creationId xmlns:p14="http://schemas.microsoft.com/office/powerpoint/2010/main" val="11986686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17A38B-CA29-4A1B-91EA-96D849BF231B}" type="slidenum">
              <a:rPr lang="en-US" altLang="en-US" smtClean="0"/>
              <a:pPr eaLnBrk="1" hangingPunct="1"/>
              <a:t>104</a:t>
            </a:fld>
            <a:endParaRPr lang="en-US" alt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85763" y="2468563"/>
            <a:ext cx="342265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-45236"/>
              <a:gd name="adj2" fmla="val 309093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j is now 2</a:t>
            </a:r>
          </a:p>
        </p:txBody>
      </p:sp>
    </p:spTree>
    <p:extLst>
      <p:ext uri="{BB962C8B-B14F-4D97-AF65-F5344CB8AC3E}">
        <p14:creationId xmlns:p14="http://schemas.microsoft.com/office/powerpoint/2010/main" val="19167299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010B3C-230B-41E6-A291-EAB6B6B76E67}" type="slidenum">
              <a:rPr lang="en-US" altLang="en-US" smtClean="0"/>
              <a:pPr eaLnBrk="1" hangingPunct="1"/>
              <a:t>105</a:t>
            </a:fld>
            <a:endParaRPr lang="en-US" alt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230313" y="2622550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-45236"/>
              <a:gd name="adj2" fmla="val 35206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invoke max(i, j)</a:t>
            </a:r>
          </a:p>
        </p:txBody>
      </p:sp>
    </p:spTree>
    <p:extLst>
      <p:ext uri="{BB962C8B-B14F-4D97-AF65-F5344CB8AC3E}">
        <p14:creationId xmlns:p14="http://schemas.microsoft.com/office/powerpoint/2010/main" val="17695911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64C313-9DDD-48FC-BC20-50FBC1B777D5}" type="slidenum">
              <a:rPr lang="en-US" altLang="en-US" smtClean="0"/>
              <a:pPr eaLnBrk="1" hangingPunct="1"/>
              <a:t>106</a:t>
            </a:fld>
            <a:endParaRPr lang="en-US" alt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5762625" y="2162175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2690813" y="931863"/>
            <a:ext cx="3532187" cy="998537"/>
          </a:xfrm>
          <a:prstGeom prst="wedgeRoundRectCallout">
            <a:avLst>
              <a:gd name="adj1" fmla="val 41597"/>
              <a:gd name="adj2" fmla="val 75120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invoke max(i, j)</a:t>
            </a:r>
          </a:p>
          <a:p>
            <a:pPr algn="ctr"/>
            <a:r>
              <a:rPr lang="en-US" altLang="en-US">
                <a:latin typeface="Times New Roman" pitchFamily="18" charset="0"/>
              </a:rPr>
              <a:t>Pass the value of i to num1</a:t>
            </a:r>
          </a:p>
          <a:p>
            <a:pPr algn="ctr"/>
            <a:r>
              <a:rPr lang="en-US" altLang="en-US">
                <a:latin typeface="Times New Roman" pitchFamily="18" charset="0"/>
              </a:rPr>
              <a:t>Pass the value of j to num2</a:t>
            </a:r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762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203FA4-19A4-4A04-B743-6751545917C8}" type="slidenum">
              <a:rPr lang="en-US" altLang="en-US" smtClean="0"/>
              <a:pPr eaLnBrk="1" hangingPunct="1"/>
              <a:t>107</a:t>
            </a:fld>
            <a:endParaRPr lang="en-US" alt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4648200" y="2354263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44653"/>
              <a:gd name="adj2" fmla="val 263634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declare variable result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94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F72EE1-3F66-411B-88DE-B1BA963F0FDD}" type="slidenum">
              <a:rPr lang="en-US" altLang="en-US" smtClean="0"/>
              <a:pPr eaLnBrk="1" hangingPunct="1"/>
              <a:t>108</a:t>
            </a:fld>
            <a:endParaRPr lang="en-US" alt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4648200" y="2622550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2690813" y="971550"/>
            <a:ext cx="3533775" cy="614363"/>
          </a:xfrm>
          <a:prstGeom prst="wedgeRoundRectCallout">
            <a:avLst>
              <a:gd name="adj1" fmla="val 57593"/>
              <a:gd name="adj2" fmla="val 23888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(num1 &gt; num2) is true since num1 is 5 and num2 is 2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23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175521-2FC3-4ED9-8AA2-BD77C0D15E25}" type="slidenum">
              <a:rPr lang="en-US" altLang="en-US" smtClean="0"/>
              <a:pPr eaLnBrk="1" hangingPunct="1"/>
              <a:t>109</a:t>
            </a:fld>
            <a:endParaRPr lang="en-US" alt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648200" y="2776538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2690813" y="971550"/>
            <a:ext cx="3533775" cy="614363"/>
          </a:xfrm>
          <a:prstGeom prst="wedgeRoundRectCallout">
            <a:avLst>
              <a:gd name="adj1" fmla="val 60153"/>
              <a:gd name="adj2" fmla="val 26601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result is now 5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Object-Oriented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/>
              <a:t>Java supports OOP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Polymorphism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Inheritance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Encapsulation</a:t>
            </a:r>
          </a:p>
          <a:p>
            <a:pPr lvl="1">
              <a:buFont typeface="Wingdings" charset="0"/>
              <a:buChar char="n"/>
              <a:defRPr/>
            </a:pPr>
            <a:endParaRPr lang="en-US"/>
          </a:p>
          <a:p>
            <a:pPr>
              <a:buFont typeface="Wingdings" charset="0"/>
              <a:buChar char="p"/>
              <a:defRPr/>
            </a:pPr>
            <a:r>
              <a:rPr lang="en-US"/>
              <a:t>Java programs contain nothing but definitions and instantiations of classes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Everything is encapsulated in a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02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17632C-875F-4A49-88B7-71ECEEE299E5}" type="slidenum">
              <a:rPr lang="en-US" altLang="en-US" smtClean="0"/>
              <a:pPr eaLnBrk="1" hangingPunct="1"/>
              <a:t>110</a:t>
            </a:fld>
            <a:endParaRPr lang="en-US" alt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4648200" y="3390900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7954"/>
              <a:gd name="adj2" fmla="val 53181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return result, which is 5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89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2A3B42-5D86-4BF6-ABD3-4E45A63E7FFC}" type="slidenum">
              <a:rPr lang="en-US" altLang="en-US" smtClean="0"/>
              <a:pPr eaLnBrk="1" hangingPunct="1"/>
              <a:t>111</a:t>
            </a:fld>
            <a:endParaRPr lang="en-US" alt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23863" y="2622550"/>
            <a:ext cx="338455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2690813" y="931863"/>
            <a:ext cx="3533775" cy="654050"/>
          </a:xfrm>
          <a:prstGeom prst="wedgeRoundRectCallout">
            <a:avLst>
              <a:gd name="adj1" fmla="val -45236"/>
              <a:gd name="adj2" fmla="val 227426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return max(i, j) and assign the return value to k</a:t>
            </a: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H="1" flipV="1">
            <a:off x="1844675" y="2776538"/>
            <a:ext cx="2881313" cy="6905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22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8A6619-3ADE-4EEC-9656-ADECC416EE07}" type="slidenum">
              <a:rPr lang="en-US" altLang="en-US" smtClean="0"/>
              <a:pPr eaLnBrk="1" hangingPunct="1"/>
              <a:t>112</a:t>
            </a:fld>
            <a:endParaRPr lang="en-US" alt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2148" imgH="1085088" progId="Word.Picture.8">
                  <p:embed/>
                </p:oleObj>
              </mc:Choice>
              <mc:Fallback>
                <p:oleObj name="Picture" r:id="rId2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23863" y="2968625"/>
            <a:ext cx="3384550" cy="4603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2690813" y="931863"/>
            <a:ext cx="3533775" cy="654050"/>
          </a:xfrm>
          <a:prstGeom prst="wedgeRoundRectCallout">
            <a:avLst>
              <a:gd name="adj1" fmla="val -43398"/>
              <a:gd name="adj2" fmla="val 27961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Execute the print statement</a:t>
            </a:r>
          </a:p>
        </p:txBody>
      </p:sp>
    </p:spTree>
    <p:extLst>
      <p:ext uri="{BB962C8B-B14F-4D97-AF65-F5344CB8AC3E}">
        <p14:creationId xmlns:p14="http://schemas.microsoft.com/office/powerpoint/2010/main" val="32228236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77F534-34B2-4544-91C1-3B400D4B304B}" type="slidenum">
              <a:rPr lang="en-US" altLang="en-US" smtClean="0"/>
              <a:pPr eaLnBrk="1" hangingPunct="1"/>
              <a:t>113</a:t>
            </a:fld>
            <a:endParaRPr lang="en-US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492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CAUTION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0198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altLang="en-US"/>
              <a:t>A return statement is required for a nonvoid method. The following method is logically correct, but it has a </a:t>
            </a:r>
            <a:r>
              <a:rPr lang="en-US" altLang="en-US" b="1"/>
              <a:t>compilation error</a:t>
            </a:r>
            <a:r>
              <a:rPr lang="en-US" altLang="en-US"/>
              <a:t>, because the Java compiler thinks that this method does not return any value. </a:t>
            </a:r>
          </a:p>
          <a:p>
            <a:pPr lvl="1" eaLnBrk="1" hangingPunct="1"/>
            <a:r>
              <a:rPr lang="en-US" altLang="en-US"/>
              <a:t> public static int sign(int n) {</a:t>
            </a:r>
          </a:p>
          <a:p>
            <a:pPr lvl="1" eaLnBrk="1" hangingPunct="1"/>
            <a:r>
              <a:rPr lang="en-US" altLang="en-US"/>
              <a:t>   if (n &gt; 0) return 1;</a:t>
            </a:r>
          </a:p>
          <a:p>
            <a:pPr lvl="1" eaLnBrk="1" hangingPunct="1"/>
            <a:r>
              <a:rPr lang="en-US" altLang="en-US"/>
              <a:t>   else if (n == 0) return 0;</a:t>
            </a:r>
          </a:p>
          <a:p>
            <a:pPr lvl="1" eaLnBrk="1" hangingPunct="1"/>
            <a:r>
              <a:rPr lang="en-US" altLang="en-US"/>
              <a:t>   else if (n &lt; 0) return –1;</a:t>
            </a:r>
          </a:p>
          <a:p>
            <a:pPr lvl="1" eaLnBrk="1" hangingPunct="1"/>
            <a:r>
              <a:rPr lang="en-US" altLang="en-US"/>
              <a:t> }</a:t>
            </a:r>
          </a:p>
          <a:p>
            <a:pPr marL="0" indent="0" eaLnBrk="1" hangingPunct="1"/>
            <a:r>
              <a:rPr lang="en-US" altLang="en-US"/>
              <a:t>To fix this problem, delete if (n&lt;0) in the code.</a:t>
            </a:r>
          </a:p>
        </p:txBody>
      </p:sp>
    </p:spTree>
    <p:extLst>
      <p:ext uri="{BB962C8B-B14F-4D97-AF65-F5344CB8AC3E}">
        <p14:creationId xmlns:p14="http://schemas.microsoft.com/office/powerpoint/2010/main" val="24443257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5BCD72-4005-4724-8C01-BBB83C39A131}" type="slidenum">
              <a:rPr lang="en-US" altLang="en-US" smtClean="0"/>
              <a:pPr eaLnBrk="1" hangingPunct="1"/>
              <a:t>114</a:t>
            </a:fld>
            <a:endParaRPr lang="en-US" alt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Reuse Methods from Other Classes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altLang="en-US"/>
              <a:t>NOTE: One of the benefits of methods is for reuse. The </a:t>
            </a:r>
            <a:r>
              <a:rPr lang="en-US" altLang="en-US" u="sng"/>
              <a:t>max</a:t>
            </a:r>
            <a:r>
              <a:rPr lang="en-US" altLang="en-US"/>
              <a:t> method can be invoked from any class besides </a:t>
            </a:r>
            <a:r>
              <a:rPr lang="en-US" altLang="en-US" u="sng"/>
              <a:t>TestMax</a:t>
            </a:r>
            <a:r>
              <a:rPr lang="en-US" altLang="en-US"/>
              <a:t>. If you create a new class </a:t>
            </a:r>
            <a:r>
              <a:rPr lang="en-US" altLang="en-US" u="sng"/>
              <a:t>Test</a:t>
            </a:r>
            <a:r>
              <a:rPr lang="en-US" altLang="en-US"/>
              <a:t>, you can invoke the </a:t>
            </a:r>
            <a:r>
              <a:rPr lang="en-US" altLang="en-US" u="sng"/>
              <a:t>max</a:t>
            </a:r>
            <a:r>
              <a:rPr lang="en-US" altLang="en-US"/>
              <a:t> method using </a:t>
            </a:r>
            <a:r>
              <a:rPr lang="en-US" altLang="en-US" u="sng"/>
              <a:t>ClassName.methodName</a:t>
            </a:r>
            <a:r>
              <a:rPr lang="en-US" altLang="en-US"/>
              <a:t> (e.g., </a:t>
            </a:r>
            <a:r>
              <a:rPr lang="en-US" altLang="en-US" u="sng"/>
              <a:t>TestMax.max</a:t>
            </a:r>
            <a:r>
              <a:rPr lang="en-US" altLang="en-US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097436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33DF56-9D3C-4A65-B14A-33191BAED432}" type="slidenum">
              <a:rPr lang="en-US" altLang="en-US" smtClean="0"/>
              <a:pPr eaLnBrk="1" hangingPunct="1"/>
              <a:t>115</a:t>
            </a:fld>
            <a:endParaRPr lang="en-US" alt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Pass by Value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200"/>
              <a:t>public class TestPassByValue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/** Main method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public static void main(String[] args)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// Declare and initialize variables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int num1 = 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int num2 = 2;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System.out.println("Before invoking the swap method, num1 is " 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  num1 + " and num2 is " + num2);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// Invoke the swap method to attempt to swap two variables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swap(num1, num2);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System.out.println("After invoking the swap method, num1 is " 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  num1 + " and num2 is " + num2);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}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/** Swap two variables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public static void swap(int n1, int n2)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System.out.println("\tInside the swap method");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System.out.println("\t\tBefore swapping n1 is " + n1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  + " n2 is " + n2);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// Swap n1 with n2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int temp = n1;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n1 = n2;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n2 = temp;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System.out.println("\t\tAfter swapping n1 is " + n1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  + " n2 is " + n2);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8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66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66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66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66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66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661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66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66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25FFEB-5F13-4AA9-A148-18AF6F535B50}" type="slidenum">
              <a:rPr lang="en-US" altLang="en-US" smtClean="0"/>
              <a:pPr eaLnBrk="1" hangingPunct="1"/>
              <a:t>116</a:t>
            </a:fld>
            <a:endParaRPr lang="en-US" alt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Pass by Value, cont.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312988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855788" y="2255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0" y="1371600"/>
          <a:ext cx="87630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30012" imgH="2343912" progId="Word.Picture.8">
                  <p:embed/>
                </p:oleObj>
              </mc:Choice>
              <mc:Fallback>
                <p:oleObj r:id="rId2" imgW="5430012" imgH="23439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87630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085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B4D56F-42DF-4013-80FF-FD1BDDB38185}" type="slidenum">
              <a:rPr lang="en-US" altLang="en-US" smtClean="0"/>
              <a:pPr eaLnBrk="1" hangingPunct="1"/>
              <a:t>117</a:t>
            </a:fld>
            <a:endParaRPr lang="en-US" alt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191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Overloading Methods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3810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Overloading the max Method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public static double max(double num1, double num2) {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if (num1 &gt; num2)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  return num1;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else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  return num2;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50105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0BE242-1EFC-4663-A0EE-8616E4871D6A}" type="slidenum">
              <a:rPr lang="en-US" altLang="en-US" smtClean="0"/>
              <a:pPr eaLnBrk="1" hangingPunct="1"/>
              <a:t>118</a:t>
            </a:fld>
            <a:endParaRPr lang="en-US" alt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/>
            <a:r>
              <a:rPr lang="tr-TR" altLang="en-US" sz="4000"/>
              <a:t>Example</a:t>
            </a:r>
            <a:endParaRPr lang="en-US" altLang="en-US" sz="4000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public class TestMax {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/** Main method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</a:t>
            </a:r>
            <a:r>
              <a:rPr lang="en-US" altLang="en-US" sz="1600" b="1"/>
              <a:t>public static void main(String[] args) {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 </a:t>
            </a:r>
            <a:r>
              <a:rPr lang="en-US" altLang="en-US" sz="1600" b="1"/>
              <a:t>int i = 15;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int j = 2;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</a:t>
            </a:r>
            <a:r>
              <a:rPr lang="en-US" altLang="en-US" sz="1600" b="1"/>
              <a:t>int k = max(i, j);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</a:t>
            </a:r>
            <a:r>
              <a:rPr lang="en-US" altLang="en-US" sz="1600" b="1"/>
              <a:t>System.out.println("The maximum between " + i + " and " + j + " is " + k);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</a:t>
            </a:r>
            <a:r>
              <a:rPr lang="en-US" altLang="en-US" sz="1600" b="1"/>
              <a:t>/** Return the max between two numbers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public static int max(int num1, int num2)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int result;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if (num1 &gt; num2)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  result = num1;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else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  result = num2;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return result;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2580640" y="4191000"/>
            <a:ext cx="6553200" cy="2667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public static </a:t>
            </a:r>
            <a:r>
              <a:rPr lang="tr-TR" altLang="en-US" dirty="0">
                <a:cs typeface="Angsana New" pitchFamily="18" charset="-34"/>
              </a:rPr>
              <a:t>double</a:t>
            </a:r>
            <a:r>
              <a:rPr lang="en-US" altLang="en-US" dirty="0">
                <a:latin typeface="Courier" pitchFamily="49" charset="0"/>
                <a:cs typeface="Angsana New" pitchFamily="18" charset="-34"/>
              </a:rPr>
              <a:t> max(</a:t>
            </a:r>
            <a:r>
              <a:rPr lang="tr-TR" altLang="en-US" dirty="0">
                <a:cs typeface="Angsana New" pitchFamily="18" charset="-34"/>
              </a:rPr>
              <a:t>double</a:t>
            </a:r>
            <a:r>
              <a:rPr lang="en-US" altLang="en-US" dirty="0">
                <a:latin typeface="Courier" pitchFamily="49" charset="0"/>
                <a:cs typeface="Angsana New" pitchFamily="18" charset="-34"/>
              </a:rPr>
              <a:t> num1, </a:t>
            </a:r>
            <a:r>
              <a:rPr lang="tr-TR" altLang="en-US" dirty="0">
                <a:cs typeface="Angsana New" pitchFamily="18" charset="-34"/>
              </a:rPr>
              <a:t>double</a:t>
            </a:r>
            <a:r>
              <a:rPr lang="en-US" altLang="en-US" dirty="0">
                <a:latin typeface="Courier" pitchFamily="49" charset="0"/>
                <a:cs typeface="Angsana New" pitchFamily="18" charset="-34"/>
              </a:rPr>
              <a:t> num2) {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</a:t>
            </a:r>
            <a:r>
              <a:rPr lang="tr-TR" altLang="en-US" dirty="0">
                <a:cs typeface="Angsana New" pitchFamily="18" charset="-34"/>
              </a:rPr>
              <a:t>double </a:t>
            </a:r>
            <a:r>
              <a:rPr lang="en-US" altLang="en-US" dirty="0">
                <a:latin typeface="Courier" pitchFamily="49" charset="0"/>
                <a:cs typeface="Angsana New" pitchFamily="18" charset="-34"/>
              </a:rPr>
              <a:t>result;</a:t>
            </a:r>
          </a:p>
          <a:p>
            <a:pPr eaLnBrk="1" hangingPunct="1"/>
            <a:endParaRPr lang="en-US" altLang="en-US" dirty="0">
              <a:latin typeface="Courier" pitchFamily="49" charset="0"/>
              <a:cs typeface="Angsana New" pitchFamily="18" charset="-34"/>
            </a:endParaRP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if (num1 &gt; num2)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  result = num1;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else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  result = num2;</a:t>
            </a:r>
          </a:p>
          <a:p>
            <a:pPr eaLnBrk="1" hangingPunct="1"/>
            <a:endParaRPr lang="en-US" altLang="en-US" dirty="0">
              <a:latin typeface="Courier" pitchFamily="49" charset="0"/>
              <a:cs typeface="Angsana New" pitchFamily="18" charset="-34"/>
            </a:endParaRP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return result;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}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44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96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96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96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96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968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968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968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968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18F833-758E-46AC-A624-7AD3716C564A}" type="slidenum">
              <a:rPr lang="en-US" altLang="en-US" smtClean="0"/>
              <a:pPr eaLnBrk="1" hangingPunct="1"/>
              <a:t>119</a:t>
            </a:fld>
            <a:endParaRPr lang="en-US" alt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Ambiguous Invocation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38100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altLang="en-US"/>
              <a:t>Sometimes there may be two or more possible matches for an invocation of a method, but the compiler cannot determine the most specific match. This is referred to as </a:t>
            </a:r>
            <a:r>
              <a:rPr lang="en-US" altLang="en-US" i="1"/>
              <a:t>ambiguous invocation</a:t>
            </a:r>
            <a:r>
              <a:rPr lang="en-US" altLang="en-US"/>
              <a:t>. Ambiguous invocation is a compilation error. </a:t>
            </a:r>
          </a:p>
        </p:txBody>
      </p:sp>
    </p:spTree>
    <p:extLst>
      <p:ext uri="{BB962C8B-B14F-4D97-AF65-F5344CB8AC3E}">
        <p14:creationId xmlns:p14="http://schemas.microsoft.com/office/powerpoint/2010/main" val="48654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067300" y="1987550"/>
            <a:ext cx="938213" cy="957263"/>
          </a:xfrm>
          <a:prstGeom prst="ellipse">
            <a:avLst/>
          </a:prstGeom>
          <a:solidFill>
            <a:srgbClr val="99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tx1"/>
                </a:solidFill>
                <a:ea typeface="+mj-ea"/>
                <a:cs typeface="+mj-cs"/>
              </a:rPr>
              <a:t>The three principles of OOP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2057400"/>
            <a:ext cx="4343400" cy="4114800"/>
          </a:xfrm>
          <a:prstGeom prst="rect">
            <a:avLst/>
          </a:prstGeom>
        </p:spPr>
        <p:txBody>
          <a:bodyPr vert="horz" lIns="92075" tIns="46038" rIns="92075" bIns="46038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sz="2000"/>
              <a:t>Encapsulation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/>
              <a:t>Objects hide their functions (</a:t>
            </a:r>
            <a:r>
              <a:rPr lang="en-US" b="1"/>
              <a:t>methods</a:t>
            </a:r>
            <a:r>
              <a:rPr lang="en-US"/>
              <a:t>) and data (</a:t>
            </a:r>
            <a:r>
              <a:rPr lang="en-US" b="1"/>
              <a:t>instance variables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endParaRPr lang="en-US"/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sz="2000"/>
              <a:t>Inheritance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/>
              <a:t>Each </a:t>
            </a:r>
            <a:r>
              <a:rPr lang="en-US" b="1"/>
              <a:t>subclass</a:t>
            </a:r>
            <a:r>
              <a:rPr lang="en-US"/>
              <a:t> inherits all variables of its </a:t>
            </a:r>
            <a:r>
              <a:rPr lang="en-US" b="1"/>
              <a:t>superclass</a:t>
            </a:r>
          </a:p>
          <a:p>
            <a:pPr marL="457200" lvl="1" indent="0">
              <a:lnSpc>
                <a:spcPct val="90000"/>
              </a:lnSpc>
              <a:buFont typeface="Wingdings" charset="0"/>
              <a:buNone/>
              <a:defRPr/>
            </a:pPr>
            <a:endParaRPr lang="en-US" b="1"/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sz="2000"/>
              <a:t>Polymorphism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/>
              <a:t>Interface same despite different data types </a:t>
            </a:r>
            <a:endParaRPr lang="en-US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sz="18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499100" y="3476625"/>
            <a:ext cx="541338" cy="541338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</a:rPr>
              <a:t>car</a:t>
            </a:r>
            <a:endParaRPr lang="en-US" altLang="en-US" sz="1400">
              <a:latin typeface="Times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40488" y="4252913"/>
            <a:ext cx="541337" cy="541337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" charset="0"/>
              </a:rPr>
              <a:t>auto-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" charset="0"/>
              </a:rPr>
              <a:t>matic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689475" y="4270375"/>
            <a:ext cx="541338" cy="541338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" charset="0"/>
              </a:rPr>
              <a:t>manual</a:t>
            </a:r>
            <a:endParaRPr lang="en-US" altLang="en-US" sz="1600">
              <a:latin typeface="Times" charset="0"/>
            </a:endParaRPr>
          </a:p>
        </p:txBody>
      </p:sp>
      <p:cxnSp>
        <p:nvCxnSpPr>
          <p:cNvPr id="10" name="AutoShape 8"/>
          <p:cNvCxnSpPr>
            <a:cxnSpLocks noChangeShapeType="1"/>
            <a:stCxn id="7" idx="4"/>
            <a:endCxn id="9" idx="0"/>
          </p:cNvCxnSpPr>
          <p:nvPr/>
        </p:nvCxnSpPr>
        <p:spPr bwMode="auto">
          <a:xfrm rot="5400000">
            <a:off x="5239545" y="3739356"/>
            <a:ext cx="252412" cy="809625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9"/>
          <p:cNvCxnSpPr>
            <a:cxnSpLocks noChangeShapeType="1"/>
            <a:stCxn id="7" idx="4"/>
            <a:endCxn id="8" idx="0"/>
          </p:cNvCxnSpPr>
          <p:nvPr/>
        </p:nvCxnSpPr>
        <p:spPr bwMode="auto">
          <a:xfrm rot="16200000" flipH="1">
            <a:off x="6123782" y="3664744"/>
            <a:ext cx="234950" cy="9413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70625" y="3527425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charset="0"/>
              </a:rPr>
              <a:t>Super class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108825" y="4403725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charset="0"/>
              </a:rPr>
              <a:t>Subclasses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629275" y="4978400"/>
            <a:ext cx="541338" cy="541338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5410200" y="5503863"/>
            <a:ext cx="320675" cy="36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135688" y="5480050"/>
            <a:ext cx="493712" cy="311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876800" y="5791200"/>
            <a:ext cx="685800" cy="685800"/>
          </a:xfrm>
          <a:prstGeom prst="triangle">
            <a:avLst>
              <a:gd name="adj" fmla="val 500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72000" y="53340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charset="0"/>
              </a:rPr>
              <a:t>draw()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29400" y="52578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charset="0"/>
              </a:rPr>
              <a:t>draw()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477000" y="5791200"/>
            <a:ext cx="533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5211763" y="2147888"/>
            <a:ext cx="6762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211763" y="2147888"/>
            <a:ext cx="6889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5357813" y="2284413"/>
            <a:ext cx="355600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7021513" y="1984375"/>
            <a:ext cx="938212" cy="9572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7165975" y="2144713"/>
            <a:ext cx="6762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165975" y="2144713"/>
            <a:ext cx="6889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7312025" y="2281238"/>
            <a:ext cx="355600" cy="3794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5708650" y="1611313"/>
            <a:ext cx="1722438" cy="406400"/>
          </a:xfrm>
          <a:custGeom>
            <a:avLst/>
            <a:gdLst>
              <a:gd name="T0" fmla="*/ 0 w 1085"/>
              <a:gd name="T1" fmla="*/ 2147483647 h 256"/>
              <a:gd name="T2" fmla="*/ 2147483647 w 1085"/>
              <a:gd name="T3" fmla="*/ 2147483647 h 256"/>
              <a:gd name="T4" fmla="*/ 2147483647 w 1085"/>
              <a:gd name="T5" fmla="*/ 2147483647 h 256"/>
              <a:gd name="T6" fmla="*/ 2147483647 w 1085"/>
              <a:gd name="T7" fmla="*/ 2147483647 h 256"/>
              <a:gd name="T8" fmla="*/ 2147483647 w 1085"/>
              <a:gd name="T9" fmla="*/ 2147483647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5"/>
              <a:gd name="T16" fmla="*/ 0 h 256"/>
              <a:gd name="T17" fmla="*/ 1085 w 1085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5" h="256">
                <a:moveTo>
                  <a:pt x="0" y="249"/>
                </a:moveTo>
                <a:cubicBezTo>
                  <a:pt x="109" y="176"/>
                  <a:pt x="219" y="103"/>
                  <a:pt x="352" y="62"/>
                </a:cubicBezTo>
                <a:cubicBezTo>
                  <a:pt x="484" y="20"/>
                  <a:pt x="686" y="0"/>
                  <a:pt x="793" y="2"/>
                </a:cubicBezTo>
                <a:cubicBezTo>
                  <a:pt x="900" y="3"/>
                  <a:pt x="946" y="26"/>
                  <a:pt x="995" y="69"/>
                </a:cubicBezTo>
                <a:cubicBezTo>
                  <a:pt x="1043" y="111"/>
                  <a:pt x="1070" y="224"/>
                  <a:pt x="1085" y="25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5780088" y="2635250"/>
            <a:ext cx="1863725" cy="701675"/>
          </a:xfrm>
          <a:custGeom>
            <a:avLst/>
            <a:gdLst>
              <a:gd name="T0" fmla="*/ 0 w 1174"/>
              <a:gd name="T1" fmla="*/ 2147483647 h 442"/>
              <a:gd name="T2" fmla="*/ 2147483647 w 1174"/>
              <a:gd name="T3" fmla="*/ 2147483647 h 442"/>
              <a:gd name="T4" fmla="*/ 2147483647 w 1174"/>
              <a:gd name="T5" fmla="*/ 2147483647 h 442"/>
              <a:gd name="T6" fmla="*/ 2147483647 w 1174"/>
              <a:gd name="T7" fmla="*/ 2147483647 h 442"/>
              <a:gd name="T8" fmla="*/ 2147483647 w 1174"/>
              <a:gd name="T9" fmla="*/ 0 h 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4"/>
              <a:gd name="T16" fmla="*/ 0 h 442"/>
              <a:gd name="T17" fmla="*/ 1174 w 1174"/>
              <a:gd name="T18" fmla="*/ 442 h 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4" h="442">
                <a:moveTo>
                  <a:pt x="0" y="157"/>
                </a:moveTo>
                <a:cubicBezTo>
                  <a:pt x="124" y="261"/>
                  <a:pt x="249" y="365"/>
                  <a:pt x="397" y="404"/>
                </a:cubicBezTo>
                <a:cubicBezTo>
                  <a:pt x="544" y="442"/>
                  <a:pt x="759" y="415"/>
                  <a:pt x="883" y="389"/>
                </a:cubicBezTo>
                <a:cubicBezTo>
                  <a:pt x="1006" y="362"/>
                  <a:pt x="1099" y="311"/>
                  <a:pt x="1137" y="247"/>
                </a:cubicBezTo>
                <a:cubicBezTo>
                  <a:pt x="1174" y="182"/>
                  <a:pt x="1140" y="91"/>
                  <a:pt x="1107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872288" y="3122613"/>
            <a:ext cx="309562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6896100" y="3051175"/>
            <a:ext cx="296863" cy="461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82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669E190-58CB-4D7A-8EF2-AAE71DB815D7}" type="slidenum">
              <a:rPr lang="en-US" altLang="en-US" smtClean="0"/>
              <a:pPr eaLnBrk="1" hangingPunct="1"/>
              <a:t>120</a:t>
            </a:fld>
            <a:endParaRPr lang="en-US" alt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/>
              <a:t>Ambiguous Invocation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57912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92075" tIns="46038" rIns="92075" bIns="46038">
            <a:normAutofit lnSpcReduction="10000"/>
          </a:bodyPr>
          <a:lstStyle/>
          <a:p>
            <a:pPr marL="0" indent="0" eaLnBrk="1" hangingPunct="1"/>
            <a:r>
              <a:rPr lang="en-US" altLang="en-US" sz="1800"/>
              <a:t>public class AmbiguousOverloading {</a:t>
            </a:r>
          </a:p>
          <a:p>
            <a:pPr marL="0" indent="0" eaLnBrk="1" hangingPunct="1"/>
            <a:r>
              <a:rPr lang="en-US" altLang="en-US" sz="1800"/>
              <a:t>  public static void main(String[] args) {</a:t>
            </a:r>
          </a:p>
          <a:p>
            <a:pPr marL="0" indent="0" eaLnBrk="1" hangingPunct="1"/>
            <a:r>
              <a:rPr lang="en-US" altLang="en-US" sz="1800"/>
              <a:t>    System.out.println(max(1, 2));  </a:t>
            </a:r>
          </a:p>
          <a:p>
            <a:pPr marL="0" indent="0" eaLnBrk="1" hangingPunct="1"/>
            <a:r>
              <a:rPr lang="en-US" altLang="en-US" sz="1800"/>
              <a:t>  }</a:t>
            </a:r>
          </a:p>
          <a:p>
            <a:pPr marL="0" indent="0" eaLnBrk="1" hangingPunct="1"/>
            <a:r>
              <a:rPr lang="en-US" altLang="en-US" sz="1800"/>
              <a:t> </a:t>
            </a:r>
          </a:p>
          <a:p>
            <a:pPr marL="0" indent="0" eaLnBrk="1" hangingPunct="1"/>
            <a:r>
              <a:rPr lang="en-US" altLang="en-US" sz="1800"/>
              <a:t>  public static double max(int num1, double num2) { </a:t>
            </a:r>
          </a:p>
          <a:p>
            <a:pPr marL="0" indent="0" eaLnBrk="1" hangingPunct="1"/>
            <a:r>
              <a:rPr lang="en-US" altLang="en-US" sz="1800"/>
              <a:t>    if (num1 &gt; num2)</a:t>
            </a:r>
          </a:p>
          <a:p>
            <a:pPr marL="0" indent="0" eaLnBrk="1" hangingPunct="1"/>
            <a:r>
              <a:rPr lang="en-US" altLang="en-US" sz="1800"/>
              <a:t>      return num1;</a:t>
            </a:r>
          </a:p>
          <a:p>
            <a:pPr marL="0" indent="0" eaLnBrk="1" hangingPunct="1"/>
            <a:r>
              <a:rPr lang="en-US" altLang="en-US" sz="1800"/>
              <a:t>    else</a:t>
            </a:r>
          </a:p>
          <a:p>
            <a:pPr marL="0" indent="0" eaLnBrk="1" hangingPunct="1"/>
            <a:r>
              <a:rPr lang="en-US" altLang="en-US" sz="1800"/>
              <a:t>      return num2;</a:t>
            </a:r>
          </a:p>
          <a:p>
            <a:pPr marL="0" indent="0" eaLnBrk="1" hangingPunct="1"/>
            <a:r>
              <a:rPr lang="en-US" altLang="en-US" sz="1800"/>
              <a:t>  }</a:t>
            </a:r>
          </a:p>
          <a:p>
            <a:pPr marL="0" indent="0" eaLnBrk="1" hangingPunct="1"/>
            <a:r>
              <a:rPr lang="en-US" altLang="en-US" sz="1800"/>
              <a:t>  </a:t>
            </a:r>
          </a:p>
          <a:p>
            <a:pPr marL="0" indent="0" eaLnBrk="1" hangingPunct="1"/>
            <a:r>
              <a:rPr lang="en-US" altLang="en-US" sz="1800"/>
              <a:t>  public static double max(double num1, int num2) {</a:t>
            </a:r>
          </a:p>
          <a:p>
            <a:pPr marL="0" indent="0" eaLnBrk="1" hangingPunct="1"/>
            <a:r>
              <a:rPr lang="en-US" altLang="en-US" sz="1800"/>
              <a:t>    if (num1 &gt; num2)</a:t>
            </a:r>
          </a:p>
          <a:p>
            <a:pPr marL="0" indent="0" eaLnBrk="1" hangingPunct="1"/>
            <a:r>
              <a:rPr lang="en-US" altLang="en-US" sz="1800"/>
              <a:t>      return num1;</a:t>
            </a:r>
          </a:p>
          <a:p>
            <a:pPr marL="0" indent="0" eaLnBrk="1" hangingPunct="1"/>
            <a:r>
              <a:rPr lang="en-US" altLang="en-US" sz="1800"/>
              <a:t>    else</a:t>
            </a:r>
          </a:p>
          <a:p>
            <a:pPr marL="0" indent="0" eaLnBrk="1" hangingPunct="1"/>
            <a:r>
              <a:rPr lang="en-US" altLang="en-US" sz="1800"/>
              <a:t>      return num2;     </a:t>
            </a:r>
          </a:p>
          <a:p>
            <a:pPr marL="0" indent="0" eaLnBrk="1" hangingPunct="1"/>
            <a:r>
              <a:rPr lang="en-US" altLang="en-US" sz="1800"/>
              <a:t>  }</a:t>
            </a:r>
          </a:p>
          <a:p>
            <a:pPr marL="0" indent="0" eaLnBrk="1" hangingPunct="1"/>
            <a:r>
              <a:rPr lang="en-US" altLang="en-US" sz="18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35431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AD9627-B8D2-4D0C-9AC4-A8C4DED19F36}" type="slidenum">
              <a:rPr lang="en-US" altLang="en-US" smtClean="0"/>
              <a:pPr eaLnBrk="1" hangingPunct="1"/>
              <a:t>121</a:t>
            </a:fld>
            <a:endParaRPr lang="en-US" alt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Scope of Local Variables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29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>A local variable: a variable defined inside a method.</a:t>
            </a:r>
          </a:p>
          <a:p>
            <a:pPr eaLnBrk="1" hangingPunct="1"/>
            <a:r>
              <a:rPr lang="en-US" altLang="en-US"/>
              <a:t>Scope: the part of the program where the variable can be referenced.</a:t>
            </a:r>
          </a:p>
          <a:p>
            <a:pPr eaLnBrk="1" hangingPunct="1"/>
            <a:r>
              <a:rPr lang="en-US" altLang="en-US"/>
              <a:t>The scope of a local variable starts from its declaration and continues to the end of the block that contains the variable. A local variable must be declared before it can be used.</a:t>
            </a:r>
          </a:p>
        </p:txBody>
      </p:sp>
    </p:spTree>
    <p:extLst>
      <p:ext uri="{BB962C8B-B14F-4D97-AF65-F5344CB8AC3E}">
        <p14:creationId xmlns:p14="http://schemas.microsoft.com/office/powerpoint/2010/main" val="161291969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494703-BAB1-4BB4-B9F1-E4CDD24E9EF2}" type="slidenum">
              <a:rPr lang="en-US" altLang="en-US" smtClean="0"/>
              <a:pPr eaLnBrk="1" hangingPunct="1"/>
              <a:t>122</a:t>
            </a:fld>
            <a:endParaRPr lang="en-US" alt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Scope of Local Variables, cont.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292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altLang="en-US"/>
              <a:t>You can declare a local variable with the same name multiple times in different non-nesting blocks in a method, but you cannot declare a local variable twice in nested blocks.</a:t>
            </a:r>
          </a:p>
        </p:txBody>
      </p:sp>
    </p:spTree>
    <p:extLst>
      <p:ext uri="{BB962C8B-B14F-4D97-AF65-F5344CB8AC3E}">
        <p14:creationId xmlns:p14="http://schemas.microsoft.com/office/powerpoint/2010/main" val="14097387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59FB65-A960-49AD-A131-4343B22C6FBC}" type="slidenum">
              <a:rPr lang="en-US" altLang="en-US" smtClean="0"/>
              <a:pPr eaLnBrk="1" hangingPunct="1"/>
              <a:t>123</a:t>
            </a:fld>
            <a:endParaRPr lang="en-US" altLang="en-US" dirty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/>
              <a:t>Scope of Local Variables, cont.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1900238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/>
              <a:t>A variable declared in the initial action part of a </a:t>
            </a:r>
            <a:r>
              <a:rPr lang="en-US" altLang="en-US" u="sng"/>
              <a:t>for</a:t>
            </a:r>
            <a:r>
              <a:rPr lang="en-US" altLang="en-US"/>
              <a:t> loop header has its scope in the entire loop. But a variable declared inside a </a:t>
            </a:r>
            <a:r>
              <a:rPr lang="en-US" altLang="en-US" u="sng"/>
              <a:t>for</a:t>
            </a:r>
            <a:r>
              <a:rPr lang="en-US" altLang="en-US"/>
              <a:t> loop body has its scope limited in the loop body from its declaration and to the end of the block that contains the variable.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8003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769938" y="2776538"/>
          <a:ext cx="723900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43300" imgH="1714500" progId="Word.Picture.8">
                  <p:embed/>
                </p:oleObj>
              </mc:Choice>
              <mc:Fallback>
                <p:oleObj r:id="rId2" imgW="3543300" imgH="17145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776538"/>
                        <a:ext cx="7239000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93741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41CBA9-0ADE-4B80-BE41-AF0031C8E7E8}" type="slidenum">
              <a:rPr lang="en-US" altLang="en-US" smtClean="0"/>
              <a:pPr eaLnBrk="1" hangingPunct="1"/>
              <a:t>124</a:t>
            </a:fld>
            <a:endParaRPr lang="en-US" alt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tr-T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ARRAYS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46591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748F8F-ED22-4D80-8D07-01540F71B3CB}" type="slidenum">
              <a:rPr lang="en-US" altLang="en-US" smtClean="0"/>
              <a:pPr eaLnBrk="1" hangingPunct="1"/>
              <a:t>125</a:t>
            </a:fld>
            <a:endParaRPr lang="en-US" alt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31875" y="484188"/>
            <a:ext cx="7772400" cy="8604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What is an Array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0763" y="1550988"/>
            <a:ext cx="7772400" cy="4802187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An array is a block of consecutive memory locations that hold values of the same data type.</a:t>
            </a:r>
          </a:p>
          <a:p>
            <a:pPr eaLnBrk="1" hangingPunct="1"/>
            <a:r>
              <a:rPr lang="en-US" altLang="en-US"/>
              <a:t>Individual locations are called array’s </a:t>
            </a:r>
            <a:r>
              <a:rPr lang="en-US" altLang="en-US" i="1"/>
              <a:t>elements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When we say “element” we often mean the value stored in that element.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711325" y="5562600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1.39      </a:t>
            </a:r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1787525" y="57308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 flipV="1">
            <a:off x="1787525" y="5900738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2473325" y="57308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2473325" y="5578475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1.69        </a:t>
            </a:r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25495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 flipV="1">
            <a:off x="2549525" y="5916613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32353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3235325" y="5578475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1.74        </a:t>
            </a:r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>
            <a:off x="33115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 flipV="1">
            <a:off x="3311525" y="5916613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39973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40735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 flipV="1">
            <a:off x="4073525" y="5916613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47593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4038600" y="5562600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0.0        </a:t>
            </a:r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5959475" y="5486400"/>
            <a:ext cx="1905000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An array of </a:t>
            </a:r>
            <a:r>
              <a:rPr lang="en-US" altLang="en-US" sz="2400" b="1" dirty="0">
                <a:solidFill>
                  <a:schemeClr val="bg1"/>
                </a:solidFill>
              </a:rPr>
              <a:t>double</a:t>
            </a:r>
            <a:r>
              <a:rPr lang="en-US" alt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H="1">
            <a:off x="5045075" y="5813425"/>
            <a:ext cx="762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  <p:bldP spid="159751" grpId="0" animBg="1"/>
      <p:bldP spid="159752" grpId="0" animBg="1"/>
      <p:bldP spid="159753" grpId="0" animBg="1"/>
      <p:bldP spid="159754" grpId="0"/>
      <p:bldP spid="159755" grpId="0" animBg="1"/>
      <p:bldP spid="159756" grpId="0" animBg="1"/>
      <p:bldP spid="159757" grpId="0" animBg="1"/>
      <p:bldP spid="159758" grpId="0"/>
      <p:bldP spid="159759" grpId="0" animBg="1"/>
      <p:bldP spid="159760" grpId="0" animBg="1"/>
      <p:bldP spid="159761" grpId="0" animBg="1"/>
      <p:bldP spid="159762" grpId="0" animBg="1"/>
      <p:bldP spid="159763" grpId="0" animBg="1"/>
      <p:bldP spid="159764" grpId="0" animBg="1"/>
      <p:bldP spid="159765" grpId="0"/>
      <p:bldP spid="159766" grpId="0" animBg="1"/>
      <p:bldP spid="15976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5AD1BF-E3BE-4029-B1D3-9CF79F6E2567}" type="slidenum">
              <a:rPr lang="en-US" altLang="en-US" smtClean="0"/>
              <a:pPr eaLnBrk="1" hangingPunct="1"/>
              <a:t>126</a:t>
            </a:fld>
            <a:endParaRPr lang="en-US" alt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accent2"/>
                </a:solidFill>
              </a:rPr>
              <a:t>Arrays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/>
              <a:t>an array is handled by reference (like in C)</a:t>
            </a:r>
          </a:p>
          <a:p>
            <a:pPr eaLnBrk="1" hangingPunct="1"/>
            <a:r>
              <a:rPr lang="en-US" altLang="en-US"/>
              <a:t>it is always allocated in dynamic memory</a:t>
            </a:r>
          </a:p>
          <a:p>
            <a:pPr eaLnBrk="1" hangingPunct="1"/>
            <a:r>
              <a:rPr lang="en-US" altLang="en-US"/>
              <a:t>it is automatically deallocated when no longer referred to</a:t>
            </a:r>
            <a:r>
              <a:rPr lang="tr-TR" altLang="en-US"/>
              <a:t> </a:t>
            </a:r>
          </a:p>
          <a:p>
            <a:pPr eaLnBrk="1" hangingPunct="1"/>
            <a:r>
              <a:rPr lang="en-US" altLang="en-US"/>
              <a:t>number of elements of the array:  </a:t>
            </a:r>
            <a:r>
              <a:rPr lang="en-US" altLang="en-US" b="1"/>
              <a:t>array_name.length</a:t>
            </a:r>
            <a:r>
              <a:rPr lang="en-US" altLang="en-US"/>
              <a:t>   = can only be read</a:t>
            </a:r>
          </a:p>
          <a:p>
            <a:pPr eaLnBrk="1" hangingPunct="1"/>
            <a:r>
              <a:rPr lang="en-US" altLang="en-US"/>
              <a:t>index starts from 0:   </a:t>
            </a:r>
            <a:r>
              <a:rPr lang="en-US" altLang="en-US" sz="2400"/>
              <a:t>0 </a:t>
            </a:r>
            <a:r>
              <a:rPr lang="en-US" altLang="en-US" sz="2400">
                <a:sym typeface="Symbol" pitchFamily="18" charset="2"/>
              </a:rPr>
              <a:t></a:t>
            </a:r>
            <a:r>
              <a:rPr lang="en-US" altLang="en-US" sz="2400"/>
              <a:t> index &lt; </a:t>
            </a:r>
            <a:r>
              <a:rPr lang="en-US" altLang="en-US" sz="2400" b="1"/>
              <a:t>array_name.length</a:t>
            </a:r>
          </a:p>
        </p:txBody>
      </p:sp>
    </p:spTree>
    <p:extLst>
      <p:ext uri="{BB962C8B-B14F-4D97-AF65-F5344CB8AC3E}">
        <p14:creationId xmlns:p14="http://schemas.microsoft.com/office/powerpoint/2010/main" val="222894776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3E4833-1D31-4008-A473-5FF799CE844B}" type="slidenum">
              <a:rPr lang="en-US" altLang="en-US" smtClean="0"/>
              <a:pPr eaLnBrk="1" hangingPunct="1"/>
              <a:t>127</a:t>
            </a:fld>
            <a:endParaRPr lang="en-US" altLang="en-US"/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7493000" cy="195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eaLnBrk="1" hangingPunct="1"/>
            <a:r>
              <a:rPr lang="en-US" altLang="en-US"/>
              <a:t>Arrays</a:t>
            </a:r>
          </a:p>
        </p:txBody>
      </p:sp>
      <p:pic>
        <p:nvPicPr>
          <p:cNvPr id="1239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94848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8922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EBA292-2FA7-4FAD-B3A0-2E80495A7721}" type="slidenum">
              <a:rPr lang="en-US" altLang="en-US" smtClean="0"/>
              <a:pPr eaLnBrk="1" hangingPunct="1"/>
              <a:t>128</a:t>
            </a:fld>
            <a:endParaRPr lang="en-US" alt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altLang="en-US" dirty="0"/>
              <a:t>element of index i:   </a:t>
            </a:r>
            <a:r>
              <a:rPr lang="en-US" altLang="en-US" b="1" dirty="0" err="1"/>
              <a:t>array_name</a:t>
            </a:r>
            <a:r>
              <a:rPr lang="en-US" altLang="en-US" b="1" dirty="0"/>
              <a:t>[</a:t>
            </a:r>
            <a:r>
              <a:rPr lang="en-US" altLang="en-US" b="1" dirty="0" err="1"/>
              <a:t>i</a:t>
            </a:r>
            <a:r>
              <a:rPr lang="en-US" altLang="en-US" b="1" dirty="0"/>
              <a:t>]</a:t>
            </a:r>
            <a:endParaRPr lang="en-US" altLang="en-US" u="sng" dirty="0"/>
          </a:p>
          <a:p>
            <a:pPr eaLnBrk="1" hangingPunct="1"/>
            <a:r>
              <a:rPr lang="en-US" altLang="en-US" u="sng" dirty="0"/>
              <a:t>3 steps:</a:t>
            </a:r>
            <a:r>
              <a:rPr lang="en-US" altLang="en-US" dirty="0"/>
              <a:t>    </a:t>
            </a:r>
            <a:endParaRPr lang="tr-TR" altLang="en-US" dirty="0"/>
          </a:p>
          <a:p>
            <a:pPr eaLnBrk="1" hangingPunct="1">
              <a:buFontTx/>
              <a:buNone/>
            </a:pPr>
            <a:r>
              <a:rPr lang="en-US" altLang="en-US" dirty="0">
                <a:sym typeface="Symbol" pitchFamily="18" charset="2"/>
              </a:rPr>
              <a:t></a:t>
            </a:r>
            <a:r>
              <a:rPr lang="en-US" altLang="en-US" dirty="0"/>
              <a:t> declaration of the reference</a:t>
            </a:r>
            <a:r>
              <a:rPr lang="tr-TR" altLang="en-US" dirty="0"/>
              <a:t> v</a:t>
            </a:r>
            <a:r>
              <a:rPr lang="en-US" altLang="en-US" dirty="0" err="1"/>
              <a:t>ariable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>
                <a:sym typeface="Symbol" pitchFamily="18" charset="2"/>
              </a:rPr>
              <a:t></a:t>
            </a:r>
            <a:r>
              <a:rPr lang="en-US" altLang="en-US" dirty="0"/>
              <a:t> creation of the array = </a:t>
            </a:r>
            <a:r>
              <a:rPr lang="tr-TR" altLang="en-US" dirty="0"/>
              <a:t>	</a:t>
            </a:r>
            <a:r>
              <a:rPr lang="en-US" altLang="en-US" dirty="0"/>
              <a:t>allocation of a place in memory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ym typeface="Symbol" pitchFamily="18" charset="2"/>
              </a:rPr>
              <a:t></a:t>
            </a:r>
            <a:r>
              <a:rPr lang="en-US" altLang="en-US" dirty="0"/>
              <a:t> initialization of the elements of the array</a:t>
            </a:r>
          </a:p>
        </p:txBody>
      </p:sp>
      <p:grpSp>
        <p:nvGrpSpPr>
          <p:cNvPr id="107529" name="Group 9"/>
          <p:cNvGrpSpPr>
            <a:grpSpLocks/>
          </p:cNvGrpSpPr>
          <p:nvPr/>
        </p:nvGrpSpPr>
        <p:grpSpPr bwMode="auto">
          <a:xfrm>
            <a:off x="3086100" y="3676650"/>
            <a:ext cx="4140200" cy="2971800"/>
            <a:chOff x="1944" y="2316"/>
            <a:chExt cx="2608" cy="1872"/>
          </a:xfrm>
        </p:grpSpPr>
        <p:sp>
          <p:nvSpPr>
            <p:cNvPr id="124934" name="Rectangle 4"/>
            <p:cNvSpPr>
              <a:spLocks noChangeArrowheads="1"/>
            </p:cNvSpPr>
            <p:nvPr/>
          </p:nvSpPr>
          <p:spPr bwMode="auto">
            <a:xfrm>
              <a:off x="1984" y="2560"/>
              <a:ext cx="856" cy="248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35" name="Rectangle 5"/>
            <p:cNvSpPr>
              <a:spLocks noChangeArrowheads="1"/>
            </p:cNvSpPr>
            <p:nvPr/>
          </p:nvSpPr>
          <p:spPr bwMode="auto">
            <a:xfrm>
              <a:off x="3696" y="2928"/>
              <a:ext cx="856" cy="126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a[0]</a:t>
              </a:r>
            </a:p>
            <a:p>
              <a:pPr eaLnBrk="1" hangingPunct="1"/>
              <a:endParaRPr lang="en-US" altLang="en-US" sz="1400">
                <a:solidFill>
                  <a:srgbClr val="000000"/>
                </a:solidFill>
                <a:latin typeface="Times New Roman" pitchFamily="18" charset="0"/>
                <a:sym typeface="Gill Sans" charset="0"/>
              </a:endParaRP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a[1]</a:t>
              </a:r>
            </a:p>
            <a:p>
              <a:pPr eaLnBrk="1" hangingPunct="1"/>
              <a:endParaRPr lang="en-US" altLang="en-US" sz="1400">
                <a:solidFill>
                  <a:srgbClr val="000000"/>
                </a:solidFill>
                <a:latin typeface="Times New Roman" pitchFamily="18" charset="0"/>
                <a:sym typeface="Gill Sans" charset="0"/>
              </a:endParaRP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a[2]</a:t>
              </a:r>
            </a:p>
            <a:p>
              <a:pPr eaLnBrk="1" hangingPunct="1"/>
              <a:endParaRPr lang="en-US" altLang="en-US" sz="1400">
                <a:solidFill>
                  <a:srgbClr val="000000"/>
                </a:solidFill>
                <a:latin typeface="Times New Roman" pitchFamily="18" charset="0"/>
                <a:sym typeface="Gill Sans" charset="0"/>
              </a:endParaRP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a[3]</a:t>
              </a:r>
            </a:p>
            <a:p>
              <a:pPr eaLnBrk="1" hangingPunct="1"/>
              <a:endParaRPr lang="en-US" altLang="en-US" sz="1400">
                <a:solidFill>
                  <a:srgbClr val="000000"/>
                </a:solidFill>
                <a:latin typeface="Times New Roman" pitchFamily="18" charset="0"/>
                <a:sym typeface="Gill Sans" charset="0"/>
              </a:endParaRP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a[4]</a:t>
              </a:r>
              <a:endParaRPr lang="en-US" altLang="en-US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124936" name="Freeform 6"/>
            <p:cNvSpPr>
              <a:spLocks/>
            </p:cNvSpPr>
            <p:nvPr/>
          </p:nvSpPr>
          <p:spPr bwMode="auto">
            <a:xfrm>
              <a:off x="2411" y="2666"/>
              <a:ext cx="1245" cy="254"/>
            </a:xfrm>
            <a:custGeom>
              <a:avLst/>
              <a:gdLst>
                <a:gd name="T0" fmla="*/ 0 w 3112"/>
                <a:gd name="T1" fmla="*/ 0 h 635"/>
                <a:gd name="T2" fmla="*/ 0 w 3112"/>
                <a:gd name="T3" fmla="*/ 0 h 635"/>
                <a:gd name="T4" fmla="*/ 0 w 3112"/>
                <a:gd name="T5" fmla="*/ 0 h 635"/>
                <a:gd name="T6" fmla="*/ 1 w 3112"/>
                <a:gd name="T7" fmla="*/ 0 h 635"/>
                <a:gd name="T8" fmla="*/ 1 w 3112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2" h="635">
                  <a:moveTo>
                    <a:pt x="0" y="33"/>
                  </a:moveTo>
                  <a:cubicBezTo>
                    <a:pt x="153" y="30"/>
                    <a:pt x="617" y="0"/>
                    <a:pt x="920" y="13"/>
                  </a:cubicBezTo>
                  <a:cubicBezTo>
                    <a:pt x="1223" y="26"/>
                    <a:pt x="1540" y="53"/>
                    <a:pt x="1820" y="113"/>
                  </a:cubicBezTo>
                  <a:cubicBezTo>
                    <a:pt x="2100" y="173"/>
                    <a:pt x="2385" y="286"/>
                    <a:pt x="2600" y="373"/>
                  </a:cubicBezTo>
                  <a:cubicBezTo>
                    <a:pt x="2815" y="460"/>
                    <a:pt x="3005" y="581"/>
                    <a:pt x="3112" y="63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7" name="Text Box 7"/>
            <p:cNvSpPr txBox="1">
              <a:spLocks noChangeArrowheads="1"/>
            </p:cNvSpPr>
            <p:nvPr/>
          </p:nvSpPr>
          <p:spPr bwMode="auto">
            <a:xfrm>
              <a:off x="1944" y="2316"/>
              <a:ext cx="98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reference variable</a:t>
              </a:r>
              <a:endParaRPr lang="en-US" altLang="en-US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124938" name="Text Box 8"/>
            <p:cNvSpPr txBox="1">
              <a:spLocks noChangeArrowheads="1"/>
            </p:cNvSpPr>
            <p:nvPr/>
          </p:nvSpPr>
          <p:spPr bwMode="auto">
            <a:xfrm>
              <a:off x="3904" y="2676"/>
              <a:ext cx="4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array</a:t>
              </a:r>
              <a:endParaRPr lang="en-US" altLang="en-US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8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124B63-8213-4255-AE54-946F377AAE64}" type="slidenum">
              <a:rPr lang="en-US" altLang="en-US" smtClean="0"/>
              <a:pPr eaLnBrk="1" hangingPunct="1"/>
              <a:t>129</a:t>
            </a:fld>
            <a:endParaRPr lang="en-US" altLang="en-US"/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declaration:</a:t>
            </a:r>
            <a:endParaRPr lang="tr-TR" altLang="en-US" b="1">
              <a:solidFill>
                <a:srgbClr val="FF3300"/>
              </a:solidFill>
            </a:endParaRPr>
          </a:p>
          <a:p>
            <a:pPr eaLnBrk="1" hangingPunct="1"/>
            <a:br>
              <a:rPr lang="en-US" altLang="en-US"/>
            </a:br>
            <a:r>
              <a:rPr lang="en-US" altLang="en-US" b="1"/>
              <a:t>       element_type </a:t>
            </a:r>
            <a:r>
              <a:rPr lang="tr-TR" altLang="en-US" b="1"/>
              <a:t> </a:t>
            </a:r>
            <a:r>
              <a:rPr lang="en-US" altLang="en-US" b="1"/>
              <a:t>array_name[];</a:t>
            </a:r>
            <a:endParaRPr lang="tr-TR" altLang="en-US" b="1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or    </a:t>
            </a:r>
            <a:r>
              <a:rPr lang="en-US" altLang="en-US" b="1"/>
              <a:t>element_type[] </a:t>
            </a:r>
            <a:r>
              <a:rPr lang="tr-TR" altLang="en-US" b="1"/>
              <a:t> </a:t>
            </a:r>
            <a:r>
              <a:rPr lang="en-US" altLang="en-US" b="1"/>
              <a:t>array_name;     </a:t>
            </a:r>
            <a:r>
              <a:rPr lang="en-US" altLang="en-US"/>
              <a:t>  </a:t>
            </a:r>
            <a:endParaRPr lang="tr-TR" altLang="en-US"/>
          </a:p>
          <a:p>
            <a:pPr eaLnBrk="1" hangingPunct="1"/>
            <a:endParaRPr lang="tr-TR" altLang="en-US"/>
          </a:p>
          <a:p>
            <a:pPr eaLnBrk="1" hangingPunct="1"/>
            <a:r>
              <a:rPr lang="en-US" altLang="en-US"/>
              <a:t>(preferred)</a:t>
            </a: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838200" y="1231900"/>
            <a:ext cx="6629400" cy="20447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58" name="Text Box 5"/>
          <p:cNvSpPr txBox="1">
            <a:spLocks noChangeArrowheads="1"/>
          </p:cNvSpPr>
          <p:nvPr/>
        </p:nvSpPr>
        <p:spPr bwMode="auto">
          <a:xfrm>
            <a:off x="685800" y="4572000"/>
            <a:ext cx="7467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public class MyProg</a:t>
            </a:r>
          </a:p>
          <a:p>
            <a:pPr eaLnBrk="1" hangingPunct="1"/>
            <a:r>
              <a:rPr lang="en-US" altLang="en-US" b="1"/>
              <a:t>{</a:t>
            </a:r>
          </a:p>
          <a:p>
            <a:pPr eaLnBrk="1" hangingPunct="1"/>
            <a:r>
              <a:rPr lang="en-US" altLang="en-US" b="1"/>
              <a:t>    public static void main(String[] arg)</a:t>
            </a:r>
          </a:p>
          <a:p>
            <a:pPr eaLnBrk="1" hangingPunct="1"/>
            <a:r>
              <a:rPr lang="en-US" altLang="en-US" b="1"/>
              <a:t>    {</a:t>
            </a:r>
          </a:p>
          <a:p>
            <a:pPr eaLnBrk="1" hangingPunct="1"/>
            <a:r>
              <a:rPr lang="en-US" altLang="en-US" b="1"/>
              <a:t>        int[] a</a:t>
            </a:r>
            <a:r>
              <a:rPr lang="tr-TR" altLang="en-US" b="1"/>
              <a:t>;</a:t>
            </a:r>
          </a:p>
          <a:p>
            <a:pPr eaLnBrk="1" hangingPunct="1"/>
            <a:r>
              <a:rPr lang="tr-TR" altLang="en-US" b="1"/>
              <a:t>        ...     </a:t>
            </a:r>
          </a:p>
          <a:p>
            <a:pPr eaLnBrk="1" hangingPunct="1"/>
            <a:r>
              <a:rPr lang="tr-TR" altLang="en-US" b="1"/>
              <a:t>     }</a:t>
            </a:r>
          </a:p>
          <a:p>
            <a:pPr eaLnBrk="1" hangingPunct="1"/>
            <a:r>
              <a:rPr lang="tr-TR" altLang="en-US" b="1"/>
              <a:t>}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91381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+mj-ea"/>
                <a:cs typeface="+mj-cs"/>
              </a:rPr>
              <a:t>About class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507413" cy="485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 altLang="zh-CN" sz="2400"/>
              <a:t>Fundamental unit of Java program</a:t>
            </a:r>
          </a:p>
          <a:p>
            <a:pPr>
              <a:buFont typeface="Wingdings" charset="0"/>
              <a:buChar char="p"/>
              <a:defRPr/>
            </a:pPr>
            <a:r>
              <a:rPr lang="en-US" altLang="zh-CN" sz="2400" u="sng"/>
              <a:t>All java programs are classes</a:t>
            </a:r>
          </a:p>
          <a:p>
            <a:pPr>
              <a:buFont typeface="Wingdings" charset="0"/>
              <a:buChar char="p"/>
              <a:defRPr/>
            </a:pPr>
            <a:r>
              <a:rPr lang="en-US" sz="2400"/>
              <a:t>A class is a template or blueprint for objects</a:t>
            </a:r>
            <a:endParaRPr lang="en-US" altLang="zh-CN" sz="2400"/>
          </a:p>
          <a:p>
            <a:pPr>
              <a:buFont typeface="Wingdings" charset="0"/>
              <a:buChar char="p"/>
              <a:defRPr/>
            </a:pPr>
            <a:r>
              <a:rPr lang="en-US" altLang="zh-CN" sz="2400"/>
              <a:t>A class describes a set of objects that have identical characteristics (data elements) and behaviors (methods).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 sz="2000"/>
              <a:t>Existing classes provided by JRE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 sz="2000"/>
              <a:t>User defined classes</a:t>
            </a:r>
          </a:p>
          <a:p>
            <a:pPr>
              <a:buFont typeface="Wingdings" charset="0"/>
              <a:buChar char="p"/>
              <a:defRPr/>
            </a:pPr>
            <a:r>
              <a:rPr lang="en-US" altLang="zh-CN" sz="2400"/>
              <a:t>Each class defines a set of fields (variables), methods or other classes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0695742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35D40D-F806-4097-BC87-77D3F7354E0F}" type="slidenum">
              <a:rPr lang="en-US" altLang="en-US" smtClean="0"/>
              <a:pPr eaLnBrk="1" hangingPunct="1"/>
              <a:t>130</a:t>
            </a:fld>
            <a:endParaRPr lang="en-US" alt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14400" y="2362200"/>
            <a:ext cx="4572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public class MyProg</a:t>
            </a:r>
          </a:p>
          <a:p>
            <a:pPr eaLnBrk="1" hangingPunct="1"/>
            <a:r>
              <a:rPr lang="en-US" altLang="en-US" b="1"/>
              <a:t>{</a:t>
            </a:r>
          </a:p>
          <a:p>
            <a:pPr eaLnBrk="1" hangingPunct="1"/>
            <a:r>
              <a:rPr lang="en-US" altLang="en-US" b="1"/>
              <a:t>    public static void main(String[] arg)</a:t>
            </a:r>
          </a:p>
          <a:p>
            <a:pPr eaLnBrk="1" hangingPunct="1"/>
            <a:r>
              <a:rPr lang="en-US" altLang="en-US" b="1"/>
              <a:t>    {</a:t>
            </a:r>
          </a:p>
          <a:p>
            <a:pPr eaLnBrk="1" hangingPunct="1"/>
            <a:r>
              <a:rPr lang="en-US" altLang="en-US" b="1"/>
              <a:t>        int[] a</a:t>
            </a:r>
            <a:r>
              <a:rPr lang="tr-TR" altLang="en-US" b="1"/>
              <a:t>;</a:t>
            </a:r>
          </a:p>
          <a:p>
            <a:pPr eaLnBrk="1" hangingPunct="1"/>
            <a:r>
              <a:rPr lang="tr-TR" altLang="en-US" b="1"/>
              <a:t>       a</a:t>
            </a:r>
            <a:r>
              <a:rPr lang="en-US" altLang="en-US" b="1"/>
              <a:t> = new int[3];</a:t>
            </a:r>
          </a:p>
          <a:p>
            <a:pPr eaLnBrk="1" hangingPunct="1"/>
            <a:r>
              <a:rPr lang="en-US" altLang="en-US" b="1"/>
              <a:t>      </a:t>
            </a:r>
            <a:r>
              <a:rPr lang="tr-TR" altLang="en-US" b="1"/>
              <a:t>  ....</a:t>
            </a:r>
            <a:r>
              <a:rPr lang="en-US" altLang="en-US" b="1"/>
              <a:t>  </a:t>
            </a:r>
            <a:endParaRPr lang="tr-TR" altLang="en-US" b="1"/>
          </a:p>
          <a:p>
            <a:pPr eaLnBrk="1" hangingPunct="1"/>
            <a:r>
              <a:rPr lang="tr-TR" altLang="en-US" b="1"/>
              <a:t>      </a:t>
            </a:r>
            <a:r>
              <a:rPr lang="en-US" altLang="en-US" b="1"/>
              <a:t>}</a:t>
            </a:r>
          </a:p>
          <a:p>
            <a:pPr eaLnBrk="1" hangingPunct="1"/>
            <a:r>
              <a:rPr lang="en-US" altLang="en-US" b="1"/>
              <a:t>}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382000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z="3200" b="1">
                <a:solidFill>
                  <a:srgbClr val="FF3300"/>
                </a:solidFill>
              </a:rPr>
              <a:t>creation:</a:t>
            </a:r>
          </a:p>
          <a:p>
            <a:pPr eaLnBrk="1" hangingPunct="1"/>
            <a:br>
              <a:rPr lang="en-US" altLang="en-US"/>
            </a:br>
            <a:r>
              <a:rPr lang="en-US" altLang="en-US"/>
              <a:t>      </a:t>
            </a:r>
            <a:r>
              <a:rPr lang="en-US" altLang="en-US" b="1"/>
              <a:t>array_name = new element_type[n];    </a:t>
            </a:r>
            <a:r>
              <a:rPr lang="en-US" altLang="en-US"/>
              <a:t>   (after declaration)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533400" y="838200"/>
            <a:ext cx="6553200" cy="6985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28934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E19321-95C7-4139-90A7-A61DB1DB8EBD}" type="slidenum">
              <a:rPr lang="en-US" altLang="en-US" smtClean="0"/>
              <a:pPr eaLnBrk="1" hangingPunct="1"/>
              <a:t>131</a:t>
            </a:fld>
            <a:endParaRPr lang="en-US" altLang="en-US"/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declaration and creation:</a:t>
            </a:r>
          </a:p>
          <a:p>
            <a:pPr eaLnBrk="1" hangingPunct="1">
              <a:buFontTx/>
              <a:buNone/>
            </a:pPr>
            <a:endParaRPr lang="tr-TR" altLang="en-US" sz="3600" b="1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tr-TR" altLang="en-US"/>
          </a:p>
          <a:p>
            <a:pPr eaLnBrk="1" hangingPunct="1">
              <a:buFontTx/>
              <a:buNone/>
            </a:pPr>
            <a:r>
              <a:rPr lang="en-US" altLang="en-US"/>
              <a:t>   </a:t>
            </a:r>
            <a:r>
              <a:rPr lang="en-US" altLang="en-US" sz="2400" b="1"/>
              <a:t>element_type[] array_name = new element_type[n];</a:t>
            </a: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762000" y="2438400"/>
            <a:ext cx="7620000" cy="6731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06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79248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public class MyProg</a:t>
            </a:r>
          </a:p>
          <a:p>
            <a:pPr eaLnBrk="1" hangingPunct="1"/>
            <a:r>
              <a:rPr lang="en-US" altLang="en-US" b="1"/>
              <a:t>{</a:t>
            </a:r>
          </a:p>
          <a:p>
            <a:pPr eaLnBrk="1" hangingPunct="1"/>
            <a:r>
              <a:rPr lang="en-US" altLang="en-US" b="1"/>
              <a:t>    public static void main(String[] arg)</a:t>
            </a:r>
          </a:p>
          <a:p>
            <a:pPr eaLnBrk="1" hangingPunct="1"/>
            <a:r>
              <a:rPr lang="en-US" altLang="en-US" b="1"/>
              <a:t>    {</a:t>
            </a:r>
          </a:p>
          <a:p>
            <a:pPr eaLnBrk="1" hangingPunct="1"/>
            <a:r>
              <a:rPr lang="en-US" altLang="en-US" b="1"/>
              <a:t>        int[] a = new int[3];</a:t>
            </a:r>
          </a:p>
          <a:p>
            <a:pPr eaLnBrk="1" hangingPunct="1"/>
            <a:r>
              <a:rPr lang="en-US" altLang="en-US" b="1"/>
              <a:t>        </a:t>
            </a:r>
            <a:r>
              <a:rPr lang="tr-TR" altLang="en-US" b="1"/>
              <a:t>...</a:t>
            </a:r>
            <a:endParaRPr lang="en-US" altLang="en-US" b="1"/>
          </a:p>
          <a:p>
            <a:pPr eaLnBrk="1" hangingPunct="1"/>
            <a:r>
              <a:rPr lang="en-US" altLang="en-US" b="1"/>
              <a:t>    }</a:t>
            </a:r>
          </a:p>
          <a:p>
            <a:pPr eaLnBrk="1" hangingPunct="1"/>
            <a:r>
              <a:rPr lang="en-US" altLang="en-US" b="1"/>
              <a:t>}</a:t>
            </a:r>
            <a:endParaRPr lang="en-US" altLang="en-US" i="1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6858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687E44-016B-4930-82B5-2B1038E78181}" type="slidenum">
              <a:rPr lang="en-US" altLang="en-US" smtClean="0"/>
              <a:pPr eaLnBrk="1" hangingPunct="1"/>
              <a:t>132</a:t>
            </a:fld>
            <a:endParaRPr lang="en-US" altLang="en-US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declaration, creation and initialisation:</a:t>
            </a:r>
          </a:p>
          <a:p>
            <a:pPr eaLnBrk="1" hangingPunct="1">
              <a:buFontTx/>
              <a:buNone/>
            </a:pPr>
            <a:endParaRPr lang="tr-TR" altLang="en-US"/>
          </a:p>
          <a:p>
            <a:pPr eaLnBrk="1" hangingPunct="1">
              <a:buFontTx/>
              <a:buNone/>
            </a:pPr>
            <a:r>
              <a:rPr lang="tr-TR" altLang="en-US" sz="2000" b="1"/>
              <a:t>     </a:t>
            </a:r>
            <a:r>
              <a:rPr lang="en-US" altLang="en-US" sz="2000" b="1"/>
              <a:t>element_type[] array_name = { element0 ,  </a:t>
            </a:r>
            <a:r>
              <a:rPr lang="en-US" altLang="en-US" sz="2000"/>
              <a:t>. . . </a:t>
            </a:r>
            <a:r>
              <a:rPr lang="en-US" altLang="en-US" sz="2000" b="1"/>
              <a:t> , elementn-1 };</a:t>
            </a:r>
            <a:endParaRPr lang="tr-TR" altLang="en-US" sz="2000" b="1"/>
          </a:p>
          <a:p>
            <a:pPr eaLnBrk="1" hangingPunct="1">
              <a:buFontTx/>
              <a:buNone/>
            </a:pPr>
            <a:endParaRPr lang="tr-TR" altLang="en-US" sz="2000" b="1"/>
          </a:p>
          <a:p>
            <a:pPr eaLnBrk="1" hangingPunct="1">
              <a:buFontTx/>
              <a:buNone/>
            </a:pPr>
            <a:endParaRPr lang="tr-TR" altLang="en-US" sz="2000" b="1"/>
          </a:p>
          <a:p>
            <a:pPr eaLnBrk="1" hangingPunct="1">
              <a:buFontTx/>
              <a:buNone/>
            </a:pPr>
            <a:r>
              <a:rPr lang="en-US" altLang="en-US" sz="2000"/>
              <a:t>(arbitrary expressions for the values of the elements)</a:t>
            </a: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685800" y="3810000"/>
            <a:ext cx="79248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public class MyProg</a:t>
            </a:r>
          </a:p>
          <a:p>
            <a:pPr eaLnBrk="1" hangingPunct="1"/>
            <a:r>
              <a:rPr lang="en-US" altLang="en-US" b="1"/>
              <a:t>{</a:t>
            </a:r>
          </a:p>
          <a:p>
            <a:pPr eaLnBrk="1" hangingPunct="1"/>
            <a:r>
              <a:rPr lang="en-US" altLang="en-US" b="1"/>
              <a:t>    public static void main(String[] arg)</a:t>
            </a:r>
          </a:p>
          <a:p>
            <a:pPr eaLnBrk="1" hangingPunct="1"/>
            <a:r>
              <a:rPr lang="en-US" altLang="en-US" b="1"/>
              <a:t>    {</a:t>
            </a:r>
          </a:p>
          <a:p>
            <a:pPr eaLnBrk="1" hangingPunct="1"/>
            <a:r>
              <a:rPr lang="en-US" altLang="en-US" b="1"/>
              <a:t>        int[] a = </a:t>
            </a:r>
            <a:r>
              <a:rPr lang="tr-TR" altLang="en-US" b="1"/>
              <a:t>{3, 4, 6}</a:t>
            </a:r>
            <a:r>
              <a:rPr lang="en-US" altLang="en-US" b="1"/>
              <a:t>;</a:t>
            </a:r>
          </a:p>
          <a:p>
            <a:pPr eaLnBrk="1" hangingPunct="1"/>
            <a:r>
              <a:rPr lang="en-US" altLang="en-US" b="1"/>
              <a:t>        </a:t>
            </a:r>
            <a:r>
              <a:rPr lang="tr-TR" altLang="en-US" b="1"/>
              <a:t>...</a:t>
            </a:r>
            <a:endParaRPr lang="en-US" altLang="en-US" b="1"/>
          </a:p>
          <a:p>
            <a:pPr eaLnBrk="1" hangingPunct="1"/>
            <a:r>
              <a:rPr lang="en-US" altLang="en-US" b="1"/>
              <a:t>    }</a:t>
            </a:r>
          </a:p>
          <a:p>
            <a:pPr eaLnBrk="1" hangingPunct="1"/>
            <a:r>
              <a:rPr lang="en-US" altLang="en-US" b="1"/>
              <a:t>}</a:t>
            </a:r>
            <a:endParaRPr lang="en-US" altLang="en-US" i="1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9030" name="Rectangle 5"/>
          <p:cNvSpPr>
            <a:spLocks noChangeArrowheads="1"/>
          </p:cNvSpPr>
          <p:nvPr/>
        </p:nvSpPr>
        <p:spPr bwMode="auto">
          <a:xfrm>
            <a:off x="533400" y="1447800"/>
            <a:ext cx="7848600" cy="8382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6987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D68EC2-8841-4FFC-A110-CBA84E4BD509}" type="slidenum">
              <a:rPr lang="en-US" altLang="en-US" smtClean="0"/>
              <a:pPr eaLnBrk="1" hangingPunct="1"/>
              <a:t>133</a:t>
            </a:fld>
            <a:endParaRPr lang="en-US" altLang="en-US"/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creation and initialization:</a:t>
            </a:r>
          </a:p>
          <a:p>
            <a:pPr eaLnBrk="1" hangingPunct="1"/>
            <a:r>
              <a:rPr lang="en-US" altLang="en-US"/>
              <a:t>     </a:t>
            </a:r>
            <a:endParaRPr lang="tr-TR" altLang="en-US"/>
          </a:p>
          <a:p>
            <a:pPr eaLnBrk="1" hangingPunct="1"/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 </a:t>
            </a:r>
            <a:r>
              <a:rPr lang="en-US" altLang="en-US" i="1"/>
              <a:t>anonymous array</a:t>
            </a:r>
            <a:endParaRPr lang="en-US" altLang="en-US"/>
          </a:p>
          <a:p>
            <a:pPr eaLnBrk="1" hangingPunct="1"/>
            <a:r>
              <a:rPr lang="en-US" altLang="en-US"/>
              <a:t>     </a:t>
            </a:r>
            <a:r>
              <a:rPr lang="en-US" altLang="en-US">
                <a:solidFill>
                  <a:srgbClr val="FF3300"/>
                </a:solidFill>
              </a:rPr>
              <a:t>=</a:t>
            </a:r>
            <a:r>
              <a:rPr lang="en-US" altLang="en-US"/>
              <a:t> </a:t>
            </a:r>
            <a:r>
              <a:rPr lang="tr-TR" altLang="en-US"/>
              <a:t> </a:t>
            </a:r>
            <a:r>
              <a:rPr lang="en-US" altLang="en-US"/>
              <a:t>not necessary to declare a variable containing the array reference!</a:t>
            </a:r>
          </a:p>
          <a:p>
            <a:pPr eaLnBrk="1" hangingPunct="1">
              <a:buFontTx/>
              <a:buNone/>
            </a:pPr>
            <a:endParaRPr lang="tr-TR" altLang="en-US" sz="2400" b="1"/>
          </a:p>
          <a:p>
            <a:pPr eaLnBrk="1" hangingPunct="1">
              <a:buFontTx/>
              <a:buNone/>
            </a:pPr>
            <a:endParaRPr lang="tr-TR" altLang="en-US" sz="2400" b="1"/>
          </a:p>
          <a:p>
            <a:pPr eaLnBrk="1" hangingPunct="1">
              <a:buFontTx/>
              <a:buNone/>
            </a:pPr>
            <a:r>
              <a:rPr lang="en-US" altLang="en-US" sz="2400" b="1"/>
              <a:t>new element_type[] { element0 ,  </a:t>
            </a:r>
            <a:r>
              <a:rPr lang="en-US" altLang="en-US" sz="2400"/>
              <a:t>. . . . . . </a:t>
            </a:r>
            <a:r>
              <a:rPr lang="en-US" altLang="en-US" sz="2400" b="1"/>
              <a:t> , elementn-1 }</a:t>
            </a: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381000" y="37338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685800" y="5105400"/>
            <a:ext cx="8077200" cy="12192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System.out.println(“element 1 = “ + (new int[] { 10 , 20 , 30 , 40 })[1] );</a:t>
            </a:r>
          </a:p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en-US" noProof="1">
                <a:latin typeface="Times New Roman" pitchFamily="18" charset="0"/>
                <a:ea typeface="Batang" pitchFamily="18" charset="-127"/>
                <a:sym typeface="Wingdings" pitchFamily="2" charset="2"/>
              </a:rPr>
              <a:t></a:t>
            </a:r>
            <a:r>
              <a:rPr lang="en-US" altLang="ko-KR">
                <a:latin typeface="Times New Roman" pitchFamily="18" charset="0"/>
                <a:ea typeface="Batang" pitchFamily="18" charset="-127"/>
              </a:rPr>
              <a:t>    element 1 = 20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87471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DF4386-0B33-4297-9190-749D9D962F0B}" type="slidenum">
              <a:rPr lang="en-US" altLang="en-US" smtClean="0"/>
              <a:pPr eaLnBrk="1" hangingPunct="1"/>
              <a:t>134</a:t>
            </a:fld>
            <a:endParaRPr lang="en-US" altLang="en-US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Arrays of Primitive Data Types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Array Declaration</a:t>
            </a:r>
            <a:br>
              <a:rPr lang="en-US" altLang="en-US" sz="2400"/>
            </a:br>
            <a:endParaRPr lang="en-US" altLang="en-US" sz="2400">
              <a:latin typeface="Courier New" pitchFamily="49" charset="0"/>
            </a:endParaRP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>
                <a:latin typeface="Courier New" pitchFamily="49" charset="0"/>
              </a:rPr>
              <a:t>&lt;data type&gt; </a:t>
            </a:r>
            <a:r>
              <a:rPr lang="en-US" altLang="en-US" sz="1600">
                <a:solidFill>
                  <a:srgbClr val="A50021"/>
                </a:solidFill>
                <a:latin typeface="Courier New" pitchFamily="49" charset="0"/>
              </a:rPr>
              <a:t>[ ]</a:t>
            </a:r>
            <a:r>
              <a:rPr lang="en-US" altLang="en-US" sz="1600">
                <a:latin typeface="Courier New" pitchFamily="49" charset="0"/>
              </a:rPr>
              <a:t> &lt;variable&gt;</a:t>
            </a:r>
            <a:r>
              <a:rPr lang="en-US" altLang="en-US" sz="1600">
                <a:solidFill>
                  <a:srgbClr val="7F7F7F"/>
                </a:solidFill>
                <a:latin typeface="Courier New" pitchFamily="49" charset="0"/>
              </a:rPr>
              <a:t>	</a:t>
            </a:r>
            <a:r>
              <a:rPr lang="en-US" altLang="en-US" sz="1600">
                <a:latin typeface="Courier New" pitchFamily="49" charset="0"/>
              </a:rPr>
              <a:t> </a:t>
            </a:r>
            <a:r>
              <a:rPr lang="en-US" altLang="en-US" sz="1600">
                <a:solidFill>
                  <a:srgbClr val="7F7F7F"/>
                </a:solidFill>
                <a:latin typeface="Courier New" pitchFamily="49" charset="0"/>
              </a:rPr>
              <a:t>	</a:t>
            </a:r>
            <a:r>
              <a:rPr lang="en-US" altLang="en-US" sz="1600">
                <a:solidFill>
                  <a:srgbClr val="33CC33"/>
                </a:solidFill>
                <a:latin typeface="Courier New" pitchFamily="49" charset="0"/>
              </a:rPr>
              <a:t>//variation 1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>
                <a:latin typeface="Courier New" pitchFamily="49" charset="0"/>
              </a:rPr>
              <a:t>&lt;data type&gt;   &lt;variable&gt;</a:t>
            </a:r>
            <a:r>
              <a:rPr lang="en-US" altLang="en-US" sz="1600">
                <a:solidFill>
                  <a:srgbClr val="A50021"/>
                </a:solidFill>
                <a:latin typeface="Courier New" pitchFamily="49" charset="0"/>
              </a:rPr>
              <a:t>[ ]</a:t>
            </a:r>
            <a:r>
              <a:rPr lang="en-US" altLang="en-US" sz="1600">
                <a:solidFill>
                  <a:srgbClr val="7F7F7F"/>
                </a:solidFill>
                <a:latin typeface="Courier New" pitchFamily="49" charset="0"/>
              </a:rPr>
              <a:t>	</a:t>
            </a:r>
            <a:r>
              <a:rPr lang="en-US" altLang="en-US" sz="1600">
                <a:solidFill>
                  <a:srgbClr val="33CC33"/>
                </a:solidFill>
                <a:latin typeface="Courier New" pitchFamily="49" charset="0"/>
              </a:rPr>
              <a:t>//variation 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Array Creation</a:t>
            </a:r>
            <a:br>
              <a:rPr lang="en-US" altLang="en-US" sz="2400"/>
            </a:br>
            <a:endParaRPr lang="en-US" altLang="en-US" sz="2400">
              <a:latin typeface="Courier New" pitchFamily="49" charset="0"/>
            </a:endParaRP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>
                <a:latin typeface="Courier New" pitchFamily="49" charset="0"/>
              </a:rPr>
              <a:t>&lt;variable&gt;  = </a:t>
            </a:r>
            <a:r>
              <a:rPr lang="en-US" altLang="en-US" sz="1600">
                <a:solidFill>
                  <a:srgbClr val="0033CC"/>
                </a:solidFill>
                <a:latin typeface="Courier New" pitchFamily="49" charset="0"/>
              </a:rPr>
              <a:t>new</a:t>
            </a:r>
            <a:r>
              <a:rPr lang="en-US" altLang="en-US" sz="1600">
                <a:latin typeface="Courier New" pitchFamily="49" charset="0"/>
              </a:rPr>
              <a:t> &lt;data type&gt; </a:t>
            </a:r>
            <a:r>
              <a:rPr lang="en-US" altLang="en-US" sz="1600">
                <a:solidFill>
                  <a:srgbClr val="A50021"/>
                </a:solidFill>
                <a:latin typeface="Courier New" pitchFamily="49" charset="0"/>
              </a:rPr>
              <a:t>[</a:t>
            </a:r>
            <a:r>
              <a:rPr lang="en-US" altLang="en-US" sz="1600">
                <a:latin typeface="Courier New" pitchFamily="49" charset="0"/>
              </a:rPr>
              <a:t> &lt;size&gt; </a:t>
            </a:r>
            <a:r>
              <a:rPr lang="en-US" altLang="en-US" sz="1600">
                <a:solidFill>
                  <a:srgbClr val="A50021"/>
                </a:solidFill>
                <a:latin typeface="Courier New" pitchFamily="49" charset="0"/>
              </a:rPr>
              <a:t>]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Example</a:t>
            </a:r>
            <a:r>
              <a:rPr lang="en-US" altLang="en-US" sz="2400">
                <a:solidFill>
                  <a:srgbClr val="7F7F7F"/>
                </a:solidFill>
                <a:latin typeface="Courier New" pitchFamily="49" charset="0"/>
              </a:rPr>
              <a:t>	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44600" y="3962400"/>
            <a:ext cx="3214688" cy="1676400"/>
            <a:chOff x="670" y="2502"/>
            <a:chExt cx="2025" cy="1056"/>
          </a:xfrm>
        </p:grpSpPr>
        <p:grpSp>
          <p:nvGrpSpPr>
            <p:cNvPr id="131088" name="Group 5"/>
            <p:cNvGrpSpPr>
              <a:grpSpLocks/>
            </p:cNvGrpSpPr>
            <p:nvPr/>
          </p:nvGrpSpPr>
          <p:grpSpPr bwMode="auto">
            <a:xfrm>
              <a:off x="670" y="2751"/>
              <a:ext cx="2025" cy="807"/>
              <a:chOff x="1375" y="2368"/>
              <a:chExt cx="2895" cy="661"/>
            </a:xfrm>
          </p:grpSpPr>
          <p:sp>
            <p:nvSpPr>
              <p:cNvPr id="131090" name="Rectangle 6"/>
              <p:cNvSpPr>
                <a:spLocks noChangeArrowheads="1"/>
              </p:cNvSpPr>
              <p:nvPr/>
            </p:nvSpPr>
            <p:spPr bwMode="auto">
              <a:xfrm>
                <a:off x="1375" y="2368"/>
                <a:ext cx="2895" cy="6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1091" name="Rectangle 7"/>
              <p:cNvSpPr>
                <a:spLocks noChangeArrowheads="1"/>
              </p:cNvSpPr>
              <p:nvPr/>
            </p:nvSpPr>
            <p:spPr bwMode="auto">
              <a:xfrm>
                <a:off x="1425" y="2431"/>
                <a:ext cx="2732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double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[ ]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 rainfall;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rainfall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	= </a:t>
                </a:r>
                <a:r>
                  <a:rPr lang="en-US" altLang="en-US">
                    <a:solidFill>
                      <a:srgbClr val="0033CC"/>
                    </a:solidFill>
                    <a:latin typeface="Courier New" pitchFamily="49" charset="0"/>
                    <a:ea typeface="MS PGothic" pitchFamily="34" charset="-128"/>
                  </a:rPr>
                  <a:t>new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 double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[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12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]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;</a:t>
                </a:r>
              </a:p>
            </p:txBody>
          </p:sp>
        </p:grpSp>
        <p:sp>
          <p:nvSpPr>
            <p:cNvPr id="131089" name="Text Box 8"/>
            <p:cNvSpPr txBox="1">
              <a:spLocks noChangeArrowheads="1"/>
            </p:cNvSpPr>
            <p:nvPr/>
          </p:nvSpPr>
          <p:spPr bwMode="auto">
            <a:xfrm>
              <a:off x="1780" y="2502"/>
              <a:ext cx="8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2"/>
                  </a:solidFill>
                  <a:ea typeface="MS PGothic" pitchFamily="34" charset="-128"/>
                </a:rPr>
                <a:t>Variation 1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243513" y="3962400"/>
            <a:ext cx="3214687" cy="1676400"/>
            <a:chOff x="670" y="2502"/>
            <a:chExt cx="2025" cy="1056"/>
          </a:xfrm>
        </p:grpSpPr>
        <p:grpSp>
          <p:nvGrpSpPr>
            <p:cNvPr id="131084" name="Group 10"/>
            <p:cNvGrpSpPr>
              <a:grpSpLocks/>
            </p:cNvGrpSpPr>
            <p:nvPr/>
          </p:nvGrpSpPr>
          <p:grpSpPr bwMode="auto">
            <a:xfrm>
              <a:off x="670" y="2751"/>
              <a:ext cx="2025" cy="807"/>
              <a:chOff x="1375" y="2368"/>
              <a:chExt cx="2895" cy="661"/>
            </a:xfrm>
          </p:grpSpPr>
          <p:sp>
            <p:nvSpPr>
              <p:cNvPr id="131086" name="Rectangle 11"/>
              <p:cNvSpPr>
                <a:spLocks noChangeArrowheads="1"/>
              </p:cNvSpPr>
              <p:nvPr/>
            </p:nvSpPr>
            <p:spPr bwMode="auto">
              <a:xfrm>
                <a:off x="1375" y="2368"/>
                <a:ext cx="2895" cy="6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1087" name="Rectangle 12"/>
              <p:cNvSpPr>
                <a:spLocks noChangeArrowheads="1"/>
              </p:cNvSpPr>
              <p:nvPr/>
            </p:nvSpPr>
            <p:spPr bwMode="auto">
              <a:xfrm>
                <a:off x="1425" y="2431"/>
                <a:ext cx="2732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double rainfall 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[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 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]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;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rainfall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	= </a:t>
                </a:r>
                <a:r>
                  <a:rPr lang="en-US" altLang="en-US">
                    <a:solidFill>
                      <a:srgbClr val="0033CC"/>
                    </a:solidFill>
                    <a:latin typeface="Courier New" pitchFamily="49" charset="0"/>
                    <a:ea typeface="MS PGothic" pitchFamily="34" charset="-128"/>
                  </a:rPr>
                  <a:t>new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 double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[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12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]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;</a:t>
                </a:r>
              </a:p>
            </p:txBody>
          </p:sp>
        </p:grpSp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1780" y="2502"/>
              <a:ext cx="8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2"/>
                  </a:solidFill>
                  <a:ea typeface="MS PGothic" pitchFamily="34" charset="-128"/>
                </a:rPr>
                <a:t>Variation 2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2284413" y="5481638"/>
            <a:ext cx="4122737" cy="731837"/>
            <a:chOff x="1325" y="3418"/>
            <a:chExt cx="2597" cy="461"/>
          </a:xfrm>
        </p:grpSpPr>
        <p:sp>
          <p:nvSpPr>
            <p:cNvPr id="131081" name="Text Box 15"/>
            <p:cNvSpPr txBox="1">
              <a:spLocks noChangeArrowheads="1"/>
            </p:cNvSpPr>
            <p:nvPr/>
          </p:nvSpPr>
          <p:spPr bwMode="auto">
            <a:xfrm>
              <a:off x="1426" y="3591"/>
              <a:ext cx="24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  <a:ea typeface="MS PGothic" pitchFamily="34" charset="-128"/>
                </a:rPr>
                <a:t>An array is like an object!</a:t>
              </a:r>
            </a:p>
          </p:txBody>
        </p:sp>
        <p:sp>
          <p:nvSpPr>
            <p:cNvPr id="131082" name="Freeform 16"/>
            <p:cNvSpPr>
              <a:spLocks/>
            </p:cNvSpPr>
            <p:nvPr/>
          </p:nvSpPr>
          <p:spPr bwMode="auto">
            <a:xfrm>
              <a:off x="1325" y="3418"/>
              <a:ext cx="147" cy="332"/>
            </a:xfrm>
            <a:custGeom>
              <a:avLst/>
              <a:gdLst>
                <a:gd name="T0" fmla="*/ 82 w 262"/>
                <a:gd name="T1" fmla="*/ 326 h 332"/>
                <a:gd name="T2" fmla="*/ 28 w 262"/>
                <a:gd name="T3" fmla="*/ 332 h 332"/>
                <a:gd name="T4" fmla="*/ 0 w 262"/>
                <a:gd name="T5" fmla="*/ 211 h 332"/>
                <a:gd name="T6" fmla="*/ 2 w 262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332"/>
                <a:gd name="T14" fmla="*/ 262 w 262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332">
                  <a:moveTo>
                    <a:pt x="262" y="326"/>
                  </a:moveTo>
                  <a:lnTo>
                    <a:pt x="89" y="332"/>
                  </a:lnTo>
                  <a:lnTo>
                    <a:pt x="0" y="211"/>
                  </a:lnTo>
                  <a:lnTo>
                    <a:pt x="6" y="0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1083" name="Freeform 17"/>
            <p:cNvSpPr>
              <a:spLocks/>
            </p:cNvSpPr>
            <p:nvPr/>
          </p:nvSpPr>
          <p:spPr bwMode="auto">
            <a:xfrm flipH="1">
              <a:off x="3814" y="3430"/>
              <a:ext cx="108" cy="332"/>
            </a:xfrm>
            <a:custGeom>
              <a:avLst/>
              <a:gdLst>
                <a:gd name="T0" fmla="*/ 45 w 262"/>
                <a:gd name="T1" fmla="*/ 326 h 332"/>
                <a:gd name="T2" fmla="*/ 15 w 262"/>
                <a:gd name="T3" fmla="*/ 332 h 332"/>
                <a:gd name="T4" fmla="*/ 0 w 262"/>
                <a:gd name="T5" fmla="*/ 211 h 332"/>
                <a:gd name="T6" fmla="*/ 1 w 262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332"/>
                <a:gd name="T14" fmla="*/ 262 w 262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332">
                  <a:moveTo>
                    <a:pt x="262" y="326"/>
                  </a:moveTo>
                  <a:lnTo>
                    <a:pt x="89" y="332"/>
                  </a:lnTo>
                  <a:lnTo>
                    <a:pt x="0" y="211"/>
                  </a:lnTo>
                  <a:lnTo>
                    <a:pt x="6" y="0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7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7C3AF5-A221-44AC-A903-BE09462967D3}" type="slidenum">
              <a:rPr lang="en-US" altLang="en-US" smtClean="0"/>
              <a:pPr eaLnBrk="1" hangingPunct="1"/>
              <a:t>135</a:t>
            </a:fld>
            <a:endParaRPr lang="en-US" altLang="en-US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239000" cy="1143000"/>
          </a:xfrm>
        </p:spPr>
        <p:txBody>
          <a:bodyPr/>
          <a:lstStyle/>
          <a:p>
            <a:pPr eaLnBrk="1" hangingPunct="1"/>
            <a:r>
              <a:rPr lang="tr-TR" altLang="en-US" dirty="0"/>
              <a:t>Examples</a:t>
            </a:r>
            <a:endParaRPr lang="en-US" altLang="en-US" dirty="0"/>
          </a:p>
        </p:txBody>
      </p:sp>
      <p:sp>
        <p:nvSpPr>
          <p:cNvPr id="132101" name="Rectangle 4"/>
          <p:cNvSpPr>
            <a:spLocks noChangeArrowheads="1"/>
          </p:cNvSpPr>
          <p:nvPr/>
        </p:nvSpPr>
        <p:spPr bwMode="auto">
          <a:xfrm>
            <a:off x="2286000" y="2057400"/>
            <a:ext cx="4724400" cy="41148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short[] a;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a = new short[5];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int[] b = new int[a.length];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int[] c = { 100 , 101 , 102 , 103 , 104 };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for (int i=0 ; i&lt;c.length ; i++)</a:t>
            </a: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{</a:t>
            </a: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    b[i] = c[i];</a:t>
            </a: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    a[i] = (short )b[i];</a:t>
            </a: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}</a:t>
            </a:r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41362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797133-4556-4A16-8D47-500543A674CF}" type="slidenum">
              <a:rPr lang="en-US" altLang="en-US" smtClean="0"/>
              <a:pPr eaLnBrk="1" hangingPunct="1"/>
              <a:t>136</a:t>
            </a:fld>
            <a:endParaRPr lang="en-US" alt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Accessing Individual Elements</a:t>
            </a:r>
          </a:p>
        </p:txBody>
      </p:sp>
      <p:sp>
        <p:nvSpPr>
          <p:cNvPr id="133125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Individual elements in an array accessed with the indexed expression.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60575" y="2314575"/>
            <a:ext cx="5330825" cy="469900"/>
            <a:chOff x="1375" y="2368"/>
            <a:chExt cx="2895" cy="661"/>
          </a:xfrm>
        </p:grpSpPr>
        <p:sp>
          <p:nvSpPr>
            <p:cNvPr id="133165" name="Rectangle 5"/>
            <p:cNvSpPr>
              <a:spLocks noChangeArrowheads="1"/>
            </p:cNvSpPr>
            <p:nvPr/>
          </p:nvSpPr>
          <p:spPr bwMode="auto">
            <a:xfrm>
              <a:off x="1375" y="2368"/>
              <a:ext cx="2895" cy="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66" name="Rectangle 6"/>
            <p:cNvSpPr>
              <a:spLocks noChangeArrowheads="1"/>
            </p:cNvSpPr>
            <p:nvPr/>
          </p:nvSpPr>
          <p:spPr bwMode="auto">
            <a:xfrm>
              <a:off x="1424" y="2430"/>
              <a:ext cx="2733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>
                  <a:latin typeface="Courier New" pitchFamily="49" charset="0"/>
                  <a:ea typeface="MS PGothic" pitchFamily="34" charset="-128"/>
                </a:rPr>
                <a:t> rainfall = </a:t>
              </a:r>
              <a:r>
                <a:rPr lang="en-US" altLang="en-US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>
                  <a:latin typeface="Courier New" pitchFamily="49" charset="0"/>
                  <a:ea typeface="MS PGothic" pitchFamily="34" charset="-128"/>
                </a:rPr>
                <a:t>12</a:t>
              </a:r>
              <a:r>
                <a:rPr lang="en-US" altLang="en-US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>
                  <a:latin typeface="Courier New" pitchFamily="49" charset="0"/>
                  <a:ea typeface="MS PGothic" pitchFamily="34" charset="-128"/>
                </a:rPr>
                <a:t>;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2600" y="4876800"/>
            <a:ext cx="356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</a:rPr>
              <a:t>The index of the first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</a:rPr>
              <a:t>position in an array is </a:t>
            </a:r>
            <a:r>
              <a:rPr lang="en-US" altLang="en-US" sz="2400">
                <a:solidFill>
                  <a:srgbClr val="D21804"/>
                </a:solidFill>
                <a:latin typeface="Comic Sans MS" pitchFamily="66" charset="0"/>
                <a:ea typeface="MS PGothic" pitchFamily="34" charset="-128"/>
              </a:rPr>
              <a:t>0</a:t>
            </a:r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</a:rPr>
              <a:t>.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41300" y="2971800"/>
            <a:ext cx="8788400" cy="1254125"/>
            <a:chOff x="152" y="1872"/>
            <a:chExt cx="5536" cy="790"/>
          </a:xfrm>
        </p:grpSpPr>
        <p:sp>
          <p:nvSpPr>
            <p:cNvPr id="133134" name="Text Box 9"/>
            <p:cNvSpPr txBox="1">
              <a:spLocks noChangeArrowheads="1"/>
            </p:cNvSpPr>
            <p:nvPr/>
          </p:nvSpPr>
          <p:spPr bwMode="auto">
            <a:xfrm>
              <a:off x="152" y="187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ea typeface="MS PGothic" pitchFamily="34" charset="-128"/>
                </a:rPr>
                <a:t>rainfall</a:t>
              </a:r>
            </a:p>
          </p:txBody>
        </p:sp>
        <p:grpSp>
          <p:nvGrpSpPr>
            <p:cNvPr id="133135" name="Group 10"/>
            <p:cNvGrpSpPr>
              <a:grpSpLocks/>
            </p:cNvGrpSpPr>
            <p:nvPr/>
          </p:nvGrpSpPr>
          <p:grpSpPr bwMode="auto">
            <a:xfrm>
              <a:off x="918" y="2007"/>
              <a:ext cx="4770" cy="655"/>
              <a:chOff x="474" y="1771"/>
              <a:chExt cx="5191" cy="693"/>
            </a:xfrm>
          </p:grpSpPr>
          <p:grpSp>
            <p:nvGrpSpPr>
              <p:cNvPr id="133139" name="Group 11"/>
              <p:cNvGrpSpPr>
                <a:grpSpLocks/>
              </p:cNvGrpSpPr>
              <p:nvPr/>
            </p:nvGrpSpPr>
            <p:grpSpPr bwMode="auto">
              <a:xfrm>
                <a:off x="474" y="2022"/>
                <a:ext cx="5191" cy="442"/>
                <a:chOff x="474" y="2022"/>
                <a:chExt cx="5191" cy="442"/>
              </a:xfrm>
            </p:grpSpPr>
            <p:sp>
              <p:nvSpPr>
                <p:cNvPr id="133153" name="Rectangle 12"/>
                <p:cNvSpPr>
                  <a:spLocks noChangeArrowheads="1"/>
                </p:cNvSpPr>
                <p:nvPr/>
              </p:nvSpPr>
              <p:spPr bwMode="auto">
                <a:xfrm>
                  <a:off x="474" y="2022"/>
                  <a:ext cx="5191" cy="442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154" name="Line 13"/>
                <p:cNvSpPr>
                  <a:spLocks noChangeShapeType="1"/>
                </p:cNvSpPr>
                <p:nvPr/>
              </p:nvSpPr>
              <p:spPr bwMode="auto">
                <a:xfrm>
                  <a:off x="896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5" name="Line 14"/>
                <p:cNvSpPr>
                  <a:spLocks noChangeShapeType="1"/>
                </p:cNvSpPr>
                <p:nvPr/>
              </p:nvSpPr>
              <p:spPr bwMode="auto">
                <a:xfrm>
                  <a:off x="1330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6" name="Line 15"/>
                <p:cNvSpPr>
                  <a:spLocks noChangeShapeType="1"/>
                </p:cNvSpPr>
                <p:nvPr/>
              </p:nvSpPr>
              <p:spPr bwMode="auto">
                <a:xfrm>
                  <a:off x="2632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7" name="Line 16"/>
                <p:cNvSpPr>
                  <a:spLocks noChangeShapeType="1"/>
                </p:cNvSpPr>
                <p:nvPr/>
              </p:nvSpPr>
              <p:spPr bwMode="auto">
                <a:xfrm>
                  <a:off x="3066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8" name="Line 17"/>
                <p:cNvSpPr>
                  <a:spLocks noChangeShapeType="1"/>
                </p:cNvSpPr>
                <p:nvPr/>
              </p:nvSpPr>
              <p:spPr bwMode="auto">
                <a:xfrm>
                  <a:off x="1764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9" name="Line 18"/>
                <p:cNvSpPr>
                  <a:spLocks noChangeShapeType="1"/>
                </p:cNvSpPr>
                <p:nvPr/>
              </p:nvSpPr>
              <p:spPr bwMode="auto">
                <a:xfrm>
                  <a:off x="2198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0" name="Line 19"/>
                <p:cNvSpPr>
                  <a:spLocks noChangeShapeType="1"/>
                </p:cNvSpPr>
                <p:nvPr/>
              </p:nvSpPr>
              <p:spPr bwMode="auto">
                <a:xfrm>
                  <a:off x="3500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1" name="Line 20"/>
                <p:cNvSpPr>
                  <a:spLocks noChangeShapeType="1"/>
                </p:cNvSpPr>
                <p:nvPr/>
              </p:nvSpPr>
              <p:spPr bwMode="auto">
                <a:xfrm>
                  <a:off x="3934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2" name="Line 21"/>
                <p:cNvSpPr>
                  <a:spLocks noChangeShapeType="1"/>
                </p:cNvSpPr>
                <p:nvPr/>
              </p:nvSpPr>
              <p:spPr bwMode="auto">
                <a:xfrm>
                  <a:off x="4368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3" name="Line 22"/>
                <p:cNvSpPr>
                  <a:spLocks noChangeShapeType="1"/>
                </p:cNvSpPr>
                <p:nvPr/>
              </p:nvSpPr>
              <p:spPr bwMode="auto">
                <a:xfrm>
                  <a:off x="5236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4" name="Line 23"/>
                <p:cNvSpPr>
                  <a:spLocks noChangeShapeType="1"/>
                </p:cNvSpPr>
                <p:nvPr/>
              </p:nvSpPr>
              <p:spPr bwMode="auto">
                <a:xfrm>
                  <a:off x="4802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140" name="Group 24"/>
              <p:cNvGrpSpPr>
                <a:grpSpLocks/>
              </p:cNvGrpSpPr>
              <p:nvPr/>
            </p:nvGrpSpPr>
            <p:grpSpPr bwMode="auto">
              <a:xfrm>
                <a:off x="576" y="1771"/>
                <a:ext cx="5078" cy="305"/>
                <a:chOff x="576" y="1771"/>
                <a:chExt cx="5078" cy="305"/>
              </a:xfrm>
            </p:grpSpPr>
            <p:sp>
              <p:nvSpPr>
                <p:cNvPr id="1331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6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0</a:t>
                  </a:r>
                </a:p>
              </p:txBody>
            </p:sp>
            <p:sp>
              <p:nvSpPr>
                <p:cNvPr id="1331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002" y="1771"/>
                  <a:ext cx="24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1</a:t>
                  </a:r>
                </a:p>
              </p:txBody>
            </p:sp>
            <p:sp>
              <p:nvSpPr>
                <p:cNvPr id="1331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26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2</a:t>
                  </a:r>
                </a:p>
              </p:txBody>
            </p:sp>
            <p:sp>
              <p:nvSpPr>
                <p:cNvPr id="13314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52" y="1771"/>
                  <a:ext cx="24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3</a:t>
                  </a:r>
                </a:p>
              </p:txBody>
            </p:sp>
            <p:sp>
              <p:nvSpPr>
                <p:cNvPr id="13314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277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4</a:t>
                  </a:r>
                </a:p>
              </p:txBody>
            </p:sp>
            <p:sp>
              <p:nvSpPr>
                <p:cNvPr id="1331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744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5</a:t>
                  </a:r>
                </a:p>
              </p:txBody>
            </p:sp>
            <p:sp>
              <p:nvSpPr>
                <p:cNvPr id="1331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170" y="1771"/>
                  <a:ext cx="24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6</a:t>
                  </a:r>
                </a:p>
              </p:txBody>
            </p:sp>
            <p:sp>
              <p:nvSpPr>
                <p:cNvPr id="1331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18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7</a:t>
                  </a:r>
                </a:p>
              </p:txBody>
            </p:sp>
            <p:sp>
              <p:nvSpPr>
                <p:cNvPr id="1331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033" y="1771"/>
                  <a:ext cx="24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8</a:t>
                  </a:r>
                </a:p>
              </p:txBody>
            </p:sp>
            <p:sp>
              <p:nvSpPr>
                <p:cNvPr id="1331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445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9</a:t>
                  </a:r>
                </a:p>
              </p:txBody>
            </p:sp>
            <p:sp>
              <p:nvSpPr>
                <p:cNvPr id="1331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828" y="1771"/>
                  <a:ext cx="359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10</a:t>
                  </a:r>
                </a:p>
              </p:txBody>
            </p:sp>
            <p:sp>
              <p:nvSpPr>
                <p:cNvPr id="1331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295" y="1771"/>
                  <a:ext cx="359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11</a:t>
                  </a:r>
                </a:p>
              </p:txBody>
            </p:sp>
          </p:grpSp>
        </p:grpSp>
        <p:sp>
          <p:nvSpPr>
            <p:cNvPr id="133136" name="Freeform 37"/>
            <p:cNvSpPr>
              <a:spLocks/>
            </p:cNvSpPr>
            <p:nvPr/>
          </p:nvSpPr>
          <p:spPr bwMode="auto">
            <a:xfrm>
              <a:off x="416" y="2174"/>
              <a:ext cx="426" cy="282"/>
            </a:xfrm>
            <a:custGeom>
              <a:avLst/>
              <a:gdLst>
                <a:gd name="T0" fmla="*/ 3 w 426"/>
                <a:gd name="T1" fmla="*/ 0 h 355"/>
                <a:gd name="T2" fmla="*/ 29 w 426"/>
                <a:gd name="T3" fmla="*/ 129 h 355"/>
                <a:gd name="T4" fmla="*/ 176 w 426"/>
                <a:gd name="T5" fmla="*/ 211 h 355"/>
                <a:gd name="T6" fmla="*/ 426 w 426"/>
                <a:gd name="T7" fmla="*/ 214 h 3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6"/>
                <a:gd name="T13" fmla="*/ 0 h 355"/>
                <a:gd name="T14" fmla="*/ 426 w 426"/>
                <a:gd name="T15" fmla="*/ 355 h 3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6" h="355">
                  <a:moveTo>
                    <a:pt x="3" y="0"/>
                  </a:moveTo>
                  <a:cubicBezTo>
                    <a:pt x="1" y="75"/>
                    <a:pt x="0" y="150"/>
                    <a:pt x="29" y="205"/>
                  </a:cubicBezTo>
                  <a:cubicBezTo>
                    <a:pt x="58" y="260"/>
                    <a:pt x="110" y="311"/>
                    <a:pt x="176" y="333"/>
                  </a:cubicBezTo>
                  <a:cubicBezTo>
                    <a:pt x="242" y="355"/>
                    <a:pt x="334" y="347"/>
                    <a:pt x="426" y="33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137" name="Rectangle 38"/>
            <p:cNvSpPr>
              <a:spLocks noChangeArrowheads="1"/>
            </p:cNvSpPr>
            <p:nvPr/>
          </p:nvSpPr>
          <p:spPr bwMode="auto">
            <a:xfrm>
              <a:off x="192" y="2104"/>
              <a:ext cx="537" cy="1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38" name="Oval 39"/>
            <p:cNvSpPr>
              <a:spLocks noChangeArrowheads="1"/>
            </p:cNvSpPr>
            <p:nvPr/>
          </p:nvSpPr>
          <p:spPr bwMode="auto">
            <a:xfrm>
              <a:off x="377" y="2158"/>
              <a:ext cx="77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2760663" y="3660775"/>
            <a:ext cx="5532437" cy="1608138"/>
            <a:chOff x="1720" y="2306"/>
            <a:chExt cx="3485" cy="1013"/>
          </a:xfrm>
        </p:grpSpPr>
        <p:sp>
          <p:nvSpPr>
            <p:cNvPr id="133130" name="Text Box 41"/>
            <p:cNvSpPr txBox="1">
              <a:spLocks noChangeArrowheads="1"/>
            </p:cNvSpPr>
            <p:nvPr/>
          </p:nvSpPr>
          <p:spPr bwMode="auto">
            <a:xfrm>
              <a:off x="2893" y="3015"/>
              <a:ext cx="8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ea typeface="MS PGothic" pitchFamily="34" charset="-128"/>
                </a:rPr>
                <a:t>rainfall[2]</a:t>
              </a:r>
            </a:p>
          </p:txBody>
        </p:sp>
        <p:sp>
          <p:nvSpPr>
            <p:cNvPr id="133131" name="AutoShape 42"/>
            <p:cNvSpPr>
              <a:spLocks noChangeArrowheads="1"/>
            </p:cNvSpPr>
            <p:nvPr/>
          </p:nvSpPr>
          <p:spPr bwMode="auto">
            <a:xfrm>
              <a:off x="3787" y="2868"/>
              <a:ext cx="1418" cy="45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This indexed expression refers to the element at position #2</a:t>
              </a:r>
            </a:p>
          </p:txBody>
        </p:sp>
        <p:sp>
          <p:nvSpPr>
            <p:cNvPr id="133132" name="AutoShape 43"/>
            <p:cNvSpPr>
              <a:spLocks noChangeArrowheads="1"/>
            </p:cNvSpPr>
            <p:nvPr/>
          </p:nvSpPr>
          <p:spPr bwMode="auto">
            <a:xfrm>
              <a:off x="1720" y="2306"/>
              <a:ext cx="314" cy="319"/>
            </a:xfrm>
            <a:prstGeom prst="roundRect">
              <a:avLst>
                <a:gd name="adj" fmla="val 24889"/>
              </a:avLst>
            </a:prstGeom>
            <a:noFill/>
            <a:ln w="19050" cap="rnd">
              <a:solidFill>
                <a:srgbClr val="A5002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33133" name="AutoShape 44"/>
            <p:cNvCxnSpPr>
              <a:cxnSpLocks noChangeShapeType="1"/>
              <a:stCxn id="133130" idx="0"/>
              <a:endCxn id="133132" idx="3"/>
            </p:cNvCxnSpPr>
            <p:nvPr/>
          </p:nvCxnSpPr>
          <p:spPr bwMode="auto">
            <a:xfrm flipH="1" flipV="1">
              <a:off x="2040" y="2466"/>
              <a:ext cx="1301" cy="5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068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1AF0ED-19E2-4602-AE36-5CCA9BF92D06}" type="slidenum">
              <a:rPr lang="en-US" altLang="en-US" smtClean="0"/>
              <a:pPr eaLnBrk="1" hangingPunct="1"/>
              <a:t>137</a:t>
            </a:fld>
            <a:endParaRPr lang="en-US" alt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Array Processing – Sample1</a:t>
            </a:r>
          </a:p>
        </p:txBody>
      </p:sp>
      <p:grpSp>
        <p:nvGrpSpPr>
          <p:cNvPr id="134149" name="Group 3"/>
          <p:cNvGrpSpPr>
            <a:grpSpLocks/>
          </p:cNvGrpSpPr>
          <p:nvPr/>
        </p:nvGrpSpPr>
        <p:grpSpPr bwMode="auto">
          <a:xfrm>
            <a:off x="525463" y="1327150"/>
            <a:ext cx="7797800" cy="4851400"/>
            <a:chOff x="331" y="836"/>
            <a:chExt cx="4912" cy="3056"/>
          </a:xfrm>
        </p:grpSpPr>
        <p:sp>
          <p:nvSpPr>
            <p:cNvPr id="134153" name="Rectangle 4"/>
            <p:cNvSpPr>
              <a:spLocks noChangeArrowheads="1"/>
            </p:cNvSpPr>
            <p:nvPr/>
          </p:nvSpPr>
          <p:spPr bwMode="auto">
            <a:xfrm>
              <a:off x="331" y="836"/>
              <a:ext cx="4912" cy="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54" name="Rectangle 5"/>
            <p:cNvSpPr>
              <a:spLocks noChangeArrowheads="1"/>
            </p:cNvSpPr>
            <p:nvPr/>
          </p:nvSpPr>
          <p:spPr bwMode="auto">
            <a:xfrm>
              <a:off x="416" y="937"/>
              <a:ext cx="4741" cy="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Scanner scanner = </a:t>
              </a:r>
              <a:r>
                <a:rPr lang="en-US" altLang="en-US" sz="1600">
                  <a:solidFill>
                    <a:schemeClr val="accent2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 Scanner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System.in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rainfall = 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12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  annualAverage,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  sum = 0.0;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for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i = 0; i &lt; rainfall.length; i++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 {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System.out.print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"Rainfall for month 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+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i+1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rainfall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scanner.nextDouble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 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sum += rainfall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solidFill>
                  <a:srgbClr val="A50021"/>
                </a:solidFill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annualAverage = sum / rainfall.length;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400">
                <a:latin typeface="Courier New" pitchFamily="49" charset="0"/>
                <a:ea typeface="MS PGothic" pitchFamily="34" charset="-128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886325" y="1770063"/>
            <a:ext cx="2967038" cy="1236662"/>
            <a:chOff x="3078" y="1115"/>
            <a:chExt cx="1869" cy="779"/>
          </a:xfrm>
        </p:grpSpPr>
        <p:sp>
          <p:nvSpPr>
            <p:cNvPr id="134151" name="AutoShape 7"/>
            <p:cNvSpPr>
              <a:spLocks noChangeArrowheads="1"/>
            </p:cNvSpPr>
            <p:nvPr/>
          </p:nvSpPr>
          <p:spPr bwMode="auto">
            <a:xfrm>
              <a:off x="3778" y="1115"/>
              <a:ext cx="1169" cy="45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The public constant </a:t>
              </a:r>
              <a:r>
                <a:rPr lang="en-US" altLang="ja-JP" sz="1400">
                  <a:solidFill>
                    <a:schemeClr val="tx2"/>
                  </a:solidFill>
                  <a:ea typeface="MS PGothic" pitchFamily="34" charset="-128"/>
                </a:rPr>
                <a:t>length</a:t>
              </a:r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 returns the capacity of an array.</a:t>
              </a:r>
            </a:p>
          </p:txBody>
        </p:sp>
        <p:sp>
          <p:nvSpPr>
            <p:cNvPr id="134152" name="Line 8"/>
            <p:cNvSpPr>
              <a:spLocks noChangeShapeType="1"/>
            </p:cNvSpPr>
            <p:nvPr/>
          </p:nvSpPr>
          <p:spPr bwMode="auto">
            <a:xfrm flipV="1">
              <a:off x="3078" y="1338"/>
              <a:ext cx="692" cy="5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4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B8CA06-7AEB-4E13-808A-02193575E121}" type="slidenum">
              <a:rPr lang="en-US" altLang="en-US" smtClean="0"/>
              <a:pPr eaLnBrk="1" hangingPunct="1"/>
              <a:t>138</a:t>
            </a:fld>
            <a:endParaRPr lang="en-US" altLang="en-US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public class MyProg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public static void main(String[] arg)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   int[] a = new int[3];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   a[0] = 3;    a[1] = 23;    a[2] = 35;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   for (int i = 0 ; i &lt; a.length ; i++)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       System.out.println("a[" + i + "] = " + a[i]);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}</a:t>
            </a:r>
            <a:endParaRPr lang="en-US" altLang="en-US" sz="2400" i="1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2514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a[0] = 3</a:t>
            </a:r>
          </a:p>
          <a:p>
            <a:pPr eaLnBrk="1" hangingPunct="1"/>
            <a:r>
              <a:rPr lang="en-US" altLang="en-US"/>
              <a:t>a[1] = 23</a:t>
            </a:r>
          </a:p>
          <a:p>
            <a:pPr eaLnBrk="1" hangingPunct="1"/>
            <a:r>
              <a:rPr lang="en-US" altLang="en-US"/>
              <a:t>a[2] = 35</a:t>
            </a:r>
          </a:p>
        </p:txBody>
      </p:sp>
    </p:spTree>
    <p:extLst>
      <p:ext uri="{BB962C8B-B14F-4D97-AF65-F5344CB8AC3E}">
        <p14:creationId xmlns:p14="http://schemas.microsoft.com/office/powerpoint/2010/main" val="9927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06CFBA-0D50-4F20-8E41-7A8D74C71E1B}" type="slidenum">
              <a:rPr lang="en-US" altLang="en-US" smtClean="0"/>
              <a:pPr eaLnBrk="1" hangingPunct="1"/>
              <a:t>139</a:t>
            </a:fld>
            <a:endParaRPr lang="en-US" alt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Array Processing – Sample 2</a:t>
            </a:r>
          </a:p>
        </p:txBody>
      </p:sp>
      <p:grpSp>
        <p:nvGrpSpPr>
          <p:cNvPr id="136197" name="Group 3"/>
          <p:cNvGrpSpPr>
            <a:grpSpLocks/>
          </p:cNvGrpSpPr>
          <p:nvPr/>
        </p:nvGrpSpPr>
        <p:grpSpPr bwMode="auto">
          <a:xfrm>
            <a:off x="539750" y="1281113"/>
            <a:ext cx="8224838" cy="4891087"/>
            <a:chOff x="363" y="708"/>
            <a:chExt cx="4912" cy="3004"/>
          </a:xfrm>
        </p:grpSpPr>
        <p:sp>
          <p:nvSpPr>
            <p:cNvPr id="136204" name="Rectangle 4"/>
            <p:cNvSpPr>
              <a:spLocks noChangeArrowheads="1"/>
            </p:cNvSpPr>
            <p:nvPr/>
          </p:nvSpPr>
          <p:spPr bwMode="auto">
            <a:xfrm>
              <a:off x="363" y="708"/>
              <a:ext cx="4912" cy="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205" name="Rectangle 5"/>
            <p:cNvSpPr>
              <a:spLocks noChangeArrowheads="1"/>
            </p:cNvSpPr>
            <p:nvPr/>
          </p:nvSpPr>
          <p:spPr bwMode="auto">
            <a:xfrm>
              <a:off x="448" y="777"/>
              <a:ext cx="4741" cy="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Scanner scanner = </a:t>
              </a:r>
              <a:r>
                <a:rPr lang="en-US" altLang="en-US" sz="1600">
                  <a:solidFill>
                    <a:schemeClr val="accent2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 Scanner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System.in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rainfall = 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12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String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monthName = 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String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12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monthName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0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"January"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monthName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1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"February"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…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  annualAverage, sum = 0.0;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for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i = 0; i &lt; rainfall.length; i++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 {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System.out.print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"Rainfall for 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+ monthName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 +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": "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rainfall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scanner.nextDouble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sum += rainfall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annualAverage = sum / rainfall.length;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260850" y="2147888"/>
            <a:ext cx="3544888" cy="717550"/>
            <a:chOff x="2707" y="1369"/>
            <a:chExt cx="2233" cy="452"/>
          </a:xfrm>
        </p:grpSpPr>
        <p:sp>
          <p:nvSpPr>
            <p:cNvPr id="136202" name="AutoShape 7"/>
            <p:cNvSpPr>
              <a:spLocks noChangeArrowheads="1"/>
            </p:cNvSpPr>
            <p:nvPr/>
          </p:nvSpPr>
          <p:spPr bwMode="auto">
            <a:xfrm>
              <a:off x="3771" y="1369"/>
              <a:ext cx="1169" cy="45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The same pattern for the remaining ten months.</a:t>
              </a:r>
            </a:p>
          </p:txBody>
        </p:sp>
        <p:sp>
          <p:nvSpPr>
            <p:cNvPr id="136203" name="Line 8"/>
            <p:cNvSpPr>
              <a:spLocks noChangeShapeType="1"/>
            </p:cNvSpPr>
            <p:nvPr/>
          </p:nvSpPr>
          <p:spPr bwMode="auto">
            <a:xfrm>
              <a:off x="2707" y="1606"/>
              <a:ext cx="106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6203950" y="4572000"/>
            <a:ext cx="1855788" cy="1154113"/>
            <a:chOff x="4027" y="2905"/>
            <a:chExt cx="1169" cy="727"/>
          </a:xfrm>
        </p:grpSpPr>
        <p:sp>
          <p:nvSpPr>
            <p:cNvPr id="136200" name="AutoShape 10"/>
            <p:cNvSpPr>
              <a:spLocks noChangeArrowheads="1"/>
            </p:cNvSpPr>
            <p:nvPr/>
          </p:nvSpPr>
          <p:spPr bwMode="auto">
            <a:xfrm>
              <a:off x="4027" y="3180"/>
              <a:ext cx="1169" cy="45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The actual month name instead of a number.</a:t>
              </a:r>
            </a:p>
          </p:txBody>
        </p:sp>
        <p:sp>
          <p:nvSpPr>
            <p:cNvPr id="136201" name="Line 11"/>
            <p:cNvSpPr>
              <a:spLocks noChangeShapeType="1"/>
            </p:cNvSpPr>
            <p:nvPr/>
          </p:nvSpPr>
          <p:spPr bwMode="auto">
            <a:xfrm>
              <a:off x="4173" y="2905"/>
              <a:ext cx="41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63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  <a:cs typeface="+mj-cs"/>
              </a:rPr>
              <a:t>What is an object?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 altLang="zh-CN"/>
              <a:t>An object is an instance of a class</a:t>
            </a:r>
          </a:p>
          <a:p>
            <a:pPr>
              <a:buFont typeface="Wingdings" charset="0"/>
              <a:buChar char="p"/>
              <a:defRPr/>
            </a:pPr>
            <a:endParaRPr lang="en-US" altLang="zh-CN"/>
          </a:p>
          <a:p>
            <a:pPr>
              <a:buFont typeface="Wingdings" charset="0"/>
              <a:buChar char="p"/>
              <a:defRPr/>
            </a:pPr>
            <a:r>
              <a:rPr lang="en-US" altLang="zh-CN"/>
              <a:t>An object has state, behavior and identity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Internal variable: store state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Method: produce behavior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Unique address in memory: identity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8782573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F0C9C8-627E-4A43-898A-87700A181458}" type="slidenum">
              <a:rPr lang="en-US" altLang="en-US" smtClean="0"/>
              <a:pPr eaLnBrk="1" hangingPunct="1"/>
              <a:t>140</a:t>
            </a:fld>
            <a:endParaRPr lang="en-US" altLang="en-US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Array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Initialization</a:t>
            </a:r>
          </a:p>
        </p:txBody>
      </p:sp>
      <p:sp>
        <p:nvSpPr>
          <p:cNvPr id="137221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Like other data types, it is possible to declare and initialize an array at the same time.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85813" y="2540000"/>
            <a:ext cx="7797800" cy="2452688"/>
            <a:chOff x="516" y="1219"/>
            <a:chExt cx="4912" cy="1545"/>
          </a:xfrm>
        </p:grpSpPr>
        <p:sp>
          <p:nvSpPr>
            <p:cNvPr id="137234" name="Rectangle 5"/>
            <p:cNvSpPr>
              <a:spLocks noChangeArrowheads="1"/>
            </p:cNvSpPr>
            <p:nvPr/>
          </p:nvSpPr>
          <p:spPr bwMode="auto">
            <a:xfrm>
              <a:off x="516" y="1219"/>
              <a:ext cx="4912" cy="1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235" name="Text Box 6"/>
            <p:cNvSpPr txBox="1">
              <a:spLocks noChangeArrowheads="1"/>
            </p:cNvSpPr>
            <p:nvPr/>
          </p:nvSpPr>
          <p:spPr bwMode="auto">
            <a:xfrm>
              <a:off x="672" y="1268"/>
              <a:ext cx="4582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number =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{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2, 4, 6, 8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/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/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samplingData =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{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2.443, 8.99, 12.3, 45.009, 18.2,</a:t>
              </a:r>
            </a:p>
            <a:p>
              <a:pPr eaLnBrk="1" hangingPunct="1"/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	    9.00, 3.123, 22.084, 18.08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/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/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String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monthName =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{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"January"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"February"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"March"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</a:t>
              </a:r>
            </a:p>
            <a:p>
              <a:pPr eaLnBrk="1" hangingPunct="1"/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			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"April"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"May"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"June"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"July"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</a:t>
              </a:r>
            </a:p>
            <a:p>
              <a:pPr eaLnBrk="1" hangingPunct="1"/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	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"August"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"September"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"October"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</a:t>
              </a:r>
            </a:p>
            <a:p>
              <a:pPr eaLnBrk="1" hangingPunct="1"/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	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"November"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"December"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133600" y="4953000"/>
            <a:ext cx="4379913" cy="1093788"/>
            <a:chOff x="1290" y="3172"/>
            <a:chExt cx="2759" cy="689"/>
          </a:xfrm>
        </p:grpSpPr>
        <p:sp>
          <p:nvSpPr>
            <p:cNvPr id="137224" name="Rectangle 8"/>
            <p:cNvSpPr>
              <a:spLocks noChangeArrowheads="1"/>
            </p:cNvSpPr>
            <p:nvPr/>
          </p:nvSpPr>
          <p:spPr bwMode="auto">
            <a:xfrm>
              <a:off x="1290" y="3197"/>
              <a:ext cx="19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Courier New" pitchFamily="49" charset="0"/>
                  <a:ea typeface="MS PGothic" pitchFamily="34" charset="-128"/>
                </a:rPr>
                <a:t>      number.length</a:t>
              </a:r>
              <a:br>
                <a:rPr lang="en-US" altLang="en-US" sz="2000">
                  <a:latin typeface="Courier New" pitchFamily="49" charset="0"/>
                  <a:ea typeface="MS PGothic" pitchFamily="34" charset="-128"/>
                </a:rPr>
              </a:br>
              <a:r>
                <a:rPr lang="en-US" altLang="en-US" sz="2000">
                  <a:latin typeface="Courier New" pitchFamily="49" charset="0"/>
                  <a:ea typeface="MS PGothic" pitchFamily="34" charset="-128"/>
                </a:rPr>
                <a:t>samplingData.length</a:t>
              </a:r>
              <a:br>
                <a:rPr lang="en-US" altLang="en-US" sz="2000">
                  <a:latin typeface="Courier New" pitchFamily="49" charset="0"/>
                  <a:ea typeface="MS PGothic" pitchFamily="34" charset="-128"/>
                </a:rPr>
              </a:br>
              <a:r>
                <a:rPr lang="en-US" altLang="en-US" sz="2000">
                  <a:latin typeface="Courier New" pitchFamily="49" charset="0"/>
                  <a:ea typeface="MS PGothic" pitchFamily="34" charset="-128"/>
                </a:rPr>
                <a:t>   monthName.length</a:t>
              </a:r>
            </a:p>
          </p:txBody>
        </p:sp>
        <p:grpSp>
          <p:nvGrpSpPr>
            <p:cNvPr id="137225" name="Group 9"/>
            <p:cNvGrpSpPr>
              <a:grpSpLocks/>
            </p:cNvGrpSpPr>
            <p:nvPr/>
          </p:nvGrpSpPr>
          <p:grpSpPr bwMode="auto">
            <a:xfrm>
              <a:off x="3257" y="3172"/>
              <a:ext cx="785" cy="288"/>
              <a:chOff x="3251" y="3266"/>
              <a:chExt cx="1068" cy="288"/>
            </a:xfrm>
          </p:grpSpPr>
          <p:sp>
            <p:nvSpPr>
              <p:cNvPr id="137232" name="Line 10"/>
              <p:cNvSpPr>
                <a:spLocks noChangeShapeType="1"/>
              </p:cNvSpPr>
              <p:nvPr/>
            </p:nvSpPr>
            <p:spPr bwMode="auto">
              <a:xfrm>
                <a:off x="3251" y="3410"/>
                <a:ext cx="59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7233" name="Text Box 11"/>
              <p:cNvSpPr txBox="1">
                <a:spLocks noChangeArrowheads="1"/>
              </p:cNvSpPr>
              <p:nvPr/>
            </p:nvSpPr>
            <p:spPr bwMode="auto">
              <a:xfrm>
                <a:off x="3871" y="3266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tx2"/>
                    </a:solidFill>
                    <a:ea typeface="MS PGothic" pitchFamily="34" charset="-128"/>
                  </a:rPr>
                  <a:t>  4</a:t>
                </a:r>
              </a:p>
            </p:txBody>
          </p:sp>
        </p:grpSp>
        <p:grpSp>
          <p:nvGrpSpPr>
            <p:cNvPr id="137226" name="Group 12"/>
            <p:cNvGrpSpPr>
              <a:grpSpLocks/>
            </p:cNvGrpSpPr>
            <p:nvPr/>
          </p:nvGrpSpPr>
          <p:grpSpPr bwMode="auto">
            <a:xfrm>
              <a:off x="3258" y="3369"/>
              <a:ext cx="785" cy="288"/>
              <a:chOff x="3251" y="3266"/>
              <a:chExt cx="1068" cy="288"/>
            </a:xfrm>
          </p:grpSpPr>
          <p:sp>
            <p:nvSpPr>
              <p:cNvPr id="137230" name="Line 13"/>
              <p:cNvSpPr>
                <a:spLocks noChangeShapeType="1"/>
              </p:cNvSpPr>
              <p:nvPr/>
            </p:nvSpPr>
            <p:spPr bwMode="auto">
              <a:xfrm>
                <a:off x="3251" y="3410"/>
                <a:ext cx="59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7231" name="Text Box 14"/>
              <p:cNvSpPr txBox="1">
                <a:spLocks noChangeArrowheads="1"/>
              </p:cNvSpPr>
              <p:nvPr/>
            </p:nvSpPr>
            <p:spPr bwMode="auto">
              <a:xfrm>
                <a:off x="3871" y="3266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tx2"/>
                    </a:solidFill>
                    <a:ea typeface="MS PGothic" pitchFamily="34" charset="-128"/>
                  </a:rPr>
                  <a:t>  9</a:t>
                </a:r>
              </a:p>
            </p:txBody>
          </p:sp>
        </p:grpSp>
        <p:grpSp>
          <p:nvGrpSpPr>
            <p:cNvPr id="137227" name="Group 15"/>
            <p:cNvGrpSpPr>
              <a:grpSpLocks/>
            </p:cNvGrpSpPr>
            <p:nvPr/>
          </p:nvGrpSpPr>
          <p:grpSpPr bwMode="auto">
            <a:xfrm>
              <a:off x="3263" y="3573"/>
              <a:ext cx="786" cy="288"/>
              <a:chOff x="3251" y="3266"/>
              <a:chExt cx="1070" cy="288"/>
            </a:xfrm>
          </p:grpSpPr>
          <p:sp>
            <p:nvSpPr>
              <p:cNvPr id="137228" name="Line 16"/>
              <p:cNvSpPr>
                <a:spLocks noChangeShapeType="1"/>
              </p:cNvSpPr>
              <p:nvPr/>
            </p:nvSpPr>
            <p:spPr bwMode="auto">
              <a:xfrm>
                <a:off x="3251" y="3410"/>
                <a:ext cx="59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7229" name="Text Box 17"/>
              <p:cNvSpPr txBox="1">
                <a:spLocks noChangeArrowheads="1"/>
              </p:cNvSpPr>
              <p:nvPr/>
            </p:nvSpPr>
            <p:spPr bwMode="auto">
              <a:xfrm>
                <a:off x="3872" y="3266"/>
                <a:ext cx="4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tx2"/>
                    </a:solidFill>
                    <a:ea typeface="MS PGothic" pitchFamily="34" charset="-128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B5F5A2-77DD-4B49-A074-CAAE423380B0}" type="slidenum">
              <a:rPr lang="en-US" altLang="en-US" smtClean="0"/>
              <a:pPr eaLnBrk="1" hangingPunct="1"/>
              <a:t>141</a:t>
            </a:fld>
            <a:endParaRPr lang="en-US" alt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chemeClr val="tx1">
                    <a:lumMod val="50000"/>
                  </a:schemeClr>
                </a:solidFill>
              </a:rPr>
              <a:t>Variable-size Declaration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534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In Java, we are not limited to fixed-size array declaration.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The following code prompts the user for the size of an array and declares an array of designated size: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62000" y="3530600"/>
            <a:ext cx="7797800" cy="2751138"/>
            <a:chOff x="363" y="708"/>
            <a:chExt cx="4912" cy="3004"/>
          </a:xfrm>
        </p:grpSpPr>
        <p:sp>
          <p:nvSpPr>
            <p:cNvPr id="138247" name="Rectangle 5"/>
            <p:cNvSpPr>
              <a:spLocks noChangeArrowheads="1"/>
            </p:cNvSpPr>
            <p:nvPr/>
          </p:nvSpPr>
          <p:spPr bwMode="auto">
            <a:xfrm>
              <a:off x="363" y="708"/>
              <a:ext cx="4912" cy="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248" name="Rectangle 6"/>
            <p:cNvSpPr>
              <a:spLocks noChangeArrowheads="1"/>
            </p:cNvSpPr>
            <p:nvPr/>
          </p:nvSpPr>
          <p:spPr bwMode="auto">
            <a:xfrm>
              <a:off x="448" y="776"/>
              <a:ext cx="4741" cy="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Scanner scanner = </a:t>
              </a:r>
              <a:r>
                <a:rPr lang="en-US" altLang="en-US" sz="1600">
                  <a:solidFill>
                    <a:schemeClr val="accent2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 Scanner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System.in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;</a:t>
              </a:r>
              <a:endParaRPr lang="en-US" altLang="en-US" sz="1600">
                <a:solidFill>
                  <a:srgbClr val="0066CC"/>
                </a:solidFill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size;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number;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System.out.print(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"Size of an array:"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size= scanner.nextInt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number =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size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0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6B26E2-E2C9-46E4-BC3D-75EFA65BA839}" type="slidenum">
              <a:rPr lang="en-US" altLang="en-US" smtClean="0"/>
              <a:pPr eaLnBrk="1" hangingPunct="1"/>
              <a:t>142</a:t>
            </a:fld>
            <a:endParaRPr lang="en-US" alt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7772400" cy="860425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Passing Arrays to Methods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802188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As other objects, an array is passed to a method as a reference.</a:t>
            </a:r>
          </a:p>
          <a:p>
            <a:pPr eaLnBrk="1" hangingPunct="1"/>
            <a:r>
              <a:rPr lang="en-US" altLang="en-US"/>
              <a:t>The elements of the original array are not copied and are accessible in the method’s code.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81200" y="4038600"/>
            <a:ext cx="4735513" cy="2225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/>
              <a:t>  //  Swaps a [ i ] and a [ j ]</a:t>
            </a:r>
          </a:p>
          <a:p>
            <a:r>
              <a:rPr lang="en-US" altLang="en-US" sz="2000"/>
              <a:t>  public void swap (int [ ] a, int  i, int  j)</a:t>
            </a:r>
          </a:p>
          <a:p>
            <a:r>
              <a:rPr lang="en-US" altLang="en-US" sz="2000"/>
              <a:t>  {</a:t>
            </a:r>
          </a:p>
          <a:p>
            <a:r>
              <a:rPr lang="en-US" altLang="en-US" sz="2000"/>
              <a:t>      int temp = a [ i ];</a:t>
            </a:r>
          </a:p>
          <a:p>
            <a:r>
              <a:rPr lang="en-US" altLang="en-US" sz="2000"/>
              <a:t>      a [ i ] = a [ j ];</a:t>
            </a:r>
          </a:p>
          <a:p>
            <a:r>
              <a:rPr lang="en-US" altLang="en-US" sz="2000"/>
              <a:t>      a [ j ] = temp;</a:t>
            </a:r>
          </a:p>
          <a:p>
            <a:r>
              <a:rPr lang="en-US" altLang="en-US" sz="2000"/>
              <a:t>  }  </a:t>
            </a:r>
          </a:p>
        </p:txBody>
      </p:sp>
    </p:spTree>
    <p:extLst>
      <p:ext uri="{BB962C8B-B14F-4D97-AF65-F5344CB8AC3E}">
        <p14:creationId xmlns:p14="http://schemas.microsoft.com/office/powerpoint/2010/main" val="255633721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418013" y="1079500"/>
            <a:ext cx="4540250" cy="1846263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54100" y="-635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Passing Arrays to Methods - 1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90500" y="1062038"/>
            <a:ext cx="3803650" cy="1846262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25425" y="110807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30200" y="5183188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State of Memory</a:t>
            </a:r>
            <a:endParaRPr lang="en-US" altLang="ja-JP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57188" y="1670050"/>
            <a:ext cx="3338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minOne 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 searchMinimum(arrayOne);</a:t>
            </a:r>
            <a:r>
              <a:rPr lang="en-US" altLang="ja-JP" sz="16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altLang="ja-JP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406900" y="1168400"/>
            <a:ext cx="4456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public int searchMinimum(float[] number))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{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65438" y="1095375"/>
            <a:ext cx="687387" cy="833438"/>
            <a:chOff x="1805" y="690"/>
            <a:chExt cx="433" cy="525"/>
          </a:xfrm>
        </p:grpSpPr>
        <p:sp>
          <p:nvSpPr>
            <p:cNvPr id="140325" name="Oval 10"/>
            <p:cNvSpPr>
              <a:spLocks noChangeArrowheads="1"/>
            </p:cNvSpPr>
            <p:nvPr/>
          </p:nvSpPr>
          <p:spPr bwMode="auto">
            <a:xfrm>
              <a:off x="1805" y="750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A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0326" name="Line 11"/>
            <p:cNvSpPr>
              <a:spLocks noChangeShapeType="1"/>
            </p:cNvSpPr>
            <p:nvPr/>
          </p:nvSpPr>
          <p:spPr bwMode="auto">
            <a:xfrm>
              <a:off x="2238" y="690"/>
              <a:ext cx="0" cy="525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917700" y="3124200"/>
            <a:ext cx="4764088" cy="2963863"/>
            <a:chOff x="1208" y="1968"/>
            <a:chExt cx="3001" cy="1867"/>
          </a:xfrm>
        </p:grpSpPr>
        <p:grpSp>
          <p:nvGrpSpPr>
            <p:cNvPr id="140300" name="Group 13"/>
            <p:cNvGrpSpPr>
              <a:grpSpLocks/>
            </p:cNvGrpSpPr>
            <p:nvPr/>
          </p:nvGrpSpPr>
          <p:grpSpPr bwMode="auto">
            <a:xfrm>
              <a:off x="1208" y="1968"/>
              <a:ext cx="3001" cy="1867"/>
              <a:chOff x="1304" y="1974"/>
              <a:chExt cx="2818" cy="1867"/>
            </a:xfrm>
          </p:grpSpPr>
          <p:sp>
            <p:nvSpPr>
              <p:cNvPr id="140321" name="Rectangle 14"/>
              <p:cNvSpPr>
                <a:spLocks noChangeArrowheads="1"/>
              </p:cNvSpPr>
              <p:nvPr/>
            </p:nvSpPr>
            <p:spPr bwMode="auto">
              <a:xfrm>
                <a:off x="1304" y="1974"/>
                <a:ext cx="2818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140322" name="Group 15"/>
              <p:cNvGrpSpPr>
                <a:grpSpLocks/>
              </p:cNvGrpSpPr>
              <p:nvPr/>
            </p:nvGrpSpPr>
            <p:grpSpPr bwMode="auto">
              <a:xfrm>
                <a:off x="1486" y="2098"/>
                <a:ext cx="2520" cy="288"/>
                <a:chOff x="2926" y="1978"/>
                <a:chExt cx="2520" cy="288"/>
              </a:xfrm>
            </p:grpSpPr>
            <p:sp>
              <p:nvSpPr>
                <p:cNvPr id="1403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26" y="1978"/>
                  <a:ext cx="25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latin typeface="Times New Roman" pitchFamily="18" charset="0"/>
                      <a:ea typeface="MS PGothic" pitchFamily="34" charset="-128"/>
                    </a:rPr>
                    <a:t>At          before </a:t>
                  </a:r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searchMinimum</a:t>
                  </a:r>
                </a:p>
              </p:txBody>
            </p:sp>
            <p:sp>
              <p:nvSpPr>
                <p:cNvPr id="140324" name="Oval 17"/>
                <p:cNvSpPr>
                  <a:spLocks noChangeArrowheads="1"/>
                </p:cNvSpPr>
                <p:nvPr/>
              </p:nvSpPr>
              <p:spPr bwMode="auto">
                <a:xfrm>
                  <a:off x="3295" y="2012"/>
                  <a:ext cx="275" cy="2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b="1">
                      <a:solidFill>
                        <a:srgbClr val="C1051B"/>
                      </a:solidFill>
                      <a:ea typeface="MS PGothic" pitchFamily="34" charset="-128"/>
                    </a:rPr>
                    <a:t>A</a:t>
                  </a:r>
                  <a:endParaRPr lang="en-US" altLang="ja-JP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40301" name="Text Box 18"/>
            <p:cNvSpPr txBox="1">
              <a:spLocks noChangeArrowheads="1"/>
            </p:cNvSpPr>
            <p:nvPr/>
          </p:nvSpPr>
          <p:spPr bwMode="auto">
            <a:xfrm>
              <a:off x="1279" y="2516"/>
              <a:ext cx="8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ea typeface="MS PGothic" pitchFamily="34" charset="-128"/>
                </a:rPr>
                <a:t>arrayOne</a:t>
              </a:r>
            </a:p>
          </p:txBody>
        </p:sp>
        <p:grpSp>
          <p:nvGrpSpPr>
            <p:cNvPr id="140302" name="Group 19"/>
            <p:cNvGrpSpPr>
              <a:grpSpLocks/>
            </p:cNvGrpSpPr>
            <p:nvPr/>
          </p:nvGrpSpPr>
          <p:grpSpPr bwMode="auto">
            <a:xfrm>
              <a:off x="1390" y="2771"/>
              <a:ext cx="769" cy="404"/>
              <a:chOff x="1742" y="2528"/>
              <a:chExt cx="769" cy="404"/>
            </a:xfrm>
          </p:grpSpPr>
          <p:sp>
            <p:nvSpPr>
              <p:cNvPr id="140318" name="Rectangle 20"/>
              <p:cNvSpPr>
                <a:spLocks noChangeArrowheads="1"/>
              </p:cNvSpPr>
              <p:nvPr/>
            </p:nvSpPr>
            <p:spPr bwMode="auto">
              <a:xfrm>
                <a:off x="1742" y="2528"/>
                <a:ext cx="456" cy="1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0319" name="Oval 21"/>
              <p:cNvSpPr>
                <a:spLocks noChangeArrowheads="1"/>
              </p:cNvSpPr>
              <p:nvPr/>
            </p:nvSpPr>
            <p:spPr bwMode="auto">
              <a:xfrm>
                <a:off x="1904" y="2573"/>
                <a:ext cx="89" cy="8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0320" name="Freeform 22"/>
              <p:cNvSpPr>
                <a:spLocks/>
              </p:cNvSpPr>
              <p:nvPr/>
            </p:nvSpPr>
            <p:spPr bwMode="auto">
              <a:xfrm>
                <a:off x="1973" y="2612"/>
                <a:ext cx="538" cy="320"/>
              </a:xfrm>
              <a:custGeom>
                <a:avLst/>
                <a:gdLst>
                  <a:gd name="T0" fmla="*/ 0 w 506"/>
                  <a:gd name="T1" fmla="*/ 0 h 320"/>
                  <a:gd name="T2" fmla="*/ 312 w 506"/>
                  <a:gd name="T3" fmla="*/ 0 h 320"/>
                  <a:gd name="T4" fmla="*/ 391 w 506"/>
                  <a:gd name="T5" fmla="*/ 32 h 320"/>
                  <a:gd name="T6" fmla="*/ 464 w 506"/>
                  <a:gd name="T7" fmla="*/ 115 h 320"/>
                  <a:gd name="T8" fmla="*/ 572 w 50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6"/>
                  <a:gd name="T16" fmla="*/ 0 h 320"/>
                  <a:gd name="T17" fmla="*/ 506 w 50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6" h="320">
                    <a:moveTo>
                      <a:pt x="0" y="0"/>
                    </a:moveTo>
                    <a:lnTo>
                      <a:pt x="276" y="0"/>
                    </a:lnTo>
                    <a:lnTo>
                      <a:pt x="346" y="32"/>
                    </a:lnTo>
                    <a:lnTo>
                      <a:pt x="410" y="115"/>
                    </a:lnTo>
                    <a:lnTo>
                      <a:pt x="506" y="32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40303" name="Group 23"/>
            <p:cNvGrpSpPr>
              <a:grpSpLocks/>
            </p:cNvGrpSpPr>
            <p:nvPr/>
          </p:nvGrpSpPr>
          <p:grpSpPr bwMode="auto">
            <a:xfrm>
              <a:off x="2112" y="3206"/>
              <a:ext cx="1928" cy="199"/>
              <a:chOff x="1459" y="2502"/>
              <a:chExt cx="3694" cy="307"/>
            </a:xfrm>
          </p:grpSpPr>
          <p:sp>
            <p:nvSpPr>
              <p:cNvPr id="140304" name="Rectangle 24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3694" cy="307"/>
              </a:xfrm>
              <a:prstGeom prst="rect">
                <a:avLst/>
              </a:prstGeom>
              <a:solidFill>
                <a:srgbClr val="F7FD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0305" name="Line 25"/>
              <p:cNvSpPr>
                <a:spLocks noChangeShapeType="1"/>
              </p:cNvSpPr>
              <p:nvPr/>
            </p:nvSpPr>
            <p:spPr bwMode="auto">
              <a:xfrm>
                <a:off x="1759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06" name="Line 26"/>
              <p:cNvSpPr>
                <a:spLocks noChangeShapeType="1"/>
              </p:cNvSpPr>
              <p:nvPr/>
            </p:nvSpPr>
            <p:spPr bwMode="auto">
              <a:xfrm>
                <a:off x="2068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07" name="Line 27"/>
              <p:cNvSpPr>
                <a:spLocks noChangeShapeType="1"/>
              </p:cNvSpPr>
              <p:nvPr/>
            </p:nvSpPr>
            <p:spPr bwMode="auto">
              <a:xfrm>
                <a:off x="2995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08" name="Line 28"/>
              <p:cNvSpPr>
                <a:spLocks noChangeShapeType="1"/>
              </p:cNvSpPr>
              <p:nvPr/>
            </p:nvSpPr>
            <p:spPr bwMode="auto">
              <a:xfrm>
                <a:off x="2377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09" name="Line 29"/>
              <p:cNvSpPr>
                <a:spLocks noChangeShapeType="1"/>
              </p:cNvSpPr>
              <p:nvPr/>
            </p:nvSpPr>
            <p:spPr bwMode="auto">
              <a:xfrm>
                <a:off x="2686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10" name="Line 30"/>
              <p:cNvSpPr>
                <a:spLocks noChangeShapeType="1"/>
              </p:cNvSpPr>
              <p:nvPr/>
            </p:nvSpPr>
            <p:spPr bwMode="auto">
              <a:xfrm>
                <a:off x="3921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11" name="Line 31"/>
              <p:cNvSpPr>
                <a:spLocks noChangeShapeType="1"/>
              </p:cNvSpPr>
              <p:nvPr/>
            </p:nvSpPr>
            <p:spPr bwMode="auto">
              <a:xfrm>
                <a:off x="4230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12" name="Line 32"/>
              <p:cNvSpPr>
                <a:spLocks noChangeShapeType="1"/>
              </p:cNvSpPr>
              <p:nvPr/>
            </p:nvSpPr>
            <p:spPr bwMode="auto">
              <a:xfrm>
                <a:off x="4848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13" name="Line 33"/>
              <p:cNvSpPr>
                <a:spLocks noChangeShapeType="1"/>
              </p:cNvSpPr>
              <p:nvPr/>
            </p:nvSpPr>
            <p:spPr bwMode="auto">
              <a:xfrm>
                <a:off x="4539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40314" name="Group 34"/>
              <p:cNvGrpSpPr>
                <a:grpSpLocks/>
              </p:cNvGrpSpPr>
              <p:nvPr/>
            </p:nvGrpSpPr>
            <p:grpSpPr bwMode="auto">
              <a:xfrm>
                <a:off x="3293" y="2636"/>
                <a:ext cx="257" cy="51"/>
                <a:chOff x="3293" y="2636"/>
                <a:chExt cx="257" cy="51"/>
              </a:xfrm>
            </p:grpSpPr>
            <p:sp>
              <p:nvSpPr>
                <p:cNvPr id="140315" name="Oval 35"/>
                <p:cNvSpPr>
                  <a:spLocks noChangeArrowheads="1"/>
                </p:cNvSpPr>
                <p:nvPr/>
              </p:nvSpPr>
              <p:spPr bwMode="auto">
                <a:xfrm rot="-5412583">
                  <a:off x="3289" y="2643"/>
                  <a:ext cx="48" cy="3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316" name="Oval 36"/>
                <p:cNvSpPr>
                  <a:spLocks noChangeArrowheads="1"/>
                </p:cNvSpPr>
                <p:nvPr/>
              </p:nvSpPr>
              <p:spPr bwMode="auto">
                <a:xfrm rot="-5412583">
                  <a:off x="3396" y="2640"/>
                  <a:ext cx="48" cy="4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317" name="Oval 37"/>
                <p:cNvSpPr>
                  <a:spLocks noChangeArrowheads="1"/>
                </p:cNvSpPr>
                <p:nvPr/>
              </p:nvSpPr>
              <p:spPr bwMode="auto">
                <a:xfrm rot="-5412583">
                  <a:off x="3507" y="2642"/>
                  <a:ext cx="48" cy="3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61478" name="AutoShape 38"/>
          <p:cNvSpPr>
            <a:spLocks noChangeArrowheads="1"/>
          </p:cNvSpPr>
          <p:nvPr/>
        </p:nvSpPr>
        <p:spPr bwMode="auto">
          <a:xfrm>
            <a:off x="7080250" y="4238625"/>
            <a:ext cx="1781175" cy="8874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A.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Local variable </a:t>
            </a:r>
            <a:r>
              <a:rPr lang="en-US" altLang="ja-JP" sz="140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number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does  not  exist before the method execution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5542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  <p:bldP spid="61478" grpId="0" animBg="1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418013" y="1079500"/>
            <a:ext cx="4540250" cy="1846263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53202" y="28595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Passing Arrays to Methods - 2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190500" y="1062038"/>
            <a:ext cx="3803650" cy="1846262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5425" y="110807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330200" y="5183188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State of Memory</a:t>
            </a:r>
            <a:endParaRPr lang="en-US" altLang="ja-JP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57188" y="1670050"/>
            <a:ext cx="3338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minOne 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 searchMinimum(arrayOne);</a:t>
            </a:r>
            <a:r>
              <a:rPr lang="en-US" altLang="ja-JP" sz="16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altLang="ja-JP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406900" y="1168400"/>
            <a:ext cx="4456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public int searchMinimum(float[] number))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{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3552825" y="1095375"/>
            <a:ext cx="0" cy="833438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41322" name="Group 10"/>
          <p:cNvGrpSpPr>
            <a:grpSpLocks/>
          </p:cNvGrpSpPr>
          <p:nvPr/>
        </p:nvGrpSpPr>
        <p:grpSpPr bwMode="auto">
          <a:xfrm>
            <a:off x="1917700" y="3124200"/>
            <a:ext cx="4764088" cy="2963863"/>
            <a:chOff x="1208" y="1968"/>
            <a:chExt cx="3001" cy="1867"/>
          </a:xfrm>
        </p:grpSpPr>
        <p:sp>
          <p:nvSpPr>
            <p:cNvPr id="141359" name="Rectangle 11"/>
            <p:cNvSpPr>
              <a:spLocks noChangeArrowheads="1"/>
            </p:cNvSpPr>
            <p:nvPr/>
          </p:nvSpPr>
          <p:spPr bwMode="auto">
            <a:xfrm>
              <a:off x="1208" y="1968"/>
              <a:ext cx="3001" cy="1867"/>
            </a:xfrm>
            <a:prstGeom prst="rect">
              <a:avLst/>
            </a:prstGeom>
            <a:solidFill>
              <a:srgbClr val="FDFEE2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>
              <a:outerShdw dist="117088" dir="2963922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ja-JP" altLang="en-US">
                <a:solidFill>
                  <a:srgbClr val="DDDDDD"/>
                </a:solidFill>
                <a:ea typeface="MS PGothic" pitchFamily="34" charset="-128"/>
              </a:endParaRPr>
            </a:p>
          </p:txBody>
        </p:sp>
        <p:sp>
          <p:nvSpPr>
            <p:cNvPr id="141360" name="Text Box 12"/>
            <p:cNvSpPr txBox="1">
              <a:spLocks noChangeArrowheads="1"/>
            </p:cNvSpPr>
            <p:nvPr/>
          </p:nvSpPr>
          <p:spPr bwMode="auto">
            <a:xfrm>
              <a:off x="1279" y="2516"/>
              <a:ext cx="8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ea typeface="MS PGothic" pitchFamily="34" charset="-128"/>
                </a:rPr>
                <a:t>arrayOne</a:t>
              </a:r>
            </a:p>
          </p:txBody>
        </p:sp>
        <p:grpSp>
          <p:nvGrpSpPr>
            <p:cNvPr id="141361" name="Group 13"/>
            <p:cNvGrpSpPr>
              <a:grpSpLocks/>
            </p:cNvGrpSpPr>
            <p:nvPr/>
          </p:nvGrpSpPr>
          <p:grpSpPr bwMode="auto">
            <a:xfrm>
              <a:off x="1390" y="2771"/>
              <a:ext cx="769" cy="404"/>
              <a:chOff x="1742" y="2528"/>
              <a:chExt cx="769" cy="404"/>
            </a:xfrm>
          </p:grpSpPr>
          <p:sp>
            <p:nvSpPr>
              <p:cNvPr id="141377" name="Rectangle 14"/>
              <p:cNvSpPr>
                <a:spLocks noChangeArrowheads="1"/>
              </p:cNvSpPr>
              <p:nvPr/>
            </p:nvSpPr>
            <p:spPr bwMode="auto">
              <a:xfrm>
                <a:off x="1742" y="2528"/>
                <a:ext cx="456" cy="1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78" name="Oval 15"/>
              <p:cNvSpPr>
                <a:spLocks noChangeArrowheads="1"/>
              </p:cNvSpPr>
              <p:nvPr/>
            </p:nvSpPr>
            <p:spPr bwMode="auto">
              <a:xfrm>
                <a:off x="1904" y="2573"/>
                <a:ext cx="89" cy="8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79" name="Freeform 16"/>
              <p:cNvSpPr>
                <a:spLocks/>
              </p:cNvSpPr>
              <p:nvPr/>
            </p:nvSpPr>
            <p:spPr bwMode="auto">
              <a:xfrm>
                <a:off x="1973" y="2612"/>
                <a:ext cx="538" cy="320"/>
              </a:xfrm>
              <a:custGeom>
                <a:avLst/>
                <a:gdLst>
                  <a:gd name="T0" fmla="*/ 0 w 506"/>
                  <a:gd name="T1" fmla="*/ 0 h 320"/>
                  <a:gd name="T2" fmla="*/ 312 w 506"/>
                  <a:gd name="T3" fmla="*/ 0 h 320"/>
                  <a:gd name="T4" fmla="*/ 391 w 506"/>
                  <a:gd name="T5" fmla="*/ 32 h 320"/>
                  <a:gd name="T6" fmla="*/ 464 w 506"/>
                  <a:gd name="T7" fmla="*/ 115 h 320"/>
                  <a:gd name="T8" fmla="*/ 572 w 50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6"/>
                  <a:gd name="T16" fmla="*/ 0 h 320"/>
                  <a:gd name="T17" fmla="*/ 506 w 50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6" h="320">
                    <a:moveTo>
                      <a:pt x="0" y="0"/>
                    </a:moveTo>
                    <a:lnTo>
                      <a:pt x="276" y="0"/>
                    </a:lnTo>
                    <a:lnTo>
                      <a:pt x="346" y="32"/>
                    </a:lnTo>
                    <a:lnTo>
                      <a:pt x="410" y="115"/>
                    </a:lnTo>
                    <a:lnTo>
                      <a:pt x="506" y="32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41362" name="Group 17"/>
            <p:cNvGrpSpPr>
              <a:grpSpLocks/>
            </p:cNvGrpSpPr>
            <p:nvPr/>
          </p:nvGrpSpPr>
          <p:grpSpPr bwMode="auto">
            <a:xfrm>
              <a:off x="2112" y="3206"/>
              <a:ext cx="1928" cy="199"/>
              <a:chOff x="1459" y="2502"/>
              <a:chExt cx="3694" cy="307"/>
            </a:xfrm>
          </p:grpSpPr>
          <p:sp>
            <p:nvSpPr>
              <p:cNvPr id="141363" name="Rectangle 18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3694" cy="307"/>
              </a:xfrm>
              <a:prstGeom prst="rect">
                <a:avLst/>
              </a:prstGeom>
              <a:solidFill>
                <a:srgbClr val="F7FD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64" name="Line 19"/>
              <p:cNvSpPr>
                <a:spLocks noChangeShapeType="1"/>
              </p:cNvSpPr>
              <p:nvPr/>
            </p:nvSpPr>
            <p:spPr bwMode="auto">
              <a:xfrm>
                <a:off x="1759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5" name="Line 20"/>
              <p:cNvSpPr>
                <a:spLocks noChangeShapeType="1"/>
              </p:cNvSpPr>
              <p:nvPr/>
            </p:nvSpPr>
            <p:spPr bwMode="auto">
              <a:xfrm>
                <a:off x="2068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6" name="Line 21"/>
              <p:cNvSpPr>
                <a:spLocks noChangeShapeType="1"/>
              </p:cNvSpPr>
              <p:nvPr/>
            </p:nvSpPr>
            <p:spPr bwMode="auto">
              <a:xfrm>
                <a:off x="2995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7" name="Line 22"/>
              <p:cNvSpPr>
                <a:spLocks noChangeShapeType="1"/>
              </p:cNvSpPr>
              <p:nvPr/>
            </p:nvSpPr>
            <p:spPr bwMode="auto">
              <a:xfrm>
                <a:off x="2377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8" name="Line 23"/>
              <p:cNvSpPr>
                <a:spLocks noChangeShapeType="1"/>
              </p:cNvSpPr>
              <p:nvPr/>
            </p:nvSpPr>
            <p:spPr bwMode="auto">
              <a:xfrm>
                <a:off x="2686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9" name="Line 24"/>
              <p:cNvSpPr>
                <a:spLocks noChangeShapeType="1"/>
              </p:cNvSpPr>
              <p:nvPr/>
            </p:nvSpPr>
            <p:spPr bwMode="auto">
              <a:xfrm>
                <a:off x="3921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70" name="Line 25"/>
              <p:cNvSpPr>
                <a:spLocks noChangeShapeType="1"/>
              </p:cNvSpPr>
              <p:nvPr/>
            </p:nvSpPr>
            <p:spPr bwMode="auto">
              <a:xfrm>
                <a:off x="4230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71" name="Line 26"/>
              <p:cNvSpPr>
                <a:spLocks noChangeShapeType="1"/>
              </p:cNvSpPr>
              <p:nvPr/>
            </p:nvSpPr>
            <p:spPr bwMode="auto">
              <a:xfrm>
                <a:off x="4848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72" name="Line 27"/>
              <p:cNvSpPr>
                <a:spLocks noChangeShapeType="1"/>
              </p:cNvSpPr>
              <p:nvPr/>
            </p:nvSpPr>
            <p:spPr bwMode="auto">
              <a:xfrm>
                <a:off x="4539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41373" name="Group 28"/>
              <p:cNvGrpSpPr>
                <a:grpSpLocks/>
              </p:cNvGrpSpPr>
              <p:nvPr/>
            </p:nvGrpSpPr>
            <p:grpSpPr bwMode="auto">
              <a:xfrm>
                <a:off x="3293" y="2636"/>
                <a:ext cx="257" cy="51"/>
                <a:chOff x="3293" y="2636"/>
                <a:chExt cx="257" cy="51"/>
              </a:xfrm>
            </p:grpSpPr>
            <p:sp>
              <p:nvSpPr>
                <p:cNvPr id="141374" name="Oval 29"/>
                <p:cNvSpPr>
                  <a:spLocks noChangeArrowheads="1"/>
                </p:cNvSpPr>
                <p:nvPr/>
              </p:nvSpPr>
              <p:spPr bwMode="auto">
                <a:xfrm rot="-5412583">
                  <a:off x="3289" y="2643"/>
                  <a:ext cx="48" cy="3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75" name="Oval 30"/>
                <p:cNvSpPr>
                  <a:spLocks noChangeArrowheads="1"/>
                </p:cNvSpPr>
                <p:nvPr/>
              </p:nvSpPr>
              <p:spPr bwMode="auto">
                <a:xfrm rot="-5412583">
                  <a:off x="3396" y="2640"/>
                  <a:ext cx="48" cy="4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76" name="Oval 31"/>
                <p:cNvSpPr>
                  <a:spLocks noChangeArrowheads="1"/>
                </p:cNvSpPr>
                <p:nvPr/>
              </p:nvSpPr>
              <p:spPr bwMode="auto">
                <a:xfrm rot="-5412583">
                  <a:off x="3507" y="2642"/>
                  <a:ext cx="48" cy="3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629025" y="1301750"/>
            <a:ext cx="5213350" cy="619125"/>
            <a:chOff x="2286" y="820"/>
            <a:chExt cx="3284" cy="390"/>
          </a:xfrm>
        </p:grpSpPr>
        <p:sp>
          <p:nvSpPr>
            <p:cNvPr id="141357" name="Oval 33"/>
            <p:cNvSpPr>
              <a:spLocks noChangeArrowheads="1"/>
            </p:cNvSpPr>
            <p:nvPr/>
          </p:nvSpPr>
          <p:spPr bwMode="auto">
            <a:xfrm>
              <a:off x="5295" y="935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B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1358" name="Line 34"/>
            <p:cNvSpPr>
              <a:spLocks noChangeShapeType="1"/>
            </p:cNvSpPr>
            <p:nvPr/>
          </p:nvSpPr>
          <p:spPr bwMode="auto">
            <a:xfrm flipV="1">
              <a:off x="2286" y="820"/>
              <a:ext cx="538" cy="39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917700" y="3133725"/>
            <a:ext cx="4764088" cy="2963863"/>
            <a:chOff x="1208" y="1974"/>
            <a:chExt cx="3001" cy="1867"/>
          </a:xfrm>
        </p:grpSpPr>
        <p:grpSp>
          <p:nvGrpSpPr>
            <p:cNvPr id="141326" name="Group 36"/>
            <p:cNvGrpSpPr>
              <a:grpSpLocks/>
            </p:cNvGrpSpPr>
            <p:nvPr/>
          </p:nvGrpSpPr>
          <p:grpSpPr bwMode="auto">
            <a:xfrm>
              <a:off x="1208" y="1974"/>
              <a:ext cx="3001" cy="1867"/>
              <a:chOff x="1208" y="1968"/>
              <a:chExt cx="3001" cy="1867"/>
            </a:xfrm>
          </p:grpSpPr>
          <p:sp>
            <p:nvSpPr>
              <p:cNvPr id="141336" name="Rectangle 37"/>
              <p:cNvSpPr>
                <a:spLocks noChangeArrowheads="1"/>
              </p:cNvSpPr>
              <p:nvPr/>
            </p:nvSpPr>
            <p:spPr bwMode="auto">
              <a:xfrm>
                <a:off x="1208" y="1968"/>
                <a:ext cx="3001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1337" name="Text Box 38"/>
              <p:cNvSpPr txBox="1">
                <a:spLocks noChangeArrowheads="1"/>
              </p:cNvSpPr>
              <p:nvPr/>
            </p:nvSpPr>
            <p:spPr bwMode="auto">
              <a:xfrm>
                <a:off x="1279" y="2516"/>
                <a:ext cx="8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arrayOne</a:t>
                </a:r>
              </a:p>
            </p:txBody>
          </p:sp>
          <p:grpSp>
            <p:nvGrpSpPr>
              <p:cNvPr id="141338" name="Group 39"/>
              <p:cNvGrpSpPr>
                <a:grpSpLocks/>
              </p:cNvGrpSpPr>
              <p:nvPr/>
            </p:nvGrpSpPr>
            <p:grpSpPr bwMode="auto">
              <a:xfrm>
                <a:off x="1390" y="2771"/>
                <a:ext cx="769" cy="404"/>
                <a:chOff x="1742" y="2528"/>
                <a:chExt cx="769" cy="404"/>
              </a:xfrm>
            </p:grpSpPr>
            <p:sp>
              <p:nvSpPr>
                <p:cNvPr id="141354" name="Rectangle 40"/>
                <p:cNvSpPr>
                  <a:spLocks noChangeArrowheads="1"/>
                </p:cNvSpPr>
                <p:nvPr/>
              </p:nvSpPr>
              <p:spPr bwMode="auto">
                <a:xfrm>
                  <a:off x="1742" y="2528"/>
                  <a:ext cx="456" cy="18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55" name="Oval 41"/>
                <p:cNvSpPr>
                  <a:spLocks noChangeArrowheads="1"/>
                </p:cNvSpPr>
                <p:nvPr/>
              </p:nvSpPr>
              <p:spPr bwMode="auto">
                <a:xfrm>
                  <a:off x="1904" y="2573"/>
                  <a:ext cx="89" cy="8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56" name="Freeform 42"/>
                <p:cNvSpPr>
                  <a:spLocks/>
                </p:cNvSpPr>
                <p:nvPr/>
              </p:nvSpPr>
              <p:spPr bwMode="auto">
                <a:xfrm>
                  <a:off x="1973" y="2612"/>
                  <a:ext cx="538" cy="320"/>
                </a:xfrm>
                <a:custGeom>
                  <a:avLst/>
                  <a:gdLst>
                    <a:gd name="T0" fmla="*/ 0 w 506"/>
                    <a:gd name="T1" fmla="*/ 0 h 320"/>
                    <a:gd name="T2" fmla="*/ 312 w 506"/>
                    <a:gd name="T3" fmla="*/ 0 h 320"/>
                    <a:gd name="T4" fmla="*/ 391 w 506"/>
                    <a:gd name="T5" fmla="*/ 32 h 320"/>
                    <a:gd name="T6" fmla="*/ 464 w 506"/>
                    <a:gd name="T7" fmla="*/ 115 h 320"/>
                    <a:gd name="T8" fmla="*/ 572 w 506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320"/>
                    <a:gd name="T17" fmla="*/ 506 w 506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320">
                      <a:moveTo>
                        <a:pt x="0" y="0"/>
                      </a:moveTo>
                      <a:lnTo>
                        <a:pt x="276" y="0"/>
                      </a:lnTo>
                      <a:lnTo>
                        <a:pt x="346" y="32"/>
                      </a:lnTo>
                      <a:lnTo>
                        <a:pt x="410" y="115"/>
                      </a:lnTo>
                      <a:lnTo>
                        <a:pt x="506" y="320"/>
                      </a:lnTo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339" name="Group 43"/>
              <p:cNvGrpSpPr>
                <a:grpSpLocks/>
              </p:cNvGrpSpPr>
              <p:nvPr/>
            </p:nvGrpSpPr>
            <p:grpSpPr bwMode="auto">
              <a:xfrm>
                <a:off x="2112" y="3206"/>
                <a:ext cx="1928" cy="199"/>
                <a:chOff x="1459" y="2502"/>
                <a:chExt cx="3694" cy="307"/>
              </a:xfrm>
            </p:grpSpPr>
            <p:sp>
              <p:nvSpPr>
                <p:cNvPr id="141340" name="Rectangle 44"/>
                <p:cNvSpPr>
                  <a:spLocks noChangeArrowheads="1"/>
                </p:cNvSpPr>
                <p:nvPr/>
              </p:nvSpPr>
              <p:spPr bwMode="auto">
                <a:xfrm>
                  <a:off x="1459" y="2502"/>
                  <a:ext cx="3694" cy="307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41" name="Line 45"/>
                <p:cNvSpPr>
                  <a:spLocks noChangeShapeType="1"/>
                </p:cNvSpPr>
                <p:nvPr/>
              </p:nvSpPr>
              <p:spPr bwMode="auto">
                <a:xfrm>
                  <a:off x="175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2" name="Line 46"/>
                <p:cNvSpPr>
                  <a:spLocks noChangeShapeType="1"/>
                </p:cNvSpPr>
                <p:nvPr/>
              </p:nvSpPr>
              <p:spPr bwMode="auto">
                <a:xfrm>
                  <a:off x="206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3" name="Line 47"/>
                <p:cNvSpPr>
                  <a:spLocks noChangeShapeType="1"/>
                </p:cNvSpPr>
                <p:nvPr/>
              </p:nvSpPr>
              <p:spPr bwMode="auto">
                <a:xfrm>
                  <a:off x="2995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4" name="Line 48"/>
                <p:cNvSpPr>
                  <a:spLocks noChangeShapeType="1"/>
                </p:cNvSpPr>
                <p:nvPr/>
              </p:nvSpPr>
              <p:spPr bwMode="auto">
                <a:xfrm>
                  <a:off x="2377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5" name="Line 49"/>
                <p:cNvSpPr>
                  <a:spLocks noChangeShapeType="1"/>
                </p:cNvSpPr>
                <p:nvPr/>
              </p:nvSpPr>
              <p:spPr bwMode="auto">
                <a:xfrm>
                  <a:off x="2686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6" name="Line 50"/>
                <p:cNvSpPr>
                  <a:spLocks noChangeShapeType="1"/>
                </p:cNvSpPr>
                <p:nvPr/>
              </p:nvSpPr>
              <p:spPr bwMode="auto">
                <a:xfrm>
                  <a:off x="3921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7" name="Line 51"/>
                <p:cNvSpPr>
                  <a:spLocks noChangeShapeType="1"/>
                </p:cNvSpPr>
                <p:nvPr/>
              </p:nvSpPr>
              <p:spPr bwMode="auto">
                <a:xfrm>
                  <a:off x="4230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8" name="Line 52"/>
                <p:cNvSpPr>
                  <a:spLocks noChangeShapeType="1"/>
                </p:cNvSpPr>
                <p:nvPr/>
              </p:nvSpPr>
              <p:spPr bwMode="auto">
                <a:xfrm>
                  <a:off x="484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9" name="Line 53"/>
                <p:cNvSpPr>
                  <a:spLocks noChangeShapeType="1"/>
                </p:cNvSpPr>
                <p:nvPr/>
              </p:nvSpPr>
              <p:spPr bwMode="auto">
                <a:xfrm>
                  <a:off x="453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41350" name="Group 54"/>
                <p:cNvGrpSpPr>
                  <a:grpSpLocks/>
                </p:cNvGrpSpPr>
                <p:nvPr/>
              </p:nvGrpSpPr>
              <p:grpSpPr bwMode="auto">
                <a:xfrm>
                  <a:off x="3293" y="2636"/>
                  <a:ext cx="257" cy="51"/>
                  <a:chOff x="3293" y="2636"/>
                  <a:chExt cx="257" cy="51"/>
                </a:xfrm>
              </p:grpSpPr>
              <p:sp>
                <p:nvSpPr>
                  <p:cNvPr id="141351" name="Oval 55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289" y="2643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1352" name="Oval 56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396" y="2640"/>
                    <a:ext cx="48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1353" name="Oval 57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507" y="2642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grpSp>
          <p:nvGrpSpPr>
            <p:cNvPr id="141327" name="Group 58"/>
            <p:cNvGrpSpPr>
              <a:grpSpLocks/>
            </p:cNvGrpSpPr>
            <p:nvPr/>
          </p:nvGrpSpPr>
          <p:grpSpPr bwMode="auto">
            <a:xfrm>
              <a:off x="1486" y="2098"/>
              <a:ext cx="2282" cy="288"/>
              <a:chOff x="1486" y="2098"/>
              <a:chExt cx="2282" cy="288"/>
            </a:xfrm>
          </p:grpSpPr>
          <p:sp>
            <p:nvSpPr>
              <p:cNvPr id="141334" name="Text Box 59"/>
              <p:cNvSpPr txBox="1">
                <a:spLocks noChangeArrowheads="1"/>
              </p:cNvSpPr>
              <p:nvPr/>
            </p:nvSpPr>
            <p:spPr bwMode="auto">
              <a:xfrm>
                <a:off x="1486" y="2098"/>
                <a:ext cx="19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latin typeface="Times New Roman" pitchFamily="18" charset="0"/>
                    <a:ea typeface="MS PGothic" pitchFamily="34" charset="-128"/>
                  </a:rPr>
                  <a:t>The address is copied at</a:t>
                </a:r>
                <a:endParaRPr lang="en-US" altLang="en-US" sz="2400">
                  <a:solidFill>
                    <a:schemeClr val="tx2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1335" name="Oval 60"/>
              <p:cNvSpPr>
                <a:spLocks noChangeArrowheads="1"/>
              </p:cNvSpPr>
              <p:nvPr/>
            </p:nvSpPr>
            <p:spPr bwMode="auto">
              <a:xfrm>
                <a:off x="3493" y="2132"/>
                <a:ext cx="275" cy="21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b="1">
                    <a:solidFill>
                      <a:srgbClr val="C1051B"/>
                    </a:solidFill>
                    <a:ea typeface="MS PGothic" pitchFamily="34" charset="-128"/>
                  </a:rPr>
                  <a:t>B</a:t>
                </a:r>
                <a:endParaRPr lang="en-US" altLang="ja-JP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141328" name="Group 61"/>
            <p:cNvGrpSpPr>
              <a:grpSpLocks/>
            </p:cNvGrpSpPr>
            <p:nvPr/>
          </p:nvGrpSpPr>
          <p:grpSpPr bwMode="auto">
            <a:xfrm>
              <a:off x="2241" y="2559"/>
              <a:ext cx="1482" cy="629"/>
              <a:chOff x="2241" y="2559"/>
              <a:chExt cx="1482" cy="629"/>
            </a:xfrm>
          </p:grpSpPr>
          <p:sp>
            <p:nvSpPr>
              <p:cNvPr id="141330" name="Rectangle 62"/>
              <p:cNvSpPr>
                <a:spLocks noChangeArrowheads="1"/>
              </p:cNvSpPr>
              <p:nvPr/>
            </p:nvSpPr>
            <p:spPr bwMode="auto">
              <a:xfrm>
                <a:off x="3141" y="2778"/>
                <a:ext cx="429" cy="1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31" name="Text Box 63"/>
              <p:cNvSpPr txBox="1">
                <a:spLocks noChangeArrowheads="1"/>
              </p:cNvSpPr>
              <p:nvPr/>
            </p:nvSpPr>
            <p:spPr bwMode="auto">
              <a:xfrm>
                <a:off x="3062" y="2559"/>
                <a:ext cx="66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number</a:t>
                </a:r>
              </a:p>
            </p:txBody>
          </p:sp>
          <p:sp>
            <p:nvSpPr>
              <p:cNvPr id="141332" name="Oval 64"/>
              <p:cNvSpPr>
                <a:spLocks noChangeArrowheads="1"/>
              </p:cNvSpPr>
              <p:nvPr/>
            </p:nvSpPr>
            <p:spPr bwMode="auto">
              <a:xfrm>
                <a:off x="3309" y="2823"/>
                <a:ext cx="83" cy="8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33" name="Freeform 65"/>
              <p:cNvSpPr>
                <a:spLocks/>
              </p:cNvSpPr>
              <p:nvPr/>
            </p:nvSpPr>
            <p:spPr bwMode="auto">
              <a:xfrm flipH="1">
                <a:off x="2241" y="2868"/>
                <a:ext cx="1088" cy="320"/>
              </a:xfrm>
              <a:custGeom>
                <a:avLst/>
                <a:gdLst>
                  <a:gd name="T0" fmla="*/ 0 w 506"/>
                  <a:gd name="T1" fmla="*/ 0 h 320"/>
                  <a:gd name="T2" fmla="*/ 1275 w 506"/>
                  <a:gd name="T3" fmla="*/ 0 h 320"/>
                  <a:gd name="T4" fmla="*/ 1600 w 506"/>
                  <a:gd name="T5" fmla="*/ 32 h 320"/>
                  <a:gd name="T6" fmla="*/ 1896 w 506"/>
                  <a:gd name="T7" fmla="*/ 115 h 320"/>
                  <a:gd name="T8" fmla="*/ 2339 w 50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6"/>
                  <a:gd name="T16" fmla="*/ 0 h 320"/>
                  <a:gd name="T17" fmla="*/ 506 w 50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6" h="320">
                    <a:moveTo>
                      <a:pt x="0" y="0"/>
                    </a:moveTo>
                    <a:lnTo>
                      <a:pt x="276" y="0"/>
                    </a:lnTo>
                    <a:lnTo>
                      <a:pt x="346" y="32"/>
                    </a:lnTo>
                    <a:lnTo>
                      <a:pt x="410" y="115"/>
                    </a:lnTo>
                    <a:lnTo>
                      <a:pt x="506" y="32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41329" name="Freeform 66"/>
            <p:cNvSpPr>
              <a:spLocks/>
            </p:cNvSpPr>
            <p:nvPr/>
          </p:nvSpPr>
          <p:spPr bwMode="auto">
            <a:xfrm>
              <a:off x="1613" y="2722"/>
              <a:ext cx="1651" cy="120"/>
            </a:xfrm>
            <a:custGeom>
              <a:avLst/>
              <a:gdLst>
                <a:gd name="T0" fmla="*/ 0 w 1651"/>
                <a:gd name="T1" fmla="*/ 113 h 120"/>
                <a:gd name="T2" fmla="*/ 307 w 1651"/>
                <a:gd name="T3" fmla="*/ 62 h 120"/>
                <a:gd name="T4" fmla="*/ 621 w 1651"/>
                <a:gd name="T5" fmla="*/ 24 h 120"/>
                <a:gd name="T6" fmla="*/ 915 w 1651"/>
                <a:gd name="T7" fmla="*/ 4 h 120"/>
                <a:gd name="T8" fmla="*/ 1273 w 1651"/>
                <a:gd name="T9" fmla="*/ 49 h 120"/>
                <a:gd name="T10" fmla="*/ 1651 w 1651"/>
                <a:gd name="T11" fmla="*/ 12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1"/>
                <a:gd name="T19" fmla="*/ 0 h 120"/>
                <a:gd name="T20" fmla="*/ 1651 w 1651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1" h="120">
                  <a:moveTo>
                    <a:pt x="0" y="113"/>
                  </a:moveTo>
                  <a:cubicBezTo>
                    <a:pt x="102" y="95"/>
                    <a:pt x="204" y="77"/>
                    <a:pt x="307" y="62"/>
                  </a:cubicBezTo>
                  <a:cubicBezTo>
                    <a:pt x="410" y="47"/>
                    <a:pt x="520" y="34"/>
                    <a:pt x="621" y="24"/>
                  </a:cubicBezTo>
                  <a:cubicBezTo>
                    <a:pt x="722" y="14"/>
                    <a:pt x="806" y="0"/>
                    <a:pt x="915" y="4"/>
                  </a:cubicBezTo>
                  <a:cubicBezTo>
                    <a:pt x="1024" y="8"/>
                    <a:pt x="1150" y="30"/>
                    <a:pt x="1273" y="49"/>
                  </a:cubicBezTo>
                  <a:cubicBezTo>
                    <a:pt x="1396" y="68"/>
                    <a:pt x="1523" y="94"/>
                    <a:pt x="1651" y="12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prstDash val="sysDot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3555" name="AutoShape 67"/>
          <p:cNvSpPr>
            <a:spLocks noChangeArrowheads="1"/>
          </p:cNvSpPr>
          <p:nvPr/>
        </p:nvSpPr>
        <p:spPr bwMode="auto">
          <a:xfrm>
            <a:off x="6972300" y="4279900"/>
            <a:ext cx="1954213" cy="8874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B.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The value of the argument, which is an address, is copied to the parameter.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60334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5" grpId="0" animBg="1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1908175" y="3133725"/>
            <a:ext cx="4764088" cy="2963863"/>
            <a:chOff x="1208" y="1974"/>
            <a:chExt cx="3001" cy="1867"/>
          </a:xfrm>
        </p:grpSpPr>
        <p:grpSp>
          <p:nvGrpSpPr>
            <p:cNvPr id="142355" name="Group 3"/>
            <p:cNvGrpSpPr>
              <a:grpSpLocks/>
            </p:cNvGrpSpPr>
            <p:nvPr/>
          </p:nvGrpSpPr>
          <p:grpSpPr bwMode="auto">
            <a:xfrm>
              <a:off x="1208" y="1974"/>
              <a:ext cx="3001" cy="1867"/>
              <a:chOff x="1208" y="1968"/>
              <a:chExt cx="3001" cy="1867"/>
            </a:xfrm>
          </p:grpSpPr>
          <p:sp>
            <p:nvSpPr>
              <p:cNvPr id="142361" name="Rectangle 4"/>
              <p:cNvSpPr>
                <a:spLocks noChangeArrowheads="1"/>
              </p:cNvSpPr>
              <p:nvPr/>
            </p:nvSpPr>
            <p:spPr bwMode="auto">
              <a:xfrm>
                <a:off x="1208" y="1968"/>
                <a:ext cx="3001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2362" name="Text Box 5"/>
              <p:cNvSpPr txBox="1">
                <a:spLocks noChangeArrowheads="1"/>
              </p:cNvSpPr>
              <p:nvPr/>
            </p:nvSpPr>
            <p:spPr bwMode="auto">
              <a:xfrm>
                <a:off x="1279" y="2516"/>
                <a:ext cx="8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arrayOne</a:t>
                </a:r>
              </a:p>
            </p:txBody>
          </p:sp>
          <p:grpSp>
            <p:nvGrpSpPr>
              <p:cNvPr id="142363" name="Group 6"/>
              <p:cNvGrpSpPr>
                <a:grpSpLocks/>
              </p:cNvGrpSpPr>
              <p:nvPr/>
            </p:nvGrpSpPr>
            <p:grpSpPr bwMode="auto">
              <a:xfrm>
                <a:off x="1390" y="2771"/>
                <a:ext cx="769" cy="404"/>
                <a:chOff x="1742" y="2528"/>
                <a:chExt cx="769" cy="404"/>
              </a:xfrm>
            </p:grpSpPr>
            <p:sp>
              <p:nvSpPr>
                <p:cNvPr id="142379" name="Rectangle 7"/>
                <p:cNvSpPr>
                  <a:spLocks noChangeArrowheads="1"/>
                </p:cNvSpPr>
                <p:nvPr/>
              </p:nvSpPr>
              <p:spPr bwMode="auto">
                <a:xfrm>
                  <a:off x="1742" y="2528"/>
                  <a:ext cx="456" cy="18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380" name="Oval 8"/>
                <p:cNvSpPr>
                  <a:spLocks noChangeArrowheads="1"/>
                </p:cNvSpPr>
                <p:nvPr/>
              </p:nvSpPr>
              <p:spPr bwMode="auto">
                <a:xfrm>
                  <a:off x="1904" y="2573"/>
                  <a:ext cx="89" cy="8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381" name="Freeform 9"/>
                <p:cNvSpPr>
                  <a:spLocks/>
                </p:cNvSpPr>
                <p:nvPr/>
              </p:nvSpPr>
              <p:spPr bwMode="auto">
                <a:xfrm>
                  <a:off x="1973" y="2612"/>
                  <a:ext cx="538" cy="320"/>
                </a:xfrm>
                <a:custGeom>
                  <a:avLst/>
                  <a:gdLst>
                    <a:gd name="T0" fmla="*/ 0 w 506"/>
                    <a:gd name="T1" fmla="*/ 0 h 320"/>
                    <a:gd name="T2" fmla="*/ 312 w 506"/>
                    <a:gd name="T3" fmla="*/ 0 h 320"/>
                    <a:gd name="T4" fmla="*/ 391 w 506"/>
                    <a:gd name="T5" fmla="*/ 32 h 320"/>
                    <a:gd name="T6" fmla="*/ 464 w 506"/>
                    <a:gd name="T7" fmla="*/ 115 h 320"/>
                    <a:gd name="T8" fmla="*/ 572 w 506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320"/>
                    <a:gd name="T17" fmla="*/ 506 w 506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320">
                      <a:moveTo>
                        <a:pt x="0" y="0"/>
                      </a:moveTo>
                      <a:lnTo>
                        <a:pt x="276" y="0"/>
                      </a:lnTo>
                      <a:lnTo>
                        <a:pt x="346" y="32"/>
                      </a:lnTo>
                      <a:lnTo>
                        <a:pt x="410" y="115"/>
                      </a:lnTo>
                      <a:lnTo>
                        <a:pt x="506" y="320"/>
                      </a:lnTo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2364" name="Group 10"/>
              <p:cNvGrpSpPr>
                <a:grpSpLocks/>
              </p:cNvGrpSpPr>
              <p:nvPr/>
            </p:nvGrpSpPr>
            <p:grpSpPr bwMode="auto">
              <a:xfrm>
                <a:off x="2112" y="3206"/>
                <a:ext cx="1928" cy="199"/>
                <a:chOff x="1459" y="2502"/>
                <a:chExt cx="3694" cy="307"/>
              </a:xfrm>
            </p:grpSpPr>
            <p:sp>
              <p:nvSpPr>
                <p:cNvPr id="142365" name="Rectangle 11"/>
                <p:cNvSpPr>
                  <a:spLocks noChangeArrowheads="1"/>
                </p:cNvSpPr>
                <p:nvPr/>
              </p:nvSpPr>
              <p:spPr bwMode="auto">
                <a:xfrm>
                  <a:off x="1459" y="2502"/>
                  <a:ext cx="3694" cy="307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366" name="Line 12"/>
                <p:cNvSpPr>
                  <a:spLocks noChangeShapeType="1"/>
                </p:cNvSpPr>
                <p:nvPr/>
              </p:nvSpPr>
              <p:spPr bwMode="auto">
                <a:xfrm>
                  <a:off x="175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67" name="Line 13"/>
                <p:cNvSpPr>
                  <a:spLocks noChangeShapeType="1"/>
                </p:cNvSpPr>
                <p:nvPr/>
              </p:nvSpPr>
              <p:spPr bwMode="auto">
                <a:xfrm>
                  <a:off x="206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68" name="Line 14"/>
                <p:cNvSpPr>
                  <a:spLocks noChangeShapeType="1"/>
                </p:cNvSpPr>
                <p:nvPr/>
              </p:nvSpPr>
              <p:spPr bwMode="auto">
                <a:xfrm>
                  <a:off x="2995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69" name="Line 15"/>
                <p:cNvSpPr>
                  <a:spLocks noChangeShapeType="1"/>
                </p:cNvSpPr>
                <p:nvPr/>
              </p:nvSpPr>
              <p:spPr bwMode="auto">
                <a:xfrm>
                  <a:off x="2377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0" name="Line 16"/>
                <p:cNvSpPr>
                  <a:spLocks noChangeShapeType="1"/>
                </p:cNvSpPr>
                <p:nvPr/>
              </p:nvSpPr>
              <p:spPr bwMode="auto">
                <a:xfrm>
                  <a:off x="2686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1" name="Line 17"/>
                <p:cNvSpPr>
                  <a:spLocks noChangeShapeType="1"/>
                </p:cNvSpPr>
                <p:nvPr/>
              </p:nvSpPr>
              <p:spPr bwMode="auto">
                <a:xfrm>
                  <a:off x="3921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2" name="Line 18"/>
                <p:cNvSpPr>
                  <a:spLocks noChangeShapeType="1"/>
                </p:cNvSpPr>
                <p:nvPr/>
              </p:nvSpPr>
              <p:spPr bwMode="auto">
                <a:xfrm>
                  <a:off x="4230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3" name="Line 19"/>
                <p:cNvSpPr>
                  <a:spLocks noChangeShapeType="1"/>
                </p:cNvSpPr>
                <p:nvPr/>
              </p:nvSpPr>
              <p:spPr bwMode="auto">
                <a:xfrm>
                  <a:off x="484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4" name="Line 20"/>
                <p:cNvSpPr>
                  <a:spLocks noChangeShapeType="1"/>
                </p:cNvSpPr>
                <p:nvPr/>
              </p:nvSpPr>
              <p:spPr bwMode="auto">
                <a:xfrm>
                  <a:off x="453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42375" name="Group 21"/>
                <p:cNvGrpSpPr>
                  <a:grpSpLocks/>
                </p:cNvGrpSpPr>
                <p:nvPr/>
              </p:nvGrpSpPr>
              <p:grpSpPr bwMode="auto">
                <a:xfrm>
                  <a:off x="3293" y="2636"/>
                  <a:ext cx="257" cy="51"/>
                  <a:chOff x="3293" y="2636"/>
                  <a:chExt cx="257" cy="51"/>
                </a:xfrm>
              </p:grpSpPr>
              <p:sp>
                <p:nvSpPr>
                  <p:cNvPr id="142376" name="Oval 22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289" y="2643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2377" name="Oval 23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396" y="2640"/>
                    <a:ext cx="48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2378" name="Oval 24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507" y="2642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grpSp>
          <p:nvGrpSpPr>
            <p:cNvPr id="142356" name="Group 25"/>
            <p:cNvGrpSpPr>
              <a:grpSpLocks/>
            </p:cNvGrpSpPr>
            <p:nvPr/>
          </p:nvGrpSpPr>
          <p:grpSpPr bwMode="auto">
            <a:xfrm>
              <a:off x="2241" y="2559"/>
              <a:ext cx="1482" cy="629"/>
              <a:chOff x="2241" y="2559"/>
              <a:chExt cx="1482" cy="629"/>
            </a:xfrm>
          </p:grpSpPr>
          <p:sp>
            <p:nvSpPr>
              <p:cNvPr id="142357" name="Rectangle 26"/>
              <p:cNvSpPr>
                <a:spLocks noChangeArrowheads="1"/>
              </p:cNvSpPr>
              <p:nvPr/>
            </p:nvSpPr>
            <p:spPr bwMode="auto">
              <a:xfrm>
                <a:off x="3141" y="2778"/>
                <a:ext cx="429" cy="1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358" name="Text Box 27"/>
              <p:cNvSpPr txBox="1">
                <a:spLocks noChangeArrowheads="1"/>
              </p:cNvSpPr>
              <p:nvPr/>
            </p:nvSpPr>
            <p:spPr bwMode="auto">
              <a:xfrm>
                <a:off x="3062" y="2559"/>
                <a:ext cx="66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number</a:t>
                </a:r>
              </a:p>
            </p:txBody>
          </p:sp>
          <p:sp>
            <p:nvSpPr>
              <p:cNvPr id="142359" name="Oval 28"/>
              <p:cNvSpPr>
                <a:spLocks noChangeArrowheads="1"/>
              </p:cNvSpPr>
              <p:nvPr/>
            </p:nvSpPr>
            <p:spPr bwMode="auto">
              <a:xfrm>
                <a:off x="3309" y="2823"/>
                <a:ext cx="83" cy="8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360" name="Freeform 29"/>
              <p:cNvSpPr>
                <a:spLocks/>
              </p:cNvSpPr>
              <p:nvPr/>
            </p:nvSpPr>
            <p:spPr bwMode="auto">
              <a:xfrm flipH="1">
                <a:off x="2241" y="2868"/>
                <a:ext cx="1088" cy="320"/>
              </a:xfrm>
              <a:custGeom>
                <a:avLst/>
                <a:gdLst>
                  <a:gd name="T0" fmla="*/ 0 w 506"/>
                  <a:gd name="T1" fmla="*/ 0 h 320"/>
                  <a:gd name="T2" fmla="*/ 1275 w 506"/>
                  <a:gd name="T3" fmla="*/ 0 h 320"/>
                  <a:gd name="T4" fmla="*/ 1600 w 506"/>
                  <a:gd name="T5" fmla="*/ 32 h 320"/>
                  <a:gd name="T6" fmla="*/ 1896 w 506"/>
                  <a:gd name="T7" fmla="*/ 115 h 320"/>
                  <a:gd name="T8" fmla="*/ 2339 w 50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6"/>
                  <a:gd name="T16" fmla="*/ 0 h 320"/>
                  <a:gd name="T17" fmla="*/ 506 w 50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6" h="320">
                    <a:moveTo>
                      <a:pt x="0" y="0"/>
                    </a:moveTo>
                    <a:lnTo>
                      <a:pt x="276" y="0"/>
                    </a:lnTo>
                    <a:lnTo>
                      <a:pt x="346" y="32"/>
                    </a:lnTo>
                    <a:lnTo>
                      <a:pt x="410" y="115"/>
                    </a:lnTo>
                    <a:lnTo>
                      <a:pt x="506" y="32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142339" name="Group 30"/>
          <p:cNvGrpSpPr>
            <a:grpSpLocks/>
          </p:cNvGrpSpPr>
          <p:nvPr/>
        </p:nvGrpSpPr>
        <p:grpSpPr bwMode="auto">
          <a:xfrm>
            <a:off x="2133600" y="3238500"/>
            <a:ext cx="4224338" cy="457200"/>
            <a:chOff x="1344" y="2040"/>
            <a:chExt cx="2661" cy="288"/>
          </a:xfrm>
        </p:grpSpPr>
        <p:sp>
          <p:nvSpPr>
            <p:cNvPr id="142353" name="Text Box 31"/>
            <p:cNvSpPr txBox="1">
              <a:spLocks noChangeArrowheads="1"/>
            </p:cNvSpPr>
            <p:nvPr/>
          </p:nvSpPr>
          <p:spPr bwMode="auto">
            <a:xfrm>
              <a:off x="1344" y="2040"/>
              <a:ext cx="2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ea typeface="MS PGothic" pitchFamily="34" charset="-128"/>
                </a:rPr>
                <a:t>While at           inside the method</a:t>
              </a:r>
              <a:endParaRPr lang="en-US" altLang="en-US" sz="2400">
                <a:solidFill>
                  <a:schemeClr val="tx2"/>
                </a:solidFill>
                <a:ea typeface="MS PGothic" pitchFamily="34" charset="-128"/>
              </a:endParaRPr>
            </a:p>
          </p:txBody>
        </p:sp>
        <p:sp>
          <p:nvSpPr>
            <p:cNvPr id="142354" name="Oval 32"/>
            <p:cNvSpPr>
              <a:spLocks noChangeArrowheads="1"/>
            </p:cNvSpPr>
            <p:nvPr/>
          </p:nvSpPr>
          <p:spPr bwMode="auto">
            <a:xfrm>
              <a:off x="2168" y="2074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C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42340" name="Rectangle 33"/>
          <p:cNvSpPr>
            <a:spLocks noChangeArrowheads="1"/>
          </p:cNvSpPr>
          <p:nvPr/>
        </p:nvSpPr>
        <p:spPr bwMode="auto">
          <a:xfrm>
            <a:off x="4418013" y="1079500"/>
            <a:ext cx="4540250" cy="1846263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2341" name="Rectangle 34"/>
          <p:cNvSpPr>
            <a:spLocks noGrp="1" noChangeArrowheads="1"/>
          </p:cNvSpPr>
          <p:nvPr>
            <p:ph type="title"/>
          </p:nvPr>
        </p:nvSpPr>
        <p:spPr>
          <a:xfrm>
            <a:off x="914400" y="25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Passing Arrays to Methods - 3</a:t>
            </a:r>
          </a:p>
        </p:txBody>
      </p:sp>
      <p:sp>
        <p:nvSpPr>
          <p:cNvPr id="142342" name="Rectangle 35"/>
          <p:cNvSpPr>
            <a:spLocks noChangeArrowheads="1"/>
          </p:cNvSpPr>
          <p:nvPr/>
        </p:nvSpPr>
        <p:spPr bwMode="auto">
          <a:xfrm>
            <a:off x="190500" y="1062038"/>
            <a:ext cx="3803650" cy="1846262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2343" name="Text Box 36"/>
          <p:cNvSpPr txBox="1">
            <a:spLocks noChangeArrowheads="1"/>
          </p:cNvSpPr>
          <p:nvPr/>
        </p:nvSpPr>
        <p:spPr bwMode="auto">
          <a:xfrm>
            <a:off x="225425" y="110807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2344" name="Text Box 37"/>
          <p:cNvSpPr txBox="1">
            <a:spLocks noChangeArrowheads="1"/>
          </p:cNvSpPr>
          <p:nvPr/>
        </p:nvSpPr>
        <p:spPr bwMode="auto">
          <a:xfrm>
            <a:off x="330200" y="5183188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State of Memory</a:t>
            </a:r>
            <a:endParaRPr lang="en-US" altLang="ja-JP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2345" name="Text Box 38"/>
          <p:cNvSpPr txBox="1">
            <a:spLocks noChangeArrowheads="1"/>
          </p:cNvSpPr>
          <p:nvPr/>
        </p:nvSpPr>
        <p:spPr bwMode="auto">
          <a:xfrm>
            <a:off x="357188" y="1670050"/>
            <a:ext cx="3338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minOne 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 searchMinimum(arrayOne);</a:t>
            </a:r>
            <a:r>
              <a:rPr lang="en-US" altLang="ja-JP" sz="16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altLang="ja-JP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2346" name="Text Box 39"/>
          <p:cNvSpPr txBox="1">
            <a:spLocks noChangeArrowheads="1"/>
          </p:cNvSpPr>
          <p:nvPr/>
        </p:nvSpPr>
        <p:spPr bwMode="auto">
          <a:xfrm>
            <a:off x="4406900" y="1168400"/>
            <a:ext cx="4456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public int searchMinimum(float[] number))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{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</p:txBody>
      </p:sp>
      <p:sp>
        <p:nvSpPr>
          <p:cNvPr id="142347" name="Line 40"/>
          <p:cNvSpPr>
            <a:spLocks noChangeShapeType="1"/>
          </p:cNvSpPr>
          <p:nvPr/>
        </p:nvSpPr>
        <p:spPr bwMode="auto">
          <a:xfrm>
            <a:off x="3552825" y="1095375"/>
            <a:ext cx="0" cy="833438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48" name="Line 41"/>
          <p:cNvSpPr>
            <a:spLocks noChangeShapeType="1"/>
          </p:cNvSpPr>
          <p:nvPr/>
        </p:nvSpPr>
        <p:spPr bwMode="auto">
          <a:xfrm flipV="1">
            <a:off x="3629025" y="1301750"/>
            <a:ext cx="854075" cy="619125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378325" y="1509713"/>
            <a:ext cx="4211638" cy="1069975"/>
            <a:chOff x="2758" y="951"/>
            <a:chExt cx="2653" cy="674"/>
          </a:xfrm>
        </p:grpSpPr>
        <p:sp>
          <p:nvSpPr>
            <p:cNvPr id="142351" name="Oval 43"/>
            <p:cNvSpPr>
              <a:spLocks noChangeArrowheads="1"/>
            </p:cNvSpPr>
            <p:nvPr/>
          </p:nvSpPr>
          <p:spPr bwMode="auto">
            <a:xfrm>
              <a:off x="5136" y="1263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C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2352" name="Line 44"/>
            <p:cNvSpPr>
              <a:spLocks noChangeShapeType="1"/>
            </p:cNvSpPr>
            <p:nvPr/>
          </p:nvSpPr>
          <p:spPr bwMode="auto">
            <a:xfrm>
              <a:off x="2758" y="951"/>
              <a:ext cx="1" cy="67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81" name="AutoShape 45"/>
          <p:cNvSpPr>
            <a:spLocks noChangeArrowheads="1"/>
          </p:cNvSpPr>
          <p:nvPr/>
        </p:nvSpPr>
        <p:spPr bwMode="auto">
          <a:xfrm>
            <a:off x="7200900" y="4268788"/>
            <a:ext cx="1597025" cy="8874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C.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The array is  accessed via </a:t>
            </a:r>
            <a:r>
              <a:rPr lang="en-US" altLang="ja-JP" sz="1400">
                <a:solidFill>
                  <a:schemeClr val="hlink"/>
                </a:solidFill>
                <a:latin typeface="Arial" charset="0"/>
                <a:ea typeface="ＭＳ Ｐゴシック" pitchFamily="34" charset="-128"/>
              </a:rPr>
              <a:t>number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inside the method.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76648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1" grpId="0" animBg="1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08"/>
          <p:cNvGrpSpPr>
            <a:grpSpLocks/>
          </p:cNvGrpSpPr>
          <p:nvPr/>
        </p:nvGrpSpPr>
        <p:grpSpPr bwMode="auto">
          <a:xfrm>
            <a:off x="1905000" y="3149600"/>
            <a:ext cx="4764088" cy="2963863"/>
            <a:chOff x="1200" y="1984"/>
            <a:chExt cx="3001" cy="1867"/>
          </a:xfrm>
        </p:grpSpPr>
        <p:sp>
          <p:nvSpPr>
            <p:cNvPr id="143408" name="Line 39"/>
            <p:cNvSpPr>
              <a:spLocks noChangeShapeType="1"/>
            </p:cNvSpPr>
            <p:nvPr/>
          </p:nvSpPr>
          <p:spPr bwMode="auto">
            <a:xfrm>
              <a:off x="1530" y="2085"/>
              <a:ext cx="1" cy="67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43409" name="Group 116"/>
            <p:cNvGrpSpPr>
              <a:grpSpLocks/>
            </p:cNvGrpSpPr>
            <p:nvPr/>
          </p:nvGrpSpPr>
          <p:grpSpPr bwMode="auto">
            <a:xfrm>
              <a:off x="1200" y="1984"/>
              <a:ext cx="3001" cy="1867"/>
              <a:chOff x="1208" y="1968"/>
              <a:chExt cx="3001" cy="1867"/>
            </a:xfrm>
          </p:grpSpPr>
          <p:sp>
            <p:nvSpPr>
              <p:cNvPr id="143412" name="Rectangle 117"/>
              <p:cNvSpPr>
                <a:spLocks noChangeArrowheads="1"/>
              </p:cNvSpPr>
              <p:nvPr/>
            </p:nvSpPr>
            <p:spPr bwMode="auto">
              <a:xfrm>
                <a:off x="1208" y="1968"/>
                <a:ext cx="3001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3413" name="Text Box 118"/>
              <p:cNvSpPr txBox="1">
                <a:spLocks noChangeArrowheads="1"/>
              </p:cNvSpPr>
              <p:nvPr/>
            </p:nvSpPr>
            <p:spPr bwMode="auto">
              <a:xfrm>
                <a:off x="1279" y="2516"/>
                <a:ext cx="8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arrayOne</a:t>
                </a:r>
              </a:p>
            </p:txBody>
          </p:sp>
          <p:grpSp>
            <p:nvGrpSpPr>
              <p:cNvPr id="143414" name="Group 119"/>
              <p:cNvGrpSpPr>
                <a:grpSpLocks/>
              </p:cNvGrpSpPr>
              <p:nvPr/>
            </p:nvGrpSpPr>
            <p:grpSpPr bwMode="auto">
              <a:xfrm>
                <a:off x="1390" y="2771"/>
                <a:ext cx="769" cy="404"/>
                <a:chOff x="1742" y="2528"/>
                <a:chExt cx="769" cy="404"/>
              </a:xfrm>
            </p:grpSpPr>
            <p:sp>
              <p:nvSpPr>
                <p:cNvPr id="14343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742" y="2528"/>
                  <a:ext cx="456" cy="18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31" name="Oval 121"/>
                <p:cNvSpPr>
                  <a:spLocks noChangeArrowheads="1"/>
                </p:cNvSpPr>
                <p:nvPr/>
              </p:nvSpPr>
              <p:spPr bwMode="auto">
                <a:xfrm>
                  <a:off x="1904" y="2573"/>
                  <a:ext cx="89" cy="8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32" name="Freeform 122"/>
                <p:cNvSpPr>
                  <a:spLocks/>
                </p:cNvSpPr>
                <p:nvPr/>
              </p:nvSpPr>
              <p:spPr bwMode="auto">
                <a:xfrm>
                  <a:off x="1973" y="2612"/>
                  <a:ext cx="538" cy="320"/>
                </a:xfrm>
                <a:custGeom>
                  <a:avLst/>
                  <a:gdLst>
                    <a:gd name="T0" fmla="*/ 0 w 506"/>
                    <a:gd name="T1" fmla="*/ 0 h 320"/>
                    <a:gd name="T2" fmla="*/ 312 w 506"/>
                    <a:gd name="T3" fmla="*/ 0 h 320"/>
                    <a:gd name="T4" fmla="*/ 391 w 506"/>
                    <a:gd name="T5" fmla="*/ 32 h 320"/>
                    <a:gd name="T6" fmla="*/ 464 w 506"/>
                    <a:gd name="T7" fmla="*/ 115 h 320"/>
                    <a:gd name="T8" fmla="*/ 572 w 506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320"/>
                    <a:gd name="T17" fmla="*/ 506 w 506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320">
                      <a:moveTo>
                        <a:pt x="0" y="0"/>
                      </a:moveTo>
                      <a:lnTo>
                        <a:pt x="276" y="0"/>
                      </a:lnTo>
                      <a:lnTo>
                        <a:pt x="346" y="32"/>
                      </a:lnTo>
                      <a:lnTo>
                        <a:pt x="410" y="115"/>
                      </a:lnTo>
                      <a:lnTo>
                        <a:pt x="506" y="320"/>
                      </a:lnTo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415" name="Group 123"/>
              <p:cNvGrpSpPr>
                <a:grpSpLocks/>
              </p:cNvGrpSpPr>
              <p:nvPr/>
            </p:nvGrpSpPr>
            <p:grpSpPr bwMode="auto">
              <a:xfrm>
                <a:off x="2112" y="3206"/>
                <a:ext cx="1928" cy="199"/>
                <a:chOff x="1459" y="2502"/>
                <a:chExt cx="3694" cy="307"/>
              </a:xfrm>
            </p:grpSpPr>
            <p:sp>
              <p:nvSpPr>
                <p:cNvPr id="14341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459" y="2502"/>
                  <a:ext cx="3694" cy="307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17" name="Line 125"/>
                <p:cNvSpPr>
                  <a:spLocks noChangeShapeType="1"/>
                </p:cNvSpPr>
                <p:nvPr/>
              </p:nvSpPr>
              <p:spPr bwMode="auto">
                <a:xfrm>
                  <a:off x="175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18" name="Line 126"/>
                <p:cNvSpPr>
                  <a:spLocks noChangeShapeType="1"/>
                </p:cNvSpPr>
                <p:nvPr/>
              </p:nvSpPr>
              <p:spPr bwMode="auto">
                <a:xfrm>
                  <a:off x="206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19" name="Line 127"/>
                <p:cNvSpPr>
                  <a:spLocks noChangeShapeType="1"/>
                </p:cNvSpPr>
                <p:nvPr/>
              </p:nvSpPr>
              <p:spPr bwMode="auto">
                <a:xfrm>
                  <a:off x="2995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0" name="Line 128"/>
                <p:cNvSpPr>
                  <a:spLocks noChangeShapeType="1"/>
                </p:cNvSpPr>
                <p:nvPr/>
              </p:nvSpPr>
              <p:spPr bwMode="auto">
                <a:xfrm>
                  <a:off x="2377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1" name="Line 129"/>
                <p:cNvSpPr>
                  <a:spLocks noChangeShapeType="1"/>
                </p:cNvSpPr>
                <p:nvPr/>
              </p:nvSpPr>
              <p:spPr bwMode="auto">
                <a:xfrm>
                  <a:off x="2686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2" name="Line 130"/>
                <p:cNvSpPr>
                  <a:spLocks noChangeShapeType="1"/>
                </p:cNvSpPr>
                <p:nvPr/>
              </p:nvSpPr>
              <p:spPr bwMode="auto">
                <a:xfrm>
                  <a:off x="3921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3" name="Line 131"/>
                <p:cNvSpPr>
                  <a:spLocks noChangeShapeType="1"/>
                </p:cNvSpPr>
                <p:nvPr/>
              </p:nvSpPr>
              <p:spPr bwMode="auto">
                <a:xfrm>
                  <a:off x="4230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4" name="Line 132"/>
                <p:cNvSpPr>
                  <a:spLocks noChangeShapeType="1"/>
                </p:cNvSpPr>
                <p:nvPr/>
              </p:nvSpPr>
              <p:spPr bwMode="auto">
                <a:xfrm>
                  <a:off x="484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5" name="Line 133"/>
                <p:cNvSpPr>
                  <a:spLocks noChangeShapeType="1"/>
                </p:cNvSpPr>
                <p:nvPr/>
              </p:nvSpPr>
              <p:spPr bwMode="auto">
                <a:xfrm>
                  <a:off x="453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43426" name="Group 134"/>
                <p:cNvGrpSpPr>
                  <a:grpSpLocks/>
                </p:cNvGrpSpPr>
                <p:nvPr/>
              </p:nvGrpSpPr>
              <p:grpSpPr bwMode="auto">
                <a:xfrm>
                  <a:off x="3293" y="2636"/>
                  <a:ext cx="257" cy="51"/>
                  <a:chOff x="3293" y="2636"/>
                  <a:chExt cx="257" cy="51"/>
                </a:xfrm>
              </p:grpSpPr>
              <p:sp>
                <p:nvSpPr>
                  <p:cNvPr id="143427" name="Oval 135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289" y="2643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428" name="Oval 136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396" y="2640"/>
                    <a:ext cx="48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429" name="Oval 137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507" y="2642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143410" name="Text Box 144"/>
            <p:cNvSpPr txBox="1">
              <a:spLocks noChangeArrowheads="1"/>
            </p:cNvSpPr>
            <p:nvPr/>
          </p:nvSpPr>
          <p:spPr bwMode="auto">
            <a:xfrm>
              <a:off x="1481" y="2085"/>
              <a:ext cx="2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ea typeface="MS PGothic" pitchFamily="34" charset="-128"/>
                </a:rPr>
                <a:t>At          after </a:t>
              </a:r>
              <a:r>
                <a:rPr lang="en-US" altLang="en-US" sz="2400">
                  <a:solidFill>
                    <a:schemeClr val="tx2"/>
                  </a:solidFill>
                  <a:ea typeface="MS PGothic" pitchFamily="34" charset="-128"/>
                </a:rPr>
                <a:t>searchMinimum</a:t>
              </a:r>
            </a:p>
          </p:txBody>
        </p:sp>
        <p:sp>
          <p:nvSpPr>
            <p:cNvPr id="143411" name="Oval 145"/>
            <p:cNvSpPr>
              <a:spLocks noChangeArrowheads="1"/>
            </p:cNvSpPr>
            <p:nvPr/>
          </p:nvSpPr>
          <p:spPr bwMode="auto">
            <a:xfrm>
              <a:off x="1850" y="2119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D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43363" name="Group 138"/>
          <p:cNvGrpSpPr>
            <a:grpSpLocks/>
          </p:cNvGrpSpPr>
          <p:nvPr/>
        </p:nvGrpSpPr>
        <p:grpSpPr bwMode="auto">
          <a:xfrm>
            <a:off x="3544888" y="4078288"/>
            <a:ext cx="2352675" cy="998537"/>
            <a:chOff x="2241" y="2559"/>
            <a:chExt cx="1482" cy="629"/>
          </a:xfrm>
        </p:grpSpPr>
        <p:sp>
          <p:nvSpPr>
            <p:cNvPr id="143404" name="Rectangle 139"/>
            <p:cNvSpPr>
              <a:spLocks noChangeArrowheads="1"/>
            </p:cNvSpPr>
            <p:nvPr/>
          </p:nvSpPr>
          <p:spPr bwMode="auto">
            <a:xfrm>
              <a:off x="3141" y="2778"/>
              <a:ext cx="429" cy="1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05" name="Text Box 140"/>
            <p:cNvSpPr txBox="1">
              <a:spLocks noChangeArrowheads="1"/>
            </p:cNvSpPr>
            <p:nvPr/>
          </p:nvSpPr>
          <p:spPr bwMode="auto">
            <a:xfrm>
              <a:off x="3062" y="2559"/>
              <a:ext cx="6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ea typeface="MS PGothic" pitchFamily="34" charset="-128"/>
                </a:rPr>
                <a:t>number</a:t>
              </a:r>
            </a:p>
          </p:txBody>
        </p:sp>
        <p:sp>
          <p:nvSpPr>
            <p:cNvPr id="143406" name="Oval 141"/>
            <p:cNvSpPr>
              <a:spLocks noChangeArrowheads="1"/>
            </p:cNvSpPr>
            <p:nvPr/>
          </p:nvSpPr>
          <p:spPr bwMode="auto">
            <a:xfrm>
              <a:off x="3309" y="2823"/>
              <a:ext cx="83" cy="8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07" name="Freeform 142"/>
            <p:cNvSpPr>
              <a:spLocks/>
            </p:cNvSpPr>
            <p:nvPr/>
          </p:nvSpPr>
          <p:spPr bwMode="auto">
            <a:xfrm flipH="1">
              <a:off x="2241" y="2868"/>
              <a:ext cx="1088" cy="320"/>
            </a:xfrm>
            <a:custGeom>
              <a:avLst/>
              <a:gdLst>
                <a:gd name="T0" fmla="*/ 0 w 506"/>
                <a:gd name="T1" fmla="*/ 0 h 320"/>
                <a:gd name="T2" fmla="*/ 1275 w 506"/>
                <a:gd name="T3" fmla="*/ 0 h 320"/>
                <a:gd name="T4" fmla="*/ 1600 w 506"/>
                <a:gd name="T5" fmla="*/ 32 h 320"/>
                <a:gd name="T6" fmla="*/ 1896 w 506"/>
                <a:gd name="T7" fmla="*/ 115 h 320"/>
                <a:gd name="T8" fmla="*/ 2339 w 506"/>
                <a:gd name="T9" fmla="*/ 32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320"/>
                <a:gd name="T17" fmla="*/ 506 w 506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320">
                  <a:moveTo>
                    <a:pt x="0" y="0"/>
                  </a:moveTo>
                  <a:lnTo>
                    <a:pt x="276" y="0"/>
                  </a:lnTo>
                  <a:lnTo>
                    <a:pt x="346" y="32"/>
                  </a:lnTo>
                  <a:lnTo>
                    <a:pt x="410" y="115"/>
                  </a:lnTo>
                  <a:lnTo>
                    <a:pt x="506" y="320"/>
                  </a:lnTo>
                </a:path>
              </a:pathLst>
            </a:custGeom>
            <a:noFill/>
            <a:ln w="19050">
              <a:solidFill>
                <a:schemeClr val="tx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43364" name="Rectangle 30"/>
          <p:cNvSpPr>
            <a:spLocks noChangeArrowheads="1"/>
          </p:cNvSpPr>
          <p:nvPr/>
        </p:nvSpPr>
        <p:spPr bwMode="auto">
          <a:xfrm>
            <a:off x="4418013" y="1079500"/>
            <a:ext cx="4540250" cy="1846263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3365" name="Rectangle 31"/>
          <p:cNvSpPr>
            <a:spLocks noGrp="1" noChangeArrowheads="1"/>
          </p:cNvSpPr>
          <p:nvPr>
            <p:ph type="title"/>
          </p:nvPr>
        </p:nvSpPr>
        <p:spPr>
          <a:xfrm>
            <a:off x="1228726" y="-35084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Passing Arrays to Methods - 4</a:t>
            </a:r>
          </a:p>
        </p:txBody>
      </p:sp>
      <p:sp>
        <p:nvSpPr>
          <p:cNvPr id="143366" name="Rectangle 32"/>
          <p:cNvSpPr>
            <a:spLocks noChangeArrowheads="1"/>
          </p:cNvSpPr>
          <p:nvPr/>
        </p:nvSpPr>
        <p:spPr bwMode="auto">
          <a:xfrm>
            <a:off x="190500" y="1062038"/>
            <a:ext cx="3803650" cy="1846262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3367" name="Text Box 33"/>
          <p:cNvSpPr txBox="1">
            <a:spLocks noChangeArrowheads="1"/>
          </p:cNvSpPr>
          <p:nvPr/>
        </p:nvSpPr>
        <p:spPr bwMode="auto">
          <a:xfrm>
            <a:off x="225425" y="110807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68" name="Text Box 34"/>
          <p:cNvSpPr txBox="1">
            <a:spLocks noChangeArrowheads="1"/>
          </p:cNvSpPr>
          <p:nvPr/>
        </p:nvSpPr>
        <p:spPr bwMode="auto">
          <a:xfrm>
            <a:off x="330200" y="5183188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State of Memory</a:t>
            </a:r>
            <a:endParaRPr lang="en-US" altLang="ja-JP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69" name="Text Box 35"/>
          <p:cNvSpPr txBox="1">
            <a:spLocks noChangeArrowheads="1"/>
          </p:cNvSpPr>
          <p:nvPr/>
        </p:nvSpPr>
        <p:spPr bwMode="auto">
          <a:xfrm>
            <a:off x="357188" y="1670050"/>
            <a:ext cx="3338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minOne 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 searchMinimum(arrayOne);</a:t>
            </a:r>
            <a:r>
              <a:rPr lang="en-US" altLang="ja-JP" sz="16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altLang="ja-JP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70" name="Text Box 36"/>
          <p:cNvSpPr txBox="1">
            <a:spLocks noChangeArrowheads="1"/>
          </p:cNvSpPr>
          <p:nvPr/>
        </p:nvSpPr>
        <p:spPr bwMode="auto">
          <a:xfrm>
            <a:off x="4406900" y="1168400"/>
            <a:ext cx="4456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public int searchMinimum(float[] number))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{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</p:txBody>
      </p:sp>
      <p:sp>
        <p:nvSpPr>
          <p:cNvPr id="143371" name="Line 37"/>
          <p:cNvSpPr>
            <a:spLocks noChangeShapeType="1"/>
          </p:cNvSpPr>
          <p:nvPr/>
        </p:nvSpPr>
        <p:spPr bwMode="auto">
          <a:xfrm>
            <a:off x="3552825" y="1095375"/>
            <a:ext cx="0" cy="833438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72" name="Line 38"/>
          <p:cNvSpPr>
            <a:spLocks noChangeShapeType="1"/>
          </p:cNvSpPr>
          <p:nvPr/>
        </p:nvSpPr>
        <p:spPr bwMode="auto">
          <a:xfrm flipV="1">
            <a:off x="3629025" y="1301750"/>
            <a:ext cx="854075" cy="619125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2949575" y="2095500"/>
            <a:ext cx="1441450" cy="641350"/>
            <a:chOff x="1858" y="1320"/>
            <a:chExt cx="908" cy="404"/>
          </a:xfrm>
        </p:grpSpPr>
        <p:sp>
          <p:nvSpPr>
            <p:cNvPr id="143401" name="Oval 41"/>
            <p:cNvSpPr>
              <a:spLocks noChangeArrowheads="1"/>
            </p:cNvSpPr>
            <p:nvPr/>
          </p:nvSpPr>
          <p:spPr bwMode="auto">
            <a:xfrm>
              <a:off x="1858" y="1434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D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 flipH="1" flipV="1">
              <a:off x="2267" y="1320"/>
              <a:ext cx="499" cy="32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223" y="1347"/>
              <a:ext cx="0" cy="377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7654" name="AutoShape 70"/>
          <p:cNvSpPr>
            <a:spLocks noChangeArrowheads="1"/>
          </p:cNvSpPr>
          <p:nvPr/>
        </p:nvSpPr>
        <p:spPr bwMode="auto">
          <a:xfrm>
            <a:off x="6845300" y="4278313"/>
            <a:ext cx="2197100" cy="8874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D.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The parameter is erased. The argument still points to the same object.</a:t>
            </a:r>
          </a:p>
        </p:txBody>
      </p: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1914525" y="3143250"/>
            <a:ext cx="4764088" cy="2963863"/>
            <a:chOff x="1200" y="1984"/>
            <a:chExt cx="3001" cy="1867"/>
          </a:xfrm>
        </p:grpSpPr>
        <p:sp>
          <p:nvSpPr>
            <p:cNvPr id="143376" name="Line 210"/>
            <p:cNvSpPr>
              <a:spLocks noChangeShapeType="1"/>
            </p:cNvSpPr>
            <p:nvPr/>
          </p:nvSpPr>
          <p:spPr bwMode="auto">
            <a:xfrm>
              <a:off x="1530" y="2085"/>
              <a:ext cx="1" cy="67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43377" name="Group 211"/>
            <p:cNvGrpSpPr>
              <a:grpSpLocks/>
            </p:cNvGrpSpPr>
            <p:nvPr/>
          </p:nvGrpSpPr>
          <p:grpSpPr bwMode="auto">
            <a:xfrm>
              <a:off x="1200" y="1984"/>
              <a:ext cx="3001" cy="1867"/>
              <a:chOff x="1208" y="1968"/>
              <a:chExt cx="3001" cy="1867"/>
            </a:xfrm>
          </p:grpSpPr>
          <p:sp>
            <p:nvSpPr>
              <p:cNvPr id="143380" name="Rectangle 212"/>
              <p:cNvSpPr>
                <a:spLocks noChangeArrowheads="1"/>
              </p:cNvSpPr>
              <p:nvPr/>
            </p:nvSpPr>
            <p:spPr bwMode="auto">
              <a:xfrm>
                <a:off x="1208" y="1968"/>
                <a:ext cx="3001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3381" name="Text Box 213"/>
              <p:cNvSpPr txBox="1">
                <a:spLocks noChangeArrowheads="1"/>
              </p:cNvSpPr>
              <p:nvPr/>
            </p:nvSpPr>
            <p:spPr bwMode="auto">
              <a:xfrm>
                <a:off x="1279" y="2516"/>
                <a:ext cx="8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arrayOne</a:t>
                </a:r>
              </a:p>
            </p:txBody>
          </p:sp>
          <p:grpSp>
            <p:nvGrpSpPr>
              <p:cNvPr id="143382" name="Group 214"/>
              <p:cNvGrpSpPr>
                <a:grpSpLocks/>
              </p:cNvGrpSpPr>
              <p:nvPr/>
            </p:nvGrpSpPr>
            <p:grpSpPr bwMode="auto">
              <a:xfrm>
                <a:off x="1390" y="2771"/>
                <a:ext cx="769" cy="404"/>
                <a:chOff x="1742" y="2528"/>
                <a:chExt cx="769" cy="404"/>
              </a:xfrm>
            </p:grpSpPr>
            <p:sp>
              <p:nvSpPr>
                <p:cNvPr id="143398" name="Rectangle 215"/>
                <p:cNvSpPr>
                  <a:spLocks noChangeArrowheads="1"/>
                </p:cNvSpPr>
                <p:nvPr/>
              </p:nvSpPr>
              <p:spPr bwMode="auto">
                <a:xfrm>
                  <a:off x="1742" y="2528"/>
                  <a:ext cx="456" cy="18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99" name="Oval 216"/>
                <p:cNvSpPr>
                  <a:spLocks noChangeArrowheads="1"/>
                </p:cNvSpPr>
                <p:nvPr/>
              </p:nvSpPr>
              <p:spPr bwMode="auto">
                <a:xfrm>
                  <a:off x="1904" y="2573"/>
                  <a:ext cx="89" cy="8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00" name="Freeform 217"/>
                <p:cNvSpPr>
                  <a:spLocks/>
                </p:cNvSpPr>
                <p:nvPr/>
              </p:nvSpPr>
              <p:spPr bwMode="auto">
                <a:xfrm>
                  <a:off x="1973" y="2612"/>
                  <a:ext cx="538" cy="320"/>
                </a:xfrm>
                <a:custGeom>
                  <a:avLst/>
                  <a:gdLst>
                    <a:gd name="T0" fmla="*/ 0 w 506"/>
                    <a:gd name="T1" fmla="*/ 0 h 320"/>
                    <a:gd name="T2" fmla="*/ 312 w 506"/>
                    <a:gd name="T3" fmla="*/ 0 h 320"/>
                    <a:gd name="T4" fmla="*/ 391 w 506"/>
                    <a:gd name="T5" fmla="*/ 32 h 320"/>
                    <a:gd name="T6" fmla="*/ 464 w 506"/>
                    <a:gd name="T7" fmla="*/ 115 h 320"/>
                    <a:gd name="T8" fmla="*/ 572 w 506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320"/>
                    <a:gd name="T17" fmla="*/ 506 w 506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320">
                      <a:moveTo>
                        <a:pt x="0" y="0"/>
                      </a:moveTo>
                      <a:lnTo>
                        <a:pt x="276" y="0"/>
                      </a:lnTo>
                      <a:lnTo>
                        <a:pt x="346" y="32"/>
                      </a:lnTo>
                      <a:lnTo>
                        <a:pt x="410" y="115"/>
                      </a:lnTo>
                      <a:lnTo>
                        <a:pt x="506" y="320"/>
                      </a:lnTo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383" name="Group 218"/>
              <p:cNvGrpSpPr>
                <a:grpSpLocks/>
              </p:cNvGrpSpPr>
              <p:nvPr/>
            </p:nvGrpSpPr>
            <p:grpSpPr bwMode="auto">
              <a:xfrm>
                <a:off x="2112" y="3206"/>
                <a:ext cx="1928" cy="199"/>
                <a:chOff x="1459" y="2502"/>
                <a:chExt cx="3694" cy="307"/>
              </a:xfrm>
            </p:grpSpPr>
            <p:sp>
              <p:nvSpPr>
                <p:cNvPr id="143384" name="Rectangle 219"/>
                <p:cNvSpPr>
                  <a:spLocks noChangeArrowheads="1"/>
                </p:cNvSpPr>
                <p:nvPr/>
              </p:nvSpPr>
              <p:spPr bwMode="auto">
                <a:xfrm>
                  <a:off x="1459" y="2502"/>
                  <a:ext cx="3694" cy="307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85" name="Line 220"/>
                <p:cNvSpPr>
                  <a:spLocks noChangeShapeType="1"/>
                </p:cNvSpPr>
                <p:nvPr/>
              </p:nvSpPr>
              <p:spPr bwMode="auto">
                <a:xfrm>
                  <a:off x="175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86" name="Line 221"/>
                <p:cNvSpPr>
                  <a:spLocks noChangeShapeType="1"/>
                </p:cNvSpPr>
                <p:nvPr/>
              </p:nvSpPr>
              <p:spPr bwMode="auto">
                <a:xfrm>
                  <a:off x="206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87" name="Line 222"/>
                <p:cNvSpPr>
                  <a:spLocks noChangeShapeType="1"/>
                </p:cNvSpPr>
                <p:nvPr/>
              </p:nvSpPr>
              <p:spPr bwMode="auto">
                <a:xfrm>
                  <a:off x="2995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88" name="Line 223"/>
                <p:cNvSpPr>
                  <a:spLocks noChangeShapeType="1"/>
                </p:cNvSpPr>
                <p:nvPr/>
              </p:nvSpPr>
              <p:spPr bwMode="auto">
                <a:xfrm>
                  <a:off x="2377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89" name="Line 224"/>
                <p:cNvSpPr>
                  <a:spLocks noChangeShapeType="1"/>
                </p:cNvSpPr>
                <p:nvPr/>
              </p:nvSpPr>
              <p:spPr bwMode="auto">
                <a:xfrm>
                  <a:off x="2686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90" name="Line 225"/>
                <p:cNvSpPr>
                  <a:spLocks noChangeShapeType="1"/>
                </p:cNvSpPr>
                <p:nvPr/>
              </p:nvSpPr>
              <p:spPr bwMode="auto">
                <a:xfrm>
                  <a:off x="3921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91" name="Line 226"/>
                <p:cNvSpPr>
                  <a:spLocks noChangeShapeType="1"/>
                </p:cNvSpPr>
                <p:nvPr/>
              </p:nvSpPr>
              <p:spPr bwMode="auto">
                <a:xfrm>
                  <a:off x="4230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92" name="Line 227"/>
                <p:cNvSpPr>
                  <a:spLocks noChangeShapeType="1"/>
                </p:cNvSpPr>
                <p:nvPr/>
              </p:nvSpPr>
              <p:spPr bwMode="auto">
                <a:xfrm>
                  <a:off x="484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93" name="Line 228"/>
                <p:cNvSpPr>
                  <a:spLocks noChangeShapeType="1"/>
                </p:cNvSpPr>
                <p:nvPr/>
              </p:nvSpPr>
              <p:spPr bwMode="auto">
                <a:xfrm>
                  <a:off x="453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43394" name="Group 229"/>
                <p:cNvGrpSpPr>
                  <a:grpSpLocks/>
                </p:cNvGrpSpPr>
                <p:nvPr/>
              </p:nvGrpSpPr>
              <p:grpSpPr bwMode="auto">
                <a:xfrm>
                  <a:off x="3293" y="2636"/>
                  <a:ext cx="257" cy="51"/>
                  <a:chOff x="3293" y="2636"/>
                  <a:chExt cx="257" cy="51"/>
                </a:xfrm>
              </p:grpSpPr>
              <p:sp>
                <p:nvSpPr>
                  <p:cNvPr id="143395" name="Oval 230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289" y="2643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396" name="Oval 231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396" y="2640"/>
                    <a:ext cx="48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397" name="Oval 232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507" y="2642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143378" name="Text Box 233"/>
            <p:cNvSpPr txBox="1">
              <a:spLocks noChangeArrowheads="1"/>
            </p:cNvSpPr>
            <p:nvPr/>
          </p:nvSpPr>
          <p:spPr bwMode="auto">
            <a:xfrm>
              <a:off x="1481" y="2085"/>
              <a:ext cx="2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ea typeface="MS PGothic" pitchFamily="34" charset="-128"/>
                </a:rPr>
                <a:t>At          after </a:t>
              </a:r>
              <a:r>
                <a:rPr lang="en-US" altLang="en-US" sz="2400">
                  <a:solidFill>
                    <a:schemeClr val="tx2"/>
                  </a:solidFill>
                  <a:ea typeface="MS PGothic" pitchFamily="34" charset="-128"/>
                </a:rPr>
                <a:t>searchMinimum</a:t>
              </a:r>
            </a:p>
          </p:txBody>
        </p:sp>
        <p:sp>
          <p:nvSpPr>
            <p:cNvPr id="143379" name="Oval 234"/>
            <p:cNvSpPr>
              <a:spLocks noChangeArrowheads="1"/>
            </p:cNvSpPr>
            <p:nvPr/>
          </p:nvSpPr>
          <p:spPr bwMode="auto">
            <a:xfrm>
              <a:off x="1850" y="2119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D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463680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54" grpId="0" animBg="1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BDA722-827B-437F-9D38-99866A7B53BA}" type="slidenum">
              <a:rPr lang="en-US" altLang="en-US" smtClean="0"/>
              <a:pPr eaLnBrk="1" hangingPunct="1"/>
              <a:t>147</a:t>
            </a:fld>
            <a:endParaRPr lang="en-US" alt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9009063" cy="860425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Returning Arrays from Methods (cont’d)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04800" y="1887538"/>
            <a:ext cx="7391400" cy="3749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dirty="0"/>
              <a:t>  public double[ ] </a:t>
            </a:r>
            <a:r>
              <a:rPr lang="en-US" altLang="en-US" sz="2000" dirty="0" err="1"/>
              <a:t>solveQuadratic</a:t>
            </a:r>
            <a:r>
              <a:rPr lang="en-US" altLang="en-US" sz="2000" dirty="0"/>
              <a:t>(double a, double b, double c)</a:t>
            </a:r>
          </a:p>
          <a:p>
            <a:r>
              <a:rPr lang="en-US" altLang="en-US" sz="2000" dirty="0"/>
              <a:t>  {</a:t>
            </a:r>
          </a:p>
          <a:p>
            <a:r>
              <a:rPr lang="en-US" altLang="en-US" sz="2000" dirty="0"/>
              <a:t>    double d = b * b </a:t>
            </a:r>
            <a:r>
              <a:rPr lang="en-US" altLang="en-US" sz="2000" b="1" dirty="0">
                <a:latin typeface="Courier New" pitchFamily="49" charset="0"/>
              </a:rPr>
              <a:t>-</a:t>
            </a:r>
            <a:r>
              <a:rPr lang="en-US" altLang="en-US" sz="2000" dirty="0"/>
              <a:t> 4 * a * c;</a:t>
            </a:r>
          </a:p>
          <a:p>
            <a:r>
              <a:rPr lang="en-US" altLang="en-US" sz="2000" dirty="0"/>
              <a:t>    if (d &lt; 0) return null;</a:t>
            </a:r>
          </a:p>
          <a:p>
            <a:endParaRPr lang="en-US" altLang="en-US" sz="2000" dirty="0"/>
          </a:p>
          <a:p>
            <a:r>
              <a:rPr lang="en-US" altLang="en-US" sz="2000" dirty="0"/>
              <a:t>    d = </a:t>
            </a:r>
            <a:r>
              <a:rPr lang="en-US" altLang="en-US" sz="2000" dirty="0" err="1"/>
              <a:t>Math.sqrt</a:t>
            </a:r>
            <a:r>
              <a:rPr lang="en-US" altLang="en-US" sz="2000" dirty="0"/>
              <a:t>(d);</a:t>
            </a:r>
          </a:p>
          <a:p>
            <a:endParaRPr lang="en-US" altLang="en-US" sz="2000" dirty="0"/>
          </a:p>
          <a:p>
            <a:r>
              <a:rPr lang="en-US" altLang="en-US" sz="2000" b="1" dirty="0"/>
              <a:t>    double[ ] roots = new double[2];</a:t>
            </a:r>
          </a:p>
          <a:p>
            <a:r>
              <a:rPr lang="en-US" altLang="en-US" sz="2000" b="1" dirty="0"/>
              <a:t>    roots[0] = (</a:t>
            </a:r>
            <a:r>
              <a:rPr lang="en-US" altLang="en-US" sz="2000" b="1" dirty="0">
                <a:latin typeface="Courier New" pitchFamily="49" charset="0"/>
              </a:rPr>
              <a:t>-</a:t>
            </a:r>
            <a:r>
              <a:rPr lang="en-US" altLang="en-US" sz="2000" b="1" dirty="0"/>
              <a:t>b </a:t>
            </a:r>
            <a:r>
              <a:rPr lang="en-US" altLang="en-US" sz="2000" b="1" dirty="0">
                <a:latin typeface="Courier New" pitchFamily="49" charset="0"/>
              </a:rPr>
              <a:t>-</a:t>
            </a:r>
            <a:r>
              <a:rPr lang="en-US" altLang="en-US" sz="2000" b="1" dirty="0"/>
              <a:t> d) / (2*a);</a:t>
            </a:r>
          </a:p>
          <a:p>
            <a:r>
              <a:rPr lang="en-US" altLang="en-US" sz="2000" b="1" dirty="0"/>
              <a:t>    roots[1] = (</a:t>
            </a:r>
            <a:r>
              <a:rPr lang="en-US" altLang="en-US" sz="2000" b="1" dirty="0">
                <a:latin typeface="Courier New" pitchFamily="49" charset="0"/>
              </a:rPr>
              <a:t>-</a:t>
            </a:r>
            <a:r>
              <a:rPr lang="en-US" altLang="en-US" sz="2000" b="1" dirty="0"/>
              <a:t>b + d) / (2*a);</a:t>
            </a:r>
          </a:p>
          <a:p>
            <a:r>
              <a:rPr lang="en-US" altLang="en-US" sz="2000" b="1" dirty="0"/>
              <a:t>    return roots;</a:t>
            </a:r>
          </a:p>
          <a:p>
            <a:r>
              <a:rPr lang="en-US" altLang="en-US" sz="2000" dirty="0"/>
              <a:t>  }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4514850" y="4325938"/>
            <a:ext cx="97155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4514850" y="5697538"/>
            <a:ext cx="97155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5486400" y="4325938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5392738" y="4478338"/>
            <a:ext cx="681037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019800" y="3810000"/>
            <a:ext cx="2971800" cy="1920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Or simply:</a:t>
            </a:r>
          </a:p>
          <a:p>
            <a:endParaRPr lang="en-US" altLang="en-US" sz="2000" dirty="0">
              <a:solidFill>
                <a:schemeClr val="bg1"/>
              </a:solidFill>
            </a:endParaRPr>
          </a:p>
          <a:p>
            <a:r>
              <a:rPr lang="en-US" altLang="en-US" sz="2000" b="1" dirty="0">
                <a:solidFill>
                  <a:schemeClr val="bg1"/>
                </a:solidFill>
              </a:rPr>
              <a:t>  return new double [ ]</a:t>
            </a:r>
          </a:p>
          <a:p>
            <a:r>
              <a:rPr lang="en-US" altLang="en-US" sz="2000" b="1" dirty="0">
                <a:solidFill>
                  <a:schemeClr val="bg1"/>
                </a:solidFill>
              </a:rPr>
              <a:t>    { (</a:t>
            </a:r>
            <a:r>
              <a:rPr lang="en-US" altLang="en-US" sz="2000" b="1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altLang="en-US" sz="2000" b="1" dirty="0">
                <a:solidFill>
                  <a:schemeClr val="bg1"/>
                </a:solidFill>
              </a:rPr>
              <a:t>b </a:t>
            </a:r>
            <a:r>
              <a:rPr lang="en-US" altLang="en-US" sz="2000" b="1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altLang="en-US" sz="2000" b="1" dirty="0">
                <a:solidFill>
                  <a:schemeClr val="bg1"/>
                </a:solidFill>
              </a:rPr>
              <a:t> d) / (2</a:t>
            </a:r>
            <a:r>
              <a:rPr lang="en-US" altLang="en-US" sz="2000" b="1" dirty="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000" b="1" dirty="0">
                <a:solidFill>
                  <a:schemeClr val="bg1"/>
                </a:solidFill>
              </a:rPr>
              <a:t>a),</a:t>
            </a:r>
          </a:p>
          <a:p>
            <a:r>
              <a:rPr lang="en-US" altLang="en-US" sz="2000" b="1" dirty="0">
                <a:solidFill>
                  <a:schemeClr val="bg1"/>
                </a:solidFill>
              </a:rPr>
              <a:t>      (</a:t>
            </a:r>
            <a:r>
              <a:rPr lang="en-US" altLang="en-US" sz="2000" b="1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altLang="en-US" sz="2000" b="1" dirty="0">
                <a:solidFill>
                  <a:schemeClr val="bg1"/>
                </a:solidFill>
              </a:rPr>
              <a:t>b + d) / (2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</a:rPr>
              <a:t>*</a:t>
            </a:r>
            <a:r>
              <a:rPr lang="en-US" altLang="en-US" sz="2000" b="1" dirty="0">
                <a:solidFill>
                  <a:schemeClr val="bg1"/>
                </a:solidFill>
              </a:rPr>
              <a:t>a) };</a:t>
            </a:r>
          </a:p>
          <a:p>
            <a:endParaRPr lang="en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9467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02703D-79B9-4B5F-8DCA-C0BCE75F4393}" type="slidenum">
              <a:rPr lang="en-US" altLang="en-US" smtClean="0"/>
              <a:pPr eaLnBrk="1" hangingPunct="1"/>
              <a:t>148</a:t>
            </a:fld>
            <a:endParaRPr lang="en-US" alt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828800" y="1676400"/>
            <a:ext cx="6477000" cy="38100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method(new double[] { 11.1 , 22.2 , 33,3 });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. . . . . .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void method(double[] a)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{ </a:t>
            </a:r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 . . . . . .</a:t>
            </a:r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}</a:t>
            </a:r>
          </a:p>
          <a:p>
            <a:pPr eaLnBrk="1" hangingPunct="1"/>
            <a:endParaRPr lang="en-US" alt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463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9B922B-21DF-446A-A4B6-05AB95B2DE05}" type="slidenum">
              <a:rPr lang="en-US" altLang="en-US" smtClean="0"/>
              <a:pPr eaLnBrk="1" hangingPunct="1"/>
              <a:t>149</a:t>
            </a:fld>
            <a:endParaRPr lang="en-US" altLang="en-US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61" y="3048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200" u="sng" dirty="0">
                <a:solidFill>
                  <a:srgbClr val="FF3300"/>
                </a:solidFill>
              </a:rPr>
              <a:t>multi-dimensional arrays: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/>
            <a:r>
              <a:rPr lang="en-US" altLang="en-US" sz="2000" b="1"/>
              <a:t>1D array (leftmost dimension) of 1D arrays (of 1D arrays…)</a:t>
            </a:r>
          </a:p>
          <a:p>
            <a:pPr eaLnBrk="1" hangingPunct="1"/>
            <a:r>
              <a:rPr lang="en-US" altLang="en-US" sz="2000" b="1"/>
              <a:t>the size may vary for each array element of the primary array:</a:t>
            </a:r>
          </a:p>
        </p:txBody>
      </p:sp>
      <p:grpSp>
        <p:nvGrpSpPr>
          <p:cNvPr id="146438" name="Group 19"/>
          <p:cNvGrpSpPr>
            <a:grpSpLocks/>
          </p:cNvGrpSpPr>
          <p:nvPr/>
        </p:nvGrpSpPr>
        <p:grpSpPr bwMode="auto">
          <a:xfrm>
            <a:off x="2865438" y="2895600"/>
            <a:ext cx="2468562" cy="1905000"/>
            <a:chOff x="1805" y="1996"/>
            <a:chExt cx="1277" cy="864"/>
          </a:xfrm>
        </p:grpSpPr>
        <p:sp>
          <p:nvSpPr>
            <p:cNvPr id="146439" name="Rectangle 4"/>
            <p:cNvSpPr>
              <a:spLocks noChangeArrowheads="1"/>
            </p:cNvSpPr>
            <p:nvPr/>
          </p:nvSpPr>
          <p:spPr bwMode="auto">
            <a:xfrm>
              <a:off x="1805" y="2176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0" name="Rectangle 5"/>
            <p:cNvSpPr>
              <a:spLocks noChangeArrowheads="1"/>
            </p:cNvSpPr>
            <p:nvPr/>
          </p:nvSpPr>
          <p:spPr bwMode="auto">
            <a:xfrm>
              <a:off x="1805" y="2348"/>
              <a:ext cx="173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1" name="Rectangle 6"/>
            <p:cNvSpPr>
              <a:spLocks noChangeArrowheads="1"/>
            </p:cNvSpPr>
            <p:nvPr/>
          </p:nvSpPr>
          <p:spPr bwMode="auto">
            <a:xfrm>
              <a:off x="1805" y="2521"/>
              <a:ext cx="173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2" name="Rectangle 7"/>
            <p:cNvSpPr>
              <a:spLocks noChangeArrowheads="1"/>
            </p:cNvSpPr>
            <p:nvPr/>
          </p:nvSpPr>
          <p:spPr bwMode="auto">
            <a:xfrm>
              <a:off x="2218" y="1996"/>
              <a:ext cx="173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3" name="Rectangle 8"/>
            <p:cNvSpPr>
              <a:spLocks noChangeArrowheads="1"/>
            </p:cNvSpPr>
            <p:nvPr/>
          </p:nvSpPr>
          <p:spPr bwMode="auto">
            <a:xfrm>
              <a:off x="2391" y="1996"/>
              <a:ext cx="173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4" name="Rectangle 9"/>
            <p:cNvSpPr>
              <a:spLocks noChangeArrowheads="1"/>
            </p:cNvSpPr>
            <p:nvPr/>
          </p:nvSpPr>
          <p:spPr bwMode="auto">
            <a:xfrm>
              <a:off x="2564" y="1996"/>
              <a:ext cx="172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5" name="Rectangle 10"/>
            <p:cNvSpPr>
              <a:spLocks noChangeArrowheads="1"/>
            </p:cNvSpPr>
            <p:nvPr/>
          </p:nvSpPr>
          <p:spPr bwMode="auto">
            <a:xfrm>
              <a:off x="2218" y="2336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6" name="Rectangle 11"/>
            <p:cNvSpPr>
              <a:spLocks noChangeArrowheads="1"/>
            </p:cNvSpPr>
            <p:nvPr/>
          </p:nvSpPr>
          <p:spPr bwMode="auto">
            <a:xfrm>
              <a:off x="2218" y="2688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7" name="Rectangle 12"/>
            <p:cNvSpPr>
              <a:spLocks noChangeArrowheads="1"/>
            </p:cNvSpPr>
            <p:nvPr/>
          </p:nvSpPr>
          <p:spPr bwMode="auto">
            <a:xfrm>
              <a:off x="2391" y="2688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8" name="Rectangle 13"/>
            <p:cNvSpPr>
              <a:spLocks noChangeArrowheads="1"/>
            </p:cNvSpPr>
            <p:nvPr/>
          </p:nvSpPr>
          <p:spPr bwMode="auto">
            <a:xfrm>
              <a:off x="2564" y="2688"/>
              <a:ext cx="172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9" name="Rectangle 14"/>
            <p:cNvSpPr>
              <a:spLocks noChangeArrowheads="1"/>
            </p:cNvSpPr>
            <p:nvPr/>
          </p:nvSpPr>
          <p:spPr bwMode="auto">
            <a:xfrm>
              <a:off x="2736" y="2688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0" name="Rectangle 15"/>
            <p:cNvSpPr>
              <a:spLocks noChangeArrowheads="1"/>
            </p:cNvSpPr>
            <p:nvPr/>
          </p:nvSpPr>
          <p:spPr bwMode="auto">
            <a:xfrm>
              <a:off x="2909" y="2688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1" name="Freeform 16"/>
            <p:cNvSpPr>
              <a:spLocks/>
            </p:cNvSpPr>
            <p:nvPr/>
          </p:nvSpPr>
          <p:spPr bwMode="auto">
            <a:xfrm>
              <a:off x="1898" y="2072"/>
              <a:ext cx="320" cy="185"/>
            </a:xfrm>
            <a:custGeom>
              <a:avLst/>
              <a:gdLst>
                <a:gd name="T0" fmla="*/ 0 w 800"/>
                <a:gd name="T1" fmla="*/ 0 h 464"/>
                <a:gd name="T2" fmla="*/ 0 w 800"/>
                <a:gd name="T3" fmla="*/ 0 h 464"/>
                <a:gd name="T4" fmla="*/ 0 w 800"/>
                <a:gd name="T5" fmla="*/ 0 h 464"/>
                <a:gd name="T6" fmla="*/ 0 w 800"/>
                <a:gd name="T7" fmla="*/ 0 h 464"/>
                <a:gd name="T8" fmla="*/ 0 w 800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464">
                  <a:moveTo>
                    <a:pt x="0" y="464"/>
                  </a:moveTo>
                  <a:cubicBezTo>
                    <a:pt x="32" y="456"/>
                    <a:pt x="128" y="456"/>
                    <a:pt x="192" y="416"/>
                  </a:cubicBezTo>
                  <a:cubicBezTo>
                    <a:pt x="256" y="376"/>
                    <a:pt x="323" y="285"/>
                    <a:pt x="384" y="224"/>
                  </a:cubicBezTo>
                  <a:cubicBezTo>
                    <a:pt x="445" y="163"/>
                    <a:pt x="491" y="85"/>
                    <a:pt x="560" y="48"/>
                  </a:cubicBezTo>
                  <a:cubicBezTo>
                    <a:pt x="629" y="11"/>
                    <a:pt x="750" y="10"/>
                    <a:pt x="800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2" name="Freeform 17"/>
            <p:cNvSpPr>
              <a:spLocks/>
            </p:cNvSpPr>
            <p:nvPr/>
          </p:nvSpPr>
          <p:spPr bwMode="auto">
            <a:xfrm flipV="1">
              <a:off x="1898" y="2596"/>
              <a:ext cx="320" cy="186"/>
            </a:xfrm>
            <a:custGeom>
              <a:avLst/>
              <a:gdLst>
                <a:gd name="T0" fmla="*/ 0 w 800"/>
                <a:gd name="T1" fmla="*/ 0 h 464"/>
                <a:gd name="T2" fmla="*/ 0 w 800"/>
                <a:gd name="T3" fmla="*/ 0 h 464"/>
                <a:gd name="T4" fmla="*/ 0 w 800"/>
                <a:gd name="T5" fmla="*/ 0 h 464"/>
                <a:gd name="T6" fmla="*/ 0 w 800"/>
                <a:gd name="T7" fmla="*/ 0 h 464"/>
                <a:gd name="T8" fmla="*/ 0 w 800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464">
                  <a:moveTo>
                    <a:pt x="0" y="464"/>
                  </a:moveTo>
                  <a:cubicBezTo>
                    <a:pt x="32" y="456"/>
                    <a:pt x="128" y="456"/>
                    <a:pt x="192" y="416"/>
                  </a:cubicBezTo>
                  <a:cubicBezTo>
                    <a:pt x="256" y="376"/>
                    <a:pt x="323" y="285"/>
                    <a:pt x="384" y="224"/>
                  </a:cubicBezTo>
                  <a:cubicBezTo>
                    <a:pt x="445" y="163"/>
                    <a:pt x="491" y="85"/>
                    <a:pt x="560" y="48"/>
                  </a:cubicBezTo>
                  <a:cubicBezTo>
                    <a:pt x="629" y="11"/>
                    <a:pt x="750" y="10"/>
                    <a:pt x="800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3" name="Line 18"/>
            <p:cNvSpPr>
              <a:spLocks noChangeShapeType="1"/>
            </p:cNvSpPr>
            <p:nvPr/>
          </p:nvSpPr>
          <p:spPr bwMode="auto">
            <a:xfrm>
              <a:off x="1898" y="2424"/>
              <a:ext cx="31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3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686800" cy="6556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What does it mean to create an object?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/>
              <a:t>An object is a chunk of memory: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holds field values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holds an associated object type </a:t>
            </a:r>
          </a:p>
          <a:p>
            <a:pPr lvl="1">
              <a:buFont typeface="Wingdings" charset="0"/>
              <a:buChar char="n"/>
              <a:defRPr/>
            </a:pPr>
            <a:endParaRPr lang="en-US"/>
          </a:p>
          <a:p>
            <a:pPr>
              <a:buFont typeface="Wingdings" charset="0"/>
              <a:buChar char="p"/>
              <a:defRPr/>
            </a:pPr>
            <a:r>
              <a:rPr lang="en-US"/>
              <a:t>All objects of the same type share code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they all have same object type, but can have different field values.</a:t>
            </a:r>
          </a:p>
        </p:txBody>
      </p:sp>
    </p:spTree>
    <p:extLst>
      <p:ext uri="{BB962C8B-B14F-4D97-AF65-F5344CB8AC3E}">
        <p14:creationId xmlns:p14="http://schemas.microsoft.com/office/powerpoint/2010/main" val="281478748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Two-Dimensional Arrays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6445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Two-dimensional arrays are useful in representing tabular information.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752600"/>
            <a:ext cx="584358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3800"/>
            <a:ext cx="40894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4038600"/>
            <a:ext cx="38512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399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Declaring and Creating a 2-D Array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34975" y="1193800"/>
            <a:ext cx="85105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>
                <a:srgbClr val="724063"/>
              </a:buClr>
              <a:buSzPct val="90000"/>
            </a:pPr>
            <a:r>
              <a:rPr lang="en-US" altLang="en-US">
                <a:solidFill>
                  <a:srgbClr val="0033CC"/>
                </a:solidFill>
                <a:ea typeface="MS PGothic" pitchFamily="34" charset="-128"/>
              </a:rPr>
              <a:t>Declaration</a:t>
            </a:r>
            <a:br>
              <a:rPr lang="en-US" altLang="en-US">
                <a:latin typeface="Tahoma" pitchFamily="34" charset="0"/>
                <a:ea typeface="MS PGothic" pitchFamily="34" charset="-128"/>
              </a:rPr>
            </a:br>
            <a:endParaRPr lang="en-US" altLang="en-US">
              <a:latin typeface="Courier New" pitchFamily="49" charset="0"/>
              <a:ea typeface="MS PGothic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altLang="en-US">
                <a:latin typeface="Courier New" pitchFamily="49" charset="0"/>
                <a:ea typeface="MS PGothic" pitchFamily="34" charset="-128"/>
              </a:rPr>
              <a:t>&lt;data type&gt; [][] &lt;variable&gt;</a:t>
            </a:r>
            <a:r>
              <a:rPr lang="en-US" altLang="en-US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>
                <a:latin typeface="Courier New" pitchFamily="49" charset="0"/>
                <a:ea typeface="MS PGothic" pitchFamily="34" charset="-128"/>
              </a:rPr>
              <a:t> //variation 1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altLang="en-US">
                <a:latin typeface="Courier New" pitchFamily="49" charset="0"/>
                <a:ea typeface="MS PGothic" pitchFamily="34" charset="-128"/>
              </a:rPr>
              <a:t>&lt;data type&gt;   &lt;variable&gt;[][]</a:t>
            </a:r>
            <a:r>
              <a:rPr lang="en-US" altLang="en-US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>
                <a:latin typeface="Courier New" pitchFamily="49" charset="0"/>
                <a:ea typeface="MS PGothic" pitchFamily="34" charset="-128"/>
              </a:rPr>
              <a:t> //variation 2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>
                <a:srgbClr val="724063"/>
              </a:buClr>
              <a:buSzPct val="90000"/>
            </a:pPr>
            <a:r>
              <a:rPr lang="en-US" altLang="en-US">
                <a:solidFill>
                  <a:srgbClr val="0033CC"/>
                </a:solidFill>
                <a:ea typeface="MS PGothic" pitchFamily="34" charset="-128"/>
              </a:rPr>
              <a:t>Creation</a:t>
            </a:r>
            <a:endParaRPr lang="en-US" altLang="en-US">
              <a:latin typeface="Courier New" pitchFamily="49" charset="0"/>
              <a:ea typeface="MS PGothic" pitchFamily="34" charset="-128"/>
            </a:endParaRPr>
          </a:p>
          <a:p>
            <a:pPr lvl="2" eaLnBrk="1" hangingPunct="1">
              <a:lnSpc>
                <a:spcPct val="65000"/>
              </a:lnSpc>
              <a:spcBef>
                <a:spcPct val="100000"/>
              </a:spcBef>
              <a:buClr>
                <a:srgbClr val="724063"/>
              </a:buClr>
              <a:buSzPct val="90000"/>
            </a:pPr>
            <a:r>
              <a:rPr lang="en-US" altLang="en-US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>
                <a:latin typeface="Courier New" pitchFamily="49" charset="0"/>
                <a:ea typeface="MS PGothic" pitchFamily="34" charset="-128"/>
              </a:rPr>
              <a:t>&lt;variable&gt;  = new &lt;data type&gt; [ &lt;size1&gt; ][ &lt;size2&gt; ]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>
                <a:srgbClr val="724063"/>
              </a:buClr>
              <a:buSzPct val="90000"/>
            </a:pPr>
            <a:r>
              <a:rPr lang="en-US" altLang="en-US">
                <a:solidFill>
                  <a:srgbClr val="0033CC"/>
                </a:solidFill>
                <a:ea typeface="MS PGothic" pitchFamily="34" charset="-128"/>
              </a:rPr>
              <a:t>Example</a:t>
            </a:r>
            <a:r>
              <a:rPr lang="en-US" altLang="en-US"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altLang="en-US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2263" y="4535488"/>
            <a:ext cx="3589337" cy="1422400"/>
            <a:chOff x="1375" y="2368"/>
            <a:chExt cx="2895" cy="661"/>
          </a:xfrm>
        </p:grpSpPr>
        <p:sp>
          <p:nvSpPr>
            <p:cNvPr id="148544" name="Rectangle 5"/>
            <p:cNvSpPr>
              <a:spLocks noChangeArrowheads="1"/>
            </p:cNvSpPr>
            <p:nvPr/>
          </p:nvSpPr>
          <p:spPr bwMode="auto">
            <a:xfrm>
              <a:off x="1375" y="2368"/>
              <a:ext cx="2895" cy="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45" name="Rectangle 6"/>
            <p:cNvSpPr>
              <a:spLocks noChangeArrowheads="1"/>
            </p:cNvSpPr>
            <p:nvPr/>
          </p:nvSpPr>
          <p:spPr bwMode="auto">
            <a:xfrm>
              <a:off x="1425" y="2431"/>
              <a:ext cx="273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double[][] payScaleTable;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payScaleTable 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= new double[4][5];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3814763"/>
            <a:ext cx="4457700" cy="2228850"/>
            <a:chOff x="2517" y="2403"/>
            <a:chExt cx="2808" cy="1404"/>
          </a:xfrm>
        </p:grpSpPr>
        <p:sp>
          <p:nvSpPr>
            <p:cNvPr id="148486" name="Rectangle 8"/>
            <p:cNvSpPr>
              <a:spLocks noChangeArrowheads="1"/>
            </p:cNvSpPr>
            <p:nvPr/>
          </p:nvSpPr>
          <p:spPr bwMode="auto">
            <a:xfrm>
              <a:off x="4971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87" name="Rectangle 9"/>
            <p:cNvSpPr>
              <a:spLocks noChangeArrowheads="1"/>
            </p:cNvSpPr>
            <p:nvPr/>
          </p:nvSpPr>
          <p:spPr bwMode="auto">
            <a:xfrm>
              <a:off x="4617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88" name="Rectangle 10"/>
            <p:cNvSpPr>
              <a:spLocks noChangeArrowheads="1"/>
            </p:cNvSpPr>
            <p:nvPr/>
          </p:nvSpPr>
          <p:spPr bwMode="auto">
            <a:xfrm>
              <a:off x="4263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89" name="Rectangle 11"/>
            <p:cNvSpPr>
              <a:spLocks noChangeArrowheads="1"/>
            </p:cNvSpPr>
            <p:nvPr/>
          </p:nvSpPr>
          <p:spPr bwMode="auto">
            <a:xfrm>
              <a:off x="3909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0" name="Rectangle 12"/>
            <p:cNvSpPr>
              <a:spLocks noChangeArrowheads="1"/>
            </p:cNvSpPr>
            <p:nvPr/>
          </p:nvSpPr>
          <p:spPr bwMode="auto">
            <a:xfrm>
              <a:off x="3555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1" name="Rectangle 13"/>
            <p:cNvSpPr>
              <a:spLocks noChangeArrowheads="1"/>
            </p:cNvSpPr>
            <p:nvPr/>
          </p:nvSpPr>
          <p:spPr bwMode="auto">
            <a:xfrm>
              <a:off x="3201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148492" name="Rectangle 14"/>
            <p:cNvSpPr>
              <a:spLocks noChangeArrowheads="1"/>
            </p:cNvSpPr>
            <p:nvPr/>
          </p:nvSpPr>
          <p:spPr bwMode="auto">
            <a:xfrm>
              <a:off x="4971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3" name="Rectangle 15"/>
            <p:cNvSpPr>
              <a:spLocks noChangeArrowheads="1"/>
            </p:cNvSpPr>
            <p:nvPr/>
          </p:nvSpPr>
          <p:spPr bwMode="auto">
            <a:xfrm>
              <a:off x="4617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4" name="Rectangle 16"/>
            <p:cNvSpPr>
              <a:spLocks noChangeArrowheads="1"/>
            </p:cNvSpPr>
            <p:nvPr/>
          </p:nvSpPr>
          <p:spPr bwMode="auto">
            <a:xfrm>
              <a:off x="4263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5" name="Rectangle 17"/>
            <p:cNvSpPr>
              <a:spLocks noChangeArrowheads="1"/>
            </p:cNvSpPr>
            <p:nvPr/>
          </p:nvSpPr>
          <p:spPr bwMode="auto">
            <a:xfrm>
              <a:off x="3909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6" name="Rectangle 18"/>
            <p:cNvSpPr>
              <a:spLocks noChangeArrowheads="1"/>
            </p:cNvSpPr>
            <p:nvPr/>
          </p:nvSpPr>
          <p:spPr bwMode="auto">
            <a:xfrm>
              <a:off x="3555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7" name="Rectangle 19"/>
            <p:cNvSpPr>
              <a:spLocks noChangeArrowheads="1"/>
            </p:cNvSpPr>
            <p:nvPr/>
          </p:nvSpPr>
          <p:spPr bwMode="auto">
            <a:xfrm>
              <a:off x="3201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148498" name="Rectangle 20"/>
            <p:cNvSpPr>
              <a:spLocks noChangeArrowheads="1"/>
            </p:cNvSpPr>
            <p:nvPr/>
          </p:nvSpPr>
          <p:spPr bwMode="auto">
            <a:xfrm>
              <a:off x="4971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9" name="Rectangle 21"/>
            <p:cNvSpPr>
              <a:spLocks noChangeArrowheads="1"/>
            </p:cNvSpPr>
            <p:nvPr/>
          </p:nvSpPr>
          <p:spPr bwMode="auto">
            <a:xfrm>
              <a:off x="4617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0" name="Rectangle 22"/>
            <p:cNvSpPr>
              <a:spLocks noChangeArrowheads="1"/>
            </p:cNvSpPr>
            <p:nvPr/>
          </p:nvSpPr>
          <p:spPr bwMode="auto">
            <a:xfrm>
              <a:off x="4263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1" name="Rectangle 23"/>
            <p:cNvSpPr>
              <a:spLocks noChangeArrowheads="1"/>
            </p:cNvSpPr>
            <p:nvPr/>
          </p:nvSpPr>
          <p:spPr bwMode="auto">
            <a:xfrm>
              <a:off x="3909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2" name="Rectangle 24"/>
            <p:cNvSpPr>
              <a:spLocks noChangeArrowheads="1"/>
            </p:cNvSpPr>
            <p:nvPr/>
          </p:nvSpPr>
          <p:spPr bwMode="auto">
            <a:xfrm>
              <a:off x="3555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3" name="Rectangle 25"/>
            <p:cNvSpPr>
              <a:spLocks noChangeArrowheads="1"/>
            </p:cNvSpPr>
            <p:nvPr/>
          </p:nvSpPr>
          <p:spPr bwMode="auto">
            <a:xfrm>
              <a:off x="3201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148504" name="Rectangle 26"/>
            <p:cNvSpPr>
              <a:spLocks noChangeArrowheads="1"/>
            </p:cNvSpPr>
            <p:nvPr/>
          </p:nvSpPr>
          <p:spPr bwMode="auto">
            <a:xfrm>
              <a:off x="4971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5" name="Rectangle 27"/>
            <p:cNvSpPr>
              <a:spLocks noChangeArrowheads="1"/>
            </p:cNvSpPr>
            <p:nvPr/>
          </p:nvSpPr>
          <p:spPr bwMode="auto">
            <a:xfrm>
              <a:off x="4617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6" name="Rectangle 28"/>
            <p:cNvSpPr>
              <a:spLocks noChangeArrowheads="1"/>
            </p:cNvSpPr>
            <p:nvPr/>
          </p:nvSpPr>
          <p:spPr bwMode="auto">
            <a:xfrm>
              <a:off x="4263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7" name="Rectangle 29"/>
            <p:cNvSpPr>
              <a:spLocks noChangeArrowheads="1"/>
            </p:cNvSpPr>
            <p:nvPr/>
          </p:nvSpPr>
          <p:spPr bwMode="auto">
            <a:xfrm>
              <a:off x="3909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8" name="Rectangle 30"/>
            <p:cNvSpPr>
              <a:spLocks noChangeArrowheads="1"/>
            </p:cNvSpPr>
            <p:nvPr/>
          </p:nvSpPr>
          <p:spPr bwMode="auto">
            <a:xfrm>
              <a:off x="3555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9" name="Rectangle 31"/>
            <p:cNvSpPr>
              <a:spLocks noChangeArrowheads="1"/>
            </p:cNvSpPr>
            <p:nvPr/>
          </p:nvSpPr>
          <p:spPr bwMode="auto">
            <a:xfrm>
              <a:off x="3201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0</a:t>
              </a:r>
            </a:p>
          </p:txBody>
        </p:sp>
        <p:sp>
          <p:nvSpPr>
            <p:cNvPr id="148510" name="Rectangle 32"/>
            <p:cNvSpPr>
              <a:spLocks noChangeArrowheads="1"/>
            </p:cNvSpPr>
            <p:nvPr/>
          </p:nvSpPr>
          <p:spPr bwMode="auto">
            <a:xfrm>
              <a:off x="4971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148511" name="Rectangle 33"/>
            <p:cNvSpPr>
              <a:spLocks noChangeArrowheads="1"/>
            </p:cNvSpPr>
            <p:nvPr/>
          </p:nvSpPr>
          <p:spPr bwMode="auto">
            <a:xfrm>
              <a:off x="4617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148512" name="Rectangle 34"/>
            <p:cNvSpPr>
              <a:spLocks noChangeArrowheads="1"/>
            </p:cNvSpPr>
            <p:nvPr/>
          </p:nvSpPr>
          <p:spPr bwMode="auto">
            <a:xfrm>
              <a:off x="4263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148513" name="Rectangle 35"/>
            <p:cNvSpPr>
              <a:spLocks noChangeArrowheads="1"/>
            </p:cNvSpPr>
            <p:nvPr/>
          </p:nvSpPr>
          <p:spPr bwMode="auto">
            <a:xfrm>
              <a:off x="3909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148514" name="Rectangle 36"/>
            <p:cNvSpPr>
              <a:spLocks noChangeArrowheads="1"/>
            </p:cNvSpPr>
            <p:nvPr/>
          </p:nvSpPr>
          <p:spPr bwMode="auto">
            <a:xfrm>
              <a:off x="3555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0</a:t>
              </a:r>
            </a:p>
          </p:txBody>
        </p:sp>
        <p:sp>
          <p:nvSpPr>
            <p:cNvPr id="148515" name="Rectangle 37"/>
            <p:cNvSpPr>
              <a:spLocks noChangeArrowheads="1"/>
            </p:cNvSpPr>
            <p:nvPr/>
          </p:nvSpPr>
          <p:spPr bwMode="auto">
            <a:xfrm>
              <a:off x="3201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16" name="Line 38"/>
            <p:cNvSpPr>
              <a:spLocks noChangeShapeType="1"/>
            </p:cNvSpPr>
            <p:nvPr/>
          </p:nvSpPr>
          <p:spPr bwMode="auto">
            <a:xfrm>
              <a:off x="3201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17" name="Line 39"/>
            <p:cNvSpPr>
              <a:spLocks noChangeShapeType="1"/>
            </p:cNvSpPr>
            <p:nvPr/>
          </p:nvSpPr>
          <p:spPr bwMode="auto">
            <a:xfrm>
              <a:off x="3201" y="2556"/>
              <a:ext cx="0" cy="2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18" name="Line 40"/>
            <p:cNvSpPr>
              <a:spLocks noChangeShapeType="1"/>
            </p:cNvSpPr>
            <p:nvPr/>
          </p:nvSpPr>
          <p:spPr bwMode="auto">
            <a:xfrm>
              <a:off x="5325" y="2556"/>
              <a:ext cx="0" cy="2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19" name="Line 41"/>
            <p:cNvSpPr>
              <a:spLocks noChangeShapeType="1"/>
            </p:cNvSpPr>
            <p:nvPr/>
          </p:nvSpPr>
          <p:spPr bwMode="auto">
            <a:xfrm>
              <a:off x="3555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0" name="Line 42"/>
            <p:cNvSpPr>
              <a:spLocks noChangeShapeType="1"/>
            </p:cNvSpPr>
            <p:nvPr/>
          </p:nvSpPr>
          <p:spPr bwMode="auto">
            <a:xfrm>
              <a:off x="3201" y="2808"/>
              <a:ext cx="0" cy="2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1" name="Line 43"/>
            <p:cNvSpPr>
              <a:spLocks noChangeShapeType="1"/>
            </p:cNvSpPr>
            <p:nvPr/>
          </p:nvSpPr>
          <p:spPr bwMode="auto">
            <a:xfrm>
              <a:off x="3909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2" name="Line 44"/>
            <p:cNvSpPr>
              <a:spLocks noChangeShapeType="1"/>
            </p:cNvSpPr>
            <p:nvPr/>
          </p:nvSpPr>
          <p:spPr bwMode="auto">
            <a:xfrm>
              <a:off x="4263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3" name="Line 45"/>
            <p:cNvSpPr>
              <a:spLocks noChangeShapeType="1"/>
            </p:cNvSpPr>
            <p:nvPr/>
          </p:nvSpPr>
          <p:spPr bwMode="auto">
            <a:xfrm>
              <a:off x="3909" y="2808"/>
              <a:ext cx="0" cy="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4" name="Line 46"/>
            <p:cNvSpPr>
              <a:spLocks noChangeShapeType="1"/>
            </p:cNvSpPr>
            <p:nvPr/>
          </p:nvSpPr>
          <p:spPr bwMode="auto">
            <a:xfrm>
              <a:off x="4617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5" name="Line 47"/>
            <p:cNvSpPr>
              <a:spLocks noChangeShapeType="1"/>
            </p:cNvSpPr>
            <p:nvPr/>
          </p:nvSpPr>
          <p:spPr bwMode="auto">
            <a:xfrm>
              <a:off x="4263" y="2808"/>
              <a:ext cx="0" cy="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6" name="Line 48"/>
            <p:cNvSpPr>
              <a:spLocks noChangeShapeType="1"/>
            </p:cNvSpPr>
            <p:nvPr/>
          </p:nvSpPr>
          <p:spPr bwMode="auto">
            <a:xfrm>
              <a:off x="4971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7" name="Line 49"/>
            <p:cNvSpPr>
              <a:spLocks noChangeShapeType="1"/>
            </p:cNvSpPr>
            <p:nvPr/>
          </p:nvSpPr>
          <p:spPr bwMode="auto">
            <a:xfrm>
              <a:off x="4617" y="2808"/>
              <a:ext cx="0" cy="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8" name="Line 50"/>
            <p:cNvSpPr>
              <a:spLocks noChangeShapeType="1"/>
            </p:cNvSpPr>
            <p:nvPr/>
          </p:nvSpPr>
          <p:spPr bwMode="auto">
            <a:xfrm>
              <a:off x="4971" y="2808"/>
              <a:ext cx="0" cy="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9" name="Line 51"/>
            <p:cNvSpPr>
              <a:spLocks noChangeShapeType="1"/>
            </p:cNvSpPr>
            <p:nvPr/>
          </p:nvSpPr>
          <p:spPr bwMode="auto">
            <a:xfrm>
              <a:off x="3201" y="3060"/>
              <a:ext cx="0" cy="25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0" name="Line 52"/>
            <p:cNvSpPr>
              <a:spLocks noChangeShapeType="1"/>
            </p:cNvSpPr>
            <p:nvPr/>
          </p:nvSpPr>
          <p:spPr bwMode="auto">
            <a:xfrm>
              <a:off x="3555" y="3060"/>
              <a:ext cx="17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1" name="Line 53"/>
            <p:cNvSpPr>
              <a:spLocks noChangeShapeType="1"/>
            </p:cNvSpPr>
            <p:nvPr/>
          </p:nvSpPr>
          <p:spPr bwMode="auto">
            <a:xfrm>
              <a:off x="3201" y="3313"/>
              <a:ext cx="0" cy="2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2" name="Line 54"/>
            <p:cNvSpPr>
              <a:spLocks noChangeShapeType="1"/>
            </p:cNvSpPr>
            <p:nvPr/>
          </p:nvSpPr>
          <p:spPr bwMode="auto">
            <a:xfrm>
              <a:off x="3555" y="3313"/>
              <a:ext cx="17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3" name="Line 55"/>
            <p:cNvSpPr>
              <a:spLocks noChangeShapeType="1"/>
            </p:cNvSpPr>
            <p:nvPr/>
          </p:nvSpPr>
          <p:spPr bwMode="auto">
            <a:xfrm>
              <a:off x="3201" y="3565"/>
              <a:ext cx="0" cy="24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4" name="Line 56"/>
            <p:cNvSpPr>
              <a:spLocks noChangeShapeType="1"/>
            </p:cNvSpPr>
            <p:nvPr/>
          </p:nvSpPr>
          <p:spPr bwMode="auto">
            <a:xfrm>
              <a:off x="3555" y="3565"/>
              <a:ext cx="17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5" name="Line 57"/>
            <p:cNvSpPr>
              <a:spLocks noChangeShapeType="1"/>
            </p:cNvSpPr>
            <p:nvPr/>
          </p:nvSpPr>
          <p:spPr bwMode="auto">
            <a:xfrm>
              <a:off x="3555" y="3807"/>
              <a:ext cx="17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6" name="Line 58"/>
            <p:cNvSpPr>
              <a:spLocks noChangeShapeType="1"/>
            </p:cNvSpPr>
            <p:nvPr/>
          </p:nvSpPr>
          <p:spPr bwMode="auto">
            <a:xfrm>
              <a:off x="3555" y="2808"/>
              <a:ext cx="17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7" name="Line 59"/>
            <p:cNvSpPr>
              <a:spLocks noChangeShapeType="1"/>
            </p:cNvSpPr>
            <p:nvPr/>
          </p:nvSpPr>
          <p:spPr bwMode="auto">
            <a:xfrm>
              <a:off x="5325" y="2808"/>
              <a:ext cx="0" cy="99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8" name="Line 60"/>
            <p:cNvSpPr>
              <a:spLocks noChangeShapeType="1"/>
            </p:cNvSpPr>
            <p:nvPr/>
          </p:nvSpPr>
          <p:spPr bwMode="auto">
            <a:xfrm>
              <a:off x="3555" y="2808"/>
              <a:ext cx="0" cy="99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9" name="Line 61"/>
            <p:cNvSpPr>
              <a:spLocks noChangeShapeType="1"/>
            </p:cNvSpPr>
            <p:nvPr/>
          </p:nvSpPr>
          <p:spPr bwMode="auto">
            <a:xfrm>
              <a:off x="3201" y="3807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40" name="Text Box 62"/>
            <p:cNvSpPr txBox="1">
              <a:spLocks noChangeArrowheads="1"/>
            </p:cNvSpPr>
            <p:nvPr/>
          </p:nvSpPr>
          <p:spPr bwMode="auto">
            <a:xfrm>
              <a:off x="2517" y="2403"/>
              <a:ext cx="9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ea typeface="MS PGothic" pitchFamily="34" charset="-128"/>
                </a:rPr>
                <a:t>payScaleTable</a:t>
              </a:r>
            </a:p>
          </p:txBody>
        </p:sp>
        <p:sp>
          <p:nvSpPr>
            <p:cNvPr id="148541" name="Rectangle 63"/>
            <p:cNvSpPr>
              <a:spLocks noChangeArrowheads="1"/>
            </p:cNvSpPr>
            <p:nvPr/>
          </p:nvSpPr>
          <p:spPr bwMode="auto">
            <a:xfrm>
              <a:off x="2819" y="2598"/>
              <a:ext cx="372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ea typeface="MS PGothic" pitchFamily="34" charset="-128"/>
              </a:endParaRPr>
            </a:p>
          </p:txBody>
        </p:sp>
        <p:sp>
          <p:nvSpPr>
            <p:cNvPr id="148542" name="Oval 64"/>
            <p:cNvSpPr>
              <a:spLocks noChangeArrowheads="1"/>
            </p:cNvSpPr>
            <p:nvPr/>
          </p:nvSpPr>
          <p:spPr bwMode="auto">
            <a:xfrm>
              <a:off x="2966" y="2675"/>
              <a:ext cx="60" cy="4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43" name="Freeform 65"/>
            <p:cNvSpPr>
              <a:spLocks/>
            </p:cNvSpPr>
            <p:nvPr/>
          </p:nvSpPr>
          <p:spPr bwMode="auto">
            <a:xfrm>
              <a:off x="2996" y="2707"/>
              <a:ext cx="291" cy="205"/>
            </a:xfrm>
            <a:custGeom>
              <a:avLst/>
              <a:gdLst>
                <a:gd name="T0" fmla="*/ 1 w 200"/>
                <a:gd name="T1" fmla="*/ 0 h 476"/>
                <a:gd name="T2" fmla="*/ 10 w 200"/>
                <a:gd name="T3" fmla="*/ 40 h 476"/>
                <a:gd name="T4" fmla="*/ 64 w 200"/>
                <a:gd name="T5" fmla="*/ 71 h 476"/>
                <a:gd name="T6" fmla="*/ 180 w 200"/>
                <a:gd name="T7" fmla="*/ 85 h 476"/>
                <a:gd name="T8" fmla="*/ 423 w 200"/>
                <a:gd name="T9" fmla="*/ 88 h 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476"/>
                <a:gd name="T17" fmla="*/ 200 w 200"/>
                <a:gd name="T18" fmla="*/ 476 h 4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476">
                  <a:moveTo>
                    <a:pt x="1" y="0"/>
                  </a:moveTo>
                  <a:cubicBezTo>
                    <a:pt x="0" y="75"/>
                    <a:pt x="0" y="151"/>
                    <a:pt x="5" y="214"/>
                  </a:cubicBezTo>
                  <a:cubicBezTo>
                    <a:pt x="10" y="277"/>
                    <a:pt x="17" y="339"/>
                    <a:pt x="30" y="380"/>
                  </a:cubicBezTo>
                  <a:cubicBezTo>
                    <a:pt x="43" y="421"/>
                    <a:pt x="57" y="444"/>
                    <a:pt x="85" y="460"/>
                  </a:cubicBezTo>
                  <a:cubicBezTo>
                    <a:pt x="113" y="476"/>
                    <a:pt x="156" y="476"/>
                    <a:pt x="200" y="476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907018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>
                    <a:lumMod val="50000"/>
                  </a:schemeClr>
                </a:solidFill>
              </a:rPr>
              <a:t>Accessing an Element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906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An element in a two-dimensional array is accessed by its row and column index.</a:t>
            </a:r>
          </a:p>
        </p:txBody>
      </p:sp>
      <p:pic>
        <p:nvPicPr>
          <p:cNvPr id="73732" name="Picture 4" descr="wu18847_1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523038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50868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Sample 2-D Array Processing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1174750"/>
            <a:ext cx="8710612" cy="40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Find the average of each row.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000" y="2074863"/>
            <a:ext cx="8131175" cy="3532187"/>
            <a:chOff x="611" y="1067"/>
            <a:chExt cx="4744" cy="2598"/>
          </a:xfrm>
        </p:grpSpPr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611" y="1067"/>
              <a:ext cx="4744" cy="25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34" name="Rectangle 6"/>
            <p:cNvSpPr>
              <a:spLocks noChangeArrowheads="1"/>
            </p:cNvSpPr>
            <p:nvPr/>
          </p:nvSpPr>
          <p:spPr bwMode="auto">
            <a:xfrm>
              <a:off x="702" y="1146"/>
              <a:ext cx="4562" cy="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 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average =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{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0.0, 0.0, 0.0, 0.0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ts val="22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for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i = 0; i &lt; payScaleTable.length; i++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 {</a:t>
              </a:r>
              <a:br>
                <a:rPr lang="en-US" altLang="en-US" sz="1600">
                  <a:latin typeface="Courier New" pitchFamily="49" charset="0"/>
                  <a:ea typeface="MS PGothic" pitchFamily="34" charset="-128"/>
                </a:rPr>
              </a:b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for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j = 0; j &lt; payScaleTable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.length; j++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 {</a:t>
              </a:r>
              <a:br>
                <a:rPr lang="en-US" altLang="en-US" sz="1600">
                  <a:latin typeface="Courier New" pitchFamily="49" charset="0"/>
                  <a:ea typeface="MS PGothic" pitchFamily="34" charset="-128"/>
                </a:rPr>
              </a:b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average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+= payScaleTable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j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br>
                <a:rPr lang="en-US" altLang="en-US" sz="1600">
                  <a:latin typeface="Courier New" pitchFamily="49" charset="0"/>
                  <a:ea typeface="MS PGothic" pitchFamily="34" charset="-128"/>
                </a:rPr>
              </a:b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average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average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/ payScaleTable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.length;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400">
                <a:latin typeface="Courier New" pitchFamily="49" charset="0"/>
                <a:ea typeface="MS PGothic" pitchFamily="34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6990884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Java Implementation of 2-D Arrays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90000"/>
              </a:lnSpc>
            </a:pPr>
            <a:r>
              <a:rPr lang="en-US" altLang="en-US"/>
              <a:t>The sample array creation</a:t>
            </a:r>
          </a:p>
          <a:p>
            <a:pPr marL="225425" indent="-225425" eaLnBrk="1" hangingPunct="1">
              <a:lnSpc>
                <a:spcPct val="90000"/>
              </a:lnSpc>
            </a:pPr>
            <a:endParaRPr lang="en-US" altLang="en-US" sz="2000">
              <a:latin typeface="Courier New" pitchFamily="49" charset="0"/>
            </a:endParaRPr>
          </a:p>
          <a:p>
            <a:pPr marL="225425" indent="-225425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payScaleTable = new double[4][5];</a:t>
            </a:r>
          </a:p>
          <a:p>
            <a:pPr marL="225425" indent="-225425" eaLnBrk="1" hangingPunct="1">
              <a:lnSpc>
                <a:spcPct val="90000"/>
              </a:lnSpc>
            </a:pPr>
            <a:endParaRPr lang="en-US" altLang="en-US"/>
          </a:p>
          <a:p>
            <a:pPr marL="225425" indent="-225425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7F7F7F"/>
                </a:solidFill>
              </a:rPr>
              <a:t>	</a:t>
            </a:r>
            <a:r>
              <a:rPr lang="en-US" altLang="en-US"/>
              <a:t>is really a shorthand for</a:t>
            </a:r>
          </a:p>
          <a:p>
            <a:pPr marL="225425" indent="-225425" eaLnBrk="1" hangingPunct="1">
              <a:lnSpc>
                <a:spcPct val="90000"/>
              </a:lnSpc>
            </a:pPr>
            <a:endParaRPr lang="en-US" altLang="en-US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 = new double [4][ 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Courier New" pitchFamily="49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payScaleTable[0] = new double [5];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payScaleTable[1] = new double [5];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payScaleTable[2] = new double [5];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payScaleTable[3] = new double [5];</a:t>
            </a:r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98818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Two-Dimensional Arrays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Subarrays may be different lengths.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Executing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triangularArray = new double[4][ 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for (int i = 0; i &lt; 4; i++)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7F7F7F"/>
                </a:solidFill>
                <a:latin typeface="Courier New" pitchFamily="49" charset="0"/>
              </a:rPr>
              <a:t>	</a:t>
            </a:r>
            <a:r>
              <a:rPr lang="en-US" altLang="en-US">
                <a:latin typeface="Courier New" pitchFamily="49" charset="0"/>
              </a:rPr>
              <a:t>triangularArray[i] = new double [i + 1];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7F7F7F"/>
                </a:solidFill>
              </a:rPr>
              <a:t>	</a:t>
            </a:r>
            <a:r>
              <a:rPr lang="en-US" altLang="en-US"/>
              <a:t>results in an array that looks like: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79876" name="Picture 4" descr="wu18847_un10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886200"/>
            <a:ext cx="5200650" cy="2687638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06112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22C5D3-54C0-45E8-94D6-58783C4D9E81}" type="slidenum">
              <a:rPr lang="en-US" altLang="en-US" smtClean="0"/>
              <a:pPr eaLnBrk="1" hangingPunct="1"/>
              <a:t>156</a:t>
            </a:fld>
            <a:endParaRPr lang="en-US" altLang="en-US"/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dirty="0"/>
              <a:t> element of indices </a:t>
            </a:r>
            <a:r>
              <a:rPr lang="en-US" altLang="en-US" dirty="0" err="1"/>
              <a:t>i,j</a:t>
            </a:r>
            <a:r>
              <a:rPr lang="en-US" altLang="en-US" dirty="0"/>
              <a:t>:     </a:t>
            </a:r>
            <a:r>
              <a:rPr lang="en-US" altLang="en-US" b="1" dirty="0" err="1"/>
              <a:t>array_name</a:t>
            </a:r>
            <a:r>
              <a:rPr lang="en-US" altLang="en-US" b="1" dirty="0"/>
              <a:t>[</a:t>
            </a:r>
            <a:r>
              <a:rPr lang="en-US" altLang="en-US" b="1" dirty="0" err="1"/>
              <a:t>i</a:t>
            </a:r>
            <a:r>
              <a:rPr lang="en-US" altLang="en-US" b="1" dirty="0"/>
              <a:t>][j]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tr-TR" altLang="en-US" dirty="0"/>
          </a:p>
          <a:p>
            <a:pPr eaLnBrk="1" hangingPunct="1">
              <a:buFontTx/>
              <a:buNone/>
            </a:pPr>
            <a:br>
              <a:rPr lang="en-US" altLang="en-US" dirty="0"/>
            </a:br>
            <a:r>
              <a:rPr lang="en-US" altLang="en-US" b="1" dirty="0"/>
              <a:t> </a:t>
            </a:r>
            <a:r>
              <a:rPr lang="en-US" altLang="en-US" sz="2000" b="1" dirty="0" err="1"/>
              <a:t>element_type</a:t>
            </a:r>
            <a:r>
              <a:rPr lang="en-US" altLang="en-US" sz="2000" b="1" dirty="0"/>
              <a:t>[][] </a:t>
            </a:r>
            <a:r>
              <a:rPr lang="en-US" altLang="en-US" sz="2000" b="1" dirty="0" err="1"/>
              <a:t>array_name</a:t>
            </a:r>
            <a:r>
              <a:rPr lang="en-US" altLang="en-US" sz="2000" b="1" dirty="0"/>
              <a:t> = new </a:t>
            </a:r>
            <a:r>
              <a:rPr lang="en-US" altLang="en-US" sz="2000" b="1" dirty="0" err="1"/>
              <a:t>element_type</a:t>
            </a:r>
            <a:r>
              <a:rPr lang="en-US" altLang="en-US" sz="2000" b="1" dirty="0"/>
              <a:t>[n][m];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153605" name="Rectangle 4"/>
          <p:cNvSpPr>
            <a:spLocks noChangeArrowheads="1"/>
          </p:cNvSpPr>
          <p:nvPr/>
        </p:nvSpPr>
        <p:spPr bwMode="auto">
          <a:xfrm>
            <a:off x="457200" y="2730500"/>
            <a:ext cx="7391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6" name="Rectangle 5"/>
          <p:cNvSpPr>
            <a:spLocks noChangeArrowheads="1"/>
          </p:cNvSpPr>
          <p:nvPr/>
        </p:nvSpPr>
        <p:spPr bwMode="auto">
          <a:xfrm>
            <a:off x="4267200" y="1143000"/>
            <a:ext cx="33528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9376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E242F00-5EC3-4923-ADC8-4219DD80F3A5}" type="slidenum">
              <a:rPr lang="en-US" altLang="en-US" smtClean="0"/>
              <a:pPr eaLnBrk="1" hangingPunct="1"/>
              <a:t>157</a:t>
            </a:fld>
            <a:endParaRPr lang="en-US" altLang="en-US"/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686800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 initially, we can allocate either all the dimensions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or, partially, only some left side dimensions </a:t>
            </a:r>
            <a:r>
              <a:rPr lang="tr-TR" altLang="en-US" sz="2800"/>
              <a:t>        </a:t>
            </a:r>
            <a:r>
              <a:rPr lang="en-US" altLang="en-US" sz="2800"/>
              <a:t>(at least the leftmost one!)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</a:t>
            </a:r>
            <a:r>
              <a:rPr lang="en-US" altLang="en-US" sz="2800">
                <a:sym typeface="Wingdings" pitchFamily="2" charset="2"/>
              </a:rPr>
              <a:t></a:t>
            </a:r>
            <a:r>
              <a:rPr lang="en-US" altLang="en-US" sz="2800"/>
              <a:t> the remaining dimensions shall be allocated later:</a:t>
            </a:r>
            <a:endParaRPr lang="tr-TR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element_type[][] array_name = new element_type[n][];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tr-TR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    then, for each value of the first index i: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     array_name[0]     = new element_type[m0];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	     . . . . . . . . . 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     array_name[n-1] = new element_type[mn-1];</a:t>
            </a:r>
          </a:p>
        </p:txBody>
      </p:sp>
    </p:spTree>
    <p:extLst>
      <p:ext uri="{BB962C8B-B14F-4D97-AF65-F5344CB8AC3E}">
        <p14:creationId xmlns:p14="http://schemas.microsoft.com/office/powerpoint/2010/main" val="65771133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491D87-922C-4E1F-A093-36177C4DFDFE}" type="slidenum">
              <a:rPr lang="en-US" altLang="en-US" smtClean="0"/>
              <a:pPr eaLnBrk="1" hangingPunct="1"/>
              <a:t>158</a:t>
            </a:fld>
            <a:endParaRPr lang="en-US" altLang="en-US"/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FF3300"/>
                </a:solidFill>
              </a:rPr>
              <a:t>examples:</a:t>
            </a:r>
            <a:r>
              <a:rPr lang="en-US" altLang="en-US" dirty="0"/>
              <a:t> </a:t>
            </a:r>
          </a:p>
        </p:txBody>
      </p:sp>
      <p:sp>
        <p:nvSpPr>
          <p:cNvPr id="155653" name="Rectangle 4"/>
          <p:cNvSpPr>
            <a:spLocks noChangeArrowheads="1"/>
          </p:cNvSpPr>
          <p:nvPr/>
        </p:nvSpPr>
        <p:spPr bwMode="auto">
          <a:xfrm>
            <a:off x="2743200" y="1524000"/>
            <a:ext cx="5486400" cy="49530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float[][][] a = new float[2][][];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a[0] = new float[10][100];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a[1] = new float[3][];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a[1][0] = new float[10000];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a[1][1] = new float[1000];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a[1][2] = new float[2000];</a:t>
            </a:r>
          </a:p>
          <a:p>
            <a:pPr eaLnBrk="1" hangingPunct="1"/>
            <a:endParaRPr lang="en-US" alt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840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9DF68D-6FFF-4632-82D0-47D32AECC71A}" type="slidenum">
              <a:rPr lang="en-US" altLang="en-US" smtClean="0"/>
              <a:pPr eaLnBrk="1" hangingPunct="1"/>
              <a:t>159</a:t>
            </a:fld>
            <a:endParaRPr lang="en-US" altLang="en-U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295400" y="1219200"/>
            <a:ext cx="6781800" cy="50292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int[][] triangle = new int[4][];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for (int i=0 ; i&lt;triangle.length ; i++)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{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  triangle[i] = new int[i+1];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  for (int j=0 ; j&lt;triangle[i].length ; j++)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      </a:t>
            </a:r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triangle[i][j] = i+j;</a:t>
            </a: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}</a:t>
            </a:r>
          </a:p>
          <a:p>
            <a:pPr lvl="1" eaLnBrk="1" hangingPunct="1"/>
            <a:endParaRPr lang="da-DK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da-DK" altLang="en-US" sz="2400" noProof="1">
                <a:latin typeface="Times New Roman" pitchFamily="18" charset="0"/>
                <a:ea typeface="Batang" pitchFamily="18" charset="-127"/>
                <a:sym typeface="Wingdings" pitchFamily="2" charset="2"/>
              </a:rPr>
              <a:t></a:t>
            </a:r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	{  { 0 }</a:t>
            </a:r>
          </a:p>
          <a:p>
            <a:pPr lvl="1" eaLnBrk="1" hangingPunct="1"/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          , { 1 , 2 }</a:t>
            </a:r>
          </a:p>
          <a:p>
            <a:pPr lvl="1" eaLnBrk="1" hangingPunct="1"/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          , { 2 , 3 , 4 }</a:t>
            </a:r>
          </a:p>
          <a:p>
            <a:pPr lvl="1" eaLnBrk="1" hangingPunct="1"/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          , { 3 , 4 , 5 , 6 } }</a:t>
            </a:r>
          </a:p>
          <a:p>
            <a:pPr eaLnBrk="1" hangingPunct="1"/>
            <a:endParaRPr lang="en-US" alt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1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345362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Verdana" charset="0"/>
                <a:ea typeface="ＭＳ Ｐゴシック" charset="0"/>
              </a:rPr>
              <a:t>import ……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Verdana" charset="0"/>
                <a:ea typeface="ＭＳ Ｐゴシック" charset="0"/>
              </a:rPr>
              <a:t>class</a:t>
            </a:r>
            <a:r>
              <a:rPr lang="en-US" altLang="zh-CN" sz="1600" dirty="0">
                <a:latin typeface="Verdana" charset="0"/>
                <a:ea typeface="ＭＳ Ｐゴシック" charset="0"/>
              </a:rPr>
              <a:t> </a:t>
            </a:r>
            <a:r>
              <a:rPr lang="en-US" altLang="zh-CN" sz="1600" dirty="0" err="1">
                <a:latin typeface="Verdana" charset="0"/>
                <a:ea typeface="ＭＳ Ｐゴシック" charset="0"/>
              </a:rPr>
              <a:t>ClassName</a:t>
            </a:r>
            <a:r>
              <a:rPr lang="en-US" altLang="zh-CN" sz="1600" dirty="0">
                <a:latin typeface="Verdana" charset="0"/>
                <a:ea typeface="ＭＳ Ｐゴシック" charset="0"/>
              </a:rPr>
              <a:t>{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latin typeface="Verdana" charset="0"/>
                <a:ea typeface="ＭＳ Ｐゴシック" charset="0"/>
              </a:rPr>
              <a:t>	/* class body goes here */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latin typeface="Verdana" charset="0"/>
                <a:ea typeface="ＭＳ Ｐゴシック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28600"/>
            <a:ext cx="199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latin typeface="Verdana" charset="0"/>
                <a:ea typeface="ＭＳ Ｐゴシック" charset="0"/>
              </a:rPr>
              <a:t>class</a:t>
            </a:r>
            <a:r>
              <a:rPr lang="en-US" altLang="zh-CN" dirty="0">
                <a:latin typeface="Verdana" charset="0"/>
                <a:ea typeface="ＭＳ Ｐゴシック" charset="0"/>
              </a:rPr>
              <a:t>: keyword</a:t>
            </a:r>
          </a:p>
        </p:txBody>
      </p:sp>
    </p:spTree>
    <p:extLst>
      <p:ext uri="{BB962C8B-B14F-4D97-AF65-F5344CB8AC3E}">
        <p14:creationId xmlns:p14="http://schemas.microsoft.com/office/powerpoint/2010/main" val="226798922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91F9EE-E9C5-492C-BA50-735CBEC02B5E}" type="slidenum">
              <a:rPr lang="en-US" altLang="en-US" smtClean="0"/>
              <a:pPr eaLnBrk="1" hangingPunct="1"/>
              <a:t>160</a:t>
            </a:fld>
            <a:endParaRPr lang="en-US" altLang="en-U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828800" y="838200"/>
            <a:ext cx="6248400" cy="44958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int[][] array = {  { a , b , c }</a:t>
            </a: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                           , { d }</a:t>
            </a: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                           , { e , f , g , h , k , l } };</a:t>
            </a:r>
          </a:p>
          <a:p>
            <a:pPr lvl="1" eaLnBrk="1" hangingPunct="1"/>
            <a:endParaRPr lang="da-DK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da-DK" altLang="en-US" sz="2400" b="1" noProof="1">
                <a:latin typeface="Times New Roman" pitchFamily="18" charset="0"/>
                <a:ea typeface="Batang" pitchFamily="18" charset="-127"/>
                <a:sym typeface="Wingdings" pitchFamily="2" charset="2"/>
              </a:rPr>
              <a:t></a:t>
            </a:r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	     array.length </a:t>
            </a:r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== 3</a:t>
            </a: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          </a:t>
            </a:r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array[0].length </a:t>
            </a:r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== 3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        array[1].length </a:t>
            </a:r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== 1</a:t>
            </a:r>
          </a:p>
          <a:p>
            <a:pPr lvl="1" eaLnBrk="1" hangingPunct="1"/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          </a:t>
            </a:r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array[2].length </a:t>
            </a:r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== 6</a:t>
            </a:r>
            <a:endParaRPr lang="en-US" altLang="ko-KR" sz="2400" b="1" u="sng">
              <a:latin typeface="Monotype Sorts" pitchFamily="2" charset="2"/>
              <a:ea typeface="Batang" pitchFamily="18" charset="-127"/>
            </a:endParaRPr>
          </a:p>
          <a:p>
            <a:pPr eaLnBrk="1" hangingPunct="1"/>
            <a:endParaRPr lang="en-US" alt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3162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629400"/>
            <a:ext cx="7162800" cy="2286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924256-F76F-479D-BD94-D05EC676510C}" type="slidenum">
              <a:rPr lang="en-US" altLang="en-US" smtClean="0"/>
              <a:pPr eaLnBrk="1" hangingPunct="1"/>
              <a:t>161</a:t>
            </a:fld>
            <a:endParaRPr lang="en-US" altLang="en-US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3300"/>
                </a:solidFill>
              </a:rPr>
              <a:t>Strings</a:t>
            </a: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 string is an object instance of the </a:t>
            </a:r>
            <a:r>
              <a:rPr lang="en-US" altLang="en-US" sz="2800" b="1"/>
              <a:t>String</a:t>
            </a:r>
            <a:r>
              <a:rPr lang="en-US" altLang="en-US" sz="2800"/>
              <a:t> class</a:t>
            </a:r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en-US" altLang="en-US" sz="2800"/>
              <a:t>general handling of String objects follows the object oriented approach</a:t>
            </a:r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en-US" altLang="en-US" sz="2800"/>
              <a:t>declaration of a String variable:	  </a:t>
            </a:r>
            <a:r>
              <a:rPr lang="en-US" altLang="en-US" sz="2800" b="1"/>
              <a:t>String s;</a:t>
            </a:r>
            <a:endParaRPr lang="en-US" altLang="en-US" sz="2800"/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en-US" altLang="en-US" sz="2800"/>
              <a:t>concatenation operator:   </a:t>
            </a:r>
            <a:r>
              <a:rPr lang="en-US" altLang="en-US" sz="2800" b="1"/>
              <a:t>s1 + s2</a:t>
            </a:r>
          </a:p>
        </p:txBody>
      </p:sp>
    </p:spTree>
    <p:extLst>
      <p:ext uri="{BB962C8B-B14F-4D97-AF65-F5344CB8AC3E}">
        <p14:creationId xmlns:p14="http://schemas.microsoft.com/office/powerpoint/2010/main" val="284522872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8947B5-1225-4CA9-B04D-35AC6888B297}" type="slidenum">
              <a:rPr lang="en-US" altLang="en-US" smtClean="0"/>
              <a:pPr eaLnBrk="1" hangingPunct="1"/>
              <a:t>162</a:t>
            </a:fld>
            <a:endParaRPr lang="en-US" altLang="en-US"/>
          </a:p>
        </p:txBody>
      </p:sp>
      <p:sp>
        <p:nvSpPr>
          <p:cNvPr id="159748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</a:rPr>
              <a:t>Concatenation of Strings</a:t>
            </a:r>
          </a:p>
        </p:txBody>
      </p:sp>
      <p:sp>
        <p:nvSpPr>
          <p:cNvPr id="159749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i="1"/>
              <a:t>Concatenation</a:t>
            </a:r>
            <a:r>
              <a:rPr lang="en-US" altLang="en-US" sz="2400"/>
              <a:t>:  Using the </a:t>
            </a:r>
            <a:r>
              <a:rPr lang="en-US" altLang="en-US" sz="2400">
                <a:solidFill>
                  <a:srgbClr val="034CA1"/>
                </a:solidFill>
              </a:rPr>
              <a:t>+</a:t>
            </a:r>
            <a:r>
              <a:rPr lang="en-US" altLang="en-US" sz="2400"/>
              <a:t> operator on two strings in order to connect them to form one longer string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If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greeting</a:t>
            </a:r>
            <a:r>
              <a:rPr lang="en-US" altLang="en-US" sz="2000"/>
              <a:t> is equal to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"Hello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</a:t>
            </a:r>
            <a:r>
              <a:rPr lang="en-US" altLang="en-US" sz="2000"/>
              <a:t>, and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javaClass</a:t>
            </a:r>
            <a:r>
              <a:rPr lang="en-US" altLang="en-US" sz="2000"/>
              <a:t> is equal to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"class"</a:t>
            </a:r>
            <a:r>
              <a:rPr lang="en-US" altLang="en-US" sz="2000"/>
              <a:t>, then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greeting + javaClass</a:t>
            </a:r>
            <a:r>
              <a:rPr lang="en-US" altLang="en-US" sz="2000"/>
              <a:t> is equal to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"Hello class”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Any number of strings can be concatenated together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When a string is combined with almost any other type of item, the result is a string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"The answer is " + 42</a:t>
            </a:r>
            <a:r>
              <a:rPr lang="en-US" altLang="en-US" sz="2000"/>
              <a:t>   evaluates to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"The answer is 42"</a:t>
            </a:r>
            <a:endParaRPr lang="en-US" altLang="en-US" sz="2000">
              <a:solidFill>
                <a:srgbClr val="034CA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5217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38C07A-C83C-42ED-97DD-1463C6E93238}" type="slidenum">
              <a:rPr lang="en-US" altLang="en-US" smtClean="0"/>
              <a:pPr eaLnBrk="1" hangingPunct="1"/>
              <a:t>163</a:t>
            </a:fld>
            <a:endParaRPr lang="en-US" altLang="en-US"/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solidFill>
                  <a:srgbClr val="FF3300"/>
                </a:solidFill>
              </a:rPr>
              <a:t>a String is immutable:</a:t>
            </a:r>
            <a:endParaRPr lang="en-US" altLang="en-US" sz="240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once created in dynamic memory, a </a:t>
            </a:r>
            <a:r>
              <a:rPr lang="en-US" altLang="en-US" sz="2400" b="1"/>
              <a:t>String</a:t>
            </a:r>
            <a:r>
              <a:rPr lang="en-US" altLang="en-US" sz="2400"/>
              <a:t> object cannot be modified</a:t>
            </a: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/>
              <a:t> we must create a new </a:t>
            </a:r>
            <a:r>
              <a:rPr lang="en-US" altLang="en-US" sz="2400" b="1"/>
              <a:t>String</a:t>
            </a:r>
            <a:r>
              <a:rPr lang="en-US" altLang="en-US" sz="2400"/>
              <a:t> object for each new modification</a:t>
            </a:r>
            <a:endParaRPr lang="en-US" altLang="en-US" sz="2400" u="sng"/>
          </a:p>
          <a:p>
            <a:pPr eaLnBrk="1" hangingPunct="1">
              <a:lnSpc>
                <a:spcPct val="90000"/>
              </a:lnSpc>
            </a:pPr>
            <a:endParaRPr lang="tr-TR" altLang="en-US" sz="2400" u="sng"/>
          </a:p>
          <a:p>
            <a:pPr eaLnBrk="1" hangingPunct="1">
              <a:lnSpc>
                <a:spcPct val="90000"/>
              </a:lnSpc>
            </a:pPr>
            <a:endParaRPr lang="tr-TR" altLang="en-US" sz="2400" u="sng"/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solidFill>
                  <a:srgbClr val="FF3300"/>
                </a:solidFill>
              </a:rPr>
              <a:t>printing:</a:t>
            </a:r>
            <a:endParaRPr lang="en-US" altLang="en-US" sz="240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        </a:t>
            </a:r>
            <a:r>
              <a:rPr lang="en-US" altLang="en-US" sz="2400" b="1"/>
              <a:t>System.out.print(string);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or    </a:t>
            </a:r>
            <a:r>
              <a:rPr lang="en-US" altLang="en-US" sz="2400" b="1"/>
              <a:t>System.out.println(string);</a:t>
            </a:r>
            <a:r>
              <a:rPr lang="en-US" altLang="en-US" sz="2400"/>
              <a:t>   (newline added at the end)</a:t>
            </a:r>
          </a:p>
          <a:p>
            <a:pPr eaLnBrk="1" hangingPunct="1">
              <a:lnSpc>
                <a:spcPct val="90000"/>
              </a:lnSpc>
            </a:pPr>
            <a:endParaRPr lang="tr-TR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general, the string is of the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       string + number + string + object + number   ……</a:t>
            </a:r>
            <a:endParaRPr lang="tr-TR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/>
              <a:t> automatic conversion of  the objects and primitive data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     into their string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435380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23AB03-F794-45CE-AE03-CE0C92DFF4C9}" type="slidenum">
              <a:rPr lang="en-US" altLang="en-US" smtClean="0"/>
              <a:pPr eaLnBrk="1" hangingPunct="1"/>
              <a:t>164</a:t>
            </a:fld>
            <a:endParaRPr lang="en-US" altLang="en-US"/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example:</a:t>
            </a:r>
          </a:p>
        </p:txBody>
      </p:sp>
      <p:sp>
        <p:nvSpPr>
          <p:cNvPr id="161797" name="Rectangle 4"/>
          <p:cNvSpPr>
            <a:spLocks noChangeArrowheads="1"/>
          </p:cNvSpPr>
          <p:nvPr/>
        </p:nvSpPr>
        <p:spPr bwMode="auto">
          <a:xfrm>
            <a:off x="1676400" y="2209800"/>
            <a:ext cx="7162800" cy="36576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String s = “abcd”;    String s1 = s + “ef”;    String s2 = “AA” + s1;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int i=123;    double x=123.456;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System.out.println(“s2 = “ + s2 + “ ; i = ” + i + “ ; x = “ + x);</a:t>
            </a:r>
          </a:p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en-US" noProof="1">
                <a:latin typeface="Times New Roman" pitchFamily="18" charset="0"/>
                <a:ea typeface="Batang" pitchFamily="18" charset="-127"/>
                <a:sym typeface="Wingdings" pitchFamily="2" charset="2"/>
              </a:rPr>
              <a:t></a:t>
            </a:r>
            <a:r>
              <a:rPr lang="en-US" altLang="ko-KR">
                <a:latin typeface="Times New Roman" pitchFamily="18" charset="0"/>
                <a:ea typeface="Batang" pitchFamily="18" charset="-127"/>
              </a:rPr>
              <a:t>    s2 = AAabcdef ; i = 123 ; x = 123.456</a:t>
            </a:r>
          </a:p>
          <a:p>
            <a:pPr eaLnBrk="1" hangingPunct="1"/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8176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F8754F-8954-4285-BD0A-0C451BC8E2EB}" type="slidenum">
              <a:rPr lang="en-US" altLang="en-US" smtClean="0"/>
              <a:pPr eaLnBrk="1" hangingPunct="1"/>
              <a:t>165</a:t>
            </a:fld>
            <a:endParaRPr lang="en-US" altLang="en-US"/>
          </a:p>
        </p:txBody>
      </p:sp>
      <p:sp>
        <p:nvSpPr>
          <p:cNvPr id="162820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</a:rPr>
              <a:t>String Methods</a:t>
            </a: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altLang="en-US" sz="2400"/>
              <a:t> class contains many useful methods for string-processing applications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altLang="en-US" sz="2000"/>
              <a:t> method is called by writing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altLang="en-US" sz="2000"/>
              <a:t> object, a dot, the name of the method, and a pair of parentheses to enclose any arguments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/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String greeting = "Hello";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int count = greeting.length();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Len</a:t>
            </a:r>
            <a:r>
              <a:rPr lang="tr-TR" altLang="en-US" sz="2000"/>
              <a:t>gt</a:t>
            </a:r>
            <a:r>
              <a:rPr lang="en-US" altLang="en-US" sz="2000"/>
              <a:t>h</a:t>
            </a:r>
            <a:r>
              <a:rPr lang="tr-TR" altLang="en-US" sz="2000"/>
              <a:t> </a:t>
            </a:r>
            <a:r>
              <a:rPr lang="en-US" altLang="en-US" sz="2000"/>
              <a:t>is a method applied to the String value greeting.  Length returns the value 5.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/>
              <a:t>Thus count = 5;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16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Always count from zero when referring to the </a:t>
            </a:r>
            <a:r>
              <a:rPr lang="en-US" altLang="en-US" sz="2000" i="1"/>
              <a:t>position</a:t>
            </a:r>
            <a:r>
              <a:rPr lang="en-US" altLang="en-US" sz="2000"/>
              <a:t> or </a:t>
            </a:r>
            <a:r>
              <a:rPr lang="en-US" altLang="en-US" sz="2000" i="1"/>
              <a:t>index </a:t>
            </a:r>
            <a:r>
              <a:rPr lang="en-US" altLang="en-US" sz="2000"/>
              <a:t>of a character in a string</a:t>
            </a:r>
          </a:p>
        </p:txBody>
      </p:sp>
    </p:spTree>
    <p:extLst>
      <p:ext uri="{BB962C8B-B14F-4D97-AF65-F5344CB8AC3E}">
        <p14:creationId xmlns:p14="http://schemas.microsoft.com/office/powerpoint/2010/main" val="91255723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8AD21C-81FB-4321-AF14-401ED5816656}" type="slidenum">
              <a:rPr lang="en-US" altLang="en-US" smtClean="0"/>
              <a:pPr eaLnBrk="1" hangingPunct="1"/>
              <a:t>166</a:t>
            </a:fld>
            <a:endParaRPr lang="en-US" altLang="en-US"/>
          </a:p>
        </p:txBody>
      </p:sp>
      <p:sp>
        <p:nvSpPr>
          <p:cNvPr id="163844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Some Methods in the Class </a:t>
            </a:r>
            <a:r>
              <a:rPr lang="en-US" altLang="en-US" sz="28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r>
              <a:rPr lang="en-US" altLang="en-US" sz="2800">
                <a:solidFill>
                  <a:schemeClr val="tx2"/>
                </a:solidFill>
              </a:rPr>
              <a:t> (Part 1 of 8)</a:t>
            </a:r>
          </a:p>
        </p:txBody>
      </p:sp>
      <p:pic>
        <p:nvPicPr>
          <p:cNvPr id="163845" name="Picture 3" descr="savitch_c01d04_1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57200" y="1524000"/>
            <a:ext cx="83058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533400" y="32004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8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 animBg="1"/>
      <p:bldP spid="133128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CA4916-8310-4448-9B16-990B34B0C868}" type="slidenum">
              <a:rPr lang="en-US" altLang="en-US" smtClean="0"/>
              <a:pPr eaLnBrk="1" hangingPunct="1"/>
              <a:t>167</a:t>
            </a:fld>
            <a:endParaRPr lang="en-US" altLang="en-US"/>
          </a:p>
        </p:txBody>
      </p:sp>
      <p:sp>
        <p:nvSpPr>
          <p:cNvPr id="164868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4869" name="Picture 3" descr="savitch_c01d04_2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381000" y="13716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381000" y="32766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3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 animBg="1"/>
      <p:bldP spid="134152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C8C718-6D18-4CB6-839D-7F5E8A9E6688}" type="slidenum">
              <a:rPr lang="en-US" altLang="en-US" smtClean="0"/>
              <a:pPr eaLnBrk="1" hangingPunct="1"/>
              <a:t>168</a:t>
            </a:fld>
            <a:endParaRPr lang="en-US" altLang="en-US"/>
          </a:p>
        </p:txBody>
      </p:sp>
      <p:sp>
        <p:nvSpPr>
          <p:cNvPr id="165892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5893" name="Picture 3" descr="savitch_c01d04_3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609600" y="14478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457200" y="3352800"/>
            <a:ext cx="8153400" cy="4572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6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4D90AE-BE99-4C10-B1C1-67AD169CFDBB}" type="slidenum">
              <a:rPr lang="en-US" altLang="en-US" smtClean="0"/>
              <a:pPr eaLnBrk="1" hangingPunct="1"/>
              <a:t>169</a:t>
            </a:fld>
            <a:endParaRPr lang="en-US" altLang="en-US"/>
          </a:p>
        </p:txBody>
      </p:sp>
      <p:sp>
        <p:nvSpPr>
          <p:cNvPr id="166916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6917" name="Picture 3" descr="savitch_c01d04_4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533400" y="13716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381000" y="3276600"/>
            <a:ext cx="8153400" cy="5334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animBg="1"/>
      <p:bldP spid="1362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>
                <a:solidFill>
                  <a:schemeClr val="tx1"/>
                </a:solidFill>
                <a:ea typeface="+mj-ea"/>
                <a:cs typeface="+mj-cs"/>
              </a:rPr>
              <a:t>Class Person: definition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8672512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class Person {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String name;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zh-CN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height; //in inches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zh-CN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weight; //in pounds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public void </a:t>
            </a:r>
            <a:r>
              <a:rPr lang="en-US" altLang="zh-CN" sz="1800" dirty="0" err="1">
                <a:latin typeface="Courier New" pitchFamily="49" charset="0"/>
                <a:cs typeface="Courier New" pitchFamily="49" charset="0"/>
              </a:rPr>
              <a:t>printInfo</a:t>
            </a: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CN" sz="18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(name+" with height="+height+", weight="+weight);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}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0800" y="1752600"/>
            <a:ext cx="113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imes New Roman" pitchFamily="18" charset="0"/>
              </a:rPr>
              <a:t>Variables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15200" y="2590800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imes New Roman" pitchFamily="18" charset="0"/>
              </a:rPr>
              <a:t>Method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724400" y="1981200"/>
            <a:ext cx="16764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648200" y="2895600"/>
            <a:ext cx="26670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ight Brace 2"/>
          <p:cNvSpPr>
            <a:spLocks/>
          </p:cNvSpPr>
          <p:nvPr/>
        </p:nvSpPr>
        <p:spPr bwMode="auto">
          <a:xfrm>
            <a:off x="4419600" y="1905000"/>
            <a:ext cx="228600" cy="1143000"/>
          </a:xfrm>
          <a:prstGeom prst="rightBrace">
            <a:avLst>
              <a:gd name="adj1" fmla="val 18750"/>
              <a:gd name="adj2" fmla="val 50000"/>
            </a:avLst>
          </a:prstGeom>
          <a:noFill/>
          <a:ln w="9525">
            <a:solidFill>
              <a:srgbClr val="B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0912629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8025D5-3B78-4BFB-A057-C842B821281C}" type="slidenum">
              <a:rPr lang="en-US" altLang="en-US" smtClean="0"/>
              <a:pPr eaLnBrk="1" hangingPunct="1"/>
              <a:t>170</a:t>
            </a:fld>
            <a:endParaRPr lang="en-US" altLang="en-US"/>
          </a:p>
        </p:txBody>
      </p:sp>
      <p:sp>
        <p:nvSpPr>
          <p:cNvPr id="167940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7941" name="Picture 3" descr="savitch_c01d04_5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381000" y="13716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81000" y="3657600"/>
            <a:ext cx="8153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8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4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E0018D-CF2A-472E-8FF3-D127B8B8DE6C}" type="slidenum">
              <a:rPr lang="en-US" altLang="en-US" smtClean="0"/>
              <a:pPr eaLnBrk="1" hangingPunct="1"/>
              <a:t>171</a:t>
            </a:fld>
            <a:endParaRPr lang="en-US" altLang="en-US"/>
          </a:p>
        </p:txBody>
      </p:sp>
      <p:sp>
        <p:nvSpPr>
          <p:cNvPr id="168964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8965" name="Picture 3" descr="savitch_c01d04_6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91835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DEF1FC-FDA6-47F6-BB91-66B4C6EAA7B9}" type="slidenum">
              <a:rPr lang="en-US" altLang="en-US" smtClean="0"/>
              <a:pPr eaLnBrk="1" hangingPunct="1"/>
              <a:t>172</a:t>
            </a:fld>
            <a:endParaRPr lang="en-US" altLang="en-US"/>
          </a:p>
        </p:txBody>
      </p:sp>
      <p:sp>
        <p:nvSpPr>
          <p:cNvPr id="169988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9989" name="Picture 3" descr="savitch_c01d04_7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26913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811310-0422-4CF3-90A9-8AF6F673D280}" type="slidenum">
              <a:rPr lang="en-US" altLang="en-US" smtClean="0"/>
              <a:pPr eaLnBrk="1" hangingPunct="1"/>
              <a:t>173</a:t>
            </a:fld>
            <a:endParaRPr lang="en-US" altLang="en-US"/>
          </a:p>
        </p:txBody>
      </p:sp>
      <p:sp>
        <p:nvSpPr>
          <p:cNvPr id="171012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71013" name="Picture 3" descr="savitch_c01d04_8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3434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7835C3-533E-4555-9232-D9CE8FACB0E3}" type="slidenum">
              <a:rPr lang="en-US" altLang="en-US" smtClean="0"/>
              <a:pPr eaLnBrk="1" hangingPunct="1"/>
              <a:t>174</a:t>
            </a:fld>
            <a:endParaRPr lang="en-US" altLang="en-US"/>
          </a:p>
        </p:txBody>
      </p:sp>
      <p:sp>
        <p:nvSpPr>
          <p:cNvPr id="172036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String Indexes</a:t>
            </a:r>
          </a:p>
        </p:txBody>
      </p:sp>
      <p:grpSp>
        <p:nvGrpSpPr>
          <p:cNvPr id="172037" name="Group 3"/>
          <p:cNvGrpSpPr>
            <a:grpSpLocks/>
          </p:cNvGrpSpPr>
          <p:nvPr/>
        </p:nvGrpSpPr>
        <p:grpSpPr bwMode="auto">
          <a:xfrm>
            <a:off x="838200" y="2008188"/>
            <a:ext cx="7924800" cy="2716212"/>
            <a:chOff x="528" y="1265"/>
            <a:chExt cx="4992" cy="1711"/>
          </a:xfrm>
        </p:grpSpPr>
        <p:pic>
          <p:nvPicPr>
            <p:cNvPr id="172038" name="Picture 4" descr="D1_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265"/>
              <a:ext cx="4992" cy="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039" name="Picture 5" descr="01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76"/>
              <a:ext cx="480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681187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F6637F-339D-424C-A1C5-8727014C62CC}" type="slidenum">
              <a:rPr lang="en-US" altLang="en-US" smtClean="0"/>
              <a:pPr eaLnBrk="1" hangingPunct="1"/>
              <a:t>175</a:t>
            </a:fld>
            <a:endParaRPr lang="en-US" altLang="en-US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3300"/>
                </a:solidFill>
              </a:rPr>
              <a:t>Main method</a:t>
            </a:r>
          </a:p>
        </p:txBody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execution of a program with </a:t>
            </a:r>
            <a:r>
              <a:rPr lang="en-US" altLang="en-US" sz="2800" b="1"/>
              <a:t>n</a:t>
            </a:r>
            <a:r>
              <a:rPr lang="en-US" altLang="en-US" sz="2800"/>
              <a:t> arguments:</a:t>
            </a:r>
            <a:endParaRPr lang="tr-TR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java   program_name   arg0   …   argn-1</a:t>
            </a:r>
            <a:endParaRPr lang="tr-TR" altLang="en-US" sz="2800" b="1"/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Wingdings" pitchFamily="2" charset="2"/>
              </a:rPr>
              <a:t></a:t>
            </a:r>
            <a:r>
              <a:rPr lang="en-US" altLang="en-US" sz="2800"/>
              <a:t> call to the main method with an array of strings as argument:</a:t>
            </a:r>
          </a:p>
          <a:p>
            <a:pPr eaLnBrk="1" hangingPunct="1">
              <a:lnSpc>
                <a:spcPct val="80000"/>
              </a:lnSpc>
            </a:pPr>
            <a:br>
              <a:rPr lang="en-US" altLang="en-US" sz="2800"/>
            </a:br>
            <a:r>
              <a:rPr lang="en-US" altLang="en-US" sz="2800" b="1"/>
              <a:t>public static void main(String[] arg)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    </a:t>
            </a:r>
            <a:r>
              <a:rPr lang="en-US" altLang="en-US" sz="2800"/>
              <a:t>. . . . . .</a:t>
            </a: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}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number of arguments:    </a:t>
            </a:r>
            <a:r>
              <a:rPr lang="en-US" altLang="en-US" sz="2800" b="1"/>
              <a:t>arg.length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argument n. </a:t>
            </a:r>
            <a:r>
              <a:rPr lang="en-US" altLang="en-US" sz="2800" b="1"/>
              <a:t>i</a:t>
            </a:r>
            <a:r>
              <a:rPr lang="en-US" altLang="en-US" sz="2800"/>
              <a:t> coded as a string:   </a:t>
            </a:r>
            <a:r>
              <a:rPr lang="en-US" altLang="en-US" sz="2800" b="1"/>
              <a:t>arg[i]</a:t>
            </a:r>
          </a:p>
        </p:txBody>
      </p:sp>
    </p:spTree>
    <p:extLst>
      <p:ext uri="{BB962C8B-B14F-4D97-AF65-F5344CB8AC3E}">
        <p14:creationId xmlns:p14="http://schemas.microsoft.com/office/powerpoint/2010/main" val="129506828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629400"/>
            <a:ext cx="7162800" cy="2286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199A0B-3A03-44E6-A46F-123CCB729006}" type="slidenum">
              <a:rPr lang="en-US" altLang="en-US" smtClean="0"/>
              <a:pPr eaLnBrk="1" hangingPunct="1"/>
              <a:t>176</a:t>
            </a:fld>
            <a:endParaRPr lang="en-US" altLang="en-US"/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1143000"/>
          </a:xfrm>
        </p:spPr>
        <p:txBody>
          <a:bodyPr/>
          <a:lstStyle/>
          <a:p>
            <a:pPr eaLnBrk="1" hangingPunct="1"/>
            <a:r>
              <a:rPr lang="fr-FR" altLang="en-US" i="1" dirty="0" err="1">
                <a:solidFill>
                  <a:srgbClr val="FF3300"/>
                </a:solidFill>
              </a:rPr>
              <a:t>example</a:t>
            </a:r>
            <a:r>
              <a:rPr lang="fr-FR" altLang="en-US" i="1" dirty="0">
                <a:solidFill>
                  <a:srgbClr val="FF3300"/>
                </a:solidFill>
              </a:rPr>
              <a:t>:</a:t>
            </a:r>
            <a:endParaRPr lang="en-US" altLang="en-US" i="1" dirty="0">
              <a:solidFill>
                <a:srgbClr val="FF3300"/>
              </a:solidFill>
            </a:endParaRPr>
          </a:p>
        </p:txBody>
      </p:sp>
      <p:sp>
        <p:nvSpPr>
          <p:cNvPr id="174085" name="Rectangle 4"/>
          <p:cNvSpPr>
            <a:spLocks noChangeArrowheads="1"/>
          </p:cNvSpPr>
          <p:nvPr/>
        </p:nvSpPr>
        <p:spPr bwMode="auto">
          <a:xfrm>
            <a:off x="1600200" y="1524000"/>
            <a:ext cx="7315200" cy="44196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0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fr-FR" altLang="ko-KR" sz="2000" b="1">
                <a:latin typeface="Times New Roman" pitchFamily="18" charset="0"/>
                <a:ea typeface="Batang" pitchFamily="18" charset="-127"/>
              </a:rPr>
              <a:t>java   toto   ab   cd   ef</a:t>
            </a:r>
          </a:p>
          <a:p>
            <a:pPr lvl="1" eaLnBrk="1" hangingPunct="1"/>
            <a:endParaRPr lang="fr-FR" altLang="ko-KR" sz="20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endParaRPr lang="fr-FR" altLang="ko-KR" sz="20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000" b="1">
                <a:latin typeface="Times New Roman" pitchFamily="18" charset="0"/>
                <a:ea typeface="Batang" pitchFamily="18" charset="-127"/>
              </a:rPr>
              <a:t>public static void main(String[] arg)</a:t>
            </a:r>
          </a:p>
          <a:p>
            <a:pPr lvl="1" eaLnBrk="1" hangingPunct="1"/>
            <a:r>
              <a:rPr lang="da-DK" altLang="ko-KR" sz="2000" b="1">
                <a:latin typeface="Times New Roman" pitchFamily="18" charset="0"/>
                <a:ea typeface="Batang" pitchFamily="18" charset="-127"/>
              </a:rPr>
              <a:t>{</a:t>
            </a:r>
          </a:p>
          <a:p>
            <a:pPr lvl="1" eaLnBrk="1" hangingPunct="1"/>
            <a:r>
              <a:rPr lang="da-DK" altLang="ko-KR" sz="2000" b="1">
                <a:latin typeface="Times New Roman" pitchFamily="18" charset="0"/>
                <a:ea typeface="Batang" pitchFamily="18" charset="-127"/>
              </a:rPr>
              <a:t>    for (int i=0 ; i&lt;arg.length ; i++)</a:t>
            </a:r>
          </a:p>
          <a:p>
            <a:pPr lvl="1" eaLnBrk="1" hangingPunct="1"/>
            <a:r>
              <a:rPr lang="da-DK" altLang="ko-KR" sz="2000" b="1">
                <a:latin typeface="Times New Roman" pitchFamily="18" charset="0"/>
                <a:ea typeface="Batang" pitchFamily="18" charset="-127"/>
              </a:rPr>
              <a:t>        System.out.println(“argument “ + i + “ = “ + arg[i]);</a:t>
            </a:r>
          </a:p>
          <a:p>
            <a:pPr lvl="1" eaLnBrk="1" hangingPunct="1"/>
            <a:r>
              <a:rPr lang="en-US" altLang="ko-KR" sz="2000" b="1">
                <a:latin typeface="Times New Roman" pitchFamily="18" charset="0"/>
                <a:ea typeface="Batang" pitchFamily="18" charset="-127"/>
              </a:rPr>
              <a:t>}</a:t>
            </a:r>
          </a:p>
          <a:p>
            <a:pPr lvl="1" eaLnBrk="1" hangingPunct="1"/>
            <a:endParaRPr lang="en-US" altLang="ko-KR" sz="2000">
              <a:latin typeface="Times New Roman" pitchFamily="18" charset="0"/>
              <a:ea typeface="Batang" pitchFamily="18" charset="-127"/>
            </a:endParaRPr>
          </a:p>
          <a:p>
            <a:pPr lvl="1" eaLnBrk="1" hangingPunct="1">
              <a:buFont typeface="Wingdings" pitchFamily="2" charset="2"/>
              <a:buChar char="à"/>
            </a:pPr>
            <a:r>
              <a:rPr lang="en-US" altLang="ko-KR" sz="2000">
                <a:latin typeface="Times New Roman" pitchFamily="18" charset="0"/>
                <a:ea typeface="Batang" pitchFamily="18" charset="-127"/>
              </a:rPr>
              <a:t>argument 0 = ab</a:t>
            </a:r>
          </a:p>
          <a:p>
            <a:pPr lvl="1" eaLnBrk="1" hangingPunct="1"/>
            <a:r>
              <a:rPr lang="en-US" altLang="ko-KR" sz="2000">
                <a:latin typeface="Times New Roman" pitchFamily="18" charset="0"/>
                <a:ea typeface="Batang" pitchFamily="18" charset="-127"/>
              </a:rPr>
              <a:t>	argument 1 = cd</a:t>
            </a:r>
          </a:p>
          <a:p>
            <a:pPr lvl="1" eaLnBrk="1" hangingPunct="1"/>
            <a:r>
              <a:rPr lang="en-US" altLang="ko-KR" sz="2000">
                <a:latin typeface="Times New Roman" pitchFamily="18" charset="0"/>
                <a:ea typeface="Batang" pitchFamily="18" charset="-127"/>
              </a:rPr>
              <a:t>	argument 2 = ef</a:t>
            </a:r>
          </a:p>
          <a:p>
            <a:pPr eaLnBrk="1" hangingPunct="1"/>
            <a:endParaRPr lang="en-US" altLang="en-US" sz="2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8464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C9E88E-2484-4C66-A065-08B6DB1383B2}" type="slidenum">
              <a:rPr lang="en-US" altLang="en-US" smtClean="0"/>
              <a:pPr eaLnBrk="1" hangingPunct="1"/>
              <a:t>177</a:t>
            </a:fld>
            <a:endParaRPr lang="en-US" alt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ea typeface="SimSun" pitchFamily="2" charset="-122"/>
              </a:rPr>
              <a:t>Supplemental reading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400" b="1" i="1">
                <a:ea typeface="SimSun" pitchFamily="2" charset="-122"/>
              </a:rPr>
              <a:t>Getting Started</a:t>
            </a:r>
          </a:p>
          <a:p>
            <a:pPr eaLnBrk="1" hangingPunct="1"/>
            <a:r>
              <a:rPr lang="en-US" altLang="zh-CN" sz="2400">
                <a:ea typeface="SimSun" pitchFamily="2" charset="-122"/>
              </a:rPr>
              <a:t>	</a:t>
            </a:r>
            <a:r>
              <a:rPr lang="en-US" altLang="zh-CN" sz="2400">
                <a:ea typeface="SimSun" pitchFamily="2" charset="-122"/>
                <a:hlinkClick r:id="rId2"/>
              </a:rPr>
              <a:t>http://java.sun.com/docs/books/tutorial/getStarted/index.html</a:t>
            </a:r>
            <a:endParaRPr lang="en-US" altLang="zh-CN" sz="2400">
              <a:ea typeface="SimSun" pitchFamily="2" charset="-122"/>
            </a:endParaRPr>
          </a:p>
          <a:p>
            <a:pPr eaLnBrk="1" hangingPunct="1"/>
            <a:endParaRPr lang="en-US" altLang="zh-CN" sz="2400">
              <a:ea typeface="SimSun" pitchFamily="2" charset="-122"/>
            </a:endParaRPr>
          </a:p>
          <a:p>
            <a:pPr eaLnBrk="1" hangingPunct="1"/>
            <a:r>
              <a:rPr lang="en-US" altLang="zh-CN" sz="2400" b="1" i="1">
                <a:ea typeface="SimSun" pitchFamily="2" charset="-122"/>
              </a:rPr>
              <a:t>Nuts and bolts of the Java Language</a:t>
            </a:r>
          </a:p>
          <a:p>
            <a:pPr eaLnBrk="1" hangingPunct="1"/>
            <a:r>
              <a:rPr lang="en-US" altLang="zh-CN" sz="2400">
                <a:ea typeface="SimSun" pitchFamily="2" charset="-122"/>
              </a:rPr>
              <a:t>	</a:t>
            </a:r>
            <a:r>
              <a:rPr lang="en-US" altLang="zh-CN" sz="2400">
                <a:ea typeface="SimSun" pitchFamily="2" charset="-122"/>
                <a:hlinkClick r:id="rId3"/>
              </a:rPr>
              <a:t>http://java.sun.com/docs/books/tutorial/java/nutsandbolts/index.html</a:t>
            </a:r>
            <a:endParaRPr lang="en-US" altLang="zh-CN" sz="2400">
              <a:ea typeface="SimSun" pitchFamily="2" charset="-122"/>
            </a:endParaRPr>
          </a:p>
          <a:p>
            <a:pPr eaLnBrk="1" hangingPunct="1"/>
            <a:endParaRPr lang="en-US" altLang="zh-CN" sz="2400">
              <a:ea typeface="SimSun" pitchFamily="2" charset="-122"/>
            </a:endParaRPr>
          </a:p>
          <a:p>
            <a:pPr eaLnBrk="1" hangingPunct="1"/>
            <a:r>
              <a:rPr lang="en-US" altLang="zh-CN" sz="2400" b="1" i="1">
                <a:ea typeface="SimSun" pitchFamily="2" charset="-122"/>
              </a:rPr>
              <a:t>Compiling and Running a Simple Program</a:t>
            </a:r>
          </a:p>
          <a:p>
            <a:pPr eaLnBrk="1" hangingPunct="1"/>
            <a:r>
              <a:rPr lang="en-US" altLang="zh-CN" sz="2400">
                <a:ea typeface="SimSun" pitchFamily="2" charset="-122"/>
              </a:rPr>
              <a:t>	</a:t>
            </a:r>
            <a:r>
              <a:rPr lang="en-US" altLang="zh-CN" sz="2400">
                <a:ea typeface="SimSun" pitchFamily="2" charset="-122"/>
                <a:hlinkClick r:id="rId4"/>
              </a:rPr>
              <a:t>http://developer.java.sun.com/developer/onlineTraining/Programming/BasicJava1/compile.html</a:t>
            </a:r>
            <a:endParaRPr lang="en-US" altLang="zh-CN" sz="2400"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10414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Collections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collection</a:t>
            </a:r>
            <a:r>
              <a:rPr lang="en-US" altLang="en-US"/>
              <a:t>: an object that stores data;  a.k.a. "data structure"</a:t>
            </a:r>
          </a:p>
          <a:p>
            <a:pPr lvl="1"/>
            <a:r>
              <a:rPr lang="en-US" altLang="en-US"/>
              <a:t>the objects stored are called </a:t>
            </a:r>
            <a:r>
              <a:rPr lang="en-US" altLang="en-US" b="1"/>
              <a:t>elements</a:t>
            </a:r>
            <a:endParaRPr lang="en-US" altLang="en-US"/>
          </a:p>
          <a:p>
            <a:pPr lvl="1"/>
            <a:r>
              <a:rPr lang="en-US" altLang="en-US"/>
              <a:t>some collections maintain an ordering; some allow duplicates</a:t>
            </a:r>
          </a:p>
          <a:p>
            <a:pPr lvl="1"/>
            <a:r>
              <a:rPr lang="en-US" altLang="en-US"/>
              <a:t>typical operations: </a:t>
            </a:r>
            <a:r>
              <a:rPr lang="en-US" altLang="en-US" i="1"/>
              <a:t>add</a:t>
            </a:r>
            <a:r>
              <a:rPr lang="en-US" altLang="en-US"/>
              <a:t>, </a:t>
            </a:r>
            <a:r>
              <a:rPr lang="en-US" altLang="en-US" i="1"/>
              <a:t>remove</a:t>
            </a:r>
            <a:r>
              <a:rPr lang="en-US" altLang="en-US"/>
              <a:t>, </a:t>
            </a:r>
            <a:r>
              <a:rPr lang="en-US" altLang="en-US" i="1"/>
              <a:t>clear</a:t>
            </a:r>
            <a:r>
              <a:rPr lang="en-US" altLang="en-US"/>
              <a:t>, </a:t>
            </a:r>
            <a:r>
              <a:rPr lang="en-US" altLang="en-US" i="1"/>
              <a:t>contains</a:t>
            </a:r>
            <a:r>
              <a:rPr lang="en-US" altLang="en-US"/>
              <a:t> (search), </a:t>
            </a:r>
            <a:r>
              <a:rPr lang="en-US" altLang="en-US" i="1"/>
              <a:t>size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examples found in the Java class libraries:</a:t>
            </a:r>
          </a:p>
          <a:p>
            <a:pPr lvl="2"/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LinkedList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HashMap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TreeSet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PriorityQueue</a:t>
            </a:r>
          </a:p>
          <a:p>
            <a:pPr lvl="2"/>
            <a:endParaRPr lang="en-US" altLang="en-US">
              <a:latin typeface="Courier New" pitchFamily="49" charset="0"/>
            </a:endParaRPr>
          </a:p>
          <a:p>
            <a:pPr lvl="1"/>
            <a:r>
              <a:rPr lang="en-US" altLang="en-US"/>
              <a:t>all collections are in the </a:t>
            </a:r>
            <a:r>
              <a:rPr lang="en-US" altLang="en-US">
                <a:latin typeface="Courier New" pitchFamily="49" charset="0"/>
              </a:rPr>
              <a:t>java.util</a:t>
            </a:r>
            <a:r>
              <a:rPr lang="en-US" altLang="en-US"/>
              <a:t> package</a:t>
            </a:r>
          </a:p>
          <a:p>
            <a:pPr lvl="2">
              <a:buFontTx/>
              <a:buNone/>
            </a:pPr>
            <a:r>
              <a:rPr lang="en-US" altLang="en-US">
                <a:latin typeface="Courier New" pitchFamily="49" charset="0"/>
              </a:rPr>
              <a:t>	import java.util.*;</a:t>
            </a:r>
          </a:p>
        </p:txBody>
      </p:sp>
    </p:spTree>
    <p:extLst>
      <p:ext uri="{BB962C8B-B14F-4D97-AF65-F5344CB8AC3E}">
        <p14:creationId xmlns:p14="http://schemas.microsoft.com/office/powerpoint/2010/main" val="364797252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collection framework</a:t>
            </a:r>
          </a:p>
        </p:txBody>
      </p:sp>
      <p:pic>
        <p:nvPicPr>
          <p:cNvPr id="172035" name="Picture 3" descr="j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102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  <a:ea typeface="+mj-ea"/>
                <a:cs typeface="+mj-cs"/>
              </a:rPr>
              <a:t>Class Person: usage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79216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Person john;	  </a:t>
            </a:r>
            <a:r>
              <a:rPr lang="en-US" altLang="zh-CN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//declaration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john = new Person();</a:t>
            </a:r>
            <a:r>
              <a:rPr lang="en-US" altLang="zh-CN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//create an object of Person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john.name= “John Kim”;</a:t>
            </a:r>
            <a:r>
              <a:rPr lang="en-US" altLang="zh-CN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//access its field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sam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 = new Person();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sam.name=“Sam George”;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john.printInfo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();     </a:t>
            </a:r>
            <a:r>
              <a:rPr lang="en-US" altLang="zh-CN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 call method </a:t>
            </a: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sam.printInfo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();  </a:t>
            </a:r>
          </a:p>
        </p:txBody>
      </p:sp>
    </p:spTree>
    <p:extLst>
      <p:ext uri="{BB962C8B-B14F-4D97-AF65-F5344CB8AC3E}">
        <p14:creationId xmlns:p14="http://schemas.microsoft.com/office/powerpoint/2010/main" val="361289453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list</a:t>
            </a:r>
            <a:r>
              <a:rPr lang="en-US" altLang="en-US"/>
              <a:t>: a collection storing an ordered sequence of elements</a:t>
            </a:r>
          </a:p>
          <a:p>
            <a:pPr lvl="1"/>
            <a:r>
              <a:rPr lang="en-US" altLang="en-US"/>
              <a:t>each element is accessible by a 0-based </a:t>
            </a:r>
            <a:r>
              <a:rPr lang="en-US" altLang="en-US" b="1"/>
              <a:t>index</a:t>
            </a:r>
          </a:p>
          <a:p>
            <a:pPr lvl="1"/>
            <a:r>
              <a:rPr lang="en-US" altLang="en-US"/>
              <a:t>a list has a </a:t>
            </a:r>
            <a:r>
              <a:rPr lang="en-US" altLang="en-US" b="1"/>
              <a:t>size</a:t>
            </a:r>
            <a:r>
              <a:rPr lang="en-US" altLang="en-US"/>
              <a:t> (number of elements that have been added)</a:t>
            </a:r>
          </a:p>
          <a:p>
            <a:pPr lvl="1"/>
            <a:r>
              <a:rPr lang="en-US" altLang="en-US"/>
              <a:t>elements can be added to the front, back, or elsewhere</a:t>
            </a:r>
          </a:p>
          <a:p>
            <a:pPr lvl="1"/>
            <a:r>
              <a:rPr lang="en-US" altLang="en-US"/>
              <a:t>in Java, a list can be represented as an </a:t>
            </a:r>
            <a:r>
              <a:rPr lang="en-US" altLang="en-US" b="1">
                <a:latin typeface="Courier New" pitchFamily="49" charset="0"/>
              </a:rPr>
              <a:t>ArrayList</a:t>
            </a:r>
            <a:r>
              <a:rPr lang="en-US" altLang="en-US"/>
              <a:t> object</a:t>
            </a:r>
          </a:p>
        </p:txBody>
      </p:sp>
      <p:pic>
        <p:nvPicPr>
          <p:cNvPr id="187396" name="Picture 4" descr="art08_0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14750"/>
            <a:ext cx="6934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07687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080"/>
            <a:ext cx="7239000" cy="1143000"/>
          </a:xfrm>
        </p:spPr>
        <p:txBody>
          <a:bodyPr/>
          <a:lstStyle/>
          <a:p>
            <a:r>
              <a:rPr lang="en-US" altLang="en-US" dirty="0"/>
              <a:t>Idea of a list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467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Rather than creating an array of boxes, create an object that represents a "list" of items.  (initially an empty list.)</a:t>
            </a:r>
          </a:p>
          <a:p>
            <a:pPr lvl="1"/>
            <a:endParaRPr lang="en-US" altLang="en-US" sz="800" dirty="0"/>
          </a:p>
          <a:p>
            <a:pPr lvl="1">
              <a:buFontTx/>
              <a:buNone/>
            </a:pPr>
            <a:r>
              <a:rPr lang="en-US" altLang="en-US" dirty="0">
                <a:latin typeface="Courier New" pitchFamily="49" charset="0"/>
              </a:rPr>
              <a:t>	[]</a:t>
            </a:r>
          </a:p>
          <a:p>
            <a:pPr lvl="1"/>
            <a:endParaRPr lang="en-US" altLang="en-US" dirty="0">
              <a:latin typeface="Courier New" pitchFamily="49" charset="0"/>
            </a:endParaRPr>
          </a:p>
          <a:p>
            <a:r>
              <a:rPr lang="en-US" altLang="en-US" dirty="0"/>
              <a:t>You can add items to the list.</a:t>
            </a:r>
          </a:p>
          <a:p>
            <a:pPr lvl="1"/>
            <a:r>
              <a:rPr lang="en-US" altLang="en-US" dirty="0"/>
              <a:t>The default behavior is to add to the end of the list.</a:t>
            </a:r>
          </a:p>
          <a:p>
            <a:pPr lvl="1"/>
            <a:endParaRPr lang="en-US" altLang="en-US" sz="800" dirty="0"/>
          </a:p>
          <a:p>
            <a:pPr lvl="1">
              <a:buFontTx/>
              <a:buNone/>
            </a:pPr>
            <a:r>
              <a:rPr lang="en-US" altLang="en-US" dirty="0">
                <a:latin typeface="Courier New" pitchFamily="49" charset="0"/>
              </a:rPr>
              <a:t>	[hello, ABC, goodbye, okay]</a:t>
            </a:r>
          </a:p>
          <a:p>
            <a:pPr lvl="1"/>
            <a:endParaRPr lang="en-US" altLang="en-US" dirty="0">
              <a:latin typeface="Courier New" pitchFamily="49" charset="0"/>
            </a:endParaRPr>
          </a:p>
          <a:p>
            <a:r>
              <a:rPr lang="en-US" altLang="en-US" dirty="0"/>
              <a:t>The list object keeps track of the element values that have been added to it, their order, indexes, and its total size.</a:t>
            </a:r>
          </a:p>
          <a:p>
            <a:pPr lvl="1"/>
            <a:r>
              <a:rPr lang="en-US" altLang="en-US" dirty="0"/>
              <a:t>Think of an "array list" as an automatically resizing array object.</a:t>
            </a:r>
          </a:p>
          <a:p>
            <a:pPr lvl="1"/>
            <a:r>
              <a:rPr lang="en-US" altLang="en-US" dirty="0"/>
              <a:t>Internally, the list is implemented using an array and a size field.</a:t>
            </a:r>
          </a:p>
        </p:txBody>
      </p:sp>
    </p:spTree>
    <p:extLst>
      <p:ext uri="{BB962C8B-B14F-4D97-AF65-F5344CB8AC3E}">
        <p14:creationId xmlns:p14="http://schemas.microsoft.com/office/powerpoint/2010/main" val="36254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239000" cy="1143000"/>
          </a:xfrm>
        </p:spPr>
        <p:txBody>
          <a:bodyPr/>
          <a:lstStyle/>
          <a:p>
            <a:r>
              <a:rPr lang="en-US" altLang="en-US" sz="4400" dirty="0" err="1">
                <a:latin typeface="Courier New" pitchFamily="49" charset="0"/>
              </a:rPr>
              <a:t>ArrayList</a:t>
            </a:r>
            <a:r>
              <a:rPr lang="en-US" altLang="en-US" sz="4400" dirty="0"/>
              <a:t> methods</a:t>
            </a:r>
          </a:p>
        </p:txBody>
      </p:sp>
      <p:graphicFrame>
        <p:nvGraphicFramePr>
          <p:cNvPr id="177411" name="Group 259"/>
          <p:cNvGraphicFramePr>
            <a:graphicFrameLocks noGrp="1"/>
          </p:cNvGraphicFramePr>
          <p:nvPr/>
        </p:nvGraphicFramePr>
        <p:xfrm>
          <a:off x="381000" y="1371600"/>
          <a:ext cx="8382000" cy="4785360"/>
        </p:xfrm>
        <a:graphic>
          <a:graphicData uri="http://schemas.openxmlformats.org/drawingml/2006/table">
            <a:tbl>
              <a:tblPr/>
              <a:tblGrid>
                <a:gridCol w="291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appends value at end of list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inserts given value just before the given index, shifting subsequent values to the right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clear()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removes all elements of the list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indexOf(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first index where given value is found in list (-1 if not found)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get(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the value at given index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remove(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removes/returns value at given index, shifting subsequent values to the left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set(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replaces value at given index with given value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the number of elements in list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toString()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returns a string representation of the list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such as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"[3, 42, -7, 15]"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65129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239000" cy="838200"/>
          </a:xfrm>
        </p:spPr>
        <p:txBody>
          <a:bodyPr/>
          <a:lstStyle/>
          <a:p>
            <a:r>
              <a:rPr lang="en-US" altLang="en-US" sz="3600" dirty="0" err="1">
                <a:latin typeface="Courier New" pitchFamily="49" charset="0"/>
              </a:rPr>
              <a:t>ArrayList</a:t>
            </a:r>
            <a:r>
              <a:rPr lang="en-US" altLang="en-US" sz="3600" dirty="0"/>
              <a:t> methods 2</a:t>
            </a:r>
          </a:p>
        </p:txBody>
      </p:sp>
      <p:graphicFrame>
        <p:nvGraphicFramePr>
          <p:cNvPr id="178328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04992"/>
              </p:ext>
            </p:extLst>
          </p:nvPr>
        </p:nvGraphicFramePr>
        <p:xfrm>
          <a:off x="327025" y="1178560"/>
          <a:ext cx="8842375" cy="5669280"/>
        </p:xfrm>
        <a:graphic>
          <a:graphicData uri="http://schemas.openxmlformats.org/drawingml/2006/table">
            <a:tbl>
              <a:tblPr/>
              <a:tblGrid>
                <a:gridCol w="261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adds all elements from the given list to this list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(at the end of the list, or inserts them at the given index)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contains(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true if given value is found somewhere in this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containsAll(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true if this list contains every element from given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equals(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true if given other list contains the same elements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iterator()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listIterator()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an object used to examine the contents of the list (seen later)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lastIndexOf(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last index value is found in list (-1 if not found)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finds and removes the given value from this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removeAll(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removes any elements found in the given list from this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retainAll(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removes any elements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not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found in given list from this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subList(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the sub-portion of the list between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indexes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(inclusive) and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(exclusive)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toArray()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the elements in this list as an array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29683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320"/>
            <a:ext cx="7239000" cy="629920"/>
          </a:xfrm>
        </p:spPr>
        <p:txBody>
          <a:bodyPr/>
          <a:lstStyle/>
          <a:p>
            <a:r>
              <a:rPr lang="en-US" altLang="en-US" sz="3200" dirty="0"/>
              <a:t>Type Parameters (Generics)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altLang="en-US">
                <a:latin typeface="Courier New" pitchFamily="49" charset="0"/>
              </a:rPr>
              <a:t>ArrayList&lt;</a:t>
            </a:r>
            <a:r>
              <a:rPr lang="en-US" altLang="en-US" b="1"/>
              <a:t>Type</a:t>
            </a:r>
            <a:r>
              <a:rPr lang="en-US" altLang="en-US">
                <a:latin typeface="Courier New" pitchFamily="49" charset="0"/>
              </a:rPr>
              <a:t>&gt; </a:t>
            </a:r>
            <a:r>
              <a:rPr lang="en-US" altLang="en-US" b="1"/>
              <a:t>name</a:t>
            </a:r>
            <a:r>
              <a:rPr lang="en-US" altLang="en-US">
                <a:latin typeface="Courier New" pitchFamily="49" charset="0"/>
              </a:rPr>
              <a:t> = new ArrayList&lt;</a:t>
            </a:r>
            <a:r>
              <a:rPr lang="en-US" altLang="en-US" b="1"/>
              <a:t>Type</a:t>
            </a:r>
            <a:r>
              <a:rPr lang="en-US" altLang="en-US">
                <a:latin typeface="Courier New" pitchFamily="49" charset="0"/>
              </a:rPr>
              <a:t>&gt;();</a:t>
            </a:r>
          </a:p>
          <a:p>
            <a:pPr>
              <a:buFontTx/>
              <a:buNone/>
            </a:pPr>
            <a:endParaRPr lang="en-US" altLang="en-US">
              <a:latin typeface="Courier New" pitchFamily="49" charset="0"/>
            </a:endParaRPr>
          </a:p>
          <a:p>
            <a:r>
              <a:rPr lang="en-US" altLang="en-US"/>
              <a:t>When constructing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, you must specify the</a:t>
            </a:r>
            <a:br>
              <a:rPr lang="en-US" altLang="en-US"/>
            </a:br>
            <a:r>
              <a:rPr lang="en-US" altLang="en-US"/>
              <a:t>type of elements it will contain between </a:t>
            </a:r>
            <a:r>
              <a:rPr lang="en-US" altLang="en-US">
                <a:latin typeface="Courier New" pitchFamily="49" charset="0"/>
              </a:rPr>
              <a:t>&lt;</a:t>
            </a:r>
            <a:r>
              <a:rPr lang="en-US" altLang="en-US"/>
              <a:t> and </a:t>
            </a:r>
            <a:r>
              <a:rPr lang="en-US" altLang="en-US">
                <a:latin typeface="Courier New" pitchFamily="49" charset="0"/>
              </a:rPr>
              <a:t>&gt;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This is called a </a:t>
            </a:r>
            <a:r>
              <a:rPr lang="en-US" altLang="en-US" i="1"/>
              <a:t>type parameter</a:t>
            </a:r>
            <a:r>
              <a:rPr lang="en-US" altLang="en-US"/>
              <a:t> or a </a:t>
            </a:r>
            <a:r>
              <a:rPr lang="en-US" altLang="en-US" i="1"/>
              <a:t>generic </a:t>
            </a:r>
            <a:r>
              <a:rPr lang="en-US" altLang="en-US"/>
              <a:t>class.</a:t>
            </a:r>
          </a:p>
          <a:p>
            <a:pPr lvl="1"/>
            <a:r>
              <a:rPr lang="en-US" altLang="en-US"/>
              <a:t>Allows the same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class to store lists of different types.</a:t>
            </a:r>
          </a:p>
          <a:p>
            <a:pPr lvl="1"/>
            <a:endParaRPr lang="en-US" altLang="en-US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 b="1">
                <a:latin typeface="Courier New" pitchFamily="49" charset="0"/>
              </a:rPr>
              <a:t>&lt;String&gt;</a:t>
            </a:r>
            <a:r>
              <a:rPr lang="en-US" altLang="en-US">
                <a:latin typeface="Courier New" pitchFamily="49" charset="0"/>
              </a:rPr>
              <a:t> names = new ArrayList</a:t>
            </a:r>
            <a:r>
              <a:rPr lang="en-US" altLang="en-US" b="1">
                <a:latin typeface="Courier New" pitchFamily="49" charset="0"/>
              </a:rPr>
              <a:t>&lt;String&gt;</a:t>
            </a:r>
            <a:r>
              <a:rPr lang="en-US" altLang="en-US">
                <a:latin typeface="Courier New" pitchFamily="49" charset="0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names.add("Marty Stepp");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names.add("Stuart Reges");</a:t>
            </a:r>
          </a:p>
        </p:txBody>
      </p:sp>
    </p:spTree>
    <p:extLst>
      <p:ext uri="{BB962C8B-B14F-4D97-AF65-F5344CB8AC3E}">
        <p14:creationId xmlns:p14="http://schemas.microsoft.com/office/powerpoint/2010/main" val="258365812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239000" cy="762000"/>
          </a:xfrm>
        </p:spPr>
        <p:txBody>
          <a:bodyPr/>
          <a:lstStyle/>
          <a:p>
            <a:r>
              <a:rPr lang="en-US" altLang="en-US" sz="3200" dirty="0"/>
              <a:t>Learning about classes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hlinkClick r:id="rId2"/>
              </a:rPr>
              <a:t>Java API Specification</a:t>
            </a:r>
            <a:r>
              <a:rPr lang="en-US" altLang="en-US"/>
              <a:t> is a huge web page containing documentation about every Java class and its methods.</a:t>
            </a:r>
          </a:p>
          <a:p>
            <a:pPr lvl="1"/>
            <a:r>
              <a:rPr lang="en-US" altLang="en-US"/>
              <a:t>The link to the API Specs is on the course web site.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029200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8570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239000" cy="838200"/>
          </a:xfrm>
        </p:spPr>
        <p:txBody>
          <a:bodyPr/>
          <a:lstStyle/>
          <a:p>
            <a:r>
              <a:rPr lang="en-US" altLang="en-US" sz="3600" dirty="0" err="1">
                <a:latin typeface="Courier New" pitchFamily="49" charset="0"/>
              </a:rPr>
              <a:t>ArrayList</a:t>
            </a:r>
            <a:r>
              <a:rPr lang="en-US" altLang="en-US" sz="3600" dirty="0"/>
              <a:t> vs. array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tabLst>
                <a:tab pos="4572000" algn="l"/>
              </a:tabLst>
            </a:pPr>
            <a:r>
              <a:rPr lang="en-US" altLang="en-US"/>
              <a:t>construction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String[] names = new String[5];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ArrayList&lt;String&gt; list = new ArrayList&lt;String&gt;();</a:t>
            </a:r>
            <a:endParaRPr lang="en-US" altLang="en-US" sz="2600"/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sz="2400"/>
          </a:p>
          <a:p>
            <a:pPr marL="273050" indent="-273050">
              <a:tabLst>
                <a:tab pos="4572000" algn="l"/>
              </a:tabLst>
            </a:pPr>
            <a:r>
              <a:rPr lang="en-US" altLang="en-US"/>
              <a:t>storing a value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names[0] = "Jessica";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list.add("Jessica");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b="1">
              <a:latin typeface="Courier New" pitchFamily="49" charset="0"/>
            </a:endParaRPr>
          </a:p>
          <a:p>
            <a:pPr marL="273050" indent="-273050">
              <a:tabLst>
                <a:tab pos="4572000" algn="l"/>
              </a:tabLst>
            </a:pPr>
            <a:r>
              <a:rPr lang="en-US" altLang="en-US"/>
              <a:t>retrieving a value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String s = names[0];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String s = list.get(0);</a:t>
            </a:r>
          </a:p>
        </p:txBody>
      </p:sp>
    </p:spTree>
    <p:extLst>
      <p:ext uri="{BB962C8B-B14F-4D97-AF65-F5344CB8AC3E}">
        <p14:creationId xmlns:p14="http://schemas.microsoft.com/office/powerpoint/2010/main" val="49409749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400"/>
            <a:ext cx="7239000" cy="787400"/>
          </a:xfrm>
        </p:spPr>
        <p:txBody>
          <a:bodyPr/>
          <a:lstStyle/>
          <a:p>
            <a:r>
              <a:rPr lang="en-US" altLang="en-US" sz="2800" dirty="0" err="1">
                <a:latin typeface="Courier New" pitchFamily="49" charset="0"/>
              </a:rPr>
              <a:t>ArrayList</a:t>
            </a:r>
            <a:r>
              <a:rPr lang="en-US" altLang="en-US" sz="2800" dirty="0"/>
              <a:t> vs. array 2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3050" indent="-273050">
              <a:lnSpc>
                <a:spcPct val="80000"/>
              </a:lnSpc>
              <a:tabLst>
                <a:tab pos="4572000" algn="l"/>
              </a:tabLst>
            </a:pPr>
            <a:r>
              <a:rPr lang="en-US" altLang="en-US"/>
              <a:t>doing something to each value that starts with </a:t>
            </a:r>
            <a:r>
              <a:rPr lang="en-US" altLang="en-US">
                <a:latin typeface="Courier New" pitchFamily="49" charset="0"/>
              </a:rPr>
              <a:t>"B"</a:t>
            </a:r>
            <a:endParaRPr lang="en-US" altLang="en-US"/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for (int i = 0; i &lt; names.length; i++) {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    if (names[i].startsWith("B")) { ... 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sz="800">
              <a:solidFill>
                <a:schemeClr val="bg2"/>
              </a:solidFill>
              <a:latin typeface="Courier New" pitchFamily="49" charset="0"/>
            </a:endParaRP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for (int i = 0; i &lt; list.size(); i++) {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    if (list.get(i).startsWith("B")) { ... 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b="1">
              <a:latin typeface="Courier New" pitchFamily="49" charset="0"/>
            </a:endParaRP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b="1">
              <a:latin typeface="Courier New" pitchFamily="49" charset="0"/>
            </a:endParaRPr>
          </a:p>
          <a:p>
            <a:pPr marL="273050" indent="-273050">
              <a:tabLst>
                <a:tab pos="4572000" algn="l"/>
              </a:tabLst>
            </a:pPr>
            <a:r>
              <a:rPr lang="en-US" altLang="en-US"/>
              <a:t>seeing whether the value </a:t>
            </a:r>
            <a:r>
              <a:rPr lang="en-US" altLang="en-US">
                <a:latin typeface="Courier New" pitchFamily="49" charset="0"/>
              </a:rPr>
              <a:t>"Benson"</a:t>
            </a:r>
            <a:r>
              <a:rPr lang="en-US" altLang="en-US"/>
              <a:t> is found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for (int i = 0; i &lt; names.length; i++) {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    if (names[i].equals("Benson")) { ... 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sz="800">
              <a:solidFill>
                <a:schemeClr val="bg2"/>
              </a:solidFill>
              <a:latin typeface="Courier New" pitchFamily="49" charset="0"/>
            </a:endParaRP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if (list.contains("Benson")) { ... }</a:t>
            </a:r>
          </a:p>
        </p:txBody>
      </p:sp>
    </p:spTree>
    <p:extLst>
      <p:ext uri="{BB962C8B-B14F-4D97-AF65-F5344CB8AC3E}">
        <p14:creationId xmlns:p14="http://schemas.microsoft.com/office/powerpoint/2010/main" val="109678960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Exercise, revisited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Write a program that reads a file and displays </a:t>
            </a:r>
            <a:br>
              <a:rPr lang="en-US" altLang="en-US"/>
            </a:br>
            <a:r>
              <a:rPr lang="en-US" altLang="en-US"/>
              <a:t>the words of that file as a list.</a:t>
            </a:r>
          </a:p>
          <a:p>
            <a:pPr lvl="1"/>
            <a:r>
              <a:rPr lang="en-US" altLang="en-US"/>
              <a:t>First display all words.</a:t>
            </a:r>
          </a:p>
          <a:p>
            <a:pPr lvl="1"/>
            <a:r>
              <a:rPr lang="en-US" altLang="en-US"/>
              <a:t>Then display them in reverse order.</a:t>
            </a:r>
          </a:p>
          <a:p>
            <a:pPr lvl="1"/>
            <a:r>
              <a:rPr lang="en-US" altLang="en-US"/>
              <a:t>Then display them with all plurals (ending in "s") capitalized.</a:t>
            </a:r>
          </a:p>
          <a:p>
            <a:pPr lvl="1"/>
            <a:r>
              <a:rPr lang="en-US" altLang="en-US"/>
              <a:t>Then display them with all plural words removed.</a:t>
            </a:r>
          </a:p>
        </p:txBody>
      </p:sp>
    </p:spTree>
    <p:extLst>
      <p:ext uri="{BB962C8B-B14F-4D97-AF65-F5344CB8AC3E}">
        <p14:creationId xmlns:p14="http://schemas.microsoft.com/office/powerpoint/2010/main" val="423253745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Exercise solution (partial)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 err="1">
                <a:latin typeface="Courier New" pitchFamily="49" charset="0"/>
              </a:rPr>
              <a:t>ArrayList</a:t>
            </a:r>
            <a:r>
              <a:rPr lang="en-US" altLang="en-US" sz="2000" b="1" dirty="0">
                <a:latin typeface="Courier New" pitchFamily="49" charset="0"/>
              </a:rPr>
              <a:t>&lt;String&gt; </a:t>
            </a:r>
            <a:r>
              <a:rPr lang="en-US" altLang="en-US" sz="2000" b="1" dirty="0" err="1">
                <a:latin typeface="Courier New" pitchFamily="49" charset="0"/>
              </a:rPr>
              <a:t>allWords</a:t>
            </a:r>
            <a:r>
              <a:rPr lang="en-US" altLang="en-US" sz="2000" b="1" dirty="0">
                <a:latin typeface="Courier New" pitchFamily="49" charset="0"/>
              </a:rPr>
              <a:t> = new </a:t>
            </a:r>
            <a:r>
              <a:rPr lang="en-US" altLang="en-US" sz="2000" b="1" dirty="0" err="1">
                <a:latin typeface="Courier New" pitchFamily="49" charset="0"/>
              </a:rPr>
              <a:t>ArrayList</a:t>
            </a:r>
            <a:r>
              <a:rPr lang="en-US" altLang="en-US" sz="2000" b="1" dirty="0">
                <a:latin typeface="Courier New" pitchFamily="49" charset="0"/>
              </a:rPr>
              <a:t>&lt;String&gt;();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Scanner input = new Scanner(new File("words.txt"));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while (</a:t>
            </a:r>
            <a:r>
              <a:rPr lang="en-US" altLang="en-US" sz="2000" dirty="0" err="1">
                <a:latin typeface="Courier New" pitchFamily="49" charset="0"/>
              </a:rPr>
              <a:t>input.hasNext</a:t>
            </a:r>
            <a:r>
              <a:rPr lang="en-US" altLang="en-US" sz="2000" dirty="0">
                <a:latin typeface="Courier New" pitchFamily="49" charset="0"/>
              </a:rPr>
              <a:t>())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String word = </a:t>
            </a:r>
            <a:r>
              <a:rPr lang="en-US" altLang="en-US" sz="2000" dirty="0" err="1">
                <a:latin typeface="Courier New" pitchFamily="49" charset="0"/>
              </a:rPr>
              <a:t>input.next</a:t>
            </a:r>
            <a:r>
              <a:rPr lang="en-US" altLang="en-US" sz="2000" dirty="0">
                <a:latin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    </a:t>
            </a:r>
            <a:r>
              <a:rPr lang="en-US" altLang="en-US" sz="2000" b="1" dirty="0" err="1">
                <a:latin typeface="Courier New" pitchFamily="49" charset="0"/>
              </a:rPr>
              <a:t>allWords.add</a:t>
            </a:r>
            <a:r>
              <a:rPr lang="en-US" altLang="en-US" sz="2000" b="1" dirty="0">
                <a:latin typeface="Courier New" pitchFamily="49" charset="0"/>
              </a:rPr>
              <a:t>(word);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latin typeface="Courier New" pitchFamily="49" charset="0"/>
              </a:rPr>
              <a:t>System.out.println</a:t>
            </a:r>
            <a:r>
              <a:rPr lang="en-US" altLang="en-US" sz="2000" dirty="0">
                <a:latin typeface="Courier New" pitchFamily="49" charset="0"/>
              </a:rPr>
              <a:t>(</a:t>
            </a:r>
            <a:r>
              <a:rPr lang="en-US" altLang="en-US" sz="2000" dirty="0" err="1">
                <a:latin typeface="Courier New" pitchFamily="49" charset="0"/>
              </a:rPr>
              <a:t>allWords</a:t>
            </a:r>
            <a:r>
              <a:rPr lang="en-US" alt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Courier New" pitchFamily="49" charset="0"/>
              </a:rPr>
              <a:t>// remove all plural words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for (</a:t>
            </a:r>
            <a:r>
              <a:rPr lang="en-US" altLang="en-US" sz="2000" dirty="0" err="1">
                <a:latin typeface="Courier New" pitchFamily="49" charset="0"/>
              </a:rPr>
              <a:t>int</a:t>
            </a:r>
            <a:r>
              <a:rPr lang="en-US" altLang="en-US" sz="2000" dirty="0">
                <a:latin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 = 0; 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 &lt; </a:t>
            </a:r>
            <a:r>
              <a:rPr lang="en-US" altLang="en-US" sz="2000" dirty="0" err="1">
                <a:latin typeface="Courier New" pitchFamily="49" charset="0"/>
              </a:rPr>
              <a:t>allWords.size</a:t>
            </a:r>
            <a:r>
              <a:rPr lang="en-US" altLang="en-US" sz="2000" dirty="0">
                <a:latin typeface="Courier New" pitchFamily="49" charset="0"/>
              </a:rPr>
              <a:t>(); 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String word = </a:t>
            </a:r>
            <a:r>
              <a:rPr lang="en-US" altLang="en-US" sz="2000" dirty="0" err="1">
                <a:latin typeface="Courier New" pitchFamily="49" charset="0"/>
              </a:rPr>
              <a:t>allWords.get</a:t>
            </a:r>
            <a:r>
              <a:rPr lang="en-US" altLang="en-US" sz="2000" dirty="0">
                <a:latin typeface="Courier New" pitchFamily="49" charset="0"/>
              </a:rPr>
              <a:t>(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if (</a:t>
            </a:r>
            <a:r>
              <a:rPr lang="en-US" altLang="en-US" sz="2000" dirty="0" err="1">
                <a:latin typeface="Courier New" pitchFamily="49" charset="0"/>
              </a:rPr>
              <a:t>word.endsWith</a:t>
            </a:r>
            <a:r>
              <a:rPr lang="en-US" altLang="en-US" sz="2000" dirty="0">
                <a:latin typeface="Courier New" pitchFamily="49" charset="0"/>
              </a:rPr>
              <a:t>("s"))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    </a:t>
            </a:r>
            <a:r>
              <a:rPr lang="en-US" altLang="en-US" sz="2000" dirty="0" err="1">
                <a:latin typeface="Courier New" pitchFamily="49" charset="0"/>
              </a:rPr>
              <a:t>allWords.remove</a:t>
            </a:r>
            <a:r>
              <a:rPr lang="en-US" altLang="en-US" sz="2000" dirty="0">
                <a:latin typeface="Courier New" pitchFamily="49" charset="0"/>
              </a:rPr>
              <a:t>(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    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--;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15630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>
                <a:solidFill>
                  <a:schemeClr val="tx1"/>
                </a:solidFill>
                <a:ea typeface="+mj-ea"/>
                <a:cs typeface="+mj-cs"/>
              </a:rPr>
              <a:t>Class Person: reference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7538" y="1773238"/>
            <a:ext cx="2232025" cy="1201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Name: John Kim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height: 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weight: 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27538" y="3644900"/>
            <a:ext cx="2881312" cy="1201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Name: Sam George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height: 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weight: 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2600" y="2205038"/>
            <a:ext cx="947738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john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52600" y="4005263"/>
            <a:ext cx="947738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sam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700338" y="23495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00338" y="41497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43000" y="5638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References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419600" y="56388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Objects allocated in memory</a:t>
            </a:r>
          </a:p>
        </p:txBody>
      </p:sp>
    </p:spTree>
    <p:extLst>
      <p:ext uri="{BB962C8B-B14F-4D97-AF65-F5344CB8AC3E}">
        <p14:creationId xmlns:p14="http://schemas.microsoft.com/office/powerpoint/2010/main" val="125769220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err="1">
                <a:latin typeface="Courier New" pitchFamily="49" charset="0"/>
              </a:rPr>
              <a:t>ArrayList</a:t>
            </a:r>
            <a:r>
              <a:rPr lang="en-US" altLang="en-US" sz="2400" dirty="0"/>
              <a:t> as parameter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altLang="en-US" sz="2200">
                <a:latin typeface="Courier New" pitchFamily="49" charset="0"/>
              </a:rPr>
              <a:t>public static void </a:t>
            </a:r>
            <a:r>
              <a:rPr lang="en-US" altLang="en-US" sz="2200" b="1"/>
              <a:t>name</a:t>
            </a:r>
            <a:r>
              <a:rPr lang="en-US" altLang="en-US" sz="2200">
                <a:latin typeface="Courier New" pitchFamily="49" charset="0"/>
              </a:rPr>
              <a:t>(</a:t>
            </a:r>
            <a:r>
              <a:rPr lang="en-US" altLang="en-US" sz="2200">
                <a:solidFill>
                  <a:schemeClr val="accent2"/>
                </a:solidFill>
                <a:latin typeface="Courier New" pitchFamily="49" charset="0"/>
              </a:rPr>
              <a:t>ArrayList&lt;</a:t>
            </a:r>
            <a:r>
              <a:rPr lang="en-US" altLang="en-US" sz="2200" b="1">
                <a:solidFill>
                  <a:schemeClr val="accent2"/>
                </a:solidFill>
              </a:rPr>
              <a:t>Type</a:t>
            </a:r>
            <a:r>
              <a:rPr lang="en-US" altLang="en-US" sz="2200">
                <a:solidFill>
                  <a:schemeClr val="accent2"/>
                </a:solidFill>
                <a:latin typeface="Courier New" pitchFamily="49" charset="0"/>
              </a:rPr>
              <a:t>&gt; </a:t>
            </a:r>
            <a:r>
              <a:rPr lang="en-US" altLang="en-US" sz="2200" b="1">
                <a:solidFill>
                  <a:schemeClr val="accent2"/>
                </a:solidFill>
              </a:rPr>
              <a:t>name</a:t>
            </a:r>
            <a:r>
              <a:rPr lang="en-US" altLang="en-US" sz="2200">
                <a:latin typeface="Courier New" pitchFamily="49" charset="0"/>
              </a:rPr>
              <a:t>) { </a:t>
            </a:r>
          </a:p>
          <a:p>
            <a:pPr>
              <a:buFontTx/>
              <a:buNone/>
            </a:pPr>
            <a:endParaRPr lang="en-US" altLang="en-US" sz="2200">
              <a:latin typeface="Courier New" pitchFamily="49" charset="0"/>
            </a:endParaRPr>
          </a:p>
          <a:p>
            <a:r>
              <a:rPr lang="en-US" altLang="en-US"/>
              <a:t>Example: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itchFamily="49" charset="0"/>
              </a:rPr>
              <a:t>// Removes all plural words from the given list.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public static void removePlural(</a:t>
            </a:r>
            <a:r>
              <a:rPr lang="en-US" altLang="en-US" sz="1800" b="1">
                <a:latin typeface="Courier New" pitchFamily="49" charset="0"/>
              </a:rPr>
              <a:t>ArrayList&lt;String&gt; list</a:t>
            </a:r>
            <a:r>
              <a:rPr lang="en-US" altLang="en-US" sz="2000">
                <a:latin typeface="Courier New" pitchFamily="49" charset="0"/>
              </a:rPr>
              <a:t>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for (int i = 0; i &lt; list.size(); i++)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String str = list.get(i);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if (str.endsWith("s"))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   list.remove(i);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   i--;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r>
              <a:rPr lang="en-US" altLang="en-US"/>
              <a:t>You can also return a list:</a:t>
            </a:r>
          </a:p>
          <a:p>
            <a:pPr algn="ctr">
              <a:buFontTx/>
              <a:buNone/>
            </a:pPr>
            <a:r>
              <a:rPr lang="en-US" altLang="en-US" sz="2200">
                <a:latin typeface="Courier New" pitchFamily="49" charset="0"/>
              </a:rPr>
              <a:t>public static </a:t>
            </a:r>
            <a:r>
              <a:rPr lang="en-US" altLang="en-US" sz="2200">
                <a:solidFill>
                  <a:schemeClr val="accent2"/>
                </a:solidFill>
                <a:latin typeface="Courier New" pitchFamily="49" charset="0"/>
              </a:rPr>
              <a:t>ArrayList&lt;</a:t>
            </a:r>
            <a:r>
              <a:rPr lang="en-US" altLang="en-US" sz="2200" b="1">
                <a:solidFill>
                  <a:schemeClr val="accent2"/>
                </a:solidFill>
              </a:rPr>
              <a:t>Type</a:t>
            </a:r>
            <a:r>
              <a:rPr lang="en-US" altLang="en-US" sz="2200">
                <a:solidFill>
                  <a:schemeClr val="accent2"/>
                </a:solidFill>
                <a:latin typeface="Courier New" pitchFamily="49" charset="0"/>
              </a:rPr>
              <a:t>&gt;</a:t>
            </a:r>
            <a:r>
              <a:rPr lang="en-US" altLang="en-US" sz="2200">
                <a:latin typeface="Courier New" pitchFamily="49" charset="0"/>
              </a:rPr>
              <a:t> </a:t>
            </a:r>
            <a:r>
              <a:rPr lang="en-US" altLang="en-US" sz="2200" b="1"/>
              <a:t>methodName</a:t>
            </a:r>
            <a:r>
              <a:rPr lang="en-US" altLang="en-US" sz="2200">
                <a:latin typeface="Courier New" pitchFamily="49" charset="0"/>
              </a:rPr>
              <a:t>(</a:t>
            </a:r>
            <a:r>
              <a:rPr lang="en-US" altLang="en-US" sz="2200" b="1"/>
              <a:t>params</a:t>
            </a:r>
            <a:r>
              <a:rPr lang="en-US" altLang="en-US" sz="220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064614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>
                <a:latin typeface="Courier New" pitchFamily="49" charset="0"/>
              </a:rPr>
              <a:t>ArrayList</a:t>
            </a:r>
            <a:r>
              <a:rPr lang="en-US" altLang="en-US" sz="4000" dirty="0"/>
              <a:t> of primitives?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The type you specify when creating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must be an object type; it cannot be a primitive type.</a:t>
            </a:r>
          </a:p>
          <a:p>
            <a:pPr lvl="1"/>
            <a:endParaRPr lang="en-US" altLang="en-US" sz="800"/>
          </a:p>
          <a:p>
            <a:pPr lvl="1"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itchFamily="49" charset="0"/>
              </a:rPr>
              <a:t>	// illegal -- int cannot be a type parameter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latin typeface="Courier New" pitchFamily="49" charset="0"/>
              </a:rPr>
              <a:t>ArrayList</a:t>
            </a:r>
            <a:r>
              <a:rPr lang="en-US" altLang="en-US" sz="2000" b="1">
                <a:solidFill>
                  <a:srgbClr val="800000"/>
                </a:solidFill>
                <a:latin typeface="Courier New" pitchFamily="49" charset="0"/>
              </a:rPr>
              <a:t>&lt;int&gt;</a:t>
            </a:r>
            <a:r>
              <a:rPr lang="en-US" altLang="en-US" sz="2000">
                <a:latin typeface="Courier New" pitchFamily="49" charset="0"/>
              </a:rPr>
              <a:t> list = new ArrayList</a:t>
            </a:r>
            <a:r>
              <a:rPr lang="en-US" altLang="en-US" sz="2000" b="1">
                <a:solidFill>
                  <a:srgbClr val="800000"/>
                </a:solidFill>
                <a:latin typeface="Courier New" pitchFamily="49" charset="0"/>
              </a:rPr>
              <a:t>&lt;int&gt;</a:t>
            </a:r>
            <a:r>
              <a:rPr lang="en-US" altLang="en-US" sz="2000">
                <a:latin typeface="Courier New" pitchFamily="49" charset="0"/>
              </a:rPr>
              <a:t>();</a:t>
            </a:r>
          </a:p>
          <a:p>
            <a:pPr lvl="1">
              <a:buFontTx/>
              <a:buNone/>
            </a:pPr>
            <a:endParaRPr lang="en-US" altLang="en-US" sz="2000">
              <a:latin typeface="Courier New" pitchFamily="49" charset="0"/>
            </a:endParaRPr>
          </a:p>
          <a:p>
            <a:pPr lvl="1">
              <a:buFontTx/>
              <a:buNone/>
            </a:pPr>
            <a:endParaRPr lang="en-US" altLang="en-US" sz="2000">
              <a:latin typeface="Courier New" pitchFamily="49" charset="0"/>
            </a:endParaRPr>
          </a:p>
          <a:p>
            <a:r>
              <a:rPr lang="en-US" altLang="en-US"/>
              <a:t>But we can still use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with primitive types by using special classes called </a:t>
            </a:r>
            <a:r>
              <a:rPr lang="en-US" altLang="en-US" i="1"/>
              <a:t>wrapper</a:t>
            </a:r>
            <a:r>
              <a:rPr lang="en-US" altLang="en-US"/>
              <a:t> classes in their place.</a:t>
            </a:r>
          </a:p>
          <a:p>
            <a:pPr lvl="1"/>
            <a:endParaRPr lang="en-US" altLang="en-US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itchFamily="49" charset="0"/>
              </a:rPr>
              <a:t>	// creates a list of ints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latin typeface="Courier New" pitchFamily="49" charset="0"/>
              </a:rPr>
              <a:t>ArrayList</a:t>
            </a:r>
            <a:r>
              <a:rPr lang="en-US" altLang="en-US" sz="2000" b="1">
                <a:solidFill>
                  <a:schemeClr val="accent2"/>
                </a:solidFill>
                <a:latin typeface="Courier New" pitchFamily="49" charset="0"/>
              </a:rPr>
              <a:t>&lt;Integer&gt;</a:t>
            </a:r>
            <a:r>
              <a:rPr lang="en-US" altLang="en-US" sz="2000">
                <a:latin typeface="Courier New" pitchFamily="49" charset="0"/>
              </a:rPr>
              <a:t> list = new ArrayList</a:t>
            </a:r>
            <a:r>
              <a:rPr lang="en-US" altLang="en-US" sz="2000" b="1">
                <a:solidFill>
                  <a:schemeClr val="accent2"/>
                </a:solidFill>
                <a:latin typeface="Courier New" pitchFamily="49" charset="0"/>
              </a:rPr>
              <a:t>&lt;Integer&gt;</a:t>
            </a:r>
            <a:r>
              <a:rPr lang="en-US" altLang="en-US" sz="2000">
                <a:latin typeface="Courier New" pitchFamily="49" charset="0"/>
              </a:rPr>
              <a:t>();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1619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Wrapper classes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 sz="2100"/>
              <a:t>A wrapper is an object whose sole purpose is to hold a primitive value.</a:t>
            </a:r>
          </a:p>
          <a:p>
            <a:pPr lvl="1"/>
            <a:endParaRPr lang="en-US" altLang="en-US" sz="1800"/>
          </a:p>
          <a:p>
            <a:r>
              <a:rPr lang="en-US" altLang="en-US" sz="2200"/>
              <a:t>Once you construct the list, use it with primitives as normal:</a:t>
            </a:r>
          </a:p>
          <a:p>
            <a:pPr lvl="1">
              <a:buFontTx/>
              <a:buNone/>
            </a:pPr>
            <a:endParaRPr lang="en-US" altLang="en-US" sz="8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ArrayList</a:t>
            </a:r>
            <a:r>
              <a:rPr lang="en-US" altLang="en-US" sz="2000" b="1">
                <a:solidFill>
                  <a:schemeClr val="accent2"/>
                </a:solidFill>
                <a:latin typeface="Courier New" pitchFamily="49" charset="0"/>
              </a:rPr>
              <a:t>&lt;Double&gt;</a:t>
            </a:r>
            <a:r>
              <a:rPr lang="en-US" altLang="en-US" sz="2000">
                <a:latin typeface="Courier New" pitchFamily="49" charset="0"/>
              </a:rPr>
              <a:t> grades = new ArrayList</a:t>
            </a:r>
            <a:r>
              <a:rPr lang="en-US" altLang="en-US" sz="2000" b="1">
                <a:solidFill>
                  <a:schemeClr val="accent2"/>
                </a:solidFill>
                <a:latin typeface="Courier New" pitchFamily="49" charset="0"/>
              </a:rPr>
              <a:t>&lt;Double&gt;</a:t>
            </a:r>
            <a:r>
              <a:rPr lang="en-US" altLang="en-US" sz="2000">
                <a:latin typeface="Courier New" pitchFamily="49" charset="0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grades.add(3.2);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grades.add(2.7);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...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double</a:t>
            </a:r>
            <a:r>
              <a:rPr lang="en-US" altLang="en-US" sz="2000">
                <a:latin typeface="Courier New" pitchFamily="49" charset="0"/>
              </a:rPr>
              <a:t> myGrade = grades.get(0);</a:t>
            </a:r>
          </a:p>
        </p:txBody>
      </p:sp>
      <p:graphicFrame>
        <p:nvGraphicFramePr>
          <p:cNvPr id="18029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63360"/>
              </p:ext>
            </p:extLst>
          </p:nvPr>
        </p:nvGraphicFramePr>
        <p:xfrm>
          <a:off x="2667000" y="152400"/>
          <a:ext cx="3997325" cy="1981200"/>
        </p:xfrm>
        <a:graphic>
          <a:graphicData uri="http://schemas.openxmlformats.org/drawingml/2006/table">
            <a:tbl>
              <a:tblPr/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Primitive Type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Wrapper Type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int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Integer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double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Double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char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Character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boolean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Boolean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5386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Write a program that reads a file full of numbers and</a:t>
            </a:r>
            <a:br>
              <a:rPr lang="en-US" altLang="en-US"/>
            </a:br>
            <a:r>
              <a:rPr lang="en-US" altLang="en-US"/>
              <a:t>displays all the numbers as a list, then:</a:t>
            </a:r>
          </a:p>
          <a:p>
            <a:pPr lvl="1"/>
            <a:r>
              <a:rPr lang="en-US" altLang="en-US"/>
              <a:t>Prints the average of the numbers.</a:t>
            </a:r>
          </a:p>
          <a:p>
            <a:pPr lvl="1"/>
            <a:r>
              <a:rPr lang="en-US" altLang="en-US"/>
              <a:t>Prints the highest and lowest number.</a:t>
            </a:r>
          </a:p>
          <a:p>
            <a:pPr lvl="1"/>
            <a:r>
              <a:rPr lang="en-US" altLang="en-US"/>
              <a:t>Filters out all of the even numbers (ones divisible by 2).</a:t>
            </a:r>
          </a:p>
        </p:txBody>
      </p:sp>
    </p:spTree>
    <p:extLst>
      <p:ext uri="{BB962C8B-B14F-4D97-AF65-F5344CB8AC3E}">
        <p14:creationId xmlns:p14="http://schemas.microsoft.com/office/powerpoint/2010/main" val="153881150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Exercise solution (partial)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ArrayList&lt;Integer&gt; numbers = new ArrayList&lt;Integer&gt;();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Scanner input = new Scanner(new File("numbers.txt"));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while (input.hasNextInt())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int n = input.nextInt();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numbers.add(n);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System.out.println(numbers);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filterEvens(numbers);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System.out.println(numbers);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// Removes all elements with even values from the given list.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public static void </a:t>
            </a:r>
            <a:r>
              <a:rPr lang="en-US" altLang="en-US" sz="1800" b="1">
                <a:latin typeface="Courier New" pitchFamily="49" charset="0"/>
              </a:rPr>
              <a:t>filterEvens</a:t>
            </a:r>
            <a:r>
              <a:rPr lang="en-US" altLang="en-US" sz="1800">
                <a:latin typeface="Courier New" pitchFamily="49" charset="0"/>
              </a:rPr>
              <a:t>(ArrayList&lt;Integer&gt; list)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for (int i = list.size() - 1; i &gt;= 0; i--)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  int n = list.get(i);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  if (n % 2 == 0)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      list.remove(i);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469123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exercises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Write a method </a:t>
            </a:r>
            <a:r>
              <a:rPr lang="en-US" altLang="en-US">
                <a:latin typeface="Courier New" pitchFamily="49" charset="0"/>
              </a:rPr>
              <a:t>reverse</a:t>
            </a:r>
            <a:r>
              <a:rPr lang="en-US" altLang="en-US"/>
              <a:t> that reverses the order of the elements in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of strings.</a:t>
            </a:r>
          </a:p>
          <a:p>
            <a:pPr lvl="1"/>
            <a:endParaRPr lang="en-US" altLang="en-US"/>
          </a:p>
          <a:p>
            <a:r>
              <a:rPr lang="en-US" altLang="en-US"/>
              <a:t>Write a method </a:t>
            </a:r>
            <a:r>
              <a:rPr lang="en-US" altLang="en-US">
                <a:latin typeface="Courier New" pitchFamily="49" charset="0"/>
              </a:rPr>
              <a:t>capitalizePlurals</a:t>
            </a:r>
            <a:r>
              <a:rPr lang="en-US" altLang="en-US"/>
              <a:t> that accepts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of strings and replaces every word ending with an "s" with its uppercased version.</a:t>
            </a:r>
          </a:p>
          <a:p>
            <a:pPr lvl="1"/>
            <a:endParaRPr lang="en-US" altLang="en-US"/>
          </a:p>
          <a:p>
            <a:r>
              <a:rPr lang="en-US" altLang="en-US"/>
              <a:t>Write a method </a:t>
            </a:r>
            <a:r>
              <a:rPr lang="en-US" altLang="en-US">
                <a:latin typeface="Courier New" pitchFamily="49" charset="0"/>
              </a:rPr>
              <a:t>removePlurals</a:t>
            </a:r>
            <a:r>
              <a:rPr lang="en-US" altLang="en-US"/>
              <a:t> that accepts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of strings and removes every word in the list ending with an "s", case-insensitively.</a:t>
            </a:r>
          </a:p>
        </p:txBody>
      </p:sp>
    </p:spTree>
    <p:extLst>
      <p:ext uri="{BB962C8B-B14F-4D97-AF65-F5344CB8AC3E}">
        <p14:creationId xmlns:p14="http://schemas.microsoft.com/office/powerpoint/2010/main" val="32079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  <a:cs typeface="+mj-cs"/>
              </a:rPr>
              <a:t>Java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 altLang="zh-CN"/>
              <a:t>Java is an </a:t>
            </a:r>
            <a:r>
              <a:rPr lang="en-US" altLang="zh-CN" i="1">
                <a:solidFill>
                  <a:schemeClr val="hlink"/>
                </a:solidFill>
              </a:rPr>
              <a:t>object-oriented</a:t>
            </a:r>
            <a:r>
              <a:rPr lang="en-US" altLang="zh-CN" i="1"/>
              <a:t> </a:t>
            </a:r>
            <a:r>
              <a:rPr lang="en-US" altLang="zh-CN"/>
              <a:t>language, with a syntax similar to C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Structured around </a:t>
            </a:r>
            <a:r>
              <a:rPr lang="en-US" altLang="zh-CN" i="1">
                <a:solidFill>
                  <a:schemeClr val="hlink"/>
                </a:solidFill>
              </a:rPr>
              <a:t>objects</a:t>
            </a:r>
            <a:r>
              <a:rPr lang="en-US" altLang="zh-CN" i="1"/>
              <a:t> </a:t>
            </a:r>
            <a:r>
              <a:rPr lang="en-US" altLang="zh-CN"/>
              <a:t>and </a:t>
            </a:r>
            <a:r>
              <a:rPr lang="en-US" altLang="zh-CN" i="1">
                <a:solidFill>
                  <a:schemeClr val="hlink"/>
                </a:solidFill>
              </a:rPr>
              <a:t>methods</a:t>
            </a:r>
            <a:endParaRPr lang="en-US" altLang="zh-CN">
              <a:solidFill>
                <a:schemeClr val="hlink"/>
              </a:solidFill>
            </a:endParaRP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A method is an action or something you do with the object</a:t>
            </a:r>
          </a:p>
          <a:p>
            <a:pPr lvl="1">
              <a:buFont typeface="Wingdings" charset="0"/>
              <a:buChar char="n"/>
              <a:defRPr/>
            </a:pPr>
            <a:endParaRPr lang="en-US" altLang="zh-CN"/>
          </a:p>
          <a:p>
            <a:pPr>
              <a:buFont typeface="Wingdings" charset="0"/>
              <a:buChar char="p"/>
              <a:defRPr/>
            </a:pPr>
            <a:r>
              <a:rPr lang="en-US" altLang="zh-CN"/>
              <a:t>Avoid those overly complicated features of C++: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Operator overloading, pointer, templates, friend class, etc. </a:t>
            </a:r>
          </a:p>
          <a:p>
            <a:pPr>
              <a:buFont typeface="Wingdings" charset="0"/>
              <a:buChar char="p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40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chemeClr val="tx1"/>
                </a:solidFill>
                <a:ea typeface="+mj-ea"/>
                <a:cs typeface="+mj-cs"/>
              </a:rPr>
              <a:t>Reference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227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Courier New" pitchFamily="49" charset="0"/>
                <a:cs typeface="Courier New" pitchFamily="49" charset="0"/>
              </a:rPr>
              <a:t>Person john;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57600" y="2060575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hlink"/>
                </a:solidFill>
              </a:rPr>
              <a:t>//only created the reference, not an object. It points to nothing now (null).</a:t>
            </a:r>
            <a:endParaRPr lang="zh-CN" altLang="en-US" sz="2000">
              <a:solidFill>
                <a:schemeClr val="hlink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188" y="3213100"/>
            <a:ext cx="3275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Courier New" pitchFamily="49" charset="0"/>
                <a:cs typeface="Courier New" pitchFamily="49" charset="0"/>
              </a:rPr>
              <a:t>john = new Person();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67200" y="32131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hlink"/>
                </a:solidFill>
              </a:rPr>
              <a:t>//create the object (allocate storage in memory), and john is initialized.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9750" y="4508500"/>
            <a:ext cx="316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Courier New" pitchFamily="49" charset="0"/>
                <a:cs typeface="Courier New" pitchFamily="49" charset="0"/>
              </a:rPr>
              <a:t>john.name=“John”;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62438" y="4508500"/>
            <a:ext cx="3662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hlink"/>
                </a:solidFill>
              </a:rPr>
              <a:t>//access the object through the reference</a:t>
            </a:r>
          </a:p>
        </p:txBody>
      </p:sp>
    </p:spTree>
    <p:extLst>
      <p:ext uri="{BB962C8B-B14F-4D97-AF65-F5344CB8AC3E}">
        <p14:creationId xmlns:p14="http://schemas.microsoft.com/office/powerpoint/2010/main" val="228574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  <a:ea typeface="+mj-ea"/>
                <a:cs typeface="+mj-cs"/>
              </a:rPr>
              <a:t>Primitive types</a:t>
            </a:r>
          </a:p>
        </p:txBody>
      </p:sp>
      <p:graphicFrame>
        <p:nvGraphicFramePr>
          <p:cNvPr id="5" name="Group 334"/>
          <p:cNvGraphicFramePr>
            <a:graphicFrameLocks noGrp="1"/>
          </p:cNvGraphicFramePr>
          <p:nvPr>
            <p:ph idx="1"/>
          </p:nvPr>
        </p:nvGraphicFramePr>
        <p:xfrm>
          <a:off x="684213" y="1600200"/>
          <a:ext cx="8002587" cy="3744915"/>
        </p:xfrm>
        <a:graphic>
          <a:graphicData uri="http://schemas.openxmlformats.org/drawingml/2006/table">
            <a:tbl>
              <a:tblPr/>
              <a:tblGrid>
                <a:gridCol w="1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Primitive type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Size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Minimum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Maximum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Wrapper type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boolean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—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—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Boolean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char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Unicode 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Unicode 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- 1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Character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byte 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-128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+127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Byte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short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+2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Short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32-bit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31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+2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31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Integer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long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64-bit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63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+2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63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Long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float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32-bit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IEEE754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IEEE754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Float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double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64-bit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IEEE754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IEEE754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Double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67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>
                <a:solidFill>
                  <a:schemeClr val="tx1"/>
                </a:solidFill>
                <a:ea typeface="+mj-ea"/>
                <a:cs typeface="+mj-cs"/>
              </a:rPr>
              <a:t>Reference vs. primitive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2400" dirty="0"/>
              <a:t>Java handle objects and arrays always by reference.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/>
              <a:t>classes and arrays are known as reference types.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/>
              <a:t>Class and array are composite type, don’t have standard size</a:t>
            </a:r>
          </a:p>
          <a:p>
            <a:pPr lvl="1">
              <a:lnSpc>
                <a:spcPct val="8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400" dirty="0"/>
              <a:t>Java always handle values of the primitive types directly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/>
              <a:t>Primitive types have standard size, can be stored in a fixed amount of memory</a:t>
            </a:r>
          </a:p>
          <a:p>
            <a:pPr lvl="1">
              <a:lnSpc>
                <a:spcPct val="8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400" dirty="0"/>
              <a:t>Because of how the primitive types and objects are handles, they behave different in two areas: </a:t>
            </a:r>
          </a:p>
          <a:p>
            <a:pPr lvl="1">
              <a:lnSpc>
                <a:spcPct val="80000"/>
              </a:lnSpc>
            </a:pPr>
            <a:endParaRPr lang="en-US" altLang="zh-CN" sz="1400" dirty="0"/>
          </a:p>
          <a:p>
            <a:pPr lvl="1">
              <a:lnSpc>
                <a:spcPct val="80000"/>
              </a:lnSpc>
            </a:pPr>
            <a:r>
              <a:rPr lang="en-US" altLang="zh-CN" sz="2400" b="1" dirty="0"/>
              <a:t>copy value and compare for equality</a:t>
            </a:r>
          </a:p>
        </p:txBody>
      </p:sp>
    </p:spTree>
    <p:extLst>
      <p:ext uri="{BB962C8B-B14F-4D97-AF65-F5344CB8AC3E}">
        <p14:creationId xmlns:p14="http://schemas.microsoft.com/office/powerpoint/2010/main" val="116382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ea typeface="+mj-ea"/>
                <a:cs typeface="+mj-cs"/>
              </a:rPr>
              <a:t>Copy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22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 altLang="zh-CN"/>
              <a:t>Primitive types get copied directly by =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>
                <a:latin typeface="Times New Roman" charset="0"/>
              </a:rPr>
              <a:t>   </a:t>
            </a:r>
            <a:r>
              <a:rPr lang="en-US" altLang="zh-CN" sz="2800">
                <a:latin typeface="Times New Roman" charset="0"/>
              </a:rPr>
              <a:t>int x= 10; int y=x;</a:t>
            </a:r>
          </a:p>
          <a:p>
            <a:pPr>
              <a:buFont typeface="Wingdings" charset="0"/>
              <a:buChar char="p"/>
              <a:defRPr/>
            </a:pPr>
            <a:r>
              <a:rPr lang="en-US" altLang="zh-CN"/>
              <a:t>Objects and arrays just copy the reference, still only one copy of the object existing.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51625" y="4041775"/>
            <a:ext cx="2232025" cy="1201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Name: John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height: 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weight: 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3000" y="4114800"/>
            <a:ext cx="906463" cy="369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john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27663" y="5051425"/>
            <a:ext cx="287337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x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87350" y="4618038"/>
            <a:ext cx="6546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Person john = new Person();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john.name=”John";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Person x=john;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x.name="Sam";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System.out.println(john.name);  </a:t>
            </a:r>
            <a:r>
              <a:rPr lang="en-US" altLang="zh-CN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// print Sam!</a:t>
            </a:r>
            <a:endParaRPr lang="zh-CN" altLang="en-US" sz="1800" b="1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859463" y="42592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5715000" y="4906963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4648200" cy="48498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public class </a:t>
            </a:r>
            <a:r>
              <a:rPr lang="en-GB" sz="1400" dirty="0" err="1">
                <a:latin typeface="Verdana" charset="0"/>
                <a:ea typeface="ＭＳ Ｐゴシック" charset="0"/>
              </a:rPr>
              <a:t>VisibilityDemo</a:t>
            </a:r>
            <a:r>
              <a:rPr lang="en-GB" sz="1400" dirty="0">
                <a:latin typeface="Verdana" charset="0"/>
                <a:ea typeface="ＭＳ Ｐゴシック" charset="0"/>
              </a:rPr>
              <a:t>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private 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classVar1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    </a:t>
            </a:r>
            <a:r>
              <a:rPr lang="en-GB" sz="1400" dirty="0">
                <a:latin typeface="Verdana" charset="0"/>
                <a:ea typeface="ＭＳ Ｐゴシック" charset="0"/>
              </a:rPr>
              <a:t>private 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classVar2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    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public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method1</a:t>
            </a:r>
            <a:r>
              <a:rPr lang="en-GB" sz="1400" dirty="0">
                <a:latin typeface="Verdana" charset="0"/>
                <a:ea typeface="ＭＳ Ｐゴシック" charset="0"/>
              </a:rPr>
              <a:t>(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x</a:t>
            </a:r>
            <a:r>
              <a:rPr lang="en-GB" sz="1400" dirty="0">
                <a:latin typeface="Verdana" charset="0"/>
                <a:ea typeface="ＭＳ Ｐゴシック" charset="0"/>
              </a:rPr>
              <a:t>) </a:t>
            </a:r>
            <a:r>
              <a:rPr lang="en-GB" sz="1400" dirty="0">
                <a:solidFill>
                  <a:srgbClr val="3366FF"/>
                </a:solidFill>
                <a:latin typeface="Verdana" charset="0"/>
                <a:ea typeface="ＭＳ Ｐゴシック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     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local </a:t>
            </a:r>
            <a:r>
              <a:rPr lang="en-GB" sz="1400" dirty="0">
                <a:latin typeface="Verdana" charset="0"/>
                <a:ea typeface="ＭＳ Ｐゴシック" charset="0"/>
              </a:rPr>
              <a:t>= 0;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         </a:t>
            </a:r>
            <a:r>
              <a:rPr lang="en-GB" sz="1400" dirty="0">
                <a:latin typeface="Verdana" charset="0"/>
                <a:ea typeface="ＭＳ Ｐゴシック" charset="0"/>
              </a:rPr>
              <a:t>for </a:t>
            </a:r>
            <a:r>
              <a:rPr lang="en-GB" sz="1400" dirty="0">
                <a:solidFill>
                  <a:schemeClr val="tx2"/>
                </a:solidFill>
                <a:latin typeface="Verdana" charset="0"/>
                <a:ea typeface="ＭＳ Ｐゴシック" charset="0"/>
              </a:rPr>
              <a:t>(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 err="1">
                <a:solidFill>
                  <a:srgbClr val="7F7F7F"/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latin typeface="Verdana" charset="0"/>
                <a:ea typeface="ＭＳ Ｐゴシック" charset="0"/>
              </a:rPr>
              <a:t>=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0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; </a:t>
            </a:r>
            <a:r>
              <a:rPr lang="en-GB" sz="1400" dirty="0" err="1">
                <a:solidFill>
                  <a:srgbClr val="7F7F7F"/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Verdana" charset="0"/>
                <a:ea typeface="ＭＳ Ｐゴシック" charset="0"/>
              </a:rPr>
              <a:t>&lt;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x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;</a:t>
            </a:r>
            <a:r>
              <a:rPr lang="en-GB" sz="1400" dirty="0">
                <a:solidFill>
                  <a:srgbClr val="595959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 err="1">
                <a:solidFill>
                  <a:srgbClr val="7F7F7F"/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400" dirty="0">
                <a:latin typeface="Verdana" charset="0"/>
                <a:ea typeface="ＭＳ Ｐゴシック" charset="0"/>
              </a:rPr>
              <a:t>++)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              </a:t>
            </a:r>
            <a:r>
              <a:rPr lang="en-GB" sz="14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local</a:t>
            </a:r>
            <a:r>
              <a:rPr lang="en-GB" sz="1400" dirty="0">
                <a:solidFill>
                  <a:srgbClr val="595959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Verdana" charset="0"/>
                <a:ea typeface="ＭＳ Ｐゴシック" charset="0"/>
              </a:rPr>
              <a:t>+=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 err="1">
                <a:solidFill>
                  <a:srgbClr val="7F7F7F"/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         </a:t>
            </a:r>
            <a:r>
              <a:rPr lang="en-GB" sz="1400" dirty="0">
                <a:solidFill>
                  <a:srgbClr val="7F7F7F"/>
                </a:solidFill>
                <a:latin typeface="Verdana" charset="0"/>
                <a:ea typeface="ＭＳ Ｐゴシック" charset="0"/>
              </a:rPr>
              <a:t>}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         </a:t>
            </a:r>
            <a:r>
              <a:rPr lang="en-GB" sz="1400" dirty="0">
                <a:latin typeface="Verdana" charset="0"/>
                <a:ea typeface="ＭＳ Ｐゴシック" charset="0"/>
              </a:rPr>
              <a:t>return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local</a:t>
            </a:r>
            <a:r>
              <a:rPr lang="en-GB" sz="1400" dirty="0">
                <a:latin typeface="Verdana" charset="0"/>
                <a:ea typeface="ＭＳ Ｐゴシック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3366FF"/>
                </a:solidFill>
                <a:latin typeface="Verdana" charset="0"/>
                <a:ea typeface="ＭＳ Ｐゴシック" charset="0"/>
              </a:rPr>
              <a:t>}</a:t>
            </a:r>
          </a:p>
          <a:p>
            <a:pPr>
              <a:spcBef>
                <a:spcPct val="50000"/>
              </a:spcBef>
              <a:defRPr/>
            </a:pPr>
            <a:endParaRPr lang="en-GB" sz="1400" dirty="0">
              <a:solidFill>
                <a:srgbClr val="595959"/>
              </a:solidFill>
              <a:latin typeface="Verdan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public void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method2</a:t>
            </a:r>
            <a:r>
              <a:rPr lang="en-GB" sz="1400" dirty="0">
                <a:latin typeface="Verdana" charset="0"/>
                <a:ea typeface="ＭＳ Ｐゴシック" charset="0"/>
              </a:rPr>
              <a:t> ( 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x</a:t>
            </a:r>
            <a:r>
              <a:rPr lang="en-GB" sz="1400" dirty="0">
                <a:latin typeface="Verdana" charset="0"/>
                <a:ea typeface="ＭＳ Ｐゴシック" charset="0"/>
              </a:rPr>
              <a:t>) </a:t>
            </a:r>
            <a:r>
              <a:rPr lang="en-GB" sz="1400" dirty="0">
                <a:solidFill>
                  <a:srgbClr val="3366FF"/>
                </a:solidFill>
                <a:latin typeface="Verdana" charset="0"/>
                <a:ea typeface="ＭＳ Ｐゴシック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   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classVar1</a:t>
            </a:r>
            <a:r>
              <a:rPr lang="en-GB" sz="1400" dirty="0">
                <a:latin typeface="Verdana" charset="0"/>
                <a:ea typeface="ＭＳ Ｐゴシック" charset="0"/>
              </a:rPr>
              <a:t> =</a:t>
            </a:r>
            <a:r>
              <a:rPr lang="en-GB" sz="1400" dirty="0">
                <a:solidFill>
                  <a:schemeClr val="folHlink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x</a:t>
            </a:r>
            <a:r>
              <a:rPr lang="en-GB" sz="1400" dirty="0">
                <a:latin typeface="Verdana" charset="0"/>
                <a:ea typeface="ＭＳ Ｐゴシック" charset="0"/>
              </a:rPr>
              <a:t> + 10;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   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classVar2</a:t>
            </a:r>
            <a:r>
              <a:rPr lang="en-GB" sz="1400" dirty="0">
                <a:latin typeface="Verdana" charset="0"/>
                <a:ea typeface="ＭＳ Ｐゴシック" charset="0"/>
              </a:rPr>
              <a:t> = </a:t>
            </a:r>
            <a:r>
              <a:rPr lang="en-GB" sz="1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method1(</a:t>
            </a:r>
            <a:r>
              <a:rPr lang="en-GB" sz="1400" b="1" dirty="0" err="1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</a:t>
            </a:r>
            <a:r>
              <a:rPr lang="tr-TR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1</a:t>
            </a:r>
            <a:r>
              <a:rPr lang="en-GB" sz="1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)</a:t>
            </a:r>
            <a:r>
              <a:rPr lang="en-GB" sz="1400" dirty="0">
                <a:latin typeface="Verdana" charset="0"/>
                <a:ea typeface="ＭＳ Ｐゴシック" charset="0"/>
              </a:rPr>
              <a:t>;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3366FF"/>
                </a:solidFill>
                <a:latin typeface="Verdana" charset="0"/>
                <a:ea typeface="ＭＳ Ｐゴシック" charset="0"/>
              </a:rPr>
              <a:t>}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}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The red identifiers denote class varialbes and methods.  They have visibility anywhere inside the outermost pair of  </a:t>
            </a:r>
            <a:r>
              <a:rPr lang="en-GB" altLang="en-US" sz="1600" u="sng">
                <a:solidFill>
                  <a:schemeClr val="accent2"/>
                </a:solidFill>
              </a:rPr>
              <a:t>red </a:t>
            </a:r>
            <a:r>
              <a:rPr lang="en-GB" altLang="en-US" sz="1600">
                <a:solidFill>
                  <a:schemeClr val="accent2"/>
                </a:solidFill>
              </a:rPr>
              <a:t>curly brackets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3400" y="2819400"/>
            <a:ext cx="472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rgbClr val="0000FF"/>
                </a:solidFill>
              </a:rPr>
              <a:t>The blue identifiers are local to a single block (identified by blue brackets).  They are not visible to anything outside of their block, but are visible inside blocks nested inside of the blue bracketed block.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343400" y="4419600"/>
            <a:ext cx="48006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The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gray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 identifiers are found inside the for-loop.  The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gray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 variable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 is visible only inside the loop.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67200" y="5486400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rgbClr val="008000"/>
                </a:solidFill>
              </a:rPr>
              <a:t>Parameters  are denoted by green.  They are visible everywhere inside the method in which they appear, but only in that method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1800" y="228600"/>
            <a:ext cx="8077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>
                <a:latin typeface="Garamond" pitchFamily="18" charset="0"/>
              </a:rPr>
              <a:t>Scoping: in a class</a:t>
            </a:r>
          </a:p>
        </p:txBody>
      </p:sp>
      <p:cxnSp>
        <p:nvCxnSpPr>
          <p:cNvPr id="10" name="Straight Arrow Connector 2"/>
          <p:cNvCxnSpPr>
            <a:cxnSpLocks noChangeShapeType="1"/>
          </p:cNvCxnSpPr>
          <p:nvPr/>
        </p:nvCxnSpPr>
        <p:spPr bwMode="auto">
          <a:xfrm flipH="1">
            <a:off x="3124200" y="1752600"/>
            <a:ext cx="914400" cy="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6"/>
          <p:cNvCxnSpPr>
            <a:cxnSpLocks noChangeShapeType="1"/>
          </p:cNvCxnSpPr>
          <p:nvPr/>
        </p:nvCxnSpPr>
        <p:spPr bwMode="auto">
          <a:xfrm flipH="1">
            <a:off x="2362200" y="3048000"/>
            <a:ext cx="18288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971800" y="3505200"/>
            <a:ext cx="13716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200400" y="5410200"/>
            <a:ext cx="11430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3394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Access control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76400"/>
            <a:ext cx="8077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/>
              <a:t>Access to packages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Java offers no control mechanisms for packages.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you can find and read the package you can access it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Access to classes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 top level classes in package P are accessible anywhere in P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 public top-level classes in P are accessible anywhere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Access to class members (in class C in package P)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Public: accessible anywhere C is accessible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Protected: accessible in P and to any of C</a:t>
            </a:r>
            <a:r>
              <a:rPr lang="ja-JP" altLang="en-US" dirty="0">
                <a:latin typeface="Arial" pitchFamily="34" charset="0"/>
              </a:rPr>
              <a:t>’</a:t>
            </a:r>
            <a:r>
              <a:rPr lang="en-US" altLang="ja-JP" dirty="0"/>
              <a:t>s subclasses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Private: only accessible within class 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Package: only accessible in P (the default)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625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6720" y="304800"/>
            <a:ext cx="864108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Scoping: visibility between classes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44650"/>
            <a:ext cx="4494213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99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The static keyword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8077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90000"/>
              </a:lnSpc>
            </a:pPr>
            <a:r>
              <a:rPr lang="en-US" altLang="en-US" sz="2400" dirty="0"/>
              <a:t>Java methods and variables can be declared static</a:t>
            </a:r>
          </a:p>
          <a:p>
            <a:pPr marL="231775" indent="-231775">
              <a:lnSpc>
                <a:spcPct val="90000"/>
              </a:lnSpc>
            </a:pPr>
            <a:r>
              <a:rPr lang="en-US" altLang="en-US" sz="2400" dirty="0"/>
              <a:t>These exist </a:t>
            </a:r>
            <a:r>
              <a:rPr lang="en-US" altLang="en-US" sz="2400" b="1" dirty="0"/>
              <a:t>independent of any object</a:t>
            </a:r>
          </a:p>
          <a:p>
            <a:pPr marL="231775" indent="-231775">
              <a:lnSpc>
                <a:spcPct val="90000"/>
              </a:lnSpc>
            </a:pPr>
            <a:r>
              <a:rPr lang="en-US" altLang="en-US" sz="2400" dirty="0"/>
              <a:t>This means that a Class</a:t>
            </a:r>
            <a:r>
              <a:rPr lang="ja-JP" altLang="en-US" sz="2400" dirty="0">
                <a:latin typeface="Arial" pitchFamily="34" charset="0"/>
              </a:rPr>
              <a:t>’</a:t>
            </a:r>
            <a:r>
              <a:rPr lang="en-US" altLang="ja-JP" sz="2400" dirty="0"/>
              <a:t>s </a:t>
            </a:r>
          </a:p>
          <a:p>
            <a:pPr marL="569913" lvl="1" indent="-223838">
              <a:lnSpc>
                <a:spcPct val="90000"/>
              </a:lnSpc>
            </a:pPr>
            <a:r>
              <a:rPr lang="en-US" altLang="en-US" sz="2000" dirty="0"/>
              <a:t>static methods can be called</a:t>
            </a:r>
            <a:r>
              <a:rPr lang="en-US" altLang="en-US" sz="2000" b="1" dirty="0"/>
              <a:t> </a:t>
            </a:r>
            <a:r>
              <a:rPr lang="en-US" altLang="en-US" sz="2000" dirty="0"/>
              <a:t>even if no objects of that class have been created and</a:t>
            </a:r>
          </a:p>
          <a:p>
            <a:pPr marL="569913" lvl="1" indent="-223838">
              <a:lnSpc>
                <a:spcPct val="90000"/>
              </a:lnSpc>
            </a:pPr>
            <a:r>
              <a:rPr lang="en-US" altLang="en-US" sz="2000" dirty="0"/>
              <a:t>static data is </a:t>
            </a:r>
            <a:r>
              <a:rPr lang="ja-JP" altLang="en-US" sz="2000" dirty="0">
                <a:latin typeface="Arial" pitchFamily="34" charset="0"/>
              </a:rPr>
              <a:t>“</a:t>
            </a:r>
            <a:r>
              <a:rPr lang="en-US" altLang="ja-JP" sz="2000" dirty="0"/>
              <a:t>shared</a:t>
            </a:r>
            <a:r>
              <a:rPr lang="ja-JP" altLang="en-US" sz="2000" dirty="0">
                <a:latin typeface="Arial" pitchFamily="34" charset="0"/>
              </a:rPr>
              <a:t>”</a:t>
            </a:r>
            <a:r>
              <a:rPr lang="en-US" altLang="ja-JP" sz="2000" dirty="0"/>
              <a:t> by all instances (i.e., one value per class instead of one per instance</a:t>
            </a:r>
            <a:endParaRPr lang="en-US" alt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4508500"/>
            <a:ext cx="6019800" cy="18161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{static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= 47;}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st1 = new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st2 = new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// st1.i == st2.i == 47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StaticTest.i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++;    // or st1.i++ or st2.i++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// st1.i == st2.i == 48</a:t>
            </a:r>
          </a:p>
        </p:txBody>
      </p:sp>
    </p:spTree>
    <p:extLst>
      <p:ext uri="{BB962C8B-B14F-4D97-AF65-F5344CB8AC3E}">
        <p14:creationId xmlns:p14="http://schemas.microsoft.com/office/powerpoint/2010/main" val="3940011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0934B9-3761-4F7C-A8C8-68E4729ABBE9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The boolean Type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boolean type represents truth values. This type has only two possible values, representing the two boolean states: on or off, yes or no, true or false. Java reserves the words </a:t>
            </a:r>
            <a:r>
              <a:rPr lang="tr-TR" altLang="en-US" sz="2000" b="1" u="sng"/>
              <a:t>true</a:t>
            </a:r>
            <a:r>
              <a:rPr lang="en-US" altLang="en-US" sz="2000"/>
              <a:t> and </a:t>
            </a:r>
            <a:r>
              <a:rPr lang="en-US" altLang="en-US" sz="2000" b="1" u="sng"/>
              <a:t>false</a:t>
            </a:r>
            <a:r>
              <a:rPr lang="en-US" altLang="en-US" sz="2000"/>
              <a:t> to represent these two boolean values.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 and C++ programmers should note that Java is quite strict about its boolean type: boolean values can never be converted to or from other data types. In particular, a boolean is not an integral type, and integer values cannot be used in place of a boolean. In other words, you cannot take shortcuts such as the following in Java:</a:t>
            </a:r>
          </a:p>
          <a:p>
            <a:pPr eaLnBrk="1" hangingPunct="1">
              <a:lnSpc>
                <a:spcPct val="80000"/>
              </a:lnSpc>
            </a:pP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if (</a:t>
            </a:r>
            <a:r>
              <a:rPr lang="tr-TR" altLang="en-US" sz="2000"/>
              <a:t>0</a:t>
            </a:r>
            <a:r>
              <a:rPr lang="en-US" altLang="en-US" sz="2000"/>
              <a:t>) {</a:t>
            </a: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 </a:t>
            </a:r>
            <a:r>
              <a:rPr lang="tr-TR" altLang="en-US" sz="2000"/>
              <a:t>	</a:t>
            </a:r>
            <a:r>
              <a:rPr lang="en-US" altLang="en-US" sz="2000"/>
              <a:t>while(i) { }</a:t>
            </a: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 }</a:t>
            </a:r>
            <a:br>
              <a:rPr lang="en-US" altLang="en-US" sz="2000"/>
            </a:b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Instead, Java forces you to write cleaner code by explicitly stating the comparisons you want:</a:t>
            </a:r>
          </a:p>
          <a:p>
            <a:pPr eaLnBrk="1" hangingPunct="1">
              <a:lnSpc>
                <a:spcPct val="80000"/>
              </a:lnSpc>
            </a:pP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if (</a:t>
            </a:r>
            <a:r>
              <a:rPr lang="tr-TR" altLang="en-US" sz="2000"/>
              <a:t>0</a:t>
            </a:r>
            <a:r>
              <a:rPr lang="en-US" altLang="en-US" sz="2000"/>
              <a:t> != null) { </a:t>
            </a: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tr-TR" altLang="en-US" sz="2000"/>
              <a:t>                    </a:t>
            </a:r>
            <a:r>
              <a:rPr lang="en-US" altLang="en-US" sz="2000"/>
              <a:t>while(i != 0) { } </a:t>
            </a: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9611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5EA07A-6A6A-4240-A29A-7928DBA75FAE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Declaring Variables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367665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lvl="1" eaLnBrk="1" hangingPunct="1"/>
            <a:r>
              <a:rPr lang="en-US" altLang="en-US" sz="2400" i="1"/>
              <a:t>dataType identifier [ = Expression]:</a:t>
            </a:r>
          </a:p>
          <a:p>
            <a:pPr lvl="1" eaLnBrk="1" hangingPunct="1"/>
            <a:r>
              <a:rPr lang="en-US" altLang="en-US" sz="2400"/>
              <a:t>Example variable declarations and initializations:</a:t>
            </a:r>
          </a:p>
          <a:p>
            <a:pPr eaLnBrk="1" hangingPunct="1"/>
            <a:endParaRPr lang="tr-TR" altLang="en-US"/>
          </a:p>
          <a:p>
            <a:pPr eaLnBrk="1" hangingPunct="1"/>
            <a:r>
              <a:rPr lang="en-US" altLang="en-US"/>
              <a:t>int x;         // Declare x to be an</a:t>
            </a:r>
          </a:p>
          <a:p>
            <a:pPr eaLnBrk="1" hangingPunct="1">
              <a:buFontTx/>
              <a:buNone/>
            </a:pPr>
            <a:r>
              <a:rPr lang="tr-TR" altLang="en-US"/>
              <a:t>    </a:t>
            </a:r>
            <a:r>
              <a:rPr lang="en-US" altLang="en-US"/>
              <a:t>               // integer variable;</a:t>
            </a:r>
          </a:p>
          <a:p>
            <a:pPr eaLnBrk="1" hangingPunct="1"/>
            <a:r>
              <a:rPr lang="en-US" altLang="en-US"/>
              <a:t>double radius; // Declare radius to</a:t>
            </a:r>
          </a:p>
          <a:p>
            <a:pPr eaLnBrk="1" hangingPunct="1">
              <a:buFontTx/>
              <a:buNone/>
            </a:pPr>
            <a:r>
              <a:rPr lang="tr-TR" altLang="en-US"/>
              <a:t>           </a:t>
            </a:r>
            <a:r>
              <a:rPr lang="en-US" altLang="en-US"/>
              <a:t>               // be a double variable;</a:t>
            </a:r>
          </a:p>
          <a:p>
            <a:pPr eaLnBrk="1" hangingPunct="1"/>
            <a:r>
              <a:rPr lang="en-US" altLang="en-US"/>
              <a:t>char a;        // Declare a to be a</a:t>
            </a:r>
          </a:p>
          <a:p>
            <a:pPr eaLnBrk="1" hangingPunct="1">
              <a:buFontTx/>
              <a:buNone/>
            </a:pPr>
            <a:r>
              <a:rPr lang="tr-TR" altLang="en-US"/>
              <a:t>       </a:t>
            </a:r>
            <a:r>
              <a:rPr lang="en-US" altLang="en-US"/>
              <a:t>               // character variable;</a:t>
            </a:r>
          </a:p>
        </p:txBody>
      </p:sp>
    </p:spTree>
    <p:extLst>
      <p:ext uri="{BB962C8B-B14F-4D97-AF65-F5344CB8AC3E}">
        <p14:creationId xmlns:p14="http://schemas.microsoft.com/office/powerpoint/2010/main" val="5321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3810000" y="1524000"/>
            <a:ext cx="4953000" cy="4800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itchFamily="34" charset="0"/>
              </a:rPr>
              <a:t>Run-time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181600" y="2743200"/>
            <a:ext cx="2544763" cy="2136775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E5E5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257800" y="3098800"/>
            <a:ext cx="2311400" cy="901700"/>
            <a:chOff x="3556" y="1973"/>
            <a:chExt cx="1456" cy="568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3556" y="1973"/>
              <a:ext cx="661" cy="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chemeClr val="accent2"/>
                  </a:solidFill>
                  <a:latin typeface="Arial" pitchFamily="34" charset="0"/>
                </a:rPr>
                <a:t>Java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chemeClr val="accent2"/>
                  </a:solidFill>
                  <a:latin typeface="Arial" pitchFamily="34" charset="0"/>
                </a:rPr>
                <a:t>Interpreter</a:t>
              </a: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351" y="1973"/>
              <a:ext cx="661" cy="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accent2"/>
                  </a:solidFill>
                  <a:latin typeface="Arial" pitchFamily="34" charset="0"/>
                </a:rPr>
                <a:t>Just in Time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accent2"/>
                  </a:solidFill>
                  <a:latin typeface="Arial" pitchFamily="34" charset="0"/>
                </a:rPr>
                <a:t>Compiler</a:t>
              </a:r>
            </a:p>
          </p:txBody>
        </p:sp>
      </p:grp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287963" y="4454525"/>
            <a:ext cx="2311400" cy="374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Runtime System</a:t>
            </a: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5638800" y="4038600"/>
            <a:ext cx="7620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7086600" y="4038600"/>
            <a:ext cx="2698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865813" y="1676400"/>
            <a:ext cx="1049337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Class Loader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467600" y="1676400"/>
            <a:ext cx="1049338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Java Class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Libraries</a:t>
            </a: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7088188" y="2027238"/>
            <a:ext cx="298450" cy="1587"/>
          </a:xfrm>
          <a:custGeom>
            <a:avLst/>
            <a:gdLst>
              <a:gd name="T0" fmla="*/ 0 w 188"/>
              <a:gd name="T1" fmla="*/ 0 h 1"/>
              <a:gd name="T2" fmla="*/ 2147483647 w 188"/>
              <a:gd name="T3" fmla="*/ 0 h 1"/>
              <a:gd name="T4" fmla="*/ 0 60000 65536"/>
              <a:gd name="T5" fmla="*/ 0 60000 65536"/>
              <a:gd name="T6" fmla="*/ 0 w 188"/>
              <a:gd name="T7" fmla="*/ 0 h 1"/>
              <a:gd name="T8" fmla="*/ 188 w 1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8" h="1">
                <a:moveTo>
                  <a:pt x="0" y="0"/>
                </a:moveTo>
                <a:lnTo>
                  <a:pt x="18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646738" y="2654300"/>
            <a:ext cx="631825" cy="393700"/>
          </a:xfrm>
          <a:custGeom>
            <a:avLst/>
            <a:gdLst>
              <a:gd name="T0" fmla="*/ 2147483647 w 398"/>
              <a:gd name="T1" fmla="*/ 0 h 248"/>
              <a:gd name="T2" fmla="*/ 0 w 398"/>
              <a:gd name="T3" fmla="*/ 2147483647 h 248"/>
              <a:gd name="T4" fmla="*/ 0 60000 65536"/>
              <a:gd name="T5" fmla="*/ 0 60000 65536"/>
              <a:gd name="T6" fmla="*/ 0 w 398"/>
              <a:gd name="T7" fmla="*/ 0 h 248"/>
              <a:gd name="T8" fmla="*/ 398 w 398"/>
              <a:gd name="T9" fmla="*/ 248 h 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8" h="248">
                <a:moveTo>
                  <a:pt x="397" y="0"/>
                </a:moveTo>
                <a:lnTo>
                  <a:pt x="0" y="24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6465888" y="2654300"/>
            <a:ext cx="631825" cy="393700"/>
          </a:xfrm>
          <a:custGeom>
            <a:avLst/>
            <a:gdLst>
              <a:gd name="T0" fmla="*/ 0 w 398"/>
              <a:gd name="T1" fmla="*/ 0 h 248"/>
              <a:gd name="T2" fmla="*/ 2147483647 w 398"/>
              <a:gd name="T3" fmla="*/ 2147483647 h 248"/>
              <a:gd name="T4" fmla="*/ 0 60000 65536"/>
              <a:gd name="T5" fmla="*/ 0 60000 65536"/>
              <a:gd name="T6" fmla="*/ 0 w 398"/>
              <a:gd name="T7" fmla="*/ 0 h 248"/>
              <a:gd name="T8" fmla="*/ 398 w 398"/>
              <a:gd name="T9" fmla="*/ 248 h 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8" h="248">
                <a:moveTo>
                  <a:pt x="0" y="0"/>
                </a:moveTo>
                <a:lnTo>
                  <a:pt x="397" y="24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287963" y="5291138"/>
            <a:ext cx="2311400" cy="268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Operating System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287963" y="5943600"/>
            <a:ext cx="2311400" cy="2682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Hardware</a:t>
            </a:r>
          </a:p>
        </p:txBody>
      </p:sp>
      <p:sp>
        <p:nvSpPr>
          <p:cNvPr id="19" name="Freeform 27"/>
          <p:cNvSpPr>
            <a:spLocks/>
          </p:cNvSpPr>
          <p:nvPr/>
        </p:nvSpPr>
        <p:spPr bwMode="auto">
          <a:xfrm>
            <a:off x="6300788" y="4876800"/>
            <a:ext cx="46037" cy="419100"/>
          </a:xfrm>
          <a:custGeom>
            <a:avLst/>
            <a:gdLst>
              <a:gd name="T0" fmla="*/ 0 w 1"/>
              <a:gd name="T1" fmla="*/ 0 h 360"/>
              <a:gd name="T2" fmla="*/ 0 w 1"/>
              <a:gd name="T3" fmla="*/ 2147483647 h 360"/>
              <a:gd name="T4" fmla="*/ 0 60000 65536"/>
              <a:gd name="T5" fmla="*/ 0 60000 65536"/>
              <a:gd name="T6" fmla="*/ 0 w 1"/>
              <a:gd name="T7" fmla="*/ 0 h 360"/>
              <a:gd name="T8" fmla="*/ 1 w 1"/>
              <a:gd name="T9" fmla="*/ 360 h 3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0">
                <a:moveTo>
                  <a:pt x="0" y="0"/>
                </a:moveTo>
                <a:lnTo>
                  <a:pt x="0" y="35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8"/>
          <p:cNvSpPr>
            <a:spLocks/>
          </p:cNvSpPr>
          <p:nvPr/>
        </p:nvSpPr>
        <p:spPr bwMode="auto">
          <a:xfrm>
            <a:off x="6323013" y="5641975"/>
            <a:ext cx="1587" cy="320675"/>
          </a:xfrm>
          <a:custGeom>
            <a:avLst/>
            <a:gdLst>
              <a:gd name="T0" fmla="*/ 0 w 1"/>
              <a:gd name="T1" fmla="*/ 0 h 202"/>
              <a:gd name="T2" fmla="*/ 0 w 1"/>
              <a:gd name="T3" fmla="*/ 2147483647 h 202"/>
              <a:gd name="T4" fmla="*/ 0 60000 65536"/>
              <a:gd name="T5" fmla="*/ 0 60000 65536"/>
              <a:gd name="T6" fmla="*/ 0 w 1"/>
              <a:gd name="T7" fmla="*/ 0 h 202"/>
              <a:gd name="T8" fmla="*/ 1 w 1"/>
              <a:gd name="T9" fmla="*/ 202 h 2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2">
                <a:moveTo>
                  <a:pt x="0" y="0"/>
                </a:moveTo>
                <a:lnTo>
                  <a:pt x="0" y="20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7696200" y="3429000"/>
            <a:ext cx="10636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Java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Virtual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machine</a:t>
            </a:r>
          </a:p>
        </p:txBody>
      </p:sp>
      <p:sp>
        <p:nvSpPr>
          <p:cNvPr id="22" name="Freeform 33"/>
          <p:cNvSpPr>
            <a:spLocks/>
          </p:cNvSpPr>
          <p:nvPr/>
        </p:nvSpPr>
        <p:spPr bwMode="auto">
          <a:xfrm>
            <a:off x="4294188" y="2171700"/>
            <a:ext cx="1454150" cy="1139825"/>
          </a:xfrm>
          <a:custGeom>
            <a:avLst/>
            <a:gdLst>
              <a:gd name="T0" fmla="*/ 0 w 916"/>
              <a:gd name="T1" fmla="*/ 2147483647 h 718"/>
              <a:gd name="T2" fmla="*/ 2147483647 w 916"/>
              <a:gd name="T3" fmla="*/ 0 h 718"/>
              <a:gd name="T4" fmla="*/ 2147483647 w 916"/>
              <a:gd name="T5" fmla="*/ 0 h 718"/>
              <a:gd name="T6" fmla="*/ 0 60000 65536"/>
              <a:gd name="T7" fmla="*/ 0 60000 65536"/>
              <a:gd name="T8" fmla="*/ 0 60000 65536"/>
              <a:gd name="T9" fmla="*/ 0 w 916"/>
              <a:gd name="T10" fmla="*/ 0 h 718"/>
              <a:gd name="T11" fmla="*/ 916 w 916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6" h="718">
                <a:moveTo>
                  <a:pt x="0" y="717"/>
                </a:moveTo>
                <a:lnTo>
                  <a:pt x="525" y="0"/>
                </a:lnTo>
                <a:lnTo>
                  <a:pt x="915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How it works…!</a:t>
            </a: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685800" y="1524000"/>
            <a:ext cx="3124200" cy="4800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itchFamily="34" charset="0"/>
              </a:rPr>
              <a:t>Compile-time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3028950" y="2971800"/>
            <a:ext cx="1314450" cy="1316038"/>
          </a:xfrm>
          <a:prstGeom prst="ellipse">
            <a:avLst/>
          </a:prstGeom>
          <a:solidFill>
            <a:srgbClr val="B1E9E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Java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Bytecodes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move locally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or through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network</a:t>
            </a: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1143000" y="1981200"/>
            <a:ext cx="1243013" cy="1006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Java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Source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(.java)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143000" y="3352800"/>
            <a:ext cx="1235075" cy="703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Java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Compiler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4100" y="4557690"/>
            <a:ext cx="1384300" cy="1035095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Java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Bytecode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(.class )</a:t>
            </a:r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1752600" y="3048000"/>
            <a:ext cx="46038" cy="303213"/>
          </a:xfrm>
          <a:custGeom>
            <a:avLst/>
            <a:gdLst>
              <a:gd name="T0" fmla="*/ 0 w 1"/>
              <a:gd name="T1" fmla="*/ 0 h 434"/>
              <a:gd name="T2" fmla="*/ 0 w 1"/>
              <a:gd name="T3" fmla="*/ 2147483647 h 434"/>
              <a:gd name="T4" fmla="*/ 0 60000 65536"/>
              <a:gd name="T5" fmla="*/ 0 60000 65536"/>
              <a:gd name="T6" fmla="*/ 0 w 1"/>
              <a:gd name="T7" fmla="*/ 0 h 434"/>
              <a:gd name="T8" fmla="*/ 1 w 1"/>
              <a:gd name="T9" fmla="*/ 434 h 4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4">
                <a:moveTo>
                  <a:pt x="0" y="0"/>
                </a:moveTo>
                <a:lnTo>
                  <a:pt x="0" y="43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1752600" y="4038600"/>
            <a:ext cx="76200" cy="533400"/>
          </a:xfrm>
          <a:custGeom>
            <a:avLst/>
            <a:gdLst>
              <a:gd name="T0" fmla="*/ 0 w 1"/>
              <a:gd name="T1" fmla="*/ 0 h 434"/>
              <a:gd name="T2" fmla="*/ 0 w 1"/>
              <a:gd name="T3" fmla="*/ 2147483647 h 434"/>
              <a:gd name="T4" fmla="*/ 0 60000 65536"/>
              <a:gd name="T5" fmla="*/ 0 60000 65536"/>
              <a:gd name="T6" fmla="*/ 0 w 1"/>
              <a:gd name="T7" fmla="*/ 0 h 434"/>
              <a:gd name="T8" fmla="*/ 1 w 1"/>
              <a:gd name="T9" fmla="*/ 434 h 4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4">
                <a:moveTo>
                  <a:pt x="0" y="0"/>
                </a:moveTo>
                <a:lnTo>
                  <a:pt x="0" y="43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2514600" y="4267200"/>
            <a:ext cx="866775" cy="898525"/>
          </a:xfrm>
          <a:custGeom>
            <a:avLst/>
            <a:gdLst>
              <a:gd name="T0" fmla="*/ 0 w 546"/>
              <a:gd name="T1" fmla="*/ 2147483647 h 566"/>
              <a:gd name="T2" fmla="*/ 2147483647 w 546"/>
              <a:gd name="T3" fmla="*/ 2147483647 h 566"/>
              <a:gd name="T4" fmla="*/ 2147483647 w 546"/>
              <a:gd name="T5" fmla="*/ 0 h 566"/>
              <a:gd name="T6" fmla="*/ 0 60000 65536"/>
              <a:gd name="T7" fmla="*/ 0 60000 65536"/>
              <a:gd name="T8" fmla="*/ 0 60000 65536"/>
              <a:gd name="T9" fmla="*/ 0 w 546"/>
              <a:gd name="T10" fmla="*/ 0 h 566"/>
              <a:gd name="T11" fmla="*/ 546 w 546"/>
              <a:gd name="T12" fmla="*/ 566 h 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566">
                <a:moveTo>
                  <a:pt x="0" y="565"/>
                </a:moveTo>
                <a:lnTo>
                  <a:pt x="139" y="565"/>
                </a:lnTo>
                <a:lnTo>
                  <a:pt x="545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7D5F5B-1E68-4B67-B5D3-4E686DFB6367}" type="slidenum">
              <a:rPr lang="en-US" altLang="en-US" smtClean="0"/>
              <a:pPr eaLnBrk="1" hangingPunct="1"/>
              <a:t>30</a:t>
            </a:fld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676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Declaring and Initializing</a:t>
            </a:r>
            <a:b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in One Step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6324600" cy="33718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>int x = 1;</a:t>
            </a:r>
          </a:p>
          <a:p>
            <a:pPr eaLnBrk="1" hangingPunct="1"/>
            <a:r>
              <a:rPr lang="en-US" altLang="en-US"/>
              <a:t>double d = 1.4;</a:t>
            </a:r>
          </a:p>
          <a:p>
            <a:pPr eaLnBrk="1" hangingPunct="1"/>
            <a:r>
              <a:rPr lang="en-US" altLang="en-US"/>
              <a:t>float f = 1.4;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0" y="2667000"/>
            <a:ext cx="4038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r>
              <a:rPr lang="en-US" altLang="en-US" sz="2400" b="1">
                <a:ea typeface="SimSun" pitchFamily="2" charset="-122"/>
              </a:rPr>
              <a:t>int x;     x=5;</a:t>
            </a:r>
            <a:endParaRPr lang="tr-TR" altLang="en-US" sz="2400" b="1"/>
          </a:p>
          <a:p>
            <a:pPr lvl="1" eaLnBrk="1" hangingPunct="1"/>
            <a:endParaRPr lang="en-US" altLang="en-US" sz="2400" b="1"/>
          </a:p>
          <a:p>
            <a:pPr lvl="1" eaLnBrk="1" hangingPunct="1"/>
            <a:r>
              <a:rPr lang="en-US" altLang="en-US" sz="2400" b="1">
                <a:ea typeface="SimSun" pitchFamily="2" charset="-122"/>
              </a:rPr>
              <a:t>boolean b = true;</a:t>
            </a:r>
            <a:endParaRPr lang="tr-TR" altLang="en-US" sz="2400" b="1"/>
          </a:p>
          <a:p>
            <a:pPr lvl="1" eaLnBrk="1" hangingPunct="1"/>
            <a:endParaRPr lang="en-US" altLang="en-US" sz="2400" b="1"/>
          </a:p>
          <a:p>
            <a:pPr lvl="1" eaLnBrk="1" hangingPunct="1"/>
            <a:r>
              <a:rPr lang="en-US" altLang="en-US" sz="2400" b="1">
                <a:ea typeface="SimSun" pitchFamily="2" charset="-122"/>
              </a:rPr>
              <a:t>String x = “how are you?”;</a:t>
            </a:r>
          </a:p>
        </p:txBody>
      </p:sp>
    </p:spTree>
    <p:extLst>
      <p:ext uri="{BB962C8B-B14F-4D97-AF65-F5344CB8AC3E}">
        <p14:creationId xmlns:p14="http://schemas.microsoft.com/office/powerpoint/2010/main" val="484572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662AA4B-9E88-4C12-AD1B-425C819F0E06}" type="slidenum">
              <a:rPr lang="en-US" altLang="en-US" smtClean="0"/>
              <a:pPr eaLnBrk="1" hangingPunct="1"/>
              <a:t>31</a:t>
            </a:fld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001000" cy="53340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 sz="1800" b="1"/>
              <a:t>Variable (name, value, data type, size)</a:t>
            </a:r>
          </a:p>
          <a:p>
            <a:pPr marL="990600" lvl="1" indent="-533400" eaLnBrk="1" hangingPunct="1"/>
            <a:r>
              <a:rPr lang="en-US" altLang="en-US" sz="1800"/>
              <a:t>Content may change during program execution.</a:t>
            </a:r>
          </a:p>
          <a:p>
            <a:pPr marL="990600" lvl="1" indent="-533400" eaLnBrk="1" hangingPunct="1"/>
            <a:r>
              <a:rPr lang="en-US" altLang="en-US" sz="1800"/>
              <a:t>Must be declared before it can be used.</a:t>
            </a:r>
          </a:p>
          <a:p>
            <a:pPr marL="990600" lvl="1" indent="-533400" eaLnBrk="1" hangingPunct="1"/>
            <a:r>
              <a:rPr lang="en-US" altLang="en-US" sz="1800"/>
              <a:t>May not be automatically initialized. </a:t>
            </a:r>
          </a:p>
          <a:p>
            <a:pPr marL="990600" lvl="1" indent="-533400" eaLnBrk="1" hangingPunct="1"/>
            <a:r>
              <a:rPr lang="en-US" altLang="en-US" sz="1800"/>
              <a:t>If new value is assigned, old one is destroyed.</a:t>
            </a:r>
          </a:p>
          <a:p>
            <a:pPr marL="990600" lvl="1" indent="-533400" eaLnBrk="1" hangingPunct="1"/>
            <a:r>
              <a:rPr lang="en-US" altLang="en-US" sz="1800"/>
              <a:t>Value can only be changed by an assignment statement or an input (read) statement.</a:t>
            </a:r>
          </a:p>
          <a:p>
            <a:pPr marL="609600" indent="-609600" eaLnBrk="1" hangingPunct="1"/>
            <a:endParaRPr lang="en-US" altLang="en-US" sz="1800" b="1"/>
          </a:p>
          <a:p>
            <a:pPr marL="609600" indent="-609600" eaLnBrk="1" hangingPunct="1"/>
            <a:r>
              <a:rPr lang="en-US" altLang="en-US" sz="1800" b="1"/>
              <a:t>Example</a:t>
            </a:r>
            <a:endParaRPr lang="en-US" altLang="en-US" sz="1800"/>
          </a:p>
          <a:p>
            <a:pPr marL="609600" indent="-609600" eaLnBrk="1" hangingPunct="1"/>
            <a:r>
              <a:rPr lang="en-US" altLang="en-US" sz="1800"/>
              <a:t>double amountDue;</a:t>
            </a:r>
          </a:p>
          <a:p>
            <a:pPr marL="609600" indent="-609600" eaLnBrk="1" hangingPunct="1"/>
            <a:r>
              <a:rPr lang="en-US" altLang="en-US" sz="1800"/>
              <a:t>int    counter;</a:t>
            </a:r>
          </a:p>
          <a:p>
            <a:pPr marL="609600" indent="-609600" eaLnBrk="1" hangingPunct="1"/>
            <a:r>
              <a:rPr lang="en-US" altLang="en-US" sz="1800"/>
              <a:t>char   ch;</a:t>
            </a:r>
          </a:p>
          <a:p>
            <a:pPr marL="609600" indent="-609600" eaLnBrk="1" hangingPunct="1"/>
            <a:r>
              <a:rPr lang="en-US" altLang="en-US" sz="1800"/>
              <a:t>int    x, y;</a:t>
            </a:r>
          </a:p>
        </p:txBody>
      </p:sp>
    </p:spTree>
    <p:extLst>
      <p:ext uri="{BB962C8B-B14F-4D97-AF65-F5344CB8AC3E}">
        <p14:creationId xmlns:p14="http://schemas.microsoft.com/office/powerpoint/2010/main" val="2297150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E7055C-198C-47AA-B71B-A050858B34A9}" type="slidenum">
              <a:rPr lang="en-US" altLang="en-US" smtClean="0"/>
              <a:pPr eaLnBrk="1" hangingPunct="1"/>
              <a:t>32</a:t>
            </a:fld>
            <a:endParaRPr lang="en-US" altLang="en-US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A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variable holds a single character.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A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constant is surrounded by single quotes.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Example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constants: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Courier New" pitchFamily="49" charset="0"/>
              </a:rPr>
              <a:t>'B'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'1'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':'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Example code fragment: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char first, middle, last;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first = 'J';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middle = 'S';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last = 'D';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System.out.println("Hello, " + first + middle +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  last + '!');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What does this code fragment print?</a:t>
            </a:r>
            <a:endParaRPr lang="en-US" altLang="en-US">
              <a:latin typeface="Courier New" pitchFamily="49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6850062" cy="7540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Character Type - 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char</a:t>
            </a:r>
          </a:p>
        </p:txBody>
      </p:sp>
    </p:spTree>
    <p:extLst>
      <p:ext uri="{BB962C8B-B14F-4D97-AF65-F5344CB8AC3E}">
        <p14:creationId xmlns:p14="http://schemas.microsoft.com/office/powerpoint/2010/main" val="536952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021F68B-E071-4987-9DCE-40E564AE977B}" type="slidenum">
              <a:rPr lang="en-US" altLang="en-US" smtClean="0"/>
              <a:pPr eaLnBrk="1" hangingPunct="1"/>
              <a:t>33</a:t>
            </a:fld>
            <a:endParaRPr lang="en-US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764462" cy="7254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Escape Sequences</a:t>
            </a:r>
          </a:p>
        </p:txBody>
      </p:sp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i="1"/>
              <a:t>Escape sequences</a:t>
            </a:r>
            <a:r>
              <a:rPr lang="en-US" altLang="en-US"/>
              <a:t> are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constants for hard-to-print characters such as the enter character and the tab character.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An escape sequence is comprised of a backslash (\) and another character.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Common escape sequences: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\n	newline – go to first column in next line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\t	move the cursor to the next tab stop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\\	print a backslash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\"	print a double quote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\'	print a single quote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Provide a one-line print statement that prints these tabbed column headings followed by two blank lines: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200">
                <a:latin typeface="Courier New" pitchFamily="49" charset="0"/>
              </a:rPr>
              <a:t>     ID    NAME</a:t>
            </a:r>
            <a:endParaRPr lang="en-US" altLang="en-US" sz="1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Note that you can embed escape sequences inside strings the same way that you would embed any characters inside a string. For example, provide an improved one-line print statement for the above heading.</a:t>
            </a:r>
          </a:p>
        </p:txBody>
      </p:sp>
    </p:spTree>
    <p:extLst>
      <p:ext uri="{BB962C8B-B14F-4D97-AF65-F5344CB8AC3E}">
        <p14:creationId xmlns:p14="http://schemas.microsoft.com/office/powerpoint/2010/main" val="2618302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762000" y="1524000"/>
            <a:ext cx="792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ym typeface="Symbol" pitchFamily="18" charset="2"/>
              </a:rPr>
              <a:t>Assigning an integer value into a floating-point variable works just fine. Note this example:</a:t>
            </a:r>
          </a:p>
          <a:p>
            <a:pPr lvl="1" eaLnBrk="1" hangingPunct="1"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>
                <a:latin typeface="Courier New" pitchFamily="49" charset="0"/>
                <a:sym typeface="Symbol" pitchFamily="18" charset="2"/>
              </a:rPr>
              <a:t>double bankAccountBalance = 1000;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ym typeface="Symbol" pitchFamily="18" charset="2"/>
              </a:rPr>
              <a:t>On the other hand, assigning a floating-point value into an integer variable is like putting a large object into a small box. By default, that's illegal.  For example, this generates a compilation error:</a:t>
            </a:r>
          </a:p>
          <a:p>
            <a:pPr lvl="1" eaLnBrk="1" hangingPunct="1"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>
                <a:latin typeface="Courier New" pitchFamily="49" charset="0"/>
                <a:sym typeface="Symbol" pitchFamily="18" charset="2"/>
              </a:rPr>
              <a:t>int temperature = 26.7;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ym typeface="Symbol" pitchFamily="18" charset="2"/>
              </a:rPr>
              <a:t>This statement also generates a compilation error: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>
                <a:latin typeface="Courier New" pitchFamily="49" charset="0"/>
                <a:sym typeface="Symbol" pitchFamily="18" charset="2"/>
              </a:rPr>
              <a:t>int count = 0.0;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02462" cy="754063"/>
          </a:xfrm>
          <a:noFill/>
        </p:spPr>
        <p:txBody>
          <a:bodyPr/>
          <a:lstStyle/>
          <a:p>
            <a:pPr eaLnBrk="1" hangingPunct="1"/>
            <a:r>
              <a:rPr lang="en-US" altLang="en-US" sz="2000" b="1"/>
              <a:t>Assignments Between Different Types</a:t>
            </a:r>
            <a:endParaRPr lang="en-US" altLang="en-US" sz="20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23D742-C7F8-4A6D-8795-2361637197F8}" type="slidenum">
              <a:rPr lang="en-US" altLang="en-US" smtClean="0"/>
              <a:pPr eaLnBrk="1" hangingPunct="1"/>
              <a:t>35</a:t>
            </a:fld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001000" cy="58674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 sz="2400" b="1"/>
              <a:t>Named constant </a:t>
            </a:r>
          </a:p>
          <a:p>
            <a:pPr marL="990600" lvl="1" indent="-533400" eaLnBrk="1" hangingPunct="1"/>
            <a:r>
              <a:rPr lang="en-US" altLang="en-US" sz="2400"/>
              <a:t>Cannot be changed during program execution.</a:t>
            </a:r>
          </a:p>
          <a:p>
            <a:pPr marL="990600" lvl="1" indent="-533400" eaLnBrk="1" hangingPunct="1"/>
            <a:r>
              <a:rPr lang="en-US" altLang="en-US" sz="2400"/>
              <a:t>Declared by using the reserved word final.</a:t>
            </a:r>
          </a:p>
          <a:p>
            <a:pPr marL="990600" lvl="1" indent="-533400" eaLnBrk="1" hangingPunct="1"/>
            <a:r>
              <a:rPr lang="en-US" altLang="en-US" sz="2400"/>
              <a:t>Initialized when it is declared.</a:t>
            </a:r>
          </a:p>
          <a:p>
            <a:pPr marL="990600" lvl="1" indent="-533400" eaLnBrk="1" hangingPunct="1"/>
            <a:endParaRPr lang="en-US" altLang="en-US" sz="2400"/>
          </a:p>
          <a:p>
            <a:pPr marL="609600" indent="-609600" eaLnBrk="1" hangingPunct="1"/>
            <a:r>
              <a:rPr lang="en-US" altLang="en-US" sz="2400" b="1"/>
              <a:t>Example</a:t>
            </a:r>
            <a:endParaRPr lang="tr-TR" altLang="en-US" sz="2400" b="1"/>
          </a:p>
          <a:p>
            <a:pPr marL="609600" indent="-609600" eaLnBrk="1" hangingPunct="1"/>
            <a:r>
              <a:rPr lang="en-US" altLang="en-US" sz="2400" b="1"/>
              <a:t>final double</a:t>
            </a:r>
            <a:r>
              <a:rPr lang="en-US" altLang="en-US" sz="2400"/>
              <a:t> CENTIMETERS_PER_INCH = 2.54;</a:t>
            </a:r>
          </a:p>
          <a:p>
            <a:pPr marL="609600" indent="-609600" eaLnBrk="1" hangingPunct="1"/>
            <a:r>
              <a:rPr lang="en-US" altLang="en-US" sz="2400" b="1"/>
              <a:t>final int</a:t>
            </a:r>
            <a:r>
              <a:rPr lang="en-US" altLang="en-US" sz="2400"/>
              <a:t> NO_OF_STUDENTS = 20;</a:t>
            </a:r>
          </a:p>
          <a:p>
            <a:pPr marL="609600" indent="-609600" eaLnBrk="1" hangingPunct="1"/>
            <a:r>
              <a:rPr lang="en-US" altLang="en-US" sz="2400" b="1"/>
              <a:t>final char </a:t>
            </a:r>
            <a:r>
              <a:rPr lang="en-US" altLang="en-US" sz="2400"/>
              <a:t>BLANK = ' ';</a:t>
            </a:r>
          </a:p>
          <a:p>
            <a:pPr marL="609600" indent="-609600" eaLnBrk="1" hangingPunct="1"/>
            <a:r>
              <a:rPr lang="en-US" altLang="en-US" sz="2400" b="1"/>
              <a:t>final double </a:t>
            </a:r>
            <a:r>
              <a:rPr lang="en-US" altLang="en-US" sz="2400"/>
              <a:t>PAY_RATE = 15.75;</a:t>
            </a:r>
          </a:p>
        </p:txBody>
      </p:sp>
    </p:spTree>
    <p:extLst>
      <p:ext uri="{BB962C8B-B14F-4D97-AF65-F5344CB8AC3E}">
        <p14:creationId xmlns:p14="http://schemas.microsoft.com/office/powerpoint/2010/main" val="1371103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57AB27-7262-424E-82C5-3660CCE0050E}" type="slidenum">
              <a:rPr lang="en-US" altLang="en-US" smtClean="0"/>
              <a:pPr eaLnBrk="1" hangingPunct="1"/>
              <a:t>36</a:t>
            </a:fld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428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Constants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6868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b="1"/>
              <a:t>final</a:t>
            </a:r>
            <a:r>
              <a:rPr lang="en-US" altLang="en-US"/>
              <a:t> datatype CONSTANTNAME = VALUE; 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final double PI = 3.14159; </a:t>
            </a:r>
          </a:p>
          <a:p>
            <a:pPr eaLnBrk="1" hangingPunct="1"/>
            <a:r>
              <a:rPr lang="en-US" altLang="en-US"/>
              <a:t>final int SIZE = 3;</a:t>
            </a:r>
          </a:p>
        </p:txBody>
      </p:sp>
    </p:spTree>
    <p:extLst>
      <p:ext uri="{BB962C8B-B14F-4D97-AF65-F5344CB8AC3E}">
        <p14:creationId xmlns:p14="http://schemas.microsoft.com/office/powerpoint/2010/main" val="36328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F028A2-0A86-45B1-9D82-A34A7CF189F5}" type="slidenum">
              <a:rPr lang="en-US" altLang="en-US" smtClean="0"/>
              <a:pPr eaLnBrk="1" hangingPunct="1"/>
              <a:t>37</a:t>
            </a:fld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2"/>
                </a:solidFill>
              </a:rPr>
              <a:t>Reference data types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we manipulate these objects by implicitly handling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their memory address, or reference</a:t>
            </a:r>
            <a:endParaRPr lang="en-US" altLang="en-US" sz="1800" b="1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>
                <a:sym typeface="Wingdings" pitchFamily="2" charset="2"/>
              </a:rPr>
              <a:t>	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a variable which is declared as being a certain object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    actually contains the address of this object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 = </a:t>
            </a:r>
            <a:r>
              <a:rPr lang="en-US" altLang="en-US" sz="1800" b="1" i="1" dirty="0"/>
              <a:t>abuse of notation</a:t>
            </a:r>
            <a:r>
              <a:rPr lang="en-US" altLang="en-US" sz="1800" b="1" dirty="0"/>
              <a:t>, formally wrong but very useful 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BUT the value of this address is never directly accessible to us and we cannot know the size of the object</a:t>
            </a:r>
            <a:endParaRPr lang="en-US" altLang="en-US" sz="1800" b="1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>
                <a:sym typeface="Wingdings" pitchFamily="2" charset="2"/>
              </a:rPr>
              <a:t>	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unlike C, no pointer arithmetic, no </a:t>
            </a:r>
            <a:r>
              <a:rPr lang="en-US" altLang="en-US" sz="1800" b="1" dirty="0" err="1"/>
              <a:t>sizeof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no more memory errors!</a:t>
            </a:r>
          </a:p>
          <a:p>
            <a:pPr eaLnBrk="1" hangingPunct="1">
              <a:lnSpc>
                <a:spcPct val="80000"/>
              </a:lnSpc>
            </a:pPr>
            <a:endParaRPr lang="tr-TR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data handled by reference: object (instance of a class) , array , string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strings are instances of class </a:t>
            </a:r>
            <a:r>
              <a:rPr lang="en-US" altLang="en-US" sz="1800" b="1" dirty="0">
                <a:solidFill>
                  <a:schemeClr val="accent2"/>
                </a:solidFill>
              </a:rPr>
              <a:t>String</a:t>
            </a:r>
            <a:endParaRPr lang="en-US" altLang="en-US" sz="1800" b="1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>
                <a:sym typeface="Wingdings" pitchFamily="2" charset="2"/>
              </a:rPr>
              <a:t>	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treated in a dedicated way</a:t>
            </a:r>
          </a:p>
          <a:p>
            <a:pPr eaLnBrk="1" hangingPunct="1">
              <a:lnSpc>
                <a:spcPct val="80000"/>
              </a:lnSpc>
            </a:pPr>
            <a:endParaRPr lang="tr-TR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if a variable which is declared as an object (or array, string) does not actually refer to any object (or array, string), then its value is </a:t>
            </a:r>
            <a:r>
              <a:rPr lang="en-US" altLang="en-US" sz="1800" b="1" dirty="0">
                <a:solidFill>
                  <a:schemeClr val="accent2"/>
                </a:solidFill>
              </a:rPr>
              <a:t>null</a:t>
            </a:r>
            <a:endParaRPr lang="tr-TR" altLang="en-US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en-US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ALL data handled by reference -even arrays- are allocated in the dynamic memory and not in the stack of function calls as local variables.</a:t>
            </a:r>
          </a:p>
        </p:txBody>
      </p:sp>
    </p:spTree>
    <p:extLst>
      <p:ext uri="{BB962C8B-B14F-4D97-AF65-F5344CB8AC3E}">
        <p14:creationId xmlns:p14="http://schemas.microsoft.com/office/powerpoint/2010/main" val="1072324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7F4CAB-91F0-45A8-AB81-F12FC3DA34BB}" type="slidenum">
              <a:rPr lang="en-US" altLang="en-US" smtClean="0"/>
              <a:pPr eaLnBrk="1" hangingPunct="1"/>
              <a:t>38</a:t>
            </a:fld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43000"/>
            <a:ext cx="7848600" cy="1524000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int x;                     //Line 1</a:t>
            </a:r>
          </a:p>
          <a:p>
            <a:pPr eaLnBrk="1" hangingPunct="1"/>
            <a:r>
              <a:rPr lang="en-US" altLang="en-US" sz="2000"/>
              <a:t>String str;                //Line 2 </a:t>
            </a:r>
          </a:p>
          <a:p>
            <a:pPr eaLnBrk="1" hangingPunct="1"/>
            <a:r>
              <a:rPr lang="en-US" altLang="en-US" sz="2000"/>
              <a:t>x = 45;                    //Line 3</a:t>
            </a:r>
          </a:p>
          <a:p>
            <a:pPr eaLnBrk="1" hangingPunct="1"/>
            <a:r>
              <a:rPr lang="en-US" altLang="en-US" sz="2000"/>
              <a:t>str = "Java Programming";  //Line 4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Courier New" pitchFamily="49" charset="0"/>
            </a:endParaRPr>
          </a:p>
        </p:txBody>
      </p:sp>
      <p:pic>
        <p:nvPicPr>
          <p:cNvPr id="30725" name="Picture 5" descr="Fig03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086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Fig0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73152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</a:rPr>
              <a:t>Object and Reference Variables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990600" y="39624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066800" y="5867400"/>
            <a:ext cx="434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425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21FC95-F4C1-4E72-9DE1-1F0942514791}" type="slidenum">
              <a:rPr lang="en-US" altLang="en-US" smtClean="0"/>
              <a:pPr eaLnBrk="1" hangingPunct="1"/>
              <a:t>39</a:t>
            </a:fld>
            <a:endParaRPr lang="en-US" alt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17513"/>
            <a:ext cx="6926262" cy="7254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String Basics</a:t>
            </a:r>
          </a:p>
        </p:txBody>
      </p:sp>
      <p:sp>
        <p:nvSpPr>
          <p:cNvPr id="31749" name="Rectangle 3"/>
          <p:cNvSpPr txBox="1">
            <a:spLocks noChangeArrowheads="1"/>
          </p:cNvSpPr>
          <p:nvPr/>
        </p:nvSpPr>
        <p:spPr bwMode="auto">
          <a:xfrm>
            <a:off x="762000" y="15240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3200"/>
              <a:t>Example code for basic string manipulations: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String s1;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String s2 = "and I say hello";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s1 = "goodbye";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s1 = "You say " + s1;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s1 += ", " + s2 + '.';</a:t>
            </a:r>
          </a:p>
          <a:p>
            <a:pPr lvl="1" eaLnBrk="1" hangingPunct="1"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System.out.println(s1);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Trace the above code.</a:t>
            </a:r>
          </a:p>
        </p:txBody>
      </p:sp>
      <p:sp>
        <p:nvSpPr>
          <p:cNvPr id="31750" name="Text Box 19"/>
          <p:cNvSpPr txBox="1">
            <a:spLocks noChangeArrowheads="1"/>
          </p:cNvSpPr>
          <p:nvPr/>
        </p:nvSpPr>
        <p:spPr bwMode="auto">
          <a:xfrm>
            <a:off x="5027613" y="2630488"/>
            <a:ext cx="121920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declaration</a:t>
            </a:r>
          </a:p>
        </p:txBody>
      </p:sp>
      <p:sp>
        <p:nvSpPr>
          <p:cNvPr id="31751" name="Line 20"/>
          <p:cNvSpPr>
            <a:spLocks noChangeShapeType="1"/>
          </p:cNvSpPr>
          <p:nvPr/>
        </p:nvSpPr>
        <p:spPr bwMode="auto">
          <a:xfrm flipH="1">
            <a:off x="3351213" y="2801938"/>
            <a:ext cx="1676400" cy="1524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2" name="Text Box 21"/>
          <p:cNvSpPr txBox="1">
            <a:spLocks noChangeArrowheads="1"/>
          </p:cNvSpPr>
          <p:nvPr/>
        </p:nvSpPr>
        <p:spPr bwMode="auto">
          <a:xfrm>
            <a:off x="6627813" y="2878138"/>
            <a:ext cx="129540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initialization</a:t>
            </a:r>
          </a:p>
        </p:txBody>
      </p:sp>
      <p:sp>
        <p:nvSpPr>
          <p:cNvPr id="31753" name="Line 23"/>
          <p:cNvSpPr>
            <a:spLocks noChangeShapeType="1"/>
          </p:cNvSpPr>
          <p:nvPr/>
        </p:nvSpPr>
        <p:spPr bwMode="auto">
          <a:xfrm flipH="1">
            <a:off x="5218113" y="3106738"/>
            <a:ext cx="1409700" cy="1143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Text Box 24"/>
          <p:cNvSpPr txBox="1">
            <a:spLocks noChangeArrowheads="1"/>
          </p:cNvSpPr>
          <p:nvPr/>
        </p:nvSpPr>
        <p:spPr bwMode="auto">
          <a:xfrm>
            <a:off x="4570413" y="3373438"/>
            <a:ext cx="129540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assignment</a:t>
            </a:r>
          </a:p>
        </p:txBody>
      </p:sp>
      <p:sp>
        <p:nvSpPr>
          <p:cNvPr id="31755" name="Text Box 26"/>
          <p:cNvSpPr txBox="1">
            <a:spLocks noChangeArrowheads="1"/>
          </p:cNvSpPr>
          <p:nvPr/>
        </p:nvSpPr>
        <p:spPr bwMode="auto">
          <a:xfrm>
            <a:off x="6018213" y="3675063"/>
            <a:ext cx="308610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concatenation, then assignment</a:t>
            </a:r>
          </a:p>
        </p:txBody>
      </p:sp>
      <p:sp>
        <p:nvSpPr>
          <p:cNvPr id="31756" name="Text Box 29"/>
          <p:cNvSpPr txBox="1">
            <a:spLocks noChangeArrowheads="1"/>
          </p:cNvSpPr>
          <p:nvPr/>
        </p:nvSpPr>
        <p:spPr bwMode="auto">
          <a:xfrm>
            <a:off x="5027613" y="4208463"/>
            <a:ext cx="405765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concatenation, then compound assignment</a:t>
            </a:r>
          </a:p>
        </p:txBody>
      </p:sp>
      <p:sp>
        <p:nvSpPr>
          <p:cNvPr id="31757" name="Line 30"/>
          <p:cNvSpPr>
            <a:spLocks noChangeShapeType="1"/>
          </p:cNvSpPr>
          <p:nvPr/>
        </p:nvSpPr>
        <p:spPr bwMode="auto">
          <a:xfrm flipH="1" flipV="1">
            <a:off x="4265613" y="4173538"/>
            <a:ext cx="762000" cy="1524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8" name="Line 31"/>
          <p:cNvSpPr>
            <a:spLocks noChangeShapeType="1"/>
          </p:cNvSpPr>
          <p:nvPr/>
        </p:nvSpPr>
        <p:spPr bwMode="auto">
          <a:xfrm flipH="1">
            <a:off x="4113213" y="3830638"/>
            <a:ext cx="19050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9" name="Line 32"/>
          <p:cNvSpPr>
            <a:spLocks noChangeShapeType="1"/>
          </p:cNvSpPr>
          <p:nvPr/>
        </p:nvSpPr>
        <p:spPr bwMode="auto">
          <a:xfrm flipH="1">
            <a:off x="3503613" y="3544888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19" y="228600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5400" dirty="0">
                <a:solidFill>
                  <a:schemeClr val="tx1"/>
                </a:solidFill>
                <a:ea typeface="+mj-ea"/>
                <a:cs typeface="+mj-cs"/>
              </a:rPr>
              <a:t>Getting and using java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2057400"/>
            <a:ext cx="89154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altLang="zh-CN" sz="2400" dirty="0"/>
              <a:t>JDK freely download from </a:t>
            </a:r>
            <a:r>
              <a:rPr lang="en-US" sz="2400" dirty="0">
                <a:hlinkClick r:id="rId2"/>
              </a:rPr>
              <a:t>https://www.oracle.com/java/technologies/javase-downloads.html</a:t>
            </a:r>
            <a:endParaRPr lang="pl-PL" altLang="zh-CN" sz="2400" dirty="0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altLang="zh-CN" sz="2400" dirty="0"/>
              <a:t>All text editors support java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altLang="zh-CN" sz="2100" dirty="0"/>
              <a:t>Vi/vim, </a:t>
            </a:r>
            <a:r>
              <a:rPr lang="en-US" altLang="zh-CN" sz="2100" dirty="0" err="1"/>
              <a:t>emacs</a:t>
            </a:r>
            <a:r>
              <a:rPr lang="en-US" altLang="zh-CN" sz="2100" dirty="0"/>
              <a:t>, notepad, </a:t>
            </a:r>
            <a:r>
              <a:rPr lang="en-US" altLang="zh-CN" sz="2100" dirty="0" err="1"/>
              <a:t>wordpad</a:t>
            </a:r>
            <a:endParaRPr lang="en-US" altLang="zh-CN" sz="2100" dirty="0"/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altLang="zh-CN" sz="2100" dirty="0"/>
              <a:t>Just save to .java file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endParaRPr lang="en-US" altLang="zh-CN" sz="2100" dirty="0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altLang="zh-CN" sz="2400" dirty="0"/>
              <a:t>Eclipse IDE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altLang="zh-CN" sz="2100" dirty="0"/>
              <a:t>Eclipse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pl-PL" altLang="zh-CN" sz="2100" dirty="0">
                <a:hlinkClick r:id="rId3"/>
              </a:rPr>
              <a:t>http://www.eclipse.org</a:t>
            </a:r>
            <a:endParaRPr lang="pl-PL" altLang="zh-CN" sz="2100" dirty="0"/>
          </a:p>
        </p:txBody>
      </p:sp>
    </p:spTree>
    <p:extLst>
      <p:ext uri="{BB962C8B-B14F-4D97-AF65-F5344CB8AC3E}">
        <p14:creationId xmlns:p14="http://schemas.microsoft.com/office/powerpoint/2010/main" val="370123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211512-BA9B-4573-BA03-0A8329FBA297}" type="slidenum">
              <a:rPr lang="en-US" altLang="en-US" smtClean="0"/>
              <a:pPr eaLnBrk="1" hangingPunct="1"/>
              <a:t>40</a:t>
            </a:fld>
            <a:endParaRPr lang="en-US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002462" cy="7254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String Methods</a:t>
            </a:r>
          </a:p>
        </p:txBody>
      </p:sp>
      <p:sp>
        <p:nvSpPr>
          <p:cNvPr id="32773" name="Rectangle 3"/>
          <p:cNvSpPr txBox="1">
            <a:spLocks noChangeArrowheads="1"/>
          </p:cNvSpPr>
          <p:nvPr/>
        </p:nvSpPr>
        <p:spPr bwMode="auto">
          <a:xfrm>
            <a:off x="762000" y="1524000"/>
            <a:ext cx="82105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Courier New" pitchFamily="49" charset="0"/>
              </a:rPr>
              <a:t>String</a:t>
            </a:r>
            <a:r>
              <a:rPr lang="en-US" altLang="en-US" sz="3200"/>
              <a:t>'s </a:t>
            </a:r>
            <a:r>
              <a:rPr lang="en-US" altLang="en-US" sz="3200">
                <a:latin typeface="Courier New" pitchFamily="49" charset="0"/>
              </a:rPr>
              <a:t>charAt</a:t>
            </a:r>
            <a:r>
              <a:rPr lang="en-US" altLang="en-US" sz="3200"/>
              <a:t> method: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Returns the character in the given string at the specified position.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The positions of the characters within a string are numbered starting with position zero.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What's the output from this example code?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String animal = "cow";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System.out.println("Last character: " + animal.charAt(2));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en-US" sz="1600">
              <a:latin typeface="Courier New" pitchFamily="49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124325" y="5410200"/>
            <a:ext cx="4495800" cy="8302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To use a method, include the reference variable, dot, method name, parentheses, and argument(s).</a:t>
            </a:r>
          </a:p>
        </p:txBody>
      </p:sp>
      <p:grpSp>
        <p:nvGrpSpPr>
          <p:cNvPr id="32775" name="Group 10"/>
          <p:cNvGrpSpPr>
            <a:grpSpLocks/>
          </p:cNvGrpSpPr>
          <p:nvPr/>
        </p:nvGrpSpPr>
        <p:grpSpPr bwMode="auto">
          <a:xfrm>
            <a:off x="6734175" y="4973638"/>
            <a:ext cx="1885950" cy="74612"/>
            <a:chOff x="2376" y="2088"/>
            <a:chExt cx="960" cy="48"/>
          </a:xfrm>
        </p:grpSpPr>
        <p:sp>
          <p:nvSpPr>
            <p:cNvPr id="32777" name="Line 11"/>
            <p:cNvSpPr>
              <a:spLocks noChangeShapeType="1"/>
            </p:cNvSpPr>
            <p:nvPr/>
          </p:nvSpPr>
          <p:spPr bwMode="auto">
            <a:xfrm>
              <a:off x="2376" y="20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8" name="Line 12"/>
            <p:cNvSpPr>
              <a:spLocks noChangeShapeType="1"/>
            </p:cNvSpPr>
            <p:nvPr/>
          </p:nvSpPr>
          <p:spPr bwMode="auto">
            <a:xfrm>
              <a:off x="2904" y="20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9" name="Line 13"/>
            <p:cNvSpPr>
              <a:spLocks noChangeShapeType="1"/>
            </p:cNvSpPr>
            <p:nvPr/>
          </p:nvSpPr>
          <p:spPr bwMode="auto">
            <a:xfrm>
              <a:off x="2808" y="208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0" name="Line 14"/>
            <p:cNvSpPr>
              <a:spLocks noChangeShapeType="1"/>
            </p:cNvSpPr>
            <p:nvPr/>
          </p:nvSpPr>
          <p:spPr bwMode="auto">
            <a:xfrm flipH="1">
              <a:off x="2856" y="208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776" name="Line 15"/>
          <p:cNvSpPr>
            <a:spLocks noChangeShapeType="1"/>
          </p:cNvSpPr>
          <p:nvPr/>
        </p:nvSpPr>
        <p:spPr bwMode="auto">
          <a:xfrm flipV="1">
            <a:off x="7581900" y="5011738"/>
            <a:ext cx="0" cy="398462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5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FC64A4-0CD4-4EB1-9981-F3A33476BE99}" type="slidenum">
              <a:rPr lang="en-US" altLang="en-US" smtClean="0"/>
              <a:pPr eaLnBrk="1" hangingPunct="1"/>
              <a:t>41</a:t>
            </a:fld>
            <a:endParaRPr lang="en-US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002462" cy="7254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String Methods</a:t>
            </a:r>
          </a:p>
        </p:txBody>
      </p:sp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762000" y="1524000"/>
            <a:ext cx="7848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To compare strings for equality, use the </a:t>
            </a:r>
            <a:r>
              <a:rPr lang="en-US" altLang="en-US" sz="2000">
                <a:latin typeface="Courier New" pitchFamily="49" charset="0"/>
              </a:rPr>
              <a:t>equals</a:t>
            </a:r>
            <a:r>
              <a:rPr lang="en-US" altLang="en-US" sz="2000"/>
              <a:t> method. Use </a:t>
            </a:r>
            <a:r>
              <a:rPr lang="en-US" altLang="en-US" sz="2000">
                <a:latin typeface="Courier New" pitchFamily="49" charset="0"/>
              </a:rPr>
              <a:t>equalsIgnoreCase</a:t>
            </a:r>
            <a:r>
              <a:rPr lang="en-US" altLang="en-US" sz="2000"/>
              <a:t> for case-insensitive equality.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Trace this program: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public class Test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public static void main(String[] args)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String animal1 = "Horse";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String animal2 = "Fly";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String newCreature;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newCreature = animal1 + animal2;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en-US" sz="140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System.out.println(newCreature.equals("HorseFly"));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System.out.println(newCreature.equals("horsefly"));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System.out.println(newCreature.equalsIgnoreCase("horsefly"));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} // end main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} // end class Test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25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479E4A-F960-431C-BA32-6A61504731CC}" type="slidenum">
              <a:rPr lang="en-US" altLang="en-US" smtClean="0"/>
              <a:pPr eaLnBrk="1" hangingPunct="1"/>
              <a:t>42</a:t>
            </a:fld>
            <a:endParaRPr lang="en-US" altLang="en-US"/>
          </a:p>
        </p:txBody>
      </p:sp>
      <p:pic>
        <p:nvPicPr>
          <p:cNvPr id="35844" name="Picture 4" descr="Fig03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830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2000" y="1009650"/>
            <a:ext cx="8153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Font typeface="Wingdings" pitchFamily="2" charset="2"/>
              <a:buChar char="s"/>
            </a:pPr>
            <a:r>
              <a:rPr lang="en-US" altLang="en-US" sz="2400">
                <a:latin typeface="Times New Roman" pitchFamily="18" charset="0"/>
              </a:rPr>
              <a:t>Primitive type variables directly store data into their memory space. 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Font typeface="Wingdings" pitchFamily="2" charset="2"/>
              <a:buChar char="s"/>
            </a:pPr>
            <a:r>
              <a:rPr lang="en-US" altLang="en-US" sz="2400">
                <a:latin typeface="Times New Roman" pitchFamily="18" charset="0"/>
              </a:rPr>
              <a:t>Reference variables store the address of the object containing the data. 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Font typeface="Wingdings" pitchFamily="2" charset="2"/>
              <a:buChar char="s"/>
            </a:pPr>
            <a:r>
              <a:rPr lang="en-US" altLang="en-US" sz="2400">
                <a:latin typeface="Times New Roman" pitchFamily="18" charset="0"/>
              </a:rPr>
              <a:t>An object is an instance of a </a:t>
            </a: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altLang="en-US" sz="2400">
                <a:latin typeface="Times New Roman" pitchFamily="18" charset="0"/>
              </a:rPr>
              <a:t> and the operator </a:t>
            </a: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altLang="en-US" sz="2400">
                <a:latin typeface="Times New Roman" pitchFamily="18" charset="0"/>
              </a:rPr>
              <a:t> is used to instantiate an object.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14400" y="-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Object and Reference Variables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33400" y="58674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322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AB0AF6-B64A-4FE1-9617-8ECEECAB63A4}" type="slidenum">
              <a:rPr lang="en-US" altLang="en-US" smtClean="0"/>
              <a:pPr eaLnBrk="1" hangingPunct="1"/>
              <a:t>43</a:t>
            </a:fld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560"/>
            <a:ext cx="7239000" cy="848360"/>
          </a:xfrm>
        </p:spPr>
        <p:txBody>
          <a:bodyPr/>
          <a:lstStyle/>
          <a:p>
            <a:pPr eaLnBrk="1" hangingPunct="1"/>
            <a:r>
              <a:rPr lang="en-US" altLang="en-US" sz="4000" i="1" u="sng" dirty="0">
                <a:solidFill>
                  <a:schemeClr val="accent2"/>
                </a:solidFill>
              </a:rPr>
              <a:t>garbage collection</a:t>
            </a:r>
            <a:r>
              <a:rPr lang="en-US" altLang="en-US" sz="40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JVM automatically detects when an object is no longer referenced by any variable</a:t>
            </a:r>
            <a:endParaRPr lang="en-US" altLang="en-US" dirty="0">
              <a:sym typeface="Wingdings" pitchFamily="2" charset="2"/>
            </a:endParaRPr>
          </a:p>
          <a:p>
            <a:pPr eaLnBrk="1" hangingPunct="1"/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the JVM </a:t>
            </a:r>
            <a:r>
              <a:rPr lang="en-US" altLang="en-US" dirty="0" err="1"/>
              <a:t>deallocates</a:t>
            </a:r>
            <a:r>
              <a:rPr lang="en-US" altLang="en-US" dirty="0"/>
              <a:t> the place occupied in memory by this object</a:t>
            </a:r>
            <a:endParaRPr lang="tr-TR" altLang="en-US" dirty="0"/>
          </a:p>
          <a:p>
            <a:pPr eaLnBrk="1" hangingPunct="1"/>
            <a:endParaRPr lang="en-US" altLang="en-US" dirty="0">
              <a:sym typeface="Wingdings" pitchFamily="2" charset="2"/>
            </a:endParaRPr>
          </a:p>
          <a:p>
            <a:pPr eaLnBrk="1" hangingPunct="1"/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the programmer is no longer in charge of </a:t>
            </a:r>
            <a:r>
              <a:rPr lang="en-US" altLang="en-US" dirty="0" err="1"/>
              <a:t>deallocation</a:t>
            </a:r>
            <a:r>
              <a:rPr lang="en-US" altLang="en-US" dirty="0"/>
              <a:t> (no more </a:t>
            </a:r>
            <a:r>
              <a:rPr lang="en-US" altLang="en-US" b="1" dirty="0">
                <a:solidFill>
                  <a:schemeClr val="accent2"/>
                </a:solidFill>
              </a:rPr>
              <a:t>free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4039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923187-548C-4187-9D9F-82DEF1B8F462}" type="slidenum">
              <a:rPr lang="en-US" altLang="en-US" smtClean="0"/>
              <a:pPr eaLnBrk="1" hangingPunct="1"/>
              <a:t>44</a:t>
            </a:fld>
            <a:endParaRPr lang="en-US" altLang="en-US"/>
          </a:p>
        </p:txBody>
      </p:sp>
      <p:grpSp>
        <p:nvGrpSpPr>
          <p:cNvPr id="66587" name="Group 27"/>
          <p:cNvGrpSpPr>
            <a:grpSpLocks/>
          </p:cNvGrpSpPr>
          <p:nvPr/>
        </p:nvGrpSpPr>
        <p:grpSpPr bwMode="auto">
          <a:xfrm>
            <a:off x="228600" y="304800"/>
            <a:ext cx="4559300" cy="3043238"/>
            <a:chOff x="904" y="336"/>
            <a:chExt cx="2872" cy="1917"/>
          </a:xfrm>
        </p:grpSpPr>
        <p:sp>
          <p:nvSpPr>
            <p:cNvPr id="37934" name="Rectangle 12"/>
            <p:cNvSpPr>
              <a:spLocks noChangeArrowheads="1"/>
            </p:cNvSpPr>
            <p:nvPr/>
          </p:nvSpPr>
          <p:spPr bwMode="auto">
            <a:xfrm>
              <a:off x="2800" y="653"/>
              <a:ext cx="872" cy="16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5" name="Rectangle 13"/>
            <p:cNvSpPr>
              <a:spLocks noChangeArrowheads="1"/>
            </p:cNvSpPr>
            <p:nvPr/>
          </p:nvSpPr>
          <p:spPr bwMode="auto">
            <a:xfrm>
              <a:off x="1040" y="776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6" name="Rectangle 14"/>
            <p:cNvSpPr>
              <a:spLocks noChangeArrowheads="1"/>
            </p:cNvSpPr>
            <p:nvPr/>
          </p:nvSpPr>
          <p:spPr bwMode="auto">
            <a:xfrm>
              <a:off x="1040" y="1000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7" name="Rectangle 15"/>
            <p:cNvSpPr>
              <a:spLocks noChangeArrowheads="1"/>
            </p:cNvSpPr>
            <p:nvPr/>
          </p:nvSpPr>
          <p:spPr bwMode="auto">
            <a:xfrm>
              <a:off x="1040" y="1112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8" name="Rectangle 16"/>
            <p:cNvSpPr>
              <a:spLocks noChangeArrowheads="1"/>
            </p:cNvSpPr>
            <p:nvPr/>
          </p:nvSpPr>
          <p:spPr bwMode="auto">
            <a:xfrm>
              <a:off x="1040" y="1432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9" name="Rectangle 17"/>
            <p:cNvSpPr>
              <a:spLocks noChangeArrowheads="1"/>
            </p:cNvSpPr>
            <p:nvPr/>
          </p:nvSpPr>
          <p:spPr bwMode="auto">
            <a:xfrm>
              <a:off x="1032" y="653"/>
              <a:ext cx="872" cy="12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0" name="Rectangle 18" descr="Light downward diagonal"/>
            <p:cNvSpPr>
              <a:spLocks noChangeArrowheads="1"/>
            </p:cNvSpPr>
            <p:nvPr/>
          </p:nvSpPr>
          <p:spPr bwMode="auto">
            <a:xfrm>
              <a:off x="2808" y="936"/>
              <a:ext cx="856" cy="384"/>
            </a:xfrm>
            <a:prstGeom prst="rect">
              <a:avLst/>
            </a:prstGeom>
            <a:pattFill prst="ltDnDiag">
              <a:fgClr>
                <a:srgbClr val="808080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1" name="Rectangle 19" descr="Dark vertical"/>
            <p:cNvSpPr>
              <a:spLocks noChangeArrowheads="1"/>
            </p:cNvSpPr>
            <p:nvPr/>
          </p:nvSpPr>
          <p:spPr bwMode="auto">
            <a:xfrm>
              <a:off x="2808" y="1320"/>
              <a:ext cx="856" cy="264"/>
            </a:xfrm>
            <a:prstGeom prst="rect">
              <a:avLst/>
            </a:prstGeom>
            <a:pattFill prst="dkVert">
              <a:fgClr>
                <a:srgbClr val="969696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2" name="Rectangle 20" descr="Wide upward diagonal"/>
            <p:cNvSpPr>
              <a:spLocks noChangeArrowheads="1"/>
            </p:cNvSpPr>
            <p:nvPr/>
          </p:nvSpPr>
          <p:spPr bwMode="auto">
            <a:xfrm>
              <a:off x="2808" y="1832"/>
              <a:ext cx="856" cy="192"/>
            </a:xfrm>
            <a:prstGeom prst="rect">
              <a:avLst/>
            </a:prstGeom>
            <a:pattFill prst="wdUpDiag">
              <a:fgClr>
                <a:srgbClr val="969696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3" name="Text Box 21"/>
            <p:cNvSpPr txBox="1">
              <a:spLocks noChangeArrowheads="1"/>
            </p:cNvSpPr>
            <p:nvPr/>
          </p:nvSpPr>
          <p:spPr bwMode="auto">
            <a:xfrm>
              <a:off x="904" y="336"/>
              <a:ext cx="1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 u="sng">
                  <a:latin typeface="Times New Roman" pitchFamily="18" charset="0"/>
                </a:rPr>
                <a:t>stack of local variables</a:t>
              </a:r>
              <a:endParaRPr lang="en-US" altLang="en-US"/>
            </a:p>
          </p:txBody>
        </p:sp>
        <p:sp>
          <p:nvSpPr>
            <p:cNvPr id="37944" name="Text Box 22"/>
            <p:cNvSpPr txBox="1">
              <a:spLocks noChangeArrowheads="1"/>
            </p:cNvSpPr>
            <p:nvPr/>
          </p:nvSpPr>
          <p:spPr bwMode="auto">
            <a:xfrm>
              <a:off x="2768" y="336"/>
              <a:ext cx="10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 u="sng">
                  <a:latin typeface="Times New Roman" pitchFamily="18" charset="0"/>
                </a:rPr>
                <a:t>dynamic memory</a:t>
              </a:r>
              <a:endParaRPr lang="en-US" altLang="en-US"/>
            </a:p>
          </p:txBody>
        </p:sp>
        <p:sp>
          <p:nvSpPr>
            <p:cNvPr id="37945" name="Freeform 23"/>
            <p:cNvSpPr>
              <a:spLocks/>
            </p:cNvSpPr>
            <p:nvPr/>
          </p:nvSpPr>
          <p:spPr bwMode="auto">
            <a:xfrm>
              <a:off x="1480" y="809"/>
              <a:ext cx="1272" cy="111"/>
            </a:xfrm>
            <a:custGeom>
              <a:avLst/>
              <a:gdLst>
                <a:gd name="T0" fmla="*/ 0 w 3180"/>
                <a:gd name="T1" fmla="*/ 0 h 277"/>
                <a:gd name="T2" fmla="*/ 0 w 3180"/>
                <a:gd name="T3" fmla="*/ 0 h 277"/>
                <a:gd name="T4" fmla="*/ 1 w 3180"/>
                <a:gd name="T5" fmla="*/ 0 h 277"/>
                <a:gd name="T6" fmla="*/ 1 w 3180"/>
                <a:gd name="T7" fmla="*/ 0 h 2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0" h="277">
                  <a:moveTo>
                    <a:pt x="0" y="37"/>
                  </a:moveTo>
                  <a:cubicBezTo>
                    <a:pt x="267" y="34"/>
                    <a:pt x="1177" y="0"/>
                    <a:pt x="1600" y="17"/>
                  </a:cubicBezTo>
                  <a:cubicBezTo>
                    <a:pt x="2023" y="34"/>
                    <a:pt x="2277" y="94"/>
                    <a:pt x="2540" y="137"/>
                  </a:cubicBezTo>
                  <a:cubicBezTo>
                    <a:pt x="2803" y="180"/>
                    <a:pt x="3047" y="248"/>
                    <a:pt x="3180" y="27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24"/>
            <p:cNvSpPr>
              <a:spLocks/>
            </p:cNvSpPr>
            <p:nvPr/>
          </p:nvSpPr>
          <p:spPr bwMode="auto">
            <a:xfrm>
              <a:off x="1488" y="976"/>
              <a:ext cx="1256" cy="89"/>
            </a:xfrm>
            <a:custGeom>
              <a:avLst/>
              <a:gdLst>
                <a:gd name="T0" fmla="*/ 0 w 3140"/>
                <a:gd name="T1" fmla="*/ 0 h 223"/>
                <a:gd name="T2" fmla="*/ 0 w 3140"/>
                <a:gd name="T3" fmla="*/ 0 h 223"/>
                <a:gd name="T4" fmla="*/ 1 w 3140"/>
                <a:gd name="T5" fmla="*/ 0 h 223"/>
                <a:gd name="T6" fmla="*/ 1 w 3140"/>
                <a:gd name="T7" fmla="*/ 0 h 2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40" h="223">
                  <a:moveTo>
                    <a:pt x="0" y="180"/>
                  </a:moveTo>
                  <a:cubicBezTo>
                    <a:pt x="233" y="187"/>
                    <a:pt x="990" y="223"/>
                    <a:pt x="1400" y="220"/>
                  </a:cubicBezTo>
                  <a:cubicBezTo>
                    <a:pt x="1810" y="217"/>
                    <a:pt x="2170" y="197"/>
                    <a:pt x="2460" y="160"/>
                  </a:cubicBezTo>
                  <a:cubicBezTo>
                    <a:pt x="2750" y="123"/>
                    <a:pt x="2998" y="33"/>
                    <a:pt x="314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25"/>
            <p:cNvSpPr>
              <a:spLocks/>
            </p:cNvSpPr>
            <p:nvPr/>
          </p:nvSpPr>
          <p:spPr bwMode="auto">
            <a:xfrm>
              <a:off x="1496" y="1165"/>
              <a:ext cx="1256" cy="155"/>
            </a:xfrm>
            <a:custGeom>
              <a:avLst/>
              <a:gdLst>
                <a:gd name="T0" fmla="*/ 0 w 3140"/>
                <a:gd name="T1" fmla="*/ 0 h 387"/>
                <a:gd name="T2" fmla="*/ 0 w 3140"/>
                <a:gd name="T3" fmla="*/ 0 h 387"/>
                <a:gd name="T4" fmla="*/ 1 w 3140"/>
                <a:gd name="T5" fmla="*/ 0 h 387"/>
                <a:gd name="T6" fmla="*/ 1 w 3140"/>
                <a:gd name="T7" fmla="*/ 0 h 3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40" h="387">
                  <a:moveTo>
                    <a:pt x="0" y="27"/>
                  </a:moveTo>
                  <a:cubicBezTo>
                    <a:pt x="290" y="27"/>
                    <a:pt x="1313" y="0"/>
                    <a:pt x="1740" y="27"/>
                  </a:cubicBezTo>
                  <a:cubicBezTo>
                    <a:pt x="2167" y="54"/>
                    <a:pt x="2327" y="127"/>
                    <a:pt x="2560" y="187"/>
                  </a:cubicBezTo>
                  <a:cubicBezTo>
                    <a:pt x="2793" y="247"/>
                    <a:pt x="3019" y="345"/>
                    <a:pt x="3140" y="38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26"/>
            <p:cNvSpPr>
              <a:spLocks/>
            </p:cNvSpPr>
            <p:nvPr/>
          </p:nvSpPr>
          <p:spPr bwMode="auto">
            <a:xfrm>
              <a:off x="1488" y="1476"/>
              <a:ext cx="1272" cy="356"/>
            </a:xfrm>
            <a:custGeom>
              <a:avLst/>
              <a:gdLst>
                <a:gd name="T0" fmla="*/ 0 w 3180"/>
                <a:gd name="T1" fmla="*/ 0 h 890"/>
                <a:gd name="T2" fmla="*/ 0 w 3180"/>
                <a:gd name="T3" fmla="*/ 0 h 890"/>
                <a:gd name="T4" fmla="*/ 1 w 3180"/>
                <a:gd name="T5" fmla="*/ 0 h 890"/>
                <a:gd name="T6" fmla="*/ 1 w 3180"/>
                <a:gd name="T7" fmla="*/ 0 h 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0" h="890">
                  <a:moveTo>
                    <a:pt x="0" y="10"/>
                  </a:moveTo>
                  <a:cubicBezTo>
                    <a:pt x="263" y="17"/>
                    <a:pt x="1163" y="0"/>
                    <a:pt x="1580" y="50"/>
                  </a:cubicBezTo>
                  <a:cubicBezTo>
                    <a:pt x="1997" y="100"/>
                    <a:pt x="2233" y="170"/>
                    <a:pt x="2500" y="310"/>
                  </a:cubicBezTo>
                  <a:cubicBezTo>
                    <a:pt x="2767" y="450"/>
                    <a:pt x="3038" y="769"/>
                    <a:pt x="3180" y="89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90" name="Group 30"/>
          <p:cNvGrpSpPr>
            <a:grpSpLocks/>
          </p:cNvGrpSpPr>
          <p:nvPr/>
        </p:nvGrpSpPr>
        <p:grpSpPr bwMode="auto">
          <a:xfrm>
            <a:off x="838200" y="2895600"/>
            <a:ext cx="1893888" cy="595313"/>
            <a:chOff x="1376" y="2161"/>
            <a:chExt cx="1193" cy="375"/>
          </a:xfrm>
        </p:grpSpPr>
        <p:sp>
          <p:nvSpPr>
            <p:cNvPr id="37932" name="AutoShape 28"/>
            <p:cNvSpPr>
              <a:spLocks noChangeArrowheads="1"/>
            </p:cNvSpPr>
            <p:nvPr/>
          </p:nvSpPr>
          <p:spPr bwMode="auto">
            <a:xfrm>
              <a:off x="2168" y="2240"/>
              <a:ext cx="401" cy="2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3" name="Text Box 29"/>
            <p:cNvSpPr txBox="1">
              <a:spLocks noChangeArrowheads="1"/>
            </p:cNvSpPr>
            <p:nvPr/>
          </p:nvSpPr>
          <p:spPr bwMode="auto">
            <a:xfrm>
              <a:off x="1376" y="2161"/>
              <a:ext cx="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 u="sng">
                  <a:latin typeface="Times New Roman" pitchFamily="18" charset="0"/>
                </a:rPr>
                <a:t>object no longer referenced</a:t>
              </a:r>
              <a:endParaRPr lang="en-US" altLang="en-US"/>
            </a:p>
          </p:txBody>
        </p:sp>
      </p:grpSp>
      <p:grpSp>
        <p:nvGrpSpPr>
          <p:cNvPr id="66606" name="Group 46"/>
          <p:cNvGrpSpPr>
            <a:grpSpLocks/>
          </p:cNvGrpSpPr>
          <p:nvPr/>
        </p:nvGrpSpPr>
        <p:grpSpPr bwMode="auto">
          <a:xfrm>
            <a:off x="304800" y="3657600"/>
            <a:ext cx="4191000" cy="2540000"/>
            <a:chOff x="1032" y="2597"/>
            <a:chExt cx="2640" cy="1600"/>
          </a:xfrm>
        </p:grpSpPr>
        <p:sp>
          <p:nvSpPr>
            <p:cNvPr id="37917" name="Rectangle 31"/>
            <p:cNvSpPr>
              <a:spLocks noChangeArrowheads="1"/>
            </p:cNvSpPr>
            <p:nvPr/>
          </p:nvSpPr>
          <p:spPr bwMode="auto">
            <a:xfrm>
              <a:off x="2800" y="2597"/>
              <a:ext cx="872" cy="16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18" name="Rectangle 32"/>
            <p:cNvSpPr>
              <a:spLocks noChangeArrowheads="1"/>
            </p:cNvSpPr>
            <p:nvPr/>
          </p:nvSpPr>
          <p:spPr bwMode="auto">
            <a:xfrm>
              <a:off x="1040" y="2720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19" name="Rectangle 33"/>
            <p:cNvSpPr>
              <a:spLocks noChangeArrowheads="1"/>
            </p:cNvSpPr>
            <p:nvPr/>
          </p:nvSpPr>
          <p:spPr bwMode="auto">
            <a:xfrm>
              <a:off x="1040" y="2944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0" name="Rectangle 34"/>
            <p:cNvSpPr>
              <a:spLocks noChangeArrowheads="1"/>
            </p:cNvSpPr>
            <p:nvPr/>
          </p:nvSpPr>
          <p:spPr bwMode="auto">
            <a:xfrm>
              <a:off x="1040" y="3056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1" name="Rectangle 35"/>
            <p:cNvSpPr>
              <a:spLocks noChangeArrowheads="1"/>
            </p:cNvSpPr>
            <p:nvPr/>
          </p:nvSpPr>
          <p:spPr bwMode="auto">
            <a:xfrm>
              <a:off x="1040" y="3376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2" name="Rectangle 36"/>
            <p:cNvSpPr>
              <a:spLocks noChangeArrowheads="1"/>
            </p:cNvSpPr>
            <p:nvPr/>
          </p:nvSpPr>
          <p:spPr bwMode="auto">
            <a:xfrm>
              <a:off x="1032" y="2597"/>
              <a:ext cx="872" cy="12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3" name="Rectangle 37" descr="Light downward diagonal"/>
            <p:cNvSpPr>
              <a:spLocks noChangeArrowheads="1"/>
            </p:cNvSpPr>
            <p:nvPr/>
          </p:nvSpPr>
          <p:spPr bwMode="auto">
            <a:xfrm>
              <a:off x="2808" y="2880"/>
              <a:ext cx="856" cy="384"/>
            </a:xfrm>
            <a:prstGeom prst="rect">
              <a:avLst/>
            </a:prstGeom>
            <a:pattFill prst="ltDnDiag">
              <a:fgClr>
                <a:srgbClr val="808080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4" name="Rectangle 38" descr="Dark vertical"/>
            <p:cNvSpPr>
              <a:spLocks noChangeArrowheads="1"/>
            </p:cNvSpPr>
            <p:nvPr/>
          </p:nvSpPr>
          <p:spPr bwMode="auto">
            <a:xfrm>
              <a:off x="2808" y="3264"/>
              <a:ext cx="856" cy="264"/>
            </a:xfrm>
            <a:prstGeom prst="rect">
              <a:avLst/>
            </a:prstGeom>
            <a:pattFill prst="dkVert">
              <a:fgClr>
                <a:srgbClr val="969696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5" name="Rectangle 39" descr="Wide upward diagonal"/>
            <p:cNvSpPr>
              <a:spLocks noChangeArrowheads="1"/>
            </p:cNvSpPr>
            <p:nvPr/>
          </p:nvSpPr>
          <p:spPr bwMode="auto">
            <a:xfrm>
              <a:off x="2808" y="3776"/>
              <a:ext cx="856" cy="192"/>
            </a:xfrm>
            <a:prstGeom prst="rect">
              <a:avLst/>
            </a:prstGeom>
            <a:pattFill prst="wdUpDiag">
              <a:fgClr>
                <a:srgbClr val="969696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6" name="Freeform 40"/>
            <p:cNvSpPr>
              <a:spLocks/>
            </p:cNvSpPr>
            <p:nvPr/>
          </p:nvSpPr>
          <p:spPr bwMode="auto">
            <a:xfrm>
              <a:off x="1480" y="2753"/>
              <a:ext cx="1272" cy="111"/>
            </a:xfrm>
            <a:custGeom>
              <a:avLst/>
              <a:gdLst>
                <a:gd name="T0" fmla="*/ 0 w 3180"/>
                <a:gd name="T1" fmla="*/ 0 h 277"/>
                <a:gd name="T2" fmla="*/ 0 w 3180"/>
                <a:gd name="T3" fmla="*/ 0 h 277"/>
                <a:gd name="T4" fmla="*/ 1 w 3180"/>
                <a:gd name="T5" fmla="*/ 0 h 277"/>
                <a:gd name="T6" fmla="*/ 1 w 3180"/>
                <a:gd name="T7" fmla="*/ 0 h 2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0" h="277">
                  <a:moveTo>
                    <a:pt x="0" y="37"/>
                  </a:moveTo>
                  <a:cubicBezTo>
                    <a:pt x="267" y="34"/>
                    <a:pt x="1177" y="0"/>
                    <a:pt x="1600" y="17"/>
                  </a:cubicBezTo>
                  <a:cubicBezTo>
                    <a:pt x="2023" y="34"/>
                    <a:pt x="2277" y="94"/>
                    <a:pt x="2540" y="137"/>
                  </a:cubicBezTo>
                  <a:cubicBezTo>
                    <a:pt x="2803" y="180"/>
                    <a:pt x="3047" y="248"/>
                    <a:pt x="3180" y="27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41"/>
            <p:cNvSpPr>
              <a:spLocks/>
            </p:cNvSpPr>
            <p:nvPr/>
          </p:nvSpPr>
          <p:spPr bwMode="auto">
            <a:xfrm>
              <a:off x="1488" y="2920"/>
              <a:ext cx="1256" cy="89"/>
            </a:xfrm>
            <a:custGeom>
              <a:avLst/>
              <a:gdLst>
                <a:gd name="T0" fmla="*/ 0 w 3140"/>
                <a:gd name="T1" fmla="*/ 0 h 223"/>
                <a:gd name="T2" fmla="*/ 0 w 3140"/>
                <a:gd name="T3" fmla="*/ 0 h 223"/>
                <a:gd name="T4" fmla="*/ 1 w 3140"/>
                <a:gd name="T5" fmla="*/ 0 h 223"/>
                <a:gd name="T6" fmla="*/ 1 w 3140"/>
                <a:gd name="T7" fmla="*/ 0 h 2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40" h="223">
                  <a:moveTo>
                    <a:pt x="0" y="180"/>
                  </a:moveTo>
                  <a:cubicBezTo>
                    <a:pt x="233" y="187"/>
                    <a:pt x="990" y="223"/>
                    <a:pt x="1400" y="220"/>
                  </a:cubicBezTo>
                  <a:cubicBezTo>
                    <a:pt x="1810" y="217"/>
                    <a:pt x="2170" y="197"/>
                    <a:pt x="2460" y="160"/>
                  </a:cubicBezTo>
                  <a:cubicBezTo>
                    <a:pt x="2750" y="123"/>
                    <a:pt x="2998" y="33"/>
                    <a:pt x="314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42"/>
            <p:cNvSpPr>
              <a:spLocks/>
            </p:cNvSpPr>
            <p:nvPr/>
          </p:nvSpPr>
          <p:spPr bwMode="auto">
            <a:xfrm>
              <a:off x="1496" y="3109"/>
              <a:ext cx="1256" cy="155"/>
            </a:xfrm>
            <a:custGeom>
              <a:avLst/>
              <a:gdLst>
                <a:gd name="T0" fmla="*/ 0 w 3140"/>
                <a:gd name="T1" fmla="*/ 0 h 387"/>
                <a:gd name="T2" fmla="*/ 0 w 3140"/>
                <a:gd name="T3" fmla="*/ 0 h 387"/>
                <a:gd name="T4" fmla="*/ 1 w 3140"/>
                <a:gd name="T5" fmla="*/ 0 h 387"/>
                <a:gd name="T6" fmla="*/ 1 w 3140"/>
                <a:gd name="T7" fmla="*/ 0 h 3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40" h="387">
                  <a:moveTo>
                    <a:pt x="0" y="27"/>
                  </a:moveTo>
                  <a:cubicBezTo>
                    <a:pt x="290" y="27"/>
                    <a:pt x="1313" y="0"/>
                    <a:pt x="1740" y="27"/>
                  </a:cubicBezTo>
                  <a:cubicBezTo>
                    <a:pt x="2167" y="54"/>
                    <a:pt x="2327" y="127"/>
                    <a:pt x="2560" y="187"/>
                  </a:cubicBezTo>
                  <a:cubicBezTo>
                    <a:pt x="2793" y="247"/>
                    <a:pt x="3019" y="345"/>
                    <a:pt x="3140" y="387"/>
                  </a:cubicBezTo>
                </a:path>
              </a:pathLst>
            </a:custGeom>
            <a:noFill/>
            <a:ln w="25400">
              <a:pattFill prst="ltUpDiag">
                <a:fgClr>
                  <a:srgbClr val="333333"/>
                </a:fgClr>
                <a:bgClr>
                  <a:srgbClr val="FFFFFF"/>
                </a:bgClr>
              </a:pattFill>
              <a:prstDash val="solid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43"/>
            <p:cNvSpPr>
              <a:spLocks/>
            </p:cNvSpPr>
            <p:nvPr/>
          </p:nvSpPr>
          <p:spPr bwMode="auto">
            <a:xfrm>
              <a:off x="1488" y="3420"/>
              <a:ext cx="1272" cy="356"/>
            </a:xfrm>
            <a:custGeom>
              <a:avLst/>
              <a:gdLst>
                <a:gd name="T0" fmla="*/ 0 w 3180"/>
                <a:gd name="T1" fmla="*/ 0 h 890"/>
                <a:gd name="T2" fmla="*/ 0 w 3180"/>
                <a:gd name="T3" fmla="*/ 0 h 890"/>
                <a:gd name="T4" fmla="*/ 1 w 3180"/>
                <a:gd name="T5" fmla="*/ 0 h 890"/>
                <a:gd name="T6" fmla="*/ 1 w 3180"/>
                <a:gd name="T7" fmla="*/ 0 h 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0" h="890">
                  <a:moveTo>
                    <a:pt x="0" y="10"/>
                  </a:moveTo>
                  <a:cubicBezTo>
                    <a:pt x="263" y="17"/>
                    <a:pt x="1163" y="0"/>
                    <a:pt x="1580" y="50"/>
                  </a:cubicBezTo>
                  <a:cubicBezTo>
                    <a:pt x="1997" y="100"/>
                    <a:pt x="2233" y="170"/>
                    <a:pt x="2500" y="310"/>
                  </a:cubicBezTo>
                  <a:cubicBezTo>
                    <a:pt x="2767" y="450"/>
                    <a:pt x="3038" y="769"/>
                    <a:pt x="3180" y="89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7930" name="AutoShape 44"/>
            <p:cNvCxnSpPr>
              <a:cxnSpLocks noChangeShapeType="1"/>
            </p:cNvCxnSpPr>
            <p:nvPr/>
          </p:nvCxnSpPr>
          <p:spPr bwMode="auto">
            <a:xfrm flipH="1" flipV="1">
              <a:off x="2288" y="3080"/>
              <a:ext cx="128" cy="112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1" name="AutoShape 45"/>
            <p:cNvCxnSpPr>
              <a:cxnSpLocks noChangeShapeType="1"/>
            </p:cNvCxnSpPr>
            <p:nvPr/>
          </p:nvCxnSpPr>
          <p:spPr bwMode="auto">
            <a:xfrm flipV="1">
              <a:off x="2296" y="3080"/>
              <a:ext cx="128" cy="112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3352800" y="37338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3352800" y="51816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3352800" y="58674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37898" name="Text Box 56"/>
          <p:cNvSpPr txBox="1">
            <a:spLocks noChangeArrowheads="1"/>
          </p:cNvSpPr>
          <p:nvPr/>
        </p:nvSpPr>
        <p:spPr bwMode="auto">
          <a:xfrm>
            <a:off x="838200" y="4267200"/>
            <a:ext cx="55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 New Roman" pitchFamily="18" charset="0"/>
              </a:rPr>
              <a:t>null</a:t>
            </a:r>
            <a:endParaRPr lang="en-US" altLang="en-US" dirty="0"/>
          </a:p>
        </p:txBody>
      </p:sp>
      <p:sp>
        <p:nvSpPr>
          <p:cNvPr id="66631" name="Rectangle 71"/>
          <p:cNvSpPr>
            <a:spLocks noChangeArrowheads="1"/>
          </p:cNvSpPr>
          <p:nvPr/>
        </p:nvSpPr>
        <p:spPr bwMode="auto">
          <a:xfrm>
            <a:off x="4965700" y="3148013"/>
            <a:ext cx="1358900" cy="177800"/>
          </a:xfrm>
          <a:prstGeom prst="rect">
            <a:avLst/>
          </a:prstGeom>
          <a:solidFill>
            <a:srgbClr val="8DB3E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2" name="Text Box 72"/>
          <p:cNvSpPr txBox="1">
            <a:spLocks noChangeArrowheads="1"/>
          </p:cNvSpPr>
          <p:nvPr/>
        </p:nvSpPr>
        <p:spPr bwMode="auto">
          <a:xfrm>
            <a:off x="5422900" y="3073400"/>
            <a:ext cx="55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Times New Roman" pitchFamily="18" charset="0"/>
              </a:rPr>
              <a:t>null</a:t>
            </a:r>
            <a:endParaRPr lang="en-US" altLang="en-US"/>
          </a:p>
        </p:txBody>
      </p:sp>
      <p:sp>
        <p:nvSpPr>
          <p:cNvPr id="66633" name="Rectangle 73" descr="Light downward diagonal"/>
          <p:cNvSpPr>
            <a:spLocks noChangeArrowheads="1"/>
          </p:cNvSpPr>
          <p:nvPr/>
        </p:nvSpPr>
        <p:spPr bwMode="auto">
          <a:xfrm>
            <a:off x="7772400" y="2424113"/>
            <a:ext cx="1358900" cy="609600"/>
          </a:xfrm>
          <a:prstGeom prst="rect">
            <a:avLst/>
          </a:prstGeom>
          <a:pattFill prst="ltDnDiag">
            <a:fgClr>
              <a:srgbClr val="808080"/>
            </a:fgClr>
            <a:bgClr>
              <a:srgbClr val="FFFF00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4" name="Rectangle 74" descr="Wide upward diagonal"/>
          <p:cNvSpPr>
            <a:spLocks noChangeArrowheads="1"/>
          </p:cNvSpPr>
          <p:nvPr/>
        </p:nvSpPr>
        <p:spPr bwMode="auto">
          <a:xfrm>
            <a:off x="7772400" y="3046413"/>
            <a:ext cx="1358900" cy="304800"/>
          </a:xfrm>
          <a:prstGeom prst="rect">
            <a:avLst/>
          </a:prstGeom>
          <a:pattFill prst="wdUpDiag">
            <a:fgClr>
              <a:srgbClr val="969696"/>
            </a:fgClr>
            <a:bgClr>
              <a:srgbClr val="FFFF00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5" name="AutoShape 75"/>
          <p:cNvSpPr>
            <a:spLocks noChangeArrowheads="1"/>
          </p:cNvSpPr>
          <p:nvPr/>
        </p:nvSpPr>
        <p:spPr bwMode="auto">
          <a:xfrm>
            <a:off x="6756400" y="1839913"/>
            <a:ext cx="636588" cy="469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6" name="Text Box 76"/>
          <p:cNvSpPr txBox="1">
            <a:spLocks noChangeArrowheads="1"/>
          </p:cNvSpPr>
          <p:nvPr/>
        </p:nvSpPr>
        <p:spPr bwMode="auto">
          <a:xfrm>
            <a:off x="5334000" y="1752600"/>
            <a:ext cx="1651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i="1" u="sng">
                <a:latin typeface="Times New Roman" pitchFamily="18" charset="0"/>
              </a:rPr>
              <a:t>garbage collecting</a:t>
            </a:r>
            <a:endParaRPr lang="en-US" altLang="en-US"/>
          </a:p>
        </p:txBody>
      </p:sp>
      <p:sp>
        <p:nvSpPr>
          <p:cNvPr id="66637" name="Text Box 77"/>
          <p:cNvSpPr txBox="1">
            <a:spLocks noChangeArrowheads="1"/>
          </p:cNvSpPr>
          <p:nvPr/>
        </p:nvSpPr>
        <p:spPr bwMode="auto">
          <a:xfrm>
            <a:off x="8013700" y="39370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38" name="Rectangle 78"/>
          <p:cNvSpPr>
            <a:spLocks noChangeArrowheads="1"/>
          </p:cNvSpPr>
          <p:nvPr/>
        </p:nvSpPr>
        <p:spPr bwMode="auto">
          <a:xfrm>
            <a:off x="7759700" y="2432050"/>
            <a:ext cx="1384300" cy="254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9" name="Rectangle 79"/>
          <p:cNvSpPr>
            <a:spLocks noChangeArrowheads="1"/>
          </p:cNvSpPr>
          <p:nvPr/>
        </p:nvSpPr>
        <p:spPr bwMode="auto">
          <a:xfrm>
            <a:off x="4953000" y="2406650"/>
            <a:ext cx="1384300" cy="190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40" name="Rectangle 80"/>
          <p:cNvSpPr>
            <a:spLocks noChangeArrowheads="1"/>
          </p:cNvSpPr>
          <p:nvPr/>
        </p:nvSpPr>
        <p:spPr bwMode="auto">
          <a:xfrm>
            <a:off x="4965700" y="2614613"/>
            <a:ext cx="1358900" cy="177800"/>
          </a:xfrm>
          <a:prstGeom prst="rect">
            <a:avLst/>
          </a:prstGeom>
          <a:solidFill>
            <a:srgbClr val="8DB3E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41" name="Rectangle 81"/>
          <p:cNvSpPr>
            <a:spLocks noChangeArrowheads="1"/>
          </p:cNvSpPr>
          <p:nvPr/>
        </p:nvSpPr>
        <p:spPr bwMode="auto">
          <a:xfrm>
            <a:off x="4965700" y="2970213"/>
            <a:ext cx="1358900" cy="177800"/>
          </a:xfrm>
          <a:prstGeom prst="rect">
            <a:avLst/>
          </a:prstGeom>
          <a:solidFill>
            <a:srgbClr val="8DB3E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42" name="Rectangle 82"/>
          <p:cNvSpPr>
            <a:spLocks noChangeArrowheads="1"/>
          </p:cNvSpPr>
          <p:nvPr/>
        </p:nvSpPr>
        <p:spPr bwMode="auto">
          <a:xfrm>
            <a:off x="4965700" y="3656013"/>
            <a:ext cx="1358900" cy="177800"/>
          </a:xfrm>
          <a:prstGeom prst="rect">
            <a:avLst/>
          </a:prstGeom>
          <a:solidFill>
            <a:srgbClr val="8DB3E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1" name="Freeform 83"/>
          <p:cNvSpPr>
            <a:spLocks/>
          </p:cNvSpPr>
          <p:nvPr/>
        </p:nvSpPr>
        <p:spPr bwMode="auto">
          <a:xfrm>
            <a:off x="5664200" y="2411413"/>
            <a:ext cx="2044700" cy="280987"/>
          </a:xfrm>
          <a:custGeom>
            <a:avLst/>
            <a:gdLst>
              <a:gd name="T0" fmla="*/ 0 w 3220"/>
              <a:gd name="T1" fmla="*/ 2147483647 h 443"/>
              <a:gd name="T2" fmla="*/ 2147483647 w 3220"/>
              <a:gd name="T3" fmla="*/ 2147483647 h 443"/>
              <a:gd name="T4" fmla="*/ 2147483647 w 3220"/>
              <a:gd name="T5" fmla="*/ 2147483647 h 443"/>
              <a:gd name="T6" fmla="*/ 2147483647 w 3220"/>
              <a:gd name="T7" fmla="*/ 2147483647 h 4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20" h="443">
                <a:moveTo>
                  <a:pt x="0" y="440"/>
                </a:moveTo>
                <a:cubicBezTo>
                  <a:pt x="217" y="430"/>
                  <a:pt x="880" y="443"/>
                  <a:pt x="1300" y="380"/>
                </a:cubicBezTo>
                <a:cubicBezTo>
                  <a:pt x="1720" y="317"/>
                  <a:pt x="2200" y="120"/>
                  <a:pt x="2520" y="60"/>
                </a:cubicBezTo>
                <a:cubicBezTo>
                  <a:pt x="2840" y="0"/>
                  <a:pt x="3074" y="28"/>
                  <a:pt x="3220" y="2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44" name="Freeform 84"/>
          <p:cNvSpPr>
            <a:spLocks/>
          </p:cNvSpPr>
          <p:nvPr/>
        </p:nvSpPr>
        <p:spPr bwMode="auto">
          <a:xfrm>
            <a:off x="5676900" y="2487613"/>
            <a:ext cx="2032000" cy="573087"/>
          </a:xfrm>
          <a:custGeom>
            <a:avLst/>
            <a:gdLst>
              <a:gd name="T0" fmla="*/ 0 w 3200"/>
              <a:gd name="T1" fmla="*/ 2147483647 h 903"/>
              <a:gd name="T2" fmla="*/ 2147483647 w 3200"/>
              <a:gd name="T3" fmla="*/ 2147483647 h 903"/>
              <a:gd name="T4" fmla="*/ 2147483647 w 3200"/>
              <a:gd name="T5" fmla="*/ 2147483647 h 903"/>
              <a:gd name="T6" fmla="*/ 2147483647 w 3200"/>
              <a:gd name="T7" fmla="*/ 0 h 9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00" h="903">
                <a:moveTo>
                  <a:pt x="0" y="880"/>
                </a:moveTo>
                <a:cubicBezTo>
                  <a:pt x="230" y="877"/>
                  <a:pt x="983" y="903"/>
                  <a:pt x="1380" y="860"/>
                </a:cubicBezTo>
                <a:cubicBezTo>
                  <a:pt x="1777" y="817"/>
                  <a:pt x="2077" y="763"/>
                  <a:pt x="2380" y="620"/>
                </a:cubicBezTo>
                <a:cubicBezTo>
                  <a:pt x="2683" y="477"/>
                  <a:pt x="3029" y="129"/>
                  <a:pt x="320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45" name="Freeform 85"/>
          <p:cNvSpPr>
            <a:spLocks/>
          </p:cNvSpPr>
          <p:nvPr/>
        </p:nvSpPr>
        <p:spPr bwMode="auto">
          <a:xfrm>
            <a:off x="5676900" y="3059113"/>
            <a:ext cx="2032000" cy="735012"/>
          </a:xfrm>
          <a:custGeom>
            <a:avLst/>
            <a:gdLst>
              <a:gd name="T0" fmla="*/ 0 w 3200"/>
              <a:gd name="T1" fmla="*/ 2147483647 h 1157"/>
              <a:gd name="T2" fmla="*/ 2147483647 w 3200"/>
              <a:gd name="T3" fmla="*/ 2147483647 h 1157"/>
              <a:gd name="T4" fmla="*/ 2147483647 w 3200"/>
              <a:gd name="T5" fmla="*/ 2147483647 h 1157"/>
              <a:gd name="T6" fmla="*/ 2147483647 w 3200"/>
              <a:gd name="T7" fmla="*/ 0 h 11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00" h="1157">
                <a:moveTo>
                  <a:pt x="0" y="1060"/>
                </a:moveTo>
                <a:cubicBezTo>
                  <a:pt x="223" y="1053"/>
                  <a:pt x="923" y="1157"/>
                  <a:pt x="1340" y="1020"/>
                </a:cubicBezTo>
                <a:cubicBezTo>
                  <a:pt x="1757" y="883"/>
                  <a:pt x="2190" y="410"/>
                  <a:pt x="2500" y="240"/>
                </a:cubicBezTo>
                <a:cubicBezTo>
                  <a:pt x="2810" y="70"/>
                  <a:pt x="3054" y="50"/>
                  <a:pt x="320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46" name="Text Box 86"/>
          <p:cNvSpPr txBox="1">
            <a:spLocks noChangeArrowheads="1"/>
          </p:cNvSpPr>
          <p:nvPr/>
        </p:nvSpPr>
        <p:spPr bwMode="auto">
          <a:xfrm>
            <a:off x="3429000" y="29718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47" name="Text Box 87"/>
          <p:cNvSpPr txBox="1">
            <a:spLocks noChangeArrowheads="1"/>
          </p:cNvSpPr>
          <p:nvPr/>
        </p:nvSpPr>
        <p:spPr bwMode="auto">
          <a:xfrm>
            <a:off x="3352800" y="22860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48" name="Text Box 88"/>
          <p:cNvSpPr txBox="1">
            <a:spLocks noChangeArrowheads="1"/>
          </p:cNvSpPr>
          <p:nvPr/>
        </p:nvSpPr>
        <p:spPr bwMode="auto">
          <a:xfrm>
            <a:off x="3429000" y="8382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52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0" grpId="0"/>
      <p:bldP spid="66611" grpId="0"/>
      <p:bldP spid="66612" grpId="0"/>
      <p:bldP spid="37898" grpId="0"/>
      <p:bldP spid="66631" grpId="0" animBg="1"/>
      <p:bldP spid="66632" grpId="0"/>
      <p:bldP spid="66633" grpId="0" animBg="1"/>
      <p:bldP spid="66634" grpId="0" animBg="1"/>
      <p:bldP spid="66635" grpId="0" animBg="1"/>
      <p:bldP spid="66636" grpId="0"/>
      <p:bldP spid="66637" grpId="0"/>
      <p:bldP spid="66637" grpId="1"/>
      <p:bldP spid="66638" grpId="0" animBg="1"/>
      <p:bldP spid="66639" grpId="0" animBg="1"/>
      <p:bldP spid="66640" grpId="0" animBg="1"/>
      <p:bldP spid="66641" grpId="0" animBg="1"/>
      <p:bldP spid="66642" grpId="0" animBg="1"/>
      <p:bldP spid="37911" grpId="0" animBg="1"/>
      <p:bldP spid="66644" grpId="0" animBg="1"/>
      <p:bldP spid="66644" grpId="1" animBg="1"/>
      <p:bldP spid="66644" grpId="2" animBg="1"/>
      <p:bldP spid="66645" grpId="0" animBg="1"/>
      <p:bldP spid="66646" grpId="0"/>
      <p:bldP spid="66646" grpId="1"/>
      <p:bldP spid="66647" grpId="0"/>
      <p:bldP spid="66647" grpId="1"/>
      <p:bldP spid="66648" grpId="0"/>
      <p:bldP spid="6664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CBC83E-994D-4D1B-B357-B208A27E7C84}" type="slidenum">
              <a:rPr lang="en-US" altLang="en-US" smtClean="0"/>
              <a:pPr eaLnBrk="1" hangingPunct="1"/>
              <a:t>45</a:t>
            </a:fld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Order of Precedence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01000" cy="41148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/>
              <a:t>*   /		%	(same precedence)</a:t>
            </a:r>
          </a:p>
          <a:p>
            <a:pPr marL="609600" indent="-609600" eaLnBrk="1" hangingPunct="1"/>
            <a:r>
              <a:rPr lang="en-US" altLang="en-US"/>
              <a:t>+		-		(same precedence)</a:t>
            </a:r>
          </a:p>
          <a:p>
            <a:pPr marL="609600" indent="-609600" eaLnBrk="1" hangingPunct="1"/>
            <a:endParaRPr lang="en-US" altLang="en-US"/>
          </a:p>
          <a:p>
            <a:pPr marL="609600" indent="-609600" eaLnBrk="1" hangingPunct="1"/>
            <a:r>
              <a:rPr lang="en-US" altLang="en-US"/>
              <a:t>Operators in 1 have a higher precedence than operators in 2.</a:t>
            </a:r>
          </a:p>
          <a:p>
            <a:pPr marL="609600" indent="-609600" eaLnBrk="1" hangingPunct="1"/>
            <a:r>
              <a:rPr lang="en-US" altLang="en-US"/>
              <a:t>When operators have the same level of precedence, operations are performed from left to right.</a:t>
            </a:r>
          </a:p>
        </p:txBody>
      </p:sp>
    </p:spTree>
    <p:extLst>
      <p:ext uri="{BB962C8B-B14F-4D97-AF65-F5344CB8AC3E}">
        <p14:creationId xmlns:p14="http://schemas.microsoft.com/office/powerpoint/2010/main" val="791738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F96BAD-FA22-4496-97EA-7149A6E6DC6E}" type="slidenum">
              <a:rPr lang="en-US" altLang="en-US" smtClean="0"/>
              <a:pPr eaLnBrk="1" hangingPunct="1"/>
              <a:t>46</a:t>
            </a:fld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Expressions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010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Integral expressions</a:t>
            </a:r>
          </a:p>
          <a:p>
            <a:pPr eaLnBrk="1" hangingPunct="1"/>
            <a:r>
              <a:rPr lang="en-US" altLang="en-US"/>
              <a:t>Floating-point or decimal expressions</a:t>
            </a:r>
          </a:p>
          <a:p>
            <a:pPr eaLnBrk="1" hangingPunct="1"/>
            <a:r>
              <a:rPr lang="en-US" altLang="en-US"/>
              <a:t>Mixed expressions</a:t>
            </a:r>
          </a:p>
        </p:txBody>
      </p:sp>
    </p:spTree>
    <p:extLst>
      <p:ext uri="{BB962C8B-B14F-4D97-AF65-F5344CB8AC3E}">
        <p14:creationId xmlns:p14="http://schemas.microsoft.com/office/powerpoint/2010/main" val="2519950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Integral Expressions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010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All operands are integers.</a:t>
            </a:r>
          </a:p>
          <a:p>
            <a:pPr eaLnBrk="1" hangingPunct="1"/>
            <a:r>
              <a:rPr lang="en-US" altLang="en-US"/>
              <a:t>Examples:</a:t>
            </a:r>
          </a:p>
          <a:p>
            <a:pPr lvl="1" eaLnBrk="1" hangingPunct="1"/>
            <a:r>
              <a:rPr lang="en-US" altLang="en-US"/>
              <a:t>2 + 3 * 5</a:t>
            </a:r>
          </a:p>
          <a:p>
            <a:pPr lvl="1" eaLnBrk="1" hangingPunct="1"/>
            <a:r>
              <a:rPr lang="en-US" altLang="en-US"/>
              <a:t>3 + x – y / 7</a:t>
            </a:r>
          </a:p>
          <a:p>
            <a:pPr lvl="1" eaLnBrk="1" hangingPunct="1"/>
            <a:r>
              <a:rPr lang="en-US" altLang="en-US"/>
              <a:t>x + 2 * (y – z) + 18</a:t>
            </a:r>
          </a:p>
        </p:txBody>
      </p:sp>
    </p:spTree>
    <p:extLst>
      <p:ext uri="{BB962C8B-B14F-4D97-AF65-F5344CB8AC3E}">
        <p14:creationId xmlns:p14="http://schemas.microsoft.com/office/powerpoint/2010/main" val="2078431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60E120-6789-4F2F-BD78-C7FF3236CCC6}" type="slidenum">
              <a:rPr lang="en-US" altLang="en-US" smtClean="0"/>
              <a:pPr eaLnBrk="1" hangingPunct="1"/>
              <a:t>48</a:t>
            </a:fld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Floating-Point Expressions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010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All operands are floating-point numbers.</a:t>
            </a:r>
          </a:p>
          <a:p>
            <a:pPr eaLnBrk="1" hangingPunct="1"/>
            <a:r>
              <a:rPr lang="en-US" altLang="en-US"/>
              <a:t>Examples:</a:t>
            </a:r>
          </a:p>
          <a:p>
            <a:pPr eaLnBrk="1" hangingPunct="1"/>
            <a:r>
              <a:rPr lang="en-US" altLang="en-US"/>
              <a:t>	12.8 * 17.5 – 34.50</a:t>
            </a:r>
          </a:p>
          <a:p>
            <a:pPr eaLnBrk="1" hangingPunct="1"/>
            <a:r>
              <a:rPr lang="en-US" altLang="en-US"/>
              <a:t>	x * 10.5 + y - 16.2</a:t>
            </a:r>
          </a:p>
          <a:p>
            <a:pPr eaLnBrk="1" hangingPunct="1">
              <a:buFontTx/>
              <a:buNone/>
            </a:pPr>
            <a:endParaRPr lang="en-US" alt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94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7AAE1C-9054-4E35-9ADE-4DF680463E9D}" type="slidenum">
              <a:rPr lang="en-US" altLang="en-US" smtClean="0"/>
              <a:pPr eaLnBrk="1" hangingPunct="1"/>
              <a:t>49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/>
              <a:t>Mixed Expressions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001000" cy="41148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Operands of different types.</a:t>
            </a:r>
          </a:p>
          <a:p>
            <a:pPr eaLnBrk="1" hangingPunct="1"/>
            <a:r>
              <a:rPr lang="en-US" altLang="en-US" sz="2400"/>
              <a:t>Examples:</a:t>
            </a:r>
          </a:p>
          <a:p>
            <a:pPr eaLnBrk="1" hangingPunct="1"/>
            <a:r>
              <a:rPr lang="en-US" altLang="en-US" sz="2400"/>
              <a:t>	2 + 3.5</a:t>
            </a:r>
          </a:p>
          <a:p>
            <a:pPr eaLnBrk="1" hangingPunct="1"/>
            <a:r>
              <a:rPr lang="en-US" altLang="en-US" sz="2400"/>
              <a:t>	6 / 4 + 3.9</a:t>
            </a:r>
          </a:p>
          <a:p>
            <a:pPr eaLnBrk="1" hangingPunct="1"/>
            <a:r>
              <a:rPr lang="en-US" altLang="en-US" sz="2400"/>
              <a:t>Integer operands yield an integer result; floating-point numbers yield floating-point results.</a:t>
            </a:r>
          </a:p>
          <a:p>
            <a:pPr eaLnBrk="1" hangingPunct="1"/>
            <a:r>
              <a:rPr lang="en-US" altLang="en-US" sz="2400"/>
              <a:t>If both types of operands are present, the result is a floating-point number.</a:t>
            </a:r>
          </a:p>
          <a:p>
            <a:pPr eaLnBrk="1" hangingPunct="1"/>
            <a:r>
              <a:rPr lang="en-US" altLang="en-US" sz="2400"/>
              <a:t>Precedence rules are followed.</a:t>
            </a:r>
          </a:p>
        </p:txBody>
      </p:sp>
    </p:spTree>
    <p:extLst>
      <p:ext uri="{BB962C8B-B14F-4D97-AF65-F5344CB8AC3E}">
        <p14:creationId xmlns:p14="http://schemas.microsoft.com/office/powerpoint/2010/main" val="307497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>
                <a:solidFill>
                  <a:schemeClr val="tx1"/>
                </a:solidFill>
                <a:ea typeface="+mj-ea"/>
                <a:cs typeface="+mj-cs"/>
              </a:rPr>
              <a:t>Compile and run an application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0794" y="2057400"/>
            <a:ext cx="8686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Write java class </a:t>
            </a:r>
            <a:r>
              <a:rPr lang="en-US" altLang="zh-CN" sz="2400" dirty="0" err="1">
                <a:latin typeface="Courier New" pitchFamily="49" charset="0"/>
                <a:cs typeface="Courier New" pitchFamily="49" charset="0"/>
              </a:rPr>
              <a:t>HolaWorld</a:t>
            </a:r>
            <a:r>
              <a:rPr lang="en-US" altLang="zh-CN" sz="2400" dirty="0"/>
              <a:t> containing a </a:t>
            </a:r>
            <a:r>
              <a:rPr lang="en-US" altLang="zh-CN" sz="2400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altLang="zh-CN" sz="2400" dirty="0"/>
              <a:t>  method and save in file ”</a:t>
            </a:r>
            <a:r>
              <a:rPr lang="en-US" altLang="zh-CN" sz="2400" i="1" dirty="0">
                <a:latin typeface="Courier New" pitchFamily="49" charset="0"/>
                <a:cs typeface="Courier New" pitchFamily="49" charset="0"/>
              </a:rPr>
              <a:t>HolaWorld.java”</a:t>
            </a:r>
            <a:r>
              <a:rPr lang="en-US" altLang="zh-CN" sz="2400" dirty="0"/>
              <a:t> </a:t>
            </a:r>
          </a:p>
          <a:p>
            <a:pPr lvl="1"/>
            <a:r>
              <a:rPr lang="en-US" altLang="zh-CN" sz="2000" dirty="0"/>
              <a:t>The file name </a:t>
            </a:r>
            <a:r>
              <a:rPr lang="en-US" altLang="zh-CN" sz="2000" i="1" dirty="0">
                <a:solidFill>
                  <a:schemeClr val="hlink"/>
                </a:solidFill>
              </a:rPr>
              <a:t>MUST</a:t>
            </a:r>
            <a:r>
              <a:rPr lang="en-US" altLang="zh-CN" sz="2000" dirty="0"/>
              <a:t> be the same as class name</a:t>
            </a:r>
          </a:p>
          <a:p>
            <a:pPr lvl="1"/>
            <a:endParaRPr lang="en-US" altLang="zh-CN" sz="2000" dirty="0"/>
          </a:p>
          <a:p>
            <a:r>
              <a:rPr lang="en-US" altLang="zh-CN" sz="2400" dirty="0"/>
              <a:t>Compile with: </a:t>
            </a:r>
            <a:r>
              <a:rPr lang="en-US" altLang="zh-CN" sz="2400" dirty="0" err="1">
                <a:latin typeface="Courier New" pitchFamily="49" charset="0"/>
                <a:cs typeface="Courier New" pitchFamily="49" charset="0"/>
              </a:rPr>
              <a:t>javac</a:t>
            </a:r>
            <a:r>
              <a:rPr lang="en-US" altLang="zh-CN" sz="2400" dirty="0">
                <a:latin typeface="Courier New" pitchFamily="49" charset="0"/>
                <a:cs typeface="Courier New" pitchFamily="49" charset="0"/>
              </a:rPr>
              <a:t> HolaWorld.java</a:t>
            </a:r>
          </a:p>
          <a:p>
            <a:endParaRPr lang="en-US" altLang="zh-CN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2400" dirty="0"/>
              <a:t>Creates compiled .class file: </a:t>
            </a:r>
            <a:r>
              <a:rPr lang="en-US" altLang="zh-CN" sz="2400" i="1" dirty="0" err="1">
                <a:latin typeface="Courier New" pitchFamily="49" charset="0"/>
                <a:cs typeface="Courier New" pitchFamily="49" charset="0"/>
              </a:rPr>
              <a:t>HolaWorld.class</a:t>
            </a:r>
            <a:endParaRPr lang="en-US" altLang="zh-CN" sz="2400" i="1" dirty="0">
              <a:latin typeface="Courier New" pitchFamily="49" charset="0"/>
              <a:cs typeface="Courier New" pitchFamily="49" charset="0"/>
            </a:endParaRPr>
          </a:p>
          <a:p>
            <a:endParaRPr lang="en-US" altLang="zh-CN" sz="2400" i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2400" dirty="0"/>
              <a:t>Run the program: </a:t>
            </a:r>
            <a:r>
              <a:rPr lang="en-US" altLang="zh-CN" sz="2400" i="1" dirty="0">
                <a:latin typeface="Courier New" pitchFamily="49" charset="0"/>
                <a:cs typeface="Courier New" pitchFamily="49" charset="0"/>
              </a:rPr>
              <a:t>java </a:t>
            </a:r>
            <a:r>
              <a:rPr lang="en-US" altLang="zh-CN" sz="2400" i="1" dirty="0" err="1">
                <a:latin typeface="Courier New" pitchFamily="49" charset="0"/>
                <a:cs typeface="Courier New" pitchFamily="49" charset="0"/>
              </a:rPr>
              <a:t>HolaWorld</a:t>
            </a:r>
            <a:endParaRPr lang="en-US" altLang="zh-CN" sz="2400" i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sz="2000" dirty="0"/>
              <a:t>Notice: use the class name directly, no .class!</a:t>
            </a:r>
          </a:p>
        </p:txBody>
      </p:sp>
    </p:spTree>
    <p:extLst>
      <p:ext uri="{BB962C8B-B14F-4D97-AF65-F5344CB8AC3E}">
        <p14:creationId xmlns:p14="http://schemas.microsoft.com/office/powerpoint/2010/main" val="2148052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477E42-E553-467D-8F30-8210410FC6CE}" type="slidenum">
              <a:rPr lang="en-US" altLang="en-US" smtClean="0"/>
              <a:pPr eaLnBrk="1" hangingPunct="1"/>
              <a:t>50</a:t>
            </a:fld>
            <a:endParaRPr lang="en-US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chemeClr val="accent2"/>
                </a:solidFill>
              </a:rPr>
              <a:t>Type Conversion (Casting)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Used to avoid implicit type coercion.</a:t>
            </a:r>
          </a:p>
          <a:p>
            <a:pPr eaLnBrk="1" hangingPunct="1"/>
            <a:r>
              <a:rPr lang="en-US" altLang="en-US" dirty="0"/>
              <a:t>Syntax:</a:t>
            </a:r>
          </a:p>
          <a:p>
            <a:pPr eaLnBrk="1" hangingPunct="1"/>
            <a:r>
              <a:rPr lang="en-US" altLang="en-US" dirty="0"/>
              <a:t>	(</a:t>
            </a:r>
            <a:r>
              <a:rPr lang="en-US" altLang="en-US" dirty="0" err="1"/>
              <a:t>dataTypeName</a:t>
            </a:r>
            <a:r>
              <a:rPr lang="en-US" altLang="en-US" dirty="0"/>
              <a:t>) expression</a:t>
            </a:r>
          </a:p>
          <a:p>
            <a:pPr eaLnBrk="1" hangingPunct="1"/>
            <a:r>
              <a:rPr lang="en-US" altLang="en-US" dirty="0"/>
              <a:t>Expression evaluated first, then type converted to: </a:t>
            </a:r>
            <a:r>
              <a:rPr lang="en-US" altLang="en-US" dirty="0" err="1"/>
              <a:t>dataTypeName</a:t>
            </a:r>
            <a:endParaRPr lang="en-US" altLang="en-US" dirty="0"/>
          </a:p>
          <a:p>
            <a:pPr eaLnBrk="1" hangingPunct="1"/>
            <a:r>
              <a:rPr lang="en-US" altLang="en-US" dirty="0"/>
              <a:t>Examples:</a:t>
            </a:r>
          </a:p>
          <a:p>
            <a:pPr lvl="1" eaLnBrk="1" hangingPunct="1"/>
            <a:r>
              <a:rPr lang="en-US" altLang="en-US" dirty="0"/>
              <a:t>(</a:t>
            </a:r>
            <a:r>
              <a:rPr lang="en-US" altLang="en-US" dirty="0" err="1"/>
              <a:t>int</a:t>
            </a:r>
            <a:r>
              <a:rPr lang="en-US" altLang="en-US" dirty="0"/>
              <a:t>)(7.9 + 6.7) = 14</a:t>
            </a:r>
          </a:p>
          <a:p>
            <a:pPr lvl="1" eaLnBrk="1" hangingPunct="1"/>
            <a:r>
              <a:rPr lang="en-US" altLang="en-US" dirty="0"/>
              <a:t>(</a:t>
            </a:r>
            <a:r>
              <a:rPr lang="en-US" altLang="en-US" dirty="0" err="1"/>
              <a:t>int</a:t>
            </a:r>
            <a:r>
              <a:rPr lang="en-US" altLang="en-US" dirty="0"/>
              <a:t>)(7.9) + (</a:t>
            </a:r>
            <a:r>
              <a:rPr lang="en-US" altLang="en-US" dirty="0" err="1"/>
              <a:t>int</a:t>
            </a:r>
            <a:r>
              <a:rPr lang="en-US" altLang="en-US" dirty="0"/>
              <a:t>)(6.7) = 13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43434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1400" y="46482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EE7847-394A-4C3A-B666-8E46185300ED}" type="slidenum">
              <a:rPr lang="en-US" altLang="en-US" smtClean="0"/>
              <a:pPr eaLnBrk="1" hangingPunct="1"/>
              <a:t>51</a:t>
            </a:fld>
            <a:endParaRPr lang="en-US" alt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 sz="4400" u="sng" dirty="0" err="1">
                <a:solidFill>
                  <a:schemeClr val="accent2"/>
                </a:solidFill>
              </a:rPr>
              <a:t>boolean</a:t>
            </a:r>
            <a:r>
              <a:rPr lang="en-US" altLang="en-US" sz="4400" u="sng" dirty="0">
                <a:solidFill>
                  <a:schemeClr val="accent2"/>
                </a:solidFill>
              </a:rPr>
              <a:t> expression:</a:t>
            </a:r>
            <a:r>
              <a:rPr lang="en-US" altLang="en-US" sz="4400" dirty="0"/>
              <a:t> 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formula whose result is a boolean (true or false)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= must be used for all tests of conditional statements!</a:t>
            </a: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/>
              <a:t> operators: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==</a:t>
            </a:r>
            <a:r>
              <a:rPr lang="en-US" altLang="en-US" sz="2400"/>
              <a:t>    ,   </a:t>
            </a:r>
            <a:r>
              <a:rPr lang="en-US" altLang="en-US" sz="2400" b="1"/>
              <a:t>!=</a:t>
            </a:r>
            <a:r>
              <a:rPr lang="en-US" altLang="en-US" sz="2400"/>
              <a:t>    </a:t>
            </a:r>
            <a:endParaRPr lang="tr-TR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on arithmetic expressions or references of objects</a:t>
            </a:r>
            <a:endParaRPr lang="tr-TR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&lt;</a:t>
            </a:r>
            <a:r>
              <a:rPr lang="en-US" altLang="en-US" sz="2400"/>
              <a:t>    ,   </a:t>
            </a:r>
            <a:r>
              <a:rPr lang="en-US" altLang="en-US" sz="2400" b="1"/>
              <a:t>&lt;=</a:t>
            </a:r>
            <a:r>
              <a:rPr lang="en-US" altLang="en-US" sz="2400"/>
              <a:t>    ,   </a:t>
            </a:r>
            <a:r>
              <a:rPr lang="en-US" altLang="en-US" sz="2400" b="1"/>
              <a:t>&gt;</a:t>
            </a:r>
            <a:r>
              <a:rPr lang="en-US" altLang="en-US" sz="2400"/>
              <a:t>   ,   </a:t>
            </a:r>
            <a:r>
              <a:rPr lang="en-US" altLang="en-US" sz="2400" b="1"/>
              <a:t>&gt;=</a:t>
            </a:r>
            <a:r>
              <a:rPr lang="en-US" altLang="en-US" sz="2400"/>
              <a:t>    </a:t>
            </a:r>
            <a:endParaRPr lang="tr-TR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on arithmetic expressions</a:t>
            </a:r>
            <a:endParaRPr lang="tr-TR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!</a:t>
            </a:r>
            <a:r>
              <a:rPr lang="en-US" altLang="en-US" sz="2400"/>
              <a:t>   ,   </a:t>
            </a:r>
            <a:r>
              <a:rPr lang="en-US" altLang="en-US" sz="2400" b="1"/>
              <a:t>&amp;&amp;</a:t>
            </a:r>
            <a:r>
              <a:rPr lang="en-US" altLang="en-US" sz="2400"/>
              <a:t>   ,   </a:t>
            </a:r>
            <a:r>
              <a:rPr lang="en-US" altLang="en-US" sz="2400" b="1"/>
              <a:t>| |</a:t>
            </a:r>
            <a:r>
              <a:rPr lang="en-US" altLang="en-US" sz="2400"/>
              <a:t>   </a:t>
            </a:r>
            <a:endParaRPr lang="tr-TR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on boolean expressions</a:t>
            </a:r>
          </a:p>
        </p:txBody>
      </p:sp>
    </p:spTree>
    <p:extLst>
      <p:ext uri="{BB962C8B-B14F-4D97-AF65-F5344CB8AC3E}">
        <p14:creationId xmlns:p14="http://schemas.microsoft.com/office/powerpoint/2010/main" val="2764389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504A5D-D9BF-4259-97C0-752E05314AF7}" type="slidenum">
              <a:rPr lang="en-US" altLang="en-US" smtClean="0"/>
              <a:pPr eaLnBrk="1" hangingPunct="1"/>
              <a:t>52</a:t>
            </a:fld>
            <a:endParaRPr lang="en-US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63246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The Assignment Statement</a:t>
            </a:r>
            <a:endParaRPr lang="tr-TR" altLang="en-US" b="1">
              <a:solidFill>
                <a:schemeClr val="accent2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>
              <a:solidFill>
                <a:schemeClr val="accent2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altLang="en-US" sz="2000"/>
              <a:t>variable = expression;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altLang="en-US" sz="20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/>
              <a:t>Example</a:t>
            </a: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int i, j;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double sale;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char first;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String str;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i = 4;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j = 4 * 5 - 11;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sale = 0.02 * 1000;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first = 'D';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str = "It is a sunny day.";</a:t>
            </a:r>
          </a:p>
        </p:txBody>
      </p:sp>
    </p:spTree>
    <p:extLst>
      <p:ext uri="{BB962C8B-B14F-4D97-AF65-F5344CB8AC3E}">
        <p14:creationId xmlns:p14="http://schemas.microsoft.com/office/powerpoint/2010/main" val="789935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C78FCFB-588D-432A-B4ED-EFE6C97F7704}" type="slidenum">
              <a:rPr lang="en-US" altLang="en-US" smtClean="0"/>
              <a:pPr eaLnBrk="1" hangingPunct="1"/>
              <a:t>53</a:t>
            </a:fld>
            <a:endParaRPr lang="en-US" altLang="en-US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comment:</a:t>
            </a: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br>
              <a:rPr lang="en-US" altLang="en-US" sz="2400"/>
            </a:br>
            <a:r>
              <a:rPr lang="en-US" altLang="en-US" sz="2400" b="1"/>
              <a:t>     //  rest of line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or   </a:t>
            </a:r>
            <a:r>
              <a:rPr lang="en-US" altLang="en-US" sz="2400" b="1"/>
              <a:t>/* </a:t>
            </a:r>
            <a:r>
              <a:rPr lang="da-DK" altLang="en-US" sz="2400"/>
              <a:t>. . . . .</a:t>
            </a:r>
            <a:r>
              <a:rPr lang="en-US" altLang="en-US" sz="2400" b="1"/>
              <a:t> */            </a:t>
            </a:r>
            <a:r>
              <a:rPr lang="en-US" altLang="en-US" sz="2400"/>
              <a:t> (cannot be nested)</a:t>
            </a:r>
            <a:endParaRPr lang="en-US" altLang="en-US" sz="2400" u="sng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 sz="2400" u="sng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declaration :</a:t>
            </a: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br>
              <a:rPr lang="en-US" altLang="en-US" sz="2400"/>
            </a:br>
            <a:r>
              <a:rPr lang="en-US" altLang="en-US" sz="2400" b="1"/>
              <a:t>       type variable;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or   </a:t>
            </a:r>
            <a:r>
              <a:rPr lang="en-US" altLang="en-US" sz="2400" b="1"/>
              <a:t>type variable1, </a:t>
            </a:r>
            <a:r>
              <a:rPr lang="en-US" altLang="en-US" sz="2400"/>
              <a:t>…</a:t>
            </a:r>
            <a:r>
              <a:rPr lang="en-US" altLang="en-US" sz="2400" b="1"/>
              <a:t> variablen;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at any place in the code, unlike in C (where declarations must be</a:t>
            </a:r>
            <a:r>
              <a:rPr lang="tr-TR" altLang="en-US" sz="2400"/>
              <a:t> </a:t>
            </a:r>
            <a:r>
              <a:rPr lang="en-US" altLang="en-US" sz="2400"/>
              <a:t>the first statements of a block)</a:t>
            </a:r>
          </a:p>
        </p:txBody>
      </p:sp>
    </p:spTree>
    <p:extLst>
      <p:ext uri="{BB962C8B-B14F-4D97-AF65-F5344CB8AC3E}">
        <p14:creationId xmlns:p14="http://schemas.microsoft.com/office/powerpoint/2010/main" val="1607735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F56FEA-13D4-4E71-9DA1-010EEA118157}" type="slidenum">
              <a:rPr lang="en-US" altLang="en-US" smtClean="0"/>
              <a:pPr eaLnBrk="1" hangingPunct="1"/>
              <a:t>54</a:t>
            </a:fld>
            <a:endParaRPr lang="en-US" alt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>
                <a:solidFill>
                  <a:schemeClr val="accent2"/>
                </a:solidFill>
              </a:rPr>
              <a:t>assignment:</a:t>
            </a:r>
            <a:endParaRPr lang="en-US" altLang="en-US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      variable = expression;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or    </a:t>
            </a:r>
            <a:r>
              <a:rPr lang="en-US" altLang="en-US" sz="2800" b="1"/>
              <a:t>variable</a:t>
            </a:r>
            <a:r>
              <a:rPr lang="en-US" altLang="en-US" sz="2800"/>
              <a:t> </a:t>
            </a:r>
            <a:r>
              <a:rPr lang="en-US" altLang="en-US" sz="2800" b="1"/>
              <a:t>operator</a:t>
            </a:r>
            <a:r>
              <a:rPr lang="en-US" altLang="en-US" sz="2800"/>
              <a:t> </a:t>
            </a:r>
            <a:r>
              <a:rPr lang="en-US" altLang="en-US" sz="2800" b="1"/>
              <a:t>expression;</a:t>
            </a:r>
            <a:endParaRPr lang="tr-TR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with  </a:t>
            </a:r>
            <a:r>
              <a:rPr lang="en-US" altLang="en-US" sz="2800" b="1"/>
              <a:t>operator </a:t>
            </a:r>
            <a:r>
              <a:rPr lang="en-US" altLang="en-US" sz="2800"/>
              <a:t> being  </a:t>
            </a:r>
            <a:r>
              <a:rPr lang="en-US" altLang="en-US" sz="2800" b="1"/>
              <a:t>+=</a:t>
            </a:r>
            <a:r>
              <a:rPr lang="en-US" altLang="en-US" sz="2800"/>
              <a:t>   ,   </a:t>
            </a:r>
            <a:r>
              <a:rPr lang="en-US" altLang="en-US" sz="2800" b="1"/>
              <a:t>-=</a:t>
            </a:r>
            <a:r>
              <a:rPr lang="en-US" altLang="en-US" sz="2800"/>
              <a:t>   ,  </a:t>
            </a:r>
            <a:r>
              <a:rPr lang="en-US" altLang="en-US" sz="2800" b="1"/>
              <a:t>*=</a:t>
            </a:r>
            <a:r>
              <a:rPr lang="en-US" altLang="en-US" sz="2800"/>
              <a:t>   ,   </a:t>
            </a:r>
            <a:r>
              <a:rPr lang="en-US" altLang="en-US" sz="2800" b="1"/>
              <a:t>/=</a:t>
            </a:r>
            <a:r>
              <a:rPr lang="en-US" altLang="en-US" sz="2800"/>
              <a:t>    ,  </a:t>
            </a:r>
            <a:r>
              <a:rPr lang="en-US" altLang="en-US" sz="2800" b="1"/>
              <a:t>%=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or    </a:t>
            </a:r>
            <a:r>
              <a:rPr lang="en-US" altLang="en-US" sz="2800" b="1"/>
              <a:t>variable++;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or    </a:t>
            </a:r>
            <a:r>
              <a:rPr lang="en-US" altLang="en-US" sz="2800" b="1"/>
              <a:t>variable--;</a:t>
            </a:r>
            <a:r>
              <a:rPr lang="en-US" altLang="en-US" sz="2800"/>
              <a:t>  </a:t>
            </a:r>
            <a:endParaRPr lang="tr-TR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 u="sng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>
                <a:solidFill>
                  <a:schemeClr val="accent2"/>
                </a:solidFill>
              </a:rPr>
              <a:t>declaration - assignment:</a:t>
            </a:r>
            <a:endParaRPr lang="en-US" altLang="en-US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sz="2800"/>
            </a:br>
            <a:r>
              <a:rPr lang="en-US" altLang="en-US" sz="2800" b="1"/>
              <a:t>       type variable = expression;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or    </a:t>
            </a:r>
            <a:r>
              <a:rPr lang="en-US" altLang="en-US" sz="2800" b="1"/>
              <a:t>type variable1 , variable2 = expression , variable3;</a:t>
            </a:r>
          </a:p>
        </p:txBody>
      </p:sp>
    </p:spTree>
    <p:extLst>
      <p:ext uri="{BB962C8B-B14F-4D97-AF65-F5344CB8AC3E}">
        <p14:creationId xmlns:p14="http://schemas.microsoft.com/office/powerpoint/2010/main" val="2892052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DDABD9-5FF2-4C75-8344-3DA2B160E2A2}" type="slidenum">
              <a:rPr lang="en-US" altLang="en-US" smtClean="0"/>
              <a:pPr eaLnBrk="1" hangingPunct="1"/>
              <a:t>55</a:t>
            </a:fld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Control Structures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Three methods of processing a program: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In sequence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Branching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Looping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Branch:</a:t>
            </a:r>
            <a:r>
              <a:rPr lang="en-US" altLang="en-US"/>
              <a:t> Altering the flow of program execution by making a selection or choice.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Loop:</a:t>
            </a:r>
            <a:r>
              <a:rPr lang="en-US" altLang="en-US"/>
              <a:t> Altering the flow of program execution by repeating statements.</a:t>
            </a:r>
          </a:p>
        </p:txBody>
      </p:sp>
    </p:spTree>
    <p:extLst>
      <p:ext uri="{BB962C8B-B14F-4D97-AF65-F5344CB8AC3E}">
        <p14:creationId xmlns:p14="http://schemas.microsoft.com/office/powerpoint/2010/main" val="2476372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AB5E72-1D5F-4EC9-A8B9-C0428AE5E5C5}" type="slidenum">
              <a:rPr lang="en-US" altLang="en-US" smtClean="0"/>
              <a:pPr eaLnBrk="1" hangingPunct="1"/>
              <a:t>56</a:t>
            </a:fld>
            <a:endParaRPr lang="en-US" altLang="en-US"/>
          </a:p>
        </p:txBody>
      </p:sp>
      <p:pic>
        <p:nvPicPr>
          <p:cNvPr id="51204" name="Picture 4" descr="Fig0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6962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914400" y="52578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557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A58244-64A0-4245-8452-9E54303EBC37}" type="slidenum">
              <a:rPr lang="en-US" altLang="en-US" smtClean="0"/>
              <a:pPr eaLnBrk="1" hangingPunct="1"/>
              <a:t>57</a:t>
            </a:fld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>
                    <a:lumMod val="50000"/>
                  </a:schemeClr>
                </a:solidFill>
              </a:rPr>
              <a:t>Relational Operators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Relational operator:</a:t>
            </a:r>
          </a:p>
          <a:p>
            <a:pPr lvl="1" eaLnBrk="1" hangingPunct="1"/>
            <a:r>
              <a:rPr lang="en-US" altLang="en-US"/>
              <a:t>Allows you to make comparisons in a program.</a:t>
            </a:r>
          </a:p>
          <a:p>
            <a:pPr lvl="1" eaLnBrk="1" hangingPunct="1"/>
            <a:r>
              <a:rPr lang="en-US" altLang="en-US"/>
              <a:t>Binary operator.</a:t>
            </a:r>
          </a:p>
          <a:p>
            <a:pPr eaLnBrk="1" hangingPunct="1"/>
            <a:r>
              <a:rPr lang="en-US" altLang="en-US"/>
              <a:t>Condition is represented by a logical expression in Java.</a:t>
            </a:r>
          </a:p>
          <a:p>
            <a:pPr eaLnBrk="1" hangingPunct="1"/>
            <a:r>
              <a:rPr lang="en-US" altLang="en-US"/>
              <a:t>Logical expression: An expression that has a value of either true or false.</a:t>
            </a:r>
          </a:p>
        </p:txBody>
      </p:sp>
    </p:spTree>
    <p:extLst>
      <p:ext uri="{BB962C8B-B14F-4D97-AF65-F5344CB8AC3E}">
        <p14:creationId xmlns:p14="http://schemas.microsoft.com/office/powerpoint/2010/main" val="451733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20" y="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 sz="4000" u="sng" dirty="0">
                <a:solidFill>
                  <a:schemeClr val="accent2"/>
                </a:solidFill>
              </a:rPr>
              <a:t>conditional constructs: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r>
              <a:rPr lang="en-US" altLang="en-US" b="1" dirty="0"/>
              <a:t>if (</a:t>
            </a:r>
            <a:r>
              <a:rPr lang="en-US" altLang="en-US" b="1" dirty="0" err="1"/>
              <a:t>boolean</a:t>
            </a:r>
            <a:r>
              <a:rPr lang="en-US" altLang="en-US" b="1" dirty="0"/>
              <a:t>) statement;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r>
              <a:rPr lang="en-US" altLang="en-US" b="1" dirty="0"/>
              <a:t>if (</a:t>
            </a:r>
            <a:r>
              <a:rPr lang="en-US" altLang="en-US" b="1" dirty="0" err="1"/>
              <a:t>boolean</a:t>
            </a:r>
            <a:r>
              <a:rPr lang="en-US" altLang="en-US" b="1" dirty="0"/>
              <a:t>)  { block of statements }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r>
              <a:rPr lang="en-US" altLang="en-US" b="1" dirty="0"/>
              <a:t>if (</a:t>
            </a:r>
            <a:r>
              <a:rPr lang="en-US" altLang="en-US" b="1" dirty="0" err="1"/>
              <a:t>boolean</a:t>
            </a:r>
            <a:r>
              <a:rPr lang="en-US" altLang="en-US" b="1" dirty="0"/>
              <a:t>)  </a:t>
            </a:r>
            <a:r>
              <a:rPr lang="da-DK" altLang="en-US" dirty="0"/>
              <a:t>. . . . . </a:t>
            </a:r>
            <a:r>
              <a:rPr lang="en-US" altLang="en-US" b="1" dirty="0"/>
              <a:t> else  </a:t>
            </a:r>
            <a:r>
              <a:rPr lang="da-DK" altLang="en-US" dirty="0"/>
              <a:t>. . . . 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r>
              <a:rPr lang="en-US" altLang="en-US" b="1" dirty="0" err="1"/>
              <a:t>int</a:t>
            </a:r>
            <a:r>
              <a:rPr lang="en-US" altLang="en-US" b="1" dirty="0"/>
              <a:t> x;  </a:t>
            </a:r>
            <a:r>
              <a:rPr lang="en-US" altLang="en-US" dirty="0"/>
              <a:t>....</a:t>
            </a:r>
            <a:r>
              <a:rPr lang="en-US" altLang="en-US" b="1" dirty="0"/>
              <a:t>  if (x)  </a:t>
            </a:r>
            <a:r>
              <a:rPr lang="da-DK" altLang="en-US" dirty="0"/>
              <a:t>. . . . .</a:t>
            </a:r>
            <a:r>
              <a:rPr lang="tr-TR" altLang="en-US" dirty="0"/>
              <a:t> </a:t>
            </a:r>
            <a:r>
              <a:rPr lang="en-US" altLang="en-US" dirty="0"/>
              <a:t>and    </a:t>
            </a:r>
            <a:r>
              <a:rPr lang="en-US" altLang="en-US" b="1" dirty="0"/>
              <a:t>if (1)  </a:t>
            </a:r>
            <a:r>
              <a:rPr lang="da-DK" altLang="en-US" dirty="0"/>
              <a:t>. . . . .</a:t>
            </a:r>
            <a:r>
              <a:rPr lang="en-US" altLang="en-US" b="1" dirty="0"/>
              <a:t>    </a:t>
            </a:r>
            <a:r>
              <a:rPr lang="en-US" altLang="en-US" dirty="0">
                <a:solidFill>
                  <a:srgbClr val="FF3300"/>
                </a:solidFill>
              </a:rPr>
              <a:t>are not allowed !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55600" y="1219200"/>
            <a:ext cx="7391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55600" y="1981200"/>
            <a:ext cx="7391400" cy="609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36880" y="2895600"/>
            <a:ext cx="7391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85800" y="3733800"/>
            <a:ext cx="7543800" cy="990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5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26" grpId="0" animBg="1"/>
      <p:bldP spid="819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43EF78-7558-4783-BB02-0C05F032E9F0}" type="slidenum">
              <a:rPr lang="en-US" altLang="en-US" smtClean="0"/>
              <a:pPr eaLnBrk="1" hangingPunct="1"/>
              <a:t>59</a:t>
            </a:fld>
            <a:endParaRPr lang="en-US" alt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altLang="en-US" b="1"/>
              <a:t>Example</a:t>
            </a:r>
            <a:endParaRPr lang="en-US" altLang="en-US"/>
          </a:p>
          <a:p>
            <a:pPr eaLnBrk="1" hangingPunct="1"/>
            <a:endParaRPr lang="tr-TR" altLang="en-US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if</a:t>
            </a:r>
            <a:r>
              <a:rPr lang="en-US" altLang="en-US"/>
              <a:t> (hours &gt; 40.0)</a:t>
            </a:r>
          </a:p>
          <a:p>
            <a:pPr eaLnBrk="1" hangingPunct="1">
              <a:buFontTx/>
              <a:buNone/>
            </a:pPr>
            <a:r>
              <a:rPr lang="en-US" altLang="en-US"/>
              <a:t>   </a:t>
            </a:r>
            <a:r>
              <a:rPr lang="en-US" altLang="en-US" sz="2800"/>
              <a:t>wages = 40.0 * rate +1.5 * rate * (hours - 40.0);</a:t>
            </a:r>
            <a:r>
              <a:rPr lang="en-US" altLang="en-US"/>
              <a:t>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tr-TR" altLang="en-US"/>
              <a:t>   </a:t>
            </a:r>
            <a:r>
              <a:rPr lang="en-US" altLang="en-US">
                <a:solidFill>
                  <a:schemeClr val="accent2"/>
                </a:solidFill>
              </a:rPr>
              <a:t>else</a:t>
            </a:r>
          </a:p>
          <a:p>
            <a:pPr eaLnBrk="1" hangingPunct="1">
              <a:buFontTx/>
              <a:buNone/>
            </a:pPr>
            <a:r>
              <a:rPr lang="en-US" altLang="en-US"/>
              <a:t>   wages = hours * rate;</a:t>
            </a:r>
          </a:p>
        </p:txBody>
      </p:sp>
    </p:spTree>
    <p:extLst>
      <p:ext uri="{BB962C8B-B14F-4D97-AF65-F5344CB8AC3E}">
        <p14:creationId xmlns:p14="http://schemas.microsoft.com/office/powerpoint/2010/main" val="223599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err="1">
                <a:ea typeface="+mj-ea"/>
                <a:cs typeface="+mj-cs"/>
              </a:rPr>
              <a:t>Hola</a:t>
            </a:r>
            <a:r>
              <a:rPr lang="en-US" altLang="zh-CN" dirty="0">
                <a:ea typeface="+mj-ea"/>
                <a:cs typeface="+mj-cs"/>
              </a:rPr>
              <a:t> World!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0113" y="2478088"/>
            <a:ext cx="741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/* Our first Java program – HolaWorld.java */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HolaWorld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	//main()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	public static void main ( String[] 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 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 ”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Hola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 world!" 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} </a:t>
            </a:r>
            <a:endParaRPr lang="zh-CN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5954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/>
              <a:t>File name: </a:t>
            </a:r>
            <a:r>
              <a:rPr lang="en-US" altLang="zh-CN" sz="2400" i="1"/>
              <a:t>HolaWorld.java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68900" y="2971800"/>
            <a:ext cx="19939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Command line arguments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162800" y="3352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06825" y="5110163"/>
            <a:ext cx="4706938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Standard output, print with new line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525963" y="4419600"/>
            <a:ext cx="46037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913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34CFF3-EE6F-45A8-BC27-A404D3F519A1}" type="slidenum">
              <a:rPr lang="en-US" altLang="en-US" smtClean="0"/>
              <a:pPr eaLnBrk="1" hangingPunct="1"/>
              <a:t>60</a:t>
            </a:fld>
            <a:endParaRPr lang="en-US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accent2"/>
                </a:solidFill>
              </a:rPr>
              <a:t>Compound (Block of) Statements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114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/>
              <a:t>Syntax:</a:t>
            </a:r>
          </a:p>
          <a:p>
            <a:pPr eaLnBrk="1" hangingPunct="1"/>
            <a:r>
              <a:rPr lang="en-US" altLang="en-US"/>
              <a:t>	{</a:t>
            </a:r>
          </a:p>
          <a:p>
            <a:pPr eaLnBrk="1" hangingPunct="1"/>
            <a:r>
              <a:rPr lang="en-US" altLang="en-US"/>
              <a:t>		statement1</a:t>
            </a:r>
          </a:p>
          <a:p>
            <a:pPr eaLnBrk="1" hangingPunct="1"/>
            <a:r>
              <a:rPr lang="en-US" altLang="en-US"/>
              <a:t>		statement2</a:t>
            </a:r>
          </a:p>
          <a:p>
            <a:pPr eaLnBrk="1" hangingPunct="1"/>
            <a:r>
              <a:rPr lang="en-US" altLang="en-US"/>
              <a:t>			.</a:t>
            </a:r>
          </a:p>
          <a:p>
            <a:pPr eaLnBrk="1" hangingPunct="1"/>
            <a:r>
              <a:rPr lang="en-US" altLang="en-US"/>
              <a:t>			.</a:t>
            </a:r>
          </a:p>
          <a:p>
            <a:pPr eaLnBrk="1" hangingPunct="1"/>
            <a:r>
              <a:rPr lang="en-US" altLang="en-US"/>
              <a:t>			.</a:t>
            </a:r>
          </a:p>
          <a:p>
            <a:pPr eaLnBrk="1" hangingPunct="1"/>
            <a:r>
              <a:rPr lang="en-US" altLang="en-US"/>
              <a:t>		statement</a:t>
            </a:r>
            <a:r>
              <a:rPr lang="en-US" altLang="en-US" i="1"/>
              <a:t>n</a:t>
            </a:r>
          </a:p>
          <a:p>
            <a:pPr eaLnBrk="1" hangingPunct="1"/>
            <a:r>
              <a:rPr lang="en-US" altLang="en-US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8255971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76AEF6-7E14-433F-892F-BCCAB9801C0E}" type="slidenum">
              <a:rPr lang="en-US" altLang="en-US" smtClean="0"/>
              <a:pPr eaLnBrk="1" hangingPunct="1"/>
              <a:t>61</a:t>
            </a:fld>
            <a:endParaRPr lang="en-US" alt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Compound (Block of) Statements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/>
              <a:t>if (age &gt; 18)</a:t>
            </a:r>
          </a:p>
          <a:p>
            <a:pPr eaLnBrk="1" hangingPunct="1"/>
            <a:r>
              <a:rPr lang="en-US" altLang="en-US" sz="2800"/>
              <a:t>{</a:t>
            </a:r>
          </a:p>
          <a:p>
            <a:pPr eaLnBrk="1" hangingPunct="1"/>
            <a:r>
              <a:rPr lang="en-US" altLang="en-US" sz="2800"/>
              <a:t>    System.out.println("Eligible to vote.");</a:t>
            </a:r>
          </a:p>
          <a:p>
            <a:pPr eaLnBrk="1" hangingPunct="1"/>
            <a:r>
              <a:rPr lang="en-US" altLang="en-US" sz="2800"/>
              <a:t>    System.out.println("No longer a minor.");</a:t>
            </a:r>
          </a:p>
          <a:p>
            <a:pPr eaLnBrk="1" hangingPunct="1"/>
            <a:r>
              <a:rPr lang="en-US" altLang="en-US" sz="2800"/>
              <a:t>} </a:t>
            </a:r>
          </a:p>
          <a:p>
            <a:pPr eaLnBrk="1" hangingPunct="1"/>
            <a:r>
              <a:rPr lang="en-US" altLang="en-US" sz="2800"/>
              <a:t>else</a:t>
            </a:r>
          </a:p>
          <a:p>
            <a:pPr eaLnBrk="1" hangingPunct="1"/>
            <a:r>
              <a:rPr lang="en-US" altLang="en-US" sz="2800"/>
              <a:t>{</a:t>
            </a:r>
          </a:p>
          <a:p>
            <a:pPr eaLnBrk="1" hangingPunct="1"/>
            <a:r>
              <a:rPr lang="en-US" altLang="en-US" sz="2800"/>
              <a:t>    System.out.println("Not eligible to vote.");</a:t>
            </a:r>
          </a:p>
          <a:p>
            <a:pPr eaLnBrk="1" hangingPunct="1"/>
            <a:r>
              <a:rPr lang="en-US" altLang="en-US" sz="2800"/>
              <a:t>    System.out.println("Still a minor.");</a:t>
            </a:r>
          </a:p>
          <a:p>
            <a:pPr eaLnBrk="1" hangingPunct="1"/>
            <a:r>
              <a:rPr lang="en-US" altLang="en-US" sz="28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6711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631F70-2FDE-4ED0-940B-19FA0830B110}" type="slidenum">
              <a:rPr lang="en-US" altLang="en-US" smtClean="0"/>
              <a:pPr eaLnBrk="1" hangingPunct="1"/>
              <a:t>62</a:t>
            </a:fld>
            <a:endParaRPr lang="en-US" altLang="en-US"/>
          </a:p>
        </p:txBody>
      </p:sp>
      <p:sp>
        <p:nvSpPr>
          <p:cNvPr id="58372" name="Title 1"/>
          <p:cNvSpPr>
            <a:spLocks/>
          </p:cNvSpPr>
          <p:nvPr/>
        </p:nvSpPr>
        <p:spPr bwMode="auto">
          <a:xfrm>
            <a:off x="990600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Ternary Operator   ? :</a:t>
            </a:r>
          </a:p>
        </p:txBody>
      </p:sp>
      <p:sp>
        <p:nvSpPr>
          <p:cNvPr id="58373" name="Content Placeholder 2"/>
          <p:cNvSpPr>
            <a:spLocks/>
          </p:cNvSpPr>
          <p:nvPr/>
        </p:nvSpPr>
        <p:spPr bwMode="auto">
          <a:xfrm>
            <a:off x="427038" y="1117600"/>
            <a:ext cx="8832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/>
              <a:t>The conditional if: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if (n1 &gt; n2)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		max = n1;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else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		max = n2;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>
              <a:latin typeface="Courier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Can be expressed using the ternary operator: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max = (n1 &gt; n2) ? n1 : n2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>
              <a:latin typeface="Courier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This gives an identical action to the usual conditional if.</a:t>
            </a:r>
          </a:p>
        </p:txBody>
      </p:sp>
    </p:spTree>
    <p:extLst>
      <p:ext uri="{BB962C8B-B14F-4D97-AF65-F5344CB8AC3E}">
        <p14:creationId xmlns:p14="http://schemas.microsoft.com/office/powerpoint/2010/main" val="2063208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080746-BCB6-451E-A0EC-7A9A9358A11C}" type="slidenum">
              <a:rPr lang="en-US" altLang="en-US" smtClean="0"/>
              <a:pPr eaLnBrk="1" hangingPunct="1"/>
              <a:t>63</a:t>
            </a:fld>
            <a:endParaRPr lang="en-US" altLang="en-US"/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990600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Multiway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if-else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990600" y="1676400"/>
            <a:ext cx="8172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if (Boolean_Expression)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 Statement_1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else if (Boolean_Expression)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 Statement_2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else if (Boolean_Expression_n)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 Statement_n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else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Statement_For_All_Other_Possibilities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 rot="-5400000">
            <a:off x="2057400" y="3067050"/>
            <a:ext cx="838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rgbClr val="034CA1"/>
                </a:solidFill>
                <a:latin typeface="Times" pitchFamily="18" charset="0"/>
                <a:ea typeface="MS PGothic" pitchFamily="34" charset="-128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5042321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1B5048-33E9-4B6D-A7C1-439667BB9DA9}" type="slidenum">
              <a:rPr lang="en-US" altLang="en-US" smtClean="0"/>
              <a:pPr eaLnBrk="1" hangingPunct="1"/>
              <a:t>64</a:t>
            </a:fld>
            <a:endParaRPr lang="en-US" altLang="en-US"/>
          </a:p>
        </p:txBody>
      </p:sp>
      <p:sp>
        <p:nvSpPr>
          <p:cNvPr id="60420" name="Title 1"/>
          <p:cNvSpPr>
            <a:spLocks/>
          </p:cNvSpPr>
          <p:nvPr/>
        </p:nvSpPr>
        <p:spPr bwMode="auto">
          <a:xfrm>
            <a:off x="508000" y="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Multiway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if-else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0421" name="Content Placeholder 2"/>
          <p:cNvSpPr>
            <a:spLocks/>
          </p:cNvSpPr>
          <p:nvPr/>
        </p:nvSpPr>
        <p:spPr bwMode="auto">
          <a:xfrm>
            <a:off x="328613" y="838200"/>
            <a:ext cx="89154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Consider the following:</a:t>
            </a:r>
          </a:p>
        </p:txBody>
      </p:sp>
      <p:cxnSp>
        <p:nvCxnSpPr>
          <p:cNvPr id="60422" name="Straight Arrow Connector 5"/>
          <p:cNvCxnSpPr>
            <a:cxnSpLocks noChangeShapeType="1"/>
          </p:cNvCxnSpPr>
          <p:nvPr/>
        </p:nvCxnSpPr>
        <p:spPr bwMode="auto">
          <a:xfrm>
            <a:off x="631825" y="3784600"/>
            <a:ext cx="7016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3" name="Straight Connector 7"/>
          <p:cNvCxnSpPr>
            <a:cxnSpLocks noChangeShapeType="1"/>
          </p:cNvCxnSpPr>
          <p:nvPr/>
        </p:nvCxnSpPr>
        <p:spPr bwMode="auto">
          <a:xfrm rot="5400000">
            <a:off x="18257" y="3802856"/>
            <a:ext cx="26162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4" name="Straight Arrow Connector 10"/>
          <p:cNvCxnSpPr>
            <a:cxnSpLocks noChangeShapeType="1"/>
          </p:cNvCxnSpPr>
          <p:nvPr/>
        </p:nvCxnSpPr>
        <p:spPr bwMode="auto">
          <a:xfrm>
            <a:off x="1319213" y="2463800"/>
            <a:ext cx="1760537" cy="1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5" name="Straight Arrow Connector 12"/>
          <p:cNvCxnSpPr>
            <a:cxnSpLocks noChangeShapeType="1"/>
          </p:cNvCxnSpPr>
          <p:nvPr/>
        </p:nvCxnSpPr>
        <p:spPr bwMode="auto">
          <a:xfrm flipV="1">
            <a:off x="1306513" y="5118100"/>
            <a:ext cx="17478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Connector 14"/>
          <p:cNvCxnSpPr>
            <a:cxnSpLocks noChangeShapeType="1"/>
          </p:cNvCxnSpPr>
          <p:nvPr/>
        </p:nvCxnSpPr>
        <p:spPr bwMode="auto">
          <a:xfrm rot="16200000" flipH="1">
            <a:off x="2454275" y="2514600"/>
            <a:ext cx="11557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16"/>
          <p:cNvCxnSpPr>
            <a:cxnSpLocks noChangeShapeType="1"/>
          </p:cNvCxnSpPr>
          <p:nvPr/>
        </p:nvCxnSpPr>
        <p:spPr bwMode="auto">
          <a:xfrm rot="5400000">
            <a:off x="2432050" y="5092700"/>
            <a:ext cx="12573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Straight Arrow Connector 20"/>
          <p:cNvCxnSpPr>
            <a:cxnSpLocks noChangeShapeType="1"/>
          </p:cNvCxnSpPr>
          <p:nvPr/>
        </p:nvCxnSpPr>
        <p:spPr bwMode="auto">
          <a:xfrm>
            <a:off x="3038475" y="1955800"/>
            <a:ext cx="43068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Straight Arrow Connector 24"/>
          <p:cNvCxnSpPr>
            <a:cxnSpLocks noChangeShapeType="1"/>
          </p:cNvCxnSpPr>
          <p:nvPr/>
        </p:nvCxnSpPr>
        <p:spPr bwMode="auto">
          <a:xfrm flipV="1">
            <a:off x="3025775" y="3048000"/>
            <a:ext cx="1801813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Straight Arrow Connector 26"/>
          <p:cNvCxnSpPr>
            <a:cxnSpLocks noChangeShapeType="1"/>
          </p:cNvCxnSpPr>
          <p:nvPr/>
        </p:nvCxnSpPr>
        <p:spPr bwMode="auto">
          <a:xfrm flipV="1">
            <a:off x="3054350" y="4445000"/>
            <a:ext cx="4084638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1" name="Straight Arrow Connector 28"/>
          <p:cNvCxnSpPr>
            <a:cxnSpLocks noChangeShapeType="1"/>
          </p:cNvCxnSpPr>
          <p:nvPr/>
        </p:nvCxnSpPr>
        <p:spPr bwMode="auto">
          <a:xfrm>
            <a:off x="3054350" y="5702300"/>
            <a:ext cx="1787525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2" name="Straight Connector 31"/>
          <p:cNvCxnSpPr>
            <a:cxnSpLocks noChangeShapeType="1"/>
          </p:cNvCxnSpPr>
          <p:nvPr/>
        </p:nvCxnSpPr>
        <p:spPr bwMode="auto">
          <a:xfrm rot="5400000">
            <a:off x="4389438" y="3054350"/>
            <a:ext cx="8763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3" name="Straight Connector 35"/>
          <p:cNvCxnSpPr>
            <a:cxnSpLocks noChangeShapeType="1"/>
          </p:cNvCxnSpPr>
          <p:nvPr/>
        </p:nvCxnSpPr>
        <p:spPr bwMode="auto">
          <a:xfrm rot="5400000">
            <a:off x="4275138" y="5746750"/>
            <a:ext cx="10922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4" name="Straight Arrow Connector 39"/>
          <p:cNvCxnSpPr>
            <a:cxnSpLocks noChangeShapeType="1"/>
          </p:cNvCxnSpPr>
          <p:nvPr/>
        </p:nvCxnSpPr>
        <p:spPr bwMode="auto">
          <a:xfrm flipV="1">
            <a:off x="4814888" y="2616200"/>
            <a:ext cx="2474912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5" name="Straight Arrow Connector 41"/>
          <p:cNvCxnSpPr>
            <a:cxnSpLocks noChangeShapeType="1"/>
          </p:cNvCxnSpPr>
          <p:nvPr/>
        </p:nvCxnSpPr>
        <p:spPr bwMode="auto">
          <a:xfrm flipV="1">
            <a:off x="4814888" y="3467100"/>
            <a:ext cx="2474912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6" name="Straight Arrow Connector 47"/>
          <p:cNvCxnSpPr>
            <a:cxnSpLocks noChangeShapeType="1"/>
          </p:cNvCxnSpPr>
          <p:nvPr/>
        </p:nvCxnSpPr>
        <p:spPr bwMode="auto">
          <a:xfrm flipV="1">
            <a:off x="4827588" y="5207000"/>
            <a:ext cx="2478087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7" name="Straight Arrow Connector 51"/>
          <p:cNvCxnSpPr>
            <a:cxnSpLocks noChangeShapeType="1"/>
          </p:cNvCxnSpPr>
          <p:nvPr/>
        </p:nvCxnSpPr>
        <p:spPr bwMode="auto">
          <a:xfrm flipV="1">
            <a:off x="4814888" y="6261100"/>
            <a:ext cx="2474912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8" name="TextBox 54"/>
          <p:cNvSpPr txBox="1">
            <a:spLocks noChangeArrowheads="1"/>
          </p:cNvSpPr>
          <p:nvPr/>
        </p:nvSpPr>
        <p:spPr bwMode="auto">
          <a:xfrm>
            <a:off x="0" y="3289300"/>
            <a:ext cx="1622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b) ?</a:t>
            </a:r>
          </a:p>
        </p:txBody>
      </p:sp>
      <p:sp>
        <p:nvSpPr>
          <p:cNvPr id="60439" name="TextBox 55"/>
          <p:cNvSpPr txBox="1">
            <a:spLocks noChangeArrowheads="1"/>
          </p:cNvSpPr>
          <p:nvPr/>
        </p:nvSpPr>
        <p:spPr bwMode="auto">
          <a:xfrm>
            <a:off x="1568450" y="1955800"/>
            <a:ext cx="13350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(b &lt; c) ?         </a:t>
            </a:r>
          </a:p>
        </p:txBody>
      </p:sp>
      <p:sp>
        <p:nvSpPr>
          <p:cNvPr id="60440" name="TextBox 58"/>
          <p:cNvSpPr txBox="1">
            <a:spLocks noChangeArrowheads="1"/>
          </p:cNvSpPr>
          <p:nvPr/>
        </p:nvSpPr>
        <p:spPr bwMode="auto">
          <a:xfrm>
            <a:off x="1690688" y="5194300"/>
            <a:ext cx="1624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c) ?</a:t>
            </a:r>
          </a:p>
        </p:txBody>
      </p:sp>
      <p:sp>
        <p:nvSpPr>
          <p:cNvPr id="60441" name="TextBox 59"/>
          <p:cNvSpPr txBox="1">
            <a:spLocks noChangeArrowheads="1"/>
          </p:cNvSpPr>
          <p:nvPr/>
        </p:nvSpPr>
        <p:spPr bwMode="auto">
          <a:xfrm>
            <a:off x="3544888" y="5740400"/>
            <a:ext cx="1624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(b &lt; c) ?</a:t>
            </a:r>
          </a:p>
        </p:txBody>
      </p:sp>
      <p:sp>
        <p:nvSpPr>
          <p:cNvPr id="60442" name="TextBox 61"/>
          <p:cNvSpPr txBox="1">
            <a:spLocks noChangeArrowheads="1"/>
          </p:cNvSpPr>
          <p:nvPr/>
        </p:nvSpPr>
        <p:spPr bwMode="auto">
          <a:xfrm>
            <a:off x="7497763" y="6007100"/>
            <a:ext cx="21732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(c &lt; b &lt; a) ?</a:t>
            </a:r>
          </a:p>
        </p:txBody>
      </p:sp>
      <p:sp>
        <p:nvSpPr>
          <p:cNvPr id="60443" name="TextBox 62"/>
          <p:cNvSpPr txBox="1">
            <a:spLocks noChangeArrowheads="1"/>
          </p:cNvSpPr>
          <p:nvPr/>
        </p:nvSpPr>
        <p:spPr bwMode="auto">
          <a:xfrm>
            <a:off x="7427913" y="5003800"/>
            <a:ext cx="2051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(b &lt; c &lt; a) ?</a:t>
            </a:r>
          </a:p>
        </p:txBody>
      </p:sp>
      <p:sp>
        <p:nvSpPr>
          <p:cNvPr id="60444" name="TextBox 63"/>
          <p:cNvSpPr txBox="1">
            <a:spLocks noChangeArrowheads="1"/>
          </p:cNvSpPr>
          <p:nvPr/>
        </p:nvSpPr>
        <p:spPr bwMode="auto">
          <a:xfrm>
            <a:off x="7415213" y="4152900"/>
            <a:ext cx="20081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(b &lt; a &lt; c ) ?</a:t>
            </a:r>
          </a:p>
        </p:txBody>
      </p:sp>
      <p:sp>
        <p:nvSpPr>
          <p:cNvPr id="60445" name="TextBox 65"/>
          <p:cNvSpPr txBox="1">
            <a:spLocks noChangeArrowheads="1"/>
          </p:cNvSpPr>
          <p:nvPr/>
        </p:nvSpPr>
        <p:spPr bwMode="auto">
          <a:xfrm>
            <a:off x="7442200" y="3238500"/>
            <a:ext cx="2036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(c &lt; a &lt; b) ?</a:t>
            </a:r>
          </a:p>
        </p:txBody>
      </p:sp>
      <p:sp>
        <p:nvSpPr>
          <p:cNvPr id="60446" name="TextBox 66"/>
          <p:cNvSpPr txBox="1">
            <a:spLocks noChangeArrowheads="1"/>
          </p:cNvSpPr>
          <p:nvPr/>
        </p:nvSpPr>
        <p:spPr bwMode="auto">
          <a:xfrm>
            <a:off x="7400925" y="2413000"/>
            <a:ext cx="19954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c &lt; b) ?</a:t>
            </a:r>
          </a:p>
        </p:txBody>
      </p:sp>
      <p:sp>
        <p:nvSpPr>
          <p:cNvPr id="60447" name="TextBox 68"/>
          <p:cNvSpPr txBox="1">
            <a:spLocks noChangeArrowheads="1"/>
          </p:cNvSpPr>
          <p:nvPr/>
        </p:nvSpPr>
        <p:spPr bwMode="auto">
          <a:xfrm>
            <a:off x="3457575" y="3098800"/>
            <a:ext cx="1624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c) ?</a:t>
            </a:r>
          </a:p>
        </p:txBody>
      </p:sp>
      <p:sp>
        <p:nvSpPr>
          <p:cNvPr id="60448" name="TextBox 69"/>
          <p:cNvSpPr txBox="1">
            <a:spLocks noChangeArrowheads="1"/>
          </p:cNvSpPr>
          <p:nvPr/>
        </p:nvSpPr>
        <p:spPr bwMode="auto">
          <a:xfrm>
            <a:off x="7359650" y="167640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b &lt; c) ?</a:t>
            </a:r>
          </a:p>
        </p:txBody>
      </p:sp>
      <p:sp>
        <p:nvSpPr>
          <p:cNvPr id="60449" name="TextBox 31"/>
          <p:cNvSpPr txBox="1">
            <a:spLocks noChangeArrowheads="1"/>
          </p:cNvSpPr>
          <p:nvPr/>
        </p:nvSpPr>
        <p:spPr bwMode="auto">
          <a:xfrm>
            <a:off x="2990850" y="1905000"/>
            <a:ext cx="825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0" name="TextBox 32"/>
          <p:cNvSpPr txBox="1">
            <a:spLocks noChangeArrowheads="1"/>
          </p:cNvSpPr>
          <p:nvPr/>
        </p:nvSpPr>
        <p:spPr bwMode="auto">
          <a:xfrm>
            <a:off x="1250950" y="3098800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1" name="TextBox 34"/>
          <p:cNvSpPr txBox="1">
            <a:spLocks noChangeArrowheads="1"/>
          </p:cNvSpPr>
          <p:nvPr/>
        </p:nvSpPr>
        <p:spPr bwMode="auto">
          <a:xfrm>
            <a:off x="2990850" y="4508500"/>
            <a:ext cx="6794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2" name="TextBox 35"/>
          <p:cNvSpPr txBox="1">
            <a:spLocks noChangeArrowheads="1"/>
          </p:cNvSpPr>
          <p:nvPr/>
        </p:nvSpPr>
        <p:spPr bwMode="auto">
          <a:xfrm>
            <a:off x="4743450" y="2514600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3" name="TextBox 36"/>
          <p:cNvSpPr txBox="1">
            <a:spLocks noChangeArrowheads="1"/>
          </p:cNvSpPr>
          <p:nvPr/>
        </p:nvSpPr>
        <p:spPr bwMode="auto">
          <a:xfrm>
            <a:off x="4768850" y="5156200"/>
            <a:ext cx="812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4" name="TextBox 37"/>
          <p:cNvSpPr txBox="1">
            <a:spLocks noChangeArrowheads="1"/>
          </p:cNvSpPr>
          <p:nvPr/>
        </p:nvSpPr>
        <p:spPr bwMode="auto">
          <a:xfrm>
            <a:off x="1250950" y="3937000"/>
            <a:ext cx="1460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  <p:sp>
        <p:nvSpPr>
          <p:cNvPr id="60455" name="TextBox 38"/>
          <p:cNvSpPr txBox="1">
            <a:spLocks noChangeArrowheads="1"/>
          </p:cNvSpPr>
          <p:nvPr/>
        </p:nvSpPr>
        <p:spPr bwMode="auto">
          <a:xfrm>
            <a:off x="3016250" y="2501900"/>
            <a:ext cx="1206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  <p:sp>
        <p:nvSpPr>
          <p:cNvPr id="60456" name="TextBox 39"/>
          <p:cNvSpPr txBox="1">
            <a:spLocks noChangeArrowheads="1"/>
          </p:cNvSpPr>
          <p:nvPr/>
        </p:nvSpPr>
        <p:spPr bwMode="auto">
          <a:xfrm>
            <a:off x="4756150" y="3022600"/>
            <a:ext cx="1460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  <p:sp>
        <p:nvSpPr>
          <p:cNvPr id="60457" name="TextBox 40"/>
          <p:cNvSpPr txBox="1">
            <a:spLocks noChangeArrowheads="1"/>
          </p:cNvSpPr>
          <p:nvPr/>
        </p:nvSpPr>
        <p:spPr bwMode="auto">
          <a:xfrm>
            <a:off x="4781550" y="5715000"/>
            <a:ext cx="129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  <p:sp>
        <p:nvSpPr>
          <p:cNvPr id="60458" name="TextBox 41"/>
          <p:cNvSpPr txBox="1">
            <a:spLocks noChangeArrowheads="1"/>
          </p:cNvSpPr>
          <p:nvPr/>
        </p:nvSpPr>
        <p:spPr bwMode="auto">
          <a:xfrm>
            <a:off x="3016250" y="5080000"/>
            <a:ext cx="1054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876128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D8700C-F514-4907-98F7-C3E8249A4FFA}" type="slidenum">
              <a:rPr lang="en-US" altLang="en-US" smtClean="0"/>
              <a:pPr eaLnBrk="1" hangingPunct="1"/>
              <a:t>65</a:t>
            </a:fld>
            <a:endParaRPr lang="en-US" altLang="en-US"/>
          </a:p>
        </p:txBody>
      </p:sp>
      <p:sp>
        <p:nvSpPr>
          <p:cNvPr id="61444" name="Title 1"/>
          <p:cNvSpPr>
            <a:spLocks/>
          </p:cNvSpPr>
          <p:nvPr/>
        </p:nvSpPr>
        <p:spPr bwMode="auto">
          <a:xfrm>
            <a:off x="990600" y="152400"/>
            <a:ext cx="81454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Multiway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if-else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1445" name="Content Placeholder 2"/>
          <p:cNvSpPr>
            <a:spLocks/>
          </p:cNvSpPr>
          <p:nvPr/>
        </p:nvSpPr>
        <p:spPr bwMode="auto">
          <a:xfrm>
            <a:off x="0" y="838200"/>
            <a:ext cx="9144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/>
              <a:t>The compiler always matches the else to the latest unmatched if: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If (a&lt;b)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   if (b&lt;c) System.out.println(“a&lt;b&lt;c”);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   else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	   if (a&lt;c) System.out.println(“a&lt;c&lt;b”);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	   else System.out.println(“c&lt;a&lt;b”);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else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  if (a&lt;c) System.out.println(“b&lt;a&lt;c”);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      else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     if (b&lt;c) System.out.println(“b&lt;c&lt;a”);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         else  System.out.println(“c&lt;b&lt;a”);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/>
          </a:p>
          <a:p>
            <a:pPr eaLnBrk="1" hangingPunct="1">
              <a:spcBef>
                <a:spcPct val="20000"/>
              </a:spcBef>
            </a:pPr>
            <a:endParaRPr lang="en-US" altLang="en-US" sz="2400"/>
          </a:p>
          <a:p>
            <a:pPr eaLnBrk="1" hangingPunct="1">
              <a:spcBef>
                <a:spcPct val="2000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06287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0653EC-B354-4742-98D3-D93B853620EB}" type="slidenum">
              <a:rPr lang="en-US" altLang="en-US" smtClean="0"/>
              <a:pPr eaLnBrk="1" hangingPunct="1"/>
              <a:t>66</a:t>
            </a:fld>
            <a:endParaRPr lang="en-US" alt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239000" cy="914400"/>
          </a:xfrm>
        </p:spPr>
        <p:txBody>
          <a:bodyPr/>
          <a:lstStyle/>
          <a:p>
            <a:pPr eaLnBrk="1" hangingPunct="1"/>
            <a:r>
              <a:rPr lang="en-US" altLang="en-US" sz="4400" i="1" dirty="0">
                <a:solidFill>
                  <a:schemeClr val="tx1">
                    <a:lumMod val="50000"/>
                  </a:schemeClr>
                </a:solidFill>
              </a:rPr>
              <a:t>switch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 </a:t>
            </a:r>
            <a:r>
              <a:rPr lang="en-US" altLang="en-US" sz="2400" i="1">
                <a:solidFill>
                  <a:srgbClr val="FF3300"/>
                </a:solidFill>
              </a:rPr>
              <a:t>switch</a:t>
            </a:r>
            <a:r>
              <a:rPr lang="en-US" altLang="en-US" sz="2400"/>
              <a:t> according to the value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 of an </a:t>
            </a:r>
            <a:r>
              <a:rPr lang="en-US" altLang="en-US" sz="2400">
                <a:solidFill>
                  <a:srgbClr val="FF3300"/>
                </a:solidFill>
              </a:rPr>
              <a:t>expression</a:t>
            </a:r>
            <a:r>
              <a:rPr lang="en-US" altLang="en-US" sz="2400"/>
              <a:t> of type </a:t>
            </a:r>
            <a:r>
              <a:rPr lang="en-US" altLang="en-US" sz="2400" b="1"/>
              <a:t>byte</a:t>
            </a:r>
            <a:r>
              <a:rPr lang="en-US" altLang="en-US" sz="2400"/>
              <a:t>, </a:t>
            </a:r>
            <a:r>
              <a:rPr lang="en-US" altLang="en-US" sz="2400" b="1"/>
              <a:t>char</a:t>
            </a:r>
            <a:r>
              <a:rPr lang="en-US" altLang="en-US" sz="2400"/>
              <a:t>, </a:t>
            </a:r>
            <a:r>
              <a:rPr lang="en-US" altLang="en-US" sz="2400" b="1"/>
              <a:t>short</a:t>
            </a:r>
            <a:r>
              <a:rPr lang="en-US" altLang="en-US" sz="2400"/>
              <a:t>, </a:t>
            </a:r>
            <a:r>
              <a:rPr lang="en-US" altLang="en-US" sz="2400" b="1"/>
              <a:t>int</a:t>
            </a:r>
            <a:r>
              <a:rPr lang="en-US" altLang="en-US" sz="2400"/>
              <a:t> or </a:t>
            </a:r>
            <a:r>
              <a:rPr lang="en-US" altLang="en-US" sz="2400" b="1"/>
              <a:t>long</a:t>
            </a:r>
            <a:r>
              <a:rPr lang="en-US" altLang="en-US" sz="2400"/>
              <a:t> :</a:t>
            </a:r>
          </a:p>
          <a:p>
            <a:pPr eaLnBrk="1" hangingPunct="1">
              <a:lnSpc>
                <a:spcPct val="90000"/>
              </a:lnSpc>
            </a:pPr>
            <a:br>
              <a:rPr lang="en-US" altLang="en-US" sz="2400"/>
            </a:br>
            <a:r>
              <a:rPr lang="en-US" altLang="en-US" sz="2400" b="1"/>
              <a:t> switch (expression)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case value1 :  </a:t>
            </a:r>
            <a:r>
              <a:rPr lang="da-DK" altLang="en-US" sz="2400"/>
              <a:t>. . . . .</a:t>
            </a:r>
            <a:r>
              <a:rPr lang="en-US" altLang="en-US" sz="2400" b="1"/>
              <a:t>  break;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</a:t>
            </a:r>
            <a:r>
              <a:rPr lang="da-DK" altLang="en-US" sz="2400"/>
              <a:t>. . . . . . . . . .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case valuen :  </a:t>
            </a:r>
            <a:r>
              <a:rPr lang="da-DK" altLang="en-US" sz="2400"/>
              <a:t>. . . . .</a:t>
            </a:r>
            <a:r>
              <a:rPr lang="en-US" altLang="en-US" sz="2400" b="1"/>
              <a:t>  break;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default:         </a:t>
            </a:r>
            <a:r>
              <a:rPr lang="da-DK" altLang="en-US" sz="2400"/>
              <a:t>. . . . . </a:t>
            </a:r>
            <a:r>
              <a:rPr lang="en-US" altLang="en-US" sz="2400" b="1"/>
              <a:t> break;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}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09600" y="1981200"/>
            <a:ext cx="7391400" cy="29718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6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9B2A95-E581-4A10-B2E4-4ADFA3327067}" type="slidenum">
              <a:rPr lang="en-US" altLang="en-US" smtClean="0"/>
              <a:pPr eaLnBrk="1" hangingPunct="1"/>
              <a:t>67</a:t>
            </a:fld>
            <a:endParaRPr lang="en-US" altLang="en-US"/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990600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switch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701675" y="952500"/>
            <a:ext cx="85439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Note, each branch statement in a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switch</a:t>
            </a:r>
            <a:r>
              <a:rPr lang="en-US" altLang="en-US" sz="2400"/>
              <a:t> statement starts with the reserved word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		case</a:t>
            </a:r>
            <a:r>
              <a:rPr lang="en-US" altLang="en-US" sz="2400"/>
              <a:t>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/>
              <a:t>		     followed by a </a:t>
            </a:r>
            <a:r>
              <a:rPr lang="en-US" altLang="en-US" sz="2400" i="1"/>
              <a:t>constant </a:t>
            </a:r>
            <a:r>
              <a:rPr lang="en-US" altLang="en-US" sz="2400"/>
              <a:t>called a </a:t>
            </a:r>
            <a:r>
              <a:rPr lang="en-US" altLang="en-US" sz="2400" i="1"/>
              <a:t>case label</a:t>
            </a:r>
            <a:r>
              <a:rPr lang="en-US" altLang="en-US" sz="2400"/>
              <a:t>, 	 	 then a sequence of statements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Each case label must be of the same type as the controlling expression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Case labels need not be listed in order or span a complete interval, but each one may appear only once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Each sequence of statements may be followed by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</a:t>
            </a:r>
            <a:r>
              <a:rPr lang="en-US" altLang="en-US" sz="2000"/>
              <a:t> statement (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break;</a:t>
            </a:r>
            <a:r>
              <a:rPr lang="en-US" altLang="en-US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8723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4122A1-D8A3-4E43-8D00-81673E4AEFAA}" type="slidenum">
              <a:rPr lang="en-US" altLang="en-US" smtClean="0"/>
              <a:pPr eaLnBrk="1" hangingPunct="1"/>
              <a:t>68</a:t>
            </a:fld>
            <a:endParaRPr lang="en-US" altLang="en-US"/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990600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switch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77788" y="914400"/>
            <a:ext cx="9066212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557213" indent="-557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57263" indent="-4778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55725" indent="-398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Note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When the computer executes the statements after a case label, it continues until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</a:t>
            </a:r>
            <a:r>
              <a:rPr lang="en-US" altLang="en-US" sz="2000"/>
              <a:t> statement is reached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If the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</a:t>
            </a:r>
            <a:r>
              <a:rPr lang="en-US" altLang="en-US" sz="2000"/>
              <a:t> statement is omitted, then after executing the code for one case, the computer will go on to execute the code for the next case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If the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</a:t>
            </a:r>
            <a:r>
              <a:rPr lang="en-US" altLang="en-US" sz="2000"/>
              <a:t> statement is omitted inadvertently, the compiler will not issue an error message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/>
              <a:t>There can also be a section labeled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default</a:t>
            </a:r>
            <a:r>
              <a:rPr lang="en-US" altLang="en-US" sz="2400"/>
              <a:t>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default</a:t>
            </a:r>
            <a:r>
              <a:rPr lang="en-US" altLang="en-US" sz="2000">
                <a:solidFill>
                  <a:srgbClr val="034CA1"/>
                </a:solidFill>
              </a:rPr>
              <a:t> </a:t>
            </a:r>
            <a:r>
              <a:rPr lang="en-US" altLang="en-US" sz="2000"/>
              <a:t>section is optional, and is usually last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Even if the case labels cover all possible outcomes in a given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switch</a:t>
            </a:r>
            <a:r>
              <a:rPr lang="en-US" altLang="en-US" sz="2000"/>
              <a:t> statement,  it is still a good practice to include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default</a:t>
            </a:r>
            <a:r>
              <a:rPr lang="en-US" altLang="en-US" sz="2000"/>
              <a:t> section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700"/>
              <a:t>It can be used to output an error message</a:t>
            </a:r>
          </a:p>
        </p:txBody>
      </p:sp>
    </p:spTree>
    <p:extLst>
      <p:ext uri="{BB962C8B-B14F-4D97-AF65-F5344CB8AC3E}">
        <p14:creationId xmlns:p14="http://schemas.microsoft.com/office/powerpoint/2010/main" val="19057941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292845-E778-42D9-8E9D-D0B227C8E015}" type="slidenum">
              <a:rPr lang="en-US" altLang="en-US" smtClean="0"/>
              <a:pPr eaLnBrk="1" hangingPunct="1"/>
              <a:t>69</a:t>
            </a:fld>
            <a:endParaRPr lang="en-US" altLang="en-US"/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228600" y="1600200"/>
            <a:ext cx="8172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300"/>
              <a:t>Flow of Control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300"/>
              <a:t>		</a:t>
            </a:r>
            <a:r>
              <a:rPr lang="tr-TR" altLang="en-US" sz="4300"/>
              <a:t>(</a:t>
            </a:r>
            <a:r>
              <a:rPr lang="en-US" altLang="en-US" sz="4300"/>
              <a:t>loops)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5911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13414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ea typeface="+mj-ea"/>
                <a:cs typeface="+mj-cs"/>
              </a:rPr>
              <a:t>HolaWorld</a:t>
            </a: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 in Eclipse – </a:t>
            </a:r>
            <a:b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create a new project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5399088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1484313"/>
            <a:ext cx="64087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File &gt; New &gt; Java Project 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de-DE" altLang="en-US" sz="2000"/>
              <a:t>Project Name : HolaWorld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752600" y="2743200"/>
            <a:ext cx="6553200" cy="685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58000" y="6324600"/>
            <a:ext cx="8382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168974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5B7603-9312-4AF9-B37B-5A30E5A0185D}" type="slidenum">
              <a:rPr lang="en-US" altLang="en-US" smtClean="0"/>
              <a:pPr eaLnBrk="1" hangingPunct="1"/>
              <a:t>70</a:t>
            </a:fld>
            <a:endParaRPr lang="en-US" altLang="en-US"/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525463" y="1905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Loops</a:t>
            </a: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304800" y="990600"/>
            <a:ext cx="826928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i="1"/>
              <a:t>Loops</a:t>
            </a:r>
            <a:r>
              <a:rPr lang="en-US" altLang="en-US" sz="2800"/>
              <a:t> in Java are used to repeat the action of a section of code.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Java has three types of loop statements:  the:	</a:t>
            </a:r>
            <a:r>
              <a:rPr lang="tr-TR" altLang="en-US" sz="2800"/>
              <a:t>	</a:t>
            </a:r>
            <a:r>
              <a:rPr lang="en-US" altLang="en-US" sz="2800" b="1">
                <a:solidFill>
                  <a:srgbClr val="034CA1"/>
                </a:solidFill>
                <a:latin typeface="Courier New" pitchFamily="49" charset="0"/>
              </a:rPr>
              <a:t>while</a:t>
            </a:r>
            <a:r>
              <a:rPr lang="en-US" altLang="en-US" sz="2800"/>
              <a:t>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34CA1"/>
                </a:solidFill>
                <a:latin typeface="Courier New" pitchFamily="49" charset="0"/>
              </a:rPr>
              <a:t>			do-while</a:t>
            </a:r>
            <a:r>
              <a:rPr lang="en-US" altLang="en-US" sz="2800"/>
              <a:t>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34CA1"/>
                </a:solidFill>
                <a:latin typeface="Courier New" pitchFamily="49" charset="0"/>
              </a:rPr>
              <a:t>			for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300"/>
              <a:t>The code that is repeated in a loop is called the </a:t>
            </a:r>
            <a:r>
              <a:rPr lang="en-US" altLang="en-US" sz="2300" i="1"/>
              <a:t>body</a:t>
            </a:r>
            <a:r>
              <a:rPr lang="en-US" altLang="en-US" sz="2300"/>
              <a:t> of the loop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3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300"/>
              <a:t>Each repetition of the loop body is called an </a:t>
            </a:r>
            <a:r>
              <a:rPr lang="en-US" altLang="en-US" sz="2300" i="1"/>
              <a:t>iteration</a:t>
            </a:r>
            <a:r>
              <a:rPr lang="en-US" altLang="en-US" sz="2300"/>
              <a:t> of the loop</a:t>
            </a:r>
          </a:p>
        </p:txBody>
      </p:sp>
    </p:spTree>
    <p:extLst>
      <p:ext uri="{BB962C8B-B14F-4D97-AF65-F5344CB8AC3E}">
        <p14:creationId xmlns:p14="http://schemas.microsoft.com/office/powerpoint/2010/main" val="42088293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D6C1DD-CD81-41EE-95AE-DC158F84C357}" type="slidenum">
              <a:rPr lang="en-US" altLang="en-US" smtClean="0"/>
              <a:pPr eaLnBrk="1" hangingPunct="1"/>
              <a:t>71</a:t>
            </a:fld>
            <a:endParaRPr lang="en-US" altLang="en-US"/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427038" y="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for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0" y="812800"/>
            <a:ext cx="8956675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 (Initializing; Boolean_Expression; Update)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   {code to be repeated}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400" i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/>
              <a:t>Usually, the total number of repeats are known.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400" i="1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first expression tells how the control variable or variables are </a:t>
            </a:r>
            <a:r>
              <a:rPr lang="en-US" altLang="en-US" sz="2000" i="1"/>
              <a:t>initialized</a:t>
            </a:r>
            <a:r>
              <a:rPr lang="en-US" altLang="en-US" sz="2000"/>
              <a:t> or </a:t>
            </a:r>
            <a:r>
              <a:rPr lang="en-US" altLang="en-US" sz="2000" i="1"/>
              <a:t>declared</a:t>
            </a:r>
            <a:r>
              <a:rPr lang="en-US" altLang="en-US" sz="2000"/>
              <a:t> and </a:t>
            </a:r>
            <a:r>
              <a:rPr lang="en-US" altLang="en-US" sz="2000" i="1"/>
              <a:t>initialized</a:t>
            </a:r>
            <a:r>
              <a:rPr lang="en-US" altLang="en-US" sz="2000"/>
              <a:t> before the first iteration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second expression determines when the loop should </a:t>
            </a:r>
            <a:r>
              <a:rPr lang="en-US" altLang="en-US" sz="2000" i="1"/>
              <a:t>end</a:t>
            </a:r>
            <a:r>
              <a:rPr lang="en-US" altLang="en-US" sz="2000"/>
              <a:t>, based on the evaluation of a Boolean expression </a:t>
            </a:r>
            <a:r>
              <a:rPr lang="en-US" altLang="en-US" sz="2000" i="1"/>
              <a:t>before</a:t>
            </a:r>
            <a:r>
              <a:rPr lang="en-US" altLang="en-US" sz="2000"/>
              <a:t> each iteration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third expression tells how the control variable or variables are </a:t>
            </a:r>
            <a:r>
              <a:rPr lang="en-US" altLang="en-US" sz="2000" i="1"/>
              <a:t>updated</a:t>
            </a:r>
            <a:r>
              <a:rPr lang="en-US" altLang="en-US" sz="2000"/>
              <a:t> </a:t>
            </a:r>
            <a:r>
              <a:rPr lang="en-US" altLang="en-US" sz="2000" i="1"/>
              <a:t>after</a:t>
            </a:r>
            <a:r>
              <a:rPr lang="en-US" altLang="en-US" sz="2000"/>
              <a:t> each iteration of the loop body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838200"/>
            <a:ext cx="7162800" cy="8382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  <p:bldP spid="151559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5B6744-424E-4403-BD0D-F2A6AA84C714}" type="slidenum">
              <a:rPr lang="en-US" altLang="en-US" smtClean="0"/>
              <a:pPr eaLnBrk="1" hangingPunct="1"/>
              <a:t>72</a:t>
            </a:fld>
            <a:endParaRPr lang="en-US" altLang="en-US"/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41275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for</a:t>
            </a:r>
            <a:r>
              <a:rPr lang="en-US" altLang="en-US" sz="4400">
                <a:solidFill>
                  <a:schemeClr val="tx2"/>
                </a:solidFill>
              </a:rPr>
              <a:t> Statement Syntax</a:t>
            </a:r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0" y="990600"/>
            <a:ext cx="82423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 (Initializing; Boolean_Expression; Update)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  	 {code to be repeated}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Body</a:t>
            </a:r>
            <a:r>
              <a:rPr lang="en-US" altLang="en-US" sz="2400"/>
              <a:t> may consist of a single statement or a list of statements enclosed in a pair of brackets (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{</a:t>
            </a:r>
            <a:r>
              <a:rPr lang="en-US" altLang="en-US" sz="24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}</a:t>
            </a:r>
            <a:r>
              <a:rPr lang="en-US" altLang="en-US" sz="2400"/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Note that the three control expressions are separated by two semicolons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Note that there is no semicolon after the closing parenthesis at the beginning of the loop </a:t>
            </a:r>
          </a:p>
        </p:txBody>
      </p:sp>
    </p:spTree>
    <p:extLst>
      <p:ext uri="{BB962C8B-B14F-4D97-AF65-F5344CB8AC3E}">
        <p14:creationId xmlns:p14="http://schemas.microsoft.com/office/powerpoint/2010/main" val="12131094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700EF6-A2CE-48A2-8B10-5C620C233BDC}" type="slidenum">
              <a:rPr lang="en-US" altLang="en-US" smtClean="0"/>
              <a:pPr eaLnBrk="1" hangingPunct="1"/>
              <a:t>73</a:t>
            </a:fld>
            <a:endParaRPr lang="en-US" altLang="en-US"/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600075" y="3048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Comma in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for</a:t>
            </a:r>
            <a:r>
              <a:rPr lang="en-US" altLang="en-US" sz="4400">
                <a:solidFill>
                  <a:schemeClr val="tx2"/>
                </a:solidFill>
              </a:rPr>
              <a:t> Statements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228600" y="914400"/>
            <a:ext cx="8255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altLang="en-US" sz="2000"/>
              <a:t> loop can contain multiple initialization actions separated with commas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eg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	imax=6;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	jmin =6;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	for(i=1, j=10; (i&lt;imax) &amp;&amp; (j&gt;jmin); i=i+1,j=j-1)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    		{code to be repeated}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endParaRPr lang="en-US" altLang="en-US" sz="20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17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altLang="en-US" sz="2000"/>
              <a:t> loop can contain multiple update actions, separated with commas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17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However,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altLang="en-US" sz="2000"/>
              <a:t> loop can contain only one Boolean expression to test for ending the loop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2871397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FB1F66-3740-437C-8BC9-78989E51820E}" type="slidenum">
              <a:rPr lang="en-US" altLang="en-US" smtClean="0"/>
              <a:pPr eaLnBrk="1" hangingPunct="1"/>
              <a:t>74</a:t>
            </a:fld>
            <a:endParaRPr lang="en-US" alt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7543800"/>
          </a:xfrm>
          <a:noFill/>
        </p:spPr>
        <p:txBody>
          <a:bodyPr/>
          <a:lstStyle/>
          <a:p>
            <a:pPr eaLnBrk="1" hangingPunct="1"/>
            <a:r>
              <a:rPr lang="en-US" altLang="en-US" sz="1200" b="1"/>
              <a:t>for (i = 0 ; i &lt; n ; i++)</a:t>
            </a:r>
            <a:r>
              <a:rPr lang="en-US" altLang="en-US" sz="1200"/>
              <a:t>  </a:t>
            </a:r>
            <a:r>
              <a:rPr lang="da-DK" altLang="en-US" sz="1200"/>
              <a:t>. . . . .</a:t>
            </a:r>
            <a:endParaRPr lang="en-US" altLang="en-US" sz="1200"/>
          </a:p>
          <a:p>
            <a:pPr eaLnBrk="1" hangingPunct="1"/>
            <a:br>
              <a:rPr lang="en-US" altLang="en-US" sz="1200"/>
            </a:br>
            <a:r>
              <a:rPr lang="en-US" altLang="en-US" sz="1200"/>
              <a:t> initialize two loop variables:</a:t>
            </a:r>
          </a:p>
          <a:p>
            <a:pPr eaLnBrk="1" hangingPunct="1"/>
            <a:br>
              <a:rPr lang="en-US" altLang="en-US" sz="1200"/>
            </a:br>
            <a:r>
              <a:rPr lang="en-US" altLang="en-US" sz="1200"/>
              <a:t>    </a:t>
            </a:r>
            <a:r>
              <a:rPr lang="en-US" altLang="en-US" sz="1200" b="1"/>
              <a:t>for (i = 0 , j = 0 ; i &lt; n ; i++ , j++)</a:t>
            </a:r>
            <a:r>
              <a:rPr lang="en-US" altLang="en-US" sz="1200"/>
              <a:t>  </a:t>
            </a:r>
            <a:r>
              <a:rPr lang="da-DK" altLang="en-US" sz="1200"/>
              <a:t>. . . . .</a:t>
            </a:r>
            <a:endParaRPr lang="en-US" altLang="en-US" sz="1200"/>
          </a:p>
          <a:p>
            <a:pPr eaLnBrk="1" hangingPunct="1"/>
            <a:endParaRPr lang="tr-TR" altLang="en-US" sz="1200"/>
          </a:p>
          <a:p>
            <a:pPr eaLnBrk="1" hangingPunct="1"/>
            <a:r>
              <a:rPr lang="en-US" altLang="en-US" sz="1200"/>
              <a:t> declare and initialize the loop variable:</a:t>
            </a:r>
            <a:endParaRPr lang="tr-TR" altLang="en-US" sz="1200"/>
          </a:p>
          <a:p>
            <a:pPr eaLnBrk="1" hangingPunct="1"/>
            <a:br>
              <a:rPr lang="en-US" altLang="en-US" sz="1200"/>
            </a:br>
            <a:r>
              <a:rPr lang="en-US" altLang="en-US" sz="1200"/>
              <a:t>    </a:t>
            </a:r>
            <a:r>
              <a:rPr lang="da-DK" altLang="en-US" sz="1200" b="1"/>
              <a:t>for (int i = 0 ; i &lt; n ; i++)</a:t>
            </a:r>
            <a:r>
              <a:rPr lang="da-DK" altLang="en-US" sz="1200"/>
              <a:t>  . . . . .</a:t>
            </a:r>
            <a:endParaRPr lang="tr-TR" altLang="en-US" sz="12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da-DK" altLang="en-US" sz="1200"/>
              <a:t> </a:t>
            </a:r>
            <a:r>
              <a:rPr lang="en-US" altLang="en-US" sz="1200"/>
              <a:t>declare and initialize two loop variables:</a:t>
            </a:r>
            <a:endParaRPr lang="tr-TR" altLang="en-US" sz="1200"/>
          </a:p>
          <a:p>
            <a:pPr eaLnBrk="1" hangingPunct="1"/>
            <a:br>
              <a:rPr lang="en-US" altLang="en-US" sz="1200"/>
            </a:br>
            <a:r>
              <a:rPr lang="en-US" altLang="en-US" sz="1200"/>
              <a:t>     </a:t>
            </a:r>
            <a:r>
              <a:rPr lang="da-DK" altLang="en-US" sz="1200" b="1"/>
              <a:t>for (int i = 0 , j = 0 ; i &lt; n ; i++ , j++)</a:t>
            </a:r>
            <a:r>
              <a:rPr lang="da-DK" altLang="en-US" sz="1200"/>
              <a:t>  . . . . .</a:t>
            </a:r>
            <a:endParaRPr lang="en-US" altLang="en-US" sz="1200"/>
          </a:p>
          <a:p>
            <a:pPr eaLnBrk="1" hangingPunct="1"/>
            <a:endParaRPr lang="tr-TR" altLang="en-US" sz="1200" i="1"/>
          </a:p>
          <a:p>
            <a:pPr eaLnBrk="1" hangingPunct="1"/>
            <a:r>
              <a:rPr lang="da-DK" altLang="en-US" sz="1200" i="1"/>
              <a:t> </a:t>
            </a:r>
            <a:r>
              <a:rPr lang="en-US" altLang="en-US" sz="1200" i="1"/>
              <a:t>note:</a:t>
            </a:r>
            <a:r>
              <a:rPr lang="en-US" altLang="en-US" sz="1200"/>
              <a:t> we cannot mix multiple initializations</a:t>
            </a:r>
          </a:p>
          <a:p>
            <a:pPr eaLnBrk="1" hangingPunct="1"/>
            <a:r>
              <a:rPr lang="en-US" altLang="en-US" sz="1200"/>
              <a:t>with multiple declarations(-initializations)</a:t>
            </a:r>
          </a:p>
          <a:p>
            <a:pPr eaLnBrk="1" hangingPunct="1"/>
            <a:r>
              <a:rPr lang="en-US" altLang="en-US" sz="1200"/>
              <a:t> get out of the nearest enclosing loop construct:    </a:t>
            </a:r>
            <a:r>
              <a:rPr lang="en-US" altLang="en-US" sz="1200" b="1"/>
              <a:t>break;</a:t>
            </a:r>
            <a:endParaRPr lang="en-US" altLang="en-US" sz="1200"/>
          </a:p>
          <a:p>
            <a:pPr eaLnBrk="1" hangingPunct="1"/>
            <a:r>
              <a:rPr lang="en-US" altLang="en-US" sz="1200"/>
              <a:t>continue to the next iteration:    </a:t>
            </a:r>
            <a:r>
              <a:rPr lang="en-US" altLang="en-US" sz="1200" b="1"/>
              <a:t>continue;</a:t>
            </a:r>
            <a:endParaRPr lang="en-US" altLang="en-US" sz="1200"/>
          </a:p>
          <a:p>
            <a:pPr eaLnBrk="1" hangingPunct="1"/>
            <a:br>
              <a:rPr lang="en-US" altLang="en-US" sz="1200"/>
            </a:br>
            <a:r>
              <a:rPr lang="en-US" altLang="en-US" sz="1200" i="1"/>
              <a:t> </a:t>
            </a:r>
            <a:r>
              <a:rPr lang="da-DK" altLang="en-US" sz="1200" i="1"/>
              <a:t>example:</a:t>
            </a:r>
            <a:endParaRPr lang="en-US" altLang="en-US" sz="1200"/>
          </a:p>
          <a:p>
            <a:pPr eaLnBrk="1" hangingPunct="1"/>
            <a:r>
              <a:rPr lang="da-DK" altLang="en-US" sz="1200" b="1"/>
              <a:t> </a:t>
            </a:r>
          </a:p>
          <a:p>
            <a:pPr eaLnBrk="1" hangingPunct="1"/>
            <a:r>
              <a:rPr lang="da-DK" altLang="en-US" sz="1200" b="1"/>
              <a:t>for (int i = 0 , j = 6 ; i &lt; j ; i++ , j--)</a:t>
            </a:r>
          </a:p>
          <a:p>
            <a:pPr eaLnBrk="1" hangingPunct="1"/>
            <a:r>
              <a:rPr lang="da-DK" altLang="en-US" sz="1200" b="1"/>
              <a:t> {</a:t>
            </a:r>
          </a:p>
          <a:p>
            <a:pPr eaLnBrk="1" hangingPunct="1"/>
            <a:r>
              <a:rPr lang="da-DK" altLang="en-US" sz="1200" b="1"/>
              <a:t>     System.out.println(“ i=” + i + “   j=” + j);</a:t>
            </a:r>
          </a:p>
          <a:p>
            <a:pPr eaLnBrk="1" hangingPunct="1"/>
            <a:r>
              <a:rPr lang="da-DK" altLang="en-US" sz="1200" b="1"/>
              <a:t>     </a:t>
            </a:r>
            <a:r>
              <a:rPr lang="en-US" altLang="en-US" sz="1200" b="1"/>
              <a:t>if (i + 2 == j) break;</a:t>
            </a:r>
          </a:p>
          <a:p>
            <a:pPr eaLnBrk="1" hangingPunct="1"/>
            <a:r>
              <a:rPr lang="en-US" altLang="en-US" sz="1200" b="1"/>
              <a:t> }</a:t>
            </a:r>
            <a:endParaRPr lang="en-US" altLang="en-US" sz="1200"/>
          </a:p>
          <a:p>
            <a:pPr eaLnBrk="1" hangingPunct="1"/>
            <a:r>
              <a:rPr lang="en-US" altLang="en-US" sz="1200"/>
              <a:t> </a:t>
            </a:r>
            <a:r>
              <a:rPr lang="en-US" altLang="en-US" sz="1200">
                <a:sym typeface="Wingdings" pitchFamily="2" charset="2"/>
              </a:rPr>
              <a:t></a:t>
            </a:r>
            <a:r>
              <a:rPr lang="en-US" altLang="en-US" sz="1200"/>
              <a:t>	    i=0   j=6</a:t>
            </a:r>
          </a:p>
          <a:p>
            <a:pPr eaLnBrk="1" hangingPunct="1"/>
            <a:r>
              <a:rPr lang="en-US" altLang="en-US" sz="1200"/>
              <a:t>	    i=1   j=5</a:t>
            </a:r>
          </a:p>
          <a:p>
            <a:pPr eaLnBrk="1" hangingPunct="1"/>
            <a:r>
              <a:rPr lang="en-US" altLang="en-US" sz="1200"/>
              <a:t>	    i=2   j=4</a:t>
            </a:r>
          </a:p>
        </p:txBody>
      </p:sp>
    </p:spTree>
    <p:extLst>
      <p:ext uri="{BB962C8B-B14F-4D97-AF65-F5344CB8AC3E}">
        <p14:creationId xmlns:p14="http://schemas.microsoft.com/office/powerpoint/2010/main" val="5404802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9F0123-52C1-4230-A502-8AA46DAF6E59}" type="slidenum">
              <a:rPr lang="en-US" altLang="en-US" smtClean="0"/>
              <a:pPr eaLnBrk="1" hangingPunct="1"/>
              <a:t>75</a:t>
            </a:fld>
            <a:endParaRPr lang="en-US" altLang="en-US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import java.util.Scanner;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public class summation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public static void main(String[ ] args)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int sum=0, n, nextTerm;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double average;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Scanner keyboard = new Scanner(System.in);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System.out.println("How many numbers do you wish to average? 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n = keyboard.nextInt( );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</a:t>
            </a:r>
            <a:r>
              <a:rPr lang="en-US" altLang="en-US" sz="1600" b="1"/>
              <a:t>for( int j = 1; j &lt;= n; j = j + 1 ) // Repeat n times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 System.out.println("Enter number: 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 nextTerm = keyboard.nextInt( 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 sum = sum + nextTerm;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average = sum / (double) 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System.out.print( "Average of " + n + " numbers is " + average 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}</a:t>
            </a:r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0" y="0"/>
            <a:ext cx="9658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0" tIns="48226" rIns="96450" bIns="4822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Example for-loop to produces an average</a:t>
            </a:r>
          </a:p>
        </p:txBody>
      </p:sp>
    </p:spTree>
    <p:extLst>
      <p:ext uri="{BB962C8B-B14F-4D97-AF65-F5344CB8AC3E}">
        <p14:creationId xmlns:p14="http://schemas.microsoft.com/office/powerpoint/2010/main" val="29998556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AF830B-1791-4F63-8005-435EFC88BAF4}" type="slidenum">
              <a:rPr lang="en-US" altLang="en-US" smtClean="0"/>
              <a:pPr eaLnBrk="1" hangingPunct="1"/>
              <a:t>76</a:t>
            </a:fld>
            <a:endParaRPr lang="en-US" alt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loop constructs:</a:t>
            </a:r>
            <a:r>
              <a:rPr lang="en-US" altLang="en-US"/>
              <a:t> 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1600"/>
            </a:br>
            <a:r>
              <a:rPr lang="en-US" altLang="en-US" sz="1600" b="1"/>
              <a:t>while (boolean) statement;</a:t>
            </a: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1600"/>
            </a:br>
            <a:r>
              <a:rPr lang="en-US" altLang="en-US" sz="1600" b="1"/>
              <a:t>while (boolean)  { block of statements }</a:t>
            </a: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1600"/>
            </a:br>
            <a:r>
              <a:rPr lang="en-US" altLang="en-US" sz="1600" b="1"/>
              <a:t>do </a:t>
            </a:r>
            <a:r>
              <a:rPr lang="en-US" altLang="en-US" sz="1600"/>
              <a:t> </a:t>
            </a:r>
            <a:r>
              <a:rPr lang="da-DK" altLang="en-US" sz="1600"/>
              <a:t>. . . . . </a:t>
            </a:r>
            <a:r>
              <a:rPr lang="en-US" altLang="en-US" sz="1600" b="1"/>
              <a:t> while (boolean);</a:t>
            </a: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1600"/>
            </a:br>
            <a:r>
              <a:rPr lang="en-US" altLang="en-US" sz="1600" i="1">
                <a:solidFill>
                  <a:srgbClr val="FF3300"/>
                </a:solidFill>
              </a:rPr>
              <a:t> example:</a:t>
            </a:r>
            <a:endParaRPr lang="en-US" altLang="en-US" sz="160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double x = 0.0;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while (x &lt; 4.0)  { System.out.println(“x=” + x); </a:t>
            </a:r>
            <a:endParaRPr lang="tr-TR" altLang="en-US" sz="1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600" b="1"/>
              <a:t>			  </a:t>
            </a:r>
            <a:r>
              <a:rPr lang="en-US" altLang="en-US" sz="1600" b="1"/>
              <a:t>x += 1.0; }</a:t>
            </a:r>
            <a:endParaRPr lang="en-US" altLang="en-US" sz="16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ym typeface="Wingdings" pitchFamily="2" charset="2"/>
              </a:rPr>
              <a:t></a:t>
            </a:r>
            <a:r>
              <a:rPr lang="fr-FR" altLang="en-US" sz="1600"/>
              <a:t>	    x=0.0</a:t>
            </a:r>
          </a:p>
          <a:p>
            <a:pPr eaLnBrk="1" hangingPunct="1">
              <a:lnSpc>
                <a:spcPct val="80000"/>
              </a:lnSpc>
            </a:pPr>
            <a:r>
              <a:rPr lang="fr-FR" altLang="en-US" sz="1600"/>
              <a:t>	    x=1.0</a:t>
            </a:r>
          </a:p>
          <a:p>
            <a:pPr eaLnBrk="1" hangingPunct="1">
              <a:lnSpc>
                <a:spcPct val="80000"/>
              </a:lnSpc>
            </a:pPr>
            <a:r>
              <a:rPr lang="fr-FR" altLang="en-US" sz="1600"/>
              <a:t>	    x=2.0</a:t>
            </a:r>
          </a:p>
          <a:p>
            <a:pPr eaLnBrk="1" hangingPunct="1">
              <a:lnSpc>
                <a:spcPct val="80000"/>
              </a:lnSpc>
            </a:pPr>
            <a:r>
              <a:rPr lang="fr-FR" altLang="en-US" sz="1600"/>
              <a:t>	    x=3.0</a:t>
            </a:r>
            <a:endParaRPr lang="en-US" altLang="en-US" sz="1600"/>
          </a:p>
          <a:p>
            <a:pPr eaLnBrk="1" hangingPunct="1">
              <a:lnSpc>
                <a:spcPct val="80000"/>
              </a:lnSpc>
            </a:pPr>
            <a:br>
              <a:rPr lang="en-US" altLang="en-US" sz="1600"/>
            </a:br>
            <a:r>
              <a:rPr lang="en-US" altLang="en-US" sz="1600" b="1"/>
              <a:t>int x; </a:t>
            </a:r>
            <a:endParaRPr lang="tr-TR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</a:t>
            </a:r>
            <a:r>
              <a:rPr lang="da-DK" altLang="en-US" sz="1600"/>
              <a:t>. . . . .</a:t>
            </a:r>
            <a:r>
              <a:rPr lang="en-US" altLang="en-US" sz="1600" b="1"/>
              <a:t>  while (x)  </a:t>
            </a:r>
            <a:r>
              <a:rPr lang="da-DK" altLang="en-US" sz="1600"/>
              <a:t>. . . . .</a:t>
            </a: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and    </a:t>
            </a:r>
            <a:r>
              <a:rPr lang="en-US" altLang="en-US" sz="1600" b="1"/>
              <a:t>while (1)  </a:t>
            </a:r>
            <a:r>
              <a:rPr lang="da-DK" altLang="en-US" sz="1600"/>
              <a:t>. . . . .</a:t>
            </a:r>
            <a:r>
              <a:rPr lang="en-US" altLang="en-US" sz="1600" b="1"/>
              <a:t>    </a:t>
            </a:r>
            <a:r>
              <a:rPr lang="en-US" altLang="en-US" sz="1600"/>
              <a:t>are not allowed !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81000" y="1295400"/>
            <a:ext cx="3581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04800" y="1828800"/>
            <a:ext cx="45720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28600" y="2286000"/>
            <a:ext cx="4038600" cy="381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4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32171F-848B-4B46-A43F-914F49C67C2E}" type="slidenum">
              <a:rPr lang="en-US" altLang="en-US" smtClean="0"/>
              <a:pPr eaLnBrk="1" hangingPunct="1"/>
              <a:t>77</a:t>
            </a:fld>
            <a:endParaRPr lang="en-US" alt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Input and Output</a:t>
            </a:r>
            <a:r>
              <a:rPr lang="en-US" altLang="en-US"/>
              <a:t> </a:t>
            </a:r>
          </a:p>
        </p:txBody>
      </p:sp>
      <p:sp>
        <p:nvSpPr>
          <p:cNvPr id="73733" name="Rectangle 2"/>
          <p:cNvSpPr txBox="1">
            <a:spLocks noChangeArrowheads="1"/>
          </p:cNvSpPr>
          <p:nvPr/>
        </p:nvSpPr>
        <p:spPr bwMode="auto">
          <a:xfrm>
            <a:off x="319088" y="1825625"/>
            <a:ext cx="70024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Courier New" pitchFamily="49" charset="0"/>
              </a:rPr>
              <a:t>Input</a:t>
            </a:r>
            <a:r>
              <a:rPr lang="en-US" altLang="en-US" sz="3200" b="1">
                <a:solidFill>
                  <a:schemeClr val="tx2"/>
                </a:solidFill>
              </a:rPr>
              <a:t> – the </a:t>
            </a:r>
            <a:r>
              <a:rPr lang="en-US" altLang="en-US" sz="3200" b="1">
                <a:solidFill>
                  <a:schemeClr val="tx2"/>
                </a:solidFill>
                <a:latin typeface="Courier New" pitchFamily="49" charset="0"/>
              </a:rPr>
              <a:t>Scanner</a:t>
            </a:r>
            <a:r>
              <a:rPr lang="en-US" altLang="en-US" sz="3200" b="1">
                <a:solidFill>
                  <a:schemeClr val="tx2"/>
                </a:solidFill>
              </a:rPr>
              <a:t> Class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19088" y="2438400"/>
            <a:ext cx="784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Sun provides a pre-written class named </a:t>
            </a:r>
            <a:r>
              <a:rPr lang="en-US" altLang="en-US" sz="1600" dirty="0">
                <a:latin typeface="Courier New" pitchFamily="49" charset="0"/>
              </a:rPr>
              <a:t>Scanner</a:t>
            </a:r>
            <a:r>
              <a:rPr lang="en-US" altLang="en-US" sz="1600" dirty="0"/>
              <a:t>, which allows you to get input from a user.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To tell the compiler you want to use the </a:t>
            </a:r>
            <a:r>
              <a:rPr lang="en-US" altLang="en-US" sz="1600" dirty="0">
                <a:latin typeface="Courier New" pitchFamily="49" charset="0"/>
              </a:rPr>
              <a:t>Scanner</a:t>
            </a:r>
            <a:r>
              <a:rPr lang="en-US" altLang="en-US" sz="1600" dirty="0"/>
              <a:t> class, insert the following </a:t>
            </a:r>
            <a:r>
              <a:rPr lang="en-US" altLang="en-US" sz="1600" dirty="0">
                <a:latin typeface="Courier New" pitchFamily="49" charset="0"/>
              </a:rPr>
              <a:t>import</a:t>
            </a:r>
            <a:r>
              <a:rPr lang="en-US" altLang="en-US" sz="1600" dirty="0"/>
              <a:t> statement at the very beginning of your program (right after your prologue section and above the </a:t>
            </a:r>
            <a:r>
              <a:rPr lang="en-US" altLang="en-US" sz="1600" dirty="0">
                <a:latin typeface="Courier New" pitchFamily="49" charset="0"/>
              </a:rPr>
              <a:t>main</a:t>
            </a:r>
            <a:r>
              <a:rPr lang="en-US" altLang="en-US" sz="1600" dirty="0"/>
              <a:t> method):</a:t>
            </a:r>
          </a:p>
          <a:p>
            <a:pPr lvl="1" eaLnBrk="1" hangingPunct="1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dirty="0">
                <a:latin typeface="Courier New" pitchFamily="49" charset="0"/>
              </a:rPr>
              <a:t>import </a:t>
            </a:r>
            <a:r>
              <a:rPr lang="en-US" altLang="en-US" sz="1600" dirty="0" err="1">
                <a:latin typeface="Courier New" pitchFamily="49" charset="0"/>
              </a:rPr>
              <a:t>java.util.Scanner</a:t>
            </a:r>
            <a:r>
              <a:rPr lang="en-US" altLang="en-US" sz="1600" dirty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At the beginning of your </a:t>
            </a:r>
            <a:r>
              <a:rPr lang="en-US" altLang="en-US" sz="1600" dirty="0">
                <a:latin typeface="Courier New" pitchFamily="49" charset="0"/>
              </a:rPr>
              <a:t>main</a:t>
            </a:r>
            <a:r>
              <a:rPr lang="en-US" altLang="en-US" sz="1600" dirty="0"/>
              <a:t> method, insert this initialization statement:</a:t>
            </a:r>
          </a:p>
          <a:p>
            <a:pPr lvl="1" eaLnBrk="1" hangingPunct="1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dirty="0">
                <a:latin typeface="Courier New" pitchFamily="49" charset="0"/>
              </a:rPr>
              <a:t>Scanner </a:t>
            </a:r>
            <a:r>
              <a:rPr lang="en-US" altLang="en-US" sz="1600" dirty="0" err="1">
                <a:latin typeface="Courier New" pitchFamily="49" charset="0"/>
              </a:rPr>
              <a:t>stdIn</a:t>
            </a:r>
            <a:r>
              <a:rPr lang="en-US" altLang="en-US" sz="1600" dirty="0">
                <a:latin typeface="Courier New" pitchFamily="49" charset="0"/>
              </a:rPr>
              <a:t> = new Scanner(System.in);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After declaring </a:t>
            </a:r>
            <a:r>
              <a:rPr lang="en-US" altLang="en-US" sz="1600" dirty="0" err="1">
                <a:latin typeface="Courier New" pitchFamily="49" charset="0"/>
              </a:rPr>
              <a:t>stdIn</a:t>
            </a:r>
            <a:r>
              <a:rPr lang="en-US" altLang="en-US" sz="1600" dirty="0"/>
              <a:t> as shown above, you can read and store a line of input by calling the </a:t>
            </a:r>
            <a:r>
              <a:rPr lang="en-US" altLang="en-US" sz="1600" dirty="0" err="1">
                <a:latin typeface="Courier New" pitchFamily="49" charset="0"/>
              </a:rPr>
              <a:t>nextLine</a:t>
            </a:r>
            <a:r>
              <a:rPr lang="en-US" altLang="en-US" sz="1600" dirty="0"/>
              <a:t> method like this: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i="1" dirty="0">
                <a:latin typeface="Times New Roman" pitchFamily="18" charset="0"/>
              </a:rPr>
              <a:t>&lt;variable&gt;</a:t>
            </a:r>
            <a:r>
              <a:rPr lang="en-US" altLang="en-US" sz="1600" dirty="0">
                <a:latin typeface="Courier New" pitchFamily="49" charset="0"/>
              </a:rPr>
              <a:t> = </a:t>
            </a:r>
            <a:r>
              <a:rPr lang="en-US" altLang="en-US" sz="1600" dirty="0" err="1">
                <a:latin typeface="Courier New" pitchFamily="49" charset="0"/>
              </a:rPr>
              <a:t>stdIn.nextLine</a:t>
            </a:r>
            <a:r>
              <a:rPr lang="en-US" altLang="en-US" sz="1600" dirty="0">
                <a:latin typeface="Courier New" pitchFamily="49" charset="0"/>
              </a:rPr>
              <a:t>();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3878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5005B32-1DF3-4DDA-8D86-3DB14A25A4BB}" type="slidenum">
              <a:rPr lang="en-US" altLang="en-US" smtClean="0"/>
              <a:pPr eaLnBrk="1" hangingPunct="1"/>
              <a:t>78</a:t>
            </a:fld>
            <a:endParaRPr lang="en-US" alt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001000" cy="725487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4757" name="Rectangle 3"/>
          <p:cNvSpPr txBox="1">
            <a:spLocks noChangeArrowheads="1"/>
          </p:cNvSpPr>
          <p:nvPr/>
        </p:nvSpPr>
        <p:spPr bwMode="auto">
          <a:xfrm>
            <a:off x="762000" y="1524000"/>
            <a:ext cx="78486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/*********************************************************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 FriendlyHello.java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 Dean &amp; Dean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 This program displays a personalized Hello greeting.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*********************************************************/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en-US" sz="16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import java.util.Scanner;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en-US" sz="16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public class FriendlyHello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public static void main(String[] args)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Scanner stdIn = new Scanner(System.in);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String name;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System.out.print("Enter your name: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name = stdIn.nextLine();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System.out.println("Hello " + name + "!");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} // end main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} // end class FriendlyHello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172200" y="3124200"/>
            <a:ext cx="2438400" cy="8350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These two statements create a keyboard-input connection.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4648200" y="33909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7391400" y="3943350"/>
            <a:ext cx="0" cy="89535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H="1">
            <a:off x="6477000" y="485775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762750" y="5105400"/>
            <a:ext cx="1847850" cy="8350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Use the </a:t>
            </a:r>
            <a:r>
              <a:rPr lang="en-US" altLang="en-US" sz="1600">
                <a:latin typeface="Courier New" pitchFamily="49" charset="0"/>
              </a:rPr>
              <a:t>print</a:t>
            </a:r>
            <a:r>
              <a:rPr lang="en-US" altLang="en-US" sz="1600">
                <a:latin typeface="Tahoma" pitchFamily="34" charset="0"/>
              </a:rPr>
              <a:t> method (no “ln”) for most prompts.  </a:t>
            </a:r>
          </a:p>
        </p:txBody>
      </p: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781050" cy="1079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This gets a line of input.</a:t>
            </a:r>
          </a:p>
        </p:txBody>
      </p:sp>
      <p:sp>
        <p:nvSpPr>
          <p:cNvPr id="74764" name="Line 13"/>
          <p:cNvSpPr>
            <a:spLocks noChangeShapeType="1"/>
          </p:cNvSpPr>
          <p:nvPr/>
        </p:nvSpPr>
        <p:spPr bwMode="auto">
          <a:xfrm>
            <a:off x="933450" y="55626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5" name="Line 14"/>
          <p:cNvSpPr>
            <a:spLocks noChangeShapeType="1"/>
          </p:cNvSpPr>
          <p:nvPr/>
        </p:nvSpPr>
        <p:spPr bwMode="auto">
          <a:xfrm flipH="1">
            <a:off x="6096000" y="5295900"/>
            <a:ext cx="66675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976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725487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1600" dirty="0"/>
              <a:t>In addition to the </a:t>
            </a:r>
            <a:r>
              <a:rPr lang="en-US" altLang="en-US" sz="1600" dirty="0" err="1">
                <a:latin typeface="Courier New" pitchFamily="49" charset="0"/>
              </a:rPr>
              <a:t>nextLine</a:t>
            </a:r>
            <a:r>
              <a:rPr lang="en-US" altLang="en-US" sz="1600" dirty="0"/>
              <a:t> method, the </a:t>
            </a:r>
            <a:r>
              <a:rPr lang="en-US" altLang="en-US" sz="1600" dirty="0">
                <a:latin typeface="Courier New" pitchFamily="49" charset="0"/>
              </a:rPr>
              <a:t>Scanner</a:t>
            </a:r>
            <a:r>
              <a:rPr lang="en-US" altLang="en-US" sz="1600" dirty="0"/>
              <a:t> class contains quite a few other methods that get different forms of input. Here are some of those methods: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 New" pitchFamily="49" charset="0"/>
              </a:rPr>
              <a:t>nextInt</a:t>
            </a:r>
            <a:r>
              <a:rPr lang="en-US" altLang="en-US" sz="1600" dirty="0">
                <a:latin typeface="Courier New" pitchFamily="49" charset="0"/>
              </a:rPr>
              <a:t>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an </a:t>
            </a:r>
            <a:r>
              <a:rPr lang="en-US" altLang="en-US" sz="1600" dirty="0" err="1">
                <a:latin typeface="Courier New" pitchFamily="49" charset="0"/>
              </a:rPr>
              <a:t>int</a:t>
            </a:r>
            <a:r>
              <a:rPr lang="en-US" altLang="en-US" sz="1600" dirty="0"/>
              <a:t> value is found. Return the </a:t>
            </a:r>
            <a:r>
              <a:rPr lang="en-US" altLang="en-US" sz="1600" dirty="0" err="1">
                <a:latin typeface="Courier New" pitchFamily="49" charset="0"/>
              </a:rPr>
              <a:t>int</a:t>
            </a:r>
            <a:r>
              <a:rPr lang="en-US" altLang="en-US" sz="1600" dirty="0"/>
              <a:t> value.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 New" pitchFamily="49" charset="0"/>
              </a:rPr>
              <a:t>nextLong</a:t>
            </a:r>
            <a:r>
              <a:rPr lang="en-US" altLang="en-US" sz="1600" dirty="0">
                <a:latin typeface="Courier New" pitchFamily="49" charset="0"/>
              </a:rPr>
              <a:t>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 </a:t>
            </a:r>
            <a:r>
              <a:rPr lang="en-US" altLang="en-US" sz="1600" dirty="0">
                <a:latin typeface="Courier New" pitchFamily="49" charset="0"/>
              </a:rPr>
              <a:t>long</a:t>
            </a:r>
            <a:r>
              <a:rPr lang="en-US" altLang="en-US" sz="1600" dirty="0"/>
              <a:t> value is found. Return the </a:t>
            </a:r>
            <a:r>
              <a:rPr lang="en-US" altLang="en-US" sz="1600" dirty="0">
                <a:latin typeface="Courier New" pitchFamily="49" charset="0"/>
              </a:rPr>
              <a:t>long</a:t>
            </a:r>
            <a:r>
              <a:rPr lang="en-US" altLang="en-US" sz="1600" dirty="0"/>
              <a:t> value.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 New" pitchFamily="49" charset="0"/>
              </a:rPr>
              <a:t>nextFloat</a:t>
            </a:r>
            <a:r>
              <a:rPr lang="en-US" altLang="en-US" sz="1600" dirty="0">
                <a:latin typeface="Courier New" pitchFamily="49" charset="0"/>
              </a:rPr>
              <a:t>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 </a:t>
            </a:r>
            <a:r>
              <a:rPr lang="en-US" altLang="en-US" sz="1600" dirty="0">
                <a:latin typeface="Courier New" pitchFamily="49" charset="0"/>
              </a:rPr>
              <a:t>float</a:t>
            </a:r>
            <a:r>
              <a:rPr lang="en-US" altLang="en-US" sz="1600" dirty="0"/>
              <a:t> value is found. Return the </a:t>
            </a:r>
            <a:r>
              <a:rPr lang="en-US" altLang="en-US" sz="1600" dirty="0">
                <a:latin typeface="Courier New" pitchFamily="49" charset="0"/>
              </a:rPr>
              <a:t>float</a:t>
            </a:r>
            <a:r>
              <a:rPr lang="en-US" altLang="en-US" sz="1600" dirty="0"/>
              <a:t> value.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 New" pitchFamily="49" charset="0"/>
              </a:rPr>
              <a:t>nextDouble</a:t>
            </a:r>
            <a:r>
              <a:rPr lang="en-US" altLang="en-US" sz="1600" dirty="0">
                <a:latin typeface="Courier New" pitchFamily="49" charset="0"/>
              </a:rPr>
              <a:t>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 </a:t>
            </a:r>
            <a:r>
              <a:rPr lang="en-US" altLang="en-US" sz="1600" dirty="0">
                <a:latin typeface="Courier New" pitchFamily="49" charset="0"/>
              </a:rPr>
              <a:t>double</a:t>
            </a:r>
            <a:r>
              <a:rPr lang="en-US" altLang="en-US" sz="1600" dirty="0"/>
              <a:t> value is found. Return the </a:t>
            </a:r>
            <a:r>
              <a:rPr lang="en-US" altLang="en-US" sz="1600" dirty="0">
                <a:latin typeface="Courier New" pitchFamily="49" charset="0"/>
              </a:rPr>
              <a:t>double</a:t>
            </a:r>
            <a:r>
              <a:rPr lang="en-US" altLang="en-US" sz="1600" dirty="0"/>
              <a:t> value.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>
                <a:latin typeface="Courier New" pitchFamily="49" charset="0"/>
              </a:rPr>
              <a:t>next()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 token is found. Return the token as a </a:t>
            </a:r>
            <a:r>
              <a:rPr lang="en-US" altLang="en-US" sz="1600" dirty="0">
                <a:latin typeface="Courier New" pitchFamily="49" charset="0"/>
              </a:rPr>
              <a:t>String</a:t>
            </a:r>
            <a:r>
              <a:rPr lang="en-US" altLang="en-US" sz="1600" dirty="0"/>
              <a:t> value.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1600" dirty="0">
              <a:latin typeface="Courier" pitchFamily="49" charset="0"/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" pitchFamily="49" charset="0"/>
              </a:rPr>
              <a:t>nextLine</a:t>
            </a:r>
            <a:r>
              <a:rPr lang="en-US" altLang="en-US" sz="1600" dirty="0">
                <a:latin typeface="Courier" pitchFamily="49" charset="0"/>
              </a:rPr>
              <a:t>()</a:t>
            </a:r>
          </a:p>
          <a:p>
            <a:pPr lvl="2" eaLnBrk="1" hangingPunct="1"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Returns the rest of the current line, excluding any line separator at the end.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lvl="2" eaLnBrk="1" hangingPunct="1">
              <a:buFontTx/>
              <a:buNone/>
            </a:pPr>
            <a:r>
              <a:rPr lang="en-US" altLang="en-US" sz="1600" dirty="0">
                <a:latin typeface="Courier" pitchFamily="49" charset="0"/>
              </a:rPr>
              <a:t>close()  closes the scanner.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536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chemeClr val="tx1"/>
                </a:solidFill>
              </a:rPr>
              <a:t>HolaWorld</a:t>
            </a:r>
            <a:r>
              <a:rPr lang="en-US" altLang="en-US" sz="4800" dirty="0">
                <a:solidFill>
                  <a:schemeClr val="tx1"/>
                </a:solidFill>
              </a:rPr>
              <a:t> in Eclipse – </a:t>
            </a:r>
            <a:br>
              <a:rPr lang="en-US" altLang="en-US" sz="4800" dirty="0">
                <a:solidFill>
                  <a:schemeClr val="tx1"/>
                </a:solidFill>
              </a:rPr>
            </a:br>
            <a:r>
              <a:rPr lang="en-US" altLang="en-US" sz="4800" dirty="0">
                <a:solidFill>
                  <a:schemeClr val="tx1"/>
                </a:solidFill>
              </a:rPr>
              <a:t>add a new class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3816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File &gt; New &gt; Class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source folder : HolaWorld/src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it-IT" altLang="en-US" sz="2000"/>
              <a:t>Package : ucab.test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de-DE" altLang="en-US" sz="2000"/>
              <a:t>Name : HolaWorld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fi-FI" altLang="en-US" sz="2000"/>
              <a:t>check "public static void main (String[] args)</a:t>
            </a:r>
            <a:endParaRPr lang="en-US" altLang="en-US" sz="200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1938"/>
            <a:ext cx="43434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924800" y="6400800"/>
            <a:ext cx="8382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181600" y="2590800"/>
            <a:ext cx="8382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257800" y="3200400"/>
            <a:ext cx="8382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257800" y="4876800"/>
            <a:ext cx="21336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199318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848600" cy="725487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What is </a:t>
            </a:r>
            <a:r>
              <a:rPr lang="en-US" altLang="en-US" sz="2000" i="1"/>
              <a:t>whitespace</a:t>
            </a:r>
            <a:r>
              <a:rPr lang="en-US" altLang="en-US" sz="2000"/>
              <a:t>?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Whitespace refers to all characters that appear as blanks on a display screen or printer. This includes the space character, the tab character, and the newline character.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The newline character is generated with the enter key.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 i="1"/>
              <a:t>Leading</a:t>
            </a:r>
            <a:r>
              <a:rPr lang="en-US" altLang="en-US" sz="2000"/>
              <a:t> whitespace refers to whitespace characters that are at the left side of the input.</a:t>
            </a:r>
          </a:p>
          <a:p>
            <a:pPr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What is a </a:t>
            </a:r>
            <a:r>
              <a:rPr lang="en-US" altLang="en-US" sz="2000" i="1"/>
              <a:t>token</a:t>
            </a:r>
            <a:r>
              <a:rPr lang="en-US" altLang="en-US" sz="2000"/>
              <a:t>?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A token is a sequence of non-whitespace characters.</a:t>
            </a:r>
          </a:p>
          <a:p>
            <a:pPr eaLnBrk="1" hangingPunct="1">
              <a:lnSpc>
                <a:spcPct val="90000"/>
              </a:lnSpc>
              <a:tabLst>
                <a:tab pos="5943600" algn="l"/>
              </a:tabLst>
            </a:pPr>
            <a:endParaRPr lang="en-US" altLang="en-US" sz="2000"/>
          </a:p>
          <a:p>
            <a:pPr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What happens if the user provides invalid input for one of </a:t>
            </a:r>
            <a:r>
              <a:rPr lang="en-US" altLang="en-US" sz="2000">
                <a:latin typeface="Courier New" pitchFamily="49" charset="0"/>
              </a:rPr>
              <a:t>Scanner</a:t>
            </a:r>
            <a:r>
              <a:rPr lang="en-US" altLang="en-US" sz="2000"/>
              <a:t>’s method calls?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The JVM prints an error message and stops the program.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For example, 45g and 45.0 are invalid inputs if </a:t>
            </a:r>
            <a:r>
              <a:rPr lang="en-US" altLang="en-US" sz="2000">
                <a:latin typeface="Courier New" pitchFamily="49" charset="0"/>
              </a:rPr>
              <a:t>nextInt()</a:t>
            </a:r>
            <a:r>
              <a:rPr lang="en-US" altLang="en-US" sz="2000"/>
              <a:t> is called.</a:t>
            </a:r>
          </a:p>
        </p:txBody>
      </p:sp>
    </p:spTree>
    <p:extLst>
      <p:ext uri="{BB962C8B-B14F-4D97-AF65-F5344CB8AC3E}">
        <p14:creationId xmlns:p14="http://schemas.microsoft.com/office/powerpoint/2010/main" val="8386743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612062" cy="725487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5124450"/>
          </a:xfrm>
        </p:spPr>
        <p:txBody>
          <a:bodyPr>
            <a:normAutofit lnSpcReduction="10000"/>
          </a:bodyPr>
          <a:lstStyle/>
          <a:p>
            <a:pPr eaLnBrk="1" hangingPunct="1">
              <a:tabLst>
                <a:tab pos="5943600" algn="l"/>
              </a:tabLst>
            </a:pPr>
            <a:r>
              <a:rPr lang="en-US" altLang="en-US"/>
              <a:t>Here's a program that uses Scanner’s </a:t>
            </a:r>
            <a:r>
              <a:rPr lang="en-US" altLang="en-US">
                <a:latin typeface="Courier New" pitchFamily="49" charset="0"/>
              </a:rPr>
              <a:t>nextDouble</a:t>
            </a:r>
            <a:r>
              <a:rPr lang="en-US" altLang="en-US"/>
              <a:t> and </a:t>
            </a:r>
            <a:r>
              <a:rPr lang="en-US" altLang="en-US">
                <a:latin typeface="Courier New" pitchFamily="49" charset="0"/>
              </a:rPr>
              <a:t>nextInt</a:t>
            </a:r>
            <a:r>
              <a:rPr lang="en-US" altLang="en-US"/>
              <a:t> methods: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import java.util.Scanner;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endParaRPr lang="en-US" altLang="en-US" sz="140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public class PrintPO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{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public static void main(String[] args)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{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Scanner stdIn = new Scanner(System.in);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double price;  // price of purchase item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int qty;       // number of items purchased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endParaRPr lang="en-US" altLang="en-US" sz="140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System.out.print("Price of purchase item: ");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price = stdIn.nextDouble();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System.out.print("Quantity: ");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qty = stdIn.nextInt();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System.out.println("Total purchase order = $" + price * qty);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} // end main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} // end class PrintPO</a:t>
            </a:r>
          </a:p>
        </p:txBody>
      </p:sp>
    </p:spTree>
    <p:extLst>
      <p:ext uri="{BB962C8B-B14F-4D97-AF65-F5344CB8AC3E}">
        <p14:creationId xmlns:p14="http://schemas.microsoft.com/office/powerpoint/2010/main" val="3539482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612062" cy="725487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839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/>
              <a:t>Here's a program that uses </a:t>
            </a:r>
            <a:r>
              <a:rPr lang="en-US" altLang="en-US">
                <a:latin typeface="Courier New" pitchFamily="49" charset="0"/>
              </a:rPr>
              <a:t>Scanner</a:t>
            </a:r>
            <a:r>
              <a:rPr lang="en-US" altLang="en-US"/>
              <a:t>’s </a:t>
            </a:r>
            <a:r>
              <a:rPr lang="en-US" altLang="en-US">
                <a:latin typeface="Courier New" pitchFamily="49" charset="0"/>
              </a:rPr>
              <a:t>next</a:t>
            </a:r>
            <a:r>
              <a:rPr lang="en-US" altLang="en-US"/>
              <a:t> method: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import java.util.Scanner;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endParaRPr lang="en-US" altLang="en-US" sz="16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public class PrintInitials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public static void main(String[] args)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{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Scanner stdIn = new Scanner(System.in);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String first;  // first name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String last;   // last name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endParaRPr lang="en-US" altLang="en-US" sz="16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System.out.print(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  "Enter first and last name separated by a space: ");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first = stdIn.next();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last = stdIn.next();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System.out.println("Your initials are " +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  first.charAt(0) + last.charAt(0) + ".");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} // end main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} // end class PrintInitials</a:t>
            </a:r>
          </a:p>
        </p:txBody>
      </p:sp>
    </p:spTree>
    <p:extLst>
      <p:ext uri="{BB962C8B-B14F-4D97-AF65-F5344CB8AC3E}">
        <p14:creationId xmlns:p14="http://schemas.microsoft.com/office/powerpoint/2010/main" val="21433146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altLang="en-US" sz="1200" dirty="0"/>
              <a:t>For example, given the following code segment and data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 err="1"/>
              <a:t>int</a:t>
            </a:r>
            <a:r>
              <a:rPr lang="en-US" altLang="en-US" sz="1200" dirty="0"/>
              <a:t> number = </a:t>
            </a:r>
            <a:r>
              <a:rPr lang="en-US" altLang="en-US" sz="1200" dirty="0" err="1"/>
              <a:t>in.nextInt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float real = </a:t>
            </a:r>
            <a:r>
              <a:rPr lang="en-US" altLang="en-US" sz="1200" dirty="0" err="1"/>
              <a:t>in.nextFloat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long number2 = </a:t>
            </a:r>
            <a:r>
              <a:rPr lang="en-US" altLang="en-US" sz="1200" dirty="0" err="1"/>
              <a:t>in.nextLong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double real2 = </a:t>
            </a:r>
            <a:r>
              <a:rPr lang="en-US" altLang="en-US" sz="1200" dirty="0" err="1"/>
              <a:t>in.nextDouble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String </a:t>
            </a:r>
            <a:r>
              <a:rPr lang="en-US" altLang="en-US" sz="1200" dirty="0" err="1"/>
              <a:t>string</a:t>
            </a:r>
            <a:r>
              <a:rPr lang="en-US" altLang="en-US" sz="1200" dirty="0"/>
              <a:t> = </a:t>
            </a:r>
            <a:r>
              <a:rPr lang="en-US" altLang="en-US" sz="1200" dirty="0" err="1"/>
              <a:t>in.next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/>
              <a:t>44 23</a:t>
            </a:r>
          </a:p>
          <a:p>
            <a:r>
              <a:rPr lang="en-US" altLang="en-US" sz="1200" dirty="0"/>
              <a:t>2222222222</a:t>
            </a:r>
          </a:p>
          <a:p>
            <a:r>
              <a:rPr lang="en-US" altLang="en-US" sz="1200" dirty="0"/>
              <a:t>22222.33 End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/>
              <a:t>44 would be stored in number; 23.0 would be stored in real; 2222222222 would be stored in number2; 22222.33 would be stored in real2; and ≥End≤ would be stored in string.  Notice that method </a:t>
            </a:r>
            <a:r>
              <a:rPr lang="en-US" altLang="en-US" sz="1200" dirty="0" err="1"/>
              <a:t>nextFloat</a:t>
            </a:r>
            <a:r>
              <a:rPr lang="en-US" altLang="en-US" sz="1200" dirty="0"/>
              <a:t> reads an integer and stores it as a float value.  This is legal because an integer value can be stored exactly as a real value; there is no ambiguity.  If we had keyed a decimal point after the 44, the system would have thrown a </a:t>
            </a:r>
            <a:r>
              <a:rPr lang="en-US" altLang="en-US" sz="1200" dirty="0" err="1"/>
              <a:t>InputMismatchException</a:t>
            </a:r>
            <a:r>
              <a:rPr lang="en-US" altLang="en-US" sz="1200" dirty="0"/>
              <a:t> (a checked exception) regardless of whether or not a non-zero value followed the decimal point. An arbitrary real number cannot be stored exactly as an integer; it is ambiguous.  Remember that anything ambiguous is illegal.</a:t>
            </a:r>
          </a:p>
          <a:p>
            <a:r>
              <a:rPr lang="en-US" altLang="en-US" sz="1200" dirty="0" err="1"/>
              <a:t>nextLine</a:t>
            </a:r>
            <a:r>
              <a:rPr lang="en-US" altLang="en-US" sz="1200" dirty="0"/>
              <a:t> reads the </a:t>
            </a:r>
            <a:r>
              <a:rPr lang="en-US" altLang="en-US" sz="1200" i="1" dirty="0"/>
              <a:t>rest</a:t>
            </a:r>
            <a:r>
              <a:rPr lang="en-US" altLang="en-US" sz="1200" dirty="0"/>
              <a:t> of the line and returns it as a string.  The carriage return is consumed but is not appended to the string.  The numeric reads do not consume the whitespace, so if a </a:t>
            </a:r>
            <a:r>
              <a:rPr lang="en-US" altLang="en-US" sz="1200" dirty="0" err="1"/>
              <a:t>nextLine</a:t>
            </a:r>
            <a:r>
              <a:rPr lang="en-US" altLang="en-US" sz="1200" dirty="0"/>
              <a:t> is issued at after a numeric read and the numeric value is at the end of the line, </a:t>
            </a:r>
            <a:r>
              <a:rPr lang="en-US" altLang="en-US" sz="1200" dirty="0" err="1"/>
              <a:t>nextLine</a:t>
            </a:r>
            <a:r>
              <a:rPr lang="en-US" altLang="en-US" sz="1200" dirty="0"/>
              <a:t> returns the empty string.  </a:t>
            </a:r>
            <a:r>
              <a:rPr lang="en-US" altLang="en-US" sz="1200" dirty="0" err="1"/>
              <a:t>nextLine</a:t>
            </a:r>
            <a:r>
              <a:rPr lang="en-US" altLang="en-US" sz="1200" dirty="0"/>
              <a:t> never jumps over a carriage return to get the next line of input.  For example, the following code fragment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 err="1"/>
              <a:t>int</a:t>
            </a:r>
            <a:r>
              <a:rPr lang="en-US" altLang="en-US" sz="1200" dirty="0"/>
              <a:t> number = </a:t>
            </a:r>
            <a:r>
              <a:rPr lang="en-US" altLang="en-US" sz="1200" dirty="0" err="1"/>
              <a:t>in.nextInt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String </a:t>
            </a:r>
            <a:r>
              <a:rPr lang="en-US" altLang="en-US" sz="1200" dirty="0" err="1"/>
              <a:t>string</a:t>
            </a:r>
            <a:r>
              <a:rPr lang="en-US" altLang="en-US" sz="1200" dirty="0"/>
              <a:t> = </a:t>
            </a:r>
            <a:r>
              <a:rPr lang="en-US" altLang="en-US" sz="1200" dirty="0" err="1"/>
              <a:t>in.nextLine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float real = </a:t>
            </a:r>
            <a:r>
              <a:rPr lang="en-US" altLang="en-US" sz="1200" dirty="0" err="1"/>
              <a:t>in.nextFloat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String string2 = </a:t>
            </a:r>
            <a:r>
              <a:rPr lang="en-US" altLang="en-US" sz="1200" dirty="0" err="1"/>
              <a:t>in.nextLine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/>
              <a:t>and the data shown above, string would contain ≥23≤ and string2 would contain the empty string.</a:t>
            </a:r>
          </a:p>
          <a:p>
            <a:endParaRPr lang="en-US" altLang="en-US" sz="1200" dirty="0"/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9F3B05-F02D-42B0-9EE9-C740DD3CF1BC}" type="slidenum">
              <a:rPr lang="en-US" altLang="en-US" smtClean="0"/>
              <a:pPr eaLnBrk="1" hangingPunct="1"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2727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430739"/>
              </p:ext>
            </p:extLst>
          </p:nvPr>
        </p:nvGraphicFramePr>
        <p:xfrm>
          <a:off x="1828800" y="3886200"/>
          <a:ext cx="5791200" cy="2785714"/>
        </p:xfrm>
        <a:graphic>
          <a:graphicData uri="http://schemas.openxmlformats.org/drawingml/2006/table">
            <a:tbl>
              <a:tblPr/>
              <a:tblGrid>
                <a:gridCol w="217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4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ourier"/>
                        </a:rPr>
                        <a:t>Method</a:t>
                      </a:r>
                      <a:endParaRPr lang="en-US" sz="1400" dirty="0">
                        <a:effectLst/>
                        <a:latin typeface="Courier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ourier"/>
                        </a:rPr>
                        <a:t>Returns</a:t>
                      </a:r>
                      <a:endParaRPr lang="en-US" sz="1400">
                        <a:effectLst/>
                        <a:latin typeface="Courier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6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ourier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urier"/>
                        </a:rPr>
                        <a:t>boolean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ourier"/>
                        </a:rPr>
                        <a:t>hasNextLine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()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Returns 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true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if the scanner has another line in its input; 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false</a:t>
                      </a:r>
                      <a:r>
                        <a:rPr lang="tr-TR" sz="1400" dirty="0">
                          <a:effectLst/>
                          <a:latin typeface="Courier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otherwise.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6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ourier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urier"/>
                        </a:rPr>
                        <a:t>boolean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ourier"/>
                        </a:rPr>
                        <a:t>hasNextInt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()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Returns 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true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if the next token in the scanner can be interpreted as an </a:t>
                      </a:r>
                      <a:r>
                        <a:rPr lang="en-US" sz="1400" dirty="0" err="1">
                          <a:effectLst/>
                          <a:latin typeface="Courier"/>
                        </a:rPr>
                        <a:t>int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value.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23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ourier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urier"/>
                        </a:rPr>
                        <a:t>boolean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ourier"/>
                        </a:rPr>
                        <a:t>hasNextFloat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()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Returns true if the next toke in the scanner can be interpreted as a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float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value.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562006-D91A-40F9-9A0E-FE6CC16F2FA6}" type="slidenum">
              <a:rPr lang="en-US" altLang="en-US" smtClean="0"/>
              <a:pPr eaLnBrk="1" hangingPunct="1"/>
              <a:t>84</a:t>
            </a:fld>
            <a:endParaRPr lang="en-US" altLang="en-US"/>
          </a:p>
        </p:txBody>
      </p:sp>
      <p:sp>
        <p:nvSpPr>
          <p:cNvPr id="80917" name="Rectangle 1"/>
          <p:cNvSpPr>
            <a:spLocks noChangeArrowheads="1"/>
          </p:cNvSpPr>
          <p:nvPr/>
        </p:nvSpPr>
        <p:spPr bwMode="auto">
          <a:xfrm>
            <a:off x="304800" y="311150"/>
            <a:ext cx="86868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1F4363"/>
                </a:solidFill>
                <a:latin typeface="MyriaMM_700 BD 600 NO"/>
              </a:rPr>
              <a:t>Boolean Methods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We said that the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Scanner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methods that read numeric data throw a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InputMismatchException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exception if the next value </a:t>
            </a:r>
            <a:r>
              <a:rPr lang="en-US" altLang="en-US" sz="1600" dirty="0" err="1">
                <a:solidFill>
                  <a:srgbClr val="000000"/>
                </a:solidFill>
                <a:latin typeface="Times New Roman" pitchFamily="18" charset="0"/>
              </a:rPr>
              <a:t>isn</a:t>
            </a:r>
            <a:r>
              <a:rPr lang="tr-TR" altLang="en-US" sz="16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t what the method expects.</a:t>
            </a:r>
            <a:r>
              <a:rPr lang="en-US" altLang="en-US" sz="1600" dirty="0">
                <a:solidFill>
                  <a:srgbClr val="000000"/>
                </a:solidFill>
              </a:rPr>
              <a:t>  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We can avoid that problem using Boolean methods. Here are four useful Boolean methods that allow us to check to be sure that the next value is what we expect.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Let's write a code fragment that instantiates a scanner and reads and prints an integer value and a second integer value if there is one.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Scanner in =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C93323"/>
                </a:solidFill>
                <a:latin typeface="Courier" pitchFamily="49" charset="0"/>
              </a:rPr>
              <a:t>new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Scanner(</a:t>
            </a:r>
            <a:r>
              <a:rPr lang="en-US" altLang="en-US" sz="1600" dirty="0">
                <a:solidFill>
                  <a:srgbClr val="C93323"/>
                </a:solidFill>
                <a:latin typeface="Courier" pitchFamily="49" charset="0"/>
              </a:rPr>
              <a:t>System.in);</a:t>
            </a:r>
            <a:endParaRPr lang="en-US" altLang="en-US" sz="1600" dirty="0"/>
          </a:p>
          <a:p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System.out.println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in.nextInt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());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C93323"/>
                </a:solidFill>
                <a:latin typeface="Courier" pitchFamily="49" charset="0"/>
              </a:rPr>
              <a:t>if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in.hasNextInt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())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</a:rPr>
              <a:t>  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System.out.println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in.nextInt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());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099683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chemeClr val="tx1">
                    <a:lumMod val="50000"/>
                  </a:schemeClr>
                </a:solidFill>
              </a:rPr>
              <a:t>Methods and passing of arguments</a:t>
            </a:r>
            <a:r>
              <a:rPr lang="en-US" altLang="en-US" sz="400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Java method  is quite similar to  C 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400" dirty="0"/>
              <a:t>   </a:t>
            </a:r>
            <a:r>
              <a:rPr lang="en-US" altLang="en-US" sz="2400" dirty="0"/>
              <a:t>but a </a:t>
            </a:r>
            <a:r>
              <a:rPr lang="en-US" altLang="en-US" sz="2400" dirty="0">
                <a:solidFill>
                  <a:schemeClr val="accent2"/>
                </a:solidFill>
              </a:rPr>
              <a:t>Java method</a:t>
            </a:r>
            <a:r>
              <a:rPr lang="en-US" altLang="en-US" sz="2400" dirty="0"/>
              <a:t> is ALWAYS defined as </a:t>
            </a:r>
            <a:r>
              <a:rPr lang="en-US" altLang="en-US" sz="2400" dirty="0">
                <a:solidFill>
                  <a:schemeClr val="accent2"/>
                </a:solidFill>
              </a:rPr>
              <a:t>a member of a certain class</a:t>
            </a:r>
            <a:r>
              <a:rPr lang="tr-TR" altLang="en-US" sz="2400" dirty="0"/>
              <a:t> </a:t>
            </a:r>
            <a:r>
              <a:rPr lang="en-US" altLang="en-US" sz="2400" dirty="0"/>
              <a:t>and we have either </a:t>
            </a:r>
            <a:r>
              <a:rPr lang="en-US" altLang="en-US" sz="2400" i="1" dirty="0">
                <a:solidFill>
                  <a:srgbClr val="FF3300"/>
                </a:solidFill>
              </a:rPr>
              <a:t>instance</a:t>
            </a:r>
            <a:r>
              <a:rPr lang="en-US" altLang="en-US" sz="2400" dirty="0">
                <a:solidFill>
                  <a:srgbClr val="FF3300"/>
                </a:solidFill>
              </a:rPr>
              <a:t> methods</a:t>
            </a:r>
            <a:r>
              <a:rPr lang="en-US" altLang="en-US" sz="2400" dirty="0"/>
              <a:t> or </a:t>
            </a:r>
            <a:r>
              <a:rPr lang="en-US" altLang="en-US" sz="2400" i="1" dirty="0">
                <a:solidFill>
                  <a:srgbClr val="FF3300"/>
                </a:solidFill>
              </a:rPr>
              <a:t>static</a:t>
            </a:r>
            <a:r>
              <a:rPr lang="en-US" altLang="en-US" sz="2400" dirty="0">
                <a:solidFill>
                  <a:srgbClr val="FF3300"/>
                </a:solidFill>
              </a:rPr>
              <a:t> methods</a:t>
            </a:r>
            <a:r>
              <a:rPr lang="en-US" altLang="en-US" sz="2400" dirty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order in which the methods are written in the file</a:t>
            </a:r>
            <a:r>
              <a:rPr lang="tr-TR" altLang="en-US" sz="2400" dirty="0"/>
              <a:t> </a:t>
            </a:r>
            <a:r>
              <a:rPr lang="en-US" altLang="en-US" sz="2400" dirty="0"/>
              <a:t>has strictly no importance (unlike in C)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400" dirty="0"/>
              <a:t>There are many predefined packages, classes, and methods in Java. 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 dirty="0"/>
              <a:t>Library: A collection of packages.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 dirty="0"/>
              <a:t>Package: Contains several classes.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 dirty="0"/>
              <a:t>Class: Contains several methods.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 dirty="0"/>
              <a:t>Method: A set of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6644607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7ECDBA-927C-4D31-A7F2-22AD98A7C2A5}" type="slidenum">
              <a:rPr lang="en-US" altLang="en-US" smtClean="0"/>
              <a:pPr eaLnBrk="1" hangingPunct="1"/>
              <a:t>86</a:t>
            </a:fld>
            <a:endParaRPr lang="en-US" alt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304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Creating a Method: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/>
              <a:t>In general, a method has the following syntax: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modifier</a:t>
            </a:r>
            <a:r>
              <a:rPr lang="en-US" altLang="en-US" sz="1400"/>
              <a:t> </a:t>
            </a:r>
            <a:r>
              <a:rPr lang="en-US" altLang="en-US" sz="1400" b="1"/>
              <a:t>returnValueType</a:t>
            </a:r>
            <a:r>
              <a:rPr lang="en-US" altLang="en-US" sz="1400"/>
              <a:t> </a:t>
            </a:r>
            <a:r>
              <a:rPr lang="en-US" altLang="en-US" sz="1400" b="1"/>
              <a:t>methodName</a:t>
            </a:r>
            <a:r>
              <a:rPr lang="en-US" altLang="en-US" sz="1400"/>
              <a:t>(list of parameters) { 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400"/>
              <a:t>			</a:t>
            </a:r>
            <a:r>
              <a:rPr lang="en-US" altLang="en-US" sz="1400" b="1"/>
              <a:t>// Method body;</a:t>
            </a:r>
            <a:r>
              <a:rPr lang="en-US" altLang="en-US" sz="1400"/>
              <a:t> </a:t>
            </a: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400"/>
              <a:t>		</a:t>
            </a:r>
            <a:r>
              <a:rPr lang="en-US" altLang="en-US" sz="1400"/>
              <a:t>} </a:t>
            </a: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/>
              <a:t>A method definition consists of a method header and a method body. Here are all the parts of a method:</a:t>
            </a: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Modifiers:</a:t>
            </a:r>
            <a:r>
              <a:rPr lang="en-US" altLang="en-US" sz="1400"/>
              <a:t> The modifier, which is optional, tells the compiler how to call the method. This defines the access type of the method.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Return Type:</a:t>
            </a:r>
            <a:r>
              <a:rPr lang="en-US" altLang="en-US" sz="1400"/>
              <a:t> A method may return a value. The returnValueType is the data type of the value the method returns. Some methods perform the desired operations without returning a value. In this case, the returnValueType is the keyword </a:t>
            </a:r>
            <a:r>
              <a:rPr lang="en-US" altLang="en-US" sz="1400" b="1"/>
              <a:t>void</a:t>
            </a:r>
            <a:r>
              <a:rPr lang="en-US" altLang="en-US" sz="1400"/>
              <a:t>.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Method Name:</a:t>
            </a:r>
            <a:r>
              <a:rPr lang="en-US" altLang="en-US" sz="1400"/>
              <a:t> This is the actual name of the method. The method name and the parameter list together constitute the method signature.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Parameters:</a:t>
            </a:r>
            <a:r>
              <a:rPr lang="en-US" altLang="en-US" sz="1400"/>
              <a:t> A parameter is like a placeholder. When a method is invoked, you pass a value to the parameter. This value is referred to as actual parameter or argument. The parameter list refers to the type, order, and number of the parameters of a method. Parameters are optional; that is, a method may contain no parameters.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Method Body:</a:t>
            </a:r>
            <a:r>
              <a:rPr lang="en-US" altLang="en-US" sz="1400"/>
              <a:t> The method body contains a collection of statements that define what the method does.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758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ECE75B-09F2-4430-B321-B0082444D7A3}" type="slidenum">
              <a:rPr lang="en-US" altLang="en-US" smtClean="0"/>
              <a:pPr eaLnBrk="1" hangingPunct="1"/>
              <a:t>87</a:t>
            </a:fld>
            <a:endParaRPr lang="en-US" altLang="en-US"/>
          </a:p>
        </p:txBody>
      </p:sp>
      <p:pic>
        <p:nvPicPr>
          <p:cNvPr id="83972" name="Picture 5" descr="Java Meth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520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031967-6A98-4CC9-9344-A85E4B16183C}" type="slidenum">
              <a:rPr lang="en-US" altLang="en-US" smtClean="0"/>
              <a:pPr eaLnBrk="1" hangingPunct="1"/>
              <a:t>88</a:t>
            </a:fld>
            <a:endParaRPr lang="en-US" alt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000" u="sng" dirty="0">
                <a:solidFill>
                  <a:schemeClr val="tx1">
                    <a:lumMod val="50000"/>
                  </a:schemeClr>
                </a:solidFill>
              </a:rPr>
              <a:t>method returning nothing: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modifier(s)   void   method_name ( type1 arg1 ,  </a:t>
            </a:r>
            <a:r>
              <a:rPr lang="da-DK" altLang="en-US" sz="2000" b="1"/>
              <a:t>. . . . . </a:t>
            </a:r>
            <a:r>
              <a:rPr lang="en-US" altLang="en-US" sz="2000" b="1"/>
              <a:t> , typen argn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    </a:t>
            </a:r>
            <a:r>
              <a:rPr lang="da-DK" altLang="en-US" sz="2000" b="1"/>
              <a:t>. . . . .</a:t>
            </a:r>
            <a:endParaRPr lang="en-US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}</a:t>
            </a:r>
            <a:endParaRPr lang="tr-TR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2000" b="1"/>
          </a:p>
        </p:txBody>
      </p:sp>
      <p:sp>
        <p:nvSpPr>
          <p:cNvPr id="84998" name="Text Box 4"/>
          <p:cNvSpPr txBox="1">
            <a:spLocks noChangeArrowheads="1"/>
          </p:cNvSpPr>
          <p:nvPr/>
        </p:nvSpPr>
        <p:spPr bwMode="auto">
          <a:xfrm>
            <a:off x="304800" y="3505200"/>
            <a:ext cx="838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/>
              <a:t>Example: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public void swap(int x, int y) </a:t>
            </a:r>
            <a:endParaRPr lang="tr-TR" altLang="en-US" sz="2400" b="1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{        </a:t>
            </a:r>
            <a:r>
              <a:rPr lang="tr-TR" altLang="en-US" sz="2400" b="1"/>
              <a:t>	</a:t>
            </a:r>
            <a:r>
              <a:rPr lang="en-US" altLang="en-US" sz="2400" b="1"/>
              <a:t>int temp = x;        </a:t>
            </a:r>
            <a:endParaRPr lang="tr-TR" altLang="en-US" sz="2400" b="1"/>
          </a:p>
          <a:p>
            <a:pPr eaLnBrk="1" hangingPunct="1">
              <a:spcBef>
                <a:spcPct val="50000"/>
              </a:spcBef>
            </a:pPr>
            <a:r>
              <a:rPr lang="tr-TR" altLang="en-US" sz="2400" b="1"/>
              <a:t>	</a:t>
            </a:r>
            <a:r>
              <a:rPr lang="en-US" altLang="en-US" sz="2400" b="1"/>
              <a:t>x = y;</a:t>
            </a:r>
            <a:endParaRPr lang="tr-TR" altLang="en-US" sz="2400" b="1"/>
          </a:p>
          <a:p>
            <a:pPr eaLnBrk="1" hangingPunct="1">
              <a:spcBef>
                <a:spcPct val="50000"/>
              </a:spcBef>
            </a:pPr>
            <a:r>
              <a:rPr lang="tr-TR" altLang="en-US" sz="2400" b="1"/>
              <a:t>	</a:t>
            </a:r>
            <a:r>
              <a:rPr lang="en-US" altLang="en-US" sz="2400" b="1"/>
              <a:t>y = temp;     } </a:t>
            </a:r>
          </a:p>
        </p:txBody>
      </p:sp>
    </p:spTree>
    <p:extLst>
      <p:ext uri="{BB962C8B-B14F-4D97-AF65-F5344CB8AC3E}">
        <p14:creationId xmlns:p14="http://schemas.microsoft.com/office/powerpoint/2010/main" val="1116342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7BE70A-B3AE-479D-A2A1-30DC1735DCC8}" type="slidenum">
              <a:rPr lang="en-US" altLang="en-US" smtClean="0"/>
              <a:pPr eaLnBrk="1" hangingPunct="1"/>
              <a:t>89</a:t>
            </a:fld>
            <a:endParaRPr lang="en-US" alt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800" u="sng" dirty="0">
                <a:solidFill>
                  <a:schemeClr val="tx1">
                    <a:lumMod val="50000"/>
                  </a:schemeClr>
                </a:solidFill>
              </a:rPr>
              <a:t>method returning value: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360" y="1600200"/>
            <a:ext cx="88392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600" b="1" dirty="0"/>
              <a:t>modifier(s)   </a:t>
            </a:r>
            <a:r>
              <a:rPr lang="en-US" altLang="en-US" sz="1600" b="1" dirty="0" err="1"/>
              <a:t>return_type</a:t>
            </a:r>
            <a:r>
              <a:rPr lang="en-US" altLang="en-US" sz="1600" b="1" dirty="0"/>
              <a:t>   </a:t>
            </a:r>
            <a:r>
              <a:rPr lang="en-US" altLang="en-US" sz="1600" b="1" dirty="0" err="1"/>
              <a:t>method_name</a:t>
            </a:r>
            <a:r>
              <a:rPr lang="en-US" altLang="en-US" sz="1600" b="1" dirty="0"/>
              <a:t> ( type1 arg1 , </a:t>
            </a:r>
            <a:r>
              <a:rPr lang="en-US" altLang="en-US" sz="1600" dirty="0"/>
              <a:t> </a:t>
            </a:r>
            <a:r>
              <a:rPr lang="da-DK" altLang="en-US" sz="1600" dirty="0"/>
              <a:t>. . . . . </a:t>
            </a:r>
            <a:r>
              <a:rPr lang="en-US" altLang="en-US" sz="1600" b="1" dirty="0"/>
              <a:t> , </a:t>
            </a:r>
            <a:r>
              <a:rPr lang="en-US" altLang="en-US" sz="1600" b="1" dirty="0" err="1"/>
              <a:t>typen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argn</a:t>
            </a:r>
            <a:r>
              <a:rPr lang="en-US" altLang="en-US" sz="1600" b="1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1600" b="1" dirty="0"/>
              <a:t>{</a:t>
            </a:r>
          </a:p>
          <a:p>
            <a:pPr eaLnBrk="1" hangingPunct="1">
              <a:buFontTx/>
              <a:buNone/>
            </a:pPr>
            <a:r>
              <a:rPr lang="en-US" altLang="en-US" sz="1600" b="1" dirty="0"/>
              <a:t>    </a:t>
            </a:r>
            <a:r>
              <a:rPr lang="da-DK" altLang="en-US" sz="1600" dirty="0"/>
              <a:t>. . . . .</a:t>
            </a:r>
            <a:endParaRPr lang="en-US" altLang="en-US" sz="1600" b="1" dirty="0"/>
          </a:p>
          <a:p>
            <a:pPr eaLnBrk="1" hangingPunct="1">
              <a:buFontTx/>
              <a:buNone/>
            </a:pPr>
            <a:r>
              <a:rPr lang="en-US" altLang="en-US" sz="1600" b="1" dirty="0"/>
              <a:t>    return value;</a:t>
            </a:r>
          </a:p>
          <a:p>
            <a:pPr eaLnBrk="1" hangingPunct="1">
              <a:buFontTx/>
              <a:buNone/>
            </a:pPr>
            <a:r>
              <a:rPr lang="en-US" altLang="en-US" sz="1600" b="1" dirty="0"/>
              <a:t>}</a:t>
            </a:r>
          </a:p>
        </p:txBody>
      </p:sp>
      <p:sp>
        <p:nvSpPr>
          <p:cNvPr id="86022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8153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 dirty="0"/>
              <a:t>Example: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// Method definition     </a:t>
            </a:r>
            <a:endParaRPr lang="tr-TR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public </a:t>
            </a:r>
            <a:r>
              <a:rPr lang="en-US" altLang="en-US" sz="2400" b="1" dirty="0" err="1"/>
              <a:t>int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mult</a:t>
            </a:r>
            <a:r>
              <a:rPr lang="en-US" altLang="en-US" sz="2400" b="1" dirty="0"/>
              <a:t>(</a:t>
            </a:r>
            <a:r>
              <a:rPr lang="en-US" altLang="en-US" sz="2400" b="1" dirty="0" err="1"/>
              <a:t>int</a:t>
            </a:r>
            <a:r>
              <a:rPr lang="en-US" altLang="en-US" sz="2400" b="1" dirty="0"/>
              <a:t> x, </a:t>
            </a:r>
            <a:r>
              <a:rPr lang="en-US" altLang="en-US" sz="2400" b="1" dirty="0" err="1"/>
              <a:t>int</a:t>
            </a:r>
            <a:r>
              <a:rPr lang="en-US" altLang="en-US" sz="2400" b="1" dirty="0"/>
              <a:t> y)     </a:t>
            </a:r>
            <a:endParaRPr lang="tr-TR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{        return x * y;    </a:t>
            </a:r>
            <a:endParaRPr lang="tr-TR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val="266984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chemeClr val="tx1"/>
                </a:solidFill>
              </a:rPr>
              <a:t>HolaWorld</a:t>
            </a:r>
            <a:r>
              <a:rPr lang="en-US" altLang="en-US" sz="4800" dirty="0">
                <a:solidFill>
                  <a:schemeClr val="tx1"/>
                </a:solidFill>
              </a:rPr>
              <a:t> in Eclipse – </a:t>
            </a:r>
            <a:br>
              <a:rPr lang="en-US" altLang="en-US" sz="4800" dirty="0">
                <a:solidFill>
                  <a:schemeClr val="tx1"/>
                </a:solidFill>
              </a:rPr>
            </a:br>
            <a:r>
              <a:rPr lang="en-US" altLang="en-US" sz="4800" dirty="0">
                <a:solidFill>
                  <a:schemeClr val="tx1"/>
                </a:solidFill>
              </a:rPr>
              <a:t>write your 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73675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6985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Add your code </a:t>
            </a:r>
            <a:r>
              <a:rPr lang="en-US" altLang="zh-CN" sz="2000"/>
              <a:t> 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en-US" altLang="zh-CN" sz="2000" i="1"/>
              <a:t>     System.out.println(“Hola world!”);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endParaRPr lang="en-US" altLang="en-US" sz="20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53000" y="46482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8" name="Curved Connector 7"/>
          <p:cNvCxnSpPr>
            <a:stCxn id="9" idx="3"/>
            <a:endCxn id="7" idx="3"/>
          </p:cNvCxnSpPr>
          <p:nvPr/>
        </p:nvCxnSpPr>
        <p:spPr bwMode="auto">
          <a:xfrm flipH="1">
            <a:off x="5181600" y="2057400"/>
            <a:ext cx="228600" cy="2667000"/>
          </a:xfrm>
          <a:prstGeom prst="curvedConnector3">
            <a:avLst>
              <a:gd name="adj1" fmla="val -405556"/>
            </a:avLst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81600" y="19812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143000" y="4495800"/>
            <a:ext cx="4648200" cy="3810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123892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B8964A-3761-446B-BD80-436C9350B89A}" type="slidenum">
              <a:rPr lang="en-US" altLang="en-US" smtClean="0"/>
              <a:pPr eaLnBrk="1" hangingPunct="1"/>
              <a:t>90</a:t>
            </a:fld>
            <a:endParaRPr lang="en-US" alt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modifier:</a:t>
            </a:r>
            <a:r>
              <a:rPr lang="en-US" altLang="en-US"/>
              <a:t> </a:t>
            </a:r>
          </a:p>
        </p:txBody>
      </p:sp>
      <p:graphicFrame>
        <p:nvGraphicFramePr>
          <p:cNvPr id="87143" name="Group 10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144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modifier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keyword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accessible only within its package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accessible anywhere (if the class is also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private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accessible only within its class (or a class within its class)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(and not within a subclass)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protected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accessible only within its package and within subclasses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its class (that may be outside its package)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static or class method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not be overridden (redefined)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abstract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body provided for the method (must be overridden)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4207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B846B1-C9D0-4F4D-94D8-85DB1FE3B97A}" type="slidenum">
              <a:rPr lang="en-US" altLang="en-US" smtClean="0"/>
              <a:pPr eaLnBrk="1" hangingPunct="1"/>
              <a:t>91</a:t>
            </a:fld>
            <a:endParaRPr lang="en-US" alt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16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400" u="sng" dirty="0">
                <a:solidFill>
                  <a:schemeClr val="tx1">
                    <a:lumMod val="50000"/>
                  </a:schemeClr>
                </a:solidFill>
              </a:rPr>
              <a:t>passing of arguments: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467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argument is of a 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/>
              <a:t>primitive data type</a:t>
            </a:r>
            <a:r>
              <a:rPr lang="en-US" altLang="en-US" sz="2400" dirty="0"/>
              <a:t> (</a:t>
            </a:r>
            <a:r>
              <a:rPr lang="en-US" altLang="en-US" sz="2400" b="1" dirty="0" err="1"/>
              <a:t>int</a:t>
            </a:r>
            <a:r>
              <a:rPr lang="en-US" altLang="en-US" sz="2400" dirty="0"/>
              <a:t>, </a:t>
            </a:r>
            <a:r>
              <a:rPr lang="en-US" altLang="en-US" sz="2400" b="1" dirty="0"/>
              <a:t>double</a:t>
            </a:r>
            <a:r>
              <a:rPr lang="en-US" altLang="en-US" sz="2400" dirty="0"/>
              <a:t>, ...)    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endParaRPr lang="tr-TR" altLang="en-US" sz="24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itchFamily="2" charset="2"/>
              </a:rPr>
              <a:t></a:t>
            </a:r>
            <a:r>
              <a:rPr lang="en-US" altLang="en-US" sz="2400" dirty="0"/>
              <a:t> we directly pass its value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argument is of a 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/>
              <a:t>reference data type</a:t>
            </a:r>
            <a:r>
              <a:rPr lang="en-US" altLang="en-US" sz="2400" dirty="0"/>
              <a:t> (object, array,)    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itchFamily="2" charset="2"/>
              </a:rPr>
              <a:t></a:t>
            </a:r>
            <a:r>
              <a:rPr lang="en-US" altLang="en-US" sz="2400" dirty="0"/>
              <a:t> we implicitly pass the value of its reference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                                                                        </a:t>
            </a:r>
            <a:br>
              <a:rPr lang="en-US" altLang="en-US" sz="2400" dirty="0"/>
            </a:br>
            <a:r>
              <a:rPr lang="en-US" altLang="en-US" sz="2400" dirty="0"/>
              <a:t>we DO NOT have to specify that what we pass is the address (like in C)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6747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A40DF6-F6F6-4B1F-B79F-5FB07DF90A04}" type="slidenum">
              <a:rPr lang="en-US" altLang="en-US" smtClean="0"/>
              <a:pPr eaLnBrk="1" hangingPunct="1"/>
              <a:t>92</a:t>
            </a:fld>
            <a:endParaRPr lang="en-US" alt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400" i="1"/>
              <a:t>E</a:t>
            </a:r>
            <a:r>
              <a:rPr lang="en-US" altLang="en-US" sz="2400" i="1"/>
              <a:t>xample:</a:t>
            </a:r>
            <a:endParaRPr lang="en-US" altLang="en-US" sz="2400" b="1" i="1" u="sng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/>
              <a:t>Java</a:t>
            </a:r>
            <a:r>
              <a:rPr lang="en-US" altLang="en-US" sz="2400" b="1" u="sng"/>
              <a:t>:</a:t>
            </a:r>
            <a:r>
              <a:rPr lang="en-US" altLang="en-US" sz="2400"/>
              <a:t>					</a:t>
            </a:r>
            <a:r>
              <a:rPr lang="en-US" altLang="en-US" sz="2400" b="1" i="1" u="sng"/>
              <a:t>C</a:t>
            </a:r>
            <a:r>
              <a:rPr lang="en-US" altLang="en-US" sz="2400" b="1" u="sng"/>
              <a:t>: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Object a;		 </a:t>
            </a:r>
            <a:r>
              <a:rPr lang="tr-TR" altLang="en-US" sz="2400" b="1"/>
              <a:t>			</a:t>
            </a:r>
            <a:r>
              <a:rPr lang="en-US" altLang="en-US" sz="2400" b="1"/>
              <a:t>struct Object a;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. . . . . .                                                . . . . . .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method(a);				func(&amp;a);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. . . . . .                                                . . . . . .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void method(Object a)</a:t>
            </a:r>
            <a:r>
              <a:rPr lang="tr-TR" altLang="en-US" sz="2400" b="1"/>
              <a:t>     </a:t>
            </a:r>
            <a:r>
              <a:rPr lang="en-US" altLang="en-US" sz="2400" b="1"/>
              <a:t>void func(struct Object *pa)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{ </a:t>
            </a:r>
            <a:r>
              <a:rPr lang="en-US" altLang="en-US" sz="2400"/>
              <a:t>. . . . . .</a:t>
            </a:r>
            <a:r>
              <a:rPr lang="en-US" altLang="en-US" sz="2400" b="1"/>
              <a:t> }				          { </a:t>
            </a:r>
            <a:r>
              <a:rPr lang="en-US" altLang="en-US" sz="2400"/>
              <a:t>. . . . . .</a:t>
            </a:r>
            <a:r>
              <a:rPr lang="en-US" altLang="en-US" sz="2400" b="1"/>
              <a:t> }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br>
              <a:rPr lang="en-US" altLang="en-US" sz="2400"/>
            </a:b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749867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AF23C2-7092-4FA7-B5DA-CA279E8ECDEE}" type="slidenum">
              <a:rPr lang="en-US" altLang="en-US" smtClean="0"/>
              <a:pPr eaLnBrk="1" hangingPunct="1"/>
              <a:t>93</a:t>
            </a:fld>
            <a:endParaRPr lang="en-US" alt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43000" y="1143000"/>
            <a:ext cx="7467600" cy="38862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en-US" sz="1200">
              <a:latin typeface="Times New Roman" pitchFamily="18" charset="0"/>
            </a:endParaRP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Object a;</a:t>
            </a: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method(a);</a:t>
            </a: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System.out.println(a.x);      </a:t>
            </a:r>
            <a:r>
              <a:rPr lang="en-US" altLang="en-US" sz="2400" noProof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noProof="1">
                <a:latin typeface="Times New Roman" pitchFamily="18" charset="0"/>
              </a:rPr>
              <a:t>    prints  25</a:t>
            </a:r>
            <a:endParaRPr lang="en-US" altLang="en-US" sz="2400" b="1">
              <a:latin typeface="Times New Roman" pitchFamily="18" charset="0"/>
            </a:endParaRPr>
          </a:p>
          <a:p>
            <a:pPr lvl="1" eaLnBrk="1" hangingPunct="1"/>
            <a:endParaRPr lang="en-US" altLang="en-US" sz="2400" b="1">
              <a:latin typeface="Times New Roman" pitchFamily="18" charset="0"/>
            </a:endParaRPr>
          </a:p>
          <a:p>
            <a:pPr lvl="1" eaLnBrk="1" hangingPunct="1"/>
            <a:r>
              <a:rPr lang="en-US" altLang="en-US" sz="2400">
                <a:latin typeface="Times New Roman" pitchFamily="18" charset="0"/>
              </a:rPr>
              <a:t>. . . . . .</a:t>
            </a:r>
          </a:p>
          <a:p>
            <a:pPr lvl="1" eaLnBrk="1" hangingPunct="1"/>
            <a:endParaRPr lang="en-US" altLang="en-US" sz="2400" b="1">
              <a:latin typeface="Times New Roman" pitchFamily="18" charset="0"/>
            </a:endParaRP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void method(Object x)</a:t>
            </a: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{  x.a = 25;  }</a:t>
            </a:r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676400" y="5334000"/>
            <a:ext cx="578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we DO NOT recopy the whole object, array or string!</a:t>
            </a:r>
          </a:p>
        </p:txBody>
      </p:sp>
    </p:spTree>
    <p:extLst>
      <p:ext uri="{BB962C8B-B14F-4D97-AF65-F5344CB8AC3E}">
        <p14:creationId xmlns:p14="http://schemas.microsoft.com/office/powerpoint/2010/main" val="10554022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Passing Primitive Types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1800"/>
              <a:t>public static void tryPrimitives(int i, double f, char c, boolean test)   {    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 i += 10;    //This is legal, but the new values     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c = 'z';    //won't be seen outside tryPrimitives.     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if(test</a:t>
            </a:r>
            <a:r>
              <a:rPr lang="tr-TR" altLang="en-US" sz="1800"/>
              <a:t>==false</a:t>
            </a:r>
            <a:r>
              <a:rPr lang="en-US" altLang="en-US" sz="1800"/>
              <a:t>)    test = false;     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else        test = true;     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f = 1.5;   }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86868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If </a:t>
            </a:r>
            <a:r>
              <a:rPr lang="en-US" altLang="en-US" dirty="0" err="1"/>
              <a:t>tryPrimitives</a:t>
            </a:r>
            <a:r>
              <a:rPr lang="en-US" altLang="en-US" dirty="0"/>
              <a:t> is called within the following code, what will the final print statement produce?    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 </a:t>
            </a:r>
            <a:r>
              <a:rPr lang="en-US" altLang="en-US" dirty="0" err="1"/>
              <a:t>int</a:t>
            </a:r>
            <a:r>
              <a:rPr lang="en-US" altLang="en-US" dirty="0"/>
              <a:t> ii = 1;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double </a:t>
            </a:r>
            <a:r>
              <a:rPr lang="en-US" altLang="en-US" dirty="0" err="1"/>
              <a:t>ff</a:t>
            </a:r>
            <a:r>
              <a:rPr lang="en-US" altLang="en-US" dirty="0"/>
              <a:t> = 1.0;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char cc = 'a';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boolean</a:t>
            </a:r>
            <a:r>
              <a:rPr lang="en-US" altLang="en-US" dirty="0"/>
              <a:t> bb = false;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// Try to change the values of these primitives:    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tryPrimitives</a:t>
            </a:r>
            <a:r>
              <a:rPr lang="en-US" altLang="en-US" dirty="0"/>
              <a:t>(ii, </a:t>
            </a:r>
            <a:r>
              <a:rPr lang="en-US" altLang="en-US" dirty="0" err="1"/>
              <a:t>ff</a:t>
            </a:r>
            <a:r>
              <a:rPr lang="en-US" altLang="en-US" dirty="0"/>
              <a:t>, cc, bb);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System.out.println</a:t>
            </a:r>
            <a:r>
              <a:rPr lang="en-US" altLang="en-US" dirty="0"/>
              <a:t>("ii = " + ii + ", </a:t>
            </a:r>
            <a:r>
              <a:rPr lang="en-US" altLang="en-US" dirty="0" err="1"/>
              <a:t>ff</a:t>
            </a:r>
            <a:r>
              <a:rPr lang="en-US" altLang="en-US" dirty="0"/>
              <a:t> = " + </a:t>
            </a:r>
            <a:r>
              <a:rPr lang="en-US" altLang="en-US" dirty="0" err="1"/>
              <a:t>ff</a:t>
            </a:r>
            <a:r>
              <a:rPr lang="en-US" altLang="en-US" dirty="0"/>
              <a:t> +", cc = " + cc + ", bb = " + bb);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114800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9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2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1143000"/>
          </a:xfrm>
        </p:spPr>
        <p:txBody>
          <a:bodyPr/>
          <a:lstStyle/>
          <a:p>
            <a:pPr eaLnBrk="1" hangingPunct="1"/>
            <a:r>
              <a:rPr lang="tr-TR" altLang="en-US" dirty="0">
                <a:solidFill>
                  <a:schemeClr val="tx1">
                    <a:lumMod val="50000"/>
                  </a:schemeClr>
                </a:solidFill>
              </a:rPr>
              <a:t>Return Values</a:t>
            </a:r>
            <a:endParaRPr lang="en-US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public static int power(int a, int b)   {    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en-US" altLang="en-US"/>
              <a:t>int i;     int total = 1;    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en-US" altLang="en-US"/>
              <a:t>for(i = 0; i &lt; b; i++)      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tr-TR" altLang="en-US"/>
              <a:t>       </a:t>
            </a:r>
            <a:r>
              <a:rPr lang="en-US" altLang="en-US"/>
              <a:t>total = total * a;    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en-US" altLang="en-US"/>
              <a:t>return total;   } </a:t>
            </a:r>
          </a:p>
        </p:txBody>
      </p:sp>
      <p:sp>
        <p:nvSpPr>
          <p:cNvPr id="92166" name="Text Box 4"/>
          <p:cNvSpPr txBox="1">
            <a:spLocks noChangeArrowheads="1"/>
          </p:cNvSpPr>
          <p:nvPr/>
        </p:nvSpPr>
        <p:spPr bwMode="auto">
          <a:xfrm>
            <a:off x="304800" y="4267200"/>
            <a:ext cx="8686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Now when we call the method power, number gets assigned the value that power returns.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int</a:t>
            </a:r>
            <a:r>
              <a:rPr lang="en-US" altLang="en-US" dirty="0"/>
              <a:t> number = 2;     </a:t>
            </a:r>
            <a:r>
              <a:rPr lang="en-US" altLang="en-US" dirty="0" err="1"/>
              <a:t>int</a:t>
            </a:r>
            <a:r>
              <a:rPr lang="en-US" altLang="en-US" dirty="0"/>
              <a:t> exponent = 4;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number = power(number, exponent);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System.out.println</a:t>
            </a:r>
            <a:r>
              <a:rPr lang="en-US" altLang="en-US" dirty="0"/>
              <a:t>("New value of number is " + number);</a:t>
            </a:r>
          </a:p>
        </p:txBody>
      </p:sp>
    </p:spTree>
    <p:extLst>
      <p:ext uri="{BB962C8B-B14F-4D97-AF65-F5344CB8AC3E}">
        <p14:creationId xmlns:p14="http://schemas.microsoft.com/office/powerpoint/2010/main" val="11229219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654E36-C548-4938-8D8C-CE669019EA94}" type="slidenum">
              <a:rPr lang="en-US" altLang="en-US" smtClean="0"/>
              <a:pPr eaLnBrk="1" hangingPunct="1"/>
              <a:t>96</a:t>
            </a:fld>
            <a:endParaRPr lang="en-US" alt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763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en-US" b="1" u="sng" dirty="0"/>
              <a:t>Example 1: </a:t>
            </a:r>
            <a:r>
              <a:rPr lang="en-US" altLang="en-US" b="1" u="sng" dirty="0"/>
              <a:t>Will the values from main be changed after being sent to this method??</a:t>
            </a:r>
            <a:r>
              <a:rPr lang="en-US" altLang="en-US" dirty="0"/>
              <a:t> </a:t>
            </a:r>
            <a:endParaRPr lang="tr-TR" altLang="en-US" b="1" u="sng" dirty="0"/>
          </a:p>
          <a:p>
            <a:pPr eaLnBrk="1" hangingPunct="1"/>
            <a:endParaRPr lang="tr-TR" altLang="en-US" dirty="0"/>
          </a:p>
          <a:p>
            <a:pPr eaLnBrk="1" hangingPunct="1"/>
            <a:r>
              <a:rPr lang="en-US" altLang="en-US" dirty="0" err="1"/>
              <a:t>int</a:t>
            </a:r>
            <a:r>
              <a:rPr lang="en-US" altLang="en-US" dirty="0"/>
              <a:t> </a:t>
            </a:r>
            <a:r>
              <a:rPr lang="en-US" altLang="en-US" dirty="0" err="1"/>
              <a:t>num</a:t>
            </a:r>
            <a:r>
              <a:rPr lang="en-US" altLang="en-US" dirty="0"/>
              <a:t> = 10;</a:t>
            </a:r>
            <a:br>
              <a:rPr lang="en-US" altLang="en-US" dirty="0"/>
            </a:br>
            <a:r>
              <a:rPr lang="en-US" altLang="en-US" dirty="0"/>
              <a:t>double decimal = 5.4;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NumberManeuvers</a:t>
            </a:r>
            <a:r>
              <a:rPr lang="en-US" altLang="en-US" dirty="0"/>
              <a:t>(</a:t>
            </a:r>
            <a:r>
              <a:rPr lang="en-US" altLang="en-US" dirty="0" err="1"/>
              <a:t>num</a:t>
            </a:r>
            <a:r>
              <a:rPr lang="en-US" altLang="en-US" dirty="0"/>
              <a:t>, decimal);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System.out.println</a:t>
            </a:r>
            <a:r>
              <a:rPr lang="en-US" altLang="en-US" dirty="0"/>
              <a:t>("</a:t>
            </a:r>
            <a:r>
              <a:rPr lang="en-US" altLang="en-US" dirty="0" err="1"/>
              <a:t>num</a:t>
            </a:r>
            <a:r>
              <a:rPr lang="en-US" altLang="en-US" dirty="0"/>
              <a:t> = " + </a:t>
            </a:r>
            <a:r>
              <a:rPr lang="en-US" altLang="en-US" dirty="0" err="1"/>
              <a:t>num</a:t>
            </a:r>
            <a:r>
              <a:rPr lang="en-US" altLang="en-US" dirty="0"/>
              <a:t> + "and</a:t>
            </a:r>
            <a:r>
              <a:rPr lang="tr-TR" altLang="en-US" dirty="0"/>
              <a:t> </a:t>
            </a:r>
            <a:r>
              <a:rPr lang="en-US" altLang="en-US" dirty="0"/>
              <a:t>decimal  = " + decimal);</a:t>
            </a:r>
            <a:endParaRPr lang="en-US" altLang="en-US" b="1" dirty="0"/>
          </a:p>
          <a:p>
            <a:pPr eaLnBrk="1" hangingPunct="1"/>
            <a:r>
              <a:rPr lang="en-US" altLang="en-US" dirty="0"/>
              <a:t>----------------------------------------------------------------</a:t>
            </a:r>
            <a:endParaRPr lang="tr-TR" altLang="en-US" dirty="0"/>
          </a:p>
          <a:p>
            <a:pPr eaLnBrk="1" hangingPunct="1"/>
            <a:r>
              <a:rPr lang="en-US" altLang="en-US" dirty="0"/>
              <a:t>public static void </a:t>
            </a:r>
            <a:r>
              <a:rPr lang="en-US" altLang="en-US" dirty="0" err="1"/>
              <a:t>NumberManeuvers</a:t>
            </a:r>
            <a:r>
              <a:rPr lang="en-US" altLang="en-US" dirty="0"/>
              <a:t>(</a:t>
            </a:r>
            <a:r>
              <a:rPr lang="en-US" altLang="en-US" dirty="0" err="1"/>
              <a:t>int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, double j) {     if (</a:t>
            </a:r>
            <a:r>
              <a:rPr lang="en-US" altLang="en-US" dirty="0" err="1"/>
              <a:t>i</a:t>
            </a:r>
            <a:r>
              <a:rPr lang="en-US" altLang="en-US" dirty="0"/>
              <a:t> == 10)       </a:t>
            </a:r>
            <a:endParaRPr lang="tr-TR" altLang="en-US" dirty="0"/>
          </a:p>
          <a:p>
            <a:pPr eaLnBrk="1" hangingPunct="1"/>
            <a:r>
              <a:rPr lang="tr-TR" altLang="en-US" dirty="0"/>
              <a:t>							</a:t>
            </a:r>
            <a:r>
              <a:rPr lang="en-US" altLang="en-US" dirty="0"/>
              <a:t>j = 6.2;     </a:t>
            </a:r>
            <a:endParaRPr lang="tr-TR" altLang="en-US" dirty="0"/>
          </a:p>
          <a:p>
            <a:pPr eaLnBrk="1" hangingPunct="1"/>
            <a:r>
              <a:rPr lang="tr-TR" altLang="en-US" dirty="0"/>
              <a:t>						  </a:t>
            </a:r>
            <a:r>
              <a:rPr lang="en-US" altLang="en-US" dirty="0" err="1"/>
              <a:t>i</a:t>
            </a:r>
            <a:r>
              <a:rPr lang="en-US" altLang="en-US" dirty="0"/>
              <a:t> = 12; }</a:t>
            </a:r>
            <a:endParaRPr lang="en-US" altLang="en-US" b="1" dirty="0"/>
          </a:p>
          <a:p>
            <a:pPr eaLnBrk="1" hangingPunct="1"/>
            <a:endParaRPr lang="tr-TR" altLang="en-US" b="1" dirty="0"/>
          </a:p>
          <a:p>
            <a:pPr eaLnBrk="1" hangingPunct="1"/>
            <a:endParaRPr lang="tr-TR" altLang="en-US" b="1" dirty="0"/>
          </a:p>
          <a:p>
            <a:pPr eaLnBrk="1" hangingPunct="1"/>
            <a:r>
              <a:rPr lang="en-US" altLang="en-US" b="1" dirty="0"/>
              <a:t>// ANSWER: In this case, NO. The output will be: </a:t>
            </a:r>
            <a:r>
              <a:rPr lang="en-US" altLang="en-US" b="1" dirty="0" err="1"/>
              <a:t>num</a:t>
            </a:r>
            <a:r>
              <a:rPr lang="en-US" altLang="en-US" b="1" dirty="0"/>
              <a:t> = 10 and decimal = 5.4</a:t>
            </a:r>
          </a:p>
        </p:txBody>
      </p:sp>
    </p:spTree>
    <p:extLst>
      <p:ext uri="{BB962C8B-B14F-4D97-AF65-F5344CB8AC3E}">
        <p14:creationId xmlns:p14="http://schemas.microsoft.com/office/powerpoint/2010/main" val="15592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B8E985-171A-4F0C-8FC1-DC7C473AAFDE}" type="slidenum">
              <a:rPr lang="en-US" altLang="en-US" smtClean="0"/>
              <a:pPr eaLnBrk="1" hangingPunct="1"/>
              <a:t>97</a:t>
            </a:fld>
            <a:endParaRPr lang="en-US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73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/>
              <a:t>Example 2: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int a = 2, b = </a:t>
            </a:r>
            <a:r>
              <a:rPr lang="tr-TR" altLang="en-US"/>
              <a:t>7</a:t>
            </a:r>
            <a:r>
              <a:rPr lang="en-US" altLang="en-US"/>
              <a:t>, c = 4, answer = 2;</a:t>
            </a:r>
            <a:br>
              <a:rPr lang="en-US" altLang="en-US"/>
            </a:br>
            <a:r>
              <a:rPr lang="en-US" altLang="en-US"/>
              <a:t>answer = discriminant(a, b, c);</a:t>
            </a:r>
            <a:br>
              <a:rPr lang="en-US" altLang="en-US"/>
            </a:br>
            <a:r>
              <a:rPr lang="en-US" altLang="en-US" sz="2400"/>
              <a:t>System.out.println("The discriminant is " + answer);</a:t>
            </a:r>
            <a:br>
              <a:rPr lang="en-US" altLang="en-US" sz="2400"/>
            </a:br>
            <a:r>
              <a:rPr lang="en-US" altLang="en-US"/>
              <a:t>------------------------------------------------------------</a:t>
            </a:r>
            <a:br>
              <a:rPr lang="en-US" altLang="en-US"/>
            </a:br>
            <a:r>
              <a:rPr lang="en-US" altLang="en-US"/>
              <a:t>public static int discriminant(int x, int y, int z)</a:t>
            </a:r>
            <a:br>
              <a:rPr lang="en-US" altLang="en-US"/>
            </a:br>
            <a:r>
              <a:rPr lang="en-US" altLang="en-US"/>
              <a:t>{</a:t>
            </a:r>
            <a:br>
              <a:rPr lang="en-US" altLang="en-US"/>
            </a:br>
            <a:r>
              <a:rPr lang="en-US" altLang="en-US"/>
              <a:t>    int disc;</a:t>
            </a:r>
            <a:br>
              <a:rPr lang="en-US" altLang="en-US"/>
            </a:br>
            <a:r>
              <a:rPr lang="en-US" altLang="en-US"/>
              <a:t>    disc = y*y - 4*x*z;</a:t>
            </a:r>
            <a:br>
              <a:rPr lang="en-US" altLang="en-US"/>
            </a:br>
            <a:r>
              <a:rPr lang="en-US" altLang="en-US"/>
              <a:t>    return disc;</a:t>
            </a:r>
            <a:br>
              <a:rPr lang="en-US" altLang="en-US"/>
            </a:br>
            <a:r>
              <a:rPr lang="en-US" altLang="en-US"/>
              <a:t>} </a:t>
            </a:r>
            <a:endParaRPr lang="tr-TR" altLang="en-US"/>
          </a:p>
          <a:p>
            <a:pPr eaLnBrk="1" hangingPunct="1">
              <a:lnSpc>
                <a:spcPct val="90000"/>
              </a:lnSpc>
            </a:pPr>
            <a:r>
              <a:rPr lang="tr-TR" altLang="en-US"/>
              <a:t>answer will be 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210472-B37B-4140-8E4D-FB9BD86F8CCE}" type="slidenum">
              <a:rPr lang="en-US" altLang="en-US" smtClean="0"/>
              <a:pPr eaLnBrk="1" hangingPunct="1"/>
              <a:t>98</a:t>
            </a:fld>
            <a:endParaRPr lang="en-US" alt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73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/>
              <a:t>Example 3.</a:t>
            </a:r>
          </a:p>
          <a:p>
            <a:pPr eaLnBrk="1" hangingPunct="1">
              <a:lnSpc>
                <a:spcPct val="90000"/>
              </a:lnSpc>
            </a:pPr>
            <a:endParaRPr lang="tr-TR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String dog = "My dog has fleas."</a:t>
            </a:r>
            <a:br>
              <a:rPr lang="en-US" altLang="en-US"/>
            </a:br>
            <a:r>
              <a:rPr lang="en-US" altLang="en-US"/>
              <a:t>dog = SpeciesChange(dog);</a:t>
            </a:r>
            <a:br>
              <a:rPr lang="en-US" altLang="en-US"/>
            </a:br>
            <a:r>
              <a:rPr lang="en-US" altLang="en-US"/>
              <a:t>System.out.println(dog);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public static String SpeciesChange(String pet)</a:t>
            </a:r>
            <a:br>
              <a:rPr lang="en-US" altLang="en-US"/>
            </a:br>
            <a:r>
              <a:rPr lang="en-US" altLang="en-US"/>
              <a:t>{</a:t>
            </a:r>
            <a:br>
              <a:rPr lang="en-US" altLang="en-US"/>
            </a:br>
            <a:r>
              <a:rPr lang="en-US" altLang="en-US"/>
              <a:t>    pet = "My cat has fleas.";</a:t>
            </a:r>
            <a:br>
              <a:rPr lang="en-US" altLang="en-US"/>
            </a:br>
            <a:r>
              <a:rPr lang="en-US" altLang="en-US"/>
              <a:t>    return (pet);</a:t>
            </a:r>
            <a:br>
              <a:rPr lang="en-US" altLang="en-US"/>
            </a:br>
            <a:r>
              <a:rPr lang="en-US" altLang="en-US"/>
              <a:t>} </a:t>
            </a:r>
            <a:endParaRPr lang="tr-TR" altLang="en-US"/>
          </a:p>
          <a:p>
            <a:pPr eaLnBrk="1" hangingPunct="1">
              <a:lnSpc>
                <a:spcPct val="90000"/>
              </a:lnSpc>
            </a:pPr>
            <a:r>
              <a:rPr lang="tr-TR" altLang="en-US"/>
              <a:t>Pet will be My cat has fleas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B36097-0697-42D2-8B58-F63548384452}" type="slidenum">
              <a:rPr lang="en-US" altLang="en-US" smtClean="0"/>
              <a:pPr eaLnBrk="1" hangingPunct="1"/>
              <a:t>99</a:t>
            </a:fld>
            <a:endParaRPr lang="en-US" alt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239000" cy="1143000"/>
          </a:xfrm>
        </p:spPr>
        <p:txBody>
          <a:bodyPr/>
          <a:lstStyle/>
          <a:p>
            <a:pPr eaLnBrk="1" hangingPunct="1"/>
            <a:r>
              <a:rPr lang="tr-TR" altLang="en-US" dirty="0">
                <a:solidFill>
                  <a:schemeClr val="tx1">
                    <a:lumMod val="50000"/>
                  </a:schemeClr>
                </a:solidFill>
              </a:rPr>
              <a:t>Example</a:t>
            </a:r>
            <a:endParaRPr lang="en-US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public static void tryString(String s)   {     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	</a:t>
            </a:r>
            <a:r>
              <a:rPr lang="en-US" altLang="en-US"/>
              <a:t>s = "a different string";   }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When the following code is executed, what does the print statement</a:t>
            </a:r>
            <a:r>
              <a:rPr lang="tr-TR" altLang="en-US"/>
              <a:t> </a:t>
            </a:r>
            <a:r>
              <a:rPr lang="en-US" altLang="en-US"/>
              <a:t>produce?     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   </a:t>
            </a:r>
            <a:r>
              <a:rPr lang="en-US" altLang="en-US"/>
              <a:t>String str = "This is a string literal.";     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   </a:t>
            </a:r>
            <a:r>
              <a:rPr lang="en-US" altLang="en-US"/>
              <a:t>tryString(str);     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   </a:t>
            </a:r>
            <a:r>
              <a:rPr lang="en-US" altLang="en-US"/>
              <a:t>System.out.println("str = " + str);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600200" y="60960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str</a:t>
            </a:r>
            <a:r>
              <a:rPr lang="en-US" altLang="en-US" dirty="0"/>
              <a:t> = "This is a string literal."; </a:t>
            </a:r>
          </a:p>
        </p:txBody>
      </p:sp>
    </p:spTree>
    <p:extLst>
      <p:ext uri="{BB962C8B-B14F-4D97-AF65-F5344CB8AC3E}">
        <p14:creationId xmlns:p14="http://schemas.microsoft.com/office/powerpoint/2010/main" val="27129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9.824"/>
  <p:tag name="TIMELINE" val="1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6.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8.784"/>
  <p:tag name="TIMELINE" val="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1.824"/>
  <p:tag name="TIMELINE" val="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.912"/>
  <p:tag name="TIMELINE" val="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.6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3.968"/>
  <p:tag name="TIMELINE" val="5.6/7.1/18.6/21.4/22.7/31.8/33.1/3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2.1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6.4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3.7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EE0857-1D98-40A6-9DCC-4DE1696BE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84E30-02D7-489E-BA79-1F976B49E32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8A601CE-8B92-4075-8470-0DC2F1453B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882</TotalTime>
  <Words>14247</Words>
  <Application>Microsoft Office PowerPoint</Application>
  <PresentationFormat>On-screen Show (4:3)</PresentationFormat>
  <Paragraphs>2229</Paragraphs>
  <Slides>195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195</vt:i4>
      </vt:variant>
    </vt:vector>
  </HeadingPairs>
  <TitlesOfParts>
    <vt:vector size="212" baseType="lpstr">
      <vt:lpstr>Arial</vt:lpstr>
      <vt:lpstr>Calibri</vt:lpstr>
      <vt:lpstr>Comic Sans MS</vt:lpstr>
      <vt:lpstr>Courier</vt:lpstr>
      <vt:lpstr>Courier New</vt:lpstr>
      <vt:lpstr>Garamond</vt:lpstr>
      <vt:lpstr>Gill Sans</vt:lpstr>
      <vt:lpstr>Monotype Sorts</vt:lpstr>
      <vt:lpstr>MyriaMM_700 BD 600 NO</vt:lpstr>
      <vt:lpstr>Tahoma</vt:lpstr>
      <vt:lpstr>Times</vt:lpstr>
      <vt:lpstr>Times New Roman</vt:lpstr>
      <vt:lpstr>Verdana</vt:lpstr>
      <vt:lpstr>Wingdings</vt:lpstr>
      <vt:lpstr>Thermal</vt:lpstr>
      <vt:lpstr>Picture</vt:lpstr>
      <vt:lpstr>Microsoft Word Picture</vt:lpstr>
      <vt:lpstr>Java Review  CMSE419</vt:lpstr>
      <vt:lpstr>Java</vt:lpstr>
      <vt:lpstr>How it works…!</vt:lpstr>
      <vt:lpstr>Getting and using java</vt:lpstr>
      <vt:lpstr>Compile and run an application</vt:lpstr>
      <vt:lpstr>Hola World!</vt:lpstr>
      <vt:lpstr>HolaWorld in Eclipse –  create a new project </vt:lpstr>
      <vt:lpstr>HolaWorld in Eclipse –  add a new class </vt:lpstr>
      <vt:lpstr>HolaWorld in Eclipse –  write your code</vt:lpstr>
      <vt:lpstr>HolaWorld in Eclipse –  run your program</vt:lpstr>
      <vt:lpstr>Object-Oriented</vt:lpstr>
      <vt:lpstr>The three principles of OOP</vt:lpstr>
      <vt:lpstr>About class</vt:lpstr>
      <vt:lpstr>What is an object?</vt:lpstr>
      <vt:lpstr>What does it mean to create an object?</vt:lpstr>
      <vt:lpstr>PowerPoint Presentation</vt:lpstr>
      <vt:lpstr>Class Person: definition</vt:lpstr>
      <vt:lpstr>Class Person: usage</vt:lpstr>
      <vt:lpstr>Class Person: reference</vt:lpstr>
      <vt:lpstr>Reference</vt:lpstr>
      <vt:lpstr>Primitive types</vt:lpstr>
      <vt:lpstr>Reference vs. primitive</vt:lpstr>
      <vt:lpstr>Copy</vt:lpstr>
      <vt:lpstr>PowerPoint Presentation</vt:lpstr>
      <vt:lpstr>Access control</vt:lpstr>
      <vt:lpstr>PowerPoint Presentation</vt:lpstr>
      <vt:lpstr>The static keyword</vt:lpstr>
      <vt:lpstr>PowerPoint Presentation</vt:lpstr>
      <vt:lpstr>Declaring Variables</vt:lpstr>
      <vt:lpstr>Declaring and Initializing in One Step</vt:lpstr>
      <vt:lpstr>PowerPoint Presentation</vt:lpstr>
      <vt:lpstr>Character Type - char</vt:lpstr>
      <vt:lpstr>Escape Sequences</vt:lpstr>
      <vt:lpstr>Assignments Between Different Types</vt:lpstr>
      <vt:lpstr>PowerPoint Presentation</vt:lpstr>
      <vt:lpstr>Constants</vt:lpstr>
      <vt:lpstr>Reference data types</vt:lpstr>
      <vt:lpstr>Object and Reference Variables</vt:lpstr>
      <vt:lpstr>String Basics</vt:lpstr>
      <vt:lpstr>String Methods</vt:lpstr>
      <vt:lpstr>String Methods</vt:lpstr>
      <vt:lpstr>PowerPoint Presentation</vt:lpstr>
      <vt:lpstr>garbage collection:</vt:lpstr>
      <vt:lpstr>PowerPoint Presentation</vt:lpstr>
      <vt:lpstr>Order of Precedence</vt:lpstr>
      <vt:lpstr>Expressions</vt:lpstr>
      <vt:lpstr>Integral Expressions</vt:lpstr>
      <vt:lpstr>Floating-Point Expressions</vt:lpstr>
      <vt:lpstr>Mixed Expressions</vt:lpstr>
      <vt:lpstr>Type Conversion (Casting)</vt:lpstr>
      <vt:lpstr>boolean expression: </vt:lpstr>
      <vt:lpstr>PowerPoint Presentation</vt:lpstr>
      <vt:lpstr>PowerPoint Presentation</vt:lpstr>
      <vt:lpstr>PowerPoint Presentation</vt:lpstr>
      <vt:lpstr>Control Structures</vt:lpstr>
      <vt:lpstr>PowerPoint Presentation</vt:lpstr>
      <vt:lpstr>Relational Operators</vt:lpstr>
      <vt:lpstr>conditional constructs:</vt:lpstr>
      <vt:lpstr>PowerPoint Presentation</vt:lpstr>
      <vt:lpstr>Compound (Block of) Statements</vt:lpstr>
      <vt:lpstr>Compound (Block of) Statements</vt:lpstr>
      <vt:lpstr>PowerPoint Presentation</vt:lpstr>
      <vt:lpstr>PowerPoint Presentation</vt:lpstr>
      <vt:lpstr>PowerPoint Presentation</vt:lpstr>
      <vt:lpstr>PowerPoint Presentation</vt:lpstr>
      <vt:lpstr>switch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constructs: </vt:lpstr>
      <vt:lpstr>Input and Output </vt:lpstr>
      <vt:lpstr>Input – the Scanner Class</vt:lpstr>
      <vt:lpstr>Input – the Scanner Class</vt:lpstr>
      <vt:lpstr>Input – the Scanner Class</vt:lpstr>
      <vt:lpstr>Input – the Scanner Class</vt:lpstr>
      <vt:lpstr>Input – the Scanner Class</vt:lpstr>
      <vt:lpstr>PowerPoint Presentation</vt:lpstr>
      <vt:lpstr>PowerPoint Presentation</vt:lpstr>
      <vt:lpstr>Methods and passing of arguments </vt:lpstr>
      <vt:lpstr>Creating a Method:</vt:lpstr>
      <vt:lpstr>PowerPoint Presentation</vt:lpstr>
      <vt:lpstr>method returning nothing:</vt:lpstr>
      <vt:lpstr>method returning value:</vt:lpstr>
      <vt:lpstr>modifier: </vt:lpstr>
      <vt:lpstr>passing of arguments:</vt:lpstr>
      <vt:lpstr>PowerPoint Presentation</vt:lpstr>
      <vt:lpstr>PowerPoint Presentation</vt:lpstr>
      <vt:lpstr>Passing Primitive Types </vt:lpstr>
      <vt:lpstr>Return Values</vt:lpstr>
      <vt:lpstr>PowerPoint Presentation</vt:lpstr>
      <vt:lpstr>PowerPoint Presentation</vt:lpstr>
      <vt:lpstr>PowerPoint Presentation</vt:lpstr>
      <vt:lpstr>Example</vt:lpstr>
      <vt:lpstr>PowerPoint Presentation</vt:lpstr>
      <vt:lpstr>Passing Parameters</vt:lpstr>
      <vt:lpstr>Example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CAUTION</vt:lpstr>
      <vt:lpstr>Reuse Methods from Other Classes</vt:lpstr>
      <vt:lpstr>Pass by Value</vt:lpstr>
      <vt:lpstr>Pass by Value, cont.</vt:lpstr>
      <vt:lpstr>Overloading Methods</vt:lpstr>
      <vt:lpstr>Example</vt:lpstr>
      <vt:lpstr>Ambiguous Invocation</vt:lpstr>
      <vt:lpstr>Ambiguous Invocation</vt:lpstr>
      <vt:lpstr>Scope of Local Variables</vt:lpstr>
      <vt:lpstr>Scope of Local Variables, cont.</vt:lpstr>
      <vt:lpstr>Scope of Local Variables, cont.</vt:lpstr>
      <vt:lpstr>PowerPoint Presentation</vt:lpstr>
      <vt:lpstr>What is an Array</vt:lpstr>
      <vt:lpstr>Arrays</vt:lpstr>
      <vt:lpstr>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Arrays of Primitive Data Types</vt:lpstr>
      <vt:lpstr>Examples</vt:lpstr>
      <vt:lpstr>Accessing Individual Elements</vt:lpstr>
      <vt:lpstr>Array Processing – Sample1</vt:lpstr>
      <vt:lpstr>PowerPoint Presentation</vt:lpstr>
      <vt:lpstr>Array Processing – Sample 2</vt:lpstr>
      <vt:lpstr>Array Initialization</vt:lpstr>
      <vt:lpstr>Variable-size Declaration</vt:lpstr>
      <vt:lpstr>Passing Arrays to Methods</vt:lpstr>
      <vt:lpstr>Passing Arrays to Methods - 1</vt:lpstr>
      <vt:lpstr>Passing Arrays to Methods - 2</vt:lpstr>
      <vt:lpstr>Passing Arrays to Methods - 3</vt:lpstr>
      <vt:lpstr>Passing Arrays to Methods - 4</vt:lpstr>
      <vt:lpstr>Returning Arrays from Methods (cont’d)</vt:lpstr>
      <vt:lpstr>PowerPoint Presentation</vt:lpstr>
      <vt:lpstr>multi-dimensional arrays:</vt:lpstr>
      <vt:lpstr>Two-Dimensional Arrays</vt:lpstr>
      <vt:lpstr>Declaring and Creating a 2-D Array</vt:lpstr>
      <vt:lpstr>Accessing an Element</vt:lpstr>
      <vt:lpstr>Sample 2-D Array Processing</vt:lpstr>
      <vt:lpstr>Java Implementation of 2-D Arrays</vt:lpstr>
      <vt:lpstr>Two-Dimensional Arrays</vt:lpstr>
      <vt:lpstr>PowerPoint Presentation</vt:lpstr>
      <vt:lpstr>PowerPoint Presentation</vt:lpstr>
      <vt:lpstr>examples: </vt:lpstr>
      <vt:lpstr>PowerPoint Presentation</vt:lpstr>
      <vt:lpstr>PowerPoint Presentation</vt:lpstr>
      <vt:lpstr>Strings</vt:lpstr>
      <vt:lpstr>PowerPoint Presentation</vt:lpstr>
      <vt:lpstr>PowerPoint Presentation</vt:lpstr>
      <vt:lpstr>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method</vt:lpstr>
      <vt:lpstr>example:</vt:lpstr>
      <vt:lpstr>Supplemental reading</vt:lpstr>
      <vt:lpstr>Collections</vt:lpstr>
      <vt:lpstr>Java collection framework</vt:lpstr>
      <vt:lpstr>Lists</vt:lpstr>
      <vt:lpstr>Idea of a list</vt:lpstr>
      <vt:lpstr>ArrayList methods</vt:lpstr>
      <vt:lpstr>ArrayList methods 2</vt:lpstr>
      <vt:lpstr>Type Parameters (Generics)</vt:lpstr>
      <vt:lpstr>Learning about classes</vt:lpstr>
      <vt:lpstr>ArrayList vs. array</vt:lpstr>
      <vt:lpstr>ArrayList vs. array 2</vt:lpstr>
      <vt:lpstr>Exercise, revisited</vt:lpstr>
      <vt:lpstr>Exercise solution (partial)</vt:lpstr>
      <vt:lpstr>ArrayList as parameter</vt:lpstr>
      <vt:lpstr>ArrayList of primitives?</vt:lpstr>
      <vt:lpstr>Wrapper classes</vt:lpstr>
      <vt:lpstr>Exercise</vt:lpstr>
      <vt:lpstr>Exercise solution (partial)</vt:lpstr>
      <vt:lpstr>Other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Review  CMPE419</dc:title>
  <dc:creator>PC</dc:creator>
  <cp:lastModifiedBy>Ahmet UNVEREN</cp:lastModifiedBy>
  <cp:revision>43</cp:revision>
  <dcterms:created xsi:type="dcterms:W3CDTF">2015-03-16T12:04:31Z</dcterms:created>
  <dcterms:modified xsi:type="dcterms:W3CDTF">2021-03-07T14:47:36Z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