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2" r:id="rId3"/>
    <p:sldId id="257" r:id="rId4"/>
    <p:sldId id="260" r:id="rId5"/>
    <p:sldId id="259" r:id="rId6"/>
    <p:sldId id="275" r:id="rId7"/>
    <p:sldId id="274" r:id="rId8"/>
    <p:sldId id="273" r:id="rId9"/>
    <p:sldId id="276" r:id="rId10"/>
    <p:sldId id="280" r:id="rId11"/>
    <p:sldId id="277" r:id="rId12"/>
    <p:sldId id="264" r:id="rId13"/>
    <p:sldId id="265" r:id="rId14"/>
    <p:sldId id="266" r:id="rId15"/>
    <p:sldId id="267" r:id="rId16"/>
    <p:sldId id="268" r:id="rId17"/>
    <p:sldId id="269" r:id="rId18"/>
    <p:sldId id="270" r:id="rId19"/>
    <p:sldId id="271" r:id="rId20"/>
    <p:sldId id="278" r:id="rId21"/>
    <p:sldId id="279" r:id="rId22"/>
    <p:sldId id="281" r:id="rId23"/>
    <p:sldId id="282"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3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D1E5D-2D0D-4956-99CC-770C55CF49CD}" type="datetimeFigureOut">
              <a:rPr lang="en-US" smtClean="0"/>
              <a:t>3/30/2020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34C79-3E06-4135-A3D4-9204D33179AB}" type="slidenum">
              <a:rPr lang="en-US" smtClean="0"/>
              <a:t>‹#›</a:t>
            </a:fld>
            <a:endParaRPr lang="en-US"/>
          </a:p>
        </p:txBody>
      </p:sp>
    </p:spTree>
    <p:extLst>
      <p:ext uri="{BB962C8B-B14F-4D97-AF65-F5344CB8AC3E}">
        <p14:creationId xmlns:p14="http://schemas.microsoft.com/office/powerpoint/2010/main" val="192290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FB0520-09B7-4925-A124-B51AC653A0B5}" type="datetime1">
              <a:rPr lang="en-US" smtClean="0"/>
              <a:t>3/30/2020</a:t>
            </a:fld>
            <a:endParaRPr lang="en-US"/>
          </a:p>
        </p:txBody>
      </p:sp>
      <p:sp>
        <p:nvSpPr>
          <p:cNvPr id="5" name="Footer Placeholder 4"/>
          <p:cNvSpPr>
            <a:spLocks noGrp="1"/>
          </p:cNvSpPr>
          <p:nvPr>
            <p:ph type="ftr" sz="quarter" idx="11"/>
          </p:nvPr>
        </p:nvSpPr>
        <p:spPr/>
        <p:txBody>
          <a:bodyPr/>
          <a:lstStyle/>
          <a:p>
            <a:r>
              <a:rPr lang="en-US"/>
              <a:t>CMSE419 AU</a:t>
            </a:r>
          </a:p>
        </p:txBody>
      </p:sp>
      <p:sp>
        <p:nvSpPr>
          <p:cNvPr id="6" name="Slide Number Placeholder 5"/>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378727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6D22A2-D2AB-4B03-B49C-86F2E6B5136F}" type="datetime1">
              <a:rPr lang="en-US" smtClean="0"/>
              <a:t>3/30/2020</a:t>
            </a:fld>
            <a:endParaRPr lang="en-US"/>
          </a:p>
        </p:txBody>
      </p:sp>
      <p:sp>
        <p:nvSpPr>
          <p:cNvPr id="5" name="Footer Placeholder 4"/>
          <p:cNvSpPr>
            <a:spLocks noGrp="1"/>
          </p:cNvSpPr>
          <p:nvPr>
            <p:ph type="ftr" sz="quarter" idx="11"/>
          </p:nvPr>
        </p:nvSpPr>
        <p:spPr/>
        <p:txBody>
          <a:bodyPr/>
          <a:lstStyle/>
          <a:p>
            <a:r>
              <a:rPr lang="en-US"/>
              <a:t>CMSE419 AU</a:t>
            </a:r>
          </a:p>
        </p:txBody>
      </p:sp>
      <p:sp>
        <p:nvSpPr>
          <p:cNvPr id="6" name="Slide Number Placeholder 5"/>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185175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D5BB8-2D5D-4DC0-807B-6022CFB9B51B}" type="datetime1">
              <a:rPr lang="en-US" smtClean="0"/>
              <a:t>3/30/2020</a:t>
            </a:fld>
            <a:endParaRPr lang="en-US"/>
          </a:p>
        </p:txBody>
      </p:sp>
      <p:sp>
        <p:nvSpPr>
          <p:cNvPr id="5" name="Footer Placeholder 4"/>
          <p:cNvSpPr>
            <a:spLocks noGrp="1"/>
          </p:cNvSpPr>
          <p:nvPr>
            <p:ph type="ftr" sz="quarter" idx="11"/>
          </p:nvPr>
        </p:nvSpPr>
        <p:spPr/>
        <p:txBody>
          <a:bodyPr/>
          <a:lstStyle/>
          <a:p>
            <a:r>
              <a:rPr lang="en-US"/>
              <a:t>CMSE419 AU</a:t>
            </a:r>
          </a:p>
        </p:txBody>
      </p:sp>
      <p:sp>
        <p:nvSpPr>
          <p:cNvPr id="6" name="Slide Number Placeholder 5"/>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370658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8BA5-6CFE-4E44-BA77-F206B6819822}" type="datetime1">
              <a:rPr lang="en-US" smtClean="0"/>
              <a:t>3/30/2020</a:t>
            </a:fld>
            <a:endParaRPr lang="en-US"/>
          </a:p>
        </p:txBody>
      </p:sp>
      <p:sp>
        <p:nvSpPr>
          <p:cNvPr id="5" name="Footer Placeholder 4"/>
          <p:cNvSpPr>
            <a:spLocks noGrp="1"/>
          </p:cNvSpPr>
          <p:nvPr>
            <p:ph type="ftr" sz="quarter" idx="11"/>
          </p:nvPr>
        </p:nvSpPr>
        <p:spPr/>
        <p:txBody>
          <a:bodyPr/>
          <a:lstStyle/>
          <a:p>
            <a:r>
              <a:rPr lang="en-US"/>
              <a:t>CMSE419 AU</a:t>
            </a:r>
          </a:p>
        </p:txBody>
      </p:sp>
      <p:sp>
        <p:nvSpPr>
          <p:cNvPr id="6" name="Slide Number Placeholder 5"/>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261432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6796B-4562-415E-8D98-431519A680F1}" type="datetime1">
              <a:rPr lang="en-US" smtClean="0"/>
              <a:t>3/30/2020</a:t>
            </a:fld>
            <a:endParaRPr lang="en-US"/>
          </a:p>
        </p:txBody>
      </p:sp>
      <p:sp>
        <p:nvSpPr>
          <p:cNvPr id="5" name="Footer Placeholder 4"/>
          <p:cNvSpPr>
            <a:spLocks noGrp="1"/>
          </p:cNvSpPr>
          <p:nvPr>
            <p:ph type="ftr" sz="quarter" idx="11"/>
          </p:nvPr>
        </p:nvSpPr>
        <p:spPr/>
        <p:txBody>
          <a:bodyPr/>
          <a:lstStyle/>
          <a:p>
            <a:r>
              <a:rPr lang="en-US"/>
              <a:t>CMSE419 AU</a:t>
            </a:r>
          </a:p>
        </p:txBody>
      </p:sp>
      <p:sp>
        <p:nvSpPr>
          <p:cNvPr id="6" name="Slide Number Placeholder 5"/>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50061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F573D8-0418-44ED-AD0A-6ABB20BD9A49}" type="datetime1">
              <a:rPr lang="en-US" smtClean="0"/>
              <a:t>3/30/2020</a:t>
            </a:fld>
            <a:endParaRPr lang="en-US"/>
          </a:p>
        </p:txBody>
      </p:sp>
      <p:sp>
        <p:nvSpPr>
          <p:cNvPr id="6" name="Footer Placeholder 5"/>
          <p:cNvSpPr>
            <a:spLocks noGrp="1"/>
          </p:cNvSpPr>
          <p:nvPr>
            <p:ph type="ftr" sz="quarter" idx="11"/>
          </p:nvPr>
        </p:nvSpPr>
        <p:spPr/>
        <p:txBody>
          <a:bodyPr/>
          <a:lstStyle/>
          <a:p>
            <a:r>
              <a:rPr lang="en-US"/>
              <a:t>CMSE419 AU</a:t>
            </a:r>
          </a:p>
        </p:txBody>
      </p:sp>
      <p:sp>
        <p:nvSpPr>
          <p:cNvPr id="7" name="Slide Number Placeholder 6"/>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24000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FB198D-571C-4D0F-81CE-21608630566D}" type="datetime1">
              <a:rPr lang="en-US" smtClean="0"/>
              <a:t>3/30/2020</a:t>
            </a:fld>
            <a:endParaRPr lang="en-US"/>
          </a:p>
        </p:txBody>
      </p:sp>
      <p:sp>
        <p:nvSpPr>
          <p:cNvPr id="8" name="Footer Placeholder 7"/>
          <p:cNvSpPr>
            <a:spLocks noGrp="1"/>
          </p:cNvSpPr>
          <p:nvPr>
            <p:ph type="ftr" sz="quarter" idx="11"/>
          </p:nvPr>
        </p:nvSpPr>
        <p:spPr/>
        <p:txBody>
          <a:bodyPr/>
          <a:lstStyle/>
          <a:p>
            <a:r>
              <a:rPr lang="en-US"/>
              <a:t>CMSE419 AU</a:t>
            </a:r>
          </a:p>
        </p:txBody>
      </p:sp>
      <p:sp>
        <p:nvSpPr>
          <p:cNvPr id="9" name="Slide Number Placeholder 8"/>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374707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036824-FB86-454F-949C-0F80A8FFF9F3}" type="datetime1">
              <a:rPr lang="en-US" smtClean="0"/>
              <a:t>3/30/2020</a:t>
            </a:fld>
            <a:endParaRPr lang="en-US"/>
          </a:p>
        </p:txBody>
      </p:sp>
      <p:sp>
        <p:nvSpPr>
          <p:cNvPr id="4" name="Footer Placeholder 3"/>
          <p:cNvSpPr>
            <a:spLocks noGrp="1"/>
          </p:cNvSpPr>
          <p:nvPr>
            <p:ph type="ftr" sz="quarter" idx="11"/>
          </p:nvPr>
        </p:nvSpPr>
        <p:spPr/>
        <p:txBody>
          <a:bodyPr/>
          <a:lstStyle/>
          <a:p>
            <a:r>
              <a:rPr lang="en-US"/>
              <a:t>CMSE419 AU</a:t>
            </a:r>
          </a:p>
        </p:txBody>
      </p:sp>
      <p:sp>
        <p:nvSpPr>
          <p:cNvPr id="5" name="Slide Number Placeholder 4"/>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24789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F3D9-884A-4A8F-BBE4-0A155FB895DD}" type="datetime1">
              <a:rPr lang="en-US" smtClean="0"/>
              <a:t>3/30/2020</a:t>
            </a:fld>
            <a:endParaRPr lang="en-US"/>
          </a:p>
        </p:txBody>
      </p:sp>
      <p:sp>
        <p:nvSpPr>
          <p:cNvPr id="3" name="Footer Placeholder 2"/>
          <p:cNvSpPr>
            <a:spLocks noGrp="1"/>
          </p:cNvSpPr>
          <p:nvPr>
            <p:ph type="ftr" sz="quarter" idx="11"/>
          </p:nvPr>
        </p:nvSpPr>
        <p:spPr/>
        <p:txBody>
          <a:bodyPr/>
          <a:lstStyle/>
          <a:p>
            <a:r>
              <a:rPr lang="en-US"/>
              <a:t>CMSE419 AU</a:t>
            </a:r>
          </a:p>
        </p:txBody>
      </p:sp>
      <p:sp>
        <p:nvSpPr>
          <p:cNvPr id="4" name="Slide Number Placeholder 3"/>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282557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E23E8-5F2C-47E7-A566-A259A6045FA8}" type="datetime1">
              <a:rPr lang="en-US" smtClean="0"/>
              <a:t>3/30/2020</a:t>
            </a:fld>
            <a:endParaRPr lang="en-US"/>
          </a:p>
        </p:txBody>
      </p:sp>
      <p:sp>
        <p:nvSpPr>
          <p:cNvPr id="6" name="Footer Placeholder 5"/>
          <p:cNvSpPr>
            <a:spLocks noGrp="1"/>
          </p:cNvSpPr>
          <p:nvPr>
            <p:ph type="ftr" sz="quarter" idx="11"/>
          </p:nvPr>
        </p:nvSpPr>
        <p:spPr/>
        <p:txBody>
          <a:bodyPr/>
          <a:lstStyle/>
          <a:p>
            <a:r>
              <a:rPr lang="en-US"/>
              <a:t>CMSE419 AU</a:t>
            </a:r>
          </a:p>
        </p:txBody>
      </p:sp>
      <p:sp>
        <p:nvSpPr>
          <p:cNvPr id="7" name="Slide Number Placeholder 6"/>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331297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1A51FE-94E4-480A-AB85-8D3D584C645D}" type="datetime1">
              <a:rPr lang="en-US" smtClean="0"/>
              <a:t>3/30/2020</a:t>
            </a:fld>
            <a:endParaRPr lang="en-US"/>
          </a:p>
        </p:txBody>
      </p:sp>
      <p:sp>
        <p:nvSpPr>
          <p:cNvPr id="6" name="Footer Placeholder 5"/>
          <p:cNvSpPr>
            <a:spLocks noGrp="1"/>
          </p:cNvSpPr>
          <p:nvPr>
            <p:ph type="ftr" sz="quarter" idx="11"/>
          </p:nvPr>
        </p:nvSpPr>
        <p:spPr/>
        <p:txBody>
          <a:bodyPr/>
          <a:lstStyle/>
          <a:p>
            <a:r>
              <a:rPr lang="en-US"/>
              <a:t>CMSE419 AU</a:t>
            </a:r>
          </a:p>
        </p:txBody>
      </p:sp>
      <p:sp>
        <p:nvSpPr>
          <p:cNvPr id="7" name="Slide Number Placeholder 6"/>
          <p:cNvSpPr>
            <a:spLocks noGrp="1"/>
          </p:cNvSpPr>
          <p:nvPr>
            <p:ph type="sldNum" sz="quarter" idx="12"/>
          </p:nvPr>
        </p:nvSpPr>
        <p:spPr/>
        <p:txBody>
          <a:bodyPr/>
          <a:lstStyle/>
          <a:p>
            <a:fld id="{E5A2E845-ACEC-4C7C-9203-16DA8F7AFF79}" type="slidenum">
              <a:rPr lang="en-US" smtClean="0"/>
              <a:t>‹#›</a:t>
            </a:fld>
            <a:endParaRPr lang="en-US"/>
          </a:p>
        </p:txBody>
      </p:sp>
    </p:spTree>
    <p:extLst>
      <p:ext uri="{BB962C8B-B14F-4D97-AF65-F5344CB8AC3E}">
        <p14:creationId xmlns:p14="http://schemas.microsoft.com/office/powerpoint/2010/main" val="167807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46EBF-D1EB-4A2A-AC9F-C1D1FB60F09F}" type="datetime1">
              <a:rPr lang="en-US" smtClean="0"/>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CMSE419 AU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2E845-ACEC-4C7C-9203-16DA8F7AFF79}" type="slidenum">
              <a:rPr lang="en-US" smtClean="0"/>
              <a:t>‹#›</a:t>
            </a:fld>
            <a:endParaRPr lang="en-US"/>
          </a:p>
        </p:txBody>
      </p:sp>
    </p:spTree>
    <p:extLst>
      <p:ext uri="{BB962C8B-B14F-4D97-AF65-F5344CB8AC3E}">
        <p14:creationId xmlns:p14="http://schemas.microsoft.com/office/powerpoint/2010/main" val="45770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android.com/studio/intro/migrate.html#import-steps" TargetMode="External"/><Relationship Id="rId2" Type="http://schemas.openxmlformats.org/officeDocument/2006/relationships/hyperlink" Target="https://www.jetbrains.com/help/idea/2017.1/vcs-specific-procedure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eveloper.android.com/reference/android/util/Log.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er.android.com/reference/android/util/Log.html#e(java.lang.String, java.lang.String)" TargetMode="External"/><Relationship Id="rId7" Type="http://schemas.openxmlformats.org/officeDocument/2006/relationships/hyperlink" Target="https://developer.android.com/reference/android/util/Log.html#v(java.lang.String, java.lang.String)" TargetMode="External"/><Relationship Id="rId2" Type="http://schemas.openxmlformats.org/officeDocument/2006/relationships/hyperlink" Target="https://developer.android.com/reference/android/util/Log.html" TargetMode="External"/><Relationship Id="rId1" Type="http://schemas.openxmlformats.org/officeDocument/2006/relationships/slideLayout" Target="../slideLayouts/slideLayout2.xml"/><Relationship Id="rId6" Type="http://schemas.openxmlformats.org/officeDocument/2006/relationships/hyperlink" Target="https://developer.android.com/reference/android/util/Log.html#d(java.lang.String, java.lang.String)" TargetMode="External"/><Relationship Id="rId5" Type="http://schemas.openxmlformats.org/officeDocument/2006/relationships/hyperlink" Target="https://developer.android.com/reference/android/util/Log.html#i(java.lang.String, java.lang.String)" TargetMode="External"/><Relationship Id="rId4" Type="http://schemas.openxmlformats.org/officeDocument/2006/relationships/hyperlink" Target="https://developer.android.com/reference/android/util/Log.html#w(java.lang.String, java.lang.St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developer.android.com/reference/android/app/Activity.html#onPause()" TargetMode="External"/><Relationship Id="rId3" Type="http://schemas.openxmlformats.org/officeDocument/2006/relationships/hyperlink" Target="https://developer.android.com/reference/android/R.attr.html#windowIsFloating" TargetMode="External"/><Relationship Id="rId7" Type="http://schemas.openxmlformats.org/officeDocument/2006/relationships/hyperlink" Target="https://developer.android.com/reference/android/app/Activity.html#findViewById(int)" TargetMode="External"/><Relationship Id="rId2" Type="http://schemas.openxmlformats.org/officeDocument/2006/relationships/hyperlink" Target="https://developer.android.com/reference/android/app/Activity.html#setContentView(android.view.View)" TargetMode="External"/><Relationship Id="rId1" Type="http://schemas.openxmlformats.org/officeDocument/2006/relationships/slideLayout" Target="../slideLayouts/slideLayout2.xml"/><Relationship Id="rId6" Type="http://schemas.openxmlformats.org/officeDocument/2006/relationships/hyperlink" Target="https://developer.android.com/reference/android/app/Activity.html#setContentView(int)" TargetMode="External"/><Relationship Id="rId11" Type="http://schemas.openxmlformats.org/officeDocument/2006/relationships/hyperlink" Target="https://developer.android.com/reference/android/R.styleable.html#AndroidManifestActivity" TargetMode="External"/><Relationship Id="rId5" Type="http://schemas.openxmlformats.org/officeDocument/2006/relationships/hyperlink" Target="https://developer.android.com/reference/android/app/Activity.html#onCreate(android.os.Bundle)" TargetMode="External"/><Relationship Id="rId10" Type="http://schemas.openxmlformats.org/officeDocument/2006/relationships/hyperlink" Target="https://developer.android.com/reference/android/content/Context.html#startActivity(android.content.Intent)" TargetMode="External"/><Relationship Id="rId4" Type="http://schemas.openxmlformats.org/officeDocument/2006/relationships/hyperlink" Target="https://developer.android.com/reference/android/app/ActivityGroup.html" TargetMode="External"/><Relationship Id="rId9" Type="http://schemas.openxmlformats.org/officeDocument/2006/relationships/hyperlink" Target="https://developer.android.com/reference/android/content/ContentProvider.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android.com/studio/projects/create-project.html#StartAProject" TargetMode="External"/><Relationship Id="rId7" Type="http://schemas.openxmlformats.org/officeDocument/2006/relationships/hyperlink" Target="https://developer.android.com/studio/projects/create-project.html#Step4ConfigureActivit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eveloper.android.com/studio/projects/create-project.html#Step3AddActivity" TargetMode="External"/><Relationship Id="rId5" Type="http://schemas.openxmlformats.org/officeDocument/2006/relationships/hyperlink" Target="https://developer.android.com/studio/projects/create-project.html#Step2SelectFormFactor" TargetMode="External"/><Relationship Id="rId4" Type="http://schemas.openxmlformats.org/officeDocument/2006/relationships/hyperlink" Target="https://developer.android.com/studio/projects/create-project.html#Step1StartAndConfigur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990600" y="1143000"/>
            <a:ext cx="7772400" cy="1995488"/>
          </a:xfrm>
        </p:spPr>
        <p:style>
          <a:lnRef idx="1">
            <a:schemeClr val="accent1"/>
          </a:lnRef>
          <a:fillRef idx="2">
            <a:schemeClr val="accent1"/>
          </a:fillRef>
          <a:effectRef idx="1">
            <a:schemeClr val="accent1"/>
          </a:effectRef>
          <a:fontRef idx="minor">
            <a:schemeClr val="dk1"/>
          </a:fontRef>
        </p:style>
        <p:txBody>
          <a:bodyPr>
            <a:normAutofit/>
          </a:bodyPr>
          <a:lstStyle/>
          <a:p>
            <a:pPr algn="ctr"/>
            <a:br>
              <a:rPr lang="tr-TR" altLang="en-US" sz="4000" b="1" dirty="0"/>
            </a:br>
            <a:r>
              <a:rPr lang="tr-TR" altLang="en-US" sz="4000" b="1" dirty="0"/>
              <a:t>CMPE41</a:t>
            </a:r>
            <a:r>
              <a:rPr lang="en-US" altLang="en-US" sz="4000" b="1" dirty="0"/>
              <a:t>9</a:t>
            </a:r>
            <a:r>
              <a:rPr lang="tr-TR" altLang="en-US" sz="4000" b="1" dirty="0"/>
              <a:t> </a:t>
            </a:r>
            <a:br>
              <a:rPr lang="tr-TR" altLang="en-US" sz="4000" b="1" dirty="0"/>
            </a:br>
            <a:r>
              <a:rPr lang="en-AU" altLang="en-US" sz="4000" dirty="0"/>
              <a:t>Mobile Application Development </a:t>
            </a:r>
            <a:endParaRPr lang="en-US" altLang="en-US" sz="4000" dirty="0"/>
          </a:p>
        </p:txBody>
      </p:sp>
      <p:sp>
        <p:nvSpPr>
          <p:cNvPr id="5" name="Rectangle 3"/>
          <p:cNvSpPr>
            <a:spLocks noGrp="1" noChangeArrowheads="1"/>
          </p:cNvSpPr>
          <p:nvPr>
            <p:ph type="subTitle" idx="1"/>
          </p:nvPr>
        </p:nvSpPr>
        <p:spPr>
          <a:xfrm>
            <a:off x="1371600" y="3246815"/>
            <a:ext cx="6400800" cy="2391985"/>
          </a:xfrm>
        </p:spPr>
        <p:style>
          <a:lnRef idx="1">
            <a:schemeClr val="accent1"/>
          </a:lnRef>
          <a:fillRef idx="2">
            <a:schemeClr val="accent1"/>
          </a:fillRef>
          <a:effectRef idx="1">
            <a:schemeClr val="accent1"/>
          </a:effectRef>
          <a:fontRef idx="minor">
            <a:schemeClr val="dk1"/>
          </a:fontRef>
        </p:style>
        <p:txBody>
          <a:bodyPr/>
          <a:lstStyle/>
          <a:p>
            <a:pPr eaLnBrk="1" hangingPunct="1"/>
            <a:r>
              <a:rPr lang="tr-TR" altLang="en-US" b="1" dirty="0">
                <a:solidFill>
                  <a:srgbClr val="FF0000"/>
                </a:solidFill>
              </a:rPr>
              <a:t>Asst.Prof.Dr.Ahmet Ünveren</a:t>
            </a:r>
          </a:p>
          <a:p>
            <a:pPr eaLnBrk="1" hangingPunct="1"/>
            <a:r>
              <a:rPr lang="tr-TR" altLang="en-US" b="1" dirty="0">
                <a:solidFill>
                  <a:srgbClr val="FF0000"/>
                </a:solidFill>
              </a:rPr>
              <a:t>2019-2020 </a:t>
            </a:r>
            <a:r>
              <a:rPr lang="en-US" altLang="en-US" b="1" dirty="0">
                <a:solidFill>
                  <a:srgbClr val="FF0000"/>
                </a:solidFill>
              </a:rPr>
              <a:t>SPRING</a:t>
            </a:r>
          </a:p>
          <a:p>
            <a:pPr eaLnBrk="1" hangingPunct="1"/>
            <a:r>
              <a:rPr lang="en-US" altLang="en-US" b="1" dirty="0">
                <a:solidFill>
                  <a:srgbClr val="FF0000"/>
                </a:solidFill>
              </a:rPr>
              <a:t>Computer </a:t>
            </a:r>
            <a:r>
              <a:rPr lang="en-US" altLang="en-US" b="1" dirty="0" err="1">
                <a:solidFill>
                  <a:srgbClr val="FF0000"/>
                </a:solidFill>
              </a:rPr>
              <a:t>Eng</a:t>
            </a:r>
            <a:r>
              <a:rPr lang="tr-TR" altLang="en-US" b="1" dirty="0">
                <a:solidFill>
                  <a:srgbClr val="FF0000"/>
                </a:solidFill>
              </a:rPr>
              <a:t>ineering Department</a:t>
            </a:r>
            <a:endParaRPr lang="en-US" altLang="en-US" b="1" dirty="0">
              <a:solidFill>
                <a:srgbClr val="FF0000"/>
              </a:solidFill>
            </a:endParaRPr>
          </a:p>
        </p:txBody>
      </p:sp>
      <p:sp>
        <p:nvSpPr>
          <p:cNvPr id="6" name="Footer Placeholder 1"/>
          <p:cNvSpPr>
            <a:spLocks noGrp="1"/>
          </p:cNvSpPr>
          <p:nvPr>
            <p:ph type="ftr" sz="quarter" idx="11"/>
          </p:nvPr>
        </p:nvSpPr>
        <p:spPr>
          <a:xfrm>
            <a:off x="3124200" y="6356350"/>
            <a:ext cx="2895600" cy="365125"/>
          </a:xfrm>
        </p:spPr>
        <p:txBody>
          <a:bodyPr/>
          <a:lstStyle/>
          <a:p>
            <a:r>
              <a:rPr lang="en-US"/>
              <a:t>CMSE419 AU</a:t>
            </a:r>
          </a:p>
        </p:txBody>
      </p:sp>
    </p:spTree>
    <p:extLst>
      <p:ext uri="{BB962C8B-B14F-4D97-AF65-F5344CB8AC3E}">
        <p14:creationId xmlns:p14="http://schemas.microsoft.com/office/powerpoint/2010/main" val="203140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03498" y="251133"/>
            <a:ext cx="4219575" cy="7219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Roboto"/>
                <a:cs typeface="Arial" pitchFamily="34" charset="0"/>
              </a:rPr>
              <a:t>Project Structure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4099" name="Picture 3" descr="https://developer.android.com/studio/images/intro/project-android-view_2-1_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447800"/>
            <a:ext cx="2838450" cy="5248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44226" y="866957"/>
            <a:ext cx="5799373" cy="36509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0" rIns="0" bIns="952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Roboto"/>
                <a:cs typeface="Arial" pitchFamily="34" charset="0"/>
              </a:rPr>
              <a:t>Each project in Android Studio contains one or more modules with source code files and resource files. Types of modules include:</a:t>
            </a:r>
            <a:endParaRPr kumimoji="0" lang="en-US" altLang="en-US"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Roboto"/>
                <a:cs typeface="Arial" pitchFamily="34" charset="0"/>
              </a:rPr>
              <a:t>Android app modules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Roboto"/>
                <a:cs typeface="Arial" pitchFamily="34" charset="0"/>
              </a:rPr>
              <a:t>Library modules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Roboto"/>
                <a:cs typeface="Arial" pitchFamily="34" charset="0"/>
              </a:rPr>
              <a:t>Google App Engine modules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Roboto"/>
                <a:cs typeface="Arial" pitchFamily="34" charset="0"/>
              </a:rPr>
              <a:t>By default, Android Studio displays your project files in the Android project view, as shown in figure 1. This view is organized by modules to provide quick access to your project's key source files.</a:t>
            </a:r>
            <a:endParaRPr kumimoji="0" lang="en-US" altLang="en-US"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Roboto"/>
                <a:cs typeface="Arial" pitchFamily="34" charset="0"/>
              </a:rPr>
              <a:t>All the build files are visible at the top level under </a:t>
            </a:r>
            <a:r>
              <a:rPr kumimoji="0" lang="en-US" altLang="en-US" sz="1100" b="1" i="0" u="none" strike="noStrike" cap="none" normalizeH="0" baseline="0" dirty="0" err="1">
                <a:ln>
                  <a:noFill/>
                </a:ln>
                <a:solidFill>
                  <a:schemeClr val="tx1"/>
                </a:solidFill>
                <a:effectLst/>
                <a:latin typeface="Roboto"/>
                <a:cs typeface="Arial" pitchFamily="34" charset="0"/>
              </a:rPr>
              <a:t>Gradle</a:t>
            </a:r>
            <a:r>
              <a:rPr kumimoji="0" lang="en-US" altLang="en-US" sz="1100" b="1" i="0" u="none" strike="noStrike" cap="none" normalizeH="0" baseline="0" dirty="0">
                <a:ln>
                  <a:noFill/>
                </a:ln>
                <a:solidFill>
                  <a:schemeClr val="tx1"/>
                </a:solidFill>
                <a:effectLst/>
                <a:latin typeface="Roboto"/>
                <a:cs typeface="Arial" pitchFamily="34" charset="0"/>
              </a:rPr>
              <a:t> Scripts</a:t>
            </a:r>
            <a:r>
              <a:rPr kumimoji="0" lang="en-US" altLang="en-US" sz="1100" b="0" i="0" u="none" strike="noStrike" cap="none" normalizeH="0" baseline="0" dirty="0">
                <a:ln>
                  <a:noFill/>
                </a:ln>
                <a:solidFill>
                  <a:schemeClr val="tx1"/>
                </a:solidFill>
                <a:effectLst/>
                <a:latin typeface="Roboto"/>
                <a:cs typeface="Arial" pitchFamily="34" charset="0"/>
              </a:rPr>
              <a:t> and each app module contains the following folders:</a:t>
            </a:r>
            <a:endParaRPr kumimoji="0" lang="en-US" altLang="en-US"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dirty="0">
                <a:ln>
                  <a:noFill/>
                </a:ln>
                <a:solidFill>
                  <a:schemeClr val="tx1"/>
                </a:solidFill>
                <a:effectLst/>
                <a:latin typeface="Roboto"/>
                <a:cs typeface="Arial" pitchFamily="34" charset="0"/>
              </a:rPr>
              <a:t>manifests</a:t>
            </a:r>
            <a:r>
              <a:rPr kumimoji="0" lang="en-US" altLang="en-US" sz="1100" b="0" i="0" u="none" strike="noStrike" cap="none" normalizeH="0" baseline="0" dirty="0">
                <a:ln>
                  <a:noFill/>
                </a:ln>
                <a:solidFill>
                  <a:schemeClr val="tx1"/>
                </a:solidFill>
                <a:effectLst/>
                <a:latin typeface="Roboto"/>
                <a:cs typeface="Arial" pitchFamily="34" charset="0"/>
              </a:rPr>
              <a:t>: Contains the </a:t>
            </a:r>
            <a:r>
              <a:rPr kumimoji="0" lang="en-US" altLang="en-US" sz="1100" b="0" i="0" u="none" strike="noStrike" cap="none" normalizeH="0" baseline="0" dirty="0">
                <a:ln>
                  <a:noFill/>
                </a:ln>
                <a:solidFill>
                  <a:srgbClr val="006600"/>
                </a:solidFill>
                <a:effectLst/>
                <a:latin typeface="Consolas" pitchFamily="49" charset="0"/>
                <a:cs typeface="Arial" pitchFamily="34" charset="0"/>
              </a:rPr>
              <a:t>AndroidManifest.xml</a:t>
            </a:r>
            <a:r>
              <a:rPr kumimoji="0" lang="en-US" altLang="en-US" sz="1100" b="0" i="0" u="none" strike="noStrike" cap="none" normalizeH="0" baseline="0" dirty="0">
                <a:ln>
                  <a:noFill/>
                </a:ln>
                <a:solidFill>
                  <a:schemeClr val="tx1"/>
                </a:solidFill>
                <a:effectLst/>
                <a:latin typeface="Roboto"/>
                <a:cs typeface="Arial" pitchFamily="34" charset="0"/>
              </a:rPr>
              <a:t> file.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dirty="0">
                <a:ln>
                  <a:noFill/>
                </a:ln>
                <a:solidFill>
                  <a:schemeClr val="tx1"/>
                </a:solidFill>
                <a:effectLst/>
                <a:latin typeface="Roboto"/>
                <a:cs typeface="Arial" pitchFamily="34" charset="0"/>
              </a:rPr>
              <a:t>java</a:t>
            </a:r>
            <a:r>
              <a:rPr kumimoji="0" lang="en-US" altLang="en-US" sz="1100" b="0" i="0" u="none" strike="noStrike" cap="none" normalizeH="0" baseline="0" dirty="0">
                <a:ln>
                  <a:noFill/>
                </a:ln>
                <a:solidFill>
                  <a:schemeClr val="tx1"/>
                </a:solidFill>
                <a:effectLst/>
                <a:latin typeface="Roboto"/>
                <a:cs typeface="Arial" pitchFamily="34" charset="0"/>
              </a:rPr>
              <a:t>: Contains the Java source code files, including JUnit test code.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dirty="0">
                <a:ln>
                  <a:noFill/>
                </a:ln>
                <a:solidFill>
                  <a:schemeClr val="tx1"/>
                </a:solidFill>
                <a:effectLst/>
                <a:latin typeface="Roboto"/>
                <a:cs typeface="Arial" pitchFamily="34" charset="0"/>
              </a:rPr>
              <a:t>res</a:t>
            </a:r>
            <a:r>
              <a:rPr kumimoji="0" lang="en-US" altLang="en-US" sz="1100" b="0" i="0" u="none" strike="noStrike" cap="none" normalizeH="0" baseline="0" dirty="0">
                <a:ln>
                  <a:noFill/>
                </a:ln>
                <a:solidFill>
                  <a:schemeClr val="tx1"/>
                </a:solidFill>
                <a:effectLst/>
                <a:latin typeface="Roboto"/>
                <a:cs typeface="Arial" pitchFamily="34" charset="0"/>
              </a:rPr>
              <a:t>: Contains all non-code resources, such as XML layouts, UI strings, and bitmap images.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Roboto"/>
                <a:cs typeface="Arial" pitchFamily="34" charset="0"/>
              </a:rPr>
              <a:t>The Android project structure on disk differs from this flattened representation. To see the actual file structure of the project, select </a:t>
            </a:r>
            <a:r>
              <a:rPr kumimoji="0" lang="en-US" altLang="en-US" sz="1100" b="1" i="0" u="none" strike="noStrike" cap="none" normalizeH="0" baseline="0" dirty="0">
                <a:ln>
                  <a:noFill/>
                </a:ln>
                <a:solidFill>
                  <a:schemeClr val="tx1"/>
                </a:solidFill>
                <a:effectLst/>
                <a:latin typeface="Roboto"/>
                <a:cs typeface="Arial" pitchFamily="34" charset="0"/>
              </a:rPr>
              <a:t>Project</a:t>
            </a:r>
            <a:r>
              <a:rPr kumimoji="0" lang="en-US" altLang="en-US" sz="1100" b="0" i="0" u="none" strike="noStrike" cap="none" normalizeH="0" baseline="0" dirty="0">
                <a:ln>
                  <a:noFill/>
                </a:ln>
                <a:solidFill>
                  <a:schemeClr val="tx1"/>
                </a:solidFill>
                <a:effectLst/>
                <a:latin typeface="Roboto"/>
                <a:cs typeface="Arial" pitchFamily="34" charset="0"/>
              </a:rPr>
              <a:t> from the </a:t>
            </a:r>
            <a:r>
              <a:rPr kumimoji="0" lang="en-US" altLang="en-US" sz="1100" b="1" i="0" u="none" strike="noStrike" cap="none" normalizeH="0" baseline="0" dirty="0">
                <a:ln>
                  <a:noFill/>
                </a:ln>
                <a:solidFill>
                  <a:schemeClr val="tx1"/>
                </a:solidFill>
                <a:effectLst/>
                <a:latin typeface="Roboto"/>
                <a:cs typeface="Arial" pitchFamily="34" charset="0"/>
              </a:rPr>
              <a:t>Project</a:t>
            </a:r>
            <a:r>
              <a:rPr kumimoji="0" lang="en-US" altLang="en-US" sz="1100" b="0" i="0" u="none" strike="noStrike" cap="none" normalizeH="0" baseline="0" dirty="0">
                <a:ln>
                  <a:noFill/>
                </a:ln>
                <a:solidFill>
                  <a:schemeClr val="tx1"/>
                </a:solidFill>
                <a:effectLst/>
                <a:latin typeface="Roboto"/>
                <a:cs typeface="Arial" pitchFamily="34" charset="0"/>
              </a:rPr>
              <a:t> dropdown (in figure 1, it's showing </a:t>
            </a:r>
            <a:r>
              <a:rPr kumimoji="0" lang="en-US" altLang="en-US" sz="1100" b="0" i="0" u="none" strike="noStrike" cap="none" normalizeH="0" baseline="0" dirty="0" err="1">
                <a:ln>
                  <a:noFill/>
                </a:ln>
                <a:solidFill>
                  <a:schemeClr val="tx1"/>
                </a:solidFill>
                <a:effectLst/>
                <a:latin typeface="Roboto"/>
                <a:cs typeface="Arial" pitchFamily="34" charset="0"/>
              </a:rPr>
              <a:t>as</a:t>
            </a:r>
            <a:r>
              <a:rPr kumimoji="0" lang="en-US" altLang="en-US" sz="1100" b="1" i="0" u="none" strike="noStrike" cap="none" normalizeH="0" baseline="0" dirty="0" err="1">
                <a:ln>
                  <a:noFill/>
                </a:ln>
                <a:solidFill>
                  <a:schemeClr val="tx1"/>
                </a:solidFill>
                <a:effectLst/>
                <a:latin typeface="Roboto"/>
                <a:cs typeface="Arial" pitchFamily="34" charset="0"/>
              </a:rPr>
              <a:t>Android</a:t>
            </a:r>
            <a:r>
              <a:rPr kumimoji="0" lang="en-US" altLang="en-US" sz="1100" b="0" i="0" u="none" strike="noStrike" cap="none" normalizeH="0" baseline="0" dirty="0">
                <a:ln>
                  <a:noFill/>
                </a:ln>
                <a:solidFill>
                  <a:schemeClr val="tx1"/>
                </a:solidFill>
                <a:effectLst/>
                <a:latin typeface="Roboto"/>
                <a:cs typeface="Arial" pitchFamily="34" charset="0"/>
              </a:rPr>
              <a:t>).</a:t>
            </a:r>
            <a:endParaRPr kumimoji="0" lang="en-US" altLang="en-US"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Roboto"/>
                <a:cs typeface="Arial" pitchFamily="34" charset="0"/>
              </a:rPr>
              <a:t>You can also customize the view of the project files to focus on specific aspects of your app development. For example, selecting the </a:t>
            </a:r>
            <a:r>
              <a:rPr kumimoji="0" lang="en-US" altLang="en-US" sz="1100" b="1" i="0" u="none" strike="noStrike" cap="none" normalizeH="0" baseline="0" dirty="0">
                <a:ln>
                  <a:noFill/>
                </a:ln>
                <a:solidFill>
                  <a:schemeClr val="tx1"/>
                </a:solidFill>
                <a:effectLst/>
                <a:latin typeface="Roboto"/>
                <a:cs typeface="Arial" pitchFamily="34" charset="0"/>
              </a:rPr>
              <a:t>Problems</a:t>
            </a:r>
            <a:r>
              <a:rPr kumimoji="0" lang="en-US" altLang="en-US" sz="1100" b="0" i="0" u="none" strike="noStrike" cap="none" normalizeH="0" baseline="0" dirty="0">
                <a:ln>
                  <a:noFill/>
                </a:ln>
                <a:solidFill>
                  <a:schemeClr val="tx1"/>
                </a:solidFill>
                <a:effectLst/>
                <a:latin typeface="Roboto"/>
                <a:cs typeface="Arial" pitchFamily="34" charset="0"/>
              </a:rPr>
              <a:t> view of your project displays links to the source files containing any recognized coding and syntax errors, such as a missing XML element closing tag in a layout file.</a:t>
            </a:r>
            <a:endParaRPr kumimoji="0" lang="en-US" altLang="en-US"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Roboto"/>
                <a:cs typeface="Arial" pitchFamily="34" charset="0"/>
              </a:rPr>
              <a:t>  </a:t>
            </a:r>
            <a:endParaRPr kumimoji="0" lang="en-US" altLang="en-US" sz="1100" b="0" i="0" u="none" strike="noStrike" cap="none" normalizeH="0" baseline="0" dirty="0">
              <a:ln>
                <a:noFill/>
              </a:ln>
              <a:solidFill>
                <a:schemeClr val="tx1"/>
              </a:solidFill>
              <a:effectLst/>
              <a:cs typeface="Arial" pitchFamily="34" charset="0"/>
            </a:endParaRPr>
          </a:p>
        </p:txBody>
      </p:sp>
      <p:pic>
        <p:nvPicPr>
          <p:cNvPr id="4101" name="Picture 5" descr="https://developer.android.com/studio/images/intro/problems-view_2-1_2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32689"/>
            <a:ext cx="2724150" cy="20097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DA8867F-E3B0-4633-B90C-246FFF76E6F2}"/>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47460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7"/>
          <p:cNvSpPr txBox="1">
            <a:spLocks noChangeArrowheads="1"/>
          </p:cNvSpPr>
          <p:nvPr/>
        </p:nvSpPr>
        <p:spPr bwMode="auto">
          <a:xfrm>
            <a:off x="2095500" y="457200"/>
            <a:ext cx="5525872" cy="369332"/>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All source code here</a:t>
            </a:r>
            <a:r>
              <a:rPr lang="tr-TR" altLang="en-US" dirty="0"/>
              <a:t> (packages and activities)</a:t>
            </a:r>
            <a:endParaRPr lang="en-US" altLang="en-US" dirty="0"/>
          </a:p>
        </p:txBody>
      </p:sp>
      <p:sp>
        <p:nvSpPr>
          <p:cNvPr id="6" name="Line 8"/>
          <p:cNvSpPr>
            <a:spLocks noChangeShapeType="1"/>
          </p:cNvSpPr>
          <p:nvPr/>
        </p:nvSpPr>
        <p:spPr bwMode="auto">
          <a:xfrm flipH="1">
            <a:off x="457200" y="838200"/>
            <a:ext cx="3848100" cy="2667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7" name="Text Box 5"/>
          <p:cNvSpPr txBox="1">
            <a:spLocks noChangeArrowheads="1"/>
          </p:cNvSpPr>
          <p:nvPr/>
        </p:nvSpPr>
        <p:spPr bwMode="auto">
          <a:xfrm>
            <a:off x="4096543" y="956354"/>
            <a:ext cx="3084513" cy="366713"/>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Java code for our activity</a:t>
            </a:r>
          </a:p>
        </p:txBody>
      </p:sp>
      <p:sp>
        <p:nvSpPr>
          <p:cNvPr id="8" name="Line 6"/>
          <p:cNvSpPr>
            <a:spLocks noChangeShapeType="1"/>
          </p:cNvSpPr>
          <p:nvPr/>
        </p:nvSpPr>
        <p:spPr bwMode="auto">
          <a:xfrm flipH="1">
            <a:off x="1219200" y="1261154"/>
            <a:ext cx="2801142" cy="56764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9" name="Text Box 15"/>
          <p:cNvSpPr txBox="1">
            <a:spLocks noChangeArrowheads="1"/>
          </p:cNvSpPr>
          <p:nvPr/>
        </p:nvSpPr>
        <p:spPr bwMode="auto">
          <a:xfrm>
            <a:off x="3581400" y="2727325"/>
            <a:ext cx="1695450" cy="64135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All non-code </a:t>
            </a:r>
          </a:p>
          <a:p>
            <a:r>
              <a:rPr lang="en-US" altLang="en-US" dirty="0"/>
              <a:t>resources</a:t>
            </a:r>
          </a:p>
        </p:txBody>
      </p:sp>
      <p:sp>
        <p:nvSpPr>
          <p:cNvPr id="10" name="Line 16"/>
          <p:cNvSpPr>
            <a:spLocks noChangeShapeType="1"/>
          </p:cNvSpPr>
          <p:nvPr/>
        </p:nvSpPr>
        <p:spPr bwMode="auto">
          <a:xfrm flipH="1" flipV="1">
            <a:off x="457200" y="2362200"/>
            <a:ext cx="3124200" cy="868215"/>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1" name="Text Box 22"/>
          <p:cNvSpPr txBox="1">
            <a:spLocks noChangeArrowheads="1"/>
          </p:cNvSpPr>
          <p:nvPr/>
        </p:nvSpPr>
        <p:spPr bwMode="auto">
          <a:xfrm>
            <a:off x="3501229" y="3657600"/>
            <a:ext cx="1038225" cy="366713"/>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Images</a:t>
            </a:r>
          </a:p>
        </p:txBody>
      </p:sp>
      <p:sp>
        <p:nvSpPr>
          <p:cNvPr id="12" name="Line 23"/>
          <p:cNvSpPr>
            <a:spLocks noChangeShapeType="1"/>
          </p:cNvSpPr>
          <p:nvPr/>
        </p:nvSpPr>
        <p:spPr bwMode="auto">
          <a:xfrm flipH="1" flipV="1">
            <a:off x="741737" y="2514600"/>
            <a:ext cx="2839663" cy="13716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3" name="Line 11"/>
          <p:cNvSpPr>
            <a:spLocks noChangeShapeType="1"/>
          </p:cNvSpPr>
          <p:nvPr/>
        </p:nvSpPr>
        <p:spPr bwMode="auto">
          <a:xfrm flipH="1" flipV="1">
            <a:off x="1066799" y="3657600"/>
            <a:ext cx="1122737" cy="776779"/>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4" name="Text Box 12"/>
          <p:cNvSpPr txBox="1">
            <a:spLocks noChangeArrowheads="1"/>
          </p:cNvSpPr>
          <p:nvPr/>
        </p:nvSpPr>
        <p:spPr bwMode="auto">
          <a:xfrm>
            <a:off x="2265737" y="4205779"/>
            <a:ext cx="2622550" cy="366713"/>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Layout of the activity</a:t>
            </a:r>
          </a:p>
        </p:txBody>
      </p:sp>
      <p:sp>
        <p:nvSpPr>
          <p:cNvPr id="15" name="Text Box 13"/>
          <p:cNvSpPr txBox="1">
            <a:spLocks noChangeArrowheads="1"/>
          </p:cNvSpPr>
          <p:nvPr/>
        </p:nvSpPr>
        <p:spPr bwMode="auto">
          <a:xfrm>
            <a:off x="2279647" y="4876800"/>
            <a:ext cx="2443163" cy="64135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Strings used in the </a:t>
            </a:r>
          </a:p>
          <a:p>
            <a:r>
              <a:rPr lang="en-US" altLang="en-US" dirty="0"/>
              <a:t>program</a:t>
            </a:r>
          </a:p>
        </p:txBody>
      </p:sp>
      <p:sp>
        <p:nvSpPr>
          <p:cNvPr id="16" name="Line 14"/>
          <p:cNvSpPr>
            <a:spLocks noChangeShapeType="1"/>
          </p:cNvSpPr>
          <p:nvPr/>
        </p:nvSpPr>
        <p:spPr bwMode="auto">
          <a:xfrm flipH="1" flipV="1">
            <a:off x="1066799" y="4434379"/>
            <a:ext cx="1136648" cy="747221"/>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7" name="Text Box 17"/>
          <p:cNvSpPr txBox="1">
            <a:spLocks noChangeArrowheads="1"/>
          </p:cNvSpPr>
          <p:nvPr/>
        </p:nvSpPr>
        <p:spPr bwMode="auto">
          <a:xfrm>
            <a:off x="2655216" y="6234653"/>
            <a:ext cx="2112963" cy="366713"/>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Android Manifest</a:t>
            </a:r>
          </a:p>
        </p:txBody>
      </p:sp>
      <p:sp>
        <p:nvSpPr>
          <p:cNvPr id="18" name="Line 18"/>
          <p:cNvSpPr>
            <a:spLocks noChangeShapeType="1"/>
          </p:cNvSpPr>
          <p:nvPr/>
        </p:nvSpPr>
        <p:spPr bwMode="auto">
          <a:xfrm flipH="1" flipV="1">
            <a:off x="838200" y="1371600"/>
            <a:ext cx="1817016" cy="5015453"/>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2" name="Footer Placeholder 1">
            <a:extLst>
              <a:ext uri="{FF2B5EF4-FFF2-40B4-BE49-F238E27FC236}">
                <a16:creationId xmlns:a16="http://schemas.microsoft.com/office/drawing/2014/main" id="{DDDA4120-66A4-4DDD-8DAF-8056D83C02D6}"/>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6446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4"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77500" lnSpcReduction="20000"/>
          </a:bodyPr>
          <a:lstStyle/>
          <a:p>
            <a:pPr marL="0" indent="0" algn="ctr">
              <a:buNone/>
            </a:pPr>
            <a:r>
              <a:rPr lang="en-US" sz="5200" b="1" dirty="0"/>
              <a:t>The AndroidManifest.xml file</a:t>
            </a:r>
            <a:endParaRPr lang="tr-TR" sz="5200" b="1" dirty="0"/>
          </a:p>
          <a:p>
            <a:pPr marL="0" indent="0" algn="ctr">
              <a:buNone/>
            </a:pPr>
            <a:endParaRPr lang="en-US" sz="5200" b="1" dirty="0"/>
          </a:p>
          <a:p>
            <a:r>
              <a:rPr lang="en-US" dirty="0"/>
              <a:t>The AndroidManifest.xml file provides metadata about your application that the Android OS will need to run the app properly. The name of the application, used for both the app icon and the activity </a:t>
            </a:r>
            <a:r>
              <a:rPr lang="en-US" dirty="0" err="1"/>
              <a:t>titlebar</a:t>
            </a:r>
            <a:r>
              <a:rPr lang="en-US" dirty="0"/>
              <a:t>, and the app icon are defined under Application Attributes. </a:t>
            </a:r>
            <a:endParaRPr lang="tr-TR" dirty="0"/>
          </a:p>
          <a:p>
            <a:r>
              <a:rPr lang="en-US" dirty="0"/>
              <a:t>You will notice that the Name field doesn't actually contain the name text, but "@string/</a:t>
            </a:r>
            <a:r>
              <a:rPr lang="en-US" dirty="0" err="1"/>
              <a:t>app_name</a:t>
            </a:r>
            <a:r>
              <a:rPr lang="en-US" dirty="0"/>
              <a:t>" instead. </a:t>
            </a:r>
            <a:endParaRPr lang="tr-TR" dirty="0"/>
          </a:p>
          <a:p>
            <a:r>
              <a:rPr lang="en-US" dirty="0"/>
              <a:t>This is a string reference and can be used anytime a string is expected. The actual string text is then defined in one of the XML files found under the res/values folder. The app creation wizard generated a file there called strings.xml.</a:t>
            </a:r>
          </a:p>
          <a:p>
            <a:r>
              <a:rPr lang="en-US" dirty="0"/>
              <a:t>The Application Nodes section is where all the activities are defined for the application. Our app's single activity is called </a:t>
            </a:r>
            <a:r>
              <a:rPr lang="en-US" dirty="0" err="1"/>
              <a:t>MainActivity</a:t>
            </a:r>
            <a:r>
              <a:rPr lang="en-US" dirty="0"/>
              <a:t> and listed here.</a:t>
            </a:r>
          </a:p>
          <a:p>
            <a:endParaRPr lang="en-US" dirty="0"/>
          </a:p>
        </p:txBody>
      </p:sp>
      <p:sp>
        <p:nvSpPr>
          <p:cNvPr id="2" name="Footer Placeholder 1">
            <a:extLst>
              <a:ext uri="{FF2B5EF4-FFF2-40B4-BE49-F238E27FC236}">
                <a16:creationId xmlns:a16="http://schemas.microsoft.com/office/drawing/2014/main" id="{096A1292-EA48-46B6-84C9-6E1D321FBF43}"/>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50791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tr-TR" dirty="0"/>
              <a:t>Java Code</a:t>
            </a:r>
            <a:endParaRPr lang="en-US" dirty="0"/>
          </a:p>
        </p:txBody>
      </p:sp>
      <p:sp>
        <p:nvSpPr>
          <p:cNvPr id="3" name="Content Placeholder 2"/>
          <p:cNvSpPr>
            <a:spLocks noGrp="1"/>
          </p:cNvSpPr>
          <p:nvPr>
            <p:ph idx="1"/>
          </p:nvPr>
        </p:nvSpPr>
        <p:spPr>
          <a:xfrm>
            <a:off x="457200" y="533400"/>
            <a:ext cx="8229600" cy="6172200"/>
          </a:xfrm>
        </p:spPr>
        <p:txBody>
          <a:bodyPr>
            <a:noAutofit/>
          </a:bodyPr>
          <a:lstStyle/>
          <a:p>
            <a:r>
              <a:rPr lang="en-US" sz="1050" b="1" dirty="0">
                <a:latin typeface="Times New Roman" panose="02020603050405020304" pitchFamily="18" charset="0"/>
                <a:cs typeface="Times New Roman" panose="02020603050405020304" pitchFamily="18" charset="0"/>
              </a:rPr>
              <a:t>package com.example.pc.cmpe419_1;</a:t>
            </a:r>
          </a:p>
          <a:p>
            <a:r>
              <a:rPr lang="en-US" sz="1050" b="1" dirty="0">
                <a:latin typeface="Times New Roman" panose="02020603050405020304" pitchFamily="18" charset="0"/>
                <a:cs typeface="Times New Roman" panose="02020603050405020304" pitchFamily="18" charset="0"/>
              </a:rPr>
              <a:t>import </a:t>
            </a:r>
            <a:r>
              <a:rPr lang="en-US" sz="1050" b="1" dirty="0" err="1">
                <a:latin typeface="Times New Roman" panose="02020603050405020304" pitchFamily="18" charset="0"/>
                <a:cs typeface="Times New Roman" panose="02020603050405020304" pitchFamily="18" charset="0"/>
              </a:rPr>
              <a:t>android.app.Activity</a:t>
            </a:r>
            <a:r>
              <a:rPr lang="en-US" sz="1050" b="1" dirty="0">
                <a:latin typeface="Times New Roman" panose="02020603050405020304" pitchFamily="18" charset="0"/>
                <a:cs typeface="Times New Roman" panose="02020603050405020304" pitchFamily="18" charset="0"/>
              </a:rPr>
              <a:t>;</a:t>
            </a:r>
          </a:p>
          <a:p>
            <a:r>
              <a:rPr lang="en-US" sz="1050" b="1" dirty="0">
                <a:latin typeface="Times New Roman" panose="02020603050405020304" pitchFamily="18" charset="0"/>
                <a:cs typeface="Times New Roman" panose="02020603050405020304" pitchFamily="18" charset="0"/>
              </a:rPr>
              <a:t>import </a:t>
            </a:r>
            <a:r>
              <a:rPr lang="en-US" sz="1050" b="1" dirty="0" err="1">
                <a:latin typeface="Times New Roman" panose="02020603050405020304" pitchFamily="18" charset="0"/>
                <a:cs typeface="Times New Roman" panose="02020603050405020304" pitchFamily="18" charset="0"/>
              </a:rPr>
              <a:t>android.os.Bundle</a:t>
            </a:r>
            <a:r>
              <a:rPr lang="en-US" sz="1050" b="1" dirty="0">
                <a:latin typeface="Times New Roman" panose="02020603050405020304" pitchFamily="18" charset="0"/>
                <a:cs typeface="Times New Roman" panose="02020603050405020304" pitchFamily="18" charset="0"/>
              </a:rPr>
              <a:t>;</a:t>
            </a:r>
          </a:p>
          <a:p>
            <a:r>
              <a:rPr lang="en-US" sz="1050" b="1" dirty="0">
                <a:latin typeface="Times New Roman" panose="02020603050405020304" pitchFamily="18" charset="0"/>
                <a:cs typeface="Times New Roman" panose="02020603050405020304" pitchFamily="18" charset="0"/>
              </a:rPr>
              <a:t>import </a:t>
            </a:r>
            <a:r>
              <a:rPr lang="en-US" sz="1050" b="1" dirty="0" err="1">
                <a:latin typeface="Times New Roman" panose="02020603050405020304" pitchFamily="18" charset="0"/>
                <a:cs typeface="Times New Roman" panose="02020603050405020304" pitchFamily="18" charset="0"/>
              </a:rPr>
              <a:t>android.view.Menu</a:t>
            </a:r>
            <a:r>
              <a:rPr lang="en-US" sz="1050" b="1" dirty="0">
                <a:latin typeface="Times New Roman" panose="02020603050405020304" pitchFamily="18" charset="0"/>
                <a:cs typeface="Times New Roman" panose="02020603050405020304" pitchFamily="18" charset="0"/>
              </a:rPr>
              <a:t>;</a:t>
            </a:r>
          </a:p>
          <a:p>
            <a:r>
              <a:rPr lang="en-US" sz="1050" b="1" dirty="0">
                <a:latin typeface="Times New Roman" panose="02020603050405020304" pitchFamily="18" charset="0"/>
                <a:cs typeface="Times New Roman" panose="02020603050405020304" pitchFamily="18" charset="0"/>
              </a:rPr>
              <a:t>import </a:t>
            </a:r>
            <a:r>
              <a:rPr lang="en-US" sz="1050" b="1" dirty="0" err="1">
                <a:latin typeface="Times New Roman" panose="02020603050405020304" pitchFamily="18" charset="0"/>
                <a:cs typeface="Times New Roman" panose="02020603050405020304" pitchFamily="18" charset="0"/>
              </a:rPr>
              <a:t>android.view.MenuItem</a:t>
            </a:r>
            <a:r>
              <a:rPr lang="en-US" sz="1050" b="1" dirty="0">
                <a:latin typeface="Times New Roman" panose="02020603050405020304" pitchFamily="18" charset="0"/>
                <a:cs typeface="Times New Roman" panose="02020603050405020304" pitchFamily="18" charset="0"/>
              </a:rPr>
              <a:t>;</a:t>
            </a:r>
          </a:p>
          <a:p>
            <a:r>
              <a:rPr lang="en-US" sz="1050" b="1" dirty="0">
                <a:latin typeface="Times New Roman" panose="02020603050405020304" pitchFamily="18" charset="0"/>
                <a:cs typeface="Times New Roman" panose="02020603050405020304" pitchFamily="18" charset="0"/>
              </a:rPr>
              <a:t>public class </a:t>
            </a:r>
            <a:r>
              <a:rPr lang="en-US" sz="1050" b="1" dirty="0" err="1">
                <a:latin typeface="Times New Roman" panose="02020603050405020304" pitchFamily="18" charset="0"/>
                <a:cs typeface="Times New Roman" panose="02020603050405020304" pitchFamily="18" charset="0"/>
              </a:rPr>
              <a:t>MainActivity</a:t>
            </a:r>
            <a:r>
              <a:rPr lang="en-US" sz="1050" b="1" dirty="0">
                <a:latin typeface="Times New Roman" panose="02020603050405020304" pitchFamily="18" charset="0"/>
                <a:cs typeface="Times New Roman" panose="02020603050405020304" pitchFamily="18" charset="0"/>
              </a:rPr>
              <a:t> extends Activity {</a:t>
            </a:r>
          </a:p>
          <a:p>
            <a:r>
              <a:rPr lang="en-US" sz="1050" b="1" dirty="0">
                <a:latin typeface="Times New Roman" panose="02020603050405020304" pitchFamily="18" charset="0"/>
                <a:cs typeface="Times New Roman" panose="02020603050405020304" pitchFamily="18" charset="0"/>
              </a:rPr>
              <a:t>    @Override</a:t>
            </a:r>
          </a:p>
          <a:p>
            <a:r>
              <a:rPr lang="en-US" sz="1050" b="1" dirty="0">
                <a:latin typeface="Times New Roman" panose="02020603050405020304" pitchFamily="18" charset="0"/>
                <a:cs typeface="Times New Roman" panose="02020603050405020304" pitchFamily="18" charset="0"/>
              </a:rPr>
              <a:t>    protected void </a:t>
            </a:r>
            <a:r>
              <a:rPr lang="en-US" sz="1050" b="1" dirty="0" err="1">
                <a:latin typeface="Times New Roman" panose="02020603050405020304" pitchFamily="18" charset="0"/>
                <a:cs typeface="Times New Roman" panose="02020603050405020304" pitchFamily="18" charset="0"/>
              </a:rPr>
              <a:t>onCreate</a:t>
            </a:r>
            <a:r>
              <a:rPr lang="en-US" sz="1050" b="1" dirty="0">
                <a:latin typeface="Times New Roman" panose="02020603050405020304" pitchFamily="18" charset="0"/>
                <a:cs typeface="Times New Roman" panose="02020603050405020304" pitchFamily="18" charset="0"/>
              </a:rPr>
              <a:t>(Bundle </a:t>
            </a:r>
            <a:r>
              <a:rPr lang="en-US" sz="1050" b="1" dirty="0" err="1">
                <a:latin typeface="Times New Roman" panose="02020603050405020304" pitchFamily="18" charset="0"/>
                <a:cs typeface="Times New Roman" panose="02020603050405020304" pitchFamily="18" charset="0"/>
              </a:rPr>
              <a:t>savedInstanceState</a:t>
            </a:r>
            <a:r>
              <a:rPr lang="en-US" sz="1050" b="1" dirty="0">
                <a:latin typeface="Times New Roman" panose="02020603050405020304" pitchFamily="18" charset="0"/>
                <a:cs typeface="Times New Roman" panose="02020603050405020304" pitchFamily="18" charset="0"/>
              </a:rPr>
              <a:t>) {</a:t>
            </a:r>
          </a:p>
          <a:p>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super.onCreate</a:t>
            </a:r>
            <a:r>
              <a:rPr lang="en-US" sz="1050" b="1" dirty="0">
                <a:latin typeface="Times New Roman" panose="02020603050405020304" pitchFamily="18" charset="0"/>
                <a:cs typeface="Times New Roman" panose="02020603050405020304" pitchFamily="18" charset="0"/>
              </a:rPr>
              <a:t>(</a:t>
            </a:r>
            <a:r>
              <a:rPr lang="en-US" sz="1050" b="1" dirty="0" err="1">
                <a:latin typeface="Times New Roman" panose="02020603050405020304" pitchFamily="18" charset="0"/>
                <a:cs typeface="Times New Roman" panose="02020603050405020304" pitchFamily="18" charset="0"/>
              </a:rPr>
              <a:t>savedInstanceState</a:t>
            </a:r>
            <a:r>
              <a:rPr lang="en-US" sz="1050" b="1" dirty="0">
                <a:latin typeface="Times New Roman" panose="02020603050405020304" pitchFamily="18" charset="0"/>
                <a:cs typeface="Times New Roman" panose="02020603050405020304" pitchFamily="18" charset="0"/>
              </a:rPr>
              <a:t>);</a:t>
            </a:r>
          </a:p>
          <a:p>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setContentView</a:t>
            </a:r>
            <a:r>
              <a:rPr lang="en-US" sz="1050" b="1" dirty="0">
                <a:latin typeface="Times New Roman" panose="02020603050405020304" pitchFamily="18" charset="0"/>
                <a:cs typeface="Times New Roman" panose="02020603050405020304" pitchFamily="18" charset="0"/>
              </a:rPr>
              <a:t>(</a:t>
            </a:r>
            <a:r>
              <a:rPr lang="en-US" sz="1050" b="1" dirty="0" err="1">
                <a:latin typeface="Times New Roman" panose="02020603050405020304" pitchFamily="18" charset="0"/>
                <a:cs typeface="Times New Roman" panose="02020603050405020304" pitchFamily="18" charset="0"/>
              </a:rPr>
              <a:t>R.layout.activity_main</a:t>
            </a:r>
            <a:r>
              <a:rPr lang="en-US" sz="1050" b="1" dirty="0">
                <a:latin typeface="Times New Roman" panose="02020603050405020304" pitchFamily="18" charset="0"/>
                <a:cs typeface="Times New Roman" panose="02020603050405020304" pitchFamily="18" charset="0"/>
              </a:rPr>
              <a:t>);   </a:t>
            </a:r>
          </a:p>
          <a:p>
            <a:r>
              <a:rPr lang="en-US" sz="1050" b="1" dirty="0">
                <a:latin typeface="Times New Roman" panose="02020603050405020304" pitchFamily="18" charset="0"/>
                <a:cs typeface="Times New Roman" panose="02020603050405020304" pitchFamily="18" charset="0"/>
              </a:rPr>
              <a:t>    }</a:t>
            </a:r>
          </a:p>
          <a:p>
            <a:r>
              <a:rPr lang="en-US" sz="1050" b="1" dirty="0">
                <a:latin typeface="Times New Roman" panose="02020603050405020304" pitchFamily="18" charset="0"/>
                <a:cs typeface="Times New Roman" panose="02020603050405020304" pitchFamily="18" charset="0"/>
              </a:rPr>
              <a:t>    @Override</a:t>
            </a:r>
          </a:p>
          <a:p>
            <a:r>
              <a:rPr lang="en-US" sz="1050" b="1" dirty="0">
                <a:latin typeface="Times New Roman" panose="02020603050405020304" pitchFamily="18" charset="0"/>
                <a:cs typeface="Times New Roman" panose="02020603050405020304" pitchFamily="18" charset="0"/>
              </a:rPr>
              <a:t>    public </a:t>
            </a:r>
            <a:r>
              <a:rPr lang="en-US" sz="1050" b="1" dirty="0" err="1">
                <a:latin typeface="Times New Roman" panose="02020603050405020304" pitchFamily="18" charset="0"/>
                <a:cs typeface="Times New Roman" panose="02020603050405020304" pitchFamily="18" charset="0"/>
              </a:rPr>
              <a:t>boolean</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onCreateOptionsMenu</a:t>
            </a:r>
            <a:r>
              <a:rPr lang="en-US" sz="1050" b="1" dirty="0">
                <a:latin typeface="Times New Roman" panose="02020603050405020304" pitchFamily="18" charset="0"/>
                <a:cs typeface="Times New Roman" panose="02020603050405020304" pitchFamily="18" charset="0"/>
              </a:rPr>
              <a:t>(Menu menu) {</a:t>
            </a:r>
          </a:p>
          <a:p>
            <a:r>
              <a:rPr lang="en-US" sz="1050" b="1" dirty="0">
                <a:latin typeface="Times New Roman" panose="02020603050405020304" pitchFamily="18" charset="0"/>
                <a:cs typeface="Times New Roman" panose="02020603050405020304" pitchFamily="18" charset="0"/>
              </a:rPr>
              <a:t>        // Inflate the menu; this adds items to the action bar if it is present.</a:t>
            </a:r>
          </a:p>
          <a:p>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getMenuInflater</a:t>
            </a:r>
            <a:r>
              <a:rPr lang="en-US" sz="1050" b="1" dirty="0">
                <a:latin typeface="Times New Roman" panose="02020603050405020304" pitchFamily="18" charset="0"/>
                <a:cs typeface="Times New Roman" panose="02020603050405020304" pitchFamily="18" charset="0"/>
              </a:rPr>
              <a:t>().inflate(</a:t>
            </a:r>
            <a:r>
              <a:rPr lang="en-US" sz="1050" b="1" dirty="0" err="1">
                <a:latin typeface="Times New Roman" panose="02020603050405020304" pitchFamily="18" charset="0"/>
                <a:cs typeface="Times New Roman" panose="02020603050405020304" pitchFamily="18" charset="0"/>
              </a:rPr>
              <a:t>R.menu.menu_main</a:t>
            </a:r>
            <a:r>
              <a:rPr lang="en-US" sz="1050" b="1" dirty="0">
                <a:latin typeface="Times New Roman" panose="02020603050405020304" pitchFamily="18" charset="0"/>
                <a:cs typeface="Times New Roman" panose="02020603050405020304" pitchFamily="18" charset="0"/>
              </a:rPr>
              <a:t>, menu);</a:t>
            </a:r>
          </a:p>
          <a:p>
            <a:r>
              <a:rPr lang="en-US" sz="1050" b="1" dirty="0">
                <a:latin typeface="Times New Roman" panose="02020603050405020304" pitchFamily="18" charset="0"/>
                <a:cs typeface="Times New Roman" panose="02020603050405020304" pitchFamily="18" charset="0"/>
              </a:rPr>
              <a:t>        return true;</a:t>
            </a:r>
          </a:p>
          <a:p>
            <a:r>
              <a:rPr lang="en-US" sz="1050" b="1" dirty="0">
                <a:latin typeface="Times New Roman" panose="02020603050405020304" pitchFamily="18" charset="0"/>
                <a:cs typeface="Times New Roman" panose="02020603050405020304" pitchFamily="18" charset="0"/>
              </a:rPr>
              <a:t>    }</a:t>
            </a:r>
          </a:p>
          <a:p>
            <a:r>
              <a:rPr lang="en-US" sz="1050" b="1" dirty="0">
                <a:latin typeface="Times New Roman" panose="02020603050405020304" pitchFamily="18" charset="0"/>
                <a:cs typeface="Times New Roman" panose="02020603050405020304" pitchFamily="18" charset="0"/>
              </a:rPr>
              <a:t>    @Override</a:t>
            </a:r>
          </a:p>
          <a:p>
            <a:r>
              <a:rPr lang="en-US" sz="1050" b="1" dirty="0">
                <a:latin typeface="Times New Roman" panose="02020603050405020304" pitchFamily="18" charset="0"/>
                <a:cs typeface="Times New Roman" panose="02020603050405020304" pitchFamily="18" charset="0"/>
              </a:rPr>
              <a:t>    public </a:t>
            </a:r>
            <a:r>
              <a:rPr lang="en-US" sz="1050" b="1" dirty="0" err="1">
                <a:latin typeface="Times New Roman" panose="02020603050405020304" pitchFamily="18" charset="0"/>
                <a:cs typeface="Times New Roman" panose="02020603050405020304" pitchFamily="18" charset="0"/>
              </a:rPr>
              <a:t>boolean</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onOptionsItemSelected</a:t>
            </a:r>
            <a:r>
              <a:rPr lang="en-US" sz="1050" b="1" dirty="0">
                <a:latin typeface="Times New Roman" panose="02020603050405020304" pitchFamily="18" charset="0"/>
                <a:cs typeface="Times New Roman" panose="02020603050405020304" pitchFamily="18" charset="0"/>
              </a:rPr>
              <a:t>(</a:t>
            </a:r>
            <a:r>
              <a:rPr lang="en-US" sz="1050" b="1" dirty="0" err="1">
                <a:latin typeface="Times New Roman" panose="02020603050405020304" pitchFamily="18" charset="0"/>
                <a:cs typeface="Times New Roman" panose="02020603050405020304" pitchFamily="18" charset="0"/>
              </a:rPr>
              <a:t>MenuItem</a:t>
            </a:r>
            <a:r>
              <a:rPr lang="en-US" sz="1050" b="1" dirty="0">
                <a:latin typeface="Times New Roman" panose="02020603050405020304" pitchFamily="18" charset="0"/>
                <a:cs typeface="Times New Roman" panose="02020603050405020304" pitchFamily="18" charset="0"/>
              </a:rPr>
              <a:t> item) {</a:t>
            </a:r>
          </a:p>
          <a:p>
            <a:r>
              <a:rPr lang="en-US" sz="1050" b="1" dirty="0">
                <a:latin typeface="Times New Roman" panose="02020603050405020304" pitchFamily="18" charset="0"/>
                <a:cs typeface="Times New Roman" panose="02020603050405020304" pitchFamily="18" charset="0"/>
              </a:rPr>
              <a:t>        // Handle action bar item clicks here. The action bar will</a:t>
            </a:r>
          </a:p>
          <a:p>
            <a:r>
              <a:rPr lang="en-US" sz="1050" b="1" dirty="0">
                <a:latin typeface="Times New Roman" panose="02020603050405020304" pitchFamily="18" charset="0"/>
                <a:cs typeface="Times New Roman" panose="02020603050405020304" pitchFamily="18" charset="0"/>
              </a:rPr>
              <a:t>        // automatically handle clicks on the Home/Up button, so long</a:t>
            </a:r>
          </a:p>
          <a:p>
            <a:r>
              <a:rPr lang="en-US" sz="1050" b="1" dirty="0">
                <a:latin typeface="Times New Roman" panose="02020603050405020304" pitchFamily="18" charset="0"/>
                <a:cs typeface="Times New Roman" panose="02020603050405020304" pitchFamily="18" charset="0"/>
              </a:rPr>
              <a:t>        // as you specify a parent activity in AndroidManifest.xml.</a:t>
            </a:r>
          </a:p>
          <a:p>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int</a:t>
            </a:r>
            <a:r>
              <a:rPr lang="en-US" sz="1050" b="1" dirty="0">
                <a:latin typeface="Times New Roman" panose="02020603050405020304" pitchFamily="18" charset="0"/>
                <a:cs typeface="Times New Roman" panose="02020603050405020304" pitchFamily="18" charset="0"/>
              </a:rPr>
              <a:t> id = </a:t>
            </a:r>
            <a:r>
              <a:rPr lang="en-US" sz="1050" b="1" dirty="0" err="1">
                <a:latin typeface="Times New Roman" panose="02020603050405020304" pitchFamily="18" charset="0"/>
                <a:cs typeface="Times New Roman" panose="02020603050405020304" pitchFamily="18" charset="0"/>
              </a:rPr>
              <a:t>item.getItemId</a:t>
            </a:r>
            <a:r>
              <a:rPr lang="en-US" sz="1050" b="1" dirty="0">
                <a:latin typeface="Times New Roman" panose="02020603050405020304" pitchFamily="18" charset="0"/>
                <a:cs typeface="Times New Roman" panose="02020603050405020304" pitchFamily="18" charset="0"/>
              </a:rPr>
              <a:t>();</a:t>
            </a:r>
          </a:p>
          <a:p>
            <a:endParaRPr lang="en-US" sz="1050" b="1"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noinspection</a:t>
            </a:r>
            <a:r>
              <a:rPr lang="en-US" sz="1050" b="1" dirty="0">
                <a:latin typeface="Times New Roman" panose="02020603050405020304" pitchFamily="18" charset="0"/>
                <a:cs typeface="Times New Roman" panose="02020603050405020304" pitchFamily="18" charset="0"/>
              </a:rPr>
              <a:t> </a:t>
            </a:r>
            <a:r>
              <a:rPr lang="en-US" sz="1050" b="1" dirty="0" err="1">
                <a:latin typeface="Times New Roman" panose="02020603050405020304" pitchFamily="18" charset="0"/>
                <a:cs typeface="Times New Roman" panose="02020603050405020304" pitchFamily="18" charset="0"/>
              </a:rPr>
              <a:t>SimplifiableIfStatement</a:t>
            </a:r>
            <a:endParaRPr lang="en-US" sz="1050" b="1"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        if (id == </a:t>
            </a:r>
            <a:r>
              <a:rPr lang="en-US" sz="1050" b="1" dirty="0" err="1">
                <a:latin typeface="Times New Roman" panose="02020603050405020304" pitchFamily="18" charset="0"/>
                <a:cs typeface="Times New Roman" panose="02020603050405020304" pitchFamily="18" charset="0"/>
              </a:rPr>
              <a:t>R.id.action_settings</a:t>
            </a:r>
            <a:r>
              <a:rPr lang="en-US" sz="1050" b="1" dirty="0">
                <a:latin typeface="Times New Roman" panose="02020603050405020304" pitchFamily="18" charset="0"/>
                <a:cs typeface="Times New Roman" panose="02020603050405020304" pitchFamily="18" charset="0"/>
              </a:rPr>
              <a:t>) {</a:t>
            </a:r>
          </a:p>
          <a:p>
            <a:r>
              <a:rPr lang="en-US" sz="1050" b="1" dirty="0">
                <a:latin typeface="Times New Roman" panose="02020603050405020304" pitchFamily="18" charset="0"/>
                <a:cs typeface="Times New Roman" panose="02020603050405020304" pitchFamily="18" charset="0"/>
              </a:rPr>
              <a:t>            return true;</a:t>
            </a:r>
          </a:p>
          <a:p>
            <a:r>
              <a:rPr lang="en-US" sz="1050" b="1" dirty="0">
                <a:latin typeface="Times New Roman" panose="02020603050405020304" pitchFamily="18" charset="0"/>
                <a:cs typeface="Times New Roman" panose="02020603050405020304" pitchFamily="18" charset="0"/>
              </a:rPr>
              <a:t>        }</a:t>
            </a:r>
          </a:p>
          <a:p>
            <a:endParaRPr lang="en-US" sz="1050" b="1"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        return </a:t>
            </a:r>
            <a:r>
              <a:rPr lang="en-US" sz="1050" b="1" dirty="0" err="1">
                <a:latin typeface="Times New Roman" panose="02020603050405020304" pitchFamily="18" charset="0"/>
                <a:cs typeface="Times New Roman" panose="02020603050405020304" pitchFamily="18" charset="0"/>
              </a:rPr>
              <a:t>super.onOptionsItemSelected</a:t>
            </a:r>
            <a:r>
              <a:rPr lang="en-US" sz="1050" b="1" dirty="0">
                <a:latin typeface="Times New Roman" panose="02020603050405020304" pitchFamily="18" charset="0"/>
                <a:cs typeface="Times New Roman" panose="02020603050405020304" pitchFamily="18" charset="0"/>
              </a:rPr>
              <a:t>(item);</a:t>
            </a:r>
          </a:p>
          <a:p>
            <a:r>
              <a:rPr lang="en-US" sz="1050" b="1" dirty="0">
                <a:latin typeface="Times New Roman" panose="02020603050405020304" pitchFamily="18" charset="0"/>
                <a:cs typeface="Times New Roman" panose="02020603050405020304" pitchFamily="18" charset="0"/>
              </a:rPr>
              <a:t>    }</a:t>
            </a:r>
          </a:p>
          <a:p>
            <a:r>
              <a:rPr lang="en-US" sz="1050" b="1" dirty="0">
                <a:latin typeface="Times New Roman" panose="02020603050405020304" pitchFamily="18" charset="0"/>
                <a:cs typeface="Times New Roman" panose="02020603050405020304" pitchFamily="18" charset="0"/>
              </a:rPr>
              <a:t>}</a:t>
            </a:r>
          </a:p>
          <a:p>
            <a:pPr marL="0" indent="0">
              <a:buNone/>
            </a:pPr>
            <a:endParaRPr lang="en-US" sz="105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9D87C84-87F5-496E-AAC0-7C582445BA5C}"/>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405251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XML files</a:t>
            </a:r>
            <a:br>
              <a:rPr lang="tr-TR" dirty="0"/>
            </a:br>
            <a:r>
              <a:rPr lang="tr-TR" dirty="0"/>
              <a:t>Activiti_main.xml</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&lt;</a:t>
            </a:r>
            <a:r>
              <a:rPr lang="en-US" dirty="0" err="1"/>
              <a:t>RelativeLayout</a:t>
            </a:r>
            <a:r>
              <a:rPr lang="en-US" dirty="0"/>
              <a:t> </a:t>
            </a:r>
            <a:r>
              <a:rPr lang="en-US" dirty="0" err="1"/>
              <a:t>xmlns:android</a:t>
            </a:r>
            <a:r>
              <a:rPr lang="en-US" dirty="0"/>
              <a:t>=</a:t>
            </a:r>
            <a:r>
              <a:rPr lang="en-US" i="1" dirty="0"/>
              <a:t>"http://schemas.android.com/</a:t>
            </a:r>
            <a:r>
              <a:rPr lang="en-US" i="1" dirty="0" err="1"/>
              <a:t>apk</a:t>
            </a:r>
            <a:r>
              <a:rPr lang="en-US" i="1" dirty="0"/>
              <a:t>/res/android"</a:t>
            </a:r>
          </a:p>
          <a:p>
            <a:pPr marL="0" indent="0">
              <a:buNone/>
            </a:pPr>
            <a:r>
              <a:rPr lang="en-US" dirty="0"/>
              <a:t>    </a:t>
            </a:r>
            <a:r>
              <a:rPr lang="en-US" dirty="0" err="1"/>
              <a:t>xmlns:tools</a:t>
            </a:r>
            <a:r>
              <a:rPr lang="en-US" dirty="0"/>
              <a:t>=</a:t>
            </a:r>
            <a:r>
              <a:rPr lang="en-US" i="1" dirty="0"/>
              <a:t>"http://schemas.android.com/tools"</a:t>
            </a:r>
          </a:p>
          <a:p>
            <a:pPr marL="0" indent="0">
              <a:buNone/>
            </a:pPr>
            <a:r>
              <a:rPr lang="en-US" dirty="0"/>
              <a:t>    </a:t>
            </a:r>
            <a:r>
              <a:rPr lang="en-US" dirty="0" err="1"/>
              <a:t>android:layout_width</a:t>
            </a:r>
            <a:r>
              <a:rPr lang="en-US" dirty="0"/>
              <a:t>=</a:t>
            </a:r>
            <a:r>
              <a:rPr lang="en-US" i="1" dirty="0"/>
              <a:t>"</a:t>
            </a:r>
            <a:r>
              <a:rPr lang="en-US" i="1" dirty="0" err="1"/>
              <a:t>match_parent</a:t>
            </a:r>
            <a:r>
              <a:rPr lang="en-US" i="1" dirty="0"/>
              <a:t>"</a:t>
            </a:r>
          </a:p>
          <a:p>
            <a:pPr marL="0" indent="0">
              <a:buNone/>
            </a:pPr>
            <a:r>
              <a:rPr lang="en-US" dirty="0"/>
              <a:t>    </a:t>
            </a:r>
            <a:r>
              <a:rPr lang="en-US" dirty="0" err="1"/>
              <a:t>android:layout_height</a:t>
            </a:r>
            <a:r>
              <a:rPr lang="en-US" dirty="0"/>
              <a:t>=</a:t>
            </a:r>
            <a:r>
              <a:rPr lang="en-US" i="1" dirty="0"/>
              <a:t>"</a:t>
            </a:r>
            <a:r>
              <a:rPr lang="en-US" i="1" dirty="0" err="1"/>
              <a:t>match_parent</a:t>
            </a:r>
            <a:r>
              <a:rPr lang="en-US" i="1" dirty="0"/>
              <a:t>"</a:t>
            </a:r>
          </a:p>
          <a:p>
            <a:pPr marL="0" indent="0">
              <a:buNone/>
            </a:pPr>
            <a:r>
              <a:rPr lang="en-US" dirty="0"/>
              <a:t>    </a:t>
            </a:r>
            <a:r>
              <a:rPr lang="en-US" dirty="0" err="1"/>
              <a:t>android:paddingBottom</a:t>
            </a:r>
            <a:r>
              <a:rPr lang="en-US" dirty="0"/>
              <a:t>=</a:t>
            </a:r>
            <a:r>
              <a:rPr lang="en-US" i="1" dirty="0"/>
              <a:t>"@</a:t>
            </a:r>
            <a:r>
              <a:rPr lang="en-US" i="1" dirty="0" err="1"/>
              <a:t>dimen</a:t>
            </a:r>
            <a:r>
              <a:rPr lang="en-US" i="1" dirty="0"/>
              <a:t>/</a:t>
            </a:r>
            <a:r>
              <a:rPr lang="en-US" i="1" dirty="0" err="1"/>
              <a:t>activity_vertical_margin</a:t>
            </a:r>
            <a:r>
              <a:rPr lang="en-US" i="1" dirty="0"/>
              <a:t>"</a:t>
            </a:r>
          </a:p>
          <a:p>
            <a:pPr marL="0" indent="0">
              <a:buNone/>
            </a:pPr>
            <a:r>
              <a:rPr lang="en-US" dirty="0"/>
              <a:t>    </a:t>
            </a:r>
            <a:r>
              <a:rPr lang="en-US" dirty="0" err="1"/>
              <a:t>android:paddingLeft</a:t>
            </a:r>
            <a:r>
              <a:rPr lang="en-US" dirty="0"/>
              <a:t>=</a:t>
            </a:r>
            <a:r>
              <a:rPr lang="en-US" i="1" dirty="0"/>
              <a:t>"@</a:t>
            </a:r>
            <a:r>
              <a:rPr lang="en-US" i="1" dirty="0" err="1"/>
              <a:t>dimen</a:t>
            </a:r>
            <a:r>
              <a:rPr lang="en-US" i="1" dirty="0"/>
              <a:t>/</a:t>
            </a:r>
            <a:r>
              <a:rPr lang="en-US" i="1" dirty="0" err="1"/>
              <a:t>activity_horizontal_margin</a:t>
            </a:r>
            <a:r>
              <a:rPr lang="en-US" i="1" dirty="0"/>
              <a:t>"</a:t>
            </a:r>
          </a:p>
          <a:p>
            <a:pPr marL="0" indent="0">
              <a:buNone/>
            </a:pPr>
            <a:r>
              <a:rPr lang="en-US" dirty="0"/>
              <a:t>    </a:t>
            </a:r>
            <a:r>
              <a:rPr lang="en-US" dirty="0" err="1"/>
              <a:t>android:paddingRight</a:t>
            </a:r>
            <a:r>
              <a:rPr lang="en-US" dirty="0"/>
              <a:t>=</a:t>
            </a:r>
            <a:r>
              <a:rPr lang="en-US" i="1" dirty="0"/>
              <a:t>"@</a:t>
            </a:r>
            <a:r>
              <a:rPr lang="en-US" i="1" dirty="0" err="1"/>
              <a:t>dimen</a:t>
            </a:r>
            <a:r>
              <a:rPr lang="en-US" i="1" dirty="0"/>
              <a:t>/</a:t>
            </a:r>
            <a:r>
              <a:rPr lang="en-US" i="1" dirty="0" err="1"/>
              <a:t>activity_horizontal_margin</a:t>
            </a:r>
            <a:r>
              <a:rPr lang="en-US" i="1" dirty="0"/>
              <a:t>"</a:t>
            </a:r>
          </a:p>
          <a:p>
            <a:pPr marL="0" indent="0">
              <a:buNone/>
            </a:pPr>
            <a:r>
              <a:rPr lang="en-US" dirty="0"/>
              <a:t>    </a:t>
            </a:r>
            <a:r>
              <a:rPr lang="en-US" dirty="0" err="1"/>
              <a:t>android:paddingTop</a:t>
            </a:r>
            <a:r>
              <a:rPr lang="en-US" dirty="0"/>
              <a:t>=</a:t>
            </a:r>
            <a:r>
              <a:rPr lang="en-US" i="1" dirty="0"/>
              <a:t>"@</a:t>
            </a:r>
            <a:r>
              <a:rPr lang="en-US" i="1" dirty="0" err="1"/>
              <a:t>dimen</a:t>
            </a:r>
            <a:r>
              <a:rPr lang="en-US" i="1" dirty="0"/>
              <a:t>/</a:t>
            </a:r>
            <a:r>
              <a:rPr lang="en-US" i="1" dirty="0" err="1"/>
              <a:t>activity_vertical_margin</a:t>
            </a:r>
            <a:r>
              <a:rPr lang="en-US" i="1" dirty="0"/>
              <a:t>"</a:t>
            </a:r>
          </a:p>
          <a:p>
            <a:pPr marL="0" indent="0">
              <a:buNone/>
            </a:pPr>
            <a:r>
              <a:rPr lang="en-US" dirty="0"/>
              <a:t>    </a:t>
            </a:r>
            <a:r>
              <a:rPr lang="en-US" dirty="0" err="1"/>
              <a:t>tools:context</a:t>
            </a:r>
            <a:r>
              <a:rPr lang="en-US" dirty="0"/>
              <a:t>=</a:t>
            </a:r>
            <a:r>
              <a:rPr lang="en-US" i="1" dirty="0"/>
              <a:t>"</a:t>
            </a:r>
            <a:r>
              <a:rPr lang="en-US" i="1" dirty="0" err="1"/>
              <a:t>com.example.helloworld.HelloMainActivity</a:t>
            </a:r>
            <a:r>
              <a:rPr lang="en-US" i="1" dirty="0"/>
              <a:t>" &gt;</a:t>
            </a:r>
          </a:p>
          <a:p>
            <a:pPr marL="0" indent="0">
              <a:buNone/>
            </a:pPr>
            <a:endParaRPr lang="en-US" dirty="0"/>
          </a:p>
          <a:p>
            <a:pPr marL="0" indent="0">
              <a:buNone/>
            </a:pPr>
            <a:r>
              <a:rPr lang="en-US" dirty="0"/>
              <a:t>    &lt;</a:t>
            </a:r>
            <a:r>
              <a:rPr lang="en-US" dirty="0" err="1"/>
              <a:t>TextView</a:t>
            </a:r>
            <a:endParaRPr lang="en-US" dirty="0"/>
          </a:p>
          <a:p>
            <a:pPr marL="0" indent="0">
              <a:buNone/>
            </a:pPr>
            <a:r>
              <a:rPr lang="en-US" dirty="0"/>
              <a:t>        </a:t>
            </a:r>
            <a:r>
              <a:rPr lang="en-US" dirty="0" err="1"/>
              <a:t>android:layout_width</a:t>
            </a:r>
            <a:r>
              <a:rPr lang="en-US" dirty="0"/>
              <a:t>=</a:t>
            </a:r>
            <a:r>
              <a:rPr lang="en-US" i="1" dirty="0"/>
              <a:t>"</a:t>
            </a:r>
            <a:r>
              <a:rPr lang="en-US" i="1" dirty="0" err="1"/>
              <a:t>wrap_content</a:t>
            </a:r>
            <a:r>
              <a:rPr lang="en-US" i="1" dirty="0"/>
              <a:t>"</a:t>
            </a:r>
          </a:p>
          <a:p>
            <a:pPr marL="0" indent="0">
              <a:buNone/>
            </a:pPr>
            <a:r>
              <a:rPr lang="en-US" dirty="0"/>
              <a:t>        </a:t>
            </a:r>
            <a:r>
              <a:rPr lang="en-US" dirty="0" err="1"/>
              <a:t>android:layout_height</a:t>
            </a:r>
            <a:r>
              <a:rPr lang="en-US" dirty="0"/>
              <a:t>=</a:t>
            </a:r>
            <a:r>
              <a:rPr lang="en-US" i="1" dirty="0"/>
              <a:t>"</a:t>
            </a:r>
            <a:r>
              <a:rPr lang="en-US" i="1" dirty="0" err="1"/>
              <a:t>wrap_content</a:t>
            </a:r>
            <a:r>
              <a:rPr lang="en-US" i="1" dirty="0"/>
              <a:t>"</a:t>
            </a:r>
          </a:p>
          <a:p>
            <a:pPr marL="0" indent="0">
              <a:buNone/>
            </a:pPr>
            <a:r>
              <a:rPr lang="en-US" dirty="0"/>
              <a:t>        </a:t>
            </a:r>
            <a:r>
              <a:rPr lang="en-US" dirty="0" err="1"/>
              <a:t>android:text</a:t>
            </a:r>
            <a:r>
              <a:rPr lang="en-US" dirty="0"/>
              <a:t>=</a:t>
            </a:r>
            <a:r>
              <a:rPr lang="en-US" i="1" dirty="0"/>
              <a:t>"@string/</a:t>
            </a:r>
            <a:r>
              <a:rPr lang="en-US" i="1" dirty="0" err="1"/>
              <a:t>hello_world</a:t>
            </a:r>
            <a:r>
              <a:rPr lang="en-US" i="1" dirty="0"/>
              <a:t>" /&gt;</a:t>
            </a:r>
          </a:p>
          <a:p>
            <a:pPr marL="0" indent="0">
              <a:buNone/>
            </a:pPr>
            <a:endParaRPr lang="en-US" dirty="0"/>
          </a:p>
          <a:p>
            <a:pPr marL="0" indent="0">
              <a:buNone/>
            </a:pPr>
            <a:r>
              <a:rPr lang="en-US" dirty="0"/>
              <a:t>&lt;/</a:t>
            </a:r>
            <a:r>
              <a:rPr lang="en-US" dirty="0" err="1"/>
              <a:t>RelativeLayout</a:t>
            </a:r>
            <a:r>
              <a:rPr lang="en-US" dirty="0"/>
              <a:t>&gt;</a:t>
            </a:r>
          </a:p>
          <a:p>
            <a:pPr marL="0" indent="0">
              <a:buNone/>
            </a:pPr>
            <a:endParaRPr lang="en-US" dirty="0"/>
          </a:p>
        </p:txBody>
      </p:sp>
      <p:sp>
        <p:nvSpPr>
          <p:cNvPr id="4" name="Footer Placeholder 3">
            <a:extLst>
              <a:ext uri="{FF2B5EF4-FFF2-40B4-BE49-F238E27FC236}">
                <a16:creationId xmlns:a16="http://schemas.microsoft.com/office/drawing/2014/main" id="{CCEFB57B-707B-499A-9E9B-C7496368AB3A}"/>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400535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String.xml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&lt;?xml version=</a:t>
            </a:r>
            <a:r>
              <a:rPr lang="en-US" i="1" dirty="0"/>
              <a:t>"1.0" encoding="utf-8"?&gt;</a:t>
            </a:r>
          </a:p>
          <a:p>
            <a:pPr marL="0" indent="0">
              <a:buNone/>
            </a:pPr>
            <a:r>
              <a:rPr lang="en-US" dirty="0"/>
              <a:t>&lt;resources&gt;</a:t>
            </a:r>
          </a:p>
          <a:p>
            <a:pPr marL="0" indent="0">
              <a:buNone/>
            </a:pPr>
            <a:endParaRPr lang="en-US" dirty="0"/>
          </a:p>
          <a:p>
            <a:pPr marL="0" indent="0">
              <a:buNone/>
            </a:pPr>
            <a:r>
              <a:rPr lang="en-US" dirty="0"/>
              <a:t>    &lt;string name=</a:t>
            </a:r>
            <a:r>
              <a:rPr lang="en-US" i="1" dirty="0"/>
              <a:t>"</a:t>
            </a:r>
            <a:r>
              <a:rPr lang="en-US" i="1" dirty="0" err="1"/>
              <a:t>app_name</a:t>
            </a:r>
            <a:r>
              <a:rPr lang="en-US" i="1" dirty="0"/>
              <a:t>"&gt;HelloWorld&lt;/string&gt;</a:t>
            </a:r>
          </a:p>
          <a:p>
            <a:pPr marL="0" indent="0">
              <a:buNone/>
            </a:pPr>
            <a:r>
              <a:rPr lang="en-US" dirty="0"/>
              <a:t>    &lt;string name=</a:t>
            </a:r>
            <a:r>
              <a:rPr lang="en-US" i="1" dirty="0"/>
              <a:t>"</a:t>
            </a:r>
            <a:r>
              <a:rPr lang="en-US" i="1" dirty="0" err="1"/>
              <a:t>hello_world</a:t>
            </a:r>
            <a:r>
              <a:rPr lang="en-US" i="1" dirty="0"/>
              <a:t>"&gt;Hello world!&lt;/string&gt;</a:t>
            </a:r>
          </a:p>
          <a:p>
            <a:pPr marL="0" indent="0">
              <a:buNone/>
            </a:pPr>
            <a:r>
              <a:rPr lang="en-US" dirty="0"/>
              <a:t>    </a:t>
            </a:r>
          </a:p>
          <a:p>
            <a:pPr marL="0" indent="0">
              <a:buNone/>
            </a:pPr>
            <a:endParaRPr lang="en-US" dirty="0"/>
          </a:p>
          <a:p>
            <a:pPr marL="0" indent="0">
              <a:buNone/>
            </a:pPr>
            <a:r>
              <a:rPr lang="en-US" dirty="0"/>
              <a:t>&lt;/resources&gt;</a:t>
            </a:r>
          </a:p>
          <a:p>
            <a:pPr marL="0" indent="0">
              <a:buNone/>
            </a:pPr>
            <a:endParaRPr lang="en-US" dirty="0"/>
          </a:p>
        </p:txBody>
      </p:sp>
      <p:sp>
        <p:nvSpPr>
          <p:cNvPr id="4" name="Footer Placeholder 3">
            <a:extLst>
              <a:ext uri="{FF2B5EF4-FFF2-40B4-BE49-F238E27FC236}">
                <a16:creationId xmlns:a16="http://schemas.microsoft.com/office/drawing/2014/main" id="{F4ECA842-5142-423E-AD4F-39D472B4FD0E}"/>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75138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139700"/>
            <a:ext cx="3778250" cy="657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62CABBA2-A7FD-4523-B9AD-A3D66F7006B1}"/>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282543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androidmanifest.xml</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a:t>&lt;?xml version=</a:t>
            </a:r>
            <a:r>
              <a:rPr lang="en-US" i="1" dirty="0"/>
              <a:t>"1.0" encoding="utf-8"?&gt;</a:t>
            </a:r>
          </a:p>
          <a:p>
            <a:pPr marL="0" indent="0">
              <a:buNone/>
            </a:pPr>
            <a:r>
              <a:rPr lang="en-US" dirty="0"/>
              <a:t>&lt;manifest </a:t>
            </a:r>
            <a:r>
              <a:rPr lang="en-US" dirty="0" err="1"/>
              <a:t>xmlns:android</a:t>
            </a:r>
            <a:r>
              <a:rPr lang="en-US" dirty="0"/>
              <a:t>=</a:t>
            </a:r>
            <a:r>
              <a:rPr lang="en-US" i="1" dirty="0"/>
              <a:t>"http://schemas.android.com/</a:t>
            </a:r>
            <a:r>
              <a:rPr lang="en-US" i="1" dirty="0" err="1"/>
              <a:t>apk</a:t>
            </a:r>
            <a:r>
              <a:rPr lang="en-US" i="1" dirty="0"/>
              <a:t>/res/android"</a:t>
            </a:r>
          </a:p>
          <a:p>
            <a:pPr marL="0" indent="0">
              <a:buNone/>
            </a:pPr>
            <a:r>
              <a:rPr lang="en-US" dirty="0"/>
              <a:t>    package=</a:t>
            </a:r>
            <a:r>
              <a:rPr lang="en-US" i="1" dirty="0"/>
              <a:t>"</a:t>
            </a:r>
            <a:r>
              <a:rPr lang="en-US" i="1" dirty="0" err="1"/>
              <a:t>com.example.helloworld</a:t>
            </a:r>
            <a:r>
              <a:rPr lang="en-US" i="1" dirty="0"/>
              <a:t>"</a:t>
            </a:r>
          </a:p>
          <a:p>
            <a:pPr marL="0" indent="0">
              <a:buNone/>
            </a:pPr>
            <a:r>
              <a:rPr lang="en-US" dirty="0"/>
              <a:t>    </a:t>
            </a:r>
            <a:r>
              <a:rPr lang="en-US" dirty="0" err="1"/>
              <a:t>android:versionCode</a:t>
            </a:r>
            <a:r>
              <a:rPr lang="en-US" dirty="0"/>
              <a:t>=</a:t>
            </a:r>
            <a:r>
              <a:rPr lang="en-US" i="1" dirty="0"/>
              <a:t>"1"</a:t>
            </a:r>
          </a:p>
          <a:p>
            <a:pPr marL="0" indent="0">
              <a:buNone/>
            </a:pPr>
            <a:r>
              <a:rPr lang="en-US" dirty="0"/>
              <a:t>    </a:t>
            </a:r>
            <a:r>
              <a:rPr lang="en-US" dirty="0" err="1"/>
              <a:t>android:versionName</a:t>
            </a:r>
            <a:r>
              <a:rPr lang="en-US" dirty="0"/>
              <a:t>=</a:t>
            </a:r>
            <a:r>
              <a:rPr lang="en-US" i="1" dirty="0"/>
              <a:t>"1.0" &gt;</a:t>
            </a:r>
          </a:p>
          <a:p>
            <a:pPr marL="0" indent="0">
              <a:buNone/>
            </a:pPr>
            <a:endParaRPr lang="en-US" dirty="0"/>
          </a:p>
          <a:p>
            <a:pPr marL="0" indent="0">
              <a:buNone/>
            </a:pPr>
            <a:r>
              <a:rPr lang="en-US" dirty="0"/>
              <a:t>    &lt;uses-</a:t>
            </a:r>
            <a:r>
              <a:rPr lang="en-US" dirty="0" err="1"/>
              <a:t>sdk</a:t>
            </a:r>
            <a:endParaRPr lang="en-US" dirty="0"/>
          </a:p>
          <a:p>
            <a:pPr marL="0" indent="0">
              <a:buNone/>
            </a:pPr>
            <a:r>
              <a:rPr lang="en-US" dirty="0"/>
              <a:t>        </a:t>
            </a:r>
            <a:r>
              <a:rPr lang="en-US" dirty="0" err="1"/>
              <a:t>android:minSdkVersion</a:t>
            </a:r>
            <a:r>
              <a:rPr lang="en-US" dirty="0"/>
              <a:t>=</a:t>
            </a:r>
            <a:r>
              <a:rPr lang="en-US" i="1" dirty="0"/>
              <a:t>"8"</a:t>
            </a:r>
          </a:p>
          <a:p>
            <a:pPr marL="0" indent="0">
              <a:buNone/>
            </a:pPr>
            <a:r>
              <a:rPr lang="en-US" dirty="0"/>
              <a:t>        </a:t>
            </a:r>
            <a:r>
              <a:rPr lang="en-US" dirty="0" err="1"/>
              <a:t>android:targetSdkVersion</a:t>
            </a:r>
            <a:r>
              <a:rPr lang="en-US" dirty="0"/>
              <a:t>=</a:t>
            </a:r>
            <a:r>
              <a:rPr lang="en-US" i="1" dirty="0"/>
              <a:t>"21" /&gt;</a:t>
            </a:r>
          </a:p>
          <a:p>
            <a:pPr marL="0" indent="0">
              <a:buNone/>
            </a:pPr>
            <a:endParaRPr lang="en-US" dirty="0"/>
          </a:p>
          <a:p>
            <a:pPr marL="0" indent="0">
              <a:buNone/>
            </a:pPr>
            <a:r>
              <a:rPr lang="en-US" dirty="0"/>
              <a:t>    &lt;application</a:t>
            </a:r>
          </a:p>
          <a:p>
            <a:pPr marL="0" indent="0">
              <a:buNone/>
            </a:pPr>
            <a:r>
              <a:rPr lang="en-US" dirty="0"/>
              <a:t>        </a:t>
            </a:r>
            <a:r>
              <a:rPr lang="en-US" dirty="0" err="1"/>
              <a:t>android:allowBackup</a:t>
            </a:r>
            <a:r>
              <a:rPr lang="en-US" dirty="0"/>
              <a:t>=</a:t>
            </a:r>
            <a:r>
              <a:rPr lang="en-US" i="1" dirty="0"/>
              <a:t>"true"</a:t>
            </a:r>
          </a:p>
          <a:p>
            <a:pPr marL="0" indent="0">
              <a:buNone/>
            </a:pPr>
            <a:r>
              <a:rPr lang="en-US" dirty="0"/>
              <a:t>        </a:t>
            </a:r>
            <a:r>
              <a:rPr lang="en-US" dirty="0" err="1"/>
              <a:t>android:icon</a:t>
            </a:r>
            <a:r>
              <a:rPr lang="en-US" dirty="0"/>
              <a:t>=</a:t>
            </a:r>
            <a:r>
              <a:rPr lang="en-US" i="1" dirty="0"/>
              <a:t>"@</a:t>
            </a:r>
            <a:r>
              <a:rPr lang="en-US" i="1" dirty="0" err="1"/>
              <a:t>drawable</a:t>
            </a:r>
            <a:r>
              <a:rPr lang="en-US" i="1" dirty="0"/>
              <a:t>/</a:t>
            </a:r>
            <a:r>
              <a:rPr lang="en-US" i="1" dirty="0" err="1"/>
              <a:t>ic_launcher</a:t>
            </a:r>
            <a:r>
              <a:rPr lang="en-US" i="1" dirty="0"/>
              <a:t>"</a:t>
            </a:r>
          </a:p>
          <a:p>
            <a:pPr marL="0" indent="0">
              <a:buNone/>
            </a:pPr>
            <a:r>
              <a:rPr lang="en-US" dirty="0"/>
              <a:t>        </a:t>
            </a:r>
            <a:r>
              <a:rPr lang="en-US" dirty="0" err="1"/>
              <a:t>android:label</a:t>
            </a:r>
            <a:r>
              <a:rPr lang="en-US" dirty="0"/>
              <a:t>=</a:t>
            </a:r>
            <a:r>
              <a:rPr lang="en-US" i="1" dirty="0"/>
              <a:t>"@string/</a:t>
            </a:r>
            <a:r>
              <a:rPr lang="en-US" i="1" dirty="0" err="1"/>
              <a:t>app_name</a:t>
            </a:r>
            <a:r>
              <a:rPr lang="en-US" i="1" dirty="0"/>
              <a:t>"</a:t>
            </a:r>
          </a:p>
          <a:p>
            <a:pPr marL="0" indent="0">
              <a:buNone/>
            </a:pPr>
            <a:r>
              <a:rPr lang="en-US" dirty="0"/>
              <a:t>        </a:t>
            </a:r>
            <a:r>
              <a:rPr lang="en-US" dirty="0" err="1"/>
              <a:t>android:theme</a:t>
            </a:r>
            <a:r>
              <a:rPr lang="en-US" dirty="0"/>
              <a:t>=</a:t>
            </a:r>
            <a:r>
              <a:rPr lang="en-US" i="1" dirty="0"/>
              <a:t>"@style/</a:t>
            </a:r>
            <a:r>
              <a:rPr lang="en-US" i="1" dirty="0" err="1"/>
              <a:t>AppTheme</a:t>
            </a:r>
            <a:r>
              <a:rPr lang="en-US" i="1" dirty="0"/>
              <a:t>" &gt;</a:t>
            </a:r>
          </a:p>
          <a:p>
            <a:pPr marL="0" indent="0">
              <a:buNone/>
            </a:pPr>
            <a:r>
              <a:rPr lang="en-US" dirty="0"/>
              <a:t>        &lt;activity</a:t>
            </a:r>
          </a:p>
          <a:p>
            <a:pPr marL="0" indent="0">
              <a:buNone/>
            </a:pPr>
            <a:r>
              <a:rPr lang="en-US" dirty="0"/>
              <a:t>            </a:t>
            </a:r>
            <a:r>
              <a:rPr lang="en-US" dirty="0" err="1"/>
              <a:t>android:name</a:t>
            </a:r>
            <a:r>
              <a:rPr lang="en-US" dirty="0"/>
              <a:t>=</a:t>
            </a:r>
            <a:r>
              <a:rPr lang="en-US" i="1" dirty="0"/>
              <a:t>".</a:t>
            </a:r>
            <a:r>
              <a:rPr lang="en-US" i="1" dirty="0" err="1"/>
              <a:t>MainActivity</a:t>
            </a:r>
            <a:r>
              <a:rPr lang="en-US" i="1" dirty="0"/>
              <a:t>"</a:t>
            </a:r>
          </a:p>
          <a:p>
            <a:pPr marL="0" indent="0">
              <a:buNone/>
            </a:pPr>
            <a:r>
              <a:rPr lang="en-US" dirty="0"/>
              <a:t>            </a:t>
            </a:r>
            <a:r>
              <a:rPr lang="en-US" dirty="0" err="1"/>
              <a:t>android:label</a:t>
            </a:r>
            <a:r>
              <a:rPr lang="en-US" dirty="0"/>
              <a:t>=</a:t>
            </a:r>
            <a:r>
              <a:rPr lang="en-US" i="1" dirty="0"/>
              <a:t>"@string/</a:t>
            </a:r>
            <a:r>
              <a:rPr lang="en-US" i="1" dirty="0" err="1"/>
              <a:t>app_name</a:t>
            </a:r>
            <a:r>
              <a:rPr lang="en-US" i="1" dirty="0"/>
              <a:t>" &gt;</a:t>
            </a:r>
          </a:p>
          <a:p>
            <a:pPr marL="0" indent="0">
              <a:buNone/>
            </a:pPr>
            <a:r>
              <a:rPr lang="en-US" dirty="0"/>
              <a:t>            &lt;intent-filter&gt;</a:t>
            </a:r>
          </a:p>
          <a:p>
            <a:pPr marL="0" indent="0">
              <a:buNone/>
            </a:pPr>
            <a:r>
              <a:rPr lang="en-US" dirty="0"/>
              <a:t>                &lt;action </a:t>
            </a:r>
            <a:r>
              <a:rPr lang="en-US" dirty="0" err="1"/>
              <a:t>android:name</a:t>
            </a:r>
            <a:r>
              <a:rPr lang="en-US" dirty="0"/>
              <a:t>=</a:t>
            </a:r>
            <a:r>
              <a:rPr lang="en-US" i="1" dirty="0"/>
              <a:t>"</a:t>
            </a:r>
            <a:r>
              <a:rPr lang="en-US" i="1" dirty="0" err="1"/>
              <a:t>android.intent.action.MAIN</a:t>
            </a:r>
            <a:r>
              <a:rPr lang="en-US" i="1" dirty="0"/>
              <a:t>" /&gt;</a:t>
            </a:r>
          </a:p>
          <a:p>
            <a:pPr marL="0" indent="0">
              <a:buNone/>
            </a:pPr>
            <a:endParaRPr lang="en-US" dirty="0"/>
          </a:p>
          <a:p>
            <a:pPr marL="0" indent="0">
              <a:buNone/>
            </a:pPr>
            <a:r>
              <a:rPr lang="en-US" dirty="0"/>
              <a:t>                &lt;category </a:t>
            </a:r>
            <a:r>
              <a:rPr lang="en-US" dirty="0" err="1"/>
              <a:t>android:name</a:t>
            </a:r>
            <a:r>
              <a:rPr lang="en-US" dirty="0"/>
              <a:t>=</a:t>
            </a:r>
            <a:r>
              <a:rPr lang="en-US" i="1" dirty="0"/>
              <a:t>"</a:t>
            </a:r>
            <a:r>
              <a:rPr lang="en-US" i="1" dirty="0" err="1"/>
              <a:t>android.intent.category.LAUNCHER</a:t>
            </a:r>
            <a:r>
              <a:rPr lang="en-US" i="1" dirty="0"/>
              <a:t>" /&gt;</a:t>
            </a:r>
          </a:p>
          <a:p>
            <a:pPr marL="0" indent="0">
              <a:buNone/>
            </a:pPr>
            <a:r>
              <a:rPr lang="en-US" dirty="0"/>
              <a:t>            &lt;/intent-filter&gt;</a:t>
            </a:r>
          </a:p>
          <a:p>
            <a:pPr marL="0" indent="0">
              <a:buNone/>
            </a:pPr>
            <a:r>
              <a:rPr lang="en-US" dirty="0"/>
              <a:t>        &lt;/activity&gt;</a:t>
            </a:r>
          </a:p>
          <a:p>
            <a:pPr marL="0" indent="0">
              <a:buNone/>
            </a:pPr>
            <a:r>
              <a:rPr lang="en-US" dirty="0"/>
              <a:t>    &lt;/application&gt;</a:t>
            </a:r>
          </a:p>
          <a:p>
            <a:pPr marL="0" indent="0">
              <a:buNone/>
            </a:pPr>
            <a:endParaRPr lang="en-US" dirty="0"/>
          </a:p>
          <a:p>
            <a:pPr marL="0" indent="0">
              <a:buNone/>
            </a:pPr>
            <a:r>
              <a:rPr lang="en-US" dirty="0"/>
              <a:t>&lt;/manifest&gt;</a:t>
            </a:r>
          </a:p>
        </p:txBody>
      </p:sp>
      <p:sp>
        <p:nvSpPr>
          <p:cNvPr id="4" name="Footer Placeholder 3">
            <a:extLst>
              <a:ext uri="{FF2B5EF4-FFF2-40B4-BE49-F238E27FC236}">
                <a16:creationId xmlns:a16="http://schemas.microsoft.com/office/drawing/2014/main" id="{239B1B9F-A807-4D73-87C0-70B8303CF532}"/>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105971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With application name</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package </a:t>
            </a:r>
            <a:r>
              <a:rPr lang="en-US" b="1" dirty="0" err="1"/>
              <a:t>com.example.helloworld</a:t>
            </a:r>
            <a:r>
              <a:rPr lang="en-US" b="1" dirty="0"/>
              <a:t>;</a:t>
            </a:r>
          </a:p>
          <a:p>
            <a:endParaRPr lang="en-US" dirty="0"/>
          </a:p>
          <a:p>
            <a:endParaRPr lang="en-US" dirty="0"/>
          </a:p>
          <a:p>
            <a:endParaRPr lang="en-US" dirty="0"/>
          </a:p>
          <a:p>
            <a:r>
              <a:rPr lang="en-US" b="1" dirty="0"/>
              <a:t>import </a:t>
            </a:r>
            <a:r>
              <a:rPr lang="en-US" b="1" dirty="0" err="1"/>
              <a:t>android.os.Bundle</a:t>
            </a:r>
            <a:r>
              <a:rPr lang="en-US" b="1" dirty="0"/>
              <a:t>;</a:t>
            </a:r>
          </a:p>
          <a:p>
            <a:r>
              <a:rPr lang="en-US" b="1" dirty="0"/>
              <a:t>import android.support.v7.app.ActionBarActivity;</a:t>
            </a:r>
          </a:p>
          <a:p>
            <a:endParaRPr lang="en-US" dirty="0"/>
          </a:p>
          <a:p>
            <a:endParaRPr lang="en-US" dirty="0"/>
          </a:p>
          <a:p>
            <a:r>
              <a:rPr lang="en-US" b="1" dirty="0"/>
              <a:t>public class </a:t>
            </a:r>
            <a:r>
              <a:rPr lang="en-US" b="1" dirty="0" err="1"/>
              <a:t>HelloMainActivity</a:t>
            </a:r>
            <a:r>
              <a:rPr lang="en-US" b="1" dirty="0"/>
              <a:t> extends </a:t>
            </a:r>
            <a:r>
              <a:rPr lang="en-US" b="1" dirty="0" err="1"/>
              <a:t>ActionBarActivity</a:t>
            </a:r>
            <a:r>
              <a:rPr lang="en-US" b="1" dirty="0"/>
              <a:t> {</a:t>
            </a:r>
          </a:p>
          <a:p>
            <a:endParaRPr lang="en-US" dirty="0"/>
          </a:p>
          <a:p>
            <a:r>
              <a:rPr lang="en-US" dirty="0"/>
              <a:t>    @Override</a:t>
            </a:r>
          </a:p>
          <a:p>
            <a:r>
              <a:rPr lang="en-US" dirty="0"/>
              <a:t>    </a:t>
            </a:r>
            <a:r>
              <a:rPr lang="en-US" b="1" dirty="0"/>
              <a:t>protected void </a:t>
            </a:r>
            <a:r>
              <a:rPr lang="en-US" b="1" dirty="0" err="1"/>
              <a:t>onCreate</a:t>
            </a:r>
            <a:r>
              <a:rPr lang="en-US" b="1" dirty="0"/>
              <a:t>(Bundle </a:t>
            </a:r>
            <a:r>
              <a:rPr lang="en-US" b="1" dirty="0" err="1"/>
              <a:t>savedInstanceState</a:t>
            </a:r>
            <a:r>
              <a:rPr lang="en-US" b="1" dirty="0"/>
              <a:t>) {</a:t>
            </a:r>
          </a:p>
          <a:p>
            <a:r>
              <a:rPr lang="en-US" dirty="0"/>
              <a:t>        </a:t>
            </a:r>
            <a:r>
              <a:rPr lang="en-US" b="1" dirty="0" err="1"/>
              <a:t>super.onCreate</a:t>
            </a:r>
            <a:r>
              <a:rPr lang="en-US" b="1" dirty="0"/>
              <a:t>(</a:t>
            </a:r>
            <a:r>
              <a:rPr lang="en-US" b="1" dirty="0" err="1"/>
              <a:t>savedInstanceState</a:t>
            </a:r>
            <a:r>
              <a:rPr lang="en-US" b="1" dirty="0"/>
              <a:t>);</a:t>
            </a:r>
          </a:p>
          <a:p>
            <a:r>
              <a:rPr lang="en-US" dirty="0"/>
              <a:t>        </a:t>
            </a:r>
            <a:r>
              <a:rPr lang="en-US" dirty="0" err="1"/>
              <a:t>setContentView</a:t>
            </a:r>
            <a:r>
              <a:rPr lang="en-US" dirty="0"/>
              <a:t>(</a:t>
            </a:r>
            <a:r>
              <a:rPr lang="en-US" dirty="0" err="1"/>
              <a:t>R.layout.</a:t>
            </a:r>
            <a:r>
              <a:rPr lang="en-US" i="1" dirty="0" err="1"/>
              <a:t>activity_hello_main</a:t>
            </a:r>
            <a:r>
              <a:rPr lang="en-US" i="1" dirty="0"/>
              <a:t>);</a:t>
            </a:r>
          </a:p>
          <a:p>
            <a:r>
              <a:rPr lang="en-US" dirty="0"/>
              <a:t>    }</a:t>
            </a:r>
          </a:p>
          <a:p>
            <a:endParaRPr lang="en-US" dirty="0"/>
          </a:p>
          <a:p>
            <a:r>
              <a:rPr lang="en-US" dirty="0"/>
              <a:t> </a:t>
            </a:r>
          </a:p>
          <a:p>
            <a:r>
              <a:rPr lang="en-US" dirty="0"/>
              <a:t>}</a:t>
            </a:r>
          </a:p>
        </p:txBody>
      </p:sp>
      <p:sp>
        <p:nvSpPr>
          <p:cNvPr id="4" name="Footer Placeholder 3">
            <a:extLst>
              <a:ext uri="{FF2B5EF4-FFF2-40B4-BE49-F238E27FC236}">
                <a16:creationId xmlns:a16="http://schemas.microsoft.com/office/drawing/2014/main" id="{BEE90A07-3EBB-4B8C-8E0E-EFB081DB3EEE}"/>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94460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139700"/>
            <a:ext cx="3778250" cy="657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AA7EAA8E-FC9D-46B9-B4FC-379D4693305E}"/>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42228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315200" cy="923330"/>
          </a:xfrm>
          <a:prstGeom prst="rect">
            <a:avLst/>
          </a:prstGeom>
          <a:noFill/>
        </p:spPr>
        <p:txBody>
          <a:bodyPr wrap="square" rtlCol="0">
            <a:spAutoFit/>
          </a:bodyPr>
          <a:lstStyle/>
          <a:p>
            <a:r>
              <a:rPr lang="en-US" dirty="0"/>
              <a:t>Installation</a:t>
            </a:r>
            <a:r>
              <a:rPr lang="tr-TR" dirty="0"/>
              <a:t>:</a:t>
            </a:r>
          </a:p>
          <a:p>
            <a:endParaRPr lang="tr-TR" dirty="0"/>
          </a:p>
          <a:p>
            <a:r>
              <a:rPr lang="en-US" dirty="0"/>
              <a:t>https://developer.android.com/sdk/index.html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878958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11CF769B-B436-4E99-A2E8-0F1D90D7E637}"/>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834043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 an existing project</a:t>
            </a:r>
            <a:br>
              <a:rPr lang="en-US" dirty="0"/>
            </a:br>
            <a:endParaRPr lang="en-US" dirty="0"/>
          </a:p>
        </p:txBody>
      </p:sp>
      <p:sp>
        <p:nvSpPr>
          <p:cNvPr id="3" name="Content Placeholder 2"/>
          <p:cNvSpPr>
            <a:spLocks noGrp="1"/>
          </p:cNvSpPr>
          <p:nvPr>
            <p:ph idx="1"/>
          </p:nvPr>
        </p:nvSpPr>
        <p:spPr>
          <a:xfrm>
            <a:off x="228600" y="1066800"/>
            <a:ext cx="8839200" cy="5715000"/>
          </a:xfrm>
        </p:spPr>
        <p:txBody>
          <a:bodyPr>
            <a:normAutofit fontScale="77500" lnSpcReduction="20000"/>
          </a:bodyPr>
          <a:lstStyle/>
          <a:p>
            <a:r>
              <a:rPr lang="en-US" dirty="0"/>
              <a:t>To import an existing project into Android Studio, proceed as follows:</a:t>
            </a:r>
          </a:p>
          <a:p>
            <a:r>
              <a:rPr lang="en-US" dirty="0"/>
              <a:t>Click </a:t>
            </a:r>
            <a:r>
              <a:rPr lang="en-US" b="1" dirty="0"/>
              <a:t>File</a:t>
            </a:r>
            <a:r>
              <a:rPr lang="en-US" dirty="0"/>
              <a:t> &gt; </a:t>
            </a:r>
            <a:r>
              <a:rPr lang="en-US" b="1" dirty="0"/>
              <a:t>New</a:t>
            </a:r>
            <a:r>
              <a:rPr lang="en-US" dirty="0"/>
              <a:t> &gt; </a:t>
            </a:r>
            <a:r>
              <a:rPr lang="en-US" b="1" dirty="0"/>
              <a:t>Import Project</a:t>
            </a:r>
            <a:r>
              <a:rPr lang="en-US" dirty="0"/>
              <a:t>.</a:t>
            </a:r>
          </a:p>
          <a:p>
            <a:r>
              <a:rPr lang="en-US" dirty="0"/>
              <a:t>In the </a:t>
            </a:r>
            <a:r>
              <a:rPr lang="en-US" b="1" dirty="0"/>
              <a:t>Select Eclipse or </a:t>
            </a:r>
            <a:r>
              <a:rPr lang="en-US" b="1" dirty="0" err="1"/>
              <a:t>Gradle</a:t>
            </a:r>
            <a:r>
              <a:rPr lang="en-US" b="1" dirty="0"/>
              <a:t> Project to Import</a:t>
            </a:r>
            <a:r>
              <a:rPr lang="en-US" dirty="0"/>
              <a:t> window that appears, navigate to the root directory of the project you want to import.</a:t>
            </a:r>
          </a:p>
          <a:p>
            <a:r>
              <a:rPr lang="en-US" dirty="0"/>
              <a:t>Click </a:t>
            </a:r>
            <a:r>
              <a:rPr lang="en-US" b="1" dirty="0"/>
              <a:t>OK</a:t>
            </a:r>
            <a:r>
              <a:rPr lang="en-US" dirty="0"/>
              <a:t>.</a:t>
            </a:r>
          </a:p>
          <a:p>
            <a:r>
              <a:rPr lang="en-US" dirty="0"/>
              <a:t>Android Studio then opens the project in a new IDE window.</a:t>
            </a:r>
          </a:p>
          <a:p>
            <a:r>
              <a:rPr lang="en-US" dirty="0"/>
              <a:t>If you are importing a project from version control, use the </a:t>
            </a:r>
            <a:r>
              <a:rPr lang="en-US" b="1" dirty="0"/>
              <a:t>File</a:t>
            </a:r>
            <a:r>
              <a:rPr lang="en-US" dirty="0"/>
              <a:t> &gt; </a:t>
            </a:r>
            <a:r>
              <a:rPr lang="en-US" b="1" dirty="0"/>
              <a:t>New</a:t>
            </a:r>
            <a:r>
              <a:rPr lang="en-US" dirty="0"/>
              <a:t> &gt; </a:t>
            </a:r>
            <a:r>
              <a:rPr lang="en-US" b="1" dirty="0"/>
              <a:t>Project from Version Control</a:t>
            </a:r>
            <a:r>
              <a:rPr lang="en-US" dirty="0"/>
              <a:t> menu. For more information about importing projects from version control, read IntelliJ’s </a:t>
            </a:r>
            <a:r>
              <a:rPr lang="en-US" dirty="0">
                <a:hlinkClick r:id="rId2"/>
              </a:rPr>
              <a:t>VCS-Specific Procedures</a:t>
            </a:r>
            <a:r>
              <a:rPr lang="en-US" dirty="0"/>
              <a:t>.</a:t>
            </a:r>
          </a:p>
          <a:p>
            <a:r>
              <a:rPr lang="en-US" dirty="0"/>
              <a:t>If you are importing an existing Eclipse ADT project into Android Studio, how you add the project depends on its structure. To read more about importing projects from Eclipse, see </a:t>
            </a:r>
            <a:r>
              <a:rPr lang="en-US" dirty="0">
                <a:hlinkClick r:id="rId3"/>
              </a:rPr>
              <a:t>Migrate to Android Studio from Eclipse</a:t>
            </a:r>
            <a:r>
              <a:rPr lang="en-US" dirty="0"/>
              <a:t>.</a:t>
            </a:r>
          </a:p>
          <a:p>
            <a:endParaRPr lang="en-US" dirty="0"/>
          </a:p>
        </p:txBody>
      </p:sp>
      <p:sp>
        <p:nvSpPr>
          <p:cNvPr id="4" name="Footer Placeholder 3">
            <a:extLst>
              <a:ext uri="{FF2B5EF4-FFF2-40B4-BE49-F238E27FC236}">
                <a16:creationId xmlns:a16="http://schemas.microsoft.com/office/drawing/2014/main" id="{B4908A11-84B3-40F3-9026-8BED681E07C2}"/>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85419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Write and View Logs with Logcat</a:t>
            </a:r>
            <a:br>
              <a:rPr lang="en-US" dirty="0"/>
            </a:br>
            <a:endParaRPr lang="en-US" dirty="0"/>
          </a:p>
        </p:txBody>
      </p:sp>
      <p:sp>
        <p:nvSpPr>
          <p:cNvPr id="3" name="Content Placeholder 2"/>
          <p:cNvSpPr>
            <a:spLocks noGrp="1"/>
          </p:cNvSpPr>
          <p:nvPr>
            <p:ph idx="1"/>
          </p:nvPr>
        </p:nvSpPr>
        <p:spPr>
          <a:xfrm>
            <a:off x="0" y="1066800"/>
            <a:ext cx="8839200" cy="4525963"/>
          </a:xfrm>
        </p:spPr>
        <p:txBody>
          <a:bodyPr/>
          <a:lstStyle/>
          <a:p>
            <a:r>
              <a:rPr lang="en-US" dirty="0"/>
              <a:t>The </a:t>
            </a:r>
            <a:r>
              <a:rPr lang="en-US" b="1" dirty="0"/>
              <a:t>Logcat</a:t>
            </a:r>
            <a:r>
              <a:rPr lang="en-US" dirty="0"/>
              <a:t> window in Android Studio displays system messages, such as when a garbage collection occurs, and messages that you added to your app with the </a:t>
            </a:r>
            <a:r>
              <a:rPr lang="en-US" dirty="0">
                <a:hlinkClick r:id="rId2"/>
              </a:rPr>
              <a:t>Log</a:t>
            </a:r>
            <a:r>
              <a:rPr lang="en-US" dirty="0"/>
              <a:t> class. It displays messages in real time and keeps a history so you can view older messages.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8C1E4819-EF8D-4A00-B584-D1A9D8993DEC}"/>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1457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Write log messages</a:t>
            </a:r>
            <a:br>
              <a:rPr lang="en-US" dirty="0"/>
            </a:b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r>
              <a:rPr lang="en-US" dirty="0"/>
              <a:t>The </a:t>
            </a:r>
            <a:r>
              <a:rPr lang="en-US" dirty="0">
                <a:hlinkClick r:id="rId2"/>
              </a:rPr>
              <a:t>Log</a:t>
            </a:r>
            <a:r>
              <a:rPr lang="en-US" dirty="0"/>
              <a:t> class allows you to create log messages that appear in logcat. Generally, you should use the following log methods, listed in order from the highest to lowest priority (or, least to most verbose):</a:t>
            </a:r>
          </a:p>
          <a:p>
            <a:r>
              <a:rPr lang="en-US" dirty="0" err="1">
                <a:hlinkClick r:id="rId3"/>
              </a:rPr>
              <a:t>Log.e</a:t>
            </a:r>
            <a:r>
              <a:rPr lang="en-US" dirty="0">
                <a:hlinkClick r:id="rId3"/>
              </a:rPr>
              <a:t>(String, String)</a:t>
            </a:r>
            <a:r>
              <a:rPr lang="en-US" dirty="0"/>
              <a:t> (error)</a:t>
            </a:r>
          </a:p>
          <a:p>
            <a:r>
              <a:rPr lang="en-US" dirty="0" err="1">
                <a:hlinkClick r:id="rId4"/>
              </a:rPr>
              <a:t>Log.w</a:t>
            </a:r>
            <a:r>
              <a:rPr lang="en-US" dirty="0">
                <a:hlinkClick r:id="rId4"/>
              </a:rPr>
              <a:t>(String, String)</a:t>
            </a:r>
            <a:r>
              <a:rPr lang="en-US" dirty="0"/>
              <a:t> (warning)</a:t>
            </a:r>
          </a:p>
          <a:p>
            <a:r>
              <a:rPr lang="en-US" dirty="0" err="1">
                <a:hlinkClick r:id="rId5"/>
              </a:rPr>
              <a:t>Log.i</a:t>
            </a:r>
            <a:r>
              <a:rPr lang="en-US" dirty="0">
                <a:hlinkClick r:id="rId5"/>
              </a:rPr>
              <a:t>(String, String)</a:t>
            </a:r>
            <a:r>
              <a:rPr lang="en-US" dirty="0"/>
              <a:t> (information)</a:t>
            </a:r>
          </a:p>
          <a:p>
            <a:r>
              <a:rPr lang="en-US" dirty="0" err="1">
                <a:hlinkClick r:id="rId6"/>
              </a:rPr>
              <a:t>Log.d</a:t>
            </a:r>
            <a:r>
              <a:rPr lang="en-US" dirty="0">
                <a:hlinkClick r:id="rId6"/>
              </a:rPr>
              <a:t>(String, String)</a:t>
            </a:r>
            <a:r>
              <a:rPr lang="en-US" dirty="0"/>
              <a:t> (debug)</a:t>
            </a:r>
          </a:p>
          <a:p>
            <a:r>
              <a:rPr lang="en-US" dirty="0" err="1">
                <a:hlinkClick r:id="rId7"/>
              </a:rPr>
              <a:t>Log.v</a:t>
            </a:r>
            <a:r>
              <a:rPr lang="en-US" dirty="0">
                <a:hlinkClick r:id="rId7"/>
              </a:rPr>
              <a:t>(String, String)</a:t>
            </a:r>
            <a:r>
              <a:rPr lang="en-US" dirty="0"/>
              <a:t> (verbose)</a:t>
            </a:r>
          </a:p>
          <a:p>
            <a:endParaRPr lang="en-US" dirty="0"/>
          </a:p>
        </p:txBody>
      </p:sp>
      <p:sp>
        <p:nvSpPr>
          <p:cNvPr id="4" name="Footer Placeholder 3">
            <a:extLst>
              <a:ext uri="{FF2B5EF4-FFF2-40B4-BE49-F238E27FC236}">
                <a16:creationId xmlns:a16="http://schemas.microsoft.com/office/drawing/2014/main" id="{1AE57FE1-68F3-4DDE-9B40-3BE54D01DE11}"/>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55459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Examples</a:t>
            </a:r>
            <a:endParaRPr lang="en-US" dirty="0"/>
          </a:p>
        </p:txBody>
      </p:sp>
      <p:sp>
        <p:nvSpPr>
          <p:cNvPr id="3" name="Content Placeholder 2"/>
          <p:cNvSpPr>
            <a:spLocks noGrp="1"/>
          </p:cNvSpPr>
          <p:nvPr>
            <p:ph idx="1"/>
          </p:nvPr>
        </p:nvSpPr>
        <p:spPr>
          <a:xfrm>
            <a:off x="457200" y="1295400"/>
            <a:ext cx="8610600" cy="4830763"/>
          </a:xfrm>
        </p:spPr>
        <p:txBody>
          <a:bodyPr>
            <a:normAutofit fontScale="92500" lnSpcReduction="10000"/>
          </a:bodyPr>
          <a:lstStyle/>
          <a:p>
            <a:r>
              <a:rPr lang="en-US" dirty="0" err="1">
                <a:latin typeface="Times New Roman" panose="02020603050405020304" pitchFamily="18" charset="0"/>
                <a:cs typeface="Times New Roman" panose="02020603050405020304" pitchFamily="18" charset="0"/>
              </a:rPr>
              <a:t>Log.i</a:t>
            </a:r>
            <a:r>
              <a:rPr lang="en-US"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Hi</a:t>
            </a:r>
            <a:r>
              <a:rPr lang="en-US"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Internet connection created</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r>
              <a:rPr lang="en-US" dirty="0" err="1"/>
              <a:t>Log.w</a:t>
            </a:r>
            <a:r>
              <a:rPr lang="en-US" dirty="0"/>
              <a:t>("</a:t>
            </a:r>
            <a:r>
              <a:rPr lang="tr-TR" dirty="0"/>
              <a:t>OOps</a:t>
            </a:r>
            <a:r>
              <a:rPr lang="en-US" dirty="0"/>
              <a:t>", "</a:t>
            </a:r>
            <a:r>
              <a:rPr lang="tr-TR" dirty="0"/>
              <a:t>Password wrong</a:t>
            </a:r>
            <a:r>
              <a:rPr lang="en-US" dirty="0"/>
              <a:t>");</a:t>
            </a:r>
            <a:endParaRPr lang="tr-TR" dirty="0"/>
          </a:p>
          <a:p>
            <a:r>
              <a:rPr lang="en-US" b="1" dirty="0"/>
              <a:t>public</a:t>
            </a:r>
            <a:r>
              <a:rPr lang="en-US" dirty="0"/>
              <a:t> </a:t>
            </a:r>
            <a:r>
              <a:rPr lang="en-US" b="1" dirty="0"/>
              <a:t>void</a:t>
            </a:r>
            <a:r>
              <a:rPr lang="en-US" dirty="0"/>
              <a:t> </a:t>
            </a:r>
            <a:r>
              <a:rPr lang="en-US" b="1" dirty="0" err="1"/>
              <a:t>onCreate</a:t>
            </a:r>
            <a:r>
              <a:rPr lang="en-US" dirty="0"/>
              <a:t>(Bundle </a:t>
            </a:r>
            <a:r>
              <a:rPr lang="en-US" dirty="0" err="1"/>
              <a:t>savedInstanceState</a:t>
            </a:r>
            <a:r>
              <a:rPr lang="en-US" dirty="0"/>
              <a:t>){ </a:t>
            </a:r>
            <a:r>
              <a:rPr lang="en-US" b="1" dirty="0" err="1"/>
              <a:t>super</a:t>
            </a:r>
            <a:r>
              <a:rPr lang="en-US" dirty="0" err="1"/>
              <a:t>.onCreate</a:t>
            </a:r>
            <a:r>
              <a:rPr lang="en-US" dirty="0"/>
              <a:t>(</a:t>
            </a:r>
            <a:r>
              <a:rPr lang="en-US" dirty="0" err="1"/>
              <a:t>savedInstanceState</a:t>
            </a:r>
            <a:r>
              <a:rPr lang="en-US" dirty="0"/>
              <a:t>); </a:t>
            </a:r>
            <a:r>
              <a:rPr lang="en-US" dirty="0" err="1"/>
              <a:t>setContentView</a:t>
            </a:r>
            <a:r>
              <a:rPr lang="en-US" dirty="0"/>
              <a:t>(</a:t>
            </a:r>
            <a:r>
              <a:rPr lang="en-US" dirty="0" err="1"/>
              <a:t>R.layout.activity_main</a:t>
            </a:r>
            <a:r>
              <a:rPr lang="en-US" dirty="0"/>
              <a:t>); </a:t>
            </a:r>
            <a:r>
              <a:rPr lang="en-US" dirty="0" err="1"/>
              <a:t>Log.i</a:t>
            </a:r>
            <a:r>
              <a:rPr lang="en-US" dirty="0"/>
              <a:t>("Log</a:t>
            </a:r>
            <a:r>
              <a:rPr lang="tr-TR" dirty="0"/>
              <a:t>Hi</a:t>
            </a:r>
            <a:r>
              <a:rPr lang="en-US" dirty="0"/>
              <a:t>", "</a:t>
            </a:r>
            <a:r>
              <a:rPr lang="tr-TR" dirty="0"/>
              <a:t>Your first program</a:t>
            </a:r>
            <a:r>
              <a:rPr lang="en-US" dirty="0"/>
              <a:t>."); </a:t>
            </a:r>
            <a:endParaRPr lang="tr-TR" dirty="0"/>
          </a:p>
          <a:p>
            <a:pPr marL="0" indent="0">
              <a:buNone/>
            </a:pPr>
            <a:r>
              <a:rPr lang="tr-TR" b="1" dirty="0"/>
              <a:t>	</a:t>
            </a:r>
            <a:r>
              <a:rPr lang="en-US" b="1" dirty="0"/>
              <a:t>try</a:t>
            </a:r>
            <a:r>
              <a:rPr lang="en-US" dirty="0"/>
              <a:t> { </a:t>
            </a:r>
            <a:r>
              <a:rPr lang="en-US" b="1" dirty="0" err="1"/>
              <a:t>int</a:t>
            </a:r>
            <a:r>
              <a:rPr lang="en-US" dirty="0"/>
              <a:t> c = 7 / 0; </a:t>
            </a:r>
            <a:endParaRPr lang="tr-TR" dirty="0"/>
          </a:p>
          <a:p>
            <a:pPr marL="0" indent="0">
              <a:buNone/>
            </a:pPr>
            <a:r>
              <a:rPr lang="tr-TR" dirty="0"/>
              <a:t>	</a:t>
            </a:r>
            <a:r>
              <a:rPr lang="en-US" dirty="0"/>
              <a:t>} </a:t>
            </a:r>
            <a:r>
              <a:rPr lang="en-US" b="1" dirty="0"/>
              <a:t>catch</a:t>
            </a:r>
            <a:r>
              <a:rPr lang="en-US" dirty="0"/>
              <a:t> (Exception </a:t>
            </a:r>
            <a:r>
              <a:rPr lang="tr-TR" dirty="0"/>
              <a:t>err</a:t>
            </a:r>
            <a:r>
              <a:rPr lang="en-US" dirty="0"/>
              <a:t>) { </a:t>
            </a:r>
            <a:endParaRPr lang="tr-TR" dirty="0"/>
          </a:p>
          <a:p>
            <a:pPr marL="0" indent="0">
              <a:buNone/>
            </a:pPr>
            <a:r>
              <a:rPr lang="tr-TR" dirty="0"/>
              <a:t>	</a:t>
            </a:r>
            <a:r>
              <a:rPr lang="en-US" dirty="0" err="1"/>
              <a:t>Log.e</a:t>
            </a:r>
            <a:r>
              <a:rPr lang="en-US" dirty="0"/>
              <a:t>("Log</a:t>
            </a:r>
            <a:r>
              <a:rPr lang="tr-TR" dirty="0"/>
              <a:t>Hi</a:t>
            </a:r>
            <a:r>
              <a:rPr lang="en-US" dirty="0"/>
              <a:t>", «</a:t>
            </a:r>
            <a:r>
              <a:rPr lang="tr-TR" dirty="0"/>
              <a:t>Serrious error</a:t>
            </a:r>
            <a:r>
              <a:rPr lang="en-US" dirty="0"/>
              <a:t>: " + </a:t>
            </a:r>
            <a:r>
              <a:rPr lang="tr-TR" dirty="0"/>
              <a:t>				err</a:t>
            </a:r>
            <a:r>
              <a:rPr lang="en-US" dirty="0"/>
              <a:t>.</a:t>
            </a:r>
            <a:r>
              <a:rPr lang="en-US" dirty="0" err="1"/>
              <a:t>getLocalizedMessage</a:t>
            </a:r>
            <a:r>
              <a:rPr lang="en-US" dirty="0"/>
              <a:t>()); }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0B98B48-5942-4F5D-89A5-D0CC658B517F}"/>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748922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Activity</a:t>
            </a:r>
            <a:endParaRPr lang="en-US" dirty="0"/>
          </a:p>
        </p:txBody>
      </p:sp>
      <p:sp>
        <p:nvSpPr>
          <p:cNvPr id="3" name="Content Placeholder 2"/>
          <p:cNvSpPr>
            <a:spLocks noGrp="1"/>
          </p:cNvSpPr>
          <p:nvPr>
            <p:ph idx="1"/>
          </p:nvPr>
        </p:nvSpPr>
        <p:spPr>
          <a:xfrm>
            <a:off x="228600" y="1600200"/>
            <a:ext cx="8763000" cy="4525963"/>
          </a:xfrm>
        </p:spPr>
        <p:txBody>
          <a:bodyPr>
            <a:normAutofit fontScale="62500" lnSpcReduction="20000"/>
          </a:bodyPr>
          <a:lstStyle/>
          <a:p>
            <a:r>
              <a:rPr lang="en-US" dirty="0"/>
              <a:t>An activity is a single, focused thing that the user can do. Almost all activities interact with the user, so the Activity class takes care of creating a window for you in which you can place your UI with </a:t>
            </a:r>
            <a:r>
              <a:rPr lang="en-US" dirty="0" err="1">
                <a:hlinkClick r:id="rId2"/>
              </a:rPr>
              <a:t>setContentView</a:t>
            </a:r>
            <a:r>
              <a:rPr lang="en-US" dirty="0">
                <a:hlinkClick r:id="rId2"/>
              </a:rPr>
              <a:t>(View)</a:t>
            </a:r>
            <a:r>
              <a:rPr lang="en-US" dirty="0"/>
              <a:t>. While activities are often presented to the user as full-screen windows, they can also be used in other ways: as floating windows (via a theme with </a:t>
            </a:r>
            <a:r>
              <a:rPr lang="en-US" dirty="0" err="1">
                <a:hlinkClick r:id="rId3"/>
              </a:rPr>
              <a:t>windowIsFloating</a:t>
            </a:r>
            <a:r>
              <a:rPr lang="en-US" dirty="0"/>
              <a:t> set) or embedded inside of another activity (using </a:t>
            </a:r>
            <a:r>
              <a:rPr lang="en-US" dirty="0" err="1">
                <a:hlinkClick r:id="rId4"/>
              </a:rPr>
              <a:t>ActivityGroup</a:t>
            </a:r>
            <a:r>
              <a:rPr lang="en-US" dirty="0"/>
              <a:t>). There are two methods almost all subclasses of Activity will implement:</a:t>
            </a:r>
          </a:p>
          <a:p>
            <a:r>
              <a:rPr lang="en-US" dirty="0" err="1">
                <a:hlinkClick r:id="rId5"/>
              </a:rPr>
              <a:t>onCreate</a:t>
            </a:r>
            <a:r>
              <a:rPr lang="en-US" dirty="0">
                <a:hlinkClick r:id="rId5"/>
              </a:rPr>
              <a:t>(Bundle)</a:t>
            </a:r>
            <a:r>
              <a:rPr lang="en-US" dirty="0"/>
              <a:t> is where you initialize your activity. Most importantly, here you will usually call </a:t>
            </a:r>
            <a:r>
              <a:rPr lang="en-US" dirty="0" err="1">
                <a:hlinkClick r:id="rId6"/>
              </a:rPr>
              <a:t>setContentView</a:t>
            </a:r>
            <a:r>
              <a:rPr lang="en-US" dirty="0">
                <a:hlinkClick r:id="rId6"/>
              </a:rPr>
              <a:t>(</a:t>
            </a:r>
            <a:r>
              <a:rPr lang="en-US" dirty="0" err="1">
                <a:hlinkClick r:id="rId6"/>
              </a:rPr>
              <a:t>int</a:t>
            </a:r>
            <a:r>
              <a:rPr lang="en-US" dirty="0">
                <a:hlinkClick r:id="rId6"/>
              </a:rPr>
              <a:t>)</a:t>
            </a:r>
            <a:r>
              <a:rPr lang="en-US" dirty="0"/>
              <a:t> with a layout resource defining your UI, and using </a:t>
            </a:r>
            <a:r>
              <a:rPr lang="en-US" dirty="0" err="1">
                <a:hlinkClick r:id="rId7"/>
              </a:rPr>
              <a:t>findViewById</a:t>
            </a:r>
            <a:r>
              <a:rPr lang="en-US" dirty="0">
                <a:hlinkClick r:id="rId7"/>
              </a:rPr>
              <a:t>(</a:t>
            </a:r>
            <a:r>
              <a:rPr lang="en-US" dirty="0" err="1">
                <a:hlinkClick r:id="rId7"/>
              </a:rPr>
              <a:t>int</a:t>
            </a:r>
            <a:r>
              <a:rPr lang="en-US" dirty="0">
                <a:hlinkClick r:id="rId7"/>
              </a:rPr>
              <a:t>)</a:t>
            </a:r>
            <a:r>
              <a:rPr lang="en-US" dirty="0"/>
              <a:t> to retrieve the widgets in that UI that you need to interact with programmatically.</a:t>
            </a:r>
          </a:p>
          <a:p>
            <a:r>
              <a:rPr lang="en-US" dirty="0" err="1">
                <a:hlinkClick r:id="rId8"/>
              </a:rPr>
              <a:t>onPause</a:t>
            </a:r>
            <a:r>
              <a:rPr lang="en-US" dirty="0">
                <a:hlinkClick r:id="rId8"/>
              </a:rPr>
              <a:t>()</a:t>
            </a:r>
            <a:r>
              <a:rPr lang="en-US" dirty="0"/>
              <a:t> is where you deal with the user leaving your activity. Most importantly, any changes made by the user should at this point be committed (usually to the </a:t>
            </a:r>
            <a:r>
              <a:rPr lang="en-US" dirty="0" err="1">
                <a:hlinkClick r:id="rId9"/>
              </a:rPr>
              <a:t>ContentProvider</a:t>
            </a:r>
            <a:r>
              <a:rPr lang="en-US" dirty="0"/>
              <a:t> holding the data).</a:t>
            </a:r>
          </a:p>
          <a:p>
            <a:r>
              <a:rPr lang="en-US" dirty="0"/>
              <a:t>To be of use with </a:t>
            </a:r>
            <a:r>
              <a:rPr lang="en-US" dirty="0" err="1">
                <a:hlinkClick r:id="rId10"/>
              </a:rPr>
              <a:t>Context.startActivity</a:t>
            </a:r>
            <a:r>
              <a:rPr lang="en-US" dirty="0">
                <a:hlinkClick r:id="rId10"/>
              </a:rPr>
              <a:t>()</a:t>
            </a:r>
            <a:r>
              <a:rPr lang="en-US" dirty="0"/>
              <a:t>, all activity classes must have a corresponding </a:t>
            </a:r>
            <a:r>
              <a:rPr lang="en-US" dirty="0">
                <a:hlinkClick r:id="rId11"/>
              </a:rPr>
              <a:t>&lt;activity&gt;</a:t>
            </a:r>
            <a:r>
              <a:rPr lang="en-US" dirty="0"/>
              <a:t> declaration in their package's AndroidManifest.xml.</a:t>
            </a:r>
          </a:p>
          <a:p>
            <a:endParaRPr lang="en-US" dirty="0"/>
          </a:p>
        </p:txBody>
      </p:sp>
      <p:sp>
        <p:nvSpPr>
          <p:cNvPr id="4" name="Footer Placeholder 3">
            <a:extLst>
              <a:ext uri="{FF2B5EF4-FFF2-40B4-BE49-F238E27FC236}">
                <a16:creationId xmlns:a16="http://schemas.microsoft.com/office/drawing/2014/main" id="{60F2B04B-C62D-4BBF-B893-6DA7946A6A73}"/>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680478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Lifecycle</a:t>
            </a:r>
            <a:br>
              <a:rPr lang="en-US" dirty="0"/>
            </a:br>
            <a:endParaRPr lang="en-US" dirty="0"/>
          </a:p>
        </p:txBody>
      </p:sp>
      <p:pic>
        <p:nvPicPr>
          <p:cNvPr id="9218" name="Picture 2" descr="State diagram for an Android Activity 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85800"/>
            <a:ext cx="4886325" cy="631507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6E1D295-F4A1-454B-9786-1BDCBCFBDA88}"/>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117554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685800"/>
            <a:ext cx="7772400" cy="212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t>Android Introduction</a:t>
            </a:r>
          </a:p>
        </p:txBody>
      </p:sp>
      <p:sp>
        <p:nvSpPr>
          <p:cNvPr id="5" name="Rectangle 3"/>
          <p:cNvSpPr txBox="1">
            <a:spLocks noChangeArrowheads="1"/>
          </p:cNvSpPr>
          <p:nvPr/>
        </p:nvSpPr>
        <p:spPr>
          <a:xfrm>
            <a:off x="1447800" y="3352800"/>
            <a:ext cx="64008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a:t>Hello World</a:t>
            </a:r>
          </a:p>
        </p:txBody>
      </p:sp>
      <p:sp>
        <p:nvSpPr>
          <p:cNvPr id="2" name="Footer Placeholder 1">
            <a:extLst>
              <a:ext uri="{FF2B5EF4-FFF2-40B4-BE49-F238E27FC236}">
                <a16:creationId xmlns:a16="http://schemas.microsoft.com/office/drawing/2014/main" id="{CCC3772E-EA68-4C83-98A2-1A2BCCFD4A6A}"/>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72840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7813"/>
            <a:ext cx="8077200" cy="1139825"/>
          </a:xfrm>
        </p:spPr>
        <p:txBody>
          <a:bodyPr/>
          <a:lstStyle/>
          <a:p>
            <a:pPr eaLnBrk="1" hangingPunct="1"/>
            <a:r>
              <a:rPr lang="en-US" altLang="en-US"/>
              <a:t>Goal</a:t>
            </a:r>
          </a:p>
        </p:txBody>
      </p:sp>
      <p:sp>
        <p:nvSpPr>
          <p:cNvPr id="5" name="Rectangle 3"/>
          <p:cNvSpPr txBox="1">
            <a:spLocks noChangeArrowheads="1"/>
          </p:cNvSpPr>
          <p:nvPr/>
        </p:nvSpPr>
        <p:spPr>
          <a:xfrm>
            <a:off x="457200" y="1600200"/>
            <a:ext cx="43434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a:t>Create a very simple application</a:t>
            </a:r>
          </a:p>
          <a:p>
            <a:r>
              <a:rPr lang="en-US" altLang="en-US"/>
              <a:t>Run it on a real device</a:t>
            </a:r>
          </a:p>
          <a:p>
            <a:r>
              <a:rPr lang="en-US" altLang="en-US"/>
              <a:t>Run it on the emulator</a:t>
            </a:r>
          </a:p>
          <a:p>
            <a:r>
              <a:rPr lang="en-US" altLang="en-US"/>
              <a:t>Examine its structure</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0"/>
            <a:ext cx="32289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7230" y="4652008"/>
            <a:ext cx="4572000" cy="1477328"/>
          </a:xfrm>
          <a:prstGeom prst="rect">
            <a:avLst/>
          </a:prstGeom>
        </p:spPr>
        <p:txBody>
          <a:bodyPr>
            <a:spAutoFit/>
          </a:bodyPr>
          <a:lstStyle/>
          <a:p>
            <a:r>
              <a:rPr lang="en-US" dirty="0">
                <a:hlinkClick r:id="rId3"/>
              </a:rPr>
              <a:t>Start a new project</a:t>
            </a:r>
            <a:endParaRPr lang="tr-TR" dirty="0"/>
          </a:p>
          <a:p>
            <a:r>
              <a:rPr lang="en-US" dirty="0">
                <a:hlinkClick r:id="rId4"/>
              </a:rPr>
              <a:t>Step 1: Start and configure the project</a:t>
            </a:r>
            <a:endParaRPr lang="en-US" dirty="0"/>
          </a:p>
          <a:p>
            <a:r>
              <a:rPr lang="en-US" dirty="0">
                <a:hlinkClick r:id="rId5"/>
              </a:rPr>
              <a:t>Step 2: Select form factors and API level</a:t>
            </a:r>
            <a:endParaRPr lang="en-US" dirty="0"/>
          </a:p>
          <a:p>
            <a:r>
              <a:rPr lang="en-US" dirty="0">
                <a:hlinkClick r:id="rId6"/>
              </a:rPr>
              <a:t>Step 3: Add an activity</a:t>
            </a:r>
            <a:endParaRPr lang="en-US" dirty="0"/>
          </a:p>
          <a:p>
            <a:r>
              <a:rPr lang="en-US" dirty="0">
                <a:hlinkClick r:id="rId7"/>
              </a:rPr>
              <a:t>Step 4: Configure your activity</a:t>
            </a:r>
            <a:endParaRPr lang="en-US" dirty="0"/>
          </a:p>
        </p:txBody>
      </p:sp>
      <p:sp>
        <p:nvSpPr>
          <p:cNvPr id="3" name="Footer Placeholder 2">
            <a:extLst>
              <a:ext uri="{FF2B5EF4-FFF2-40B4-BE49-F238E27FC236}">
                <a16:creationId xmlns:a16="http://schemas.microsoft.com/office/drawing/2014/main" id="{30EB256D-9D78-46EB-89E0-E420E68D9054}"/>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58837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Your First Application</a:t>
            </a:r>
            <a:br>
              <a:rPr lang="en-US" b="1" dirty="0"/>
            </a:br>
            <a:endParaRPr lang="en-US" dirty="0"/>
          </a:p>
        </p:txBody>
      </p:sp>
      <p:sp>
        <p:nvSpPr>
          <p:cNvPr id="3" name="Content Placeholder 2"/>
          <p:cNvSpPr>
            <a:spLocks noGrp="1"/>
          </p:cNvSpPr>
          <p:nvPr>
            <p:ph idx="1"/>
          </p:nvPr>
        </p:nvSpPr>
        <p:spPr>
          <a:xfrm>
            <a:off x="152400" y="1600200"/>
            <a:ext cx="8991600" cy="4525963"/>
          </a:xfrm>
        </p:spPr>
        <p:txBody>
          <a:bodyPr/>
          <a:lstStyle/>
          <a:p>
            <a:r>
              <a:rPr lang="en-US" dirty="0"/>
              <a:t>To begin creating an Android application, </a:t>
            </a:r>
            <a:r>
              <a:rPr lang="tr-TR" dirty="0"/>
              <a:t>go with </a:t>
            </a:r>
            <a:r>
              <a:rPr lang="en-US" dirty="0"/>
              <a:t>the Java perspective and select </a:t>
            </a:r>
            <a:endParaRPr lang="tr-TR" dirty="0"/>
          </a:p>
          <a:p>
            <a:pPr lvl="1"/>
            <a:r>
              <a:rPr lang="en-US" b="1" dirty="0"/>
              <a:t>File &gt; </a:t>
            </a:r>
            <a:r>
              <a:rPr lang="tr-TR" b="1" dirty="0"/>
              <a:t>New</a:t>
            </a:r>
            <a:r>
              <a:rPr lang="en-US" b="1" dirty="0"/>
              <a:t> </a:t>
            </a:r>
            <a:r>
              <a:rPr lang="tr-TR" b="1" dirty="0"/>
              <a:t>Project</a:t>
            </a:r>
            <a:r>
              <a:rPr lang="en-US" dirty="0"/>
              <a:t>. </a:t>
            </a:r>
            <a:endParaRPr lang="tr-TR" dirty="0"/>
          </a:p>
          <a:p>
            <a:r>
              <a:rPr lang="en-US" dirty="0"/>
              <a:t>Doing so will launch the application creation wizard, and you will be prompted to enter meta-information about your project in three categories: </a:t>
            </a:r>
            <a:endParaRPr lang="tr-TR" dirty="0"/>
          </a:p>
          <a:p>
            <a:r>
              <a:rPr lang="en-US" dirty="0"/>
              <a:t>Contents, Build Target, and Properties.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07" y="990600"/>
            <a:ext cx="8805332" cy="566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83DABCB0-2D5A-48CD-A792-7D9F29EA0C75}"/>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41508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89" y="838200"/>
            <a:ext cx="7006419"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8724C8BE-EB14-4EFF-BB10-9842A70F2AB5}"/>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8201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39" y="912976"/>
            <a:ext cx="845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A7218907-B4D6-4E0D-BF68-AC3D1B8E04D8}"/>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410441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45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392F86F9-DE66-4A4B-9AEB-67E1BC8A266B}"/>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1082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876300"/>
            <a:ext cx="845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BAAF2BFC-6872-4B96-9C89-D27112683F63}"/>
              </a:ext>
            </a:extLst>
          </p:cNvPr>
          <p:cNvSpPr>
            <a:spLocks noGrp="1"/>
          </p:cNvSpPr>
          <p:nvPr>
            <p:ph type="ftr" sz="quarter" idx="11"/>
          </p:nvPr>
        </p:nvSpPr>
        <p:spPr/>
        <p:txBody>
          <a:bodyPr/>
          <a:lstStyle/>
          <a:p>
            <a:r>
              <a:rPr lang="en-US"/>
              <a:t>CMSE419 AU</a:t>
            </a:r>
          </a:p>
        </p:txBody>
      </p:sp>
    </p:spTree>
    <p:extLst>
      <p:ext uri="{BB962C8B-B14F-4D97-AF65-F5344CB8AC3E}">
        <p14:creationId xmlns:p14="http://schemas.microsoft.com/office/powerpoint/2010/main" val="3485779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0B7E5C4-5D50-41A7-AA6E-991A9F019BE4}"/>
</file>

<file path=customXml/itemProps2.xml><?xml version="1.0" encoding="utf-8"?>
<ds:datastoreItem xmlns:ds="http://schemas.openxmlformats.org/officeDocument/2006/customXml" ds:itemID="{32784F25-D26A-48DC-96F2-EDB46D31D2FE}"/>
</file>

<file path=customXml/itemProps3.xml><?xml version="1.0" encoding="utf-8"?>
<ds:datastoreItem xmlns:ds="http://schemas.openxmlformats.org/officeDocument/2006/customXml" ds:itemID="{3F15C08E-6844-4846-9C42-600FA74CD185}"/>
</file>

<file path=docProps/app.xml><?xml version="1.0" encoding="utf-8"?>
<Properties xmlns="http://schemas.openxmlformats.org/officeDocument/2006/extended-properties" xmlns:vt="http://schemas.openxmlformats.org/officeDocument/2006/docPropsVTypes">
  <TotalTime>412</TotalTime>
  <Words>1930</Words>
  <Application>Microsoft Office PowerPoint</Application>
  <PresentationFormat>On-screen Show (4:3)</PresentationFormat>
  <Paragraphs>213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Consolas</vt:lpstr>
      <vt:lpstr>Roboto</vt:lpstr>
      <vt:lpstr>Times New Roman</vt:lpstr>
      <vt:lpstr>Verdana</vt:lpstr>
      <vt:lpstr>Office Theme</vt:lpstr>
      <vt:lpstr> CMPE419  Mobile Application Development </vt:lpstr>
      <vt:lpstr>PowerPoint Presentation</vt:lpstr>
      <vt:lpstr>PowerPoint Presentation</vt:lpstr>
      <vt:lpstr>Goal</vt:lpstr>
      <vt:lpstr>Your First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Java Code</vt:lpstr>
      <vt:lpstr>XML files Activiti_main.xml</vt:lpstr>
      <vt:lpstr>String.xml</vt:lpstr>
      <vt:lpstr>PowerPoint Presentation</vt:lpstr>
      <vt:lpstr>androidmanifest.xml</vt:lpstr>
      <vt:lpstr>With application name</vt:lpstr>
      <vt:lpstr>PowerPoint Presentation</vt:lpstr>
      <vt:lpstr>Import an existing project </vt:lpstr>
      <vt:lpstr>Write and View Logs with Logcat </vt:lpstr>
      <vt:lpstr>Write log messages </vt:lpstr>
      <vt:lpstr>Examples</vt:lpstr>
      <vt:lpstr>Activity</vt:lpstr>
      <vt:lpstr>Activity Lifecycle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CMPE419  Mobile Application Development</dc:title>
  <dc:creator>PC</dc:creator>
  <cp:lastModifiedBy>Asst.Prof.Dr. Ahmet Unveren</cp:lastModifiedBy>
  <cp:revision>29</cp:revision>
  <dcterms:created xsi:type="dcterms:W3CDTF">2015-05-04T17:33:35Z</dcterms:created>
  <dcterms:modified xsi:type="dcterms:W3CDTF">2020-03-30T20:58:23Z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