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915ABE-C104-404A-BB7A-7BC25085637F}" type="datetimeFigureOut">
              <a:rPr lang="en-US" smtClean="0"/>
              <a:t>2/18/2025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31A8A1-81E7-462C-972B-F90095E183CC}" type="slidenum">
              <a:rPr lang="en-US" smtClean="0"/>
              <a:t>‹#›</a:t>
            </a:fld>
            <a:endParaRPr lang="en-US"/>
          </a:p>
        </p:txBody>
      </p:sp>
    </p:spTree>
    <p:extLst>
      <p:ext uri="{BB962C8B-B14F-4D97-AF65-F5344CB8AC3E}">
        <p14:creationId xmlns:p14="http://schemas.microsoft.com/office/powerpoint/2010/main" val="2978903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31A8A1-81E7-462C-972B-F90095E183CC}" type="slidenum">
              <a:rPr lang="en-US" smtClean="0"/>
              <a:t>1</a:t>
            </a:fld>
            <a:endParaRPr lang="en-US"/>
          </a:p>
        </p:txBody>
      </p:sp>
    </p:spTree>
    <p:extLst>
      <p:ext uri="{BB962C8B-B14F-4D97-AF65-F5344CB8AC3E}">
        <p14:creationId xmlns:p14="http://schemas.microsoft.com/office/powerpoint/2010/main" val="208853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8658673-43BD-44EA-AAB3-7B85FF456B2E}" type="datetime1">
              <a:rPr lang="en-US" smtClean="0"/>
              <a:t>2/18/2025</a:t>
            </a:fld>
            <a:endParaRPr lang="en-US"/>
          </a:p>
        </p:txBody>
      </p:sp>
      <p:sp>
        <p:nvSpPr>
          <p:cNvPr id="19" name="Footer Placeholder 18"/>
          <p:cNvSpPr>
            <a:spLocks noGrp="1"/>
          </p:cNvSpPr>
          <p:nvPr>
            <p:ph type="ftr" sz="quarter" idx="11"/>
          </p:nvPr>
        </p:nvSpPr>
        <p:spPr/>
        <p:txBody>
          <a:bodyPr/>
          <a:lstStyle/>
          <a:p>
            <a:r>
              <a:rPr lang="en-US"/>
              <a:t>Dr. Ünveren</a:t>
            </a:r>
          </a:p>
        </p:txBody>
      </p:sp>
      <p:sp>
        <p:nvSpPr>
          <p:cNvPr id="27" name="Slide Number Placeholder 26"/>
          <p:cNvSpPr>
            <a:spLocks noGrp="1"/>
          </p:cNvSpPr>
          <p:nvPr>
            <p:ph type="sldNum" sz="quarter" idx="12"/>
          </p:nvPr>
        </p:nvSpPr>
        <p:spPr/>
        <p:txBody>
          <a:bodyPr/>
          <a:lstStyle/>
          <a:p>
            <a:fld id="{42D04C36-65D0-447C-B262-95745CBACF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392F15B-76EF-41AF-AAEE-4BC57A739698}" type="datetime1">
              <a:rPr lang="en-US" smtClean="0"/>
              <a:t>2/18/2025</a:t>
            </a:fld>
            <a:endParaRPr lang="en-US"/>
          </a:p>
        </p:txBody>
      </p:sp>
      <p:sp>
        <p:nvSpPr>
          <p:cNvPr id="5" name="Footer Placeholder 4"/>
          <p:cNvSpPr>
            <a:spLocks noGrp="1"/>
          </p:cNvSpPr>
          <p:nvPr>
            <p:ph type="ftr" sz="quarter" idx="11"/>
          </p:nvPr>
        </p:nvSpPr>
        <p:spPr/>
        <p:txBody>
          <a:bodyPr/>
          <a:lstStyle/>
          <a:p>
            <a:r>
              <a:rPr lang="en-US"/>
              <a:t>Dr. Ünveren</a:t>
            </a:r>
          </a:p>
        </p:txBody>
      </p:sp>
      <p:sp>
        <p:nvSpPr>
          <p:cNvPr id="6" name="Slide Number Placeholder 5"/>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D75909-978A-4CBD-8991-50718FD87C7D}" type="datetime1">
              <a:rPr lang="en-US" smtClean="0"/>
              <a:t>2/18/2025</a:t>
            </a:fld>
            <a:endParaRPr lang="en-US"/>
          </a:p>
        </p:txBody>
      </p:sp>
      <p:sp>
        <p:nvSpPr>
          <p:cNvPr id="5" name="Footer Placeholder 4"/>
          <p:cNvSpPr>
            <a:spLocks noGrp="1"/>
          </p:cNvSpPr>
          <p:nvPr>
            <p:ph type="ftr" sz="quarter" idx="11"/>
          </p:nvPr>
        </p:nvSpPr>
        <p:spPr/>
        <p:txBody>
          <a:bodyPr/>
          <a:lstStyle/>
          <a:p>
            <a:r>
              <a:rPr lang="en-US"/>
              <a:t>Dr. Ünveren</a:t>
            </a:r>
          </a:p>
        </p:txBody>
      </p:sp>
      <p:sp>
        <p:nvSpPr>
          <p:cNvPr id="6" name="Slide Number Placeholder 5"/>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E49EAB1-12F1-48B3-90F2-2F59489F8D87}" type="datetime1">
              <a:rPr lang="en-US" smtClean="0"/>
              <a:t>2/18/2025</a:t>
            </a:fld>
            <a:endParaRPr lang="en-US"/>
          </a:p>
        </p:txBody>
      </p:sp>
      <p:sp>
        <p:nvSpPr>
          <p:cNvPr id="5" name="Footer Placeholder 4"/>
          <p:cNvSpPr>
            <a:spLocks noGrp="1"/>
          </p:cNvSpPr>
          <p:nvPr>
            <p:ph type="ftr" sz="quarter" idx="11"/>
          </p:nvPr>
        </p:nvSpPr>
        <p:spPr/>
        <p:txBody>
          <a:bodyPr/>
          <a:lstStyle/>
          <a:p>
            <a:r>
              <a:rPr lang="en-US"/>
              <a:t>Dr. Ünveren</a:t>
            </a:r>
          </a:p>
        </p:txBody>
      </p:sp>
      <p:sp>
        <p:nvSpPr>
          <p:cNvPr id="6" name="Slide Number Placeholder 5"/>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9DE8A0F-3604-43D8-AD26-D2C4517B1FB2}" type="datetime1">
              <a:rPr lang="en-US" smtClean="0"/>
              <a:t>2/18/2025</a:t>
            </a:fld>
            <a:endParaRPr lang="en-US"/>
          </a:p>
        </p:txBody>
      </p:sp>
      <p:sp>
        <p:nvSpPr>
          <p:cNvPr id="5" name="Footer Placeholder 4"/>
          <p:cNvSpPr>
            <a:spLocks noGrp="1"/>
          </p:cNvSpPr>
          <p:nvPr>
            <p:ph type="ftr" sz="quarter" idx="11"/>
          </p:nvPr>
        </p:nvSpPr>
        <p:spPr/>
        <p:txBody>
          <a:bodyPr/>
          <a:lstStyle/>
          <a:p>
            <a:r>
              <a:rPr lang="en-US"/>
              <a:t>Dr. Ünveren</a:t>
            </a:r>
          </a:p>
        </p:txBody>
      </p:sp>
      <p:sp>
        <p:nvSpPr>
          <p:cNvPr id="6" name="Slide Number Placeholder 5"/>
          <p:cNvSpPr>
            <a:spLocks noGrp="1"/>
          </p:cNvSpPr>
          <p:nvPr>
            <p:ph type="sldNum" sz="quarter" idx="12"/>
          </p:nvPr>
        </p:nvSpPr>
        <p:spPr/>
        <p:txBody>
          <a:bodyPr/>
          <a:lstStyle/>
          <a:p>
            <a:fld id="{42D04C36-65D0-447C-B262-95745CBACF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1E34D86-9AF2-4CB8-9BB8-F9018B4AA4B9}" type="datetime1">
              <a:rPr lang="en-US" smtClean="0"/>
              <a:t>2/18/2025</a:t>
            </a:fld>
            <a:endParaRPr lang="en-US"/>
          </a:p>
        </p:txBody>
      </p:sp>
      <p:sp>
        <p:nvSpPr>
          <p:cNvPr id="6" name="Footer Placeholder 5"/>
          <p:cNvSpPr>
            <a:spLocks noGrp="1"/>
          </p:cNvSpPr>
          <p:nvPr>
            <p:ph type="ftr" sz="quarter" idx="11"/>
          </p:nvPr>
        </p:nvSpPr>
        <p:spPr/>
        <p:txBody>
          <a:bodyPr/>
          <a:lstStyle/>
          <a:p>
            <a:r>
              <a:rPr lang="en-US"/>
              <a:t>Dr. Ünveren</a:t>
            </a:r>
          </a:p>
        </p:txBody>
      </p:sp>
      <p:sp>
        <p:nvSpPr>
          <p:cNvPr id="7" name="Slide Number Placeholder 6"/>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6F38871-12BC-40CA-A6B4-12C1BEAC226A}" type="datetime1">
              <a:rPr lang="en-US" smtClean="0"/>
              <a:t>2/18/2025</a:t>
            </a:fld>
            <a:endParaRPr lang="en-US"/>
          </a:p>
        </p:txBody>
      </p:sp>
      <p:sp>
        <p:nvSpPr>
          <p:cNvPr id="8" name="Footer Placeholder 7"/>
          <p:cNvSpPr>
            <a:spLocks noGrp="1"/>
          </p:cNvSpPr>
          <p:nvPr>
            <p:ph type="ftr" sz="quarter" idx="11"/>
          </p:nvPr>
        </p:nvSpPr>
        <p:spPr/>
        <p:txBody>
          <a:bodyPr/>
          <a:lstStyle/>
          <a:p>
            <a:r>
              <a:rPr lang="en-US"/>
              <a:t>Dr. Ünveren</a:t>
            </a:r>
          </a:p>
        </p:txBody>
      </p:sp>
      <p:sp>
        <p:nvSpPr>
          <p:cNvPr id="9" name="Slide Number Placeholder 8"/>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9858A16-4CE2-4A5D-8E61-27160AAB1E3A}" type="datetime1">
              <a:rPr lang="en-US" smtClean="0"/>
              <a:t>2/18/2025</a:t>
            </a:fld>
            <a:endParaRPr lang="en-US"/>
          </a:p>
        </p:txBody>
      </p:sp>
      <p:sp>
        <p:nvSpPr>
          <p:cNvPr id="4" name="Footer Placeholder 3"/>
          <p:cNvSpPr>
            <a:spLocks noGrp="1"/>
          </p:cNvSpPr>
          <p:nvPr>
            <p:ph type="ftr" sz="quarter" idx="11"/>
          </p:nvPr>
        </p:nvSpPr>
        <p:spPr/>
        <p:txBody>
          <a:bodyPr/>
          <a:lstStyle/>
          <a:p>
            <a:r>
              <a:rPr lang="en-US"/>
              <a:t>Dr. Ünveren</a:t>
            </a:r>
          </a:p>
        </p:txBody>
      </p:sp>
      <p:sp>
        <p:nvSpPr>
          <p:cNvPr id="5" name="Slide Number Placeholder 4"/>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64648-2F51-49C8-B550-4767014A865F}" type="datetime1">
              <a:rPr lang="en-US" smtClean="0"/>
              <a:t>2/18/2025</a:t>
            </a:fld>
            <a:endParaRPr lang="en-US"/>
          </a:p>
        </p:txBody>
      </p:sp>
      <p:sp>
        <p:nvSpPr>
          <p:cNvPr id="3" name="Footer Placeholder 2"/>
          <p:cNvSpPr>
            <a:spLocks noGrp="1"/>
          </p:cNvSpPr>
          <p:nvPr>
            <p:ph type="ftr" sz="quarter" idx="11"/>
          </p:nvPr>
        </p:nvSpPr>
        <p:spPr/>
        <p:txBody>
          <a:bodyPr/>
          <a:lstStyle/>
          <a:p>
            <a:r>
              <a:rPr lang="en-US"/>
              <a:t>Dr. Ünveren</a:t>
            </a:r>
          </a:p>
        </p:txBody>
      </p:sp>
      <p:sp>
        <p:nvSpPr>
          <p:cNvPr id="4" name="Slide Number Placeholder 3"/>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192DB4-FEC1-45D6-96B8-C28F64FC80E3}" type="datetime1">
              <a:rPr lang="en-US" smtClean="0"/>
              <a:t>2/18/2025</a:t>
            </a:fld>
            <a:endParaRPr lang="en-US"/>
          </a:p>
        </p:txBody>
      </p:sp>
      <p:sp>
        <p:nvSpPr>
          <p:cNvPr id="6" name="Footer Placeholder 5"/>
          <p:cNvSpPr>
            <a:spLocks noGrp="1"/>
          </p:cNvSpPr>
          <p:nvPr>
            <p:ph type="ftr" sz="quarter" idx="11"/>
          </p:nvPr>
        </p:nvSpPr>
        <p:spPr/>
        <p:txBody>
          <a:bodyPr/>
          <a:lstStyle/>
          <a:p>
            <a:r>
              <a:rPr lang="en-US"/>
              <a:t>Dr. Ünveren</a:t>
            </a:r>
          </a:p>
        </p:txBody>
      </p:sp>
      <p:sp>
        <p:nvSpPr>
          <p:cNvPr id="7" name="Slide Number Placeholder 6"/>
          <p:cNvSpPr>
            <a:spLocks noGrp="1"/>
          </p:cNvSpPr>
          <p:nvPr>
            <p:ph type="sldNum" sz="quarter" idx="12"/>
          </p:nvPr>
        </p:nvSpPr>
        <p:spPr/>
        <p:txBody>
          <a:bodyPr/>
          <a:lstStyle/>
          <a:p>
            <a:fld id="{42D04C36-65D0-447C-B262-95745CBACF9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7C185A6-BC5E-4B08-A12A-69C35960EAD7}" type="datetime1">
              <a:rPr lang="en-US" smtClean="0"/>
              <a:t>2/18/2025</a:t>
            </a:fld>
            <a:endParaRPr lang="en-US"/>
          </a:p>
        </p:txBody>
      </p:sp>
      <p:sp>
        <p:nvSpPr>
          <p:cNvPr id="6" name="Footer Placeholder 5"/>
          <p:cNvSpPr>
            <a:spLocks noGrp="1"/>
          </p:cNvSpPr>
          <p:nvPr>
            <p:ph type="ftr" sz="quarter" idx="11"/>
          </p:nvPr>
        </p:nvSpPr>
        <p:spPr/>
        <p:txBody>
          <a:bodyPr/>
          <a:lstStyle/>
          <a:p>
            <a:r>
              <a:rPr lang="en-US"/>
              <a:t>Dr. Ünveren</a:t>
            </a:r>
          </a:p>
        </p:txBody>
      </p:sp>
      <p:sp>
        <p:nvSpPr>
          <p:cNvPr id="7" name="Slide Number Placeholder 6"/>
          <p:cNvSpPr>
            <a:spLocks noGrp="1"/>
          </p:cNvSpPr>
          <p:nvPr>
            <p:ph type="sldNum" sz="quarter" idx="12"/>
          </p:nvPr>
        </p:nvSpPr>
        <p:spPr>
          <a:xfrm>
            <a:off x="8077200" y="6356350"/>
            <a:ext cx="609600" cy="365125"/>
          </a:xfrm>
        </p:spPr>
        <p:txBody>
          <a:bodyPr/>
          <a:lstStyle/>
          <a:p>
            <a:fld id="{42D04C36-65D0-447C-B262-95745CBACF9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43521E0-CE81-4697-9FEA-C41CA26672D6}" type="datetime1">
              <a:rPr lang="en-US" smtClean="0"/>
              <a:t>2/18/2025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Dr. Ünveren</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D04C36-65D0-447C-B262-95745CBACF9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effectLst/>
              </a:rPr>
              <a:t>CMPE536 </a:t>
            </a:r>
            <a:br>
              <a:rPr lang="en-GB" dirty="0">
                <a:effectLst/>
              </a:rPr>
            </a:br>
            <a:r>
              <a:rPr lang="en-GB" dirty="0">
                <a:effectLst/>
              </a:rPr>
              <a:t>METAHEURISTICS </a:t>
            </a:r>
            <a:br>
              <a:rPr lang="en-US" dirty="0">
                <a:effectLst/>
              </a:rPr>
            </a:br>
            <a:endParaRPr lang="en-US" dirty="0"/>
          </a:p>
        </p:txBody>
      </p:sp>
      <p:sp>
        <p:nvSpPr>
          <p:cNvPr id="3" name="Subtitle 2"/>
          <p:cNvSpPr>
            <a:spLocks noGrp="1"/>
          </p:cNvSpPr>
          <p:nvPr>
            <p:ph type="subTitle" idx="1"/>
          </p:nvPr>
        </p:nvSpPr>
        <p:spPr/>
        <p:txBody>
          <a:bodyPr/>
          <a:lstStyle/>
          <a:p>
            <a:r>
              <a:rPr lang="en-GB" dirty="0"/>
              <a:t>Asst. </a:t>
            </a:r>
            <a:r>
              <a:rPr lang="en-GB" dirty="0" err="1"/>
              <a:t>Prof.</a:t>
            </a:r>
            <a:r>
              <a:rPr lang="en-GB" dirty="0"/>
              <a:t> </a:t>
            </a:r>
            <a:r>
              <a:rPr lang="en-GB" dirty="0" err="1"/>
              <a:t>Dr.</a:t>
            </a:r>
            <a:r>
              <a:rPr lang="en-GB" dirty="0"/>
              <a:t> Ahmet ÜNVEREN</a:t>
            </a:r>
            <a:endParaRPr lang="tr-TR" dirty="0"/>
          </a:p>
          <a:p>
            <a:r>
              <a:rPr lang="tr-TR" dirty="0"/>
              <a:t>20</a:t>
            </a:r>
            <a:r>
              <a:rPr lang="en-US" dirty="0"/>
              <a:t>24</a:t>
            </a:r>
            <a:r>
              <a:rPr lang="tr-TR" dirty="0"/>
              <a:t>-20</a:t>
            </a:r>
            <a:r>
              <a:rPr lang="en-US" dirty="0"/>
              <a:t>25</a:t>
            </a:r>
            <a:r>
              <a:rPr lang="tr-TR" dirty="0"/>
              <a:t> </a:t>
            </a:r>
            <a:r>
              <a:rPr lang="en-US" dirty="0"/>
              <a:t>Spring</a:t>
            </a:r>
          </a:p>
          <a:p>
            <a:r>
              <a:rPr lang="en-GB" dirty="0"/>
              <a:t> </a:t>
            </a:r>
          </a:p>
        </p:txBody>
      </p:sp>
      <p:sp>
        <p:nvSpPr>
          <p:cNvPr id="4" name="Footer Placeholder 3"/>
          <p:cNvSpPr>
            <a:spLocks noGrp="1"/>
          </p:cNvSpPr>
          <p:nvPr>
            <p:ph type="ftr" sz="quarter" idx="11"/>
          </p:nvPr>
        </p:nvSpPr>
        <p:spPr/>
        <p:txBody>
          <a:bodyPr/>
          <a:lstStyle/>
          <a:p>
            <a:r>
              <a:rPr lang="en-US" dirty="0"/>
              <a:t>Dr. </a:t>
            </a:r>
            <a:r>
              <a:rPr lang="en-US" dirty="0" err="1"/>
              <a:t>Ünveren</a:t>
            </a:r>
            <a:endParaRPr lang="en-US" dirty="0"/>
          </a:p>
        </p:txBody>
      </p:sp>
      <p:sp>
        <p:nvSpPr>
          <p:cNvPr id="5" name="Slide Number Placeholder 4"/>
          <p:cNvSpPr>
            <a:spLocks noGrp="1"/>
          </p:cNvSpPr>
          <p:nvPr>
            <p:ph type="sldNum" sz="quarter" idx="12"/>
          </p:nvPr>
        </p:nvSpPr>
        <p:spPr/>
        <p:txBody>
          <a:bodyPr/>
          <a:lstStyle/>
          <a:p>
            <a:fld id="{42D04C36-65D0-447C-B262-95745CBACF90}" type="slidenum">
              <a:rPr lang="en-US" smtClean="0"/>
              <a:t>1</a:t>
            </a:fld>
            <a:endParaRPr lang="en-US"/>
          </a:p>
        </p:txBody>
      </p:sp>
    </p:spTree>
    <p:extLst>
      <p:ext uri="{BB962C8B-B14F-4D97-AF65-F5344CB8AC3E}">
        <p14:creationId xmlns:p14="http://schemas.microsoft.com/office/powerpoint/2010/main" val="3334080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76288" y="188913"/>
            <a:ext cx="8420100" cy="1143000"/>
          </a:xfrm>
        </p:spPr>
        <p:txBody>
          <a:bodyPr/>
          <a:lstStyle/>
          <a:p>
            <a:pPr eaLnBrk="1" hangingPunct="1"/>
            <a:r>
              <a:rPr lang="nb-NO" altLang="en-US" dirty="0"/>
              <a:t>Practical Issues </a:t>
            </a:r>
          </a:p>
        </p:txBody>
      </p:sp>
      <p:sp>
        <p:nvSpPr>
          <p:cNvPr id="5" name="Rectangle 3"/>
          <p:cNvSpPr txBox="1">
            <a:spLocks noChangeArrowheads="1"/>
          </p:cNvSpPr>
          <p:nvPr/>
        </p:nvSpPr>
        <p:spPr>
          <a:xfrm>
            <a:off x="742950" y="1412875"/>
            <a:ext cx="8420100" cy="446405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nb-NO" altLang="en-US" dirty="0"/>
              <a:t>The lecturer</a:t>
            </a:r>
          </a:p>
          <a:p>
            <a:pPr lvl="1"/>
            <a:r>
              <a:rPr lang="en-GB" dirty="0"/>
              <a:t>Asst. </a:t>
            </a:r>
            <a:r>
              <a:rPr lang="en-GB" dirty="0" err="1"/>
              <a:t>Prof.</a:t>
            </a:r>
            <a:r>
              <a:rPr lang="en-GB" dirty="0"/>
              <a:t> </a:t>
            </a:r>
            <a:r>
              <a:rPr lang="en-GB" dirty="0" err="1"/>
              <a:t>Dr.</a:t>
            </a:r>
            <a:r>
              <a:rPr lang="en-GB" dirty="0"/>
              <a:t> Ahmet ÜNVEREN </a:t>
            </a:r>
          </a:p>
          <a:p>
            <a:pPr lvl="1"/>
            <a:r>
              <a:rPr lang="nb-NO" altLang="en-US" dirty="0"/>
              <a:t>E-mail: </a:t>
            </a:r>
            <a:r>
              <a:rPr lang="nb-NO" altLang="en-US" dirty="0">
                <a:latin typeface="Courier New" pitchFamily="49" charset="0"/>
              </a:rPr>
              <a:t>ahmet</a:t>
            </a:r>
            <a:r>
              <a:rPr lang="tr-TR" altLang="en-US" dirty="0">
                <a:latin typeface="Courier New" pitchFamily="49" charset="0"/>
              </a:rPr>
              <a:t>.unveren@emu.edu.tr</a:t>
            </a:r>
            <a:endParaRPr lang="nb-NO" altLang="en-US" dirty="0">
              <a:latin typeface="Courier New" pitchFamily="49" charset="0"/>
            </a:endParaRPr>
          </a:p>
          <a:p>
            <a:pPr lvl="1"/>
            <a:r>
              <a:rPr lang="en-US" altLang="en-US" dirty="0"/>
              <a:t>CMPE</a:t>
            </a:r>
            <a:r>
              <a:rPr lang="en-GB" altLang="en-US" dirty="0"/>
              <a:t>212</a:t>
            </a:r>
            <a:endParaRPr lang="tr-TR" altLang="en-US" dirty="0"/>
          </a:p>
          <a:p>
            <a:pPr lvl="1"/>
            <a:endParaRPr lang="tr-TR" altLang="en-US" dirty="0"/>
          </a:p>
          <a:p>
            <a:pPr lvl="1"/>
            <a:endParaRPr lang="nb-NO" altLang="en-US" dirty="0"/>
          </a:p>
          <a:p>
            <a:pPr lvl="1"/>
            <a:r>
              <a:rPr lang="nb-NO" altLang="en-US" dirty="0"/>
              <a:t>Web-pages </a:t>
            </a:r>
            <a:r>
              <a:rPr lang="tr-TR" altLang="en-US" dirty="0"/>
              <a:t>: cmpe.emu.edu.tr</a:t>
            </a:r>
          </a:p>
          <a:p>
            <a:pPr marL="0" indent="0">
              <a:buNone/>
            </a:pPr>
            <a:endParaRPr lang="nb-NO" altLang="en-US" dirty="0"/>
          </a:p>
        </p:txBody>
      </p:sp>
      <p:sp>
        <p:nvSpPr>
          <p:cNvPr id="2" name="Footer Placeholder 1"/>
          <p:cNvSpPr>
            <a:spLocks noGrp="1"/>
          </p:cNvSpPr>
          <p:nvPr>
            <p:ph type="ftr" sz="quarter" idx="11"/>
          </p:nvPr>
        </p:nvSpPr>
        <p:spPr/>
        <p:txBody>
          <a:bodyPr/>
          <a:lstStyle/>
          <a:p>
            <a:r>
              <a:rPr lang="en-US"/>
              <a:t>Dr. Ünveren</a:t>
            </a:r>
          </a:p>
        </p:txBody>
      </p:sp>
      <p:sp>
        <p:nvSpPr>
          <p:cNvPr id="3" name="Slide Number Placeholder 2"/>
          <p:cNvSpPr>
            <a:spLocks noGrp="1"/>
          </p:cNvSpPr>
          <p:nvPr>
            <p:ph type="sldNum" sz="quarter" idx="12"/>
          </p:nvPr>
        </p:nvSpPr>
        <p:spPr/>
        <p:txBody>
          <a:bodyPr/>
          <a:lstStyle/>
          <a:p>
            <a:fld id="{42D04C36-65D0-447C-B262-95745CBACF90}" type="slidenum">
              <a:rPr lang="en-US" smtClean="0"/>
              <a:t>2</a:t>
            </a:fld>
            <a:endParaRPr lang="en-US"/>
          </a:p>
        </p:txBody>
      </p:sp>
    </p:spTree>
    <p:extLst>
      <p:ext uri="{BB962C8B-B14F-4D97-AF65-F5344CB8AC3E}">
        <p14:creationId xmlns:p14="http://schemas.microsoft.com/office/powerpoint/2010/main" val="1314859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76288" y="188913"/>
            <a:ext cx="8420100" cy="1143000"/>
          </a:xfrm>
        </p:spPr>
        <p:txBody>
          <a:bodyPr/>
          <a:lstStyle/>
          <a:p>
            <a:pPr eaLnBrk="1" hangingPunct="1"/>
            <a:r>
              <a:rPr lang="nb-NO" altLang="en-US" dirty="0"/>
              <a:t>Practical Issues</a:t>
            </a:r>
          </a:p>
        </p:txBody>
      </p:sp>
      <p:sp>
        <p:nvSpPr>
          <p:cNvPr id="5" name="Rectangle 3"/>
          <p:cNvSpPr txBox="1">
            <a:spLocks noChangeArrowheads="1"/>
          </p:cNvSpPr>
          <p:nvPr/>
        </p:nvSpPr>
        <p:spPr>
          <a:xfrm>
            <a:off x="742950" y="1412875"/>
            <a:ext cx="8420100" cy="446405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defRPr/>
            </a:pPr>
            <a:endParaRPr lang="tr-TR" sz="2800" b="1" dirty="0"/>
          </a:p>
          <a:p>
            <a:r>
              <a:rPr lang="en-GB" sz="2800" b="1" dirty="0"/>
              <a:t>METHOD OF ASSESSMENT</a:t>
            </a:r>
            <a:endParaRPr lang="en-US" sz="3800" dirty="0"/>
          </a:p>
          <a:p>
            <a:pPr algn="just"/>
            <a:r>
              <a:rPr lang="en-GB" sz="1800" i="1" dirty="0">
                <a:effectLst/>
                <a:latin typeface="Arial" panose="020B0604020202020204" pitchFamily="34" charset="0"/>
                <a:ea typeface="Times New Roman" panose="02020603050405020304" pitchFamily="18" charset="0"/>
              </a:rPr>
              <a:t>Midterm </a:t>
            </a:r>
            <a:r>
              <a:rPr lang="tr-TR" sz="1800" i="1" dirty="0">
                <a:effectLst/>
                <a:latin typeface="Arial" panose="020B0604020202020204" pitchFamily="34" charset="0"/>
                <a:ea typeface="Times New Roman" panose="02020603050405020304" pitchFamily="18" charset="0"/>
              </a:rPr>
              <a:t>(</a:t>
            </a:r>
            <a:r>
              <a:rPr lang="en-GB" sz="1800" i="1" dirty="0">
                <a:effectLst/>
                <a:latin typeface="Arial" panose="020B0604020202020204" pitchFamily="34" charset="0"/>
                <a:ea typeface="Times New Roman" panose="02020603050405020304" pitchFamily="18" charset="0"/>
              </a:rPr>
              <a:t>1 </a:t>
            </a:r>
            <a:r>
              <a:rPr lang="tr-TR" sz="1800" i="1" dirty="0">
                <a:effectLst/>
                <a:latin typeface="Arial" panose="020B0604020202020204" pitchFamily="34" charset="0"/>
                <a:ea typeface="Times New Roman" panose="02020603050405020304" pitchFamily="18" charset="0"/>
              </a:rPr>
              <a:t>) </a:t>
            </a:r>
            <a:r>
              <a:rPr lang="en-GB" sz="1800" i="1" dirty="0">
                <a:effectLst/>
                <a:latin typeface="Arial" panose="020B0604020202020204" pitchFamily="34" charset="0"/>
                <a:ea typeface="Times New Roman" panose="02020603050405020304" pitchFamily="18" charset="0"/>
              </a:rPr>
              <a:t>30 %</a:t>
            </a:r>
            <a:endParaRPr lang="en-US" sz="1800" dirty="0">
              <a:effectLst/>
              <a:latin typeface="Times New Roman" panose="02020603050405020304" pitchFamily="18" charset="0"/>
              <a:ea typeface="Times New Roman" panose="02020603050405020304" pitchFamily="18" charset="0"/>
            </a:endParaRPr>
          </a:p>
          <a:p>
            <a:pPr algn="just"/>
            <a:r>
              <a:rPr lang="en-GB" sz="1800" i="1" dirty="0">
                <a:effectLst/>
                <a:latin typeface="Arial" panose="020B0604020202020204" pitchFamily="34" charset="0"/>
                <a:ea typeface="Times New Roman" panose="02020603050405020304" pitchFamily="18" charset="0"/>
              </a:rPr>
              <a:t>Assignments (2) </a:t>
            </a:r>
            <a:r>
              <a:rPr lang="tr-TR" sz="1800" i="1" dirty="0">
                <a:effectLst/>
                <a:latin typeface="Arial" panose="020B0604020202020204" pitchFamily="34" charset="0"/>
                <a:ea typeface="Times New Roman" panose="02020603050405020304" pitchFamily="18" charset="0"/>
              </a:rPr>
              <a:t>+ Presentation (1) 3</a:t>
            </a:r>
            <a:r>
              <a:rPr lang="en-GB" sz="1800" i="1" dirty="0">
                <a:effectLst/>
                <a:latin typeface="Arial" panose="020B0604020202020204" pitchFamily="34" charset="0"/>
                <a:ea typeface="Times New Roman" panose="02020603050405020304" pitchFamily="18" charset="0"/>
              </a:rPr>
              <a:t>0 %</a:t>
            </a:r>
            <a:endParaRPr lang="en-US" sz="1800" dirty="0">
              <a:effectLst/>
              <a:latin typeface="Times New Roman" panose="02020603050405020304" pitchFamily="18" charset="0"/>
              <a:ea typeface="Times New Roman" panose="02020603050405020304" pitchFamily="18" charset="0"/>
            </a:endParaRPr>
          </a:p>
          <a:p>
            <a:pPr algn="just"/>
            <a:r>
              <a:rPr lang="en-GB" sz="1800" i="1" dirty="0">
                <a:effectLst/>
                <a:latin typeface="Arial" panose="020B0604020202020204" pitchFamily="34" charset="0"/>
                <a:ea typeface="Times New Roman" panose="02020603050405020304" pitchFamily="18" charset="0"/>
              </a:rPr>
              <a:t>Final 40 %</a:t>
            </a:r>
            <a:endParaRPr lang="en-US" sz="1800" dirty="0">
              <a:effectLst/>
              <a:latin typeface="Times New Roman" panose="02020603050405020304" pitchFamily="18" charset="0"/>
              <a:ea typeface="Times New Roman" panose="02020603050405020304" pitchFamily="18" charset="0"/>
            </a:endParaRPr>
          </a:p>
          <a:p>
            <a:pPr marL="342900" lvl="1" indent="-342900">
              <a:buFontTx/>
              <a:buChar char="•"/>
              <a:defRPr/>
            </a:pPr>
            <a:endParaRPr lang="nb-NO" dirty="0"/>
          </a:p>
          <a:p>
            <a:pPr>
              <a:defRPr/>
            </a:pPr>
            <a:endParaRPr lang="nb-NO" dirty="0"/>
          </a:p>
        </p:txBody>
      </p:sp>
      <p:sp>
        <p:nvSpPr>
          <p:cNvPr id="2" name="Footer Placeholder 1"/>
          <p:cNvSpPr>
            <a:spLocks noGrp="1"/>
          </p:cNvSpPr>
          <p:nvPr>
            <p:ph type="ftr" sz="quarter" idx="11"/>
          </p:nvPr>
        </p:nvSpPr>
        <p:spPr/>
        <p:txBody>
          <a:bodyPr/>
          <a:lstStyle/>
          <a:p>
            <a:r>
              <a:rPr lang="en-US"/>
              <a:t>Dr. Ünveren</a:t>
            </a:r>
          </a:p>
        </p:txBody>
      </p:sp>
      <p:sp>
        <p:nvSpPr>
          <p:cNvPr id="3" name="Slide Number Placeholder 2"/>
          <p:cNvSpPr>
            <a:spLocks noGrp="1"/>
          </p:cNvSpPr>
          <p:nvPr>
            <p:ph type="sldNum" sz="quarter" idx="12"/>
          </p:nvPr>
        </p:nvSpPr>
        <p:spPr/>
        <p:txBody>
          <a:bodyPr/>
          <a:lstStyle/>
          <a:p>
            <a:fld id="{42D04C36-65D0-447C-B262-95745CBACF90}" type="slidenum">
              <a:rPr lang="en-US" smtClean="0"/>
              <a:t>3</a:t>
            </a:fld>
            <a:endParaRPr lang="en-US"/>
          </a:p>
        </p:txBody>
      </p:sp>
    </p:spTree>
    <p:extLst>
      <p:ext uri="{BB962C8B-B14F-4D97-AF65-F5344CB8AC3E}">
        <p14:creationId xmlns:p14="http://schemas.microsoft.com/office/powerpoint/2010/main" val="372782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TEXTBOOK</a:t>
            </a:r>
            <a:r>
              <a:rPr lang="tr-TR" b="1" dirty="0"/>
              <a:t>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r>
              <a:rPr lang="tr-TR" dirty="0"/>
              <a:t>Colin Reeves, “Modern Heuristic Techniques for Combinatorial Optimization”, John Wiley &amp; Sons, 1993. </a:t>
            </a:r>
            <a:endParaRPr lang="en-US" dirty="0"/>
          </a:p>
          <a:p>
            <a:r>
              <a:rPr lang="tr-TR" dirty="0"/>
              <a:t>Judea Pearl, “Heuristics: Intelligent Search Strategies for Computer Problem Solving”, Addison-Wesley, 1985.</a:t>
            </a:r>
            <a:endParaRPr lang="en-US" dirty="0"/>
          </a:p>
          <a:p>
            <a:r>
              <a:rPr lang="tr-TR" dirty="0"/>
              <a:t>Jason Brownlee, “Clever Algorithms: Nature-Inspired Programming”, 2011.</a:t>
            </a:r>
            <a:endParaRPr lang="en-US" dirty="0"/>
          </a:p>
          <a:p>
            <a:r>
              <a:rPr lang="tr-TR" dirty="0"/>
              <a:t>Thomas Back, “Evolutionary Algorithms in Theory and Practice”, Oxford University Press, 1996.</a:t>
            </a:r>
            <a:endParaRPr lang="en-GB" dirty="0"/>
          </a:p>
          <a:p>
            <a:r>
              <a:rPr lang="en-GB" b="0" i="0" u="none" strike="noStrike" baseline="0" dirty="0">
                <a:solidFill>
                  <a:srgbClr val="000000"/>
                </a:solidFill>
              </a:rPr>
              <a:t>Analysis and Comparison of Metaheuristics, 2023</a:t>
            </a:r>
            <a:endParaRPr lang="en-US" dirty="0"/>
          </a:p>
          <a:p>
            <a:r>
              <a:rPr lang="tr-TR" dirty="0"/>
              <a:t>Lecture Notes.</a:t>
            </a:r>
            <a:endParaRPr lang="en-US" dirty="0"/>
          </a:p>
          <a:p>
            <a:endParaRPr lang="en-US" dirty="0"/>
          </a:p>
        </p:txBody>
      </p:sp>
      <p:sp>
        <p:nvSpPr>
          <p:cNvPr id="4" name="Footer Placeholder 3"/>
          <p:cNvSpPr>
            <a:spLocks noGrp="1"/>
          </p:cNvSpPr>
          <p:nvPr>
            <p:ph type="ftr" sz="quarter" idx="11"/>
          </p:nvPr>
        </p:nvSpPr>
        <p:spPr/>
        <p:txBody>
          <a:bodyPr/>
          <a:lstStyle/>
          <a:p>
            <a:r>
              <a:rPr lang="en-US"/>
              <a:t>Dr. Ünveren</a:t>
            </a:r>
          </a:p>
        </p:txBody>
      </p:sp>
      <p:sp>
        <p:nvSpPr>
          <p:cNvPr id="5" name="Slide Number Placeholder 4"/>
          <p:cNvSpPr>
            <a:spLocks noGrp="1"/>
          </p:cNvSpPr>
          <p:nvPr>
            <p:ph type="sldNum" sz="quarter" idx="12"/>
          </p:nvPr>
        </p:nvSpPr>
        <p:spPr/>
        <p:txBody>
          <a:bodyPr/>
          <a:lstStyle/>
          <a:p>
            <a:fld id="{42D04C36-65D0-447C-B262-95745CBACF90}" type="slidenum">
              <a:rPr lang="en-US" smtClean="0"/>
              <a:t>4</a:t>
            </a:fld>
            <a:endParaRPr lang="en-US"/>
          </a:p>
        </p:txBody>
      </p:sp>
    </p:spTree>
    <p:extLst>
      <p:ext uri="{BB962C8B-B14F-4D97-AF65-F5344CB8AC3E}">
        <p14:creationId xmlns:p14="http://schemas.microsoft.com/office/powerpoint/2010/main" val="22998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CATALOGUE DESCRIPTION</a:t>
            </a:r>
            <a:br>
              <a:rPr lang="en-US" dirty="0"/>
            </a:br>
            <a:endParaRPr lang="en-US" dirty="0"/>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r>
              <a:rPr lang="tr-TR" dirty="0"/>
              <a:t>Heuristics and metaheuristics, </a:t>
            </a:r>
          </a:p>
          <a:p>
            <a:r>
              <a:rPr lang="tr-TR" dirty="0"/>
              <a:t>neighborhood search, </a:t>
            </a:r>
          </a:p>
          <a:p>
            <a:r>
              <a:rPr lang="tr-TR" dirty="0"/>
              <a:t>local and global optimization, </a:t>
            </a:r>
          </a:p>
          <a:p>
            <a:r>
              <a:rPr lang="tr-TR" dirty="0"/>
              <a:t>tabu search, </a:t>
            </a:r>
          </a:p>
          <a:p>
            <a:r>
              <a:rPr lang="tr-TR" dirty="0"/>
              <a:t>greedy randomized adaptive search, </a:t>
            </a:r>
          </a:p>
          <a:p>
            <a:r>
              <a:rPr lang="tr-TR" dirty="0"/>
              <a:t>simulated annealing, </a:t>
            </a:r>
          </a:p>
          <a:p>
            <a:r>
              <a:rPr lang="tr-TR" dirty="0"/>
              <a:t>gread deluge algorithm</a:t>
            </a:r>
          </a:p>
          <a:p>
            <a:r>
              <a:rPr lang="tr-TR" dirty="0"/>
              <a:t>evolutionary algorithms, </a:t>
            </a:r>
            <a:endParaRPr lang="en-GB" dirty="0"/>
          </a:p>
          <a:p>
            <a:r>
              <a:rPr lang="en-GB" dirty="0"/>
              <a:t>Differential Evolution Algorithm</a:t>
            </a:r>
            <a:endParaRPr lang="tr-TR" dirty="0"/>
          </a:p>
          <a:p>
            <a:r>
              <a:rPr lang="en-GB" dirty="0"/>
              <a:t>A</a:t>
            </a:r>
            <a:r>
              <a:rPr lang="tr-TR" dirty="0"/>
              <a:t>nt-</a:t>
            </a:r>
            <a:r>
              <a:rPr lang="en-GB" dirty="0"/>
              <a:t>C</a:t>
            </a:r>
            <a:r>
              <a:rPr lang="tr-TR" dirty="0"/>
              <a:t>olony optimization, </a:t>
            </a:r>
          </a:p>
          <a:p>
            <a:r>
              <a:rPr lang="tr-TR" dirty="0"/>
              <a:t>Particle Swarm Optimization, </a:t>
            </a:r>
          </a:p>
          <a:p>
            <a:r>
              <a:rPr lang="en-GB" dirty="0"/>
              <a:t>H</a:t>
            </a:r>
            <a:r>
              <a:rPr lang="tr-TR" dirty="0"/>
              <a:t>ybrid methods, </a:t>
            </a:r>
          </a:p>
          <a:p>
            <a:r>
              <a:rPr lang="tr-TR" dirty="0"/>
              <a:t>performance evaluation of metaheuristics.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Dr. Ünveren</a:t>
            </a:r>
          </a:p>
        </p:txBody>
      </p:sp>
      <p:sp>
        <p:nvSpPr>
          <p:cNvPr id="5" name="Slide Number Placeholder 4"/>
          <p:cNvSpPr>
            <a:spLocks noGrp="1"/>
          </p:cNvSpPr>
          <p:nvPr>
            <p:ph type="sldNum" sz="quarter" idx="12"/>
          </p:nvPr>
        </p:nvSpPr>
        <p:spPr/>
        <p:txBody>
          <a:bodyPr/>
          <a:lstStyle/>
          <a:p>
            <a:fld id="{42D04C36-65D0-447C-B262-95745CBACF90}" type="slidenum">
              <a:rPr lang="en-US" smtClean="0"/>
              <a:t>5</a:t>
            </a:fld>
            <a:endParaRPr lang="en-US"/>
          </a:p>
        </p:txBody>
      </p:sp>
    </p:spTree>
    <p:extLst>
      <p:ext uri="{BB962C8B-B14F-4D97-AF65-F5344CB8AC3E}">
        <p14:creationId xmlns:p14="http://schemas.microsoft.com/office/powerpoint/2010/main" val="42494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AIMS &amp; OBJECTIVES</a:t>
            </a:r>
            <a:endParaRPr lang="en-US" dirty="0"/>
          </a:p>
        </p:txBody>
      </p:sp>
      <p:sp>
        <p:nvSpPr>
          <p:cNvPr id="3" name="Content Placeholder 2"/>
          <p:cNvSpPr>
            <a:spLocks noGrp="1"/>
          </p:cNvSpPr>
          <p:nvPr>
            <p:ph idx="1"/>
          </p:nvPr>
        </p:nvSpPr>
        <p:spPr>
          <a:xfrm>
            <a:off x="304800" y="1935480"/>
            <a:ext cx="8382000" cy="4922520"/>
          </a:xfrm>
        </p:spPr>
        <p:txBody>
          <a:bodyPr>
            <a:normAutofit fontScale="77500" lnSpcReduction="20000"/>
          </a:bodyPr>
          <a:lstStyle/>
          <a:p>
            <a:r>
              <a:rPr lang="tr-TR" dirty="0"/>
              <a:t>Heuristics, popularly known as rules of thumb, stand for strategies that improve the average-case performance of problem solving task.</a:t>
            </a:r>
          </a:p>
          <a:p>
            <a:r>
              <a:rPr lang="tr-TR" dirty="0"/>
              <a:t>An efficient heuristic discovers good solutions for hard problems relatively quickly. </a:t>
            </a:r>
          </a:p>
          <a:p>
            <a:r>
              <a:rPr lang="tr-TR" dirty="0"/>
              <a:t>Metaheuristics means heuristics for managing heuristics. </a:t>
            </a:r>
          </a:p>
          <a:p>
            <a:r>
              <a:rPr lang="tr-TR" dirty="0"/>
              <a:t>Metaheuristics control the application and interaction of one or more heuristics searching for a better solution than any single heuristic would find on its own.</a:t>
            </a:r>
          </a:p>
          <a:p>
            <a:r>
              <a:rPr lang="tr-TR" dirty="0"/>
              <a:t>  </a:t>
            </a:r>
          </a:p>
          <a:p>
            <a:pPr marL="0" indent="0">
              <a:buNone/>
            </a:pPr>
            <a:r>
              <a:rPr lang="tr-TR" dirty="0"/>
              <a:t>The aim of this course is to present the nature and the power of widely used metaheuristic methods, primarily those used in artificial intelligence and operations research. The methods to be covered are used to solve search, reasoning, planning and general engineering </a:t>
            </a:r>
            <a:r>
              <a:rPr lang="tr-TR" b="1" u="sng" dirty="0"/>
              <a:t>optimization problems. </a:t>
            </a:r>
          </a:p>
          <a:p>
            <a:pPr marL="0" indent="0">
              <a:buNone/>
            </a:pPr>
            <a:endParaRPr lang="tr-TR" dirty="0"/>
          </a:p>
          <a:p>
            <a:pPr marL="0" indent="0">
              <a:buNone/>
            </a:pPr>
            <a:r>
              <a:rPr lang="tr-TR" dirty="0"/>
              <a:t>The graduate students who will take this course  may use many of the algorithms  introduced in this course in their  graduate research  studies.</a:t>
            </a:r>
            <a:endParaRPr lang="en-US" dirty="0"/>
          </a:p>
        </p:txBody>
      </p:sp>
      <p:sp>
        <p:nvSpPr>
          <p:cNvPr id="4" name="Footer Placeholder 3"/>
          <p:cNvSpPr>
            <a:spLocks noGrp="1"/>
          </p:cNvSpPr>
          <p:nvPr>
            <p:ph type="ftr" sz="quarter" idx="11"/>
          </p:nvPr>
        </p:nvSpPr>
        <p:spPr/>
        <p:txBody>
          <a:bodyPr/>
          <a:lstStyle/>
          <a:p>
            <a:r>
              <a:rPr lang="en-US"/>
              <a:t>Dr. Ünveren</a:t>
            </a:r>
          </a:p>
        </p:txBody>
      </p:sp>
      <p:sp>
        <p:nvSpPr>
          <p:cNvPr id="5" name="Slide Number Placeholder 4"/>
          <p:cNvSpPr>
            <a:spLocks noGrp="1"/>
          </p:cNvSpPr>
          <p:nvPr>
            <p:ph type="sldNum" sz="quarter" idx="12"/>
          </p:nvPr>
        </p:nvSpPr>
        <p:spPr/>
        <p:txBody>
          <a:bodyPr/>
          <a:lstStyle/>
          <a:p>
            <a:fld id="{42D04C36-65D0-447C-B262-95745CBACF90}" type="slidenum">
              <a:rPr lang="en-US" smtClean="0"/>
              <a:t>6</a:t>
            </a:fld>
            <a:endParaRPr lang="en-US"/>
          </a:p>
        </p:txBody>
      </p:sp>
    </p:spTree>
    <p:extLst>
      <p:ext uri="{BB962C8B-B14F-4D97-AF65-F5344CB8AC3E}">
        <p14:creationId xmlns:p14="http://schemas.microsoft.com/office/powerpoint/2010/main" val="158768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D252A50587B745B4FA9F9AA3713483" ma:contentTypeVersion="" ma:contentTypeDescription="Create a new document." ma:contentTypeScope="" ma:versionID="e363c19d2e72fd5ff8f96978e4abffc8">
  <xsd:schema xmlns:xsd="http://www.w3.org/2001/XMLSchema" xmlns:xs="http://www.w3.org/2001/XMLSchema" xmlns:p="http://schemas.microsoft.com/office/2006/metadata/properties" xmlns:ns1="http://schemas.microsoft.com/sharepoint/v3" targetNamespace="http://schemas.microsoft.com/office/2006/metadata/properties" ma:root="true" ma:fieldsID="53aad9280c7bc17f35f657eabd183f1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E8DCA2C-21BB-428D-8E53-31B4DFA7434D}"/>
</file>

<file path=customXml/itemProps2.xml><?xml version="1.0" encoding="utf-8"?>
<ds:datastoreItem xmlns:ds="http://schemas.openxmlformats.org/officeDocument/2006/customXml" ds:itemID="{61FFD468-C366-4A1D-8B8A-35A78F3DC66A}"/>
</file>

<file path=customXml/itemProps3.xml><?xml version="1.0" encoding="utf-8"?>
<ds:datastoreItem xmlns:ds="http://schemas.openxmlformats.org/officeDocument/2006/customXml" ds:itemID="{366B264C-902D-491D-8822-EBF439E74EB9}"/>
</file>

<file path=docProps/app.xml><?xml version="1.0" encoding="utf-8"?>
<Properties xmlns="http://schemas.openxmlformats.org/officeDocument/2006/extended-properties" xmlns:vt="http://schemas.openxmlformats.org/officeDocument/2006/docPropsVTypes">
  <Template>Flow</Template>
  <TotalTime>840</TotalTime>
  <Words>378</Words>
  <Application>Microsoft Office PowerPoint</Application>
  <PresentationFormat>On-screen Show (4:3)</PresentationFormat>
  <Paragraphs>62</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Constantia</vt:lpstr>
      <vt:lpstr>Courier New</vt:lpstr>
      <vt:lpstr>Times New Roman</vt:lpstr>
      <vt:lpstr>Wingdings 2</vt:lpstr>
      <vt:lpstr>Flow</vt:lpstr>
      <vt:lpstr>CMPE536  METAHEURISTICS  </vt:lpstr>
      <vt:lpstr>Practical Issues </vt:lpstr>
      <vt:lpstr>Practical Issues</vt:lpstr>
      <vt:lpstr>TEXTBOOKs</vt:lpstr>
      <vt:lpstr>CATALOGUE DESCRIPTION </vt:lpstr>
      <vt:lpstr>AIMS &amp;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CMPE536  METAHEURISTICS</dc:title>
  <dc:creator>PC</dc:creator>
  <cp:lastModifiedBy>Ahmet UNVEREN</cp:lastModifiedBy>
  <cp:revision>28</cp:revision>
  <dcterms:created xsi:type="dcterms:W3CDTF">2015-10-02T08:59:18Z</dcterms:created>
  <dcterms:modified xsi:type="dcterms:W3CDTF">2025-02-18T12:03:49Z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0x01010021D252A50587B745B4FA9F9AA3713483</vt:lpwstr>
  </property>
</Properties>
</file>