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01"/>
  </p:notesMasterIdLst>
  <p:handoutMasterIdLst>
    <p:handoutMasterId r:id="rId102"/>
  </p:handoutMasterIdLst>
  <p:sldIdLst>
    <p:sldId id="305" r:id="rId3"/>
    <p:sldId id="306" r:id="rId4"/>
    <p:sldId id="307" r:id="rId5"/>
    <p:sldId id="308" r:id="rId6"/>
    <p:sldId id="309" r:id="rId7"/>
    <p:sldId id="258" r:id="rId8"/>
    <p:sldId id="276" r:id="rId9"/>
    <p:sldId id="310" r:id="rId10"/>
    <p:sldId id="356" r:id="rId11"/>
    <p:sldId id="311" r:id="rId12"/>
    <p:sldId id="262" r:id="rId13"/>
    <p:sldId id="357" r:id="rId14"/>
    <p:sldId id="358" r:id="rId15"/>
    <p:sldId id="359" r:id="rId16"/>
    <p:sldId id="360" r:id="rId17"/>
    <p:sldId id="361" r:id="rId18"/>
    <p:sldId id="263" r:id="rId19"/>
    <p:sldId id="363" r:id="rId20"/>
    <p:sldId id="264" r:id="rId21"/>
    <p:sldId id="364" r:id="rId22"/>
    <p:sldId id="362" r:id="rId23"/>
    <p:sldId id="266" r:id="rId24"/>
    <p:sldId id="312" r:id="rId25"/>
    <p:sldId id="313" r:id="rId26"/>
    <p:sldId id="314" r:id="rId27"/>
    <p:sldId id="315" r:id="rId28"/>
    <p:sldId id="366" r:id="rId29"/>
    <p:sldId id="365" r:id="rId30"/>
    <p:sldId id="316" r:id="rId31"/>
    <p:sldId id="267" r:id="rId32"/>
    <p:sldId id="268" r:id="rId33"/>
    <p:sldId id="269" r:id="rId34"/>
    <p:sldId id="270" r:id="rId35"/>
    <p:sldId id="271" r:id="rId36"/>
    <p:sldId id="272" r:id="rId37"/>
    <p:sldId id="292" r:id="rId38"/>
    <p:sldId id="273" r:id="rId39"/>
    <p:sldId id="274" r:id="rId40"/>
    <p:sldId id="286" r:id="rId41"/>
    <p:sldId id="293" r:id="rId42"/>
    <p:sldId id="317" r:id="rId43"/>
    <p:sldId id="321" r:id="rId44"/>
    <p:sldId id="355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287" r:id="rId58"/>
    <p:sldId id="288" r:id="rId59"/>
    <p:sldId id="304" r:id="rId60"/>
    <p:sldId id="367" r:id="rId61"/>
    <p:sldId id="368" r:id="rId62"/>
    <p:sldId id="369" r:id="rId63"/>
    <p:sldId id="370" r:id="rId64"/>
    <p:sldId id="371" r:id="rId65"/>
    <p:sldId id="372" r:id="rId66"/>
    <p:sldId id="373" r:id="rId67"/>
    <p:sldId id="374" r:id="rId68"/>
    <p:sldId id="375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5" r:id="rId81"/>
    <p:sldId id="346" r:id="rId82"/>
    <p:sldId id="347" r:id="rId83"/>
    <p:sldId id="348" r:id="rId84"/>
    <p:sldId id="349" r:id="rId85"/>
    <p:sldId id="350" r:id="rId86"/>
    <p:sldId id="351" r:id="rId87"/>
    <p:sldId id="352" r:id="rId88"/>
    <p:sldId id="353" r:id="rId89"/>
    <p:sldId id="354" r:id="rId90"/>
    <p:sldId id="295" r:id="rId91"/>
    <p:sldId id="296" r:id="rId92"/>
    <p:sldId id="297" r:id="rId93"/>
    <p:sldId id="298" r:id="rId94"/>
    <p:sldId id="299" r:id="rId95"/>
    <p:sldId id="300" r:id="rId96"/>
    <p:sldId id="301" r:id="rId97"/>
    <p:sldId id="303" r:id="rId98"/>
    <p:sldId id="275" r:id="rId99"/>
    <p:sldId id="319" r:id="rId10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4" autoAdjust="0"/>
  </p:normalViewPr>
  <p:slideViewPr>
    <p:cSldViewPr>
      <p:cViewPr varScale="1">
        <p:scale>
          <a:sx n="65" d="100"/>
          <a:sy n="65" d="100"/>
        </p:scale>
        <p:origin x="13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customXml" Target="../customXml/item1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presProps" Target="presProps.xml"/><Relationship Id="rId108" Type="http://schemas.openxmlformats.org/officeDocument/2006/relationships/customXml" Target="../customXml/item2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customXml" Target="../customXml/item3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8.xml"/><Relationship Id="rId1" Type="http://schemas.openxmlformats.org/officeDocument/2006/relationships/slide" Target="slides/slide2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111062-338F-45D1-932E-AD9F842FC1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290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448DE8-AEC9-4547-BFC0-151B714AB8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0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54E744-7AD9-45B9-892A-CC8180550197}" type="slidenum">
              <a:rPr lang="en-GB" altLang="tr-TR" sz="1200" smtClean="0"/>
              <a:pPr eaLnBrk="1" hangingPunct="1"/>
              <a:t>11</a:t>
            </a:fld>
            <a:endParaRPr lang="en-GB" altLang="tr-TR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0787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9" tIns="46190" rIns="92379" bIns="46190"/>
          <a:lstStyle/>
          <a:p>
            <a:pPr defTabSz="908050"/>
            <a:endParaRPr lang="en-GB" alt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95E46E-4022-415E-A1E8-9C9AFAACF9B4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864DA1-6B3F-46D1-885F-46296D85DC1F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DF5A87-10B5-4AD9-91B0-13243617BC93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355B88-963E-413F-9E17-388E9892C9EA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CCABA-B8EB-487E-9186-6F8FC6D8A8CC}" type="slidenum">
              <a:rPr lang="ru-RU"/>
              <a:pPr/>
              <a:t>77</a:t>
            </a:fld>
            <a:endParaRPr lang="ru-RU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385B1E-4B88-4850-B146-5424F7940751}" type="slidenum">
              <a:rPr lang="ru-RU"/>
              <a:pPr/>
              <a:t>78</a:t>
            </a:fld>
            <a:endParaRPr lang="ru-RU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0558D-CC51-43AD-A178-BB4AA7CE2210}" type="slidenum">
              <a:rPr lang="ru-RU"/>
              <a:pPr/>
              <a:t>79</a:t>
            </a:fld>
            <a:endParaRPr lang="ru-RU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4BD16-C67F-4671-97CF-5354ECCE8834}" type="slidenum">
              <a:rPr lang="ru-RU"/>
              <a:pPr/>
              <a:t>80</a:t>
            </a:fld>
            <a:endParaRPr lang="ru-RU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C8508-97FB-4438-8BD3-5E4CA6884450}" type="slidenum">
              <a:rPr lang="ru-RU"/>
              <a:pPr/>
              <a:t>81</a:t>
            </a:fld>
            <a:endParaRPr lang="ru-RU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50B14-EF62-407D-8D32-221738F0186A}" type="slidenum">
              <a:rPr lang="ru-RU"/>
              <a:pPr/>
              <a:t>82</a:t>
            </a:fld>
            <a:endParaRPr lang="ru-RU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0EDB424-00BA-4CC7-89EA-F47251508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535A1F-4390-4435-B02C-7B6AE608C65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3C8704C-56FE-4B75-BE30-3550817ADF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37421AA-23F2-408A-B8B5-75164DC9C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Was first introduced in Marco Dorigo’s Ph.D. thesis.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we have seen, the TSP provides an excellent test environment…</a:t>
            </a:r>
          </a:p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problems like the quadratic assignment problem and the sequential ordering problem these ACO algorithms outperform all known algorithms on vast classes of benchmark problems.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F8885-F077-4163-A8A3-E7103A7F50C3}" type="slidenum">
              <a:rPr lang="ru-RU"/>
              <a:pPr/>
              <a:t>83</a:t>
            </a:fld>
            <a:endParaRPr lang="ru-RU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D68E5-8FE0-41F7-A28F-687C1B71291C}" type="slidenum">
              <a:rPr lang="ru-RU"/>
              <a:pPr/>
              <a:t>84</a:t>
            </a:fld>
            <a:endParaRPr lang="ru-RU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12AB8-992C-423F-9FA9-6F519D145E59}" type="slidenum">
              <a:rPr lang="ru-RU"/>
              <a:pPr/>
              <a:t>85</a:t>
            </a:fld>
            <a:endParaRPr lang="ru-RU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D0001-032C-40ED-85E7-482DCACCE8C5}" type="slidenum">
              <a:rPr lang="ru-RU"/>
              <a:pPr/>
              <a:t>86</a:t>
            </a:fld>
            <a:endParaRPr lang="ru-RU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69625A-0BFF-4CE5-98F2-84A54BBC0D69}" type="slidenum">
              <a:rPr lang="en-GB" altLang="tr-TR" sz="1200" smtClean="0"/>
              <a:pPr eaLnBrk="1" hangingPunct="1"/>
              <a:t>97</a:t>
            </a:fld>
            <a:endParaRPr lang="en-GB" altLang="tr-TR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 w="12700" cap="flat"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0787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9" tIns="46190" rIns="92379" bIns="46190"/>
          <a:lstStyle/>
          <a:p>
            <a:pPr defTabSz="908050"/>
            <a:endParaRPr lang="en-GB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32975CE7-DD1C-4C5E-8897-6737235889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975226-6F16-4C05-92EB-5C43255CEB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A0517504-EA0C-488F-B9F4-29F003F920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FD9DD3FC-45C9-4482-8764-087DEB974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Was first introduced in Marco Dorigo’s Ph.D. thesis.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we have seen, the TSP provides an excellent test environment…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problems like the quadratic assignment problem and the sequential ordering problem these ACO algorithms outperform all known algorithms on vast classes of benchmark problems.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84F60240-0ECC-4410-A4CD-CC0E37691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E9D75B-B963-47C0-A437-06B0066C9A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D1C2A3E-D9F8-4523-846D-5FB329074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488D88C-B3CF-41FA-BECE-A09450096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Was first introduced in Marco Dorigo’s Ph.D. thesis.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we have seen, the TSP provides an excellent test environment…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problems like the quadratic assignment problem and the sequential ordering problem these ACO algorithms outperform all known algorithms on vast classes of benchmark problems.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CBCC827-076A-4797-A7FF-B9532EA4E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677E78-45D3-4522-8F2D-52707A58186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7C005C5-9701-480E-8934-FE22ABB67F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27921F1-5853-4552-AC49-CDBEE9C34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Was first introduced in Marco Dorigo’s Ph.D. thesis.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we have seen, the TSP provides an excellent test environment…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problems like the quadratic assignment problem and the sequential ordering problem these ACO algorithms outperform all known algorithms on vast classes of benchmark problems.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F4EC99-6C5C-4D01-82BE-5A8FF76E3C72}" type="slidenum">
              <a:rPr lang="en-GB" altLang="tr-TR" sz="1200" smtClean="0"/>
              <a:pPr eaLnBrk="1" hangingPunct="1"/>
              <a:t>17</a:t>
            </a:fld>
            <a:endParaRPr lang="en-GB" altLang="tr-TR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 w="12700"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0787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9" tIns="46190" rIns="92379" bIns="46190"/>
          <a:lstStyle/>
          <a:p>
            <a:pPr defTabSz="908050"/>
            <a:endParaRPr lang="en-GB" alt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17A8B7-1FA7-4CB9-86DE-C994B2F1D751}" type="slidenum">
              <a:rPr lang="en-GB" altLang="tr-TR" sz="1200" smtClean="0"/>
              <a:pPr eaLnBrk="1" hangingPunct="1"/>
              <a:t>19</a:t>
            </a:fld>
            <a:endParaRPr lang="en-GB" altLang="tr-TR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 w="12700" cap="flat"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0787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9" tIns="46190" rIns="92379" bIns="46190"/>
          <a:lstStyle/>
          <a:p>
            <a:pPr defTabSz="908050"/>
            <a:endParaRPr lang="en-GB" alt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961683-E10C-4778-84CD-91BA210E056E}" type="slidenum">
              <a:rPr lang="en-GB" altLang="tr-TR" sz="1200" smtClean="0"/>
              <a:pPr eaLnBrk="1" hangingPunct="1"/>
              <a:t>22</a:t>
            </a:fld>
            <a:endParaRPr lang="en-GB" altLang="tr-TR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 w="12700"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0787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9" tIns="46190" rIns="92379" bIns="46190"/>
          <a:lstStyle/>
          <a:p>
            <a:pPr defTabSz="908050"/>
            <a:endParaRPr lang="en-GB" alt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A6DFBF-FE67-45D4-B0A9-36AA5CBB3A4B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95DBCE-D257-4E58-BCAE-497CA04917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30D05-DEC5-44E9-B8BA-C1C11ECD2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64A8-3F45-4E70-8466-7FA3D7F87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C498D2-2305-4F57-B6F9-BECC4BED63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612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D7A645-5DB2-45EA-8684-67CA11A326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580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D579F5-AAC9-4AA8-AE5F-0C6242EA8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F64D8F-009D-41F2-A534-3A2C9D8D7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87472F-1102-4E53-94E0-0E82B470C7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B08CB-AF6F-43DA-9017-055D2BFD78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618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248A5A-C4AC-4F9F-8874-7504A6CA85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7F0FD1-C3BA-43EC-A993-43B984E73D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69AF18-FD03-4861-AEEC-FCFBD2B890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93585-C3CE-4EA1-BE3F-30280C72C1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20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92CC89-69F2-4164-B64E-321EBDE3A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4D4ECF-C627-4249-A0C8-8B89522C61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39F91B-213D-45EB-B690-319723FC03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196A1-52C8-43BF-A574-300F52E250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49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B11EB-E680-4ED0-83BE-3ED894E9F8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688FD1-6DA8-43EE-845E-DBF074C5F4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02EE90-4E7E-4334-97EC-FD00F8B5AA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72B73-D606-476D-B12F-6BCEAA9C7E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22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A96F06F-A2B6-4EF5-B164-17B25FF163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DEC208-8654-44CC-B59A-D2AEFF9509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AAC8D61-72DB-41FD-9545-50BF3878E7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2BEB0-B23D-456A-90A0-9E230913C0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36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2E3C4D1-23E4-469E-B5E2-AAD9F2FB5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52C270-6F7B-48E2-BC7C-025E14F0E7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35977C-3DD3-4B20-A152-6CCFFF8825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B734E-1447-4A1E-A874-56DEA90BD0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0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3EA87-56EB-414F-99B2-5345C7A2BD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36A910-7F3E-4D9C-84A5-7C6B502B8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C2FF98-DFA9-47FB-96B3-F302258A6C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CB592EE-EC87-43D7-BD70-26831A35D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9AA0B-D8A3-4D71-B84A-1DE19D68F2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294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1AF29F-2F69-4D72-9498-7A1817B95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130AA2-A52C-4F71-A25B-2E3132AC9E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BFCFA1-D5D2-4021-9C67-28AB0F3724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8DDB4-F4F9-471C-B86D-3E67CF6CE1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295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FFDDA-05E4-45C8-975A-F7E42C5DA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6EE354-0FDD-4D84-9591-823038556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C51F0C-09A0-4F82-9B3F-B8EF9A13A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C3A4A-7838-4948-8493-ED70D77740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567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251538-EB0E-4E1A-84E6-D80DC0AE64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E93C4-D87B-4B06-A4EB-56B04CA9B8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BCE9A5-4B87-482D-9E10-3C5758408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52E65-A2F0-46DA-920C-892B83A0A7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824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16BEC7-09BB-4B0C-A190-082AD8B2FE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B182BE-7920-44AD-8BF6-425DB5896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9F8504-DBA2-4B20-A769-6B437B89F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CDD9E-8D50-4D7F-96E9-79F6417937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442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E902AA8-A416-4D15-884B-48FD3BDBF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4AA1C7-FC1B-4CAF-86DB-8396DDE3B9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7DBFE7-D6E0-4187-9738-69FD5106F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AA0E9-A7EB-4266-A8BA-B0AFA6B0BA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90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BEAB2-C241-42A6-ACC3-9ADDAF4F34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50AB7-8031-48B3-AF32-9F494DE3B8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81AD4-3E6E-46B8-AF3E-6E91F60515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9D868-7F99-459C-82E6-DFED86DA8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474AF-9CC0-4EA0-85B6-FF3A8A18A0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3D211-4710-44DD-A155-C02565AB31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480C9-D0DF-44F8-AE92-D5AC23DA29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8D389D0-9C47-46F4-B5A1-F84904BA6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96B5493-A120-41D7-B67A-B0D2A6DC0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0ACFD34-F4CA-4A8B-A6F7-34E78BA342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56B925E-61B0-4407-9BCC-1FED2C178F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E9096BD-2A14-4072-B2DE-73BC022953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F969C0D-94CD-4654-BA39-EA6D162D88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604589-EA7B-4FD2-9A57-028CC8EB07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17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" Type="http://schemas.openxmlformats.org/officeDocument/2006/relationships/video" Target="file:///\\Phoenix\GroupX\school\COP%205537\final_project\media\bugs.1.avi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7.wmf"/><Relationship Id="rId3" Type="http://schemas.openxmlformats.org/officeDocument/2006/relationships/image" Target="../media/image15.pn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9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7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3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19.bin"/><Relationship Id="rId2" Type="http://schemas.openxmlformats.org/officeDocument/2006/relationships/oleObject" Target="../embeddings/oleObject14.bin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20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w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62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65.wmf"/><Relationship Id="rId9" Type="http://schemas.openxmlformats.org/officeDocument/2006/relationships/image" Target="../media/image6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4.jpeg"/><Relationship Id="rId4" Type="http://schemas.openxmlformats.org/officeDocument/2006/relationships/image" Target="../media/image65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68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70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7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32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jpe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76.wmf"/><Relationship Id="rId7" Type="http://schemas.openxmlformats.org/officeDocument/2006/relationships/image" Target="../media/image78.wmf"/><Relationship Id="rId12" Type="http://schemas.openxmlformats.org/officeDocument/2006/relationships/image" Target="../media/image15.png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79.w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iridia.ulb.ac.be/dorigo/ACO/ACO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115" y="500062"/>
            <a:ext cx="35718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Swarm Intelligence</a:t>
            </a:r>
          </a:p>
        </p:txBody>
      </p:sp>
    </p:spTree>
    <p:extLst>
      <p:ext uri="{BB962C8B-B14F-4D97-AF65-F5344CB8AC3E}">
        <p14:creationId xmlns:p14="http://schemas.microsoft.com/office/powerpoint/2010/main" val="51641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Artificial Ants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/>
              <a:t>A set of software agents</a:t>
            </a:r>
          </a:p>
          <a:p>
            <a:r>
              <a:rPr lang="en-US"/>
              <a:t>Stochastic</a:t>
            </a:r>
          </a:p>
          <a:p>
            <a:r>
              <a:rPr lang="en-US"/>
              <a:t>Based on the pheromone model</a:t>
            </a:r>
          </a:p>
          <a:p>
            <a:pPr lvl="1"/>
            <a:r>
              <a:rPr lang="en-US"/>
              <a:t>Pheromones are used by real ants to mark paths.  Ants follow these paths (i.e., trail-following behaviors)</a:t>
            </a:r>
          </a:p>
          <a:p>
            <a:r>
              <a:rPr lang="en-US"/>
              <a:t>Incrementally build solutions by moving on a graph</a:t>
            </a:r>
          </a:p>
          <a:p>
            <a:r>
              <a:rPr lang="en-US"/>
              <a:t>Constraints of the problem are built into the heuristics of the ants</a:t>
            </a:r>
          </a:p>
        </p:txBody>
      </p:sp>
    </p:spTree>
    <p:extLst>
      <p:ext uri="{BB962C8B-B14F-4D97-AF65-F5344CB8AC3E}">
        <p14:creationId xmlns:p14="http://schemas.microsoft.com/office/powerpoint/2010/main" val="3872671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altLang="tr-TR"/>
              <a:t>A key concept:  Stigmergy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839200" cy="5068888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tr-TR" sz="2000" b="1" dirty="0" err="1"/>
              <a:t>Stigmergy</a:t>
            </a:r>
            <a:r>
              <a:rPr lang="en-GB" altLang="tr-TR" sz="2000" dirty="0"/>
              <a:t> is: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tr-TR" sz="2000" dirty="0"/>
              <a:t>    </a:t>
            </a:r>
            <a:r>
              <a:rPr lang="en-GB" altLang="tr-TR" sz="2000" dirty="0">
                <a:solidFill>
                  <a:srgbClr val="0070C0"/>
                </a:solidFill>
              </a:rPr>
              <a:t>indirect communication via interaction with the environment</a:t>
            </a:r>
            <a:r>
              <a:rPr lang="tr-TR" altLang="tr-TR" sz="2000" dirty="0">
                <a:solidFill>
                  <a:srgbClr val="0070C0"/>
                </a:solidFill>
              </a:rPr>
              <a:t>.</a:t>
            </a:r>
            <a:endParaRPr lang="en-GB" altLang="tr-TR" sz="2000" dirty="0"/>
          </a:p>
          <a:p>
            <a:pPr>
              <a:lnSpc>
                <a:spcPct val="90000"/>
              </a:lnSpc>
              <a:buFontTx/>
              <a:buNone/>
            </a:pPr>
            <a:endParaRPr lang="en-GB" altLang="tr-TR" dirty="0"/>
          </a:p>
          <a:p>
            <a:pPr lvl="2">
              <a:lnSpc>
                <a:spcPct val="90000"/>
              </a:lnSpc>
            </a:pPr>
            <a:r>
              <a:rPr lang="en-GB" altLang="tr-TR" sz="2000" dirty="0"/>
              <a:t>A problem gets solved bit by bit ..</a:t>
            </a:r>
          </a:p>
          <a:p>
            <a:pPr lvl="2">
              <a:lnSpc>
                <a:spcPct val="95000"/>
              </a:lnSpc>
              <a:spcBef>
                <a:spcPct val="35000"/>
              </a:spcBef>
            </a:pPr>
            <a:r>
              <a:rPr lang="en-GB" altLang="tr-TR" sz="2000" dirty="0">
                <a:solidFill>
                  <a:srgbClr val="00B050"/>
                </a:solidFill>
              </a:rPr>
              <a:t>Individuals communicate with each other in the above way, affecting what each other does on the task.</a:t>
            </a:r>
          </a:p>
          <a:p>
            <a:pPr lvl="2">
              <a:lnSpc>
                <a:spcPct val="95000"/>
              </a:lnSpc>
              <a:spcBef>
                <a:spcPct val="35000"/>
              </a:spcBef>
            </a:pPr>
            <a:r>
              <a:rPr lang="en-GB" altLang="tr-TR" sz="2000" dirty="0">
                <a:solidFill>
                  <a:srgbClr val="00B050"/>
                </a:solidFill>
              </a:rPr>
              <a:t>Individuals leave </a:t>
            </a:r>
            <a:r>
              <a:rPr lang="en-GB" altLang="tr-TR" sz="2000" i="1" dirty="0">
                <a:solidFill>
                  <a:srgbClr val="00B050"/>
                </a:solidFill>
              </a:rPr>
              <a:t>markers</a:t>
            </a:r>
            <a:r>
              <a:rPr lang="en-GB" altLang="tr-TR" sz="2000" dirty="0">
                <a:solidFill>
                  <a:srgbClr val="00B050"/>
                </a:solidFill>
              </a:rPr>
              <a:t> or </a:t>
            </a:r>
            <a:r>
              <a:rPr lang="en-GB" altLang="tr-TR" sz="2000" i="1" dirty="0">
                <a:solidFill>
                  <a:srgbClr val="00B050"/>
                </a:solidFill>
              </a:rPr>
              <a:t>messages</a:t>
            </a:r>
            <a:r>
              <a:rPr lang="en-GB" altLang="tr-TR" sz="2000" dirty="0">
                <a:solidFill>
                  <a:srgbClr val="00B050"/>
                </a:solidFill>
              </a:rPr>
              <a:t> – these don’t solve the problem in themselves, but they affect other individuals in a way that helps them solve the problem 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695BB267-D950-482C-ADE8-A8C8D67C8D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Naturally Observed Ant Behavior</a:t>
            </a:r>
          </a:p>
        </p:txBody>
      </p:sp>
      <p:pic>
        <p:nvPicPr>
          <p:cNvPr id="26628" name="Picture 20" descr="Ant1">
            <a:extLst>
              <a:ext uri="{FF2B5EF4-FFF2-40B4-BE49-F238E27FC236}">
                <a16:creationId xmlns:a16="http://schemas.microsoft.com/office/drawing/2014/main" id="{683A9243-DEC1-47D1-9779-37DE706A3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597150"/>
            <a:ext cx="7313612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22">
            <a:extLst>
              <a:ext uri="{FF2B5EF4-FFF2-40B4-BE49-F238E27FC236}">
                <a16:creationId xmlns:a16="http://schemas.microsoft.com/office/drawing/2014/main" id="{7B04AFBA-09AA-4B41-B415-E8D80F5D5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5465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ＭＳ Ｐゴシック" panose="020B0600070205080204" pitchFamily="34" charset="-128"/>
                <a:cs typeface="+mn-cs"/>
              </a:rPr>
              <a:t>All is well in the world of the ant.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0F26EACF-79DA-4339-9642-FC99E00C084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Naturally Observed Ant Behavior</a:t>
            </a:r>
          </a:p>
        </p:txBody>
      </p:sp>
      <p:pic>
        <p:nvPicPr>
          <p:cNvPr id="28676" name="Picture 8" descr="Ant2">
            <a:extLst>
              <a:ext uri="{FF2B5EF4-FFF2-40B4-BE49-F238E27FC236}">
                <a16:creationId xmlns:a16="http://schemas.microsoft.com/office/drawing/2014/main" id="{3C8FA6A2-CA22-4F09-932C-421185F7F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08250"/>
            <a:ext cx="7313613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9">
            <a:extLst>
              <a:ext uri="{FF2B5EF4-FFF2-40B4-BE49-F238E27FC236}">
                <a16:creationId xmlns:a16="http://schemas.microsoft.com/office/drawing/2014/main" id="{003E0E54-9FC5-435F-BB7F-D69B42994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54650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ＭＳ Ｐゴシック" panose="020B0600070205080204" pitchFamily="34" charset="-128"/>
                <a:cs typeface="+mn-cs"/>
              </a:rPr>
              <a:t>Oh no!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ＭＳ Ｐゴシック" panose="020B0600070205080204" pitchFamily="34" charset="-128"/>
                <a:cs typeface="+mn-cs"/>
              </a:rPr>
              <a:t> An obstacle has blocked our path!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95D167D0-DAFF-4522-B841-5DA3A58B77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Naturally Observed Ant Behavior</a:t>
            </a:r>
          </a:p>
        </p:txBody>
      </p:sp>
      <p:pic>
        <p:nvPicPr>
          <p:cNvPr id="30724" name="Picture 8" descr="Ant3">
            <a:extLst>
              <a:ext uri="{FF2B5EF4-FFF2-40B4-BE49-F238E27FC236}">
                <a16:creationId xmlns:a16="http://schemas.microsoft.com/office/drawing/2014/main" id="{9ACE8E79-A0AA-4C14-BE6B-F0D0AC1F2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313613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9">
            <a:extLst>
              <a:ext uri="{FF2B5EF4-FFF2-40B4-BE49-F238E27FC236}">
                <a16:creationId xmlns:a16="http://schemas.microsoft.com/office/drawing/2014/main" id="{4FAB2127-85CF-40A5-B67F-969799816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54650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ＭＳ Ｐゴシック" panose="020B0600070205080204" pitchFamily="34" charset="-128"/>
                <a:cs typeface="+mn-cs"/>
              </a:rPr>
              <a:t>Where do we go? Everybody, flip a coin.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A1C3D5EE-52FB-4401-878F-0B5FE81B1AB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Naturally Observed Ant Behavior</a:t>
            </a:r>
          </a:p>
        </p:txBody>
      </p:sp>
      <p:pic>
        <p:nvPicPr>
          <p:cNvPr id="32772" name="Picture 8" descr="Ant4">
            <a:extLst>
              <a:ext uri="{FF2B5EF4-FFF2-40B4-BE49-F238E27FC236}">
                <a16:creationId xmlns:a16="http://schemas.microsoft.com/office/drawing/2014/main" id="{A5E547D7-80B0-4850-937B-142E45FB0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9950"/>
            <a:ext cx="7313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9">
            <a:extLst>
              <a:ext uri="{FF2B5EF4-FFF2-40B4-BE49-F238E27FC236}">
                <a16:creationId xmlns:a16="http://schemas.microsoft.com/office/drawing/2014/main" id="{59352C2D-3784-4B7E-83E6-EAD9298F6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5465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ＭＳ Ｐゴシック" panose="020B0600070205080204" pitchFamily="34" charset="-128"/>
                <a:cs typeface="+mn-cs"/>
              </a:rPr>
              <a:t>Shorter path reinforced.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bugs.1.avi">
            <a:hlinkClick r:id="" action="ppaction://media"/>
            <a:extLst>
              <a:ext uri="{FF2B5EF4-FFF2-40B4-BE49-F238E27FC236}">
                <a16:creationId xmlns:a16="http://schemas.microsoft.com/office/drawing/2014/main" id="{294792BC-6C43-4DEC-B02E-833CEDA016E1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80" fill="hold"/>
                                        <p:tgtEl>
                                          <p:spTgt spid="348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48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noFill/>
        </p:spPr>
        <p:txBody>
          <a:bodyPr lIns="92075" tIns="46038" rIns="92075" bIns="46038"/>
          <a:lstStyle/>
          <a:p>
            <a:r>
              <a:rPr lang="en-GB" altLang="tr-TR"/>
              <a:t>Stigmergy in Ants 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47800"/>
            <a:ext cx="8712968" cy="5076825"/>
          </a:xfrm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tr-TR" sz="2800" dirty="0"/>
              <a:t>Ants are </a:t>
            </a:r>
            <a:r>
              <a:rPr lang="en-GB" altLang="tr-TR" sz="2800" dirty="0" err="1"/>
              <a:t>behaviorally</a:t>
            </a:r>
            <a:r>
              <a:rPr lang="en-GB" altLang="tr-TR" sz="2800" dirty="0"/>
              <a:t> unsophisticated, but collectively they can perform complex tasks.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tr-TR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tr-TR" sz="2800" dirty="0">
                <a:solidFill>
                  <a:srgbClr val="00B050"/>
                </a:solidFill>
              </a:rPr>
              <a:t>Ants have </a:t>
            </a:r>
            <a:r>
              <a:rPr lang="en-GB" altLang="tr-TR" sz="2800" i="1" dirty="0">
                <a:solidFill>
                  <a:srgbClr val="00B050"/>
                </a:solidFill>
              </a:rPr>
              <a:t>highly developed</a:t>
            </a:r>
            <a:r>
              <a:rPr lang="en-GB" altLang="tr-TR" sz="2800" dirty="0">
                <a:solidFill>
                  <a:srgbClr val="00B050"/>
                </a:solidFill>
              </a:rPr>
              <a:t> </a:t>
            </a:r>
            <a:r>
              <a:rPr lang="en-GB" altLang="tr-TR" sz="2800" i="1" dirty="0">
                <a:solidFill>
                  <a:srgbClr val="00B050"/>
                </a:solidFill>
              </a:rPr>
              <a:t>sophisticated</a:t>
            </a:r>
            <a:r>
              <a:rPr lang="en-GB" altLang="tr-TR" sz="2800" dirty="0">
                <a:solidFill>
                  <a:srgbClr val="00B050"/>
                </a:solidFill>
              </a:rPr>
              <a:t> </a:t>
            </a:r>
            <a:r>
              <a:rPr lang="en-GB" altLang="tr-TR" sz="2800" i="1" dirty="0">
                <a:solidFill>
                  <a:srgbClr val="00B050"/>
                </a:solidFill>
              </a:rPr>
              <a:t>sign</a:t>
            </a:r>
            <a:r>
              <a:rPr lang="en-GB" altLang="tr-TR" sz="2800" dirty="0">
                <a:solidFill>
                  <a:srgbClr val="00B050"/>
                </a:solidFill>
              </a:rPr>
              <a:t>-</a:t>
            </a:r>
            <a:r>
              <a:rPr lang="en-GB" altLang="tr-TR" sz="2800" i="1" dirty="0">
                <a:solidFill>
                  <a:srgbClr val="00B050"/>
                </a:solidFill>
              </a:rPr>
              <a:t>based</a:t>
            </a:r>
            <a:r>
              <a:rPr lang="en-GB" altLang="tr-TR" sz="2800" dirty="0">
                <a:solidFill>
                  <a:srgbClr val="00B050"/>
                </a:solidFill>
              </a:rPr>
              <a:t> </a:t>
            </a:r>
            <a:r>
              <a:rPr lang="en-GB" altLang="tr-TR" sz="2800" i="1" dirty="0" err="1">
                <a:solidFill>
                  <a:srgbClr val="00B050"/>
                </a:solidFill>
              </a:rPr>
              <a:t>stigmergy</a:t>
            </a:r>
            <a:endParaRPr lang="en-GB" altLang="tr-TR" sz="2800" i="1" dirty="0">
              <a:solidFill>
                <a:srgbClr val="00B05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altLang="tr-TR" sz="2400" dirty="0"/>
              <a:t>They communicate using pheromones;</a:t>
            </a:r>
          </a:p>
          <a:p>
            <a:pPr lvl="1">
              <a:lnSpc>
                <a:spcPct val="90000"/>
              </a:lnSpc>
            </a:pPr>
            <a:r>
              <a:rPr lang="en-GB" altLang="tr-TR" sz="2400" dirty="0"/>
              <a:t>They </a:t>
            </a:r>
            <a:r>
              <a:rPr lang="en-GB" altLang="tr-TR" sz="2400" b="1" dirty="0"/>
              <a:t>lay trails of pheromone</a:t>
            </a:r>
            <a:r>
              <a:rPr lang="en-GB" altLang="tr-TR" sz="2400" dirty="0"/>
              <a:t> that can be followed by other ants.</a:t>
            </a:r>
          </a:p>
          <a:p>
            <a:pPr lvl="1">
              <a:lnSpc>
                <a:spcPct val="90000"/>
              </a:lnSpc>
            </a:pPr>
            <a:endParaRPr lang="en-GB" altLang="tr-TR" sz="2400" dirty="0"/>
          </a:p>
          <a:p>
            <a:pPr>
              <a:lnSpc>
                <a:spcPct val="90000"/>
              </a:lnSpc>
            </a:pPr>
            <a:r>
              <a:rPr lang="en-GB" altLang="tr-TR" sz="2800" dirty="0"/>
              <a:t>If an ant has a </a:t>
            </a:r>
            <a:r>
              <a:rPr lang="en-GB" altLang="tr-TR" sz="2800" b="1" dirty="0"/>
              <a:t>choice of two pheromone trails</a:t>
            </a:r>
            <a:r>
              <a:rPr lang="en-GB" altLang="tr-TR" sz="2800" dirty="0"/>
              <a:t> to follow, one to the NW, one to the NE, but the NW one is </a:t>
            </a:r>
            <a:r>
              <a:rPr lang="en-GB" altLang="tr-TR" sz="2800" i="1" dirty="0"/>
              <a:t>stronger</a:t>
            </a:r>
            <a:r>
              <a:rPr lang="en-GB" altLang="tr-TR" sz="2800" dirty="0"/>
              <a:t> – which one will it follow?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letter&#10;&#10;Description automatically generated">
            <a:extLst>
              <a:ext uri="{FF2B5EF4-FFF2-40B4-BE49-F238E27FC236}">
                <a16:creationId xmlns:a16="http://schemas.microsoft.com/office/drawing/2014/main" id="{AD5E0A32-9A9B-4CEB-A1D6-CABBABFFF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3" y="764704"/>
            <a:ext cx="868715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64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altLang="tr-TR"/>
              <a:t>Pheromone Trails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981200"/>
            <a:ext cx="8784976" cy="2590800"/>
          </a:xfrm>
          <a:noFill/>
        </p:spPr>
        <p:txBody>
          <a:bodyPr lIns="92075" tIns="46038" rIns="92075" bIns="46038">
            <a:normAutofit fontScale="92500"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GB" altLang="tr-TR" sz="2800" dirty="0"/>
              <a:t>Individual ants lay pheromone trails while travelling from the nest, to the food or possibly in both directions.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GB" altLang="tr-TR" sz="2800" dirty="0"/>
              <a:t>The pheromone trail gradually evaporates over time.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GB" altLang="tr-TR" sz="2800" dirty="0"/>
              <a:t>But pheromone trail strength accumulate with multiple ants using path.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1447800" y="4724400"/>
            <a:ext cx="5715000" cy="1676400"/>
            <a:chOff x="1345" y="3425"/>
            <a:chExt cx="3167" cy="704"/>
          </a:xfrm>
        </p:grpSpPr>
        <p:grpSp>
          <p:nvGrpSpPr>
            <p:cNvPr id="14341" name="Group 5"/>
            <p:cNvGrpSpPr>
              <a:grpSpLocks/>
            </p:cNvGrpSpPr>
            <p:nvPr/>
          </p:nvGrpSpPr>
          <p:grpSpPr bwMode="auto">
            <a:xfrm>
              <a:off x="1345" y="3425"/>
              <a:ext cx="3023" cy="704"/>
              <a:chOff x="1345" y="3425"/>
              <a:chExt cx="3023" cy="704"/>
            </a:xfrm>
          </p:grpSpPr>
          <p:grpSp>
            <p:nvGrpSpPr>
              <p:cNvPr id="14344" name="Group 6"/>
              <p:cNvGrpSpPr>
                <a:grpSpLocks/>
              </p:cNvGrpSpPr>
              <p:nvPr/>
            </p:nvGrpSpPr>
            <p:grpSpPr bwMode="auto">
              <a:xfrm>
                <a:off x="1345" y="3840"/>
                <a:ext cx="191" cy="191"/>
                <a:chOff x="1345" y="3840"/>
                <a:chExt cx="191" cy="191"/>
              </a:xfrm>
            </p:grpSpPr>
            <p:sp>
              <p:nvSpPr>
                <p:cNvPr id="14379" name="Oval 7"/>
                <p:cNvSpPr>
                  <a:spLocks noChangeArrowheads="1"/>
                </p:cNvSpPr>
                <p:nvPr/>
              </p:nvSpPr>
              <p:spPr bwMode="auto">
                <a:xfrm>
                  <a:off x="1345" y="3888"/>
                  <a:ext cx="190" cy="9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GB" altLang="tr-TR"/>
                </a:p>
              </p:txBody>
            </p:sp>
            <p:sp>
              <p:nvSpPr>
                <p:cNvPr id="14380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1345" y="3840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8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440" y="3840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8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489" y="3840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8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346" y="3985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84" name="Line 12"/>
                <p:cNvSpPr>
                  <a:spLocks noChangeShapeType="1"/>
                </p:cNvSpPr>
                <p:nvPr/>
              </p:nvSpPr>
              <p:spPr bwMode="auto">
                <a:xfrm>
                  <a:off x="1440" y="3985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85" name="Line 13"/>
                <p:cNvSpPr>
                  <a:spLocks noChangeShapeType="1"/>
                </p:cNvSpPr>
                <p:nvPr/>
              </p:nvSpPr>
              <p:spPr bwMode="auto">
                <a:xfrm>
                  <a:off x="1490" y="3985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8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536" y="388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87" name="Line 15"/>
                <p:cNvSpPr>
                  <a:spLocks noChangeShapeType="1"/>
                </p:cNvSpPr>
                <p:nvPr/>
              </p:nvSpPr>
              <p:spPr bwMode="auto">
                <a:xfrm>
                  <a:off x="1536" y="3937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345" name="Group 16"/>
              <p:cNvGrpSpPr>
                <a:grpSpLocks/>
              </p:cNvGrpSpPr>
              <p:nvPr/>
            </p:nvGrpSpPr>
            <p:grpSpPr bwMode="auto">
              <a:xfrm>
                <a:off x="1633" y="3840"/>
                <a:ext cx="191" cy="191"/>
                <a:chOff x="1633" y="3840"/>
                <a:chExt cx="191" cy="191"/>
              </a:xfrm>
            </p:grpSpPr>
            <p:sp>
              <p:nvSpPr>
                <p:cNvPr id="14370" name="Oval 17"/>
                <p:cNvSpPr>
                  <a:spLocks noChangeArrowheads="1"/>
                </p:cNvSpPr>
                <p:nvPr/>
              </p:nvSpPr>
              <p:spPr bwMode="auto">
                <a:xfrm>
                  <a:off x="1633" y="3888"/>
                  <a:ext cx="190" cy="9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GB" altLang="tr-TR"/>
                </a:p>
              </p:txBody>
            </p:sp>
            <p:sp>
              <p:nvSpPr>
                <p:cNvPr id="14371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1633" y="3840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72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728" y="3840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73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777" y="3840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74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634" y="3985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75" name="Line 22"/>
                <p:cNvSpPr>
                  <a:spLocks noChangeShapeType="1"/>
                </p:cNvSpPr>
                <p:nvPr/>
              </p:nvSpPr>
              <p:spPr bwMode="auto">
                <a:xfrm>
                  <a:off x="1728" y="3985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76" name="Line 23"/>
                <p:cNvSpPr>
                  <a:spLocks noChangeShapeType="1"/>
                </p:cNvSpPr>
                <p:nvPr/>
              </p:nvSpPr>
              <p:spPr bwMode="auto">
                <a:xfrm>
                  <a:off x="1778" y="3985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7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824" y="388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78" name="Line 25"/>
                <p:cNvSpPr>
                  <a:spLocks noChangeShapeType="1"/>
                </p:cNvSpPr>
                <p:nvPr/>
              </p:nvSpPr>
              <p:spPr bwMode="auto">
                <a:xfrm>
                  <a:off x="1824" y="3937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14346" name="Freeform 26"/>
              <p:cNvSpPr>
                <a:spLocks/>
              </p:cNvSpPr>
              <p:nvPr/>
            </p:nvSpPr>
            <p:spPr bwMode="auto">
              <a:xfrm>
                <a:off x="1924" y="3425"/>
                <a:ext cx="1918" cy="482"/>
              </a:xfrm>
              <a:custGeom>
                <a:avLst/>
                <a:gdLst>
                  <a:gd name="T0" fmla="*/ 0 w 1918"/>
                  <a:gd name="T1" fmla="*/ 481 h 482"/>
                  <a:gd name="T2" fmla="*/ 18 w 1918"/>
                  <a:gd name="T3" fmla="*/ 469 h 482"/>
                  <a:gd name="T4" fmla="*/ 36 w 1918"/>
                  <a:gd name="T5" fmla="*/ 456 h 482"/>
                  <a:gd name="T6" fmla="*/ 67 w 1918"/>
                  <a:gd name="T7" fmla="*/ 425 h 482"/>
                  <a:gd name="T8" fmla="*/ 92 w 1918"/>
                  <a:gd name="T9" fmla="*/ 400 h 482"/>
                  <a:gd name="T10" fmla="*/ 116 w 1918"/>
                  <a:gd name="T11" fmla="*/ 381 h 482"/>
                  <a:gd name="T12" fmla="*/ 122 w 1918"/>
                  <a:gd name="T13" fmla="*/ 369 h 482"/>
                  <a:gd name="T14" fmla="*/ 129 w 1918"/>
                  <a:gd name="T15" fmla="*/ 362 h 482"/>
                  <a:gd name="T16" fmla="*/ 135 w 1918"/>
                  <a:gd name="T17" fmla="*/ 362 h 482"/>
                  <a:gd name="T18" fmla="*/ 147 w 1918"/>
                  <a:gd name="T19" fmla="*/ 350 h 482"/>
                  <a:gd name="T20" fmla="*/ 184 w 1918"/>
                  <a:gd name="T21" fmla="*/ 306 h 482"/>
                  <a:gd name="T22" fmla="*/ 202 w 1918"/>
                  <a:gd name="T23" fmla="*/ 281 h 482"/>
                  <a:gd name="T24" fmla="*/ 227 w 1918"/>
                  <a:gd name="T25" fmla="*/ 262 h 482"/>
                  <a:gd name="T26" fmla="*/ 264 w 1918"/>
                  <a:gd name="T27" fmla="*/ 225 h 482"/>
                  <a:gd name="T28" fmla="*/ 282 w 1918"/>
                  <a:gd name="T29" fmla="*/ 206 h 482"/>
                  <a:gd name="T30" fmla="*/ 307 w 1918"/>
                  <a:gd name="T31" fmla="*/ 200 h 482"/>
                  <a:gd name="T32" fmla="*/ 356 w 1918"/>
                  <a:gd name="T33" fmla="*/ 169 h 482"/>
                  <a:gd name="T34" fmla="*/ 399 w 1918"/>
                  <a:gd name="T35" fmla="*/ 150 h 482"/>
                  <a:gd name="T36" fmla="*/ 497 w 1918"/>
                  <a:gd name="T37" fmla="*/ 112 h 482"/>
                  <a:gd name="T38" fmla="*/ 528 w 1918"/>
                  <a:gd name="T39" fmla="*/ 119 h 482"/>
                  <a:gd name="T40" fmla="*/ 559 w 1918"/>
                  <a:gd name="T41" fmla="*/ 119 h 482"/>
                  <a:gd name="T42" fmla="*/ 583 w 1918"/>
                  <a:gd name="T43" fmla="*/ 125 h 482"/>
                  <a:gd name="T44" fmla="*/ 590 w 1918"/>
                  <a:gd name="T45" fmla="*/ 131 h 482"/>
                  <a:gd name="T46" fmla="*/ 596 w 1918"/>
                  <a:gd name="T47" fmla="*/ 131 h 482"/>
                  <a:gd name="T48" fmla="*/ 620 w 1918"/>
                  <a:gd name="T49" fmla="*/ 156 h 482"/>
                  <a:gd name="T50" fmla="*/ 645 w 1918"/>
                  <a:gd name="T51" fmla="*/ 181 h 482"/>
                  <a:gd name="T52" fmla="*/ 663 w 1918"/>
                  <a:gd name="T53" fmla="*/ 206 h 482"/>
                  <a:gd name="T54" fmla="*/ 682 w 1918"/>
                  <a:gd name="T55" fmla="*/ 231 h 482"/>
                  <a:gd name="T56" fmla="*/ 688 w 1918"/>
                  <a:gd name="T57" fmla="*/ 250 h 482"/>
                  <a:gd name="T58" fmla="*/ 700 w 1918"/>
                  <a:gd name="T59" fmla="*/ 269 h 482"/>
                  <a:gd name="T60" fmla="*/ 706 w 1918"/>
                  <a:gd name="T61" fmla="*/ 275 h 482"/>
                  <a:gd name="T62" fmla="*/ 719 w 1918"/>
                  <a:gd name="T63" fmla="*/ 275 h 482"/>
                  <a:gd name="T64" fmla="*/ 768 w 1918"/>
                  <a:gd name="T65" fmla="*/ 275 h 482"/>
                  <a:gd name="T66" fmla="*/ 811 w 1918"/>
                  <a:gd name="T67" fmla="*/ 269 h 482"/>
                  <a:gd name="T68" fmla="*/ 829 w 1918"/>
                  <a:gd name="T69" fmla="*/ 256 h 482"/>
                  <a:gd name="T70" fmla="*/ 842 w 1918"/>
                  <a:gd name="T71" fmla="*/ 237 h 482"/>
                  <a:gd name="T72" fmla="*/ 854 w 1918"/>
                  <a:gd name="T73" fmla="*/ 212 h 482"/>
                  <a:gd name="T74" fmla="*/ 866 w 1918"/>
                  <a:gd name="T75" fmla="*/ 200 h 482"/>
                  <a:gd name="T76" fmla="*/ 897 w 1918"/>
                  <a:gd name="T77" fmla="*/ 169 h 482"/>
                  <a:gd name="T78" fmla="*/ 921 w 1918"/>
                  <a:gd name="T79" fmla="*/ 137 h 482"/>
                  <a:gd name="T80" fmla="*/ 1001 w 1918"/>
                  <a:gd name="T81" fmla="*/ 69 h 482"/>
                  <a:gd name="T82" fmla="*/ 1087 w 1918"/>
                  <a:gd name="T83" fmla="*/ 12 h 482"/>
                  <a:gd name="T84" fmla="*/ 1137 w 1918"/>
                  <a:gd name="T85" fmla="*/ 6 h 482"/>
                  <a:gd name="T86" fmla="*/ 1186 w 1918"/>
                  <a:gd name="T87" fmla="*/ 0 h 482"/>
                  <a:gd name="T88" fmla="*/ 1229 w 1918"/>
                  <a:gd name="T89" fmla="*/ 6 h 482"/>
                  <a:gd name="T90" fmla="*/ 1247 w 1918"/>
                  <a:gd name="T91" fmla="*/ 12 h 482"/>
                  <a:gd name="T92" fmla="*/ 1259 w 1918"/>
                  <a:gd name="T93" fmla="*/ 25 h 482"/>
                  <a:gd name="T94" fmla="*/ 1284 w 1918"/>
                  <a:gd name="T95" fmla="*/ 56 h 482"/>
                  <a:gd name="T96" fmla="*/ 1309 w 1918"/>
                  <a:gd name="T97" fmla="*/ 100 h 482"/>
                  <a:gd name="T98" fmla="*/ 1321 w 1918"/>
                  <a:gd name="T99" fmla="*/ 144 h 482"/>
                  <a:gd name="T100" fmla="*/ 1339 w 1918"/>
                  <a:gd name="T101" fmla="*/ 181 h 482"/>
                  <a:gd name="T102" fmla="*/ 1364 w 1918"/>
                  <a:gd name="T103" fmla="*/ 219 h 482"/>
                  <a:gd name="T104" fmla="*/ 1395 w 1918"/>
                  <a:gd name="T105" fmla="*/ 250 h 482"/>
                  <a:gd name="T106" fmla="*/ 1462 w 1918"/>
                  <a:gd name="T107" fmla="*/ 294 h 482"/>
                  <a:gd name="T108" fmla="*/ 1518 w 1918"/>
                  <a:gd name="T109" fmla="*/ 319 h 482"/>
                  <a:gd name="T110" fmla="*/ 1567 w 1918"/>
                  <a:gd name="T111" fmla="*/ 337 h 482"/>
                  <a:gd name="T112" fmla="*/ 1622 w 1918"/>
                  <a:gd name="T113" fmla="*/ 344 h 482"/>
                  <a:gd name="T114" fmla="*/ 1677 w 1918"/>
                  <a:gd name="T115" fmla="*/ 344 h 482"/>
                  <a:gd name="T116" fmla="*/ 1794 w 1918"/>
                  <a:gd name="T117" fmla="*/ 344 h 482"/>
                  <a:gd name="T118" fmla="*/ 1917 w 1918"/>
                  <a:gd name="T119" fmla="*/ 337 h 4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18"/>
                  <a:gd name="T181" fmla="*/ 0 h 482"/>
                  <a:gd name="T182" fmla="*/ 1918 w 1918"/>
                  <a:gd name="T183" fmla="*/ 482 h 48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18" h="482">
                    <a:moveTo>
                      <a:pt x="0" y="481"/>
                    </a:moveTo>
                    <a:lnTo>
                      <a:pt x="18" y="469"/>
                    </a:lnTo>
                    <a:lnTo>
                      <a:pt x="36" y="456"/>
                    </a:lnTo>
                    <a:lnTo>
                      <a:pt x="67" y="425"/>
                    </a:lnTo>
                    <a:lnTo>
                      <a:pt x="92" y="400"/>
                    </a:lnTo>
                    <a:lnTo>
                      <a:pt x="116" y="381"/>
                    </a:lnTo>
                    <a:lnTo>
                      <a:pt x="122" y="369"/>
                    </a:lnTo>
                    <a:lnTo>
                      <a:pt x="129" y="362"/>
                    </a:lnTo>
                    <a:lnTo>
                      <a:pt x="135" y="362"/>
                    </a:lnTo>
                    <a:lnTo>
                      <a:pt x="147" y="350"/>
                    </a:lnTo>
                    <a:lnTo>
                      <a:pt x="184" y="306"/>
                    </a:lnTo>
                    <a:lnTo>
                      <a:pt x="202" y="281"/>
                    </a:lnTo>
                    <a:lnTo>
                      <a:pt x="227" y="262"/>
                    </a:lnTo>
                    <a:lnTo>
                      <a:pt x="264" y="225"/>
                    </a:lnTo>
                    <a:lnTo>
                      <a:pt x="282" y="206"/>
                    </a:lnTo>
                    <a:lnTo>
                      <a:pt x="307" y="200"/>
                    </a:lnTo>
                    <a:lnTo>
                      <a:pt x="356" y="169"/>
                    </a:lnTo>
                    <a:lnTo>
                      <a:pt x="399" y="150"/>
                    </a:lnTo>
                    <a:lnTo>
                      <a:pt x="497" y="112"/>
                    </a:lnTo>
                    <a:lnTo>
                      <a:pt x="528" y="119"/>
                    </a:lnTo>
                    <a:lnTo>
                      <a:pt x="559" y="119"/>
                    </a:lnTo>
                    <a:lnTo>
                      <a:pt x="583" y="125"/>
                    </a:lnTo>
                    <a:lnTo>
                      <a:pt x="590" y="131"/>
                    </a:lnTo>
                    <a:lnTo>
                      <a:pt x="596" y="131"/>
                    </a:lnTo>
                    <a:lnTo>
                      <a:pt x="620" y="156"/>
                    </a:lnTo>
                    <a:lnTo>
                      <a:pt x="645" y="181"/>
                    </a:lnTo>
                    <a:lnTo>
                      <a:pt x="663" y="206"/>
                    </a:lnTo>
                    <a:lnTo>
                      <a:pt x="682" y="231"/>
                    </a:lnTo>
                    <a:lnTo>
                      <a:pt x="688" y="250"/>
                    </a:lnTo>
                    <a:lnTo>
                      <a:pt x="700" y="269"/>
                    </a:lnTo>
                    <a:lnTo>
                      <a:pt x="706" y="275"/>
                    </a:lnTo>
                    <a:lnTo>
                      <a:pt x="719" y="275"/>
                    </a:lnTo>
                    <a:lnTo>
                      <a:pt x="768" y="275"/>
                    </a:lnTo>
                    <a:lnTo>
                      <a:pt x="811" y="269"/>
                    </a:lnTo>
                    <a:lnTo>
                      <a:pt x="829" y="256"/>
                    </a:lnTo>
                    <a:lnTo>
                      <a:pt x="842" y="237"/>
                    </a:lnTo>
                    <a:lnTo>
                      <a:pt x="854" y="212"/>
                    </a:lnTo>
                    <a:lnTo>
                      <a:pt x="866" y="200"/>
                    </a:lnTo>
                    <a:lnTo>
                      <a:pt x="897" y="169"/>
                    </a:lnTo>
                    <a:lnTo>
                      <a:pt x="921" y="137"/>
                    </a:lnTo>
                    <a:lnTo>
                      <a:pt x="1001" y="69"/>
                    </a:lnTo>
                    <a:lnTo>
                      <a:pt x="1087" y="12"/>
                    </a:lnTo>
                    <a:lnTo>
                      <a:pt x="1137" y="6"/>
                    </a:lnTo>
                    <a:lnTo>
                      <a:pt x="1186" y="0"/>
                    </a:lnTo>
                    <a:lnTo>
                      <a:pt x="1229" y="6"/>
                    </a:lnTo>
                    <a:lnTo>
                      <a:pt x="1247" y="12"/>
                    </a:lnTo>
                    <a:lnTo>
                      <a:pt x="1259" y="25"/>
                    </a:lnTo>
                    <a:lnTo>
                      <a:pt x="1284" y="56"/>
                    </a:lnTo>
                    <a:lnTo>
                      <a:pt x="1309" y="100"/>
                    </a:lnTo>
                    <a:lnTo>
                      <a:pt x="1321" y="144"/>
                    </a:lnTo>
                    <a:lnTo>
                      <a:pt x="1339" y="181"/>
                    </a:lnTo>
                    <a:lnTo>
                      <a:pt x="1364" y="219"/>
                    </a:lnTo>
                    <a:lnTo>
                      <a:pt x="1395" y="250"/>
                    </a:lnTo>
                    <a:lnTo>
                      <a:pt x="1462" y="294"/>
                    </a:lnTo>
                    <a:lnTo>
                      <a:pt x="1518" y="319"/>
                    </a:lnTo>
                    <a:lnTo>
                      <a:pt x="1567" y="337"/>
                    </a:lnTo>
                    <a:lnTo>
                      <a:pt x="1622" y="344"/>
                    </a:lnTo>
                    <a:lnTo>
                      <a:pt x="1677" y="344"/>
                    </a:lnTo>
                    <a:lnTo>
                      <a:pt x="1794" y="344"/>
                    </a:lnTo>
                    <a:lnTo>
                      <a:pt x="1917" y="337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347" name="Freeform 27"/>
              <p:cNvSpPr>
                <a:spLocks/>
              </p:cNvSpPr>
              <p:nvPr/>
            </p:nvSpPr>
            <p:spPr bwMode="auto">
              <a:xfrm>
                <a:off x="2043" y="3667"/>
                <a:ext cx="1769" cy="306"/>
              </a:xfrm>
              <a:custGeom>
                <a:avLst/>
                <a:gdLst>
                  <a:gd name="T0" fmla="*/ 0 w 1769"/>
                  <a:gd name="T1" fmla="*/ 305 h 306"/>
                  <a:gd name="T2" fmla="*/ 30 w 1769"/>
                  <a:gd name="T3" fmla="*/ 273 h 306"/>
                  <a:gd name="T4" fmla="*/ 61 w 1769"/>
                  <a:gd name="T5" fmla="*/ 241 h 306"/>
                  <a:gd name="T6" fmla="*/ 122 w 1769"/>
                  <a:gd name="T7" fmla="*/ 203 h 306"/>
                  <a:gd name="T8" fmla="*/ 177 w 1769"/>
                  <a:gd name="T9" fmla="*/ 165 h 306"/>
                  <a:gd name="T10" fmla="*/ 195 w 1769"/>
                  <a:gd name="T11" fmla="*/ 152 h 306"/>
                  <a:gd name="T12" fmla="*/ 213 w 1769"/>
                  <a:gd name="T13" fmla="*/ 140 h 306"/>
                  <a:gd name="T14" fmla="*/ 231 w 1769"/>
                  <a:gd name="T15" fmla="*/ 127 h 306"/>
                  <a:gd name="T16" fmla="*/ 256 w 1769"/>
                  <a:gd name="T17" fmla="*/ 121 h 306"/>
                  <a:gd name="T18" fmla="*/ 292 w 1769"/>
                  <a:gd name="T19" fmla="*/ 102 h 306"/>
                  <a:gd name="T20" fmla="*/ 335 w 1769"/>
                  <a:gd name="T21" fmla="*/ 89 h 306"/>
                  <a:gd name="T22" fmla="*/ 372 w 1769"/>
                  <a:gd name="T23" fmla="*/ 102 h 306"/>
                  <a:gd name="T24" fmla="*/ 414 w 1769"/>
                  <a:gd name="T25" fmla="*/ 121 h 306"/>
                  <a:gd name="T26" fmla="*/ 488 w 1769"/>
                  <a:gd name="T27" fmla="*/ 152 h 306"/>
                  <a:gd name="T28" fmla="*/ 500 w 1769"/>
                  <a:gd name="T29" fmla="*/ 159 h 306"/>
                  <a:gd name="T30" fmla="*/ 512 w 1769"/>
                  <a:gd name="T31" fmla="*/ 165 h 306"/>
                  <a:gd name="T32" fmla="*/ 524 w 1769"/>
                  <a:gd name="T33" fmla="*/ 172 h 306"/>
                  <a:gd name="T34" fmla="*/ 536 w 1769"/>
                  <a:gd name="T35" fmla="*/ 172 h 306"/>
                  <a:gd name="T36" fmla="*/ 561 w 1769"/>
                  <a:gd name="T37" fmla="*/ 178 h 306"/>
                  <a:gd name="T38" fmla="*/ 567 w 1769"/>
                  <a:gd name="T39" fmla="*/ 184 h 306"/>
                  <a:gd name="T40" fmla="*/ 573 w 1769"/>
                  <a:gd name="T41" fmla="*/ 184 h 306"/>
                  <a:gd name="T42" fmla="*/ 616 w 1769"/>
                  <a:gd name="T43" fmla="*/ 184 h 306"/>
                  <a:gd name="T44" fmla="*/ 652 w 1769"/>
                  <a:gd name="T45" fmla="*/ 178 h 306"/>
                  <a:gd name="T46" fmla="*/ 664 w 1769"/>
                  <a:gd name="T47" fmla="*/ 178 h 306"/>
                  <a:gd name="T48" fmla="*/ 683 w 1769"/>
                  <a:gd name="T49" fmla="*/ 172 h 306"/>
                  <a:gd name="T50" fmla="*/ 695 w 1769"/>
                  <a:gd name="T51" fmla="*/ 165 h 306"/>
                  <a:gd name="T52" fmla="*/ 701 w 1769"/>
                  <a:gd name="T53" fmla="*/ 165 h 306"/>
                  <a:gd name="T54" fmla="*/ 738 w 1769"/>
                  <a:gd name="T55" fmla="*/ 140 h 306"/>
                  <a:gd name="T56" fmla="*/ 768 w 1769"/>
                  <a:gd name="T57" fmla="*/ 127 h 306"/>
                  <a:gd name="T58" fmla="*/ 811 w 1769"/>
                  <a:gd name="T59" fmla="*/ 89 h 306"/>
                  <a:gd name="T60" fmla="*/ 866 w 1769"/>
                  <a:gd name="T61" fmla="*/ 64 h 306"/>
                  <a:gd name="T62" fmla="*/ 969 w 1769"/>
                  <a:gd name="T63" fmla="*/ 19 h 306"/>
                  <a:gd name="T64" fmla="*/ 1006 w 1769"/>
                  <a:gd name="T65" fmla="*/ 6 h 306"/>
                  <a:gd name="T66" fmla="*/ 1042 w 1769"/>
                  <a:gd name="T67" fmla="*/ 0 h 306"/>
                  <a:gd name="T68" fmla="*/ 1091 w 1769"/>
                  <a:gd name="T69" fmla="*/ 0 h 306"/>
                  <a:gd name="T70" fmla="*/ 1146 w 1769"/>
                  <a:gd name="T71" fmla="*/ 6 h 306"/>
                  <a:gd name="T72" fmla="*/ 1152 w 1769"/>
                  <a:gd name="T73" fmla="*/ 13 h 306"/>
                  <a:gd name="T74" fmla="*/ 1164 w 1769"/>
                  <a:gd name="T75" fmla="*/ 32 h 306"/>
                  <a:gd name="T76" fmla="*/ 1177 w 1769"/>
                  <a:gd name="T77" fmla="*/ 44 h 306"/>
                  <a:gd name="T78" fmla="*/ 1183 w 1769"/>
                  <a:gd name="T79" fmla="*/ 57 h 306"/>
                  <a:gd name="T80" fmla="*/ 1207 w 1769"/>
                  <a:gd name="T81" fmla="*/ 76 h 306"/>
                  <a:gd name="T82" fmla="*/ 1219 w 1769"/>
                  <a:gd name="T83" fmla="*/ 89 h 306"/>
                  <a:gd name="T84" fmla="*/ 1231 w 1769"/>
                  <a:gd name="T85" fmla="*/ 102 h 306"/>
                  <a:gd name="T86" fmla="*/ 1256 w 1769"/>
                  <a:gd name="T87" fmla="*/ 121 h 306"/>
                  <a:gd name="T88" fmla="*/ 1268 w 1769"/>
                  <a:gd name="T89" fmla="*/ 127 h 306"/>
                  <a:gd name="T90" fmla="*/ 1286 w 1769"/>
                  <a:gd name="T91" fmla="*/ 127 h 306"/>
                  <a:gd name="T92" fmla="*/ 1298 w 1769"/>
                  <a:gd name="T93" fmla="*/ 127 h 306"/>
                  <a:gd name="T94" fmla="*/ 1311 w 1769"/>
                  <a:gd name="T95" fmla="*/ 127 h 306"/>
                  <a:gd name="T96" fmla="*/ 1390 w 1769"/>
                  <a:gd name="T97" fmla="*/ 146 h 306"/>
                  <a:gd name="T98" fmla="*/ 1469 w 1769"/>
                  <a:gd name="T99" fmla="*/ 159 h 306"/>
                  <a:gd name="T100" fmla="*/ 1628 w 1769"/>
                  <a:gd name="T101" fmla="*/ 172 h 306"/>
                  <a:gd name="T102" fmla="*/ 1664 w 1769"/>
                  <a:gd name="T103" fmla="*/ 184 h 306"/>
                  <a:gd name="T104" fmla="*/ 1695 w 1769"/>
                  <a:gd name="T105" fmla="*/ 191 h 306"/>
                  <a:gd name="T106" fmla="*/ 1719 w 1769"/>
                  <a:gd name="T107" fmla="*/ 197 h 306"/>
                  <a:gd name="T108" fmla="*/ 1744 w 1769"/>
                  <a:gd name="T109" fmla="*/ 197 h 306"/>
                  <a:gd name="T110" fmla="*/ 1762 w 1769"/>
                  <a:gd name="T111" fmla="*/ 203 h 306"/>
                  <a:gd name="T112" fmla="*/ 1768 w 1769"/>
                  <a:gd name="T113" fmla="*/ 203 h 3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69"/>
                  <a:gd name="T172" fmla="*/ 0 h 306"/>
                  <a:gd name="T173" fmla="*/ 1769 w 1769"/>
                  <a:gd name="T174" fmla="*/ 306 h 30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69" h="306">
                    <a:moveTo>
                      <a:pt x="0" y="305"/>
                    </a:moveTo>
                    <a:lnTo>
                      <a:pt x="30" y="273"/>
                    </a:lnTo>
                    <a:lnTo>
                      <a:pt x="61" y="241"/>
                    </a:lnTo>
                    <a:lnTo>
                      <a:pt x="122" y="203"/>
                    </a:lnTo>
                    <a:lnTo>
                      <a:pt x="177" y="165"/>
                    </a:lnTo>
                    <a:lnTo>
                      <a:pt x="195" y="152"/>
                    </a:lnTo>
                    <a:lnTo>
                      <a:pt x="213" y="140"/>
                    </a:lnTo>
                    <a:lnTo>
                      <a:pt x="231" y="127"/>
                    </a:lnTo>
                    <a:lnTo>
                      <a:pt x="256" y="121"/>
                    </a:lnTo>
                    <a:lnTo>
                      <a:pt x="292" y="102"/>
                    </a:lnTo>
                    <a:lnTo>
                      <a:pt x="335" y="89"/>
                    </a:lnTo>
                    <a:lnTo>
                      <a:pt x="372" y="102"/>
                    </a:lnTo>
                    <a:lnTo>
                      <a:pt x="414" y="121"/>
                    </a:lnTo>
                    <a:lnTo>
                      <a:pt x="488" y="152"/>
                    </a:lnTo>
                    <a:lnTo>
                      <a:pt x="500" y="159"/>
                    </a:lnTo>
                    <a:lnTo>
                      <a:pt x="512" y="165"/>
                    </a:lnTo>
                    <a:lnTo>
                      <a:pt x="524" y="172"/>
                    </a:lnTo>
                    <a:lnTo>
                      <a:pt x="536" y="172"/>
                    </a:lnTo>
                    <a:lnTo>
                      <a:pt x="561" y="178"/>
                    </a:lnTo>
                    <a:lnTo>
                      <a:pt x="567" y="184"/>
                    </a:lnTo>
                    <a:lnTo>
                      <a:pt x="573" y="184"/>
                    </a:lnTo>
                    <a:lnTo>
                      <a:pt x="616" y="184"/>
                    </a:lnTo>
                    <a:lnTo>
                      <a:pt x="652" y="178"/>
                    </a:lnTo>
                    <a:lnTo>
                      <a:pt x="664" y="178"/>
                    </a:lnTo>
                    <a:lnTo>
                      <a:pt x="683" y="172"/>
                    </a:lnTo>
                    <a:lnTo>
                      <a:pt x="695" y="165"/>
                    </a:lnTo>
                    <a:lnTo>
                      <a:pt x="701" y="165"/>
                    </a:lnTo>
                    <a:lnTo>
                      <a:pt x="738" y="140"/>
                    </a:lnTo>
                    <a:lnTo>
                      <a:pt x="768" y="127"/>
                    </a:lnTo>
                    <a:lnTo>
                      <a:pt x="811" y="89"/>
                    </a:lnTo>
                    <a:lnTo>
                      <a:pt x="866" y="64"/>
                    </a:lnTo>
                    <a:lnTo>
                      <a:pt x="969" y="19"/>
                    </a:lnTo>
                    <a:lnTo>
                      <a:pt x="1006" y="6"/>
                    </a:lnTo>
                    <a:lnTo>
                      <a:pt x="1042" y="0"/>
                    </a:lnTo>
                    <a:lnTo>
                      <a:pt x="1091" y="0"/>
                    </a:lnTo>
                    <a:lnTo>
                      <a:pt x="1146" y="6"/>
                    </a:lnTo>
                    <a:lnTo>
                      <a:pt x="1152" y="13"/>
                    </a:lnTo>
                    <a:lnTo>
                      <a:pt x="1164" y="32"/>
                    </a:lnTo>
                    <a:lnTo>
                      <a:pt x="1177" y="44"/>
                    </a:lnTo>
                    <a:lnTo>
                      <a:pt x="1183" y="57"/>
                    </a:lnTo>
                    <a:lnTo>
                      <a:pt x="1207" y="76"/>
                    </a:lnTo>
                    <a:lnTo>
                      <a:pt x="1219" y="89"/>
                    </a:lnTo>
                    <a:lnTo>
                      <a:pt x="1231" y="102"/>
                    </a:lnTo>
                    <a:lnTo>
                      <a:pt x="1256" y="121"/>
                    </a:lnTo>
                    <a:lnTo>
                      <a:pt x="1268" y="127"/>
                    </a:lnTo>
                    <a:lnTo>
                      <a:pt x="1286" y="127"/>
                    </a:lnTo>
                    <a:lnTo>
                      <a:pt x="1298" y="127"/>
                    </a:lnTo>
                    <a:lnTo>
                      <a:pt x="1311" y="127"/>
                    </a:lnTo>
                    <a:lnTo>
                      <a:pt x="1390" y="146"/>
                    </a:lnTo>
                    <a:lnTo>
                      <a:pt x="1469" y="159"/>
                    </a:lnTo>
                    <a:lnTo>
                      <a:pt x="1628" y="172"/>
                    </a:lnTo>
                    <a:lnTo>
                      <a:pt x="1664" y="184"/>
                    </a:lnTo>
                    <a:lnTo>
                      <a:pt x="1695" y="191"/>
                    </a:lnTo>
                    <a:lnTo>
                      <a:pt x="1719" y="197"/>
                    </a:lnTo>
                    <a:lnTo>
                      <a:pt x="1744" y="197"/>
                    </a:lnTo>
                    <a:lnTo>
                      <a:pt x="1762" y="203"/>
                    </a:lnTo>
                    <a:lnTo>
                      <a:pt x="1768" y="203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348" name="Freeform 28"/>
              <p:cNvSpPr>
                <a:spLocks/>
              </p:cNvSpPr>
              <p:nvPr/>
            </p:nvSpPr>
            <p:spPr bwMode="auto">
              <a:xfrm>
                <a:off x="2046" y="3882"/>
                <a:ext cx="1760" cy="150"/>
              </a:xfrm>
              <a:custGeom>
                <a:avLst/>
                <a:gdLst>
                  <a:gd name="T0" fmla="*/ 0 w 1760"/>
                  <a:gd name="T1" fmla="*/ 104 h 150"/>
                  <a:gd name="T2" fmla="*/ 146 w 1760"/>
                  <a:gd name="T3" fmla="*/ 117 h 150"/>
                  <a:gd name="T4" fmla="*/ 286 w 1760"/>
                  <a:gd name="T5" fmla="*/ 123 h 150"/>
                  <a:gd name="T6" fmla="*/ 426 w 1760"/>
                  <a:gd name="T7" fmla="*/ 130 h 150"/>
                  <a:gd name="T8" fmla="*/ 578 w 1760"/>
                  <a:gd name="T9" fmla="*/ 130 h 150"/>
                  <a:gd name="T10" fmla="*/ 633 w 1760"/>
                  <a:gd name="T11" fmla="*/ 136 h 150"/>
                  <a:gd name="T12" fmla="*/ 675 w 1760"/>
                  <a:gd name="T13" fmla="*/ 143 h 150"/>
                  <a:gd name="T14" fmla="*/ 712 w 1760"/>
                  <a:gd name="T15" fmla="*/ 143 h 150"/>
                  <a:gd name="T16" fmla="*/ 742 w 1760"/>
                  <a:gd name="T17" fmla="*/ 143 h 150"/>
                  <a:gd name="T18" fmla="*/ 785 w 1760"/>
                  <a:gd name="T19" fmla="*/ 149 h 150"/>
                  <a:gd name="T20" fmla="*/ 828 w 1760"/>
                  <a:gd name="T21" fmla="*/ 149 h 150"/>
                  <a:gd name="T22" fmla="*/ 852 w 1760"/>
                  <a:gd name="T23" fmla="*/ 149 h 150"/>
                  <a:gd name="T24" fmla="*/ 882 w 1760"/>
                  <a:gd name="T25" fmla="*/ 143 h 150"/>
                  <a:gd name="T26" fmla="*/ 919 w 1760"/>
                  <a:gd name="T27" fmla="*/ 143 h 150"/>
                  <a:gd name="T28" fmla="*/ 974 w 1760"/>
                  <a:gd name="T29" fmla="*/ 143 h 150"/>
                  <a:gd name="T30" fmla="*/ 1035 w 1760"/>
                  <a:gd name="T31" fmla="*/ 143 h 150"/>
                  <a:gd name="T32" fmla="*/ 1108 w 1760"/>
                  <a:gd name="T33" fmla="*/ 136 h 150"/>
                  <a:gd name="T34" fmla="*/ 1205 w 1760"/>
                  <a:gd name="T35" fmla="*/ 136 h 150"/>
                  <a:gd name="T36" fmla="*/ 1315 w 1760"/>
                  <a:gd name="T37" fmla="*/ 136 h 150"/>
                  <a:gd name="T38" fmla="*/ 1357 w 1760"/>
                  <a:gd name="T39" fmla="*/ 136 h 150"/>
                  <a:gd name="T40" fmla="*/ 1400 w 1760"/>
                  <a:gd name="T41" fmla="*/ 130 h 150"/>
                  <a:gd name="T42" fmla="*/ 1418 w 1760"/>
                  <a:gd name="T43" fmla="*/ 130 h 150"/>
                  <a:gd name="T44" fmla="*/ 1442 w 1760"/>
                  <a:gd name="T45" fmla="*/ 117 h 150"/>
                  <a:gd name="T46" fmla="*/ 1479 w 1760"/>
                  <a:gd name="T47" fmla="*/ 104 h 150"/>
                  <a:gd name="T48" fmla="*/ 1546 w 1760"/>
                  <a:gd name="T49" fmla="*/ 78 h 150"/>
                  <a:gd name="T50" fmla="*/ 1607 w 1760"/>
                  <a:gd name="T51" fmla="*/ 52 h 150"/>
                  <a:gd name="T52" fmla="*/ 1662 w 1760"/>
                  <a:gd name="T53" fmla="*/ 39 h 150"/>
                  <a:gd name="T54" fmla="*/ 1710 w 1760"/>
                  <a:gd name="T55" fmla="*/ 26 h 150"/>
                  <a:gd name="T56" fmla="*/ 1735 w 1760"/>
                  <a:gd name="T57" fmla="*/ 13 h 150"/>
                  <a:gd name="T58" fmla="*/ 1759 w 1760"/>
                  <a:gd name="T59" fmla="*/ 0 h 15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60"/>
                  <a:gd name="T91" fmla="*/ 0 h 150"/>
                  <a:gd name="T92" fmla="*/ 1760 w 1760"/>
                  <a:gd name="T93" fmla="*/ 150 h 15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60" h="150">
                    <a:moveTo>
                      <a:pt x="0" y="104"/>
                    </a:moveTo>
                    <a:lnTo>
                      <a:pt x="146" y="117"/>
                    </a:lnTo>
                    <a:lnTo>
                      <a:pt x="286" y="123"/>
                    </a:lnTo>
                    <a:lnTo>
                      <a:pt x="426" y="130"/>
                    </a:lnTo>
                    <a:lnTo>
                      <a:pt x="578" y="130"/>
                    </a:lnTo>
                    <a:lnTo>
                      <a:pt x="633" y="136"/>
                    </a:lnTo>
                    <a:lnTo>
                      <a:pt x="675" y="143"/>
                    </a:lnTo>
                    <a:lnTo>
                      <a:pt x="712" y="143"/>
                    </a:lnTo>
                    <a:lnTo>
                      <a:pt x="742" y="143"/>
                    </a:lnTo>
                    <a:lnTo>
                      <a:pt x="785" y="149"/>
                    </a:lnTo>
                    <a:lnTo>
                      <a:pt x="828" y="149"/>
                    </a:lnTo>
                    <a:lnTo>
                      <a:pt x="852" y="149"/>
                    </a:lnTo>
                    <a:lnTo>
                      <a:pt x="882" y="143"/>
                    </a:lnTo>
                    <a:lnTo>
                      <a:pt x="919" y="143"/>
                    </a:lnTo>
                    <a:lnTo>
                      <a:pt x="974" y="143"/>
                    </a:lnTo>
                    <a:lnTo>
                      <a:pt x="1035" y="143"/>
                    </a:lnTo>
                    <a:lnTo>
                      <a:pt x="1108" y="136"/>
                    </a:lnTo>
                    <a:lnTo>
                      <a:pt x="1205" y="136"/>
                    </a:lnTo>
                    <a:lnTo>
                      <a:pt x="1315" y="136"/>
                    </a:lnTo>
                    <a:lnTo>
                      <a:pt x="1357" y="136"/>
                    </a:lnTo>
                    <a:lnTo>
                      <a:pt x="1400" y="130"/>
                    </a:lnTo>
                    <a:lnTo>
                      <a:pt x="1418" y="130"/>
                    </a:lnTo>
                    <a:lnTo>
                      <a:pt x="1442" y="117"/>
                    </a:lnTo>
                    <a:lnTo>
                      <a:pt x="1479" y="104"/>
                    </a:lnTo>
                    <a:lnTo>
                      <a:pt x="1546" y="78"/>
                    </a:lnTo>
                    <a:lnTo>
                      <a:pt x="1607" y="52"/>
                    </a:lnTo>
                    <a:lnTo>
                      <a:pt x="1662" y="39"/>
                    </a:lnTo>
                    <a:lnTo>
                      <a:pt x="1710" y="26"/>
                    </a:lnTo>
                    <a:lnTo>
                      <a:pt x="1735" y="13"/>
                    </a:lnTo>
                    <a:lnTo>
                      <a:pt x="1759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349" name="Freeform 29"/>
              <p:cNvSpPr>
                <a:spLocks/>
              </p:cNvSpPr>
              <p:nvPr/>
            </p:nvSpPr>
            <p:spPr bwMode="auto">
              <a:xfrm>
                <a:off x="1927" y="3976"/>
                <a:ext cx="1947" cy="153"/>
              </a:xfrm>
              <a:custGeom>
                <a:avLst/>
                <a:gdLst>
                  <a:gd name="T0" fmla="*/ 0 w 1947"/>
                  <a:gd name="T1" fmla="*/ 99 h 153"/>
                  <a:gd name="T2" fmla="*/ 124 w 1947"/>
                  <a:gd name="T3" fmla="*/ 112 h 153"/>
                  <a:gd name="T4" fmla="*/ 248 w 1947"/>
                  <a:gd name="T5" fmla="*/ 119 h 153"/>
                  <a:gd name="T6" fmla="*/ 304 w 1947"/>
                  <a:gd name="T7" fmla="*/ 132 h 153"/>
                  <a:gd name="T8" fmla="*/ 360 w 1947"/>
                  <a:gd name="T9" fmla="*/ 139 h 153"/>
                  <a:gd name="T10" fmla="*/ 391 w 1947"/>
                  <a:gd name="T11" fmla="*/ 139 h 153"/>
                  <a:gd name="T12" fmla="*/ 434 w 1947"/>
                  <a:gd name="T13" fmla="*/ 145 h 153"/>
                  <a:gd name="T14" fmla="*/ 508 w 1947"/>
                  <a:gd name="T15" fmla="*/ 145 h 153"/>
                  <a:gd name="T16" fmla="*/ 546 w 1947"/>
                  <a:gd name="T17" fmla="*/ 152 h 153"/>
                  <a:gd name="T18" fmla="*/ 577 w 1947"/>
                  <a:gd name="T19" fmla="*/ 152 h 153"/>
                  <a:gd name="T20" fmla="*/ 595 w 1947"/>
                  <a:gd name="T21" fmla="*/ 152 h 153"/>
                  <a:gd name="T22" fmla="*/ 601 w 1947"/>
                  <a:gd name="T23" fmla="*/ 152 h 153"/>
                  <a:gd name="T24" fmla="*/ 961 w 1947"/>
                  <a:gd name="T25" fmla="*/ 152 h 153"/>
                  <a:gd name="T26" fmla="*/ 1320 w 1947"/>
                  <a:gd name="T27" fmla="*/ 145 h 153"/>
                  <a:gd name="T28" fmla="*/ 1364 w 1947"/>
                  <a:gd name="T29" fmla="*/ 145 h 153"/>
                  <a:gd name="T30" fmla="*/ 1407 w 1947"/>
                  <a:gd name="T31" fmla="*/ 139 h 153"/>
                  <a:gd name="T32" fmla="*/ 1444 w 1947"/>
                  <a:gd name="T33" fmla="*/ 132 h 153"/>
                  <a:gd name="T34" fmla="*/ 1487 w 1947"/>
                  <a:gd name="T35" fmla="*/ 119 h 153"/>
                  <a:gd name="T36" fmla="*/ 1518 w 1947"/>
                  <a:gd name="T37" fmla="*/ 112 h 153"/>
                  <a:gd name="T38" fmla="*/ 1549 w 1947"/>
                  <a:gd name="T39" fmla="*/ 106 h 153"/>
                  <a:gd name="T40" fmla="*/ 1574 w 1947"/>
                  <a:gd name="T41" fmla="*/ 99 h 153"/>
                  <a:gd name="T42" fmla="*/ 1587 w 1947"/>
                  <a:gd name="T43" fmla="*/ 99 h 153"/>
                  <a:gd name="T44" fmla="*/ 1642 w 1947"/>
                  <a:gd name="T45" fmla="*/ 73 h 153"/>
                  <a:gd name="T46" fmla="*/ 1704 w 1947"/>
                  <a:gd name="T47" fmla="*/ 60 h 153"/>
                  <a:gd name="T48" fmla="*/ 1766 w 1947"/>
                  <a:gd name="T49" fmla="*/ 53 h 153"/>
                  <a:gd name="T50" fmla="*/ 1822 w 1947"/>
                  <a:gd name="T51" fmla="*/ 46 h 153"/>
                  <a:gd name="T52" fmla="*/ 1859 w 1947"/>
                  <a:gd name="T53" fmla="*/ 40 h 153"/>
                  <a:gd name="T54" fmla="*/ 1890 w 1947"/>
                  <a:gd name="T55" fmla="*/ 33 h 153"/>
                  <a:gd name="T56" fmla="*/ 1903 w 1947"/>
                  <a:gd name="T57" fmla="*/ 27 h 153"/>
                  <a:gd name="T58" fmla="*/ 1909 w 1947"/>
                  <a:gd name="T59" fmla="*/ 20 h 153"/>
                  <a:gd name="T60" fmla="*/ 1934 w 1947"/>
                  <a:gd name="T61" fmla="*/ 13 h 153"/>
                  <a:gd name="T62" fmla="*/ 1940 w 1947"/>
                  <a:gd name="T63" fmla="*/ 13 h 153"/>
                  <a:gd name="T64" fmla="*/ 1946 w 1947"/>
                  <a:gd name="T65" fmla="*/ 7 h 153"/>
                  <a:gd name="T66" fmla="*/ 1946 w 1947"/>
                  <a:gd name="T67" fmla="*/ 0 h 15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7"/>
                  <a:gd name="T103" fmla="*/ 0 h 153"/>
                  <a:gd name="T104" fmla="*/ 1947 w 1947"/>
                  <a:gd name="T105" fmla="*/ 153 h 15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7" h="153">
                    <a:moveTo>
                      <a:pt x="0" y="99"/>
                    </a:moveTo>
                    <a:lnTo>
                      <a:pt x="124" y="112"/>
                    </a:lnTo>
                    <a:lnTo>
                      <a:pt x="248" y="119"/>
                    </a:lnTo>
                    <a:lnTo>
                      <a:pt x="304" y="132"/>
                    </a:lnTo>
                    <a:lnTo>
                      <a:pt x="360" y="139"/>
                    </a:lnTo>
                    <a:lnTo>
                      <a:pt x="391" y="139"/>
                    </a:lnTo>
                    <a:lnTo>
                      <a:pt x="434" y="145"/>
                    </a:lnTo>
                    <a:lnTo>
                      <a:pt x="508" y="145"/>
                    </a:lnTo>
                    <a:lnTo>
                      <a:pt x="546" y="152"/>
                    </a:lnTo>
                    <a:lnTo>
                      <a:pt x="577" y="152"/>
                    </a:lnTo>
                    <a:lnTo>
                      <a:pt x="595" y="152"/>
                    </a:lnTo>
                    <a:lnTo>
                      <a:pt x="601" y="152"/>
                    </a:lnTo>
                    <a:lnTo>
                      <a:pt x="961" y="152"/>
                    </a:lnTo>
                    <a:lnTo>
                      <a:pt x="1320" y="145"/>
                    </a:lnTo>
                    <a:lnTo>
                      <a:pt x="1364" y="145"/>
                    </a:lnTo>
                    <a:lnTo>
                      <a:pt x="1407" y="139"/>
                    </a:lnTo>
                    <a:lnTo>
                      <a:pt x="1444" y="132"/>
                    </a:lnTo>
                    <a:lnTo>
                      <a:pt x="1487" y="119"/>
                    </a:lnTo>
                    <a:lnTo>
                      <a:pt x="1518" y="112"/>
                    </a:lnTo>
                    <a:lnTo>
                      <a:pt x="1549" y="106"/>
                    </a:lnTo>
                    <a:lnTo>
                      <a:pt x="1574" y="99"/>
                    </a:lnTo>
                    <a:lnTo>
                      <a:pt x="1587" y="99"/>
                    </a:lnTo>
                    <a:lnTo>
                      <a:pt x="1642" y="73"/>
                    </a:lnTo>
                    <a:lnTo>
                      <a:pt x="1704" y="60"/>
                    </a:lnTo>
                    <a:lnTo>
                      <a:pt x="1766" y="53"/>
                    </a:lnTo>
                    <a:lnTo>
                      <a:pt x="1822" y="46"/>
                    </a:lnTo>
                    <a:lnTo>
                      <a:pt x="1859" y="40"/>
                    </a:lnTo>
                    <a:lnTo>
                      <a:pt x="1890" y="33"/>
                    </a:lnTo>
                    <a:lnTo>
                      <a:pt x="1903" y="27"/>
                    </a:lnTo>
                    <a:lnTo>
                      <a:pt x="1909" y="20"/>
                    </a:lnTo>
                    <a:lnTo>
                      <a:pt x="1934" y="13"/>
                    </a:lnTo>
                    <a:lnTo>
                      <a:pt x="1940" y="13"/>
                    </a:lnTo>
                    <a:lnTo>
                      <a:pt x="1946" y="7"/>
                    </a:lnTo>
                    <a:lnTo>
                      <a:pt x="194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4350" name="Group 30"/>
              <p:cNvGrpSpPr>
                <a:grpSpLocks/>
              </p:cNvGrpSpPr>
              <p:nvPr/>
            </p:nvGrpSpPr>
            <p:grpSpPr bwMode="auto">
              <a:xfrm>
                <a:off x="3889" y="3744"/>
                <a:ext cx="191" cy="191"/>
                <a:chOff x="3889" y="3744"/>
                <a:chExt cx="191" cy="191"/>
              </a:xfrm>
            </p:grpSpPr>
            <p:sp>
              <p:nvSpPr>
                <p:cNvPr id="14361" name="Oval 31"/>
                <p:cNvSpPr>
                  <a:spLocks noChangeArrowheads="1"/>
                </p:cNvSpPr>
                <p:nvPr/>
              </p:nvSpPr>
              <p:spPr bwMode="auto">
                <a:xfrm>
                  <a:off x="3889" y="3792"/>
                  <a:ext cx="190" cy="9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GB" altLang="tr-TR"/>
                </a:p>
              </p:txBody>
            </p:sp>
            <p:sp>
              <p:nvSpPr>
                <p:cNvPr id="14362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3889" y="3744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984" y="3744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4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033" y="3744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5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3890" y="3889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6" name="Line 36"/>
                <p:cNvSpPr>
                  <a:spLocks noChangeShapeType="1"/>
                </p:cNvSpPr>
                <p:nvPr/>
              </p:nvSpPr>
              <p:spPr bwMode="auto">
                <a:xfrm>
                  <a:off x="3984" y="3889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7" name="Line 37"/>
                <p:cNvSpPr>
                  <a:spLocks noChangeShapeType="1"/>
                </p:cNvSpPr>
                <p:nvPr/>
              </p:nvSpPr>
              <p:spPr bwMode="auto">
                <a:xfrm>
                  <a:off x="4034" y="3889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8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4080" y="3792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9" name="Line 39"/>
                <p:cNvSpPr>
                  <a:spLocks noChangeShapeType="1"/>
                </p:cNvSpPr>
                <p:nvPr/>
              </p:nvSpPr>
              <p:spPr bwMode="auto">
                <a:xfrm>
                  <a:off x="4080" y="3841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351" name="Group 40"/>
              <p:cNvGrpSpPr>
                <a:grpSpLocks/>
              </p:cNvGrpSpPr>
              <p:nvPr/>
            </p:nvGrpSpPr>
            <p:grpSpPr bwMode="auto">
              <a:xfrm>
                <a:off x="4177" y="3744"/>
                <a:ext cx="191" cy="191"/>
                <a:chOff x="4177" y="3744"/>
                <a:chExt cx="191" cy="191"/>
              </a:xfrm>
            </p:grpSpPr>
            <p:sp>
              <p:nvSpPr>
                <p:cNvPr id="14352" name="Oval 41"/>
                <p:cNvSpPr>
                  <a:spLocks noChangeArrowheads="1"/>
                </p:cNvSpPr>
                <p:nvPr/>
              </p:nvSpPr>
              <p:spPr bwMode="auto">
                <a:xfrm>
                  <a:off x="4177" y="3792"/>
                  <a:ext cx="190" cy="9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GB" altLang="tr-TR"/>
                </a:p>
              </p:txBody>
            </p:sp>
            <p:sp>
              <p:nvSpPr>
                <p:cNvPr id="14353" name="Line 42"/>
                <p:cNvSpPr>
                  <a:spLocks noChangeShapeType="1"/>
                </p:cNvSpPr>
                <p:nvPr/>
              </p:nvSpPr>
              <p:spPr bwMode="auto">
                <a:xfrm flipH="1" flipV="1">
                  <a:off x="4177" y="3744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54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4272" y="3744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55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4321" y="3744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56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4178" y="3889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57" name="Line 46"/>
                <p:cNvSpPr>
                  <a:spLocks noChangeShapeType="1"/>
                </p:cNvSpPr>
                <p:nvPr/>
              </p:nvSpPr>
              <p:spPr bwMode="auto">
                <a:xfrm>
                  <a:off x="4272" y="3889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58" name="Line 47"/>
                <p:cNvSpPr>
                  <a:spLocks noChangeShapeType="1"/>
                </p:cNvSpPr>
                <p:nvPr/>
              </p:nvSpPr>
              <p:spPr bwMode="auto">
                <a:xfrm>
                  <a:off x="4322" y="3889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59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4368" y="3792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0" name="Line 49"/>
                <p:cNvSpPr>
                  <a:spLocks noChangeShapeType="1"/>
                </p:cNvSpPr>
                <p:nvPr/>
              </p:nvSpPr>
              <p:spPr bwMode="auto">
                <a:xfrm>
                  <a:off x="4368" y="3841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sp>
          <p:nvSpPr>
            <p:cNvPr id="14342" name="Rectangle 50"/>
            <p:cNvSpPr>
              <a:spLocks noChangeArrowheads="1"/>
            </p:cNvSpPr>
            <p:nvPr/>
          </p:nvSpPr>
          <p:spPr bwMode="auto">
            <a:xfrm>
              <a:off x="3840" y="3552"/>
              <a:ext cx="672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GB" altLang="tr-TR" sz="2000" baseline="-25000">
                  <a:latin typeface="Tahoma" pitchFamily="34" charset="0"/>
                </a:rPr>
                <a:t>Food source</a:t>
              </a:r>
            </a:p>
          </p:txBody>
        </p:sp>
        <p:sp>
          <p:nvSpPr>
            <p:cNvPr id="14343" name="Rectangle 51"/>
            <p:cNvSpPr>
              <a:spLocks noChangeArrowheads="1"/>
            </p:cNvSpPr>
            <p:nvPr/>
          </p:nvSpPr>
          <p:spPr bwMode="auto">
            <a:xfrm>
              <a:off x="1488" y="3600"/>
              <a:ext cx="28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GB" altLang="tr-TR" sz="2000" baseline="-25000">
                  <a:latin typeface="Tahoma" pitchFamily="34" charset="0"/>
                </a:rPr>
                <a:t>Nest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15200" cy="105375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Outline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643192" cy="3773016"/>
          </a:xfrm>
        </p:spPr>
        <p:txBody>
          <a:bodyPr/>
          <a:lstStyle/>
          <a:p>
            <a:r>
              <a:rPr lang="en-US" sz="2400" dirty="0"/>
              <a:t>Background</a:t>
            </a:r>
          </a:p>
          <a:p>
            <a:pPr lvl="1"/>
            <a:r>
              <a:rPr lang="en-US" sz="2400" dirty="0"/>
              <a:t>What is a Swarm Intelligence (SI)?</a:t>
            </a:r>
          </a:p>
          <a:p>
            <a:pPr lvl="1"/>
            <a:r>
              <a:rPr lang="en-US" sz="2400" dirty="0"/>
              <a:t>Examples from nature</a:t>
            </a:r>
          </a:p>
          <a:p>
            <a:pPr lvl="1"/>
            <a:r>
              <a:rPr lang="en-US" sz="2400" dirty="0"/>
              <a:t>Origins and Inspirations of SI</a:t>
            </a:r>
          </a:p>
          <a:p>
            <a:r>
              <a:rPr lang="en-US" sz="2400" dirty="0"/>
              <a:t>Ant Colony Optimization</a:t>
            </a:r>
          </a:p>
        </p:txBody>
      </p:sp>
    </p:spTree>
    <p:extLst>
      <p:ext uri="{BB962C8B-B14F-4D97-AF65-F5344CB8AC3E}">
        <p14:creationId xmlns:p14="http://schemas.microsoft.com/office/powerpoint/2010/main" val="21010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9E689CC-4481-4562-A39E-2EAAD889C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7" y="764704"/>
            <a:ext cx="8147189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5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algorithm, step 2">
            <a:extLst>
              <a:ext uri="{FF2B5EF4-FFF2-40B4-BE49-F238E27FC236}">
                <a16:creationId xmlns:a16="http://schemas.microsoft.com/office/drawing/2014/main" id="{6911F029-AA5A-4B6D-8C3C-497B9A90C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914400"/>
            <a:ext cx="29749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 descr="algorithm, step 1">
            <a:extLst>
              <a:ext uri="{FF2B5EF4-FFF2-40B4-BE49-F238E27FC236}">
                <a16:creationId xmlns:a16="http://schemas.microsoft.com/office/drawing/2014/main" id="{94E85C07-BFB1-4B74-93AD-45315FA2F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2873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>
            <a:extLst>
              <a:ext uri="{FF2B5EF4-FFF2-40B4-BE49-F238E27FC236}">
                <a16:creationId xmlns:a16="http://schemas.microsoft.com/office/drawing/2014/main" id="{D3E986FC-B484-440D-9791-9B308B6A9AC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914400"/>
            <a:ext cx="2974975" cy="5486400"/>
            <a:chOff x="3792" y="432"/>
            <a:chExt cx="1874" cy="3456"/>
          </a:xfrm>
        </p:grpSpPr>
        <p:pic>
          <p:nvPicPr>
            <p:cNvPr id="38918" name="Picture 16" descr="algorithm, step 3">
              <a:extLst>
                <a:ext uri="{FF2B5EF4-FFF2-40B4-BE49-F238E27FC236}">
                  <a16:creationId xmlns:a16="http://schemas.microsoft.com/office/drawing/2014/main" id="{4F0DD0C5-85D7-40CD-AEAE-AB59B366F4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432"/>
              <a:ext cx="1874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9" name="Text Box 6">
              <a:extLst>
                <a:ext uri="{FF2B5EF4-FFF2-40B4-BE49-F238E27FC236}">
                  <a16:creationId xmlns:a16="http://schemas.microsoft.com/office/drawing/2014/main" id="{96989B02-DE2B-479F-A57C-2B924FB13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1660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sz="1600" b="1">
                  <a:cs typeface="Times New Roman" panose="02020603050405020304" pitchFamily="18" charset="0"/>
                </a:rPr>
                <a:t>τ</a:t>
              </a:r>
              <a:r>
                <a:rPr lang="en-US" altLang="en-US" sz="1600" b="1">
                  <a:cs typeface="Times New Roman" panose="02020603050405020304" pitchFamily="18" charset="0"/>
                </a:rPr>
                <a:t> = 30</a:t>
              </a:r>
              <a:endParaRPr lang="el-GR" altLang="en-US" sz="1600" b="1">
                <a:cs typeface="Times New Roman" panose="02020603050405020304" pitchFamily="18" charset="0"/>
              </a:endParaRPr>
            </a:p>
          </p:txBody>
        </p:sp>
        <p:sp>
          <p:nvSpPr>
            <p:cNvPr id="38920" name="Text Box 10">
              <a:extLst>
                <a:ext uri="{FF2B5EF4-FFF2-40B4-BE49-F238E27FC236}">
                  <a16:creationId xmlns:a16="http://schemas.microsoft.com/office/drawing/2014/main" id="{27617E40-B354-4EE0-B2DA-CF16C7374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140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sz="1600" b="1">
                  <a:cs typeface="Times New Roman" panose="02020603050405020304" pitchFamily="18" charset="0"/>
                </a:rPr>
                <a:t>τ</a:t>
              </a:r>
              <a:r>
                <a:rPr lang="en-US" altLang="en-US" sz="1600" b="1">
                  <a:cs typeface="Times New Roman" panose="02020603050405020304" pitchFamily="18" charset="0"/>
                </a:rPr>
                <a:t> = 30</a:t>
              </a:r>
              <a:endParaRPr lang="el-GR" altLang="en-US" sz="1600" b="1">
                <a:cs typeface="Times New Roman" panose="02020603050405020304" pitchFamily="18" charset="0"/>
              </a:endParaRPr>
            </a:p>
          </p:txBody>
        </p:sp>
        <p:sp>
          <p:nvSpPr>
            <p:cNvPr id="38921" name="Text Box 11">
              <a:extLst>
                <a:ext uri="{FF2B5EF4-FFF2-40B4-BE49-F238E27FC236}">
                  <a16:creationId xmlns:a16="http://schemas.microsoft.com/office/drawing/2014/main" id="{45158CDF-B27A-4582-BDFF-EFF1FA0E7C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680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sz="1600" b="1">
                  <a:cs typeface="Times New Roman" panose="02020603050405020304" pitchFamily="18" charset="0"/>
                </a:rPr>
                <a:t>τ</a:t>
              </a:r>
              <a:r>
                <a:rPr lang="en-US" altLang="en-US" sz="1600" b="1">
                  <a:cs typeface="Times New Roman" panose="02020603050405020304" pitchFamily="18" charset="0"/>
                </a:rPr>
                <a:t> = 15</a:t>
              </a:r>
              <a:endParaRPr lang="el-GR" altLang="en-US" sz="1600" b="1">
                <a:cs typeface="Times New Roman" panose="02020603050405020304" pitchFamily="18" charset="0"/>
              </a:endParaRPr>
            </a:p>
          </p:txBody>
        </p:sp>
        <p:sp>
          <p:nvSpPr>
            <p:cNvPr id="38922" name="Text Box 12">
              <a:extLst>
                <a:ext uri="{FF2B5EF4-FFF2-40B4-BE49-F238E27FC236}">
                  <a16:creationId xmlns:a16="http://schemas.microsoft.com/office/drawing/2014/main" id="{1F22DBED-C40C-4A99-B7E0-6A13CEE8A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140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sz="1600" b="1">
                  <a:cs typeface="Times New Roman" panose="02020603050405020304" pitchFamily="18" charset="0"/>
                </a:rPr>
                <a:t>τ</a:t>
              </a:r>
              <a:r>
                <a:rPr lang="en-US" altLang="en-US" sz="1600" b="1">
                  <a:cs typeface="Times New Roman" panose="02020603050405020304" pitchFamily="18" charset="0"/>
                </a:rPr>
                <a:t> = 15</a:t>
              </a:r>
              <a:endParaRPr lang="el-GR" altLang="en-US" sz="1600" b="1">
                <a:cs typeface="Times New Roman" panose="02020603050405020304" pitchFamily="18" charset="0"/>
              </a:endParaRPr>
            </a:p>
          </p:txBody>
        </p:sp>
      </p:grpSp>
      <p:sp>
        <p:nvSpPr>
          <p:cNvPr id="86029" name="Text Box 13">
            <a:extLst>
              <a:ext uri="{FF2B5EF4-FFF2-40B4-BE49-F238E27FC236}">
                <a16:creationId xmlns:a16="http://schemas.microsoft.com/office/drawing/2014/main" id="{EB5A3DED-13EA-43F1-AAC6-AEBDBFFC9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914400"/>
            <a:ext cx="10842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latin typeface="Franklin Gothic Medium" panose="020B0603020102020204" pitchFamily="34" charset="0"/>
              </a:rPr>
              <a:t>Initial state:</a:t>
            </a:r>
          </a:p>
          <a:p>
            <a:pPr eaLnBrk="1" hangingPunct="1"/>
            <a:r>
              <a:rPr lang="en-US" altLang="en-US" sz="1400" b="1">
                <a:latin typeface="Franklin Gothic Medium" panose="020B0603020102020204" pitchFamily="34" charset="0"/>
              </a:rPr>
              <a:t>no ants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E89BFDE-4F10-4670-9809-605AEEAFB21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-78606"/>
            <a:ext cx="8229600" cy="504056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tr-TR" sz="2000"/>
              <a:t>Pheromone Trails continued</a:t>
            </a:r>
            <a:endParaRPr lang="en-GB" alt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altLang="tr-TR"/>
              <a:t>Ant Colony Optimisation Algorithms: Basic Ideas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0825" y="1981200"/>
            <a:ext cx="8569325" cy="4114800"/>
          </a:xfrm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dirty="0"/>
              <a:t>Ants are </a:t>
            </a:r>
            <a:r>
              <a:rPr lang="en-GB" sz="2000" i="1" dirty="0"/>
              <a:t>agents</a:t>
            </a:r>
            <a:r>
              <a:rPr lang="en-GB" sz="2000" dirty="0"/>
              <a:t> that: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dirty="0"/>
              <a:t>	</a:t>
            </a:r>
            <a:r>
              <a:rPr lang="en-GB" sz="2000" dirty="0">
                <a:solidFill>
                  <a:srgbClr val="00B050"/>
                </a:solidFill>
              </a:rPr>
              <a:t>Move along between nodes in a graph</a:t>
            </a:r>
            <a:r>
              <a:rPr lang="en-GB" sz="2000" dirty="0"/>
              <a:t>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dirty="0"/>
              <a:t>     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They choose where to go based on pheromone strength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GB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dirty="0"/>
              <a:t>       </a:t>
            </a:r>
            <a:r>
              <a:rPr lang="en-GB" sz="2000" dirty="0">
                <a:solidFill>
                  <a:srgbClr val="C00000"/>
                </a:solidFill>
              </a:rPr>
              <a:t>An ant’s path represents a specific  candidate solution</a:t>
            </a:r>
            <a:r>
              <a:rPr lang="en-GB" sz="2000" dirty="0"/>
              <a:t>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dirty="0"/>
              <a:t>	 </a:t>
            </a:r>
            <a:r>
              <a:rPr lang="en-GB" sz="2000" dirty="0">
                <a:solidFill>
                  <a:srgbClr val="00B050"/>
                </a:solidFill>
              </a:rPr>
              <a:t>When an ant has finished a solution, pheromone is laid on its path, according to quality of solution</a:t>
            </a:r>
            <a:r>
              <a:rPr lang="en-GB" sz="2000" dirty="0"/>
              <a:t>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dirty="0"/>
              <a:t>        </a:t>
            </a:r>
            <a:r>
              <a:rPr lang="en-GB" sz="2000" dirty="0">
                <a:solidFill>
                  <a:srgbClr val="7030A0"/>
                </a:solidFill>
              </a:rPr>
              <a:t>This pheromone trail affects behaviour of other ants by `</a:t>
            </a:r>
            <a:r>
              <a:rPr lang="en-GB" sz="2000" dirty="0" err="1">
                <a:solidFill>
                  <a:srgbClr val="7030A0"/>
                </a:solidFill>
              </a:rPr>
              <a:t>stigmergy</a:t>
            </a:r>
            <a:r>
              <a:rPr lang="en-GB" sz="2000" dirty="0"/>
              <a:t>’ …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Using ACO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435280" cy="4349080"/>
          </a:xfrm>
        </p:spPr>
        <p:txBody>
          <a:bodyPr/>
          <a:lstStyle/>
          <a:p>
            <a:r>
              <a:rPr lang="en-US" dirty="0"/>
              <a:t>The optimization problem must be written in the form of a path finding problem with a weighted graph</a:t>
            </a:r>
          </a:p>
          <a:p>
            <a:r>
              <a:rPr lang="en-US" dirty="0"/>
              <a:t>The artificial ants search for “good” solutions by moving on the graph</a:t>
            </a:r>
          </a:p>
          <a:p>
            <a:pPr lvl="1"/>
            <a:r>
              <a:rPr lang="en-US" dirty="0"/>
              <a:t>Ants can also build infeasible solutions – which could be helpful in solving some optimization problems</a:t>
            </a:r>
          </a:p>
          <a:p>
            <a:r>
              <a:rPr lang="en-US" dirty="0"/>
              <a:t>The </a:t>
            </a:r>
            <a:r>
              <a:rPr lang="en-US" dirty="0" err="1"/>
              <a:t>metaheuristic</a:t>
            </a:r>
            <a:r>
              <a:rPr lang="en-US" dirty="0"/>
              <a:t> is constructed using three procedures:</a:t>
            </a:r>
          </a:p>
          <a:p>
            <a:pPr lvl="1"/>
            <a:r>
              <a:rPr lang="en-US" dirty="0" err="1"/>
              <a:t>ConstructAntsSolutions</a:t>
            </a:r>
            <a:endParaRPr lang="en-US" dirty="0"/>
          </a:p>
          <a:p>
            <a:pPr lvl="1"/>
            <a:r>
              <a:rPr lang="en-US" dirty="0" err="1"/>
              <a:t>UpdatePheromones</a:t>
            </a:r>
            <a:endParaRPr lang="en-US" dirty="0"/>
          </a:p>
          <a:p>
            <a:pPr lvl="1"/>
            <a:r>
              <a:rPr lang="en-US" dirty="0" err="1"/>
              <a:t>DaemonActions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520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Construct</a:t>
            </a:r>
            <a:r>
              <a:rPr lang="tr-TR" dirty="0"/>
              <a:t> </a:t>
            </a:r>
            <a:r>
              <a:rPr lang="en-US" dirty="0"/>
              <a:t>Ants</a:t>
            </a:r>
            <a:r>
              <a:rPr lang="tr-TR" dirty="0"/>
              <a:t> </a:t>
            </a:r>
            <a:r>
              <a:rPr lang="en-US" dirty="0"/>
              <a:t>Solutions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4873625"/>
          </a:xfrm>
        </p:spPr>
        <p:txBody>
          <a:bodyPr/>
          <a:lstStyle/>
          <a:p>
            <a:r>
              <a:rPr lang="en-US" dirty="0"/>
              <a:t>Manages the colony of ants</a:t>
            </a:r>
            <a:endParaRPr lang="tr-TR" dirty="0"/>
          </a:p>
          <a:p>
            <a:endParaRPr lang="en-US" dirty="0"/>
          </a:p>
          <a:p>
            <a:r>
              <a:rPr lang="en-US" dirty="0"/>
              <a:t>Ants move to neighboring nodes of the graph</a:t>
            </a:r>
            <a:endParaRPr lang="tr-TR" dirty="0"/>
          </a:p>
          <a:p>
            <a:endParaRPr lang="en-US" dirty="0"/>
          </a:p>
          <a:p>
            <a:r>
              <a:rPr lang="en-US" dirty="0"/>
              <a:t>Moves are determined by stochastic local decision policies based on pheromone t</a:t>
            </a:r>
            <a:r>
              <a:rPr lang="tr-TR" dirty="0"/>
              <a:t>r</a:t>
            </a:r>
            <a:r>
              <a:rPr lang="en-US" dirty="0"/>
              <a:t>ails and heuristic information</a:t>
            </a:r>
            <a:endParaRPr lang="tr-TR" dirty="0"/>
          </a:p>
          <a:p>
            <a:endParaRPr lang="en-US" dirty="0"/>
          </a:p>
          <a:p>
            <a:r>
              <a:rPr lang="en-US" dirty="0"/>
              <a:t>Evaluates the current partial solution to determine the quantity of pheromones the ants should deposit at a given node</a:t>
            </a:r>
          </a:p>
        </p:txBody>
      </p:sp>
    </p:spTree>
    <p:extLst>
      <p:ext uri="{BB962C8B-B14F-4D97-AF65-F5344CB8AC3E}">
        <p14:creationId xmlns:p14="http://schemas.microsoft.com/office/powerpoint/2010/main" val="90774432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Update</a:t>
            </a:r>
            <a:r>
              <a:rPr lang="tr-TR" dirty="0"/>
              <a:t> </a:t>
            </a:r>
            <a:r>
              <a:rPr lang="en-US" dirty="0"/>
              <a:t>Pheromones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/>
              <a:t>Process for modifying the pheromone trails</a:t>
            </a:r>
          </a:p>
          <a:p>
            <a:r>
              <a:rPr lang="en-US"/>
              <a:t>Modified by</a:t>
            </a:r>
          </a:p>
          <a:p>
            <a:pPr lvl="1"/>
            <a:r>
              <a:rPr lang="en-US"/>
              <a:t>Increase</a:t>
            </a:r>
          </a:p>
          <a:p>
            <a:pPr lvl="2"/>
            <a:r>
              <a:rPr lang="en-US"/>
              <a:t>Ants deposit pheromones on the nodes (or the edges)</a:t>
            </a:r>
          </a:p>
          <a:p>
            <a:pPr lvl="1"/>
            <a:r>
              <a:rPr lang="en-US"/>
              <a:t>Decrease</a:t>
            </a:r>
          </a:p>
          <a:p>
            <a:pPr lvl="2"/>
            <a:r>
              <a:rPr lang="en-US"/>
              <a:t>Ants don’t replace the pheromones and they evaporate</a:t>
            </a:r>
          </a:p>
          <a:p>
            <a:r>
              <a:rPr lang="en-US"/>
              <a:t>Increasing the pheromones increases the probability of paths being used (i.e., building the solution)</a:t>
            </a:r>
          </a:p>
          <a:p>
            <a:r>
              <a:rPr lang="en-US"/>
              <a:t>Decreasing the pheromones decreases the probability of the paths being used (i.e., forgetting)</a:t>
            </a:r>
          </a:p>
        </p:txBody>
      </p:sp>
    </p:spTree>
    <p:extLst>
      <p:ext uri="{BB962C8B-B14F-4D97-AF65-F5344CB8AC3E}">
        <p14:creationId xmlns:p14="http://schemas.microsoft.com/office/powerpoint/2010/main" val="202253702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Daemon</a:t>
            </a:r>
            <a:r>
              <a:rPr lang="tr-TR" dirty="0"/>
              <a:t> </a:t>
            </a:r>
            <a:r>
              <a:rPr lang="en-US" dirty="0"/>
              <a:t>Actions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/>
              <a:t>Used to implement larger actions that require more than one ant</a:t>
            </a:r>
            <a:endParaRPr lang="tr-TR" dirty="0"/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Perform a local search</a:t>
            </a:r>
          </a:p>
          <a:p>
            <a:pPr lvl="1"/>
            <a:r>
              <a:rPr lang="en-US" dirty="0"/>
              <a:t>Collection of global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44951355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A485F54-E8E2-1508-144D-BB6B760D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7659"/>
          </a:xfrm>
        </p:spPr>
        <p:txBody>
          <a:bodyPr/>
          <a:lstStyle/>
          <a:p>
            <a:r>
              <a:rPr lang="en-US" dirty="0"/>
              <a:t>ACO Steps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F0794-03FD-1920-CC1B-1E81FAB8A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0903"/>
            <a:ext cx="8229600" cy="4464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3057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4DA85D3E-992D-48CD-AD67-2B2F02D35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3" y="692696"/>
            <a:ext cx="830746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68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Applications Of ACO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/>
              <a:t>Vehicle routing with time window constraints</a:t>
            </a:r>
          </a:p>
          <a:p>
            <a:r>
              <a:rPr lang="en-US"/>
              <a:t>Network routing problems</a:t>
            </a:r>
          </a:p>
          <a:p>
            <a:r>
              <a:rPr lang="en-US"/>
              <a:t>Assembly line balancing</a:t>
            </a:r>
          </a:p>
          <a:p>
            <a:r>
              <a:rPr lang="en-US"/>
              <a:t>Heating oil distribution </a:t>
            </a:r>
          </a:p>
          <a:p>
            <a:r>
              <a:rPr lang="en-US"/>
              <a:t>Data mining</a:t>
            </a:r>
          </a:p>
        </p:txBody>
      </p:sp>
    </p:spTree>
    <p:extLst>
      <p:ext uri="{BB962C8B-B14F-4D97-AF65-F5344CB8AC3E}">
        <p14:creationId xmlns:p14="http://schemas.microsoft.com/office/powerpoint/2010/main" val="84878564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What is a Swarm?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z="2400" dirty="0"/>
              <a:t>A loosely structured collection of interacting agents</a:t>
            </a:r>
          </a:p>
          <a:p>
            <a:pPr lvl="1"/>
            <a:r>
              <a:rPr lang="en-US" sz="2400" dirty="0"/>
              <a:t>Agents:</a:t>
            </a:r>
          </a:p>
          <a:p>
            <a:pPr lvl="2"/>
            <a:r>
              <a:rPr lang="en-US" dirty="0"/>
              <a:t>Individuals that belong to a group (but are not necessarily identical) </a:t>
            </a:r>
          </a:p>
          <a:p>
            <a:pPr lvl="2"/>
            <a:r>
              <a:rPr lang="en-US" dirty="0"/>
              <a:t>They contribute to and benefit from the group</a:t>
            </a:r>
          </a:p>
          <a:p>
            <a:pPr lvl="2"/>
            <a:r>
              <a:rPr lang="en-US" dirty="0"/>
              <a:t>They can recognize, communicate, and/or interact with each other</a:t>
            </a:r>
          </a:p>
          <a:p>
            <a:r>
              <a:rPr lang="en-US" sz="2400" dirty="0"/>
              <a:t>The instinctive perception of swarms is a group of agents in motion – but that does not always have to be the case.</a:t>
            </a:r>
          </a:p>
          <a:p>
            <a:r>
              <a:rPr lang="en-US" sz="2400" dirty="0"/>
              <a:t>A swarm is better understood if thought of as agents exhibiting a collective behavior</a:t>
            </a:r>
          </a:p>
        </p:txBody>
      </p:sp>
    </p:spTree>
    <p:extLst>
      <p:ext uri="{BB962C8B-B14F-4D97-AF65-F5344CB8AC3E}">
        <p14:creationId xmlns:p14="http://schemas.microsoft.com/office/powerpoint/2010/main" val="609884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838200" y="1981200"/>
            <a:ext cx="457200" cy="685800"/>
            <a:chOff x="816" y="1536"/>
            <a:chExt cx="288" cy="432"/>
          </a:xfrm>
        </p:grpSpPr>
        <p:sp>
          <p:nvSpPr>
            <p:cNvPr id="17448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17449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17458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59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60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61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7462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7463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464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7450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17451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52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53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54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7455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7456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457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17419" name="Oval 28"/>
          <p:cNvSpPr>
            <a:spLocks noChangeArrowheads="1"/>
          </p:cNvSpPr>
          <p:nvPr/>
        </p:nvSpPr>
        <p:spPr bwMode="auto">
          <a:xfrm>
            <a:off x="4572000" y="50292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20" name="Oval 29"/>
          <p:cNvSpPr>
            <a:spLocks noChangeArrowheads="1"/>
          </p:cNvSpPr>
          <p:nvPr/>
        </p:nvSpPr>
        <p:spPr bwMode="auto">
          <a:xfrm>
            <a:off x="4724400" y="2286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21" name="Oval 30"/>
          <p:cNvSpPr>
            <a:spLocks noChangeArrowheads="1"/>
          </p:cNvSpPr>
          <p:nvPr/>
        </p:nvSpPr>
        <p:spPr bwMode="auto">
          <a:xfrm rot="-2235806">
            <a:off x="4343400" y="4419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22" name="Oval 31"/>
          <p:cNvSpPr>
            <a:spLocks noChangeArrowheads="1"/>
          </p:cNvSpPr>
          <p:nvPr/>
        </p:nvSpPr>
        <p:spPr bwMode="auto">
          <a:xfrm rot="2269170">
            <a:off x="4419600" y="3048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23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24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25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26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17427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17431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17432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17441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42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43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44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7445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7446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447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7433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17434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35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36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37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7438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7439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440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17428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17429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17430" name="Text Box 56"/>
          <p:cNvSpPr txBox="1">
            <a:spLocks noChangeArrowheads="1"/>
          </p:cNvSpPr>
          <p:nvPr/>
        </p:nvSpPr>
        <p:spPr bwMode="auto">
          <a:xfrm>
            <a:off x="288925" y="1260475"/>
            <a:ext cx="799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Initially, random levels of pheromone are scattered on the edges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7354888" y="1916113"/>
            <a:ext cx="457200" cy="685800"/>
            <a:chOff x="816" y="1536"/>
            <a:chExt cx="288" cy="432"/>
          </a:xfrm>
        </p:grpSpPr>
        <p:sp>
          <p:nvSpPr>
            <p:cNvPr id="18472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18473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18482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83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84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85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8486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8487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488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8474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18475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76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77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78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8479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8480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481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18443" name="Oval 28"/>
          <p:cNvSpPr>
            <a:spLocks noChangeArrowheads="1"/>
          </p:cNvSpPr>
          <p:nvPr/>
        </p:nvSpPr>
        <p:spPr bwMode="auto">
          <a:xfrm>
            <a:off x="4572000" y="50292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44" name="Oval 29"/>
          <p:cNvSpPr>
            <a:spLocks noChangeArrowheads="1"/>
          </p:cNvSpPr>
          <p:nvPr/>
        </p:nvSpPr>
        <p:spPr bwMode="auto">
          <a:xfrm>
            <a:off x="4724400" y="2286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45" name="Oval 30"/>
          <p:cNvSpPr>
            <a:spLocks noChangeArrowheads="1"/>
          </p:cNvSpPr>
          <p:nvPr/>
        </p:nvSpPr>
        <p:spPr bwMode="auto">
          <a:xfrm rot="-2235806">
            <a:off x="4343400" y="4419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46" name="Oval 31"/>
          <p:cNvSpPr>
            <a:spLocks noChangeArrowheads="1"/>
          </p:cNvSpPr>
          <p:nvPr/>
        </p:nvSpPr>
        <p:spPr bwMode="auto">
          <a:xfrm rot="2269170">
            <a:off x="4419600" y="3048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47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48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49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50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18451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18455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18456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18465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66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67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68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8469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8470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471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8457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18458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59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60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61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8462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8463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464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18452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18453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18454" name="Text Box 56"/>
          <p:cNvSpPr txBox="1">
            <a:spLocks noChangeArrowheads="1"/>
          </p:cNvSpPr>
          <p:nvPr/>
        </p:nvSpPr>
        <p:spPr bwMode="auto">
          <a:xfrm>
            <a:off x="288925" y="1260475"/>
            <a:ext cx="4335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An ant is placed at a random node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19466" name="Group 10"/>
          <p:cNvGrpSpPr>
            <a:grpSpLocks/>
          </p:cNvGrpSpPr>
          <p:nvPr/>
        </p:nvGrpSpPr>
        <p:grpSpPr bwMode="auto">
          <a:xfrm>
            <a:off x="7354888" y="1981200"/>
            <a:ext cx="457200" cy="685800"/>
            <a:chOff x="816" y="1536"/>
            <a:chExt cx="288" cy="432"/>
          </a:xfrm>
        </p:grpSpPr>
        <p:sp>
          <p:nvSpPr>
            <p:cNvPr id="19496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19497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19506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07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08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09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9510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9511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9512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9498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19499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00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01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02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9503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9504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9505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19467" name="Oval 28"/>
          <p:cNvSpPr>
            <a:spLocks noChangeArrowheads="1"/>
          </p:cNvSpPr>
          <p:nvPr/>
        </p:nvSpPr>
        <p:spPr bwMode="auto">
          <a:xfrm>
            <a:off x="4572000" y="50292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68" name="Oval 29"/>
          <p:cNvSpPr>
            <a:spLocks noChangeArrowheads="1"/>
          </p:cNvSpPr>
          <p:nvPr/>
        </p:nvSpPr>
        <p:spPr bwMode="auto">
          <a:xfrm>
            <a:off x="4724400" y="2286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69" name="Oval 30"/>
          <p:cNvSpPr>
            <a:spLocks noChangeArrowheads="1"/>
          </p:cNvSpPr>
          <p:nvPr/>
        </p:nvSpPr>
        <p:spPr bwMode="auto">
          <a:xfrm rot="-2235806">
            <a:off x="4343400" y="4419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70" name="Oval 31"/>
          <p:cNvSpPr>
            <a:spLocks noChangeArrowheads="1"/>
          </p:cNvSpPr>
          <p:nvPr/>
        </p:nvSpPr>
        <p:spPr bwMode="auto">
          <a:xfrm rot="2269170">
            <a:off x="4419600" y="3048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71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72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73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74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19475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19479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19480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19489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490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491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492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9493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9494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9495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9481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19482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483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484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485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9486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9487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9488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19476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19477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19478" name="Text Box 56"/>
          <p:cNvSpPr txBox="1">
            <a:spLocks noChangeArrowheads="1"/>
          </p:cNvSpPr>
          <p:nvPr/>
        </p:nvSpPr>
        <p:spPr bwMode="auto">
          <a:xfrm>
            <a:off x="288925" y="1260475"/>
            <a:ext cx="55530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The ant decides where to go from that node,</a:t>
            </a:r>
          </a:p>
          <a:p>
            <a:pPr eaLnBrk="1" hangingPunct="1"/>
            <a:r>
              <a:rPr lang="en-GB" altLang="tr-TR"/>
              <a:t>based on probabilities</a:t>
            </a:r>
          </a:p>
          <a:p>
            <a:pPr eaLnBrk="1" hangingPunct="1"/>
            <a:r>
              <a:rPr lang="en-GB" altLang="tr-TR"/>
              <a:t>calculated from:</a:t>
            </a:r>
          </a:p>
          <a:p>
            <a:pPr eaLnBrk="1" hangingPunct="1"/>
            <a:r>
              <a:rPr lang="en-GB" altLang="tr-TR"/>
              <a:t>  - pheromone strengths,</a:t>
            </a:r>
          </a:p>
          <a:p>
            <a:pPr eaLnBrk="1" hangingPunct="1"/>
            <a:r>
              <a:rPr lang="en-GB" altLang="tr-TR"/>
              <a:t>  - next-hop distances.</a:t>
            </a:r>
          </a:p>
          <a:p>
            <a:pPr eaLnBrk="1" hangingPunct="1"/>
            <a:endParaRPr lang="en-GB" altLang="tr-TR"/>
          </a:p>
          <a:p>
            <a:pPr eaLnBrk="1" hangingPunct="1"/>
            <a:r>
              <a:rPr lang="en-GB" altLang="tr-TR"/>
              <a:t>Suppose this one chooses BC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4043363" y="5048250"/>
            <a:ext cx="457200" cy="685800"/>
            <a:chOff x="816" y="1536"/>
            <a:chExt cx="288" cy="432"/>
          </a:xfrm>
        </p:grpSpPr>
        <p:sp>
          <p:nvSpPr>
            <p:cNvPr id="20521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0522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0531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32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33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34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0535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0536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0537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0523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0524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25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26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27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0528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0529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0530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0491" name="Oval 28"/>
          <p:cNvSpPr>
            <a:spLocks noChangeArrowheads="1"/>
          </p:cNvSpPr>
          <p:nvPr/>
        </p:nvSpPr>
        <p:spPr bwMode="auto">
          <a:xfrm>
            <a:off x="4572000" y="50292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92" name="Oval 29"/>
          <p:cNvSpPr>
            <a:spLocks noChangeArrowheads="1"/>
          </p:cNvSpPr>
          <p:nvPr/>
        </p:nvSpPr>
        <p:spPr bwMode="auto">
          <a:xfrm>
            <a:off x="4724400" y="2286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93" name="Oval 30"/>
          <p:cNvSpPr>
            <a:spLocks noChangeArrowheads="1"/>
          </p:cNvSpPr>
          <p:nvPr/>
        </p:nvSpPr>
        <p:spPr bwMode="auto">
          <a:xfrm rot="-2235806">
            <a:off x="4343400" y="4419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94" name="Oval 31"/>
          <p:cNvSpPr>
            <a:spLocks noChangeArrowheads="1"/>
          </p:cNvSpPr>
          <p:nvPr/>
        </p:nvSpPr>
        <p:spPr bwMode="auto">
          <a:xfrm rot="2269170">
            <a:off x="4419600" y="3048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95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96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97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98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20499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20504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0505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0514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15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16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17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0518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0519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0520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0506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0507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08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09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10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0511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0512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0513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0500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20501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20502" name="Text Box 56"/>
          <p:cNvSpPr txBox="1">
            <a:spLocks noChangeArrowheads="1"/>
          </p:cNvSpPr>
          <p:nvPr/>
        </p:nvSpPr>
        <p:spPr bwMode="auto">
          <a:xfrm>
            <a:off x="76200" y="1450975"/>
            <a:ext cx="878522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The ant is now at C, and has a `tour memory’ = {B, C} – so he cannot</a:t>
            </a:r>
          </a:p>
          <a:p>
            <a:pPr eaLnBrk="1" hangingPunct="1"/>
            <a:r>
              <a:rPr lang="en-GB" altLang="tr-TR"/>
              <a:t> visit B or C again. </a:t>
            </a:r>
          </a:p>
          <a:p>
            <a:pPr eaLnBrk="1" hangingPunct="1"/>
            <a:r>
              <a:rPr lang="en-GB" altLang="tr-TR"/>
              <a:t>Again, he decides next hop</a:t>
            </a:r>
          </a:p>
          <a:p>
            <a:pPr eaLnBrk="1" hangingPunct="1"/>
            <a:r>
              <a:rPr lang="en-GB" altLang="tr-TR"/>
              <a:t>(from those allowed) based</a:t>
            </a:r>
          </a:p>
          <a:p>
            <a:pPr eaLnBrk="1" hangingPunct="1"/>
            <a:r>
              <a:rPr lang="en-GB" altLang="tr-TR"/>
              <a:t>on pheromone strength</a:t>
            </a:r>
          </a:p>
          <a:p>
            <a:pPr eaLnBrk="1" hangingPunct="1"/>
            <a:r>
              <a:rPr lang="en-GB" altLang="tr-TR"/>
              <a:t>and distance;</a:t>
            </a:r>
          </a:p>
          <a:p>
            <a:pPr eaLnBrk="1" hangingPunct="1"/>
            <a:r>
              <a:rPr lang="en-GB" altLang="tr-TR"/>
              <a:t>suppose he chooses</a:t>
            </a:r>
          </a:p>
          <a:p>
            <a:pPr eaLnBrk="1" hangingPunct="1"/>
            <a:r>
              <a:rPr lang="en-GB" altLang="tr-TR"/>
              <a:t>CD</a:t>
            </a:r>
          </a:p>
        </p:txBody>
      </p:sp>
      <p:sp>
        <p:nvSpPr>
          <p:cNvPr id="20503" name="Line 57"/>
          <p:cNvSpPr>
            <a:spLocks noChangeShapeType="1"/>
          </p:cNvSpPr>
          <p:nvPr/>
        </p:nvSpPr>
        <p:spPr bwMode="auto">
          <a:xfrm flipH="1">
            <a:off x="4427538" y="2636838"/>
            <a:ext cx="2665412" cy="23764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21514" name="Group 10"/>
          <p:cNvGrpSpPr>
            <a:grpSpLocks/>
          </p:cNvGrpSpPr>
          <p:nvPr/>
        </p:nvGrpSpPr>
        <p:grpSpPr bwMode="auto">
          <a:xfrm>
            <a:off x="6732588" y="5157788"/>
            <a:ext cx="457200" cy="685800"/>
            <a:chOff x="816" y="1536"/>
            <a:chExt cx="288" cy="432"/>
          </a:xfrm>
        </p:grpSpPr>
        <p:sp>
          <p:nvSpPr>
            <p:cNvPr id="21546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1547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1556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57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58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59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1560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1561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562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1548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1549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50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51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52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1553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1554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555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1515" name="Oval 28"/>
          <p:cNvSpPr>
            <a:spLocks noChangeArrowheads="1"/>
          </p:cNvSpPr>
          <p:nvPr/>
        </p:nvSpPr>
        <p:spPr bwMode="auto">
          <a:xfrm>
            <a:off x="4572000" y="50292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16" name="Oval 29"/>
          <p:cNvSpPr>
            <a:spLocks noChangeArrowheads="1"/>
          </p:cNvSpPr>
          <p:nvPr/>
        </p:nvSpPr>
        <p:spPr bwMode="auto">
          <a:xfrm>
            <a:off x="4724400" y="2286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17" name="Oval 30"/>
          <p:cNvSpPr>
            <a:spLocks noChangeArrowheads="1"/>
          </p:cNvSpPr>
          <p:nvPr/>
        </p:nvSpPr>
        <p:spPr bwMode="auto">
          <a:xfrm rot="-2235806">
            <a:off x="4343400" y="4419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18" name="Oval 31"/>
          <p:cNvSpPr>
            <a:spLocks noChangeArrowheads="1"/>
          </p:cNvSpPr>
          <p:nvPr/>
        </p:nvSpPr>
        <p:spPr bwMode="auto">
          <a:xfrm rot="2269170">
            <a:off x="4419600" y="3048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19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20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21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22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21523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21529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1530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1539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40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41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42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1543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1544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545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1531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1532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33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34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35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1536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1537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538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1524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21525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21526" name="Text Box 56"/>
          <p:cNvSpPr txBox="1">
            <a:spLocks noChangeArrowheads="1"/>
          </p:cNvSpPr>
          <p:nvPr/>
        </p:nvSpPr>
        <p:spPr bwMode="auto">
          <a:xfrm>
            <a:off x="76200" y="1295400"/>
            <a:ext cx="73485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The ant is now at D, and has a `tour memory’ = {B, C, D}</a:t>
            </a:r>
          </a:p>
          <a:p>
            <a:pPr eaLnBrk="1" hangingPunct="1"/>
            <a:r>
              <a:rPr lang="en-GB" altLang="tr-TR"/>
              <a:t>There is only one place he can go now: </a:t>
            </a:r>
          </a:p>
          <a:p>
            <a:pPr eaLnBrk="1" hangingPunct="1"/>
            <a:r>
              <a:rPr lang="en-GB" altLang="tr-TR"/>
              <a:t>  </a:t>
            </a:r>
          </a:p>
        </p:txBody>
      </p:sp>
      <p:sp>
        <p:nvSpPr>
          <p:cNvPr id="21527" name="Line 57"/>
          <p:cNvSpPr>
            <a:spLocks noChangeShapeType="1"/>
          </p:cNvSpPr>
          <p:nvPr/>
        </p:nvSpPr>
        <p:spPr bwMode="auto">
          <a:xfrm flipH="1">
            <a:off x="4427538" y="2636838"/>
            <a:ext cx="2665412" cy="23764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28" name="Line 58"/>
          <p:cNvSpPr>
            <a:spLocks noChangeShapeType="1"/>
          </p:cNvSpPr>
          <p:nvPr/>
        </p:nvSpPr>
        <p:spPr bwMode="auto">
          <a:xfrm flipV="1">
            <a:off x="4500563" y="4868863"/>
            <a:ext cx="2663825" cy="1444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3419475" y="2238375"/>
            <a:ext cx="457200" cy="685800"/>
            <a:chOff x="816" y="1536"/>
            <a:chExt cx="288" cy="432"/>
          </a:xfrm>
        </p:grpSpPr>
        <p:sp>
          <p:nvSpPr>
            <p:cNvPr id="22571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2572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2581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82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83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84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2585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2586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87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2573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2574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75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76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77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2578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2579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80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2539" name="Oval 28"/>
          <p:cNvSpPr>
            <a:spLocks noChangeArrowheads="1"/>
          </p:cNvSpPr>
          <p:nvPr/>
        </p:nvSpPr>
        <p:spPr bwMode="auto">
          <a:xfrm>
            <a:off x="4572000" y="50292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40" name="Oval 29"/>
          <p:cNvSpPr>
            <a:spLocks noChangeArrowheads="1"/>
          </p:cNvSpPr>
          <p:nvPr/>
        </p:nvSpPr>
        <p:spPr bwMode="auto">
          <a:xfrm>
            <a:off x="4724400" y="2286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41" name="Oval 30"/>
          <p:cNvSpPr>
            <a:spLocks noChangeArrowheads="1"/>
          </p:cNvSpPr>
          <p:nvPr/>
        </p:nvSpPr>
        <p:spPr bwMode="auto">
          <a:xfrm rot="-2235806">
            <a:off x="4343400" y="4419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42" name="Oval 31"/>
          <p:cNvSpPr>
            <a:spLocks noChangeArrowheads="1"/>
          </p:cNvSpPr>
          <p:nvPr/>
        </p:nvSpPr>
        <p:spPr bwMode="auto">
          <a:xfrm rot="2269170">
            <a:off x="4419600" y="3048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43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44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45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46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22547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22554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2555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2564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65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66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67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2568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2569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70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2556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2557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58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59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60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2561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2562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63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2548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22549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22550" name="Text Box 56"/>
          <p:cNvSpPr txBox="1">
            <a:spLocks noChangeArrowheads="1"/>
          </p:cNvSpPr>
          <p:nvPr/>
        </p:nvSpPr>
        <p:spPr bwMode="auto">
          <a:xfrm>
            <a:off x="76200" y="1295400"/>
            <a:ext cx="77882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So, he has nearly finished his tour, having gone over the links:</a:t>
            </a:r>
          </a:p>
          <a:p>
            <a:pPr eaLnBrk="1" hangingPunct="1"/>
            <a:r>
              <a:rPr lang="en-GB" altLang="tr-TR"/>
              <a:t>BC, CD, and DA.  </a:t>
            </a:r>
          </a:p>
          <a:p>
            <a:pPr eaLnBrk="1" hangingPunct="1"/>
            <a:r>
              <a:rPr lang="en-GB" altLang="tr-TR"/>
              <a:t>  </a:t>
            </a:r>
          </a:p>
        </p:txBody>
      </p:sp>
      <p:sp>
        <p:nvSpPr>
          <p:cNvPr id="22551" name="Line 62"/>
          <p:cNvSpPr>
            <a:spLocks noChangeShapeType="1"/>
          </p:cNvSpPr>
          <p:nvPr/>
        </p:nvSpPr>
        <p:spPr bwMode="auto">
          <a:xfrm flipH="1">
            <a:off x="4427538" y="2636838"/>
            <a:ext cx="2665412" cy="23764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552" name="Line 63"/>
          <p:cNvSpPr>
            <a:spLocks noChangeShapeType="1"/>
          </p:cNvSpPr>
          <p:nvPr/>
        </p:nvSpPr>
        <p:spPr bwMode="auto">
          <a:xfrm flipV="1">
            <a:off x="4500563" y="4868863"/>
            <a:ext cx="2663825" cy="1444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553" name="Line 64"/>
          <p:cNvSpPr>
            <a:spLocks noChangeShapeType="1"/>
          </p:cNvSpPr>
          <p:nvPr/>
        </p:nvSpPr>
        <p:spPr bwMode="auto">
          <a:xfrm flipH="1" flipV="1">
            <a:off x="4356100" y="2420938"/>
            <a:ext cx="2736850" cy="2376487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7380288" y="2349500"/>
            <a:ext cx="457200" cy="685800"/>
            <a:chOff x="816" y="1536"/>
            <a:chExt cx="288" cy="432"/>
          </a:xfrm>
        </p:grpSpPr>
        <p:sp>
          <p:nvSpPr>
            <p:cNvPr id="23597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3598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3607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608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609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610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3611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3612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613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3599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3600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601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602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603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3604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3605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606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3563" name="Oval 28"/>
          <p:cNvSpPr>
            <a:spLocks noChangeArrowheads="1"/>
          </p:cNvSpPr>
          <p:nvPr/>
        </p:nvSpPr>
        <p:spPr bwMode="auto">
          <a:xfrm>
            <a:off x="4572000" y="50292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64" name="Oval 29"/>
          <p:cNvSpPr>
            <a:spLocks noChangeArrowheads="1"/>
          </p:cNvSpPr>
          <p:nvPr/>
        </p:nvSpPr>
        <p:spPr bwMode="auto">
          <a:xfrm>
            <a:off x="4724400" y="2286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65" name="Oval 30"/>
          <p:cNvSpPr>
            <a:spLocks noChangeArrowheads="1"/>
          </p:cNvSpPr>
          <p:nvPr/>
        </p:nvSpPr>
        <p:spPr bwMode="auto">
          <a:xfrm rot="-2235806">
            <a:off x="4343400" y="4419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66" name="Oval 31"/>
          <p:cNvSpPr>
            <a:spLocks noChangeArrowheads="1"/>
          </p:cNvSpPr>
          <p:nvPr/>
        </p:nvSpPr>
        <p:spPr bwMode="auto">
          <a:xfrm rot="2269170">
            <a:off x="4419600" y="3048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67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68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69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70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23571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23580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3581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3590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591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592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593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3594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3595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596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3582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3583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584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585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586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3587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3588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589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3572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23573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23574" name="Text Box 56"/>
          <p:cNvSpPr txBox="1">
            <a:spLocks noChangeArrowheads="1"/>
          </p:cNvSpPr>
          <p:nvPr/>
        </p:nvSpPr>
        <p:spPr bwMode="auto">
          <a:xfrm>
            <a:off x="76200" y="1295400"/>
            <a:ext cx="77882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So, he has nearly finished his tour, having gone over the links:</a:t>
            </a:r>
          </a:p>
          <a:p>
            <a:pPr eaLnBrk="1" hangingPunct="1"/>
            <a:r>
              <a:rPr lang="en-GB" altLang="tr-TR"/>
              <a:t>BC, CD, and DA. AB is added to complete the round trip. </a:t>
            </a:r>
          </a:p>
          <a:p>
            <a:pPr eaLnBrk="1" hangingPunct="1"/>
            <a:r>
              <a:rPr lang="en-GB" altLang="tr-TR"/>
              <a:t>  </a:t>
            </a:r>
          </a:p>
        </p:txBody>
      </p:sp>
      <p:sp>
        <p:nvSpPr>
          <p:cNvPr id="23575" name="Text Box 57"/>
          <p:cNvSpPr txBox="1">
            <a:spLocks noChangeArrowheads="1"/>
          </p:cNvSpPr>
          <p:nvPr/>
        </p:nvSpPr>
        <p:spPr bwMode="auto">
          <a:xfrm>
            <a:off x="136525" y="3089275"/>
            <a:ext cx="36957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Now, pheromone on the tour</a:t>
            </a:r>
          </a:p>
          <a:p>
            <a:pPr eaLnBrk="1" hangingPunct="1"/>
            <a:r>
              <a:rPr lang="en-GB" altLang="tr-TR"/>
              <a:t>is increased, in line with the </a:t>
            </a:r>
          </a:p>
          <a:p>
            <a:pPr eaLnBrk="1" hangingPunct="1"/>
            <a:r>
              <a:rPr lang="en-GB" altLang="tr-TR"/>
              <a:t>fitness of that tour.</a:t>
            </a:r>
          </a:p>
        </p:txBody>
      </p:sp>
      <p:sp>
        <p:nvSpPr>
          <p:cNvPr id="23576" name="Line 58"/>
          <p:cNvSpPr>
            <a:spLocks noChangeShapeType="1"/>
          </p:cNvSpPr>
          <p:nvPr/>
        </p:nvSpPr>
        <p:spPr bwMode="auto">
          <a:xfrm flipH="1">
            <a:off x="4427538" y="2636838"/>
            <a:ext cx="2665412" cy="23764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77" name="Line 59"/>
          <p:cNvSpPr>
            <a:spLocks noChangeShapeType="1"/>
          </p:cNvSpPr>
          <p:nvPr/>
        </p:nvSpPr>
        <p:spPr bwMode="auto">
          <a:xfrm flipV="1">
            <a:off x="4500563" y="4868863"/>
            <a:ext cx="2663825" cy="1444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78" name="Line 60"/>
          <p:cNvSpPr>
            <a:spLocks noChangeShapeType="1"/>
          </p:cNvSpPr>
          <p:nvPr/>
        </p:nvSpPr>
        <p:spPr bwMode="auto">
          <a:xfrm flipH="1" flipV="1">
            <a:off x="4356100" y="2420938"/>
            <a:ext cx="2736850" cy="2376487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79" name="Line 61"/>
          <p:cNvSpPr>
            <a:spLocks noChangeShapeType="1"/>
          </p:cNvSpPr>
          <p:nvPr/>
        </p:nvSpPr>
        <p:spPr bwMode="auto">
          <a:xfrm flipV="1">
            <a:off x="4572000" y="2492375"/>
            <a:ext cx="2520950" cy="0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24586" name="Group 10"/>
          <p:cNvGrpSpPr>
            <a:grpSpLocks/>
          </p:cNvGrpSpPr>
          <p:nvPr/>
        </p:nvGrpSpPr>
        <p:grpSpPr bwMode="auto">
          <a:xfrm>
            <a:off x="7283450" y="2349500"/>
            <a:ext cx="457200" cy="685800"/>
            <a:chOff x="816" y="1536"/>
            <a:chExt cx="288" cy="432"/>
          </a:xfrm>
        </p:grpSpPr>
        <p:sp>
          <p:nvSpPr>
            <p:cNvPr id="24620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4621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4630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31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32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33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4634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4635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636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4622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4623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24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25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26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4627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4628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629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4587" name="Oval 28"/>
          <p:cNvSpPr>
            <a:spLocks noChangeArrowheads="1"/>
          </p:cNvSpPr>
          <p:nvPr/>
        </p:nvSpPr>
        <p:spPr bwMode="auto">
          <a:xfrm>
            <a:off x="4572000" y="4953000"/>
            <a:ext cx="1143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88" name="Oval 29"/>
          <p:cNvSpPr>
            <a:spLocks noChangeArrowheads="1"/>
          </p:cNvSpPr>
          <p:nvPr/>
        </p:nvSpPr>
        <p:spPr bwMode="auto">
          <a:xfrm>
            <a:off x="4724400" y="2133600"/>
            <a:ext cx="1066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89" name="Oval 30"/>
          <p:cNvSpPr>
            <a:spLocks noChangeArrowheads="1"/>
          </p:cNvSpPr>
          <p:nvPr/>
        </p:nvSpPr>
        <p:spPr bwMode="auto">
          <a:xfrm rot="-2235806">
            <a:off x="4303713" y="4262438"/>
            <a:ext cx="1106487" cy="2682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90" name="Oval 31"/>
          <p:cNvSpPr>
            <a:spLocks noChangeArrowheads="1"/>
          </p:cNvSpPr>
          <p:nvPr/>
        </p:nvSpPr>
        <p:spPr bwMode="auto">
          <a:xfrm rot="2269170">
            <a:off x="4343400" y="2971800"/>
            <a:ext cx="9144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91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92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93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94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24595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24603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4604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4613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14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15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16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4617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4618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619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4605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4606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07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08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09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4610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4611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612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4596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24597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24598" name="Line 56"/>
          <p:cNvSpPr>
            <a:spLocks noChangeShapeType="1"/>
          </p:cNvSpPr>
          <p:nvPr/>
        </p:nvSpPr>
        <p:spPr bwMode="auto">
          <a:xfrm>
            <a:off x="4343400" y="2514600"/>
            <a:ext cx="25908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599" name="Line 57"/>
          <p:cNvSpPr>
            <a:spLocks noChangeShapeType="1"/>
          </p:cNvSpPr>
          <p:nvPr/>
        </p:nvSpPr>
        <p:spPr bwMode="auto">
          <a:xfrm>
            <a:off x="4572000" y="4953000"/>
            <a:ext cx="25908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600" name="Line 58"/>
          <p:cNvSpPr>
            <a:spLocks noChangeShapeType="1"/>
          </p:cNvSpPr>
          <p:nvPr/>
        </p:nvSpPr>
        <p:spPr bwMode="auto">
          <a:xfrm flipH="1">
            <a:off x="4419600" y="2743200"/>
            <a:ext cx="2209800" cy="1828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601" name="Line 59"/>
          <p:cNvSpPr>
            <a:spLocks noChangeShapeType="1"/>
          </p:cNvSpPr>
          <p:nvPr/>
        </p:nvSpPr>
        <p:spPr bwMode="auto">
          <a:xfrm>
            <a:off x="4572000" y="2667000"/>
            <a:ext cx="2438400" cy="2133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602" name="Text Box 60"/>
          <p:cNvSpPr txBox="1">
            <a:spLocks noChangeArrowheads="1"/>
          </p:cNvSpPr>
          <p:nvPr/>
        </p:nvSpPr>
        <p:spPr bwMode="auto">
          <a:xfrm>
            <a:off x="152400" y="2632075"/>
            <a:ext cx="37957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Next, pheromone everywhere</a:t>
            </a:r>
          </a:p>
          <a:p>
            <a:pPr eaLnBrk="1" hangingPunct="1"/>
            <a:r>
              <a:rPr lang="en-GB" altLang="tr-TR"/>
              <a:t>is decreased a little, to model</a:t>
            </a:r>
          </a:p>
          <a:p>
            <a:pPr eaLnBrk="1" hangingPunct="1"/>
            <a:r>
              <a:rPr lang="en-GB" altLang="tr-TR"/>
              <a:t>decay of trail strength over</a:t>
            </a:r>
          </a:p>
          <a:p>
            <a:pPr eaLnBrk="1" hangingPunct="1"/>
            <a:r>
              <a:rPr lang="en-GB" altLang="tr-TR"/>
              <a:t>time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25609" name="Group 9"/>
          <p:cNvGrpSpPr>
            <a:grpSpLocks/>
          </p:cNvGrpSpPr>
          <p:nvPr/>
        </p:nvGrpSpPr>
        <p:grpSpPr bwMode="auto">
          <a:xfrm>
            <a:off x="7380288" y="4581525"/>
            <a:ext cx="457200" cy="685800"/>
            <a:chOff x="816" y="1536"/>
            <a:chExt cx="288" cy="432"/>
          </a:xfrm>
        </p:grpSpPr>
        <p:sp>
          <p:nvSpPr>
            <p:cNvPr id="25643" name="Oval 10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5644" name="Group 11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5653" name="Line 12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54" name="Line 13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55" name="Line 14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56" name="Line 15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5657" name="Group 16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5658" name="Line 1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5659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5645" name="Group 19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5646" name="Line 20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47" name="Line 21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48" name="Line 22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49" name="Line 23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5650" name="Group 24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5651" name="Line 2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5652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5610" name="Oval 27"/>
          <p:cNvSpPr>
            <a:spLocks noChangeArrowheads="1"/>
          </p:cNvSpPr>
          <p:nvPr/>
        </p:nvSpPr>
        <p:spPr bwMode="auto">
          <a:xfrm>
            <a:off x="4572000" y="4953000"/>
            <a:ext cx="1143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11" name="Oval 28"/>
          <p:cNvSpPr>
            <a:spLocks noChangeArrowheads="1"/>
          </p:cNvSpPr>
          <p:nvPr/>
        </p:nvSpPr>
        <p:spPr bwMode="auto">
          <a:xfrm>
            <a:off x="4876800" y="2209800"/>
            <a:ext cx="9144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12" name="Oval 29"/>
          <p:cNvSpPr>
            <a:spLocks noChangeArrowheads="1"/>
          </p:cNvSpPr>
          <p:nvPr/>
        </p:nvSpPr>
        <p:spPr bwMode="auto">
          <a:xfrm rot="-2235806">
            <a:off x="4327525" y="4252913"/>
            <a:ext cx="1066800" cy="2333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13" name="Oval 30"/>
          <p:cNvSpPr>
            <a:spLocks noChangeArrowheads="1"/>
          </p:cNvSpPr>
          <p:nvPr/>
        </p:nvSpPr>
        <p:spPr bwMode="auto">
          <a:xfrm rot="2269170">
            <a:off x="4546600" y="3041650"/>
            <a:ext cx="6858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14" name="Oval 31"/>
          <p:cNvSpPr>
            <a:spLocks noChangeArrowheads="1"/>
          </p:cNvSpPr>
          <p:nvPr/>
        </p:nvSpPr>
        <p:spPr bwMode="auto">
          <a:xfrm rot="5400000">
            <a:off x="6934200" y="4343400"/>
            <a:ext cx="6858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15" name="Oval 32"/>
          <p:cNvSpPr>
            <a:spLocks noChangeArrowheads="1"/>
          </p:cNvSpPr>
          <p:nvPr/>
        </p:nvSpPr>
        <p:spPr bwMode="auto">
          <a:xfrm rot="5400000">
            <a:off x="3657600" y="4343400"/>
            <a:ext cx="7620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16" name="Oval 33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17" name="Text Box 34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25618" name="Group 35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25626" name="Oval 36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5627" name="Group 37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5636" name="Line 38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37" name="Line 39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38" name="Line 40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39" name="Line 41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5640" name="Group 42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5641" name="Line 4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5642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5628" name="Group 45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5629" name="Line 46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30" name="Line 47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31" name="Line 48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32" name="Line 49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5633" name="Group 50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5634" name="Line 51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5635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5619" name="Text Box 53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25620" name="Text Box 54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25621" name="Text Box 55"/>
          <p:cNvSpPr txBox="1">
            <a:spLocks noChangeArrowheads="1"/>
          </p:cNvSpPr>
          <p:nvPr/>
        </p:nvSpPr>
        <p:spPr bwMode="auto">
          <a:xfrm>
            <a:off x="152400" y="263207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</a:t>
            </a:r>
          </a:p>
        </p:txBody>
      </p:sp>
      <p:sp>
        <p:nvSpPr>
          <p:cNvPr id="25622" name="Text Box 56"/>
          <p:cNvSpPr txBox="1">
            <a:spLocks noChangeArrowheads="1"/>
          </p:cNvSpPr>
          <p:nvPr/>
        </p:nvSpPr>
        <p:spPr bwMode="auto">
          <a:xfrm>
            <a:off x="288925" y="1260475"/>
            <a:ext cx="673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We start again, with another ant in a random position.</a:t>
            </a:r>
          </a:p>
        </p:txBody>
      </p:sp>
      <p:sp>
        <p:nvSpPr>
          <p:cNvPr id="25623" name="Text Box 57"/>
          <p:cNvSpPr txBox="1">
            <a:spLocks noChangeArrowheads="1"/>
          </p:cNvSpPr>
          <p:nvPr/>
        </p:nvSpPr>
        <p:spPr bwMode="auto">
          <a:xfrm>
            <a:off x="212725" y="2479675"/>
            <a:ext cx="2424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Where will he go?</a:t>
            </a:r>
          </a:p>
          <a:p>
            <a:pPr eaLnBrk="1" hangingPunct="1"/>
            <a:endParaRPr lang="en-GB" altLang="tr-TR"/>
          </a:p>
        </p:txBody>
      </p:sp>
      <p:sp>
        <p:nvSpPr>
          <p:cNvPr id="25624" name="Text Box 58"/>
          <p:cNvSpPr txBox="1">
            <a:spLocks noChangeArrowheads="1"/>
          </p:cNvSpPr>
          <p:nvPr/>
        </p:nvSpPr>
        <p:spPr bwMode="auto">
          <a:xfrm>
            <a:off x="0" y="3317875"/>
            <a:ext cx="3622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Next  , the actual algorithm</a:t>
            </a:r>
          </a:p>
          <a:p>
            <a:pPr eaLnBrk="1" hangingPunct="1"/>
            <a:r>
              <a:rPr lang="en-GB" altLang="tr-TR"/>
              <a:t>and variants.</a:t>
            </a:r>
          </a:p>
        </p:txBody>
      </p:sp>
      <p:sp>
        <p:nvSpPr>
          <p:cNvPr id="25625" name="Text Box 59"/>
          <p:cNvSpPr txBox="1">
            <a:spLocks noChangeArrowheads="1"/>
          </p:cNvSpPr>
          <p:nvPr/>
        </p:nvSpPr>
        <p:spPr bwMode="auto">
          <a:xfrm>
            <a:off x="3735388" y="18923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72400" cy="685800"/>
          </a:xfrm>
        </p:spPr>
        <p:txBody>
          <a:bodyPr/>
          <a:lstStyle/>
          <a:p>
            <a:pPr eaLnBrk="1" hangingPunct="1"/>
            <a:r>
              <a:rPr lang="en-GB" altLang="tr-TR" sz="4000" dirty="0"/>
              <a:t>The </a:t>
            </a:r>
            <a:r>
              <a:rPr lang="en-GB" altLang="tr-TR" sz="4000" dirty="0">
                <a:solidFill>
                  <a:srgbClr val="800080"/>
                </a:solidFill>
              </a:rPr>
              <a:t>ACO</a:t>
            </a:r>
            <a:r>
              <a:rPr lang="en-GB" altLang="tr-TR" sz="4000" dirty="0"/>
              <a:t> algorithm for the TSP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28600" y="1371600"/>
            <a:ext cx="89154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tr-TR" dirty="0"/>
              <a:t>   </a:t>
            </a:r>
            <a:r>
              <a:rPr lang="en-GB" altLang="tr-TR" dirty="0">
                <a:solidFill>
                  <a:srgbClr val="800080"/>
                </a:solidFill>
              </a:rPr>
              <a:t>We have a TSP, with </a:t>
            </a:r>
            <a:r>
              <a:rPr lang="en-GB" altLang="tr-TR" i="1" dirty="0">
                <a:solidFill>
                  <a:srgbClr val="800080"/>
                </a:solidFill>
              </a:rPr>
              <a:t>n</a:t>
            </a:r>
            <a:r>
              <a:rPr lang="en-GB" altLang="tr-TR" dirty="0">
                <a:solidFill>
                  <a:srgbClr val="800080"/>
                </a:solidFill>
              </a:rPr>
              <a:t> cities. </a:t>
            </a:r>
          </a:p>
          <a:p>
            <a:pPr eaLnBrk="1" hangingPunct="1"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1. We place some ants at each city. Each ant then does this:</a:t>
            </a:r>
          </a:p>
          <a:p>
            <a:pPr lvl="2" eaLnBrk="1" hangingPunct="1"/>
            <a:r>
              <a:rPr lang="en-GB" altLang="tr-TR" dirty="0">
                <a:solidFill>
                  <a:srgbClr val="800080"/>
                </a:solidFill>
              </a:rPr>
              <a:t> It makes a complete tour of the cities, coming back to its starting city, using a </a:t>
            </a:r>
            <a:r>
              <a:rPr lang="en-GB" altLang="tr-TR" i="1" dirty="0">
                <a:solidFill>
                  <a:srgbClr val="800080"/>
                </a:solidFill>
              </a:rPr>
              <a:t>transition rule</a:t>
            </a:r>
            <a:r>
              <a:rPr lang="en-GB" altLang="tr-TR" dirty="0">
                <a:solidFill>
                  <a:srgbClr val="800080"/>
                </a:solidFill>
              </a:rPr>
              <a:t> to decide which links to follow. By this rule, it chooses each next-city at random, but based partly by the pheromone levels existing at each path, and based partly by </a:t>
            </a:r>
            <a:r>
              <a:rPr lang="en-GB" altLang="tr-TR" i="1" dirty="0">
                <a:solidFill>
                  <a:srgbClr val="800080"/>
                </a:solidFill>
              </a:rPr>
              <a:t>heuristic information</a:t>
            </a:r>
            <a:r>
              <a:rPr lang="en-GB" altLang="tr-TR" dirty="0">
                <a:solidFill>
                  <a:srgbClr val="800080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 2. When all ants have completed their tours. </a:t>
            </a:r>
          </a:p>
          <a:p>
            <a:pPr eaLnBrk="1" hangingPunct="1"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      </a:t>
            </a:r>
            <a:r>
              <a:rPr lang="en-GB" altLang="tr-TR" i="1" dirty="0">
                <a:solidFill>
                  <a:srgbClr val="800080"/>
                </a:solidFill>
              </a:rPr>
              <a:t>Global  Pheromone Updating</a:t>
            </a:r>
            <a:r>
              <a:rPr lang="en-GB" altLang="tr-TR" dirty="0">
                <a:solidFill>
                  <a:srgbClr val="800080"/>
                </a:solidFill>
              </a:rPr>
              <a:t> occurs.</a:t>
            </a:r>
          </a:p>
          <a:p>
            <a:pPr lvl="2" eaLnBrk="1" hangingPunct="1"/>
            <a:r>
              <a:rPr lang="en-GB" altLang="tr-TR" dirty="0">
                <a:solidFill>
                  <a:srgbClr val="800080"/>
                </a:solidFill>
              </a:rPr>
              <a:t>The current pheromone levels on all links are reduced (I.e. pheromone levels decay over time).</a:t>
            </a:r>
          </a:p>
          <a:p>
            <a:pPr lvl="2" eaLnBrk="1" hangingPunct="1"/>
            <a:r>
              <a:rPr lang="en-GB" altLang="tr-TR" dirty="0">
                <a:solidFill>
                  <a:srgbClr val="800080"/>
                </a:solidFill>
              </a:rPr>
              <a:t>Pheromone is </a:t>
            </a:r>
            <a:r>
              <a:rPr lang="en-GB" altLang="tr-TR" dirty="0" err="1">
                <a:solidFill>
                  <a:srgbClr val="800080"/>
                </a:solidFill>
              </a:rPr>
              <a:t>lai</a:t>
            </a:r>
            <a:r>
              <a:rPr lang="tr-TR" altLang="tr-TR" dirty="0">
                <a:solidFill>
                  <a:srgbClr val="800080"/>
                </a:solidFill>
              </a:rPr>
              <a:t>d</a:t>
            </a:r>
            <a:r>
              <a:rPr lang="en-GB" altLang="tr-TR" dirty="0">
                <a:solidFill>
                  <a:srgbClr val="800080"/>
                </a:solidFill>
              </a:rPr>
              <a:t> (belatedly) by each ant as follows: it places pheromone on all links of its tour, with strength depending on how good the tour was.</a:t>
            </a:r>
          </a:p>
          <a:p>
            <a:pPr eaLnBrk="1" hangingPunct="1"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 </a:t>
            </a:r>
          </a:p>
          <a:p>
            <a:pPr lvl="2" eaLnBrk="1" hangingPunct="1"/>
            <a:endParaRPr lang="en-GB" altLang="tr-TR" dirty="0">
              <a:solidFill>
                <a:srgbClr val="800080"/>
              </a:solidFill>
            </a:endParaRPr>
          </a:p>
          <a:p>
            <a:pPr lvl="3" eaLnBrk="1" hangingPunct="1">
              <a:buFontTx/>
              <a:buNone/>
            </a:pPr>
            <a:endParaRPr lang="en-GB" alt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Swarm Intelligence (SI)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/>
              <a:t>An artificial intelligence (AI) technique based on the collective behavior in </a:t>
            </a:r>
            <a:r>
              <a:rPr lang="en-US" b="1" u="sng" dirty="0"/>
              <a:t>decentralized</a:t>
            </a:r>
            <a:r>
              <a:rPr lang="en-US" dirty="0"/>
              <a:t>, </a:t>
            </a:r>
            <a:r>
              <a:rPr lang="en-US" b="1" u="sng" dirty="0"/>
              <a:t>self-organized systems</a:t>
            </a:r>
          </a:p>
          <a:p>
            <a:r>
              <a:rPr lang="en-US" dirty="0"/>
              <a:t>Generally made up of agents who interact with each other and the environment</a:t>
            </a:r>
          </a:p>
          <a:p>
            <a:r>
              <a:rPr lang="en-US" dirty="0"/>
              <a:t>No centralized control structures</a:t>
            </a:r>
          </a:p>
          <a:p>
            <a:r>
              <a:rPr lang="en-US" dirty="0"/>
              <a:t>Based on group behavior found in nature</a:t>
            </a:r>
          </a:p>
        </p:txBody>
      </p:sp>
    </p:spTree>
    <p:extLst>
      <p:ext uri="{BB962C8B-B14F-4D97-AF65-F5344CB8AC3E}">
        <p14:creationId xmlns:p14="http://schemas.microsoft.com/office/powerpoint/2010/main" val="312723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GB" altLang="tr-TR" sz="2800" dirty="0"/>
              <a:t>The </a:t>
            </a:r>
            <a:r>
              <a:rPr lang="en-GB" altLang="tr-TR" sz="2800" dirty="0">
                <a:solidFill>
                  <a:srgbClr val="800080"/>
                </a:solidFill>
              </a:rPr>
              <a:t>ACO</a:t>
            </a:r>
            <a:r>
              <a:rPr lang="en-GB" altLang="tr-TR" sz="2800" dirty="0"/>
              <a:t> algorithm for the TSP</a:t>
            </a:r>
            <a:br>
              <a:rPr lang="en-GB" altLang="tr-TR" sz="2800" dirty="0"/>
            </a:br>
            <a:r>
              <a:rPr lang="en-GB" altLang="tr-TR" sz="2800" dirty="0"/>
              <a:t>[a simplified version with all essential details]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28600" y="1371600"/>
            <a:ext cx="8915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dirty="0"/>
              <a:t>   </a:t>
            </a:r>
            <a:r>
              <a:rPr lang="en-GB" altLang="tr-TR" dirty="0">
                <a:solidFill>
                  <a:srgbClr val="800080"/>
                </a:solidFill>
              </a:rPr>
              <a:t>We have a TSP, with </a:t>
            </a:r>
            <a:r>
              <a:rPr lang="en-GB" altLang="tr-TR" i="1" dirty="0">
                <a:solidFill>
                  <a:srgbClr val="800080"/>
                </a:solidFill>
              </a:rPr>
              <a:t>n</a:t>
            </a:r>
            <a:r>
              <a:rPr lang="en-GB" altLang="tr-TR" dirty="0">
                <a:solidFill>
                  <a:srgbClr val="800080"/>
                </a:solidFill>
              </a:rPr>
              <a:t> cities.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1. We place some ants at each city. Each ant then does this: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tr-TR" dirty="0">
                <a:solidFill>
                  <a:srgbClr val="800080"/>
                </a:solidFill>
              </a:rPr>
              <a:t> It makes a complete tour of the cities, coming back to its starting city, using a </a:t>
            </a:r>
            <a:r>
              <a:rPr lang="en-GB" altLang="tr-TR" i="1" dirty="0">
                <a:solidFill>
                  <a:srgbClr val="800080"/>
                </a:solidFill>
              </a:rPr>
              <a:t>transition rule</a:t>
            </a:r>
            <a:r>
              <a:rPr lang="en-GB" altLang="tr-TR" dirty="0">
                <a:solidFill>
                  <a:srgbClr val="800080"/>
                </a:solidFill>
              </a:rPr>
              <a:t> to decide which links to follow. By this rule, it chooses each next-city at random, but biased partly by the pheromone levels existing at each path, and biased partly by </a:t>
            </a:r>
            <a:r>
              <a:rPr lang="en-GB" altLang="tr-TR" i="1" dirty="0">
                <a:solidFill>
                  <a:srgbClr val="800080"/>
                </a:solidFill>
              </a:rPr>
              <a:t>heuristic information</a:t>
            </a:r>
            <a:r>
              <a:rPr lang="en-GB" altLang="tr-TR" dirty="0">
                <a:solidFill>
                  <a:srgbClr val="80008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 2. When all ants have completed their tours.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      </a:t>
            </a:r>
            <a:r>
              <a:rPr lang="en-GB" altLang="tr-TR" i="1" dirty="0">
                <a:solidFill>
                  <a:srgbClr val="800080"/>
                </a:solidFill>
              </a:rPr>
              <a:t>Global  Pheromone Updating</a:t>
            </a:r>
            <a:r>
              <a:rPr lang="en-GB" altLang="tr-TR" dirty="0">
                <a:solidFill>
                  <a:srgbClr val="800080"/>
                </a:solidFill>
              </a:rPr>
              <a:t> occurs.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tr-TR" dirty="0">
                <a:solidFill>
                  <a:srgbClr val="800080"/>
                </a:solidFill>
              </a:rPr>
              <a:t>The current pheromone levels on all links are reduced (I.e. pheromone levels decay over time).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tr-TR" dirty="0">
                <a:solidFill>
                  <a:srgbClr val="800080"/>
                </a:solidFill>
              </a:rPr>
              <a:t>Pheromone is lain (belatedly) by each ant as follows: it places pheromone on all links of its tour, with strength depending on how good the tour was.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Then we go back to 1 and repeat the whole process many times, until we reach a termination criterion.</a:t>
            </a:r>
          </a:p>
          <a:p>
            <a:pPr lvl="2" eaLnBrk="1" hangingPunct="1">
              <a:lnSpc>
                <a:spcPct val="90000"/>
              </a:lnSpc>
            </a:pPr>
            <a:endParaRPr lang="en-GB" altLang="tr-TR" dirty="0">
              <a:solidFill>
                <a:srgbClr val="800080"/>
              </a:solidFill>
            </a:endParaRP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n-GB" altLang="tr-T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3528" y="333632"/>
            <a:ext cx="7696200" cy="42672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ACO Algorithm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endParaRPr lang="en-US" altLang="zh-TW" sz="1000" dirty="0">
              <a:solidFill>
                <a:schemeClr val="tx1"/>
              </a:solidFill>
              <a:latin typeface="Arial Narrow" pitchFamily="34" charset="0"/>
              <a:ea typeface="PMingLiU" pitchFamily="18" charset="-120"/>
            </a:endParaRP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2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	Set all parameters and initialize the pheromone trails</a:t>
            </a:r>
            <a:endParaRPr lang="en-US" altLang="zh-TW" sz="2400" dirty="0">
              <a:solidFill>
                <a:schemeClr val="tx1"/>
              </a:solidFill>
              <a:latin typeface="Arial Narrow" pitchFamily="34" charset="0"/>
              <a:ea typeface="PMingLiU" pitchFamily="18" charset="-120"/>
            </a:endParaRP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	Loop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		</a:t>
            </a:r>
            <a:r>
              <a:rPr lang="en-US" altLang="zh-TW" sz="2400" i="1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Sub-Loop</a:t>
            </a:r>
            <a:endParaRPr lang="en-US" altLang="zh-TW" sz="2400" dirty="0">
              <a:solidFill>
                <a:schemeClr val="tx1"/>
              </a:solidFill>
              <a:latin typeface="Arial Narrow" pitchFamily="34" charset="0"/>
              <a:ea typeface="PMingLiU" pitchFamily="18" charset="-120"/>
            </a:endParaRP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2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Construct solutions based on the state transition rule</a:t>
            </a: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2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Apply the online pheromone update rule</a:t>
            </a:r>
            <a:endParaRPr lang="en-US" altLang="zh-TW" sz="2400" i="1" dirty="0">
              <a:solidFill>
                <a:schemeClr val="tx1"/>
              </a:solidFill>
              <a:latin typeface="Arial Narrow" pitchFamily="34" charset="0"/>
              <a:ea typeface="PMingLiU" pitchFamily="18" charset="-120"/>
            </a:endParaRP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 i="1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Continue until all ants have been generated</a:t>
            </a:r>
          </a:p>
          <a:p>
            <a:pPr lvl="2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2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Apply Local Search</a:t>
            </a:r>
          </a:p>
          <a:p>
            <a:pPr lvl="2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2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Evaluate all solutions and record the best solution so far</a:t>
            </a:r>
          </a:p>
          <a:p>
            <a:pPr lvl="2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2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Apply the offline pheromone update rule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	Continue</a:t>
            </a:r>
            <a:r>
              <a:rPr lang="en-US" altLang="zh-TW" sz="26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 until the stopping criterion is reached</a:t>
            </a:r>
            <a:endParaRPr lang="en-US" altLang="zh-TW" sz="2200" dirty="0">
              <a:solidFill>
                <a:schemeClr val="tx1"/>
              </a:solidFill>
              <a:latin typeface="Arial Narrow" pitchFamily="34" charset="0"/>
              <a:ea typeface="PMingLiU" pitchFamily="18" charset="-120"/>
            </a:endParaRPr>
          </a:p>
        </p:txBody>
      </p:sp>
      <p:pic>
        <p:nvPicPr>
          <p:cNvPr id="6" name="Picture 8" descr="C:\My Documents\Michie\Ant-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28" y="3686432"/>
            <a:ext cx="4460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755576" y="170080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55576" y="1700808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55576" y="53732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043608" y="220486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43608" y="2204864"/>
            <a:ext cx="0" cy="1332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43608" y="353701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262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C3A7-C250-4B5A-BFF1-97245A2256AF}" type="slidenum">
              <a:rPr lang="zh-TW" altLang="en-US"/>
              <a:pPr/>
              <a:t>42</a:t>
            </a:fld>
            <a:endParaRPr lang="en-US" altLang="zh-TW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/>
            </a:br>
            <a:r>
              <a:rPr lang="en-US" sz="4000"/>
              <a:t>ACO System, cont.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1200"/>
            <a:ext cx="8856984" cy="39481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Often applied to TSP (Travelling Salesman Problem):  shortest path between n nodes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Algorithm in </a:t>
            </a:r>
            <a:r>
              <a:rPr lang="en-US" sz="2800" dirty="0" err="1"/>
              <a:t>Pseudocode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Initialize</a:t>
            </a:r>
            <a:r>
              <a:rPr lang="en-US" sz="2000" dirty="0"/>
              <a:t> Trail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Do While</a:t>
            </a:r>
            <a:r>
              <a:rPr lang="en-US" sz="2000" dirty="0"/>
              <a:t> (Stopping Criteria Not Satisfied) – Cycle Loop</a:t>
            </a:r>
          </a:p>
          <a:p>
            <a:pPr lvl="2">
              <a:lnSpc>
                <a:spcPct val="90000"/>
              </a:lnSpc>
            </a:pPr>
            <a:r>
              <a:rPr lang="en-US" sz="2000" b="1" dirty="0"/>
              <a:t>Do Until</a:t>
            </a:r>
            <a:r>
              <a:rPr lang="en-US" sz="2000" dirty="0"/>
              <a:t> (Each Ant Completes a Tour) – Tour Loop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Local Trail Update</a:t>
            </a:r>
          </a:p>
          <a:p>
            <a:pPr lvl="2">
              <a:lnSpc>
                <a:spcPct val="90000"/>
              </a:lnSpc>
            </a:pPr>
            <a:r>
              <a:rPr lang="en-US" sz="2000" b="1" dirty="0"/>
              <a:t>End Do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Analyze Tours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Global Trail Update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End Do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81586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1025525" y="228600"/>
            <a:ext cx="472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6767FF"/>
                </a:solidFill>
              </a:rPr>
              <a:t>Ant Systems Algorithm for TSP</a:t>
            </a:r>
          </a:p>
        </p:txBody>
      </p:sp>
      <p:sp>
        <p:nvSpPr>
          <p:cNvPr id="296963" name="Line 3"/>
          <p:cNvSpPr>
            <a:spLocks noChangeShapeType="1"/>
          </p:cNvSpPr>
          <p:nvPr/>
        </p:nvSpPr>
        <p:spPr bwMode="auto">
          <a:xfrm>
            <a:off x="533400" y="7620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3" name="AutoShape 23"/>
          <p:cNvSpPr>
            <a:spLocks noChangeArrowheads="1"/>
          </p:cNvSpPr>
          <p:nvPr/>
        </p:nvSpPr>
        <p:spPr bwMode="auto">
          <a:xfrm>
            <a:off x="3352800" y="914400"/>
            <a:ext cx="3124200" cy="228600"/>
          </a:xfrm>
          <a:prstGeom prst="flowChart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Initialize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296984" name="AutoShape 24"/>
          <p:cNvSpPr>
            <a:spLocks noChangeArrowheads="1"/>
          </p:cNvSpPr>
          <p:nvPr/>
        </p:nvSpPr>
        <p:spPr bwMode="auto">
          <a:xfrm>
            <a:off x="2362200" y="1524000"/>
            <a:ext cx="5181600" cy="457200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Place each ant in a randomly chosen city</a:t>
            </a:r>
          </a:p>
        </p:txBody>
      </p:sp>
      <p:sp>
        <p:nvSpPr>
          <p:cNvPr id="296985" name="AutoShape 25"/>
          <p:cNvSpPr>
            <a:spLocks noChangeArrowheads="1"/>
          </p:cNvSpPr>
          <p:nvPr/>
        </p:nvSpPr>
        <p:spPr bwMode="auto">
          <a:xfrm>
            <a:off x="2895600" y="2895600"/>
            <a:ext cx="3886200" cy="381000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Choose NextCity(For Each Ant)</a:t>
            </a:r>
          </a:p>
        </p:txBody>
      </p:sp>
      <p:sp>
        <p:nvSpPr>
          <p:cNvPr id="296986" name="AutoShape 26"/>
          <p:cNvSpPr>
            <a:spLocks noChangeArrowheads="1"/>
          </p:cNvSpPr>
          <p:nvPr/>
        </p:nvSpPr>
        <p:spPr bwMode="auto">
          <a:xfrm>
            <a:off x="3429000" y="3581400"/>
            <a:ext cx="2895600" cy="609600"/>
          </a:xfrm>
          <a:prstGeom prst="flowChartDecision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more cities</a:t>
            </a:r>
          </a:p>
          <a:p>
            <a:pPr algn="ctr"/>
            <a:r>
              <a:rPr lang="en-US" sz="1400">
                <a:latin typeface="Courier New" pitchFamily="49" charset="0"/>
              </a:rPr>
              <a:t> to visit</a:t>
            </a:r>
          </a:p>
        </p:txBody>
      </p:sp>
      <p:sp>
        <p:nvSpPr>
          <p:cNvPr id="296987" name="AutoShape 27"/>
          <p:cNvSpPr>
            <a:spLocks noChangeArrowheads="1"/>
          </p:cNvSpPr>
          <p:nvPr/>
        </p:nvSpPr>
        <p:spPr bwMode="auto">
          <a:xfrm>
            <a:off x="3886200" y="2438400"/>
            <a:ext cx="1981200" cy="457200"/>
          </a:xfrm>
          <a:prstGeom prst="downArrowCallout">
            <a:avLst>
              <a:gd name="adj1" fmla="val 108333"/>
              <a:gd name="adj2" fmla="val 108333"/>
              <a:gd name="adj3" fmla="val 16667"/>
              <a:gd name="adj4" fmla="val 6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For Each Ant</a:t>
            </a:r>
            <a:endParaRPr lang="en-US" sz="1400"/>
          </a:p>
        </p:txBody>
      </p:sp>
      <p:sp>
        <p:nvSpPr>
          <p:cNvPr id="296988" name="AutoShape 28"/>
          <p:cNvSpPr>
            <a:spLocks noChangeArrowheads="1"/>
          </p:cNvSpPr>
          <p:nvPr/>
        </p:nvSpPr>
        <p:spPr bwMode="auto">
          <a:xfrm>
            <a:off x="3352800" y="4572000"/>
            <a:ext cx="3048000" cy="2286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Return to the initial cities</a:t>
            </a:r>
          </a:p>
        </p:txBody>
      </p:sp>
      <p:sp>
        <p:nvSpPr>
          <p:cNvPr id="296989" name="AutoShape 29"/>
          <p:cNvSpPr>
            <a:spLocks noChangeArrowheads="1"/>
          </p:cNvSpPr>
          <p:nvPr/>
        </p:nvSpPr>
        <p:spPr bwMode="auto">
          <a:xfrm>
            <a:off x="1905000" y="5105400"/>
            <a:ext cx="6019800" cy="228600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Update pheromone level using the tour cost for each ant</a:t>
            </a:r>
            <a:r>
              <a:rPr lang="en-US" sz="1600">
                <a:latin typeface="Courier New" pitchFamily="49" charset="0"/>
              </a:rPr>
              <a:t> </a:t>
            </a:r>
          </a:p>
        </p:txBody>
      </p:sp>
      <p:sp>
        <p:nvSpPr>
          <p:cNvPr id="296990" name="AutoShape 30"/>
          <p:cNvSpPr>
            <a:spLocks noChangeArrowheads="1"/>
          </p:cNvSpPr>
          <p:nvPr/>
        </p:nvSpPr>
        <p:spPr bwMode="auto">
          <a:xfrm>
            <a:off x="3810000" y="6477000"/>
            <a:ext cx="2133600" cy="228600"/>
          </a:xfrm>
          <a:prstGeom prst="bevel">
            <a:avLst>
              <a:gd name="adj" fmla="val 12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Print Best tour</a:t>
            </a:r>
          </a:p>
        </p:txBody>
      </p:sp>
      <p:sp>
        <p:nvSpPr>
          <p:cNvPr id="296991" name="Line 31"/>
          <p:cNvSpPr>
            <a:spLocks noChangeShapeType="1"/>
          </p:cNvSpPr>
          <p:nvPr/>
        </p:nvSpPr>
        <p:spPr bwMode="auto">
          <a:xfrm>
            <a:off x="4800600" y="114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2" name="Line 32"/>
          <p:cNvSpPr>
            <a:spLocks noChangeShapeType="1"/>
          </p:cNvSpPr>
          <p:nvPr/>
        </p:nvSpPr>
        <p:spPr bwMode="auto">
          <a:xfrm>
            <a:off x="48006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3" name="Line 33"/>
          <p:cNvSpPr>
            <a:spLocks noChangeShapeType="1"/>
          </p:cNvSpPr>
          <p:nvPr/>
        </p:nvSpPr>
        <p:spPr bwMode="auto">
          <a:xfrm>
            <a:off x="48768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4" name="Line 34"/>
          <p:cNvSpPr>
            <a:spLocks noChangeShapeType="1"/>
          </p:cNvSpPr>
          <p:nvPr/>
        </p:nvSpPr>
        <p:spPr bwMode="auto">
          <a:xfrm>
            <a:off x="4876800" y="4191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5" name="Line 35"/>
          <p:cNvSpPr>
            <a:spLocks noChangeShapeType="1"/>
          </p:cNvSpPr>
          <p:nvPr/>
        </p:nvSpPr>
        <p:spPr bwMode="auto">
          <a:xfrm>
            <a:off x="48768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6" name="Line 36"/>
          <p:cNvSpPr>
            <a:spLocks noChangeShapeType="1"/>
          </p:cNvSpPr>
          <p:nvPr/>
        </p:nvSpPr>
        <p:spPr bwMode="auto">
          <a:xfrm>
            <a:off x="4876800" y="609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7" name="Line 37"/>
          <p:cNvSpPr>
            <a:spLocks noChangeShapeType="1"/>
          </p:cNvSpPr>
          <p:nvPr/>
        </p:nvSpPr>
        <p:spPr bwMode="auto">
          <a:xfrm flipH="1">
            <a:off x="2286000" y="3886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8" name="Line 38"/>
          <p:cNvSpPr>
            <a:spLocks noChangeShapeType="1"/>
          </p:cNvSpPr>
          <p:nvPr/>
        </p:nvSpPr>
        <p:spPr bwMode="auto">
          <a:xfrm flipV="1">
            <a:off x="2286000" y="2286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9" name="Line 39"/>
          <p:cNvSpPr>
            <a:spLocks noChangeShapeType="1"/>
          </p:cNvSpPr>
          <p:nvPr/>
        </p:nvSpPr>
        <p:spPr bwMode="auto">
          <a:xfrm>
            <a:off x="2286000" y="22860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0" name="Text Box 40"/>
          <p:cNvSpPr txBox="1">
            <a:spLocks noChangeArrowheads="1"/>
          </p:cNvSpPr>
          <p:nvPr/>
        </p:nvSpPr>
        <p:spPr bwMode="auto">
          <a:xfrm>
            <a:off x="2943225" y="3657600"/>
            <a:ext cx="361950" cy="228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/>
              <a:t>yes</a:t>
            </a:r>
            <a:endParaRPr lang="en-US"/>
          </a:p>
        </p:txBody>
      </p:sp>
      <p:sp>
        <p:nvSpPr>
          <p:cNvPr id="297001" name="Text Box 41"/>
          <p:cNvSpPr txBox="1">
            <a:spLocks noChangeArrowheads="1"/>
          </p:cNvSpPr>
          <p:nvPr/>
        </p:nvSpPr>
        <p:spPr bwMode="auto">
          <a:xfrm>
            <a:off x="4900613" y="4267200"/>
            <a:ext cx="330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/>
              <a:t>No</a:t>
            </a:r>
          </a:p>
        </p:txBody>
      </p:sp>
      <p:sp>
        <p:nvSpPr>
          <p:cNvPr id="297002" name="Line 42"/>
          <p:cNvSpPr>
            <a:spLocks noChangeShapeType="1"/>
          </p:cNvSpPr>
          <p:nvPr/>
        </p:nvSpPr>
        <p:spPr bwMode="auto">
          <a:xfrm>
            <a:off x="4876800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3" name="AutoShape 43"/>
          <p:cNvSpPr>
            <a:spLocks noChangeArrowheads="1"/>
          </p:cNvSpPr>
          <p:nvPr/>
        </p:nvSpPr>
        <p:spPr bwMode="auto">
          <a:xfrm>
            <a:off x="3886200" y="5715000"/>
            <a:ext cx="1981200" cy="457200"/>
          </a:xfrm>
          <a:prstGeom prst="flowChartDecision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latin typeface="Courier New" pitchFamily="49" charset="0"/>
              </a:rPr>
              <a:t>Stopping</a:t>
            </a:r>
          </a:p>
          <a:p>
            <a:pPr algn="ctr"/>
            <a:r>
              <a:rPr lang="en-US" sz="1000">
                <a:latin typeface="Courier New" pitchFamily="49" charset="0"/>
              </a:rPr>
              <a:t>criteria</a:t>
            </a:r>
            <a:r>
              <a:rPr lang="en-US" sz="1200">
                <a:latin typeface="Courier New" pitchFamily="49" charset="0"/>
              </a:rPr>
              <a:t> </a:t>
            </a:r>
          </a:p>
        </p:txBody>
      </p:sp>
      <p:sp>
        <p:nvSpPr>
          <p:cNvPr id="297004" name="Line 44"/>
          <p:cNvSpPr>
            <a:spLocks noChangeShapeType="1"/>
          </p:cNvSpPr>
          <p:nvPr/>
        </p:nvSpPr>
        <p:spPr bwMode="auto">
          <a:xfrm flipH="1">
            <a:off x="1524000" y="5943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5" name="Line 45"/>
          <p:cNvSpPr>
            <a:spLocks noChangeShapeType="1"/>
          </p:cNvSpPr>
          <p:nvPr/>
        </p:nvSpPr>
        <p:spPr bwMode="auto">
          <a:xfrm flipV="1">
            <a:off x="1524000" y="21336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6" name="Line 46"/>
          <p:cNvSpPr>
            <a:spLocks noChangeShapeType="1"/>
          </p:cNvSpPr>
          <p:nvPr/>
        </p:nvSpPr>
        <p:spPr bwMode="auto">
          <a:xfrm>
            <a:off x="1524000" y="21336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7" name="Text Box 47"/>
          <p:cNvSpPr txBox="1">
            <a:spLocks noChangeArrowheads="1"/>
          </p:cNvSpPr>
          <p:nvPr/>
        </p:nvSpPr>
        <p:spPr bwMode="auto">
          <a:xfrm>
            <a:off x="4448175" y="6172200"/>
            <a:ext cx="36195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/>
              <a:t>yes</a:t>
            </a:r>
            <a:endParaRPr lang="en-US"/>
          </a:p>
        </p:txBody>
      </p:sp>
      <p:sp>
        <p:nvSpPr>
          <p:cNvPr id="297008" name="Text Box 48"/>
          <p:cNvSpPr txBox="1">
            <a:spLocks noChangeArrowheads="1"/>
          </p:cNvSpPr>
          <p:nvPr/>
        </p:nvSpPr>
        <p:spPr bwMode="auto">
          <a:xfrm>
            <a:off x="3071813" y="5638800"/>
            <a:ext cx="330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284957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3C02-D5F1-4F0E-BFD3-A7F10F238ED9}" type="slidenum">
              <a:rPr lang="zh-TW" altLang="en-US"/>
              <a:pPr/>
              <a:t>44</a:t>
            </a:fld>
            <a:endParaRPr lang="en-US" altLang="zh-TW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035050"/>
            <a:ext cx="7024687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9428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CD0A-12C8-4115-8BB6-612108DD871B}" type="slidenum">
              <a:rPr lang="zh-TW" altLang="en-US"/>
              <a:pPr/>
              <a:t>45</a:t>
            </a:fld>
            <a:endParaRPr lang="en-US" altLang="zh-TW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039813"/>
            <a:ext cx="7024687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2968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BB9A-7B73-4453-88B9-BF63246A6C15}" type="slidenum">
              <a:rPr lang="zh-TW" altLang="en-US"/>
              <a:pPr/>
              <a:t>46</a:t>
            </a:fld>
            <a:endParaRPr lang="en-US" altLang="zh-TW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030288"/>
            <a:ext cx="7024687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1957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47FC-47CE-49F3-8CEA-9793D4B9D934}" type="slidenum">
              <a:rPr lang="zh-TW" altLang="en-US"/>
              <a:pPr/>
              <a:t>47</a:t>
            </a:fld>
            <a:endParaRPr lang="en-US" altLang="zh-TW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1025525"/>
            <a:ext cx="7062787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748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1340-7E75-4921-A7B1-607A04A246C2}" type="slidenum">
              <a:rPr lang="zh-TW" altLang="en-US"/>
              <a:pPr/>
              <a:t>48</a:t>
            </a:fld>
            <a:endParaRPr lang="en-US" altLang="zh-TW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020763"/>
            <a:ext cx="7024687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3056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67F8-3D4B-413E-8960-26BCAA7BE343}" type="slidenum">
              <a:rPr lang="zh-TW" altLang="en-US"/>
              <a:pPr/>
              <a:t>49</a:t>
            </a:fld>
            <a:endParaRPr lang="en-US" altLang="zh-TW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035050"/>
            <a:ext cx="7024687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63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Examples of Swarms in Nature: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/>
              <a:t>Classic Example:  Swarm of Bees</a:t>
            </a:r>
          </a:p>
          <a:p>
            <a:r>
              <a:rPr lang="en-US" dirty="0"/>
              <a:t>Can be extended to other similar systems:</a:t>
            </a:r>
          </a:p>
          <a:p>
            <a:pPr lvl="1"/>
            <a:r>
              <a:rPr lang="en-US" sz="1800" b="1" dirty="0"/>
              <a:t>Ant colony</a:t>
            </a:r>
          </a:p>
          <a:p>
            <a:pPr lvl="2"/>
            <a:r>
              <a:rPr lang="en-US" sz="1800" b="1" dirty="0"/>
              <a:t>Agents: ants</a:t>
            </a:r>
          </a:p>
          <a:p>
            <a:pPr lvl="1"/>
            <a:r>
              <a:rPr lang="en-US" sz="1800" b="1" dirty="0"/>
              <a:t>Flock of birds</a:t>
            </a:r>
          </a:p>
          <a:p>
            <a:pPr lvl="2"/>
            <a:r>
              <a:rPr lang="en-US" sz="1800" b="1" dirty="0"/>
              <a:t>Agents: birds</a:t>
            </a:r>
          </a:p>
          <a:p>
            <a:pPr lvl="1"/>
            <a:r>
              <a:rPr lang="en-US" sz="1800" b="1" dirty="0"/>
              <a:t>Traffic</a:t>
            </a:r>
          </a:p>
          <a:p>
            <a:pPr lvl="2"/>
            <a:r>
              <a:rPr lang="en-US" sz="1800" b="1" dirty="0"/>
              <a:t>Agents: cars</a:t>
            </a:r>
          </a:p>
          <a:p>
            <a:pPr lvl="1"/>
            <a:r>
              <a:rPr lang="en-US" sz="1800" b="1" dirty="0"/>
              <a:t>Crowd</a:t>
            </a:r>
          </a:p>
          <a:p>
            <a:pPr lvl="2"/>
            <a:r>
              <a:rPr lang="en-US" sz="1800" b="1" dirty="0"/>
              <a:t>Agents: humans</a:t>
            </a:r>
          </a:p>
          <a:p>
            <a:pPr lvl="1"/>
            <a:r>
              <a:rPr lang="en-US" sz="1800" b="1" dirty="0"/>
              <a:t>Immune system</a:t>
            </a:r>
          </a:p>
          <a:p>
            <a:pPr lvl="2"/>
            <a:r>
              <a:rPr lang="en-US" sz="1800" b="1" dirty="0"/>
              <a:t>Agents: cells and molecules</a:t>
            </a:r>
          </a:p>
        </p:txBody>
      </p:sp>
    </p:spTree>
    <p:extLst>
      <p:ext uri="{BB962C8B-B14F-4D97-AF65-F5344CB8AC3E}">
        <p14:creationId xmlns:p14="http://schemas.microsoft.com/office/powerpoint/2010/main" val="4376996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07504" y="1107571"/>
            <a:ext cx="920316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u="sng" dirty="0">
                <a:latin typeface="Arial" pitchFamily="34" charset="0"/>
              </a:rPr>
              <a:t>Characteristics of the algorithm</a:t>
            </a:r>
            <a:endParaRPr lang="en-US" sz="1800" b="1" dirty="0">
              <a:latin typeface="Arial" pitchFamily="34" charset="0"/>
            </a:endParaRPr>
          </a:p>
          <a:p>
            <a:endParaRPr lang="en-US" sz="1800" b="1" dirty="0">
              <a:latin typeface="Arial" pitchFamily="34" charset="0"/>
            </a:endParaRPr>
          </a:p>
          <a:p>
            <a:r>
              <a:rPr lang="en-US" sz="1800" b="1" dirty="0">
                <a:solidFill>
                  <a:srgbClr val="003399"/>
                </a:solidFill>
                <a:latin typeface="Arial" pitchFamily="34" charset="0"/>
                <a:sym typeface="Symbol" pitchFamily="18" charset="2"/>
              </a:rPr>
              <a:t> </a:t>
            </a:r>
            <a:r>
              <a:rPr lang="en-US" sz="1800" b="1" dirty="0">
                <a:solidFill>
                  <a:srgbClr val="003399"/>
                </a:solidFill>
                <a:latin typeface="Arial" pitchFamily="34" charset="0"/>
              </a:rPr>
              <a:t>An ant is a solution.</a:t>
            </a:r>
          </a:p>
          <a:p>
            <a:endParaRPr lang="en-US" sz="1800" b="1" dirty="0">
              <a:solidFill>
                <a:srgbClr val="003399"/>
              </a:solidFill>
              <a:latin typeface="Arial" pitchFamily="34" charset="0"/>
            </a:endParaRPr>
          </a:p>
          <a:p>
            <a:r>
              <a:rPr lang="en-US" sz="1800" b="1" dirty="0">
                <a:solidFill>
                  <a:srgbClr val="003399"/>
                </a:solidFill>
                <a:latin typeface="Arial" pitchFamily="34" charset="0"/>
                <a:sym typeface="Symbol" pitchFamily="18" charset="2"/>
              </a:rPr>
              <a:t> </a:t>
            </a:r>
            <a:r>
              <a:rPr lang="en-US" sz="1800" b="1" dirty="0">
                <a:solidFill>
                  <a:srgbClr val="003399"/>
                </a:solidFill>
                <a:latin typeface="Arial" pitchFamily="34" charset="0"/>
              </a:rPr>
              <a:t>Solutions (ants) are at different places in the solution space.</a:t>
            </a:r>
          </a:p>
          <a:p>
            <a:endParaRPr lang="en-US" sz="1800" b="1" dirty="0">
              <a:solidFill>
                <a:srgbClr val="003399"/>
              </a:solidFill>
              <a:latin typeface="Arial" pitchFamily="34" charset="0"/>
            </a:endParaRPr>
          </a:p>
          <a:p>
            <a:r>
              <a:rPr lang="en-US" sz="1800" b="1" dirty="0">
                <a:solidFill>
                  <a:srgbClr val="003399"/>
                </a:solidFill>
                <a:latin typeface="Arial" pitchFamily="34" charset="0"/>
                <a:sym typeface="Symbol" pitchFamily="18" charset="2"/>
              </a:rPr>
              <a:t> </a:t>
            </a:r>
            <a:r>
              <a:rPr lang="en-US" sz="1800" b="1" dirty="0">
                <a:solidFill>
                  <a:srgbClr val="003399"/>
                </a:solidFill>
                <a:latin typeface="Arial" pitchFamily="34" charset="0"/>
              </a:rPr>
              <a:t>How they change is based on the probability of changing to a different schedule.</a:t>
            </a:r>
          </a:p>
          <a:p>
            <a:endParaRPr lang="en-US" sz="1800" b="1" dirty="0">
              <a:solidFill>
                <a:srgbClr val="003399"/>
              </a:solidFill>
              <a:latin typeface="Arial" pitchFamily="34" charset="0"/>
            </a:endParaRPr>
          </a:p>
          <a:p>
            <a:r>
              <a:rPr lang="en-US" sz="1800" b="1" dirty="0">
                <a:solidFill>
                  <a:srgbClr val="003399"/>
                </a:solidFill>
                <a:latin typeface="Arial" pitchFamily="34" charset="0"/>
                <a:sym typeface="Symbol" pitchFamily="18" charset="2"/>
              </a:rPr>
              <a:t> </a:t>
            </a:r>
            <a:r>
              <a:rPr lang="en-US" sz="1800" b="1" dirty="0">
                <a:solidFill>
                  <a:srgbClr val="003399"/>
                </a:solidFill>
                <a:latin typeface="Arial" pitchFamily="34" charset="0"/>
              </a:rPr>
              <a:t>An ant completes its tour after selection a choice for each stand.</a:t>
            </a:r>
          </a:p>
          <a:p>
            <a:endParaRPr lang="en-US" sz="1800" b="1" dirty="0">
              <a:solidFill>
                <a:srgbClr val="003399"/>
              </a:solidFill>
              <a:latin typeface="Arial" pitchFamily="34" charset="0"/>
            </a:endParaRPr>
          </a:p>
          <a:p>
            <a:r>
              <a:rPr lang="en-US" sz="1800" b="1" dirty="0">
                <a:solidFill>
                  <a:srgbClr val="003399"/>
                </a:solidFill>
                <a:latin typeface="Arial" pitchFamily="34" charset="0"/>
                <a:sym typeface="Symbol" pitchFamily="18" charset="2"/>
              </a:rPr>
              <a:t> </a:t>
            </a:r>
            <a:r>
              <a:rPr lang="en-US" sz="1800" b="1" dirty="0">
                <a:solidFill>
                  <a:srgbClr val="003399"/>
                </a:solidFill>
                <a:latin typeface="Arial" pitchFamily="34" charset="0"/>
              </a:rPr>
              <a:t>Utilities (objective function values) of each tour are calculated.</a:t>
            </a:r>
          </a:p>
          <a:p>
            <a:endParaRPr lang="en-US" sz="1800" b="1" dirty="0">
              <a:solidFill>
                <a:srgbClr val="003399"/>
              </a:solidFill>
              <a:latin typeface="Arial" pitchFamily="34" charset="0"/>
            </a:endParaRPr>
          </a:p>
          <a:p>
            <a:r>
              <a:rPr lang="en-US" sz="1800" b="1" dirty="0">
                <a:solidFill>
                  <a:srgbClr val="003399"/>
                </a:solidFill>
                <a:latin typeface="Arial" pitchFamily="34" charset="0"/>
                <a:sym typeface="Symbol" pitchFamily="18" charset="2"/>
              </a:rPr>
              <a:t> </a:t>
            </a:r>
            <a:r>
              <a:rPr lang="en-US" sz="1800" b="1" dirty="0">
                <a:solidFill>
                  <a:srgbClr val="003399"/>
                </a:solidFill>
                <a:latin typeface="Arial" pitchFamily="34" charset="0"/>
              </a:rPr>
              <a:t>Pheromone levels are updated after all of the ants have completed all of </a:t>
            </a:r>
          </a:p>
          <a:p>
            <a:r>
              <a:rPr lang="en-US" sz="1800" b="1" dirty="0">
                <a:solidFill>
                  <a:srgbClr val="003399"/>
                </a:solidFill>
                <a:latin typeface="Arial" pitchFamily="34" charset="0"/>
              </a:rPr>
              <a:t>   their tours.</a:t>
            </a:r>
          </a:p>
          <a:p>
            <a:endParaRPr lang="en-US" sz="1800" b="1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43000" y="455613"/>
            <a:ext cx="44759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itchFamily="34" charset="0"/>
              </a:rPr>
              <a:t>Ant Colony Optimization </a:t>
            </a:r>
          </a:p>
        </p:txBody>
      </p:sp>
    </p:spTree>
    <p:extLst>
      <p:ext uri="{BB962C8B-B14F-4D97-AF65-F5344CB8AC3E}">
        <p14:creationId xmlns:p14="http://schemas.microsoft.com/office/powerpoint/2010/main" val="38650437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141413" y="1141413"/>
            <a:ext cx="50863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u="sng">
                <a:latin typeface="Arial" pitchFamily="34" charset="0"/>
              </a:rPr>
              <a:t>Characteristics of the algorithm</a:t>
            </a:r>
            <a:endParaRPr lang="en-US" sz="1600" b="1">
              <a:latin typeface="Arial" pitchFamily="34" charset="0"/>
            </a:endParaRP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The probability of moving from Point A to Point B </a:t>
            </a:r>
          </a:p>
          <a:p>
            <a:r>
              <a:rPr lang="en-US" sz="1600" b="1">
                <a:latin typeface="Arial" pitchFamily="34" charset="0"/>
              </a:rPr>
              <a:t>depends on the attractiveness of the move and the</a:t>
            </a:r>
          </a:p>
          <a:p>
            <a:r>
              <a:rPr lang="en-US" sz="1600" b="1">
                <a:latin typeface="Arial" pitchFamily="34" charset="0"/>
              </a:rPr>
              <a:t>trail level.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400" b="1" u="sng">
                <a:solidFill>
                  <a:srgbClr val="CC0066"/>
                </a:solidFill>
                <a:latin typeface="Arial" pitchFamily="34" charset="0"/>
              </a:rPr>
              <a:t>Attractiveness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 - an </a:t>
            </a:r>
            <a:r>
              <a:rPr lang="en-US" sz="1400" b="1" i="1">
                <a:solidFill>
                  <a:srgbClr val="CC0066"/>
                </a:solidFill>
                <a:latin typeface="Arial" pitchFamily="34" charset="0"/>
              </a:rPr>
              <a:t>a priori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 desirability (typically</a:t>
            </a: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based on the inverse distance) of the move.</a:t>
            </a:r>
          </a:p>
          <a:p>
            <a:endParaRPr lang="en-US" sz="1400" b="1">
              <a:solidFill>
                <a:srgbClr val="CC0066"/>
              </a:solidFill>
              <a:latin typeface="Arial" pitchFamily="34" charset="0"/>
            </a:endParaRPr>
          </a:p>
          <a:p>
            <a:r>
              <a:rPr lang="en-US" sz="1400" b="1" u="sng">
                <a:solidFill>
                  <a:srgbClr val="CC0066"/>
                </a:solidFill>
                <a:latin typeface="Arial" pitchFamily="34" charset="0"/>
              </a:rPr>
              <a:t>Trail level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 - an </a:t>
            </a:r>
            <a:r>
              <a:rPr lang="en-US" sz="1400" b="1" i="1">
                <a:solidFill>
                  <a:srgbClr val="CC0066"/>
                </a:solidFill>
                <a:latin typeface="Arial" pitchFamily="34" charset="0"/>
              </a:rPr>
              <a:t>a posteriori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, computed attractiveness.</a:t>
            </a: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This is computed after an ant completes a solution,</a:t>
            </a: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increasing or decreasing the desirabilities of </a:t>
            </a: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components of a solution.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143000" y="455613"/>
            <a:ext cx="2614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Arial" pitchFamily="34" charset="0"/>
              </a:rPr>
              <a:t>Ant Colony Optimization 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7186613" y="22225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070725" y="17938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6821488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705600" y="3733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7712075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7596188" y="3581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6918325" y="2362200"/>
            <a:ext cx="304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7315200" y="2362200"/>
            <a:ext cx="457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7146925" y="270827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?</a:t>
            </a:r>
          </a:p>
        </p:txBody>
      </p:sp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979488" y="4876800"/>
          <a:ext cx="7107237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762440" imgH="914400" progId="Equation.3">
                  <p:embed/>
                </p:oleObj>
              </mc:Choice>
              <mc:Fallback>
                <p:oleObj name="Equation" r:id="rId2" imgW="47624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4876800"/>
                        <a:ext cx="7107237" cy="136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15095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141413" y="1143000"/>
            <a:ext cx="51212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u="sng">
                <a:latin typeface="Arial" pitchFamily="34" charset="0"/>
              </a:rPr>
              <a:t>Characteristics of the algorithm</a:t>
            </a:r>
            <a:endParaRPr lang="en-US" sz="1600" b="1">
              <a:latin typeface="Arial" pitchFamily="34" charset="0"/>
            </a:endParaRP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Amounts of pheromones are updated after</a:t>
            </a:r>
          </a:p>
          <a:p>
            <a:r>
              <a:rPr lang="en-US" sz="1600" b="1">
                <a:latin typeface="Arial" pitchFamily="34" charset="0"/>
              </a:rPr>
              <a:t>a solution has been generated.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(1-</a:t>
            </a:r>
            <a:r>
              <a:rPr lang="en-US" sz="1400" b="1" i="1">
                <a:solidFill>
                  <a:srgbClr val="CC0066"/>
                </a:solidFill>
                <a:latin typeface="Arial" pitchFamily="34" charset="0"/>
              </a:rPr>
              <a:t>p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) prior pheromone + 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pheromone</a:t>
            </a:r>
          </a:p>
          <a:p>
            <a:endParaRPr lang="en-US" sz="1400" b="1">
              <a:solidFill>
                <a:srgbClr val="CC0066"/>
              </a:solidFill>
              <a:latin typeface="Arial" pitchFamily="34" charset="0"/>
              <a:sym typeface="Symbol" pitchFamily="18" charset="2"/>
            </a:endParaRPr>
          </a:p>
          <a:p>
            <a:r>
              <a:rPr lang="en-US" sz="1400" b="1" u="sng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Where:</a:t>
            </a:r>
            <a:endParaRPr lang="en-US" sz="1400" b="1">
              <a:solidFill>
                <a:srgbClr val="CC0066"/>
              </a:solidFill>
              <a:latin typeface="Arial" pitchFamily="34" charset="0"/>
              <a:sym typeface="Symbol" pitchFamily="18" charset="2"/>
            </a:endParaRPr>
          </a:p>
          <a:p>
            <a:r>
              <a:rPr lang="en-US" sz="1400" b="1" i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    p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 = a coefficient related to the evaporation rate.</a:t>
            </a:r>
          </a:p>
          <a:p>
            <a:endParaRPr lang="en-US" sz="1400" b="1">
              <a:solidFill>
                <a:srgbClr val="CC0066"/>
              </a:solidFill>
              <a:latin typeface="Arial" pitchFamily="34" charset="0"/>
              <a:sym typeface="Symbol" pitchFamily="18" charset="2"/>
            </a:endParaRPr>
          </a:p>
          <a:p>
            <a:r>
              <a:rPr lang="en-US" sz="1600" b="1">
                <a:latin typeface="Arial" pitchFamily="34" charset="0"/>
                <a:sym typeface="Symbol" pitchFamily="18" charset="2"/>
              </a:rPr>
              <a:t>if AB path is used, pheromone levels increase</a:t>
            </a:r>
          </a:p>
          <a:p>
            <a:endParaRPr lang="en-US" sz="1600" b="1">
              <a:latin typeface="Arial" pitchFamily="34" charset="0"/>
              <a:sym typeface="Symbol" pitchFamily="18" charset="2"/>
            </a:endParaRP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pheromone = Q / L</a:t>
            </a:r>
            <a:r>
              <a:rPr lang="en-US" sz="1400" b="1" baseline="-25000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k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 </a:t>
            </a:r>
          </a:p>
          <a:p>
            <a:endParaRPr lang="en-US" sz="1600" b="1">
              <a:latin typeface="Arial" pitchFamily="34" charset="0"/>
              <a:sym typeface="Symbol" pitchFamily="18" charset="2"/>
            </a:endParaRPr>
          </a:p>
          <a:p>
            <a:r>
              <a:rPr lang="en-US" sz="1400" b="1" u="sng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Where:</a:t>
            </a:r>
            <a:endParaRPr lang="en-US" sz="1400" b="1">
              <a:solidFill>
                <a:srgbClr val="CC0066"/>
              </a:solidFill>
              <a:latin typeface="Arial" pitchFamily="34" charset="0"/>
              <a:sym typeface="Symbol" pitchFamily="18" charset="2"/>
            </a:endParaRP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   Q = a constant</a:t>
            </a: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   L</a:t>
            </a:r>
            <a:r>
              <a:rPr lang="en-US" sz="1400" b="1" baseline="-25000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k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 = solution length (quality)</a:t>
            </a:r>
          </a:p>
          <a:p>
            <a:endParaRPr lang="en-US" sz="1600" b="1">
              <a:latin typeface="Arial" pitchFamily="34" charset="0"/>
              <a:sym typeface="Symbol" pitchFamily="18" charset="2"/>
            </a:endParaRPr>
          </a:p>
          <a:p>
            <a:r>
              <a:rPr lang="en-US" sz="1600" b="1">
                <a:latin typeface="Arial" pitchFamily="34" charset="0"/>
                <a:sym typeface="Symbol" pitchFamily="18" charset="2"/>
              </a:rPr>
              <a:t>Else pheromone levels decrease, since in this case</a:t>
            </a:r>
          </a:p>
          <a:p>
            <a:endParaRPr lang="en-US" sz="1600" b="1">
              <a:latin typeface="Arial" pitchFamily="34" charset="0"/>
              <a:sym typeface="Symbol" pitchFamily="18" charset="2"/>
            </a:endParaRP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pheromone = 0</a:t>
            </a:r>
          </a:p>
          <a:p>
            <a:endParaRPr lang="en-US" sz="1600" b="1">
              <a:latin typeface="Arial" pitchFamily="34" charset="0"/>
              <a:sym typeface="Symbol" pitchFamily="18" charset="2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43000" y="455613"/>
            <a:ext cx="2614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Arial" pitchFamily="34" charset="0"/>
              </a:rPr>
              <a:t>Ant Colony Optimization </a:t>
            </a: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7186613" y="22225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070725" y="17938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6821488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705600" y="3733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7712075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596188" y="3581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>
            <a:off x="6918325" y="2362200"/>
            <a:ext cx="304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7315200" y="2362200"/>
            <a:ext cx="457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7146925" y="270827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5923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41413" y="1141413"/>
            <a:ext cx="6840537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u="sng">
                <a:latin typeface="Arial" pitchFamily="34" charset="0"/>
              </a:rPr>
              <a:t>Advantages:</a:t>
            </a:r>
            <a:endParaRPr lang="en-US" sz="1600" b="1">
              <a:latin typeface="Arial" pitchFamily="34" charset="0"/>
            </a:endParaRP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• It is intuitive to biologically-minded people, mimicking nature.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• The system is built on positive feedback (pheromone attraction)</a:t>
            </a:r>
          </a:p>
          <a:p>
            <a:r>
              <a:rPr lang="en-US" sz="1600" b="1">
                <a:latin typeface="Arial" pitchFamily="34" charset="0"/>
              </a:rPr>
              <a:t>  and negative attractiveness (pheromone evaporation).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• Pheromone evaporation helps avoid convergence to a local optima.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 u="sng">
                <a:latin typeface="Arial" pitchFamily="34" charset="0"/>
              </a:rPr>
              <a:t>Disadvantages:</a:t>
            </a:r>
            <a:endParaRPr lang="en-US" sz="1600" b="1">
              <a:latin typeface="Arial" pitchFamily="34" charset="0"/>
            </a:endParaRP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• For routing problems it may make more sense, but for harvest</a:t>
            </a:r>
          </a:p>
          <a:p>
            <a:r>
              <a:rPr lang="en-US" sz="1600" b="1">
                <a:latin typeface="Arial" pitchFamily="34" charset="0"/>
              </a:rPr>
              <a:t>  scheduling problems, it requires a conceptual leap of faith.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• Fine-tuning the sensitive parameters may require significant effort.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143000" y="455613"/>
            <a:ext cx="2614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Arial" pitchFamily="34" charset="0"/>
              </a:rPr>
              <a:t>Ant Colony Optimization </a:t>
            </a:r>
          </a:p>
        </p:txBody>
      </p:sp>
    </p:spTree>
    <p:extLst>
      <p:ext uri="{BB962C8B-B14F-4D97-AF65-F5344CB8AC3E}">
        <p14:creationId xmlns:p14="http://schemas.microsoft.com/office/powerpoint/2010/main" val="11465456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141413" y="1141413"/>
            <a:ext cx="7089775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u="sng">
                <a:latin typeface="Arial" pitchFamily="34" charset="0"/>
              </a:rPr>
              <a:t>Necessary parameters</a:t>
            </a:r>
            <a:endParaRPr lang="en-US" sz="1600" b="1">
              <a:latin typeface="Arial" pitchFamily="34" charset="0"/>
            </a:endParaRP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1) The initial population of ants (an ant cycle).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2) The total number of tours.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3) The evaporation rate.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4) The amount of pheromone applied to a section of a cycle or solution.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5) The constant Q.</a:t>
            </a:r>
          </a:p>
          <a:p>
            <a:endParaRPr lang="en-US" sz="1600" b="1">
              <a:latin typeface="Arial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43000" y="455613"/>
            <a:ext cx="2614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Arial" pitchFamily="34" charset="0"/>
              </a:rPr>
              <a:t>Ant Colony Optimization </a:t>
            </a:r>
          </a:p>
        </p:txBody>
      </p:sp>
    </p:spTree>
    <p:extLst>
      <p:ext uri="{BB962C8B-B14F-4D97-AF65-F5344CB8AC3E}">
        <p14:creationId xmlns:p14="http://schemas.microsoft.com/office/powerpoint/2010/main" val="37436248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609600" y="1143000"/>
            <a:ext cx="7848600" cy="0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2362200" cy="641350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600">
                <a:solidFill>
                  <a:schemeClr val="bg1"/>
                </a:solidFill>
                <a:latin typeface="Arial Narrow" pitchFamily="34" charset="0"/>
                <a:ea typeface="PMingLiU" pitchFamily="18" charset="-120"/>
              </a:rPr>
              <a:t>Methodology </a:t>
            </a:r>
            <a:endParaRPr lang="en-US" altLang="zh-TW" sz="3200">
              <a:solidFill>
                <a:schemeClr val="bg1"/>
              </a:solidFill>
              <a:latin typeface="Arial Narrow" pitchFamily="34" charset="0"/>
              <a:ea typeface="PMingLiU" pitchFamily="18" charset="-12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458200" y="1143000"/>
            <a:ext cx="0" cy="5105400"/>
          </a:xfrm>
          <a:prstGeom prst="line">
            <a:avLst/>
          </a:prstGeom>
          <a:noFill/>
          <a:ln w="57150">
            <a:solidFill>
              <a:srgbClr val="99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52400" y="2133600"/>
            <a:ext cx="8452048" cy="45720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: Pheromone trail of combination (</a:t>
            </a:r>
            <a:r>
              <a:rPr lang="en-US" altLang="zh-TW" sz="2800" dirty="0" err="1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i,j</a:t>
            </a: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)</a:t>
            </a: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: Local heuristic of combination (</a:t>
            </a:r>
            <a:r>
              <a:rPr lang="en-US" altLang="zh-TW" sz="2800" dirty="0" err="1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i,j</a:t>
            </a: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)</a:t>
            </a: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: Transition probability of combination (</a:t>
            </a:r>
            <a:r>
              <a:rPr lang="en-US" altLang="zh-TW" sz="2800" dirty="0" err="1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i,j</a:t>
            </a: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)</a:t>
            </a: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: Relative importance of pheromone trail</a:t>
            </a: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: Relative importance of local heuristic</a:t>
            </a: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: Determines the relative importance of exploitation versus exploration</a:t>
            </a: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: Trail persistence</a:t>
            </a:r>
            <a:r>
              <a:rPr lang="tr-TR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 (</a:t>
            </a:r>
            <a:r>
              <a:rPr lang="en-GB" altLang="tr-TR" sz="2800" dirty="0">
                <a:solidFill>
                  <a:schemeClr val="accent2"/>
                </a:solidFill>
              </a:rPr>
              <a:t>pheromone decay rate</a:t>
            </a:r>
            <a:r>
              <a:rPr lang="tr-TR" altLang="tr-TR" sz="2800" dirty="0">
                <a:solidFill>
                  <a:schemeClr val="accent2"/>
                </a:solidFill>
              </a:rPr>
              <a:t>)</a:t>
            </a:r>
            <a:endParaRPr lang="en-US" altLang="zh-TW" sz="2800" dirty="0">
              <a:solidFill>
                <a:schemeClr val="tx1"/>
              </a:solidFill>
              <a:latin typeface="Arial Narrow" pitchFamily="34" charset="0"/>
              <a:ea typeface="PMingLiU" pitchFamily="18" charset="-12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0" y="1219200"/>
            <a:ext cx="5334000" cy="488950"/>
          </a:xfrm>
          <a:prstGeom prst="rect">
            <a:avLst/>
          </a:prstGeom>
          <a:solidFill>
            <a:srgbClr val="A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600">
                <a:solidFill>
                  <a:srgbClr val="996633"/>
                </a:solidFill>
                <a:latin typeface="Antique Olive" pitchFamily="34" charset="0"/>
                <a:ea typeface="PMingLiU" pitchFamily="18" charset="-120"/>
              </a:rPr>
              <a:t>Parameters of ACO Algorithm</a:t>
            </a:r>
          </a:p>
        </p:txBody>
      </p:sp>
      <p:pic>
        <p:nvPicPr>
          <p:cNvPr id="8" name="Picture 7" descr="C:\My Documents\Michie\Ant-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4876800"/>
            <a:ext cx="4460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990600" y="2133600"/>
          <a:ext cx="4175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41200" progId="Equation.3">
                  <p:embed/>
                </p:oleObj>
              </mc:Choice>
              <mc:Fallback>
                <p:oleObj name="Equation" r:id="rId4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4175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773919"/>
              </p:ext>
            </p:extLst>
          </p:nvPr>
        </p:nvGraphicFramePr>
        <p:xfrm>
          <a:off x="1043608" y="2780928"/>
          <a:ext cx="336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480" imgH="241200" progId="Equation.3">
                  <p:embed/>
                </p:oleObj>
              </mc:Choice>
              <mc:Fallback>
                <p:oleObj name="Equation" r:id="rId6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780928"/>
                        <a:ext cx="3365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66800" y="3352800"/>
          <a:ext cx="336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241200" progId="Equation.3">
                  <p:embed/>
                </p:oleObj>
              </mc:Choice>
              <mc:Fallback>
                <p:oleObj name="Equation" r:id="rId8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52800"/>
                        <a:ext cx="3365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066800" y="40386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139680" progId="Equation.3">
                  <p:embed/>
                </p:oleObj>
              </mc:Choice>
              <mc:Fallback>
                <p:oleObj name="Equation" r:id="rId10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03860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066800" y="4495800"/>
          <a:ext cx="285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280" imgH="203040" progId="Equation.3">
                  <p:embed/>
                </p:oleObj>
              </mc:Choice>
              <mc:Fallback>
                <p:oleObj name="Equation" r:id="rId12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95800"/>
                        <a:ext cx="2857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066800" y="50292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228600" progId="Equation.3">
                  <p:embed/>
                </p:oleObj>
              </mc:Choice>
              <mc:Fallback>
                <p:oleObj name="Equation" r:id="rId14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0292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066800" y="6096000"/>
          <a:ext cx="3524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280" imgH="164880" progId="Equation.3">
                  <p:embed/>
                </p:oleObj>
              </mc:Choice>
              <mc:Fallback>
                <p:oleObj name="Equation" r:id="rId16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096000"/>
                        <a:ext cx="3524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262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tr-TR"/>
              <a:t>The transition rule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517525" y="1143000"/>
            <a:ext cx="8525091" cy="312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 dirty="0">
                <a:solidFill>
                  <a:schemeClr val="accent2"/>
                </a:solidFill>
              </a:rPr>
              <a:t>is the amount of pheromone currently on the path that goes</a:t>
            </a:r>
          </a:p>
          <a:p>
            <a:pPr eaLnBrk="1" hangingPunct="1"/>
            <a:r>
              <a:rPr lang="en-GB" altLang="tr-TR" dirty="0">
                <a:solidFill>
                  <a:schemeClr val="accent2"/>
                </a:solidFill>
              </a:rPr>
              <a:t>   directly from city </a:t>
            </a:r>
            <a:r>
              <a:rPr lang="tr-TR" altLang="tr-TR" i="1" dirty="0">
                <a:solidFill>
                  <a:schemeClr val="accent2"/>
                </a:solidFill>
              </a:rPr>
              <a:t>i</a:t>
            </a:r>
            <a:r>
              <a:rPr lang="en-GB" altLang="tr-TR" i="1" dirty="0">
                <a:solidFill>
                  <a:schemeClr val="accent2"/>
                </a:solidFill>
              </a:rPr>
              <a:t> </a:t>
            </a:r>
            <a:r>
              <a:rPr lang="en-GB" altLang="tr-TR" dirty="0">
                <a:solidFill>
                  <a:schemeClr val="accent2"/>
                </a:solidFill>
              </a:rPr>
              <a:t>to city </a:t>
            </a:r>
            <a:r>
              <a:rPr lang="tr-TR" altLang="tr-TR" i="1" dirty="0">
                <a:solidFill>
                  <a:schemeClr val="accent2"/>
                </a:solidFill>
              </a:rPr>
              <a:t>j</a:t>
            </a:r>
            <a:r>
              <a:rPr lang="en-GB" altLang="tr-TR" i="1" dirty="0">
                <a:solidFill>
                  <a:schemeClr val="accent2"/>
                </a:solidFill>
              </a:rPr>
              <a:t>.</a:t>
            </a:r>
          </a:p>
          <a:p>
            <a:pPr eaLnBrk="1" hangingPunct="1"/>
            <a:r>
              <a:rPr lang="en-GB" altLang="tr-TR" dirty="0"/>
              <a:t>is the heuristic value of this link – in the classic TSP</a:t>
            </a:r>
          </a:p>
          <a:p>
            <a:pPr eaLnBrk="1" hangingPunct="1"/>
            <a:r>
              <a:rPr lang="en-GB" altLang="tr-TR" dirty="0"/>
              <a:t>   application, this is chosen to be 1/distance(</a:t>
            </a:r>
            <a:r>
              <a:rPr lang="tr-TR" altLang="tr-TR" i="1" dirty="0"/>
              <a:t>i</a:t>
            </a:r>
            <a:r>
              <a:rPr lang="en-GB" altLang="tr-TR" dirty="0"/>
              <a:t>,</a:t>
            </a:r>
            <a:r>
              <a:rPr lang="tr-TR" altLang="tr-TR" i="1" dirty="0"/>
              <a:t>j</a:t>
            </a:r>
            <a:r>
              <a:rPr lang="en-GB" altLang="tr-TR" dirty="0"/>
              <a:t>)  -- </a:t>
            </a:r>
            <a:r>
              <a:rPr lang="tr-TR" altLang="tr-TR" dirty="0"/>
              <a:t>i</a:t>
            </a:r>
            <a:r>
              <a:rPr lang="en-GB" altLang="tr-TR" dirty="0"/>
              <a:t>.e. the shorter </a:t>
            </a:r>
          </a:p>
          <a:p>
            <a:pPr eaLnBrk="1" hangingPunct="1"/>
            <a:r>
              <a:rPr lang="en-GB" altLang="tr-TR" dirty="0"/>
              <a:t>   the distance, the higher the heuristic value.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tr-TR" dirty="0"/>
              <a:t>                 </a:t>
            </a:r>
            <a:r>
              <a:rPr lang="en-GB" altLang="tr-TR" dirty="0">
                <a:solidFill>
                  <a:schemeClr val="accent2"/>
                </a:solidFill>
              </a:rPr>
              <a:t>is the probability that ant  </a:t>
            </a:r>
            <a:r>
              <a:rPr lang="en-GB" altLang="tr-TR" i="1" dirty="0">
                <a:solidFill>
                  <a:schemeClr val="accent2"/>
                </a:solidFill>
              </a:rPr>
              <a:t>k </a:t>
            </a:r>
            <a:r>
              <a:rPr lang="en-GB" altLang="tr-TR" dirty="0">
                <a:solidFill>
                  <a:schemeClr val="accent2"/>
                </a:solidFill>
              </a:rPr>
              <a:t>will choose the link that goes</a:t>
            </a:r>
          </a:p>
          <a:p>
            <a:pPr eaLnBrk="1" hangingPunct="1"/>
            <a:r>
              <a:rPr lang="en-GB" altLang="tr-TR" dirty="0">
                <a:solidFill>
                  <a:schemeClr val="accent2"/>
                </a:solidFill>
              </a:rPr>
              <a:t>           from </a:t>
            </a:r>
            <a:r>
              <a:rPr lang="tr-TR" altLang="tr-TR" i="1" dirty="0">
                <a:solidFill>
                  <a:schemeClr val="accent2"/>
                </a:solidFill>
              </a:rPr>
              <a:t>i</a:t>
            </a:r>
            <a:r>
              <a:rPr lang="en-GB" altLang="tr-TR" dirty="0">
                <a:solidFill>
                  <a:schemeClr val="accent2"/>
                </a:solidFill>
              </a:rPr>
              <a:t> to </a:t>
            </a:r>
            <a:r>
              <a:rPr lang="tr-TR" altLang="tr-TR" i="1" dirty="0">
                <a:solidFill>
                  <a:schemeClr val="accent2"/>
                </a:solidFill>
              </a:rPr>
              <a:t>j</a:t>
            </a:r>
            <a:endParaRPr lang="en-GB" altLang="tr-TR" i="1" dirty="0">
              <a:solidFill>
                <a:schemeClr val="accent2"/>
              </a:solidFill>
            </a:endParaRPr>
          </a:p>
          <a:p>
            <a:pPr eaLnBrk="1" hangingPunct="1"/>
            <a:r>
              <a:rPr lang="en-GB" altLang="tr-TR" dirty="0"/>
              <a:t> </a:t>
            </a:r>
            <a:endParaRPr lang="en-GB" altLang="tr-TR" i="1" dirty="0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324456"/>
              </p:ext>
            </p:extLst>
          </p:nvPr>
        </p:nvGraphicFramePr>
        <p:xfrm>
          <a:off x="457200" y="2955925"/>
          <a:ext cx="142398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000" imgH="228600" progId="Equation.3">
                  <p:embed/>
                </p:oleObj>
              </mc:Choice>
              <mc:Fallback>
                <p:oleObj name="Equation" r:id="rId2" imgW="4950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55925"/>
                        <a:ext cx="1423988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85800" y="4419600"/>
            <a:ext cx="779207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latin typeface="Arial" pitchFamily="34" charset="0"/>
                <a:ea typeface="PMingLiU" pitchFamily="18" charset="-120"/>
              </a:rPr>
              <a:t>State Transition Probability</a:t>
            </a:r>
            <a:r>
              <a:rPr lang="en-GB" altLang="tr-TR" dirty="0"/>
              <a:t>:</a:t>
            </a:r>
          </a:p>
          <a:p>
            <a:pPr eaLnBrk="1" hangingPunct="1"/>
            <a:endParaRPr lang="en-GB" altLang="tr-TR" dirty="0"/>
          </a:p>
          <a:p>
            <a:pPr eaLnBrk="1" hangingPunct="1"/>
            <a:endParaRPr lang="en-GB" altLang="tr-TR" dirty="0"/>
          </a:p>
          <a:p>
            <a:pPr eaLnBrk="1" hangingPunct="1"/>
            <a:endParaRPr lang="en-GB" altLang="tr-TR" dirty="0"/>
          </a:p>
          <a:p>
            <a:pPr eaLnBrk="1" hangingPunct="1"/>
            <a:r>
              <a:rPr lang="en-GB" altLang="tr-TR" dirty="0"/>
              <a:t>Where our ant is at city </a:t>
            </a:r>
            <a:r>
              <a:rPr lang="tr-TR" altLang="tr-TR" i="1" dirty="0"/>
              <a:t>i</a:t>
            </a:r>
            <a:r>
              <a:rPr lang="en-GB" altLang="tr-TR" i="1" dirty="0"/>
              <a:t>, </a:t>
            </a:r>
            <a:r>
              <a:rPr lang="en-GB" altLang="tr-TR" dirty="0"/>
              <a:t>and </a:t>
            </a:r>
            <a:r>
              <a:rPr lang="tr-TR" altLang="tr-TR" i="1" dirty="0"/>
              <a:t>j</a:t>
            </a:r>
            <a:r>
              <a:rPr lang="en-GB" altLang="tr-TR" i="1" dirty="0"/>
              <a:t> </a:t>
            </a:r>
            <a:r>
              <a:rPr lang="en-GB" altLang="tr-TR" dirty="0"/>
              <a:t>is a city as yet unvisited on its</a:t>
            </a:r>
          </a:p>
          <a:p>
            <a:pPr eaLnBrk="1" hangingPunct="1"/>
            <a:r>
              <a:rPr lang="en-GB" altLang="tr-TR" dirty="0"/>
              <a:t>tour, and the summation is over all of </a:t>
            </a:r>
            <a:r>
              <a:rPr lang="en-GB" altLang="tr-TR" i="1" dirty="0"/>
              <a:t>k</a:t>
            </a:r>
            <a:r>
              <a:rPr lang="en-GB" altLang="tr-TR" dirty="0"/>
              <a:t>’s unvisited cities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157165"/>
              </p:ext>
            </p:extLst>
          </p:nvPr>
        </p:nvGraphicFramePr>
        <p:xfrm>
          <a:off x="100013" y="1052513"/>
          <a:ext cx="41751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41200" progId="Equation.3">
                  <p:embed/>
                </p:oleObj>
              </mc:Choice>
              <mc:Fallback>
                <p:oleObj name="Equation" r:id="rId4" imgW="16488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1052513"/>
                        <a:ext cx="417512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3846"/>
              </p:ext>
            </p:extLst>
          </p:nvPr>
        </p:nvGraphicFramePr>
        <p:xfrm>
          <a:off x="180975" y="1844675"/>
          <a:ext cx="336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480" imgH="241200" progId="Equation.3">
                  <p:embed/>
                </p:oleObj>
              </mc:Choice>
              <mc:Fallback>
                <p:oleObj name="Equation" r:id="rId6" imgW="17748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844675"/>
                        <a:ext cx="3365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383580"/>
              </p:ext>
            </p:extLst>
          </p:nvPr>
        </p:nvGraphicFramePr>
        <p:xfrm>
          <a:off x="5821363" y="5500688"/>
          <a:ext cx="292576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520" imgH="126720" progId="Equation.3">
                  <p:embed/>
                </p:oleObj>
              </mc:Choice>
              <mc:Fallback>
                <p:oleObj name="Equation" r:id="rId8" imgW="812520" imgH="126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21363" y="5500688"/>
                        <a:ext cx="2925762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945719"/>
              </p:ext>
            </p:extLst>
          </p:nvPr>
        </p:nvGraphicFramePr>
        <p:xfrm>
          <a:off x="5900738" y="4264025"/>
          <a:ext cx="277495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07880" imgH="571320" progId="Equation.3">
                  <p:embed/>
                </p:oleObj>
              </mc:Choice>
              <mc:Fallback>
                <p:oleObj name="Equation" r:id="rId10" imgW="1307880" imgH="5713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0738" y="4264025"/>
                        <a:ext cx="2774950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tr-TR" sz="4800" dirty="0"/>
              <a:t>Global pheromone update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543992" y="1208087"/>
            <a:ext cx="8626475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tr-TR" i="1" dirty="0">
                <a:solidFill>
                  <a:schemeClr val="accent2"/>
                </a:solidFill>
              </a:rPr>
              <a:t>           </a:t>
            </a:r>
            <a:r>
              <a:rPr lang="en-GB" altLang="tr-TR" dirty="0">
                <a:solidFill>
                  <a:schemeClr val="accent2"/>
                </a:solidFill>
              </a:rPr>
              <a:t>   is  amount of pheromone added to the (</a:t>
            </a:r>
            <a:r>
              <a:rPr lang="tr-TR" altLang="tr-TR" i="1" dirty="0">
                <a:solidFill>
                  <a:schemeClr val="accent2"/>
                </a:solidFill>
              </a:rPr>
              <a:t>i</a:t>
            </a:r>
            <a:r>
              <a:rPr lang="en-GB" altLang="tr-TR" dirty="0">
                <a:solidFill>
                  <a:schemeClr val="accent2"/>
                </a:solidFill>
              </a:rPr>
              <a:t>, </a:t>
            </a:r>
            <a:r>
              <a:rPr lang="tr-TR" altLang="tr-TR" i="1" dirty="0">
                <a:solidFill>
                  <a:schemeClr val="accent2"/>
                </a:solidFill>
              </a:rPr>
              <a:t>j</a:t>
            </a:r>
            <a:r>
              <a:rPr lang="en-GB" altLang="tr-TR" dirty="0">
                <a:solidFill>
                  <a:schemeClr val="accent2"/>
                </a:solidFill>
              </a:rPr>
              <a:t>) link by ant </a:t>
            </a:r>
            <a:r>
              <a:rPr lang="en-GB" altLang="tr-TR" i="1" dirty="0">
                <a:solidFill>
                  <a:schemeClr val="accent2"/>
                </a:solidFill>
              </a:rPr>
              <a:t>k</a:t>
            </a:r>
            <a:r>
              <a:rPr lang="en-GB" altLang="tr-TR" dirty="0">
                <a:solidFill>
                  <a:schemeClr val="accent2"/>
                </a:solidFill>
              </a:rPr>
              <a:t>.</a:t>
            </a:r>
          </a:p>
          <a:p>
            <a:pPr eaLnBrk="1" hangingPunct="1"/>
            <a:endParaRPr lang="en-GB" altLang="tr-TR" dirty="0">
              <a:solidFill>
                <a:schemeClr val="accent2"/>
              </a:solidFill>
            </a:endParaRPr>
          </a:p>
          <a:p>
            <a:pPr eaLnBrk="1" hangingPunct="1"/>
            <a:r>
              <a:rPr lang="tr-TR" altLang="tr-TR" i="1" dirty="0">
                <a:solidFill>
                  <a:schemeClr val="accent2"/>
                </a:solidFill>
              </a:rPr>
              <a:t>NA</a:t>
            </a:r>
            <a:r>
              <a:rPr lang="en-GB" altLang="tr-TR" i="1" dirty="0">
                <a:solidFill>
                  <a:schemeClr val="accent2"/>
                </a:solidFill>
              </a:rPr>
              <a:t>           </a:t>
            </a:r>
            <a:r>
              <a:rPr lang="en-GB" altLang="tr-TR" dirty="0">
                <a:solidFill>
                  <a:schemeClr val="accent2"/>
                </a:solidFill>
              </a:rPr>
              <a:t>is the number of ants</a:t>
            </a:r>
          </a:p>
          <a:p>
            <a:pPr eaLnBrk="1" hangingPunct="1"/>
            <a:endParaRPr lang="en-GB" altLang="tr-TR" dirty="0">
              <a:solidFill>
                <a:schemeClr val="accent2"/>
              </a:solidFill>
            </a:endParaRPr>
          </a:p>
          <a:p>
            <a:pPr eaLnBrk="1" hangingPunct="1"/>
            <a:r>
              <a:rPr lang="en-GB" altLang="tr-TR" dirty="0">
                <a:solidFill>
                  <a:schemeClr val="accent2"/>
                </a:solidFill>
              </a:rPr>
              <a:t>              is a parameter called the pheromone decay rate.</a:t>
            </a:r>
          </a:p>
          <a:p>
            <a:pPr eaLnBrk="1" hangingPunct="1"/>
            <a:endParaRPr lang="en-GB" altLang="tr-TR" i="1" dirty="0">
              <a:solidFill>
                <a:schemeClr val="accent2"/>
              </a:solidFill>
            </a:endParaRPr>
          </a:p>
          <a:p>
            <a:pPr eaLnBrk="1" hangingPunct="1"/>
            <a:r>
              <a:rPr lang="en-GB" altLang="tr-TR" i="1" dirty="0">
                <a:solidFill>
                  <a:schemeClr val="accent2"/>
                </a:solidFill>
              </a:rPr>
              <a:t> </a:t>
            </a:r>
            <a:r>
              <a:rPr lang="en-GB" altLang="tr-TR" i="1" dirty="0" err="1">
                <a:solidFill>
                  <a:schemeClr val="accent2"/>
                </a:solidFill>
              </a:rPr>
              <a:t>L</a:t>
            </a:r>
            <a:r>
              <a:rPr lang="en-GB" altLang="tr-TR" i="1" baseline="-25000" dirty="0" err="1">
                <a:solidFill>
                  <a:schemeClr val="accent2"/>
                </a:solidFill>
              </a:rPr>
              <a:t>k</a:t>
            </a:r>
            <a:r>
              <a:rPr lang="en-GB" altLang="tr-TR" i="1" baseline="-25000" dirty="0">
                <a:solidFill>
                  <a:schemeClr val="accent2"/>
                </a:solidFill>
              </a:rPr>
              <a:t>             </a:t>
            </a:r>
            <a:r>
              <a:rPr lang="en-GB" altLang="tr-TR" i="1" dirty="0">
                <a:solidFill>
                  <a:schemeClr val="accent2"/>
                </a:solidFill>
              </a:rPr>
              <a:t> </a:t>
            </a:r>
            <a:r>
              <a:rPr lang="en-GB" altLang="tr-TR" dirty="0">
                <a:solidFill>
                  <a:schemeClr val="accent2"/>
                </a:solidFill>
              </a:rPr>
              <a:t>is the length of the tour completed by ant </a:t>
            </a:r>
            <a:r>
              <a:rPr lang="en-GB" altLang="tr-TR" i="1" dirty="0">
                <a:solidFill>
                  <a:schemeClr val="accent2"/>
                </a:solidFill>
              </a:rPr>
              <a:t>k</a:t>
            </a:r>
            <a:endParaRPr lang="en-GB" altLang="tr-TR" dirty="0">
              <a:solidFill>
                <a:schemeClr val="accent2"/>
              </a:solidFill>
            </a:endParaRPr>
          </a:p>
          <a:p>
            <a:pPr eaLnBrk="1" hangingPunct="1"/>
            <a:endParaRPr lang="en-GB" altLang="tr-TR" i="1" baseline="-25000" dirty="0">
              <a:solidFill>
                <a:schemeClr val="accent2"/>
              </a:solidFill>
            </a:endParaRPr>
          </a:p>
          <a:p>
            <a:pPr eaLnBrk="1" hangingPunct="1"/>
            <a:r>
              <a:rPr lang="tr-TR" altLang="tr-TR" i="1" dirty="0">
                <a:solidFill>
                  <a:schemeClr val="accent2"/>
                </a:solidFill>
              </a:rPr>
              <a:t>        </a:t>
            </a:r>
            <a:r>
              <a:rPr lang="en-GB" altLang="tr-TR" dirty="0">
                <a:solidFill>
                  <a:schemeClr val="accent2"/>
                </a:solidFill>
              </a:rPr>
              <a:t>   at the next iteration becomes: </a:t>
            </a:r>
            <a:endParaRPr lang="en-GB" altLang="tr-TR" i="1" dirty="0">
              <a:solidFill>
                <a:schemeClr val="accent2"/>
              </a:solidFill>
            </a:endParaRPr>
          </a:p>
          <a:p>
            <a:pPr eaLnBrk="1" hangingPunct="1"/>
            <a:r>
              <a:rPr lang="en-GB" altLang="tr-TR" dirty="0"/>
              <a:t> </a:t>
            </a:r>
            <a:endParaRPr lang="en-GB" altLang="tr-TR" i="1" dirty="0"/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702990" y="4830762"/>
            <a:ext cx="1071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 dirty="0"/>
              <a:t> </a:t>
            </a:r>
          </a:p>
          <a:p>
            <a:pPr eaLnBrk="1" hangingPunct="1"/>
            <a:r>
              <a:rPr lang="en-GB" altLang="tr-TR" dirty="0"/>
              <a:t>Where 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533400" y="2676525"/>
          <a:ext cx="4572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39680" progId="Equation.3">
                  <p:embed/>
                </p:oleObj>
              </mc:Choice>
              <mc:Fallback>
                <p:oleObj name="Equation" r:id="rId2" imgW="126720" imgH="1396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76525"/>
                        <a:ext cx="4572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395288" y="1196975"/>
            <a:ext cx="1152525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941163"/>
              </p:ext>
            </p:extLst>
          </p:nvPr>
        </p:nvGraphicFramePr>
        <p:xfrm>
          <a:off x="3851920" y="4870628"/>
          <a:ext cx="3157537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431640" progId="Equation.3">
                  <p:embed/>
                </p:oleObj>
              </mc:Choice>
              <mc:Fallback>
                <p:oleObj name="Equation" r:id="rId4" imgW="133344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870628"/>
                        <a:ext cx="3157537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57557"/>
              </p:ext>
            </p:extLst>
          </p:nvPr>
        </p:nvGraphicFramePr>
        <p:xfrm>
          <a:off x="2231653" y="6046787"/>
          <a:ext cx="14573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6641" imgH="253890" progId="Equation.3">
                  <p:embed/>
                </p:oleObj>
              </mc:Choice>
              <mc:Fallback>
                <p:oleObj name="Equation" r:id="rId6" imgW="596641" imgH="25389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653" y="6046787"/>
                        <a:ext cx="14573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665306"/>
              </p:ext>
            </p:extLst>
          </p:nvPr>
        </p:nvGraphicFramePr>
        <p:xfrm>
          <a:off x="3923928" y="5894387"/>
          <a:ext cx="14478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660113" imgH="444307" progId="Equation.3">
                  <p:embed/>
                </p:oleObj>
              </mc:Choice>
              <mc:Fallback>
                <p:oleObj r:id="rId8" imgW="660113" imgH="444307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5894387"/>
                        <a:ext cx="1447800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443453"/>
              </p:ext>
            </p:extLst>
          </p:nvPr>
        </p:nvGraphicFramePr>
        <p:xfrm>
          <a:off x="5613028" y="5856287"/>
          <a:ext cx="17272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63225" imgH="431613" progId="Equation.3">
                  <p:embed/>
                </p:oleObj>
              </mc:Choice>
              <mc:Fallback>
                <p:oleObj name="Equation" r:id="rId10" imgW="863225" imgH="431613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028" y="5856287"/>
                        <a:ext cx="17272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466525"/>
              </p:ext>
            </p:extLst>
          </p:nvPr>
        </p:nvGraphicFramePr>
        <p:xfrm>
          <a:off x="543992" y="1127082"/>
          <a:ext cx="722114" cy="62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91960" imgH="253800" progId="Equation.3">
                  <p:embed/>
                </p:oleObj>
              </mc:Choice>
              <mc:Fallback>
                <p:oleObj name="Equation" r:id="rId12" imgW="2919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3992" y="1127082"/>
                        <a:ext cx="722114" cy="62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159370"/>
              </p:ext>
            </p:extLst>
          </p:nvPr>
        </p:nvGraphicFramePr>
        <p:xfrm>
          <a:off x="685800" y="4005263"/>
          <a:ext cx="4397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480" imgH="253800" progId="Equation.3">
                  <p:embed/>
                </p:oleObj>
              </mc:Choice>
              <mc:Fallback>
                <p:oleObj name="Equation" r:id="rId14" imgW="1774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005263"/>
                        <a:ext cx="43973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652120" y="3717032"/>
            <a:ext cx="3429744" cy="1308822"/>
            <a:chOff x="5652120" y="3717032"/>
            <a:chExt cx="3429744" cy="1308822"/>
          </a:xfrm>
        </p:grpSpPr>
        <p:sp>
          <p:nvSpPr>
            <p:cNvPr id="9" name="Cloud Callout 8"/>
            <p:cNvSpPr/>
            <p:nvPr/>
          </p:nvSpPr>
          <p:spPr>
            <a:xfrm>
              <a:off x="5652120" y="3717032"/>
              <a:ext cx="3168352" cy="864096"/>
            </a:xfrm>
            <a:prstGeom prst="cloudCallout">
              <a:avLst>
                <a:gd name="adj1" fmla="val -57104"/>
                <a:gd name="adj2" fmla="val 839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Pheromone evaporation</a:t>
              </a:r>
            </a:p>
          </p:txBody>
        </p:sp>
        <p:pic>
          <p:nvPicPr>
            <p:cNvPr id="17" name="Picture 5" descr="Equation3_3"/>
            <p:cNvPicPr>
              <a:picLocks noGrp="1" noChangeAspect="1" noChangeArrowheads="1"/>
            </p:cNvPicPr>
            <p:nvPr>
              <p:ph sz="half" idx="2"/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660232" y="4533106"/>
              <a:ext cx="2421632" cy="492748"/>
            </a:xfr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8"/>
          <p:cNvSpPr>
            <a:spLocks noChangeArrowheads="1"/>
          </p:cNvSpPr>
          <p:nvPr/>
        </p:nvSpPr>
        <p:spPr bwMode="auto">
          <a:xfrm>
            <a:off x="4406900" y="95250"/>
            <a:ext cx="17526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/>
              <a:t>Generate initial ants</a:t>
            </a:r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4406900" y="1676400"/>
            <a:ext cx="17526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/>
              <a:t>Assess the quality of the</a:t>
            </a:r>
          </a:p>
          <a:p>
            <a:pPr algn="ctr"/>
            <a:r>
              <a:rPr lang="en-US" altLang="en-US" sz="1200"/>
              <a:t>ant tours</a:t>
            </a:r>
          </a:p>
        </p:txBody>
      </p:sp>
      <p:sp>
        <p:nvSpPr>
          <p:cNvPr id="7" name="Rectangle 60"/>
          <p:cNvSpPr>
            <a:spLocks noChangeArrowheads="1"/>
          </p:cNvSpPr>
          <p:nvPr/>
        </p:nvSpPr>
        <p:spPr bwMode="auto">
          <a:xfrm>
            <a:off x="4406900" y="885825"/>
            <a:ext cx="17526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/>
              <a:t>For all ants, </a:t>
            </a:r>
          </a:p>
          <a:p>
            <a:pPr algn="ctr"/>
            <a:r>
              <a:rPr lang="en-US" altLang="en-US" sz="1200"/>
              <a:t>develop an ant tour</a:t>
            </a: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 rot="2700000">
            <a:off x="4822825" y="3441700"/>
            <a:ext cx="9144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" name="Rectangle 62"/>
          <p:cNvSpPr>
            <a:spLocks noChangeArrowheads="1"/>
          </p:cNvSpPr>
          <p:nvPr/>
        </p:nvSpPr>
        <p:spPr bwMode="auto">
          <a:xfrm>
            <a:off x="4410075" y="6172200"/>
            <a:ext cx="17526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/>
              <a:t>Stop and report</a:t>
            </a:r>
          </a:p>
          <a:p>
            <a:pPr algn="ctr"/>
            <a:r>
              <a:rPr lang="en-US" altLang="en-US" sz="1200"/>
              <a:t>the best solution</a:t>
            </a:r>
          </a:p>
          <a:p>
            <a:pPr algn="ctr"/>
            <a:r>
              <a:rPr lang="en-US" altLang="en-US" sz="1200"/>
              <a:t>found during search</a:t>
            </a:r>
          </a:p>
        </p:txBody>
      </p:sp>
      <p:sp>
        <p:nvSpPr>
          <p:cNvPr id="10" name="Text Box 63"/>
          <p:cNvSpPr txBox="1">
            <a:spLocks noChangeArrowheads="1"/>
          </p:cNvSpPr>
          <p:nvPr/>
        </p:nvSpPr>
        <p:spPr bwMode="auto">
          <a:xfrm>
            <a:off x="4721225" y="3467100"/>
            <a:ext cx="11652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/>
              <a:t>      Has the </a:t>
            </a:r>
          </a:p>
          <a:p>
            <a:r>
              <a:rPr lang="en-US" altLang="en-US" sz="1200"/>
              <a:t>  best solution</a:t>
            </a:r>
          </a:p>
          <a:p>
            <a:r>
              <a:rPr lang="en-US" altLang="en-US" sz="1200"/>
              <a:t>been improved?</a:t>
            </a:r>
          </a:p>
        </p:txBody>
      </p:sp>
      <p:sp>
        <p:nvSpPr>
          <p:cNvPr id="11" name="Rectangle 64"/>
          <p:cNvSpPr>
            <a:spLocks noChangeArrowheads="1"/>
          </p:cNvSpPr>
          <p:nvPr/>
        </p:nvSpPr>
        <p:spPr bwMode="auto">
          <a:xfrm rot="2700000">
            <a:off x="4838700" y="4902200"/>
            <a:ext cx="9144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Text Box 65"/>
          <p:cNvSpPr txBox="1">
            <a:spLocks noChangeArrowheads="1"/>
          </p:cNvSpPr>
          <p:nvPr/>
        </p:nvSpPr>
        <p:spPr bwMode="auto">
          <a:xfrm>
            <a:off x="4841875" y="4927600"/>
            <a:ext cx="9239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/>
              <a:t>  Have we </a:t>
            </a:r>
          </a:p>
          <a:p>
            <a:r>
              <a:rPr lang="en-US" altLang="en-US" sz="1200"/>
              <a:t>reached the </a:t>
            </a:r>
          </a:p>
          <a:p>
            <a:r>
              <a:rPr lang="en-US" altLang="en-US" sz="1200"/>
              <a:t>  stopping</a:t>
            </a:r>
          </a:p>
          <a:p>
            <a:r>
              <a:rPr lang="en-US" altLang="en-US" sz="1200"/>
              <a:t>  criteria?</a:t>
            </a:r>
          </a:p>
        </p:txBody>
      </p:sp>
      <p:sp>
        <p:nvSpPr>
          <p:cNvPr id="13" name="Line 66"/>
          <p:cNvSpPr>
            <a:spLocks noChangeShapeType="1"/>
          </p:cNvSpPr>
          <p:nvPr/>
        </p:nvSpPr>
        <p:spPr bwMode="auto">
          <a:xfrm>
            <a:off x="5280025" y="704850"/>
            <a:ext cx="0" cy="182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67"/>
          <p:cNvSpPr>
            <a:spLocks noChangeShapeType="1"/>
          </p:cNvSpPr>
          <p:nvPr/>
        </p:nvSpPr>
        <p:spPr bwMode="auto">
          <a:xfrm>
            <a:off x="5284788" y="1495425"/>
            <a:ext cx="0" cy="182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68"/>
          <p:cNvSpPr>
            <a:spLocks noChangeShapeType="1"/>
          </p:cNvSpPr>
          <p:nvPr/>
        </p:nvSpPr>
        <p:spPr bwMode="auto">
          <a:xfrm>
            <a:off x="5284788" y="2284413"/>
            <a:ext cx="0" cy="182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69"/>
          <p:cNvSpPr txBox="1">
            <a:spLocks noChangeArrowheads="1"/>
          </p:cNvSpPr>
          <p:nvPr/>
        </p:nvSpPr>
        <p:spPr bwMode="auto">
          <a:xfrm>
            <a:off x="4318000" y="5110163"/>
            <a:ext cx="369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/>
              <a:t>No</a:t>
            </a:r>
          </a:p>
        </p:txBody>
      </p:sp>
      <p:sp>
        <p:nvSpPr>
          <p:cNvPr id="17" name="Line 70"/>
          <p:cNvSpPr>
            <a:spLocks noChangeShapeType="1"/>
          </p:cNvSpPr>
          <p:nvPr/>
        </p:nvSpPr>
        <p:spPr bwMode="auto">
          <a:xfrm>
            <a:off x="2968625" y="414655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71"/>
          <p:cNvSpPr>
            <a:spLocks noChangeShapeType="1"/>
          </p:cNvSpPr>
          <p:nvPr/>
        </p:nvSpPr>
        <p:spPr bwMode="auto">
          <a:xfrm>
            <a:off x="5934075" y="3916363"/>
            <a:ext cx="401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72"/>
          <p:cNvSpPr>
            <a:spLocks noChangeArrowheads="1"/>
          </p:cNvSpPr>
          <p:nvPr/>
        </p:nvSpPr>
        <p:spPr bwMode="auto">
          <a:xfrm>
            <a:off x="6324600" y="3606800"/>
            <a:ext cx="17526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/>
              <a:t>Save best solution</a:t>
            </a:r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830888" y="3670300"/>
            <a:ext cx="420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/>
              <a:t>Yes</a:t>
            </a:r>
          </a:p>
        </p:txBody>
      </p:sp>
      <p:sp>
        <p:nvSpPr>
          <p:cNvPr id="21" name="Line 74"/>
          <p:cNvSpPr>
            <a:spLocks noChangeShapeType="1"/>
          </p:cNvSpPr>
          <p:nvPr/>
        </p:nvSpPr>
        <p:spPr bwMode="auto">
          <a:xfrm flipH="1">
            <a:off x="5943600" y="5359400"/>
            <a:ext cx="1262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75"/>
          <p:cNvSpPr>
            <a:spLocks noChangeShapeType="1"/>
          </p:cNvSpPr>
          <p:nvPr/>
        </p:nvSpPr>
        <p:spPr bwMode="auto">
          <a:xfrm flipH="1" flipV="1">
            <a:off x="7200900" y="42291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76"/>
          <p:cNvSpPr>
            <a:spLocks noChangeShapeType="1"/>
          </p:cNvSpPr>
          <p:nvPr/>
        </p:nvSpPr>
        <p:spPr bwMode="auto">
          <a:xfrm flipV="1">
            <a:off x="2971800" y="11430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77"/>
          <p:cNvSpPr>
            <a:spLocks noChangeArrowheads="1"/>
          </p:cNvSpPr>
          <p:nvPr/>
        </p:nvSpPr>
        <p:spPr bwMode="auto">
          <a:xfrm>
            <a:off x="4406900" y="2468563"/>
            <a:ext cx="17526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/>
              <a:t>Change probabilities of</a:t>
            </a:r>
          </a:p>
          <a:p>
            <a:pPr algn="ctr"/>
            <a:r>
              <a:rPr lang="en-US" altLang="en-US" sz="1200"/>
              <a:t>pieces of each </a:t>
            </a:r>
          </a:p>
          <a:p>
            <a:pPr algn="ctr"/>
            <a:r>
              <a:rPr lang="en-US" altLang="en-US" sz="1200"/>
              <a:t>potential tour</a:t>
            </a:r>
          </a:p>
        </p:txBody>
      </p:sp>
      <p:sp>
        <p:nvSpPr>
          <p:cNvPr id="25" name="Line 78"/>
          <p:cNvSpPr>
            <a:spLocks noChangeShapeType="1"/>
          </p:cNvSpPr>
          <p:nvPr/>
        </p:nvSpPr>
        <p:spPr bwMode="auto">
          <a:xfrm>
            <a:off x="5276850" y="3081338"/>
            <a:ext cx="0" cy="182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79"/>
          <p:cNvSpPr>
            <a:spLocks noChangeShapeType="1"/>
          </p:cNvSpPr>
          <p:nvPr/>
        </p:nvSpPr>
        <p:spPr bwMode="auto">
          <a:xfrm flipV="1">
            <a:off x="2971800" y="5362575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80"/>
          <p:cNvSpPr txBox="1">
            <a:spLocks noChangeArrowheads="1"/>
          </p:cNvSpPr>
          <p:nvPr/>
        </p:nvSpPr>
        <p:spPr bwMode="auto">
          <a:xfrm>
            <a:off x="5281613" y="5930900"/>
            <a:ext cx="420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/>
              <a:t>Yes</a:t>
            </a:r>
          </a:p>
        </p:txBody>
      </p:sp>
      <p:sp>
        <p:nvSpPr>
          <p:cNvPr id="28" name="Line 81"/>
          <p:cNvSpPr>
            <a:spLocks noChangeShapeType="1"/>
          </p:cNvSpPr>
          <p:nvPr/>
        </p:nvSpPr>
        <p:spPr bwMode="auto">
          <a:xfrm>
            <a:off x="5283200" y="4529138"/>
            <a:ext cx="0" cy="182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82"/>
          <p:cNvSpPr txBox="1">
            <a:spLocks noChangeArrowheads="1"/>
          </p:cNvSpPr>
          <p:nvPr/>
        </p:nvSpPr>
        <p:spPr bwMode="auto">
          <a:xfrm>
            <a:off x="5294313" y="4483100"/>
            <a:ext cx="3698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/>
              <a:t>No</a:t>
            </a:r>
          </a:p>
        </p:txBody>
      </p:sp>
      <p:sp>
        <p:nvSpPr>
          <p:cNvPr id="30" name="Line 83"/>
          <p:cNvSpPr>
            <a:spLocks noChangeShapeType="1"/>
          </p:cNvSpPr>
          <p:nvPr/>
        </p:nvSpPr>
        <p:spPr bwMode="auto">
          <a:xfrm>
            <a:off x="5283200" y="5989638"/>
            <a:ext cx="0" cy="182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85"/>
          <p:cNvSpPr txBox="1">
            <a:spLocks noChangeArrowheads="1"/>
          </p:cNvSpPr>
          <p:nvPr/>
        </p:nvSpPr>
        <p:spPr bwMode="auto">
          <a:xfrm>
            <a:off x="1141413" y="1141413"/>
            <a:ext cx="157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Basic Process</a:t>
            </a:r>
          </a:p>
        </p:txBody>
      </p:sp>
      <p:sp>
        <p:nvSpPr>
          <p:cNvPr id="32" name="Text Box 86"/>
          <p:cNvSpPr txBox="1">
            <a:spLocks noChangeArrowheads="1"/>
          </p:cNvSpPr>
          <p:nvPr/>
        </p:nvSpPr>
        <p:spPr bwMode="auto">
          <a:xfrm>
            <a:off x="1143000" y="455613"/>
            <a:ext cx="2614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Ant Colony Optimization </a:t>
            </a:r>
          </a:p>
        </p:txBody>
      </p:sp>
      <p:sp>
        <p:nvSpPr>
          <p:cNvPr id="33" name="Rectangle 88"/>
          <p:cNvSpPr>
            <a:spLocks noChangeArrowheads="1"/>
          </p:cNvSpPr>
          <p:nvPr/>
        </p:nvSpPr>
        <p:spPr bwMode="auto">
          <a:xfrm>
            <a:off x="2089150" y="3589338"/>
            <a:ext cx="17526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/>
              <a:t>Update pheromone levels </a:t>
            </a:r>
          </a:p>
        </p:txBody>
      </p:sp>
      <p:sp>
        <p:nvSpPr>
          <p:cNvPr id="34" name="Line 89"/>
          <p:cNvSpPr>
            <a:spLocks noChangeShapeType="1"/>
          </p:cNvSpPr>
          <p:nvPr/>
        </p:nvSpPr>
        <p:spPr bwMode="auto">
          <a:xfrm>
            <a:off x="2971800" y="1143000"/>
            <a:ext cx="0" cy="2443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165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8C9ACD6-92DD-F110-0062-2A4B0F05D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6767FF"/>
                </a:solidFill>
              </a:rPr>
              <a:t>A </a:t>
            </a:r>
            <a:r>
              <a:rPr lang="en-US" sz="3200" dirty="0">
                <a:solidFill>
                  <a:srgbClr val="6767FF"/>
                </a:solidFill>
              </a:rPr>
              <a:t>simple</a:t>
            </a:r>
            <a:r>
              <a:rPr lang="en-US" sz="2800" dirty="0">
                <a:solidFill>
                  <a:srgbClr val="6767FF"/>
                </a:solidFill>
              </a:rPr>
              <a:t> TSP example</a:t>
            </a:r>
          </a:p>
        </p:txBody>
      </p:sp>
      <p:pic>
        <p:nvPicPr>
          <p:cNvPr id="6" name="Picture 5" descr="A screenshot of a computer game&#10;&#10;AI-generated content may be incorrect.">
            <a:extLst>
              <a:ext uri="{FF2B5EF4-FFF2-40B4-BE49-F238E27FC236}">
                <a16:creationId xmlns:a16="http://schemas.microsoft.com/office/drawing/2014/main" id="{6C12A61D-4084-096E-52B2-6DAD253A9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340768"/>
            <a:ext cx="5731510" cy="352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60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7772400" cy="609600"/>
          </a:xfrm>
        </p:spPr>
        <p:txBody>
          <a:bodyPr/>
          <a:lstStyle/>
          <a:p>
            <a:r>
              <a:rPr lang="en-US" dirty="0"/>
              <a:t>Two Common SI Algorithms</a:t>
            </a:r>
            <a:endParaRPr lang="en-GB" altLang="tr-T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348880"/>
            <a:ext cx="8534400" cy="287883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dirty="0"/>
              <a:t> Inspiration from swarm intelligence has led to some highly successful optimisation algorithms.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tr-TR" dirty="0"/>
          </a:p>
          <a:p>
            <a:pPr lvl="1" eaLnBrk="1" hangingPunct="1">
              <a:lnSpc>
                <a:spcPct val="90000"/>
              </a:lnSpc>
            </a:pPr>
            <a:r>
              <a:rPr lang="en-GB" altLang="tr-TR" sz="2400" dirty="0">
                <a:solidFill>
                  <a:srgbClr val="00B050"/>
                </a:solidFill>
              </a:rPr>
              <a:t>Ant Colony (-based) Optimisation </a:t>
            </a:r>
            <a:r>
              <a:rPr lang="en-GB" altLang="tr-TR" sz="2400" dirty="0">
                <a:solidFill>
                  <a:srgbClr val="00B0F0"/>
                </a:solidFill>
              </a:rPr>
              <a:t>– a way to solve optimisation problems based on the way that ants indirectly communicate directions to each other</a:t>
            </a:r>
            <a:r>
              <a:rPr lang="en-GB" altLang="tr-TR" sz="2400" dirty="0"/>
              <a:t>.</a:t>
            </a:r>
            <a:endParaRPr lang="tr-TR" altLang="tr-TR" sz="2400" dirty="0"/>
          </a:p>
          <a:p>
            <a:pPr lvl="1" eaLnBrk="1" hangingPunct="1">
              <a:lnSpc>
                <a:spcPct val="90000"/>
              </a:lnSpc>
            </a:pPr>
            <a:endParaRPr lang="en-GB" altLang="tr-TR" sz="2400" dirty="0"/>
          </a:p>
          <a:p>
            <a:pPr lvl="1" eaLnBrk="1" hangingPunct="1">
              <a:lnSpc>
                <a:spcPct val="90000"/>
              </a:lnSpc>
            </a:pPr>
            <a:r>
              <a:rPr lang="en-GB" altLang="tr-TR" sz="2400" dirty="0">
                <a:solidFill>
                  <a:srgbClr val="00B050"/>
                </a:solidFill>
              </a:rPr>
              <a:t>Particle Swarm Optimisation </a:t>
            </a:r>
            <a:r>
              <a:rPr lang="en-GB" altLang="tr-TR" sz="2400" dirty="0">
                <a:solidFill>
                  <a:srgbClr val="C00000"/>
                </a:solidFill>
              </a:rPr>
              <a:t>— a   different way to solve optimisation problems, based on the swarming behaviour of several kinds of organisms.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altLang="tr-TR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tr-TR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altLang="tr-TR" sz="24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36EC6AC8-C7B7-C6EB-E184-63D1F9E8F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0"/>
            <a:ext cx="6322139" cy="3673089"/>
          </a:xfrm>
          <a:prstGeom prst="rect">
            <a:avLst/>
          </a:prstGeom>
        </p:spPr>
      </p:pic>
      <p:pic>
        <p:nvPicPr>
          <p:cNvPr id="6" name="Picture 5" descr="A diagram of a triangle and a triangle with numbers and formulas&#10;&#10;AI-generated content may be incorrect.">
            <a:extLst>
              <a:ext uri="{FF2B5EF4-FFF2-40B4-BE49-F238E27FC236}">
                <a16:creationId xmlns:a16="http://schemas.microsoft.com/office/drawing/2014/main" id="{C745083E-1E8E-BB40-FA67-4795FB441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497744"/>
            <a:ext cx="490601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106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triangle and a triangle with numbers and formulas&#10;&#10;AI-generated content may be incorrect.">
            <a:extLst>
              <a:ext uri="{FF2B5EF4-FFF2-40B4-BE49-F238E27FC236}">
                <a16:creationId xmlns:a16="http://schemas.microsoft.com/office/drawing/2014/main" id="{2811A6B9-915E-CACD-D0D9-160C092A7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58" y="836713"/>
            <a:ext cx="7791766" cy="508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239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graph and a diagram of a graph&#10;&#10;AI-generated content may be incorrect.">
            <a:extLst>
              <a:ext uri="{FF2B5EF4-FFF2-40B4-BE49-F238E27FC236}">
                <a16:creationId xmlns:a16="http://schemas.microsoft.com/office/drawing/2014/main" id="{2CECFD8B-FEBD-7166-3C40-D69C3A857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6" y="692696"/>
            <a:ext cx="8831994" cy="535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372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graph&#10;&#10;AI-generated content may be incorrect.">
            <a:extLst>
              <a:ext uri="{FF2B5EF4-FFF2-40B4-BE49-F238E27FC236}">
                <a16:creationId xmlns:a16="http://schemas.microsoft.com/office/drawing/2014/main" id="{54A8B5E0-F541-3B08-F339-7CD0101E8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8" y="548680"/>
            <a:ext cx="8755364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929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graph and a diagram of a graph&#10;&#10;AI-generated content may be incorrect.">
            <a:extLst>
              <a:ext uri="{FF2B5EF4-FFF2-40B4-BE49-F238E27FC236}">
                <a16:creationId xmlns:a16="http://schemas.microsoft.com/office/drawing/2014/main" id="{382D3548-EC5C-7F9D-4AC0-14BBA0D6B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088" y="332656"/>
            <a:ext cx="9366088" cy="604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802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th equation with black text&#10;&#10;AI-generated content may be incorrect.">
            <a:extLst>
              <a:ext uri="{FF2B5EF4-FFF2-40B4-BE49-F238E27FC236}">
                <a16:creationId xmlns:a16="http://schemas.microsoft.com/office/drawing/2014/main" id="{F0E6A01F-D285-B9F5-A785-72780A9A9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28" y="404664"/>
            <a:ext cx="8629975" cy="56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468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35014A-A04A-5623-5939-4D2DCBD7F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4824536" cy="46473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E1BBC9-045F-D036-8FC9-A5CA9CA90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984" y="27610"/>
            <a:ext cx="4549020" cy="2235696"/>
          </a:xfrm>
          <a:prstGeom prst="rect">
            <a:avLst/>
          </a:prstGeom>
        </p:spPr>
      </p:pic>
      <p:pic>
        <p:nvPicPr>
          <p:cNvPr id="7" name="Picture 6" descr="A math equations and examples&#10;&#10;AI-generated content may be incorrect.">
            <a:extLst>
              <a:ext uri="{FF2B5EF4-FFF2-40B4-BE49-F238E27FC236}">
                <a16:creationId xmlns:a16="http://schemas.microsoft.com/office/drawing/2014/main" id="{917D8DB4-9EC8-6DAD-372A-4A759582B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429" y="2259588"/>
            <a:ext cx="4219575" cy="2724150"/>
          </a:xfrm>
          <a:prstGeom prst="rect">
            <a:avLst/>
          </a:prstGeom>
        </p:spPr>
      </p:pic>
      <p:pic>
        <p:nvPicPr>
          <p:cNvPr id="8" name="Picture 7" descr="A person standing next to a pie chart&#10;&#10;AI-generated content may be incorrect.">
            <a:extLst>
              <a:ext uri="{FF2B5EF4-FFF2-40B4-BE49-F238E27FC236}">
                <a16:creationId xmlns:a16="http://schemas.microsoft.com/office/drawing/2014/main" id="{DF224F93-B32D-A670-6921-3F55DE95C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5085184"/>
            <a:ext cx="16097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alculator&#10;&#10;AI-generated content may be incorrect.">
            <a:extLst>
              <a:ext uri="{FF2B5EF4-FFF2-40B4-BE49-F238E27FC236}">
                <a16:creationId xmlns:a16="http://schemas.microsoft.com/office/drawing/2014/main" id="{51C78BF5-A583-08D8-91ED-B82553CE7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3886200" cy="2933700"/>
          </a:xfrm>
          <a:prstGeom prst="rect">
            <a:avLst/>
          </a:prstGeom>
        </p:spPr>
      </p:pic>
      <p:pic>
        <p:nvPicPr>
          <p:cNvPr id="6" name="Picture 5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8C55159D-A6CF-DCB2-F256-D223C8777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583357"/>
            <a:ext cx="3657600" cy="2000250"/>
          </a:xfrm>
          <a:prstGeom prst="rect">
            <a:avLst/>
          </a:prstGeom>
        </p:spPr>
      </p:pic>
      <p:pic>
        <p:nvPicPr>
          <p:cNvPr id="7" name="Picture 6" descr="A diagram of a graph&#10;&#10;AI-generated content may be incorrect.">
            <a:extLst>
              <a:ext uri="{FF2B5EF4-FFF2-40B4-BE49-F238E27FC236}">
                <a16:creationId xmlns:a16="http://schemas.microsoft.com/office/drawing/2014/main" id="{E83007FC-AF30-E4F9-9F2F-6274953B2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429000"/>
            <a:ext cx="3819525" cy="2590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E0D72D-0709-18F3-84FC-EA23D77F7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81400"/>
            <a:ext cx="3914775" cy="2438400"/>
          </a:xfrm>
          <a:prstGeom prst="rect">
            <a:avLst/>
          </a:prstGeom>
        </p:spPr>
      </p:pic>
      <p:pic>
        <p:nvPicPr>
          <p:cNvPr id="9" name="Picture 8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BC874CBD-0105-ADC4-56FA-F30F3A939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4670" y="2138362"/>
            <a:ext cx="553466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6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6767FF"/>
                </a:solidFill>
              </a:rPr>
              <a:t>A </a:t>
            </a:r>
            <a:r>
              <a:rPr lang="en-US" sz="3200" dirty="0">
                <a:solidFill>
                  <a:srgbClr val="6767FF"/>
                </a:solidFill>
              </a:rPr>
              <a:t>simple</a:t>
            </a:r>
            <a:r>
              <a:rPr lang="en-US" sz="2800" dirty="0">
                <a:solidFill>
                  <a:srgbClr val="6767FF"/>
                </a:solidFill>
              </a:rPr>
              <a:t> TSP example</a:t>
            </a:r>
          </a:p>
        </p:txBody>
      </p:sp>
      <p:sp>
        <p:nvSpPr>
          <p:cNvPr id="41987" name="Oval 18"/>
          <p:cNvSpPr>
            <a:spLocks noChangeArrowheads="1"/>
          </p:cNvSpPr>
          <p:nvPr/>
        </p:nvSpPr>
        <p:spPr bwMode="auto">
          <a:xfrm>
            <a:off x="29718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Oval 19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Oval 23"/>
          <p:cNvSpPr>
            <a:spLocks noChangeArrowheads="1"/>
          </p:cNvSpPr>
          <p:nvPr/>
        </p:nvSpPr>
        <p:spPr bwMode="auto">
          <a:xfrm>
            <a:off x="21336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Oval 24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Oval 25"/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Text Box 26"/>
          <p:cNvSpPr txBox="1">
            <a:spLocks noChangeArrowheads="1"/>
          </p:cNvSpPr>
          <p:nvPr/>
        </p:nvSpPr>
        <p:spPr bwMode="auto">
          <a:xfrm>
            <a:off x="2955925" y="2170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41993" name="Text Box 33"/>
          <p:cNvSpPr txBox="1">
            <a:spLocks noChangeArrowheads="1"/>
          </p:cNvSpPr>
          <p:nvPr/>
        </p:nvSpPr>
        <p:spPr bwMode="auto">
          <a:xfrm>
            <a:off x="64008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41994" name="Text Box 34"/>
          <p:cNvSpPr txBox="1">
            <a:spLocks noChangeArrowheads="1"/>
          </p:cNvSpPr>
          <p:nvPr/>
        </p:nvSpPr>
        <p:spPr bwMode="auto">
          <a:xfrm>
            <a:off x="2057400" y="5181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41995" name="Text Box 35"/>
          <p:cNvSpPr txBox="1">
            <a:spLocks noChangeArrowheads="1"/>
          </p:cNvSpPr>
          <p:nvPr/>
        </p:nvSpPr>
        <p:spPr bwMode="auto">
          <a:xfrm>
            <a:off x="4572000" y="3581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41996" name="Text Box 36"/>
          <p:cNvSpPr txBox="1">
            <a:spLocks noChangeArrowheads="1"/>
          </p:cNvSpPr>
          <p:nvPr/>
        </p:nvSpPr>
        <p:spPr bwMode="auto">
          <a:xfrm>
            <a:off x="6553200" y="2286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grpSp>
        <p:nvGrpSpPr>
          <p:cNvPr id="41997" name="Group 42"/>
          <p:cNvGrpSpPr>
            <a:grpSpLocks/>
          </p:cNvGrpSpPr>
          <p:nvPr/>
        </p:nvGrpSpPr>
        <p:grpSpPr bwMode="auto">
          <a:xfrm>
            <a:off x="8001000" y="457200"/>
            <a:ext cx="914400" cy="1143000"/>
            <a:chOff x="1008" y="864"/>
            <a:chExt cx="576" cy="720"/>
          </a:xfrm>
        </p:grpSpPr>
        <p:pic>
          <p:nvPicPr>
            <p:cNvPr id="42019" name="Picture 37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20" name="Text Box 39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2021" name="Text Box 40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42022" name="Text Box 41"/>
            <p:cNvSpPr txBox="1">
              <a:spLocks noChangeArrowheads="1"/>
            </p:cNvSpPr>
            <p:nvPr/>
          </p:nvSpPr>
          <p:spPr bwMode="auto">
            <a:xfrm>
              <a:off x="1152" y="864"/>
              <a:ext cx="196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[]</a:t>
              </a:r>
            </a:p>
          </p:txBody>
        </p:sp>
      </p:grpSp>
      <p:grpSp>
        <p:nvGrpSpPr>
          <p:cNvPr id="41998" name="Group 43"/>
          <p:cNvGrpSpPr>
            <a:grpSpLocks/>
          </p:cNvGrpSpPr>
          <p:nvPr/>
        </p:nvGrpSpPr>
        <p:grpSpPr bwMode="auto">
          <a:xfrm>
            <a:off x="8137525" y="4281488"/>
            <a:ext cx="914400" cy="1143000"/>
            <a:chOff x="1008" y="864"/>
            <a:chExt cx="576" cy="720"/>
          </a:xfrm>
        </p:grpSpPr>
        <p:pic>
          <p:nvPicPr>
            <p:cNvPr id="42015" name="Picture 4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16" name="Text Box 4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2017" name="Text Box 4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4</a:t>
              </a:r>
            </a:p>
          </p:txBody>
        </p:sp>
        <p:sp>
          <p:nvSpPr>
            <p:cNvPr id="42018" name="Text Box 47"/>
            <p:cNvSpPr txBox="1">
              <a:spLocks noChangeArrowheads="1"/>
            </p:cNvSpPr>
            <p:nvPr/>
          </p:nvSpPr>
          <p:spPr bwMode="auto">
            <a:xfrm>
              <a:off x="1152" y="864"/>
              <a:ext cx="196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[]</a:t>
              </a:r>
            </a:p>
          </p:txBody>
        </p:sp>
      </p:grpSp>
      <p:grpSp>
        <p:nvGrpSpPr>
          <p:cNvPr id="41999" name="Group 48"/>
          <p:cNvGrpSpPr>
            <a:grpSpLocks/>
          </p:cNvGrpSpPr>
          <p:nvPr/>
        </p:nvGrpSpPr>
        <p:grpSpPr bwMode="auto">
          <a:xfrm>
            <a:off x="8120063" y="3028950"/>
            <a:ext cx="914400" cy="1143000"/>
            <a:chOff x="1008" y="864"/>
            <a:chExt cx="576" cy="720"/>
          </a:xfrm>
        </p:grpSpPr>
        <p:pic>
          <p:nvPicPr>
            <p:cNvPr id="42011" name="Picture 4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12" name="Text Box 5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2013" name="Text Box 5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3</a:t>
              </a:r>
            </a:p>
          </p:txBody>
        </p:sp>
        <p:sp>
          <p:nvSpPr>
            <p:cNvPr id="42014" name="Text Box 52"/>
            <p:cNvSpPr txBox="1">
              <a:spLocks noChangeArrowheads="1"/>
            </p:cNvSpPr>
            <p:nvPr/>
          </p:nvSpPr>
          <p:spPr bwMode="auto">
            <a:xfrm>
              <a:off x="1152" y="864"/>
              <a:ext cx="196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[]</a:t>
              </a:r>
            </a:p>
          </p:txBody>
        </p:sp>
      </p:grpSp>
      <p:grpSp>
        <p:nvGrpSpPr>
          <p:cNvPr id="42000" name="Group 53"/>
          <p:cNvGrpSpPr>
            <a:grpSpLocks/>
          </p:cNvGrpSpPr>
          <p:nvPr/>
        </p:nvGrpSpPr>
        <p:grpSpPr bwMode="auto">
          <a:xfrm>
            <a:off x="8040688" y="1722438"/>
            <a:ext cx="914400" cy="1143000"/>
            <a:chOff x="1008" y="864"/>
            <a:chExt cx="576" cy="720"/>
          </a:xfrm>
        </p:grpSpPr>
        <p:pic>
          <p:nvPicPr>
            <p:cNvPr id="42007" name="Picture 5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8" name="Text Box 5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2009" name="Text Box 5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2</a:t>
              </a:r>
            </a:p>
          </p:txBody>
        </p:sp>
        <p:sp>
          <p:nvSpPr>
            <p:cNvPr id="42010" name="Text Box 57"/>
            <p:cNvSpPr txBox="1">
              <a:spLocks noChangeArrowheads="1"/>
            </p:cNvSpPr>
            <p:nvPr/>
          </p:nvSpPr>
          <p:spPr bwMode="auto">
            <a:xfrm>
              <a:off x="1152" y="864"/>
              <a:ext cx="196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[]</a:t>
              </a:r>
            </a:p>
          </p:txBody>
        </p:sp>
      </p:grpSp>
      <p:grpSp>
        <p:nvGrpSpPr>
          <p:cNvPr id="42001" name="Group 58"/>
          <p:cNvGrpSpPr>
            <a:grpSpLocks/>
          </p:cNvGrpSpPr>
          <p:nvPr/>
        </p:nvGrpSpPr>
        <p:grpSpPr bwMode="auto">
          <a:xfrm>
            <a:off x="8077200" y="5562600"/>
            <a:ext cx="914400" cy="1143000"/>
            <a:chOff x="1008" y="864"/>
            <a:chExt cx="576" cy="720"/>
          </a:xfrm>
        </p:grpSpPr>
        <p:pic>
          <p:nvPicPr>
            <p:cNvPr id="42003" name="Picture 5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4" name="Text Box 6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2005" name="Text Box 6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5</a:t>
              </a:r>
            </a:p>
          </p:txBody>
        </p:sp>
        <p:sp>
          <p:nvSpPr>
            <p:cNvPr id="42006" name="Text Box 62"/>
            <p:cNvSpPr txBox="1">
              <a:spLocks noChangeArrowheads="1"/>
            </p:cNvSpPr>
            <p:nvPr/>
          </p:nvSpPr>
          <p:spPr bwMode="auto">
            <a:xfrm>
              <a:off x="1152" y="864"/>
              <a:ext cx="196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[]</a:t>
              </a:r>
            </a:p>
          </p:txBody>
        </p:sp>
      </p:grpSp>
      <p:sp>
        <p:nvSpPr>
          <p:cNvPr id="42002" name="Text Box 64"/>
          <p:cNvSpPr txBox="1">
            <a:spLocks noChangeArrowheads="1"/>
          </p:cNvSpPr>
          <p:nvPr/>
        </p:nvSpPr>
        <p:spPr bwMode="auto">
          <a:xfrm>
            <a:off x="2971800" y="6096000"/>
            <a:ext cx="373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/>
              <a:t>d</a:t>
            </a:r>
            <a:r>
              <a:rPr lang="en-US" sz="1600" b="1" baseline="-25000"/>
              <a:t>AB </a:t>
            </a:r>
            <a:r>
              <a:rPr lang="en-US" sz="1600" b="1"/>
              <a:t>=100;d</a:t>
            </a:r>
            <a:r>
              <a:rPr lang="en-US" sz="1600" b="1" baseline="-25000"/>
              <a:t>BC </a:t>
            </a:r>
            <a:r>
              <a:rPr lang="en-US" sz="1600" b="1"/>
              <a:t>= 60…;d</a:t>
            </a:r>
            <a:r>
              <a:rPr lang="en-US" sz="1600" b="1" baseline="-25000"/>
              <a:t>DE </a:t>
            </a:r>
            <a:r>
              <a:rPr lang="en-US" sz="1600" b="1"/>
              <a:t>=150</a:t>
            </a:r>
          </a:p>
        </p:txBody>
      </p:sp>
    </p:spTree>
    <p:extLst>
      <p:ext uri="{BB962C8B-B14F-4D97-AF65-F5344CB8AC3E}">
        <p14:creationId xmlns:p14="http://schemas.microsoft.com/office/powerpoint/2010/main" val="1190185622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</p:spPr>
        <p:txBody>
          <a:bodyPr/>
          <a:lstStyle/>
          <a:p>
            <a:pPr eaLnBrk="1" hangingPunct="1"/>
            <a:r>
              <a:rPr lang="en-US" sz="3200">
                <a:solidFill>
                  <a:srgbClr val="6767FF"/>
                </a:solidFill>
              </a:rPr>
              <a:t>Iteration 1</a:t>
            </a:r>
          </a:p>
        </p:txBody>
      </p:sp>
      <p:sp>
        <p:nvSpPr>
          <p:cNvPr id="43011" name="Oval 1027"/>
          <p:cNvSpPr>
            <a:spLocks noChangeArrowheads="1"/>
          </p:cNvSpPr>
          <p:nvPr/>
        </p:nvSpPr>
        <p:spPr bwMode="auto">
          <a:xfrm>
            <a:off x="29718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Oval 1028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Oval 1029"/>
          <p:cNvSpPr>
            <a:spLocks noChangeArrowheads="1"/>
          </p:cNvSpPr>
          <p:nvPr/>
        </p:nvSpPr>
        <p:spPr bwMode="auto">
          <a:xfrm>
            <a:off x="21336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Oval 1030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Oval 1031"/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Text Box 1032"/>
          <p:cNvSpPr txBox="1">
            <a:spLocks noChangeArrowheads="1"/>
          </p:cNvSpPr>
          <p:nvPr/>
        </p:nvSpPr>
        <p:spPr bwMode="auto">
          <a:xfrm>
            <a:off x="2955925" y="2170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43017" name="Text Box 1033"/>
          <p:cNvSpPr txBox="1">
            <a:spLocks noChangeArrowheads="1"/>
          </p:cNvSpPr>
          <p:nvPr/>
        </p:nvSpPr>
        <p:spPr bwMode="auto">
          <a:xfrm>
            <a:off x="64008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43018" name="Text Box 1034"/>
          <p:cNvSpPr txBox="1">
            <a:spLocks noChangeArrowheads="1"/>
          </p:cNvSpPr>
          <p:nvPr/>
        </p:nvSpPr>
        <p:spPr bwMode="auto">
          <a:xfrm>
            <a:off x="2057400" y="5181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43019" name="Text Box 1035"/>
          <p:cNvSpPr txBox="1">
            <a:spLocks noChangeArrowheads="1"/>
          </p:cNvSpPr>
          <p:nvPr/>
        </p:nvSpPr>
        <p:spPr bwMode="auto">
          <a:xfrm>
            <a:off x="4572000" y="3581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43020" name="Text Box 1036"/>
          <p:cNvSpPr txBox="1">
            <a:spLocks noChangeArrowheads="1"/>
          </p:cNvSpPr>
          <p:nvPr/>
        </p:nvSpPr>
        <p:spPr bwMode="auto">
          <a:xfrm>
            <a:off x="6553200" y="2286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grpSp>
        <p:nvGrpSpPr>
          <p:cNvPr id="43021" name="Group 1037"/>
          <p:cNvGrpSpPr>
            <a:grpSpLocks/>
          </p:cNvGrpSpPr>
          <p:nvPr/>
        </p:nvGrpSpPr>
        <p:grpSpPr bwMode="auto">
          <a:xfrm>
            <a:off x="2209800" y="1371600"/>
            <a:ext cx="914400" cy="1143000"/>
            <a:chOff x="1008" y="864"/>
            <a:chExt cx="576" cy="720"/>
          </a:xfrm>
        </p:grpSpPr>
        <p:pic>
          <p:nvPicPr>
            <p:cNvPr id="43042" name="Picture 1038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3" name="Text Box 1039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3044" name="Text Box 1040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43045" name="Text Box 1041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[A]</a:t>
              </a:r>
            </a:p>
          </p:txBody>
        </p:sp>
      </p:grpSp>
      <p:grpSp>
        <p:nvGrpSpPr>
          <p:cNvPr id="43022" name="Group 1042"/>
          <p:cNvGrpSpPr>
            <a:grpSpLocks/>
          </p:cNvGrpSpPr>
          <p:nvPr/>
        </p:nvGrpSpPr>
        <p:grpSpPr bwMode="auto">
          <a:xfrm>
            <a:off x="5562600" y="4495800"/>
            <a:ext cx="914400" cy="1143000"/>
            <a:chOff x="1008" y="864"/>
            <a:chExt cx="576" cy="720"/>
          </a:xfrm>
        </p:grpSpPr>
        <p:pic>
          <p:nvPicPr>
            <p:cNvPr id="43038" name="Picture 1043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9" name="Text Box 1044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3040" name="Text Box 1045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5</a:t>
              </a:r>
            </a:p>
          </p:txBody>
        </p:sp>
        <p:sp>
          <p:nvSpPr>
            <p:cNvPr id="43041" name="Text Box 1046"/>
            <p:cNvSpPr txBox="1">
              <a:spLocks noChangeArrowheads="1"/>
            </p:cNvSpPr>
            <p:nvPr/>
          </p:nvSpPr>
          <p:spPr bwMode="auto">
            <a:xfrm>
              <a:off x="1152" y="864"/>
              <a:ext cx="271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[E]</a:t>
              </a:r>
            </a:p>
          </p:txBody>
        </p:sp>
      </p:grpSp>
      <p:grpSp>
        <p:nvGrpSpPr>
          <p:cNvPr id="43023" name="Group 1047"/>
          <p:cNvGrpSpPr>
            <a:grpSpLocks/>
          </p:cNvGrpSpPr>
          <p:nvPr/>
        </p:nvGrpSpPr>
        <p:grpSpPr bwMode="auto">
          <a:xfrm>
            <a:off x="3810000" y="2590800"/>
            <a:ext cx="914400" cy="1143000"/>
            <a:chOff x="1008" y="864"/>
            <a:chExt cx="576" cy="720"/>
          </a:xfrm>
        </p:grpSpPr>
        <p:pic>
          <p:nvPicPr>
            <p:cNvPr id="43034" name="Picture 1048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5" name="Text Box 1049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3036" name="Text Box 1050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3</a:t>
              </a:r>
            </a:p>
          </p:txBody>
        </p:sp>
        <p:sp>
          <p:nvSpPr>
            <p:cNvPr id="43037" name="Text Box 1051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[C]</a:t>
              </a:r>
            </a:p>
          </p:txBody>
        </p:sp>
      </p:grpSp>
      <p:grpSp>
        <p:nvGrpSpPr>
          <p:cNvPr id="43024" name="Group 1052"/>
          <p:cNvGrpSpPr>
            <a:grpSpLocks/>
          </p:cNvGrpSpPr>
          <p:nvPr/>
        </p:nvGrpSpPr>
        <p:grpSpPr bwMode="auto">
          <a:xfrm>
            <a:off x="5791200" y="1295400"/>
            <a:ext cx="914400" cy="1143000"/>
            <a:chOff x="1008" y="864"/>
            <a:chExt cx="576" cy="720"/>
          </a:xfrm>
        </p:grpSpPr>
        <p:pic>
          <p:nvPicPr>
            <p:cNvPr id="43030" name="Picture 1053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1" name="Text Box 1054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3032" name="Text Box 1055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2</a:t>
              </a:r>
            </a:p>
          </p:txBody>
        </p:sp>
        <p:sp>
          <p:nvSpPr>
            <p:cNvPr id="43033" name="Text Box 1056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[B]</a:t>
              </a:r>
            </a:p>
          </p:txBody>
        </p:sp>
      </p:grpSp>
      <p:grpSp>
        <p:nvGrpSpPr>
          <p:cNvPr id="43025" name="Group 1057"/>
          <p:cNvGrpSpPr>
            <a:grpSpLocks/>
          </p:cNvGrpSpPr>
          <p:nvPr/>
        </p:nvGrpSpPr>
        <p:grpSpPr bwMode="auto">
          <a:xfrm>
            <a:off x="1219200" y="4572000"/>
            <a:ext cx="914400" cy="1143000"/>
            <a:chOff x="1008" y="864"/>
            <a:chExt cx="576" cy="720"/>
          </a:xfrm>
        </p:grpSpPr>
        <p:pic>
          <p:nvPicPr>
            <p:cNvPr id="43026" name="Picture 1058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7" name="Text Box 1059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3028" name="Text Box 1060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4</a:t>
              </a:r>
            </a:p>
          </p:txBody>
        </p:sp>
        <p:sp>
          <p:nvSpPr>
            <p:cNvPr id="43029" name="Text Box 1061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[D]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92262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077200" cy="1143000"/>
          </a:xfrm>
        </p:spPr>
        <p:txBody>
          <a:bodyPr/>
          <a:lstStyle/>
          <a:p>
            <a:pPr eaLnBrk="1" hangingPunct="1"/>
            <a:r>
              <a:rPr lang="en-GB" altLang="tr-TR" sz="4000" b="1" dirty="0"/>
              <a:t>Biologically Inspired Computation</a:t>
            </a:r>
            <a:br>
              <a:rPr lang="en-GB" altLang="tr-TR" sz="4000" b="1" dirty="0"/>
            </a:br>
            <a:br>
              <a:rPr lang="en-GB" altLang="tr-TR" sz="4000" dirty="0"/>
            </a:br>
            <a:r>
              <a:rPr lang="en-GB" altLang="tr-TR" sz="4000" dirty="0"/>
              <a:t>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981200"/>
          </a:xfrm>
        </p:spPr>
        <p:txBody>
          <a:bodyPr/>
          <a:lstStyle/>
          <a:p>
            <a:pPr eaLnBrk="1" hangingPunct="1"/>
            <a:r>
              <a:rPr lang="en-GB" altLang="tr-TR" sz="2400"/>
              <a:t> 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81000" y="3644900"/>
            <a:ext cx="8534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 sz="3600"/>
              <a:t> </a:t>
            </a:r>
          </a:p>
          <a:p>
            <a:pPr eaLnBrk="1" hangingPunct="1"/>
            <a:r>
              <a:rPr lang="en-GB" altLang="tr-TR" sz="6000" b="1"/>
              <a:t>Ant Colony Optimisation</a:t>
            </a:r>
          </a:p>
          <a:p>
            <a:pPr eaLnBrk="1" hangingPunct="1"/>
            <a:r>
              <a:rPr lang="en-GB" altLang="tr-TR"/>
              <a:t>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</p:spPr>
        <p:txBody>
          <a:bodyPr/>
          <a:lstStyle/>
          <a:p>
            <a:pPr eaLnBrk="1" hangingPunct="1"/>
            <a:r>
              <a:rPr lang="en-US" sz="3200">
                <a:solidFill>
                  <a:srgbClr val="6767FF"/>
                </a:solidFill>
              </a:rPr>
              <a:t>How to build next sub-solution?</a:t>
            </a:r>
          </a:p>
        </p:txBody>
      </p:sp>
      <p:sp>
        <p:nvSpPr>
          <p:cNvPr id="2052" name="Oval 3"/>
          <p:cNvSpPr>
            <a:spLocks noChangeArrowheads="1"/>
          </p:cNvSpPr>
          <p:nvPr/>
        </p:nvSpPr>
        <p:spPr bwMode="auto">
          <a:xfrm>
            <a:off x="29718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Oval 4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21336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Oval 6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Oval 7"/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2955925" y="2170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64008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2057400" y="5181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4572000" y="3581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6553200" y="2286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209800" y="1371600"/>
            <a:ext cx="914400" cy="1143000"/>
            <a:chOff x="1008" y="864"/>
            <a:chExt cx="576" cy="720"/>
          </a:xfrm>
        </p:grpSpPr>
        <p:pic>
          <p:nvPicPr>
            <p:cNvPr id="2087" name="Picture 60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8" name="Text Box 61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2089" name="Text Box 62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2090" name="Text Box 63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[A]</a:t>
              </a: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1828800" y="2438400"/>
            <a:ext cx="914400" cy="1143000"/>
            <a:chOff x="1008" y="864"/>
            <a:chExt cx="576" cy="720"/>
          </a:xfrm>
        </p:grpSpPr>
        <p:pic>
          <p:nvPicPr>
            <p:cNvPr id="2083" name="Picture 85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4" name="Text Box 86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2085" name="Text Box 87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2086" name="Text Box 88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[A]</a:t>
              </a: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2743200" y="4267200"/>
            <a:ext cx="914400" cy="1143000"/>
            <a:chOff x="1008" y="864"/>
            <a:chExt cx="576" cy="720"/>
          </a:xfrm>
        </p:grpSpPr>
        <p:pic>
          <p:nvPicPr>
            <p:cNvPr id="2079" name="Picture 90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0" name="Text Box 91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2081" name="Text Box 92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2082" name="Text Box 93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[A]</a:t>
              </a:r>
            </a:p>
          </p:txBody>
        </p:sp>
      </p:grpSp>
      <p:grpSp>
        <p:nvGrpSpPr>
          <p:cNvPr id="5" name="Group 94"/>
          <p:cNvGrpSpPr>
            <a:grpSpLocks/>
          </p:cNvGrpSpPr>
          <p:nvPr/>
        </p:nvGrpSpPr>
        <p:grpSpPr bwMode="auto">
          <a:xfrm>
            <a:off x="1752600" y="3352800"/>
            <a:ext cx="914400" cy="1143000"/>
            <a:chOff x="1008" y="864"/>
            <a:chExt cx="576" cy="720"/>
          </a:xfrm>
        </p:grpSpPr>
        <p:pic>
          <p:nvPicPr>
            <p:cNvPr id="2075" name="Picture 95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6" name="Text Box 96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2077" name="Text Box 97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2078" name="Text Box 98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[A]</a:t>
              </a:r>
            </a:p>
          </p:txBody>
        </p:sp>
      </p:grpSp>
      <p:grpSp>
        <p:nvGrpSpPr>
          <p:cNvPr id="6" name="Group 99"/>
          <p:cNvGrpSpPr>
            <a:grpSpLocks/>
          </p:cNvGrpSpPr>
          <p:nvPr/>
        </p:nvGrpSpPr>
        <p:grpSpPr bwMode="auto">
          <a:xfrm>
            <a:off x="2590800" y="4191000"/>
            <a:ext cx="914400" cy="1143000"/>
            <a:chOff x="1008" y="864"/>
            <a:chExt cx="576" cy="720"/>
          </a:xfrm>
        </p:grpSpPr>
        <p:pic>
          <p:nvPicPr>
            <p:cNvPr id="2071" name="Picture 100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2" name="Text Box 101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2073" name="Text Box 102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2074" name="Text Box 103"/>
            <p:cNvSpPr txBox="1">
              <a:spLocks noChangeArrowheads="1"/>
            </p:cNvSpPr>
            <p:nvPr/>
          </p:nvSpPr>
          <p:spPr bwMode="auto">
            <a:xfrm>
              <a:off x="1152" y="864"/>
              <a:ext cx="38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[A,D]</a:t>
              </a:r>
            </a:p>
          </p:txBody>
        </p:sp>
      </p:grpSp>
      <p:sp>
        <p:nvSpPr>
          <p:cNvPr id="203880" name="Line 104"/>
          <p:cNvSpPr>
            <a:spLocks noChangeShapeType="1"/>
          </p:cNvSpPr>
          <p:nvPr/>
        </p:nvSpPr>
        <p:spPr bwMode="auto">
          <a:xfrm flipH="1">
            <a:off x="2286000" y="2133600"/>
            <a:ext cx="7620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881" name="Line 105"/>
          <p:cNvSpPr>
            <a:spLocks noChangeShapeType="1"/>
          </p:cNvSpPr>
          <p:nvPr/>
        </p:nvSpPr>
        <p:spPr bwMode="auto">
          <a:xfrm>
            <a:off x="3048000" y="2057400"/>
            <a:ext cx="1600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882" name="Line 106"/>
          <p:cNvSpPr>
            <a:spLocks noChangeShapeType="1"/>
          </p:cNvSpPr>
          <p:nvPr/>
        </p:nvSpPr>
        <p:spPr bwMode="auto">
          <a:xfrm>
            <a:off x="3124200" y="2057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883" name="Line 107"/>
          <p:cNvSpPr>
            <a:spLocks noChangeShapeType="1"/>
          </p:cNvSpPr>
          <p:nvPr/>
        </p:nvSpPr>
        <p:spPr bwMode="auto">
          <a:xfrm>
            <a:off x="3048000" y="2133600"/>
            <a:ext cx="3429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3814" name="Object 38"/>
          <p:cNvGraphicFramePr>
            <a:graphicFrameLocks noChangeAspect="1"/>
          </p:cNvGraphicFramePr>
          <p:nvPr/>
        </p:nvGraphicFramePr>
        <p:xfrm>
          <a:off x="838200" y="3124200"/>
          <a:ext cx="7772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84400" imgH="1041120" progId="Equation.3">
                  <p:embed/>
                </p:oleObj>
              </mc:Choice>
              <mc:Fallback>
                <p:oleObj name="Equation" r:id="rId3" imgW="298440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124200"/>
                        <a:ext cx="7772400" cy="2286000"/>
                      </a:xfrm>
                      <a:prstGeom prst="rect">
                        <a:avLst/>
                      </a:prstGeom>
                      <a:solidFill>
                        <a:srgbClr val="6767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0952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80" grpId="0" animBg="1"/>
      <p:bldP spid="203881" grpId="0" animBg="1"/>
      <p:bldP spid="203882" grpId="0" animBg="1"/>
      <p:bldP spid="20388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</p:spPr>
        <p:txBody>
          <a:bodyPr/>
          <a:lstStyle/>
          <a:p>
            <a:pPr eaLnBrk="1" hangingPunct="1"/>
            <a:r>
              <a:rPr lang="en-US" sz="3200">
                <a:solidFill>
                  <a:srgbClr val="6767FF"/>
                </a:solidFill>
              </a:rPr>
              <a:t>Iteration 2</a:t>
            </a:r>
          </a:p>
        </p:txBody>
      </p:sp>
      <p:sp>
        <p:nvSpPr>
          <p:cNvPr id="44035" name="Oval 3"/>
          <p:cNvSpPr>
            <a:spLocks noChangeArrowheads="1"/>
          </p:cNvSpPr>
          <p:nvPr/>
        </p:nvSpPr>
        <p:spPr bwMode="auto">
          <a:xfrm>
            <a:off x="29718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21336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955925" y="2170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64008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057400" y="5181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572000" y="3581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6553200" y="2286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grpSp>
        <p:nvGrpSpPr>
          <p:cNvPr id="44045" name="Group 23"/>
          <p:cNvGrpSpPr>
            <a:grpSpLocks/>
          </p:cNvGrpSpPr>
          <p:nvPr/>
        </p:nvGrpSpPr>
        <p:grpSpPr bwMode="auto">
          <a:xfrm>
            <a:off x="6934200" y="1371600"/>
            <a:ext cx="914400" cy="1143000"/>
            <a:chOff x="1008" y="864"/>
            <a:chExt cx="576" cy="720"/>
          </a:xfrm>
        </p:grpSpPr>
        <p:pic>
          <p:nvPicPr>
            <p:cNvPr id="44066" name="Picture 2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7" name="Text Box 2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4068" name="Text Box 2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3</a:t>
              </a:r>
            </a:p>
          </p:txBody>
        </p:sp>
        <p:sp>
          <p:nvSpPr>
            <p:cNvPr id="44069" name="Text Box 27"/>
            <p:cNvSpPr txBox="1">
              <a:spLocks noChangeArrowheads="1"/>
            </p:cNvSpPr>
            <p:nvPr/>
          </p:nvSpPr>
          <p:spPr bwMode="auto">
            <a:xfrm>
              <a:off x="1152" y="864"/>
              <a:ext cx="38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[C,B]</a:t>
              </a:r>
            </a:p>
          </p:txBody>
        </p:sp>
      </p:grpSp>
      <p:grpSp>
        <p:nvGrpSpPr>
          <p:cNvPr id="44046" name="Group 33"/>
          <p:cNvGrpSpPr>
            <a:grpSpLocks/>
          </p:cNvGrpSpPr>
          <p:nvPr/>
        </p:nvGrpSpPr>
        <p:grpSpPr bwMode="auto">
          <a:xfrm>
            <a:off x="2133600" y="1295400"/>
            <a:ext cx="914400" cy="1143000"/>
            <a:chOff x="1008" y="864"/>
            <a:chExt cx="576" cy="720"/>
          </a:xfrm>
        </p:grpSpPr>
        <p:pic>
          <p:nvPicPr>
            <p:cNvPr id="44062" name="Picture 3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3" name="Text Box 3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4064" name="Text Box 3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5</a:t>
              </a:r>
            </a:p>
          </p:txBody>
        </p:sp>
        <p:sp>
          <p:nvSpPr>
            <p:cNvPr id="44065" name="Text Box 37"/>
            <p:cNvSpPr txBox="1">
              <a:spLocks noChangeArrowheads="1"/>
            </p:cNvSpPr>
            <p:nvPr/>
          </p:nvSpPr>
          <p:spPr bwMode="auto">
            <a:xfrm>
              <a:off x="1152" y="864"/>
              <a:ext cx="383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[E,A]</a:t>
              </a:r>
            </a:p>
          </p:txBody>
        </p:sp>
      </p:grpSp>
      <p:grpSp>
        <p:nvGrpSpPr>
          <p:cNvPr id="44047" name="Group 38"/>
          <p:cNvGrpSpPr>
            <a:grpSpLocks/>
          </p:cNvGrpSpPr>
          <p:nvPr/>
        </p:nvGrpSpPr>
        <p:grpSpPr bwMode="auto">
          <a:xfrm>
            <a:off x="1295400" y="4191000"/>
            <a:ext cx="914400" cy="1143000"/>
            <a:chOff x="1008" y="864"/>
            <a:chExt cx="576" cy="720"/>
          </a:xfrm>
        </p:grpSpPr>
        <p:pic>
          <p:nvPicPr>
            <p:cNvPr id="44058" name="Picture 3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9" name="Text Box 4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4060" name="Text Box 4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44061" name="Text Box 42"/>
            <p:cNvSpPr txBox="1">
              <a:spLocks noChangeArrowheads="1"/>
            </p:cNvSpPr>
            <p:nvPr/>
          </p:nvSpPr>
          <p:spPr bwMode="auto">
            <a:xfrm>
              <a:off x="1152" y="864"/>
              <a:ext cx="38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[A,D]</a:t>
              </a:r>
            </a:p>
          </p:txBody>
        </p:sp>
      </p:grpSp>
      <p:grpSp>
        <p:nvGrpSpPr>
          <p:cNvPr id="44048" name="Group 43"/>
          <p:cNvGrpSpPr>
            <a:grpSpLocks/>
          </p:cNvGrpSpPr>
          <p:nvPr/>
        </p:nvGrpSpPr>
        <p:grpSpPr bwMode="auto">
          <a:xfrm>
            <a:off x="3657600" y="2743200"/>
            <a:ext cx="914400" cy="1143000"/>
            <a:chOff x="1008" y="864"/>
            <a:chExt cx="576" cy="720"/>
          </a:xfrm>
        </p:grpSpPr>
        <p:pic>
          <p:nvPicPr>
            <p:cNvPr id="44054" name="Picture 4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5" name="Text Box 4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4056" name="Text Box 4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2</a:t>
              </a:r>
            </a:p>
          </p:txBody>
        </p:sp>
        <p:sp>
          <p:nvSpPr>
            <p:cNvPr id="44057" name="Text Box 47"/>
            <p:cNvSpPr txBox="1">
              <a:spLocks noChangeArrowheads="1"/>
            </p:cNvSpPr>
            <p:nvPr/>
          </p:nvSpPr>
          <p:spPr bwMode="auto">
            <a:xfrm>
              <a:off x="1152" y="864"/>
              <a:ext cx="38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[B,C]</a:t>
              </a:r>
            </a:p>
          </p:txBody>
        </p:sp>
      </p:grpSp>
      <p:grpSp>
        <p:nvGrpSpPr>
          <p:cNvPr id="44049" name="Group 48"/>
          <p:cNvGrpSpPr>
            <a:grpSpLocks/>
          </p:cNvGrpSpPr>
          <p:nvPr/>
        </p:nvGrpSpPr>
        <p:grpSpPr bwMode="auto">
          <a:xfrm>
            <a:off x="5562600" y="4495800"/>
            <a:ext cx="914400" cy="1143000"/>
            <a:chOff x="1008" y="864"/>
            <a:chExt cx="576" cy="720"/>
          </a:xfrm>
        </p:grpSpPr>
        <p:pic>
          <p:nvPicPr>
            <p:cNvPr id="44050" name="Picture 4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1" name="Text Box 5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4052" name="Text Box 5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4</a:t>
              </a:r>
            </a:p>
          </p:txBody>
        </p:sp>
        <p:sp>
          <p:nvSpPr>
            <p:cNvPr id="44053" name="Text Box 52"/>
            <p:cNvSpPr txBox="1">
              <a:spLocks noChangeArrowheads="1"/>
            </p:cNvSpPr>
            <p:nvPr/>
          </p:nvSpPr>
          <p:spPr bwMode="auto">
            <a:xfrm>
              <a:off x="1152" y="864"/>
              <a:ext cx="383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[D,E]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3985688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609600"/>
          </a:xfrm>
          <a:noFill/>
        </p:spPr>
        <p:txBody>
          <a:bodyPr/>
          <a:lstStyle/>
          <a:p>
            <a:pPr eaLnBrk="1" hangingPunct="1"/>
            <a:r>
              <a:rPr lang="en-US" sz="3200">
                <a:solidFill>
                  <a:srgbClr val="6767FF"/>
                </a:solidFill>
              </a:rPr>
              <a:t>Iteration 3</a:t>
            </a:r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29718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21336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2955925" y="2170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64008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2057400" y="5181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4572000" y="3581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6553200" y="2286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grpSp>
        <p:nvGrpSpPr>
          <p:cNvPr id="45069" name="Group 18"/>
          <p:cNvGrpSpPr>
            <a:grpSpLocks/>
          </p:cNvGrpSpPr>
          <p:nvPr/>
        </p:nvGrpSpPr>
        <p:grpSpPr bwMode="auto">
          <a:xfrm>
            <a:off x="2209800" y="1371600"/>
            <a:ext cx="954088" cy="990600"/>
            <a:chOff x="1008" y="864"/>
            <a:chExt cx="814" cy="720"/>
          </a:xfrm>
        </p:grpSpPr>
        <p:pic>
          <p:nvPicPr>
            <p:cNvPr id="45090" name="Picture 1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91" name="Text Box 20"/>
            <p:cNvSpPr txBox="1">
              <a:spLocks noChangeArrowheads="1"/>
            </p:cNvSpPr>
            <p:nvPr/>
          </p:nvSpPr>
          <p:spPr bwMode="auto">
            <a:xfrm>
              <a:off x="1055" y="912"/>
              <a:ext cx="52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5092" name="Text Box 21"/>
            <p:cNvSpPr txBox="1">
              <a:spLocks noChangeArrowheads="1"/>
            </p:cNvSpPr>
            <p:nvPr/>
          </p:nvSpPr>
          <p:spPr bwMode="auto">
            <a:xfrm>
              <a:off x="1104" y="1344"/>
              <a:ext cx="22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4</a:t>
              </a:r>
            </a:p>
          </p:txBody>
        </p:sp>
        <p:sp>
          <p:nvSpPr>
            <p:cNvPr id="45093" name="Text Box 22"/>
            <p:cNvSpPr txBox="1">
              <a:spLocks noChangeArrowheads="1"/>
            </p:cNvSpPr>
            <p:nvPr/>
          </p:nvSpPr>
          <p:spPr bwMode="auto">
            <a:xfrm>
              <a:off x="1152" y="864"/>
              <a:ext cx="670" cy="22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[D,E,A]</a:t>
              </a:r>
            </a:p>
          </p:txBody>
        </p:sp>
      </p:grpSp>
      <p:grpSp>
        <p:nvGrpSpPr>
          <p:cNvPr id="45070" name="Group 33"/>
          <p:cNvGrpSpPr>
            <a:grpSpLocks/>
          </p:cNvGrpSpPr>
          <p:nvPr/>
        </p:nvGrpSpPr>
        <p:grpSpPr bwMode="auto">
          <a:xfrm>
            <a:off x="6934200" y="1447800"/>
            <a:ext cx="954088" cy="990600"/>
            <a:chOff x="1008" y="864"/>
            <a:chExt cx="814" cy="720"/>
          </a:xfrm>
        </p:grpSpPr>
        <p:pic>
          <p:nvPicPr>
            <p:cNvPr id="45086" name="Picture 3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7" name="Text Box 35"/>
            <p:cNvSpPr txBox="1">
              <a:spLocks noChangeArrowheads="1"/>
            </p:cNvSpPr>
            <p:nvPr/>
          </p:nvSpPr>
          <p:spPr bwMode="auto">
            <a:xfrm>
              <a:off x="1055" y="912"/>
              <a:ext cx="52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5088" name="Text Box 36"/>
            <p:cNvSpPr txBox="1">
              <a:spLocks noChangeArrowheads="1"/>
            </p:cNvSpPr>
            <p:nvPr/>
          </p:nvSpPr>
          <p:spPr bwMode="auto">
            <a:xfrm>
              <a:off x="1104" y="1344"/>
              <a:ext cx="22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5</a:t>
              </a:r>
            </a:p>
          </p:txBody>
        </p:sp>
        <p:sp>
          <p:nvSpPr>
            <p:cNvPr id="45089" name="Text Box 37"/>
            <p:cNvSpPr txBox="1">
              <a:spLocks noChangeArrowheads="1"/>
            </p:cNvSpPr>
            <p:nvPr/>
          </p:nvSpPr>
          <p:spPr bwMode="auto">
            <a:xfrm>
              <a:off x="1152" y="864"/>
              <a:ext cx="670" cy="22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[E,A,B]</a:t>
              </a:r>
            </a:p>
          </p:txBody>
        </p:sp>
      </p:grpSp>
      <p:grpSp>
        <p:nvGrpSpPr>
          <p:cNvPr id="45071" name="Group 38"/>
          <p:cNvGrpSpPr>
            <a:grpSpLocks/>
          </p:cNvGrpSpPr>
          <p:nvPr/>
        </p:nvGrpSpPr>
        <p:grpSpPr bwMode="auto">
          <a:xfrm>
            <a:off x="5715000" y="4572000"/>
            <a:ext cx="954088" cy="990600"/>
            <a:chOff x="1008" y="864"/>
            <a:chExt cx="814" cy="720"/>
          </a:xfrm>
        </p:grpSpPr>
        <p:pic>
          <p:nvPicPr>
            <p:cNvPr id="45082" name="Picture 3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3" name="Text Box 40"/>
            <p:cNvSpPr txBox="1">
              <a:spLocks noChangeArrowheads="1"/>
            </p:cNvSpPr>
            <p:nvPr/>
          </p:nvSpPr>
          <p:spPr bwMode="auto">
            <a:xfrm>
              <a:off x="1055" y="912"/>
              <a:ext cx="52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5084" name="Text Box 41"/>
            <p:cNvSpPr txBox="1">
              <a:spLocks noChangeArrowheads="1"/>
            </p:cNvSpPr>
            <p:nvPr/>
          </p:nvSpPr>
          <p:spPr bwMode="auto">
            <a:xfrm>
              <a:off x="1104" y="1344"/>
              <a:ext cx="22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3</a:t>
              </a:r>
            </a:p>
          </p:txBody>
        </p:sp>
        <p:sp>
          <p:nvSpPr>
            <p:cNvPr id="45085" name="Text Box 42"/>
            <p:cNvSpPr txBox="1">
              <a:spLocks noChangeArrowheads="1"/>
            </p:cNvSpPr>
            <p:nvPr/>
          </p:nvSpPr>
          <p:spPr bwMode="auto">
            <a:xfrm>
              <a:off x="1152" y="864"/>
              <a:ext cx="670" cy="22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[C,B,E]</a:t>
              </a:r>
            </a:p>
          </p:txBody>
        </p:sp>
      </p:grpSp>
      <p:grpSp>
        <p:nvGrpSpPr>
          <p:cNvPr id="45072" name="Group 43"/>
          <p:cNvGrpSpPr>
            <a:grpSpLocks/>
          </p:cNvGrpSpPr>
          <p:nvPr/>
        </p:nvGrpSpPr>
        <p:grpSpPr bwMode="auto">
          <a:xfrm>
            <a:off x="2438400" y="4343400"/>
            <a:ext cx="963613" cy="990600"/>
            <a:chOff x="1008" y="864"/>
            <a:chExt cx="822" cy="720"/>
          </a:xfrm>
        </p:grpSpPr>
        <p:pic>
          <p:nvPicPr>
            <p:cNvPr id="45078" name="Picture 4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9" name="Text Box 45"/>
            <p:cNvSpPr txBox="1">
              <a:spLocks noChangeArrowheads="1"/>
            </p:cNvSpPr>
            <p:nvPr/>
          </p:nvSpPr>
          <p:spPr bwMode="auto">
            <a:xfrm>
              <a:off x="1055" y="912"/>
              <a:ext cx="52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5080" name="Text Box 46"/>
            <p:cNvSpPr txBox="1">
              <a:spLocks noChangeArrowheads="1"/>
            </p:cNvSpPr>
            <p:nvPr/>
          </p:nvSpPr>
          <p:spPr bwMode="auto">
            <a:xfrm>
              <a:off x="1104" y="1344"/>
              <a:ext cx="22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2</a:t>
              </a:r>
            </a:p>
          </p:txBody>
        </p:sp>
        <p:sp>
          <p:nvSpPr>
            <p:cNvPr id="45081" name="Text Box 47"/>
            <p:cNvSpPr txBox="1">
              <a:spLocks noChangeArrowheads="1"/>
            </p:cNvSpPr>
            <p:nvPr/>
          </p:nvSpPr>
          <p:spPr bwMode="auto">
            <a:xfrm>
              <a:off x="1152" y="864"/>
              <a:ext cx="678" cy="22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[B,C,D]</a:t>
              </a:r>
            </a:p>
          </p:txBody>
        </p:sp>
      </p:grpSp>
      <p:grpSp>
        <p:nvGrpSpPr>
          <p:cNvPr id="45073" name="Group 48"/>
          <p:cNvGrpSpPr>
            <a:grpSpLocks/>
          </p:cNvGrpSpPr>
          <p:nvPr/>
        </p:nvGrpSpPr>
        <p:grpSpPr bwMode="auto">
          <a:xfrm>
            <a:off x="3962400" y="2743200"/>
            <a:ext cx="963613" cy="990600"/>
            <a:chOff x="1008" y="864"/>
            <a:chExt cx="822" cy="720"/>
          </a:xfrm>
        </p:grpSpPr>
        <p:pic>
          <p:nvPicPr>
            <p:cNvPr id="45074" name="Picture 4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5" name="Text Box 50"/>
            <p:cNvSpPr txBox="1">
              <a:spLocks noChangeArrowheads="1"/>
            </p:cNvSpPr>
            <p:nvPr/>
          </p:nvSpPr>
          <p:spPr bwMode="auto">
            <a:xfrm>
              <a:off x="1055" y="912"/>
              <a:ext cx="52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5076" name="Text Box 51"/>
            <p:cNvSpPr txBox="1">
              <a:spLocks noChangeArrowheads="1"/>
            </p:cNvSpPr>
            <p:nvPr/>
          </p:nvSpPr>
          <p:spPr bwMode="auto">
            <a:xfrm>
              <a:off x="1104" y="1344"/>
              <a:ext cx="22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45077" name="Text Box 52"/>
            <p:cNvSpPr txBox="1">
              <a:spLocks noChangeArrowheads="1"/>
            </p:cNvSpPr>
            <p:nvPr/>
          </p:nvSpPr>
          <p:spPr bwMode="auto">
            <a:xfrm>
              <a:off x="1152" y="864"/>
              <a:ext cx="678" cy="22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[A,D,C]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2105965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</p:spPr>
        <p:txBody>
          <a:bodyPr/>
          <a:lstStyle/>
          <a:p>
            <a:pPr eaLnBrk="1" hangingPunct="1"/>
            <a:r>
              <a:rPr lang="en-US" sz="3200">
                <a:solidFill>
                  <a:srgbClr val="6767FF"/>
                </a:solidFill>
              </a:rPr>
              <a:t>Iteration 4</a:t>
            </a:r>
          </a:p>
        </p:txBody>
      </p:sp>
      <p:sp>
        <p:nvSpPr>
          <p:cNvPr id="46083" name="Oval 3"/>
          <p:cNvSpPr>
            <a:spLocks noChangeArrowheads="1"/>
          </p:cNvSpPr>
          <p:nvPr/>
        </p:nvSpPr>
        <p:spPr bwMode="auto">
          <a:xfrm>
            <a:off x="29718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21336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955925" y="2170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4008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2057400" y="5181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572000" y="3581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6553200" y="2286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grpSp>
        <p:nvGrpSpPr>
          <p:cNvPr id="46093" name="Group 18"/>
          <p:cNvGrpSpPr>
            <a:grpSpLocks/>
          </p:cNvGrpSpPr>
          <p:nvPr/>
        </p:nvGrpSpPr>
        <p:grpSpPr bwMode="auto">
          <a:xfrm>
            <a:off x="7010400" y="1295400"/>
            <a:ext cx="1192213" cy="1143000"/>
            <a:chOff x="1008" y="864"/>
            <a:chExt cx="751" cy="720"/>
          </a:xfrm>
        </p:grpSpPr>
        <p:pic>
          <p:nvPicPr>
            <p:cNvPr id="46114" name="Picture 1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15" name="Text Box 2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6116" name="Text Box 2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4</a:t>
              </a:r>
            </a:p>
          </p:txBody>
        </p:sp>
        <p:sp>
          <p:nvSpPr>
            <p:cNvPr id="46117" name="Text Box 22"/>
            <p:cNvSpPr txBox="1">
              <a:spLocks noChangeArrowheads="1"/>
            </p:cNvSpPr>
            <p:nvPr/>
          </p:nvSpPr>
          <p:spPr bwMode="auto">
            <a:xfrm>
              <a:off x="1152" y="864"/>
              <a:ext cx="60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[D,E,A,B]</a:t>
              </a:r>
            </a:p>
          </p:txBody>
        </p:sp>
      </p:grpSp>
      <p:grpSp>
        <p:nvGrpSpPr>
          <p:cNvPr id="46094" name="Group 28"/>
          <p:cNvGrpSpPr>
            <a:grpSpLocks/>
          </p:cNvGrpSpPr>
          <p:nvPr/>
        </p:nvGrpSpPr>
        <p:grpSpPr bwMode="auto">
          <a:xfrm>
            <a:off x="2057400" y="1295400"/>
            <a:ext cx="1201738" cy="1143000"/>
            <a:chOff x="1008" y="864"/>
            <a:chExt cx="757" cy="720"/>
          </a:xfrm>
        </p:grpSpPr>
        <p:pic>
          <p:nvPicPr>
            <p:cNvPr id="46110" name="Picture 2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11" name="Text Box 3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6112" name="Text Box 3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2</a:t>
              </a:r>
            </a:p>
          </p:txBody>
        </p:sp>
        <p:sp>
          <p:nvSpPr>
            <p:cNvPr id="46113" name="Text Box 32"/>
            <p:cNvSpPr txBox="1">
              <a:spLocks noChangeArrowheads="1"/>
            </p:cNvSpPr>
            <p:nvPr/>
          </p:nvSpPr>
          <p:spPr bwMode="auto">
            <a:xfrm>
              <a:off x="1152" y="864"/>
              <a:ext cx="613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[B,C,D,A]</a:t>
              </a:r>
            </a:p>
          </p:txBody>
        </p:sp>
      </p:grpSp>
      <p:grpSp>
        <p:nvGrpSpPr>
          <p:cNvPr id="46095" name="Group 38"/>
          <p:cNvGrpSpPr>
            <a:grpSpLocks/>
          </p:cNvGrpSpPr>
          <p:nvPr/>
        </p:nvGrpSpPr>
        <p:grpSpPr bwMode="auto">
          <a:xfrm>
            <a:off x="3810000" y="2667000"/>
            <a:ext cx="1192213" cy="1143000"/>
            <a:chOff x="1008" y="864"/>
            <a:chExt cx="751" cy="720"/>
          </a:xfrm>
        </p:grpSpPr>
        <p:pic>
          <p:nvPicPr>
            <p:cNvPr id="46106" name="Picture 3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7" name="Text Box 4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6108" name="Text Box 4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5</a:t>
              </a:r>
            </a:p>
          </p:txBody>
        </p:sp>
        <p:sp>
          <p:nvSpPr>
            <p:cNvPr id="46109" name="Text Box 42"/>
            <p:cNvSpPr txBox="1">
              <a:spLocks noChangeArrowheads="1"/>
            </p:cNvSpPr>
            <p:nvPr/>
          </p:nvSpPr>
          <p:spPr bwMode="auto">
            <a:xfrm>
              <a:off x="1152" y="864"/>
              <a:ext cx="60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[E,A,B,C]</a:t>
              </a:r>
            </a:p>
          </p:txBody>
        </p:sp>
      </p:grpSp>
      <p:grpSp>
        <p:nvGrpSpPr>
          <p:cNvPr id="46096" name="Group 43"/>
          <p:cNvGrpSpPr>
            <a:grpSpLocks/>
          </p:cNvGrpSpPr>
          <p:nvPr/>
        </p:nvGrpSpPr>
        <p:grpSpPr bwMode="auto">
          <a:xfrm>
            <a:off x="5562600" y="4572000"/>
            <a:ext cx="1093788" cy="1143000"/>
            <a:chOff x="1008" y="864"/>
            <a:chExt cx="689" cy="720"/>
          </a:xfrm>
        </p:grpSpPr>
        <p:pic>
          <p:nvPicPr>
            <p:cNvPr id="46102" name="Picture 4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3" name="Text Box 4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6104" name="Text Box 4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46105" name="Text Box 47"/>
            <p:cNvSpPr txBox="1">
              <a:spLocks noChangeArrowheads="1"/>
            </p:cNvSpPr>
            <p:nvPr/>
          </p:nvSpPr>
          <p:spPr bwMode="auto">
            <a:xfrm>
              <a:off x="1152" y="864"/>
              <a:ext cx="545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[A,DCE]</a:t>
              </a:r>
            </a:p>
          </p:txBody>
        </p:sp>
      </p:grpSp>
      <p:grpSp>
        <p:nvGrpSpPr>
          <p:cNvPr id="46097" name="Group 48"/>
          <p:cNvGrpSpPr>
            <a:grpSpLocks/>
          </p:cNvGrpSpPr>
          <p:nvPr/>
        </p:nvGrpSpPr>
        <p:grpSpPr bwMode="auto">
          <a:xfrm>
            <a:off x="2438400" y="4419600"/>
            <a:ext cx="1192213" cy="1143000"/>
            <a:chOff x="1008" y="864"/>
            <a:chExt cx="751" cy="720"/>
          </a:xfrm>
        </p:grpSpPr>
        <p:pic>
          <p:nvPicPr>
            <p:cNvPr id="46098" name="Picture 4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9" name="Text Box 5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6100" name="Text Box 5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3</a:t>
              </a:r>
            </a:p>
          </p:txBody>
        </p:sp>
        <p:sp>
          <p:nvSpPr>
            <p:cNvPr id="46101" name="Text Box 52"/>
            <p:cNvSpPr txBox="1">
              <a:spLocks noChangeArrowheads="1"/>
            </p:cNvSpPr>
            <p:nvPr/>
          </p:nvSpPr>
          <p:spPr bwMode="auto">
            <a:xfrm>
              <a:off x="1152" y="864"/>
              <a:ext cx="60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[C,B,E,D]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167646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</p:spPr>
        <p:txBody>
          <a:bodyPr/>
          <a:lstStyle/>
          <a:p>
            <a:pPr eaLnBrk="1" hangingPunct="1"/>
            <a:r>
              <a:rPr lang="en-US" sz="3200">
                <a:solidFill>
                  <a:srgbClr val="6767FF"/>
                </a:solidFill>
              </a:rPr>
              <a:t>Iteration 5</a:t>
            </a:r>
          </a:p>
        </p:txBody>
      </p:sp>
      <p:sp>
        <p:nvSpPr>
          <p:cNvPr id="47107" name="Oval 3"/>
          <p:cNvSpPr>
            <a:spLocks noChangeArrowheads="1"/>
          </p:cNvSpPr>
          <p:nvPr/>
        </p:nvSpPr>
        <p:spPr bwMode="auto">
          <a:xfrm>
            <a:off x="29718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21336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955925" y="2170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64008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057400" y="5181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4572000" y="3581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6553200" y="2286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grpSp>
        <p:nvGrpSpPr>
          <p:cNvPr id="47117" name="Group 13"/>
          <p:cNvGrpSpPr>
            <a:grpSpLocks/>
          </p:cNvGrpSpPr>
          <p:nvPr/>
        </p:nvGrpSpPr>
        <p:grpSpPr bwMode="auto">
          <a:xfrm>
            <a:off x="5715000" y="1219200"/>
            <a:ext cx="1370013" cy="1143000"/>
            <a:chOff x="1008" y="864"/>
            <a:chExt cx="863" cy="720"/>
          </a:xfrm>
        </p:grpSpPr>
        <p:pic>
          <p:nvPicPr>
            <p:cNvPr id="47138" name="Picture 1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39" name="Text Box 1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7140" name="Text Box 1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47141" name="Text Box 17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[A,D,C,E,B]</a:t>
              </a:r>
            </a:p>
          </p:txBody>
        </p:sp>
      </p:grpSp>
      <p:grpSp>
        <p:nvGrpSpPr>
          <p:cNvPr id="47118" name="Group 23"/>
          <p:cNvGrpSpPr>
            <a:grpSpLocks/>
          </p:cNvGrpSpPr>
          <p:nvPr/>
        </p:nvGrpSpPr>
        <p:grpSpPr bwMode="auto">
          <a:xfrm>
            <a:off x="1981200" y="1295400"/>
            <a:ext cx="1370013" cy="1143000"/>
            <a:chOff x="1008" y="864"/>
            <a:chExt cx="863" cy="720"/>
          </a:xfrm>
        </p:grpSpPr>
        <p:pic>
          <p:nvPicPr>
            <p:cNvPr id="47134" name="Picture 2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35" name="Text Box 2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7136" name="Text Box 2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3</a:t>
              </a:r>
            </a:p>
          </p:txBody>
        </p:sp>
        <p:sp>
          <p:nvSpPr>
            <p:cNvPr id="47137" name="Text Box 27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[C,B,E,D,A]</a:t>
              </a:r>
            </a:p>
          </p:txBody>
        </p:sp>
      </p:grpSp>
      <p:grpSp>
        <p:nvGrpSpPr>
          <p:cNvPr id="47119" name="Group 39"/>
          <p:cNvGrpSpPr>
            <a:grpSpLocks/>
          </p:cNvGrpSpPr>
          <p:nvPr/>
        </p:nvGrpSpPr>
        <p:grpSpPr bwMode="auto">
          <a:xfrm>
            <a:off x="3733800" y="2667000"/>
            <a:ext cx="1370013" cy="1143000"/>
            <a:chOff x="1008" y="864"/>
            <a:chExt cx="863" cy="720"/>
          </a:xfrm>
        </p:grpSpPr>
        <p:pic>
          <p:nvPicPr>
            <p:cNvPr id="47130" name="Picture 40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31" name="Text Box 41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7132" name="Text Box 42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4</a:t>
              </a:r>
            </a:p>
          </p:txBody>
        </p:sp>
        <p:sp>
          <p:nvSpPr>
            <p:cNvPr id="47133" name="Text Box 43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[D,E,A,B,C]</a:t>
              </a:r>
            </a:p>
          </p:txBody>
        </p:sp>
      </p:grpSp>
      <p:grpSp>
        <p:nvGrpSpPr>
          <p:cNvPr id="47120" name="Group 44"/>
          <p:cNvGrpSpPr>
            <a:grpSpLocks/>
          </p:cNvGrpSpPr>
          <p:nvPr/>
        </p:nvGrpSpPr>
        <p:grpSpPr bwMode="auto">
          <a:xfrm>
            <a:off x="6705600" y="4800600"/>
            <a:ext cx="1370013" cy="1143000"/>
            <a:chOff x="1008" y="864"/>
            <a:chExt cx="863" cy="720"/>
          </a:xfrm>
        </p:grpSpPr>
        <p:pic>
          <p:nvPicPr>
            <p:cNvPr id="47126" name="Picture 45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7" name="Text Box 46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7128" name="Text Box 47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2</a:t>
              </a:r>
            </a:p>
          </p:txBody>
        </p:sp>
        <p:sp>
          <p:nvSpPr>
            <p:cNvPr id="47129" name="Text Box 48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[B,C,D,A,E]</a:t>
              </a:r>
            </a:p>
          </p:txBody>
        </p:sp>
      </p:grpSp>
      <p:grpSp>
        <p:nvGrpSpPr>
          <p:cNvPr id="47121" name="Group 49"/>
          <p:cNvGrpSpPr>
            <a:grpSpLocks/>
          </p:cNvGrpSpPr>
          <p:nvPr/>
        </p:nvGrpSpPr>
        <p:grpSpPr bwMode="auto">
          <a:xfrm>
            <a:off x="2438400" y="4419600"/>
            <a:ext cx="1370013" cy="1143000"/>
            <a:chOff x="1008" y="864"/>
            <a:chExt cx="863" cy="720"/>
          </a:xfrm>
        </p:grpSpPr>
        <p:pic>
          <p:nvPicPr>
            <p:cNvPr id="47122" name="Picture 50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3" name="Text Box 51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7124" name="Text Box 52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5</a:t>
              </a:r>
            </a:p>
          </p:txBody>
        </p:sp>
        <p:sp>
          <p:nvSpPr>
            <p:cNvPr id="47125" name="Text Box 53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[E,A,B,C,D]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2752923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noFill/>
        </p:spPr>
        <p:txBody>
          <a:bodyPr/>
          <a:lstStyle/>
          <a:p>
            <a:pPr eaLnBrk="1" hangingPunct="1"/>
            <a:r>
              <a:rPr lang="en-US" sz="2800">
                <a:solidFill>
                  <a:srgbClr val="6767FF"/>
                </a:solidFill>
              </a:rPr>
              <a:t>Path and Pheromone Evaluation</a:t>
            </a:r>
          </a:p>
        </p:txBody>
      </p:sp>
      <p:grpSp>
        <p:nvGrpSpPr>
          <p:cNvPr id="3077" name="Group 13"/>
          <p:cNvGrpSpPr>
            <a:grpSpLocks/>
          </p:cNvGrpSpPr>
          <p:nvPr/>
        </p:nvGrpSpPr>
        <p:grpSpPr bwMode="auto">
          <a:xfrm>
            <a:off x="1143000" y="990600"/>
            <a:ext cx="1370013" cy="1143000"/>
            <a:chOff x="1008" y="864"/>
            <a:chExt cx="863" cy="720"/>
          </a:xfrm>
        </p:grpSpPr>
        <p:pic>
          <p:nvPicPr>
            <p:cNvPr id="3103" name="Picture 1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4" name="Text Box 1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3105" name="Text Box 1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3106" name="Text Box 17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[A,D,C,E,B]</a:t>
              </a:r>
            </a:p>
          </p:txBody>
        </p:sp>
      </p:grpSp>
      <p:grpSp>
        <p:nvGrpSpPr>
          <p:cNvPr id="3078" name="Group 33"/>
          <p:cNvGrpSpPr>
            <a:grpSpLocks/>
          </p:cNvGrpSpPr>
          <p:nvPr/>
        </p:nvGrpSpPr>
        <p:grpSpPr bwMode="auto">
          <a:xfrm>
            <a:off x="1066800" y="5334000"/>
            <a:ext cx="1370013" cy="1143000"/>
            <a:chOff x="1008" y="864"/>
            <a:chExt cx="863" cy="720"/>
          </a:xfrm>
        </p:grpSpPr>
        <p:pic>
          <p:nvPicPr>
            <p:cNvPr id="3099" name="Picture 3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0" name="Text Box 3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3101" name="Text Box 3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5</a:t>
              </a:r>
            </a:p>
          </p:txBody>
        </p:sp>
        <p:sp>
          <p:nvSpPr>
            <p:cNvPr id="3102" name="Text Box 37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[E,A,B,C,D]</a:t>
              </a:r>
            </a:p>
          </p:txBody>
        </p:sp>
      </p:grpSp>
      <p:sp>
        <p:nvSpPr>
          <p:cNvPr id="3079" name="Text Box 38"/>
          <p:cNvSpPr txBox="1">
            <a:spLocks noChangeArrowheads="1"/>
          </p:cNvSpPr>
          <p:nvPr/>
        </p:nvSpPr>
        <p:spPr bwMode="auto">
          <a:xfrm>
            <a:off x="3352800" y="1371600"/>
            <a:ext cx="985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L</a:t>
            </a:r>
            <a:r>
              <a:rPr lang="en-US" b="1" baseline="-25000"/>
              <a:t>1</a:t>
            </a:r>
            <a:r>
              <a:rPr lang="en-US" b="1"/>
              <a:t> =300</a:t>
            </a:r>
          </a:p>
        </p:txBody>
      </p:sp>
      <p:graphicFrame>
        <p:nvGraphicFramePr>
          <p:cNvPr id="3074" name="Object 43"/>
          <p:cNvGraphicFramePr>
            <a:graphicFrameLocks noChangeAspect="1"/>
          </p:cNvGraphicFramePr>
          <p:nvPr/>
        </p:nvGraphicFramePr>
        <p:xfrm>
          <a:off x="5105400" y="1066800"/>
          <a:ext cx="3200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52480" imgH="685800" progId="Equation.3">
                  <p:embed/>
                </p:oleObj>
              </mc:Choice>
              <mc:Fallback>
                <p:oleObj name="Equation" r:id="rId3" imgW="17524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066800"/>
                        <a:ext cx="3200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44"/>
          <p:cNvSpPr txBox="1">
            <a:spLocks noChangeArrowheads="1"/>
          </p:cNvSpPr>
          <p:nvPr/>
        </p:nvSpPr>
        <p:spPr bwMode="auto">
          <a:xfrm>
            <a:off x="3352800" y="2362200"/>
            <a:ext cx="985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L</a:t>
            </a:r>
            <a:r>
              <a:rPr lang="en-US" b="1" baseline="-25000"/>
              <a:t>2</a:t>
            </a:r>
            <a:r>
              <a:rPr lang="en-US" b="1"/>
              <a:t> =450</a:t>
            </a:r>
          </a:p>
        </p:txBody>
      </p:sp>
      <p:sp>
        <p:nvSpPr>
          <p:cNvPr id="3081" name="Text Box 45"/>
          <p:cNvSpPr txBox="1">
            <a:spLocks noChangeArrowheads="1"/>
          </p:cNvSpPr>
          <p:nvPr/>
        </p:nvSpPr>
        <p:spPr bwMode="auto">
          <a:xfrm>
            <a:off x="3352800" y="3352800"/>
            <a:ext cx="985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L</a:t>
            </a:r>
            <a:r>
              <a:rPr lang="en-US" b="1" baseline="-25000"/>
              <a:t>3</a:t>
            </a:r>
            <a:r>
              <a:rPr lang="en-US" b="1"/>
              <a:t> =260</a:t>
            </a:r>
          </a:p>
        </p:txBody>
      </p:sp>
      <p:sp>
        <p:nvSpPr>
          <p:cNvPr id="3082" name="Text Box 46"/>
          <p:cNvSpPr txBox="1">
            <a:spLocks noChangeArrowheads="1"/>
          </p:cNvSpPr>
          <p:nvPr/>
        </p:nvSpPr>
        <p:spPr bwMode="auto">
          <a:xfrm>
            <a:off x="3429000" y="4572000"/>
            <a:ext cx="985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L</a:t>
            </a:r>
            <a:r>
              <a:rPr lang="en-US" b="1" baseline="-25000"/>
              <a:t>4</a:t>
            </a:r>
            <a:r>
              <a:rPr lang="en-US" b="1"/>
              <a:t> =280</a:t>
            </a:r>
          </a:p>
        </p:txBody>
      </p:sp>
      <p:sp>
        <p:nvSpPr>
          <p:cNvPr id="3083" name="Text Box 47"/>
          <p:cNvSpPr txBox="1">
            <a:spLocks noChangeArrowheads="1"/>
          </p:cNvSpPr>
          <p:nvPr/>
        </p:nvSpPr>
        <p:spPr bwMode="auto">
          <a:xfrm>
            <a:off x="3429000" y="5715000"/>
            <a:ext cx="985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L</a:t>
            </a:r>
            <a:r>
              <a:rPr lang="en-US" b="1" baseline="-25000"/>
              <a:t>5</a:t>
            </a:r>
            <a:r>
              <a:rPr lang="en-US" b="1"/>
              <a:t> =420</a:t>
            </a:r>
          </a:p>
        </p:txBody>
      </p:sp>
      <p:grpSp>
        <p:nvGrpSpPr>
          <p:cNvPr id="3084" name="Group 49"/>
          <p:cNvGrpSpPr>
            <a:grpSpLocks/>
          </p:cNvGrpSpPr>
          <p:nvPr/>
        </p:nvGrpSpPr>
        <p:grpSpPr bwMode="auto">
          <a:xfrm>
            <a:off x="1066800" y="1981200"/>
            <a:ext cx="1370013" cy="1143000"/>
            <a:chOff x="1008" y="864"/>
            <a:chExt cx="863" cy="720"/>
          </a:xfrm>
        </p:grpSpPr>
        <p:pic>
          <p:nvPicPr>
            <p:cNvPr id="3095" name="Picture 50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6" name="Text Box 51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3097" name="Text Box 52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2</a:t>
              </a:r>
            </a:p>
          </p:txBody>
        </p:sp>
        <p:sp>
          <p:nvSpPr>
            <p:cNvPr id="3098" name="Text Box 53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[B,C,D,A,E]</a:t>
              </a:r>
            </a:p>
          </p:txBody>
        </p:sp>
      </p:grpSp>
      <p:grpSp>
        <p:nvGrpSpPr>
          <p:cNvPr id="3085" name="Group 54"/>
          <p:cNvGrpSpPr>
            <a:grpSpLocks/>
          </p:cNvGrpSpPr>
          <p:nvPr/>
        </p:nvGrpSpPr>
        <p:grpSpPr bwMode="auto">
          <a:xfrm>
            <a:off x="1066800" y="2971800"/>
            <a:ext cx="1370013" cy="1143000"/>
            <a:chOff x="1008" y="864"/>
            <a:chExt cx="863" cy="720"/>
          </a:xfrm>
        </p:grpSpPr>
        <p:pic>
          <p:nvPicPr>
            <p:cNvPr id="3091" name="Picture 55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2" name="Text Box 56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3093" name="Text Box 57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3</a:t>
              </a:r>
            </a:p>
          </p:txBody>
        </p:sp>
        <p:sp>
          <p:nvSpPr>
            <p:cNvPr id="3094" name="Text Box 58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[C,B,E,D,A]</a:t>
              </a:r>
            </a:p>
          </p:txBody>
        </p:sp>
      </p:grpSp>
      <p:grpSp>
        <p:nvGrpSpPr>
          <p:cNvPr id="3086" name="Group 59"/>
          <p:cNvGrpSpPr>
            <a:grpSpLocks/>
          </p:cNvGrpSpPr>
          <p:nvPr/>
        </p:nvGrpSpPr>
        <p:grpSpPr bwMode="auto">
          <a:xfrm>
            <a:off x="1066800" y="4114800"/>
            <a:ext cx="1370013" cy="1143000"/>
            <a:chOff x="1008" y="864"/>
            <a:chExt cx="863" cy="720"/>
          </a:xfrm>
        </p:grpSpPr>
        <p:pic>
          <p:nvPicPr>
            <p:cNvPr id="3087" name="Picture 60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8" name="Text Box 61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3089" name="Text Box 62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4</a:t>
              </a:r>
            </a:p>
          </p:txBody>
        </p:sp>
        <p:sp>
          <p:nvSpPr>
            <p:cNvPr id="3090" name="Text Box 63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[D,E,A,B,C]</a:t>
              </a:r>
            </a:p>
          </p:txBody>
        </p:sp>
      </p:grpSp>
      <p:graphicFrame>
        <p:nvGraphicFramePr>
          <p:cNvPr id="204848" name="Object 48"/>
          <p:cNvGraphicFramePr>
            <a:graphicFrameLocks noChangeAspect="1"/>
          </p:cNvGraphicFramePr>
          <p:nvPr/>
        </p:nvGraphicFramePr>
        <p:xfrm>
          <a:off x="838200" y="3352800"/>
          <a:ext cx="7631113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06560" imgH="241200" progId="Equation.3">
                  <p:embed/>
                </p:oleObj>
              </mc:Choice>
              <mc:Fallback>
                <p:oleObj name="Equation" r:id="rId5" imgW="2806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7631113" cy="722313"/>
                      </a:xfrm>
                      <a:prstGeom prst="rect">
                        <a:avLst/>
                      </a:prstGeom>
                      <a:solidFill>
                        <a:srgbClr val="6767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1714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4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1066800" y="838200"/>
            <a:ext cx="255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End of First Run</a:t>
            </a: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4038600" y="3352800"/>
            <a:ext cx="180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All ants die</a:t>
            </a: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5334000" y="4800600"/>
            <a:ext cx="282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New ants are born</a:t>
            </a: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2362200" y="2209800"/>
            <a:ext cx="5837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Save Best Tour (Sequence and length) </a:t>
            </a:r>
          </a:p>
        </p:txBody>
      </p:sp>
    </p:spTree>
    <p:extLst>
      <p:ext uri="{BB962C8B-B14F-4D97-AF65-F5344CB8AC3E}">
        <p14:creationId xmlns:p14="http://schemas.microsoft.com/office/powerpoint/2010/main" val="11155011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A20B-278A-40D6-967E-A706C4E7C13B}" type="slidenum">
              <a:rPr lang="ru-RU"/>
              <a:pPr/>
              <a:t>77</a:t>
            </a:fld>
            <a:endParaRPr lang="ru-RU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ACO algorithms for TSP</a:t>
            </a:r>
            <a:endParaRPr lang="ru-RU" b="1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Ant System</a:t>
            </a:r>
          </a:p>
          <a:p>
            <a:r>
              <a:rPr lang="en-US"/>
              <a:t>Elitist Ant System</a:t>
            </a:r>
          </a:p>
          <a:p>
            <a:r>
              <a:rPr lang="en-US"/>
              <a:t>Rank-based Ant System</a:t>
            </a:r>
          </a:p>
          <a:p>
            <a:r>
              <a:rPr lang="en-US"/>
              <a:t>Ant Colony System</a:t>
            </a:r>
          </a:p>
          <a:p>
            <a:r>
              <a:rPr lang="en-US"/>
              <a:t>MAX-MIN Ant System</a:t>
            </a:r>
          </a:p>
          <a:p>
            <a:endParaRPr lang="ru-RU"/>
          </a:p>
        </p:txBody>
      </p:sp>
      <p:pic>
        <p:nvPicPr>
          <p:cNvPr id="37892" name="Picture 4" descr="ant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98270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036E-D9B0-4351-9268-7A6783D2C7E3}" type="slidenum">
              <a:rPr lang="ru-RU"/>
              <a:pPr/>
              <a:t>78</a:t>
            </a:fld>
            <a:endParaRPr lang="ru-RU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Ant System: Pheromone initialization</a:t>
            </a:r>
            <a:endParaRPr lang="ru-RU" sz="4000" b="1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Pheromone initialization</a:t>
            </a:r>
          </a:p>
          <a:p>
            <a:pPr algn="ctr">
              <a:buFontTx/>
              <a:buNone/>
            </a:pPr>
            <a:r>
              <a:rPr lang="el-GR" i="1">
                <a:cs typeface="Arial" pitchFamily="34" charset="0"/>
              </a:rPr>
              <a:t>Τ</a:t>
            </a:r>
            <a:r>
              <a:rPr lang="en-US" i="1" baseline="-25000">
                <a:cs typeface="Arial" pitchFamily="34" charset="0"/>
              </a:rPr>
              <a:t>ij</a:t>
            </a:r>
            <a:r>
              <a:rPr lang="en-US" i="1">
                <a:cs typeface="Arial" pitchFamily="34" charset="0"/>
              </a:rPr>
              <a:t> = m </a:t>
            </a:r>
            <a:r>
              <a:rPr lang="en-US">
                <a:cs typeface="Arial" pitchFamily="34" charset="0"/>
              </a:rPr>
              <a:t>/</a:t>
            </a:r>
            <a:r>
              <a:rPr lang="en-US" i="1">
                <a:cs typeface="Arial" pitchFamily="34" charset="0"/>
              </a:rPr>
              <a:t> C</a:t>
            </a:r>
            <a:r>
              <a:rPr lang="en-US" i="1" baseline="30000">
                <a:cs typeface="Arial" pitchFamily="34" charset="0"/>
              </a:rPr>
              <a:t>nn</a:t>
            </a:r>
            <a:r>
              <a:rPr lang="en-US" i="1">
                <a:cs typeface="Arial" pitchFamily="34" charset="0"/>
              </a:rPr>
              <a:t>, </a:t>
            </a:r>
          </a:p>
          <a:p>
            <a:pPr>
              <a:buFontTx/>
              <a:buNone/>
            </a:pPr>
            <a:r>
              <a:rPr lang="en-US" i="1">
                <a:cs typeface="Arial" pitchFamily="34" charset="0"/>
              </a:rPr>
              <a:t>where:</a:t>
            </a:r>
          </a:p>
          <a:p>
            <a:pPr lvl="1">
              <a:buFont typeface="Wingdings" pitchFamily="2" charset="2"/>
              <a:buChar char="§"/>
            </a:pPr>
            <a:r>
              <a:rPr lang="en-US" i="1">
                <a:cs typeface="Arial" pitchFamily="34" charset="0"/>
              </a:rPr>
              <a:t>m – number of ants</a:t>
            </a:r>
          </a:p>
          <a:p>
            <a:pPr lvl="1">
              <a:buFont typeface="Wingdings" pitchFamily="2" charset="2"/>
              <a:buChar char="§"/>
            </a:pPr>
            <a:r>
              <a:rPr lang="en-US" i="1">
                <a:cs typeface="Arial" pitchFamily="34" charset="0"/>
              </a:rPr>
              <a:t>C</a:t>
            </a:r>
            <a:r>
              <a:rPr lang="en-US" i="1" baseline="30000">
                <a:cs typeface="Arial" pitchFamily="34" charset="0"/>
              </a:rPr>
              <a:t>nn</a:t>
            </a:r>
            <a:r>
              <a:rPr lang="en-US" i="1">
                <a:cs typeface="Arial" pitchFamily="34" charset="0"/>
              </a:rPr>
              <a:t> – path length of nearest-neighbor algorithm</a:t>
            </a:r>
            <a:endParaRPr lang="el-GR" i="1" baseline="30000">
              <a:cs typeface="Arial" pitchFamily="34" charset="0"/>
            </a:endParaRPr>
          </a:p>
          <a:p>
            <a:pPr>
              <a:buFontTx/>
              <a:buNone/>
            </a:pPr>
            <a:endParaRPr lang="en-US"/>
          </a:p>
          <a:p>
            <a:endParaRPr lang="ru-RU"/>
          </a:p>
        </p:txBody>
      </p:sp>
      <p:pic>
        <p:nvPicPr>
          <p:cNvPr id="38916" name="Picture 4" descr="ant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7209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527-ADE6-4F37-AE0F-F41827F91494}" type="slidenum">
              <a:rPr lang="ru-RU"/>
              <a:pPr/>
              <a:t>79</a:t>
            </a:fld>
            <a:endParaRPr lang="ru-RU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Ant System: Tour construction</a:t>
            </a:r>
            <a:endParaRPr lang="ru-RU" sz="4000" b="1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/>
              <a:t>Ant </a:t>
            </a:r>
            <a:r>
              <a:rPr lang="en-US" i="1"/>
              <a:t>k</a:t>
            </a:r>
            <a:r>
              <a:rPr lang="en-US"/>
              <a:t> is located in city </a:t>
            </a:r>
            <a:r>
              <a:rPr lang="en-US" i="1"/>
              <a:t>i</a:t>
            </a:r>
          </a:p>
          <a:p>
            <a:pPr>
              <a:lnSpc>
                <a:spcPct val="150000"/>
              </a:lnSpc>
            </a:pPr>
            <a:r>
              <a:rPr lang="en-US"/>
              <a:t>       is the neighborhood of city </a:t>
            </a:r>
            <a:r>
              <a:rPr lang="en-US" i="1"/>
              <a:t>i</a:t>
            </a:r>
          </a:p>
          <a:p>
            <a:r>
              <a:rPr lang="en-US"/>
              <a:t>Probability to go to city </a:t>
            </a:r>
            <a:r>
              <a:rPr lang="en-US" i="1"/>
              <a:t>          </a:t>
            </a:r>
            <a:r>
              <a:rPr lang="en-US"/>
              <a:t>:</a:t>
            </a:r>
          </a:p>
          <a:p>
            <a:pPr algn="ctr">
              <a:buFontTx/>
              <a:buNone/>
            </a:pPr>
            <a:endParaRPr lang="ru-RU" i="1"/>
          </a:p>
        </p:txBody>
      </p:sp>
      <p:graphicFrame>
        <p:nvGraphicFramePr>
          <p:cNvPr id="10957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438400" y="3733800"/>
          <a:ext cx="3733800" cy="226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002960" imgH="609480" progId="Equation.3">
                  <p:embed/>
                </p:oleObj>
              </mc:Choice>
              <mc:Fallback>
                <p:oleObj name="Формула" r:id="rId3" imgW="1002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733800"/>
                        <a:ext cx="3733800" cy="226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6" name="Object 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058290948"/>
              </p:ext>
            </p:extLst>
          </p:nvPr>
        </p:nvGraphicFramePr>
        <p:xfrm>
          <a:off x="737394" y="2060848"/>
          <a:ext cx="7000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228600" imgH="241200" progId="Equation.3">
                  <p:embed/>
                </p:oleObj>
              </mc:Choice>
              <mc:Fallback>
                <p:oleObj name="Формула" r:id="rId5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94" y="2060848"/>
                        <a:ext cx="70008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783428"/>
              </p:ext>
            </p:extLst>
          </p:nvPr>
        </p:nvGraphicFramePr>
        <p:xfrm>
          <a:off x="5508104" y="2636912"/>
          <a:ext cx="9556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457200" imgH="241200" progId="Equation.3">
                  <p:embed/>
                </p:oleObj>
              </mc:Choice>
              <mc:Fallback>
                <p:oleObj name="Формула" r:id="rId7" imgW="457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636912"/>
                        <a:ext cx="9556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9579" name="Picture 11" descr="ant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569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3568" y="447254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Ant Colony Optimization (ACO)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1772816"/>
            <a:ext cx="7467600" cy="4873625"/>
          </a:xfrm>
        </p:spPr>
        <p:txBody>
          <a:bodyPr/>
          <a:lstStyle/>
          <a:p>
            <a:r>
              <a:rPr lang="en-US" dirty="0"/>
              <a:t>The study of artificial systems modeled after the behavior of real ant colonies and are useful in solving discrete optimization problems</a:t>
            </a:r>
          </a:p>
          <a:p>
            <a:r>
              <a:rPr lang="en-US" dirty="0"/>
              <a:t>Introduced in 1992 by Marco </a:t>
            </a:r>
            <a:r>
              <a:rPr lang="en-US" dirty="0" err="1"/>
              <a:t>Dorigo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Originally called it the Ant System (AS)</a:t>
            </a:r>
          </a:p>
          <a:p>
            <a:pPr lvl="1"/>
            <a:r>
              <a:rPr lang="en-US" dirty="0"/>
              <a:t>Has been applied to </a:t>
            </a:r>
          </a:p>
          <a:p>
            <a:pPr lvl="2"/>
            <a:r>
              <a:rPr lang="en-US" dirty="0"/>
              <a:t>Traveling Salesman Problem (and other shortest path problems)</a:t>
            </a:r>
          </a:p>
          <a:p>
            <a:pPr lvl="2"/>
            <a:r>
              <a:rPr lang="en-US" dirty="0"/>
              <a:t>Several NP-hard Problems</a:t>
            </a:r>
          </a:p>
          <a:p>
            <a:r>
              <a:rPr lang="en-US" dirty="0"/>
              <a:t>It is a population-based </a:t>
            </a:r>
            <a:r>
              <a:rPr lang="en-US" dirty="0" err="1"/>
              <a:t>metaheuristic</a:t>
            </a:r>
            <a:r>
              <a:rPr lang="en-US" dirty="0"/>
              <a:t> used to find approximate solutions to difficult optimization problems</a:t>
            </a:r>
          </a:p>
        </p:txBody>
      </p:sp>
    </p:spTree>
    <p:extLst>
      <p:ext uri="{BB962C8B-B14F-4D97-AF65-F5344CB8AC3E}">
        <p14:creationId xmlns:p14="http://schemas.microsoft.com/office/powerpoint/2010/main" val="21646729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B08-C605-4766-B287-19986DA528BA}" type="slidenum">
              <a:rPr lang="ru-RU"/>
              <a:pPr/>
              <a:t>80</a:t>
            </a:fld>
            <a:endParaRPr lang="ru-RU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Tour construction: comprehension</a:t>
            </a:r>
            <a:endParaRPr lang="ru-RU" sz="4000" b="1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0"/>
            <a:ext cx="8382000" cy="3078163"/>
          </a:xfrm>
        </p:spPr>
        <p:txBody>
          <a:bodyPr/>
          <a:lstStyle/>
          <a:p>
            <a:r>
              <a:rPr lang="el-GR" i="1">
                <a:cs typeface="Arial" pitchFamily="34" charset="0"/>
              </a:rPr>
              <a:t>α</a:t>
            </a:r>
            <a:r>
              <a:rPr lang="en-US">
                <a:cs typeface="Arial" pitchFamily="34" charset="0"/>
              </a:rPr>
              <a:t> = 0 – greedy algorithm</a:t>
            </a:r>
          </a:p>
          <a:p>
            <a:r>
              <a:rPr lang="el-GR">
                <a:cs typeface="Arial" pitchFamily="34" charset="0"/>
              </a:rPr>
              <a:t>β</a:t>
            </a:r>
            <a:r>
              <a:rPr lang="en-US">
                <a:cs typeface="Arial" pitchFamily="34" charset="0"/>
              </a:rPr>
              <a:t> = 0 – only pheromone is at work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>
                <a:cs typeface="Arial" pitchFamily="34" charset="0"/>
              </a:rPr>
              <a:t>quickly leads to stagnation</a:t>
            </a:r>
            <a:endParaRPr lang="el-GR" sz="3200">
              <a:cs typeface="Arial" pitchFamily="34" charset="0"/>
            </a:endParaRPr>
          </a:p>
        </p:txBody>
      </p:sp>
      <p:graphicFrame>
        <p:nvGraphicFramePr>
          <p:cNvPr id="11367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3124200" y="1219200"/>
          <a:ext cx="2819400" cy="171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002960" imgH="609480" progId="Equation.3">
                  <p:embed/>
                </p:oleObj>
              </mc:Choice>
              <mc:Fallback>
                <p:oleObj name="Формула" r:id="rId3" imgW="1002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219200"/>
                        <a:ext cx="2819400" cy="171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672" name="Picture 8" descr="ant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6219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CABE-99DC-4F49-A684-64CBD1ECA880}" type="slidenum">
              <a:rPr lang="ru-RU"/>
              <a:pPr/>
              <a:t>81</a:t>
            </a:fld>
            <a:endParaRPr lang="ru-RU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Ant System: update pheromone trails</a:t>
            </a:r>
            <a:r>
              <a:rPr lang="ru-RU" sz="4000" b="1"/>
              <a:t> – </a:t>
            </a:r>
            <a:r>
              <a:rPr lang="en-US" sz="4000" b="1"/>
              <a:t>evaporation</a:t>
            </a:r>
            <a:endParaRPr lang="ru-RU" sz="4000" b="1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Evaporation for all connections</a:t>
            </a:r>
            <a:r>
              <a:rPr lang="ru-RU"/>
              <a:t>∀</a:t>
            </a:r>
            <a:r>
              <a:rPr lang="en-US"/>
              <a:t>(</a:t>
            </a:r>
            <a:r>
              <a:rPr lang="en-US" i="1"/>
              <a:t>i</a:t>
            </a:r>
            <a:r>
              <a:rPr lang="en-US"/>
              <a:t>, </a:t>
            </a:r>
            <a:r>
              <a:rPr lang="en-US" i="1"/>
              <a:t>j</a:t>
            </a:r>
            <a:r>
              <a:rPr lang="en-US"/>
              <a:t>) </a:t>
            </a:r>
            <a:r>
              <a:rPr lang="ru-RU"/>
              <a:t>∈ </a:t>
            </a:r>
            <a:r>
              <a:rPr lang="en-US" i="1"/>
              <a:t>L</a:t>
            </a:r>
            <a:r>
              <a:rPr lang="en-US"/>
              <a:t>:</a:t>
            </a:r>
          </a:p>
          <a:p>
            <a:pPr marL="609600" indent="-609600" algn="ctr">
              <a:lnSpc>
                <a:spcPct val="160000"/>
              </a:lnSpc>
              <a:buFontTx/>
              <a:buNone/>
            </a:pPr>
            <a:r>
              <a:rPr lang="en-US"/>
              <a:t>	</a:t>
            </a:r>
            <a:r>
              <a:rPr lang="el-GR" i="1">
                <a:cs typeface="Arial" pitchFamily="34" charset="0"/>
              </a:rPr>
              <a:t>τ</a:t>
            </a:r>
            <a:r>
              <a:rPr lang="en-US" i="1" baseline="-25000">
                <a:cs typeface="Arial" pitchFamily="34" charset="0"/>
              </a:rPr>
              <a:t>ij</a:t>
            </a:r>
            <a:r>
              <a:rPr lang="en-US" baseline="-25000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← (1 – </a:t>
            </a:r>
            <a:r>
              <a:rPr lang="el-GR" i="1">
                <a:cs typeface="Arial" pitchFamily="34" charset="0"/>
              </a:rPr>
              <a:t>ρ</a:t>
            </a:r>
            <a:r>
              <a:rPr lang="en-US">
                <a:cs typeface="Arial" pitchFamily="34" charset="0"/>
              </a:rPr>
              <a:t>) </a:t>
            </a:r>
            <a:r>
              <a:rPr lang="el-GR" i="1">
                <a:cs typeface="Arial" pitchFamily="34" charset="0"/>
              </a:rPr>
              <a:t>τ</a:t>
            </a:r>
            <a:r>
              <a:rPr lang="en-US" i="1" baseline="-25000">
                <a:cs typeface="Arial" pitchFamily="34" charset="0"/>
              </a:rPr>
              <a:t>ij</a:t>
            </a:r>
            <a:r>
              <a:rPr lang="en-US" i="1">
                <a:cs typeface="Arial" pitchFamily="34" charset="0"/>
              </a:rPr>
              <a:t>, </a:t>
            </a:r>
            <a:endParaRPr lang="en-US" i="1"/>
          </a:p>
          <a:p>
            <a:pPr marL="609600" indent="-609600" algn="ctr">
              <a:lnSpc>
                <a:spcPct val="170000"/>
              </a:lnSpc>
              <a:buFontTx/>
              <a:buNone/>
            </a:pPr>
            <a:r>
              <a:rPr lang="el-GR" i="1">
                <a:cs typeface="Arial" pitchFamily="34" charset="0"/>
              </a:rPr>
              <a:t>ρ </a:t>
            </a:r>
            <a:r>
              <a:rPr lang="ru-RU"/>
              <a:t>∈</a:t>
            </a:r>
            <a:r>
              <a:rPr lang="en-US"/>
              <a:t>[0, 1] – evaporation rate</a:t>
            </a:r>
          </a:p>
          <a:p>
            <a:pPr marL="609600" indent="-609600">
              <a:lnSpc>
                <a:spcPct val="170000"/>
              </a:lnSpc>
              <a:buFontTx/>
              <a:buNone/>
            </a:pPr>
            <a:r>
              <a:rPr lang="en-US" i="1">
                <a:cs typeface="Arial" pitchFamily="34" charset="0"/>
              </a:rPr>
              <a:t>Prevents convergence to suboptimal solutions</a:t>
            </a:r>
            <a:endParaRPr lang="el-GR" i="1">
              <a:cs typeface="Arial" pitchFamily="34" charset="0"/>
            </a:endParaRPr>
          </a:p>
          <a:p>
            <a:pPr marL="609600" indent="-609600">
              <a:buFontTx/>
              <a:buNone/>
            </a:pPr>
            <a:endParaRPr lang="ru-RU" i="1"/>
          </a:p>
          <a:p>
            <a:pPr marL="609600" indent="-609600"/>
            <a:endParaRPr lang="ru-RU" sz="2800"/>
          </a:p>
          <a:p>
            <a:pPr marL="609600" indent="-609600"/>
            <a:endParaRPr lang="ru-RU" sz="2800"/>
          </a:p>
          <a:p>
            <a:pPr marL="609600" indent="-609600"/>
            <a:endParaRPr lang="en-US" sz="2800"/>
          </a:p>
          <a:p>
            <a:pPr marL="609600" indent="-609600" algn="ctr">
              <a:buFontTx/>
              <a:buNone/>
            </a:pPr>
            <a:endParaRPr lang="ru-RU" sz="2800"/>
          </a:p>
        </p:txBody>
      </p:sp>
      <p:pic>
        <p:nvPicPr>
          <p:cNvPr id="116746" name="Picture 10" descr="ant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1540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8464-D231-4AC5-A50B-F0CAB9AB24EB}" type="slidenum">
              <a:rPr lang="ru-RU"/>
              <a:pPr/>
              <a:t>82</a:t>
            </a:fld>
            <a:endParaRPr lang="ru-RU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Ant System: update pheromone trails</a:t>
            </a:r>
            <a:r>
              <a:rPr lang="ru-RU" sz="4000" b="1"/>
              <a:t> – </a:t>
            </a:r>
            <a:r>
              <a:rPr lang="en-US" sz="4000" b="1"/>
              <a:t>deposit</a:t>
            </a:r>
            <a:endParaRPr lang="ru-RU" sz="4000" b="1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marL="609600" indent="-609600"/>
            <a:r>
              <a:rPr lang="en-US" sz="2800" i="1"/>
              <a:t>T</a:t>
            </a:r>
            <a:r>
              <a:rPr lang="en-US" sz="2800" i="1" baseline="30000"/>
              <a:t>k</a:t>
            </a:r>
            <a:r>
              <a:rPr lang="en-US" sz="2800" i="1"/>
              <a:t> </a:t>
            </a:r>
            <a:r>
              <a:rPr lang="en-US" sz="2800"/>
              <a:t>– path of ant </a:t>
            </a:r>
            <a:r>
              <a:rPr lang="en-US" sz="2800" i="1"/>
              <a:t>k</a:t>
            </a:r>
          </a:p>
          <a:p>
            <a:pPr marL="609600" indent="-609600"/>
            <a:r>
              <a:rPr lang="en-US" sz="2800" i="1"/>
              <a:t>C</a:t>
            </a:r>
            <a:r>
              <a:rPr lang="en-US" sz="2800" i="1" baseline="30000"/>
              <a:t>k</a:t>
            </a:r>
            <a:r>
              <a:rPr lang="en-US" sz="2800" i="1"/>
              <a:t> – length of path T</a:t>
            </a:r>
            <a:r>
              <a:rPr lang="en-US" sz="2800" i="1" baseline="30000"/>
              <a:t>k</a:t>
            </a:r>
          </a:p>
          <a:p>
            <a:pPr marL="609600" indent="-609600"/>
            <a:r>
              <a:rPr lang="en-US" sz="2800"/>
              <a:t>Ants deposit pheromone on visited arcs:</a:t>
            </a:r>
          </a:p>
          <a:p>
            <a:pPr marL="609600" indent="-609600"/>
            <a:endParaRPr lang="en-US" sz="2800"/>
          </a:p>
          <a:p>
            <a:pPr marL="609600" indent="-609600"/>
            <a:endParaRPr lang="en-US" sz="2800"/>
          </a:p>
          <a:p>
            <a:pPr marL="609600" indent="-609600"/>
            <a:endParaRPr lang="en-US" sz="2800"/>
          </a:p>
          <a:p>
            <a:pPr marL="609600" indent="-609600">
              <a:buFontTx/>
              <a:buNone/>
            </a:pPr>
            <a:endParaRPr lang="ru-RU" sz="2800"/>
          </a:p>
          <a:p>
            <a:pPr marL="609600" indent="-609600">
              <a:buFontTx/>
              <a:buNone/>
            </a:pPr>
            <a:endParaRPr lang="ru-RU" sz="2800"/>
          </a:p>
        </p:txBody>
      </p:sp>
      <p:graphicFrame>
        <p:nvGraphicFramePr>
          <p:cNvPr id="1228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52600" y="3352800"/>
          <a:ext cx="5257800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790640" imgH="431640" progId="Equation.3">
                  <p:embed/>
                </p:oleObj>
              </mc:Choice>
              <mc:Fallback>
                <p:oleObj name="Формула" r:id="rId3" imgW="1790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352800"/>
                        <a:ext cx="5257800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6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90800" y="5029200"/>
          <a:ext cx="350520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485720" imgH="482400" progId="Equation.3">
                  <p:embed/>
                </p:oleObj>
              </mc:Choice>
              <mc:Fallback>
                <p:oleObj name="Формула" r:id="rId5" imgW="1485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29200"/>
                        <a:ext cx="3505200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888" name="Picture 8" descr="ant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7776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F055-C936-4654-9CF4-2970EAEB355B}" type="slidenum">
              <a:rPr lang="ru-RU"/>
              <a:pPr/>
              <a:t>83</a:t>
            </a:fld>
            <a:endParaRPr lang="ru-RU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Elitist Ant System</a:t>
            </a:r>
            <a:endParaRPr lang="ru-RU" b="1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/>
              <a:t>Best-so-far ant deposits pheromone on each iteration:</a:t>
            </a:r>
            <a:endParaRPr lang="ru-RU" sz="2800"/>
          </a:p>
        </p:txBody>
      </p:sp>
      <p:graphicFrame>
        <p:nvGraphicFramePr>
          <p:cNvPr id="3994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81200" y="2514600"/>
          <a:ext cx="487680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650960" imgH="431640" progId="Equation.3">
                  <p:embed/>
                </p:oleObj>
              </mc:Choice>
              <mc:Fallback>
                <p:oleObj name="Формула" r:id="rId3" imgW="1650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514600"/>
                        <a:ext cx="487680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981200" y="4267200"/>
          <a:ext cx="510540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790640" imgH="482400" progId="Equation.3">
                  <p:embed/>
                </p:oleObj>
              </mc:Choice>
              <mc:Fallback>
                <p:oleObj name="Формула" r:id="rId5" imgW="1790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267200"/>
                        <a:ext cx="5105400" cy="137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4" name="Picture 8" descr="ant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75630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781A-BF42-427B-894F-C0072D5C807B}" type="slidenum">
              <a:rPr lang="ru-RU"/>
              <a:pPr/>
              <a:t>84</a:t>
            </a:fld>
            <a:endParaRPr lang="ru-RU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Rank-based Ant System</a:t>
            </a:r>
            <a:endParaRPr lang="ru-RU" b="1"/>
          </a:p>
        </p:txBody>
      </p:sp>
      <p:pic>
        <p:nvPicPr>
          <p:cNvPr id="40964" name="Picture 4" descr="ant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2362200"/>
            <a:ext cx="7693025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/>
              <a:t>Another improvement over AS.</a:t>
            </a:r>
          </a:p>
          <a:p>
            <a:pPr>
              <a:lnSpc>
                <a:spcPct val="90000"/>
              </a:lnSpc>
            </a:pPr>
            <a:r>
              <a:rPr lang="en-US"/>
              <a:t>Each ant deposits an amount of pheromone that decreases with its rank.</a:t>
            </a:r>
          </a:p>
          <a:p>
            <a:pPr>
              <a:lnSpc>
                <a:spcPct val="90000"/>
              </a:lnSpc>
            </a:pPr>
            <a:r>
              <a:rPr lang="en-US"/>
              <a:t>In each iteration, only the best (w-1) ranked ants and the best-so-far ant are allowed to deposit pheromone.</a:t>
            </a:r>
            <a:endParaRPr lang="en-US" dirty="0"/>
          </a:p>
        </p:txBody>
      </p:sp>
      <p:pic>
        <p:nvPicPr>
          <p:cNvPr id="8" name="Picture 5" descr="Equation3_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4724400"/>
            <a:ext cx="5459413" cy="10048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9201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A5F4-D481-4CB8-BB92-AF3047BC1574}" type="slidenum">
              <a:rPr lang="ru-RU"/>
              <a:pPr/>
              <a:t>85</a:t>
            </a:fld>
            <a:endParaRPr lang="ru-RU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MAX-MIN Ant System</a:t>
            </a:r>
            <a:endParaRPr lang="ru-RU" b="1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Only iteration-best or best-so-far ant deposits pheromone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Pheromone trails are limited to the interval [</a:t>
            </a:r>
            <a:r>
              <a:rPr lang="el-GR" i="1">
                <a:cs typeface="Arial" pitchFamily="34" charset="0"/>
              </a:rPr>
              <a:t>τ</a:t>
            </a:r>
            <a:r>
              <a:rPr lang="en-US" baseline="-25000">
                <a:cs typeface="Arial" pitchFamily="34" charset="0"/>
              </a:rPr>
              <a:t>min,</a:t>
            </a:r>
            <a:r>
              <a:rPr lang="el-GR">
                <a:cs typeface="Arial" pitchFamily="34" charset="0"/>
              </a:rPr>
              <a:t> </a:t>
            </a:r>
            <a:r>
              <a:rPr lang="el-GR" i="1">
                <a:cs typeface="Arial" pitchFamily="34" charset="0"/>
              </a:rPr>
              <a:t>τ</a:t>
            </a:r>
            <a:r>
              <a:rPr lang="en-US" baseline="-25000">
                <a:cs typeface="Arial" pitchFamily="34" charset="0"/>
              </a:rPr>
              <a:t>max</a:t>
            </a:r>
            <a:r>
              <a:rPr lang="en-US"/>
              <a:t>]</a:t>
            </a:r>
            <a:endParaRPr lang="ru-RU"/>
          </a:p>
        </p:txBody>
      </p:sp>
      <p:pic>
        <p:nvPicPr>
          <p:cNvPr id="43012" name="Picture 4" descr="ant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66368"/>
              </p:ext>
            </p:extLst>
          </p:nvPr>
        </p:nvGraphicFramePr>
        <p:xfrm>
          <a:off x="1331640" y="3789040"/>
          <a:ext cx="31242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67893" imgH="253890" progId="Equation.3">
                  <p:embed/>
                </p:oleObj>
              </mc:Choice>
              <mc:Fallback>
                <p:oleObj r:id="rId4" imgW="1167893" imgH="25389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789040"/>
                        <a:ext cx="31242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871779"/>
              </p:ext>
            </p:extLst>
          </p:nvPr>
        </p:nvGraphicFramePr>
        <p:xfrm>
          <a:off x="5141640" y="3789040"/>
          <a:ext cx="25146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990170" imgH="241195" progId="Equation.3">
                  <p:embed/>
                </p:oleObj>
              </mc:Choice>
              <mc:Fallback>
                <p:oleObj r:id="rId6" imgW="990170" imgH="241195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640" y="3789040"/>
                        <a:ext cx="25146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80597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364A-EFBD-45EB-9F1D-C8550C404F14}" type="slidenum">
              <a:rPr lang="ru-RU"/>
              <a:pPr/>
              <a:t>86</a:t>
            </a:fld>
            <a:endParaRPr lang="ru-RU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Ant Colony System</a:t>
            </a:r>
            <a:endParaRPr lang="ru-RU" b="1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Differs from Ant System in three points: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More aggressive tour construction rule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Only best ant evaporates and deposits pheromone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Local pheromone update</a:t>
            </a:r>
            <a:endParaRPr lang="ru-RU"/>
          </a:p>
        </p:txBody>
      </p:sp>
      <p:pic>
        <p:nvPicPr>
          <p:cNvPr id="41988" name="Picture 4" descr="ant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6415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CCA-CA09-4C34-B599-9A32D21AA265}" type="slidenum">
              <a:rPr lang="ru-RU"/>
              <a:pPr/>
              <a:t>87</a:t>
            </a:fld>
            <a:endParaRPr lang="ru-RU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Ant Colony System</a:t>
            </a:r>
            <a:endParaRPr lang="ru-RU" b="1"/>
          </a:p>
        </p:txBody>
      </p:sp>
      <p:graphicFrame>
        <p:nvGraphicFramePr>
          <p:cNvPr id="15974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295400" y="2514600"/>
          <a:ext cx="601980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2031840" imgH="761760" progId="Equation.3">
                  <p:embed/>
                </p:oleObj>
              </mc:Choice>
              <mc:Fallback>
                <p:oleObj name="Формула" r:id="rId2" imgW="203184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14600"/>
                        <a:ext cx="6019800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685800" y="1676400"/>
            <a:ext cx="73152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/>
              <a:t>Tour Construction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sz="3200"/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sz="3200"/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sz="320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/>
              <a:t> Local pheromone update:</a:t>
            </a:r>
          </a:p>
          <a:p>
            <a:pPr algn="ctr">
              <a:lnSpc>
                <a:spcPct val="160000"/>
              </a:lnSpc>
              <a:spcBef>
                <a:spcPct val="20000"/>
              </a:spcBef>
            </a:pPr>
            <a:r>
              <a:rPr lang="el-GR" sz="3200" i="1"/>
              <a:t>τ</a:t>
            </a:r>
            <a:r>
              <a:rPr lang="en-US" sz="3200" i="1" baseline="-25000"/>
              <a:t>ij</a:t>
            </a:r>
            <a:r>
              <a:rPr lang="en-US" sz="3200"/>
              <a:t> ← (1 – </a:t>
            </a:r>
            <a:r>
              <a:rPr lang="el-GR" sz="3200" i="1"/>
              <a:t>ξ</a:t>
            </a:r>
            <a:r>
              <a:rPr lang="en-US" sz="3200"/>
              <a:t>)</a:t>
            </a:r>
            <a:r>
              <a:rPr lang="el-GR" sz="3200" i="1"/>
              <a:t>τ</a:t>
            </a:r>
            <a:r>
              <a:rPr lang="en-US" sz="3200" i="1" baseline="-25000"/>
              <a:t>ij</a:t>
            </a:r>
            <a:r>
              <a:rPr lang="en-US" sz="3200" i="1"/>
              <a:t> + </a:t>
            </a:r>
            <a:r>
              <a:rPr lang="el-GR" sz="3200" i="1"/>
              <a:t>ξτ</a:t>
            </a:r>
            <a:r>
              <a:rPr lang="en-US" sz="3200" i="1" baseline="-25000"/>
              <a:t>0</a:t>
            </a:r>
            <a:r>
              <a:rPr lang="en-US" sz="3200" i="1"/>
              <a:t>, </a:t>
            </a:r>
          </a:p>
          <a:p>
            <a:pPr>
              <a:spcBef>
                <a:spcPct val="50000"/>
              </a:spcBef>
            </a:pPr>
            <a:endParaRPr lang="ru-RU" sz="3200"/>
          </a:p>
        </p:txBody>
      </p:sp>
      <p:pic>
        <p:nvPicPr>
          <p:cNvPr id="159752" name="Picture 8" descr="ant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12996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609600" y="1447800"/>
            <a:ext cx="6781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r>
              <a:rPr lang="en-US" altLang="zh-TW" b="1">
                <a:latin typeface="Arial" pitchFamily="34" charset="0"/>
                <a:ea typeface="PMingLiU" pitchFamily="18" charset="-120"/>
              </a:rPr>
              <a:t>Ant-Q &amp; Ant Colony System (ACS)</a:t>
            </a: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r>
              <a:rPr lang="en-US" altLang="zh-TW" sz="2200">
                <a:latin typeface="Arial" pitchFamily="34" charset="0"/>
                <a:ea typeface="PMingLiU" pitchFamily="18" charset="-120"/>
              </a:rPr>
              <a:t>Local Updating </a:t>
            </a: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r>
              <a:rPr lang="en-US" altLang="zh-TW" sz="2200">
                <a:latin typeface="Arial" pitchFamily="34" charset="0"/>
                <a:ea typeface="PMingLiU" pitchFamily="18" charset="-120"/>
              </a:rPr>
              <a:t>  (Online Updating)</a:t>
            </a: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r>
              <a:rPr lang="en-US" altLang="zh-TW" sz="2200">
                <a:latin typeface="Arial" pitchFamily="34" charset="0"/>
                <a:ea typeface="PMingLiU" pitchFamily="18" charset="-120"/>
              </a:rPr>
              <a:t>Global Updating </a:t>
            </a: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r>
              <a:rPr lang="en-US" altLang="zh-TW" sz="2200">
                <a:latin typeface="Arial" pitchFamily="34" charset="0"/>
                <a:ea typeface="PMingLiU" pitchFamily="18" charset="-120"/>
              </a:rPr>
              <a:t>  (Offline Updating)</a:t>
            </a:r>
            <a:endParaRPr lang="en-US" altLang="zh-TW" b="1">
              <a:latin typeface="Arial" pitchFamily="34" charset="0"/>
              <a:ea typeface="PMingLiU" pitchFamily="18" charset="-120"/>
            </a:endParaRPr>
          </a:p>
        </p:txBody>
      </p:sp>
      <p:graphicFrame>
        <p:nvGraphicFramePr>
          <p:cNvPr id="106504" name="Object 8"/>
          <p:cNvGraphicFramePr>
            <a:graphicFrameLocks noChangeAspect="1"/>
          </p:cNvGraphicFramePr>
          <p:nvPr/>
        </p:nvGraphicFramePr>
        <p:xfrm>
          <a:off x="2057400" y="2133600"/>
          <a:ext cx="270510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752600" imgH="762000" progId="Equation.3">
                  <p:embed/>
                </p:oleObj>
              </mc:Choice>
              <mc:Fallback>
                <p:oleObj r:id="rId2" imgW="17526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133600"/>
                        <a:ext cx="2705100" cy="117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4354513" y="3086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6506" name="Object 10"/>
          <p:cNvGraphicFramePr>
            <a:graphicFrameLocks noChangeAspect="1"/>
          </p:cNvGraphicFramePr>
          <p:nvPr/>
        </p:nvGraphicFramePr>
        <p:xfrm>
          <a:off x="5562600" y="2209800"/>
          <a:ext cx="7254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31800" imgH="685800" progId="Equation.3">
                  <p:embed/>
                </p:oleObj>
              </mc:Choice>
              <mc:Fallback>
                <p:oleObj r:id="rId4" imgW="4318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209800"/>
                        <a:ext cx="725488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3932238" y="314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6508" name="Object 12"/>
          <p:cNvGraphicFramePr>
            <a:graphicFrameLocks noChangeAspect="1"/>
          </p:cNvGraphicFramePr>
          <p:nvPr/>
        </p:nvGraphicFramePr>
        <p:xfrm>
          <a:off x="1981200" y="3505200"/>
          <a:ext cx="243840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282700" imgH="571500" progId="Equation.3">
                  <p:embed/>
                </p:oleObj>
              </mc:Choice>
              <mc:Fallback>
                <p:oleObj r:id="rId6" imgW="12827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05200"/>
                        <a:ext cx="2438400" cy="108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1" name="Rectangle 15"/>
          <p:cNvSpPr>
            <a:spLocks noChangeArrowheads="1"/>
          </p:cNvSpPr>
          <p:nvPr/>
        </p:nvSpPr>
        <p:spPr bwMode="auto">
          <a:xfrm>
            <a:off x="3783013" y="3303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6510" name="Object 14"/>
          <p:cNvGraphicFramePr>
            <a:graphicFrameLocks noChangeAspect="1"/>
          </p:cNvGraphicFramePr>
          <p:nvPr/>
        </p:nvGraphicFramePr>
        <p:xfrm>
          <a:off x="3581400" y="4800600"/>
          <a:ext cx="28019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880" imgH="253800" progId="Equation.3">
                  <p:embed/>
                </p:oleObj>
              </mc:Choice>
              <mc:Fallback>
                <p:oleObj name="Equation" r:id="rId8" imgW="1523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800600"/>
                        <a:ext cx="280193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3" name="Rectangle 17"/>
          <p:cNvSpPr>
            <a:spLocks noChangeArrowheads="1"/>
          </p:cNvSpPr>
          <p:nvPr/>
        </p:nvSpPr>
        <p:spPr bwMode="auto">
          <a:xfrm>
            <a:off x="3783013" y="3303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6512" name="Object 16"/>
          <p:cNvGraphicFramePr>
            <a:graphicFrameLocks noChangeAspect="1"/>
          </p:cNvGraphicFramePr>
          <p:nvPr/>
        </p:nvGraphicFramePr>
        <p:xfrm>
          <a:off x="3581400" y="5715000"/>
          <a:ext cx="29718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574800" imgH="254000" progId="Equation.3">
                  <p:embed/>
                </p:oleObj>
              </mc:Choice>
              <mc:Fallback>
                <p:oleObj r:id="rId10" imgW="1574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715000"/>
                        <a:ext cx="297180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6629400" y="2057400"/>
            <a:ext cx="2209800" cy="4667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ea typeface="PMingLiU" pitchFamily="18" charset="-120"/>
              </a:rPr>
              <a:t>Exploitation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6629400" y="2819400"/>
            <a:ext cx="2209800" cy="4667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ea typeface="PMingLiU" pitchFamily="18" charset="-120"/>
              </a:rPr>
              <a:t>Exploration</a:t>
            </a:r>
          </a:p>
        </p:txBody>
      </p:sp>
      <p:pic>
        <p:nvPicPr>
          <p:cNvPr id="106516" name="Picture 20" descr="C:\My Documents\Michie\Ant-3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4876800"/>
            <a:ext cx="4460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84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/>
              <a:t>Not just for TSP of course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tr-TR"/>
              <a:t>ACO is naturally applicable to any sequencing problem, or indeed </a:t>
            </a:r>
            <a:r>
              <a:rPr lang="en-GB" altLang="tr-TR" i="1"/>
              <a:t>any</a:t>
            </a:r>
            <a:r>
              <a:rPr lang="en-GB" altLang="tr-TR"/>
              <a:t> problem</a:t>
            </a:r>
          </a:p>
          <a:p>
            <a:pPr eaLnBrk="1" hangingPunct="1">
              <a:buFontTx/>
              <a:buNone/>
            </a:pPr>
            <a:r>
              <a:rPr lang="en-GB" altLang="tr-TR"/>
              <a:t>All you need is some way to represent solutions to the problem as paths in a network.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C86D14-49A2-41F1-AD7B-39E62C7E21D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09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Overview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54F83-410C-4FA9-A67E-1FDC594360C9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9812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“</a:t>
            </a:r>
            <a:r>
              <a:rPr lang="en-US" altLang="en-US" sz="3600">
                <a:ea typeface="ＭＳ Ｐゴシック" panose="020B0600070205080204" pitchFamily="34" charset="-128"/>
              </a:rPr>
              <a:t>Ant Colony Optimization (ACO) studies artificial systems that take inspiration from the </a:t>
            </a:r>
            <a:r>
              <a:rPr lang="en-US" altLang="en-US" sz="3600" i="1">
                <a:ea typeface="ＭＳ Ｐゴシック" panose="020B0600070205080204" pitchFamily="34" charset="-128"/>
              </a:rPr>
              <a:t>behavior of real ant colonies</a:t>
            </a:r>
            <a:r>
              <a:rPr lang="en-US" altLang="en-US" sz="3600">
                <a:ea typeface="ＭＳ Ｐゴシック" panose="020B0600070205080204" pitchFamily="34" charset="-128"/>
              </a:rPr>
              <a:t> and which are used to solve discrete optimization problems.”</a:t>
            </a:r>
          </a:p>
          <a:p>
            <a:pPr algn="r" fontAlgn="auto">
              <a:spcAft>
                <a:spcPts val="0"/>
              </a:spcAft>
              <a:buFontTx/>
              <a:buNone/>
            </a:pPr>
            <a:endParaRPr lang="en-US" altLang="en-US" sz="1200" b="1" i="1">
              <a:ea typeface="ＭＳ Ｐゴシック" panose="020B0600070205080204" pitchFamily="34" charset="-128"/>
            </a:endParaRPr>
          </a:p>
          <a:p>
            <a:pPr algn="r" fontAlgn="auto">
              <a:spcAft>
                <a:spcPts val="0"/>
              </a:spcAft>
              <a:buFontTx/>
              <a:buNone/>
            </a:pPr>
            <a:r>
              <a:rPr lang="en-US" altLang="en-US" sz="1200" b="1" i="1">
                <a:ea typeface="ＭＳ Ｐゴシック" panose="020B0600070205080204" pitchFamily="34" charset="-128"/>
              </a:rPr>
              <a:t>-Source: ACO website, http://iridia.ulb.ac.be/~mdorigo/ACO/about.html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en-US" altLang="en-US" sz="1200" b="1" i="1"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425781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z="4000"/>
              <a:t>E.g.</a:t>
            </a:r>
            <a:br>
              <a:rPr lang="en-GB" altLang="tr-TR" sz="4000"/>
            </a:br>
            <a:r>
              <a:rPr lang="en-GB" altLang="tr-TR" sz="3200"/>
              <a:t>Single machine scheduling with due-dates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tr-TR"/>
              <a:t>These jobs have to be done; their length represents the time they will take.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55650" y="3716338"/>
            <a:ext cx="20875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A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755650" y="4221163"/>
            <a:ext cx="16557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B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755650" y="4724400"/>
            <a:ext cx="9366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C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755650" y="5229225"/>
            <a:ext cx="11525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D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755650" y="5734050"/>
            <a:ext cx="8636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E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z="4000"/>
              <a:t>E.g.</a:t>
            </a:r>
            <a:br>
              <a:rPr lang="en-GB" altLang="tr-TR" sz="4000"/>
            </a:br>
            <a:r>
              <a:rPr lang="en-GB" altLang="tr-TR" sz="3200"/>
              <a:t>Single machine scheduling with due-dates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tr-TR"/>
              <a:t>These jobs have to be done; their length represents the time they will take.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55650" y="3716338"/>
            <a:ext cx="20875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755650" y="4221163"/>
            <a:ext cx="16557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B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755650" y="4724400"/>
            <a:ext cx="9366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C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755650" y="5229225"/>
            <a:ext cx="11525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D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755650" y="5734050"/>
            <a:ext cx="8636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E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979613" y="2944813"/>
            <a:ext cx="634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Each has a `due date’, when it needs to be finished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687763" y="3636963"/>
            <a:ext cx="142557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 sz="3200"/>
              <a:t>3pm</a:t>
            </a:r>
          </a:p>
          <a:p>
            <a:pPr eaLnBrk="1" hangingPunct="1"/>
            <a:r>
              <a:rPr lang="en-GB" altLang="tr-TR" sz="3200"/>
              <a:t>3:30pm</a:t>
            </a:r>
          </a:p>
          <a:p>
            <a:pPr eaLnBrk="1" hangingPunct="1"/>
            <a:r>
              <a:rPr lang="en-GB" altLang="tr-TR" sz="3200"/>
              <a:t>5pm</a:t>
            </a:r>
          </a:p>
          <a:p>
            <a:pPr eaLnBrk="1" hangingPunct="1"/>
            <a:r>
              <a:rPr lang="en-GB" altLang="tr-TR" sz="3200"/>
              <a:t>4pm</a:t>
            </a:r>
          </a:p>
          <a:p>
            <a:pPr eaLnBrk="1" hangingPunct="1"/>
            <a:r>
              <a:rPr lang="en-GB" altLang="tr-TR" sz="3200"/>
              <a:t>4:30pm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z="4000"/>
              <a:t>E.g.</a:t>
            </a:r>
            <a:br>
              <a:rPr lang="en-GB" altLang="tr-TR" sz="4000"/>
            </a:br>
            <a:r>
              <a:rPr lang="en-GB" altLang="tr-TR" sz="3200"/>
              <a:t>Single machine scheduling with due-dates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tr-TR"/>
              <a:t>These jobs have to be done; their length represents the time they will take.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55650" y="3716338"/>
            <a:ext cx="20875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A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755650" y="4221163"/>
            <a:ext cx="16557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B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755650" y="4724400"/>
            <a:ext cx="9366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C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755650" y="5229225"/>
            <a:ext cx="11525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D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755650" y="5734050"/>
            <a:ext cx="8636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E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979613" y="2944813"/>
            <a:ext cx="634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Each has a `due date’, when it needs to be finished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3687763" y="3636963"/>
            <a:ext cx="142557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 sz="3200"/>
              <a:t>3pm</a:t>
            </a:r>
          </a:p>
          <a:p>
            <a:pPr eaLnBrk="1" hangingPunct="1"/>
            <a:r>
              <a:rPr lang="en-GB" altLang="tr-TR" sz="3200"/>
              <a:t>3:30pm</a:t>
            </a:r>
          </a:p>
          <a:p>
            <a:pPr eaLnBrk="1" hangingPunct="1"/>
            <a:r>
              <a:rPr lang="en-GB" altLang="tr-TR" sz="3200"/>
              <a:t>5pm</a:t>
            </a:r>
          </a:p>
          <a:p>
            <a:pPr eaLnBrk="1" hangingPunct="1"/>
            <a:r>
              <a:rPr lang="en-GB" altLang="tr-TR" sz="3200"/>
              <a:t>4pm</a:t>
            </a:r>
          </a:p>
          <a:p>
            <a:pPr eaLnBrk="1" hangingPunct="1"/>
            <a:r>
              <a:rPr lang="en-GB" altLang="tr-TR" sz="3200"/>
              <a:t>4:30pm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292725" y="3665538"/>
            <a:ext cx="39560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 dirty="0"/>
              <a:t>Only one `machine’ is available to process these jobs, so can do just one at a time.</a:t>
            </a:r>
          </a:p>
          <a:p>
            <a:pPr eaLnBrk="1" hangingPunct="1"/>
            <a:endParaRPr lang="en-GB" altLang="tr-TR" dirty="0"/>
          </a:p>
          <a:p>
            <a:pPr eaLnBrk="1" hangingPunct="1"/>
            <a:r>
              <a:rPr lang="en-GB" altLang="tr-TR" dirty="0"/>
              <a:t>[e.g. machine might be</a:t>
            </a:r>
          </a:p>
          <a:p>
            <a:pPr eaLnBrk="1" hangingPunct="1"/>
            <a:r>
              <a:rPr lang="en-GB" altLang="tr-TR" dirty="0"/>
              <a:t>human tailor, photocopier,</a:t>
            </a:r>
          </a:p>
          <a:p>
            <a:pPr eaLnBrk="1" hangingPunct="1"/>
            <a:r>
              <a:rPr lang="en-GB" altLang="tr-TR" dirty="0" err="1"/>
              <a:t>Etc</a:t>
            </a:r>
            <a:r>
              <a:rPr lang="en-GB" altLang="tr-TR" dirty="0"/>
              <a:t> …]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tr-TR"/>
              <a:t>An example schedule</a:t>
            </a:r>
            <a:endParaRPr lang="en-GB" altLang="tr-TR" sz="36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tr-TR"/>
              <a:t>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55650" y="2636838"/>
            <a:ext cx="20875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A due 3pm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916238" y="2636838"/>
            <a:ext cx="16557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B – 3:30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643438" y="2636838"/>
            <a:ext cx="9366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C - 5pm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5651500" y="2636838"/>
            <a:ext cx="11525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D – 4pm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6877050" y="2636838"/>
            <a:ext cx="8636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E -4:30</a:t>
            </a:r>
          </a:p>
        </p:txBody>
      </p:sp>
      <p:sp>
        <p:nvSpPr>
          <p:cNvPr id="34825" name="Line 12"/>
          <p:cNvSpPr>
            <a:spLocks noChangeShapeType="1"/>
          </p:cNvSpPr>
          <p:nvPr/>
        </p:nvSpPr>
        <p:spPr bwMode="auto">
          <a:xfrm>
            <a:off x="755650" y="1557338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26" name="Line 13"/>
          <p:cNvSpPr>
            <a:spLocks noChangeShapeType="1"/>
          </p:cNvSpPr>
          <p:nvPr/>
        </p:nvSpPr>
        <p:spPr bwMode="auto">
          <a:xfrm>
            <a:off x="7740650" y="1557338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27" name="Line 14"/>
          <p:cNvSpPr>
            <a:spLocks noChangeShapeType="1"/>
          </p:cNvSpPr>
          <p:nvPr/>
        </p:nvSpPr>
        <p:spPr bwMode="auto">
          <a:xfrm>
            <a:off x="4284663" y="1628775"/>
            <a:ext cx="0" cy="453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28" name="Line 15"/>
          <p:cNvSpPr>
            <a:spLocks noChangeShapeType="1"/>
          </p:cNvSpPr>
          <p:nvPr/>
        </p:nvSpPr>
        <p:spPr bwMode="auto">
          <a:xfrm>
            <a:off x="2484438" y="1630363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29" name="Line 16"/>
          <p:cNvSpPr>
            <a:spLocks noChangeShapeType="1"/>
          </p:cNvSpPr>
          <p:nvPr/>
        </p:nvSpPr>
        <p:spPr bwMode="auto">
          <a:xfrm>
            <a:off x="6011863" y="1628775"/>
            <a:ext cx="0" cy="453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30" name="Text Box 17"/>
          <p:cNvSpPr txBox="1">
            <a:spLocks noChangeArrowheads="1"/>
          </p:cNvSpPr>
          <p:nvPr/>
        </p:nvSpPr>
        <p:spPr bwMode="auto">
          <a:xfrm>
            <a:off x="447675" y="1433513"/>
            <a:ext cx="801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2 pm</a:t>
            </a:r>
          </a:p>
        </p:txBody>
      </p:sp>
      <p:sp>
        <p:nvSpPr>
          <p:cNvPr id="34831" name="Text Box 18"/>
          <p:cNvSpPr txBox="1">
            <a:spLocks noChangeArrowheads="1"/>
          </p:cNvSpPr>
          <p:nvPr/>
        </p:nvSpPr>
        <p:spPr bwMode="auto">
          <a:xfrm>
            <a:off x="2195513" y="1458913"/>
            <a:ext cx="801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3 pm</a:t>
            </a:r>
          </a:p>
        </p:txBody>
      </p:sp>
      <p:sp>
        <p:nvSpPr>
          <p:cNvPr id="34832" name="Text Box 19"/>
          <p:cNvSpPr txBox="1">
            <a:spLocks noChangeArrowheads="1"/>
          </p:cNvSpPr>
          <p:nvPr/>
        </p:nvSpPr>
        <p:spPr bwMode="auto">
          <a:xfrm>
            <a:off x="5722938" y="1458913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5 pm </a:t>
            </a:r>
          </a:p>
        </p:txBody>
      </p:sp>
      <p:sp>
        <p:nvSpPr>
          <p:cNvPr id="34833" name="Text Box 20"/>
          <p:cNvSpPr txBox="1">
            <a:spLocks noChangeArrowheads="1"/>
          </p:cNvSpPr>
          <p:nvPr/>
        </p:nvSpPr>
        <p:spPr bwMode="auto">
          <a:xfrm>
            <a:off x="3995738" y="1412875"/>
            <a:ext cx="801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4 pm</a:t>
            </a:r>
          </a:p>
        </p:txBody>
      </p:sp>
      <p:sp>
        <p:nvSpPr>
          <p:cNvPr id="34834" name="Text Box 21"/>
          <p:cNvSpPr txBox="1">
            <a:spLocks noChangeArrowheads="1"/>
          </p:cNvSpPr>
          <p:nvPr/>
        </p:nvSpPr>
        <p:spPr bwMode="auto">
          <a:xfrm>
            <a:off x="7451725" y="1458913"/>
            <a:ext cx="801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6 pm</a:t>
            </a:r>
          </a:p>
        </p:txBody>
      </p:sp>
      <p:sp>
        <p:nvSpPr>
          <p:cNvPr id="34835" name="Rectangle 22"/>
          <p:cNvSpPr>
            <a:spLocks noChangeArrowheads="1"/>
          </p:cNvSpPr>
          <p:nvPr/>
        </p:nvSpPr>
        <p:spPr bwMode="auto">
          <a:xfrm>
            <a:off x="250825" y="3789363"/>
            <a:ext cx="8497888" cy="2519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 is 10min late                          Fitness might be average lateness; </a:t>
            </a:r>
          </a:p>
          <a:p>
            <a:pPr eaLnBrk="1" hangingPunct="1"/>
            <a:r>
              <a:rPr lang="en-GB" altLang="tr-TR"/>
              <a:t>B is 40min late                           in this case 46min </a:t>
            </a:r>
          </a:p>
          <a:p>
            <a:pPr eaLnBrk="1" hangingPunct="1"/>
            <a:r>
              <a:rPr lang="en-GB" altLang="tr-TR"/>
              <a:t>C is 20min early (lateness = 0)</a:t>
            </a:r>
          </a:p>
          <a:p>
            <a:pPr eaLnBrk="1" hangingPunct="1"/>
            <a:r>
              <a:rPr lang="en-GB" altLang="tr-TR"/>
              <a:t>D is 90min late                           or fitness could be Max lateness,</a:t>
            </a:r>
          </a:p>
          <a:p>
            <a:pPr eaLnBrk="1" hangingPunct="1"/>
            <a:r>
              <a:rPr lang="en-GB" altLang="tr-TR"/>
              <a:t>E is 90min late                           in this case 90min</a:t>
            </a:r>
          </a:p>
          <a:p>
            <a:pPr eaLnBrk="1" hangingPunct="1"/>
            <a:r>
              <a:rPr lang="en-GB" altLang="tr-TR"/>
              <a:t> 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tr-TR"/>
              <a:t>Another schedule</a:t>
            </a:r>
            <a:endParaRPr lang="en-GB" altLang="tr-TR" sz="36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tr-TR"/>
              <a:t>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484438" y="2636838"/>
            <a:ext cx="20875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A due 3pm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755650" y="2636838"/>
            <a:ext cx="16557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B – 3:30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6804025" y="2636838"/>
            <a:ext cx="9366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C - 5pm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643438" y="2636838"/>
            <a:ext cx="11525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D – 4pm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867400" y="2636838"/>
            <a:ext cx="8636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E -4:30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755650" y="1557338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7740650" y="1557338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4284663" y="1628775"/>
            <a:ext cx="0" cy="453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2484438" y="1630363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6011863" y="1628775"/>
            <a:ext cx="0" cy="453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447675" y="1433513"/>
            <a:ext cx="801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2 pm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195513" y="1458913"/>
            <a:ext cx="801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3 pm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5722938" y="1458913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5 pm 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3995738" y="1412875"/>
            <a:ext cx="801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4 pm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7451725" y="1458913"/>
            <a:ext cx="801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6 pm</a:t>
            </a: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250825" y="3789363"/>
            <a:ext cx="8497888" cy="2519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 is 70min late                          Fitness might be average lateness; </a:t>
            </a:r>
          </a:p>
          <a:p>
            <a:pPr eaLnBrk="1" hangingPunct="1"/>
            <a:r>
              <a:rPr lang="en-GB" altLang="tr-TR"/>
              <a:t>B is 30min early (0 lateness)                    in this case again 46min </a:t>
            </a:r>
          </a:p>
          <a:p>
            <a:pPr eaLnBrk="1" hangingPunct="1"/>
            <a:r>
              <a:rPr lang="en-GB" altLang="tr-TR"/>
              <a:t>C is 60min late</a:t>
            </a:r>
          </a:p>
          <a:p>
            <a:pPr eaLnBrk="1" hangingPunct="1"/>
            <a:r>
              <a:rPr lang="en-GB" altLang="tr-TR"/>
              <a:t>D is 50min late                           or fitness could be Max lateness,</a:t>
            </a:r>
          </a:p>
          <a:p>
            <a:pPr eaLnBrk="1" hangingPunct="1"/>
            <a:r>
              <a:rPr lang="en-GB" altLang="tr-TR"/>
              <a:t>E is 50min late                           in this case 70min</a:t>
            </a:r>
          </a:p>
          <a:p>
            <a:pPr eaLnBrk="1" hangingPunct="1"/>
            <a:r>
              <a:rPr lang="en-GB" altLang="tr-TR"/>
              <a:t> 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/>
              <a:t>Applying ACO to this problem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tr-TR"/>
              <a:t>Just like with the TSP, each ant finds paths in a network, where, in this case, each job is a node. Also, no need to return to start node – path is complete when every node is visited.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647950" y="257333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076950" y="25733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647950" y="56356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229350" y="562133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044825" y="2989263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3044825" y="2989263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3044825" y="2989263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37898" name="Group 10"/>
          <p:cNvGrpSpPr>
            <a:grpSpLocks/>
          </p:cNvGrpSpPr>
          <p:nvPr/>
        </p:nvGrpSpPr>
        <p:grpSpPr bwMode="auto">
          <a:xfrm>
            <a:off x="7596188" y="4652963"/>
            <a:ext cx="457200" cy="685800"/>
            <a:chOff x="816" y="1536"/>
            <a:chExt cx="288" cy="432"/>
          </a:xfrm>
        </p:grpSpPr>
        <p:sp>
          <p:nvSpPr>
            <p:cNvPr id="37926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37927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37936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937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938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939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7940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37941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7942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37928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37929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930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931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932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7933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37934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7935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37899" name="Oval 28"/>
          <p:cNvSpPr>
            <a:spLocks noChangeArrowheads="1"/>
          </p:cNvSpPr>
          <p:nvPr/>
        </p:nvSpPr>
        <p:spPr bwMode="auto">
          <a:xfrm>
            <a:off x="3578225" y="565626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00" name="Oval 29"/>
          <p:cNvSpPr>
            <a:spLocks noChangeArrowheads="1"/>
          </p:cNvSpPr>
          <p:nvPr/>
        </p:nvSpPr>
        <p:spPr bwMode="auto">
          <a:xfrm>
            <a:off x="3730625" y="291306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01" name="Oval 30"/>
          <p:cNvSpPr>
            <a:spLocks noChangeArrowheads="1"/>
          </p:cNvSpPr>
          <p:nvPr/>
        </p:nvSpPr>
        <p:spPr bwMode="auto">
          <a:xfrm rot="-2235806">
            <a:off x="3349625" y="504666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02" name="Oval 31"/>
          <p:cNvSpPr>
            <a:spLocks noChangeArrowheads="1"/>
          </p:cNvSpPr>
          <p:nvPr/>
        </p:nvSpPr>
        <p:spPr bwMode="auto">
          <a:xfrm rot="2269170">
            <a:off x="3425825" y="367506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03" name="Oval 32"/>
          <p:cNvSpPr>
            <a:spLocks noChangeArrowheads="1"/>
          </p:cNvSpPr>
          <p:nvPr/>
        </p:nvSpPr>
        <p:spPr bwMode="auto">
          <a:xfrm rot="5400000">
            <a:off x="5826125" y="500856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04" name="Oval 33"/>
          <p:cNvSpPr>
            <a:spLocks noChangeArrowheads="1"/>
          </p:cNvSpPr>
          <p:nvPr/>
        </p:nvSpPr>
        <p:spPr bwMode="auto">
          <a:xfrm rot="5400000">
            <a:off x="2625725" y="500856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05" name="Text Box 56"/>
          <p:cNvSpPr txBox="1">
            <a:spLocks noChangeArrowheads="1"/>
          </p:cNvSpPr>
          <p:nvPr/>
        </p:nvSpPr>
        <p:spPr bwMode="auto">
          <a:xfrm>
            <a:off x="323850" y="404813"/>
            <a:ext cx="876233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 dirty="0"/>
              <a:t>Initially, random levels of pheromone are scattered on the edges,</a:t>
            </a:r>
          </a:p>
          <a:p>
            <a:pPr eaLnBrk="1" hangingPunct="1"/>
            <a:r>
              <a:rPr lang="en-GB" altLang="tr-TR" dirty="0"/>
              <a:t>an ant starts at a </a:t>
            </a:r>
            <a:r>
              <a:rPr lang="en-GB" altLang="tr-TR" i="1" dirty="0"/>
              <a:t>Start</a:t>
            </a:r>
            <a:r>
              <a:rPr lang="en-GB" altLang="tr-TR" dirty="0"/>
              <a:t> node (so the first link it chooses defines</a:t>
            </a:r>
          </a:p>
          <a:p>
            <a:pPr eaLnBrk="1" hangingPunct="1"/>
            <a:r>
              <a:rPr lang="en-GB" altLang="tr-TR" dirty="0"/>
              <a:t>the first task to schedule on the machine); as before it uses a </a:t>
            </a:r>
          </a:p>
          <a:p>
            <a:pPr eaLnBrk="1" hangingPunct="1"/>
            <a:r>
              <a:rPr lang="en-GB" altLang="tr-TR" dirty="0"/>
              <a:t>transition rule</a:t>
            </a:r>
            <a:r>
              <a:rPr lang="tr-TR" altLang="tr-TR" dirty="0"/>
              <a:t> </a:t>
            </a:r>
            <a:r>
              <a:rPr lang="en-GB" altLang="tr-TR" dirty="0"/>
              <a:t>to take one step at a time, biased by pheromone levels, </a:t>
            </a:r>
          </a:p>
          <a:p>
            <a:pPr eaLnBrk="1" hangingPunct="1"/>
            <a:r>
              <a:rPr lang="en-GB" altLang="tr-TR" dirty="0"/>
              <a:t>and also a heuristic score, each time choosing the next machine</a:t>
            </a:r>
          </a:p>
          <a:p>
            <a:pPr eaLnBrk="1" hangingPunct="1"/>
            <a:r>
              <a:rPr lang="en-GB" altLang="tr-TR" dirty="0"/>
              <a:t>to schedule</a:t>
            </a:r>
            <a:r>
              <a:rPr lang="en-GB" altLang="tr-TR"/>
              <a:t>.  </a:t>
            </a:r>
            <a:endParaRPr lang="en-GB" altLang="tr-TR" dirty="0"/>
          </a:p>
        </p:txBody>
      </p:sp>
      <p:sp>
        <p:nvSpPr>
          <p:cNvPr id="37906" name="Text Box 57"/>
          <p:cNvSpPr txBox="1">
            <a:spLocks noChangeArrowheads="1"/>
          </p:cNvSpPr>
          <p:nvPr/>
        </p:nvSpPr>
        <p:spPr bwMode="auto">
          <a:xfrm>
            <a:off x="1470025" y="3932238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E</a:t>
            </a:r>
          </a:p>
        </p:txBody>
      </p:sp>
      <p:sp>
        <p:nvSpPr>
          <p:cNvPr id="37907" name="Line 58"/>
          <p:cNvSpPr>
            <a:spLocks noChangeShapeType="1"/>
          </p:cNvSpPr>
          <p:nvPr/>
        </p:nvSpPr>
        <p:spPr bwMode="auto">
          <a:xfrm flipH="1" flipV="1">
            <a:off x="1778000" y="4271963"/>
            <a:ext cx="1223963" cy="144145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08" name="Line 59"/>
          <p:cNvSpPr>
            <a:spLocks noChangeShapeType="1"/>
          </p:cNvSpPr>
          <p:nvPr/>
        </p:nvSpPr>
        <p:spPr bwMode="auto">
          <a:xfrm flipH="1" flipV="1">
            <a:off x="1778000" y="4271963"/>
            <a:ext cx="4464050" cy="143986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09" name="Line 60"/>
          <p:cNvSpPr>
            <a:spLocks noChangeShapeType="1"/>
          </p:cNvSpPr>
          <p:nvPr/>
        </p:nvSpPr>
        <p:spPr bwMode="auto">
          <a:xfrm flipH="1">
            <a:off x="1778000" y="3048000"/>
            <a:ext cx="4392613" cy="1223963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10" name="Line 61"/>
          <p:cNvSpPr>
            <a:spLocks noChangeShapeType="1"/>
          </p:cNvSpPr>
          <p:nvPr/>
        </p:nvSpPr>
        <p:spPr bwMode="auto">
          <a:xfrm flipV="1">
            <a:off x="1849438" y="2976563"/>
            <a:ext cx="1223962" cy="12954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11" name="Oval 62"/>
          <p:cNvSpPr>
            <a:spLocks noChangeArrowheads="1"/>
          </p:cNvSpPr>
          <p:nvPr/>
        </p:nvSpPr>
        <p:spPr bwMode="auto">
          <a:xfrm rot="3057870">
            <a:off x="2158207" y="5044281"/>
            <a:ext cx="622300" cy="2238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12" name="Oval 63"/>
          <p:cNvSpPr>
            <a:spLocks noChangeArrowheads="1"/>
          </p:cNvSpPr>
          <p:nvPr/>
        </p:nvSpPr>
        <p:spPr bwMode="auto">
          <a:xfrm rot="1030962">
            <a:off x="4395788" y="519906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13" name="Oval 64"/>
          <p:cNvSpPr>
            <a:spLocks noChangeArrowheads="1"/>
          </p:cNvSpPr>
          <p:nvPr/>
        </p:nvSpPr>
        <p:spPr bwMode="auto">
          <a:xfrm rot="9667713">
            <a:off x="2298700" y="3911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14" name="Oval 65"/>
          <p:cNvSpPr>
            <a:spLocks noChangeArrowheads="1"/>
          </p:cNvSpPr>
          <p:nvPr/>
        </p:nvSpPr>
        <p:spPr bwMode="auto">
          <a:xfrm rot="8457870">
            <a:off x="2311400" y="3494088"/>
            <a:ext cx="431800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15" name="Text Box 66"/>
          <p:cNvSpPr txBox="1">
            <a:spLocks noChangeArrowheads="1"/>
          </p:cNvSpPr>
          <p:nvPr/>
        </p:nvSpPr>
        <p:spPr bwMode="auto">
          <a:xfrm>
            <a:off x="7391400" y="3984625"/>
            <a:ext cx="75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Start</a:t>
            </a:r>
          </a:p>
        </p:txBody>
      </p:sp>
      <p:sp>
        <p:nvSpPr>
          <p:cNvPr id="37916" name="Oval 71"/>
          <p:cNvSpPr>
            <a:spLocks noChangeArrowheads="1"/>
          </p:cNvSpPr>
          <p:nvPr/>
        </p:nvSpPr>
        <p:spPr bwMode="auto">
          <a:xfrm flipH="1">
            <a:off x="3492500" y="4205288"/>
            <a:ext cx="5746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17" name="Oval 73"/>
          <p:cNvSpPr>
            <a:spLocks noChangeArrowheads="1"/>
          </p:cNvSpPr>
          <p:nvPr/>
        </p:nvSpPr>
        <p:spPr bwMode="auto">
          <a:xfrm rot="2521624" flipH="1">
            <a:off x="6443663" y="3557588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18" name="Oval 74"/>
          <p:cNvSpPr>
            <a:spLocks noChangeArrowheads="1"/>
          </p:cNvSpPr>
          <p:nvPr/>
        </p:nvSpPr>
        <p:spPr bwMode="auto">
          <a:xfrm rot="1134166" flipH="1">
            <a:off x="5173663" y="369411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19" name="Line 79"/>
          <p:cNvSpPr>
            <a:spLocks noChangeShapeType="1"/>
          </p:cNvSpPr>
          <p:nvPr/>
        </p:nvSpPr>
        <p:spPr bwMode="auto">
          <a:xfrm flipV="1">
            <a:off x="3008313" y="4252913"/>
            <a:ext cx="4464050" cy="143986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20" name="Line 80"/>
          <p:cNvSpPr>
            <a:spLocks noChangeShapeType="1"/>
          </p:cNvSpPr>
          <p:nvPr/>
        </p:nvSpPr>
        <p:spPr bwMode="auto">
          <a:xfrm>
            <a:off x="3008313" y="3028950"/>
            <a:ext cx="4392612" cy="1223963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21" name="Oval 83"/>
          <p:cNvSpPr>
            <a:spLocks noChangeArrowheads="1"/>
          </p:cNvSpPr>
          <p:nvPr/>
        </p:nvSpPr>
        <p:spPr bwMode="auto">
          <a:xfrm rot="18943305" flipH="1">
            <a:off x="6543675" y="4997450"/>
            <a:ext cx="5492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22" name="Line 86"/>
          <p:cNvSpPr>
            <a:spLocks noChangeShapeType="1"/>
          </p:cNvSpPr>
          <p:nvPr/>
        </p:nvSpPr>
        <p:spPr bwMode="auto">
          <a:xfrm flipH="1" flipV="1">
            <a:off x="6227763" y="2981325"/>
            <a:ext cx="1223962" cy="12954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23" name="Line 87"/>
          <p:cNvSpPr>
            <a:spLocks noChangeShapeType="1"/>
          </p:cNvSpPr>
          <p:nvPr/>
        </p:nvSpPr>
        <p:spPr bwMode="auto">
          <a:xfrm flipV="1">
            <a:off x="6300788" y="4278313"/>
            <a:ext cx="1150937" cy="143986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24" name="Line 88"/>
          <p:cNvSpPr>
            <a:spLocks noChangeShapeType="1"/>
          </p:cNvSpPr>
          <p:nvPr/>
        </p:nvSpPr>
        <p:spPr bwMode="auto">
          <a:xfrm flipH="1" flipV="1">
            <a:off x="1835150" y="4278313"/>
            <a:ext cx="5545138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196975"/>
            <a:ext cx="7772400" cy="4114800"/>
          </a:xfrm>
          <a:noFill/>
        </p:spPr>
        <p:txBody>
          <a:bodyPr lIns="92075" tIns="46038" rIns="92075" bIns="46038"/>
          <a:lstStyle/>
          <a:p>
            <a:r>
              <a:rPr lang="en-GB" altLang="tr-TR" sz="2600">
                <a:hlinkClick r:id="rId3"/>
              </a:rPr>
              <a:t>http://iridia.ulb.ac.be/dorigo/ACO/ACO.html</a:t>
            </a:r>
            <a:endParaRPr lang="en-GB" altLang="tr-TR" sz="2600"/>
          </a:p>
          <a:p>
            <a:endParaRPr lang="en-GB" altLang="tr-TR" sz="2600"/>
          </a:p>
          <a:p>
            <a:endParaRPr lang="en-GB" altLang="tr-TR" sz="2600"/>
          </a:p>
          <a:p>
            <a:pPr>
              <a:buFontTx/>
              <a:buNone/>
            </a:pPr>
            <a:r>
              <a:rPr lang="en-GB" altLang="tr-TR" sz="2600"/>
              <a:t> </a:t>
            </a:r>
          </a:p>
          <a:p>
            <a:pPr>
              <a:buFontTx/>
              <a:buNone/>
            </a:pPr>
            <a:r>
              <a:rPr lang="en-GB" altLang="tr-TR" sz="2600"/>
              <a:t> 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2270125" y="6330950"/>
            <a:ext cx="357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GB" altLang="tr-TR"/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755650" y="549275"/>
            <a:ext cx="535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See here if you’re very interested in ACO: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384175" y="1989138"/>
            <a:ext cx="875823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ACO is a thriving and maturing research area – it has its own </a:t>
            </a:r>
          </a:p>
          <a:p>
            <a:pPr eaLnBrk="1" hangingPunct="1"/>
            <a:r>
              <a:rPr lang="en-GB" altLang="tr-TR"/>
              <a:t>conferences. It gets very good results on some difficult problems. </a:t>
            </a:r>
          </a:p>
          <a:p>
            <a:pPr eaLnBrk="1" hangingPunct="1"/>
            <a:r>
              <a:rPr lang="en-GB" altLang="tr-TR"/>
              <a:t>Following the above link will help you find examples.</a:t>
            </a:r>
          </a:p>
          <a:p>
            <a:pPr eaLnBrk="1" hangingPunct="1"/>
            <a:r>
              <a:rPr lang="en-GB" altLang="tr-TR"/>
              <a:t> </a:t>
            </a:r>
          </a:p>
          <a:p>
            <a:pPr eaLnBrk="1" hangingPunct="1"/>
            <a:r>
              <a:rPr lang="en-GB" altLang="tr-TR"/>
              <a:t>ACO research and practice tends to concentrate on:</a:t>
            </a:r>
          </a:p>
          <a:p>
            <a:pPr lvl="2" eaLnBrk="1" hangingPunct="1">
              <a:buFontTx/>
              <a:buChar char="•"/>
            </a:pPr>
            <a:r>
              <a:rPr lang="en-GB" altLang="tr-TR"/>
              <a:t> hybridisation with other methods; e.g. it is common to</a:t>
            </a:r>
          </a:p>
          <a:p>
            <a:pPr lvl="2" eaLnBrk="1" hangingPunct="1"/>
            <a:r>
              <a:rPr lang="en-GB" altLang="tr-TR"/>
              <a:t>  improve an individual ant’s solution by local search, and then</a:t>
            </a:r>
          </a:p>
          <a:p>
            <a:pPr lvl="2" eaLnBrk="1" hangingPunct="1"/>
            <a:r>
              <a:rPr lang="en-GB" altLang="tr-TR"/>
              <a:t>  lay pheromone. </a:t>
            </a:r>
          </a:p>
          <a:p>
            <a:pPr lvl="2" eaLnBrk="1" hangingPunct="1">
              <a:buFontTx/>
              <a:buChar char="•"/>
            </a:pPr>
            <a:r>
              <a:rPr lang="en-GB" altLang="tr-TR"/>
              <a:t> New and adaptive ways to control the relative influence of</a:t>
            </a:r>
          </a:p>
          <a:p>
            <a:pPr lvl="2" eaLnBrk="1" hangingPunct="1"/>
            <a:r>
              <a:rPr lang="en-GB" altLang="tr-TR"/>
              <a:t>  heuristics, pheromone strength and pheromone decay.</a:t>
            </a:r>
            <a:endParaRPr lang="en-US" altLang="tr-TR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Resources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u="sng" dirty="0"/>
              <a:t>Ant Colony Optimization</a:t>
            </a:r>
            <a:r>
              <a:rPr lang="en-US" dirty="0"/>
              <a:t> by Marco </a:t>
            </a:r>
            <a:r>
              <a:rPr lang="en-US" dirty="0" err="1"/>
              <a:t>Dorigo</a:t>
            </a:r>
            <a:r>
              <a:rPr lang="en-US" dirty="0"/>
              <a:t> and Thomas St</a:t>
            </a:r>
            <a:r>
              <a:rPr lang="el-GR" dirty="0"/>
              <a:t>ϋ</a:t>
            </a:r>
            <a:r>
              <a:rPr lang="en-US" dirty="0" err="1"/>
              <a:t>tzle</a:t>
            </a:r>
            <a:r>
              <a:rPr lang="en-US" dirty="0"/>
              <a:t>, The MIT Press, 2004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u="sng" dirty="0"/>
              <a:t>Swarm Intelligence</a:t>
            </a:r>
            <a:r>
              <a:rPr lang="en-US" dirty="0"/>
              <a:t> by James Kennedy and Russell </a:t>
            </a:r>
            <a:r>
              <a:rPr lang="en-US" dirty="0" err="1"/>
              <a:t>Eberhart</a:t>
            </a:r>
            <a:r>
              <a:rPr lang="en-US" dirty="0"/>
              <a:t> with </a:t>
            </a:r>
            <a:r>
              <a:rPr lang="en-US" dirty="0" err="1"/>
              <a:t>Yuhui</a:t>
            </a:r>
            <a:r>
              <a:rPr lang="en-US" dirty="0"/>
              <a:t> Shi, Morgan Kauffmann Publishers, 2001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u="sng" dirty="0"/>
              <a:t>Advances in Applied Artificial Intelligence</a:t>
            </a:r>
            <a:r>
              <a:rPr lang="en-US" dirty="0"/>
              <a:t> edited by John </a:t>
            </a:r>
            <a:r>
              <a:rPr lang="en-US" dirty="0" err="1"/>
              <a:t>Fulcher</a:t>
            </a:r>
            <a:r>
              <a:rPr lang="en-US" dirty="0"/>
              <a:t>, IGI Publishing, 2006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u="sng" dirty="0"/>
              <a:t>Data Mining: A Heuristic Approach</a:t>
            </a:r>
            <a:r>
              <a:rPr lang="en-US" dirty="0"/>
              <a:t> by Hussein </a:t>
            </a:r>
            <a:r>
              <a:rPr lang="en-US" dirty="0" err="1"/>
              <a:t>Abbass</a:t>
            </a:r>
            <a:r>
              <a:rPr lang="en-US" dirty="0"/>
              <a:t>, </a:t>
            </a:r>
            <a:r>
              <a:rPr lang="en-US" dirty="0" err="1"/>
              <a:t>Ruhul</a:t>
            </a:r>
            <a:r>
              <a:rPr lang="en-US" dirty="0"/>
              <a:t> </a:t>
            </a:r>
            <a:r>
              <a:rPr lang="en-US" dirty="0" err="1"/>
              <a:t>Sarker</a:t>
            </a:r>
            <a:r>
              <a:rPr lang="en-US" dirty="0"/>
              <a:t>, and Charles Newton, IGI Publishing, 2002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“Ant Colony Optimization” </a:t>
            </a:r>
            <a:r>
              <a:rPr lang="en-US" dirty="0" err="1"/>
              <a:t>Curatored</a:t>
            </a:r>
            <a:r>
              <a:rPr lang="en-US" dirty="0"/>
              <a:t> by Marco </a:t>
            </a:r>
            <a:r>
              <a:rPr lang="en-US" dirty="0" err="1"/>
              <a:t>Dorigo</a:t>
            </a:r>
            <a:r>
              <a:rPr lang="en-US" dirty="0"/>
              <a:t>, http://www.scholarpedia.org/article/Ant_Colony_Optimization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“Ant Colony Optimization”  by Marco </a:t>
            </a:r>
            <a:r>
              <a:rPr lang="en-US" dirty="0" err="1"/>
              <a:t>Dorigo</a:t>
            </a:r>
            <a:r>
              <a:rPr lang="en-US" dirty="0"/>
              <a:t>, http://iridia.ulb.ac.be/~mdorigo/ACO/ACO.htm;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“Particle Swarm Optimization” http://www.swarmintelligence.org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“Swarm Intelligence” http://en.wikipedia.org/wiki/Swarm_intelligence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Picture of </a:t>
            </a:r>
            <a:r>
              <a:rPr lang="en-US" dirty="0" err="1"/>
              <a:t>Flik</a:t>
            </a:r>
            <a:r>
              <a:rPr lang="en-US" dirty="0"/>
              <a:t>, http://www.pixar.com</a:t>
            </a:r>
          </a:p>
        </p:txBody>
      </p:sp>
    </p:spTree>
    <p:extLst>
      <p:ext uri="{BB962C8B-B14F-4D97-AF65-F5344CB8AC3E}">
        <p14:creationId xmlns:p14="http://schemas.microsoft.com/office/powerpoint/2010/main" val="1288009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53BDFE0-9C33-44DA-A959-AC41C58EC6CD}"/>
</file>

<file path=customXml/itemProps2.xml><?xml version="1.0" encoding="utf-8"?>
<ds:datastoreItem xmlns:ds="http://schemas.openxmlformats.org/officeDocument/2006/customXml" ds:itemID="{9ACA1B9F-F784-4ADE-BA1C-1D1565714102}"/>
</file>

<file path=customXml/itemProps3.xml><?xml version="1.0" encoding="utf-8"?>
<ds:datastoreItem xmlns:ds="http://schemas.openxmlformats.org/officeDocument/2006/customXml" ds:itemID="{8B5243B4-C52E-4D0F-A113-BFE7156FFCA5}"/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1369</TotalTime>
  <Words>4549</Words>
  <Application>Microsoft Office PowerPoint</Application>
  <PresentationFormat>On-screen Show (4:3)</PresentationFormat>
  <Paragraphs>848</Paragraphs>
  <Slides>98</Slides>
  <Notes>24</Notes>
  <HiddenSlides>0</HiddenSlides>
  <MMClips>1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98</vt:i4>
      </vt:variant>
    </vt:vector>
  </HeadingPairs>
  <TitlesOfParts>
    <vt:vector size="117" baseType="lpstr">
      <vt:lpstr>ＭＳ Ｐゴシック</vt:lpstr>
      <vt:lpstr>PMingLiU</vt:lpstr>
      <vt:lpstr>Antique Olive</vt:lpstr>
      <vt:lpstr>Arial</vt:lpstr>
      <vt:lpstr>Arial Narrow</vt:lpstr>
      <vt:lpstr>Calibri</vt:lpstr>
      <vt:lpstr>Century Gothic</vt:lpstr>
      <vt:lpstr>CommonBullets</vt:lpstr>
      <vt:lpstr>Courier New</vt:lpstr>
      <vt:lpstr>Franklin Gothic Medium</vt:lpstr>
      <vt:lpstr>Palatino Linotype</vt:lpstr>
      <vt:lpstr>Tahoma</vt:lpstr>
      <vt:lpstr>Times New Roman</vt:lpstr>
      <vt:lpstr>Wingdings</vt:lpstr>
      <vt:lpstr>Executive</vt:lpstr>
      <vt:lpstr>Default Design</vt:lpstr>
      <vt:lpstr>Equation</vt:lpstr>
      <vt:lpstr>Equation.3</vt:lpstr>
      <vt:lpstr>Формула</vt:lpstr>
      <vt:lpstr>Swarm Intelligence</vt:lpstr>
      <vt:lpstr>Outline</vt:lpstr>
      <vt:lpstr>What is a Swarm?</vt:lpstr>
      <vt:lpstr>Swarm Intelligence (SI)</vt:lpstr>
      <vt:lpstr>Examples of Swarms in Nature:</vt:lpstr>
      <vt:lpstr>Two Common SI Algorithms</vt:lpstr>
      <vt:lpstr>Biologically Inspired Computation    </vt:lpstr>
      <vt:lpstr>Ant Colony Optimization (ACO)</vt:lpstr>
      <vt:lpstr>PowerPoint Presentation</vt:lpstr>
      <vt:lpstr>Artificial Ants</vt:lpstr>
      <vt:lpstr>A key concept:  Stigmergy</vt:lpstr>
      <vt:lpstr>Naturally Observed Ant Behavior</vt:lpstr>
      <vt:lpstr>Naturally Observed Ant Behavior</vt:lpstr>
      <vt:lpstr>Naturally Observed Ant Behavior</vt:lpstr>
      <vt:lpstr>Naturally Observed Ant Behavior</vt:lpstr>
      <vt:lpstr>PowerPoint Presentation</vt:lpstr>
      <vt:lpstr>Stigmergy in Ants  </vt:lpstr>
      <vt:lpstr>PowerPoint Presentation</vt:lpstr>
      <vt:lpstr>Pheromone Trails</vt:lpstr>
      <vt:lpstr>PowerPoint Presentation</vt:lpstr>
      <vt:lpstr>PowerPoint Presentation</vt:lpstr>
      <vt:lpstr>Ant Colony Optimisation Algorithms: Basic Ideas</vt:lpstr>
      <vt:lpstr>Using ACO</vt:lpstr>
      <vt:lpstr>Construct Ants Solutions</vt:lpstr>
      <vt:lpstr>Update Pheromones</vt:lpstr>
      <vt:lpstr>Daemon Actions</vt:lpstr>
      <vt:lpstr>ACO Steps</vt:lpstr>
      <vt:lpstr>PowerPoint Presentation</vt:lpstr>
      <vt:lpstr>Applications Of ACO</vt:lpstr>
      <vt:lpstr>E.g. A 4-city TSP</vt:lpstr>
      <vt:lpstr>E.g. A 4-city TSP</vt:lpstr>
      <vt:lpstr>E.g. A 4-city TSP</vt:lpstr>
      <vt:lpstr>E.g. A 4-city TSP</vt:lpstr>
      <vt:lpstr>E.g. A 4-city TSP</vt:lpstr>
      <vt:lpstr>E.g. A 4-city TSP</vt:lpstr>
      <vt:lpstr>E.g. A 4-city TSP</vt:lpstr>
      <vt:lpstr>E.g. A 4-city TSP</vt:lpstr>
      <vt:lpstr>E.g. A 4-city TSP</vt:lpstr>
      <vt:lpstr>The ACO algorithm for the TSP</vt:lpstr>
      <vt:lpstr>The ACO algorithm for the TSP [a simplified version with all essential details]</vt:lpstr>
      <vt:lpstr>PowerPoint Presentation</vt:lpstr>
      <vt:lpstr> ACO System, cont.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transition rule</vt:lpstr>
      <vt:lpstr>Global pheromone update</vt:lpstr>
      <vt:lpstr>PowerPoint Presentation</vt:lpstr>
      <vt:lpstr>A simple TSP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simple TSP example</vt:lpstr>
      <vt:lpstr>Iteration 1</vt:lpstr>
      <vt:lpstr>How to build next sub-solution?</vt:lpstr>
      <vt:lpstr>Iteration 2</vt:lpstr>
      <vt:lpstr>Iteration 3</vt:lpstr>
      <vt:lpstr>Iteration 4</vt:lpstr>
      <vt:lpstr>Iteration 5</vt:lpstr>
      <vt:lpstr>Path and Pheromone Evaluation</vt:lpstr>
      <vt:lpstr>PowerPoint Presentation</vt:lpstr>
      <vt:lpstr>ACO algorithms for TSP</vt:lpstr>
      <vt:lpstr>Ant System: Pheromone initialization</vt:lpstr>
      <vt:lpstr>Ant System: Tour construction</vt:lpstr>
      <vt:lpstr>Tour construction: comprehension</vt:lpstr>
      <vt:lpstr>Ant System: update pheromone trails – evaporation</vt:lpstr>
      <vt:lpstr>Ant System: update pheromone trails – deposit</vt:lpstr>
      <vt:lpstr>Elitist Ant System</vt:lpstr>
      <vt:lpstr>Rank-based Ant System</vt:lpstr>
      <vt:lpstr>MAX-MIN Ant System</vt:lpstr>
      <vt:lpstr>Ant Colony System</vt:lpstr>
      <vt:lpstr>Ant Colony System</vt:lpstr>
      <vt:lpstr>PowerPoint Presentation</vt:lpstr>
      <vt:lpstr>Not just for TSP of course</vt:lpstr>
      <vt:lpstr>E.g. Single machine scheduling with due-dates</vt:lpstr>
      <vt:lpstr>E.g. Single machine scheduling with due-dates</vt:lpstr>
      <vt:lpstr>E.g. Single machine scheduling with due-dates</vt:lpstr>
      <vt:lpstr>An example schedule</vt:lpstr>
      <vt:lpstr>Another schedule</vt:lpstr>
      <vt:lpstr>Applying ACO to this problem</vt:lpstr>
      <vt:lpstr> 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Asst.Prof.Dr. Ahmet Unveren</dc:creator>
  <cp:lastModifiedBy>Ahmet UNVEREN</cp:lastModifiedBy>
  <cp:revision>54</cp:revision>
  <dcterms:created xsi:type="dcterms:W3CDTF">1601-01-01T00:00:00Z</dcterms:created>
  <dcterms:modified xsi:type="dcterms:W3CDTF">2025-05-12T18:49:53Z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