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2"/>
  </p:notesMasterIdLst>
  <p:sldIdLst>
    <p:sldId id="256" r:id="rId2"/>
    <p:sldId id="346" r:id="rId3"/>
    <p:sldId id="339" r:id="rId4"/>
    <p:sldId id="257" r:id="rId5"/>
    <p:sldId id="258" r:id="rId6"/>
    <p:sldId id="259" r:id="rId7"/>
    <p:sldId id="340" r:id="rId8"/>
    <p:sldId id="341" r:id="rId9"/>
    <p:sldId id="342" r:id="rId10"/>
    <p:sldId id="343" r:id="rId11"/>
    <p:sldId id="272" r:id="rId12"/>
    <p:sldId id="273" r:id="rId13"/>
    <p:sldId id="274" r:id="rId14"/>
    <p:sldId id="275" r:id="rId15"/>
    <p:sldId id="347" r:id="rId16"/>
    <p:sldId id="348" r:id="rId17"/>
    <p:sldId id="349" r:id="rId18"/>
    <p:sldId id="350" r:id="rId19"/>
    <p:sldId id="351" r:id="rId20"/>
    <p:sldId id="276" r:id="rId21"/>
    <p:sldId id="278" r:id="rId22"/>
    <p:sldId id="279" r:id="rId23"/>
    <p:sldId id="280" r:id="rId24"/>
    <p:sldId id="318" r:id="rId25"/>
    <p:sldId id="320" r:id="rId26"/>
    <p:sldId id="352" r:id="rId27"/>
    <p:sldId id="281" r:id="rId28"/>
    <p:sldId id="282" r:id="rId29"/>
    <p:sldId id="353" r:id="rId30"/>
    <p:sldId id="283" r:id="rId31"/>
    <p:sldId id="284" r:id="rId32"/>
    <p:sldId id="285" r:id="rId33"/>
    <p:sldId id="287" r:id="rId34"/>
    <p:sldId id="289" r:id="rId35"/>
    <p:sldId id="290" r:id="rId36"/>
    <p:sldId id="291" r:id="rId37"/>
    <p:sldId id="292" r:id="rId38"/>
    <p:sldId id="293" r:id="rId39"/>
    <p:sldId id="299" r:id="rId40"/>
    <p:sldId id="301" r:id="rId41"/>
    <p:sldId id="302" r:id="rId42"/>
    <p:sldId id="303" r:id="rId43"/>
    <p:sldId id="304" r:id="rId44"/>
    <p:sldId id="305" r:id="rId45"/>
    <p:sldId id="306" r:id="rId46"/>
    <p:sldId id="307" r:id="rId47"/>
    <p:sldId id="308" r:id="rId48"/>
    <p:sldId id="309" r:id="rId49"/>
    <p:sldId id="344" r:id="rId50"/>
    <p:sldId id="321" r:id="rId51"/>
    <p:sldId id="322" r:id="rId52"/>
    <p:sldId id="323" r:id="rId53"/>
    <p:sldId id="324" r:id="rId54"/>
    <p:sldId id="325" r:id="rId55"/>
    <p:sldId id="326" r:id="rId56"/>
    <p:sldId id="345" r:id="rId57"/>
    <p:sldId id="327" r:id="rId58"/>
    <p:sldId id="328" r:id="rId59"/>
    <p:sldId id="329" r:id="rId60"/>
    <p:sldId id="330" r:id="rId61"/>
    <p:sldId id="331" r:id="rId62"/>
    <p:sldId id="332" r:id="rId63"/>
    <p:sldId id="333" r:id="rId64"/>
    <p:sldId id="334" r:id="rId65"/>
    <p:sldId id="335" r:id="rId66"/>
    <p:sldId id="336" r:id="rId67"/>
    <p:sldId id="337" r:id="rId68"/>
    <p:sldId id="338" r:id="rId69"/>
    <p:sldId id="310" r:id="rId70"/>
    <p:sldId id="311" r:id="rId71"/>
    <p:sldId id="312" r:id="rId72"/>
    <p:sldId id="313" r:id="rId73"/>
    <p:sldId id="314" r:id="rId74"/>
    <p:sldId id="315" r:id="rId75"/>
    <p:sldId id="316" r:id="rId76"/>
    <p:sldId id="294" r:id="rId77"/>
    <p:sldId id="295" r:id="rId78"/>
    <p:sldId id="296" r:id="rId79"/>
    <p:sldId id="298" r:id="rId80"/>
    <p:sldId id="319" r:id="rId8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6" autoAdjust="0"/>
    <p:restoredTop sz="94660"/>
  </p:normalViewPr>
  <p:slideViewPr>
    <p:cSldViewPr>
      <p:cViewPr varScale="1">
        <p:scale>
          <a:sx n="70" d="100"/>
          <a:sy n="70" d="100"/>
        </p:scale>
        <p:origin x="120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viewProps" Target="viewProps.xml"/><Relationship Id="rId89" Type="http://schemas.openxmlformats.org/officeDocument/2006/relationships/customXml" Target="../customXml/item3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88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customXml" Target="../customXml/item1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6104A6-9F01-4320-81C6-62FFD0031A56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88C44-E833-4680-BA95-74EDB9CA1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663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en-US"/>
          </a:p>
        </p:txBody>
      </p:sp>
      <p:sp>
        <p:nvSpPr>
          <p:cNvPr id="71684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7648D7AF-3514-485D-9304-B0D91E8B2A3C}" type="slidenum">
              <a:rPr lang="en-GB" altLang="en-US" sz="1200" smtClean="0"/>
              <a:pPr/>
              <a:t>11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en-US"/>
          </a:p>
        </p:txBody>
      </p:sp>
      <p:sp>
        <p:nvSpPr>
          <p:cNvPr id="80900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FB9E2B64-6EE8-4AF6-8875-0067B2A49522}" type="slidenum">
              <a:rPr lang="en-GB" altLang="en-US" sz="1200" smtClean="0"/>
              <a:pPr/>
              <a:t>28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en-US"/>
          </a:p>
        </p:txBody>
      </p:sp>
      <p:sp>
        <p:nvSpPr>
          <p:cNvPr id="81924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94E67453-F6DD-4AE1-9991-9993683B79D0}" type="slidenum">
              <a:rPr lang="en-GB" altLang="en-US" sz="1200" smtClean="0"/>
              <a:pPr/>
              <a:t>30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en-US"/>
          </a:p>
        </p:txBody>
      </p:sp>
      <p:sp>
        <p:nvSpPr>
          <p:cNvPr id="82948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B377CEE4-BD50-47A4-8559-F575A4DAC3D6}" type="slidenum">
              <a:rPr lang="en-GB" altLang="en-US" sz="1200" smtClean="0"/>
              <a:pPr/>
              <a:t>31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en-US"/>
          </a:p>
        </p:txBody>
      </p:sp>
      <p:sp>
        <p:nvSpPr>
          <p:cNvPr id="83972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6312BC88-F7C2-4304-99E9-0B01EC5B4B71}" type="slidenum">
              <a:rPr lang="en-GB" altLang="en-US" sz="1200" smtClean="0"/>
              <a:pPr/>
              <a:t>32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en-US"/>
          </a:p>
        </p:txBody>
      </p:sp>
      <p:sp>
        <p:nvSpPr>
          <p:cNvPr id="86020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C5663CC8-7EB2-4726-8EA5-FC0D99A73C93}" type="slidenum">
              <a:rPr lang="en-GB" altLang="en-US" sz="1200" smtClean="0"/>
              <a:pPr/>
              <a:t>33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en-US"/>
          </a:p>
        </p:txBody>
      </p:sp>
      <p:sp>
        <p:nvSpPr>
          <p:cNvPr id="88068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789B23E5-BE26-4E1A-9433-76312F0AAB5B}" type="slidenum">
              <a:rPr lang="en-GB" altLang="en-US" sz="1200" smtClean="0"/>
              <a:pPr/>
              <a:t>34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en-US"/>
          </a:p>
        </p:txBody>
      </p:sp>
      <p:sp>
        <p:nvSpPr>
          <p:cNvPr id="89092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40AAEC32-3538-490B-BC4E-22854830DDCC}" type="slidenum">
              <a:rPr lang="en-GB" altLang="en-US" sz="1200" smtClean="0"/>
              <a:pPr/>
              <a:t>35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en-US"/>
          </a:p>
        </p:txBody>
      </p:sp>
      <p:sp>
        <p:nvSpPr>
          <p:cNvPr id="90116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A8F0E30E-60FF-4D85-936F-F85F84A9937A}" type="slidenum">
              <a:rPr lang="en-GB" altLang="en-US" sz="1200" smtClean="0"/>
              <a:pPr/>
              <a:t>36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en-US"/>
          </a:p>
        </p:txBody>
      </p:sp>
      <p:sp>
        <p:nvSpPr>
          <p:cNvPr id="91140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E17DBEB9-8D00-4293-ABF8-A282659B9B70}" type="slidenum">
              <a:rPr lang="en-GB" altLang="en-US" sz="1200" smtClean="0"/>
              <a:pPr/>
              <a:t>37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en-US"/>
          </a:p>
        </p:txBody>
      </p:sp>
      <p:sp>
        <p:nvSpPr>
          <p:cNvPr id="92164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4897902B-A730-4701-AE83-D6400E2EF080}" type="slidenum">
              <a:rPr lang="en-GB" altLang="en-US" sz="1200" smtClean="0"/>
              <a:pPr/>
              <a:t>38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en-US"/>
          </a:p>
        </p:txBody>
      </p:sp>
      <p:sp>
        <p:nvSpPr>
          <p:cNvPr id="72708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55A3760C-0224-4462-9994-3E0C369569E6}" type="slidenum">
              <a:rPr lang="en-GB" altLang="en-US" sz="1200" smtClean="0"/>
              <a:pPr/>
              <a:t>12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en-US"/>
          </a:p>
        </p:txBody>
      </p:sp>
      <p:sp>
        <p:nvSpPr>
          <p:cNvPr id="57348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8D76B079-18C3-4635-A44A-18F24E759BA7}" type="slidenum">
              <a:rPr lang="en-GB" altLang="en-US" sz="1200" smtClean="0"/>
              <a:pPr/>
              <a:t>40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en-US"/>
          </a:p>
        </p:txBody>
      </p:sp>
      <p:sp>
        <p:nvSpPr>
          <p:cNvPr id="58372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88ECD752-3976-49E8-B6E0-91320E1CDE9B}" type="slidenum">
              <a:rPr lang="en-GB" altLang="en-US" sz="1200" smtClean="0"/>
              <a:pPr/>
              <a:t>41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en-US"/>
          </a:p>
        </p:txBody>
      </p:sp>
      <p:sp>
        <p:nvSpPr>
          <p:cNvPr id="59396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DE36863F-2840-478C-A432-8DADCA81C0C5}" type="slidenum">
              <a:rPr lang="en-GB" altLang="en-US" sz="1200" smtClean="0"/>
              <a:pPr/>
              <a:t>42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en-US" dirty="0"/>
          </a:p>
        </p:txBody>
      </p:sp>
      <p:sp>
        <p:nvSpPr>
          <p:cNvPr id="60420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4224E6C8-0687-4225-9340-F280ED9970A0}" type="slidenum">
              <a:rPr lang="en-GB" altLang="en-US" sz="1200" smtClean="0"/>
              <a:pPr/>
              <a:t>43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en-US"/>
          </a:p>
        </p:txBody>
      </p:sp>
      <p:sp>
        <p:nvSpPr>
          <p:cNvPr id="61444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8C542D9C-62DE-4B5F-8CE2-C5BA70A709EE}" type="slidenum">
              <a:rPr lang="en-GB" altLang="en-US" sz="1200" smtClean="0"/>
              <a:pPr/>
              <a:t>44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en-US"/>
          </a:p>
        </p:txBody>
      </p:sp>
      <p:sp>
        <p:nvSpPr>
          <p:cNvPr id="62468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F9130F0D-4FA9-4480-8524-9ECBDA5393D8}" type="slidenum">
              <a:rPr lang="en-GB" altLang="en-US" sz="1200" smtClean="0"/>
              <a:pPr/>
              <a:t>45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en-US"/>
          </a:p>
        </p:txBody>
      </p:sp>
      <p:sp>
        <p:nvSpPr>
          <p:cNvPr id="63492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9BB219CA-3EE9-4409-898A-C59EFC029464}" type="slidenum">
              <a:rPr lang="en-GB" altLang="en-US" sz="1200" smtClean="0"/>
              <a:pPr/>
              <a:t>46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en-US"/>
          </a:p>
        </p:txBody>
      </p:sp>
      <p:sp>
        <p:nvSpPr>
          <p:cNvPr id="64516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A5D67892-258F-4212-9E24-C099BBF41A33}" type="slidenum">
              <a:rPr lang="en-GB" altLang="en-US" sz="1200" smtClean="0"/>
              <a:pPr/>
              <a:t>47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en-US"/>
          </a:p>
        </p:txBody>
      </p:sp>
      <p:sp>
        <p:nvSpPr>
          <p:cNvPr id="65540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02BEC744-DD10-450E-88CE-7AF266AAB51B}" type="slidenum">
              <a:rPr lang="en-GB" altLang="en-US" sz="1200" smtClean="0"/>
              <a:pPr/>
              <a:t>48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en-US"/>
          </a:p>
        </p:txBody>
      </p:sp>
      <p:sp>
        <p:nvSpPr>
          <p:cNvPr id="66564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A35EA956-DE13-48AA-BC1A-E829E50146AB}" type="slidenum">
              <a:rPr lang="en-GB" altLang="en-US" sz="1200" smtClean="0"/>
              <a:pPr/>
              <a:t>69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en-US"/>
          </a:p>
        </p:txBody>
      </p:sp>
      <p:sp>
        <p:nvSpPr>
          <p:cNvPr id="73732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05412CAD-96D0-45A7-BF5F-D27586691D07}" type="slidenum">
              <a:rPr lang="en-GB" altLang="en-US" sz="1200" smtClean="0"/>
              <a:pPr/>
              <a:t>13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en-US"/>
          </a:p>
        </p:txBody>
      </p:sp>
      <p:sp>
        <p:nvSpPr>
          <p:cNvPr id="67588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43A38C3A-F16C-4DCC-9061-8C93EE820D0A}" type="slidenum">
              <a:rPr lang="en-GB" altLang="en-US" sz="1200" smtClean="0"/>
              <a:pPr/>
              <a:t>70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en-US"/>
          </a:p>
        </p:txBody>
      </p:sp>
      <p:sp>
        <p:nvSpPr>
          <p:cNvPr id="68612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42985350-4E0B-4DB0-8A82-09EF7F4291B1}" type="slidenum">
              <a:rPr lang="en-GB" altLang="en-US" sz="1200" smtClean="0"/>
              <a:pPr/>
              <a:t>71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en-US"/>
          </a:p>
        </p:txBody>
      </p:sp>
      <p:sp>
        <p:nvSpPr>
          <p:cNvPr id="69636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EA1B6F33-5207-4EB2-877B-F30A7E832F7D}" type="slidenum">
              <a:rPr lang="en-GB" altLang="en-US" sz="1200" smtClean="0"/>
              <a:pPr/>
              <a:t>72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en-US"/>
          </a:p>
        </p:txBody>
      </p:sp>
      <p:sp>
        <p:nvSpPr>
          <p:cNvPr id="70660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E2CD20AD-460C-46AA-9CDD-B86542ECAAC0}" type="slidenum">
              <a:rPr lang="en-GB" altLang="en-US" sz="1200" smtClean="0"/>
              <a:pPr/>
              <a:t>73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en-US" dirty="0"/>
          </a:p>
        </p:txBody>
      </p:sp>
      <p:sp>
        <p:nvSpPr>
          <p:cNvPr id="71684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F8675AD7-1438-4018-A7C8-7CBFA1922B69}" type="slidenum">
              <a:rPr lang="en-GB" altLang="en-US" sz="1200" smtClean="0"/>
              <a:pPr/>
              <a:t>74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en-US"/>
          </a:p>
        </p:txBody>
      </p:sp>
      <p:sp>
        <p:nvSpPr>
          <p:cNvPr id="72708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714FAB45-FEFD-4844-9E52-50B70C03378A}" type="slidenum">
              <a:rPr lang="en-GB" altLang="en-US" sz="1200" smtClean="0"/>
              <a:pPr/>
              <a:t>75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en-US"/>
          </a:p>
        </p:txBody>
      </p:sp>
      <p:sp>
        <p:nvSpPr>
          <p:cNvPr id="93188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26811E71-C591-4416-B40B-E96934CEC0EB}" type="slidenum">
              <a:rPr lang="en-GB" altLang="en-US" sz="1200" smtClean="0"/>
              <a:pPr/>
              <a:t>76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en-US"/>
          </a:p>
        </p:txBody>
      </p:sp>
      <p:sp>
        <p:nvSpPr>
          <p:cNvPr id="94212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F2C497D3-71A5-46A0-B9EE-31B47791AEA7}" type="slidenum">
              <a:rPr lang="en-GB" altLang="en-US" sz="1200" smtClean="0"/>
              <a:pPr/>
              <a:t>77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en-US"/>
          </a:p>
        </p:txBody>
      </p:sp>
      <p:sp>
        <p:nvSpPr>
          <p:cNvPr id="95236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3E1725D1-C009-4706-86B3-9C9C5881D54B}" type="slidenum">
              <a:rPr lang="en-GB" altLang="en-US" sz="1200" smtClean="0"/>
              <a:pPr/>
              <a:t>78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en-US"/>
          </a:p>
        </p:txBody>
      </p:sp>
      <p:sp>
        <p:nvSpPr>
          <p:cNvPr id="105476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AADAB2E7-E2D1-4CAF-95C3-194C99FB7478}" type="slidenum">
              <a:rPr lang="en-GB" altLang="en-US" sz="1200" smtClean="0"/>
              <a:pPr/>
              <a:t>79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en-US"/>
          </a:p>
        </p:txBody>
      </p:sp>
      <p:sp>
        <p:nvSpPr>
          <p:cNvPr id="74756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E4C41D95-DB39-4107-BB6A-CFF2D32367D6}" type="slidenum">
              <a:rPr lang="en-GB" altLang="en-US" sz="1200" smtClean="0"/>
              <a:pPr/>
              <a:t>14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en-US"/>
          </a:p>
        </p:txBody>
      </p:sp>
      <p:sp>
        <p:nvSpPr>
          <p:cNvPr id="75780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41CCE3D4-0C2B-4174-931A-D57BB6A98FB1}" type="slidenum">
              <a:rPr lang="en-GB" altLang="en-US" sz="1200" smtClean="0"/>
              <a:pPr/>
              <a:t>20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en-US"/>
          </a:p>
        </p:txBody>
      </p:sp>
      <p:sp>
        <p:nvSpPr>
          <p:cNvPr id="76804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8254BE5D-83DB-49EC-83E0-8B53BCBE83AB}" type="slidenum">
              <a:rPr lang="en-GB" altLang="en-US" sz="1200" smtClean="0"/>
              <a:pPr/>
              <a:t>21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en-US"/>
          </a:p>
        </p:txBody>
      </p:sp>
      <p:sp>
        <p:nvSpPr>
          <p:cNvPr id="77828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B93020BA-FD76-4410-9654-E3889287CA58}" type="slidenum">
              <a:rPr lang="en-GB" altLang="en-US" sz="1200" smtClean="0"/>
              <a:pPr/>
              <a:t>22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en-US"/>
          </a:p>
        </p:txBody>
      </p:sp>
      <p:sp>
        <p:nvSpPr>
          <p:cNvPr id="78852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1936E714-7AB2-46EB-91B5-03CB6AF89F22}" type="slidenum">
              <a:rPr lang="en-GB" altLang="en-US" sz="1200" smtClean="0"/>
              <a:pPr/>
              <a:t>23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en-US"/>
          </a:p>
        </p:txBody>
      </p:sp>
      <p:sp>
        <p:nvSpPr>
          <p:cNvPr id="79876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071A7CD4-301E-47DB-BA2F-2B20F68049A7}" type="slidenum">
              <a:rPr lang="en-GB" altLang="en-US" sz="1200" smtClean="0"/>
              <a:pPr/>
              <a:t>27</a:t>
            </a:fld>
            <a:endParaRPr lang="en-GB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96165-EBD1-497D-B42D-1DE3720480A1}" type="datetime1">
              <a:rPr lang="en-US" smtClean="0"/>
              <a:t>3/5/2025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1C1A-6A29-4E89-9020-B7BDD782F81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F0662-4D86-4609-A01C-0397F862B7FE}" type="datetime1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1C1A-6A29-4E89-9020-B7BDD782F8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8E1B7-550F-47A4-9A16-88483E715E6A}" type="datetime1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1C1A-6A29-4E89-9020-B7BDD782F8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tel, tekst og 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6574" y="188913"/>
            <a:ext cx="7772400" cy="114300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685800" y="1412875"/>
            <a:ext cx="3815862" cy="446405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quarter" idx="2"/>
          </p:nvPr>
        </p:nvSpPr>
        <p:spPr>
          <a:xfrm>
            <a:off x="4642338" y="1412876"/>
            <a:ext cx="3815862" cy="215582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3"/>
          </p:nvPr>
        </p:nvSpPr>
        <p:spPr>
          <a:xfrm>
            <a:off x="4642338" y="3721101"/>
            <a:ext cx="3815862" cy="215582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C2ED4-EE07-40D4-B258-5E67BDAB9100}" type="datetime1">
              <a:rPr lang="en-US" smtClean="0"/>
              <a:t>3/5/2025</a:t>
            </a:fld>
            <a:endParaRPr lang="en-GB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067F9-D502-4261-BD9A-64E2702859F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5742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tel, tekst og utkli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6574" y="188913"/>
            <a:ext cx="7772400" cy="114300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685800" y="1412875"/>
            <a:ext cx="3815862" cy="446405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utklipp 3"/>
          <p:cNvSpPr>
            <a:spLocks noGrp="1"/>
          </p:cNvSpPr>
          <p:nvPr>
            <p:ph type="clipArt" sz="half" idx="2"/>
          </p:nvPr>
        </p:nvSpPr>
        <p:spPr>
          <a:xfrm>
            <a:off x="4642338" y="1412875"/>
            <a:ext cx="3815862" cy="4464050"/>
          </a:xfrm>
        </p:spPr>
        <p:txBody>
          <a:bodyPr/>
          <a:lstStyle/>
          <a:p>
            <a:pPr lvl="0"/>
            <a:endParaRPr lang="nb-NO" noProof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18B87-F63C-4954-82DF-4A1B20CD1672}" type="datetime1">
              <a:rPr lang="en-US" smtClean="0"/>
              <a:t>3/5/2025</a:t>
            </a:fld>
            <a:endParaRPr lang="en-GB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10BA79-B000-4CAE-A87A-8BD56A0FC2C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9498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FDDEB-81EE-40E8-B4B0-472CB5D324E6}" type="datetime1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1C1A-6A29-4E89-9020-B7BDD782F8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A86BB-10C6-455A-8F8F-E191216A6D37}" type="datetime1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1C1A-6A29-4E89-9020-B7BDD782F81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C4D0E-A33E-47FC-BD26-19A6D5870799}" type="datetime1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1C1A-6A29-4E89-9020-B7BDD782F8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6B6CF-0ADE-4106-B23A-93DF77D8A332}" type="datetime1">
              <a:rPr lang="en-US" smtClean="0"/>
              <a:t>3/5/2025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1C1A-6A29-4E89-9020-B7BDD782F8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E9A9E-D11A-47F9-935B-B54930C2356C}" type="datetime1">
              <a:rPr lang="en-US" smtClean="0"/>
              <a:t>3/5/2025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1C1A-6A29-4E89-9020-B7BDD782F8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B7BB-2645-49F2-9374-E002F2E1108C}" type="datetime1">
              <a:rPr lang="en-US" smtClean="0"/>
              <a:t>3/5/2025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1C1A-6A29-4E89-9020-B7BDD782F8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9298D-13D9-4624-92D7-C97C179E8E2B}" type="datetime1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1C1A-6A29-4E89-9020-B7BDD782F8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898C6-E008-4FA9-BA71-46946B859C67}" type="datetime1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ABE1C1A-6A29-4E89-9020-B7BDD782F81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FCAB831-C160-433B-8C50-2343FAF97B27}" type="datetime1">
              <a:rPr lang="en-US" smtClean="0"/>
              <a:t>3/5/2025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ABE1C1A-6A29-4E89-9020-B7BDD782F81D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8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7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13" Type="http://schemas.openxmlformats.org/officeDocument/2006/relationships/oleObject" Target="../embeddings/oleObject14.bin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41.wmf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43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9.bin"/><Relationship Id="rId15" Type="http://schemas.openxmlformats.org/officeDocument/2006/relationships/oleObject" Target="../embeddings/oleObject15.bin"/><Relationship Id="rId10" Type="http://schemas.openxmlformats.org/officeDocument/2006/relationships/oleObject" Target="../embeddings/oleObject12.bin"/><Relationship Id="rId4" Type="http://schemas.openxmlformats.org/officeDocument/2006/relationships/image" Target="../media/image38.wmf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42.w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44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46.w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Lecture III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3228536"/>
            <a:ext cx="8839200" cy="1752600"/>
          </a:xfrm>
        </p:spPr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Local search &amp; Variable Neighborhood Search </a:t>
            </a:r>
          </a:p>
          <a:p>
            <a:r>
              <a:rPr lang="tr-TR" b="1" dirty="0">
                <a:solidFill>
                  <a:srgbClr val="FF0000"/>
                </a:solidFill>
              </a:rPr>
              <a:t>to Guided Local Search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1C1A-6A29-4E89-9020-B7BDD782F81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748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Single-Solution Based </a:t>
            </a:r>
            <a:r>
              <a:rPr lang="en-US" sz="2800" dirty="0" err="1">
                <a:solidFill>
                  <a:srgbClr val="FF0000"/>
                </a:solidFill>
              </a:rPr>
              <a:t>Metaheuristics</a:t>
            </a:r>
            <a:r>
              <a:rPr lang="en-US" sz="2800" dirty="0">
                <a:solidFill>
                  <a:srgbClr val="FF0000"/>
                </a:solidFill>
              </a:rPr>
              <a:t>(S-</a:t>
            </a:r>
            <a:r>
              <a:rPr lang="en-US" sz="2800" dirty="0" err="1">
                <a:solidFill>
                  <a:srgbClr val="FF0000"/>
                </a:solidFill>
              </a:rPr>
              <a:t>metaheuristics</a:t>
            </a:r>
            <a:r>
              <a:rPr lang="tr-TR" sz="2800" dirty="0">
                <a:solidFill>
                  <a:srgbClr val="FF0000"/>
                </a:solidFill>
              </a:rPr>
              <a:t> / Trajectory</a:t>
            </a:r>
            <a:r>
              <a:rPr lang="en-US" sz="28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Improve </a:t>
            </a:r>
            <a:r>
              <a:rPr lang="tr-TR" dirty="0"/>
              <a:t> </a:t>
            </a:r>
            <a:r>
              <a:rPr lang="en-GB" dirty="0"/>
              <a:t>a single solution </a:t>
            </a:r>
            <a:endParaRPr lang="tr-TR" dirty="0"/>
          </a:p>
          <a:p>
            <a:pPr lvl="1"/>
            <a:r>
              <a:rPr lang="en-GB" dirty="0"/>
              <a:t>walk though </a:t>
            </a:r>
            <a:r>
              <a:rPr lang="en-GB" dirty="0" err="1"/>
              <a:t>neighborhoods</a:t>
            </a:r>
            <a:r>
              <a:rPr lang="en-GB" dirty="0"/>
              <a:t> by performing iterative procedures that move from the current solution to another one in the search space</a:t>
            </a: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en-US" dirty="0"/>
          </a:p>
          <a:p>
            <a:r>
              <a:rPr lang="en-GB" dirty="0"/>
              <a:t>Have two iterative phases:</a:t>
            </a:r>
            <a:endParaRPr lang="tr-TR" dirty="0"/>
          </a:p>
          <a:p>
            <a:pPr lvl="1"/>
            <a:r>
              <a:rPr lang="en-GB" dirty="0"/>
              <a:t>Generation phase</a:t>
            </a:r>
          </a:p>
          <a:p>
            <a:pPr lvl="1"/>
            <a:r>
              <a:rPr lang="en-US" dirty="0"/>
              <a:t>Replacement phase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1C1A-6A29-4E89-9020-B7BDD782F81D}" type="slidenum">
              <a:rPr lang="en-US" smtClean="0"/>
              <a:t>10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95600"/>
            <a:ext cx="6724650" cy="336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383471"/>
            <a:ext cx="664845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090" y="1428949"/>
            <a:ext cx="6600825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806" y="1348456"/>
            <a:ext cx="6848475" cy="317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430" y="1362743"/>
            <a:ext cx="6753225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839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en-US"/>
              <a:t>Definition: Neighborhood</a:t>
            </a:r>
          </a:p>
        </p:txBody>
      </p:sp>
      <p:sp>
        <p:nvSpPr>
          <p:cNvPr id="41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altLang="en-US" sz="2800"/>
              <a:t>Let (S,f) be a COP-instance</a:t>
            </a:r>
          </a:p>
          <a:p>
            <a:pPr eaLnBrk="1" hangingPunct="1">
              <a:lnSpc>
                <a:spcPct val="90000"/>
              </a:lnSpc>
            </a:pPr>
            <a:r>
              <a:rPr lang="nb-NO" altLang="en-US" sz="2800"/>
              <a:t>A neighborhood function is a mapping from a solution to the set of possible solutions, reached by a move.</a:t>
            </a:r>
          </a:p>
          <a:p>
            <a:pPr lvl="1" eaLnBrk="1" hangingPunct="1">
              <a:lnSpc>
                <a:spcPct val="90000"/>
              </a:lnSpc>
            </a:pPr>
            <a:r>
              <a:rPr lang="nb-NO" altLang="en-US" sz="240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nb-NO" altLang="en-US" sz="2800"/>
              <a:t>For a given solution           , </a:t>
            </a:r>
            <a:r>
              <a:rPr lang="nb-NO" altLang="en-US" sz="2800" i="1"/>
              <a:t>N</a:t>
            </a:r>
            <a:r>
              <a:rPr lang="nb-NO" altLang="en-US" sz="2800"/>
              <a:t> defines a neighborhood of solutions,                 , that in some sense is ”near” to</a:t>
            </a:r>
          </a:p>
          <a:p>
            <a:pPr eaLnBrk="1" hangingPunct="1">
              <a:lnSpc>
                <a:spcPct val="90000"/>
              </a:lnSpc>
            </a:pPr>
            <a:r>
              <a:rPr lang="nb-NO" altLang="en-US" sz="2800"/>
              <a:t>                is then a ”neighbor” of  </a:t>
            </a: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4165074"/>
              </p:ext>
            </p:extLst>
          </p:nvPr>
        </p:nvGraphicFramePr>
        <p:xfrm>
          <a:off x="1447800" y="3581400"/>
          <a:ext cx="1600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11000" imgH="203040" progId="Equation.DSMT4">
                  <p:embed/>
                </p:oleObj>
              </mc:Choice>
              <mc:Fallback>
                <p:oleObj name="Equation" r:id="rId3" imgW="7110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581400"/>
                        <a:ext cx="1600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6884853"/>
              </p:ext>
            </p:extLst>
          </p:nvPr>
        </p:nvGraphicFramePr>
        <p:xfrm>
          <a:off x="3886200" y="4038600"/>
          <a:ext cx="820615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55320" imgH="177480" progId="Equation.DSMT4">
                  <p:embed/>
                </p:oleObj>
              </mc:Choice>
              <mc:Fallback>
                <p:oleObj name="Equation" r:id="rId5" imgW="3553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4038600"/>
                        <a:ext cx="820615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4886516"/>
              </p:ext>
            </p:extLst>
          </p:nvPr>
        </p:nvGraphicFramePr>
        <p:xfrm>
          <a:off x="838200" y="5257800"/>
          <a:ext cx="1436077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622080" imgH="203040" progId="Equation.DSMT4">
                  <p:embed/>
                </p:oleObj>
              </mc:Choice>
              <mc:Fallback>
                <p:oleObj name="Equation" r:id="rId7" imgW="6220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5257800"/>
                        <a:ext cx="1436077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8836589"/>
              </p:ext>
            </p:extLst>
          </p:nvPr>
        </p:nvGraphicFramePr>
        <p:xfrm>
          <a:off x="5029200" y="4419600"/>
          <a:ext cx="1261696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45760" imgH="203040" progId="Equation.DSMT4">
                  <p:embed/>
                </p:oleObj>
              </mc:Choice>
              <mc:Fallback>
                <p:oleObj name="Equation" r:id="rId9" imgW="5457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4419600"/>
                        <a:ext cx="1261696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9458234"/>
              </p:ext>
            </p:extLst>
          </p:nvPr>
        </p:nvGraphicFramePr>
        <p:xfrm>
          <a:off x="5943600" y="5334000"/>
          <a:ext cx="263769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14120" imgH="139680" progId="Equation.DSMT4">
                  <p:embed/>
                </p:oleObj>
              </mc:Choice>
              <mc:Fallback>
                <p:oleObj name="Equation" r:id="rId11" imgW="1141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5334000"/>
                        <a:ext cx="263769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1C1A-6A29-4E89-9020-B7BDD782F81D}" type="slidenum">
              <a:rPr lang="en-US" smtClean="0"/>
              <a:t>11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3048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altLang="en-US" sz="3600" dirty="0">
                <a:solidFill>
                  <a:srgbClr val="FF0000"/>
                </a:solidFill>
              </a:rPr>
              <a:t>Local Search / Neighborhood Search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349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en-US"/>
              <a:t>Neighborhood Operator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nb-NO" altLang="en-US" sz="2800" dirty="0"/>
              <a:t>Neighborhoods are most often defined by a given operation on a solution</a:t>
            </a:r>
          </a:p>
          <a:p>
            <a:pPr eaLnBrk="1" hangingPunct="1"/>
            <a:r>
              <a:rPr lang="nb-NO" altLang="en-US" sz="2800" dirty="0"/>
              <a:t>Often simple operations</a:t>
            </a:r>
          </a:p>
          <a:p>
            <a:pPr lvl="1" eaLnBrk="1" hangingPunct="1"/>
            <a:r>
              <a:rPr lang="nb-NO" altLang="en-US" sz="2400" dirty="0"/>
              <a:t>Remove an element</a:t>
            </a:r>
          </a:p>
          <a:p>
            <a:pPr lvl="1" eaLnBrk="1" hangingPunct="1"/>
            <a:r>
              <a:rPr lang="nb-NO" altLang="en-US" sz="2400" dirty="0"/>
              <a:t>Add an element </a:t>
            </a:r>
            <a:endParaRPr lang="tr-TR" altLang="en-US" sz="2400" dirty="0"/>
          </a:p>
          <a:p>
            <a:pPr lvl="1" eaLnBrk="1" hangingPunct="1"/>
            <a:r>
              <a:rPr lang="nb-NO" altLang="en-US" sz="2400" dirty="0"/>
              <a:t>Interchange two or more elements of a solution </a:t>
            </a:r>
            <a:endParaRPr lang="nb-NO" altLang="en-US" sz="2400" dirty="0">
              <a:solidFill>
                <a:srgbClr val="FF5050"/>
              </a:solidFill>
            </a:endParaRPr>
          </a:p>
          <a:p>
            <a:pPr eaLnBrk="1" hangingPunct="1"/>
            <a:r>
              <a:rPr lang="nb-NO" altLang="en-US" sz="2800" dirty="0">
                <a:solidFill>
                  <a:srgbClr val="FF5050"/>
                </a:solidFill>
              </a:rPr>
              <a:t>Several neighborhoods – qualify with an operator</a:t>
            </a:r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0395882"/>
              </p:ext>
            </p:extLst>
          </p:nvPr>
        </p:nvGraphicFramePr>
        <p:xfrm>
          <a:off x="1828800" y="5638800"/>
          <a:ext cx="2362200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87320" imgH="228600" progId="Equation.DSMT4">
                  <p:embed/>
                </p:oleObj>
              </mc:Choice>
              <mc:Fallback>
                <p:oleObj name="Equation" r:id="rId3" imgW="7873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5638800"/>
                        <a:ext cx="2362200" cy="687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1C1A-6A29-4E89-9020-B7BDD782F81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480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en-US"/>
              <a:t>Terminology: Optima (1)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b-NO" altLang="en-US"/>
          </a:p>
          <a:p>
            <a:pPr eaLnBrk="1" hangingPunct="1"/>
            <a:r>
              <a:rPr lang="nb-NO" altLang="en-US"/>
              <a:t>Assume we want to solve</a:t>
            </a:r>
          </a:p>
          <a:p>
            <a:pPr eaLnBrk="1" hangingPunct="1"/>
            <a:endParaRPr lang="nb-NO" altLang="en-US"/>
          </a:p>
          <a:p>
            <a:pPr eaLnBrk="1" hangingPunct="1"/>
            <a:r>
              <a:rPr lang="nb-NO" altLang="en-US"/>
              <a:t> Let </a:t>
            </a:r>
            <a:r>
              <a:rPr lang="nb-NO" altLang="en-US" b="1">
                <a:latin typeface="Script MT Bold" pitchFamily="66" charset="0"/>
              </a:rPr>
              <a:t>x</a:t>
            </a:r>
            <a:r>
              <a:rPr lang="nb-NO" altLang="en-US"/>
              <a:t> be our current (incumbent) solution in a local search</a:t>
            </a:r>
          </a:p>
          <a:p>
            <a:pPr eaLnBrk="1" hangingPunct="1"/>
            <a:r>
              <a:rPr lang="nb-NO" altLang="en-US"/>
              <a:t>If f(</a:t>
            </a:r>
            <a:r>
              <a:rPr lang="nb-NO" altLang="en-US" b="1">
                <a:latin typeface="Script MT Bold" pitchFamily="66" charset="0"/>
              </a:rPr>
              <a:t>x</a:t>
            </a:r>
            <a:r>
              <a:rPr lang="nb-NO" altLang="en-US"/>
              <a:t>) ≥ f(</a:t>
            </a:r>
            <a:r>
              <a:rPr lang="nb-NO" altLang="en-US" b="1">
                <a:latin typeface="Script MT Bold" pitchFamily="66" charset="0"/>
              </a:rPr>
              <a:t>y</a:t>
            </a:r>
            <a:r>
              <a:rPr lang="nb-NO" altLang="en-US"/>
              <a:t>) for all </a:t>
            </a:r>
            <a:r>
              <a:rPr lang="nb-NO" altLang="en-US" b="1">
                <a:latin typeface="Script MT Bold" pitchFamily="66" charset="0"/>
              </a:rPr>
              <a:t>y</a:t>
            </a:r>
            <a:r>
              <a:rPr lang="nb-NO" altLang="en-US"/>
              <a:t> in </a:t>
            </a:r>
            <a:r>
              <a:rPr lang="nb-NO" altLang="en-US" b="1">
                <a:latin typeface="Script MT Bold" pitchFamily="66" charset="0"/>
              </a:rPr>
              <a:t>F</a:t>
            </a:r>
            <a:r>
              <a:rPr lang="nb-NO" altLang="en-US"/>
              <a:t>, then we say that </a:t>
            </a:r>
            <a:r>
              <a:rPr lang="nb-NO" altLang="en-US" b="1">
                <a:latin typeface="Script MT Bold" pitchFamily="66" charset="0"/>
              </a:rPr>
              <a:t>x</a:t>
            </a:r>
            <a:r>
              <a:rPr lang="nb-NO" altLang="en-US"/>
              <a:t> is a </a:t>
            </a:r>
            <a:r>
              <a:rPr lang="nb-NO" altLang="en-US" b="1"/>
              <a:t>global optimum</a:t>
            </a:r>
            <a:r>
              <a:rPr lang="nb-NO" altLang="en-US"/>
              <a:t> (of f)</a:t>
            </a:r>
          </a:p>
        </p:txBody>
      </p:sp>
      <p:pic>
        <p:nvPicPr>
          <p:cNvPr id="2560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2000251"/>
            <a:ext cx="2923442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1C1A-6A29-4E89-9020-B7BDD782F81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683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nb-NO" altLang="en-US" dirty="0"/>
              <a:t>Terminology: Optima (2)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12875"/>
            <a:ext cx="8140212" cy="44640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altLang="en-US"/>
              <a:t>Further assume that </a:t>
            </a:r>
            <a:r>
              <a:rPr lang="nb-NO" altLang="en-US" b="1">
                <a:latin typeface="Script MT Bold" pitchFamily="66" charset="0"/>
              </a:rPr>
              <a:t>N</a:t>
            </a:r>
            <a:r>
              <a:rPr lang="nb-NO" altLang="en-US"/>
              <a:t> is a neighborhood operator, so that </a:t>
            </a:r>
            <a:r>
              <a:rPr lang="nb-NO" altLang="en-US" b="1">
                <a:latin typeface="Script MT Bold" pitchFamily="66" charset="0"/>
              </a:rPr>
              <a:t>N</a:t>
            </a:r>
            <a:r>
              <a:rPr lang="nb-NO" altLang="en-US"/>
              <a:t>(</a:t>
            </a:r>
            <a:r>
              <a:rPr lang="nb-NO" altLang="en-US" b="1">
                <a:latin typeface="Script MT Bold" pitchFamily="66" charset="0"/>
              </a:rPr>
              <a:t>x</a:t>
            </a:r>
            <a:r>
              <a:rPr lang="nb-NO" altLang="en-US"/>
              <a:t>) is the set of neighbors of </a:t>
            </a:r>
            <a:r>
              <a:rPr lang="nb-NO" altLang="en-US" b="1">
                <a:latin typeface="Script MT Bold" pitchFamily="66" charset="0"/>
              </a:rPr>
              <a:t>x</a:t>
            </a:r>
          </a:p>
          <a:p>
            <a:pPr eaLnBrk="1" hangingPunct="1">
              <a:lnSpc>
                <a:spcPct val="90000"/>
              </a:lnSpc>
            </a:pPr>
            <a:endParaRPr lang="nb-NO" altLang="en-US" b="1">
              <a:latin typeface="Script MT Bold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nb-NO" altLang="en-US"/>
              <a:t>If f(</a:t>
            </a:r>
            <a:r>
              <a:rPr lang="nb-NO" altLang="en-US" b="1">
                <a:latin typeface="Script MT Bold" pitchFamily="66" charset="0"/>
              </a:rPr>
              <a:t>x</a:t>
            </a:r>
            <a:r>
              <a:rPr lang="nb-NO" altLang="en-US"/>
              <a:t>) ≥ f(</a:t>
            </a:r>
            <a:r>
              <a:rPr lang="nb-NO" altLang="en-US" b="1">
                <a:latin typeface="Script MT Bold" pitchFamily="66" charset="0"/>
              </a:rPr>
              <a:t>y</a:t>
            </a:r>
            <a:r>
              <a:rPr lang="nb-NO" altLang="en-US"/>
              <a:t>) for all </a:t>
            </a:r>
            <a:r>
              <a:rPr lang="nb-NO" altLang="en-US" b="1">
                <a:latin typeface="Script MT Bold" pitchFamily="66" charset="0"/>
              </a:rPr>
              <a:t>y</a:t>
            </a:r>
            <a:r>
              <a:rPr lang="nb-NO" altLang="en-US"/>
              <a:t> in </a:t>
            </a:r>
            <a:r>
              <a:rPr lang="nb-NO" altLang="en-US" b="1">
                <a:latin typeface="Script MT Bold" pitchFamily="66" charset="0"/>
              </a:rPr>
              <a:t>N</a:t>
            </a:r>
            <a:r>
              <a:rPr lang="nb-NO" altLang="en-US"/>
              <a:t>(</a:t>
            </a:r>
            <a:r>
              <a:rPr lang="nb-NO" altLang="en-US" b="1">
                <a:latin typeface="Script MT Bold" pitchFamily="66" charset="0"/>
              </a:rPr>
              <a:t>x</a:t>
            </a:r>
            <a:r>
              <a:rPr lang="nb-NO" altLang="en-US"/>
              <a:t>), then we say that </a:t>
            </a:r>
            <a:r>
              <a:rPr lang="nb-NO" altLang="en-US" b="1">
                <a:latin typeface="Script MT Bold" pitchFamily="66" charset="0"/>
              </a:rPr>
              <a:t>x</a:t>
            </a:r>
            <a:r>
              <a:rPr lang="nb-NO" altLang="en-US"/>
              <a:t> is a </a:t>
            </a:r>
            <a:r>
              <a:rPr lang="nb-NO" altLang="en-US" b="1"/>
              <a:t>local optimum</a:t>
            </a:r>
            <a:r>
              <a:rPr lang="nb-NO" altLang="en-US"/>
              <a:t> (of f, with respect to the neighborhood operator </a:t>
            </a:r>
            <a:r>
              <a:rPr lang="nb-NO" altLang="en-US" b="1">
                <a:latin typeface="Script MT Bold" pitchFamily="66" charset="0"/>
              </a:rPr>
              <a:t>N</a:t>
            </a:r>
            <a:r>
              <a:rPr lang="nb-NO" altLang="en-US"/>
              <a:t>)</a:t>
            </a:r>
          </a:p>
          <a:p>
            <a:pPr eaLnBrk="1" hangingPunct="1">
              <a:lnSpc>
                <a:spcPct val="90000"/>
              </a:lnSpc>
            </a:pPr>
            <a:endParaRPr lang="nb-NO" altLang="en-US"/>
          </a:p>
          <a:p>
            <a:pPr eaLnBrk="1" hangingPunct="1">
              <a:lnSpc>
                <a:spcPct val="90000"/>
              </a:lnSpc>
            </a:pPr>
            <a:r>
              <a:rPr lang="nb-NO" altLang="en-US"/>
              <a:t>Note that all </a:t>
            </a:r>
            <a:r>
              <a:rPr lang="nb-NO" altLang="en-US" b="1"/>
              <a:t>global optima</a:t>
            </a:r>
            <a:r>
              <a:rPr lang="nb-NO" altLang="en-US"/>
              <a:t> are also </a:t>
            </a:r>
            <a:r>
              <a:rPr lang="nb-NO" altLang="en-US" b="1"/>
              <a:t>local optima</a:t>
            </a:r>
            <a:r>
              <a:rPr lang="nb-NO" altLang="en-US"/>
              <a:t> (with respect to </a:t>
            </a:r>
            <a:r>
              <a:rPr lang="nb-NO" altLang="en-US" b="1"/>
              <a:t>any</a:t>
            </a:r>
            <a:r>
              <a:rPr lang="nb-NO" altLang="en-US"/>
              <a:t> neigborhood)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1C1A-6A29-4E89-9020-B7BDD782F81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3113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9A1A4-AD37-4E55-8B66-DE83D35D4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05105"/>
            <a:ext cx="8229600" cy="1143000"/>
          </a:xfrm>
        </p:spPr>
        <p:txBody>
          <a:bodyPr/>
          <a:lstStyle/>
          <a:p>
            <a:r>
              <a:rPr lang="tr-TR" dirty="0"/>
              <a:t>Neighborhood examples: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B100FC-6913-40F6-8E4F-6163A45760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35480"/>
            <a:ext cx="9067800" cy="4389120"/>
          </a:xfrm>
        </p:spPr>
        <p:txBody>
          <a:bodyPr>
            <a:normAutofit fontScale="92500" lnSpcReduction="20000"/>
          </a:bodyPr>
          <a:lstStyle/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r>
              <a:rPr lang="en-US" dirty="0"/>
              <a:t>An example of neighborhood for a permutation problem of size 3.</a:t>
            </a:r>
            <a:endParaRPr lang="tr-TR" dirty="0"/>
          </a:p>
          <a:p>
            <a:r>
              <a:rPr lang="en-US" dirty="0"/>
              <a:t> </a:t>
            </a:r>
            <a:endParaRPr lang="tr-TR" dirty="0"/>
          </a:p>
          <a:p>
            <a:r>
              <a:rPr lang="en-US" dirty="0"/>
              <a:t>For instance, the neighbors of the solution (2, 3, 1) are </a:t>
            </a:r>
            <a:endParaRPr lang="tr-TR" dirty="0"/>
          </a:p>
          <a:p>
            <a:r>
              <a:rPr lang="en-US" dirty="0"/>
              <a:t>(3, 2, 1), (2, 1, 3), and (1, 3, 2).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E51EBD-F4A5-4D49-89AD-CD2AA157D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1C1A-6A29-4E89-9020-B7BDD782F81D}" type="slidenum">
              <a:rPr lang="en-US" smtClean="0"/>
              <a:t>15</a:t>
            </a:fld>
            <a:endParaRPr lang="en-US"/>
          </a:p>
        </p:txBody>
      </p:sp>
      <p:pic>
        <p:nvPicPr>
          <p:cNvPr id="5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782EDCD2-9851-45CD-81C6-FCC6BB1E35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96" y="1727682"/>
            <a:ext cx="8261345" cy="2402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7360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90FC401C-BC75-4655-BE4E-A439812299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33" y="838200"/>
            <a:ext cx="7148933" cy="331865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D16AD3-CD9F-454F-ABB7-813EBABB8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1C1A-6A29-4E89-9020-B7BDD782F81D}" type="slidenum">
              <a:rPr lang="en-US" smtClean="0"/>
              <a:t>16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BA6538-FB1C-47A8-918B-524CA7D6A823}"/>
              </a:ext>
            </a:extLst>
          </p:cNvPr>
          <p:cNvSpPr txBox="1"/>
          <p:nvPr/>
        </p:nvSpPr>
        <p:spPr>
          <a:xfrm>
            <a:off x="3592961" y="4572000"/>
            <a:ext cx="45808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City swap operator</a:t>
            </a:r>
            <a:r>
              <a:rPr lang="tr-TR" dirty="0"/>
              <a:t> </a:t>
            </a:r>
            <a:r>
              <a:rPr lang="en-US" dirty="0"/>
              <a:t>for the TSP</a:t>
            </a:r>
          </a:p>
        </p:txBody>
      </p:sp>
    </p:spTree>
    <p:extLst>
      <p:ext uri="{BB962C8B-B14F-4D97-AF65-F5344CB8AC3E}">
        <p14:creationId xmlns:p14="http://schemas.microsoft.com/office/powerpoint/2010/main" val="32814498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27201-967F-4029-83DD-163FC1D81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2FBFA8-6D1D-4B1A-B213-D54C449AE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1C1A-6A29-4E89-9020-B7BDD782F81D}" type="slidenum">
              <a:rPr lang="en-US" smtClean="0"/>
              <a:t>17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9896A14-0625-481C-A664-D59DBE87B1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r>
              <a:rPr lang="en-US" dirty="0"/>
              <a:t>2-opt operator for the TSP</a:t>
            </a:r>
          </a:p>
        </p:txBody>
      </p:sp>
      <p:pic>
        <p:nvPicPr>
          <p:cNvPr id="10" name="Picture 9" descr="Diagram, schematic&#10;&#10;Description automatically generated">
            <a:extLst>
              <a:ext uri="{FF2B5EF4-FFF2-40B4-BE49-F238E27FC236}">
                <a16:creationId xmlns:a16="http://schemas.microsoft.com/office/drawing/2014/main" id="{B6B0D921-E99F-487B-90AF-EE8FD8A2CE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45" y="297180"/>
            <a:ext cx="7862909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9432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4952A-41B4-4A0B-AF98-26B880151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EB390A8C-86CB-4801-96D1-20A653656D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23" y="228600"/>
            <a:ext cx="7977630" cy="411298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BCF142-E61D-4455-B96F-15CAFDB4F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1C1A-6A29-4E89-9020-B7BDD782F81D}" type="slidenum">
              <a:rPr lang="en-US" smtClean="0"/>
              <a:t>18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141B2D-52A1-46EF-BC89-5312FE0CD2C7}"/>
              </a:ext>
            </a:extLst>
          </p:cNvPr>
          <p:cNvSpPr txBox="1"/>
          <p:nvPr/>
        </p:nvSpPr>
        <p:spPr>
          <a:xfrm>
            <a:off x="1600200" y="4795718"/>
            <a:ext cx="6629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3-opt operator for the TSP. The neighbors of the solution (A,B,C,D,E,F ) are </a:t>
            </a:r>
            <a:endParaRPr lang="tr-TR" dirty="0"/>
          </a:p>
          <a:p>
            <a:endParaRPr lang="tr-TR" dirty="0"/>
          </a:p>
          <a:p>
            <a:r>
              <a:rPr lang="en-US" dirty="0"/>
              <a:t>(A,B,F,E,C,D), (A,B,D,C,F,E), (A,B,E,F,C,D), and (A,B,E,F,D,C).</a:t>
            </a:r>
          </a:p>
        </p:txBody>
      </p:sp>
    </p:spTree>
    <p:extLst>
      <p:ext uri="{BB962C8B-B14F-4D97-AF65-F5344CB8AC3E}">
        <p14:creationId xmlns:p14="http://schemas.microsoft.com/office/powerpoint/2010/main" val="39484272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B0D57-5D26-4860-834B-D5C4DB7F4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-49888"/>
            <a:ext cx="8229600" cy="1143000"/>
          </a:xfrm>
        </p:spPr>
        <p:txBody>
          <a:bodyPr/>
          <a:lstStyle/>
          <a:p>
            <a:r>
              <a:rPr lang="tr-TR" dirty="0"/>
              <a:t>Some other operators:</a:t>
            </a:r>
            <a:endParaRPr lang="en-US" dirty="0"/>
          </a:p>
        </p:txBody>
      </p:sp>
      <p:pic>
        <p:nvPicPr>
          <p:cNvPr id="6" name="Content Placeholder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9DBCA44-4965-402B-92AC-933D5F4780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089752"/>
            <a:ext cx="5207002" cy="188204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A996FE-D246-4908-9F4F-54A824EB9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1C1A-6A29-4E89-9020-B7BDD782F81D}" type="slidenum">
              <a:rPr lang="en-US" smtClean="0"/>
              <a:t>19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6BFC3C-4E38-46E8-9609-30EEB4C62DC4}"/>
              </a:ext>
            </a:extLst>
          </p:cNvPr>
          <p:cNvSpPr txBox="1"/>
          <p:nvPr/>
        </p:nvSpPr>
        <p:spPr>
          <a:xfrm>
            <a:off x="5933491" y="1846110"/>
            <a:ext cx="45808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Insertion operator.</a:t>
            </a:r>
          </a:p>
        </p:txBody>
      </p:sp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071CB692-7A6F-4CBF-944E-74EFC3BE9B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249317"/>
            <a:ext cx="4114799" cy="175483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F3F2D64-4464-4277-B039-FB5F593E888C}"/>
              </a:ext>
            </a:extLst>
          </p:cNvPr>
          <p:cNvSpPr txBox="1"/>
          <p:nvPr/>
        </p:nvSpPr>
        <p:spPr>
          <a:xfrm>
            <a:off x="5933491" y="3925027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Exchange operator</a:t>
            </a:r>
          </a:p>
        </p:txBody>
      </p:sp>
      <p:pic>
        <p:nvPicPr>
          <p:cNvPr id="14" name="Picture 13" descr="Diagram&#10;&#10;Description automatically generated">
            <a:extLst>
              <a:ext uri="{FF2B5EF4-FFF2-40B4-BE49-F238E27FC236}">
                <a16:creationId xmlns:a16="http://schemas.microsoft.com/office/drawing/2014/main" id="{20CA85EB-370D-4BEE-B28A-75AFCAC134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5096421"/>
            <a:ext cx="4419599" cy="175965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B529C5B-D6F6-4F46-873A-A66FD050F474}"/>
              </a:ext>
            </a:extLst>
          </p:cNvPr>
          <p:cNvSpPr txBox="1"/>
          <p:nvPr/>
        </p:nvSpPr>
        <p:spPr>
          <a:xfrm>
            <a:off x="5969002" y="5819278"/>
            <a:ext cx="29414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Inversion operator</a:t>
            </a:r>
          </a:p>
        </p:txBody>
      </p:sp>
    </p:spTree>
    <p:extLst>
      <p:ext uri="{BB962C8B-B14F-4D97-AF65-F5344CB8AC3E}">
        <p14:creationId xmlns:p14="http://schemas.microsoft.com/office/powerpoint/2010/main" val="1858181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E53D9F-6F58-45EC-AE4C-C939C2B44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838200"/>
            <a:ext cx="4695217" cy="4280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E6FA41-81F7-403C-85F8-5C587D6F71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524000"/>
            <a:ext cx="8067472" cy="15629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DAF719-85A2-40F1-9F5D-FA65B72A14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445" y="3462291"/>
            <a:ext cx="8067472" cy="13553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09F9F3-666A-44B5-82FB-1E47EBEA99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4206" y="4857344"/>
            <a:ext cx="7859949" cy="95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3740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en-US" sz="4000" dirty="0"/>
              <a:t>Local Search / Neighborhood Search (1)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nb-NO" altLang="en-US" sz="2800" dirty="0"/>
              <a:t>Start with an </a:t>
            </a:r>
            <a:r>
              <a:rPr lang="nb-NO" altLang="en-US" sz="2800" i="1" dirty="0"/>
              <a:t>initial solution</a:t>
            </a:r>
          </a:p>
          <a:p>
            <a:pPr eaLnBrk="1" hangingPunct="1"/>
            <a:r>
              <a:rPr lang="nb-NO" altLang="en-US" sz="2800" dirty="0"/>
              <a:t>Iteratively search in the neighborhood for better solutions</a:t>
            </a:r>
          </a:p>
          <a:p>
            <a:pPr eaLnBrk="1" hangingPunct="1"/>
            <a:r>
              <a:rPr lang="nb-NO" altLang="en-US" sz="2800" dirty="0"/>
              <a:t>Sequense of solutions </a:t>
            </a:r>
          </a:p>
          <a:p>
            <a:pPr eaLnBrk="1" hangingPunct="1"/>
            <a:r>
              <a:rPr lang="nb-NO" altLang="en-US" sz="2800" dirty="0"/>
              <a:t>Strategy for which solution in the neighborhood that will be accepted as the next solution</a:t>
            </a:r>
          </a:p>
          <a:p>
            <a:pPr eaLnBrk="1" hangingPunct="1"/>
            <a:r>
              <a:rPr lang="nb-NO" altLang="en-US" sz="2800" dirty="0"/>
              <a:t>Stopping Criteria</a:t>
            </a:r>
          </a:p>
          <a:p>
            <a:pPr eaLnBrk="1" hangingPunct="1"/>
            <a:r>
              <a:rPr lang="nb-NO" altLang="en-US" sz="2800" dirty="0"/>
              <a:t>What happens when the neighborhood does not contain a better solution?</a:t>
            </a:r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5424983"/>
              </p:ext>
            </p:extLst>
          </p:nvPr>
        </p:nvGraphicFramePr>
        <p:xfrm>
          <a:off x="4572000" y="3429000"/>
          <a:ext cx="365760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71600" imgH="228600" progId="Equation.DSMT4">
                  <p:embed/>
                </p:oleObj>
              </mc:Choice>
              <mc:Fallback>
                <p:oleObj name="Equation" r:id="rId3" imgW="1371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429000"/>
                        <a:ext cx="3657600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Text Box 5"/>
          <p:cNvSpPr txBox="1">
            <a:spLocks noChangeArrowheads="1"/>
          </p:cNvSpPr>
          <p:nvPr/>
        </p:nvSpPr>
        <p:spPr bwMode="auto">
          <a:xfrm>
            <a:off x="6547339" y="2730500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nb-NO" altLang="en-US"/>
              <a:t>…</a:t>
            </a:r>
          </a:p>
        </p:txBody>
      </p:sp>
      <p:sp>
        <p:nvSpPr>
          <p:cNvPr id="6151" name="Rectangle 6"/>
          <p:cNvSpPr>
            <a:spLocks noChangeArrowheads="1"/>
          </p:cNvSpPr>
          <p:nvPr/>
        </p:nvSpPr>
        <p:spPr bwMode="auto">
          <a:xfrm>
            <a:off x="6564923" y="2852738"/>
            <a:ext cx="844062" cy="3603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/>
            <a:endParaRPr lang="nb-NO" alt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1C1A-6A29-4E89-9020-B7BDD782F81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5108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476"/>
            <a:ext cx="8229600" cy="1143000"/>
          </a:xfrm>
        </p:spPr>
        <p:txBody>
          <a:bodyPr/>
          <a:lstStyle/>
          <a:p>
            <a:pPr eaLnBrk="1" hangingPunct="1"/>
            <a:r>
              <a:rPr lang="nb-NO" altLang="en-US" sz="4000" dirty="0"/>
              <a:t>Local Search / Neighborhood Search (2)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96975"/>
            <a:ext cx="7772400" cy="4679950"/>
          </a:xfrm>
        </p:spPr>
        <p:txBody>
          <a:bodyPr/>
          <a:lstStyle/>
          <a:p>
            <a:pPr eaLnBrk="1" hangingPunct="1"/>
            <a:r>
              <a:rPr lang="nb-NO" altLang="en-US" sz="2800" dirty="0"/>
              <a:t>We remember what a local optimum is:</a:t>
            </a:r>
          </a:p>
          <a:p>
            <a:pPr lvl="1" eaLnBrk="1" hangingPunct="1"/>
            <a:r>
              <a:rPr lang="nb-NO" altLang="en-US" sz="2400" dirty="0"/>
              <a:t>If a solution </a:t>
            </a:r>
            <a:r>
              <a:rPr lang="nb-NO" altLang="en-US" sz="2400" i="1" dirty="0"/>
              <a:t>x</a:t>
            </a:r>
            <a:r>
              <a:rPr lang="nb-NO" altLang="en-US" sz="2400" dirty="0"/>
              <a:t> is ”better” than all the solutions in its neighborhood, </a:t>
            </a:r>
            <a:r>
              <a:rPr lang="nb-NO" altLang="en-US" sz="2400" i="1" dirty="0"/>
              <a:t>N(x)</a:t>
            </a:r>
            <a:r>
              <a:rPr lang="nb-NO" altLang="en-US" sz="2400" dirty="0"/>
              <a:t>, we say that </a:t>
            </a:r>
            <a:r>
              <a:rPr lang="nb-NO" altLang="en-US" sz="2400" i="1" dirty="0"/>
              <a:t>x</a:t>
            </a:r>
            <a:r>
              <a:rPr lang="nb-NO" altLang="en-US" sz="2400" dirty="0"/>
              <a:t> is a local optimum</a:t>
            </a:r>
          </a:p>
          <a:p>
            <a:pPr lvl="1" eaLnBrk="1" hangingPunct="1"/>
            <a:r>
              <a:rPr lang="nb-NO" altLang="en-US" sz="2400" dirty="0"/>
              <a:t>We note that local optimality is defined relative to a particular neighborhood</a:t>
            </a:r>
          </a:p>
          <a:p>
            <a:pPr eaLnBrk="1" hangingPunct="1"/>
            <a:r>
              <a:rPr lang="nb-NO" altLang="en-US" sz="2800" dirty="0"/>
              <a:t>Let us denote by </a:t>
            </a:r>
            <a:r>
              <a:rPr lang="nb-NO" altLang="en-US" sz="2800" i="1" dirty="0"/>
              <a:t>S</a:t>
            </a:r>
            <a:r>
              <a:rPr lang="nb-NO" altLang="en-US" sz="2800" i="1" baseline="-25000" dirty="0"/>
              <a:t>N</a:t>
            </a:r>
            <a:r>
              <a:rPr lang="nb-NO" altLang="en-US" sz="2800" dirty="0"/>
              <a:t> the set of local optima </a:t>
            </a:r>
          </a:p>
          <a:p>
            <a:pPr lvl="1" eaLnBrk="1" hangingPunct="1"/>
            <a:r>
              <a:rPr lang="nb-NO" altLang="en-US" sz="2400" i="1" dirty="0"/>
              <a:t>S</a:t>
            </a:r>
            <a:r>
              <a:rPr lang="nb-NO" altLang="en-US" sz="2400" i="1" baseline="-25000" dirty="0"/>
              <a:t>N</a:t>
            </a:r>
            <a:r>
              <a:rPr lang="nb-NO" altLang="en-US" sz="2400" dirty="0"/>
              <a:t>  is relative to </a:t>
            </a:r>
            <a:r>
              <a:rPr lang="nb-NO" altLang="en-US" sz="2400" i="1" dirty="0"/>
              <a:t>N</a:t>
            </a:r>
            <a:endParaRPr lang="nb-NO" altLang="en-US" sz="2400" dirty="0"/>
          </a:p>
          <a:p>
            <a:pPr eaLnBrk="1" hangingPunct="1"/>
            <a:r>
              <a:rPr lang="nb-NO" altLang="en-US" sz="2800" dirty="0"/>
              <a:t>If </a:t>
            </a:r>
            <a:r>
              <a:rPr lang="nb-NO" altLang="en-US" sz="2800" i="1" dirty="0"/>
              <a:t>S</a:t>
            </a:r>
            <a:r>
              <a:rPr lang="nb-NO" altLang="en-US" sz="2800" i="1" baseline="-25000" dirty="0"/>
              <a:t>N</a:t>
            </a:r>
            <a:r>
              <a:rPr lang="nb-NO" altLang="en-US" sz="2800" dirty="0"/>
              <a:t> only contains global optima, we say that </a:t>
            </a:r>
            <a:r>
              <a:rPr lang="nb-NO" altLang="en-US" sz="2800" i="1" dirty="0"/>
              <a:t>N</a:t>
            </a:r>
            <a:r>
              <a:rPr lang="nb-NO" altLang="en-US" sz="2800" dirty="0"/>
              <a:t> is exact</a:t>
            </a:r>
          </a:p>
          <a:p>
            <a:pPr marL="393192" lvl="1" indent="0" eaLnBrk="1" hangingPunct="1">
              <a:buNone/>
            </a:pPr>
            <a:endParaRPr lang="nb-NO" alt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1C1A-6A29-4E89-9020-B7BDD782F81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7992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nb-NO" altLang="en-US" sz="4000"/>
              <a:t>Local Search / Neighborhood Search (3)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1" y="1125539"/>
            <a:ext cx="8279423" cy="5580061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nb-NO" altLang="en-US" sz="2800" dirty="0"/>
              <a:t>Heuristic method</a:t>
            </a:r>
          </a:p>
          <a:p>
            <a:pPr eaLnBrk="1" hangingPunct="1">
              <a:lnSpc>
                <a:spcPct val="80000"/>
              </a:lnSpc>
            </a:pPr>
            <a:r>
              <a:rPr lang="nb-NO" altLang="en-US" sz="2800" dirty="0"/>
              <a:t>Iterative method</a:t>
            </a:r>
          </a:p>
          <a:p>
            <a:pPr eaLnBrk="1" hangingPunct="1">
              <a:lnSpc>
                <a:spcPct val="80000"/>
              </a:lnSpc>
            </a:pPr>
            <a:r>
              <a:rPr lang="nb-NO" altLang="en-US" sz="2800" dirty="0"/>
              <a:t>Small changes to a given solution</a:t>
            </a:r>
          </a:p>
          <a:p>
            <a:pPr eaLnBrk="1" hangingPunct="1">
              <a:lnSpc>
                <a:spcPct val="80000"/>
              </a:lnSpc>
            </a:pPr>
            <a:r>
              <a:rPr lang="nb-NO" altLang="en-US" sz="2800" dirty="0"/>
              <a:t>Alternative search strategies:</a:t>
            </a:r>
          </a:p>
          <a:p>
            <a:pPr lvl="1" eaLnBrk="1" hangingPunct="1">
              <a:lnSpc>
                <a:spcPct val="80000"/>
              </a:lnSpc>
            </a:pPr>
            <a:r>
              <a:rPr lang="nb-NO" altLang="en-US" sz="2800" dirty="0"/>
              <a:t>Accept first improving solution (”First Accept”)</a:t>
            </a:r>
          </a:p>
          <a:p>
            <a:pPr lvl="1" eaLnBrk="1" hangingPunct="1">
              <a:lnSpc>
                <a:spcPct val="80000"/>
              </a:lnSpc>
            </a:pPr>
            <a:r>
              <a:rPr lang="nb-NO" altLang="en-US" sz="2800" dirty="0"/>
              <a:t>Search the full neighborhood and go to the best improving solution</a:t>
            </a:r>
          </a:p>
          <a:p>
            <a:pPr lvl="2" eaLnBrk="1" hangingPunct="1">
              <a:lnSpc>
                <a:spcPct val="80000"/>
              </a:lnSpc>
            </a:pPr>
            <a:r>
              <a:rPr lang="nb-NO" altLang="en-US" sz="2800" dirty="0"/>
              <a:t>”Steepest Descent”</a:t>
            </a:r>
          </a:p>
          <a:p>
            <a:pPr lvl="2" eaLnBrk="1" hangingPunct="1">
              <a:lnSpc>
                <a:spcPct val="80000"/>
              </a:lnSpc>
            </a:pPr>
            <a:r>
              <a:rPr lang="nb-NO" altLang="en-US" sz="2800" dirty="0"/>
              <a:t>”Hill Climbing”</a:t>
            </a:r>
          </a:p>
          <a:p>
            <a:pPr lvl="2" eaLnBrk="1" hangingPunct="1">
              <a:lnSpc>
                <a:spcPct val="80000"/>
              </a:lnSpc>
            </a:pPr>
            <a:r>
              <a:rPr lang="nb-NO" altLang="en-US" sz="2800" dirty="0"/>
              <a:t>”Iterative Improvement”</a:t>
            </a:r>
          </a:p>
          <a:p>
            <a:pPr eaLnBrk="1" hangingPunct="1">
              <a:lnSpc>
                <a:spcPct val="80000"/>
              </a:lnSpc>
            </a:pPr>
            <a:r>
              <a:rPr lang="nb-NO" altLang="en-US" sz="2800" dirty="0"/>
              <a:t>Strategies with randomization</a:t>
            </a:r>
          </a:p>
          <a:p>
            <a:pPr lvl="1" eaLnBrk="1" hangingPunct="1">
              <a:lnSpc>
                <a:spcPct val="80000"/>
              </a:lnSpc>
            </a:pPr>
            <a:r>
              <a:rPr lang="nb-NO" altLang="en-US" sz="2800" dirty="0"/>
              <a:t>Random neighborhood search (”Random Walk”)</a:t>
            </a:r>
          </a:p>
          <a:p>
            <a:pPr lvl="1" eaLnBrk="1" hangingPunct="1">
              <a:lnSpc>
                <a:spcPct val="80000"/>
              </a:lnSpc>
            </a:pPr>
            <a:r>
              <a:rPr lang="nb-NO" altLang="en-US" sz="2800" dirty="0"/>
              <a:t>”Random Descent”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1C1A-6A29-4E89-9020-B7BDD782F81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9413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317989" y="188913"/>
            <a:ext cx="8573965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nb-NO" altLang="en-US" sz="4000" dirty="0"/>
              <a:t>Local Search / Neighborhood Search (4)</a:t>
            </a:r>
            <a:endParaRPr lang="en-US" altLang="en-US" sz="4000" dirty="0"/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12875"/>
            <a:ext cx="7772400" cy="47529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nb-NO" altLang="en-US" sz="2400">
                <a:cs typeface="Times New Roman" pitchFamily="18" charset="0"/>
              </a:rPr>
              <a:t>In a local search need the following:</a:t>
            </a:r>
          </a:p>
          <a:p>
            <a:pPr eaLnBrk="1" hangingPunct="1">
              <a:lnSpc>
                <a:spcPct val="80000"/>
              </a:lnSpc>
            </a:pPr>
            <a:r>
              <a:rPr lang="nb-NO" altLang="en-US" sz="2400"/>
              <a:t>a Combinatorial Optimization Problem (COP)</a:t>
            </a:r>
            <a:r>
              <a:rPr lang="en-US" altLang="en-US" sz="2400"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>
                <a:cs typeface="Times New Roman" pitchFamily="18" charset="0"/>
              </a:rPr>
              <a:t>a starting solution (e.g. random)</a:t>
            </a:r>
            <a:r>
              <a:rPr lang="en-US" altLang="en-US" sz="2400"/>
              <a:t> </a:t>
            </a:r>
            <a:endParaRPr lang="nb-NO" altLang="en-US" sz="2400"/>
          </a:p>
          <a:p>
            <a:pPr eaLnBrk="1" hangingPunct="1">
              <a:lnSpc>
                <a:spcPct val="80000"/>
              </a:lnSpc>
            </a:pPr>
            <a:r>
              <a:rPr lang="en-US" altLang="en-US" sz="2400">
                <a:cs typeface="Times New Roman" pitchFamily="18" charset="0"/>
              </a:rPr>
              <a:t>a defined search neighborhood (neighboring solutions)</a:t>
            </a:r>
            <a:r>
              <a:rPr lang="en-US" altLang="en-US" sz="2400"/>
              <a:t> </a:t>
            </a:r>
            <a:endParaRPr lang="nb-NO" altLang="en-US" sz="2400"/>
          </a:p>
          <a:p>
            <a:pPr eaLnBrk="1" hangingPunct="1">
              <a:lnSpc>
                <a:spcPct val="80000"/>
              </a:lnSpc>
            </a:pPr>
            <a:r>
              <a:rPr lang="en-US" altLang="en-US" sz="2400">
                <a:cs typeface="Times New Roman" pitchFamily="18" charset="0"/>
              </a:rPr>
              <a:t>a move (e.g. changing a variable from 0 → 1 </a:t>
            </a:r>
            <a:br>
              <a:rPr lang="nb-NO" altLang="en-US" sz="2400">
                <a:cs typeface="Times New Roman" pitchFamily="18" charset="0"/>
              </a:rPr>
            </a:br>
            <a:r>
              <a:rPr lang="en-US" altLang="en-US" sz="2400">
                <a:cs typeface="Times New Roman" pitchFamily="18" charset="0"/>
              </a:rPr>
              <a:t>or 1 → 0), going from one solution to a neighboring solution</a:t>
            </a:r>
            <a:endParaRPr lang="nb-NO" altLang="en-US" sz="2400"/>
          </a:p>
          <a:p>
            <a:pPr eaLnBrk="1" hangingPunct="1">
              <a:lnSpc>
                <a:spcPct val="80000"/>
              </a:lnSpc>
            </a:pPr>
            <a:r>
              <a:rPr lang="en-US" altLang="en-US" sz="2400">
                <a:cs typeface="Times New Roman" pitchFamily="18" charset="0"/>
              </a:rPr>
              <a:t>a move evaluation function – a rating of the possibilities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>
                <a:cs typeface="Times New Roman" pitchFamily="18" charset="0"/>
              </a:rPr>
              <a:t>Often </a:t>
            </a:r>
            <a:r>
              <a:rPr lang="en-US" altLang="en-US" sz="2000" i="1">
                <a:cs typeface="Times New Roman" pitchFamily="18" charset="0"/>
              </a:rPr>
              <a:t>myopic</a:t>
            </a:r>
            <a:endParaRPr lang="en-US" altLang="en-US" sz="200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nb-NO" altLang="en-US" sz="2400">
                <a:cs typeface="Times New Roman" pitchFamily="18" charset="0"/>
              </a:rPr>
              <a:t>a neighborhood evaluation strategy</a:t>
            </a:r>
            <a:endParaRPr lang="en-US" altLang="en-US" sz="240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nb-NO" altLang="en-US" sz="2400">
                <a:cs typeface="Times New Roman" pitchFamily="18" charset="0"/>
              </a:rPr>
              <a:t>a move selection strategy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>
                <a:cs typeface="Times New Roman" pitchFamily="18" charset="0"/>
              </a:rPr>
              <a:t>a stopping criterion – e.g. a local optimum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1C1A-6A29-4E89-9020-B7BDD782F81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2971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-7121"/>
            <a:ext cx="8334375" cy="362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04" y="2971800"/>
            <a:ext cx="875347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1C1A-6A29-4E89-9020-B7BDD782F81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833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4765394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609600"/>
            <a:ext cx="5791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667000"/>
            <a:ext cx="5410200" cy="3210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821580"/>
            <a:ext cx="5105400" cy="3036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1C1A-6A29-4E89-9020-B7BDD782F81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38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80DF2-51F4-4240-8C41-EF9E7EBFA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07324"/>
            <a:ext cx="8229600" cy="1143000"/>
          </a:xfrm>
        </p:spPr>
        <p:txBody>
          <a:bodyPr/>
          <a:lstStyle/>
          <a:p>
            <a:r>
              <a:rPr lang="en-US" dirty="0"/>
              <a:t>Selection of the Neighbor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B27455-B179-4FED-857E-A6418617B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1C1A-6A29-4E89-9020-B7BDD782F81D}" type="slidenum">
              <a:rPr lang="en-US" smtClean="0"/>
              <a:t>26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93DFC4-DD55-4DA3-8CA9-EF06F3A87F95}"/>
              </a:ext>
            </a:extLst>
          </p:cNvPr>
          <p:cNvSpPr txBox="1"/>
          <p:nvPr/>
        </p:nvSpPr>
        <p:spPr>
          <a:xfrm>
            <a:off x="228600" y="1350324"/>
            <a:ext cx="88392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Best improvement (steepest descent): </a:t>
            </a:r>
            <a:endParaRPr lang="tr-TR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 this strategy, the best neighbor (i.e., neighbor that improves the most the cost function) is selected. </a:t>
            </a:r>
            <a:endParaRPr lang="tr-T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The neighborhood is evaluated in a fully deterministic manner. Hence, the exploration of the neighborhood is exhaustive, and all possible moves are tried for a solution to select the best neighboring solution. This type of exploration may be time-consuming for large neighborhoods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3FCE0C-E3D1-4380-AAB7-14291BC0D96A}"/>
              </a:ext>
            </a:extLst>
          </p:cNvPr>
          <p:cNvSpPr txBox="1"/>
          <p:nvPr/>
        </p:nvSpPr>
        <p:spPr>
          <a:xfrm>
            <a:off x="228600" y="3476352"/>
            <a:ext cx="86868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First improvement: </a:t>
            </a:r>
            <a:endParaRPr lang="tr-TR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This strategy consists in choosing the first improving neighbor that is better than the current solution. Then, an improving neighbor is immediately selected to replace the current solution. </a:t>
            </a:r>
            <a:endParaRPr lang="tr-T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This strategy involves a partial evaluation of the neighborhood. In a cyclic exploration, the neighborhood is evaluated in a deterministic way following a given order of generating the neighbors. In the worst case (i.e., when no improvement is found), a complete evaluation of the neighborhood is performed.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159E55-2AEB-46BE-BD71-94E5142D165E}"/>
              </a:ext>
            </a:extLst>
          </p:cNvPr>
          <p:cNvSpPr txBox="1"/>
          <p:nvPr/>
        </p:nvSpPr>
        <p:spPr>
          <a:xfrm>
            <a:off x="304800" y="6004345"/>
            <a:ext cx="8686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Random selection: </a:t>
            </a:r>
            <a:r>
              <a:rPr lang="en-US" dirty="0"/>
              <a:t>In this strategy, a random selection is applied to those neighbors improving the current solution. </a:t>
            </a:r>
          </a:p>
        </p:txBody>
      </p:sp>
    </p:spTree>
    <p:extLst>
      <p:ext uri="{BB962C8B-B14F-4D97-AF65-F5344CB8AC3E}">
        <p14:creationId xmlns:p14="http://schemas.microsoft.com/office/powerpoint/2010/main" val="39181721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743" y="0"/>
            <a:ext cx="620004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1C1A-6A29-4E89-9020-B7BDD782F81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1407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743" y="0"/>
            <a:ext cx="631434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1C1A-6A29-4E89-9020-B7BDD782F81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2405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01CC8-9359-4FFB-BC6A-B8AC74D84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304800"/>
            <a:ext cx="8991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Selection strategies of improving neighbors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073493-46F0-46A4-BAAD-B01D87379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1C1A-6A29-4E89-9020-B7BDD782F81D}" type="slidenum">
              <a:rPr lang="en-US" smtClean="0"/>
              <a:t>29</a:t>
            </a:fld>
            <a:endParaRPr lang="en-US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90DC6F8E-9288-47F6-8740-C50DB19D1F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1866900"/>
            <a:ext cx="8991601" cy="312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384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r>
              <a:rPr lang="en-US" dirty="0" err="1"/>
              <a:t>Metaheuristics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5257800"/>
          </a:xfrm>
        </p:spPr>
        <p:txBody>
          <a:bodyPr>
            <a:normAutofit/>
          </a:bodyPr>
          <a:lstStyle/>
          <a:p>
            <a:r>
              <a:rPr lang="en-GB" dirty="0"/>
              <a:t>Unlike exact methods, </a:t>
            </a:r>
            <a:r>
              <a:rPr lang="en-GB" dirty="0" err="1"/>
              <a:t>metaheuristics</a:t>
            </a:r>
            <a:r>
              <a:rPr lang="en-GB" dirty="0"/>
              <a:t> allow to tackle large size</a:t>
            </a:r>
            <a:r>
              <a:rPr lang="tr-TR" dirty="0"/>
              <a:t> </a:t>
            </a:r>
            <a:r>
              <a:rPr lang="en-GB" dirty="0"/>
              <a:t>problem instances by delivering satisfactory solutions in reasonable</a:t>
            </a:r>
            <a:r>
              <a:rPr lang="tr-TR" dirty="0"/>
              <a:t> </a:t>
            </a:r>
            <a:r>
              <a:rPr lang="en-GB" dirty="0"/>
              <a:t>time. </a:t>
            </a:r>
            <a:endParaRPr lang="tr-TR" dirty="0"/>
          </a:p>
          <a:p>
            <a:endParaRPr lang="tr-TR" dirty="0"/>
          </a:p>
          <a:p>
            <a:r>
              <a:rPr lang="en-GB" dirty="0"/>
              <a:t>There is no guarantee to find global optimal solutions.</a:t>
            </a:r>
            <a:endParaRPr lang="tr-TR" dirty="0"/>
          </a:p>
          <a:p>
            <a:endParaRPr lang="tr-TR" dirty="0"/>
          </a:p>
          <a:p>
            <a:r>
              <a:rPr lang="en-GB" dirty="0"/>
              <a:t>In</a:t>
            </a:r>
            <a:r>
              <a:rPr lang="tr-TR" dirty="0"/>
              <a:t> </a:t>
            </a:r>
            <a:r>
              <a:rPr lang="en-GB" dirty="0"/>
              <a:t>designing a </a:t>
            </a:r>
            <a:r>
              <a:rPr lang="en-GB" dirty="0" err="1"/>
              <a:t>metaheuristic</a:t>
            </a:r>
            <a:r>
              <a:rPr lang="en-GB" dirty="0"/>
              <a:t>, two contradictory </a:t>
            </a:r>
            <a:r>
              <a:rPr lang="tr-TR" dirty="0"/>
              <a:t> </a:t>
            </a:r>
            <a:r>
              <a:rPr lang="en-GB" dirty="0"/>
              <a:t>criteria must be taken</a:t>
            </a:r>
            <a:r>
              <a:rPr lang="tr-TR" dirty="0"/>
              <a:t> </a:t>
            </a:r>
            <a:r>
              <a:rPr lang="en-GB" dirty="0"/>
              <a:t>into account: </a:t>
            </a:r>
            <a:endParaRPr lang="tr-TR" dirty="0"/>
          </a:p>
          <a:p>
            <a:pPr lvl="1"/>
            <a:r>
              <a:rPr lang="en-GB" dirty="0"/>
              <a:t>exploration of the search space (diversification) and</a:t>
            </a:r>
          </a:p>
          <a:p>
            <a:pPr lvl="1"/>
            <a:r>
              <a:rPr lang="en-GB" dirty="0"/>
              <a:t>exploitation of the best solutions found (intensification).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1C1A-6A29-4E89-9020-B7BDD782F81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3076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en-US"/>
              <a:t>Observations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nb-NO" altLang="en-US" sz="2800"/>
              <a:t>”Best Accept” and ”First Accept” stops in a local optimum</a:t>
            </a:r>
          </a:p>
          <a:p>
            <a:pPr eaLnBrk="1" hangingPunct="1"/>
            <a:r>
              <a:rPr lang="nb-NO" altLang="en-US" sz="2800"/>
              <a:t>If the neighborhood </a:t>
            </a:r>
            <a:r>
              <a:rPr lang="nb-NO" altLang="en-US" sz="2800" i="1"/>
              <a:t>N</a:t>
            </a:r>
            <a:r>
              <a:rPr lang="nb-NO" altLang="en-US" sz="2800"/>
              <a:t> is exact, then the local search is an exact optimization algorithm</a:t>
            </a:r>
          </a:p>
          <a:p>
            <a:pPr eaLnBrk="1" hangingPunct="1"/>
            <a:r>
              <a:rPr lang="nb-NO" altLang="en-US" sz="2800"/>
              <a:t>Local Search can be regarded as a traversal in a directed graph (the </a:t>
            </a:r>
            <a:r>
              <a:rPr lang="nb-NO" altLang="en-US" sz="2800" i="1"/>
              <a:t>neighborhood graph), </a:t>
            </a:r>
            <a:r>
              <a:rPr lang="nb-NO" altLang="en-US" sz="2800"/>
              <a:t>where the nodes are the members of </a:t>
            </a:r>
            <a:r>
              <a:rPr lang="nb-NO" altLang="en-US" sz="2800" i="1"/>
              <a:t>S</a:t>
            </a:r>
            <a:r>
              <a:rPr lang="nb-NO" altLang="en-US" sz="2800"/>
              <a:t>, and </a:t>
            </a:r>
            <a:r>
              <a:rPr lang="nb-NO" altLang="en-US" sz="2800" i="1"/>
              <a:t>N</a:t>
            </a:r>
            <a:r>
              <a:rPr lang="nb-NO" altLang="en-US" sz="2800"/>
              <a:t> defines the topolopy (the nodes are marked with the solution value), and f defines the ”topography”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1C1A-6A29-4E89-9020-B7BDD782F81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9697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0" name="Rectangle 2"/>
          <p:cNvSpPr>
            <a:spLocks noGrp="1" noChangeArrowheads="1"/>
          </p:cNvSpPr>
          <p:nvPr>
            <p:ph type="title"/>
          </p:nvPr>
        </p:nvSpPr>
        <p:spPr>
          <a:xfrm>
            <a:off x="441082" y="381000"/>
            <a:ext cx="83058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b-NO" altLang="en-US" dirty="0"/>
              <a:t>Local Search: Traversal of the Neighborhood Graph</a:t>
            </a:r>
          </a:p>
        </p:txBody>
      </p:sp>
      <p:grpSp>
        <p:nvGrpSpPr>
          <p:cNvPr id="7181" name="Group 4"/>
          <p:cNvGrpSpPr>
            <a:grpSpLocks/>
          </p:cNvGrpSpPr>
          <p:nvPr/>
        </p:nvGrpSpPr>
        <p:grpSpPr bwMode="auto">
          <a:xfrm>
            <a:off x="1119554" y="3581401"/>
            <a:ext cx="297474" cy="904875"/>
            <a:chOff x="705" y="2256"/>
            <a:chExt cx="188" cy="570"/>
          </a:xfrm>
        </p:grpSpPr>
        <p:sp>
          <p:nvSpPr>
            <p:cNvPr id="7221" name="Oval 5"/>
            <p:cNvSpPr>
              <a:spLocks noChangeArrowheads="1"/>
            </p:cNvSpPr>
            <p:nvPr/>
          </p:nvSpPr>
          <p:spPr bwMode="auto">
            <a:xfrm>
              <a:off x="768" y="2256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graphicFrame>
          <p:nvGraphicFramePr>
            <p:cNvPr id="7178" name="Object 6"/>
            <p:cNvGraphicFramePr>
              <a:graphicFrameLocks noChangeAspect="1"/>
            </p:cNvGraphicFramePr>
            <p:nvPr/>
          </p:nvGraphicFramePr>
          <p:xfrm>
            <a:off x="705" y="2544"/>
            <a:ext cx="188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152280" imgH="228600" progId="Equation.DSMT4">
                    <p:embed/>
                  </p:oleObj>
                </mc:Choice>
                <mc:Fallback>
                  <p:oleObj name="Equation" r:id="rId3" imgW="15228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5" y="2544"/>
                          <a:ext cx="188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182" name="Line 7"/>
          <p:cNvSpPr>
            <a:spLocks noChangeShapeType="1"/>
          </p:cNvSpPr>
          <p:nvPr/>
        </p:nvSpPr>
        <p:spPr bwMode="auto">
          <a:xfrm>
            <a:off x="1447800" y="3644900"/>
            <a:ext cx="990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5320812" y="3352800"/>
            <a:ext cx="275492" cy="892175"/>
            <a:chOff x="3352" y="2112"/>
            <a:chExt cx="173" cy="562"/>
          </a:xfrm>
        </p:grpSpPr>
        <p:sp>
          <p:nvSpPr>
            <p:cNvPr id="7220" name="Oval 9"/>
            <p:cNvSpPr>
              <a:spLocks noChangeArrowheads="1"/>
            </p:cNvSpPr>
            <p:nvPr/>
          </p:nvSpPr>
          <p:spPr bwMode="auto">
            <a:xfrm>
              <a:off x="3408" y="2112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graphicFrame>
          <p:nvGraphicFramePr>
            <p:cNvPr id="7177" name="Object 10"/>
            <p:cNvGraphicFramePr>
              <a:graphicFrameLocks noChangeAspect="1"/>
            </p:cNvGraphicFramePr>
            <p:nvPr/>
          </p:nvGraphicFramePr>
          <p:xfrm>
            <a:off x="3352" y="2408"/>
            <a:ext cx="173" cy="2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139680" imgH="215640" progId="Equation.DSMT4">
                    <p:embed/>
                  </p:oleObj>
                </mc:Choice>
                <mc:Fallback>
                  <p:oleObj name="Equation" r:id="rId5" imgW="139680" imgH="2156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52" y="2408"/>
                          <a:ext cx="173" cy="2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184" name="Group 12"/>
          <p:cNvGrpSpPr>
            <a:grpSpLocks/>
          </p:cNvGrpSpPr>
          <p:nvPr/>
        </p:nvGrpSpPr>
        <p:grpSpPr bwMode="auto">
          <a:xfrm>
            <a:off x="2438401" y="2057400"/>
            <a:ext cx="2130669" cy="3043238"/>
            <a:chOff x="1536" y="1296"/>
            <a:chExt cx="1342" cy="1917"/>
          </a:xfrm>
        </p:grpSpPr>
        <p:sp>
          <p:nvSpPr>
            <p:cNvPr id="7207" name="Oval 13"/>
            <p:cNvSpPr>
              <a:spLocks noChangeArrowheads="1"/>
            </p:cNvSpPr>
            <p:nvPr/>
          </p:nvSpPr>
          <p:spPr bwMode="auto">
            <a:xfrm>
              <a:off x="1776" y="240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7208" name="Oval 14"/>
            <p:cNvSpPr>
              <a:spLocks noChangeArrowheads="1"/>
            </p:cNvSpPr>
            <p:nvPr/>
          </p:nvSpPr>
          <p:spPr bwMode="auto">
            <a:xfrm>
              <a:off x="2016" y="1824"/>
              <a:ext cx="96" cy="96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7209" name="Oval 15"/>
            <p:cNvSpPr>
              <a:spLocks noChangeArrowheads="1"/>
            </p:cNvSpPr>
            <p:nvPr/>
          </p:nvSpPr>
          <p:spPr bwMode="auto">
            <a:xfrm>
              <a:off x="1872" y="206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7210" name="Oval 16"/>
            <p:cNvSpPr>
              <a:spLocks noChangeArrowheads="1"/>
            </p:cNvSpPr>
            <p:nvPr/>
          </p:nvSpPr>
          <p:spPr bwMode="auto">
            <a:xfrm>
              <a:off x="2256" y="192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7211" name="Oval 17"/>
            <p:cNvSpPr>
              <a:spLocks noChangeArrowheads="1"/>
            </p:cNvSpPr>
            <p:nvPr/>
          </p:nvSpPr>
          <p:spPr bwMode="auto">
            <a:xfrm>
              <a:off x="2112" y="2352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7212" name="Oval 18"/>
            <p:cNvSpPr>
              <a:spLocks noChangeArrowheads="1"/>
            </p:cNvSpPr>
            <p:nvPr/>
          </p:nvSpPr>
          <p:spPr bwMode="auto">
            <a:xfrm>
              <a:off x="2016" y="2640"/>
              <a:ext cx="96" cy="96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7213" name="Oval 19"/>
            <p:cNvSpPr>
              <a:spLocks noChangeArrowheads="1"/>
            </p:cNvSpPr>
            <p:nvPr/>
          </p:nvSpPr>
          <p:spPr bwMode="auto">
            <a:xfrm>
              <a:off x="2448" y="2688"/>
              <a:ext cx="96" cy="96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7214" name="Oval 20"/>
            <p:cNvSpPr>
              <a:spLocks noChangeArrowheads="1"/>
            </p:cNvSpPr>
            <p:nvPr/>
          </p:nvSpPr>
          <p:spPr bwMode="auto">
            <a:xfrm>
              <a:off x="2448" y="220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7215" name="Oval 21"/>
            <p:cNvSpPr>
              <a:spLocks noChangeArrowheads="1"/>
            </p:cNvSpPr>
            <p:nvPr/>
          </p:nvSpPr>
          <p:spPr bwMode="auto">
            <a:xfrm>
              <a:off x="2544" y="244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7216" name="Oval 22"/>
            <p:cNvSpPr>
              <a:spLocks noChangeArrowheads="1"/>
            </p:cNvSpPr>
            <p:nvPr/>
          </p:nvSpPr>
          <p:spPr bwMode="auto">
            <a:xfrm>
              <a:off x="2160" y="292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grpSp>
          <p:nvGrpSpPr>
            <p:cNvPr id="7217" name="Group 23"/>
            <p:cNvGrpSpPr>
              <a:grpSpLocks/>
            </p:cNvGrpSpPr>
            <p:nvPr/>
          </p:nvGrpSpPr>
          <p:grpSpPr bwMode="auto">
            <a:xfrm>
              <a:off x="1536" y="1296"/>
              <a:ext cx="1342" cy="1917"/>
              <a:chOff x="1536" y="1296"/>
              <a:chExt cx="1342" cy="1917"/>
            </a:xfrm>
          </p:grpSpPr>
          <p:sp>
            <p:nvSpPr>
              <p:cNvPr id="7219" name="Freeform 24"/>
              <p:cNvSpPr>
                <a:spLocks/>
              </p:cNvSpPr>
              <p:nvPr/>
            </p:nvSpPr>
            <p:spPr bwMode="auto">
              <a:xfrm>
                <a:off x="1536" y="1584"/>
                <a:ext cx="1342" cy="1629"/>
              </a:xfrm>
              <a:custGeom>
                <a:avLst/>
                <a:gdLst>
                  <a:gd name="T0" fmla="*/ 40 w 1342"/>
                  <a:gd name="T1" fmla="*/ 392 h 1629"/>
                  <a:gd name="T2" fmla="*/ 136 w 1342"/>
                  <a:gd name="T3" fmla="*/ 168 h 1629"/>
                  <a:gd name="T4" fmla="*/ 176 w 1342"/>
                  <a:gd name="T5" fmla="*/ 64 h 1629"/>
                  <a:gd name="T6" fmla="*/ 264 w 1342"/>
                  <a:gd name="T7" fmla="*/ 32 h 1629"/>
                  <a:gd name="T8" fmla="*/ 384 w 1342"/>
                  <a:gd name="T9" fmla="*/ 0 h 1629"/>
                  <a:gd name="T10" fmla="*/ 1048 w 1342"/>
                  <a:gd name="T11" fmla="*/ 64 h 1629"/>
                  <a:gd name="T12" fmla="*/ 1200 w 1342"/>
                  <a:gd name="T13" fmla="*/ 192 h 1629"/>
                  <a:gd name="T14" fmla="*/ 1280 w 1342"/>
                  <a:gd name="T15" fmla="*/ 520 h 1629"/>
                  <a:gd name="T16" fmla="*/ 1328 w 1342"/>
                  <a:gd name="T17" fmla="*/ 1064 h 1629"/>
                  <a:gd name="T18" fmla="*/ 1288 w 1342"/>
                  <a:gd name="T19" fmla="*/ 1176 h 1629"/>
                  <a:gd name="T20" fmla="*/ 1208 w 1342"/>
                  <a:gd name="T21" fmla="*/ 1272 h 1629"/>
                  <a:gd name="T22" fmla="*/ 1192 w 1342"/>
                  <a:gd name="T23" fmla="*/ 1312 h 1629"/>
                  <a:gd name="T24" fmla="*/ 1152 w 1342"/>
                  <a:gd name="T25" fmla="*/ 1392 h 1629"/>
                  <a:gd name="T26" fmla="*/ 1144 w 1342"/>
                  <a:gd name="T27" fmla="*/ 1536 h 1629"/>
                  <a:gd name="T28" fmla="*/ 1136 w 1342"/>
                  <a:gd name="T29" fmla="*/ 1584 h 1629"/>
                  <a:gd name="T30" fmla="*/ 1104 w 1342"/>
                  <a:gd name="T31" fmla="*/ 1600 h 1629"/>
                  <a:gd name="T32" fmla="*/ 640 w 1342"/>
                  <a:gd name="T33" fmla="*/ 1608 h 1629"/>
                  <a:gd name="T34" fmla="*/ 520 w 1342"/>
                  <a:gd name="T35" fmla="*/ 1616 h 1629"/>
                  <a:gd name="T36" fmla="*/ 392 w 1342"/>
                  <a:gd name="T37" fmla="*/ 1584 h 1629"/>
                  <a:gd name="T38" fmla="*/ 184 w 1342"/>
                  <a:gd name="T39" fmla="*/ 1432 h 1629"/>
                  <a:gd name="T40" fmla="*/ 136 w 1342"/>
                  <a:gd name="T41" fmla="*/ 1344 h 1629"/>
                  <a:gd name="T42" fmla="*/ 112 w 1342"/>
                  <a:gd name="T43" fmla="*/ 1240 h 1629"/>
                  <a:gd name="T44" fmla="*/ 32 w 1342"/>
                  <a:gd name="T45" fmla="*/ 1128 h 1629"/>
                  <a:gd name="T46" fmla="*/ 8 w 1342"/>
                  <a:gd name="T47" fmla="*/ 1008 h 1629"/>
                  <a:gd name="T48" fmla="*/ 40 w 1342"/>
                  <a:gd name="T49" fmla="*/ 720 h 1629"/>
                  <a:gd name="T50" fmla="*/ 40 w 1342"/>
                  <a:gd name="T51" fmla="*/ 392 h 162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342"/>
                  <a:gd name="T79" fmla="*/ 0 h 1629"/>
                  <a:gd name="T80" fmla="*/ 1342 w 1342"/>
                  <a:gd name="T81" fmla="*/ 1629 h 162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342" h="1629">
                    <a:moveTo>
                      <a:pt x="40" y="392"/>
                    </a:moveTo>
                    <a:cubicBezTo>
                      <a:pt x="63" y="310"/>
                      <a:pt x="89" y="238"/>
                      <a:pt x="136" y="168"/>
                    </a:cubicBezTo>
                    <a:cubicBezTo>
                      <a:pt x="144" y="135"/>
                      <a:pt x="154" y="91"/>
                      <a:pt x="176" y="64"/>
                    </a:cubicBezTo>
                    <a:cubicBezTo>
                      <a:pt x="196" y="39"/>
                      <a:pt x="237" y="39"/>
                      <a:pt x="264" y="32"/>
                    </a:cubicBezTo>
                    <a:cubicBezTo>
                      <a:pt x="305" y="21"/>
                      <a:pt x="342" y="8"/>
                      <a:pt x="384" y="0"/>
                    </a:cubicBezTo>
                    <a:cubicBezTo>
                      <a:pt x="629" y="6"/>
                      <a:pt x="817" y="13"/>
                      <a:pt x="1048" y="64"/>
                    </a:cubicBezTo>
                    <a:cubicBezTo>
                      <a:pt x="1131" y="120"/>
                      <a:pt x="1138" y="106"/>
                      <a:pt x="1200" y="192"/>
                    </a:cubicBezTo>
                    <a:cubicBezTo>
                      <a:pt x="1227" y="301"/>
                      <a:pt x="1258" y="410"/>
                      <a:pt x="1280" y="520"/>
                    </a:cubicBezTo>
                    <a:cubicBezTo>
                      <a:pt x="1242" y="672"/>
                      <a:pt x="1230" y="934"/>
                      <a:pt x="1328" y="1064"/>
                    </a:cubicBezTo>
                    <a:cubicBezTo>
                      <a:pt x="1342" y="1119"/>
                      <a:pt x="1322" y="1136"/>
                      <a:pt x="1288" y="1176"/>
                    </a:cubicBezTo>
                    <a:cubicBezTo>
                      <a:pt x="1189" y="1293"/>
                      <a:pt x="1267" y="1213"/>
                      <a:pt x="1208" y="1272"/>
                    </a:cubicBezTo>
                    <a:cubicBezTo>
                      <a:pt x="1203" y="1285"/>
                      <a:pt x="1198" y="1299"/>
                      <a:pt x="1192" y="1312"/>
                    </a:cubicBezTo>
                    <a:cubicBezTo>
                      <a:pt x="1179" y="1339"/>
                      <a:pt x="1152" y="1392"/>
                      <a:pt x="1152" y="1392"/>
                    </a:cubicBezTo>
                    <a:cubicBezTo>
                      <a:pt x="1149" y="1440"/>
                      <a:pt x="1148" y="1488"/>
                      <a:pt x="1144" y="1536"/>
                    </a:cubicBezTo>
                    <a:cubicBezTo>
                      <a:pt x="1143" y="1552"/>
                      <a:pt x="1145" y="1570"/>
                      <a:pt x="1136" y="1584"/>
                    </a:cubicBezTo>
                    <a:cubicBezTo>
                      <a:pt x="1130" y="1594"/>
                      <a:pt x="1115" y="1595"/>
                      <a:pt x="1104" y="1600"/>
                    </a:cubicBezTo>
                    <a:cubicBezTo>
                      <a:pt x="950" y="1578"/>
                      <a:pt x="796" y="1599"/>
                      <a:pt x="640" y="1608"/>
                    </a:cubicBezTo>
                    <a:cubicBezTo>
                      <a:pt x="558" y="1629"/>
                      <a:pt x="598" y="1627"/>
                      <a:pt x="520" y="1616"/>
                    </a:cubicBezTo>
                    <a:cubicBezTo>
                      <a:pt x="479" y="1602"/>
                      <a:pt x="430" y="1603"/>
                      <a:pt x="392" y="1584"/>
                    </a:cubicBezTo>
                    <a:cubicBezTo>
                      <a:pt x="319" y="1547"/>
                      <a:pt x="246" y="1484"/>
                      <a:pt x="184" y="1432"/>
                    </a:cubicBezTo>
                    <a:cubicBezTo>
                      <a:pt x="165" y="1416"/>
                      <a:pt x="148" y="1363"/>
                      <a:pt x="136" y="1344"/>
                    </a:cubicBezTo>
                    <a:cubicBezTo>
                      <a:pt x="128" y="1312"/>
                      <a:pt x="127" y="1270"/>
                      <a:pt x="112" y="1240"/>
                    </a:cubicBezTo>
                    <a:cubicBezTo>
                      <a:pt x="92" y="1199"/>
                      <a:pt x="57" y="1166"/>
                      <a:pt x="32" y="1128"/>
                    </a:cubicBezTo>
                    <a:cubicBezTo>
                      <a:pt x="11" y="1046"/>
                      <a:pt x="19" y="1086"/>
                      <a:pt x="8" y="1008"/>
                    </a:cubicBezTo>
                    <a:cubicBezTo>
                      <a:pt x="24" y="912"/>
                      <a:pt x="21" y="815"/>
                      <a:pt x="40" y="720"/>
                    </a:cubicBezTo>
                    <a:cubicBezTo>
                      <a:pt x="32" y="408"/>
                      <a:pt x="0" y="512"/>
                      <a:pt x="40" y="392"/>
                    </a:cubicBez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7176" name="Object 25"/>
              <p:cNvGraphicFramePr>
                <a:graphicFrameLocks noChangeAspect="1"/>
              </p:cNvGraphicFramePr>
              <p:nvPr/>
            </p:nvGraphicFramePr>
            <p:xfrm>
              <a:off x="1808" y="1296"/>
              <a:ext cx="566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7" imgW="457200" imgH="228600" progId="Equation.DSMT4">
                      <p:embed/>
                    </p:oleObj>
                  </mc:Choice>
                  <mc:Fallback>
                    <p:oleObj name="Equation" r:id="rId7" imgW="457200" imgH="2286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08" y="1296"/>
                            <a:ext cx="566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cxnSp>
          <p:nvCxnSpPr>
            <p:cNvPr id="7218" name="AutoShape 26"/>
            <p:cNvCxnSpPr>
              <a:cxnSpLocks noChangeShapeType="1"/>
              <a:stCxn id="7211" idx="7"/>
              <a:endCxn id="7210" idx="2"/>
            </p:cNvCxnSpPr>
            <p:nvPr/>
          </p:nvCxnSpPr>
          <p:spPr bwMode="auto">
            <a:xfrm rot="-5400000">
              <a:off x="2026" y="2136"/>
              <a:ext cx="398" cy="62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aphicFrame>
          <p:nvGraphicFramePr>
            <p:cNvPr id="7174" name="Object 27"/>
            <p:cNvGraphicFramePr>
              <a:graphicFrameLocks noChangeAspect="1"/>
            </p:cNvGraphicFramePr>
            <p:nvPr/>
          </p:nvGraphicFramePr>
          <p:xfrm>
            <a:off x="2393" y="1688"/>
            <a:ext cx="172" cy="2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139680" imgH="215640" progId="Equation.DSMT4">
                    <p:embed/>
                  </p:oleObj>
                </mc:Choice>
                <mc:Fallback>
                  <p:oleObj name="Equation" r:id="rId9" imgW="139680" imgH="2156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93" y="1688"/>
                          <a:ext cx="172" cy="2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75" name="Object 28"/>
            <p:cNvGraphicFramePr>
              <a:graphicFrameLocks noChangeAspect="1"/>
            </p:cNvGraphicFramePr>
            <p:nvPr/>
          </p:nvGraphicFramePr>
          <p:xfrm>
            <a:off x="2193" y="2352"/>
            <a:ext cx="188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152280" imgH="228600" progId="Equation.DSMT4">
                    <p:embed/>
                  </p:oleObj>
                </mc:Choice>
                <mc:Fallback>
                  <p:oleObj name="Equation" r:id="rId10" imgW="15228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93" y="2352"/>
                          <a:ext cx="188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Group 50"/>
          <p:cNvGrpSpPr>
            <a:grpSpLocks/>
          </p:cNvGrpSpPr>
          <p:nvPr/>
        </p:nvGrpSpPr>
        <p:grpSpPr bwMode="auto">
          <a:xfrm>
            <a:off x="5701813" y="1773239"/>
            <a:ext cx="3045069" cy="3119437"/>
            <a:chOff x="3900" y="1104"/>
            <a:chExt cx="2078" cy="1965"/>
          </a:xfrm>
        </p:grpSpPr>
        <p:sp>
          <p:nvSpPr>
            <p:cNvPr id="7189" name="Line 11"/>
            <p:cNvSpPr>
              <a:spLocks noChangeShapeType="1"/>
            </p:cNvSpPr>
            <p:nvPr/>
          </p:nvSpPr>
          <p:spPr bwMode="auto">
            <a:xfrm>
              <a:off x="3900" y="2160"/>
              <a:ext cx="6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190" name="Group 29"/>
            <p:cNvGrpSpPr>
              <a:grpSpLocks/>
            </p:cNvGrpSpPr>
            <p:nvPr/>
          </p:nvGrpSpPr>
          <p:grpSpPr bwMode="auto">
            <a:xfrm>
              <a:off x="4524" y="1104"/>
              <a:ext cx="1454" cy="1965"/>
              <a:chOff x="4176" y="1104"/>
              <a:chExt cx="1342" cy="1965"/>
            </a:xfrm>
          </p:grpSpPr>
          <p:sp>
            <p:nvSpPr>
              <p:cNvPr id="7191" name="Oval 30"/>
              <p:cNvSpPr>
                <a:spLocks noChangeArrowheads="1"/>
              </p:cNvSpPr>
              <p:nvPr/>
            </p:nvSpPr>
            <p:spPr bwMode="auto">
              <a:xfrm>
                <a:off x="4416" y="2256"/>
                <a:ext cx="96" cy="9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endParaRPr lang="nb-NO" altLang="en-US"/>
              </a:p>
            </p:txBody>
          </p:sp>
          <p:sp>
            <p:nvSpPr>
              <p:cNvPr id="7192" name="Oval 31"/>
              <p:cNvSpPr>
                <a:spLocks noChangeArrowheads="1"/>
              </p:cNvSpPr>
              <p:nvPr/>
            </p:nvSpPr>
            <p:spPr bwMode="auto">
              <a:xfrm>
                <a:off x="4656" y="1680"/>
                <a:ext cx="96" cy="96"/>
              </a:xfrm>
              <a:prstGeom prst="ellipse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endParaRPr lang="nb-NO" altLang="en-US"/>
              </a:p>
            </p:txBody>
          </p:sp>
          <p:sp>
            <p:nvSpPr>
              <p:cNvPr id="7193" name="Oval 32"/>
              <p:cNvSpPr>
                <a:spLocks noChangeArrowheads="1"/>
              </p:cNvSpPr>
              <p:nvPr/>
            </p:nvSpPr>
            <p:spPr bwMode="auto">
              <a:xfrm>
                <a:off x="4512" y="1920"/>
                <a:ext cx="96" cy="96"/>
              </a:xfrm>
              <a:prstGeom prst="ellipse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endParaRPr lang="nb-NO" altLang="en-US"/>
              </a:p>
            </p:txBody>
          </p:sp>
          <p:sp>
            <p:nvSpPr>
              <p:cNvPr id="7194" name="Oval 33"/>
              <p:cNvSpPr>
                <a:spLocks noChangeArrowheads="1"/>
              </p:cNvSpPr>
              <p:nvPr/>
            </p:nvSpPr>
            <p:spPr bwMode="auto">
              <a:xfrm>
                <a:off x="4896" y="177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endParaRPr lang="nb-NO" altLang="en-US"/>
              </a:p>
            </p:txBody>
          </p:sp>
          <p:sp>
            <p:nvSpPr>
              <p:cNvPr id="7195" name="Oval 34"/>
              <p:cNvSpPr>
                <a:spLocks noChangeArrowheads="1"/>
              </p:cNvSpPr>
              <p:nvPr/>
            </p:nvSpPr>
            <p:spPr bwMode="auto">
              <a:xfrm>
                <a:off x="4752" y="2208"/>
                <a:ext cx="96" cy="96"/>
              </a:xfrm>
              <a:prstGeom prst="ellipse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endParaRPr lang="nb-NO" altLang="en-US"/>
              </a:p>
            </p:txBody>
          </p:sp>
          <p:sp>
            <p:nvSpPr>
              <p:cNvPr id="7196" name="Oval 35"/>
              <p:cNvSpPr>
                <a:spLocks noChangeArrowheads="1"/>
              </p:cNvSpPr>
              <p:nvPr/>
            </p:nvSpPr>
            <p:spPr bwMode="auto">
              <a:xfrm>
                <a:off x="4656" y="249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endParaRPr lang="nb-NO" altLang="en-US"/>
              </a:p>
            </p:txBody>
          </p:sp>
          <p:sp>
            <p:nvSpPr>
              <p:cNvPr id="7197" name="Oval 36"/>
              <p:cNvSpPr>
                <a:spLocks noChangeArrowheads="1"/>
              </p:cNvSpPr>
              <p:nvPr/>
            </p:nvSpPr>
            <p:spPr bwMode="auto">
              <a:xfrm>
                <a:off x="5088" y="2544"/>
                <a:ext cx="96" cy="96"/>
              </a:xfrm>
              <a:prstGeom prst="ellipse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endParaRPr lang="nb-NO" altLang="en-US"/>
              </a:p>
            </p:txBody>
          </p:sp>
          <p:sp>
            <p:nvSpPr>
              <p:cNvPr id="7198" name="Oval 37"/>
              <p:cNvSpPr>
                <a:spLocks noChangeArrowheads="1"/>
              </p:cNvSpPr>
              <p:nvPr/>
            </p:nvSpPr>
            <p:spPr bwMode="auto">
              <a:xfrm>
                <a:off x="5088" y="2064"/>
                <a:ext cx="96" cy="96"/>
              </a:xfrm>
              <a:prstGeom prst="ellipse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endParaRPr lang="nb-NO" altLang="en-US"/>
              </a:p>
            </p:txBody>
          </p:sp>
          <p:sp>
            <p:nvSpPr>
              <p:cNvPr id="7199" name="Oval 38"/>
              <p:cNvSpPr>
                <a:spLocks noChangeArrowheads="1"/>
              </p:cNvSpPr>
              <p:nvPr/>
            </p:nvSpPr>
            <p:spPr bwMode="auto">
              <a:xfrm>
                <a:off x="5184" y="2304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endParaRPr lang="nb-NO" altLang="en-US"/>
              </a:p>
            </p:txBody>
          </p:sp>
          <p:sp>
            <p:nvSpPr>
              <p:cNvPr id="7200" name="Oval 39"/>
              <p:cNvSpPr>
                <a:spLocks noChangeArrowheads="1"/>
              </p:cNvSpPr>
              <p:nvPr/>
            </p:nvSpPr>
            <p:spPr bwMode="auto">
              <a:xfrm>
                <a:off x="4560" y="2784"/>
                <a:ext cx="96" cy="96"/>
              </a:xfrm>
              <a:prstGeom prst="ellipse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endParaRPr lang="nb-NO" altLang="en-US"/>
              </a:p>
            </p:txBody>
          </p:sp>
          <p:sp>
            <p:nvSpPr>
              <p:cNvPr id="7201" name="Freeform 40"/>
              <p:cNvSpPr>
                <a:spLocks/>
              </p:cNvSpPr>
              <p:nvPr/>
            </p:nvSpPr>
            <p:spPr bwMode="auto">
              <a:xfrm>
                <a:off x="4176" y="1440"/>
                <a:ext cx="1342" cy="1629"/>
              </a:xfrm>
              <a:custGeom>
                <a:avLst/>
                <a:gdLst>
                  <a:gd name="T0" fmla="*/ 40 w 1342"/>
                  <a:gd name="T1" fmla="*/ 392 h 1629"/>
                  <a:gd name="T2" fmla="*/ 136 w 1342"/>
                  <a:gd name="T3" fmla="*/ 168 h 1629"/>
                  <a:gd name="T4" fmla="*/ 176 w 1342"/>
                  <a:gd name="T5" fmla="*/ 64 h 1629"/>
                  <a:gd name="T6" fmla="*/ 264 w 1342"/>
                  <a:gd name="T7" fmla="*/ 32 h 1629"/>
                  <a:gd name="T8" fmla="*/ 384 w 1342"/>
                  <a:gd name="T9" fmla="*/ 0 h 1629"/>
                  <a:gd name="T10" fmla="*/ 1048 w 1342"/>
                  <a:gd name="T11" fmla="*/ 64 h 1629"/>
                  <a:gd name="T12" fmla="*/ 1200 w 1342"/>
                  <a:gd name="T13" fmla="*/ 192 h 1629"/>
                  <a:gd name="T14" fmla="*/ 1280 w 1342"/>
                  <a:gd name="T15" fmla="*/ 520 h 1629"/>
                  <a:gd name="T16" fmla="*/ 1328 w 1342"/>
                  <a:gd name="T17" fmla="*/ 1064 h 1629"/>
                  <a:gd name="T18" fmla="*/ 1288 w 1342"/>
                  <a:gd name="T19" fmla="*/ 1176 h 1629"/>
                  <a:gd name="T20" fmla="*/ 1208 w 1342"/>
                  <a:gd name="T21" fmla="*/ 1272 h 1629"/>
                  <a:gd name="T22" fmla="*/ 1192 w 1342"/>
                  <a:gd name="T23" fmla="*/ 1312 h 1629"/>
                  <a:gd name="T24" fmla="*/ 1152 w 1342"/>
                  <a:gd name="T25" fmla="*/ 1392 h 1629"/>
                  <a:gd name="T26" fmla="*/ 1144 w 1342"/>
                  <a:gd name="T27" fmla="*/ 1536 h 1629"/>
                  <a:gd name="T28" fmla="*/ 1136 w 1342"/>
                  <a:gd name="T29" fmla="*/ 1584 h 1629"/>
                  <a:gd name="T30" fmla="*/ 1104 w 1342"/>
                  <a:gd name="T31" fmla="*/ 1600 h 1629"/>
                  <a:gd name="T32" fmla="*/ 640 w 1342"/>
                  <a:gd name="T33" fmla="*/ 1608 h 1629"/>
                  <a:gd name="T34" fmla="*/ 520 w 1342"/>
                  <a:gd name="T35" fmla="*/ 1616 h 1629"/>
                  <a:gd name="T36" fmla="*/ 392 w 1342"/>
                  <a:gd name="T37" fmla="*/ 1584 h 1629"/>
                  <a:gd name="T38" fmla="*/ 184 w 1342"/>
                  <a:gd name="T39" fmla="*/ 1432 h 1629"/>
                  <a:gd name="T40" fmla="*/ 136 w 1342"/>
                  <a:gd name="T41" fmla="*/ 1344 h 1629"/>
                  <a:gd name="T42" fmla="*/ 112 w 1342"/>
                  <a:gd name="T43" fmla="*/ 1240 h 1629"/>
                  <a:gd name="T44" fmla="*/ 32 w 1342"/>
                  <a:gd name="T45" fmla="*/ 1128 h 1629"/>
                  <a:gd name="T46" fmla="*/ 8 w 1342"/>
                  <a:gd name="T47" fmla="*/ 1008 h 1629"/>
                  <a:gd name="T48" fmla="*/ 40 w 1342"/>
                  <a:gd name="T49" fmla="*/ 720 h 1629"/>
                  <a:gd name="T50" fmla="*/ 40 w 1342"/>
                  <a:gd name="T51" fmla="*/ 392 h 162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342"/>
                  <a:gd name="T79" fmla="*/ 0 h 1629"/>
                  <a:gd name="T80" fmla="*/ 1342 w 1342"/>
                  <a:gd name="T81" fmla="*/ 1629 h 162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342" h="1629">
                    <a:moveTo>
                      <a:pt x="40" y="392"/>
                    </a:moveTo>
                    <a:cubicBezTo>
                      <a:pt x="63" y="310"/>
                      <a:pt x="89" y="238"/>
                      <a:pt x="136" y="168"/>
                    </a:cubicBezTo>
                    <a:cubicBezTo>
                      <a:pt x="144" y="135"/>
                      <a:pt x="154" y="91"/>
                      <a:pt x="176" y="64"/>
                    </a:cubicBezTo>
                    <a:cubicBezTo>
                      <a:pt x="196" y="39"/>
                      <a:pt x="237" y="39"/>
                      <a:pt x="264" y="32"/>
                    </a:cubicBezTo>
                    <a:cubicBezTo>
                      <a:pt x="305" y="21"/>
                      <a:pt x="342" y="8"/>
                      <a:pt x="384" y="0"/>
                    </a:cubicBezTo>
                    <a:cubicBezTo>
                      <a:pt x="629" y="6"/>
                      <a:pt x="817" y="13"/>
                      <a:pt x="1048" y="64"/>
                    </a:cubicBezTo>
                    <a:cubicBezTo>
                      <a:pt x="1131" y="120"/>
                      <a:pt x="1138" y="106"/>
                      <a:pt x="1200" y="192"/>
                    </a:cubicBezTo>
                    <a:cubicBezTo>
                      <a:pt x="1227" y="301"/>
                      <a:pt x="1258" y="410"/>
                      <a:pt x="1280" y="520"/>
                    </a:cubicBezTo>
                    <a:cubicBezTo>
                      <a:pt x="1242" y="672"/>
                      <a:pt x="1230" y="934"/>
                      <a:pt x="1328" y="1064"/>
                    </a:cubicBezTo>
                    <a:cubicBezTo>
                      <a:pt x="1342" y="1119"/>
                      <a:pt x="1322" y="1136"/>
                      <a:pt x="1288" y="1176"/>
                    </a:cubicBezTo>
                    <a:cubicBezTo>
                      <a:pt x="1189" y="1293"/>
                      <a:pt x="1267" y="1213"/>
                      <a:pt x="1208" y="1272"/>
                    </a:cubicBezTo>
                    <a:cubicBezTo>
                      <a:pt x="1203" y="1285"/>
                      <a:pt x="1198" y="1299"/>
                      <a:pt x="1192" y="1312"/>
                    </a:cubicBezTo>
                    <a:cubicBezTo>
                      <a:pt x="1179" y="1339"/>
                      <a:pt x="1152" y="1392"/>
                      <a:pt x="1152" y="1392"/>
                    </a:cubicBezTo>
                    <a:cubicBezTo>
                      <a:pt x="1149" y="1440"/>
                      <a:pt x="1148" y="1488"/>
                      <a:pt x="1144" y="1536"/>
                    </a:cubicBezTo>
                    <a:cubicBezTo>
                      <a:pt x="1143" y="1552"/>
                      <a:pt x="1145" y="1570"/>
                      <a:pt x="1136" y="1584"/>
                    </a:cubicBezTo>
                    <a:cubicBezTo>
                      <a:pt x="1130" y="1594"/>
                      <a:pt x="1115" y="1595"/>
                      <a:pt x="1104" y="1600"/>
                    </a:cubicBezTo>
                    <a:cubicBezTo>
                      <a:pt x="950" y="1578"/>
                      <a:pt x="796" y="1599"/>
                      <a:pt x="640" y="1608"/>
                    </a:cubicBezTo>
                    <a:cubicBezTo>
                      <a:pt x="558" y="1629"/>
                      <a:pt x="598" y="1627"/>
                      <a:pt x="520" y="1616"/>
                    </a:cubicBezTo>
                    <a:cubicBezTo>
                      <a:pt x="479" y="1602"/>
                      <a:pt x="430" y="1603"/>
                      <a:pt x="392" y="1584"/>
                    </a:cubicBezTo>
                    <a:cubicBezTo>
                      <a:pt x="319" y="1547"/>
                      <a:pt x="246" y="1484"/>
                      <a:pt x="184" y="1432"/>
                    </a:cubicBezTo>
                    <a:cubicBezTo>
                      <a:pt x="165" y="1416"/>
                      <a:pt x="148" y="1363"/>
                      <a:pt x="136" y="1344"/>
                    </a:cubicBezTo>
                    <a:cubicBezTo>
                      <a:pt x="128" y="1312"/>
                      <a:pt x="127" y="1270"/>
                      <a:pt x="112" y="1240"/>
                    </a:cubicBezTo>
                    <a:cubicBezTo>
                      <a:pt x="92" y="1199"/>
                      <a:pt x="57" y="1166"/>
                      <a:pt x="32" y="1128"/>
                    </a:cubicBezTo>
                    <a:cubicBezTo>
                      <a:pt x="11" y="1046"/>
                      <a:pt x="19" y="1086"/>
                      <a:pt x="8" y="1008"/>
                    </a:cubicBezTo>
                    <a:cubicBezTo>
                      <a:pt x="24" y="912"/>
                      <a:pt x="21" y="815"/>
                      <a:pt x="40" y="720"/>
                    </a:cubicBezTo>
                    <a:cubicBezTo>
                      <a:pt x="32" y="408"/>
                      <a:pt x="0" y="512"/>
                      <a:pt x="40" y="392"/>
                    </a:cubicBez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7171" name="Object 41"/>
              <p:cNvGraphicFramePr>
                <a:graphicFrameLocks noChangeAspect="1"/>
              </p:cNvGraphicFramePr>
              <p:nvPr/>
            </p:nvGraphicFramePr>
            <p:xfrm>
              <a:off x="4544" y="1104"/>
              <a:ext cx="550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1" imgW="444240" imgH="228600" progId="Equation.DSMT4">
                      <p:embed/>
                    </p:oleObj>
                  </mc:Choice>
                  <mc:Fallback>
                    <p:oleObj name="Equation" r:id="rId11" imgW="444240" imgH="2286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544" y="1104"/>
                            <a:ext cx="550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7202" name="AutoShape 42"/>
              <p:cNvCxnSpPr>
                <a:cxnSpLocks noChangeShapeType="1"/>
                <a:stCxn id="7191" idx="1"/>
                <a:endCxn id="7204" idx="2"/>
              </p:cNvCxnSpPr>
              <p:nvPr/>
            </p:nvCxnSpPr>
            <p:spPr bwMode="auto">
              <a:xfrm rot="5400000" flipV="1">
                <a:off x="4598" y="2102"/>
                <a:ext cx="178" cy="514"/>
              </a:xfrm>
              <a:prstGeom prst="curvedConnector4">
                <a:avLst>
                  <a:gd name="adj1" fmla="val -88764"/>
                  <a:gd name="adj2" fmla="val 57977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aphicFrame>
            <p:nvGraphicFramePr>
              <p:cNvPr id="7172" name="Object 43"/>
              <p:cNvGraphicFramePr>
                <a:graphicFrameLocks noChangeAspect="1"/>
              </p:cNvGraphicFramePr>
              <p:nvPr/>
            </p:nvGraphicFramePr>
            <p:xfrm>
              <a:off x="4873" y="2456"/>
              <a:ext cx="188" cy="26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3" imgW="152280" imgH="215640" progId="Equation.DSMT4">
                      <p:embed/>
                    </p:oleObj>
                  </mc:Choice>
                  <mc:Fallback>
                    <p:oleObj name="Equation" r:id="rId13" imgW="152280" imgH="21564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73" y="2456"/>
                            <a:ext cx="188" cy="26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203" name="Oval 44"/>
              <p:cNvSpPr>
                <a:spLocks noChangeArrowheads="1"/>
              </p:cNvSpPr>
              <p:nvPr/>
            </p:nvSpPr>
            <p:spPr bwMode="auto">
              <a:xfrm>
                <a:off x="4320" y="2544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endParaRPr lang="nb-NO" altLang="en-US"/>
              </a:p>
            </p:txBody>
          </p:sp>
          <p:sp>
            <p:nvSpPr>
              <p:cNvPr id="7204" name="Oval 45"/>
              <p:cNvSpPr>
                <a:spLocks noChangeArrowheads="1"/>
              </p:cNvSpPr>
              <p:nvPr/>
            </p:nvSpPr>
            <p:spPr bwMode="auto">
              <a:xfrm>
                <a:off x="4944" y="2400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endParaRPr lang="nb-NO" altLang="en-US"/>
              </a:p>
            </p:txBody>
          </p:sp>
          <p:sp>
            <p:nvSpPr>
              <p:cNvPr id="7205" name="Oval 46"/>
              <p:cNvSpPr>
                <a:spLocks noChangeArrowheads="1"/>
              </p:cNvSpPr>
              <p:nvPr/>
            </p:nvSpPr>
            <p:spPr bwMode="auto">
              <a:xfrm>
                <a:off x="5184" y="2640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endParaRPr lang="nb-NO" altLang="en-US"/>
              </a:p>
            </p:txBody>
          </p:sp>
          <p:sp>
            <p:nvSpPr>
              <p:cNvPr id="7206" name="Oval 47"/>
              <p:cNvSpPr>
                <a:spLocks noChangeArrowheads="1"/>
              </p:cNvSpPr>
              <p:nvPr/>
            </p:nvSpPr>
            <p:spPr bwMode="auto">
              <a:xfrm>
                <a:off x="4896" y="2880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endParaRPr lang="nb-NO" altLang="en-US"/>
              </a:p>
            </p:txBody>
          </p:sp>
          <p:graphicFrame>
            <p:nvGraphicFramePr>
              <p:cNvPr id="7173" name="Object 48"/>
              <p:cNvGraphicFramePr>
                <a:graphicFrameLocks noChangeAspect="1"/>
              </p:cNvGraphicFramePr>
              <p:nvPr/>
            </p:nvGraphicFramePr>
            <p:xfrm>
              <a:off x="4209" y="2215"/>
              <a:ext cx="172" cy="26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9" imgW="139680" imgH="215640" progId="Equation.DSMT4">
                      <p:embed/>
                    </p:oleObj>
                  </mc:Choice>
                  <mc:Fallback>
                    <p:oleObj name="Equation" r:id="rId9" imgW="139680" imgH="21564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09" y="2215"/>
                            <a:ext cx="172" cy="26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119857" name="Text Box 49"/>
          <p:cNvSpPr txBox="1">
            <a:spLocks noChangeArrowheads="1"/>
          </p:cNvSpPr>
          <p:nvPr/>
        </p:nvSpPr>
        <p:spPr bwMode="auto">
          <a:xfrm>
            <a:off x="870438" y="5229226"/>
            <a:ext cx="755698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/>
            <a:r>
              <a:rPr lang="nb-NO" altLang="en-US" sz="2000" dirty="0">
                <a:latin typeface="Arial Rounded MT Bold" pitchFamily="34" charset="0"/>
              </a:rPr>
              <a:t>A </a:t>
            </a:r>
            <a:r>
              <a:rPr lang="nb-NO" altLang="en-US" sz="2000" i="1" dirty="0">
                <a:latin typeface="Arial Rounded MT Bold" pitchFamily="34" charset="0"/>
              </a:rPr>
              <a:t>move </a:t>
            </a:r>
            <a:r>
              <a:rPr lang="nb-NO" altLang="en-US" sz="2000" dirty="0">
                <a:latin typeface="Arial Rounded MT Bold" pitchFamily="34" charset="0"/>
              </a:rPr>
              <a:t>is the</a:t>
            </a:r>
            <a:r>
              <a:rPr lang="nb-NO" altLang="en-US" sz="2000" i="1" dirty="0">
                <a:latin typeface="Arial Rounded MT Bold" pitchFamily="34" charset="0"/>
              </a:rPr>
              <a:t> </a:t>
            </a:r>
            <a:r>
              <a:rPr lang="nb-NO" altLang="en-US" sz="2000" dirty="0">
                <a:latin typeface="Arial Rounded MT Bold" pitchFamily="34" charset="0"/>
              </a:rPr>
              <a:t>process of selecting a given solution in the </a:t>
            </a:r>
            <a:br>
              <a:rPr lang="nb-NO" altLang="en-US" sz="2000" dirty="0">
                <a:latin typeface="Arial Rounded MT Bold" pitchFamily="34" charset="0"/>
              </a:rPr>
            </a:br>
            <a:r>
              <a:rPr lang="nb-NO" altLang="en-US" sz="2000" dirty="0">
                <a:latin typeface="Arial Rounded MT Bold" pitchFamily="34" charset="0"/>
              </a:rPr>
              <a:t>neighborhood of the current solution to be the current solution for the next iteration</a:t>
            </a:r>
          </a:p>
        </p:txBody>
      </p:sp>
      <p:grpSp>
        <p:nvGrpSpPr>
          <p:cNvPr id="7187" name="Group 52"/>
          <p:cNvGrpSpPr>
            <a:grpSpLocks/>
          </p:cNvGrpSpPr>
          <p:nvPr/>
        </p:nvGrpSpPr>
        <p:grpSpPr bwMode="auto">
          <a:xfrm>
            <a:off x="172282" y="1712014"/>
            <a:ext cx="2919046" cy="447675"/>
            <a:chOff x="538" y="960"/>
            <a:chExt cx="1992" cy="282"/>
          </a:xfrm>
        </p:grpSpPr>
        <p:graphicFrame>
          <p:nvGraphicFramePr>
            <p:cNvPr id="7170" name="Object 3"/>
            <p:cNvGraphicFramePr>
              <a:graphicFrameLocks noChangeAspect="1"/>
            </p:cNvGraphicFramePr>
            <p:nvPr/>
          </p:nvGraphicFramePr>
          <p:xfrm>
            <a:off x="538" y="960"/>
            <a:ext cx="1837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1371600" imgH="228600" progId="Equation.DSMT4">
                    <p:embed/>
                  </p:oleObj>
                </mc:Choice>
                <mc:Fallback>
                  <p:oleObj name="Equation" r:id="rId15" imgW="13716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8" y="960"/>
                          <a:ext cx="1837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88" name="Rectangle 51"/>
            <p:cNvSpPr>
              <a:spLocks noChangeArrowheads="1"/>
            </p:cNvSpPr>
            <p:nvPr/>
          </p:nvSpPr>
          <p:spPr bwMode="auto">
            <a:xfrm>
              <a:off x="2122" y="981"/>
              <a:ext cx="408" cy="2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r>
                <a:rPr lang="nb-NO" altLang="en-US"/>
                <a:t>…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1C1A-6A29-4E89-9020-B7BDD782F81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581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9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9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57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384664" y="152400"/>
            <a:ext cx="8229600" cy="1143000"/>
          </a:xfrm>
        </p:spPr>
        <p:txBody>
          <a:bodyPr/>
          <a:lstStyle/>
          <a:p>
            <a:pPr eaLnBrk="1" hangingPunct="1"/>
            <a:r>
              <a:rPr lang="nb-NO" altLang="en-US" dirty="0"/>
              <a:t>Local and Global Optima</a:t>
            </a:r>
            <a:endParaRPr lang="en-US" altLang="en-US" dirty="0"/>
          </a:p>
        </p:txBody>
      </p:sp>
      <p:sp>
        <p:nvSpPr>
          <p:cNvPr id="33796" name="Line 3"/>
          <p:cNvSpPr>
            <a:spLocks noChangeShapeType="1"/>
          </p:cNvSpPr>
          <p:nvPr/>
        </p:nvSpPr>
        <p:spPr bwMode="auto">
          <a:xfrm flipV="1">
            <a:off x="826477" y="2133600"/>
            <a:ext cx="0" cy="3311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7" name="Line 4"/>
          <p:cNvSpPr>
            <a:spLocks noChangeShapeType="1"/>
          </p:cNvSpPr>
          <p:nvPr/>
        </p:nvSpPr>
        <p:spPr bwMode="auto">
          <a:xfrm flipV="1">
            <a:off x="826477" y="5445125"/>
            <a:ext cx="691368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8" name="Freeform 5"/>
          <p:cNvSpPr>
            <a:spLocks/>
          </p:cNvSpPr>
          <p:nvPr/>
        </p:nvSpPr>
        <p:spPr bwMode="auto">
          <a:xfrm>
            <a:off x="1258766" y="2049464"/>
            <a:ext cx="6481396" cy="3095625"/>
          </a:xfrm>
          <a:custGeom>
            <a:avLst/>
            <a:gdLst>
              <a:gd name="T0" fmla="*/ 0 w 4083"/>
              <a:gd name="T1" fmla="*/ 2147483647 h 1950"/>
              <a:gd name="T2" fmla="*/ 2147483647 w 4083"/>
              <a:gd name="T3" fmla="*/ 2147483647 h 1950"/>
              <a:gd name="T4" fmla="*/ 2147483647 w 4083"/>
              <a:gd name="T5" fmla="*/ 2147483647 h 1950"/>
              <a:gd name="T6" fmla="*/ 2147483647 w 4083"/>
              <a:gd name="T7" fmla="*/ 2147483647 h 1950"/>
              <a:gd name="T8" fmla="*/ 2147483647 w 4083"/>
              <a:gd name="T9" fmla="*/ 2147483647 h 1950"/>
              <a:gd name="T10" fmla="*/ 2147483647 w 4083"/>
              <a:gd name="T11" fmla="*/ 2147483647 h 1950"/>
              <a:gd name="T12" fmla="*/ 2147483647 w 4083"/>
              <a:gd name="T13" fmla="*/ 2147483647 h 1950"/>
              <a:gd name="T14" fmla="*/ 2147483647 w 4083"/>
              <a:gd name="T15" fmla="*/ 2147483647 h 1950"/>
              <a:gd name="T16" fmla="*/ 2147483647 w 4083"/>
              <a:gd name="T17" fmla="*/ 2147483647 h 1950"/>
              <a:gd name="T18" fmla="*/ 2147483647 w 4083"/>
              <a:gd name="T19" fmla="*/ 2147483647 h 1950"/>
              <a:gd name="T20" fmla="*/ 2147483647 w 4083"/>
              <a:gd name="T21" fmla="*/ 2147483647 h 1950"/>
              <a:gd name="T22" fmla="*/ 2147483647 w 4083"/>
              <a:gd name="T23" fmla="*/ 2147483647 h 1950"/>
              <a:gd name="T24" fmla="*/ 2147483647 w 4083"/>
              <a:gd name="T25" fmla="*/ 2147483647 h 1950"/>
              <a:gd name="T26" fmla="*/ 2147483647 w 4083"/>
              <a:gd name="T27" fmla="*/ 2147483647 h 1950"/>
              <a:gd name="T28" fmla="*/ 2147483647 w 4083"/>
              <a:gd name="T29" fmla="*/ 2147483647 h 1950"/>
              <a:gd name="T30" fmla="*/ 2147483647 w 4083"/>
              <a:gd name="T31" fmla="*/ 2147483647 h 1950"/>
              <a:gd name="T32" fmla="*/ 2147483647 w 4083"/>
              <a:gd name="T33" fmla="*/ 2147483647 h 1950"/>
              <a:gd name="T34" fmla="*/ 2147483647 w 4083"/>
              <a:gd name="T35" fmla="*/ 2147483647 h 1950"/>
              <a:gd name="T36" fmla="*/ 2147483647 w 4083"/>
              <a:gd name="T37" fmla="*/ 2147483647 h 1950"/>
              <a:gd name="T38" fmla="*/ 2147483647 w 4083"/>
              <a:gd name="T39" fmla="*/ 2147483647 h 1950"/>
              <a:gd name="T40" fmla="*/ 2147483647 w 4083"/>
              <a:gd name="T41" fmla="*/ 2147483647 h 1950"/>
              <a:gd name="T42" fmla="*/ 2147483647 w 4083"/>
              <a:gd name="T43" fmla="*/ 2147483647 h 1950"/>
              <a:gd name="T44" fmla="*/ 2147483647 w 4083"/>
              <a:gd name="T45" fmla="*/ 2147483647 h 1950"/>
              <a:gd name="T46" fmla="*/ 2147483647 w 4083"/>
              <a:gd name="T47" fmla="*/ 2147483647 h 1950"/>
              <a:gd name="T48" fmla="*/ 2147483647 w 4083"/>
              <a:gd name="T49" fmla="*/ 2147483647 h 1950"/>
              <a:gd name="T50" fmla="*/ 2147483647 w 4083"/>
              <a:gd name="T51" fmla="*/ 2147483647 h 1950"/>
              <a:gd name="T52" fmla="*/ 2147483647 w 4083"/>
              <a:gd name="T53" fmla="*/ 2147483647 h 1950"/>
              <a:gd name="T54" fmla="*/ 2147483647 w 4083"/>
              <a:gd name="T55" fmla="*/ 2147483647 h 1950"/>
              <a:gd name="T56" fmla="*/ 2147483647 w 4083"/>
              <a:gd name="T57" fmla="*/ 2147483647 h 1950"/>
              <a:gd name="T58" fmla="*/ 2147483647 w 4083"/>
              <a:gd name="T59" fmla="*/ 2147483647 h 1950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4083"/>
              <a:gd name="T91" fmla="*/ 0 h 1950"/>
              <a:gd name="T92" fmla="*/ 4083 w 4083"/>
              <a:gd name="T93" fmla="*/ 1950 h 1950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4083" h="1950">
                <a:moveTo>
                  <a:pt x="0" y="551"/>
                </a:moveTo>
                <a:cubicBezTo>
                  <a:pt x="140" y="486"/>
                  <a:pt x="280" y="422"/>
                  <a:pt x="363" y="415"/>
                </a:cubicBezTo>
                <a:cubicBezTo>
                  <a:pt x="446" y="408"/>
                  <a:pt x="469" y="483"/>
                  <a:pt x="499" y="506"/>
                </a:cubicBezTo>
                <a:cubicBezTo>
                  <a:pt x="529" y="529"/>
                  <a:pt x="515" y="551"/>
                  <a:pt x="545" y="551"/>
                </a:cubicBezTo>
                <a:cubicBezTo>
                  <a:pt x="575" y="551"/>
                  <a:pt x="651" y="529"/>
                  <a:pt x="681" y="506"/>
                </a:cubicBezTo>
                <a:cubicBezTo>
                  <a:pt x="711" y="483"/>
                  <a:pt x="688" y="422"/>
                  <a:pt x="726" y="415"/>
                </a:cubicBezTo>
                <a:cubicBezTo>
                  <a:pt x="764" y="408"/>
                  <a:pt x="870" y="431"/>
                  <a:pt x="908" y="461"/>
                </a:cubicBezTo>
                <a:cubicBezTo>
                  <a:pt x="946" y="491"/>
                  <a:pt x="916" y="574"/>
                  <a:pt x="953" y="597"/>
                </a:cubicBezTo>
                <a:cubicBezTo>
                  <a:pt x="990" y="620"/>
                  <a:pt x="1089" y="605"/>
                  <a:pt x="1134" y="597"/>
                </a:cubicBezTo>
                <a:cubicBezTo>
                  <a:pt x="1179" y="589"/>
                  <a:pt x="1195" y="528"/>
                  <a:pt x="1225" y="551"/>
                </a:cubicBezTo>
                <a:cubicBezTo>
                  <a:pt x="1255" y="574"/>
                  <a:pt x="1286" y="552"/>
                  <a:pt x="1316" y="733"/>
                </a:cubicBezTo>
                <a:cubicBezTo>
                  <a:pt x="1346" y="914"/>
                  <a:pt x="1377" y="1459"/>
                  <a:pt x="1407" y="1640"/>
                </a:cubicBezTo>
                <a:cubicBezTo>
                  <a:pt x="1437" y="1821"/>
                  <a:pt x="1459" y="1829"/>
                  <a:pt x="1497" y="1822"/>
                </a:cubicBezTo>
                <a:cubicBezTo>
                  <a:pt x="1535" y="1815"/>
                  <a:pt x="1588" y="1822"/>
                  <a:pt x="1633" y="1595"/>
                </a:cubicBezTo>
                <a:cubicBezTo>
                  <a:pt x="1678" y="1368"/>
                  <a:pt x="1723" y="658"/>
                  <a:pt x="1769" y="461"/>
                </a:cubicBezTo>
                <a:cubicBezTo>
                  <a:pt x="1815" y="264"/>
                  <a:pt x="1853" y="423"/>
                  <a:pt x="1906" y="415"/>
                </a:cubicBezTo>
                <a:cubicBezTo>
                  <a:pt x="1959" y="407"/>
                  <a:pt x="2042" y="445"/>
                  <a:pt x="2087" y="415"/>
                </a:cubicBezTo>
                <a:cubicBezTo>
                  <a:pt x="2132" y="385"/>
                  <a:pt x="2148" y="249"/>
                  <a:pt x="2178" y="234"/>
                </a:cubicBezTo>
                <a:cubicBezTo>
                  <a:pt x="2208" y="219"/>
                  <a:pt x="2238" y="295"/>
                  <a:pt x="2268" y="325"/>
                </a:cubicBezTo>
                <a:cubicBezTo>
                  <a:pt x="2298" y="355"/>
                  <a:pt x="2314" y="408"/>
                  <a:pt x="2359" y="415"/>
                </a:cubicBezTo>
                <a:cubicBezTo>
                  <a:pt x="2404" y="422"/>
                  <a:pt x="2503" y="400"/>
                  <a:pt x="2541" y="370"/>
                </a:cubicBezTo>
                <a:cubicBezTo>
                  <a:pt x="2579" y="340"/>
                  <a:pt x="2563" y="257"/>
                  <a:pt x="2586" y="234"/>
                </a:cubicBezTo>
                <a:cubicBezTo>
                  <a:pt x="2609" y="211"/>
                  <a:pt x="2647" y="211"/>
                  <a:pt x="2677" y="234"/>
                </a:cubicBezTo>
                <a:cubicBezTo>
                  <a:pt x="2707" y="257"/>
                  <a:pt x="2722" y="355"/>
                  <a:pt x="2767" y="370"/>
                </a:cubicBezTo>
                <a:cubicBezTo>
                  <a:pt x="2812" y="385"/>
                  <a:pt x="2911" y="340"/>
                  <a:pt x="2949" y="325"/>
                </a:cubicBezTo>
                <a:cubicBezTo>
                  <a:pt x="2987" y="310"/>
                  <a:pt x="2971" y="37"/>
                  <a:pt x="2994" y="279"/>
                </a:cubicBezTo>
                <a:cubicBezTo>
                  <a:pt x="3017" y="521"/>
                  <a:pt x="3025" y="1602"/>
                  <a:pt x="3085" y="1776"/>
                </a:cubicBezTo>
                <a:cubicBezTo>
                  <a:pt x="3145" y="1950"/>
                  <a:pt x="3244" y="1587"/>
                  <a:pt x="3357" y="1323"/>
                </a:cubicBezTo>
                <a:cubicBezTo>
                  <a:pt x="3470" y="1059"/>
                  <a:pt x="3644" y="378"/>
                  <a:pt x="3765" y="189"/>
                </a:cubicBezTo>
                <a:cubicBezTo>
                  <a:pt x="3886" y="0"/>
                  <a:pt x="4030" y="189"/>
                  <a:pt x="4083" y="18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9" name="Text Box 6"/>
          <p:cNvSpPr txBox="1">
            <a:spLocks noChangeArrowheads="1"/>
          </p:cNvSpPr>
          <p:nvPr/>
        </p:nvSpPr>
        <p:spPr bwMode="auto">
          <a:xfrm>
            <a:off x="231531" y="1504950"/>
            <a:ext cx="195189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/>
            <a:r>
              <a:rPr lang="nb-NO" altLang="en-US">
                <a:latin typeface="Times New Roman" pitchFamily="18" charset="0"/>
              </a:rPr>
              <a:t>Solution value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33800" name="Text Box 7"/>
          <p:cNvSpPr txBox="1">
            <a:spLocks noChangeArrowheads="1"/>
          </p:cNvSpPr>
          <p:nvPr/>
        </p:nvSpPr>
        <p:spPr bwMode="auto">
          <a:xfrm>
            <a:off x="7092462" y="5589588"/>
            <a:ext cx="196947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/>
            <a:r>
              <a:rPr lang="nb-NO" altLang="en-US">
                <a:latin typeface="Times New Roman" pitchFamily="18" charset="0"/>
              </a:rPr>
              <a:t>Solution space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1C1A-6A29-4E89-9020-B7BDD782F81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94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nb-NO" altLang="en-US"/>
              <a:t>Example: The Knapsack Problem</a:t>
            </a:r>
            <a:endParaRPr lang="en-US" altLang="en-US"/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1405" y="1428750"/>
            <a:ext cx="4769826" cy="4464050"/>
          </a:xfrm>
          <a:noFill/>
        </p:spPr>
        <p:txBody>
          <a:bodyPr/>
          <a:lstStyle/>
          <a:p>
            <a:pPr eaLnBrk="1" hangingPunct="1"/>
            <a:r>
              <a:rPr lang="nb-NO" altLang="en-US" sz="2800" i="1"/>
              <a:t>n</a:t>
            </a:r>
            <a:r>
              <a:rPr lang="nb-NO" altLang="en-US" sz="2800"/>
              <a:t> items {1,...,n} available, weight  </a:t>
            </a:r>
            <a:r>
              <a:rPr lang="nb-NO" altLang="en-US" sz="2800" i="1"/>
              <a:t>a</a:t>
            </a:r>
            <a:r>
              <a:rPr lang="nb-NO" altLang="en-US" sz="2800" i="1" baseline="-25000"/>
              <a:t>i</a:t>
            </a:r>
            <a:r>
              <a:rPr lang="nb-NO" altLang="en-US" sz="2800"/>
              <a:t>  profit </a:t>
            </a:r>
            <a:r>
              <a:rPr lang="nb-NO" altLang="en-US" sz="2800" i="1"/>
              <a:t>c</a:t>
            </a:r>
            <a:r>
              <a:rPr lang="nb-NO" altLang="en-US" sz="2800" i="1" baseline="-25000"/>
              <a:t>i</a:t>
            </a:r>
          </a:p>
          <a:p>
            <a:pPr eaLnBrk="1" hangingPunct="1"/>
            <a:r>
              <a:rPr lang="nb-NO" altLang="en-US" sz="2800"/>
              <a:t>A selection of the items shall be packed in a knapsack with capasity </a:t>
            </a:r>
            <a:r>
              <a:rPr lang="nb-NO" altLang="en-US" sz="2800" i="1"/>
              <a:t>b</a:t>
            </a:r>
          </a:p>
          <a:p>
            <a:pPr eaLnBrk="1" hangingPunct="1"/>
            <a:r>
              <a:rPr lang="nb-NO" altLang="en-US" sz="2800"/>
              <a:t>Find the items that maximizes the profit</a:t>
            </a:r>
          </a:p>
          <a:p>
            <a:pPr eaLnBrk="1" hangingPunct="1"/>
            <a:endParaRPr lang="nb-NO" altLang="en-US" sz="2000"/>
          </a:p>
        </p:txBody>
      </p:sp>
      <p:graphicFrame>
        <p:nvGraphicFramePr>
          <p:cNvPr id="8194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100397" y="4005264"/>
          <a:ext cx="1595803" cy="1277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96880" imgH="457200" progId="Equation.DSMT4">
                  <p:embed/>
                </p:oleObj>
              </mc:Choice>
              <mc:Fallback>
                <p:oleObj name="Equation" r:id="rId3" imgW="59688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0397" y="4005264"/>
                        <a:ext cx="1595803" cy="1277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835162" y="1484314"/>
          <a:ext cx="2858966" cy="2446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54080" imgH="863280" progId="Equation.DSMT4">
                  <p:embed/>
                </p:oleObj>
              </mc:Choice>
              <mc:Fallback>
                <p:oleObj name="Equation" r:id="rId5" imgW="1054080" imgH="863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5162" y="1484314"/>
                        <a:ext cx="2858966" cy="2446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4067F9-D502-4261-BD9A-64E2702859FE}" type="slidenum">
              <a:rPr lang="en-GB" smtClean="0"/>
              <a:pPr>
                <a:defRPr/>
              </a:pPr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4698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en-US"/>
              <a:t>Example (cont.)</a:t>
            </a:r>
            <a:endParaRPr lang="en-US" altLang="en-US"/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1" y="1412875"/>
            <a:ext cx="7423638" cy="4464050"/>
          </a:xfrm>
        </p:spPr>
        <p:txBody>
          <a:bodyPr/>
          <a:lstStyle/>
          <a:p>
            <a:pPr eaLnBrk="1" hangingPunct="1"/>
            <a:r>
              <a:rPr lang="nb-NO" altLang="en-US" sz="2800"/>
              <a:t>The search space is the set of solutions</a:t>
            </a:r>
            <a:endParaRPr lang="en-US" altLang="en-US" sz="2800"/>
          </a:p>
          <a:p>
            <a:pPr eaLnBrk="1" hangingPunct="1"/>
            <a:r>
              <a:rPr lang="nb-NO" altLang="en-US" sz="2800"/>
              <a:t>Feasibility is with respect to the </a:t>
            </a:r>
            <a:r>
              <a:rPr lang="nb-NO" altLang="en-US" sz="2800" i="1"/>
              <a:t>constraint set</a:t>
            </a:r>
            <a:br>
              <a:rPr lang="nb-NO" altLang="en-US" sz="2800" i="1"/>
            </a:br>
            <a:br>
              <a:rPr lang="nb-NO" altLang="en-US" sz="2800" i="1"/>
            </a:br>
            <a:br>
              <a:rPr lang="nb-NO" altLang="en-US" sz="2800" i="1"/>
            </a:br>
            <a:endParaRPr lang="nb-NO" altLang="en-US" sz="2800" i="1"/>
          </a:p>
          <a:p>
            <a:pPr eaLnBrk="1" hangingPunct="1"/>
            <a:r>
              <a:rPr lang="nb-NO" altLang="en-US" sz="2800"/>
              <a:t>Evaluation is with respect to the </a:t>
            </a:r>
            <a:r>
              <a:rPr lang="nb-NO" altLang="en-US" sz="2800" i="1"/>
              <a:t>objective function</a:t>
            </a:r>
            <a:endParaRPr lang="en-US" altLang="en-US" sz="2800" i="1"/>
          </a:p>
        </p:txBody>
      </p:sp>
      <p:graphicFrame>
        <p:nvGraphicFramePr>
          <p:cNvPr id="9218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987062" y="2435226"/>
          <a:ext cx="1768720" cy="1141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98400" imgH="431640" progId="Equation.DSMT4">
                  <p:embed/>
                </p:oleObj>
              </mc:Choice>
              <mc:Fallback>
                <p:oleObj name="Equation" r:id="rId3" imgW="6984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7062" y="2435226"/>
                        <a:ext cx="1768720" cy="1141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5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607483249"/>
              </p:ext>
            </p:extLst>
          </p:nvPr>
        </p:nvGraphicFramePr>
        <p:xfrm>
          <a:off x="2590800" y="4800600"/>
          <a:ext cx="2807677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01440" imgH="431640" progId="Equation.DSMT4">
                  <p:embed/>
                </p:oleObj>
              </mc:Choice>
              <mc:Fallback>
                <p:oleObj name="Equation" r:id="rId5" imgW="9014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800600"/>
                        <a:ext cx="2807677" cy="134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4067F9-D502-4261-BD9A-64E2702859FE}" type="slidenum">
              <a:rPr lang="en-GB" smtClean="0"/>
              <a:pPr>
                <a:defRPr/>
              </a:pPr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5315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en-US"/>
              <a:t>Search Space</a:t>
            </a:r>
            <a:endParaRPr lang="en-US" altLang="en-US"/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1" y="1412875"/>
            <a:ext cx="7423638" cy="666750"/>
          </a:xfrm>
        </p:spPr>
        <p:txBody>
          <a:bodyPr/>
          <a:lstStyle/>
          <a:p>
            <a:pPr eaLnBrk="1" hangingPunct="1"/>
            <a:r>
              <a:rPr lang="nb-NO" altLang="en-US" sz="2800"/>
              <a:t>The search space is the set of solutions</a:t>
            </a:r>
            <a:endParaRPr lang="en-US" altLang="en-US" sz="2800"/>
          </a:p>
        </p:txBody>
      </p:sp>
      <p:grpSp>
        <p:nvGrpSpPr>
          <p:cNvPr id="36869" name="Group 4"/>
          <p:cNvGrpSpPr>
            <a:grpSpLocks/>
          </p:cNvGrpSpPr>
          <p:nvPr/>
        </p:nvGrpSpPr>
        <p:grpSpPr bwMode="auto">
          <a:xfrm>
            <a:off x="899747" y="2420938"/>
            <a:ext cx="936381" cy="792162"/>
            <a:chOff x="703" y="1842"/>
            <a:chExt cx="590" cy="499"/>
          </a:xfrm>
        </p:grpSpPr>
        <p:sp>
          <p:nvSpPr>
            <p:cNvPr id="36933" name="Oval 5"/>
            <p:cNvSpPr>
              <a:spLocks noChangeArrowheads="1"/>
            </p:cNvSpPr>
            <p:nvPr/>
          </p:nvSpPr>
          <p:spPr bwMode="auto">
            <a:xfrm>
              <a:off x="703" y="1842"/>
              <a:ext cx="590" cy="49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36934" name="Text Box 6"/>
            <p:cNvSpPr txBox="1">
              <a:spLocks noChangeArrowheads="1"/>
            </p:cNvSpPr>
            <p:nvPr/>
          </p:nvSpPr>
          <p:spPr bwMode="auto">
            <a:xfrm>
              <a:off x="794" y="1887"/>
              <a:ext cx="4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latin typeface="Arial" charset="0"/>
                </a:rPr>
                <a:t>0000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36935" name="Text Box 7"/>
            <p:cNvSpPr txBox="1">
              <a:spLocks noChangeArrowheads="1"/>
            </p:cNvSpPr>
            <p:nvPr/>
          </p:nvSpPr>
          <p:spPr bwMode="auto">
            <a:xfrm>
              <a:off x="930" y="206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solidFill>
                    <a:srgbClr val="FF0000"/>
                  </a:solidFill>
                  <a:latin typeface="Arial" charset="0"/>
                </a:rPr>
                <a:t>0</a:t>
              </a:r>
              <a:endParaRPr lang="en-US" altLang="en-US" sz="1800">
                <a:solidFill>
                  <a:srgbClr val="FF0000"/>
                </a:solidFill>
                <a:latin typeface="Arial" charset="0"/>
              </a:endParaRPr>
            </a:p>
          </p:txBody>
        </p:sp>
      </p:grpSp>
      <p:grpSp>
        <p:nvGrpSpPr>
          <p:cNvPr id="36870" name="Group 8"/>
          <p:cNvGrpSpPr>
            <a:grpSpLocks/>
          </p:cNvGrpSpPr>
          <p:nvPr/>
        </p:nvGrpSpPr>
        <p:grpSpPr bwMode="auto">
          <a:xfrm>
            <a:off x="826477" y="3644901"/>
            <a:ext cx="937846" cy="792163"/>
            <a:chOff x="703" y="1842"/>
            <a:chExt cx="590" cy="499"/>
          </a:xfrm>
        </p:grpSpPr>
        <p:sp>
          <p:nvSpPr>
            <p:cNvPr id="36930" name="Oval 9"/>
            <p:cNvSpPr>
              <a:spLocks noChangeArrowheads="1"/>
            </p:cNvSpPr>
            <p:nvPr/>
          </p:nvSpPr>
          <p:spPr bwMode="auto">
            <a:xfrm>
              <a:off x="703" y="1842"/>
              <a:ext cx="590" cy="49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36931" name="Text Box 10"/>
            <p:cNvSpPr txBox="1">
              <a:spLocks noChangeArrowheads="1"/>
            </p:cNvSpPr>
            <p:nvPr/>
          </p:nvSpPr>
          <p:spPr bwMode="auto">
            <a:xfrm>
              <a:off x="794" y="1887"/>
              <a:ext cx="4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latin typeface="Arial" charset="0"/>
                </a:rPr>
                <a:t>0001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36932" name="Text Box 11"/>
            <p:cNvSpPr txBox="1">
              <a:spLocks noChangeArrowheads="1"/>
            </p:cNvSpPr>
            <p:nvPr/>
          </p:nvSpPr>
          <p:spPr bwMode="auto">
            <a:xfrm>
              <a:off x="930" y="206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solidFill>
                    <a:srgbClr val="FF0000"/>
                  </a:solidFill>
                  <a:latin typeface="Arial" charset="0"/>
                </a:rPr>
                <a:t>7</a:t>
              </a:r>
              <a:endParaRPr lang="en-US" altLang="en-US" sz="1800">
                <a:solidFill>
                  <a:srgbClr val="FF0000"/>
                </a:solidFill>
                <a:latin typeface="Arial" charset="0"/>
              </a:endParaRPr>
            </a:p>
          </p:txBody>
        </p:sp>
      </p:grpSp>
      <p:grpSp>
        <p:nvGrpSpPr>
          <p:cNvPr id="36871" name="Group 12"/>
          <p:cNvGrpSpPr>
            <a:grpSpLocks/>
          </p:cNvGrpSpPr>
          <p:nvPr/>
        </p:nvGrpSpPr>
        <p:grpSpPr bwMode="auto">
          <a:xfrm>
            <a:off x="6948854" y="2492376"/>
            <a:ext cx="936381" cy="792163"/>
            <a:chOff x="703" y="1842"/>
            <a:chExt cx="590" cy="499"/>
          </a:xfrm>
        </p:grpSpPr>
        <p:sp>
          <p:nvSpPr>
            <p:cNvPr id="36927" name="Oval 13"/>
            <p:cNvSpPr>
              <a:spLocks noChangeArrowheads="1"/>
            </p:cNvSpPr>
            <p:nvPr/>
          </p:nvSpPr>
          <p:spPr bwMode="auto">
            <a:xfrm>
              <a:off x="703" y="1842"/>
              <a:ext cx="590" cy="49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36928" name="Text Box 14"/>
            <p:cNvSpPr txBox="1">
              <a:spLocks noChangeArrowheads="1"/>
            </p:cNvSpPr>
            <p:nvPr/>
          </p:nvSpPr>
          <p:spPr bwMode="auto">
            <a:xfrm>
              <a:off x="794" y="1887"/>
              <a:ext cx="4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latin typeface="Arial" charset="0"/>
                </a:rPr>
                <a:t>1100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36929" name="Text Box 15"/>
            <p:cNvSpPr txBox="1">
              <a:spLocks noChangeArrowheads="1"/>
            </p:cNvSpPr>
            <p:nvPr/>
          </p:nvSpPr>
          <p:spPr bwMode="auto">
            <a:xfrm>
              <a:off x="930" y="2069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solidFill>
                    <a:srgbClr val="FF0000"/>
                  </a:solidFill>
                  <a:latin typeface="Arial" charset="0"/>
                </a:rPr>
                <a:t>16</a:t>
              </a:r>
              <a:endParaRPr lang="en-US" altLang="en-US" sz="1800">
                <a:solidFill>
                  <a:srgbClr val="FF0000"/>
                </a:solidFill>
                <a:latin typeface="Arial" charset="0"/>
              </a:endParaRPr>
            </a:p>
          </p:txBody>
        </p:sp>
      </p:grpSp>
      <p:grpSp>
        <p:nvGrpSpPr>
          <p:cNvPr id="36872" name="Group 16"/>
          <p:cNvGrpSpPr>
            <a:grpSpLocks/>
          </p:cNvGrpSpPr>
          <p:nvPr/>
        </p:nvGrpSpPr>
        <p:grpSpPr bwMode="auto">
          <a:xfrm>
            <a:off x="4932485" y="2492376"/>
            <a:ext cx="936381" cy="792163"/>
            <a:chOff x="703" y="1842"/>
            <a:chExt cx="590" cy="499"/>
          </a:xfrm>
        </p:grpSpPr>
        <p:sp>
          <p:nvSpPr>
            <p:cNvPr id="36924" name="Oval 17"/>
            <p:cNvSpPr>
              <a:spLocks noChangeArrowheads="1"/>
            </p:cNvSpPr>
            <p:nvPr/>
          </p:nvSpPr>
          <p:spPr bwMode="auto">
            <a:xfrm>
              <a:off x="703" y="1842"/>
              <a:ext cx="590" cy="49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36925" name="Text Box 18"/>
            <p:cNvSpPr txBox="1">
              <a:spLocks noChangeArrowheads="1"/>
            </p:cNvSpPr>
            <p:nvPr/>
          </p:nvSpPr>
          <p:spPr bwMode="auto">
            <a:xfrm>
              <a:off x="794" y="1887"/>
              <a:ext cx="4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latin typeface="Arial" charset="0"/>
                </a:rPr>
                <a:t>1000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36926" name="Text Box 19"/>
            <p:cNvSpPr txBox="1">
              <a:spLocks noChangeArrowheads="1"/>
            </p:cNvSpPr>
            <p:nvPr/>
          </p:nvSpPr>
          <p:spPr bwMode="auto">
            <a:xfrm>
              <a:off x="930" y="206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solidFill>
                    <a:srgbClr val="FF0000"/>
                  </a:solidFill>
                  <a:latin typeface="Arial" charset="0"/>
                </a:rPr>
                <a:t>5</a:t>
              </a:r>
              <a:endParaRPr lang="en-US" altLang="en-US" sz="1800">
                <a:solidFill>
                  <a:srgbClr val="FF0000"/>
                </a:solidFill>
                <a:latin typeface="Arial" charset="0"/>
              </a:endParaRPr>
            </a:p>
          </p:txBody>
        </p:sp>
      </p:grpSp>
      <p:grpSp>
        <p:nvGrpSpPr>
          <p:cNvPr id="36873" name="Group 20"/>
          <p:cNvGrpSpPr>
            <a:grpSpLocks/>
          </p:cNvGrpSpPr>
          <p:nvPr/>
        </p:nvGrpSpPr>
        <p:grpSpPr bwMode="auto">
          <a:xfrm>
            <a:off x="2916116" y="2420938"/>
            <a:ext cx="936381" cy="792162"/>
            <a:chOff x="703" y="1842"/>
            <a:chExt cx="590" cy="499"/>
          </a:xfrm>
        </p:grpSpPr>
        <p:sp>
          <p:nvSpPr>
            <p:cNvPr id="36921" name="Oval 21"/>
            <p:cNvSpPr>
              <a:spLocks noChangeArrowheads="1"/>
            </p:cNvSpPr>
            <p:nvPr/>
          </p:nvSpPr>
          <p:spPr bwMode="auto">
            <a:xfrm>
              <a:off x="703" y="1842"/>
              <a:ext cx="590" cy="49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36922" name="Text Box 22"/>
            <p:cNvSpPr txBox="1">
              <a:spLocks noChangeArrowheads="1"/>
            </p:cNvSpPr>
            <p:nvPr/>
          </p:nvSpPr>
          <p:spPr bwMode="auto">
            <a:xfrm>
              <a:off x="794" y="1887"/>
              <a:ext cx="4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latin typeface="Arial" charset="0"/>
                </a:rPr>
                <a:t>0100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36923" name="Text Box 23"/>
            <p:cNvSpPr txBox="1">
              <a:spLocks noChangeArrowheads="1"/>
            </p:cNvSpPr>
            <p:nvPr/>
          </p:nvSpPr>
          <p:spPr bwMode="auto">
            <a:xfrm>
              <a:off x="930" y="2069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solidFill>
                    <a:srgbClr val="FF0000"/>
                  </a:solidFill>
                  <a:latin typeface="Arial" charset="0"/>
                </a:rPr>
                <a:t>11</a:t>
              </a:r>
              <a:endParaRPr lang="en-US" altLang="en-US" sz="1800">
                <a:solidFill>
                  <a:srgbClr val="FF0000"/>
                </a:solidFill>
                <a:latin typeface="Arial" charset="0"/>
              </a:endParaRPr>
            </a:p>
          </p:txBody>
        </p:sp>
      </p:grpSp>
      <p:grpSp>
        <p:nvGrpSpPr>
          <p:cNvPr id="36874" name="Group 24"/>
          <p:cNvGrpSpPr>
            <a:grpSpLocks/>
          </p:cNvGrpSpPr>
          <p:nvPr/>
        </p:nvGrpSpPr>
        <p:grpSpPr bwMode="auto">
          <a:xfrm>
            <a:off x="756139" y="5661026"/>
            <a:ext cx="936381" cy="792163"/>
            <a:chOff x="703" y="1842"/>
            <a:chExt cx="590" cy="499"/>
          </a:xfrm>
        </p:grpSpPr>
        <p:sp>
          <p:nvSpPr>
            <p:cNvPr id="36918" name="Oval 25"/>
            <p:cNvSpPr>
              <a:spLocks noChangeArrowheads="1"/>
            </p:cNvSpPr>
            <p:nvPr/>
          </p:nvSpPr>
          <p:spPr bwMode="auto">
            <a:xfrm>
              <a:off x="703" y="1842"/>
              <a:ext cx="590" cy="49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36919" name="Text Box 26"/>
            <p:cNvSpPr txBox="1">
              <a:spLocks noChangeArrowheads="1"/>
            </p:cNvSpPr>
            <p:nvPr/>
          </p:nvSpPr>
          <p:spPr bwMode="auto">
            <a:xfrm>
              <a:off x="794" y="1887"/>
              <a:ext cx="4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latin typeface="Arial" charset="0"/>
                </a:rPr>
                <a:t>0011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36920" name="Text Box 27"/>
            <p:cNvSpPr txBox="1">
              <a:spLocks noChangeArrowheads="1"/>
            </p:cNvSpPr>
            <p:nvPr/>
          </p:nvSpPr>
          <p:spPr bwMode="auto">
            <a:xfrm>
              <a:off x="930" y="2069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solidFill>
                    <a:srgbClr val="FF0000"/>
                  </a:solidFill>
                  <a:latin typeface="Arial" charset="0"/>
                </a:rPr>
                <a:t>16</a:t>
              </a:r>
              <a:endParaRPr lang="en-US" altLang="en-US" sz="1800">
                <a:solidFill>
                  <a:srgbClr val="FF0000"/>
                </a:solidFill>
                <a:latin typeface="Arial" charset="0"/>
              </a:endParaRPr>
            </a:p>
          </p:txBody>
        </p:sp>
      </p:grpSp>
      <p:grpSp>
        <p:nvGrpSpPr>
          <p:cNvPr id="36875" name="Group 28"/>
          <p:cNvGrpSpPr>
            <a:grpSpLocks/>
          </p:cNvGrpSpPr>
          <p:nvPr/>
        </p:nvGrpSpPr>
        <p:grpSpPr bwMode="auto">
          <a:xfrm>
            <a:off x="826477" y="4652963"/>
            <a:ext cx="937846" cy="792162"/>
            <a:chOff x="703" y="1842"/>
            <a:chExt cx="590" cy="499"/>
          </a:xfrm>
        </p:grpSpPr>
        <p:sp>
          <p:nvSpPr>
            <p:cNvPr id="36915" name="Oval 29"/>
            <p:cNvSpPr>
              <a:spLocks noChangeArrowheads="1"/>
            </p:cNvSpPr>
            <p:nvPr/>
          </p:nvSpPr>
          <p:spPr bwMode="auto">
            <a:xfrm>
              <a:off x="703" y="1842"/>
              <a:ext cx="590" cy="49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36916" name="Text Box 30"/>
            <p:cNvSpPr txBox="1">
              <a:spLocks noChangeArrowheads="1"/>
            </p:cNvSpPr>
            <p:nvPr/>
          </p:nvSpPr>
          <p:spPr bwMode="auto">
            <a:xfrm>
              <a:off x="794" y="1887"/>
              <a:ext cx="4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latin typeface="Arial" charset="0"/>
                </a:rPr>
                <a:t>0010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36917" name="Text Box 31"/>
            <p:cNvSpPr txBox="1">
              <a:spLocks noChangeArrowheads="1"/>
            </p:cNvSpPr>
            <p:nvPr/>
          </p:nvSpPr>
          <p:spPr bwMode="auto">
            <a:xfrm>
              <a:off x="930" y="206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solidFill>
                    <a:srgbClr val="FF0000"/>
                  </a:solidFill>
                  <a:latin typeface="Arial" charset="0"/>
                </a:rPr>
                <a:t>9</a:t>
              </a:r>
              <a:endParaRPr lang="en-US" altLang="en-US" sz="1800">
                <a:solidFill>
                  <a:srgbClr val="FF0000"/>
                </a:solidFill>
                <a:latin typeface="Arial" charset="0"/>
              </a:endParaRPr>
            </a:p>
          </p:txBody>
        </p:sp>
      </p:grpSp>
      <p:grpSp>
        <p:nvGrpSpPr>
          <p:cNvPr id="36876" name="Group 32"/>
          <p:cNvGrpSpPr>
            <a:grpSpLocks/>
          </p:cNvGrpSpPr>
          <p:nvPr/>
        </p:nvGrpSpPr>
        <p:grpSpPr bwMode="auto">
          <a:xfrm>
            <a:off x="2842847" y="5661026"/>
            <a:ext cx="936381" cy="792163"/>
            <a:chOff x="703" y="1842"/>
            <a:chExt cx="590" cy="499"/>
          </a:xfrm>
        </p:grpSpPr>
        <p:sp>
          <p:nvSpPr>
            <p:cNvPr id="36912" name="Oval 33"/>
            <p:cNvSpPr>
              <a:spLocks noChangeArrowheads="1"/>
            </p:cNvSpPr>
            <p:nvPr/>
          </p:nvSpPr>
          <p:spPr bwMode="auto">
            <a:xfrm>
              <a:off x="703" y="1842"/>
              <a:ext cx="590" cy="49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36913" name="Text Box 34"/>
            <p:cNvSpPr txBox="1">
              <a:spLocks noChangeArrowheads="1"/>
            </p:cNvSpPr>
            <p:nvPr/>
          </p:nvSpPr>
          <p:spPr bwMode="auto">
            <a:xfrm>
              <a:off x="794" y="1887"/>
              <a:ext cx="41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latin typeface="Arial" charset="0"/>
                </a:rPr>
                <a:t>0111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36914" name="Text Box 35"/>
            <p:cNvSpPr txBox="1">
              <a:spLocks noChangeArrowheads="1"/>
            </p:cNvSpPr>
            <p:nvPr/>
          </p:nvSpPr>
          <p:spPr bwMode="auto">
            <a:xfrm>
              <a:off x="930" y="2069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solidFill>
                    <a:srgbClr val="FF0000"/>
                  </a:solidFill>
                  <a:latin typeface="Arial" charset="0"/>
                </a:rPr>
                <a:t>27</a:t>
              </a:r>
              <a:endParaRPr lang="en-US" altLang="en-US" sz="1800">
                <a:solidFill>
                  <a:srgbClr val="FF0000"/>
                </a:solidFill>
                <a:latin typeface="Arial" charset="0"/>
              </a:endParaRPr>
            </a:p>
          </p:txBody>
        </p:sp>
      </p:grpSp>
      <p:grpSp>
        <p:nvGrpSpPr>
          <p:cNvPr id="36877" name="Group 36"/>
          <p:cNvGrpSpPr>
            <a:grpSpLocks/>
          </p:cNvGrpSpPr>
          <p:nvPr/>
        </p:nvGrpSpPr>
        <p:grpSpPr bwMode="auto">
          <a:xfrm>
            <a:off x="2842847" y="3644901"/>
            <a:ext cx="936381" cy="792163"/>
            <a:chOff x="703" y="1842"/>
            <a:chExt cx="590" cy="499"/>
          </a:xfrm>
        </p:grpSpPr>
        <p:sp>
          <p:nvSpPr>
            <p:cNvPr id="36909" name="Oval 37"/>
            <p:cNvSpPr>
              <a:spLocks noChangeArrowheads="1"/>
            </p:cNvSpPr>
            <p:nvPr/>
          </p:nvSpPr>
          <p:spPr bwMode="auto">
            <a:xfrm>
              <a:off x="703" y="1842"/>
              <a:ext cx="590" cy="49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36910" name="Text Box 38"/>
            <p:cNvSpPr txBox="1">
              <a:spLocks noChangeArrowheads="1"/>
            </p:cNvSpPr>
            <p:nvPr/>
          </p:nvSpPr>
          <p:spPr bwMode="auto">
            <a:xfrm>
              <a:off x="794" y="1887"/>
              <a:ext cx="4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latin typeface="Arial" charset="0"/>
                </a:rPr>
                <a:t>0101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36911" name="Text Box 39"/>
            <p:cNvSpPr txBox="1">
              <a:spLocks noChangeArrowheads="1"/>
            </p:cNvSpPr>
            <p:nvPr/>
          </p:nvSpPr>
          <p:spPr bwMode="auto">
            <a:xfrm>
              <a:off x="930" y="2069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solidFill>
                    <a:srgbClr val="FF0000"/>
                  </a:solidFill>
                  <a:latin typeface="Arial" charset="0"/>
                </a:rPr>
                <a:t>18</a:t>
              </a:r>
              <a:endParaRPr lang="en-US" altLang="en-US" sz="1800">
                <a:solidFill>
                  <a:srgbClr val="FF0000"/>
                </a:solidFill>
                <a:latin typeface="Arial" charset="0"/>
              </a:endParaRPr>
            </a:p>
          </p:txBody>
        </p:sp>
      </p:grpSp>
      <p:grpSp>
        <p:nvGrpSpPr>
          <p:cNvPr id="36878" name="Group 40"/>
          <p:cNvGrpSpPr>
            <a:grpSpLocks/>
          </p:cNvGrpSpPr>
          <p:nvPr/>
        </p:nvGrpSpPr>
        <p:grpSpPr bwMode="auto">
          <a:xfrm>
            <a:off x="5004289" y="4652963"/>
            <a:ext cx="936380" cy="792162"/>
            <a:chOff x="703" y="1842"/>
            <a:chExt cx="590" cy="499"/>
          </a:xfrm>
        </p:grpSpPr>
        <p:sp>
          <p:nvSpPr>
            <p:cNvPr id="36906" name="Oval 41"/>
            <p:cNvSpPr>
              <a:spLocks noChangeArrowheads="1"/>
            </p:cNvSpPr>
            <p:nvPr/>
          </p:nvSpPr>
          <p:spPr bwMode="auto">
            <a:xfrm>
              <a:off x="703" y="1842"/>
              <a:ext cx="590" cy="49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36907" name="Text Box 42"/>
            <p:cNvSpPr txBox="1">
              <a:spLocks noChangeArrowheads="1"/>
            </p:cNvSpPr>
            <p:nvPr/>
          </p:nvSpPr>
          <p:spPr bwMode="auto">
            <a:xfrm>
              <a:off x="794" y="1887"/>
              <a:ext cx="4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latin typeface="Arial" charset="0"/>
                </a:rPr>
                <a:t>1010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36908" name="Text Box 43"/>
            <p:cNvSpPr txBox="1">
              <a:spLocks noChangeArrowheads="1"/>
            </p:cNvSpPr>
            <p:nvPr/>
          </p:nvSpPr>
          <p:spPr bwMode="auto">
            <a:xfrm>
              <a:off x="930" y="2069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solidFill>
                    <a:srgbClr val="FF0000"/>
                  </a:solidFill>
                  <a:latin typeface="Arial" charset="0"/>
                </a:rPr>
                <a:t>14</a:t>
              </a:r>
              <a:endParaRPr lang="en-US" altLang="en-US" sz="1800">
                <a:solidFill>
                  <a:srgbClr val="FF0000"/>
                </a:solidFill>
                <a:latin typeface="Arial" charset="0"/>
              </a:endParaRPr>
            </a:p>
          </p:txBody>
        </p:sp>
      </p:grpSp>
      <p:grpSp>
        <p:nvGrpSpPr>
          <p:cNvPr id="36879" name="Group 44"/>
          <p:cNvGrpSpPr>
            <a:grpSpLocks/>
          </p:cNvGrpSpPr>
          <p:nvPr/>
        </p:nvGrpSpPr>
        <p:grpSpPr bwMode="auto">
          <a:xfrm>
            <a:off x="5077558" y="5734051"/>
            <a:ext cx="936380" cy="792163"/>
            <a:chOff x="703" y="1842"/>
            <a:chExt cx="590" cy="499"/>
          </a:xfrm>
        </p:grpSpPr>
        <p:sp>
          <p:nvSpPr>
            <p:cNvPr id="36903" name="Oval 45"/>
            <p:cNvSpPr>
              <a:spLocks noChangeArrowheads="1"/>
            </p:cNvSpPr>
            <p:nvPr/>
          </p:nvSpPr>
          <p:spPr bwMode="auto">
            <a:xfrm>
              <a:off x="703" y="1842"/>
              <a:ext cx="590" cy="49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36904" name="Text Box 46"/>
            <p:cNvSpPr txBox="1">
              <a:spLocks noChangeArrowheads="1"/>
            </p:cNvSpPr>
            <p:nvPr/>
          </p:nvSpPr>
          <p:spPr bwMode="auto">
            <a:xfrm>
              <a:off x="794" y="1887"/>
              <a:ext cx="4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latin typeface="Arial" charset="0"/>
                </a:rPr>
                <a:t>1011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36905" name="Text Box 47"/>
            <p:cNvSpPr txBox="1">
              <a:spLocks noChangeArrowheads="1"/>
            </p:cNvSpPr>
            <p:nvPr/>
          </p:nvSpPr>
          <p:spPr bwMode="auto">
            <a:xfrm>
              <a:off x="930" y="2069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solidFill>
                    <a:srgbClr val="FF0000"/>
                  </a:solidFill>
                  <a:latin typeface="Arial" charset="0"/>
                </a:rPr>
                <a:t>21</a:t>
              </a:r>
              <a:endParaRPr lang="en-US" altLang="en-US" sz="1800">
                <a:solidFill>
                  <a:srgbClr val="FF0000"/>
                </a:solidFill>
                <a:latin typeface="Arial" charset="0"/>
              </a:endParaRPr>
            </a:p>
          </p:txBody>
        </p:sp>
      </p:grpSp>
      <p:grpSp>
        <p:nvGrpSpPr>
          <p:cNvPr id="36880" name="Group 48"/>
          <p:cNvGrpSpPr>
            <a:grpSpLocks/>
          </p:cNvGrpSpPr>
          <p:nvPr/>
        </p:nvGrpSpPr>
        <p:grpSpPr bwMode="auto">
          <a:xfrm>
            <a:off x="7092462" y="5734051"/>
            <a:ext cx="937846" cy="792163"/>
            <a:chOff x="703" y="1842"/>
            <a:chExt cx="590" cy="499"/>
          </a:xfrm>
        </p:grpSpPr>
        <p:sp>
          <p:nvSpPr>
            <p:cNvPr id="36900" name="Oval 49"/>
            <p:cNvSpPr>
              <a:spLocks noChangeArrowheads="1"/>
            </p:cNvSpPr>
            <p:nvPr/>
          </p:nvSpPr>
          <p:spPr bwMode="auto">
            <a:xfrm>
              <a:off x="703" y="1842"/>
              <a:ext cx="590" cy="49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36901" name="Text Box 50"/>
            <p:cNvSpPr txBox="1">
              <a:spLocks noChangeArrowheads="1"/>
            </p:cNvSpPr>
            <p:nvPr/>
          </p:nvSpPr>
          <p:spPr bwMode="auto">
            <a:xfrm>
              <a:off x="794" y="1887"/>
              <a:ext cx="40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latin typeface="Arial" charset="0"/>
                </a:rPr>
                <a:t>1111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36902" name="Text Box 51"/>
            <p:cNvSpPr txBox="1">
              <a:spLocks noChangeArrowheads="1"/>
            </p:cNvSpPr>
            <p:nvPr/>
          </p:nvSpPr>
          <p:spPr bwMode="auto">
            <a:xfrm>
              <a:off x="930" y="2069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solidFill>
                    <a:srgbClr val="FF0000"/>
                  </a:solidFill>
                  <a:latin typeface="Arial" charset="0"/>
                </a:rPr>
                <a:t>32</a:t>
              </a:r>
              <a:endParaRPr lang="en-US" altLang="en-US" sz="1800">
                <a:solidFill>
                  <a:srgbClr val="FF0000"/>
                </a:solidFill>
                <a:latin typeface="Arial" charset="0"/>
              </a:endParaRPr>
            </a:p>
          </p:txBody>
        </p:sp>
      </p:grpSp>
      <p:grpSp>
        <p:nvGrpSpPr>
          <p:cNvPr id="36881" name="Group 52"/>
          <p:cNvGrpSpPr>
            <a:grpSpLocks/>
          </p:cNvGrpSpPr>
          <p:nvPr/>
        </p:nvGrpSpPr>
        <p:grpSpPr bwMode="auto">
          <a:xfrm>
            <a:off x="5004289" y="3573463"/>
            <a:ext cx="936380" cy="792162"/>
            <a:chOff x="703" y="1842"/>
            <a:chExt cx="590" cy="499"/>
          </a:xfrm>
        </p:grpSpPr>
        <p:sp>
          <p:nvSpPr>
            <p:cNvPr id="36897" name="Oval 53"/>
            <p:cNvSpPr>
              <a:spLocks noChangeArrowheads="1"/>
            </p:cNvSpPr>
            <p:nvPr/>
          </p:nvSpPr>
          <p:spPr bwMode="auto">
            <a:xfrm>
              <a:off x="703" y="1842"/>
              <a:ext cx="590" cy="49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36898" name="Text Box 54"/>
            <p:cNvSpPr txBox="1">
              <a:spLocks noChangeArrowheads="1"/>
            </p:cNvSpPr>
            <p:nvPr/>
          </p:nvSpPr>
          <p:spPr bwMode="auto">
            <a:xfrm>
              <a:off x="794" y="1887"/>
              <a:ext cx="4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latin typeface="Arial" charset="0"/>
                </a:rPr>
                <a:t>1001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36899" name="Text Box 55"/>
            <p:cNvSpPr txBox="1">
              <a:spLocks noChangeArrowheads="1"/>
            </p:cNvSpPr>
            <p:nvPr/>
          </p:nvSpPr>
          <p:spPr bwMode="auto">
            <a:xfrm>
              <a:off x="930" y="2069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solidFill>
                    <a:srgbClr val="FF0000"/>
                  </a:solidFill>
                  <a:latin typeface="Arial" charset="0"/>
                </a:rPr>
                <a:t>12</a:t>
              </a:r>
              <a:endParaRPr lang="en-US" altLang="en-US" sz="1800">
                <a:solidFill>
                  <a:srgbClr val="FF0000"/>
                </a:solidFill>
                <a:latin typeface="Arial" charset="0"/>
              </a:endParaRPr>
            </a:p>
          </p:txBody>
        </p:sp>
      </p:grpSp>
      <p:grpSp>
        <p:nvGrpSpPr>
          <p:cNvPr id="36882" name="Group 56"/>
          <p:cNvGrpSpPr>
            <a:grpSpLocks/>
          </p:cNvGrpSpPr>
          <p:nvPr/>
        </p:nvGrpSpPr>
        <p:grpSpPr bwMode="auto">
          <a:xfrm>
            <a:off x="7092462" y="4581526"/>
            <a:ext cx="937846" cy="792163"/>
            <a:chOff x="703" y="1842"/>
            <a:chExt cx="590" cy="499"/>
          </a:xfrm>
        </p:grpSpPr>
        <p:sp>
          <p:nvSpPr>
            <p:cNvPr id="36894" name="Oval 57"/>
            <p:cNvSpPr>
              <a:spLocks noChangeArrowheads="1"/>
            </p:cNvSpPr>
            <p:nvPr/>
          </p:nvSpPr>
          <p:spPr bwMode="auto">
            <a:xfrm>
              <a:off x="703" y="1842"/>
              <a:ext cx="590" cy="49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36895" name="Text Box 58"/>
            <p:cNvSpPr txBox="1">
              <a:spLocks noChangeArrowheads="1"/>
            </p:cNvSpPr>
            <p:nvPr/>
          </p:nvSpPr>
          <p:spPr bwMode="auto">
            <a:xfrm>
              <a:off x="794" y="1887"/>
              <a:ext cx="41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latin typeface="Arial" charset="0"/>
                </a:rPr>
                <a:t>1110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36896" name="Text Box 59"/>
            <p:cNvSpPr txBox="1">
              <a:spLocks noChangeArrowheads="1"/>
            </p:cNvSpPr>
            <p:nvPr/>
          </p:nvSpPr>
          <p:spPr bwMode="auto">
            <a:xfrm>
              <a:off x="930" y="2069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solidFill>
                    <a:srgbClr val="FF0000"/>
                  </a:solidFill>
                  <a:latin typeface="Arial" charset="0"/>
                </a:rPr>
                <a:t>25</a:t>
              </a:r>
              <a:endParaRPr lang="en-US" altLang="en-US" sz="1800">
                <a:solidFill>
                  <a:srgbClr val="FF0000"/>
                </a:solidFill>
                <a:latin typeface="Arial" charset="0"/>
              </a:endParaRPr>
            </a:p>
          </p:txBody>
        </p:sp>
      </p:grpSp>
      <p:grpSp>
        <p:nvGrpSpPr>
          <p:cNvPr id="36883" name="Group 60"/>
          <p:cNvGrpSpPr>
            <a:grpSpLocks/>
          </p:cNvGrpSpPr>
          <p:nvPr/>
        </p:nvGrpSpPr>
        <p:grpSpPr bwMode="auto">
          <a:xfrm>
            <a:off x="7092462" y="3573463"/>
            <a:ext cx="937846" cy="792162"/>
            <a:chOff x="703" y="1842"/>
            <a:chExt cx="590" cy="499"/>
          </a:xfrm>
        </p:grpSpPr>
        <p:sp>
          <p:nvSpPr>
            <p:cNvPr id="36891" name="Oval 61"/>
            <p:cNvSpPr>
              <a:spLocks noChangeArrowheads="1"/>
            </p:cNvSpPr>
            <p:nvPr/>
          </p:nvSpPr>
          <p:spPr bwMode="auto">
            <a:xfrm>
              <a:off x="703" y="1842"/>
              <a:ext cx="590" cy="49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36892" name="Text Box 62"/>
            <p:cNvSpPr txBox="1">
              <a:spLocks noChangeArrowheads="1"/>
            </p:cNvSpPr>
            <p:nvPr/>
          </p:nvSpPr>
          <p:spPr bwMode="auto">
            <a:xfrm>
              <a:off x="794" y="1887"/>
              <a:ext cx="4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latin typeface="Arial" charset="0"/>
                </a:rPr>
                <a:t>1101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36893" name="Text Box 63"/>
            <p:cNvSpPr txBox="1">
              <a:spLocks noChangeArrowheads="1"/>
            </p:cNvSpPr>
            <p:nvPr/>
          </p:nvSpPr>
          <p:spPr bwMode="auto">
            <a:xfrm>
              <a:off x="930" y="2069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solidFill>
                    <a:srgbClr val="FF0000"/>
                  </a:solidFill>
                  <a:latin typeface="Arial" charset="0"/>
                </a:rPr>
                <a:t>23</a:t>
              </a:r>
              <a:endParaRPr lang="en-US" altLang="en-US" sz="1800">
                <a:solidFill>
                  <a:srgbClr val="FF0000"/>
                </a:solidFill>
                <a:latin typeface="Arial" charset="0"/>
              </a:endParaRPr>
            </a:p>
          </p:txBody>
        </p:sp>
      </p:grpSp>
      <p:grpSp>
        <p:nvGrpSpPr>
          <p:cNvPr id="36884" name="Group 64"/>
          <p:cNvGrpSpPr>
            <a:grpSpLocks/>
          </p:cNvGrpSpPr>
          <p:nvPr/>
        </p:nvGrpSpPr>
        <p:grpSpPr bwMode="auto">
          <a:xfrm>
            <a:off x="2842847" y="4652963"/>
            <a:ext cx="936381" cy="792162"/>
            <a:chOff x="703" y="1842"/>
            <a:chExt cx="590" cy="499"/>
          </a:xfrm>
        </p:grpSpPr>
        <p:sp>
          <p:nvSpPr>
            <p:cNvPr id="36888" name="Oval 65"/>
            <p:cNvSpPr>
              <a:spLocks noChangeArrowheads="1"/>
            </p:cNvSpPr>
            <p:nvPr/>
          </p:nvSpPr>
          <p:spPr bwMode="auto">
            <a:xfrm>
              <a:off x="703" y="1842"/>
              <a:ext cx="590" cy="49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36889" name="Text Box 66"/>
            <p:cNvSpPr txBox="1">
              <a:spLocks noChangeArrowheads="1"/>
            </p:cNvSpPr>
            <p:nvPr/>
          </p:nvSpPr>
          <p:spPr bwMode="auto">
            <a:xfrm>
              <a:off x="794" y="1887"/>
              <a:ext cx="4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latin typeface="Arial" charset="0"/>
                </a:rPr>
                <a:t>0110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36890" name="Text Box 67"/>
            <p:cNvSpPr txBox="1">
              <a:spLocks noChangeArrowheads="1"/>
            </p:cNvSpPr>
            <p:nvPr/>
          </p:nvSpPr>
          <p:spPr bwMode="auto">
            <a:xfrm>
              <a:off x="930" y="2069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solidFill>
                    <a:srgbClr val="FF0000"/>
                  </a:solidFill>
                  <a:latin typeface="Arial" charset="0"/>
                </a:rPr>
                <a:t>20</a:t>
              </a:r>
              <a:endParaRPr lang="en-US" altLang="en-US" sz="1800">
                <a:solidFill>
                  <a:srgbClr val="FF0000"/>
                </a:solidFill>
                <a:latin typeface="Arial" charset="0"/>
              </a:endParaRPr>
            </a:p>
          </p:txBody>
        </p:sp>
      </p:grpSp>
      <p:sp>
        <p:nvSpPr>
          <p:cNvPr id="36885" name="Text Box 68"/>
          <p:cNvSpPr txBox="1">
            <a:spLocks noChangeArrowheads="1"/>
          </p:cNvSpPr>
          <p:nvPr/>
        </p:nvSpPr>
        <p:spPr bwMode="auto">
          <a:xfrm>
            <a:off x="7007470" y="1217613"/>
            <a:ext cx="117084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/>
            <a:endParaRPr lang="nb-NO" altLang="en-US" sz="1800">
              <a:latin typeface="Arial" charset="0"/>
            </a:endParaRPr>
          </a:p>
        </p:txBody>
      </p:sp>
      <p:sp>
        <p:nvSpPr>
          <p:cNvPr id="36886" name="Text Box 69"/>
          <p:cNvSpPr txBox="1">
            <a:spLocks noChangeArrowheads="1"/>
          </p:cNvSpPr>
          <p:nvPr/>
        </p:nvSpPr>
        <p:spPr bwMode="auto">
          <a:xfrm>
            <a:off x="7098323" y="1341438"/>
            <a:ext cx="180095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en-US" sz="1800">
                <a:solidFill>
                  <a:srgbClr val="FF0000"/>
                </a:solidFill>
                <a:latin typeface="Arial" charset="0"/>
              </a:rPr>
              <a:t>Obj. Fun. Value</a:t>
            </a:r>
            <a:endParaRPr lang="en-US" altLang="en-US" sz="18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6887" name="Text Box 70"/>
          <p:cNvSpPr txBox="1">
            <a:spLocks noChangeArrowheads="1"/>
          </p:cNvSpPr>
          <p:nvPr/>
        </p:nvSpPr>
        <p:spPr bwMode="auto">
          <a:xfrm>
            <a:off x="7030916" y="981076"/>
            <a:ext cx="19431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en-US" sz="1800">
                <a:latin typeface="Arial" charset="0"/>
              </a:rPr>
              <a:t>xxxx </a:t>
            </a:r>
            <a:r>
              <a:rPr lang="nb-NO" altLang="en-US" sz="1800">
                <a:latin typeface="Arial" charset="0"/>
                <a:sym typeface="Symbol" pitchFamily="18" charset="2"/>
              </a:rPr>
              <a:t></a:t>
            </a:r>
            <a:r>
              <a:rPr lang="nb-NO" altLang="en-US" sz="1800">
                <a:latin typeface="Arial" charset="0"/>
              </a:rPr>
              <a:t> Solution</a:t>
            </a:r>
            <a:endParaRPr lang="en-US" altLang="en-US" sz="1800"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0BA79-B000-4CAE-A87A-8BD56A0FC2CA}" type="slidenum">
              <a:rPr lang="en-GB" smtClean="0"/>
              <a:pPr>
                <a:defRPr/>
              </a:pPr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37630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375139" y="228600"/>
            <a:ext cx="8229600" cy="1143000"/>
          </a:xfrm>
        </p:spPr>
        <p:txBody>
          <a:bodyPr/>
          <a:lstStyle/>
          <a:p>
            <a:pPr eaLnBrk="1" hangingPunct="1"/>
            <a:r>
              <a:rPr lang="nb-NO" altLang="en-US" dirty="0"/>
              <a:t>Feasible/Infeasible Space</a:t>
            </a:r>
            <a:endParaRPr lang="en-US" altLang="en-US" dirty="0"/>
          </a:p>
        </p:txBody>
      </p:sp>
      <p:grpSp>
        <p:nvGrpSpPr>
          <p:cNvPr id="37892" name="Group 3"/>
          <p:cNvGrpSpPr>
            <a:grpSpLocks/>
          </p:cNvGrpSpPr>
          <p:nvPr/>
        </p:nvGrpSpPr>
        <p:grpSpPr bwMode="auto">
          <a:xfrm>
            <a:off x="899747" y="2420938"/>
            <a:ext cx="936381" cy="792162"/>
            <a:chOff x="703" y="1842"/>
            <a:chExt cx="590" cy="499"/>
          </a:xfrm>
        </p:grpSpPr>
        <p:sp>
          <p:nvSpPr>
            <p:cNvPr id="37954" name="Oval 4"/>
            <p:cNvSpPr>
              <a:spLocks noChangeArrowheads="1"/>
            </p:cNvSpPr>
            <p:nvPr/>
          </p:nvSpPr>
          <p:spPr bwMode="auto">
            <a:xfrm>
              <a:off x="703" y="1842"/>
              <a:ext cx="590" cy="49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37955" name="Text Box 5"/>
            <p:cNvSpPr txBox="1">
              <a:spLocks noChangeArrowheads="1"/>
            </p:cNvSpPr>
            <p:nvPr/>
          </p:nvSpPr>
          <p:spPr bwMode="auto">
            <a:xfrm>
              <a:off x="794" y="1887"/>
              <a:ext cx="4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latin typeface="Arial" charset="0"/>
                </a:rPr>
                <a:t>0000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37956" name="Text Box 6"/>
            <p:cNvSpPr txBox="1">
              <a:spLocks noChangeArrowheads="1"/>
            </p:cNvSpPr>
            <p:nvPr/>
          </p:nvSpPr>
          <p:spPr bwMode="auto">
            <a:xfrm>
              <a:off x="930" y="206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solidFill>
                    <a:srgbClr val="FF0000"/>
                  </a:solidFill>
                  <a:latin typeface="Arial" charset="0"/>
                </a:rPr>
                <a:t>0</a:t>
              </a:r>
              <a:endParaRPr lang="en-US" altLang="en-US" sz="1800">
                <a:solidFill>
                  <a:srgbClr val="FF0000"/>
                </a:solidFill>
                <a:latin typeface="Arial" charset="0"/>
              </a:endParaRPr>
            </a:p>
          </p:txBody>
        </p:sp>
      </p:grpSp>
      <p:grpSp>
        <p:nvGrpSpPr>
          <p:cNvPr id="37893" name="Group 7"/>
          <p:cNvGrpSpPr>
            <a:grpSpLocks/>
          </p:cNvGrpSpPr>
          <p:nvPr/>
        </p:nvGrpSpPr>
        <p:grpSpPr bwMode="auto">
          <a:xfrm>
            <a:off x="826477" y="3644901"/>
            <a:ext cx="937846" cy="792163"/>
            <a:chOff x="703" y="1842"/>
            <a:chExt cx="590" cy="499"/>
          </a:xfrm>
        </p:grpSpPr>
        <p:sp>
          <p:nvSpPr>
            <p:cNvPr id="37951" name="Oval 8"/>
            <p:cNvSpPr>
              <a:spLocks noChangeArrowheads="1"/>
            </p:cNvSpPr>
            <p:nvPr/>
          </p:nvSpPr>
          <p:spPr bwMode="auto">
            <a:xfrm>
              <a:off x="703" y="1842"/>
              <a:ext cx="590" cy="49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37952" name="Text Box 9"/>
            <p:cNvSpPr txBox="1">
              <a:spLocks noChangeArrowheads="1"/>
            </p:cNvSpPr>
            <p:nvPr/>
          </p:nvSpPr>
          <p:spPr bwMode="auto">
            <a:xfrm>
              <a:off x="794" y="1887"/>
              <a:ext cx="4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latin typeface="Arial" charset="0"/>
                </a:rPr>
                <a:t>0001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37953" name="Text Box 10"/>
            <p:cNvSpPr txBox="1">
              <a:spLocks noChangeArrowheads="1"/>
            </p:cNvSpPr>
            <p:nvPr/>
          </p:nvSpPr>
          <p:spPr bwMode="auto">
            <a:xfrm>
              <a:off x="930" y="206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solidFill>
                    <a:srgbClr val="FF0000"/>
                  </a:solidFill>
                  <a:latin typeface="Arial" charset="0"/>
                </a:rPr>
                <a:t>7</a:t>
              </a:r>
              <a:endParaRPr lang="en-US" altLang="en-US" sz="1800">
                <a:solidFill>
                  <a:srgbClr val="FF0000"/>
                </a:solidFill>
                <a:latin typeface="Arial" charset="0"/>
              </a:endParaRPr>
            </a:p>
          </p:txBody>
        </p:sp>
      </p:grpSp>
      <p:grpSp>
        <p:nvGrpSpPr>
          <p:cNvPr id="37894" name="Group 11"/>
          <p:cNvGrpSpPr>
            <a:grpSpLocks/>
          </p:cNvGrpSpPr>
          <p:nvPr/>
        </p:nvGrpSpPr>
        <p:grpSpPr bwMode="auto">
          <a:xfrm>
            <a:off x="6948854" y="2492376"/>
            <a:ext cx="936381" cy="792163"/>
            <a:chOff x="703" y="1842"/>
            <a:chExt cx="590" cy="499"/>
          </a:xfrm>
        </p:grpSpPr>
        <p:sp>
          <p:nvSpPr>
            <p:cNvPr id="37948" name="Oval 12"/>
            <p:cNvSpPr>
              <a:spLocks noChangeArrowheads="1"/>
            </p:cNvSpPr>
            <p:nvPr/>
          </p:nvSpPr>
          <p:spPr bwMode="auto">
            <a:xfrm>
              <a:off x="703" y="1842"/>
              <a:ext cx="590" cy="49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37949" name="Text Box 13"/>
            <p:cNvSpPr txBox="1">
              <a:spLocks noChangeArrowheads="1"/>
            </p:cNvSpPr>
            <p:nvPr/>
          </p:nvSpPr>
          <p:spPr bwMode="auto">
            <a:xfrm>
              <a:off x="794" y="1887"/>
              <a:ext cx="4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latin typeface="Arial" charset="0"/>
                </a:rPr>
                <a:t>1100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37950" name="Text Box 14"/>
            <p:cNvSpPr txBox="1">
              <a:spLocks noChangeArrowheads="1"/>
            </p:cNvSpPr>
            <p:nvPr/>
          </p:nvSpPr>
          <p:spPr bwMode="auto">
            <a:xfrm>
              <a:off x="930" y="2069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solidFill>
                    <a:srgbClr val="FF0000"/>
                  </a:solidFill>
                  <a:latin typeface="Arial" charset="0"/>
                </a:rPr>
                <a:t>16</a:t>
              </a:r>
              <a:endParaRPr lang="en-US" altLang="en-US" sz="1800">
                <a:solidFill>
                  <a:srgbClr val="FF0000"/>
                </a:solidFill>
                <a:latin typeface="Arial" charset="0"/>
              </a:endParaRPr>
            </a:p>
          </p:txBody>
        </p:sp>
      </p:grpSp>
      <p:grpSp>
        <p:nvGrpSpPr>
          <p:cNvPr id="37895" name="Group 15"/>
          <p:cNvGrpSpPr>
            <a:grpSpLocks/>
          </p:cNvGrpSpPr>
          <p:nvPr/>
        </p:nvGrpSpPr>
        <p:grpSpPr bwMode="auto">
          <a:xfrm>
            <a:off x="4932485" y="2492376"/>
            <a:ext cx="936381" cy="792163"/>
            <a:chOff x="703" y="1842"/>
            <a:chExt cx="590" cy="499"/>
          </a:xfrm>
        </p:grpSpPr>
        <p:sp>
          <p:nvSpPr>
            <p:cNvPr id="37945" name="Oval 16"/>
            <p:cNvSpPr>
              <a:spLocks noChangeArrowheads="1"/>
            </p:cNvSpPr>
            <p:nvPr/>
          </p:nvSpPr>
          <p:spPr bwMode="auto">
            <a:xfrm>
              <a:off x="703" y="1842"/>
              <a:ext cx="590" cy="49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37946" name="Text Box 17"/>
            <p:cNvSpPr txBox="1">
              <a:spLocks noChangeArrowheads="1"/>
            </p:cNvSpPr>
            <p:nvPr/>
          </p:nvSpPr>
          <p:spPr bwMode="auto">
            <a:xfrm>
              <a:off x="794" y="1887"/>
              <a:ext cx="4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latin typeface="Arial" charset="0"/>
                </a:rPr>
                <a:t>1000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37947" name="Text Box 18"/>
            <p:cNvSpPr txBox="1">
              <a:spLocks noChangeArrowheads="1"/>
            </p:cNvSpPr>
            <p:nvPr/>
          </p:nvSpPr>
          <p:spPr bwMode="auto">
            <a:xfrm>
              <a:off x="930" y="206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solidFill>
                    <a:srgbClr val="FF0000"/>
                  </a:solidFill>
                  <a:latin typeface="Arial" charset="0"/>
                </a:rPr>
                <a:t>5</a:t>
              </a:r>
              <a:endParaRPr lang="en-US" altLang="en-US" sz="1800">
                <a:solidFill>
                  <a:srgbClr val="FF0000"/>
                </a:solidFill>
                <a:latin typeface="Arial" charset="0"/>
              </a:endParaRPr>
            </a:p>
          </p:txBody>
        </p:sp>
      </p:grpSp>
      <p:grpSp>
        <p:nvGrpSpPr>
          <p:cNvPr id="37896" name="Group 19"/>
          <p:cNvGrpSpPr>
            <a:grpSpLocks/>
          </p:cNvGrpSpPr>
          <p:nvPr/>
        </p:nvGrpSpPr>
        <p:grpSpPr bwMode="auto">
          <a:xfrm>
            <a:off x="2916116" y="2420938"/>
            <a:ext cx="936381" cy="792162"/>
            <a:chOff x="703" y="1842"/>
            <a:chExt cx="590" cy="499"/>
          </a:xfrm>
        </p:grpSpPr>
        <p:sp>
          <p:nvSpPr>
            <p:cNvPr id="37942" name="Oval 20"/>
            <p:cNvSpPr>
              <a:spLocks noChangeArrowheads="1"/>
            </p:cNvSpPr>
            <p:nvPr/>
          </p:nvSpPr>
          <p:spPr bwMode="auto">
            <a:xfrm>
              <a:off x="703" y="1842"/>
              <a:ext cx="590" cy="49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37943" name="Text Box 21"/>
            <p:cNvSpPr txBox="1">
              <a:spLocks noChangeArrowheads="1"/>
            </p:cNvSpPr>
            <p:nvPr/>
          </p:nvSpPr>
          <p:spPr bwMode="auto">
            <a:xfrm>
              <a:off x="794" y="1887"/>
              <a:ext cx="4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latin typeface="Arial" charset="0"/>
                </a:rPr>
                <a:t>0100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37944" name="Text Box 22"/>
            <p:cNvSpPr txBox="1">
              <a:spLocks noChangeArrowheads="1"/>
            </p:cNvSpPr>
            <p:nvPr/>
          </p:nvSpPr>
          <p:spPr bwMode="auto">
            <a:xfrm>
              <a:off x="930" y="2069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solidFill>
                    <a:srgbClr val="FF0000"/>
                  </a:solidFill>
                  <a:latin typeface="Arial" charset="0"/>
                </a:rPr>
                <a:t>11</a:t>
              </a:r>
              <a:endParaRPr lang="en-US" altLang="en-US" sz="1800">
                <a:solidFill>
                  <a:srgbClr val="FF0000"/>
                </a:solidFill>
                <a:latin typeface="Arial" charset="0"/>
              </a:endParaRPr>
            </a:p>
          </p:txBody>
        </p:sp>
      </p:grpSp>
      <p:grpSp>
        <p:nvGrpSpPr>
          <p:cNvPr id="37897" name="Group 23"/>
          <p:cNvGrpSpPr>
            <a:grpSpLocks/>
          </p:cNvGrpSpPr>
          <p:nvPr/>
        </p:nvGrpSpPr>
        <p:grpSpPr bwMode="auto">
          <a:xfrm>
            <a:off x="756139" y="5661026"/>
            <a:ext cx="936381" cy="792163"/>
            <a:chOff x="703" y="1842"/>
            <a:chExt cx="590" cy="499"/>
          </a:xfrm>
        </p:grpSpPr>
        <p:sp>
          <p:nvSpPr>
            <p:cNvPr id="37939" name="Oval 24"/>
            <p:cNvSpPr>
              <a:spLocks noChangeArrowheads="1"/>
            </p:cNvSpPr>
            <p:nvPr/>
          </p:nvSpPr>
          <p:spPr bwMode="auto">
            <a:xfrm>
              <a:off x="703" y="1842"/>
              <a:ext cx="590" cy="49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37940" name="Text Box 25"/>
            <p:cNvSpPr txBox="1">
              <a:spLocks noChangeArrowheads="1"/>
            </p:cNvSpPr>
            <p:nvPr/>
          </p:nvSpPr>
          <p:spPr bwMode="auto">
            <a:xfrm>
              <a:off x="794" y="1887"/>
              <a:ext cx="4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latin typeface="Arial" charset="0"/>
                </a:rPr>
                <a:t>0011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37941" name="Text Box 26"/>
            <p:cNvSpPr txBox="1">
              <a:spLocks noChangeArrowheads="1"/>
            </p:cNvSpPr>
            <p:nvPr/>
          </p:nvSpPr>
          <p:spPr bwMode="auto">
            <a:xfrm>
              <a:off x="930" y="2069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solidFill>
                    <a:srgbClr val="FF0000"/>
                  </a:solidFill>
                  <a:latin typeface="Arial" charset="0"/>
                </a:rPr>
                <a:t>16</a:t>
              </a:r>
              <a:endParaRPr lang="en-US" altLang="en-US" sz="1800">
                <a:solidFill>
                  <a:srgbClr val="FF0000"/>
                </a:solidFill>
                <a:latin typeface="Arial" charset="0"/>
              </a:endParaRPr>
            </a:p>
          </p:txBody>
        </p:sp>
      </p:grpSp>
      <p:grpSp>
        <p:nvGrpSpPr>
          <p:cNvPr id="37898" name="Group 27"/>
          <p:cNvGrpSpPr>
            <a:grpSpLocks/>
          </p:cNvGrpSpPr>
          <p:nvPr/>
        </p:nvGrpSpPr>
        <p:grpSpPr bwMode="auto">
          <a:xfrm>
            <a:off x="826477" y="4652963"/>
            <a:ext cx="937846" cy="792162"/>
            <a:chOff x="703" y="1842"/>
            <a:chExt cx="590" cy="499"/>
          </a:xfrm>
        </p:grpSpPr>
        <p:sp>
          <p:nvSpPr>
            <p:cNvPr id="37936" name="Oval 28"/>
            <p:cNvSpPr>
              <a:spLocks noChangeArrowheads="1"/>
            </p:cNvSpPr>
            <p:nvPr/>
          </p:nvSpPr>
          <p:spPr bwMode="auto">
            <a:xfrm>
              <a:off x="703" y="1842"/>
              <a:ext cx="590" cy="49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37937" name="Text Box 29"/>
            <p:cNvSpPr txBox="1">
              <a:spLocks noChangeArrowheads="1"/>
            </p:cNvSpPr>
            <p:nvPr/>
          </p:nvSpPr>
          <p:spPr bwMode="auto">
            <a:xfrm>
              <a:off x="794" y="1887"/>
              <a:ext cx="4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latin typeface="Arial" charset="0"/>
                </a:rPr>
                <a:t>0010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37938" name="Text Box 30"/>
            <p:cNvSpPr txBox="1">
              <a:spLocks noChangeArrowheads="1"/>
            </p:cNvSpPr>
            <p:nvPr/>
          </p:nvSpPr>
          <p:spPr bwMode="auto">
            <a:xfrm>
              <a:off x="930" y="206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solidFill>
                    <a:srgbClr val="FF0000"/>
                  </a:solidFill>
                  <a:latin typeface="Arial" charset="0"/>
                </a:rPr>
                <a:t>9</a:t>
              </a:r>
              <a:endParaRPr lang="en-US" altLang="en-US" sz="1800">
                <a:solidFill>
                  <a:srgbClr val="FF0000"/>
                </a:solidFill>
                <a:latin typeface="Arial" charset="0"/>
              </a:endParaRPr>
            </a:p>
          </p:txBody>
        </p:sp>
      </p:grpSp>
      <p:grpSp>
        <p:nvGrpSpPr>
          <p:cNvPr id="37899" name="Group 31"/>
          <p:cNvGrpSpPr>
            <a:grpSpLocks/>
          </p:cNvGrpSpPr>
          <p:nvPr/>
        </p:nvGrpSpPr>
        <p:grpSpPr bwMode="auto">
          <a:xfrm>
            <a:off x="2842847" y="5661026"/>
            <a:ext cx="936381" cy="792163"/>
            <a:chOff x="703" y="1842"/>
            <a:chExt cx="590" cy="499"/>
          </a:xfrm>
        </p:grpSpPr>
        <p:sp>
          <p:nvSpPr>
            <p:cNvPr id="37933" name="Oval 32"/>
            <p:cNvSpPr>
              <a:spLocks noChangeArrowheads="1"/>
            </p:cNvSpPr>
            <p:nvPr/>
          </p:nvSpPr>
          <p:spPr bwMode="auto">
            <a:xfrm>
              <a:off x="703" y="1842"/>
              <a:ext cx="590" cy="499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37934" name="Text Box 33"/>
            <p:cNvSpPr txBox="1">
              <a:spLocks noChangeArrowheads="1"/>
            </p:cNvSpPr>
            <p:nvPr/>
          </p:nvSpPr>
          <p:spPr bwMode="auto">
            <a:xfrm>
              <a:off x="794" y="1887"/>
              <a:ext cx="41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latin typeface="Arial" charset="0"/>
                </a:rPr>
                <a:t>0111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37935" name="Text Box 34"/>
            <p:cNvSpPr txBox="1">
              <a:spLocks noChangeArrowheads="1"/>
            </p:cNvSpPr>
            <p:nvPr/>
          </p:nvSpPr>
          <p:spPr bwMode="auto">
            <a:xfrm>
              <a:off x="930" y="2069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solidFill>
                    <a:srgbClr val="FF0000"/>
                  </a:solidFill>
                  <a:latin typeface="Arial" charset="0"/>
                </a:rPr>
                <a:t>27</a:t>
              </a:r>
              <a:endParaRPr lang="en-US" altLang="en-US" sz="1800">
                <a:solidFill>
                  <a:srgbClr val="FF0000"/>
                </a:solidFill>
                <a:latin typeface="Arial" charset="0"/>
              </a:endParaRPr>
            </a:p>
          </p:txBody>
        </p:sp>
      </p:grpSp>
      <p:grpSp>
        <p:nvGrpSpPr>
          <p:cNvPr id="37900" name="Group 35"/>
          <p:cNvGrpSpPr>
            <a:grpSpLocks/>
          </p:cNvGrpSpPr>
          <p:nvPr/>
        </p:nvGrpSpPr>
        <p:grpSpPr bwMode="auto">
          <a:xfrm>
            <a:off x="2842847" y="3644901"/>
            <a:ext cx="936381" cy="792163"/>
            <a:chOff x="703" y="1842"/>
            <a:chExt cx="590" cy="499"/>
          </a:xfrm>
        </p:grpSpPr>
        <p:sp>
          <p:nvSpPr>
            <p:cNvPr id="37930" name="Oval 36"/>
            <p:cNvSpPr>
              <a:spLocks noChangeArrowheads="1"/>
            </p:cNvSpPr>
            <p:nvPr/>
          </p:nvSpPr>
          <p:spPr bwMode="auto">
            <a:xfrm>
              <a:off x="703" y="1842"/>
              <a:ext cx="590" cy="49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37931" name="Text Box 37"/>
            <p:cNvSpPr txBox="1">
              <a:spLocks noChangeArrowheads="1"/>
            </p:cNvSpPr>
            <p:nvPr/>
          </p:nvSpPr>
          <p:spPr bwMode="auto">
            <a:xfrm>
              <a:off x="794" y="1887"/>
              <a:ext cx="4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latin typeface="Arial" charset="0"/>
                </a:rPr>
                <a:t>0101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37932" name="Text Box 38"/>
            <p:cNvSpPr txBox="1">
              <a:spLocks noChangeArrowheads="1"/>
            </p:cNvSpPr>
            <p:nvPr/>
          </p:nvSpPr>
          <p:spPr bwMode="auto">
            <a:xfrm>
              <a:off x="930" y="2069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solidFill>
                    <a:srgbClr val="FF0000"/>
                  </a:solidFill>
                  <a:latin typeface="Arial" charset="0"/>
                </a:rPr>
                <a:t>18</a:t>
              </a:r>
              <a:endParaRPr lang="en-US" altLang="en-US" sz="1800">
                <a:solidFill>
                  <a:srgbClr val="FF0000"/>
                </a:solidFill>
                <a:latin typeface="Arial" charset="0"/>
              </a:endParaRPr>
            </a:p>
          </p:txBody>
        </p:sp>
      </p:grpSp>
      <p:grpSp>
        <p:nvGrpSpPr>
          <p:cNvPr id="37901" name="Group 39"/>
          <p:cNvGrpSpPr>
            <a:grpSpLocks/>
          </p:cNvGrpSpPr>
          <p:nvPr/>
        </p:nvGrpSpPr>
        <p:grpSpPr bwMode="auto">
          <a:xfrm>
            <a:off x="5004289" y="4652963"/>
            <a:ext cx="936380" cy="792162"/>
            <a:chOff x="703" y="1842"/>
            <a:chExt cx="590" cy="499"/>
          </a:xfrm>
        </p:grpSpPr>
        <p:sp>
          <p:nvSpPr>
            <p:cNvPr id="37927" name="Oval 40"/>
            <p:cNvSpPr>
              <a:spLocks noChangeArrowheads="1"/>
            </p:cNvSpPr>
            <p:nvPr/>
          </p:nvSpPr>
          <p:spPr bwMode="auto">
            <a:xfrm>
              <a:off x="703" y="1842"/>
              <a:ext cx="590" cy="49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37928" name="Text Box 41"/>
            <p:cNvSpPr txBox="1">
              <a:spLocks noChangeArrowheads="1"/>
            </p:cNvSpPr>
            <p:nvPr/>
          </p:nvSpPr>
          <p:spPr bwMode="auto">
            <a:xfrm>
              <a:off x="794" y="1887"/>
              <a:ext cx="4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latin typeface="Arial" charset="0"/>
                </a:rPr>
                <a:t>1010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37929" name="Text Box 42"/>
            <p:cNvSpPr txBox="1">
              <a:spLocks noChangeArrowheads="1"/>
            </p:cNvSpPr>
            <p:nvPr/>
          </p:nvSpPr>
          <p:spPr bwMode="auto">
            <a:xfrm>
              <a:off x="930" y="2069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solidFill>
                    <a:srgbClr val="FF0000"/>
                  </a:solidFill>
                  <a:latin typeface="Arial" charset="0"/>
                </a:rPr>
                <a:t>14</a:t>
              </a:r>
              <a:endParaRPr lang="en-US" altLang="en-US" sz="1800">
                <a:solidFill>
                  <a:srgbClr val="FF0000"/>
                </a:solidFill>
                <a:latin typeface="Arial" charset="0"/>
              </a:endParaRPr>
            </a:p>
          </p:txBody>
        </p:sp>
      </p:grpSp>
      <p:grpSp>
        <p:nvGrpSpPr>
          <p:cNvPr id="37902" name="Group 43"/>
          <p:cNvGrpSpPr>
            <a:grpSpLocks/>
          </p:cNvGrpSpPr>
          <p:nvPr/>
        </p:nvGrpSpPr>
        <p:grpSpPr bwMode="auto">
          <a:xfrm>
            <a:off x="5077558" y="5734051"/>
            <a:ext cx="936380" cy="792163"/>
            <a:chOff x="703" y="1842"/>
            <a:chExt cx="590" cy="499"/>
          </a:xfrm>
        </p:grpSpPr>
        <p:sp>
          <p:nvSpPr>
            <p:cNvPr id="37924" name="Oval 44"/>
            <p:cNvSpPr>
              <a:spLocks noChangeArrowheads="1"/>
            </p:cNvSpPr>
            <p:nvPr/>
          </p:nvSpPr>
          <p:spPr bwMode="auto">
            <a:xfrm>
              <a:off x="703" y="1842"/>
              <a:ext cx="590" cy="49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37925" name="Text Box 45"/>
            <p:cNvSpPr txBox="1">
              <a:spLocks noChangeArrowheads="1"/>
            </p:cNvSpPr>
            <p:nvPr/>
          </p:nvSpPr>
          <p:spPr bwMode="auto">
            <a:xfrm>
              <a:off x="794" y="1887"/>
              <a:ext cx="4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latin typeface="Arial" charset="0"/>
                </a:rPr>
                <a:t>1011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37926" name="Text Box 46"/>
            <p:cNvSpPr txBox="1">
              <a:spLocks noChangeArrowheads="1"/>
            </p:cNvSpPr>
            <p:nvPr/>
          </p:nvSpPr>
          <p:spPr bwMode="auto">
            <a:xfrm>
              <a:off x="930" y="2069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solidFill>
                    <a:srgbClr val="FF0000"/>
                  </a:solidFill>
                  <a:latin typeface="Arial" charset="0"/>
                </a:rPr>
                <a:t>21</a:t>
              </a:r>
              <a:endParaRPr lang="en-US" altLang="en-US" sz="1800">
                <a:solidFill>
                  <a:srgbClr val="FF0000"/>
                </a:solidFill>
                <a:latin typeface="Arial" charset="0"/>
              </a:endParaRPr>
            </a:p>
          </p:txBody>
        </p:sp>
      </p:grpSp>
      <p:grpSp>
        <p:nvGrpSpPr>
          <p:cNvPr id="37903" name="Group 47"/>
          <p:cNvGrpSpPr>
            <a:grpSpLocks/>
          </p:cNvGrpSpPr>
          <p:nvPr/>
        </p:nvGrpSpPr>
        <p:grpSpPr bwMode="auto">
          <a:xfrm>
            <a:off x="7092462" y="5734051"/>
            <a:ext cx="937846" cy="792163"/>
            <a:chOff x="703" y="1842"/>
            <a:chExt cx="590" cy="499"/>
          </a:xfrm>
        </p:grpSpPr>
        <p:sp>
          <p:nvSpPr>
            <p:cNvPr id="37921" name="Oval 48"/>
            <p:cNvSpPr>
              <a:spLocks noChangeArrowheads="1"/>
            </p:cNvSpPr>
            <p:nvPr/>
          </p:nvSpPr>
          <p:spPr bwMode="auto">
            <a:xfrm>
              <a:off x="703" y="1842"/>
              <a:ext cx="590" cy="499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37922" name="Text Box 49"/>
            <p:cNvSpPr txBox="1">
              <a:spLocks noChangeArrowheads="1"/>
            </p:cNvSpPr>
            <p:nvPr/>
          </p:nvSpPr>
          <p:spPr bwMode="auto">
            <a:xfrm>
              <a:off x="794" y="1887"/>
              <a:ext cx="40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latin typeface="Arial" charset="0"/>
                </a:rPr>
                <a:t>1111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37923" name="Text Box 50"/>
            <p:cNvSpPr txBox="1">
              <a:spLocks noChangeArrowheads="1"/>
            </p:cNvSpPr>
            <p:nvPr/>
          </p:nvSpPr>
          <p:spPr bwMode="auto">
            <a:xfrm>
              <a:off x="930" y="2069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solidFill>
                    <a:srgbClr val="FF0000"/>
                  </a:solidFill>
                  <a:latin typeface="Arial" charset="0"/>
                </a:rPr>
                <a:t>32</a:t>
              </a:r>
              <a:endParaRPr lang="en-US" altLang="en-US" sz="1800">
                <a:solidFill>
                  <a:srgbClr val="FF0000"/>
                </a:solidFill>
                <a:latin typeface="Arial" charset="0"/>
              </a:endParaRPr>
            </a:p>
          </p:txBody>
        </p:sp>
      </p:grpSp>
      <p:grpSp>
        <p:nvGrpSpPr>
          <p:cNvPr id="37904" name="Group 51"/>
          <p:cNvGrpSpPr>
            <a:grpSpLocks/>
          </p:cNvGrpSpPr>
          <p:nvPr/>
        </p:nvGrpSpPr>
        <p:grpSpPr bwMode="auto">
          <a:xfrm>
            <a:off x="5004289" y="3573463"/>
            <a:ext cx="936380" cy="792162"/>
            <a:chOff x="703" y="1842"/>
            <a:chExt cx="590" cy="499"/>
          </a:xfrm>
        </p:grpSpPr>
        <p:sp>
          <p:nvSpPr>
            <p:cNvPr id="37918" name="Oval 52"/>
            <p:cNvSpPr>
              <a:spLocks noChangeArrowheads="1"/>
            </p:cNvSpPr>
            <p:nvPr/>
          </p:nvSpPr>
          <p:spPr bwMode="auto">
            <a:xfrm>
              <a:off x="703" y="1842"/>
              <a:ext cx="590" cy="49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37919" name="Text Box 53"/>
            <p:cNvSpPr txBox="1">
              <a:spLocks noChangeArrowheads="1"/>
            </p:cNvSpPr>
            <p:nvPr/>
          </p:nvSpPr>
          <p:spPr bwMode="auto">
            <a:xfrm>
              <a:off x="794" y="1887"/>
              <a:ext cx="4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latin typeface="Arial" charset="0"/>
                </a:rPr>
                <a:t>1001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37920" name="Text Box 54"/>
            <p:cNvSpPr txBox="1">
              <a:spLocks noChangeArrowheads="1"/>
            </p:cNvSpPr>
            <p:nvPr/>
          </p:nvSpPr>
          <p:spPr bwMode="auto">
            <a:xfrm>
              <a:off x="930" y="2069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solidFill>
                    <a:srgbClr val="FF0000"/>
                  </a:solidFill>
                  <a:latin typeface="Arial" charset="0"/>
                </a:rPr>
                <a:t>12</a:t>
              </a:r>
              <a:endParaRPr lang="en-US" altLang="en-US" sz="1800">
                <a:solidFill>
                  <a:srgbClr val="FF0000"/>
                </a:solidFill>
                <a:latin typeface="Arial" charset="0"/>
              </a:endParaRPr>
            </a:p>
          </p:txBody>
        </p:sp>
      </p:grpSp>
      <p:grpSp>
        <p:nvGrpSpPr>
          <p:cNvPr id="37905" name="Group 55"/>
          <p:cNvGrpSpPr>
            <a:grpSpLocks/>
          </p:cNvGrpSpPr>
          <p:nvPr/>
        </p:nvGrpSpPr>
        <p:grpSpPr bwMode="auto">
          <a:xfrm>
            <a:off x="7092462" y="4581526"/>
            <a:ext cx="937846" cy="792163"/>
            <a:chOff x="703" y="1842"/>
            <a:chExt cx="590" cy="499"/>
          </a:xfrm>
        </p:grpSpPr>
        <p:sp>
          <p:nvSpPr>
            <p:cNvPr id="37915" name="Oval 56"/>
            <p:cNvSpPr>
              <a:spLocks noChangeArrowheads="1"/>
            </p:cNvSpPr>
            <p:nvPr/>
          </p:nvSpPr>
          <p:spPr bwMode="auto">
            <a:xfrm>
              <a:off x="703" y="1842"/>
              <a:ext cx="590" cy="499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37916" name="Text Box 57"/>
            <p:cNvSpPr txBox="1">
              <a:spLocks noChangeArrowheads="1"/>
            </p:cNvSpPr>
            <p:nvPr/>
          </p:nvSpPr>
          <p:spPr bwMode="auto">
            <a:xfrm>
              <a:off x="794" y="1887"/>
              <a:ext cx="417" cy="233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latin typeface="Arial" charset="0"/>
                </a:rPr>
                <a:t>1110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37917" name="Text Box 58"/>
            <p:cNvSpPr txBox="1">
              <a:spLocks noChangeArrowheads="1"/>
            </p:cNvSpPr>
            <p:nvPr/>
          </p:nvSpPr>
          <p:spPr bwMode="auto">
            <a:xfrm>
              <a:off x="930" y="2069"/>
              <a:ext cx="276" cy="231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solidFill>
                    <a:srgbClr val="FF0000"/>
                  </a:solidFill>
                  <a:latin typeface="Arial" charset="0"/>
                </a:rPr>
                <a:t>25</a:t>
              </a:r>
              <a:endParaRPr lang="en-US" altLang="en-US" sz="1800">
                <a:solidFill>
                  <a:srgbClr val="FF0000"/>
                </a:solidFill>
                <a:latin typeface="Arial" charset="0"/>
              </a:endParaRPr>
            </a:p>
          </p:txBody>
        </p:sp>
      </p:grpSp>
      <p:grpSp>
        <p:nvGrpSpPr>
          <p:cNvPr id="37906" name="Group 59"/>
          <p:cNvGrpSpPr>
            <a:grpSpLocks/>
          </p:cNvGrpSpPr>
          <p:nvPr/>
        </p:nvGrpSpPr>
        <p:grpSpPr bwMode="auto">
          <a:xfrm>
            <a:off x="7092462" y="3573463"/>
            <a:ext cx="937846" cy="792162"/>
            <a:chOff x="703" y="1842"/>
            <a:chExt cx="590" cy="499"/>
          </a:xfrm>
        </p:grpSpPr>
        <p:sp>
          <p:nvSpPr>
            <p:cNvPr id="37912" name="Oval 60"/>
            <p:cNvSpPr>
              <a:spLocks noChangeArrowheads="1"/>
            </p:cNvSpPr>
            <p:nvPr/>
          </p:nvSpPr>
          <p:spPr bwMode="auto">
            <a:xfrm>
              <a:off x="703" y="1842"/>
              <a:ext cx="590" cy="499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37913" name="Text Box 61"/>
            <p:cNvSpPr txBox="1">
              <a:spLocks noChangeArrowheads="1"/>
            </p:cNvSpPr>
            <p:nvPr/>
          </p:nvSpPr>
          <p:spPr bwMode="auto">
            <a:xfrm>
              <a:off x="794" y="1887"/>
              <a:ext cx="436" cy="231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latin typeface="Arial" charset="0"/>
                </a:rPr>
                <a:t>1101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37914" name="Text Box 62"/>
            <p:cNvSpPr txBox="1">
              <a:spLocks noChangeArrowheads="1"/>
            </p:cNvSpPr>
            <p:nvPr/>
          </p:nvSpPr>
          <p:spPr bwMode="auto">
            <a:xfrm>
              <a:off x="930" y="2069"/>
              <a:ext cx="276" cy="231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solidFill>
                    <a:srgbClr val="FF0000"/>
                  </a:solidFill>
                  <a:latin typeface="Arial" charset="0"/>
                </a:rPr>
                <a:t>23</a:t>
              </a:r>
              <a:endParaRPr lang="en-US" altLang="en-US" sz="1800">
                <a:solidFill>
                  <a:srgbClr val="FF0000"/>
                </a:solidFill>
                <a:latin typeface="Arial" charset="0"/>
              </a:endParaRPr>
            </a:p>
          </p:txBody>
        </p:sp>
      </p:grpSp>
      <p:grpSp>
        <p:nvGrpSpPr>
          <p:cNvPr id="37907" name="Group 63"/>
          <p:cNvGrpSpPr>
            <a:grpSpLocks/>
          </p:cNvGrpSpPr>
          <p:nvPr/>
        </p:nvGrpSpPr>
        <p:grpSpPr bwMode="auto">
          <a:xfrm>
            <a:off x="2842847" y="4652963"/>
            <a:ext cx="936381" cy="792162"/>
            <a:chOff x="703" y="1842"/>
            <a:chExt cx="590" cy="499"/>
          </a:xfrm>
        </p:grpSpPr>
        <p:sp>
          <p:nvSpPr>
            <p:cNvPr id="37909" name="Oval 64"/>
            <p:cNvSpPr>
              <a:spLocks noChangeArrowheads="1"/>
            </p:cNvSpPr>
            <p:nvPr/>
          </p:nvSpPr>
          <p:spPr bwMode="auto">
            <a:xfrm>
              <a:off x="703" y="1842"/>
              <a:ext cx="590" cy="49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37910" name="Text Box 65"/>
            <p:cNvSpPr txBox="1">
              <a:spLocks noChangeArrowheads="1"/>
            </p:cNvSpPr>
            <p:nvPr/>
          </p:nvSpPr>
          <p:spPr bwMode="auto">
            <a:xfrm>
              <a:off x="794" y="1887"/>
              <a:ext cx="4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latin typeface="Arial" charset="0"/>
                </a:rPr>
                <a:t>0110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37911" name="Text Box 66"/>
            <p:cNvSpPr txBox="1">
              <a:spLocks noChangeArrowheads="1"/>
            </p:cNvSpPr>
            <p:nvPr/>
          </p:nvSpPr>
          <p:spPr bwMode="auto">
            <a:xfrm>
              <a:off x="930" y="2069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solidFill>
                    <a:srgbClr val="FF0000"/>
                  </a:solidFill>
                  <a:latin typeface="Arial" charset="0"/>
                </a:rPr>
                <a:t>20</a:t>
              </a:r>
              <a:endParaRPr lang="en-US" altLang="en-US" sz="1800">
                <a:solidFill>
                  <a:srgbClr val="FF0000"/>
                </a:solidFill>
                <a:latin typeface="Arial" charset="0"/>
              </a:endParaRPr>
            </a:p>
          </p:txBody>
        </p:sp>
      </p:grpSp>
      <p:sp>
        <p:nvSpPr>
          <p:cNvPr id="37908" name="Text Box 67"/>
          <p:cNvSpPr txBox="1">
            <a:spLocks noChangeArrowheads="1"/>
          </p:cNvSpPr>
          <p:nvPr/>
        </p:nvSpPr>
        <p:spPr bwMode="auto">
          <a:xfrm>
            <a:off x="6731977" y="1484313"/>
            <a:ext cx="18727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en-US" sz="1800">
                <a:solidFill>
                  <a:schemeClr val="hlink"/>
                </a:solidFill>
                <a:latin typeface="Arial" charset="0"/>
              </a:rPr>
              <a:t>Infeasible</a:t>
            </a:r>
            <a:endParaRPr lang="en-US" altLang="en-US" sz="180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1C1A-6A29-4E89-9020-B7BDD782F81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94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pPr eaLnBrk="1" hangingPunct="1"/>
            <a:r>
              <a:rPr lang="nb-NO" altLang="en-US" dirty="0"/>
              <a:t>Add - Neighborhood</a:t>
            </a:r>
            <a:endParaRPr lang="en-US" altLang="en-US" dirty="0"/>
          </a:p>
        </p:txBody>
      </p:sp>
      <p:grpSp>
        <p:nvGrpSpPr>
          <p:cNvPr id="38916" name="Group 3"/>
          <p:cNvGrpSpPr>
            <a:grpSpLocks/>
          </p:cNvGrpSpPr>
          <p:nvPr/>
        </p:nvGrpSpPr>
        <p:grpSpPr bwMode="auto">
          <a:xfrm>
            <a:off x="899747" y="2420938"/>
            <a:ext cx="936381" cy="792162"/>
            <a:chOff x="703" y="1842"/>
            <a:chExt cx="590" cy="499"/>
          </a:xfrm>
        </p:grpSpPr>
        <p:sp>
          <p:nvSpPr>
            <p:cNvPr id="38987" name="Oval 4"/>
            <p:cNvSpPr>
              <a:spLocks noChangeArrowheads="1"/>
            </p:cNvSpPr>
            <p:nvPr/>
          </p:nvSpPr>
          <p:spPr bwMode="auto">
            <a:xfrm>
              <a:off x="703" y="1842"/>
              <a:ext cx="590" cy="49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38988" name="Text Box 5"/>
            <p:cNvSpPr txBox="1">
              <a:spLocks noChangeArrowheads="1"/>
            </p:cNvSpPr>
            <p:nvPr/>
          </p:nvSpPr>
          <p:spPr bwMode="auto">
            <a:xfrm>
              <a:off x="794" y="1887"/>
              <a:ext cx="4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latin typeface="Arial" charset="0"/>
                </a:rPr>
                <a:t>0000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38989" name="Text Box 6"/>
            <p:cNvSpPr txBox="1">
              <a:spLocks noChangeArrowheads="1"/>
            </p:cNvSpPr>
            <p:nvPr/>
          </p:nvSpPr>
          <p:spPr bwMode="auto">
            <a:xfrm>
              <a:off x="930" y="206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solidFill>
                    <a:srgbClr val="FF0000"/>
                  </a:solidFill>
                  <a:latin typeface="Arial" charset="0"/>
                </a:rPr>
                <a:t>0</a:t>
              </a:r>
              <a:endParaRPr lang="en-US" altLang="en-US" sz="1800">
                <a:solidFill>
                  <a:srgbClr val="FF0000"/>
                </a:solidFill>
                <a:latin typeface="Arial" charset="0"/>
              </a:endParaRPr>
            </a:p>
          </p:txBody>
        </p:sp>
      </p:grpSp>
      <p:grpSp>
        <p:nvGrpSpPr>
          <p:cNvPr id="38917" name="Group 7"/>
          <p:cNvGrpSpPr>
            <a:grpSpLocks/>
          </p:cNvGrpSpPr>
          <p:nvPr/>
        </p:nvGrpSpPr>
        <p:grpSpPr bwMode="auto">
          <a:xfrm>
            <a:off x="826477" y="3644901"/>
            <a:ext cx="937846" cy="792163"/>
            <a:chOff x="703" y="1842"/>
            <a:chExt cx="590" cy="499"/>
          </a:xfrm>
        </p:grpSpPr>
        <p:sp>
          <p:nvSpPr>
            <p:cNvPr id="38984" name="Oval 8"/>
            <p:cNvSpPr>
              <a:spLocks noChangeArrowheads="1"/>
            </p:cNvSpPr>
            <p:nvPr/>
          </p:nvSpPr>
          <p:spPr bwMode="auto">
            <a:xfrm>
              <a:off x="703" y="1842"/>
              <a:ext cx="590" cy="49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38985" name="Text Box 9"/>
            <p:cNvSpPr txBox="1">
              <a:spLocks noChangeArrowheads="1"/>
            </p:cNvSpPr>
            <p:nvPr/>
          </p:nvSpPr>
          <p:spPr bwMode="auto">
            <a:xfrm>
              <a:off x="794" y="1887"/>
              <a:ext cx="4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latin typeface="Arial" charset="0"/>
                </a:rPr>
                <a:t>0001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38986" name="Text Box 10"/>
            <p:cNvSpPr txBox="1">
              <a:spLocks noChangeArrowheads="1"/>
            </p:cNvSpPr>
            <p:nvPr/>
          </p:nvSpPr>
          <p:spPr bwMode="auto">
            <a:xfrm>
              <a:off x="930" y="206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solidFill>
                    <a:srgbClr val="FF0000"/>
                  </a:solidFill>
                  <a:latin typeface="Arial" charset="0"/>
                </a:rPr>
                <a:t>7</a:t>
              </a:r>
              <a:endParaRPr lang="en-US" altLang="en-US" sz="1800">
                <a:solidFill>
                  <a:srgbClr val="FF0000"/>
                </a:solidFill>
                <a:latin typeface="Arial" charset="0"/>
              </a:endParaRPr>
            </a:p>
          </p:txBody>
        </p:sp>
      </p:grpSp>
      <p:grpSp>
        <p:nvGrpSpPr>
          <p:cNvPr id="38918" name="Group 11"/>
          <p:cNvGrpSpPr>
            <a:grpSpLocks/>
          </p:cNvGrpSpPr>
          <p:nvPr/>
        </p:nvGrpSpPr>
        <p:grpSpPr bwMode="auto">
          <a:xfrm>
            <a:off x="6948854" y="2492376"/>
            <a:ext cx="936381" cy="792163"/>
            <a:chOff x="703" y="1842"/>
            <a:chExt cx="590" cy="499"/>
          </a:xfrm>
        </p:grpSpPr>
        <p:sp>
          <p:nvSpPr>
            <p:cNvPr id="38981" name="Oval 12"/>
            <p:cNvSpPr>
              <a:spLocks noChangeArrowheads="1"/>
            </p:cNvSpPr>
            <p:nvPr/>
          </p:nvSpPr>
          <p:spPr bwMode="auto">
            <a:xfrm>
              <a:off x="703" y="1842"/>
              <a:ext cx="590" cy="499"/>
            </a:xfrm>
            <a:prstGeom prst="ellipse">
              <a:avLst/>
            </a:prstGeom>
            <a:solidFill>
              <a:srgbClr val="BFBCE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38982" name="Text Box 13"/>
            <p:cNvSpPr txBox="1">
              <a:spLocks noChangeArrowheads="1"/>
            </p:cNvSpPr>
            <p:nvPr/>
          </p:nvSpPr>
          <p:spPr bwMode="auto">
            <a:xfrm>
              <a:off x="794" y="1887"/>
              <a:ext cx="436" cy="231"/>
            </a:xfrm>
            <a:prstGeom prst="rect">
              <a:avLst/>
            </a:prstGeom>
            <a:solidFill>
              <a:srgbClr val="BFBC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latin typeface="Arial" charset="0"/>
                </a:rPr>
                <a:t>1100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38983" name="Text Box 14"/>
            <p:cNvSpPr txBox="1">
              <a:spLocks noChangeArrowheads="1"/>
            </p:cNvSpPr>
            <p:nvPr/>
          </p:nvSpPr>
          <p:spPr bwMode="auto">
            <a:xfrm>
              <a:off x="930" y="2069"/>
              <a:ext cx="276" cy="231"/>
            </a:xfrm>
            <a:prstGeom prst="rect">
              <a:avLst/>
            </a:prstGeom>
            <a:solidFill>
              <a:srgbClr val="BFBC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solidFill>
                    <a:srgbClr val="FF0000"/>
                  </a:solidFill>
                  <a:latin typeface="Arial" charset="0"/>
                </a:rPr>
                <a:t>16</a:t>
              </a:r>
              <a:endParaRPr lang="en-US" altLang="en-US" sz="1800">
                <a:solidFill>
                  <a:srgbClr val="FF0000"/>
                </a:solidFill>
                <a:latin typeface="Arial" charset="0"/>
              </a:endParaRPr>
            </a:p>
          </p:txBody>
        </p:sp>
      </p:grpSp>
      <p:grpSp>
        <p:nvGrpSpPr>
          <p:cNvPr id="38919" name="Group 15"/>
          <p:cNvGrpSpPr>
            <a:grpSpLocks/>
          </p:cNvGrpSpPr>
          <p:nvPr/>
        </p:nvGrpSpPr>
        <p:grpSpPr bwMode="auto">
          <a:xfrm>
            <a:off x="4932485" y="2492376"/>
            <a:ext cx="936381" cy="792163"/>
            <a:chOff x="703" y="1842"/>
            <a:chExt cx="590" cy="499"/>
          </a:xfrm>
        </p:grpSpPr>
        <p:sp>
          <p:nvSpPr>
            <p:cNvPr id="38978" name="Oval 16"/>
            <p:cNvSpPr>
              <a:spLocks noChangeArrowheads="1"/>
            </p:cNvSpPr>
            <p:nvPr/>
          </p:nvSpPr>
          <p:spPr bwMode="auto">
            <a:xfrm>
              <a:off x="703" y="1842"/>
              <a:ext cx="590" cy="49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38979" name="Text Box 17"/>
            <p:cNvSpPr txBox="1">
              <a:spLocks noChangeArrowheads="1"/>
            </p:cNvSpPr>
            <p:nvPr/>
          </p:nvSpPr>
          <p:spPr bwMode="auto">
            <a:xfrm>
              <a:off x="794" y="1887"/>
              <a:ext cx="4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latin typeface="Arial" charset="0"/>
                </a:rPr>
                <a:t>1000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38980" name="Text Box 18"/>
            <p:cNvSpPr txBox="1">
              <a:spLocks noChangeArrowheads="1"/>
            </p:cNvSpPr>
            <p:nvPr/>
          </p:nvSpPr>
          <p:spPr bwMode="auto">
            <a:xfrm>
              <a:off x="930" y="206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solidFill>
                    <a:srgbClr val="FF0000"/>
                  </a:solidFill>
                  <a:latin typeface="Arial" charset="0"/>
                </a:rPr>
                <a:t>5</a:t>
              </a:r>
              <a:endParaRPr lang="en-US" altLang="en-US" sz="1800">
                <a:solidFill>
                  <a:srgbClr val="FF0000"/>
                </a:solidFill>
                <a:latin typeface="Arial" charset="0"/>
              </a:endParaRPr>
            </a:p>
          </p:txBody>
        </p:sp>
      </p:grpSp>
      <p:grpSp>
        <p:nvGrpSpPr>
          <p:cNvPr id="38920" name="Group 19"/>
          <p:cNvGrpSpPr>
            <a:grpSpLocks/>
          </p:cNvGrpSpPr>
          <p:nvPr/>
        </p:nvGrpSpPr>
        <p:grpSpPr bwMode="auto">
          <a:xfrm>
            <a:off x="2916116" y="2420938"/>
            <a:ext cx="936381" cy="792162"/>
            <a:chOff x="703" y="1842"/>
            <a:chExt cx="590" cy="499"/>
          </a:xfrm>
        </p:grpSpPr>
        <p:sp>
          <p:nvSpPr>
            <p:cNvPr id="38975" name="Oval 20"/>
            <p:cNvSpPr>
              <a:spLocks noChangeArrowheads="1"/>
            </p:cNvSpPr>
            <p:nvPr/>
          </p:nvSpPr>
          <p:spPr bwMode="auto">
            <a:xfrm>
              <a:off x="703" y="1842"/>
              <a:ext cx="590" cy="499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38976" name="Text Box 21"/>
            <p:cNvSpPr txBox="1">
              <a:spLocks noChangeArrowheads="1"/>
            </p:cNvSpPr>
            <p:nvPr/>
          </p:nvSpPr>
          <p:spPr bwMode="auto">
            <a:xfrm>
              <a:off x="794" y="1887"/>
              <a:ext cx="436" cy="231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latin typeface="Arial" charset="0"/>
                </a:rPr>
                <a:t>0100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38977" name="Text Box 22"/>
            <p:cNvSpPr txBox="1">
              <a:spLocks noChangeArrowheads="1"/>
            </p:cNvSpPr>
            <p:nvPr/>
          </p:nvSpPr>
          <p:spPr bwMode="auto">
            <a:xfrm>
              <a:off x="930" y="2069"/>
              <a:ext cx="276" cy="231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solidFill>
                    <a:srgbClr val="FF0000"/>
                  </a:solidFill>
                  <a:latin typeface="Arial" charset="0"/>
                </a:rPr>
                <a:t>11</a:t>
              </a:r>
              <a:endParaRPr lang="en-US" altLang="en-US" sz="1800">
                <a:solidFill>
                  <a:srgbClr val="FF0000"/>
                </a:solidFill>
                <a:latin typeface="Arial" charset="0"/>
              </a:endParaRPr>
            </a:p>
          </p:txBody>
        </p:sp>
      </p:grpSp>
      <p:grpSp>
        <p:nvGrpSpPr>
          <p:cNvPr id="38921" name="Group 23"/>
          <p:cNvGrpSpPr>
            <a:grpSpLocks/>
          </p:cNvGrpSpPr>
          <p:nvPr/>
        </p:nvGrpSpPr>
        <p:grpSpPr bwMode="auto">
          <a:xfrm>
            <a:off x="756139" y="5661026"/>
            <a:ext cx="936381" cy="792163"/>
            <a:chOff x="703" y="1842"/>
            <a:chExt cx="590" cy="499"/>
          </a:xfrm>
        </p:grpSpPr>
        <p:sp>
          <p:nvSpPr>
            <p:cNvPr id="38972" name="Oval 24"/>
            <p:cNvSpPr>
              <a:spLocks noChangeArrowheads="1"/>
            </p:cNvSpPr>
            <p:nvPr/>
          </p:nvSpPr>
          <p:spPr bwMode="auto">
            <a:xfrm>
              <a:off x="703" y="1842"/>
              <a:ext cx="590" cy="49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38973" name="Text Box 25"/>
            <p:cNvSpPr txBox="1">
              <a:spLocks noChangeArrowheads="1"/>
            </p:cNvSpPr>
            <p:nvPr/>
          </p:nvSpPr>
          <p:spPr bwMode="auto">
            <a:xfrm>
              <a:off x="794" y="1887"/>
              <a:ext cx="4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latin typeface="Arial" charset="0"/>
                </a:rPr>
                <a:t>0011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38974" name="Text Box 26"/>
            <p:cNvSpPr txBox="1">
              <a:spLocks noChangeArrowheads="1"/>
            </p:cNvSpPr>
            <p:nvPr/>
          </p:nvSpPr>
          <p:spPr bwMode="auto">
            <a:xfrm>
              <a:off x="930" y="2069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solidFill>
                    <a:srgbClr val="FF0000"/>
                  </a:solidFill>
                  <a:latin typeface="Arial" charset="0"/>
                </a:rPr>
                <a:t>16</a:t>
              </a:r>
              <a:endParaRPr lang="en-US" altLang="en-US" sz="1800">
                <a:solidFill>
                  <a:srgbClr val="FF0000"/>
                </a:solidFill>
                <a:latin typeface="Arial" charset="0"/>
              </a:endParaRPr>
            </a:p>
          </p:txBody>
        </p:sp>
      </p:grpSp>
      <p:grpSp>
        <p:nvGrpSpPr>
          <p:cNvPr id="38922" name="Group 27"/>
          <p:cNvGrpSpPr>
            <a:grpSpLocks/>
          </p:cNvGrpSpPr>
          <p:nvPr/>
        </p:nvGrpSpPr>
        <p:grpSpPr bwMode="auto">
          <a:xfrm>
            <a:off x="826477" y="4652963"/>
            <a:ext cx="937846" cy="792162"/>
            <a:chOff x="703" y="1842"/>
            <a:chExt cx="590" cy="499"/>
          </a:xfrm>
        </p:grpSpPr>
        <p:sp>
          <p:nvSpPr>
            <p:cNvPr id="38969" name="Oval 28"/>
            <p:cNvSpPr>
              <a:spLocks noChangeArrowheads="1"/>
            </p:cNvSpPr>
            <p:nvPr/>
          </p:nvSpPr>
          <p:spPr bwMode="auto">
            <a:xfrm>
              <a:off x="703" y="1842"/>
              <a:ext cx="590" cy="49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38970" name="Text Box 29"/>
            <p:cNvSpPr txBox="1">
              <a:spLocks noChangeArrowheads="1"/>
            </p:cNvSpPr>
            <p:nvPr/>
          </p:nvSpPr>
          <p:spPr bwMode="auto">
            <a:xfrm>
              <a:off x="794" y="1887"/>
              <a:ext cx="4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latin typeface="Arial" charset="0"/>
                </a:rPr>
                <a:t>0010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38971" name="Text Box 30"/>
            <p:cNvSpPr txBox="1">
              <a:spLocks noChangeArrowheads="1"/>
            </p:cNvSpPr>
            <p:nvPr/>
          </p:nvSpPr>
          <p:spPr bwMode="auto">
            <a:xfrm>
              <a:off x="930" y="206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solidFill>
                    <a:srgbClr val="FF0000"/>
                  </a:solidFill>
                  <a:latin typeface="Arial" charset="0"/>
                </a:rPr>
                <a:t>9</a:t>
              </a:r>
              <a:endParaRPr lang="en-US" altLang="en-US" sz="1800">
                <a:solidFill>
                  <a:srgbClr val="FF0000"/>
                </a:solidFill>
                <a:latin typeface="Arial" charset="0"/>
              </a:endParaRPr>
            </a:p>
          </p:txBody>
        </p:sp>
      </p:grpSp>
      <p:grpSp>
        <p:nvGrpSpPr>
          <p:cNvPr id="38923" name="Group 31"/>
          <p:cNvGrpSpPr>
            <a:grpSpLocks/>
          </p:cNvGrpSpPr>
          <p:nvPr/>
        </p:nvGrpSpPr>
        <p:grpSpPr bwMode="auto">
          <a:xfrm>
            <a:off x="2842847" y="5661026"/>
            <a:ext cx="936381" cy="792163"/>
            <a:chOff x="703" y="1842"/>
            <a:chExt cx="590" cy="499"/>
          </a:xfrm>
        </p:grpSpPr>
        <p:sp>
          <p:nvSpPr>
            <p:cNvPr id="38966" name="Oval 32"/>
            <p:cNvSpPr>
              <a:spLocks noChangeArrowheads="1"/>
            </p:cNvSpPr>
            <p:nvPr/>
          </p:nvSpPr>
          <p:spPr bwMode="auto">
            <a:xfrm>
              <a:off x="703" y="1842"/>
              <a:ext cx="590" cy="499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38967" name="Text Box 33"/>
            <p:cNvSpPr txBox="1">
              <a:spLocks noChangeArrowheads="1"/>
            </p:cNvSpPr>
            <p:nvPr/>
          </p:nvSpPr>
          <p:spPr bwMode="auto">
            <a:xfrm>
              <a:off x="794" y="1887"/>
              <a:ext cx="41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latin typeface="Arial" charset="0"/>
                </a:rPr>
                <a:t>0111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38968" name="Text Box 34"/>
            <p:cNvSpPr txBox="1">
              <a:spLocks noChangeArrowheads="1"/>
            </p:cNvSpPr>
            <p:nvPr/>
          </p:nvSpPr>
          <p:spPr bwMode="auto">
            <a:xfrm>
              <a:off x="930" y="2069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solidFill>
                    <a:srgbClr val="FF0000"/>
                  </a:solidFill>
                  <a:latin typeface="Arial" charset="0"/>
                </a:rPr>
                <a:t>27</a:t>
              </a:r>
              <a:endParaRPr lang="en-US" altLang="en-US" sz="1800">
                <a:solidFill>
                  <a:srgbClr val="FF0000"/>
                </a:solidFill>
                <a:latin typeface="Arial" charset="0"/>
              </a:endParaRPr>
            </a:p>
          </p:txBody>
        </p:sp>
      </p:grpSp>
      <p:grpSp>
        <p:nvGrpSpPr>
          <p:cNvPr id="38924" name="Group 35"/>
          <p:cNvGrpSpPr>
            <a:grpSpLocks/>
          </p:cNvGrpSpPr>
          <p:nvPr/>
        </p:nvGrpSpPr>
        <p:grpSpPr bwMode="auto">
          <a:xfrm>
            <a:off x="2842847" y="3644901"/>
            <a:ext cx="936381" cy="792163"/>
            <a:chOff x="703" y="1842"/>
            <a:chExt cx="590" cy="499"/>
          </a:xfrm>
        </p:grpSpPr>
        <p:sp>
          <p:nvSpPr>
            <p:cNvPr id="38963" name="Oval 36"/>
            <p:cNvSpPr>
              <a:spLocks noChangeArrowheads="1"/>
            </p:cNvSpPr>
            <p:nvPr/>
          </p:nvSpPr>
          <p:spPr bwMode="auto">
            <a:xfrm>
              <a:off x="703" y="1842"/>
              <a:ext cx="590" cy="499"/>
            </a:xfrm>
            <a:prstGeom prst="ellipse">
              <a:avLst/>
            </a:prstGeom>
            <a:solidFill>
              <a:srgbClr val="BFBCE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38964" name="Text Box 37"/>
            <p:cNvSpPr txBox="1">
              <a:spLocks noChangeArrowheads="1"/>
            </p:cNvSpPr>
            <p:nvPr/>
          </p:nvSpPr>
          <p:spPr bwMode="auto">
            <a:xfrm>
              <a:off x="794" y="1887"/>
              <a:ext cx="436" cy="231"/>
            </a:xfrm>
            <a:prstGeom prst="rect">
              <a:avLst/>
            </a:prstGeom>
            <a:solidFill>
              <a:srgbClr val="BFBC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latin typeface="Arial" charset="0"/>
                </a:rPr>
                <a:t>0101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38965" name="Text Box 38"/>
            <p:cNvSpPr txBox="1">
              <a:spLocks noChangeArrowheads="1"/>
            </p:cNvSpPr>
            <p:nvPr/>
          </p:nvSpPr>
          <p:spPr bwMode="auto">
            <a:xfrm>
              <a:off x="930" y="2069"/>
              <a:ext cx="276" cy="231"/>
            </a:xfrm>
            <a:prstGeom prst="rect">
              <a:avLst/>
            </a:prstGeom>
            <a:solidFill>
              <a:srgbClr val="BFBC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solidFill>
                    <a:srgbClr val="FF0000"/>
                  </a:solidFill>
                  <a:latin typeface="Arial" charset="0"/>
                </a:rPr>
                <a:t>18</a:t>
              </a:r>
              <a:endParaRPr lang="en-US" altLang="en-US" sz="1800">
                <a:solidFill>
                  <a:srgbClr val="FF0000"/>
                </a:solidFill>
                <a:latin typeface="Arial" charset="0"/>
              </a:endParaRPr>
            </a:p>
          </p:txBody>
        </p:sp>
      </p:grpSp>
      <p:grpSp>
        <p:nvGrpSpPr>
          <p:cNvPr id="38925" name="Group 39"/>
          <p:cNvGrpSpPr>
            <a:grpSpLocks/>
          </p:cNvGrpSpPr>
          <p:nvPr/>
        </p:nvGrpSpPr>
        <p:grpSpPr bwMode="auto">
          <a:xfrm>
            <a:off x="5004289" y="4652963"/>
            <a:ext cx="936380" cy="792162"/>
            <a:chOff x="703" y="1842"/>
            <a:chExt cx="590" cy="499"/>
          </a:xfrm>
        </p:grpSpPr>
        <p:sp>
          <p:nvSpPr>
            <p:cNvPr id="38960" name="Oval 40"/>
            <p:cNvSpPr>
              <a:spLocks noChangeArrowheads="1"/>
            </p:cNvSpPr>
            <p:nvPr/>
          </p:nvSpPr>
          <p:spPr bwMode="auto">
            <a:xfrm>
              <a:off x="703" y="1842"/>
              <a:ext cx="590" cy="49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38961" name="Text Box 41"/>
            <p:cNvSpPr txBox="1">
              <a:spLocks noChangeArrowheads="1"/>
            </p:cNvSpPr>
            <p:nvPr/>
          </p:nvSpPr>
          <p:spPr bwMode="auto">
            <a:xfrm>
              <a:off x="794" y="1887"/>
              <a:ext cx="4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latin typeface="Arial" charset="0"/>
                </a:rPr>
                <a:t>1010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38962" name="Text Box 42"/>
            <p:cNvSpPr txBox="1">
              <a:spLocks noChangeArrowheads="1"/>
            </p:cNvSpPr>
            <p:nvPr/>
          </p:nvSpPr>
          <p:spPr bwMode="auto">
            <a:xfrm>
              <a:off x="930" y="2069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solidFill>
                    <a:srgbClr val="FF0000"/>
                  </a:solidFill>
                  <a:latin typeface="Arial" charset="0"/>
                </a:rPr>
                <a:t>14</a:t>
              </a:r>
              <a:endParaRPr lang="en-US" altLang="en-US" sz="1800">
                <a:solidFill>
                  <a:srgbClr val="FF0000"/>
                </a:solidFill>
                <a:latin typeface="Arial" charset="0"/>
              </a:endParaRPr>
            </a:p>
          </p:txBody>
        </p:sp>
      </p:grpSp>
      <p:grpSp>
        <p:nvGrpSpPr>
          <p:cNvPr id="38926" name="Group 43"/>
          <p:cNvGrpSpPr>
            <a:grpSpLocks/>
          </p:cNvGrpSpPr>
          <p:nvPr/>
        </p:nvGrpSpPr>
        <p:grpSpPr bwMode="auto">
          <a:xfrm>
            <a:off x="5077558" y="5734051"/>
            <a:ext cx="936380" cy="792163"/>
            <a:chOff x="703" y="1842"/>
            <a:chExt cx="590" cy="499"/>
          </a:xfrm>
        </p:grpSpPr>
        <p:sp>
          <p:nvSpPr>
            <p:cNvPr id="38957" name="Oval 44"/>
            <p:cNvSpPr>
              <a:spLocks noChangeArrowheads="1"/>
            </p:cNvSpPr>
            <p:nvPr/>
          </p:nvSpPr>
          <p:spPr bwMode="auto">
            <a:xfrm>
              <a:off x="703" y="1842"/>
              <a:ext cx="590" cy="49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38958" name="Text Box 45"/>
            <p:cNvSpPr txBox="1">
              <a:spLocks noChangeArrowheads="1"/>
            </p:cNvSpPr>
            <p:nvPr/>
          </p:nvSpPr>
          <p:spPr bwMode="auto">
            <a:xfrm>
              <a:off x="794" y="1887"/>
              <a:ext cx="4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latin typeface="Arial" charset="0"/>
                </a:rPr>
                <a:t>1011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38959" name="Text Box 46"/>
            <p:cNvSpPr txBox="1">
              <a:spLocks noChangeArrowheads="1"/>
            </p:cNvSpPr>
            <p:nvPr/>
          </p:nvSpPr>
          <p:spPr bwMode="auto">
            <a:xfrm>
              <a:off x="930" y="2069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solidFill>
                    <a:srgbClr val="FF0000"/>
                  </a:solidFill>
                  <a:latin typeface="Arial" charset="0"/>
                </a:rPr>
                <a:t>21</a:t>
              </a:r>
              <a:endParaRPr lang="en-US" altLang="en-US" sz="1800">
                <a:solidFill>
                  <a:srgbClr val="FF0000"/>
                </a:solidFill>
                <a:latin typeface="Arial" charset="0"/>
              </a:endParaRPr>
            </a:p>
          </p:txBody>
        </p:sp>
      </p:grpSp>
      <p:grpSp>
        <p:nvGrpSpPr>
          <p:cNvPr id="38927" name="Group 47"/>
          <p:cNvGrpSpPr>
            <a:grpSpLocks/>
          </p:cNvGrpSpPr>
          <p:nvPr/>
        </p:nvGrpSpPr>
        <p:grpSpPr bwMode="auto">
          <a:xfrm>
            <a:off x="7092462" y="5734051"/>
            <a:ext cx="937846" cy="792163"/>
            <a:chOff x="703" y="1842"/>
            <a:chExt cx="590" cy="499"/>
          </a:xfrm>
        </p:grpSpPr>
        <p:sp>
          <p:nvSpPr>
            <p:cNvPr id="38954" name="Oval 48"/>
            <p:cNvSpPr>
              <a:spLocks noChangeArrowheads="1"/>
            </p:cNvSpPr>
            <p:nvPr/>
          </p:nvSpPr>
          <p:spPr bwMode="auto">
            <a:xfrm>
              <a:off x="703" y="1842"/>
              <a:ext cx="590" cy="499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38955" name="Text Box 49"/>
            <p:cNvSpPr txBox="1">
              <a:spLocks noChangeArrowheads="1"/>
            </p:cNvSpPr>
            <p:nvPr/>
          </p:nvSpPr>
          <p:spPr bwMode="auto">
            <a:xfrm>
              <a:off x="794" y="1887"/>
              <a:ext cx="40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latin typeface="Arial" charset="0"/>
                </a:rPr>
                <a:t>1111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38956" name="Text Box 50"/>
            <p:cNvSpPr txBox="1">
              <a:spLocks noChangeArrowheads="1"/>
            </p:cNvSpPr>
            <p:nvPr/>
          </p:nvSpPr>
          <p:spPr bwMode="auto">
            <a:xfrm>
              <a:off x="930" y="2069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solidFill>
                    <a:srgbClr val="FF0000"/>
                  </a:solidFill>
                  <a:latin typeface="Arial" charset="0"/>
                </a:rPr>
                <a:t>32</a:t>
              </a:r>
              <a:endParaRPr lang="en-US" altLang="en-US" sz="1800">
                <a:solidFill>
                  <a:srgbClr val="FF0000"/>
                </a:solidFill>
                <a:latin typeface="Arial" charset="0"/>
              </a:endParaRPr>
            </a:p>
          </p:txBody>
        </p:sp>
      </p:grpSp>
      <p:grpSp>
        <p:nvGrpSpPr>
          <p:cNvPr id="38928" name="Group 51"/>
          <p:cNvGrpSpPr>
            <a:grpSpLocks/>
          </p:cNvGrpSpPr>
          <p:nvPr/>
        </p:nvGrpSpPr>
        <p:grpSpPr bwMode="auto">
          <a:xfrm>
            <a:off x="5004289" y="3573463"/>
            <a:ext cx="936380" cy="792162"/>
            <a:chOff x="703" y="1842"/>
            <a:chExt cx="590" cy="499"/>
          </a:xfrm>
        </p:grpSpPr>
        <p:sp>
          <p:nvSpPr>
            <p:cNvPr id="38951" name="Oval 52"/>
            <p:cNvSpPr>
              <a:spLocks noChangeArrowheads="1"/>
            </p:cNvSpPr>
            <p:nvPr/>
          </p:nvSpPr>
          <p:spPr bwMode="auto">
            <a:xfrm>
              <a:off x="703" y="1842"/>
              <a:ext cx="590" cy="49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38952" name="Text Box 53"/>
            <p:cNvSpPr txBox="1">
              <a:spLocks noChangeArrowheads="1"/>
            </p:cNvSpPr>
            <p:nvPr/>
          </p:nvSpPr>
          <p:spPr bwMode="auto">
            <a:xfrm>
              <a:off x="794" y="1887"/>
              <a:ext cx="4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latin typeface="Arial" charset="0"/>
                </a:rPr>
                <a:t>1001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38953" name="Text Box 54"/>
            <p:cNvSpPr txBox="1">
              <a:spLocks noChangeArrowheads="1"/>
            </p:cNvSpPr>
            <p:nvPr/>
          </p:nvSpPr>
          <p:spPr bwMode="auto">
            <a:xfrm>
              <a:off x="930" y="2069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solidFill>
                    <a:srgbClr val="FF0000"/>
                  </a:solidFill>
                  <a:latin typeface="Arial" charset="0"/>
                </a:rPr>
                <a:t>12</a:t>
              </a:r>
              <a:endParaRPr lang="en-US" altLang="en-US" sz="1800">
                <a:solidFill>
                  <a:srgbClr val="FF0000"/>
                </a:solidFill>
                <a:latin typeface="Arial" charset="0"/>
              </a:endParaRPr>
            </a:p>
          </p:txBody>
        </p:sp>
      </p:grpSp>
      <p:grpSp>
        <p:nvGrpSpPr>
          <p:cNvPr id="38929" name="Group 55"/>
          <p:cNvGrpSpPr>
            <a:grpSpLocks/>
          </p:cNvGrpSpPr>
          <p:nvPr/>
        </p:nvGrpSpPr>
        <p:grpSpPr bwMode="auto">
          <a:xfrm>
            <a:off x="7092462" y="4581526"/>
            <a:ext cx="937846" cy="792163"/>
            <a:chOff x="703" y="1842"/>
            <a:chExt cx="590" cy="499"/>
          </a:xfrm>
        </p:grpSpPr>
        <p:sp>
          <p:nvSpPr>
            <p:cNvPr id="38948" name="Oval 56"/>
            <p:cNvSpPr>
              <a:spLocks noChangeArrowheads="1"/>
            </p:cNvSpPr>
            <p:nvPr/>
          </p:nvSpPr>
          <p:spPr bwMode="auto">
            <a:xfrm>
              <a:off x="703" y="1842"/>
              <a:ext cx="590" cy="499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38949" name="Text Box 57"/>
            <p:cNvSpPr txBox="1">
              <a:spLocks noChangeArrowheads="1"/>
            </p:cNvSpPr>
            <p:nvPr/>
          </p:nvSpPr>
          <p:spPr bwMode="auto">
            <a:xfrm>
              <a:off x="794" y="1887"/>
              <a:ext cx="417" cy="233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latin typeface="Arial" charset="0"/>
                </a:rPr>
                <a:t>1110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38950" name="Text Box 58"/>
            <p:cNvSpPr txBox="1">
              <a:spLocks noChangeArrowheads="1"/>
            </p:cNvSpPr>
            <p:nvPr/>
          </p:nvSpPr>
          <p:spPr bwMode="auto">
            <a:xfrm>
              <a:off x="930" y="2069"/>
              <a:ext cx="276" cy="231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solidFill>
                    <a:srgbClr val="FF0000"/>
                  </a:solidFill>
                  <a:latin typeface="Arial" charset="0"/>
                </a:rPr>
                <a:t>25</a:t>
              </a:r>
              <a:endParaRPr lang="en-US" altLang="en-US" sz="1800">
                <a:solidFill>
                  <a:srgbClr val="FF0000"/>
                </a:solidFill>
                <a:latin typeface="Arial" charset="0"/>
              </a:endParaRPr>
            </a:p>
          </p:txBody>
        </p:sp>
      </p:grpSp>
      <p:grpSp>
        <p:nvGrpSpPr>
          <p:cNvPr id="38930" name="Group 59"/>
          <p:cNvGrpSpPr>
            <a:grpSpLocks/>
          </p:cNvGrpSpPr>
          <p:nvPr/>
        </p:nvGrpSpPr>
        <p:grpSpPr bwMode="auto">
          <a:xfrm>
            <a:off x="7092462" y="3573463"/>
            <a:ext cx="937846" cy="792162"/>
            <a:chOff x="703" y="1842"/>
            <a:chExt cx="590" cy="499"/>
          </a:xfrm>
        </p:grpSpPr>
        <p:sp>
          <p:nvSpPr>
            <p:cNvPr id="38945" name="Oval 60"/>
            <p:cNvSpPr>
              <a:spLocks noChangeArrowheads="1"/>
            </p:cNvSpPr>
            <p:nvPr/>
          </p:nvSpPr>
          <p:spPr bwMode="auto">
            <a:xfrm>
              <a:off x="703" y="1842"/>
              <a:ext cx="590" cy="499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38946" name="Text Box 61"/>
            <p:cNvSpPr txBox="1">
              <a:spLocks noChangeArrowheads="1"/>
            </p:cNvSpPr>
            <p:nvPr/>
          </p:nvSpPr>
          <p:spPr bwMode="auto">
            <a:xfrm>
              <a:off x="794" y="1887"/>
              <a:ext cx="436" cy="231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latin typeface="Arial" charset="0"/>
                </a:rPr>
                <a:t>1101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38947" name="Text Box 62"/>
            <p:cNvSpPr txBox="1">
              <a:spLocks noChangeArrowheads="1"/>
            </p:cNvSpPr>
            <p:nvPr/>
          </p:nvSpPr>
          <p:spPr bwMode="auto">
            <a:xfrm>
              <a:off x="930" y="2069"/>
              <a:ext cx="276" cy="231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solidFill>
                    <a:srgbClr val="FF0000"/>
                  </a:solidFill>
                  <a:latin typeface="Arial" charset="0"/>
                </a:rPr>
                <a:t>23</a:t>
              </a:r>
              <a:endParaRPr lang="en-US" altLang="en-US" sz="1800">
                <a:solidFill>
                  <a:srgbClr val="FF0000"/>
                </a:solidFill>
                <a:latin typeface="Arial" charset="0"/>
              </a:endParaRPr>
            </a:p>
          </p:txBody>
        </p:sp>
      </p:grpSp>
      <p:grpSp>
        <p:nvGrpSpPr>
          <p:cNvPr id="38931" name="Group 63"/>
          <p:cNvGrpSpPr>
            <a:grpSpLocks/>
          </p:cNvGrpSpPr>
          <p:nvPr/>
        </p:nvGrpSpPr>
        <p:grpSpPr bwMode="auto">
          <a:xfrm>
            <a:off x="2842847" y="4652963"/>
            <a:ext cx="936381" cy="792162"/>
            <a:chOff x="703" y="1842"/>
            <a:chExt cx="590" cy="499"/>
          </a:xfrm>
        </p:grpSpPr>
        <p:sp>
          <p:nvSpPr>
            <p:cNvPr id="38942" name="Oval 64"/>
            <p:cNvSpPr>
              <a:spLocks noChangeArrowheads="1"/>
            </p:cNvSpPr>
            <p:nvPr/>
          </p:nvSpPr>
          <p:spPr bwMode="auto">
            <a:xfrm>
              <a:off x="703" y="1842"/>
              <a:ext cx="590" cy="499"/>
            </a:xfrm>
            <a:prstGeom prst="ellipse">
              <a:avLst/>
            </a:prstGeom>
            <a:solidFill>
              <a:srgbClr val="BFBCE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38943" name="Text Box 65"/>
            <p:cNvSpPr txBox="1">
              <a:spLocks noChangeArrowheads="1"/>
            </p:cNvSpPr>
            <p:nvPr/>
          </p:nvSpPr>
          <p:spPr bwMode="auto">
            <a:xfrm>
              <a:off x="794" y="1887"/>
              <a:ext cx="436" cy="231"/>
            </a:xfrm>
            <a:prstGeom prst="rect">
              <a:avLst/>
            </a:prstGeom>
            <a:solidFill>
              <a:srgbClr val="BFBC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latin typeface="Arial" charset="0"/>
                </a:rPr>
                <a:t>0110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38944" name="Text Box 66"/>
            <p:cNvSpPr txBox="1">
              <a:spLocks noChangeArrowheads="1"/>
            </p:cNvSpPr>
            <p:nvPr/>
          </p:nvSpPr>
          <p:spPr bwMode="auto">
            <a:xfrm>
              <a:off x="930" y="2069"/>
              <a:ext cx="276" cy="231"/>
            </a:xfrm>
            <a:prstGeom prst="rect">
              <a:avLst/>
            </a:prstGeom>
            <a:solidFill>
              <a:srgbClr val="BFBC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solidFill>
                    <a:srgbClr val="FF0000"/>
                  </a:solidFill>
                  <a:latin typeface="Arial" charset="0"/>
                </a:rPr>
                <a:t>20</a:t>
              </a:r>
              <a:endParaRPr lang="en-US" altLang="en-US" sz="1800">
                <a:solidFill>
                  <a:srgbClr val="FF0000"/>
                </a:solidFill>
                <a:latin typeface="Arial" charset="0"/>
              </a:endParaRPr>
            </a:p>
          </p:txBody>
        </p:sp>
      </p:grpSp>
      <p:sp>
        <p:nvSpPr>
          <p:cNvPr id="38932" name="Text Box 67"/>
          <p:cNvSpPr txBox="1">
            <a:spLocks noChangeArrowheads="1"/>
          </p:cNvSpPr>
          <p:nvPr/>
        </p:nvSpPr>
        <p:spPr bwMode="auto">
          <a:xfrm>
            <a:off x="2842847" y="1628776"/>
            <a:ext cx="216144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en-US" sz="1800">
                <a:solidFill>
                  <a:schemeClr val="folHlink"/>
                </a:solidFill>
                <a:latin typeface="Arial" charset="0"/>
              </a:rPr>
              <a:t>Current Solution</a:t>
            </a:r>
            <a:endParaRPr lang="en-US" altLang="en-US" sz="180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38933" name="Line 68"/>
          <p:cNvSpPr>
            <a:spLocks noChangeShapeType="1"/>
          </p:cNvSpPr>
          <p:nvPr/>
        </p:nvSpPr>
        <p:spPr bwMode="auto">
          <a:xfrm flipH="1">
            <a:off x="3563816" y="1989138"/>
            <a:ext cx="145074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34" name="Line 69"/>
          <p:cNvSpPr>
            <a:spLocks noChangeShapeType="1"/>
          </p:cNvSpPr>
          <p:nvPr/>
        </p:nvSpPr>
        <p:spPr bwMode="auto">
          <a:xfrm>
            <a:off x="3348404" y="3213100"/>
            <a:ext cx="0" cy="431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35" name="Freeform 70"/>
          <p:cNvSpPr>
            <a:spLocks/>
          </p:cNvSpPr>
          <p:nvPr/>
        </p:nvSpPr>
        <p:spPr bwMode="auto">
          <a:xfrm>
            <a:off x="3779228" y="1989138"/>
            <a:ext cx="3408485" cy="779462"/>
          </a:xfrm>
          <a:custGeom>
            <a:avLst/>
            <a:gdLst>
              <a:gd name="T0" fmla="*/ 0 w 2147"/>
              <a:gd name="T1" fmla="*/ 2147483647 h 491"/>
              <a:gd name="T2" fmla="*/ 2147483647 w 2147"/>
              <a:gd name="T3" fmla="*/ 2147483647 h 491"/>
              <a:gd name="T4" fmla="*/ 2147483647 w 2147"/>
              <a:gd name="T5" fmla="*/ 2147483647 h 491"/>
              <a:gd name="T6" fmla="*/ 2147483647 w 2147"/>
              <a:gd name="T7" fmla="*/ 2147483647 h 491"/>
              <a:gd name="T8" fmla="*/ 0 60000 65536"/>
              <a:gd name="T9" fmla="*/ 0 60000 65536"/>
              <a:gd name="T10" fmla="*/ 0 60000 65536"/>
              <a:gd name="T11" fmla="*/ 0 60000 65536"/>
              <a:gd name="T12" fmla="*/ 0 w 2147"/>
              <a:gd name="T13" fmla="*/ 0 h 491"/>
              <a:gd name="T14" fmla="*/ 2147 w 2147"/>
              <a:gd name="T15" fmla="*/ 491 h 49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47" h="491">
                <a:moveTo>
                  <a:pt x="0" y="332"/>
                </a:moveTo>
                <a:cubicBezTo>
                  <a:pt x="400" y="166"/>
                  <a:pt x="801" y="0"/>
                  <a:pt x="1134" y="15"/>
                </a:cubicBezTo>
                <a:cubicBezTo>
                  <a:pt x="1467" y="30"/>
                  <a:pt x="1845" y="355"/>
                  <a:pt x="1996" y="423"/>
                </a:cubicBezTo>
                <a:cubicBezTo>
                  <a:pt x="2147" y="491"/>
                  <a:pt x="2034" y="423"/>
                  <a:pt x="2041" y="423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36" name="Line 71"/>
          <p:cNvSpPr>
            <a:spLocks noChangeShapeType="1"/>
          </p:cNvSpPr>
          <p:nvPr/>
        </p:nvSpPr>
        <p:spPr bwMode="auto">
          <a:xfrm flipH="1" flipV="1">
            <a:off x="6948854" y="2420938"/>
            <a:ext cx="71804" cy="2159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37" name="Line 72"/>
          <p:cNvSpPr>
            <a:spLocks noChangeShapeType="1"/>
          </p:cNvSpPr>
          <p:nvPr/>
        </p:nvSpPr>
        <p:spPr bwMode="auto">
          <a:xfrm flipH="1">
            <a:off x="6803781" y="2708275"/>
            <a:ext cx="216877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38" name="Freeform 73"/>
          <p:cNvSpPr>
            <a:spLocks/>
          </p:cNvSpPr>
          <p:nvPr/>
        </p:nvSpPr>
        <p:spPr bwMode="auto">
          <a:xfrm>
            <a:off x="2258158" y="3068639"/>
            <a:ext cx="729762" cy="1800225"/>
          </a:xfrm>
          <a:custGeom>
            <a:avLst/>
            <a:gdLst>
              <a:gd name="T0" fmla="*/ 2147483647 w 460"/>
              <a:gd name="T1" fmla="*/ 0 h 1134"/>
              <a:gd name="T2" fmla="*/ 2147483647 w 460"/>
              <a:gd name="T3" fmla="*/ 2147483647 h 1134"/>
              <a:gd name="T4" fmla="*/ 2147483647 w 460"/>
              <a:gd name="T5" fmla="*/ 2147483647 h 1134"/>
              <a:gd name="T6" fmla="*/ 0 60000 65536"/>
              <a:gd name="T7" fmla="*/ 0 60000 65536"/>
              <a:gd name="T8" fmla="*/ 0 60000 65536"/>
              <a:gd name="T9" fmla="*/ 0 w 460"/>
              <a:gd name="T10" fmla="*/ 0 h 1134"/>
              <a:gd name="T11" fmla="*/ 460 w 460"/>
              <a:gd name="T12" fmla="*/ 1134 h 11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60" h="1134">
                <a:moveTo>
                  <a:pt x="460" y="0"/>
                </a:moveTo>
                <a:cubicBezTo>
                  <a:pt x="237" y="200"/>
                  <a:pt x="14" y="401"/>
                  <a:pt x="7" y="590"/>
                </a:cubicBezTo>
                <a:cubicBezTo>
                  <a:pt x="0" y="779"/>
                  <a:pt x="347" y="1043"/>
                  <a:pt x="415" y="1134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39" name="Line 74"/>
          <p:cNvSpPr>
            <a:spLocks noChangeShapeType="1"/>
          </p:cNvSpPr>
          <p:nvPr/>
        </p:nvSpPr>
        <p:spPr bwMode="auto">
          <a:xfrm>
            <a:off x="2916115" y="4652963"/>
            <a:ext cx="0" cy="2159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40" name="Line 75"/>
          <p:cNvSpPr>
            <a:spLocks noChangeShapeType="1"/>
          </p:cNvSpPr>
          <p:nvPr/>
        </p:nvSpPr>
        <p:spPr bwMode="auto">
          <a:xfrm flipH="1">
            <a:off x="2700704" y="4868863"/>
            <a:ext cx="215411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41" name="Text Box 76"/>
          <p:cNvSpPr txBox="1">
            <a:spLocks noChangeArrowheads="1"/>
          </p:cNvSpPr>
          <p:nvPr/>
        </p:nvSpPr>
        <p:spPr bwMode="auto">
          <a:xfrm>
            <a:off x="6877050" y="1628776"/>
            <a:ext cx="12250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/>
            <a:r>
              <a:rPr lang="nb-NO" altLang="en-US" sz="1800">
                <a:solidFill>
                  <a:srgbClr val="BFBCE2"/>
                </a:solidFill>
                <a:latin typeface="Arial" charset="0"/>
              </a:rPr>
              <a:t>Neighbors</a:t>
            </a:r>
            <a:endParaRPr lang="en-US" altLang="en-US" sz="1800">
              <a:solidFill>
                <a:srgbClr val="BFBCE2"/>
              </a:solidFill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1C1A-6A29-4E89-9020-B7BDD782F81D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8156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nb-NO" altLang="en-US" dirty="0"/>
              <a:t>Flip Neighborhood</a:t>
            </a:r>
            <a:endParaRPr lang="en-US" altLang="en-US" dirty="0"/>
          </a:p>
        </p:txBody>
      </p:sp>
      <p:grpSp>
        <p:nvGrpSpPr>
          <p:cNvPr id="39940" name="Group 3"/>
          <p:cNvGrpSpPr>
            <a:grpSpLocks/>
          </p:cNvGrpSpPr>
          <p:nvPr/>
        </p:nvGrpSpPr>
        <p:grpSpPr bwMode="auto">
          <a:xfrm>
            <a:off x="905608" y="2420938"/>
            <a:ext cx="936381" cy="792162"/>
            <a:chOff x="703" y="1842"/>
            <a:chExt cx="590" cy="499"/>
          </a:xfrm>
        </p:grpSpPr>
        <p:sp>
          <p:nvSpPr>
            <p:cNvPr id="40012" name="Oval 4"/>
            <p:cNvSpPr>
              <a:spLocks noChangeArrowheads="1"/>
            </p:cNvSpPr>
            <p:nvPr/>
          </p:nvSpPr>
          <p:spPr bwMode="auto">
            <a:xfrm>
              <a:off x="703" y="1842"/>
              <a:ext cx="590" cy="499"/>
            </a:xfrm>
            <a:prstGeom prst="ellipse">
              <a:avLst/>
            </a:prstGeom>
            <a:solidFill>
              <a:srgbClr val="BFBCE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40013" name="Text Box 5"/>
            <p:cNvSpPr txBox="1">
              <a:spLocks noChangeArrowheads="1"/>
            </p:cNvSpPr>
            <p:nvPr/>
          </p:nvSpPr>
          <p:spPr bwMode="auto">
            <a:xfrm>
              <a:off x="794" y="1887"/>
              <a:ext cx="440" cy="233"/>
            </a:xfrm>
            <a:prstGeom prst="rect">
              <a:avLst/>
            </a:prstGeom>
            <a:solidFill>
              <a:srgbClr val="BFBC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latin typeface="Arial" charset="0"/>
                </a:rPr>
                <a:t>0000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40014" name="Text Box 6"/>
            <p:cNvSpPr txBox="1">
              <a:spLocks noChangeArrowheads="1"/>
            </p:cNvSpPr>
            <p:nvPr/>
          </p:nvSpPr>
          <p:spPr bwMode="auto">
            <a:xfrm>
              <a:off x="930" y="2069"/>
              <a:ext cx="197" cy="233"/>
            </a:xfrm>
            <a:prstGeom prst="rect">
              <a:avLst/>
            </a:prstGeom>
            <a:solidFill>
              <a:srgbClr val="BFBC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solidFill>
                    <a:srgbClr val="FF0000"/>
                  </a:solidFill>
                  <a:latin typeface="Arial" charset="0"/>
                </a:rPr>
                <a:t>0</a:t>
              </a:r>
              <a:endParaRPr lang="en-US" altLang="en-US" sz="1800">
                <a:solidFill>
                  <a:srgbClr val="FF0000"/>
                </a:solidFill>
                <a:latin typeface="Arial" charset="0"/>
              </a:endParaRPr>
            </a:p>
          </p:txBody>
        </p:sp>
      </p:grpSp>
      <p:grpSp>
        <p:nvGrpSpPr>
          <p:cNvPr id="39941" name="Group 7"/>
          <p:cNvGrpSpPr>
            <a:grpSpLocks/>
          </p:cNvGrpSpPr>
          <p:nvPr/>
        </p:nvGrpSpPr>
        <p:grpSpPr bwMode="auto">
          <a:xfrm>
            <a:off x="832339" y="3644901"/>
            <a:ext cx="936381" cy="792163"/>
            <a:chOff x="703" y="1842"/>
            <a:chExt cx="590" cy="499"/>
          </a:xfrm>
        </p:grpSpPr>
        <p:sp>
          <p:nvSpPr>
            <p:cNvPr id="40009" name="Oval 8"/>
            <p:cNvSpPr>
              <a:spLocks noChangeArrowheads="1"/>
            </p:cNvSpPr>
            <p:nvPr/>
          </p:nvSpPr>
          <p:spPr bwMode="auto">
            <a:xfrm>
              <a:off x="703" y="1842"/>
              <a:ext cx="590" cy="49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40010" name="Text Box 9"/>
            <p:cNvSpPr txBox="1">
              <a:spLocks noChangeArrowheads="1"/>
            </p:cNvSpPr>
            <p:nvPr/>
          </p:nvSpPr>
          <p:spPr bwMode="auto">
            <a:xfrm>
              <a:off x="794" y="1887"/>
              <a:ext cx="44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latin typeface="Arial" charset="0"/>
                </a:rPr>
                <a:t>0001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40011" name="Text Box 10"/>
            <p:cNvSpPr txBox="1">
              <a:spLocks noChangeArrowheads="1"/>
            </p:cNvSpPr>
            <p:nvPr/>
          </p:nvSpPr>
          <p:spPr bwMode="auto">
            <a:xfrm>
              <a:off x="930" y="2069"/>
              <a:ext cx="1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solidFill>
                    <a:srgbClr val="FF0000"/>
                  </a:solidFill>
                  <a:latin typeface="Arial" charset="0"/>
                </a:rPr>
                <a:t>7</a:t>
              </a:r>
              <a:endParaRPr lang="en-US" altLang="en-US" sz="1800">
                <a:solidFill>
                  <a:srgbClr val="FF0000"/>
                </a:solidFill>
                <a:latin typeface="Arial" charset="0"/>
              </a:endParaRPr>
            </a:p>
          </p:txBody>
        </p:sp>
      </p:grpSp>
      <p:grpSp>
        <p:nvGrpSpPr>
          <p:cNvPr id="39942" name="Group 11"/>
          <p:cNvGrpSpPr>
            <a:grpSpLocks/>
          </p:cNvGrpSpPr>
          <p:nvPr/>
        </p:nvGrpSpPr>
        <p:grpSpPr bwMode="auto">
          <a:xfrm>
            <a:off x="6953251" y="2492376"/>
            <a:ext cx="936380" cy="792163"/>
            <a:chOff x="703" y="1842"/>
            <a:chExt cx="590" cy="499"/>
          </a:xfrm>
        </p:grpSpPr>
        <p:sp>
          <p:nvSpPr>
            <p:cNvPr id="40006" name="Oval 12"/>
            <p:cNvSpPr>
              <a:spLocks noChangeArrowheads="1"/>
            </p:cNvSpPr>
            <p:nvPr/>
          </p:nvSpPr>
          <p:spPr bwMode="auto">
            <a:xfrm>
              <a:off x="703" y="1842"/>
              <a:ext cx="590" cy="499"/>
            </a:xfrm>
            <a:prstGeom prst="ellipse">
              <a:avLst/>
            </a:prstGeom>
            <a:solidFill>
              <a:srgbClr val="BFBCE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40007" name="Text Box 13"/>
            <p:cNvSpPr txBox="1">
              <a:spLocks noChangeArrowheads="1"/>
            </p:cNvSpPr>
            <p:nvPr/>
          </p:nvSpPr>
          <p:spPr bwMode="auto">
            <a:xfrm>
              <a:off x="794" y="1887"/>
              <a:ext cx="429" cy="233"/>
            </a:xfrm>
            <a:prstGeom prst="rect">
              <a:avLst/>
            </a:prstGeom>
            <a:solidFill>
              <a:srgbClr val="BFBC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latin typeface="Arial" charset="0"/>
                </a:rPr>
                <a:t>1100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40008" name="Text Box 14"/>
            <p:cNvSpPr txBox="1">
              <a:spLocks noChangeArrowheads="1"/>
            </p:cNvSpPr>
            <p:nvPr/>
          </p:nvSpPr>
          <p:spPr bwMode="auto">
            <a:xfrm>
              <a:off x="930" y="2069"/>
              <a:ext cx="278" cy="233"/>
            </a:xfrm>
            <a:prstGeom prst="rect">
              <a:avLst/>
            </a:prstGeom>
            <a:solidFill>
              <a:srgbClr val="BFBC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solidFill>
                    <a:srgbClr val="FF0000"/>
                  </a:solidFill>
                  <a:latin typeface="Arial" charset="0"/>
                </a:rPr>
                <a:t>16</a:t>
              </a:r>
              <a:endParaRPr lang="en-US" altLang="en-US" sz="1800">
                <a:solidFill>
                  <a:srgbClr val="FF0000"/>
                </a:solidFill>
                <a:latin typeface="Arial" charset="0"/>
              </a:endParaRPr>
            </a:p>
          </p:txBody>
        </p:sp>
      </p:grpSp>
      <p:grpSp>
        <p:nvGrpSpPr>
          <p:cNvPr id="39943" name="Group 15"/>
          <p:cNvGrpSpPr>
            <a:grpSpLocks/>
          </p:cNvGrpSpPr>
          <p:nvPr/>
        </p:nvGrpSpPr>
        <p:grpSpPr bwMode="auto">
          <a:xfrm>
            <a:off x="4936881" y="2492376"/>
            <a:ext cx="936380" cy="792163"/>
            <a:chOff x="703" y="1842"/>
            <a:chExt cx="590" cy="499"/>
          </a:xfrm>
        </p:grpSpPr>
        <p:sp>
          <p:nvSpPr>
            <p:cNvPr id="40003" name="Oval 16"/>
            <p:cNvSpPr>
              <a:spLocks noChangeArrowheads="1"/>
            </p:cNvSpPr>
            <p:nvPr/>
          </p:nvSpPr>
          <p:spPr bwMode="auto">
            <a:xfrm>
              <a:off x="703" y="1842"/>
              <a:ext cx="590" cy="49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40004" name="Text Box 17"/>
            <p:cNvSpPr txBox="1">
              <a:spLocks noChangeArrowheads="1"/>
            </p:cNvSpPr>
            <p:nvPr/>
          </p:nvSpPr>
          <p:spPr bwMode="auto">
            <a:xfrm>
              <a:off x="794" y="1887"/>
              <a:ext cx="44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latin typeface="Arial" charset="0"/>
                </a:rPr>
                <a:t>1000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40005" name="Text Box 18"/>
            <p:cNvSpPr txBox="1">
              <a:spLocks noChangeArrowheads="1"/>
            </p:cNvSpPr>
            <p:nvPr/>
          </p:nvSpPr>
          <p:spPr bwMode="auto">
            <a:xfrm>
              <a:off x="930" y="2069"/>
              <a:ext cx="1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solidFill>
                    <a:srgbClr val="FF0000"/>
                  </a:solidFill>
                  <a:latin typeface="Arial" charset="0"/>
                </a:rPr>
                <a:t>5</a:t>
              </a:r>
              <a:endParaRPr lang="en-US" altLang="en-US" sz="1800">
                <a:solidFill>
                  <a:srgbClr val="FF0000"/>
                </a:solidFill>
                <a:latin typeface="Arial" charset="0"/>
              </a:endParaRPr>
            </a:p>
          </p:txBody>
        </p:sp>
      </p:grpSp>
      <p:grpSp>
        <p:nvGrpSpPr>
          <p:cNvPr id="39944" name="Group 19"/>
          <p:cNvGrpSpPr>
            <a:grpSpLocks/>
          </p:cNvGrpSpPr>
          <p:nvPr/>
        </p:nvGrpSpPr>
        <p:grpSpPr bwMode="auto">
          <a:xfrm>
            <a:off x="2920512" y="2420938"/>
            <a:ext cx="937846" cy="792162"/>
            <a:chOff x="703" y="1842"/>
            <a:chExt cx="590" cy="499"/>
          </a:xfrm>
        </p:grpSpPr>
        <p:sp>
          <p:nvSpPr>
            <p:cNvPr id="40000" name="Oval 20"/>
            <p:cNvSpPr>
              <a:spLocks noChangeArrowheads="1"/>
            </p:cNvSpPr>
            <p:nvPr/>
          </p:nvSpPr>
          <p:spPr bwMode="auto">
            <a:xfrm>
              <a:off x="703" y="1842"/>
              <a:ext cx="590" cy="499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40001" name="Text Box 21"/>
            <p:cNvSpPr txBox="1">
              <a:spLocks noChangeArrowheads="1"/>
            </p:cNvSpPr>
            <p:nvPr/>
          </p:nvSpPr>
          <p:spPr bwMode="auto">
            <a:xfrm>
              <a:off x="794" y="1887"/>
              <a:ext cx="439" cy="233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latin typeface="Arial" charset="0"/>
                </a:rPr>
                <a:t>0100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40002" name="Text Box 22"/>
            <p:cNvSpPr txBox="1">
              <a:spLocks noChangeArrowheads="1"/>
            </p:cNvSpPr>
            <p:nvPr/>
          </p:nvSpPr>
          <p:spPr bwMode="auto">
            <a:xfrm>
              <a:off x="930" y="2069"/>
              <a:ext cx="267" cy="233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solidFill>
                    <a:srgbClr val="FF0000"/>
                  </a:solidFill>
                  <a:latin typeface="Arial" charset="0"/>
                </a:rPr>
                <a:t>11</a:t>
              </a:r>
              <a:endParaRPr lang="en-US" altLang="en-US" sz="1800">
                <a:solidFill>
                  <a:srgbClr val="FF0000"/>
                </a:solidFill>
                <a:latin typeface="Arial" charset="0"/>
              </a:endParaRPr>
            </a:p>
          </p:txBody>
        </p:sp>
      </p:grpSp>
      <p:grpSp>
        <p:nvGrpSpPr>
          <p:cNvPr id="39945" name="Group 23"/>
          <p:cNvGrpSpPr>
            <a:grpSpLocks/>
          </p:cNvGrpSpPr>
          <p:nvPr/>
        </p:nvGrpSpPr>
        <p:grpSpPr bwMode="auto">
          <a:xfrm>
            <a:off x="760535" y="5661026"/>
            <a:ext cx="936380" cy="792163"/>
            <a:chOff x="703" y="1842"/>
            <a:chExt cx="590" cy="499"/>
          </a:xfrm>
        </p:grpSpPr>
        <p:sp>
          <p:nvSpPr>
            <p:cNvPr id="39997" name="Oval 24"/>
            <p:cNvSpPr>
              <a:spLocks noChangeArrowheads="1"/>
            </p:cNvSpPr>
            <p:nvPr/>
          </p:nvSpPr>
          <p:spPr bwMode="auto">
            <a:xfrm>
              <a:off x="703" y="1842"/>
              <a:ext cx="590" cy="49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39998" name="Text Box 25"/>
            <p:cNvSpPr txBox="1">
              <a:spLocks noChangeArrowheads="1"/>
            </p:cNvSpPr>
            <p:nvPr/>
          </p:nvSpPr>
          <p:spPr bwMode="auto">
            <a:xfrm>
              <a:off x="794" y="1887"/>
              <a:ext cx="42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latin typeface="Arial" charset="0"/>
                </a:rPr>
                <a:t>0011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39999" name="Text Box 26"/>
            <p:cNvSpPr txBox="1">
              <a:spLocks noChangeArrowheads="1"/>
            </p:cNvSpPr>
            <p:nvPr/>
          </p:nvSpPr>
          <p:spPr bwMode="auto">
            <a:xfrm>
              <a:off x="930" y="2069"/>
              <a:ext cx="27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solidFill>
                    <a:srgbClr val="FF0000"/>
                  </a:solidFill>
                  <a:latin typeface="Arial" charset="0"/>
                </a:rPr>
                <a:t>16</a:t>
              </a:r>
              <a:endParaRPr lang="en-US" altLang="en-US" sz="1800">
                <a:solidFill>
                  <a:srgbClr val="FF0000"/>
                </a:solidFill>
                <a:latin typeface="Arial" charset="0"/>
              </a:endParaRPr>
            </a:p>
          </p:txBody>
        </p:sp>
      </p:grpSp>
      <p:grpSp>
        <p:nvGrpSpPr>
          <p:cNvPr id="39946" name="Group 27"/>
          <p:cNvGrpSpPr>
            <a:grpSpLocks/>
          </p:cNvGrpSpPr>
          <p:nvPr/>
        </p:nvGrpSpPr>
        <p:grpSpPr bwMode="auto">
          <a:xfrm>
            <a:off x="832339" y="4652963"/>
            <a:ext cx="936381" cy="792162"/>
            <a:chOff x="703" y="1842"/>
            <a:chExt cx="590" cy="499"/>
          </a:xfrm>
        </p:grpSpPr>
        <p:sp>
          <p:nvSpPr>
            <p:cNvPr id="39994" name="Oval 28"/>
            <p:cNvSpPr>
              <a:spLocks noChangeArrowheads="1"/>
            </p:cNvSpPr>
            <p:nvPr/>
          </p:nvSpPr>
          <p:spPr bwMode="auto">
            <a:xfrm>
              <a:off x="703" y="1842"/>
              <a:ext cx="590" cy="49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39995" name="Text Box 29"/>
            <p:cNvSpPr txBox="1">
              <a:spLocks noChangeArrowheads="1"/>
            </p:cNvSpPr>
            <p:nvPr/>
          </p:nvSpPr>
          <p:spPr bwMode="auto">
            <a:xfrm>
              <a:off x="794" y="1887"/>
              <a:ext cx="44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latin typeface="Arial" charset="0"/>
                </a:rPr>
                <a:t>0010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39996" name="Text Box 30"/>
            <p:cNvSpPr txBox="1">
              <a:spLocks noChangeArrowheads="1"/>
            </p:cNvSpPr>
            <p:nvPr/>
          </p:nvSpPr>
          <p:spPr bwMode="auto">
            <a:xfrm>
              <a:off x="930" y="2069"/>
              <a:ext cx="1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solidFill>
                    <a:srgbClr val="FF0000"/>
                  </a:solidFill>
                  <a:latin typeface="Arial" charset="0"/>
                </a:rPr>
                <a:t>9</a:t>
              </a:r>
              <a:endParaRPr lang="en-US" altLang="en-US" sz="1800">
                <a:solidFill>
                  <a:srgbClr val="FF0000"/>
                </a:solidFill>
                <a:latin typeface="Arial" charset="0"/>
              </a:endParaRPr>
            </a:p>
          </p:txBody>
        </p:sp>
      </p:grpSp>
      <p:grpSp>
        <p:nvGrpSpPr>
          <p:cNvPr id="39947" name="Group 31"/>
          <p:cNvGrpSpPr>
            <a:grpSpLocks/>
          </p:cNvGrpSpPr>
          <p:nvPr/>
        </p:nvGrpSpPr>
        <p:grpSpPr bwMode="auto">
          <a:xfrm>
            <a:off x="2848708" y="5661026"/>
            <a:ext cx="936381" cy="792163"/>
            <a:chOff x="703" y="1842"/>
            <a:chExt cx="590" cy="499"/>
          </a:xfrm>
        </p:grpSpPr>
        <p:sp>
          <p:nvSpPr>
            <p:cNvPr id="39991" name="Oval 32"/>
            <p:cNvSpPr>
              <a:spLocks noChangeArrowheads="1"/>
            </p:cNvSpPr>
            <p:nvPr/>
          </p:nvSpPr>
          <p:spPr bwMode="auto">
            <a:xfrm>
              <a:off x="703" y="1842"/>
              <a:ext cx="590" cy="499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39992" name="Text Box 33"/>
            <p:cNvSpPr txBox="1">
              <a:spLocks noChangeArrowheads="1"/>
            </p:cNvSpPr>
            <p:nvPr/>
          </p:nvSpPr>
          <p:spPr bwMode="auto">
            <a:xfrm>
              <a:off x="794" y="1887"/>
              <a:ext cx="41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latin typeface="Arial" charset="0"/>
                </a:rPr>
                <a:t>0111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39993" name="Text Box 34"/>
            <p:cNvSpPr txBox="1">
              <a:spLocks noChangeArrowheads="1"/>
            </p:cNvSpPr>
            <p:nvPr/>
          </p:nvSpPr>
          <p:spPr bwMode="auto">
            <a:xfrm>
              <a:off x="930" y="2069"/>
              <a:ext cx="27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solidFill>
                    <a:srgbClr val="FF0000"/>
                  </a:solidFill>
                  <a:latin typeface="Arial" charset="0"/>
                </a:rPr>
                <a:t>27</a:t>
              </a:r>
              <a:endParaRPr lang="en-US" altLang="en-US" sz="1800">
                <a:solidFill>
                  <a:srgbClr val="FF0000"/>
                </a:solidFill>
                <a:latin typeface="Arial" charset="0"/>
              </a:endParaRPr>
            </a:p>
          </p:txBody>
        </p:sp>
      </p:grpSp>
      <p:grpSp>
        <p:nvGrpSpPr>
          <p:cNvPr id="39948" name="Group 35"/>
          <p:cNvGrpSpPr>
            <a:grpSpLocks/>
          </p:cNvGrpSpPr>
          <p:nvPr/>
        </p:nvGrpSpPr>
        <p:grpSpPr bwMode="auto">
          <a:xfrm>
            <a:off x="2848708" y="3644901"/>
            <a:ext cx="936381" cy="792163"/>
            <a:chOff x="703" y="1842"/>
            <a:chExt cx="590" cy="499"/>
          </a:xfrm>
        </p:grpSpPr>
        <p:sp>
          <p:nvSpPr>
            <p:cNvPr id="39988" name="Oval 36"/>
            <p:cNvSpPr>
              <a:spLocks noChangeArrowheads="1"/>
            </p:cNvSpPr>
            <p:nvPr/>
          </p:nvSpPr>
          <p:spPr bwMode="auto">
            <a:xfrm>
              <a:off x="703" y="1842"/>
              <a:ext cx="590" cy="499"/>
            </a:xfrm>
            <a:prstGeom prst="ellipse">
              <a:avLst/>
            </a:prstGeom>
            <a:solidFill>
              <a:srgbClr val="BFBCE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39989" name="Text Box 37"/>
            <p:cNvSpPr txBox="1">
              <a:spLocks noChangeArrowheads="1"/>
            </p:cNvSpPr>
            <p:nvPr/>
          </p:nvSpPr>
          <p:spPr bwMode="auto">
            <a:xfrm>
              <a:off x="794" y="1887"/>
              <a:ext cx="440" cy="233"/>
            </a:xfrm>
            <a:prstGeom prst="rect">
              <a:avLst/>
            </a:prstGeom>
            <a:solidFill>
              <a:srgbClr val="BFBC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latin typeface="Arial" charset="0"/>
                </a:rPr>
                <a:t>0101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39990" name="Text Box 38"/>
            <p:cNvSpPr txBox="1">
              <a:spLocks noChangeArrowheads="1"/>
            </p:cNvSpPr>
            <p:nvPr/>
          </p:nvSpPr>
          <p:spPr bwMode="auto">
            <a:xfrm>
              <a:off x="930" y="2069"/>
              <a:ext cx="278" cy="233"/>
            </a:xfrm>
            <a:prstGeom prst="rect">
              <a:avLst/>
            </a:prstGeom>
            <a:solidFill>
              <a:srgbClr val="BFBC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solidFill>
                    <a:srgbClr val="FF0000"/>
                  </a:solidFill>
                  <a:latin typeface="Arial" charset="0"/>
                </a:rPr>
                <a:t>18</a:t>
              </a:r>
              <a:endParaRPr lang="en-US" altLang="en-US" sz="1800">
                <a:solidFill>
                  <a:srgbClr val="FF0000"/>
                </a:solidFill>
                <a:latin typeface="Arial" charset="0"/>
              </a:endParaRPr>
            </a:p>
          </p:txBody>
        </p:sp>
      </p:grpSp>
      <p:grpSp>
        <p:nvGrpSpPr>
          <p:cNvPr id="39949" name="Group 39"/>
          <p:cNvGrpSpPr>
            <a:grpSpLocks/>
          </p:cNvGrpSpPr>
          <p:nvPr/>
        </p:nvGrpSpPr>
        <p:grpSpPr bwMode="auto">
          <a:xfrm>
            <a:off x="5008685" y="4652963"/>
            <a:ext cx="936381" cy="792162"/>
            <a:chOff x="703" y="1842"/>
            <a:chExt cx="590" cy="499"/>
          </a:xfrm>
        </p:grpSpPr>
        <p:sp>
          <p:nvSpPr>
            <p:cNvPr id="39985" name="Oval 40"/>
            <p:cNvSpPr>
              <a:spLocks noChangeArrowheads="1"/>
            </p:cNvSpPr>
            <p:nvPr/>
          </p:nvSpPr>
          <p:spPr bwMode="auto">
            <a:xfrm>
              <a:off x="703" y="1842"/>
              <a:ext cx="590" cy="49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39986" name="Text Box 41"/>
            <p:cNvSpPr txBox="1">
              <a:spLocks noChangeArrowheads="1"/>
            </p:cNvSpPr>
            <p:nvPr/>
          </p:nvSpPr>
          <p:spPr bwMode="auto">
            <a:xfrm>
              <a:off x="794" y="1887"/>
              <a:ext cx="44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latin typeface="Arial" charset="0"/>
                </a:rPr>
                <a:t>1010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39987" name="Text Box 42"/>
            <p:cNvSpPr txBox="1">
              <a:spLocks noChangeArrowheads="1"/>
            </p:cNvSpPr>
            <p:nvPr/>
          </p:nvSpPr>
          <p:spPr bwMode="auto">
            <a:xfrm>
              <a:off x="930" y="2069"/>
              <a:ext cx="27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solidFill>
                    <a:srgbClr val="FF0000"/>
                  </a:solidFill>
                  <a:latin typeface="Arial" charset="0"/>
                </a:rPr>
                <a:t>14</a:t>
              </a:r>
              <a:endParaRPr lang="en-US" altLang="en-US" sz="1800">
                <a:solidFill>
                  <a:srgbClr val="FF0000"/>
                </a:solidFill>
                <a:latin typeface="Arial" charset="0"/>
              </a:endParaRPr>
            </a:p>
          </p:txBody>
        </p:sp>
      </p:grpSp>
      <p:grpSp>
        <p:nvGrpSpPr>
          <p:cNvPr id="39950" name="Group 43"/>
          <p:cNvGrpSpPr>
            <a:grpSpLocks/>
          </p:cNvGrpSpPr>
          <p:nvPr/>
        </p:nvGrpSpPr>
        <p:grpSpPr bwMode="auto">
          <a:xfrm>
            <a:off x="5081954" y="5734051"/>
            <a:ext cx="936381" cy="792163"/>
            <a:chOff x="703" y="1842"/>
            <a:chExt cx="590" cy="499"/>
          </a:xfrm>
        </p:grpSpPr>
        <p:sp>
          <p:nvSpPr>
            <p:cNvPr id="39982" name="Oval 44"/>
            <p:cNvSpPr>
              <a:spLocks noChangeArrowheads="1"/>
            </p:cNvSpPr>
            <p:nvPr/>
          </p:nvSpPr>
          <p:spPr bwMode="auto">
            <a:xfrm>
              <a:off x="703" y="1842"/>
              <a:ext cx="590" cy="49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39983" name="Text Box 45"/>
            <p:cNvSpPr txBox="1">
              <a:spLocks noChangeArrowheads="1"/>
            </p:cNvSpPr>
            <p:nvPr/>
          </p:nvSpPr>
          <p:spPr bwMode="auto">
            <a:xfrm>
              <a:off x="794" y="1887"/>
              <a:ext cx="42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latin typeface="Arial" charset="0"/>
                </a:rPr>
                <a:t>1011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39984" name="Text Box 46"/>
            <p:cNvSpPr txBox="1">
              <a:spLocks noChangeArrowheads="1"/>
            </p:cNvSpPr>
            <p:nvPr/>
          </p:nvSpPr>
          <p:spPr bwMode="auto">
            <a:xfrm>
              <a:off x="930" y="2069"/>
              <a:ext cx="27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solidFill>
                    <a:srgbClr val="FF0000"/>
                  </a:solidFill>
                  <a:latin typeface="Arial" charset="0"/>
                </a:rPr>
                <a:t>21</a:t>
              </a:r>
              <a:endParaRPr lang="en-US" altLang="en-US" sz="1800">
                <a:solidFill>
                  <a:srgbClr val="FF0000"/>
                </a:solidFill>
                <a:latin typeface="Arial" charset="0"/>
              </a:endParaRPr>
            </a:p>
          </p:txBody>
        </p:sp>
      </p:grpSp>
      <p:grpSp>
        <p:nvGrpSpPr>
          <p:cNvPr id="39951" name="Group 47"/>
          <p:cNvGrpSpPr>
            <a:grpSpLocks/>
          </p:cNvGrpSpPr>
          <p:nvPr/>
        </p:nvGrpSpPr>
        <p:grpSpPr bwMode="auto">
          <a:xfrm>
            <a:off x="7098324" y="5734051"/>
            <a:ext cx="936381" cy="792163"/>
            <a:chOff x="703" y="1842"/>
            <a:chExt cx="590" cy="499"/>
          </a:xfrm>
        </p:grpSpPr>
        <p:sp>
          <p:nvSpPr>
            <p:cNvPr id="39979" name="Oval 48"/>
            <p:cNvSpPr>
              <a:spLocks noChangeArrowheads="1"/>
            </p:cNvSpPr>
            <p:nvPr/>
          </p:nvSpPr>
          <p:spPr bwMode="auto">
            <a:xfrm>
              <a:off x="703" y="1842"/>
              <a:ext cx="590" cy="499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39980" name="Text Box 49"/>
            <p:cNvSpPr txBox="1">
              <a:spLocks noChangeArrowheads="1"/>
            </p:cNvSpPr>
            <p:nvPr/>
          </p:nvSpPr>
          <p:spPr bwMode="auto">
            <a:xfrm>
              <a:off x="794" y="1887"/>
              <a:ext cx="40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latin typeface="Arial" charset="0"/>
                </a:rPr>
                <a:t>1111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39981" name="Text Box 50"/>
            <p:cNvSpPr txBox="1">
              <a:spLocks noChangeArrowheads="1"/>
            </p:cNvSpPr>
            <p:nvPr/>
          </p:nvSpPr>
          <p:spPr bwMode="auto">
            <a:xfrm>
              <a:off x="930" y="2069"/>
              <a:ext cx="27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solidFill>
                    <a:srgbClr val="FF0000"/>
                  </a:solidFill>
                  <a:latin typeface="Arial" charset="0"/>
                </a:rPr>
                <a:t>32</a:t>
              </a:r>
              <a:endParaRPr lang="en-US" altLang="en-US" sz="1800">
                <a:solidFill>
                  <a:srgbClr val="FF0000"/>
                </a:solidFill>
                <a:latin typeface="Arial" charset="0"/>
              </a:endParaRPr>
            </a:p>
          </p:txBody>
        </p:sp>
      </p:grpSp>
      <p:grpSp>
        <p:nvGrpSpPr>
          <p:cNvPr id="39952" name="Group 51"/>
          <p:cNvGrpSpPr>
            <a:grpSpLocks/>
          </p:cNvGrpSpPr>
          <p:nvPr/>
        </p:nvGrpSpPr>
        <p:grpSpPr bwMode="auto">
          <a:xfrm>
            <a:off x="5008685" y="3573463"/>
            <a:ext cx="936381" cy="792162"/>
            <a:chOff x="703" y="1842"/>
            <a:chExt cx="590" cy="499"/>
          </a:xfrm>
        </p:grpSpPr>
        <p:sp>
          <p:nvSpPr>
            <p:cNvPr id="39976" name="Oval 52"/>
            <p:cNvSpPr>
              <a:spLocks noChangeArrowheads="1"/>
            </p:cNvSpPr>
            <p:nvPr/>
          </p:nvSpPr>
          <p:spPr bwMode="auto">
            <a:xfrm>
              <a:off x="703" y="1842"/>
              <a:ext cx="590" cy="49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39977" name="Text Box 53"/>
            <p:cNvSpPr txBox="1">
              <a:spLocks noChangeArrowheads="1"/>
            </p:cNvSpPr>
            <p:nvPr/>
          </p:nvSpPr>
          <p:spPr bwMode="auto">
            <a:xfrm>
              <a:off x="794" y="1887"/>
              <a:ext cx="44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latin typeface="Arial" charset="0"/>
                </a:rPr>
                <a:t>1001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39978" name="Text Box 54"/>
            <p:cNvSpPr txBox="1">
              <a:spLocks noChangeArrowheads="1"/>
            </p:cNvSpPr>
            <p:nvPr/>
          </p:nvSpPr>
          <p:spPr bwMode="auto">
            <a:xfrm>
              <a:off x="930" y="2069"/>
              <a:ext cx="27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solidFill>
                    <a:srgbClr val="FF0000"/>
                  </a:solidFill>
                  <a:latin typeface="Arial" charset="0"/>
                </a:rPr>
                <a:t>12</a:t>
              </a:r>
              <a:endParaRPr lang="en-US" altLang="en-US" sz="1800">
                <a:solidFill>
                  <a:srgbClr val="FF0000"/>
                </a:solidFill>
                <a:latin typeface="Arial" charset="0"/>
              </a:endParaRPr>
            </a:p>
          </p:txBody>
        </p:sp>
      </p:grpSp>
      <p:grpSp>
        <p:nvGrpSpPr>
          <p:cNvPr id="39953" name="Group 55"/>
          <p:cNvGrpSpPr>
            <a:grpSpLocks/>
          </p:cNvGrpSpPr>
          <p:nvPr/>
        </p:nvGrpSpPr>
        <p:grpSpPr bwMode="auto">
          <a:xfrm>
            <a:off x="7098324" y="4581526"/>
            <a:ext cx="936381" cy="792163"/>
            <a:chOff x="703" y="1842"/>
            <a:chExt cx="590" cy="499"/>
          </a:xfrm>
        </p:grpSpPr>
        <p:sp>
          <p:nvSpPr>
            <p:cNvPr id="39973" name="Oval 56"/>
            <p:cNvSpPr>
              <a:spLocks noChangeArrowheads="1"/>
            </p:cNvSpPr>
            <p:nvPr/>
          </p:nvSpPr>
          <p:spPr bwMode="auto">
            <a:xfrm>
              <a:off x="703" y="1842"/>
              <a:ext cx="590" cy="499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39974" name="Text Box 57"/>
            <p:cNvSpPr txBox="1">
              <a:spLocks noChangeArrowheads="1"/>
            </p:cNvSpPr>
            <p:nvPr/>
          </p:nvSpPr>
          <p:spPr bwMode="auto">
            <a:xfrm>
              <a:off x="794" y="1887"/>
              <a:ext cx="418" cy="233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latin typeface="Arial" charset="0"/>
                </a:rPr>
                <a:t>1110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39975" name="Text Box 58"/>
            <p:cNvSpPr txBox="1">
              <a:spLocks noChangeArrowheads="1"/>
            </p:cNvSpPr>
            <p:nvPr/>
          </p:nvSpPr>
          <p:spPr bwMode="auto">
            <a:xfrm>
              <a:off x="930" y="2069"/>
              <a:ext cx="278" cy="233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solidFill>
                    <a:srgbClr val="FF0000"/>
                  </a:solidFill>
                  <a:latin typeface="Arial" charset="0"/>
                </a:rPr>
                <a:t>25</a:t>
              </a:r>
              <a:endParaRPr lang="en-US" altLang="en-US" sz="1800">
                <a:solidFill>
                  <a:srgbClr val="FF0000"/>
                </a:solidFill>
                <a:latin typeface="Arial" charset="0"/>
              </a:endParaRPr>
            </a:p>
          </p:txBody>
        </p:sp>
      </p:grpSp>
      <p:grpSp>
        <p:nvGrpSpPr>
          <p:cNvPr id="39954" name="Group 59"/>
          <p:cNvGrpSpPr>
            <a:grpSpLocks/>
          </p:cNvGrpSpPr>
          <p:nvPr/>
        </p:nvGrpSpPr>
        <p:grpSpPr bwMode="auto">
          <a:xfrm>
            <a:off x="7098324" y="3573463"/>
            <a:ext cx="936381" cy="792162"/>
            <a:chOff x="703" y="1842"/>
            <a:chExt cx="590" cy="499"/>
          </a:xfrm>
        </p:grpSpPr>
        <p:sp>
          <p:nvSpPr>
            <p:cNvPr id="39970" name="Oval 60"/>
            <p:cNvSpPr>
              <a:spLocks noChangeArrowheads="1"/>
            </p:cNvSpPr>
            <p:nvPr/>
          </p:nvSpPr>
          <p:spPr bwMode="auto">
            <a:xfrm>
              <a:off x="703" y="1842"/>
              <a:ext cx="590" cy="499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39971" name="Text Box 61"/>
            <p:cNvSpPr txBox="1">
              <a:spLocks noChangeArrowheads="1"/>
            </p:cNvSpPr>
            <p:nvPr/>
          </p:nvSpPr>
          <p:spPr bwMode="auto">
            <a:xfrm>
              <a:off x="794" y="1887"/>
              <a:ext cx="429" cy="233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latin typeface="Arial" charset="0"/>
                </a:rPr>
                <a:t>1101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39972" name="Text Box 62"/>
            <p:cNvSpPr txBox="1">
              <a:spLocks noChangeArrowheads="1"/>
            </p:cNvSpPr>
            <p:nvPr/>
          </p:nvSpPr>
          <p:spPr bwMode="auto">
            <a:xfrm>
              <a:off x="930" y="2069"/>
              <a:ext cx="278" cy="233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solidFill>
                    <a:srgbClr val="FF0000"/>
                  </a:solidFill>
                  <a:latin typeface="Arial" charset="0"/>
                </a:rPr>
                <a:t>23</a:t>
              </a:r>
              <a:endParaRPr lang="en-US" altLang="en-US" sz="1800">
                <a:solidFill>
                  <a:srgbClr val="FF0000"/>
                </a:solidFill>
                <a:latin typeface="Arial" charset="0"/>
              </a:endParaRPr>
            </a:p>
          </p:txBody>
        </p:sp>
      </p:grpSp>
      <p:grpSp>
        <p:nvGrpSpPr>
          <p:cNvPr id="39955" name="Group 63"/>
          <p:cNvGrpSpPr>
            <a:grpSpLocks/>
          </p:cNvGrpSpPr>
          <p:nvPr/>
        </p:nvGrpSpPr>
        <p:grpSpPr bwMode="auto">
          <a:xfrm>
            <a:off x="2848708" y="4652963"/>
            <a:ext cx="936381" cy="792162"/>
            <a:chOff x="703" y="1842"/>
            <a:chExt cx="590" cy="499"/>
          </a:xfrm>
        </p:grpSpPr>
        <p:sp>
          <p:nvSpPr>
            <p:cNvPr id="39967" name="Oval 64"/>
            <p:cNvSpPr>
              <a:spLocks noChangeArrowheads="1"/>
            </p:cNvSpPr>
            <p:nvPr/>
          </p:nvSpPr>
          <p:spPr bwMode="auto">
            <a:xfrm>
              <a:off x="703" y="1842"/>
              <a:ext cx="590" cy="499"/>
            </a:xfrm>
            <a:prstGeom prst="ellipse">
              <a:avLst/>
            </a:prstGeom>
            <a:solidFill>
              <a:srgbClr val="BFBCE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39968" name="Text Box 65"/>
            <p:cNvSpPr txBox="1">
              <a:spLocks noChangeArrowheads="1"/>
            </p:cNvSpPr>
            <p:nvPr/>
          </p:nvSpPr>
          <p:spPr bwMode="auto">
            <a:xfrm>
              <a:off x="794" y="1887"/>
              <a:ext cx="429" cy="233"/>
            </a:xfrm>
            <a:prstGeom prst="rect">
              <a:avLst/>
            </a:prstGeom>
            <a:solidFill>
              <a:srgbClr val="BFBC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latin typeface="Arial" charset="0"/>
                </a:rPr>
                <a:t>0110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39969" name="Text Box 66"/>
            <p:cNvSpPr txBox="1">
              <a:spLocks noChangeArrowheads="1"/>
            </p:cNvSpPr>
            <p:nvPr/>
          </p:nvSpPr>
          <p:spPr bwMode="auto">
            <a:xfrm>
              <a:off x="930" y="2069"/>
              <a:ext cx="278" cy="233"/>
            </a:xfrm>
            <a:prstGeom prst="rect">
              <a:avLst/>
            </a:prstGeom>
            <a:solidFill>
              <a:srgbClr val="BFBC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solidFill>
                    <a:srgbClr val="FF0000"/>
                  </a:solidFill>
                  <a:latin typeface="Arial" charset="0"/>
                </a:rPr>
                <a:t>20</a:t>
              </a:r>
              <a:endParaRPr lang="en-US" altLang="en-US" sz="1800">
                <a:solidFill>
                  <a:srgbClr val="FF0000"/>
                </a:solidFill>
                <a:latin typeface="Arial" charset="0"/>
              </a:endParaRPr>
            </a:p>
          </p:txBody>
        </p:sp>
      </p:grpSp>
      <p:sp>
        <p:nvSpPr>
          <p:cNvPr id="39956" name="Text Box 67"/>
          <p:cNvSpPr txBox="1">
            <a:spLocks noChangeArrowheads="1"/>
          </p:cNvSpPr>
          <p:nvPr/>
        </p:nvSpPr>
        <p:spPr bwMode="auto">
          <a:xfrm>
            <a:off x="2848708" y="1628776"/>
            <a:ext cx="215997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en-US" sz="1800">
                <a:solidFill>
                  <a:schemeClr val="folHlink"/>
                </a:solidFill>
                <a:latin typeface="Arial" charset="0"/>
              </a:rPr>
              <a:t>Current Solution</a:t>
            </a:r>
            <a:endParaRPr lang="en-US" altLang="en-US" sz="180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39957" name="Line 68"/>
          <p:cNvSpPr>
            <a:spLocks noChangeShapeType="1"/>
          </p:cNvSpPr>
          <p:nvPr/>
        </p:nvSpPr>
        <p:spPr bwMode="auto">
          <a:xfrm flipH="1">
            <a:off x="3568212" y="1989138"/>
            <a:ext cx="145073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8" name="Line 69"/>
          <p:cNvSpPr>
            <a:spLocks noChangeShapeType="1"/>
          </p:cNvSpPr>
          <p:nvPr/>
        </p:nvSpPr>
        <p:spPr bwMode="auto">
          <a:xfrm>
            <a:off x="3352800" y="3213100"/>
            <a:ext cx="0" cy="431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9" name="Freeform 70"/>
          <p:cNvSpPr>
            <a:spLocks/>
          </p:cNvSpPr>
          <p:nvPr/>
        </p:nvSpPr>
        <p:spPr bwMode="auto">
          <a:xfrm>
            <a:off x="3785089" y="1989138"/>
            <a:ext cx="3408485" cy="779462"/>
          </a:xfrm>
          <a:custGeom>
            <a:avLst/>
            <a:gdLst>
              <a:gd name="T0" fmla="*/ 0 w 2147"/>
              <a:gd name="T1" fmla="*/ 2147483647 h 491"/>
              <a:gd name="T2" fmla="*/ 2147483647 w 2147"/>
              <a:gd name="T3" fmla="*/ 2147483647 h 491"/>
              <a:gd name="T4" fmla="*/ 2147483647 w 2147"/>
              <a:gd name="T5" fmla="*/ 2147483647 h 491"/>
              <a:gd name="T6" fmla="*/ 2147483647 w 2147"/>
              <a:gd name="T7" fmla="*/ 2147483647 h 491"/>
              <a:gd name="T8" fmla="*/ 0 60000 65536"/>
              <a:gd name="T9" fmla="*/ 0 60000 65536"/>
              <a:gd name="T10" fmla="*/ 0 60000 65536"/>
              <a:gd name="T11" fmla="*/ 0 60000 65536"/>
              <a:gd name="T12" fmla="*/ 0 w 2147"/>
              <a:gd name="T13" fmla="*/ 0 h 491"/>
              <a:gd name="T14" fmla="*/ 2147 w 2147"/>
              <a:gd name="T15" fmla="*/ 491 h 49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47" h="491">
                <a:moveTo>
                  <a:pt x="0" y="332"/>
                </a:moveTo>
                <a:cubicBezTo>
                  <a:pt x="400" y="166"/>
                  <a:pt x="801" y="0"/>
                  <a:pt x="1134" y="15"/>
                </a:cubicBezTo>
                <a:cubicBezTo>
                  <a:pt x="1467" y="30"/>
                  <a:pt x="1845" y="355"/>
                  <a:pt x="1996" y="423"/>
                </a:cubicBezTo>
                <a:cubicBezTo>
                  <a:pt x="2147" y="491"/>
                  <a:pt x="2034" y="423"/>
                  <a:pt x="2041" y="423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60" name="Line 71"/>
          <p:cNvSpPr>
            <a:spLocks noChangeShapeType="1"/>
          </p:cNvSpPr>
          <p:nvPr/>
        </p:nvSpPr>
        <p:spPr bwMode="auto">
          <a:xfrm flipH="1" flipV="1">
            <a:off x="6953251" y="2420938"/>
            <a:ext cx="71803" cy="2159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61" name="Line 72"/>
          <p:cNvSpPr>
            <a:spLocks noChangeShapeType="1"/>
          </p:cNvSpPr>
          <p:nvPr/>
        </p:nvSpPr>
        <p:spPr bwMode="auto">
          <a:xfrm flipH="1">
            <a:off x="6809643" y="2708275"/>
            <a:ext cx="215411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62" name="Freeform 73"/>
          <p:cNvSpPr>
            <a:spLocks/>
          </p:cNvSpPr>
          <p:nvPr/>
        </p:nvSpPr>
        <p:spPr bwMode="auto">
          <a:xfrm>
            <a:off x="2262554" y="3068639"/>
            <a:ext cx="729762" cy="1800225"/>
          </a:xfrm>
          <a:custGeom>
            <a:avLst/>
            <a:gdLst>
              <a:gd name="T0" fmla="*/ 2147483647 w 460"/>
              <a:gd name="T1" fmla="*/ 0 h 1134"/>
              <a:gd name="T2" fmla="*/ 2147483647 w 460"/>
              <a:gd name="T3" fmla="*/ 2147483647 h 1134"/>
              <a:gd name="T4" fmla="*/ 2147483647 w 460"/>
              <a:gd name="T5" fmla="*/ 2147483647 h 1134"/>
              <a:gd name="T6" fmla="*/ 0 60000 65536"/>
              <a:gd name="T7" fmla="*/ 0 60000 65536"/>
              <a:gd name="T8" fmla="*/ 0 60000 65536"/>
              <a:gd name="T9" fmla="*/ 0 w 460"/>
              <a:gd name="T10" fmla="*/ 0 h 1134"/>
              <a:gd name="T11" fmla="*/ 460 w 460"/>
              <a:gd name="T12" fmla="*/ 1134 h 11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60" h="1134">
                <a:moveTo>
                  <a:pt x="460" y="0"/>
                </a:moveTo>
                <a:cubicBezTo>
                  <a:pt x="237" y="200"/>
                  <a:pt x="14" y="401"/>
                  <a:pt x="7" y="590"/>
                </a:cubicBezTo>
                <a:cubicBezTo>
                  <a:pt x="0" y="779"/>
                  <a:pt x="347" y="1043"/>
                  <a:pt x="415" y="1134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63" name="Line 74"/>
          <p:cNvSpPr>
            <a:spLocks noChangeShapeType="1"/>
          </p:cNvSpPr>
          <p:nvPr/>
        </p:nvSpPr>
        <p:spPr bwMode="auto">
          <a:xfrm>
            <a:off x="2920512" y="4652963"/>
            <a:ext cx="0" cy="2159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64" name="Line 75"/>
          <p:cNvSpPr>
            <a:spLocks noChangeShapeType="1"/>
          </p:cNvSpPr>
          <p:nvPr/>
        </p:nvSpPr>
        <p:spPr bwMode="auto">
          <a:xfrm flipH="1">
            <a:off x="2705100" y="4868863"/>
            <a:ext cx="215412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65" name="Text Box 76"/>
          <p:cNvSpPr txBox="1">
            <a:spLocks noChangeArrowheads="1"/>
          </p:cNvSpPr>
          <p:nvPr/>
        </p:nvSpPr>
        <p:spPr bwMode="auto">
          <a:xfrm>
            <a:off x="6881446" y="1628776"/>
            <a:ext cx="12362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/>
            <a:r>
              <a:rPr lang="nb-NO" altLang="en-US" sz="1800">
                <a:solidFill>
                  <a:srgbClr val="BFBCE2"/>
                </a:solidFill>
                <a:latin typeface="Arial" charset="0"/>
              </a:rPr>
              <a:t>Neighbors</a:t>
            </a:r>
            <a:endParaRPr lang="en-US" altLang="en-US" sz="1800">
              <a:solidFill>
                <a:srgbClr val="BFBCE2"/>
              </a:solidFill>
              <a:latin typeface="Arial" charset="0"/>
            </a:endParaRPr>
          </a:p>
        </p:txBody>
      </p:sp>
      <p:sp>
        <p:nvSpPr>
          <p:cNvPr id="39966" name="Line 77"/>
          <p:cNvSpPr>
            <a:spLocks noChangeShapeType="1"/>
          </p:cNvSpPr>
          <p:nvPr/>
        </p:nvSpPr>
        <p:spPr bwMode="auto">
          <a:xfrm flipH="1">
            <a:off x="1840523" y="2781300"/>
            <a:ext cx="1079989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1C1A-6A29-4E89-9020-B7BDD782F81D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2863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Search Methods</a:t>
            </a:r>
            <a:r>
              <a:rPr lang="tr-TR" dirty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84632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Iterated local search</a:t>
            </a:r>
            <a:endParaRPr lang="tr-TR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Variable </a:t>
            </a:r>
            <a:r>
              <a:rPr lang="en-US" dirty="0" err="1"/>
              <a:t>neighbourhoods</a:t>
            </a:r>
            <a:endParaRPr lang="en-US" dirty="0"/>
          </a:p>
          <a:p>
            <a:pPr lvl="1"/>
            <a:r>
              <a:rPr lang="en-US" dirty="0"/>
              <a:t>Variable </a:t>
            </a:r>
            <a:r>
              <a:rPr lang="en-US" dirty="0" err="1"/>
              <a:t>neighbourhood</a:t>
            </a:r>
            <a:r>
              <a:rPr lang="en-US" dirty="0"/>
              <a:t> decent</a:t>
            </a:r>
          </a:p>
          <a:p>
            <a:pPr lvl="1"/>
            <a:r>
              <a:rPr lang="en-US" dirty="0"/>
              <a:t>Variable </a:t>
            </a:r>
            <a:r>
              <a:rPr lang="en-US" dirty="0" err="1"/>
              <a:t>neighbourhood</a:t>
            </a:r>
            <a:r>
              <a:rPr lang="en-US" dirty="0"/>
              <a:t> search</a:t>
            </a:r>
            <a:endParaRPr lang="tr-TR" dirty="0"/>
          </a:p>
          <a:p>
            <a:pPr lvl="1"/>
            <a:endParaRPr lang="en-US" dirty="0"/>
          </a:p>
          <a:p>
            <a:r>
              <a:rPr lang="en-US" dirty="0"/>
              <a:t>Guided local search</a:t>
            </a:r>
            <a:endParaRPr lang="tr-TR" dirty="0"/>
          </a:p>
          <a:p>
            <a:endParaRPr lang="en-US" dirty="0"/>
          </a:p>
          <a:p>
            <a:r>
              <a:rPr lang="en-US" dirty="0"/>
              <a:t>GRASP</a:t>
            </a:r>
            <a:endParaRPr lang="tr-TR" dirty="0"/>
          </a:p>
          <a:p>
            <a:endParaRPr lang="en-US" dirty="0"/>
          </a:p>
          <a:p>
            <a:r>
              <a:rPr lang="en-US" dirty="0"/>
              <a:t>Large </a:t>
            </a:r>
            <a:r>
              <a:rPr lang="en-US" dirty="0" err="1"/>
              <a:t>neighbourhood</a:t>
            </a:r>
            <a:r>
              <a:rPr lang="en-US" dirty="0"/>
              <a:t> search</a:t>
            </a:r>
            <a:endParaRPr lang="tr-TR" dirty="0"/>
          </a:p>
          <a:p>
            <a:endParaRPr lang="tr-TR" dirty="0"/>
          </a:p>
          <a:p>
            <a:r>
              <a:rPr lang="en-US" dirty="0"/>
              <a:t>Simulated annealing algorithm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1C1A-6A29-4E89-9020-B7BDD782F81D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853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914400"/>
            <a:ext cx="8486775" cy="557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1C1A-6A29-4E89-9020-B7BDD782F81D}" type="slidenum">
              <a:rPr lang="en-US" smtClean="0"/>
              <a:t>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0" y="34290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Single-Solution Based Methods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1496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/>
          <a:lstStyle/>
          <a:p>
            <a:pPr eaLnBrk="1" hangingPunct="1"/>
            <a:r>
              <a:rPr lang="nb-NO" altLang="en-US" dirty="0"/>
              <a:t>Iterated Local Search (1)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8763000" cy="49688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altLang="en-US" dirty="0"/>
              <a:t>We can look at a Local Search (using ”Best Improvement”-strategy) as a function</a:t>
            </a:r>
          </a:p>
          <a:p>
            <a:pPr lvl="1" eaLnBrk="1" hangingPunct="1">
              <a:lnSpc>
                <a:spcPct val="90000"/>
              </a:lnSpc>
            </a:pPr>
            <a:r>
              <a:rPr lang="nb-NO" altLang="en-US" dirty="0"/>
              <a:t>Input: a solution</a:t>
            </a:r>
          </a:p>
          <a:p>
            <a:pPr lvl="1" eaLnBrk="1" hangingPunct="1">
              <a:lnSpc>
                <a:spcPct val="90000"/>
              </a:lnSpc>
            </a:pPr>
            <a:r>
              <a:rPr lang="nb-NO" altLang="en-US" dirty="0"/>
              <a:t>Output: a solution</a:t>
            </a:r>
          </a:p>
          <a:p>
            <a:pPr lvl="1" eaLnBrk="1" hangingPunct="1">
              <a:lnSpc>
                <a:spcPct val="90000"/>
              </a:lnSpc>
            </a:pPr>
            <a:r>
              <a:rPr lang="nb-NO" altLang="en-US" dirty="0"/>
              <a:t>LS: S → S</a:t>
            </a:r>
          </a:p>
          <a:p>
            <a:pPr lvl="1" eaLnBrk="1" hangingPunct="1">
              <a:lnSpc>
                <a:spcPct val="90000"/>
              </a:lnSpc>
            </a:pPr>
            <a:r>
              <a:rPr lang="nb-NO" altLang="en-US" dirty="0"/>
              <a:t>The set of local optima (with respect to the neighborhood used) equals the range of the function</a:t>
            </a:r>
          </a:p>
          <a:p>
            <a:pPr eaLnBrk="1" hangingPunct="1">
              <a:lnSpc>
                <a:spcPct val="90000"/>
              </a:lnSpc>
            </a:pPr>
            <a:r>
              <a:rPr lang="nb-NO" altLang="en-US" dirty="0"/>
              <a:t>Applying the function to a solution returns a locally optimal solution (possibly the same as the input)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1C1A-6A29-4E89-9020-B7BDD782F81D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1603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pPr eaLnBrk="1" hangingPunct="1"/>
            <a:r>
              <a:rPr lang="nb-NO" altLang="en-US" dirty="0"/>
              <a:t>Iterated Local Search (2)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7307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altLang="en-US" sz="2800" dirty="0"/>
              <a:t>A simple algorithm (Multi-start Local Search):</a:t>
            </a:r>
          </a:p>
          <a:p>
            <a:pPr lvl="1" eaLnBrk="1" hangingPunct="1">
              <a:lnSpc>
                <a:spcPct val="90000"/>
              </a:lnSpc>
            </a:pPr>
            <a:r>
              <a:rPr lang="nb-NO" altLang="en-US" sz="2400" dirty="0"/>
              <a:t>Pick a random starting solution</a:t>
            </a:r>
          </a:p>
          <a:p>
            <a:pPr lvl="1" eaLnBrk="1" hangingPunct="1">
              <a:lnSpc>
                <a:spcPct val="90000"/>
              </a:lnSpc>
            </a:pPr>
            <a:r>
              <a:rPr lang="nb-NO" altLang="en-US" sz="2400" dirty="0"/>
              <a:t>Perform Local Search</a:t>
            </a:r>
          </a:p>
          <a:p>
            <a:pPr lvl="1" eaLnBrk="1" hangingPunct="1">
              <a:lnSpc>
                <a:spcPct val="90000"/>
              </a:lnSpc>
            </a:pPr>
            <a:r>
              <a:rPr lang="nb-NO" altLang="en-US" sz="2400" dirty="0"/>
              <a:t>Repeat (record the best local optimum encountered)</a:t>
            </a:r>
          </a:p>
          <a:p>
            <a:pPr eaLnBrk="1" hangingPunct="1">
              <a:lnSpc>
                <a:spcPct val="90000"/>
              </a:lnSpc>
            </a:pPr>
            <a:r>
              <a:rPr lang="nb-NO" altLang="en-US" sz="2800" dirty="0"/>
              <a:t>Generates multiple independent local optima</a:t>
            </a:r>
          </a:p>
          <a:p>
            <a:pPr eaLnBrk="1" hangingPunct="1">
              <a:lnSpc>
                <a:spcPct val="90000"/>
              </a:lnSpc>
            </a:pPr>
            <a:r>
              <a:rPr lang="nb-NO" altLang="en-US" sz="2800" dirty="0"/>
              <a:t>Theoretical guarantee: will encounter the global optimum at some point (due to random starting solution)</a:t>
            </a:r>
          </a:p>
          <a:p>
            <a:pPr eaLnBrk="1" hangingPunct="1">
              <a:lnSpc>
                <a:spcPct val="90000"/>
              </a:lnSpc>
            </a:pPr>
            <a:r>
              <a:rPr lang="nb-NO" altLang="en-US" sz="2800" dirty="0"/>
              <a:t>N</a:t>
            </a:r>
            <a:r>
              <a:rPr lang="nb-NO" altLang="en-US" dirty="0"/>
              <a:t>ot very efficient: wasted iterations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1C1A-6A29-4E89-9020-B7BDD782F81D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805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en-US"/>
              <a:t>Iterated Local Search (3)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altLang="en-US"/>
              <a:t>Iterated Local Search tries to benefit by restarting close to a currently selected local optimum</a:t>
            </a:r>
          </a:p>
          <a:p>
            <a:pPr lvl="1" eaLnBrk="1" hangingPunct="1">
              <a:lnSpc>
                <a:spcPct val="90000"/>
              </a:lnSpc>
            </a:pPr>
            <a:r>
              <a:rPr lang="nb-NO" altLang="en-US"/>
              <a:t>Possibly quicker convergence to the next local optimum (already quite close to a good solution)</a:t>
            </a:r>
          </a:p>
          <a:p>
            <a:pPr lvl="1" eaLnBrk="1" hangingPunct="1">
              <a:lnSpc>
                <a:spcPct val="90000"/>
              </a:lnSpc>
            </a:pPr>
            <a:r>
              <a:rPr lang="nb-NO" altLang="en-US"/>
              <a:t>Has potential to avoid unnecessary iterations in the Local Search loop, or even unnecessary complete restarts</a:t>
            </a:r>
          </a:p>
          <a:p>
            <a:pPr lvl="2" eaLnBrk="1" hangingPunct="1">
              <a:lnSpc>
                <a:spcPct val="90000"/>
              </a:lnSpc>
            </a:pPr>
            <a:r>
              <a:rPr lang="nb-NO" altLang="en-US"/>
              <a:t>Uses information from current solution when starting another Local Search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1C1A-6A29-4E89-9020-B7BDD782F81D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8342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47" y="476251"/>
            <a:ext cx="8707315" cy="490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112" y="4038600"/>
            <a:ext cx="390525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2895600" y="0"/>
            <a:ext cx="6223430" cy="2743200"/>
            <a:chOff x="2895600" y="0"/>
            <a:chExt cx="6223430" cy="2743200"/>
          </a:xfrm>
        </p:grpSpPr>
        <p:pic>
          <p:nvPicPr>
            <p:cNvPr id="15362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1255" y="0"/>
              <a:ext cx="5057775" cy="1381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" name="Straight Arrow Connector 2"/>
            <p:cNvCxnSpPr/>
            <p:nvPr/>
          </p:nvCxnSpPr>
          <p:spPr>
            <a:xfrm flipV="1">
              <a:off x="2895600" y="1381125"/>
              <a:ext cx="1447800" cy="136207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1C1A-6A29-4E89-9020-B7BDD782F81D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746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/>
          <a:lstStyle/>
          <a:p>
            <a:pPr eaLnBrk="1" hangingPunct="1"/>
            <a:r>
              <a:rPr lang="nb-NO" altLang="en-US" dirty="0"/>
              <a:t>Pictorial Illustration of ILS</a:t>
            </a:r>
          </a:p>
        </p:txBody>
      </p:sp>
      <p:pic>
        <p:nvPicPr>
          <p:cNvPr id="2355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3" y="2133600"/>
            <a:ext cx="4377362" cy="345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981200"/>
            <a:ext cx="4733925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1C1A-6A29-4E89-9020-B7BDD782F81D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16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nb-NO" altLang="en-US"/>
              <a:t>Principle of Iterated Local Search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altLang="en-US"/>
              <a:t>The Local Search algorithm defines a set of locally optimal solutions</a:t>
            </a:r>
          </a:p>
          <a:p>
            <a:pPr eaLnBrk="1" hangingPunct="1">
              <a:lnSpc>
                <a:spcPct val="90000"/>
              </a:lnSpc>
            </a:pPr>
            <a:r>
              <a:rPr lang="nb-NO" altLang="en-US"/>
              <a:t>The Iterated Local Search metaheuristic searches among these solutions, rather than in the complete solution space</a:t>
            </a:r>
          </a:p>
          <a:p>
            <a:pPr lvl="1" eaLnBrk="1" hangingPunct="1">
              <a:lnSpc>
                <a:spcPct val="90000"/>
              </a:lnSpc>
            </a:pPr>
            <a:r>
              <a:rPr lang="nb-NO" altLang="en-US"/>
              <a:t>The search space of the ILS is the set of local optima</a:t>
            </a:r>
          </a:p>
          <a:p>
            <a:pPr lvl="1" eaLnBrk="1" hangingPunct="1">
              <a:lnSpc>
                <a:spcPct val="90000"/>
              </a:lnSpc>
            </a:pPr>
            <a:r>
              <a:rPr lang="nb-NO" altLang="en-US"/>
              <a:t>The search space of the LS is the solution space (or a suitable subspace thereof)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1C1A-6A29-4E89-9020-B7BDD782F81D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0016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152400"/>
            <a:ext cx="8229600" cy="1143000"/>
          </a:xfrm>
        </p:spPr>
        <p:txBody>
          <a:bodyPr/>
          <a:lstStyle/>
          <a:p>
            <a:pPr eaLnBrk="1" hangingPunct="1"/>
            <a:r>
              <a:rPr lang="nb-NO" altLang="en-US" dirty="0"/>
              <a:t>A Basic Iterated Local Search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96975"/>
            <a:ext cx="7772400" cy="50403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nb-NO" altLang="en-US" sz="2800" dirty="0"/>
              <a:t>Initial solution:</a:t>
            </a:r>
          </a:p>
          <a:p>
            <a:pPr lvl="1" eaLnBrk="1" hangingPunct="1">
              <a:lnSpc>
                <a:spcPct val="80000"/>
              </a:lnSpc>
            </a:pPr>
            <a:r>
              <a:rPr lang="nb-NO" altLang="en-US" sz="2400" dirty="0"/>
              <a:t>Random solution</a:t>
            </a:r>
          </a:p>
          <a:p>
            <a:pPr lvl="1" eaLnBrk="1" hangingPunct="1">
              <a:lnSpc>
                <a:spcPct val="80000"/>
              </a:lnSpc>
            </a:pPr>
            <a:r>
              <a:rPr lang="nb-NO" altLang="en-US" sz="2400" dirty="0"/>
              <a:t>Construction heuristic</a:t>
            </a:r>
          </a:p>
          <a:p>
            <a:pPr eaLnBrk="1" hangingPunct="1">
              <a:lnSpc>
                <a:spcPct val="80000"/>
              </a:lnSpc>
            </a:pPr>
            <a:r>
              <a:rPr lang="nb-NO" altLang="en-US" sz="2800" dirty="0"/>
              <a:t>Local Search:</a:t>
            </a:r>
          </a:p>
          <a:p>
            <a:pPr lvl="1" eaLnBrk="1" hangingPunct="1">
              <a:lnSpc>
                <a:spcPct val="80000"/>
              </a:lnSpc>
            </a:pPr>
            <a:r>
              <a:rPr lang="nb-NO" altLang="en-US" sz="2400" dirty="0"/>
              <a:t>Usually readily available (given some problem, someone has already designed a local search, or it is not too difficult to do so)</a:t>
            </a:r>
          </a:p>
          <a:p>
            <a:pPr eaLnBrk="1" hangingPunct="1">
              <a:lnSpc>
                <a:spcPct val="80000"/>
              </a:lnSpc>
            </a:pPr>
            <a:r>
              <a:rPr lang="nb-NO" altLang="en-US" sz="2800" dirty="0"/>
              <a:t>Perturbation:</a:t>
            </a:r>
          </a:p>
          <a:p>
            <a:pPr lvl="1" eaLnBrk="1" hangingPunct="1">
              <a:lnSpc>
                <a:spcPct val="80000"/>
              </a:lnSpc>
            </a:pPr>
            <a:r>
              <a:rPr lang="nb-NO" altLang="en-US" sz="2400" dirty="0"/>
              <a:t>A random move in a ”higher order neighborhood”</a:t>
            </a:r>
          </a:p>
          <a:p>
            <a:pPr lvl="1" eaLnBrk="1" hangingPunct="1">
              <a:lnSpc>
                <a:spcPct val="80000"/>
              </a:lnSpc>
            </a:pPr>
            <a:r>
              <a:rPr lang="nb-NO" altLang="en-US" sz="2400" dirty="0"/>
              <a:t>If returning to the same solution (</a:t>
            </a:r>
            <a:r>
              <a:rPr lang="nb-NO" altLang="en-US" sz="2400" i="1" dirty="0"/>
              <a:t>s*=current</a:t>
            </a:r>
            <a:r>
              <a:rPr lang="nb-NO" altLang="en-US" sz="2400" dirty="0"/>
              <a:t>), then increase the strength of the perturbation?</a:t>
            </a:r>
          </a:p>
          <a:p>
            <a:pPr eaLnBrk="1" hangingPunct="1">
              <a:lnSpc>
                <a:spcPct val="80000"/>
              </a:lnSpc>
            </a:pPr>
            <a:r>
              <a:rPr lang="nb-NO" altLang="en-US" sz="2800" dirty="0"/>
              <a:t>Acceptance:</a:t>
            </a:r>
          </a:p>
          <a:p>
            <a:pPr lvl="1" eaLnBrk="1" hangingPunct="1">
              <a:lnSpc>
                <a:spcPct val="80000"/>
              </a:lnSpc>
            </a:pPr>
            <a:r>
              <a:rPr lang="nb-NO" altLang="en-US" sz="2400" dirty="0"/>
              <a:t>Move only to a better local optimum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1C1A-6A29-4E89-9020-B7BDD782F81D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59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5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5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56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6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6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56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6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6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56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6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6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2047"/>
            <a:ext cx="8229600" cy="1143000"/>
          </a:xfrm>
        </p:spPr>
        <p:txBody>
          <a:bodyPr/>
          <a:lstStyle/>
          <a:p>
            <a:pPr eaLnBrk="1" hangingPunct="1"/>
            <a:r>
              <a:rPr lang="nb-NO" altLang="en-US"/>
              <a:t>ILS Example: TSP (1)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7282" y="1268413"/>
            <a:ext cx="3354265" cy="460851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nb-NO" altLang="en-US" sz="2800"/>
              <a:t>Given:</a:t>
            </a:r>
          </a:p>
          <a:p>
            <a:pPr lvl="1" eaLnBrk="1" hangingPunct="1">
              <a:lnSpc>
                <a:spcPct val="90000"/>
              </a:lnSpc>
            </a:pPr>
            <a:r>
              <a:rPr lang="nb-NO" altLang="en-US" sz="2400"/>
              <a:t>Fully connected, weighted graph</a:t>
            </a:r>
          </a:p>
          <a:p>
            <a:pPr eaLnBrk="1" hangingPunct="1">
              <a:lnSpc>
                <a:spcPct val="90000"/>
              </a:lnSpc>
            </a:pPr>
            <a:r>
              <a:rPr lang="nb-NO" altLang="en-US" sz="2800"/>
              <a:t>Find:</a:t>
            </a:r>
          </a:p>
          <a:p>
            <a:pPr lvl="1" eaLnBrk="1" hangingPunct="1">
              <a:lnSpc>
                <a:spcPct val="90000"/>
              </a:lnSpc>
            </a:pPr>
            <a:r>
              <a:rPr lang="nb-NO" altLang="en-US" sz="2400"/>
              <a:t>Shorted cycle through all nodes</a:t>
            </a:r>
          </a:p>
          <a:p>
            <a:pPr eaLnBrk="1" hangingPunct="1">
              <a:lnSpc>
                <a:spcPct val="90000"/>
              </a:lnSpc>
            </a:pPr>
            <a:r>
              <a:rPr lang="nb-NO" altLang="en-US" sz="2800"/>
              <a:t>Difficulty:</a:t>
            </a:r>
          </a:p>
          <a:p>
            <a:pPr lvl="1" eaLnBrk="1" hangingPunct="1">
              <a:lnSpc>
                <a:spcPct val="90000"/>
              </a:lnSpc>
            </a:pPr>
            <a:r>
              <a:rPr lang="nb-NO" altLang="en-US" sz="2400"/>
              <a:t>NP-hard</a:t>
            </a:r>
          </a:p>
          <a:p>
            <a:pPr eaLnBrk="1" hangingPunct="1">
              <a:lnSpc>
                <a:spcPct val="90000"/>
              </a:lnSpc>
            </a:pPr>
            <a:r>
              <a:rPr lang="nb-NO" altLang="en-US" sz="2800"/>
              <a:t>Interest:</a:t>
            </a:r>
          </a:p>
          <a:p>
            <a:pPr lvl="1" eaLnBrk="1" hangingPunct="1">
              <a:lnSpc>
                <a:spcPct val="90000"/>
              </a:lnSpc>
            </a:pPr>
            <a:r>
              <a:rPr lang="nb-NO" altLang="en-US" sz="2400"/>
              <a:t>Standard benchmark problem</a:t>
            </a:r>
          </a:p>
        </p:txBody>
      </p:sp>
      <p:pic>
        <p:nvPicPr>
          <p:cNvPr id="2662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715" y="1484314"/>
            <a:ext cx="4989635" cy="388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Text Box 5"/>
          <p:cNvSpPr txBox="1">
            <a:spLocks noChangeArrowheads="1"/>
          </p:cNvSpPr>
          <p:nvPr/>
        </p:nvSpPr>
        <p:spPr bwMode="auto">
          <a:xfrm>
            <a:off x="4287716" y="5543551"/>
            <a:ext cx="46432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nb-NO" altLang="en-US" sz="1800"/>
              <a:t>(Example stolen from slides by Thomas Stützle)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1C1A-6A29-4E89-9020-B7BDD782F81D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0455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en-US"/>
              <a:t>ILS Example: TSP (2)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altLang="en-US" sz="2800"/>
              <a:t>Initial solution: greedy heuristic</a:t>
            </a:r>
          </a:p>
          <a:p>
            <a:pPr eaLnBrk="1" hangingPunct="1">
              <a:lnSpc>
                <a:spcPct val="90000"/>
              </a:lnSpc>
            </a:pPr>
            <a:r>
              <a:rPr lang="nb-NO" altLang="en-US" sz="2800"/>
              <a:t>Local Search: 2-opt</a:t>
            </a:r>
          </a:p>
          <a:p>
            <a:pPr eaLnBrk="1" hangingPunct="1">
              <a:lnSpc>
                <a:spcPct val="90000"/>
              </a:lnSpc>
            </a:pPr>
            <a:endParaRPr lang="nb-NO" altLang="en-US" sz="2800"/>
          </a:p>
          <a:p>
            <a:pPr eaLnBrk="1" hangingPunct="1">
              <a:lnSpc>
                <a:spcPct val="90000"/>
              </a:lnSpc>
            </a:pPr>
            <a:endParaRPr lang="nb-NO" altLang="en-US" sz="2800"/>
          </a:p>
          <a:p>
            <a:pPr eaLnBrk="1" hangingPunct="1">
              <a:lnSpc>
                <a:spcPct val="90000"/>
              </a:lnSpc>
            </a:pPr>
            <a:endParaRPr lang="nb-NO" altLang="en-US" sz="2800"/>
          </a:p>
          <a:p>
            <a:pPr eaLnBrk="1" hangingPunct="1">
              <a:lnSpc>
                <a:spcPct val="90000"/>
              </a:lnSpc>
            </a:pPr>
            <a:endParaRPr lang="nb-NO" altLang="en-US" sz="2800"/>
          </a:p>
          <a:p>
            <a:pPr eaLnBrk="1" hangingPunct="1">
              <a:lnSpc>
                <a:spcPct val="90000"/>
              </a:lnSpc>
            </a:pPr>
            <a:r>
              <a:rPr lang="nb-NO" altLang="en-US" sz="2800"/>
              <a:t>Perturbation: double-bridge move (a specific 4-opt move)</a:t>
            </a:r>
          </a:p>
          <a:p>
            <a:pPr eaLnBrk="1" hangingPunct="1">
              <a:lnSpc>
                <a:spcPct val="90000"/>
              </a:lnSpc>
            </a:pPr>
            <a:r>
              <a:rPr lang="nb-NO" altLang="en-US" sz="2800"/>
              <a:t>Acceptance criterion: accept s* if f(s*) ≤ f(current)</a:t>
            </a:r>
          </a:p>
        </p:txBody>
      </p:sp>
      <p:pic>
        <p:nvPicPr>
          <p:cNvPr id="2765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819400"/>
            <a:ext cx="5348654" cy="195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1C1A-6A29-4E89-9020-B7BDD782F81D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78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8730022" cy="568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8795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8229600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1C1A-6A29-4E89-9020-B7BDD782F81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4509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C193A49-DAB8-4154-B634-443CA7051D27}" type="slidenum">
              <a:rPr lang="en-AU" altLang="en-US"/>
              <a:pPr eaLnBrk="1" hangingPunct="1"/>
              <a:t>50</a:t>
            </a:fld>
            <a:endParaRPr lang="en-AU" altLang="en-US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/>
              <a:t>2-opt Exchange</a:t>
            </a:r>
          </a:p>
        </p:txBody>
      </p:sp>
      <p:sp>
        <p:nvSpPr>
          <p:cNvPr id="6148" name="Oval 4"/>
          <p:cNvSpPr>
            <a:spLocks noChangeArrowheads="1"/>
          </p:cNvSpPr>
          <p:nvPr/>
        </p:nvSpPr>
        <p:spPr bwMode="auto">
          <a:xfrm>
            <a:off x="5795963" y="2997200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9" name="Oval 5"/>
          <p:cNvSpPr>
            <a:spLocks noChangeArrowheads="1"/>
          </p:cNvSpPr>
          <p:nvPr/>
        </p:nvSpPr>
        <p:spPr bwMode="auto">
          <a:xfrm>
            <a:off x="1403350" y="5300663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50" name="Oval 6"/>
          <p:cNvSpPr>
            <a:spLocks noChangeArrowheads="1"/>
          </p:cNvSpPr>
          <p:nvPr/>
        </p:nvSpPr>
        <p:spPr bwMode="auto">
          <a:xfrm>
            <a:off x="2700338" y="2997200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51" name="Oval 7"/>
          <p:cNvSpPr>
            <a:spLocks noChangeArrowheads="1"/>
          </p:cNvSpPr>
          <p:nvPr/>
        </p:nvSpPr>
        <p:spPr bwMode="auto">
          <a:xfrm>
            <a:off x="3851275" y="2781300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52" name="Oval 8"/>
          <p:cNvSpPr>
            <a:spLocks noChangeArrowheads="1"/>
          </p:cNvSpPr>
          <p:nvPr/>
        </p:nvSpPr>
        <p:spPr bwMode="auto">
          <a:xfrm>
            <a:off x="4932363" y="2852738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53" name="Oval 9"/>
          <p:cNvSpPr>
            <a:spLocks noChangeArrowheads="1"/>
          </p:cNvSpPr>
          <p:nvPr/>
        </p:nvSpPr>
        <p:spPr bwMode="auto">
          <a:xfrm>
            <a:off x="1908175" y="4724400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54" name="Oval 10"/>
          <p:cNvSpPr>
            <a:spLocks noChangeArrowheads="1"/>
          </p:cNvSpPr>
          <p:nvPr/>
        </p:nvSpPr>
        <p:spPr bwMode="auto">
          <a:xfrm>
            <a:off x="5364163" y="4437063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55" name="Oval 11"/>
          <p:cNvSpPr>
            <a:spLocks noChangeArrowheads="1"/>
          </p:cNvSpPr>
          <p:nvPr/>
        </p:nvSpPr>
        <p:spPr bwMode="auto">
          <a:xfrm>
            <a:off x="6804025" y="4941888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56" name="Oval 12"/>
          <p:cNvSpPr>
            <a:spLocks noChangeArrowheads="1"/>
          </p:cNvSpPr>
          <p:nvPr/>
        </p:nvSpPr>
        <p:spPr bwMode="auto">
          <a:xfrm>
            <a:off x="7596188" y="5661025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6157" name="AutoShape 13"/>
          <p:cNvCxnSpPr>
            <a:cxnSpLocks noChangeShapeType="1"/>
            <a:stCxn id="6149" idx="7"/>
            <a:endCxn id="6153" idx="3"/>
          </p:cNvCxnSpPr>
          <p:nvPr/>
        </p:nvCxnSpPr>
        <p:spPr bwMode="auto">
          <a:xfrm flipV="1">
            <a:off x="1587500" y="4908550"/>
            <a:ext cx="352425" cy="423863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58" name="AutoShape 14"/>
          <p:cNvCxnSpPr>
            <a:cxnSpLocks noChangeShapeType="1"/>
            <a:stCxn id="6153" idx="0"/>
            <a:endCxn id="6148" idx="3"/>
          </p:cNvCxnSpPr>
          <p:nvPr/>
        </p:nvCxnSpPr>
        <p:spPr bwMode="auto">
          <a:xfrm flipV="1">
            <a:off x="2016125" y="3181350"/>
            <a:ext cx="3811588" cy="1543050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59" name="AutoShape 16"/>
          <p:cNvCxnSpPr>
            <a:cxnSpLocks noChangeShapeType="1"/>
            <a:stCxn id="6148" idx="1"/>
            <a:endCxn id="6152" idx="6"/>
          </p:cNvCxnSpPr>
          <p:nvPr/>
        </p:nvCxnSpPr>
        <p:spPr bwMode="auto">
          <a:xfrm flipH="1" flipV="1">
            <a:off x="5148263" y="2960688"/>
            <a:ext cx="679450" cy="68262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60" name="AutoShape 17"/>
          <p:cNvCxnSpPr>
            <a:cxnSpLocks noChangeShapeType="1"/>
            <a:stCxn id="6152" idx="2"/>
            <a:endCxn id="6151" idx="6"/>
          </p:cNvCxnSpPr>
          <p:nvPr/>
        </p:nvCxnSpPr>
        <p:spPr bwMode="auto">
          <a:xfrm flipH="1" flipV="1">
            <a:off x="4067175" y="2889250"/>
            <a:ext cx="865188" cy="71438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61" name="AutoShape 18"/>
          <p:cNvCxnSpPr>
            <a:cxnSpLocks noChangeShapeType="1"/>
            <a:stCxn id="6151" idx="2"/>
            <a:endCxn id="6150" idx="6"/>
          </p:cNvCxnSpPr>
          <p:nvPr/>
        </p:nvCxnSpPr>
        <p:spPr bwMode="auto">
          <a:xfrm flipH="1">
            <a:off x="2916238" y="2889250"/>
            <a:ext cx="935037" cy="215900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62" name="AutoShape 19"/>
          <p:cNvCxnSpPr>
            <a:cxnSpLocks noChangeShapeType="1"/>
            <a:stCxn id="6150" idx="5"/>
            <a:endCxn id="6154" idx="2"/>
          </p:cNvCxnSpPr>
          <p:nvPr/>
        </p:nvCxnSpPr>
        <p:spPr bwMode="auto">
          <a:xfrm>
            <a:off x="2884488" y="3181350"/>
            <a:ext cx="2479675" cy="1363663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63" name="AutoShape 20"/>
          <p:cNvCxnSpPr>
            <a:cxnSpLocks noChangeShapeType="1"/>
            <a:stCxn id="6154" idx="6"/>
            <a:endCxn id="6155" idx="2"/>
          </p:cNvCxnSpPr>
          <p:nvPr/>
        </p:nvCxnSpPr>
        <p:spPr bwMode="auto">
          <a:xfrm>
            <a:off x="5580063" y="4545013"/>
            <a:ext cx="1223962" cy="504825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64" name="AutoShape 21"/>
          <p:cNvCxnSpPr>
            <a:cxnSpLocks noChangeShapeType="1"/>
            <a:stCxn id="6155" idx="5"/>
            <a:endCxn id="6156" idx="1"/>
          </p:cNvCxnSpPr>
          <p:nvPr/>
        </p:nvCxnSpPr>
        <p:spPr bwMode="auto">
          <a:xfrm>
            <a:off x="6988175" y="5126038"/>
            <a:ext cx="639763" cy="566737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65" name="AutoShape 22"/>
          <p:cNvCxnSpPr>
            <a:cxnSpLocks noChangeShapeType="1"/>
            <a:endCxn id="6149" idx="4"/>
          </p:cNvCxnSpPr>
          <p:nvPr/>
        </p:nvCxnSpPr>
        <p:spPr bwMode="auto">
          <a:xfrm flipH="1" flipV="1">
            <a:off x="1511300" y="5516563"/>
            <a:ext cx="36513" cy="792162"/>
          </a:xfrm>
          <a:prstGeom prst="straightConnector1">
            <a:avLst/>
          </a:prstGeom>
          <a:noFill/>
          <a:ln w="635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66" name="AutoShape 23"/>
          <p:cNvCxnSpPr>
            <a:cxnSpLocks noChangeShapeType="1"/>
            <a:stCxn id="6156" idx="4"/>
          </p:cNvCxnSpPr>
          <p:nvPr/>
        </p:nvCxnSpPr>
        <p:spPr bwMode="auto">
          <a:xfrm flipH="1">
            <a:off x="7667625" y="5876925"/>
            <a:ext cx="36513" cy="576263"/>
          </a:xfrm>
          <a:prstGeom prst="straightConnector1">
            <a:avLst/>
          </a:prstGeom>
          <a:noFill/>
          <a:ln w="63500" cap="rnd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67" name="Rectangle 2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85676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7AC1AD0-6197-473E-8EE7-0DAF2F7525D8}" type="slidenum">
              <a:rPr lang="en-AU" altLang="en-US"/>
              <a:pPr eaLnBrk="1" hangingPunct="1"/>
              <a:t>51</a:t>
            </a:fld>
            <a:endParaRPr lang="en-AU" altLang="en-US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/>
              <a:t>2-opt Exchange</a:t>
            </a:r>
          </a:p>
        </p:txBody>
      </p:sp>
      <p:sp>
        <p:nvSpPr>
          <p:cNvPr id="7172" name="Oval 4"/>
          <p:cNvSpPr>
            <a:spLocks noChangeArrowheads="1"/>
          </p:cNvSpPr>
          <p:nvPr/>
        </p:nvSpPr>
        <p:spPr bwMode="auto">
          <a:xfrm>
            <a:off x="5795963" y="2997200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3" name="Oval 5"/>
          <p:cNvSpPr>
            <a:spLocks noChangeArrowheads="1"/>
          </p:cNvSpPr>
          <p:nvPr/>
        </p:nvSpPr>
        <p:spPr bwMode="auto">
          <a:xfrm>
            <a:off x="1403350" y="5300663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4" name="Oval 6"/>
          <p:cNvSpPr>
            <a:spLocks noChangeArrowheads="1"/>
          </p:cNvSpPr>
          <p:nvPr/>
        </p:nvSpPr>
        <p:spPr bwMode="auto">
          <a:xfrm>
            <a:off x="2700338" y="2997200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5" name="Oval 7"/>
          <p:cNvSpPr>
            <a:spLocks noChangeArrowheads="1"/>
          </p:cNvSpPr>
          <p:nvPr/>
        </p:nvSpPr>
        <p:spPr bwMode="auto">
          <a:xfrm>
            <a:off x="3851275" y="2781300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6" name="Oval 8"/>
          <p:cNvSpPr>
            <a:spLocks noChangeArrowheads="1"/>
          </p:cNvSpPr>
          <p:nvPr/>
        </p:nvSpPr>
        <p:spPr bwMode="auto">
          <a:xfrm>
            <a:off x="4932363" y="2852738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7" name="Oval 9"/>
          <p:cNvSpPr>
            <a:spLocks noChangeArrowheads="1"/>
          </p:cNvSpPr>
          <p:nvPr/>
        </p:nvSpPr>
        <p:spPr bwMode="auto">
          <a:xfrm>
            <a:off x="1908175" y="4724400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8" name="Oval 10"/>
          <p:cNvSpPr>
            <a:spLocks noChangeArrowheads="1"/>
          </p:cNvSpPr>
          <p:nvPr/>
        </p:nvSpPr>
        <p:spPr bwMode="auto">
          <a:xfrm>
            <a:off x="5364163" y="4437063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9" name="Oval 11"/>
          <p:cNvSpPr>
            <a:spLocks noChangeArrowheads="1"/>
          </p:cNvSpPr>
          <p:nvPr/>
        </p:nvSpPr>
        <p:spPr bwMode="auto">
          <a:xfrm>
            <a:off x="6804025" y="4941888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80" name="Oval 12"/>
          <p:cNvSpPr>
            <a:spLocks noChangeArrowheads="1"/>
          </p:cNvSpPr>
          <p:nvPr/>
        </p:nvSpPr>
        <p:spPr bwMode="auto">
          <a:xfrm>
            <a:off x="7596188" y="5661025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7181" name="AutoShape 13"/>
          <p:cNvCxnSpPr>
            <a:cxnSpLocks noChangeShapeType="1"/>
            <a:stCxn id="7173" idx="7"/>
            <a:endCxn id="7177" idx="3"/>
          </p:cNvCxnSpPr>
          <p:nvPr/>
        </p:nvCxnSpPr>
        <p:spPr bwMode="auto">
          <a:xfrm flipV="1">
            <a:off x="1587500" y="4908550"/>
            <a:ext cx="352425" cy="423863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82" name="AutoShape 14"/>
          <p:cNvCxnSpPr>
            <a:cxnSpLocks noChangeShapeType="1"/>
            <a:stCxn id="7177" idx="0"/>
            <a:endCxn id="7172" idx="3"/>
          </p:cNvCxnSpPr>
          <p:nvPr/>
        </p:nvCxnSpPr>
        <p:spPr bwMode="auto">
          <a:xfrm flipV="1">
            <a:off x="2016125" y="3181350"/>
            <a:ext cx="3811588" cy="1543050"/>
          </a:xfrm>
          <a:prstGeom prst="straightConnector1">
            <a:avLst/>
          </a:prstGeom>
          <a:noFill/>
          <a:ln w="635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83" name="AutoShape 15"/>
          <p:cNvCxnSpPr>
            <a:cxnSpLocks noChangeShapeType="1"/>
            <a:stCxn id="7172" idx="1"/>
            <a:endCxn id="7176" idx="6"/>
          </p:cNvCxnSpPr>
          <p:nvPr/>
        </p:nvCxnSpPr>
        <p:spPr bwMode="auto">
          <a:xfrm flipH="1" flipV="1">
            <a:off x="5148263" y="2960688"/>
            <a:ext cx="679450" cy="68262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84" name="AutoShape 16"/>
          <p:cNvCxnSpPr>
            <a:cxnSpLocks noChangeShapeType="1"/>
            <a:stCxn id="7176" idx="2"/>
            <a:endCxn id="7175" idx="6"/>
          </p:cNvCxnSpPr>
          <p:nvPr/>
        </p:nvCxnSpPr>
        <p:spPr bwMode="auto">
          <a:xfrm flipH="1" flipV="1">
            <a:off x="4067175" y="2889250"/>
            <a:ext cx="865188" cy="71438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85" name="AutoShape 17"/>
          <p:cNvCxnSpPr>
            <a:cxnSpLocks noChangeShapeType="1"/>
            <a:stCxn id="7175" idx="2"/>
            <a:endCxn id="7174" idx="6"/>
          </p:cNvCxnSpPr>
          <p:nvPr/>
        </p:nvCxnSpPr>
        <p:spPr bwMode="auto">
          <a:xfrm flipH="1">
            <a:off x="2916238" y="2889250"/>
            <a:ext cx="935037" cy="215900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86" name="AutoShape 18"/>
          <p:cNvCxnSpPr>
            <a:cxnSpLocks noChangeShapeType="1"/>
            <a:stCxn id="7174" idx="5"/>
            <a:endCxn id="7178" idx="2"/>
          </p:cNvCxnSpPr>
          <p:nvPr/>
        </p:nvCxnSpPr>
        <p:spPr bwMode="auto">
          <a:xfrm>
            <a:off x="2884488" y="3181350"/>
            <a:ext cx="2479675" cy="1363663"/>
          </a:xfrm>
          <a:prstGeom prst="straightConnector1">
            <a:avLst/>
          </a:prstGeom>
          <a:noFill/>
          <a:ln w="635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87" name="AutoShape 19"/>
          <p:cNvCxnSpPr>
            <a:cxnSpLocks noChangeShapeType="1"/>
            <a:stCxn id="7178" idx="6"/>
            <a:endCxn id="7179" idx="2"/>
          </p:cNvCxnSpPr>
          <p:nvPr/>
        </p:nvCxnSpPr>
        <p:spPr bwMode="auto">
          <a:xfrm>
            <a:off x="5580063" y="4545013"/>
            <a:ext cx="1223962" cy="504825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88" name="AutoShape 20"/>
          <p:cNvCxnSpPr>
            <a:cxnSpLocks noChangeShapeType="1"/>
            <a:stCxn id="7179" idx="5"/>
            <a:endCxn id="7180" idx="1"/>
          </p:cNvCxnSpPr>
          <p:nvPr/>
        </p:nvCxnSpPr>
        <p:spPr bwMode="auto">
          <a:xfrm>
            <a:off x="6988175" y="5126038"/>
            <a:ext cx="639763" cy="566737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89" name="AutoShape 21"/>
          <p:cNvCxnSpPr>
            <a:cxnSpLocks noChangeShapeType="1"/>
            <a:endCxn id="7173" idx="4"/>
          </p:cNvCxnSpPr>
          <p:nvPr/>
        </p:nvCxnSpPr>
        <p:spPr bwMode="auto">
          <a:xfrm flipH="1" flipV="1">
            <a:off x="1511300" y="5516563"/>
            <a:ext cx="36513" cy="792162"/>
          </a:xfrm>
          <a:prstGeom prst="straightConnector1">
            <a:avLst/>
          </a:prstGeom>
          <a:noFill/>
          <a:ln w="635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90" name="AutoShape 22"/>
          <p:cNvCxnSpPr>
            <a:cxnSpLocks noChangeShapeType="1"/>
            <a:stCxn id="7180" idx="4"/>
          </p:cNvCxnSpPr>
          <p:nvPr/>
        </p:nvCxnSpPr>
        <p:spPr bwMode="auto">
          <a:xfrm flipH="1">
            <a:off x="7667625" y="5876925"/>
            <a:ext cx="36513" cy="576263"/>
          </a:xfrm>
          <a:prstGeom prst="straightConnector1">
            <a:avLst/>
          </a:prstGeom>
          <a:noFill/>
          <a:ln w="63500" cap="rnd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191" name="Rectangle 2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551317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5616F26-6A49-4C34-8E8E-21DCFC3268A2}" type="slidenum">
              <a:rPr lang="en-AU" altLang="en-US"/>
              <a:pPr eaLnBrk="1" hangingPunct="1"/>
              <a:t>52</a:t>
            </a:fld>
            <a:endParaRPr lang="en-AU" altLang="en-US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/>
              <a:t>2-opt Exchange </a:t>
            </a:r>
          </a:p>
        </p:txBody>
      </p:sp>
      <p:sp>
        <p:nvSpPr>
          <p:cNvPr id="8196" name="Oval 4"/>
          <p:cNvSpPr>
            <a:spLocks noChangeArrowheads="1"/>
          </p:cNvSpPr>
          <p:nvPr/>
        </p:nvSpPr>
        <p:spPr bwMode="auto">
          <a:xfrm>
            <a:off x="5795963" y="2997200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7" name="Oval 5"/>
          <p:cNvSpPr>
            <a:spLocks noChangeArrowheads="1"/>
          </p:cNvSpPr>
          <p:nvPr/>
        </p:nvSpPr>
        <p:spPr bwMode="auto">
          <a:xfrm>
            <a:off x="1403350" y="5300663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8" name="Oval 6"/>
          <p:cNvSpPr>
            <a:spLocks noChangeArrowheads="1"/>
          </p:cNvSpPr>
          <p:nvPr/>
        </p:nvSpPr>
        <p:spPr bwMode="auto">
          <a:xfrm>
            <a:off x="2700338" y="2997200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9" name="Oval 7"/>
          <p:cNvSpPr>
            <a:spLocks noChangeArrowheads="1"/>
          </p:cNvSpPr>
          <p:nvPr/>
        </p:nvSpPr>
        <p:spPr bwMode="auto">
          <a:xfrm>
            <a:off x="3851275" y="2781300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0" name="Oval 8"/>
          <p:cNvSpPr>
            <a:spLocks noChangeArrowheads="1"/>
          </p:cNvSpPr>
          <p:nvPr/>
        </p:nvSpPr>
        <p:spPr bwMode="auto">
          <a:xfrm>
            <a:off x="4932363" y="2852738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1" name="Oval 9"/>
          <p:cNvSpPr>
            <a:spLocks noChangeArrowheads="1"/>
          </p:cNvSpPr>
          <p:nvPr/>
        </p:nvSpPr>
        <p:spPr bwMode="auto">
          <a:xfrm>
            <a:off x="1908175" y="4724400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2" name="Oval 10"/>
          <p:cNvSpPr>
            <a:spLocks noChangeArrowheads="1"/>
          </p:cNvSpPr>
          <p:nvPr/>
        </p:nvSpPr>
        <p:spPr bwMode="auto">
          <a:xfrm>
            <a:off x="5364163" y="4437063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3" name="Oval 11"/>
          <p:cNvSpPr>
            <a:spLocks noChangeArrowheads="1"/>
          </p:cNvSpPr>
          <p:nvPr/>
        </p:nvSpPr>
        <p:spPr bwMode="auto">
          <a:xfrm>
            <a:off x="6804025" y="4941888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4" name="Oval 12"/>
          <p:cNvSpPr>
            <a:spLocks noChangeArrowheads="1"/>
          </p:cNvSpPr>
          <p:nvPr/>
        </p:nvSpPr>
        <p:spPr bwMode="auto">
          <a:xfrm>
            <a:off x="7596188" y="5661025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8205" name="AutoShape 13"/>
          <p:cNvCxnSpPr>
            <a:cxnSpLocks noChangeShapeType="1"/>
            <a:stCxn id="8197" idx="7"/>
            <a:endCxn id="8201" idx="3"/>
          </p:cNvCxnSpPr>
          <p:nvPr/>
        </p:nvCxnSpPr>
        <p:spPr bwMode="auto">
          <a:xfrm flipV="1">
            <a:off x="1587500" y="4908550"/>
            <a:ext cx="352425" cy="423863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06" name="AutoShape 14"/>
          <p:cNvCxnSpPr>
            <a:cxnSpLocks noChangeShapeType="1"/>
            <a:stCxn id="8201" idx="0"/>
            <a:endCxn id="8196" idx="3"/>
          </p:cNvCxnSpPr>
          <p:nvPr/>
        </p:nvCxnSpPr>
        <p:spPr bwMode="auto">
          <a:xfrm flipV="1">
            <a:off x="2016125" y="3181350"/>
            <a:ext cx="3811588" cy="1543050"/>
          </a:xfrm>
          <a:prstGeom prst="straightConnector1">
            <a:avLst/>
          </a:prstGeom>
          <a:noFill/>
          <a:ln w="635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07" name="AutoShape 15"/>
          <p:cNvCxnSpPr>
            <a:cxnSpLocks noChangeShapeType="1"/>
            <a:stCxn id="8196" idx="1"/>
            <a:endCxn id="8200" idx="6"/>
          </p:cNvCxnSpPr>
          <p:nvPr/>
        </p:nvCxnSpPr>
        <p:spPr bwMode="auto">
          <a:xfrm flipH="1" flipV="1">
            <a:off x="5148263" y="2960688"/>
            <a:ext cx="679450" cy="68262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08" name="AutoShape 16"/>
          <p:cNvCxnSpPr>
            <a:cxnSpLocks noChangeShapeType="1"/>
            <a:stCxn id="8200" idx="2"/>
            <a:endCxn id="8199" idx="6"/>
          </p:cNvCxnSpPr>
          <p:nvPr/>
        </p:nvCxnSpPr>
        <p:spPr bwMode="auto">
          <a:xfrm flipH="1" flipV="1">
            <a:off x="4067175" y="2889250"/>
            <a:ext cx="865188" cy="71438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09" name="AutoShape 17"/>
          <p:cNvCxnSpPr>
            <a:cxnSpLocks noChangeShapeType="1"/>
            <a:stCxn id="8199" idx="2"/>
            <a:endCxn id="8198" idx="6"/>
          </p:cNvCxnSpPr>
          <p:nvPr/>
        </p:nvCxnSpPr>
        <p:spPr bwMode="auto">
          <a:xfrm flipH="1">
            <a:off x="2916238" y="2889250"/>
            <a:ext cx="935037" cy="215900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10" name="AutoShape 18"/>
          <p:cNvCxnSpPr>
            <a:cxnSpLocks noChangeShapeType="1"/>
            <a:stCxn id="8198" idx="5"/>
            <a:endCxn id="8202" idx="2"/>
          </p:cNvCxnSpPr>
          <p:nvPr/>
        </p:nvCxnSpPr>
        <p:spPr bwMode="auto">
          <a:xfrm>
            <a:off x="2884488" y="3181350"/>
            <a:ext cx="2479675" cy="1363663"/>
          </a:xfrm>
          <a:prstGeom prst="straightConnector1">
            <a:avLst/>
          </a:prstGeom>
          <a:noFill/>
          <a:ln w="635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11" name="AutoShape 19"/>
          <p:cNvCxnSpPr>
            <a:cxnSpLocks noChangeShapeType="1"/>
            <a:stCxn id="8202" idx="6"/>
            <a:endCxn id="8203" idx="2"/>
          </p:cNvCxnSpPr>
          <p:nvPr/>
        </p:nvCxnSpPr>
        <p:spPr bwMode="auto">
          <a:xfrm>
            <a:off x="5580063" y="4545013"/>
            <a:ext cx="1223962" cy="504825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12" name="AutoShape 20"/>
          <p:cNvCxnSpPr>
            <a:cxnSpLocks noChangeShapeType="1"/>
            <a:stCxn id="8203" idx="5"/>
            <a:endCxn id="8204" idx="1"/>
          </p:cNvCxnSpPr>
          <p:nvPr/>
        </p:nvCxnSpPr>
        <p:spPr bwMode="auto">
          <a:xfrm>
            <a:off x="6988175" y="5126038"/>
            <a:ext cx="639763" cy="566737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13" name="AutoShape 21"/>
          <p:cNvCxnSpPr>
            <a:cxnSpLocks noChangeShapeType="1"/>
            <a:endCxn id="8197" idx="4"/>
          </p:cNvCxnSpPr>
          <p:nvPr/>
        </p:nvCxnSpPr>
        <p:spPr bwMode="auto">
          <a:xfrm flipH="1" flipV="1">
            <a:off x="1511300" y="5516563"/>
            <a:ext cx="36513" cy="792162"/>
          </a:xfrm>
          <a:prstGeom prst="straightConnector1">
            <a:avLst/>
          </a:prstGeom>
          <a:noFill/>
          <a:ln w="635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14" name="AutoShape 22"/>
          <p:cNvCxnSpPr>
            <a:cxnSpLocks noChangeShapeType="1"/>
            <a:stCxn id="8204" idx="4"/>
          </p:cNvCxnSpPr>
          <p:nvPr/>
        </p:nvCxnSpPr>
        <p:spPr bwMode="auto">
          <a:xfrm flipH="1">
            <a:off x="7667625" y="5876925"/>
            <a:ext cx="36513" cy="576263"/>
          </a:xfrm>
          <a:prstGeom prst="straightConnector1">
            <a:avLst/>
          </a:prstGeom>
          <a:noFill/>
          <a:ln w="63500" cap="rnd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15" name="AutoShape 23"/>
          <p:cNvCxnSpPr>
            <a:cxnSpLocks noChangeShapeType="1"/>
            <a:stCxn id="8201" idx="0"/>
            <a:endCxn id="8198" idx="3"/>
          </p:cNvCxnSpPr>
          <p:nvPr/>
        </p:nvCxnSpPr>
        <p:spPr bwMode="auto">
          <a:xfrm flipV="1">
            <a:off x="2016125" y="3181350"/>
            <a:ext cx="715963" cy="1543050"/>
          </a:xfrm>
          <a:prstGeom prst="straightConnector1">
            <a:avLst/>
          </a:prstGeom>
          <a:noFill/>
          <a:ln w="635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16" name="AutoShape 24"/>
          <p:cNvCxnSpPr>
            <a:cxnSpLocks noChangeShapeType="1"/>
            <a:stCxn id="8196" idx="4"/>
            <a:endCxn id="8202" idx="0"/>
          </p:cNvCxnSpPr>
          <p:nvPr/>
        </p:nvCxnSpPr>
        <p:spPr bwMode="auto">
          <a:xfrm flipH="1">
            <a:off x="5472113" y="3213100"/>
            <a:ext cx="431800" cy="1223963"/>
          </a:xfrm>
          <a:prstGeom prst="straightConnector1">
            <a:avLst/>
          </a:prstGeom>
          <a:noFill/>
          <a:ln w="635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60880962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6895AAE-2A08-4344-A8EC-ADE0FAFF28AE}" type="slidenum">
              <a:rPr lang="en-AU" altLang="en-US"/>
              <a:pPr eaLnBrk="1" hangingPunct="1"/>
              <a:t>53</a:t>
            </a:fld>
            <a:endParaRPr lang="en-AU" altLang="en-US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/>
              <a:t>2-opt Exchange </a:t>
            </a:r>
          </a:p>
        </p:txBody>
      </p:sp>
      <p:sp>
        <p:nvSpPr>
          <p:cNvPr id="9220" name="Oval 4"/>
          <p:cNvSpPr>
            <a:spLocks noChangeArrowheads="1"/>
          </p:cNvSpPr>
          <p:nvPr/>
        </p:nvSpPr>
        <p:spPr bwMode="auto">
          <a:xfrm>
            <a:off x="5795963" y="2997200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1" name="Oval 5"/>
          <p:cNvSpPr>
            <a:spLocks noChangeArrowheads="1"/>
          </p:cNvSpPr>
          <p:nvPr/>
        </p:nvSpPr>
        <p:spPr bwMode="auto">
          <a:xfrm>
            <a:off x="1403350" y="5300663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2" name="Oval 6"/>
          <p:cNvSpPr>
            <a:spLocks noChangeArrowheads="1"/>
          </p:cNvSpPr>
          <p:nvPr/>
        </p:nvSpPr>
        <p:spPr bwMode="auto">
          <a:xfrm>
            <a:off x="2700338" y="2997200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3" name="Oval 7"/>
          <p:cNvSpPr>
            <a:spLocks noChangeArrowheads="1"/>
          </p:cNvSpPr>
          <p:nvPr/>
        </p:nvSpPr>
        <p:spPr bwMode="auto">
          <a:xfrm>
            <a:off x="3851275" y="2781300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4" name="Oval 8"/>
          <p:cNvSpPr>
            <a:spLocks noChangeArrowheads="1"/>
          </p:cNvSpPr>
          <p:nvPr/>
        </p:nvSpPr>
        <p:spPr bwMode="auto">
          <a:xfrm>
            <a:off x="4932363" y="2852738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5" name="Oval 9"/>
          <p:cNvSpPr>
            <a:spLocks noChangeArrowheads="1"/>
          </p:cNvSpPr>
          <p:nvPr/>
        </p:nvSpPr>
        <p:spPr bwMode="auto">
          <a:xfrm>
            <a:off x="1908175" y="4724400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6" name="Oval 10"/>
          <p:cNvSpPr>
            <a:spLocks noChangeArrowheads="1"/>
          </p:cNvSpPr>
          <p:nvPr/>
        </p:nvSpPr>
        <p:spPr bwMode="auto">
          <a:xfrm>
            <a:off x="5364163" y="4437063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7" name="Oval 11"/>
          <p:cNvSpPr>
            <a:spLocks noChangeArrowheads="1"/>
          </p:cNvSpPr>
          <p:nvPr/>
        </p:nvSpPr>
        <p:spPr bwMode="auto">
          <a:xfrm>
            <a:off x="6804025" y="4941888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8" name="Oval 12"/>
          <p:cNvSpPr>
            <a:spLocks noChangeArrowheads="1"/>
          </p:cNvSpPr>
          <p:nvPr/>
        </p:nvSpPr>
        <p:spPr bwMode="auto">
          <a:xfrm>
            <a:off x="7596188" y="5661025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9229" name="AutoShape 13"/>
          <p:cNvCxnSpPr>
            <a:cxnSpLocks noChangeShapeType="1"/>
            <a:stCxn id="9221" idx="7"/>
            <a:endCxn id="9225" idx="3"/>
          </p:cNvCxnSpPr>
          <p:nvPr/>
        </p:nvCxnSpPr>
        <p:spPr bwMode="auto">
          <a:xfrm flipV="1">
            <a:off x="1587500" y="4908550"/>
            <a:ext cx="352425" cy="423863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0" name="AutoShape 15"/>
          <p:cNvCxnSpPr>
            <a:cxnSpLocks noChangeShapeType="1"/>
            <a:stCxn id="9220" idx="1"/>
            <a:endCxn id="9224" idx="6"/>
          </p:cNvCxnSpPr>
          <p:nvPr/>
        </p:nvCxnSpPr>
        <p:spPr bwMode="auto">
          <a:xfrm flipH="1" flipV="1">
            <a:off x="5148263" y="2960688"/>
            <a:ext cx="679450" cy="68262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1" name="AutoShape 16"/>
          <p:cNvCxnSpPr>
            <a:cxnSpLocks noChangeShapeType="1"/>
            <a:stCxn id="9224" idx="2"/>
            <a:endCxn id="9223" idx="6"/>
          </p:cNvCxnSpPr>
          <p:nvPr/>
        </p:nvCxnSpPr>
        <p:spPr bwMode="auto">
          <a:xfrm flipH="1" flipV="1">
            <a:off x="4067175" y="2889250"/>
            <a:ext cx="865188" cy="71438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2" name="AutoShape 17"/>
          <p:cNvCxnSpPr>
            <a:cxnSpLocks noChangeShapeType="1"/>
            <a:stCxn id="9223" idx="2"/>
            <a:endCxn id="9222" idx="6"/>
          </p:cNvCxnSpPr>
          <p:nvPr/>
        </p:nvCxnSpPr>
        <p:spPr bwMode="auto">
          <a:xfrm flipH="1">
            <a:off x="2916238" y="2889250"/>
            <a:ext cx="935037" cy="215900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3" name="AutoShape 19"/>
          <p:cNvCxnSpPr>
            <a:cxnSpLocks noChangeShapeType="1"/>
            <a:stCxn id="9226" idx="6"/>
            <a:endCxn id="9227" idx="2"/>
          </p:cNvCxnSpPr>
          <p:nvPr/>
        </p:nvCxnSpPr>
        <p:spPr bwMode="auto">
          <a:xfrm>
            <a:off x="5580063" y="4545013"/>
            <a:ext cx="1223962" cy="504825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4" name="AutoShape 20"/>
          <p:cNvCxnSpPr>
            <a:cxnSpLocks noChangeShapeType="1"/>
            <a:stCxn id="9227" idx="5"/>
            <a:endCxn id="9228" idx="1"/>
          </p:cNvCxnSpPr>
          <p:nvPr/>
        </p:nvCxnSpPr>
        <p:spPr bwMode="auto">
          <a:xfrm>
            <a:off x="6988175" y="5126038"/>
            <a:ext cx="639763" cy="566737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5" name="AutoShape 21"/>
          <p:cNvCxnSpPr>
            <a:cxnSpLocks noChangeShapeType="1"/>
            <a:endCxn id="9221" idx="4"/>
          </p:cNvCxnSpPr>
          <p:nvPr/>
        </p:nvCxnSpPr>
        <p:spPr bwMode="auto">
          <a:xfrm flipH="1" flipV="1">
            <a:off x="1511300" y="5516563"/>
            <a:ext cx="36513" cy="792162"/>
          </a:xfrm>
          <a:prstGeom prst="straightConnector1">
            <a:avLst/>
          </a:prstGeom>
          <a:noFill/>
          <a:ln w="635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6" name="AutoShape 22"/>
          <p:cNvCxnSpPr>
            <a:cxnSpLocks noChangeShapeType="1"/>
            <a:stCxn id="9228" idx="4"/>
          </p:cNvCxnSpPr>
          <p:nvPr/>
        </p:nvCxnSpPr>
        <p:spPr bwMode="auto">
          <a:xfrm flipH="1">
            <a:off x="7667625" y="5876925"/>
            <a:ext cx="36513" cy="576263"/>
          </a:xfrm>
          <a:prstGeom prst="straightConnector1">
            <a:avLst/>
          </a:prstGeom>
          <a:noFill/>
          <a:ln w="63500" cap="rnd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7" name="AutoShape 23"/>
          <p:cNvCxnSpPr>
            <a:cxnSpLocks noChangeShapeType="1"/>
            <a:stCxn id="9225" idx="0"/>
            <a:endCxn id="9222" idx="3"/>
          </p:cNvCxnSpPr>
          <p:nvPr/>
        </p:nvCxnSpPr>
        <p:spPr bwMode="auto">
          <a:xfrm flipV="1">
            <a:off x="2016125" y="3181350"/>
            <a:ext cx="715963" cy="1543050"/>
          </a:xfrm>
          <a:prstGeom prst="straightConnector1">
            <a:avLst/>
          </a:prstGeom>
          <a:noFill/>
          <a:ln w="635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8" name="AutoShape 24"/>
          <p:cNvCxnSpPr>
            <a:cxnSpLocks noChangeShapeType="1"/>
            <a:stCxn id="9220" idx="4"/>
            <a:endCxn id="9226" idx="0"/>
          </p:cNvCxnSpPr>
          <p:nvPr/>
        </p:nvCxnSpPr>
        <p:spPr bwMode="auto">
          <a:xfrm flipH="1">
            <a:off x="5472113" y="3213100"/>
            <a:ext cx="431800" cy="1223963"/>
          </a:xfrm>
          <a:prstGeom prst="straightConnector1">
            <a:avLst/>
          </a:prstGeom>
          <a:noFill/>
          <a:ln w="635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4991125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6EE5AC7-2600-431A-B183-C9985C14AEE0}" type="slidenum">
              <a:rPr lang="en-AU" altLang="en-US"/>
              <a:pPr eaLnBrk="1" hangingPunct="1"/>
              <a:t>54</a:t>
            </a:fld>
            <a:endParaRPr lang="en-AU" altLang="en-US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/>
              <a:t>2-opt Exchange </a:t>
            </a:r>
          </a:p>
        </p:txBody>
      </p:sp>
      <p:sp>
        <p:nvSpPr>
          <p:cNvPr id="10244" name="Oval 4"/>
          <p:cNvSpPr>
            <a:spLocks noChangeArrowheads="1"/>
          </p:cNvSpPr>
          <p:nvPr/>
        </p:nvSpPr>
        <p:spPr bwMode="auto">
          <a:xfrm>
            <a:off x="5795963" y="2997200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5" name="Oval 5"/>
          <p:cNvSpPr>
            <a:spLocks noChangeArrowheads="1"/>
          </p:cNvSpPr>
          <p:nvPr/>
        </p:nvSpPr>
        <p:spPr bwMode="auto">
          <a:xfrm>
            <a:off x="1403350" y="5300663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6" name="Oval 6"/>
          <p:cNvSpPr>
            <a:spLocks noChangeArrowheads="1"/>
          </p:cNvSpPr>
          <p:nvPr/>
        </p:nvSpPr>
        <p:spPr bwMode="auto">
          <a:xfrm>
            <a:off x="2700338" y="2997200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7" name="Oval 7"/>
          <p:cNvSpPr>
            <a:spLocks noChangeArrowheads="1"/>
          </p:cNvSpPr>
          <p:nvPr/>
        </p:nvSpPr>
        <p:spPr bwMode="auto">
          <a:xfrm>
            <a:off x="3851275" y="2781300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8" name="Oval 8"/>
          <p:cNvSpPr>
            <a:spLocks noChangeArrowheads="1"/>
          </p:cNvSpPr>
          <p:nvPr/>
        </p:nvSpPr>
        <p:spPr bwMode="auto">
          <a:xfrm>
            <a:off x="4932363" y="2852738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9" name="Oval 9"/>
          <p:cNvSpPr>
            <a:spLocks noChangeArrowheads="1"/>
          </p:cNvSpPr>
          <p:nvPr/>
        </p:nvSpPr>
        <p:spPr bwMode="auto">
          <a:xfrm>
            <a:off x="1908175" y="4724400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50" name="Oval 10"/>
          <p:cNvSpPr>
            <a:spLocks noChangeArrowheads="1"/>
          </p:cNvSpPr>
          <p:nvPr/>
        </p:nvSpPr>
        <p:spPr bwMode="auto">
          <a:xfrm>
            <a:off x="5364163" y="4437063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51" name="Oval 11"/>
          <p:cNvSpPr>
            <a:spLocks noChangeArrowheads="1"/>
          </p:cNvSpPr>
          <p:nvPr/>
        </p:nvSpPr>
        <p:spPr bwMode="auto">
          <a:xfrm>
            <a:off x="6804025" y="4941888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52" name="Oval 12"/>
          <p:cNvSpPr>
            <a:spLocks noChangeArrowheads="1"/>
          </p:cNvSpPr>
          <p:nvPr/>
        </p:nvSpPr>
        <p:spPr bwMode="auto">
          <a:xfrm>
            <a:off x="7596188" y="5661025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10253" name="AutoShape 13"/>
          <p:cNvCxnSpPr>
            <a:cxnSpLocks noChangeShapeType="1"/>
            <a:stCxn id="10245" idx="7"/>
            <a:endCxn id="10249" idx="3"/>
          </p:cNvCxnSpPr>
          <p:nvPr/>
        </p:nvCxnSpPr>
        <p:spPr bwMode="auto">
          <a:xfrm flipV="1">
            <a:off x="1587500" y="4908550"/>
            <a:ext cx="352425" cy="423863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54" name="AutoShape 15"/>
          <p:cNvCxnSpPr>
            <a:cxnSpLocks noChangeShapeType="1"/>
            <a:stCxn id="10244" idx="1"/>
            <a:endCxn id="10248" idx="6"/>
          </p:cNvCxnSpPr>
          <p:nvPr/>
        </p:nvCxnSpPr>
        <p:spPr bwMode="auto">
          <a:xfrm flipH="1" flipV="1">
            <a:off x="5148263" y="2960688"/>
            <a:ext cx="679450" cy="68262"/>
          </a:xfrm>
          <a:prstGeom prst="straightConnector1">
            <a:avLst/>
          </a:prstGeom>
          <a:noFill/>
          <a:ln w="63500">
            <a:solidFill>
              <a:schemeClr val="folHlink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55" name="AutoShape 16"/>
          <p:cNvCxnSpPr>
            <a:cxnSpLocks noChangeShapeType="1"/>
            <a:stCxn id="10248" idx="2"/>
            <a:endCxn id="10247" idx="6"/>
          </p:cNvCxnSpPr>
          <p:nvPr/>
        </p:nvCxnSpPr>
        <p:spPr bwMode="auto">
          <a:xfrm flipH="1" flipV="1">
            <a:off x="4067175" y="2889250"/>
            <a:ext cx="865188" cy="71438"/>
          </a:xfrm>
          <a:prstGeom prst="straightConnector1">
            <a:avLst/>
          </a:prstGeom>
          <a:noFill/>
          <a:ln w="63500">
            <a:solidFill>
              <a:schemeClr val="folHlink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56" name="AutoShape 17"/>
          <p:cNvCxnSpPr>
            <a:cxnSpLocks noChangeShapeType="1"/>
            <a:stCxn id="10247" idx="2"/>
            <a:endCxn id="10246" idx="6"/>
          </p:cNvCxnSpPr>
          <p:nvPr/>
        </p:nvCxnSpPr>
        <p:spPr bwMode="auto">
          <a:xfrm flipH="1">
            <a:off x="2916238" y="2889250"/>
            <a:ext cx="935037" cy="215900"/>
          </a:xfrm>
          <a:prstGeom prst="straightConnector1">
            <a:avLst/>
          </a:prstGeom>
          <a:noFill/>
          <a:ln w="63500">
            <a:solidFill>
              <a:schemeClr val="folHlink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57" name="AutoShape 19"/>
          <p:cNvCxnSpPr>
            <a:cxnSpLocks noChangeShapeType="1"/>
            <a:stCxn id="10250" idx="6"/>
            <a:endCxn id="10251" idx="2"/>
          </p:cNvCxnSpPr>
          <p:nvPr/>
        </p:nvCxnSpPr>
        <p:spPr bwMode="auto">
          <a:xfrm>
            <a:off x="5580063" y="4545013"/>
            <a:ext cx="1223962" cy="504825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58" name="AutoShape 20"/>
          <p:cNvCxnSpPr>
            <a:cxnSpLocks noChangeShapeType="1"/>
            <a:stCxn id="10251" idx="5"/>
            <a:endCxn id="10252" idx="1"/>
          </p:cNvCxnSpPr>
          <p:nvPr/>
        </p:nvCxnSpPr>
        <p:spPr bwMode="auto">
          <a:xfrm>
            <a:off x="6988175" y="5126038"/>
            <a:ext cx="639763" cy="566737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59" name="AutoShape 21"/>
          <p:cNvCxnSpPr>
            <a:cxnSpLocks noChangeShapeType="1"/>
            <a:endCxn id="10245" idx="4"/>
          </p:cNvCxnSpPr>
          <p:nvPr/>
        </p:nvCxnSpPr>
        <p:spPr bwMode="auto">
          <a:xfrm flipH="1" flipV="1">
            <a:off x="1511300" y="5516563"/>
            <a:ext cx="36513" cy="792162"/>
          </a:xfrm>
          <a:prstGeom prst="straightConnector1">
            <a:avLst/>
          </a:prstGeom>
          <a:noFill/>
          <a:ln w="635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60" name="AutoShape 22"/>
          <p:cNvCxnSpPr>
            <a:cxnSpLocks noChangeShapeType="1"/>
            <a:stCxn id="10252" idx="4"/>
          </p:cNvCxnSpPr>
          <p:nvPr/>
        </p:nvCxnSpPr>
        <p:spPr bwMode="auto">
          <a:xfrm flipH="1">
            <a:off x="7667625" y="5876925"/>
            <a:ext cx="36513" cy="576263"/>
          </a:xfrm>
          <a:prstGeom prst="straightConnector1">
            <a:avLst/>
          </a:prstGeom>
          <a:noFill/>
          <a:ln w="63500" cap="rnd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61" name="AutoShape 23"/>
          <p:cNvCxnSpPr>
            <a:cxnSpLocks noChangeShapeType="1"/>
            <a:stCxn id="10249" idx="0"/>
            <a:endCxn id="10246" idx="3"/>
          </p:cNvCxnSpPr>
          <p:nvPr/>
        </p:nvCxnSpPr>
        <p:spPr bwMode="auto">
          <a:xfrm flipV="1">
            <a:off x="2016125" y="3181350"/>
            <a:ext cx="715963" cy="1543050"/>
          </a:xfrm>
          <a:prstGeom prst="straightConnector1">
            <a:avLst/>
          </a:prstGeom>
          <a:noFill/>
          <a:ln w="635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62" name="AutoShape 24"/>
          <p:cNvCxnSpPr>
            <a:cxnSpLocks noChangeShapeType="1"/>
            <a:stCxn id="10244" idx="4"/>
            <a:endCxn id="10250" idx="0"/>
          </p:cNvCxnSpPr>
          <p:nvPr/>
        </p:nvCxnSpPr>
        <p:spPr bwMode="auto">
          <a:xfrm flipH="1">
            <a:off x="5472113" y="3213100"/>
            <a:ext cx="431800" cy="1223963"/>
          </a:xfrm>
          <a:prstGeom prst="straightConnector1">
            <a:avLst/>
          </a:prstGeom>
          <a:noFill/>
          <a:ln w="635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08909943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A3C3D07-E44F-4FB5-AE03-B0362EBAB306}" type="slidenum">
              <a:rPr lang="en-AU" altLang="en-US"/>
              <a:pPr eaLnBrk="1" hangingPunct="1"/>
              <a:t>55</a:t>
            </a:fld>
            <a:endParaRPr lang="en-AU" altLang="en-US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/>
              <a:t>2-opt Exchange </a:t>
            </a:r>
          </a:p>
        </p:txBody>
      </p:sp>
      <p:sp>
        <p:nvSpPr>
          <p:cNvPr id="11268" name="Oval 4"/>
          <p:cNvSpPr>
            <a:spLocks noChangeArrowheads="1"/>
          </p:cNvSpPr>
          <p:nvPr/>
        </p:nvSpPr>
        <p:spPr bwMode="auto">
          <a:xfrm>
            <a:off x="5795963" y="2997200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69" name="Oval 5"/>
          <p:cNvSpPr>
            <a:spLocks noChangeArrowheads="1"/>
          </p:cNvSpPr>
          <p:nvPr/>
        </p:nvSpPr>
        <p:spPr bwMode="auto">
          <a:xfrm>
            <a:off x="1403350" y="5300663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0" name="Oval 6"/>
          <p:cNvSpPr>
            <a:spLocks noChangeArrowheads="1"/>
          </p:cNvSpPr>
          <p:nvPr/>
        </p:nvSpPr>
        <p:spPr bwMode="auto">
          <a:xfrm>
            <a:off x="2700338" y="2997200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1" name="Oval 7"/>
          <p:cNvSpPr>
            <a:spLocks noChangeArrowheads="1"/>
          </p:cNvSpPr>
          <p:nvPr/>
        </p:nvSpPr>
        <p:spPr bwMode="auto">
          <a:xfrm>
            <a:off x="3851275" y="2781300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2" name="Oval 8"/>
          <p:cNvSpPr>
            <a:spLocks noChangeArrowheads="1"/>
          </p:cNvSpPr>
          <p:nvPr/>
        </p:nvSpPr>
        <p:spPr bwMode="auto">
          <a:xfrm>
            <a:off x="4932363" y="2852738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3" name="Oval 9"/>
          <p:cNvSpPr>
            <a:spLocks noChangeArrowheads="1"/>
          </p:cNvSpPr>
          <p:nvPr/>
        </p:nvSpPr>
        <p:spPr bwMode="auto">
          <a:xfrm>
            <a:off x="1908175" y="4724400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4" name="Oval 10"/>
          <p:cNvSpPr>
            <a:spLocks noChangeArrowheads="1"/>
          </p:cNvSpPr>
          <p:nvPr/>
        </p:nvSpPr>
        <p:spPr bwMode="auto">
          <a:xfrm>
            <a:off x="5364163" y="4437063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5" name="Oval 11"/>
          <p:cNvSpPr>
            <a:spLocks noChangeArrowheads="1"/>
          </p:cNvSpPr>
          <p:nvPr/>
        </p:nvSpPr>
        <p:spPr bwMode="auto">
          <a:xfrm>
            <a:off x="6804025" y="4941888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6" name="Oval 12"/>
          <p:cNvSpPr>
            <a:spLocks noChangeArrowheads="1"/>
          </p:cNvSpPr>
          <p:nvPr/>
        </p:nvSpPr>
        <p:spPr bwMode="auto">
          <a:xfrm>
            <a:off x="7596188" y="5661025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11277" name="AutoShape 13"/>
          <p:cNvCxnSpPr>
            <a:cxnSpLocks noChangeShapeType="1"/>
            <a:stCxn id="11269" idx="7"/>
            <a:endCxn id="11273" idx="3"/>
          </p:cNvCxnSpPr>
          <p:nvPr/>
        </p:nvCxnSpPr>
        <p:spPr bwMode="auto">
          <a:xfrm flipV="1">
            <a:off x="1587500" y="4908550"/>
            <a:ext cx="352425" cy="423863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78" name="AutoShape 14"/>
          <p:cNvCxnSpPr>
            <a:cxnSpLocks noChangeShapeType="1"/>
            <a:stCxn id="11268" idx="1"/>
            <a:endCxn id="11272" idx="6"/>
          </p:cNvCxnSpPr>
          <p:nvPr/>
        </p:nvCxnSpPr>
        <p:spPr bwMode="auto">
          <a:xfrm flipH="1" flipV="1">
            <a:off x="5148263" y="2960688"/>
            <a:ext cx="679450" cy="68262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79" name="AutoShape 15"/>
          <p:cNvCxnSpPr>
            <a:cxnSpLocks noChangeShapeType="1"/>
            <a:stCxn id="11272" idx="2"/>
            <a:endCxn id="11271" idx="6"/>
          </p:cNvCxnSpPr>
          <p:nvPr/>
        </p:nvCxnSpPr>
        <p:spPr bwMode="auto">
          <a:xfrm flipH="1" flipV="1">
            <a:off x="4067175" y="2889250"/>
            <a:ext cx="865188" cy="71438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80" name="AutoShape 16"/>
          <p:cNvCxnSpPr>
            <a:cxnSpLocks noChangeShapeType="1"/>
            <a:stCxn id="11271" idx="2"/>
            <a:endCxn id="11270" idx="6"/>
          </p:cNvCxnSpPr>
          <p:nvPr/>
        </p:nvCxnSpPr>
        <p:spPr bwMode="auto">
          <a:xfrm flipH="1">
            <a:off x="2916238" y="2889250"/>
            <a:ext cx="935037" cy="215900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81" name="AutoShape 17"/>
          <p:cNvCxnSpPr>
            <a:cxnSpLocks noChangeShapeType="1"/>
            <a:stCxn id="11274" idx="6"/>
            <a:endCxn id="11275" idx="2"/>
          </p:cNvCxnSpPr>
          <p:nvPr/>
        </p:nvCxnSpPr>
        <p:spPr bwMode="auto">
          <a:xfrm>
            <a:off x="5580063" y="4545013"/>
            <a:ext cx="1223962" cy="504825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82" name="AutoShape 18"/>
          <p:cNvCxnSpPr>
            <a:cxnSpLocks noChangeShapeType="1"/>
            <a:stCxn id="11275" idx="5"/>
            <a:endCxn id="11276" idx="1"/>
          </p:cNvCxnSpPr>
          <p:nvPr/>
        </p:nvCxnSpPr>
        <p:spPr bwMode="auto">
          <a:xfrm>
            <a:off x="6988175" y="5126038"/>
            <a:ext cx="639763" cy="566737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83" name="AutoShape 19"/>
          <p:cNvCxnSpPr>
            <a:cxnSpLocks noChangeShapeType="1"/>
            <a:endCxn id="11269" idx="4"/>
          </p:cNvCxnSpPr>
          <p:nvPr/>
        </p:nvCxnSpPr>
        <p:spPr bwMode="auto">
          <a:xfrm flipH="1" flipV="1">
            <a:off x="1511300" y="5516563"/>
            <a:ext cx="36513" cy="792162"/>
          </a:xfrm>
          <a:prstGeom prst="straightConnector1">
            <a:avLst/>
          </a:prstGeom>
          <a:noFill/>
          <a:ln w="635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84" name="AutoShape 20"/>
          <p:cNvCxnSpPr>
            <a:cxnSpLocks noChangeShapeType="1"/>
            <a:stCxn id="11276" idx="4"/>
          </p:cNvCxnSpPr>
          <p:nvPr/>
        </p:nvCxnSpPr>
        <p:spPr bwMode="auto">
          <a:xfrm flipH="1">
            <a:off x="7667625" y="5876925"/>
            <a:ext cx="36513" cy="576263"/>
          </a:xfrm>
          <a:prstGeom prst="straightConnector1">
            <a:avLst/>
          </a:prstGeom>
          <a:noFill/>
          <a:ln w="63500" cap="rnd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85" name="AutoShape 21"/>
          <p:cNvCxnSpPr>
            <a:cxnSpLocks noChangeShapeType="1"/>
            <a:stCxn id="11273" idx="0"/>
            <a:endCxn id="11270" idx="3"/>
          </p:cNvCxnSpPr>
          <p:nvPr/>
        </p:nvCxnSpPr>
        <p:spPr bwMode="auto">
          <a:xfrm flipV="1">
            <a:off x="2016125" y="3181350"/>
            <a:ext cx="715963" cy="1543050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86" name="AutoShape 22"/>
          <p:cNvCxnSpPr>
            <a:cxnSpLocks noChangeShapeType="1"/>
            <a:stCxn id="11268" idx="4"/>
            <a:endCxn id="11274" idx="0"/>
          </p:cNvCxnSpPr>
          <p:nvPr/>
        </p:nvCxnSpPr>
        <p:spPr bwMode="auto">
          <a:xfrm flipH="1">
            <a:off x="5472113" y="3213100"/>
            <a:ext cx="431800" cy="1223963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87" name="Rectangle 2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185127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97794"/>
            <a:ext cx="8833115" cy="5791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104772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664941A-285F-4AE6-B497-F24A4898EEF7}" type="slidenum">
              <a:rPr lang="en-AU" altLang="en-US"/>
              <a:pPr eaLnBrk="1" hangingPunct="1"/>
              <a:t>57</a:t>
            </a:fld>
            <a:endParaRPr lang="en-AU" altLang="en-US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/>
              <a:t>3-opt exchange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AU" altLang="en-US"/>
              <a:t>Select three arcs</a:t>
            </a:r>
          </a:p>
          <a:p>
            <a:pPr eaLnBrk="1" hangingPunct="1"/>
            <a:r>
              <a:rPr lang="en-AU" altLang="en-US"/>
              <a:t>Replace with three others</a:t>
            </a:r>
          </a:p>
          <a:p>
            <a:pPr eaLnBrk="1" hangingPunct="1"/>
            <a:r>
              <a:rPr lang="en-AU" altLang="en-US"/>
              <a:t>2 orientations possible</a:t>
            </a:r>
          </a:p>
        </p:txBody>
      </p:sp>
    </p:spTree>
    <p:extLst>
      <p:ext uri="{BB962C8B-B14F-4D97-AF65-F5344CB8AC3E}">
        <p14:creationId xmlns:p14="http://schemas.microsoft.com/office/powerpoint/2010/main" val="356328303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77720B6-2F1F-4D2B-9376-CB49B56E8E8F}" type="slidenum">
              <a:rPr lang="en-AU" altLang="en-US"/>
              <a:pPr eaLnBrk="1" hangingPunct="1"/>
              <a:t>58</a:t>
            </a:fld>
            <a:endParaRPr lang="en-AU" altLang="en-US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6409"/>
            <a:ext cx="8229600" cy="1143000"/>
          </a:xfrm>
        </p:spPr>
        <p:txBody>
          <a:bodyPr/>
          <a:lstStyle/>
          <a:p>
            <a:pPr eaLnBrk="1" hangingPunct="1"/>
            <a:r>
              <a:rPr lang="en-AU" altLang="en-US" dirty="0"/>
              <a:t>3-opt exchange</a:t>
            </a:r>
          </a:p>
        </p:txBody>
      </p:sp>
      <p:sp>
        <p:nvSpPr>
          <p:cNvPr id="13316" name="Oval 8"/>
          <p:cNvSpPr>
            <a:spLocks noChangeArrowheads="1"/>
          </p:cNvSpPr>
          <p:nvPr/>
        </p:nvSpPr>
        <p:spPr bwMode="auto">
          <a:xfrm>
            <a:off x="5435600" y="1412875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17" name="Oval 9"/>
          <p:cNvSpPr>
            <a:spLocks noChangeArrowheads="1"/>
          </p:cNvSpPr>
          <p:nvPr/>
        </p:nvSpPr>
        <p:spPr bwMode="auto">
          <a:xfrm>
            <a:off x="6516688" y="1989138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18" name="Oval 10"/>
          <p:cNvSpPr>
            <a:spLocks noChangeArrowheads="1"/>
          </p:cNvSpPr>
          <p:nvPr/>
        </p:nvSpPr>
        <p:spPr bwMode="auto">
          <a:xfrm>
            <a:off x="6659563" y="2852738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19" name="Oval 11"/>
          <p:cNvSpPr>
            <a:spLocks noChangeArrowheads="1"/>
          </p:cNvSpPr>
          <p:nvPr/>
        </p:nvSpPr>
        <p:spPr bwMode="auto">
          <a:xfrm>
            <a:off x="7451725" y="5157788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20" name="Oval 12"/>
          <p:cNvSpPr>
            <a:spLocks noChangeArrowheads="1"/>
          </p:cNvSpPr>
          <p:nvPr/>
        </p:nvSpPr>
        <p:spPr bwMode="auto">
          <a:xfrm>
            <a:off x="7164388" y="4365625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21" name="Oval 13"/>
          <p:cNvSpPr>
            <a:spLocks noChangeArrowheads="1"/>
          </p:cNvSpPr>
          <p:nvPr/>
        </p:nvSpPr>
        <p:spPr bwMode="auto">
          <a:xfrm>
            <a:off x="1258888" y="4508500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22" name="Oval 14"/>
          <p:cNvSpPr>
            <a:spLocks noChangeArrowheads="1"/>
          </p:cNvSpPr>
          <p:nvPr/>
        </p:nvSpPr>
        <p:spPr bwMode="auto">
          <a:xfrm>
            <a:off x="1258888" y="5229225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23" name="Oval 15"/>
          <p:cNvSpPr>
            <a:spLocks noChangeArrowheads="1"/>
          </p:cNvSpPr>
          <p:nvPr/>
        </p:nvSpPr>
        <p:spPr bwMode="auto">
          <a:xfrm>
            <a:off x="1619250" y="3789363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24" name="Oval 16"/>
          <p:cNvSpPr>
            <a:spLocks noChangeArrowheads="1"/>
          </p:cNvSpPr>
          <p:nvPr/>
        </p:nvSpPr>
        <p:spPr bwMode="auto">
          <a:xfrm>
            <a:off x="6804025" y="3933825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13325" name="AutoShape 17"/>
          <p:cNvCxnSpPr>
            <a:cxnSpLocks noChangeShapeType="1"/>
            <a:stCxn id="13322" idx="7"/>
            <a:endCxn id="13321" idx="3"/>
          </p:cNvCxnSpPr>
          <p:nvPr/>
        </p:nvCxnSpPr>
        <p:spPr bwMode="auto">
          <a:xfrm flipH="1" flipV="1">
            <a:off x="1290638" y="4692650"/>
            <a:ext cx="152400" cy="568325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26" name="AutoShape 18"/>
          <p:cNvCxnSpPr>
            <a:cxnSpLocks noChangeShapeType="1"/>
            <a:stCxn id="13321" idx="0"/>
            <a:endCxn id="13323" idx="3"/>
          </p:cNvCxnSpPr>
          <p:nvPr/>
        </p:nvCxnSpPr>
        <p:spPr bwMode="auto">
          <a:xfrm flipV="1">
            <a:off x="1366838" y="3973513"/>
            <a:ext cx="284162" cy="534987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27" name="AutoShape 19"/>
          <p:cNvCxnSpPr>
            <a:cxnSpLocks noChangeShapeType="1"/>
            <a:stCxn id="13323" idx="0"/>
            <a:endCxn id="13316" idx="4"/>
          </p:cNvCxnSpPr>
          <p:nvPr/>
        </p:nvCxnSpPr>
        <p:spPr bwMode="auto">
          <a:xfrm flipV="1">
            <a:off x="1727200" y="1628775"/>
            <a:ext cx="3816350" cy="2160588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28" name="AutoShape 23"/>
          <p:cNvCxnSpPr>
            <a:cxnSpLocks noChangeShapeType="1"/>
            <a:stCxn id="13324" idx="5"/>
            <a:endCxn id="13320" idx="1"/>
          </p:cNvCxnSpPr>
          <p:nvPr/>
        </p:nvCxnSpPr>
        <p:spPr bwMode="auto">
          <a:xfrm>
            <a:off x="6988175" y="4117975"/>
            <a:ext cx="207963" cy="279400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29" name="AutoShape 24"/>
          <p:cNvCxnSpPr>
            <a:cxnSpLocks noChangeShapeType="1"/>
            <a:stCxn id="13320" idx="4"/>
            <a:endCxn id="13319" idx="0"/>
          </p:cNvCxnSpPr>
          <p:nvPr/>
        </p:nvCxnSpPr>
        <p:spPr bwMode="auto">
          <a:xfrm>
            <a:off x="7272338" y="4581525"/>
            <a:ext cx="287337" cy="576263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30" name="AutoShape 25"/>
          <p:cNvCxnSpPr>
            <a:cxnSpLocks noChangeShapeType="1"/>
            <a:stCxn id="13319" idx="4"/>
          </p:cNvCxnSpPr>
          <p:nvPr/>
        </p:nvCxnSpPr>
        <p:spPr bwMode="auto">
          <a:xfrm flipH="1">
            <a:off x="7524750" y="5373688"/>
            <a:ext cx="34925" cy="935037"/>
          </a:xfrm>
          <a:prstGeom prst="straightConnector1">
            <a:avLst/>
          </a:prstGeom>
          <a:noFill/>
          <a:ln w="635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31" name="AutoShape 26"/>
          <p:cNvCxnSpPr>
            <a:cxnSpLocks noChangeShapeType="1"/>
            <a:endCxn id="13322" idx="4"/>
          </p:cNvCxnSpPr>
          <p:nvPr/>
        </p:nvCxnSpPr>
        <p:spPr bwMode="auto">
          <a:xfrm flipV="1">
            <a:off x="1331913" y="5445125"/>
            <a:ext cx="34925" cy="649288"/>
          </a:xfrm>
          <a:prstGeom prst="straightConnector1">
            <a:avLst/>
          </a:prstGeom>
          <a:noFill/>
          <a:ln w="635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332" name="Oval 29"/>
          <p:cNvSpPr>
            <a:spLocks noChangeArrowheads="1"/>
          </p:cNvSpPr>
          <p:nvPr/>
        </p:nvSpPr>
        <p:spPr bwMode="auto">
          <a:xfrm>
            <a:off x="1979613" y="2636838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33" name="Oval 30"/>
          <p:cNvSpPr>
            <a:spLocks noChangeArrowheads="1"/>
          </p:cNvSpPr>
          <p:nvPr/>
        </p:nvSpPr>
        <p:spPr bwMode="auto">
          <a:xfrm>
            <a:off x="1763713" y="1412875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34" name="Oval 31"/>
          <p:cNvSpPr>
            <a:spLocks noChangeArrowheads="1"/>
          </p:cNvSpPr>
          <p:nvPr/>
        </p:nvSpPr>
        <p:spPr bwMode="auto">
          <a:xfrm>
            <a:off x="3132138" y="1196975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13335" name="AutoShape 34"/>
          <p:cNvCxnSpPr>
            <a:cxnSpLocks noChangeShapeType="1"/>
            <a:stCxn id="13334" idx="6"/>
            <a:endCxn id="13324" idx="1"/>
          </p:cNvCxnSpPr>
          <p:nvPr/>
        </p:nvCxnSpPr>
        <p:spPr bwMode="auto">
          <a:xfrm>
            <a:off x="3348038" y="1304925"/>
            <a:ext cx="3487737" cy="2660650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36" name="AutoShape 36"/>
          <p:cNvCxnSpPr>
            <a:cxnSpLocks noChangeShapeType="1"/>
            <a:stCxn id="13333" idx="7"/>
            <a:endCxn id="13334" idx="2"/>
          </p:cNvCxnSpPr>
          <p:nvPr/>
        </p:nvCxnSpPr>
        <p:spPr bwMode="auto">
          <a:xfrm flipV="1">
            <a:off x="1947863" y="1304925"/>
            <a:ext cx="1184275" cy="139700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37" name="AutoShape 37"/>
          <p:cNvCxnSpPr>
            <a:cxnSpLocks noChangeShapeType="1"/>
            <a:stCxn id="13332" idx="7"/>
            <a:endCxn id="13333" idx="3"/>
          </p:cNvCxnSpPr>
          <p:nvPr/>
        </p:nvCxnSpPr>
        <p:spPr bwMode="auto">
          <a:xfrm flipH="1" flipV="1">
            <a:off x="1795463" y="1597025"/>
            <a:ext cx="368300" cy="1071563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38" name="AutoShape 38"/>
          <p:cNvCxnSpPr>
            <a:cxnSpLocks noChangeShapeType="1"/>
            <a:stCxn id="13316" idx="5"/>
            <a:endCxn id="13317" idx="1"/>
          </p:cNvCxnSpPr>
          <p:nvPr/>
        </p:nvCxnSpPr>
        <p:spPr bwMode="auto">
          <a:xfrm>
            <a:off x="5619750" y="1597025"/>
            <a:ext cx="928688" cy="423863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39" name="AutoShape 39"/>
          <p:cNvCxnSpPr>
            <a:cxnSpLocks noChangeShapeType="1"/>
            <a:stCxn id="13317" idx="4"/>
            <a:endCxn id="13318" idx="1"/>
          </p:cNvCxnSpPr>
          <p:nvPr/>
        </p:nvCxnSpPr>
        <p:spPr bwMode="auto">
          <a:xfrm>
            <a:off x="6624638" y="2205038"/>
            <a:ext cx="66675" cy="679450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40" name="AutoShape 40"/>
          <p:cNvCxnSpPr>
            <a:cxnSpLocks noChangeShapeType="1"/>
            <a:stCxn id="13318" idx="3"/>
            <a:endCxn id="13332" idx="6"/>
          </p:cNvCxnSpPr>
          <p:nvPr/>
        </p:nvCxnSpPr>
        <p:spPr bwMode="auto">
          <a:xfrm flipH="1" flipV="1">
            <a:off x="2195513" y="2744788"/>
            <a:ext cx="4495800" cy="292100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12346846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E9D81B8-235C-4E11-A4A0-962CCE9328F9}" type="slidenum">
              <a:rPr lang="en-AU" altLang="en-US"/>
              <a:pPr eaLnBrk="1" hangingPunct="1"/>
              <a:t>59</a:t>
            </a:fld>
            <a:endParaRPr lang="en-AU" altLang="en-US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9020"/>
            <a:ext cx="8229600" cy="1143000"/>
          </a:xfrm>
        </p:spPr>
        <p:txBody>
          <a:bodyPr/>
          <a:lstStyle/>
          <a:p>
            <a:pPr eaLnBrk="1" hangingPunct="1"/>
            <a:r>
              <a:rPr lang="en-AU" altLang="en-US" dirty="0"/>
              <a:t>3-opt exchange</a:t>
            </a:r>
          </a:p>
        </p:txBody>
      </p:sp>
      <p:sp>
        <p:nvSpPr>
          <p:cNvPr id="14340" name="Oval 3"/>
          <p:cNvSpPr>
            <a:spLocks noChangeArrowheads="1"/>
          </p:cNvSpPr>
          <p:nvPr/>
        </p:nvSpPr>
        <p:spPr bwMode="auto">
          <a:xfrm>
            <a:off x="5435600" y="1412875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1" name="Oval 4"/>
          <p:cNvSpPr>
            <a:spLocks noChangeArrowheads="1"/>
          </p:cNvSpPr>
          <p:nvPr/>
        </p:nvSpPr>
        <p:spPr bwMode="auto">
          <a:xfrm>
            <a:off x="6516688" y="1989138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2" name="Oval 5"/>
          <p:cNvSpPr>
            <a:spLocks noChangeArrowheads="1"/>
          </p:cNvSpPr>
          <p:nvPr/>
        </p:nvSpPr>
        <p:spPr bwMode="auto">
          <a:xfrm>
            <a:off x="6659563" y="2852738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3" name="Oval 6"/>
          <p:cNvSpPr>
            <a:spLocks noChangeArrowheads="1"/>
          </p:cNvSpPr>
          <p:nvPr/>
        </p:nvSpPr>
        <p:spPr bwMode="auto">
          <a:xfrm>
            <a:off x="7451725" y="5157788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4" name="Oval 7"/>
          <p:cNvSpPr>
            <a:spLocks noChangeArrowheads="1"/>
          </p:cNvSpPr>
          <p:nvPr/>
        </p:nvSpPr>
        <p:spPr bwMode="auto">
          <a:xfrm>
            <a:off x="7164388" y="4365625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5" name="Oval 8"/>
          <p:cNvSpPr>
            <a:spLocks noChangeArrowheads="1"/>
          </p:cNvSpPr>
          <p:nvPr/>
        </p:nvSpPr>
        <p:spPr bwMode="auto">
          <a:xfrm>
            <a:off x="1258888" y="4508500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6" name="Oval 9"/>
          <p:cNvSpPr>
            <a:spLocks noChangeArrowheads="1"/>
          </p:cNvSpPr>
          <p:nvPr/>
        </p:nvSpPr>
        <p:spPr bwMode="auto">
          <a:xfrm>
            <a:off x="1258888" y="5229225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7" name="Oval 10"/>
          <p:cNvSpPr>
            <a:spLocks noChangeArrowheads="1"/>
          </p:cNvSpPr>
          <p:nvPr/>
        </p:nvSpPr>
        <p:spPr bwMode="auto">
          <a:xfrm>
            <a:off x="1619250" y="3789363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8" name="Oval 11"/>
          <p:cNvSpPr>
            <a:spLocks noChangeArrowheads="1"/>
          </p:cNvSpPr>
          <p:nvPr/>
        </p:nvSpPr>
        <p:spPr bwMode="auto">
          <a:xfrm>
            <a:off x="6804025" y="3933825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14349" name="AutoShape 12"/>
          <p:cNvCxnSpPr>
            <a:cxnSpLocks noChangeShapeType="1"/>
            <a:stCxn id="14346" idx="7"/>
            <a:endCxn id="14345" idx="3"/>
          </p:cNvCxnSpPr>
          <p:nvPr/>
        </p:nvCxnSpPr>
        <p:spPr bwMode="auto">
          <a:xfrm flipH="1" flipV="1">
            <a:off x="1290638" y="4692650"/>
            <a:ext cx="152400" cy="568325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50" name="AutoShape 13"/>
          <p:cNvCxnSpPr>
            <a:cxnSpLocks noChangeShapeType="1"/>
            <a:stCxn id="14345" idx="0"/>
            <a:endCxn id="14347" idx="3"/>
          </p:cNvCxnSpPr>
          <p:nvPr/>
        </p:nvCxnSpPr>
        <p:spPr bwMode="auto">
          <a:xfrm flipV="1">
            <a:off x="1366838" y="3973513"/>
            <a:ext cx="284162" cy="534987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51" name="AutoShape 14"/>
          <p:cNvCxnSpPr>
            <a:cxnSpLocks noChangeShapeType="1"/>
            <a:stCxn id="14347" idx="0"/>
            <a:endCxn id="14340" idx="4"/>
          </p:cNvCxnSpPr>
          <p:nvPr/>
        </p:nvCxnSpPr>
        <p:spPr bwMode="auto">
          <a:xfrm flipV="1">
            <a:off x="1727200" y="1628775"/>
            <a:ext cx="3816350" cy="2160588"/>
          </a:xfrm>
          <a:prstGeom prst="straightConnector1">
            <a:avLst/>
          </a:prstGeom>
          <a:noFill/>
          <a:ln w="635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52" name="AutoShape 15"/>
          <p:cNvCxnSpPr>
            <a:cxnSpLocks noChangeShapeType="1"/>
            <a:stCxn id="14348" idx="5"/>
            <a:endCxn id="14344" idx="1"/>
          </p:cNvCxnSpPr>
          <p:nvPr/>
        </p:nvCxnSpPr>
        <p:spPr bwMode="auto">
          <a:xfrm>
            <a:off x="6988175" y="4117975"/>
            <a:ext cx="207963" cy="279400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53" name="AutoShape 16"/>
          <p:cNvCxnSpPr>
            <a:cxnSpLocks noChangeShapeType="1"/>
            <a:stCxn id="14344" idx="4"/>
            <a:endCxn id="14343" idx="0"/>
          </p:cNvCxnSpPr>
          <p:nvPr/>
        </p:nvCxnSpPr>
        <p:spPr bwMode="auto">
          <a:xfrm>
            <a:off x="7272338" y="4581525"/>
            <a:ext cx="287337" cy="576263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54" name="AutoShape 17"/>
          <p:cNvCxnSpPr>
            <a:cxnSpLocks noChangeShapeType="1"/>
            <a:stCxn id="14343" idx="4"/>
          </p:cNvCxnSpPr>
          <p:nvPr/>
        </p:nvCxnSpPr>
        <p:spPr bwMode="auto">
          <a:xfrm flipH="1">
            <a:off x="7524750" y="5373688"/>
            <a:ext cx="34925" cy="935037"/>
          </a:xfrm>
          <a:prstGeom prst="straightConnector1">
            <a:avLst/>
          </a:prstGeom>
          <a:noFill/>
          <a:ln w="635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55" name="AutoShape 18"/>
          <p:cNvCxnSpPr>
            <a:cxnSpLocks noChangeShapeType="1"/>
            <a:endCxn id="14346" idx="4"/>
          </p:cNvCxnSpPr>
          <p:nvPr/>
        </p:nvCxnSpPr>
        <p:spPr bwMode="auto">
          <a:xfrm flipV="1">
            <a:off x="1331913" y="5445125"/>
            <a:ext cx="34925" cy="649288"/>
          </a:xfrm>
          <a:prstGeom prst="straightConnector1">
            <a:avLst/>
          </a:prstGeom>
          <a:noFill/>
          <a:ln w="635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356" name="Oval 19"/>
          <p:cNvSpPr>
            <a:spLocks noChangeArrowheads="1"/>
          </p:cNvSpPr>
          <p:nvPr/>
        </p:nvSpPr>
        <p:spPr bwMode="auto">
          <a:xfrm>
            <a:off x="1979613" y="2636838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57" name="Oval 20"/>
          <p:cNvSpPr>
            <a:spLocks noChangeArrowheads="1"/>
          </p:cNvSpPr>
          <p:nvPr/>
        </p:nvSpPr>
        <p:spPr bwMode="auto">
          <a:xfrm>
            <a:off x="1763713" y="1412875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58" name="Oval 21"/>
          <p:cNvSpPr>
            <a:spLocks noChangeArrowheads="1"/>
          </p:cNvSpPr>
          <p:nvPr/>
        </p:nvSpPr>
        <p:spPr bwMode="auto">
          <a:xfrm>
            <a:off x="3132138" y="1196975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14359" name="AutoShape 22"/>
          <p:cNvCxnSpPr>
            <a:cxnSpLocks noChangeShapeType="1"/>
            <a:stCxn id="14358" idx="6"/>
            <a:endCxn id="14348" idx="1"/>
          </p:cNvCxnSpPr>
          <p:nvPr/>
        </p:nvCxnSpPr>
        <p:spPr bwMode="auto">
          <a:xfrm>
            <a:off x="3348038" y="1304925"/>
            <a:ext cx="3487737" cy="2660650"/>
          </a:xfrm>
          <a:prstGeom prst="straightConnector1">
            <a:avLst/>
          </a:prstGeom>
          <a:noFill/>
          <a:ln w="635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60" name="AutoShape 23"/>
          <p:cNvCxnSpPr>
            <a:cxnSpLocks noChangeShapeType="1"/>
            <a:stCxn id="14357" idx="7"/>
            <a:endCxn id="14358" idx="2"/>
          </p:cNvCxnSpPr>
          <p:nvPr/>
        </p:nvCxnSpPr>
        <p:spPr bwMode="auto">
          <a:xfrm flipV="1">
            <a:off x="1947863" y="1304925"/>
            <a:ext cx="1184275" cy="139700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61" name="AutoShape 24"/>
          <p:cNvCxnSpPr>
            <a:cxnSpLocks noChangeShapeType="1"/>
            <a:stCxn id="14356" idx="7"/>
            <a:endCxn id="14357" idx="3"/>
          </p:cNvCxnSpPr>
          <p:nvPr/>
        </p:nvCxnSpPr>
        <p:spPr bwMode="auto">
          <a:xfrm flipH="1" flipV="1">
            <a:off x="1795463" y="1597025"/>
            <a:ext cx="368300" cy="1071563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62" name="AutoShape 25"/>
          <p:cNvCxnSpPr>
            <a:cxnSpLocks noChangeShapeType="1"/>
            <a:stCxn id="14340" idx="5"/>
            <a:endCxn id="14341" idx="1"/>
          </p:cNvCxnSpPr>
          <p:nvPr/>
        </p:nvCxnSpPr>
        <p:spPr bwMode="auto">
          <a:xfrm>
            <a:off x="5619750" y="1597025"/>
            <a:ext cx="928688" cy="423863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63" name="AutoShape 26"/>
          <p:cNvCxnSpPr>
            <a:cxnSpLocks noChangeShapeType="1"/>
            <a:stCxn id="14341" idx="4"/>
            <a:endCxn id="14342" idx="1"/>
          </p:cNvCxnSpPr>
          <p:nvPr/>
        </p:nvCxnSpPr>
        <p:spPr bwMode="auto">
          <a:xfrm>
            <a:off x="6624638" y="2205038"/>
            <a:ext cx="66675" cy="679450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64" name="AutoShape 27"/>
          <p:cNvCxnSpPr>
            <a:cxnSpLocks noChangeShapeType="1"/>
            <a:stCxn id="14342" idx="3"/>
            <a:endCxn id="14356" idx="6"/>
          </p:cNvCxnSpPr>
          <p:nvPr/>
        </p:nvCxnSpPr>
        <p:spPr bwMode="auto">
          <a:xfrm flipH="1" flipV="1">
            <a:off x="2195513" y="2744788"/>
            <a:ext cx="4495800" cy="292100"/>
          </a:xfrm>
          <a:prstGeom prst="straightConnector1">
            <a:avLst/>
          </a:prstGeom>
          <a:noFill/>
          <a:ln w="635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994574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919163"/>
            <a:ext cx="8572500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1C1A-6A29-4E89-9020-B7BDD782F81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2161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7C4F3FD-E9E4-4C18-A011-D275F7CBDAF5}" type="slidenum">
              <a:rPr lang="en-AU" altLang="en-US"/>
              <a:pPr eaLnBrk="1" hangingPunct="1"/>
              <a:t>60</a:t>
            </a:fld>
            <a:endParaRPr lang="en-AU" altLang="en-US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AU" altLang="en-US" dirty="0"/>
              <a:t>3-opt exchange</a:t>
            </a:r>
          </a:p>
        </p:txBody>
      </p:sp>
      <p:sp>
        <p:nvSpPr>
          <p:cNvPr id="15364" name="Oval 3"/>
          <p:cNvSpPr>
            <a:spLocks noChangeArrowheads="1"/>
          </p:cNvSpPr>
          <p:nvPr/>
        </p:nvSpPr>
        <p:spPr bwMode="auto">
          <a:xfrm>
            <a:off x="5435600" y="1412875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5" name="Oval 4"/>
          <p:cNvSpPr>
            <a:spLocks noChangeArrowheads="1"/>
          </p:cNvSpPr>
          <p:nvPr/>
        </p:nvSpPr>
        <p:spPr bwMode="auto">
          <a:xfrm>
            <a:off x="6516688" y="1989138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6" name="Oval 5"/>
          <p:cNvSpPr>
            <a:spLocks noChangeArrowheads="1"/>
          </p:cNvSpPr>
          <p:nvPr/>
        </p:nvSpPr>
        <p:spPr bwMode="auto">
          <a:xfrm>
            <a:off x="6659563" y="2852738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7" name="Oval 6"/>
          <p:cNvSpPr>
            <a:spLocks noChangeArrowheads="1"/>
          </p:cNvSpPr>
          <p:nvPr/>
        </p:nvSpPr>
        <p:spPr bwMode="auto">
          <a:xfrm>
            <a:off x="7451725" y="5157788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8" name="Oval 7"/>
          <p:cNvSpPr>
            <a:spLocks noChangeArrowheads="1"/>
          </p:cNvSpPr>
          <p:nvPr/>
        </p:nvSpPr>
        <p:spPr bwMode="auto">
          <a:xfrm>
            <a:off x="7164388" y="4365625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9" name="Oval 8"/>
          <p:cNvSpPr>
            <a:spLocks noChangeArrowheads="1"/>
          </p:cNvSpPr>
          <p:nvPr/>
        </p:nvSpPr>
        <p:spPr bwMode="auto">
          <a:xfrm>
            <a:off x="1258888" y="4508500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70" name="Oval 9"/>
          <p:cNvSpPr>
            <a:spLocks noChangeArrowheads="1"/>
          </p:cNvSpPr>
          <p:nvPr/>
        </p:nvSpPr>
        <p:spPr bwMode="auto">
          <a:xfrm>
            <a:off x="1258888" y="5229225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71" name="Oval 10"/>
          <p:cNvSpPr>
            <a:spLocks noChangeArrowheads="1"/>
          </p:cNvSpPr>
          <p:nvPr/>
        </p:nvSpPr>
        <p:spPr bwMode="auto">
          <a:xfrm>
            <a:off x="1619250" y="3789363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72" name="Oval 11"/>
          <p:cNvSpPr>
            <a:spLocks noChangeArrowheads="1"/>
          </p:cNvSpPr>
          <p:nvPr/>
        </p:nvSpPr>
        <p:spPr bwMode="auto">
          <a:xfrm>
            <a:off x="6804025" y="3933825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15373" name="AutoShape 12"/>
          <p:cNvCxnSpPr>
            <a:cxnSpLocks noChangeShapeType="1"/>
            <a:stCxn id="15370" idx="7"/>
            <a:endCxn id="15369" idx="3"/>
          </p:cNvCxnSpPr>
          <p:nvPr/>
        </p:nvCxnSpPr>
        <p:spPr bwMode="auto">
          <a:xfrm flipH="1" flipV="1">
            <a:off x="1290638" y="4692650"/>
            <a:ext cx="152400" cy="568325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374" name="AutoShape 13"/>
          <p:cNvCxnSpPr>
            <a:cxnSpLocks noChangeShapeType="1"/>
            <a:stCxn id="15369" idx="0"/>
            <a:endCxn id="15371" idx="3"/>
          </p:cNvCxnSpPr>
          <p:nvPr/>
        </p:nvCxnSpPr>
        <p:spPr bwMode="auto">
          <a:xfrm flipV="1">
            <a:off x="1366838" y="3973513"/>
            <a:ext cx="284162" cy="534987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375" name="AutoShape 14"/>
          <p:cNvCxnSpPr>
            <a:cxnSpLocks noChangeShapeType="1"/>
            <a:stCxn id="15371" idx="0"/>
            <a:endCxn id="15364" idx="4"/>
          </p:cNvCxnSpPr>
          <p:nvPr/>
        </p:nvCxnSpPr>
        <p:spPr bwMode="auto">
          <a:xfrm flipV="1">
            <a:off x="1727200" y="1628775"/>
            <a:ext cx="3816350" cy="2160588"/>
          </a:xfrm>
          <a:prstGeom prst="straightConnector1">
            <a:avLst/>
          </a:prstGeom>
          <a:noFill/>
          <a:ln w="635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376" name="AutoShape 15"/>
          <p:cNvCxnSpPr>
            <a:cxnSpLocks noChangeShapeType="1"/>
            <a:stCxn id="15372" idx="5"/>
            <a:endCxn id="15368" idx="1"/>
          </p:cNvCxnSpPr>
          <p:nvPr/>
        </p:nvCxnSpPr>
        <p:spPr bwMode="auto">
          <a:xfrm>
            <a:off x="6988175" y="4117975"/>
            <a:ext cx="207963" cy="279400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377" name="AutoShape 16"/>
          <p:cNvCxnSpPr>
            <a:cxnSpLocks noChangeShapeType="1"/>
            <a:stCxn id="15368" idx="4"/>
            <a:endCxn id="15367" idx="0"/>
          </p:cNvCxnSpPr>
          <p:nvPr/>
        </p:nvCxnSpPr>
        <p:spPr bwMode="auto">
          <a:xfrm>
            <a:off x="7272338" y="4581525"/>
            <a:ext cx="287337" cy="576263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378" name="AutoShape 17"/>
          <p:cNvCxnSpPr>
            <a:cxnSpLocks noChangeShapeType="1"/>
            <a:stCxn id="15367" idx="4"/>
          </p:cNvCxnSpPr>
          <p:nvPr/>
        </p:nvCxnSpPr>
        <p:spPr bwMode="auto">
          <a:xfrm flipH="1">
            <a:off x="7524750" y="5373688"/>
            <a:ext cx="34925" cy="935037"/>
          </a:xfrm>
          <a:prstGeom prst="straightConnector1">
            <a:avLst/>
          </a:prstGeom>
          <a:noFill/>
          <a:ln w="635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379" name="AutoShape 18"/>
          <p:cNvCxnSpPr>
            <a:cxnSpLocks noChangeShapeType="1"/>
            <a:endCxn id="15370" idx="4"/>
          </p:cNvCxnSpPr>
          <p:nvPr/>
        </p:nvCxnSpPr>
        <p:spPr bwMode="auto">
          <a:xfrm flipV="1">
            <a:off x="1331913" y="5445125"/>
            <a:ext cx="34925" cy="649288"/>
          </a:xfrm>
          <a:prstGeom prst="straightConnector1">
            <a:avLst/>
          </a:prstGeom>
          <a:noFill/>
          <a:ln w="635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380" name="Oval 19"/>
          <p:cNvSpPr>
            <a:spLocks noChangeArrowheads="1"/>
          </p:cNvSpPr>
          <p:nvPr/>
        </p:nvSpPr>
        <p:spPr bwMode="auto">
          <a:xfrm>
            <a:off x="1979613" y="2636838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81" name="Oval 20"/>
          <p:cNvSpPr>
            <a:spLocks noChangeArrowheads="1"/>
          </p:cNvSpPr>
          <p:nvPr/>
        </p:nvSpPr>
        <p:spPr bwMode="auto">
          <a:xfrm>
            <a:off x="1763713" y="1412875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82" name="Oval 21"/>
          <p:cNvSpPr>
            <a:spLocks noChangeArrowheads="1"/>
          </p:cNvSpPr>
          <p:nvPr/>
        </p:nvSpPr>
        <p:spPr bwMode="auto">
          <a:xfrm>
            <a:off x="3132138" y="1196975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15383" name="AutoShape 22"/>
          <p:cNvCxnSpPr>
            <a:cxnSpLocks noChangeShapeType="1"/>
            <a:stCxn id="15382" idx="6"/>
            <a:endCxn id="15372" idx="1"/>
          </p:cNvCxnSpPr>
          <p:nvPr/>
        </p:nvCxnSpPr>
        <p:spPr bwMode="auto">
          <a:xfrm>
            <a:off x="3348038" y="1304925"/>
            <a:ext cx="3487737" cy="2660650"/>
          </a:xfrm>
          <a:prstGeom prst="straightConnector1">
            <a:avLst/>
          </a:prstGeom>
          <a:noFill/>
          <a:ln w="635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384" name="AutoShape 23"/>
          <p:cNvCxnSpPr>
            <a:cxnSpLocks noChangeShapeType="1"/>
            <a:stCxn id="15381" idx="7"/>
            <a:endCxn id="15382" idx="2"/>
          </p:cNvCxnSpPr>
          <p:nvPr/>
        </p:nvCxnSpPr>
        <p:spPr bwMode="auto">
          <a:xfrm flipV="1">
            <a:off x="1947863" y="1304925"/>
            <a:ext cx="1184275" cy="139700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385" name="AutoShape 24"/>
          <p:cNvCxnSpPr>
            <a:cxnSpLocks noChangeShapeType="1"/>
            <a:stCxn id="15380" idx="7"/>
            <a:endCxn id="15381" idx="3"/>
          </p:cNvCxnSpPr>
          <p:nvPr/>
        </p:nvCxnSpPr>
        <p:spPr bwMode="auto">
          <a:xfrm flipH="1" flipV="1">
            <a:off x="1795463" y="1597025"/>
            <a:ext cx="368300" cy="1071563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386" name="AutoShape 25"/>
          <p:cNvCxnSpPr>
            <a:cxnSpLocks noChangeShapeType="1"/>
            <a:stCxn id="15364" idx="5"/>
            <a:endCxn id="15365" idx="1"/>
          </p:cNvCxnSpPr>
          <p:nvPr/>
        </p:nvCxnSpPr>
        <p:spPr bwMode="auto">
          <a:xfrm>
            <a:off x="5619750" y="1597025"/>
            <a:ext cx="928688" cy="423863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387" name="AutoShape 26"/>
          <p:cNvCxnSpPr>
            <a:cxnSpLocks noChangeShapeType="1"/>
            <a:stCxn id="15365" idx="4"/>
            <a:endCxn id="15366" idx="1"/>
          </p:cNvCxnSpPr>
          <p:nvPr/>
        </p:nvCxnSpPr>
        <p:spPr bwMode="auto">
          <a:xfrm>
            <a:off x="6624638" y="2205038"/>
            <a:ext cx="66675" cy="679450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388" name="AutoShape 27"/>
          <p:cNvCxnSpPr>
            <a:cxnSpLocks noChangeShapeType="1"/>
            <a:stCxn id="15366" idx="3"/>
            <a:endCxn id="15380" idx="6"/>
          </p:cNvCxnSpPr>
          <p:nvPr/>
        </p:nvCxnSpPr>
        <p:spPr bwMode="auto">
          <a:xfrm flipH="1" flipV="1">
            <a:off x="2195513" y="2744788"/>
            <a:ext cx="4495800" cy="292100"/>
          </a:xfrm>
          <a:prstGeom prst="straightConnector1">
            <a:avLst/>
          </a:prstGeom>
          <a:noFill/>
          <a:ln w="635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389" name="AutoShape 28"/>
          <p:cNvCxnSpPr>
            <a:cxnSpLocks noChangeShapeType="1"/>
            <a:stCxn id="15371" idx="0"/>
            <a:endCxn id="15380" idx="3"/>
          </p:cNvCxnSpPr>
          <p:nvPr/>
        </p:nvCxnSpPr>
        <p:spPr bwMode="auto">
          <a:xfrm flipV="1">
            <a:off x="1727200" y="2820988"/>
            <a:ext cx="284163" cy="968375"/>
          </a:xfrm>
          <a:prstGeom prst="straightConnector1">
            <a:avLst/>
          </a:prstGeom>
          <a:noFill/>
          <a:ln w="635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390" name="AutoShape 29"/>
          <p:cNvCxnSpPr>
            <a:cxnSpLocks noChangeShapeType="1"/>
            <a:stCxn id="15382" idx="6"/>
            <a:endCxn id="15364" idx="2"/>
          </p:cNvCxnSpPr>
          <p:nvPr/>
        </p:nvCxnSpPr>
        <p:spPr bwMode="auto">
          <a:xfrm>
            <a:off x="3348038" y="1304925"/>
            <a:ext cx="2087562" cy="215900"/>
          </a:xfrm>
          <a:prstGeom prst="straightConnector1">
            <a:avLst/>
          </a:prstGeom>
          <a:noFill/>
          <a:ln w="635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391" name="AutoShape 30"/>
          <p:cNvCxnSpPr>
            <a:cxnSpLocks noChangeShapeType="1"/>
            <a:stCxn id="15366" idx="4"/>
            <a:endCxn id="15372" idx="0"/>
          </p:cNvCxnSpPr>
          <p:nvPr/>
        </p:nvCxnSpPr>
        <p:spPr bwMode="auto">
          <a:xfrm>
            <a:off x="6767513" y="3068638"/>
            <a:ext cx="144462" cy="865187"/>
          </a:xfrm>
          <a:prstGeom prst="straightConnector1">
            <a:avLst/>
          </a:prstGeom>
          <a:noFill/>
          <a:ln w="635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35946084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B5422D9-5E18-4BCF-BF14-28C7187A632B}" type="slidenum">
              <a:rPr lang="en-AU" altLang="en-US"/>
              <a:pPr eaLnBrk="1" hangingPunct="1"/>
              <a:t>61</a:t>
            </a:fld>
            <a:endParaRPr lang="en-AU" alt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277019" y="-54027"/>
            <a:ext cx="8229600" cy="1143000"/>
          </a:xfrm>
        </p:spPr>
        <p:txBody>
          <a:bodyPr/>
          <a:lstStyle/>
          <a:p>
            <a:pPr eaLnBrk="1" hangingPunct="1"/>
            <a:r>
              <a:rPr lang="en-AU" altLang="en-US" dirty="0"/>
              <a:t>3-opt exchange</a:t>
            </a:r>
          </a:p>
        </p:txBody>
      </p:sp>
      <p:sp>
        <p:nvSpPr>
          <p:cNvPr id="16388" name="Oval 3"/>
          <p:cNvSpPr>
            <a:spLocks noChangeArrowheads="1"/>
          </p:cNvSpPr>
          <p:nvPr/>
        </p:nvSpPr>
        <p:spPr bwMode="auto">
          <a:xfrm>
            <a:off x="5435600" y="1412875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89" name="Oval 4"/>
          <p:cNvSpPr>
            <a:spLocks noChangeArrowheads="1"/>
          </p:cNvSpPr>
          <p:nvPr/>
        </p:nvSpPr>
        <p:spPr bwMode="auto">
          <a:xfrm>
            <a:off x="6516688" y="1989138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90" name="Oval 5"/>
          <p:cNvSpPr>
            <a:spLocks noChangeArrowheads="1"/>
          </p:cNvSpPr>
          <p:nvPr/>
        </p:nvSpPr>
        <p:spPr bwMode="auto">
          <a:xfrm>
            <a:off x="6659563" y="2852738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91" name="Oval 6"/>
          <p:cNvSpPr>
            <a:spLocks noChangeArrowheads="1"/>
          </p:cNvSpPr>
          <p:nvPr/>
        </p:nvSpPr>
        <p:spPr bwMode="auto">
          <a:xfrm>
            <a:off x="7451725" y="5157788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92" name="Oval 7"/>
          <p:cNvSpPr>
            <a:spLocks noChangeArrowheads="1"/>
          </p:cNvSpPr>
          <p:nvPr/>
        </p:nvSpPr>
        <p:spPr bwMode="auto">
          <a:xfrm>
            <a:off x="7164388" y="4365625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93" name="Oval 8"/>
          <p:cNvSpPr>
            <a:spLocks noChangeArrowheads="1"/>
          </p:cNvSpPr>
          <p:nvPr/>
        </p:nvSpPr>
        <p:spPr bwMode="auto">
          <a:xfrm>
            <a:off x="1258888" y="4508500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94" name="Oval 9"/>
          <p:cNvSpPr>
            <a:spLocks noChangeArrowheads="1"/>
          </p:cNvSpPr>
          <p:nvPr/>
        </p:nvSpPr>
        <p:spPr bwMode="auto">
          <a:xfrm>
            <a:off x="1258888" y="5229225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95" name="Oval 10"/>
          <p:cNvSpPr>
            <a:spLocks noChangeArrowheads="1"/>
          </p:cNvSpPr>
          <p:nvPr/>
        </p:nvSpPr>
        <p:spPr bwMode="auto">
          <a:xfrm>
            <a:off x="1619250" y="3789363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96" name="Oval 11"/>
          <p:cNvSpPr>
            <a:spLocks noChangeArrowheads="1"/>
          </p:cNvSpPr>
          <p:nvPr/>
        </p:nvSpPr>
        <p:spPr bwMode="auto">
          <a:xfrm>
            <a:off x="6804025" y="3933825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16397" name="AutoShape 12"/>
          <p:cNvCxnSpPr>
            <a:cxnSpLocks noChangeShapeType="1"/>
            <a:stCxn id="16394" idx="7"/>
            <a:endCxn id="16393" idx="3"/>
          </p:cNvCxnSpPr>
          <p:nvPr/>
        </p:nvCxnSpPr>
        <p:spPr bwMode="auto">
          <a:xfrm flipH="1" flipV="1">
            <a:off x="1290638" y="4692650"/>
            <a:ext cx="152400" cy="568325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98" name="AutoShape 13"/>
          <p:cNvCxnSpPr>
            <a:cxnSpLocks noChangeShapeType="1"/>
            <a:stCxn id="16393" idx="0"/>
            <a:endCxn id="16395" idx="3"/>
          </p:cNvCxnSpPr>
          <p:nvPr/>
        </p:nvCxnSpPr>
        <p:spPr bwMode="auto">
          <a:xfrm flipV="1">
            <a:off x="1366838" y="3973513"/>
            <a:ext cx="284162" cy="534987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99" name="AutoShape 15"/>
          <p:cNvCxnSpPr>
            <a:cxnSpLocks noChangeShapeType="1"/>
            <a:stCxn id="16396" idx="5"/>
            <a:endCxn id="16392" idx="1"/>
          </p:cNvCxnSpPr>
          <p:nvPr/>
        </p:nvCxnSpPr>
        <p:spPr bwMode="auto">
          <a:xfrm>
            <a:off x="6988175" y="4117975"/>
            <a:ext cx="207963" cy="279400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00" name="AutoShape 16"/>
          <p:cNvCxnSpPr>
            <a:cxnSpLocks noChangeShapeType="1"/>
            <a:stCxn id="16392" idx="4"/>
            <a:endCxn id="16391" idx="0"/>
          </p:cNvCxnSpPr>
          <p:nvPr/>
        </p:nvCxnSpPr>
        <p:spPr bwMode="auto">
          <a:xfrm>
            <a:off x="7272338" y="4581525"/>
            <a:ext cx="287337" cy="576263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01" name="AutoShape 17"/>
          <p:cNvCxnSpPr>
            <a:cxnSpLocks noChangeShapeType="1"/>
            <a:stCxn id="16391" idx="4"/>
          </p:cNvCxnSpPr>
          <p:nvPr/>
        </p:nvCxnSpPr>
        <p:spPr bwMode="auto">
          <a:xfrm flipH="1">
            <a:off x="7524750" y="5373688"/>
            <a:ext cx="34925" cy="935037"/>
          </a:xfrm>
          <a:prstGeom prst="straightConnector1">
            <a:avLst/>
          </a:prstGeom>
          <a:noFill/>
          <a:ln w="635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02" name="AutoShape 18"/>
          <p:cNvCxnSpPr>
            <a:cxnSpLocks noChangeShapeType="1"/>
            <a:endCxn id="16394" idx="4"/>
          </p:cNvCxnSpPr>
          <p:nvPr/>
        </p:nvCxnSpPr>
        <p:spPr bwMode="auto">
          <a:xfrm flipV="1">
            <a:off x="1331913" y="5445125"/>
            <a:ext cx="34925" cy="649288"/>
          </a:xfrm>
          <a:prstGeom prst="straightConnector1">
            <a:avLst/>
          </a:prstGeom>
          <a:noFill/>
          <a:ln w="635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403" name="Oval 19"/>
          <p:cNvSpPr>
            <a:spLocks noChangeArrowheads="1"/>
          </p:cNvSpPr>
          <p:nvPr/>
        </p:nvSpPr>
        <p:spPr bwMode="auto">
          <a:xfrm>
            <a:off x="1979613" y="2636838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04" name="Oval 20"/>
          <p:cNvSpPr>
            <a:spLocks noChangeArrowheads="1"/>
          </p:cNvSpPr>
          <p:nvPr/>
        </p:nvSpPr>
        <p:spPr bwMode="auto">
          <a:xfrm>
            <a:off x="1763713" y="1412875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05" name="Oval 21"/>
          <p:cNvSpPr>
            <a:spLocks noChangeArrowheads="1"/>
          </p:cNvSpPr>
          <p:nvPr/>
        </p:nvSpPr>
        <p:spPr bwMode="auto">
          <a:xfrm>
            <a:off x="3132138" y="1196975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16406" name="AutoShape 23"/>
          <p:cNvCxnSpPr>
            <a:cxnSpLocks noChangeShapeType="1"/>
            <a:stCxn id="16404" idx="7"/>
            <a:endCxn id="16405" idx="2"/>
          </p:cNvCxnSpPr>
          <p:nvPr/>
        </p:nvCxnSpPr>
        <p:spPr bwMode="auto">
          <a:xfrm flipV="1">
            <a:off x="1947863" y="1304925"/>
            <a:ext cx="1184275" cy="139700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07" name="AutoShape 24"/>
          <p:cNvCxnSpPr>
            <a:cxnSpLocks noChangeShapeType="1"/>
            <a:stCxn id="16403" idx="7"/>
            <a:endCxn id="16404" idx="3"/>
          </p:cNvCxnSpPr>
          <p:nvPr/>
        </p:nvCxnSpPr>
        <p:spPr bwMode="auto">
          <a:xfrm flipH="1" flipV="1">
            <a:off x="1795463" y="1597025"/>
            <a:ext cx="368300" cy="1071563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08" name="AutoShape 25"/>
          <p:cNvCxnSpPr>
            <a:cxnSpLocks noChangeShapeType="1"/>
            <a:stCxn id="16388" idx="5"/>
            <a:endCxn id="16389" idx="1"/>
          </p:cNvCxnSpPr>
          <p:nvPr/>
        </p:nvCxnSpPr>
        <p:spPr bwMode="auto">
          <a:xfrm>
            <a:off x="5619750" y="1597025"/>
            <a:ext cx="928688" cy="423863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09" name="AutoShape 26"/>
          <p:cNvCxnSpPr>
            <a:cxnSpLocks noChangeShapeType="1"/>
            <a:stCxn id="16389" idx="4"/>
            <a:endCxn id="16390" idx="1"/>
          </p:cNvCxnSpPr>
          <p:nvPr/>
        </p:nvCxnSpPr>
        <p:spPr bwMode="auto">
          <a:xfrm>
            <a:off x="6624638" y="2205038"/>
            <a:ext cx="66675" cy="679450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10" name="AutoShape 28"/>
          <p:cNvCxnSpPr>
            <a:cxnSpLocks noChangeShapeType="1"/>
            <a:stCxn id="16395" idx="0"/>
            <a:endCxn id="16403" idx="3"/>
          </p:cNvCxnSpPr>
          <p:nvPr/>
        </p:nvCxnSpPr>
        <p:spPr bwMode="auto">
          <a:xfrm flipV="1">
            <a:off x="1727200" y="2820988"/>
            <a:ext cx="284163" cy="968375"/>
          </a:xfrm>
          <a:prstGeom prst="straightConnector1">
            <a:avLst/>
          </a:prstGeom>
          <a:noFill/>
          <a:ln w="635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11" name="AutoShape 29"/>
          <p:cNvCxnSpPr>
            <a:cxnSpLocks noChangeShapeType="1"/>
            <a:stCxn id="16405" idx="6"/>
            <a:endCxn id="16388" idx="2"/>
          </p:cNvCxnSpPr>
          <p:nvPr/>
        </p:nvCxnSpPr>
        <p:spPr bwMode="auto">
          <a:xfrm>
            <a:off x="3348038" y="1304925"/>
            <a:ext cx="2087562" cy="215900"/>
          </a:xfrm>
          <a:prstGeom prst="straightConnector1">
            <a:avLst/>
          </a:prstGeom>
          <a:noFill/>
          <a:ln w="635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12" name="AutoShape 30"/>
          <p:cNvCxnSpPr>
            <a:cxnSpLocks noChangeShapeType="1"/>
            <a:stCxn id="16390" idx="4"/>
            <a:endCxn id="16396" idx="0"/>
          </p:cNvCxnSpPr>
          <p:nvPr/>
        </p:nvCxnSpPr>
        <p:spPr bwMode="auto">
          <a:xfrm>
            <a:off x="6767513" y="3068638"/>
            <a:ext cx="144462" cy="865187"/>
          </a:xfrm>
          <a:prstGeom prst="straightConnector1">
            <a:avLst/>
          </a:prstGeom>
          <a:noFill/>
          <a:ln w="635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63641603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F3132E2-5570-44D0-A7B5-66FCD2F22100}" type="slidenum">
              <a:rPr lang="en-AU" altLang="en-US"/>
              <a:pPr eaLnBrk="1" hangingPunct="1"/>
              <a:t>62</a:t>
            </a:fld>
            <a:endParaRPr lang="en-AU" altLang="en-US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277019" y="-228600"/>
            <a:ext cx="8229600" cy="1143000"/>
          </a:xfrm>
        </p:spPr>
        <p:txBody>
          <a:bodyPr/>
          <a:lstStyle/>
          <a:p>
            <a:pPr eaLnBrk="1" hangingPunct="1"/>
            <a:r>
              <a:rPr lang="en-AU" altLang="en-US" dirty="0"/>
              <a:t>3-opt exchange</a:t>
            </a:r>
          </a:p>
        </p:txBody>
      </p:sp>
      <p:sp>
        <p:nvSpPr>
          <p:cNvPr id="17412" name="Oval 3"/>
          <p:cNvSpPr>
            <a:spLocks noChangeArrowheads="1"/>
          </p:cNvSpPr>
          <p:nvPr/>
        </p:nvSpPr>
        <p:spPr bwMode="auto">
          <a:xfrm>
            <a:off x="5435600" y="1412875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3" name="Oval 4"/>
          <p:cNvSpPr>
            <a:spLocks noChangeArrowheads="1"/>
          </p:cNvSpPr>
          <p:nvPr/>
        </p:nvSpPr>
        <p:spPr bwMode="auto">
          <a:xfrm>
            <a:off x="6516688" y="1989138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4" name="Oval 5"/>
          <p:cNvSpPr>
            <a:spLocks noChangeArrowheads="1"/>
          </p:cNvSpPr>
          <p:nvPr/>
        </p:nvSpPr>
        <p:spPr bwMode="auto">
          <a:xfrm>
            <a:off x="6659563" y="2852738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5" name="Oval 6"/>
          <p:cNvSpPr>
            <a:spLocks noChangeArrowheads="1"/>
          </p:cNvSpPr>
          <p:nvPr/>
        </p:nvSpPr>
        <p:spPr bwMode="auto">
          <a:xfrm>
            <a:off x="7451725" y="5157788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6" name="Oval 7"/>
          <p:cNvSpPr>
            <a:spLocks noChangeArrowheads="1"/>
          </p:cNvSpPr>
          <p:nvPr/>
        </p:nvSpPr>
        <p:spPr bwMode="auto">
          <a:xfrm>
            <a:off x="7164388" y="4365625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7" name="Oval 8"/>
          <p:cNvSpPr>
            <a:spLocks noChangeArrowheads="1"/>
          </p:cNvSpPr>
          <p:nvPr/>
        </p:nvSpPr>
        <p:spPr bwMode="auto">
          <a:xfrm>
            <a:off x="1258888" y="4508500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8" name="Oval 9"/>
          <p:cNvSpPr>
            <a:spLocks noChangeArrowheads="1"/>
          </p:cNvSpPr>
          <p:nvPr/>
        </p:nvSpPr>
        <p:spPr bwMode="auto">
          <a:xfrm>
            <a:off x="1258888" y="5229225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9" name="Oval 10"/>
          <p:cNvSpPr>
            <a:spLocks noChangeArrowheads="1"/>
          </p:cNvSpPr>
          <p:nvPr/>
        </p:nvSpPr>
        <p:spPr bwMode="auto">
          <a:xfrm>
            <a:off x="1619250" y="3789363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20" name="Oval 11"/>
          <p:cNvSpPr>
            <a:spLocks noChangeArrowheads="1"/>
          </p:cNvSpPr>
          <p:nvPr/>
        </p:nvSpPr>
        <p:spPr bwMode="auto">
          <a:xfrm>
            <a:off x="6804025" y="3933825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17421" name="AutoShape 12"/>
          <p:cNvCxnSpPr>
            <a:cxnSpLocks noChangeShapeType="1"/>
            <a:stCxn id="17418" idx="7"/>
            <a:endCxn id="17417" idx="3"/>
          </p:cNvCxnSpPr>
          <p:nvPr/>
        </p:nvCxnSpPr>
        <p:spPr bwMode="auto">
          <a:xfrm flipH="1" flipV="1">
            <a:off x="1290638" y="4692650"/>
            <a:ext cx="152400" cy="568325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422" name="AutoShape 13"/>
          <p:cNvCxnSpPr>
            <a:cxnSpLocks noChangeShapeType="1"/>
            <a:stCxn id="17417" idx="0"/>
            <a:endCxn id="17419" idx="3"/>
          </p:cNvCxnSpPr>
          <p:nvPr/>
        </p:nvCxnSpPr>
        <p:spPr bwMode="auto">
          <a:xfrm flipV="1">
            <a:off x="1366838" y="3973513"/>
            <a:ext cx="284162" cy="534987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423" name="AutoShape 14"/>
          <p:cNvCxnSpPr>
            <a:cxnSpLocks noChangeShapeType="1"/>
            <a:stCxn id="17420" idx="5"/>
            <a:endCxn id="17416" idx="1"/>
          </p:cNvCxnSpPr>
          <p:nvPr/>
        </p:nvCxnSpPr>
        <p:spPr bwMode="auto">
          <a:xfrm>
            <a:off x="6988175" y="4117975"/>
            <a:ext cx="207963" cy="279400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424" name="AutoShape 15"/>
          <p:cNvCxnSpPr>
            <a:cxnSpLocks noChangeShapeType="1"/>
            <a:stCxn id="17416" idx="4"/>
            <a:endCxn id="17415" idx="0"/>
          </p:cNvCxnSpPr>
          <p:nvPr/>
        </p:nvCxnSpPr>
        <p:spPr bwMode="auto">
          <a:xfrm>
            <a:off x="7272338" y="4581525"/>
            <a:ext cx="287337" cy="576263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425" name="AutoShape 16"/>
          <p:cNvCxnSpPr>
            <a:cxnSpLocks noChangeShapeType="1"/>
            <a:stCxn id="17415" idx="4"/>
          </p:cNvCxnSpPr>
          <p:nvPr/>
        </p:nvCxnSpPr>
        <p:spPr bwMode="auto">
          <a:xfrm flipH="1">
            <a:off x="7524750" y="5373688"/>
            <a:ext cx="34925" cy="935037"/>
          </a:xfrm>
          <a:prstGeom prst="straightConnector1">
            <a:avLst/>
          </a:prstGeom>
          <a:noFill/>
          <a:ln w="635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426" name="AutoShape 17"/>
          <p:cNvCxnSpPr>
            <a:cxnSpLocks noChangeShapeType="1"/>
            <a:endCxn id="17418" idx="4"/>
          </p:cNvCxnSpPr>
          <p:nvPr/>
        </p:nvCxnSpPr>
        <p:spPr bwMode="auto">
          <a:xfrm flipV="1">
            <a:off x="1331913" y="5445125"/>
            <a:ext cx="34925" cy="649288"/>
          </a:xfrm>
          <a:prstGeom prst="straightConnector1">
            <a:avLst/>
          </a:prstGeom>
          <a:noFill/>
          <a:ln w="635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427" name="Oval 18"/>
          <p:cNvSpPr>
            <a:spLocks noChangeArrowheads="1"/>
          </p:cNvSpPr>
          <p:nvPr/>
        </p:nvSpPr>
        <p:spPr bwMode="auto">
          <a:xfrm>
            <a:off x="1979613" y="2636838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28" name="Oval 19"/>
          <p:cNvSpPr>
            <a:spLocks noChangeArrowheads="1"/>
          </p:cNvSpPr>
          <p:nvPr/>
        </p:nvSpPr>
        <p:spPr bwMode="auto">
          <a:xfrm>
            <a:off x="1763713" y="1412875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29" name="Oval 20"/>
          <p:cNvSpPr>
            <a:spLocks noChangeArrowheads="1"/>
          </p:cNvSpPr>
          <p:nvPr/>
        </p:nvSpPr>
        <p:spPr bwMode="auto">
          <a:xfrm>
            <a:off x="3132138" y="1196975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17430" name="AutoShape 21"/>
          <p:cNvCxnSpPr>
            <a:cxnSpLocks noChangeShapeType="1"/>
            <a:stCxn id="17428" idx="7"/>
            <a:endCxn id="17429" idx="2"/>
          </p:cNvCxnSpPr>
          <p:nvPr/>
        </p:nvCxnSpPr>
        <p:spPr bwMode="auto">
          <a:xfrm flipV="1">
            <a:off x="1947863" y="1304925"/>
            <a:ext cx="1184275" cy="139700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431" name="AutoShape 22"/>
          <p:cNvCxnSpPr>
            <a:cxnSpLocks noChangeShapeType="1"/>
            <a:stCxn id="17427" idx="7"/>
            <a:endCxn id="17428" idx="3"/>
          </p:cNvCxnSpPr>
          <p:nvPr/>
        </p:nvCxnSpPr>
        <p:spPr bwMode="auto">
          <a:xfrm flipH="1" flipV="1">
            <a:off x="1795463" y="1597025"/>
            <a:ext cx="368300" cy="1071563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432" name="AutoShape 23"/>
          <p:cNvCxnSpPr>
            <a:cxnSpLocks noChangeShapeType="1"/>
            <a:stCxn id="17412" idx="5"/>
            <a:endCxn id="17413" idx="1"/>
          </p:cNvCxnSpPr>
          <p:nvPr/>
        </p:nvCxnSpPr>
        <p:spPr bwMode="auto">
          <a:xfrm>
            <a:off x="5619750" y="1597025"/>
            <a:ext cx="928688" cy="423863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433" name="AutoShape 24"/>
          <p:cNvCxnSpPr>
            <a:cxnSpLocks noChangeShapeType="1"/>
            <a:stCxn id="17413" idx="4"/>
            <a:endCxn id="17414" idx="1"/>
          </p:cNvCxnSpPr>
          <p:nvPr/>
        </p:nvCxnSpPr>
        <p:spPr bwMode="auto">
          <a:xfrm>
            <a:off x="6624638" y="2205038"/>
            <a:ext cx="66675" cy="679450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434" name="AutoShape 25"/>
          <p:cNvCxnSpPr>
            <a:cxnSpLocks noChangeShapeType="1"/>
            <a:stCxn id="17419" idx="0"/>
            <a:endCxn id="17427" idx="3"/>
          </p:cNvCxnSpPr>
          <p:nvPr/>
        </p:nvCxnSpPr>
        <p:spPr bwMode="auto">
          <a:xfrm flipV="1">
            <a:off x="1727200" y="2820988"/>
            <a:ext cx="284163" cy="968375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435" name="AutoShape 26"/>
          <p:cNvCxnSpPr>
            <a:cxnSpLocks noChangeShapeType="1"/>
            <a:stCxn id="17429" idx="6"/>
            <a:endCxn id="17412" idx="2"/>
          </p:cNvCxnSpPr>
          <p:nvPr/>
        </p:nvCxnSpPr>
        <p:spPr bwMode="auto">
          <a:xfrm>
            <a:off x="3348038" y="1304925"/>
            <a:ext cx="2087562" cy="215900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436" name="AutoShape 27"/>
          <p:cNvCxnSpPr>
            <a:cxnSpLocks noChangeShapeType="1"/>
            <a:stCxn id="17414" idx="4"/>
            <a:endCxn id="17420" idx="0"/>
          </p:cNvCxnSpPr>
          <p:nvPr/>
        </p:nvCxnSpPr>
        <p:spPr bwMode="auto">
          <a:xfrm>
            <a:off x="6767513" y="3068638"/>
            <a:ext cx="144462" cy="865187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61811084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75F677A-5589-4776-88DF-2B0F65E0EB36}" type="slidenum">
              <a:rPr lang="en-AU" altLang="en-US"/>
              <a:pPr eaLnBrk="1" hangingPunct="1"/>
              <a:t>63</a:t>
            </a:fld>
            <a:endParaRPr lang="en-AU" altLang="en-US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AU" altLang="en-US" dirty="0"/>
              <a:t>3-opt exchange</a:t>
            </a:r>
          </a:p>
        </p:txBody>
      </p:sp>
      <p:sp>
        <p:nvSpPr>
          <p:cNvPr id="18436" name="Oval 3"/>
          <p:cNvSpPr>
            <a:spLocks noChangeArrowheads="1"/>
          </p:cNvSpPr>
          <p:nvPr/>
        </p:nvSpPr>
        <p:spPr bwMode="auto">
          <a:xfrm>
            <a:off x="5435600" y="1412875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37" name="Oval 4"/>
          <p:cNvSpPr>
            <a:spLocks noChangeArrowheads="1"/>
          </p:cNvSpPr>
          <p:nvPr/>
        </p:nvSpPr>
        <p:spPr bwMode="auto">
          <a:xfrm>
            <a:off x="6516688" y="1989138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38" name="Oval 5"/>
          <p:cNvSpPr>
            <a:spLocks noChangeArrowheads="1"/>
          </p:cNvSpPr>
          <p:nvPr/>
        </p:nvSpPr>
        <p:spPr bwMode="auto">
          <a:xfrm>
            <a:off x="6659563" y="2852738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39" name="Oval 6"/>
          <p:cNvSpPr>
            <a:spLocks noChangeArrowheads="1"/>
          </p:cNvSpPr>
          <p:nvPr/>
        </p:nvSpPr>
        <p:spPr bwMode="auto">
          <a:xfrm>
            <a:off x="7451725" y="5157788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40" name="Oval 7"/>
          <p:cNvSpPr>
            <a:spLocks noChangeArrowheads="1"/>
          </p:cNvSpPr>
          <p:nvPr/>
        </p:nvSpPr>
        <p:spPr bwMode="auto">
          <a:xfrm>
            <a:off x="7164388" y="4365625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41" name="Oval 8"/>
          <p:cNvSpPr>
            <a:spLocks noChangeArrowheads="1"/>
          </p:cNvSpPr>
          <p:nvPr/>
        </p:nvSpPr>
        <p:spPr bwMode="auto">
          <a:xfrm>
            <a:off x="1258888" y="4508500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42" name="Oval 9"/>
          <p:cNvSpPr>
            <a:spLocks noChangeArrowheads="1"/>
          </p:cNvSpPr>
          <p:nvPr/>
        </p:nvSpPr>
        <p:spPr bwMode="auto">
          <a:xfrm>
            <a:off x="1258888" y="5229225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43" name="Oval 10"/>
          <p:cNvSpPr>
            <a:spLocks noChangeArrowheads="1"/>
          </p:cNvSpPr>
          <p:nvPr/>
        </p:nvSpPr>
        <p:spPr bwMode="auto">
          <a:xfrm>
            <a:off x="1619250" y="3789363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44" name="Oval 11"/>
          <p:cNvSpPr>
            <a:spLocks noChangeArrowheads="1"/>
          </p:cNvSpPr>
          <p:nvPr/>
        </p:nvSpPr>
        <p:spPr bwMode="auto">
          <a:xfrm>
            <a:off x="6804025" y="3933825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18445" name="AutoShape 12"/>
          <p:cNvCxnSpPr>
            <a:cxnSpLocks noChangeShapeType="1"/>
            <a:stCxn id="18442" idx="7"/>
            <a:endCxn id="18441" idx="3"/>
          </p:cNvCxnSpPr>
          <p:nvPr/>
        </p:nvCxnSpPr>
        <p:spPr bwMode="auto">
          <a:xfrm flipH="1" flipV="1">
            <a:off x="1290638" y="4692650"/>
            <a:ext cx="152400" cy="568325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446" name="AutoShape 13"/>
          <p:cNvCxnSpPr>
            <a:cxnSpLocks noChangeShapeType="1"/>
            <a:stCxn id="18441" idx="0"/>
            <a:endCxn id="18443" idx="3"/>
          </p:cNvCxnSpPr>
          <p:nvPr/>
        </p:nvCxnSpPr>
        <p:spPr bwMode="auto">
          <a:xfrm flipV="1">
            <a:off x="1366838" y="3973513"/>
            <a:ext cx="284162" cy="534987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447" name="AutoShape 14"/>
          <p:cNvCxnSpPr>
            <a:cxnSpLocks noChangeShapeType="1"/>
            <a:stCxn id="18443" idx="0"/>
            <a:endCxn id="18436" idx="4"/>
          </p:cNvCxnSpPr>
          <p:nvPr/>
        </p:nvCxnSpPr>
        <p:spPr bwMode="auto">
          <a:xfrm flipV="1">
            <a:off x="1727200" y="1628775"/>
            <a:ext cx="3816350" cy="2160588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448" name="AutoShape 15"/>
          <p:cNvCxnSpPr>
            <a:cxnSpLocks noChangeShapeType="1"/>
            <a:stCxn id="18444" idx="5"/>
            <a:endCxn id="18440" idx="1"/>
          </p:cNvCxnSpPr>
          <p:nvPr/>
        </p:nvCxnSpPr>
        <p:spPr bwMode="auto">
          <a:xfrm>
            <a:off x="6988175" y="4117975"/>
            <a:ext cx="207963" cy="279400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449" name="AutoShape 16"/>
          <p:cNvCxnSpPr>
            <a:cxnSpLocks noChangeShapeType="1"/>
            <a:stCxn id="18440" idx="4"/>
            <a:endCxn id="18439" idx="0"/>
          </p:cNvCxnSpPr>
          <p:nvPr/>
        </p:nvCxnSpPr>
        <p:spPr bwMode="auto">
          <a:xfrm>
            <a:off x="7272338" y="4581525"/>
            <a:ext cx="287337" cy="576263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450" name="AutoShape 17"/>
          <p:cNvCxnSpPr>
            <a:cxnSpLocks noChangeShapeType="1"/>
            <a:stCxn id="18439" idx="4"/>
          </p:cNvCxnSpPr>
          <p:nvPr/>
        </p:nvCxnSpPr>
        <p:spPr bwMode="auto">
          <a:xfrm flipH="1">
            <a:off x="7524750" y="5373688"/>
            <a:ext cx="34925" cy="935037"/>
          </a:xfrm>
          <a:prstGeom prst="straightConnector1">
            <a:avLst/>
          </a:prstGeom>
          <a:noFill/>
          <a:ln w="635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451" name="AutoShape 18"/>
          <p:cNvCxnSpPr>
            <a:cxnSpLocks noChangeShapeType="1"/>
            <a:endCxn id="18442" idx="4"/>
          </p:cNvCxnSpPr>
          <p:nvPr/>
        </p:nvCxnSpPr>
        <p:spPr bwMode="auto">
          <a:xfrm flipV="1">
            <a:off x="1331913" y="5445125"/>
            <a:ext cx="34925" cy="649288"/>
          </a:xfrm>
          <a:prstGeom prst="straightConnector1">
            <a:avLst/>
          </a:prstGeom>
          <a:noFill/>
          <a:ln w="635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452" name="Oval 19"/>
          <p:cNvSpPr>
            <a:spLocks noChangeArrowheads="1"/>
          </p:cNvSpPr>
          <p:nvPr/>
        </p:nvSpPr>
        <p:spPr bwMode="auto">
          <a:xfrm>
            <a:off x="1979613" y="2636838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53" name="Oval 20"/>
          <p:cNvSpPr>
            <a:spLocks noChangeArrowheads="1"/>
          </p:cNvSpPr>
          <p:nvPr/>
        </p:nvSpPr>
        <p:spPr bwMode="auto">
          <a:xfrm>
            <a:off x="1763713" y="1412875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54" name="Oval 21"/>
          <p:cNvSpPr>
            <a:spLocks noChangeArrowheads="1"/>
          </p:cNvSpPr>
          <p:nvPr/>
        </p:nvSpPr>
        <p:spPr bwMode="auto">
          <a:xfrm>
            <a:off x="3132138" y="1196975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18455" name="AutoShape 22"/>
          <p:cNvCxnSpPr>
            <a:cxnSpLocks noChangeShapeType="1"/>
            <a:stCxn id="18454" idx="6"/>
            <a:endCxn id="18444" idx="1"/>
          </p:cNvCxnSpPr>
          <p:nvPr/>
        </p:nvCxnSpPr>
        <p:spPr bwMode="auto">
          <a:xfrm>
            <a:off x="3348038" y="1304925"/>
            <a:ext cx="3487737" cy="2660650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456" name="AutoShape 23"/>
          <p:cNvCxnSpPr>
            <a:cxnSpLocks noChangeShapeType="1"/>
            <a:stCxn id="18453" idx="7"/>
            <a:endCxn id="18454" idx="2"/>
          </p:cNvCxnSpPr>
          <p:nvPr/>
        </p:nvCxnSpPr>
        <p:spPr bwMode="auto">
          <a:xfrm flipV="1">
            <a:off x="1947863" y="1304925"/>
            <a:ext cx="1184275" cy="139700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457" name="AutoShape 24"/>
          <p:cNvCxnSpPr>
            <a:cxnSpLocks noChangeShapeType="1"/>
            <a:stCxn id="18452" idx="7"/>
            <a:endCxn id="18453" idx="3"/>
          </p:cNvCxnSpPr>
          <p:nvPr/>
        </p:nvCxnSpPr>
        <p:spPr bwMode="auto">
          <a:xfrm flipH="1" flipV="1">
            <a:off x="1795463" y="1597025"/>
            <a:ext cx="368300" cy="1071563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458" name="AutoShape 25"/>
          <p:cNvCxnSpPr>
            <a:cxnSpLocks noChangeShapeType="1"/>
            <a:stCxn id="18436" idx="5"/>
            <a:endCxn id="18437" idx="1"/>
          </p:cNvCxnSpPr>
          <p:nvPr/>
        </p:nvCxnSpPr>
        <p:spPr bwMode="auto">
          <a:xfrm>
            <a:off x="5619750" y="1597025"/>
            <a:ext cx="928688" cy="423863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459" name="AutoShape 26"/>
          <p:cNvCxnSpPr>
            <a:cxnSpLocks noChangeShapeType="1"/>
            <a:stCxn id="18437" idx="4"/>
            <a:endCxn id="18438" idx="1"/>
          </p:cNvCxnSpPr>
          <p:nvPr/>
        </p:nvCxnSpPr>
        <p:spPr bwMode="auto">
          <a:xfrm>
            <a:off x="6624638" y="2205038"/>
            <a:ext cx="66675" cy="679450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460" name="AutoShape 27"/>
          <p:cNvCxnSpPr>
            <a:cxnSpLocks noChangeShapeType="1"/>
            <a:stCxn id="18438" idx="3"/>
            <a:endCxn id="18452" idx="6"/>
          </p:cNvCxnSpPr>
          <p:nvPr/>
        </p:nvCxnSpPr>
        <p:spPr bwMode="auto">
          <a:xfrm flipH="1" flipV="1">
            <a:off x="2195513" y="2744788"/>
            <a:ext cx="4495800" cy="292100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52971486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2FC1F9C-34BB-4A21-B79E-D6D7956B1FE6}" type="slidenum">
              <a:rPr lang="en-AU" altLang="en-US"/>
              <a:pPr eaLnBrk="1" hangingPunct="1"/>
              <a:t>64</a:t>
            </a:fld>
            <a:endParaRPr lang="en-AU" altLang="en-US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AU" altLang="en-US" dirty="0"/>
              <a:t>3-opt exchange</a:t>
            </a:r>
          </a:p>
        </p:txBody>
      </p:sp>
      <p:sp>
        <p:nvSpPr>
          <p:cNvPr id="19460" name="Oval 3"/>
          <p:cNvSpPr>
            <a:spLocks noChangeArrowheads="1"/>
          </p:cNvSpPr>
          <p:nvPr/>
        </p:nvSpPr>
        <p:spPr bwMode="auto">
          <a:xfrm>
            <a:off x="5435600" y="1412875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61" name="Oval 4"/>
          <p:cNvSpPr>
            <a:spLocks noChangeArrowheads="1"/>
          </p:cNvSpPr>
          <p:nvPr/>
        </p:nvSpPr>
        <p:spPr bwMode="auto">
          <a:xfrm>
            <a:off x="6516688" y="1989138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62" name="Oval 5"/>
          <p:cNvSpPr>
            <a:spLocks noChangeArrowheads="1"/>
          </p:cNvSpPr>
          <p:nvPr/>
        </p:nvSpPr>
        <p:spPr bwMode="auto">
          <a:xfrm>
            <a:off x="6659563" y="2852738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63" name="Oval 6"/>
          <p:cNvSpPr>
            <a:spLocks noChangeArrowheads="1"/>
          </p:cNvSpPr>
          <p:nvPr/>
        </p:nvSpPr>
        <p:spPr bwMode="auto">
          <a:xfrm>
            <a:off x="7451725" y="5157788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64" name="Oval 7"/>
          <p:cNvSpPr>
            <a:spLocks noChangeArrowheads="1"/>
          </p:cNvSpPr>
          <p:nvPr/>
        </p:nvSpPr>
        <p:spPr bwMode="auto">
          <a:xfrm>
            <a:off x="7164388" y="4365625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65" name="Oval 8"/>
          <p:cNvSpPr>
            <a:spLocks noChangeArrowheads="1"/>
          </p:cNvSpPr>
          <p:nvPr/>
        </p:nvSpPr>
        <p:spPr bwMode="auto">
          <a:xfrm>
            <a:off x="1258888" y="4508500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66" name="Oval 9"/>
          <p:cNvSpPr>
            <a:spLocks noChangeArrowheads="1"/>
          </p:cNvSpPr>
          <p:nvPr/>
        </p:nvSpPr>
        <p:spPr bwMode="auto">
          <a:xfrm>
            <a:off x="1258888" y="5229225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67" name="Oval 10"/>
          <p:cNvSpPr>
            <a:spLocks noChangeArrowheads="1"/>
          </p:cNvSpPr>
          <p:nvPr/>
        </p:nvSpPr>
        <p:spPr bwMode="auto">
          <a:xfrm>
            <a:off x="1619250" y="3789363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68" name="Oval 11"/>
          <p:cNvSpPr>
            <a:spLocks noChangeArrowheads="1"/>
          </p:cNvSpPr>
          <p:nvPr/>
        </p:nvSpPr>
        <p:spPr bwMode="auto">
          <a:xfrm>
            <a:off x="6804025" y="3933825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19469" name="AutoShape 12"/>
          <p:cNvCxnSpPr>
            <a:cxnSpLocks noChangeShapeType="1"/>
            <a:stCxn id="19466" idx="7"/>
            <a:endCxn id="19465" idx="3"/>
          </p:cNvCxnSpPr>
          <p:nvPr/>
        </p:nvCxnSpPr>
        <p:spPr bwMode="auto">
          <a:xfrm flipH="1" flipV="1">
            <a:off x="1290638" y="4692650"/>
            <a:ext cx="152400" cy="568325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70" name="AutoShape 13"/>
          <p:cNvCxnSpPr>
            <a:cxnSpLocks noChangeShapeType="1"/>
            <a:stCxn id="19465" idx="0"/>
            <a:endCxn id="19467" idx="3"/>
          </p:cNvCxnSpPr>
          <p:nvPr/>
        </p:nvCxnSpPr>
        <p:spPr bwMode="auto">
          <a:xfrm flipV="1">
            <a:off x="1366838" y="3973513"/>
            <a:ext cx="284162" cy="534987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71" name="AutoShape 14"/>
          <p:cNvCxnSpPr>
            <a:cxnSpLocks noChangeShapeType="1"/>
            <a:stCxn id="19467" idx="0"/>
            <a:endCxn id="19460" idx="4"/>
          </p:cNvCxnSpPr>
          <p:nvPr/>
        </p:nvCxnSpPr>
        <p:spPr bwMode="auto">
          <a:xfrm flipV="1">
            <a:off x="1727200" y="1628775"/>
            <a:ext cx="3816350" cy="2160588"/>
          </a:xfrm>
          <a:prstGeom prst="straightConnector1">
            <a:avLst/>
          </a:prstGeom>
          <a:noFill/>
          <a:ln w="635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72" name="AutoShape 15"/>
          <p:cNvCxnSpPr>
            <a:cxnSpLocks noChangeShapeType="1"/>
            <a:stCxn id="19468" idx="5"/>
            <a:endCxn id="19464" idx="1"/>
          </p:cNvCxnSpPr>
          <p:nvPr/>
        </p:nvCxnSpPr>
        <p:spPr bwMode="auto">
          <a:xfrm>
            <a:off x="6988175" y="4117975"/>
            <a:ext cx="207963" cy="279400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73" name="AutoShape 16"/>
          <p:cNvCxnSpPr>
            <a:cxnSpLocks noChangeShapeType="1"/>
            <a:stCxn id="19464" idx="4"/>
            <a:endCxn id="19463" idx="0"/>
          </p:cNvCxnSpPr>
          <p:nvPr/>
        </p:nvCxnSpPr>
        <p:spPr bwMode="auto">
          <a:xfrm>
            <a:off x="7272338" y="4581525"/>
            <a:ext cx="287337" cy="576263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74" name="AutoShape 17"/>
          <p:cNvCxnSpPr>
            <a:cxnSpLocks noChangeShapeType="1"/>
            <a:stCxn id="19463" idx="4"/>
          </p:cNvCxnSpPr>
          <p:nvPr/>
        </p:nvCxnSpPr>
        <p:spPr bwMode="auto">
          <a:xfrm flipH="1">
            <a:off x="7524750" y="5373688"/>
            <a:ext cx="34925" cy="935037"/>
          </a:xfrm>
          <a:prstGeom prst="straightConnector1">
            <a:avLst/>
          </a:prstGeom>
          <a:noFill/>
          <a:ln w="635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75" name="AutoShape 18"/>
          <p:cNvCxnSpPr>
            <a:cxnSpLocks noChangeShapeType="1"/>
            <a:endCxn id="19466" idx="4"/>
          </p:cNvCxnSpPr>
          <p:nvPr/>
        </p:nvCxnSpPr>
        <p:spPr bwMode="auto">
          <a:xfrm flipV="1">
            <a:off x="1331913" y="5445125"/>
            <a:ext cx="34925" cy="649288"/>
          </a:xfrm>
          <a:prstGeom prst="straightConnector1">
            <a:avLst/>
          </a:prstGeom>
          <a:noFill/>
          <a:ln w="635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476" name="Oval 19"/>
          <p:cNvSpPr>
            <a:spLocks noChangeArrowheads="1"/>
          </p:cNvSpPr>
          <p:nvPr/>
        </p:nvSpPr>
        <p:spPr bwMode="auto">
          <a:xfrm>
            <a:off x="1979613" y="2636838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77" name="Oval 20"/>
          <p:cNvSpPr>
            <a:spLocks noChangeArrowheads="1"/>
          </p:cNvSpPr>
          <p:nvPr/>
        </p:nvSpPr>
        <p:spPr bwMode="auto">
          <a:xfrm>
            <a:off x="1763713" y="1412875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78" name="Oval 21"/>
          <p:cNvSpPr>
            <a:spLocks noChangeArrowheads="1"/>
          </p:cNvSpPr>
          <p:nvPr/>
        </p:nvSpPr>
        <p:spPr bwMode="auto">
          <a:xfrm>
            <a:off x="3132138" y="1196975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19479" name="AutoShape 22"/>
          <p:cNvCxnSpPr>
            <a:cxnSpLocks noChangeShapeType="1"/>
            <a:stCxn id="19478" idx="6"/>
            <a:endCxn id="19468" idx="1"/>
          </p:cNvCxnSpPr>
          <p:nvPr/>
        </p:nvCxnSpPr>
        <p:spPr bwMode="auto">
          <a:xfrm>
            <a:off x="3348038" y="1304925"/>
            <a:ext cx="3487737" cy="2660650"/>
          </a:xfrm>
          <a:prstGeom prst="straightConnector1">
            <a:avLst/>
          </a:prstGeom>
          <a:noFill/>
          <a:ln w="635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80" name="AutoShape 23"/>
          <p:cNvCxnSpPr>
            <a:cxnSpLocks noChangeShapeType="1"/>
            <a:stCxn id="19477" idx="7"/>
            <a:endCxn id="19478" idx="2"/>
          </p:cNvCxnSpPr>
          <p:nvPr/>
        </p:nvCxnSpPr>
        <p:spPr bwMode="auto">
          <a:xfrm flipV="1">
            <a:off x="1947863" y="1304925"/>
            <a:ext cx="1184275" cy="139700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81" name="AutoShape 24"/>
          <p:cNvCxnSpPr>
            <a:cxnSpLocks noChangeShapeType="1"/>
            <a:stCxn id="19476" idx="7"/>
            <a:endCxn id="19477" idx="3"/>
          </p:cNvCxnSpPr>
          <p:nvPr/>
        </p:nvCxnSpPr>
        <p:spPr bwMode="auto">
          <a:xfrm flipH="1" flipV="1">
            <a:off x="1795463" y="1597025"/>
            <a:ext cx="368300" cy="1071563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82" name="AutoShape 25"/>
          <p:cNvCxnSpPr>
            <a:cxnSpLocks noChangeShapeType="1"/>
            <a:stCxn id="19460" idx="5"/>
            <a:endCxn id="19461" idx="1"/>
          </p:cNvCxnSpPr>
          <p:nvPr/>
        </p:nvCxnSpPr>
        <p:spPr bwMode="auto">
          <a:xfrm>
            <a:off x="5619750" y="1597025"/>
            <a:ext cx="928688" cy="423863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83" name="AutoShape 26"/>
          <p:cNvCxnSpPr>
            <a:cxnSpLocks noChangeShapeType="1"/>
            <a:stCxn id="19461" idx="4"/>
            <a:endCxn id="19462" idx="1"/>
          </p:cNvCxnSpPr>
          <p:nvPr/>
        </p:nvCxnSpPr>
        <p:spPr bwMode="auto">
          <a:xfrm>
            <a:off x="6624638" y="2205038"/>
            <a:ext cx="66675" cy="679450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84" name="AutoShape 27"/>
          <p:cNvCxnSpPr>
            <a:cxnSpLocks noChangeShapeType="1"/>
            <a:stCxn id="19462" idx="3"/>
            <a:endCxn id="19476" idx="6"/>
          </p:cNvCxnSpPr>
          <p:nvPr/>
        </p:nvCxnSpPr>
        <p:spPr bwMode="auto">
          <a:xfrm flipH="1" flipV="1">
            <a:off x="2195513" y="2744788"/>
            <a:ext cx="4495800" cy="292100"/>
          </a:xfrm>
          <a:prstGeom prst="straightConnector1">
            <a:avLst/>
          </a:prstGeom>
          <a:noFill/>
          <a:ln w="635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37477323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EBEE356-1235-47B9-827C-8ACCF20832AF}" type="slidenum">
              <a:rPr lang="en-AU" altLang="en-US"/>
              <a:pPr eaLnBrk="1" hangingPunct="1"/>
              <a:t>65</a:t>
            </a:fld>
            <a:endParaRPr lang="en-AU" altLang="en-US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45481"/>
            <a:ext cx="8229600" cy="1143000"/>
          </a:xfrm>
        </p:spPr>
        <p:txBody>
          <a:bodyPr/>
          <a:lstStyle/>
          <a:p>
            <a:pPr eaLnBrk="1" hangingPunct="1"/>
            <a:r>
              <a:rPr lang="en-AU" altLang="en-US" dirty="0"/>
              <a:t>3-opt exchange</a:t>
            </a:r>
          </a:p>
        </p:txBody>
      </p:sp>
      <p:sp>
        <p:nvSpPr>
          <p:cNvPr id="20484" name="Oval 3"/>
          <p:cNvSpPr>
            <a:spLocks noChangeArrowheads="1"/>
          </p:cNvSpPr>
          <p:nvPr/>
        </p:nvSpPr>
        <p:spPr bwMode="auto">
          <a:xfrm>
            <a:off x="5435600" y="1412875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85" name="Oval 4"/>
          <p:cNvSpPr>
            <a:spLocks noChangeArrowheads="1"/>
          </p:cNvSpPr>
          <p:nvPr/>
        </p:nvSpPr>
        <p:spPr bwMode="auto">
          <a:xfrm>
            <a:off x="6516688" y="1989138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86" name="Oval 5"/>
          <p:cNvSpPr>
            <a:spLocks noChangeArrowheads="1"/>
          </p:cNvSpPr>
          <p:nvPr/>
        </p:nvSpPr>
        <p:spPr bwMode="auto">
          <a:xfrm>
            <a:off x="6659563" y="2852738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87" name="Oval 6"/>
          <p:cNvSpPr>
            <a:spLocks noChangeArrowheads="1"/>
          </p:cNvSpPr>
          <p:nvPr/>
        </p:nvSpPr>
        <p:spPr bwMode="auto">
          <a:xfrm>
            <a:off x="7451725" y="5157788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88" name="Oval 7"/>
          <p:cNvSpPr>
            <a:spLocks noChangeArrowheads="1"/>
          </p:cNvSpPr>
          <p:nvPr/>
        </p:nvSpPr>
        <p:spPr bwMode="auto">
          <a:xfrm>
            <a:off x="7164388" y="4365625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89" name="Oval 8"/>
          <p:cNvSpPr>
            <a:spLocks noChangeArrowheads="1"/>
          </p:cNvSpPr>
          <p:nvPr/>
        </p:nvSpPr>
        <p:spPr bwMode="auto">
          <a:xfrm>
            <a:off x="1258888" y="4508500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90" name="Oval 9"/>
          <p:cNvSpPr>
            <a:spLocks noChangeArrowheads="1"/>
          </p:cNvSpPr>
          <p:nvPr/>
        </p:nvSpPr>
        <p:spPr bwMode="auto">
          <a:xfrm>
            <a:off x="1258888" y="5229225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91" name="Oval 10"/>
          <p:cNvSpPr>
            <a:spLocks noChangeArrowheads="1"/>
          </p:cNvSpPr>
          <p:nvPr/>
        </p:nvSpPr>
        <p:spPr bwMode="auto">
          <a:xfrm>
            <a:off x="1619250" y="3789363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92" name="Oval 11"/>
          <p:cNvSpPr>
            <a:spLocks noChangeArrowheads="1"/>
          </p:cNvSpPr>
          <p:nvPr/>
        </p:nvSpPr>
        <p:spPr bwMode="auto">
          <a:xfrm>
            <a:off x="6804025" y="3933825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20493" name="AutoShape 12"/>
          <p:cNvCxnSpPr>
            <a:cxnSpLocks noChangeShapeType="1"/>
            <a:stCxn id="20490" idx="7"/>
            <a:endCxn id="20489" idx="3"/>
          </p:cNvCxnSpPr>
          <p:nvPr/>
        </p:nvCxnSpPr>
        <p:spPr bwMode="auto">
          <a:xfrm flipH="1" flipV="1">
            <a:off x="1290638" y="4692650"/>
            <a:ext cx="152400" cy="568325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494" name="AutoShape 13"/>
          <p:cNvCxnSpPr>
            <a:cxnSpLocks noChangeShapeType="1"/>
            <a:stCxn id="20489" idx="0"/>
            <a:endCxn id="20491" idx="3"/>
          </p:cNvCxnSpPr>
          <p:nvPr/>
        </p:nvCxnSpPr>
        <p:spPr bwMode="auto">
          <a:xfrm flipV="1">
            <a:off x="1366838" y="3973513"/>
            <a:ext cx="284162" cy="534987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495" name="AutoShape 14"/>
          <p:cNvCxnSpPr>
            <a:cxnSpLocks noChangeShapeType="1"/>
            <a:stCxn id="20491" idx="0"/>
            <a:endCxn id="20484" idx="4"/>
          </p:cNvCxnSpPr>
          <p:nvPr/>
        </p:nvCxnSpPr>
        <p:spPr bwMode="auto">
          <a:xfrm flipV="1">
            <a:off x="1727200" y="1628775"/>
            <a:ext cx="3816350" cy="2160588"/>
          </a:xfrm>
          <a:prstGeom prst="straightConnector1">
            <a:avLst/>
          </a:prstGeom>
          <a:noFill/>
          <a:ln w="635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496" name="AutoShape 15"/>
          <p:cNvCxnSpPr>
            <a:cxnSpLocks noChangeShapeType="1"/>
            <a:stCxn id="20492" idx="5"/>
            <a:endCxn id="20488" idx="1"/>
          </p:cNvCxnSpPr>
          <p:nvPr/>
        </p:nvCxnSpPr>
        <p:spPr bwMode="auto">
          <a:xfrm>
            <a:off x="6988175" y="4117975"/>
            <a:ext cx="207963" cy="279400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497" name="AutoShape 16"/>
          <p:cNvCxnSpPr>
            <a:cxnSpLocks noChangeShapeType="1"/>
            <a:stCxn id="20488" idx="4"/>
            <a:endCxn id="20487" idx="0"/>
          </p:cNvCxnSpPr>
          <p:nvPr/>
        </p:nvCxnSpPr>
        <p:spPr bwMode="auto">
          <a:xfrm>
            <a:off x="7272338" y="4581525"/>
            <a:ext cx="287337" cy="576263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498" name="AutoShape 17"/>
          <p:cNvCxnSpPr>
            <a:cxnSpLocks noChangeShapeType="1"/>
            <a:stCxn id="20487" idx="4"/>
          </p:cNvCxnSpPr>
          <p:nvPr/>
        </p:nvCxnSpPr>
        <p:spPr bwMode="auto">
          <a:xfrm flipH="1">
            <a:off x="7524750" y="5373688"/>
            <a:ext cx="34925" cy="935037"/>
          </a:xfrm>
          <a:prstGeom prst="straightConnector1">
            <a:avLst/>
          </a:prstGeom>
          <a:noFill/>
          <a:ln w="635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499" name="AutoShape 18"/>
          <p:cNvCxnSpPr>
            <a:cxnSpLocks noChangeShapeType="1"/>
            <a:endCxn id="20490" idx="4"/>
          </p:cNvCxnSpPr>
          <p:nvPr/>
        </p:nvCxnSpPr>
        <p:spPr bwMode="auto">
          <a:xfrm flipV="1">
            <a:off x="1331913" y="5445125"/>
            <a:ext cx="34925" cy="649288"/>
          </a:xfrm>
          <a:prstGeom prst="straightConnector1">
            <a:avLst/>
          </a:prstGeom>
          <a:noFill/>
          <a:ln w="635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500" name="Oval 19"/>
          <p:cNvSpPr>
            <a:spLocks noChangeArrowheads="1"/>
          </p:cNvSpPr>
          <p:nvPr/>
        </p:nvSpPr>
        <p:spPr bwMode="auto">
          <a:xfrm>
            <a:off x="1979613" y="2636838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01" name="Oval 20"/>
          <p:cNvSpPr>
            <a:spLocks noChangeArrowheads="1"/>
          </p:cNvSpPr>
          <p:nvPr/>
        </p:nvSpPr>
        <p:spPr bwMode="auto">
          <a:xfrm>
            <a:off x="1763713" y="1412875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02" name="Oval 21"/>
          <p:cNvSpPr>
            <a:spLocks noChangeArrowheads="1"/>
          </p:cNvSpPr>
          <p:nvPr/>
        </p:nvSpPr>
        <p:spPr bwMode="auto">
          <a:xfrm>
            <a:off x="3132138" y="1196975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20503" name="AutoShape 22"/>
          <p:cNvCxnSpPr>
            <a:cxnSpLocks noChangeShapeType="1"/>
            <a:stCxn id="20502" idx="6"/>
            <a:endCxn id="20492" idx="1"/>
          </p:cNvCxnSpPr>
          <p:nvPr/>
        </p:nvCxnSpPr>
        <p:spPr bwMode="auto">
          <a:xfrm>
            <a:off x="3348038" y="1304925"/>
            <a:ext cx="3487737" cy="2660650"/>
          </a:xfrm>
          <a:prstGeom prst="straightConnector1">
            <a:avLst/>
          </a:prstGeom>
          <a:noFill/>
          <a:ln w="635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04" name="AutoShape 23"/>
          <p:cNvCxnSpPr>
            <a:cxnSpLocks noChangeShapeType="1"/>
            <a:stCxn id="20501" idx="7"/>
            <a:endCxn id="20502" idx="2"/>
          </p:cNvCxnSpPr>
          <p:nvPr/>
        </p:nvCxnSpPr>
        <p:spPr bwMode="auto">
          <a:xfrm flipV="1">
            <a:off x="1947863" y="1304925"/>
            <a:ext cx="1184275" cy="139700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05" name="AutoShape 24"/>
          <p:cNvCxnSpPr>
            <a:cxnSpLocks noChangeShapeType="1"/>
            <a:stCxn id="20500" idx="7"/>
            <a:endCxn id="20501" idx="3"/>
          </p:cNvCxnSpPr>
          <p:nvPr/>
        </p:nvCxnSpPr>
        <p:spPr bwMode="auto">
          <a:xfrm flipH="1" flipV="1">
            <a:off x="1795463" y="1597025"/>
            <a:ext cx="368300" cy="1071563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06" name="AutoShape 25"/>
          <p:cNvCxnSpPr>
            <a:cxnSpLocks noChangeShapeType="1"/>
            <a:stCxn id="20484" idx="5"/>
            <a:endCxn id="20485" idx="1"/>
          </p:cNvCxnSpPr>
          <p:nvPr/>
        </p:nvCxnSpPr>
        <p:spPr bwMode="auto">
          <a:xfrm>
            <a:off x="5619750" y="1597025"/>
            <a:ext cx="928688" cy="423863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07" name="AutoShape 26"/>
          <p:cNvCxnSpPr>
            <a:cxnSpLocks noChangeShapeType="1"/>
            <a:stCxn id="20485" idx="4"/>
            <a:endCxn id="20486" idx="1"/>
          </p:cNvCxnSpPr>
          <p:nvPr/>
        </p:nvCxnSpPr>
        <p:spPr bwMode="auto">
          <a:xfrm>
            <a:off x="6624638" y="2205038"/>
            <a:ext cx="66675" cy="679450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08" name="AutoShape 27"/>
          <p:cNvCxnSpPr>
            <a:cxnSpLocks noChangeShapeType="1"/>
            <a:stCxn id="20486" idx="3"/>
            <a:endCxn id="20500" idx="6"/>
          </p:cNvCxnSpPr>
          <p:nvPr/>
        </p:nvCxnSpPr>
        <p:spPr bwMode="auto">
          <a:xfrm flipH="1" flipV="1">
            <a:off x="2195513" y="2744788"/>
            <a:ext cx="4495800" cy="292100"/>
          </a:xfrm>
          <a:prstGeom prst="straightConnector1">
            <a:avLst/>
          </a:prstGeom>
          <a:noFill/>
          <a:ln w="635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09" name="AutoShape 29"/>
          <p:cNvCxnSpPr>
            <a:cxnSpLocks noChangeShapeType="1"/>
          </p:cNvCxnSpPr>
          <p:nvPr/>
        </p:nvCxnSpPr>
        <p:spPr bwMode="auto">
          <a:xfrm flipV="1">
            <a:off x="1803400" y="2924175"/>
            <a:ext cx="4856163" cy="860425"/>
          </a:xfrm>
          <a:prstGeom prst="straightConnector1">
            <a:avLst/>
          </a:prstGeom>
          <a:noFill/>
          <a:ln w="635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10" name="AutoShape 30"/>
          <p:cNvCxnSpPr>
            <a:cxnSpLocks noChangeShapeType="1"/>
          </p:cNvCxnSpPr>
          <p:nvPr/>
        </p:nvCxnSpPr>
        <p:spPr bwMode="auto">
          <a:xfrm flipH="1" flipV="1">
            <a:off x="3348038" y="1268413"/>
            <a:ext cx="2087562" cy="215900"/>
          </a:xfrm>
          <a:prstGeom prst="straightConnector1">
            <a:avLst/>
          </a:prstGeom>
          <a:noFill/>
          <a:ln w="635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11" name="AutoShape 31"/>
          <p:cNvCxnSpPr>
            <a:cxnSpLocks noChangeShapeType="1"/>
          </p:cNvCxnSpPr>
          <p:nvPr/>
        </p:nvCxnSpPr>
        <p:spPr bwMode="auto">
          <a:xfrm>
            <a:off x="2163763" y="2784475"/>
            <a:ext cx="4672012" cy="1144588"/>
          </a:xfrm>
          <a:prstGeom prst="straightConnector1">
            <a:avLst/>
          </a:prstGeom>
          <a:noFill/>
          <a:ln w="635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28531729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00C830C-D36F-4C0B-972A-E3F1EBFDD0B6}" type="slidenum">
              <a:rPr lang="en-AU" altLang="en-US"/>
              <a:pPr eaLnBrk="1" hangingPunct="1"/>
              <a:t>66</a:t>
            </a:fld>
            <a:endParaRPr lang="en-AU" altLang="en-US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384969" y="53975"/>
            <a:ext cx="8229600" cy="1143000"/>
          </a:xfrm>
        </p:spPr>
        <p:txBody>
          <a:bodyPr/>
          <a:lstStyle/>
          <a:p>
            <a:pPr eaLnBrk="1" hangingPunct="1"/>
            <a:r>
              <a:rPr lang="en-AU" altLang="en-US" dirty="0"/>
              <a:t>3-opt exchange</a:t>
            </a:r>
          </a:p>
        </p:txBody>
      </p:sp>
      <p:sp>
        <p:nvSpPr>
          <p:cNvPr id="21508" name="Oval 3"/>
          <p:cNvSpPr>
            <a:spLocks noChangeArrowheads="1"/>
          </p:cNvSpPr>
          <p:nvPr/>
        </p:nvSpPr>
        <p:spPr bwMode="auto">
          <a:xfrm>
            <a:off x="5435600" y="1412875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09" name="Oval 4"/>
          <p:cNvSpPr>
            <a:spLocks noChangeArrowheads="1"/>
          </p:cNvSpPr>
          <p:nvPr/>
        </p:nvSpPr>
        <p:spPr bwMode="auto">
          <a:xfrm>
            <a:off x="6516688" y="1989138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0" name="Oval 5"/>
          <p:cNvSpPr>
            <a:spLocks noChangeArrowheads="1"/>
          </p:cNvSpPr>
          <p:nvPr/>
        </p:nvSpPr>
        <p:spPr bwMode="auto">
          <a:xfrm>
            <a:off x="6659563" y="2852738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1" name="Oval 6"/>
          <p:cNvSpPr>
            <a:spLocks noChangeArrowheads="1"/>
          </p:cNvSpPr>
          <p:nvPr/>
        </p:nvSpPr>
        <p:spPr bwMode="auto">
          <a:xfrm>
            <a:off x="7451725" y="5157788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2" name="Oval 7"/>
          <p:cNvSpPr>
            <a:spLocks noChangeArrowheads="1"/>
          </p:cNvSpPr>
          <p:nvPr/>
        </p:nvSpPr>
        <p:spPr bwMode="auto">
          <a:xfrm>
            <a:off x="7164388" y="4365625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3" name="Oval 8"/>
          <p:cNvSpPr>
            <a:spLocks noChangeArrowheads="1"/>
          </p:cNvSpPr>
          <p:nvPr/>
        </p:nvSpPr>
        <p:spPr bwMode="auto">
          <a:xfrm>
            <a:off x="1258888" y="4508500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4" name="Oval 9"/>
          <p:cNvSpPr>
            <a:spLocks noChangeArrowheads="1"/>
          </p:cNvSpPr>
          <p:nvPr/>
        </p:nvSpPr>
        <p:spPr bwMode="auto">
          <a:xfrm>
            <a:off x="1258888" y="5229225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5" name="Oval 10"/>
          <p:cNvSpPr>
            <a:spLocks noChangeArrowheads="1"/>
          </p:cNvSpPr>
          <p:nvPr/>
        </p:nvSpPr>
        <p:spPr bwMode="auto">
          <a:xfrm>
            <a:off x="1619250" y="3789363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6" name="Oval 11"/>
          <p:cNvSpPr>
            <a:spLocks noChangeArrowheads="1"/>
          </p:cNvSpPr>
          <p:nvPr/>
        </p:nvSpPr>
        <p:spPr bwMode="auto">
          <a:xfrm>
            <a:off x="6804025" y="3933825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21517" name="AutoShape 12"/>
          <p:cNvCxnSpPr>
            <a:cxnSpLocks noChangeShapeType="1"/>
            <a:stCxn id="21514" idx="7"/>
            <a:endCxn id="21513" idx="3"/>
          </p:cNvCxnSpPr>
          <p:nvPr/>
        </p:nvCxnSpPr>
        <p:spPr bwMode="auto">
          <a:xfrm flipH="1" flipV="1">
            <a:off x="1290638" y="4692650"/>
            <a:ext cx="152400" cy="568325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18" name="AutoShape 13"/>
          <p:cNvCxnSpPr>
            <a:cxnSpLocks noChangeShapeType="1"/>
            <a:stCxn id="21513" idx="0"/>
            <a:endCxn id="21515" idx="3"/>
          </p:cNvCxnSpPr>
          <p:nvPr/>
        </p:nvCxnSpPr>
        <p:spPr bwMode="auto">
          <a:xfrm flipV="1">
            <a:off x="1366838" y="3973513"/>
            <a:ext cx="284162" cy="534987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19" name="AutoShape 15"/>
          <p:cNvCxnSpPr>
            <a:cxnSpLocks noChangeShapeType="1"/>
            <a:stCxn id="21516" idx="5"/>
            <a:endCxn id="21512" idx="1"/>
          </p:cNvCxnSpPr>
          <p:nvPr/>
        </p:nvCxnSpPr>
        <p:spPr bwMode="auto">
          <a:xfrm>
            <a:off x="6988175" y="4117975"/>
            <a:ext cx="207963" cy="279400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20" name="AutoShape 16"/>
          <p:cNvCxnSpPr>
            <a:cxnSpLocks noChangeShapeType="1"/>
            <a:stCxn id="21512" idx="4"/>
            <a:endCxn id="21511" idx="0"/>
          </p:cNvCxnSpPr>
          <p:nvPr/>
        </p:nvCxnSpPr>
        <p:spPr bwMode="auto">
          <a:xfrm>
            <a:off x="7272338" y="4581525"/>
            <a:ext cx="287337" cy="576263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21" name="AutoShape 17"/>
          <p:cNvCxnSpPr>
            <a:cxnSpLocks noChangeShapeType="1"/>
            <a:stCxn id="21511" idx="4"/>
          </p:cNvCxnSpPr>
          <p:nvPr/>
        </p:nvCxnSpPr>
        <p:spPr bwMode="auto">
          <a:xfrm flipH="1">
            <a:off x="7524750" y="5373688"/>
            <a:ext cx="34925" cy="935037"/>
          </a:xfrm>
          <a:prstGeom prst="straightConnector1">
            <a:avLst/>
          </a:prstGeom>
          <a:noFill/>
          <a:ln w="635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22" name="AutoShape 18"/>
          <p:cNvCxnSpPr>
            <a:cxnSpLocks noChangeShapeType="1"/>
            <a:endCxn id="21514" idx="4"/>
          </p:cNvCxnSpPr>
          <p:nvPr/>
        </p:nvCxnSpPr>
        <p:spPr bwMode="auto">
          <a:xfrm flipV="1">
            <a:off x="1331913" y="5445125"/>
            <a:ext cx="34925" cy="649288"/>
          </a:xfrm>
          <a:prstGeom prst="straightConnector1">
            <a:avLst/>
          </a:prstGeom>
          <a:noFill/>
          <a:ln w="635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523" name="Oval 19"/>
          <p:cNvSpPr>
            <a:spLocks noChangeArrowheads="1"/>
          </p:cNvSpPr>
          <p:nvPr/>
        </p:nvSpPr>
        <p:spPr bwMode="auto">
          <a:xfrm>
            <a:off x="1979613" y="2636838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24" name="Oval 20"/>
          <p:cNvSpPr>
            <a:spLocks noChangeArrowheads="1"/>
          </p:cNvSpPr>
          <p:nvPr/>
        </p:nvSpPr>
        <p:spPr bwMode="auto">
          <a:xfrm>
            <a:off x="1763713" y="1412875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25" name="Oval 21"/>
          <p:cNvSpPr>
            <a:spLocks noChangeArrowheads="1"/>
          </p:cNvSpPr>
          <p:nvPr/>
        </p:nvSpPr>
        <p:spPr bwMode="auto">
          <a:xfrm>
            <a:off x="3132138" y="1196975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21526" name="AutoShape 23"/>
          <p:cNvCxnSpPr>
            <a:cxnSpLocks noChangeShapeType="1"/>
            <a:stCxn id="21524" idx="7"/>
            <a:endCxn id="21525" idx="2"/>
          </p:cNvCxnSpPr>
          <p:nvPr/>
        </p:nvCxnSpPr>
        <p:spPr bwMode="auto">
          <a:xfrm flipV="1">
            <a:off x="1947863" y="1304925"/>
            <a:ext cx="1184275" cy="139700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27" name="AutoShape 24"/>
          <p:cNvCxnSpPr>
            <a:cxnSpLocks noChangeShapeType="1"/>
            <a:stCxn id="21523" idx="7"/>
            <a:endCxn id="21524" idx="3"/>
          </p:cNvCxnSpPr>
          <p:nvPr/>
        </p:nvCxnSpPr>
        <p:spPr bwMode="auto">
          <a:xfrm flipH="1" flipV="1">
            <a:off x="1795463" y="1597025"/>
            <a:ext cx="368300" cy="1071563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28" name="AutoShape 25"/>
          <p:cNvCxnSpPr>
            <a:cxnSpLocks noChangeShapeType="1"/>
            <a:stCxn id="21508" idx="5"/>
            <a:endCxn id="21509" idx="1"/>
          </p:cNvCxnSpPr>
          <p:nvPr/>
        </p:nvCxnSpPr>
        <p:spPr bwMode="auto">
          <a:xfrm>
            <a:off x="5619750" y="1597025"/>
            <a:ext cx="928688" cy="423863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29" name="AutoShape 26"/>
          <p:cNvCxnSpPr>
            <a:cxnSpLocks noChangeShapeType="1"/>
            <a:stCxn id="21509" idx="4"/>
            <a:endCxn id="21510" idx="1"/>
          </p:cNvCxnSpPr>
          <p:nvPr/>
        </p:nvCxnSpPr>
        <p:spPr bwMode="auto">
          <a:xfrm>
            <a:off x="6624638" y="2205038"/>
            <a:ext cx="66675" cy="679450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30" name="AutoShape 29"/>
          <p:cNvCxnSpPr>
            <a:cxnSpLocks noChangeShapeType="1"/>
            <a:stCxn id="21515" idx="7"/>
            <a:endCxn id="21510" idx="2"/>
          </p:cNvCxnSpPr>
          <p:nvPr/>
        </p:nvCxnSpPr>
        <p:spPr bwMode="auto">
          <a:xfrm flipV="1">
            <a:off x="1803400" y="2960688"/>
            <a:ext cx="4856163" cy="860425"/>
          </a:xfrm>
          <a:prstGeom prst="straightConnector1">
            <a:avLst/>
          </a:prstGeom>
          <a:noFill/>
          <a:ln w="635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31" name="AutoShape 30"/>
          <p:cNvCxnSpPr>
            <a:cxnSpLocks noChangeShapeType="1"/>
            <a:stCxn id="21508" idx="2"/>
            <a:endCxn id="21525" idx="6"/>
          </p:cNvCxnSpPr>
          <p:nvPr/>
        </p:nvCxnSpPr>
        <p:spPr bwMode="auto">
          <a:xfrm flipH="1" flipV="1">
            <a:off x="3348038" y="1304925"/>
            <a:ext cx="2087562" cy="215900"/>
          </a:xfrm>
          <a:prstGeom prst="straightConnector1">
            <a:avLst/>
          </a:prstGeom>
          <a:noFill/>
          <a:ln w="635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32" name="AutoShape 31"/>
          <p:cNvCxnSpPr>
            <a:cxnSpLocks noChangeShapeType="1"/>
            <a:stCxn id="21523" idx="5"/>
            <a:endCxn id="21516" idx="1"/>
          </p:cNvCxnSpPr>
          <p:nvPr/>
        </p:nvCxnSpPr>
        <p:spPr bwMode="auto">
          <a:xfrm>
            <a:off x="2163763" y="2820988"/>
            <a:ext cx="4672012" cy="1144587"/>
          </a:xfrm>
          <a:prstGeom prst="straightConnector1">
            <a:avLst/>
          </a:prstGeom>
          <a:noFill/>
          <a:ln w="635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94211627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C83A7ED-0564-4EB8-9403-983147137C22}" type="slidenum">
              <a:rPr lang="en-AU" altLang="en-US"/>
              <a:pPr eaLnBrk="1" hangingPunct="1"/>
              <a:t>67</a:t>
            </a:fld>
            <a:endParaRPr lang="en-AU" altLang="en-US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AU" altLang="en-US" dirty="0"/>
              <a:t>3-opt exchange</a:t>
            </a:r>
          </a:p>
        </p:txBody>
      </p:sp>
      <p:sp>
        <p:nvSpPr>
          <p:cNvPr id="22532" name="Oval 3"/>
          <p:cNvSpPr>
            <a:spLocks noChangeArrowheads="1"/>
          </p:cNvSpPr>
          <p:nvPr/>
        </p:nvSpPr>
        <p:spPr bwMode="auto">
          <a:xfrm>
            <a:off x="5435600" y="1412875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33" name="Oval 4"/>
          <p:cNvSpPr>
            <a:spLocks noChangeArrowheads="1"/>
          </p:cNvSpPr>
          <p:nvPr/>
        </p:nvSpPr>
        <p:spPr bwMode="auto">
          <a:xfrm>
            <a:off x="6516688" y="1989138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34" name="Oval 5"/>
          <p:cNvSpPr>
            <a:spLocks noChangeArrowheads="1"/>
          </p:cNvSpPr>
          <p:nvPr/>
        </p:nvSpPr>
        <p:spPr bwMode="auto">
          <a:xfrm>
            <a:off x="6659563" y="2852738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35" name="Oval 6"/>
          <p:cNvSpPr>
            <a:spLocks noChangeArrowheads="1"/>
          </p:cNvSpPr>
          <p:nvPr/>
        </p:nvSpPr>
        <p:spPr bwMode="auto">
          <a:xfrm>
            <a:off x="7451725" y="5157788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36" name="Oval 7"/>
          <p:cNvSpPr>
            <a:spLocks noChangeArrowheads="1"/>
          </p:cNvSpPr>
          <p:nvPr/>
        </p:nvSpPr>
        <p:spPr bwMode="auto">
          <a:xfrm>
            <a:off x="7164388" y="4365625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37" name="Oval 8"/>
          <p:cNvSpPr>
            <a:spLocks noChangeArrowheads="1"/>
          </p:cNvSpPr>
          <p:nvPr/>
        </p:nvSpPr>
        <p:spPr bwMode="auto">
          <a:xfrm>
            <a:off x="1258888" y="4508500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38" name="Oval 9"/>
          <p:cNvSpPr>
            <a:spLocks noChangeArrowheads="1"/>
          </p:cNvSpPr>
          <p:nvPr/>
        </p:nvSpPr>
        <p:spPr bwMode="auto">
          <a:xfrm>
            <a:off x="1258888" y="5229225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39" name="Oval 10"/>
          <p:cNvSpPr>
            <a:spLocks noChangeArrowheads="1"/>
          </p:cNvSpPr>
          <p:nvPr/>
        </p:nvSpPr>
        <p:spPr bwMode="auto">
          <a:xfrm>
            <a:off x="1619250" y="3789363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40" name="Oval 11"/>
          <p:cNvSpPr>
            <a:spLocks noChangeArrowheads="1"/>
          </p:cNvSpPr>
          <p:nvPr/>
        </p:nvSpPr>
        <p:spPr bwMode="auto">
          <a:xfrm>
            <a:off x="6804025" y="3933825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22541" name="AutoShape 12"/>
          <p:cNvCxnSpPr>
            <a:cxnSpLocks noChangeShapeType="1"/>
            <a:stCxn id="22538" idx="7"/>
            <a:endCxn id="22537" idx="3"/>
          </p:cNvCxnSpPr>
          <p:nvPr/>
        </p:nvCxnSpPr>
        <p:spPr bwMode="auto">
          <a:xfrm flipH="1" flipV="1">
            <a:off x="1290638" y="4692650"/>
            <a:ext cx="152400" cy="568325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542" name="AutoShape 13"/>
          <p:cNvCxnSpPr>
            <a:cxnSpLocks noChangeShapeType="1"/>
            <a:stCxn id="22537" idx="0"/>
            <a:endCxn id="22539" idx="3"/>
          </p:cNvCxnSpPr>
          <p:nvPr/>
        </p:nvCxnSpPr>
        <p:spPr bwMode="auto">
          <a:xfrm flipV="1">
            <a:off x="1366838" y="3973513"/>
            <a:ext cx="284162" cy="534987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543" name="AutoShape 14"/>
          <p:cNvCxnSpPr>
            <a:cxnSpLocks noChangeShapeType="1"/>
            <a:stCxn id="22540" idx="5"/>
            <a:endCxn id="22536" idx="1"/>
          </p:cNvCxnSpPr>
          <p:nvPr/>
        </p:nvCxnSpPr>
        <p:spPr bwMode="auto">
          <a:xfrm>
            <a:off x="6988175" y="4117975"/>
            <a:ext cx="207963" cy="279400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544" name="AutoShape 15"/>
          <p:cNvCxnSpPr>
            <a:cxnSpLocks noChangeShapeType="1"/>
            <a:stCxn id="22536" idx="4"/>
            <a:endCxn id="22535" idx="0"/>
          </p:cNvCxnSpPr>
          <p:nvPr/>
        </p:nvCxnSpPr>
        <p:spPr bwMode="auto">
          <a:xfrm>
            <a:off x="7272338" y="4581525"/>
            <a:ext cx="287337" cy="576263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545" name="AutoShape 16"/>
          <p:cNvCxnSpPr>
            <a:cxnSpLocks noChangeShapeType="1"/>
            <a:stCxn id="22535" idx="4"/>
          </p:cNvCxnSpPr>
          <p:nvPr/>
        </p:nvCxnSpPr>
        <p:spPr bwMode="auto">
          <a:xfrm flipH="1">
            <a:off x="7524750" y="5373688"/>
            <a:ext cx="34925" cy="935037"/>
          </a:xfrm>
          <a:prstGeom prst="straightConnector1">
            <a:avLst/>
          </a:prstGeom>
          <a:noFill/>
          <a:ln w="635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546" name="AutoShape 17"/>
          <p:cNvCxnSpPr>
            <a:cxnSpLocks noChangeShapeType="1"/>
            <a:endCxn id="22538" idx="4"/>
          </p:cNvCxnSpPr>
          <p:nvPr/>
        </p:nvCxnSpPr>
        <p:spPr bwMode="auto">
          <a:xfrm flipV="1">
            <a:off x="1331913" y="5445125"/>
            <a:ext cx="34925" cy="649288"/>
          </a:xfrm>
          <a:prstGeom prst="straightConnector1">
            <a:avLst/>
          </a:prstGeom>
          <a:noFill/>
          <a:ln w="635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547" name="Oval 18"/>
          <p:cNvSpPr>
            <a:spLocks noChangeArrowheads="1"/>
          </p:cNvSpPr>
          <p:nvPr/>
        </p:nvSpPr>
        <p:spPr bwMode="auto">
          <a:xfrm>
            <a:off x="1979613" y="2636838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48" name="Oval 19"/>
          <p:cNvSpPr>
            <a:spLocks noChangeArrowheads="1"/>
          </p:cNvSpPr>
          <p:nvPr/>
        </p:nvSpPr>
        <p:spPr bwMode="auto">
          <a:xfrm>
            <a:off x="1763713" y="1412875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49" name="Oval 20"/>
          <p:cNvSpPr>
            <a:spLocks noChangeArrowheads="1"/>
          </p:cNvSpPr>
          <p:nvPr/>
        </p:nvSpPr>
        <p:spPr bwMode="auto">
          <a:xfrm>
            <a:off x="3132138" y="1196975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22550" name="AutoShape 21"/>
          <p:cNvCxnSpPr>
            <a:cxnSpLocks noChangeShapeType="1"/>
            <a:stCxn id="22548" idx="7"/>
            <a:endCxn id="22549" idx="2"/>
          </p:cNvCxnSpPr>
          <p:nvPr/>
        </p:nvCxnSpPr>
        <p:spPr bwMode="auto">
          <a:xfrm flipV="1">
            <a:off x="1947863" y="1304925"/>
            <a:ext cx="1184275" cy="139700"/>
          </a:xfrm>
          <a:prstGeom prst="straightConnector1">
            <a:avLst/>
          </a:prstGeom>
          <a:noFill/>
          <a:ln w="63500">
            <a:solidFill>
              <a:schemeClr val="folHlink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551" name="AutoShape 22"/>
          <p:cNvCxnSpPr>
            <a:cxnSpLocks noChangeShapeType="1"/>
            <a:stCxn id="22547" idx="7"/>
            <a:endCxn id="22548" idx="3"/>
          </p:cNvCxnSpPr>
          <p:nvPr/>
        </p:nvCxnSpPr>
        <p:spPr bwMode="auto">
          <a:xfrm flipH="1" flipV="1">
            <a:off x="1795463" y="1597025"/>
            <a:ext cx="368300" cy="1071563"/>
          </a:xfrm>
          <a:prstGeom prst="straightConnector1">
            <a:avLst/>
          </a:prstGeom>
          <a:noFill/>
          <a:ln w="63500">
            <a:solidFill>
              <a:schemeClr val="folHlink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552" name="AutoShape 23"/>
          <p:cNvCxnSpPr>
            <a:cxnSpLocks noChangeShapeType="1"/>
            <a:stCxn id="22532" idx="5"/>
            <a:endCxn id="22533" idx="1"/>
          </p:cNvCxnSpPr>
          <p:nvPr/>
        </p:nvCxnSpPr>
        <p:spPr bwMode="auto">
          <a:xfrm>
            <a:off x="5619750" y="1597025"/>
            <a:ext cx="928688" cy="423863"/>
          </a:xfrm>
          <a:prstGeom prst="straightConnector1">
            <a:avLst/>
          </a:prstGeom>
          <a:noFill/>
          <a:ln w="63500">
            <a:solidFill>
              <a:schemeClr val="folHlink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553" name="AutoShape 24"/>
          <p:cNvCxnSpPr>
            <a:cxnSpLocks noChangeShapeType="1"/>
            <a:stCxn id="22533" idx="4"/>
            <a:endCxn id="22534" idx="1"/>
          </p:cNvCxnSpPr>
          <p:nvPr/>
        </p:nvCxnSpPr>
        <p:spPr bwMode="auto">
          <a:xfrm>
            <a:off x="6624638" y="2205038"/>
            <a:ext cx="66675" cy="679450"/>
          </a:xfrm>
          <a:prstGeom prst="straightConnector1">
            <a:avLst/>
          </a:prstGeom>
          <a:noFill/>
          <a:ln w="63500">
            <a:solidFill>
              <a:schemeClr val="folHlink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554" name="AutoShape 25"/>
          <p:cNvCxnSpPr>
            <a:cxnSpLocks noChangeShapeType="1"/>
            <a:stCxn id="22539" idx="7"/>
            <a:endCxn id="22534" idx="2"/>
          </p:cNvCxnSpPr>
          <p:nvPr/>
        </p:nvCxnSpPr>
        <p:spPr bwMode="auto">
          <a:xfrm flipV="1">
            <a:off x="1803400" y="2960688"/>
            <a:ext cx="4856163" cy="860425"/>
          </a:xfrm>
          <a:prstGeom prst="straightConnector1">
            <a:avLst/>
          </a:prstGeom>
          <a:noFill/>
          <a:ln w="635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555" name="AutoShape 26"/>
          <p:cNvCxnSpPr>
            <a:cxnSpLocks noChangeShapeType="1"/>
            <a:stCxn id="22532" idx="2"/>
            <a:endCxn id="22549" idx="6"/>
          </p:cNvCxnSpPr>
          <p:nvPr/>
        </p:nvCxnSpPr>
        <p:spPr bwMode="auto">
          <a:xfrm flipH="1" flipV="1">
            <a:off x="3348038" y="1304925"/>
            <a:ext cx="2087562" cy="215900"/>
          </a:xfrm>
          <a:prstGeom prst="straightConnector1">
            <a:avLst/>
          </a:prstGeom>
          <a:noFill/>
          <a:ln w="635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556" name="AutoShape 27"/>
          <p:cNvCxnSpPr>
            <a:cxnSpLocks noChangeShapeType="1"/>
            <a:stCxn id="22547" idx="5"/>
            <a:endCxn id="22540" idx="1"/>
          </p:cNvCxnSpPr>
          <p:nvPr/>
        </p:nvCxnSpPr>
        <p:spPr bwMode="auto">
          <a:xfrm>
            <a:off x="2163763" y="2820988"/>
            <a:ext cx="4672012" cy="1144587"/>
          </a:xfrm>
          <a:prstGeom prst="straightConnector1">
            <a:avLst/>
          </a:prstGeom>
          <a:noFill/>
          <a:ln w="635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8159891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9380275-DC4F-4D9D-9199-A1AE71157D2A}" type="slidenum">
              <a:rPr lang="en-AU" altLang="en-US"/>
              <a:pPr eaLnBrk="1" hangingPunct="1"/>
              <a:t>68</a:t>
            </a:fld>
            <a:endParaRPr lang="en-AU" altLang="en-US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384969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AU" altLang="en-US" dirty="0"/>
              <a:t>3-opt exchange</a:t>
            </a:r>
          </a:p>
        </p:txBody>
      </p:sp>
      <p:sp>
        <p:nvSpPr>
          <p:cNvPr id="23556" name="Oval 3"/>
          <p:cNvSpPr>
            <a:spLocks noChangeArrowheads="1"/>
          </p:cNvSpPr>
          <p:nvPr/>
        </p:nvSpPr>
        <p:spPr bwMode="auto">
          <a:xfrm>
            <a:off x="5435600" y="1412875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57" name="Oval 4"/>
          <p:cNvSpPr>
            <a:spLocks noChangeArrowheads="1"/>
          </p:cNvSpPr>
          <p:nvPr/>
        </p:nvSpPr>
        <p:spPr bwMode="auto">
          <a:xfrm>
            <a:off x="6516688" y="1989138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58" name="Oval 5"/>
          <p:cNvSpPr>
            <a:spLocks noChangeArrowheads="1"/>
          </p:cNvSpPr>
          <p:nvPr/>
        </p:nvSpPr>
        <p:spPr bwMode="auto">
          <a:xfrm>
            <a:off x="6659563" y="2852738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59" name="Oval 6"/>
          <p:cNvSpPr>
            <a:spLocks noChangeArrowheads="1"/>
          </p:cNvSpPr>
          <p:nvPr/>
        </p:nvSpPr>
        <p:spPr bwMode="auto">
          <a:xfrm>
            <a:off x="7451725" y="5157788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60" name="Oval 7"/>
          <p:cNvSpPr>
            <a:spLocks noChangeArrowheads="1"/>
          </p:cNvSpPr>
          <p:nvPr/>
        </p:nvSpPr>
        <p:spPr bwMode="auto">
          <a:xfrm>
            <a:off x="7164388" y="4365625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61" name="Oval 8"/>
          <p:cNvSpPr>
            <a:spLocks noChangeArrowheads="1"/>
          </p:cNvSpPr>
          <p:nvPr/>
        </p:nvSpPr>
        <p:spPr bwMode="auto">
          <a:xfrm>
            <a:off x="1258888" y="4508500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62" name="Oval 9"/>
          <p:cNvSpPr>
            <a:spLocks noChangeArrowheads="1"/>
          </p:cNvSpPr>
          <p:nvPr/>
        </p:nvSpPr>
        <p:spPr bwMode="auto">
          <a:xfrm>
            <a:off x="1258888" y="5229225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63" name="Oval 10"/>
          <p:cNvSpPr>
            <a:spLocks noChangeArrowheads="1"/>
          </p:cNvSpPr>
          <p:nvPr/>
        </p:nvSpPr>
        <p:spPr bwMode="auto">
          <a:xfrm>
            <a:off x="1619250" y="3789363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64" name="Oval 11"/>
          <p:cNvSpPr>
            <a:spLocks noChangeArrowheads="1"/>
          </p:cNvSpPr>
          <p:nvPr/>
        </p:nvSpPr>
        <p:spPr bwMode="auto">
          <a:xfrm>
            <a:off x="6804025" y="3933825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23565" name="AutoShape 12"/>
          <p:cNvCxnSpPr>
            <a:cxnSpLocks noChangeShapeType="1"/>
            <a:stCxn id="23562" idx="7"/>
            <a:endCxn id="23561" idx="3"/>
          </p:cNvCxnSpPr>
          <p:nvPr/>
        </p:nvCxnSpPr>
        <p:spPr bwMode="auto">
          <a:xfrm flipH="1" flipV="1">
            <a:off x="1290638" y="4692650"/>
            <a:ext cx="152400" cy="568325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566" name="AutoShape 13"/>
          <p:cNvCxnSpPr>
            <a:cxnSpLocks noChangeShapeType="1"/>
            <a:stCxn id="23561" idx="0"/>
            <a:endCxn id="23563" idx="3"/>
          </p:cNvCxnSpPr>
          <p:nvPr/>
        </p:nvCxnSpPr>
        <p:spPr bwMode="auto">
          <a:xfrm flipV="1">
            <a:off x="1366838" y="3973513"/>
            <a:ext cx="284162" cy="534987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567" name="AutoShape 14"/>
          <p:cNvCxnSpPr>
            <a:cxnSpLocks noChangeShapeType="1"/>
            <a:stCxn id="23564" idx="5"/>
            <a:endCxn id="23560" idx="1"/>
          </p:cNvCxnSpPr>
          <p:nvPr/>
        </p:nvCxnSpPr>
        <p:spPr bwMode="auto">
          <a:xfrm>
            <a:off x="6988175" y="4117975"/>
            <a:ext cx="207963" cy="279400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568" name="AutoShape 15"/>
          <p:cNvCxnSpPr>
            <a:cxnSpLocks noChangeShapeType="1"/>
            <a:stCxn id="23560" idx="4"/>
            <a:endCxn id="23559" idx="0"/>
          </p:cNvCxnSpPr>
          <p:nvPr/>
        </p:nvCxnSpPr>
        <p:spPr bwMode="auto">
          <a:xfrm>
            <a:off x="7272338" y="4581525"/>
            <a:ext cx="287337" cy="576263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569" name="AutoShape 16"/>
          <p:cNvCxnSpPr>
            <a:cxnSpLocks noChangeShapeType="1"/>
            <a:stCxn id="23559" idx="4"/>
          </p:cNvCxnSpPr>
          <p:nvPr/>
        </p:nvCxnSpPr>
        <p:spPr bwMode="auto">
          <a:xfrm flipH="1">
            <a:off x="7524750" y="5373688"/>
            <a:ext cx="34925" cy="935037"/>
          </a:xfrm>
          <a:prstGeom prst="straightConnector1">
            <a:avLst/>
          </a:prstGeom>
          <a:noFill/>
          <a:ln w="635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570" name="AutoShape 17"/>
          <p:cNvCxnSpPr>
            <a:cxnSpLocks noChangeShapeType="1"/>
            <a:endCxn id="23562" idx="4"/>
          </p:cNvCxnSpPr>
          <p:nvPr/>
        </p:nvCxnSpPr>
        <p:spPr bwMode="auto">
          <a:xfrm flipV="1">
            <a:off x="1331913" y="5445125"/>
            <a:ext cx="34925" cy="649288"/>
          </a:xfrm>
          <a:prstGeom prst="straightConnector1">
            <a:avLst/>
          </a:prstGeom>
          <a:noFill/>
          <a:ln w="635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571" name="Oval 18"/>
          <p:cNvSpPr>
            <a:spLocks noChangeArrowheads="1"/>
          </p:cNvSpPr>
          <p:nvPr/>
        </p:nvSpPr>
        <p:spPr bwMode="auto">
          <a:xfrm>
            <a:off x="1979613" y="2636838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72" name="Oval 19"/>
          <p:cNvSpPr>
            <a:spLocks noChangeArrowheads="1"/>
          </p:cNvSpPr>
          <p:nvPr/>
        </p:nvSpPr>
        <p:spPr bwMode="auto">
          <a:xfrm>
            <a:off x="1763713" y="1412875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73" name="Oval 20"/>
          <p:cNvSpPr>
            <a:spLocks noChangeArrowheads="1"/>
          </p:cNvSpPr>
          <p:nvPr/>
        </p:nvSpPr>
        <p:spPr bwMode="auto">
          <a:xfrm>
            <a:off x="3132138" y="1196975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23574" name="AutoShape 21"/>
          <p:cNvCxnSpPr>
            <a:cxnSpLocks noChangeShapeType="1"/>
            <a:stCxn id="23572" idx="7"/>
            <a:endCxn id="23573" idx="2"/>
          </p:cNvCxnSpPr>
          <p:nvPr/>
        </p:nvCxnSpPr>
        <p:spPr bwMode="auto">
          <a:xfrm flipV="1">
            <a:off x="1947863" y="1304925"/>
            <a:ext cx="1184275" cy="139700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575" name="AutoShape 22"/>
          <p:cNvCxnSpPr>
            <a:cxnSpLocks noChangeShapeType="1"/>
            <a:stCxn id="23571" idx="7"/>
            <a:endCxn id="23572" idx="3"/>
          </p:cNvCxnSpPr>
          <p:nvPr/>
        </p:nvCxnSpPr>
        <p:spPr bwMode="auto">
          <a:xfrm flipH="1" flipV="1">
            <a:off x="1795463" y="1597025"/>
            <a:ext cx="368300" cy="1071563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576" name="AutoShape 23"/>
          <p:cNvCxnSpPr>
            <a:cxnSpLocks noChangeShapeType="1"/>
            <a:stCxn id="23556" idx="5"/>
            <a:endCxn id="23557" idx="1"/>
          </p:cNvCxnSpPr>
          <p:nvPr/>
        </p:nvCxnSpPr>
        <p:spPr bwMode="auto">
          <a:xfrm>
            <a:off x="5619750" y="1597025"/>
            <a:ext cx="928688" cy="423863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577" name="AutoShape 24"/>
          <p:cNvCxnSpPr>
            <a:cxnSpLocks noChangeShapeType="1"/>
            <a:stCxn id="23557" idx="4"/>
            <a:endCxn id="23558" idx="1"/>
          </p:cNvCxnSpPr>
          <p:nvPr/>
        </p:nvCxnSpPr>
        <p:spPr bwMode="auto">
          <a:xfrm>
            <a:off x="6624638" y="2205038"/>
            <a:ext cx="66675" cy="679450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578" name="AutoShape 25"/>
          <p:cNvCxnSpPr>
            <a:cxnSpLocks noChangeShapeType="1"/>
            <a:stCxn id="23563" idx="7"/>
            <a:endCxn id="23558" idx="2"/>
          </p:cNvCxnSpPr>
          <p:nvPr/>
        </p:nvCxnSpPr>
        <p:spPr bwMode="auto">
          <a:xfrm flipV="1">
            <a:off x="1803400" y="2960688"/>
            <a:ext cx="4856163" cy="860425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579" name="AutoShape 26"/>
          <p:cNvCxnSpPr>
            <a:cxnSpLocks noChangeShapeType="1"/>
            <a:stCxn id="23556" idx="2"/>
            <a:endCxn id="23573" idx="6"/>
          </p:cNvCxnSpPr>
          <p:nvPr/>
        </p:nvCxnSpPr>
        <p:spPr bwMode="auto">
          <a:xfrm flipH="1" flipV="1">
            <a:off x="3348038" y="1304925"/>
            <a:ext cx="2087562" cy="215900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580" name="AutoShape 27"/>
          <p:cNvCxnSpPr>
            <a:cxnSpLocks noChangeShapeType="1"/>
            <a:stCxn id="23571" idx="5"/>
            <a:endCxn id="23564" idx="1"/>
          </p:cNvCxnSpPr>
          <p:nvPr/>
        </p:nvCxnSpPr>
        <p:spPr bwMode="auto">
          <a:xfrm>
            <a:off x="2163763" y="2820988"/>
            <a:ext cx="4672012" cy="1144587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6520450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en-US"/>
              <a:t>ILS Example: TSP (3)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nb-NO" altLang="en-US"/>
              <a:t>Double-bridge move for TSP:</a:t>
            </a:r>
          </a:p>
        </p:txBody>
      </p:sp>
      <p:pic>
        <p:nvPicPr>
          <p:cNvPr id="2867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743200"/>
            <a:ext cx="5616820" cy="356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1C1A-6A29-4E89-9020-B7BDD782F81D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42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r>
              <a:rPr lang="en-US" dirty="0"/>
              <a:t>Types of </a:t>
            </a:r>
            <a:r>
              <a:rPr lang="en-US" dirty="0" err="1"/>
              <a:t>metaheuristics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502920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Nature inspired: Evolutionary algorithms, Simulated annealing.</a:t>
            </a:r>
          </a:p>
          <a:p>
            <a:r>
              <a:rPr lang="en-GB" dirty="0"/>
              <a:t> No memory usage: Local search, GRASP, Simulated annealing.</a:t>
            </a:r>
          </a:p>
          <a:p>
            <a:r>
              <a:rPr lang="en-US" dirty="0"/>
              <a:t> Memory usage: </a:t>
            </a:r>
            <a:r>
              <a:rPr lang="en-US" dirty="0" err="1"/>
              <a:t>Tabu</a:t>
            </a:r>
            <a:r>
              <a:rPr lang="en-US" dirty="0"/>
              <a:t> search.</a:t>
            </a:r>
          </a:p>
          <a:p>
            <a:r>
              <a:rPr lang="en-GB" dirty="0"/>
              <a:t> Deterministic: Local search, </a:t>
            </a:r>
            <a:r>
              <a:rPr lang="en-GB" dirty="0" err="1"/>
              <a:t>Tabu</a:t>
            </a:r>
            <a:r>
              <a:rPr lang="en-GB" dirty="0"/>
              <a:t> search.</a:t>
            </a:r>
          </a:p>
          <a:p>
            <a:r>
              <a:rPr lang="en-GB" dirty="0"/>
              <a:t> Stochastic: Simulated annealing, evolutionary algorithms.</a:t>
            </a:r>
          </a:p>
          <a:p>
            <a:r>
              <a:rPr lang="en-US" dirty="0"/>
              <a:t> Population: Evolutionary algorithms.</a:t>
            </a:r>
          </a:p>
          <a:p>
            <a:r>
              <a:rPr lang="en-GB" dirty="0"/>
              <a:t> Single solution: Local search, Simulated annealing.</a:t>
            </a:r>
          </a:p>
          <a:p>
            <a:r>
              <a:rPr lang="en-GB" dirty="0"/>
              <a:t> Iterative: Starts with a (or a set of) complete solutions and transform it over</a:t>
            </a:r>
            <a:r>
              <a:rPr lang="tr-TR" dirty="0"/>
              <a:t> </a:t>
            </a:r>
            <a:r>
              <a:rPr lang="en-US" dirty="0"/>
              <a:t>time.</a:t>
            </a:r>
          </a:p>
          <a:p>
            <a:r>
              <a:rPr lang="en-GB" dirty="0"/>
              <a:t> Greedy: Starts with an empty solution and a complete solution is built over</a:t>
            </a:r>
            <a:r>
              <a:rPr lang="tr-TR" dirty="0"/>
              <a:t> </a:t>
            </a:r>
            <a:r>
              <a:rPr lang="en-US" dirty="0"/>
              <a:t>time.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1C1A-6A29-4E89-9020-B7BDD782F81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060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en-US"/>
              <a:t>About Perturbations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nb-NO" altLang="en-US"/>
              <a:t>The strength of the perturbation is important</a:t>
            </a:r>
          </a:p>
          <a:p>
            <a:pPr lvl="1" eaLnBrk="1" hangingPunct="1"/>
            <a:r>
              <a:rPr lang="nb-NO" altLang="en-US"/>
              <a:t>Too strong: close to random restart</a:t>
            </a:r>
          </a:p>
          <a:p>
            <a:pPr lvl="1" eaLnBrk="1" hangingPunct="1"/>
            <a:r>
              <a:rPr lang="nb-NO" altLang="en-US"/>
              <a:t>Too weak: Local Search may undo perturbation</a:t>
            </a:r>
          </a:p>
          <a:p>
            <a:pPr eaLnBrk="1" hangingPunct="1"/>
            <a:r>
              <a:rPr lang="nb-NO" altLang="en-US"/>
              <a:t>The strength of the perturbation may vary at run-time</a:t>
            </a:r>
          </a:p>
          <a:p>
            <a:pPr eaLnBrk="1" hangingPunct="1"/>
            <a:r>
              <a:rPr lang="nb-NO" altLang="en-US"/>
              <a:t>The perturbation should be complementary to the Local Search</a:t>
            </a:r>
          </a:p>
          <a:p>
            <a:pPr lvl="1" eaLnBrk="1" hangingPunct="1"/>
            <a:r>
              <a:rPr lang="nb-NO" altLang="en-US"/>
              <a:t>E.g., 2-opt and Double-bridge moves for TSP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1C1A-6A29-4E89-9020-B7BDD782F81D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58050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en-US"/>
              <a:t>About the Acceptance Criterion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nb-NO" altLang="en-US" sz="2800"/>
              <a:t>Many variations:</a:t>
            </a:r>
          </a:p>
          <a:p>
            <a:pPr lvl="1" eaLnBrk="1" hangingPunct="1"/>
            <a:r>
              <a:rPr lang="nb-NO" altLang="en-US" sz="2400"/>
              <a:t>Accept s* only if f(s*)&lt;f(current)</a:t>
            </a:r>
          </a:p>
          <a:p>
            <a:pPr lvl="2" eaLnBrk="1" hangingPunct="1"/>
            <a:r>
              <a:rPr lang="nb-NO" altLang="en-US" sz="2000"/>
              <a:t>Extreme intensification</a:t>
            </a:r>
          </a:p>
          <a:p>
            <a:pPr lvl="2" eaLnBrk="1" hangingPunct="1"/>
            <a:r>
              <a:rPr lang="nb-NO" altLang="en-US" sz="2000"/>
              <a:t>Random Descent in space of local optima</a:t>
            </a:r>
          </a:p>
          <a:p>
            <a:pPr lvl="1" eaLnBrk="1" hangingPunct="1"/>
            <a:r>
              <a:rPr lang="nb-NO" altLang="en-US" sz="2400"/>
              <a:t>Accept s* always</a:t>
            </a:r>
          </a:p>
          <a:p>
            <a:pPr lvl="2" eaLnBrk="1" hangingPunct="1"/>
            <a:r>
              <a:rPr lang="nb-NO" altLang="en-US" sz="2000"/>
              <a:t>Extreme diversification</a:t>
            </a:r>
          </a:p>
          <a:p>
            <a:pPr lvl="2" eaLnBrk="1" hangingPunct="1"/>
            <a:r>
              <a:rPr lang="nb-NO" altLang="en-US" sz="2000"/>
              <a:t>Random Walk in space of local optima</a:t>
            </a:r>
          </a:p>
          <a:p>
            <a:pPr lvl="1" eaLnBrk="1" hangingPunct="1"/>
            <a:r>
              <a:rPr lang="nb-NO" altLang="en-US" sz="2400"/>
              <a:t>Intermediate choices possible</a:t>
            </a:r>
          </a:p>
          <a:p>
            <a:pPr eaLnBrk="1" hangingPunct="1"/>
            <a:r>
              <a:rPr lang="nb-NO" altLang="en-US" sz="2800"/>
              <a:t>For TSP: high quality solutions known to cluster</a:t>
            </a:r>
          </a:p>
          <a:p>
            <a:pPr lvl="1" eaLnBrk="1" hangingPunct="1"/>
            <a:r>
              <a:rPr lang="nb-NO" altLang="en-US" sz="2400"/>
              <a:t>A good strategy would incorporate intensification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1C1A-6A29-4E89-9020-B7BDD782F81D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61058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380"/>
            <a:ext cx="8229600" cy="1143000"/>
          </a:xfrm>
        </p:spPr>
        <p:txBody>
          <a:bodyPr/>
          <a:lstStyle/>
          <a:p>
            <a:pPr eaLnBrk="1" hangingPunct="1"/>
            <a:r>
              <a:rPr lang="nb-NO" altLang="en-US" dirty="0"/>
              <a:t>ILS Example: TSP (4)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7989" y="1412875"/>
            <a:ext cx="3788019" cy="446405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n-US" sz="2800"/>
              <a:t>Δ</a:t>
            </a:r>
            <a:r>
              <a:rPr lang="nb-NO" altLang="en-US" sz="2800" baseline="-25000"/>
              <a:t>avg</a:t>
            </a:r>
            <a:r>
              <a:rPr lang="nb-NO" altLang="en-US" sz="2800"/>
              <a:t>(x) = average deviation from optimum for method x</a:t>
            </a:r>
          </a:p>
          <a:p>
            <a:pPr eaLnBrk="1" hangingPunct="1">
              <a:lnSpc>
                <a:spcPct val="90000"/>
              </a:lnSpc>
            </a:pPr>
            <a:r>
              <a:rPr lang="nb-NO" altLang="en-US" sz="2800"/>
              <a:t>RR: random restart</a:t>
            </a:r>
          </a:p>
          <a:p>
            <a:pPr eaLnBrk="1" hangingPunct="1">
              <a:lnSpc>
                <a:spcPct val="90000"/>
              </a:lnSpc>
            </a:pPr>
            <a:r>
              <a:rPr lang="nb-NO" altLang="en-US" sz="2800"/>
              <a:t>RW: ILS with random walk as acceptance criterion</a:t>
            </a:r>
          </a:p>
          <a:p>
            <a:pPr eaLnBrk="1" hangingPunct="1">
              <a:lnSpc>
                <a:spcPct val="90000"/>
              </a:lnSpc>
            </a:pPr>
            <a:r>
              <a:rPr lang="nb-NO" altLang="en-US" sz="2800"/>
              <a:t>Better: ILS with First Improvement as acceptance criterion</a:t>
            </a:r>
            <a:endParaRPr lang="el-GR" altLang="en-US" sz="2800"/>
          </a:p>
        </p:txBody>
      </p:sp>
      <p:pic>
        <p:nvPicPr>
          <p:cNvPr id="3174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736" y="1052513"/>
            <a:ext cx="5259265" cy="499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1C1A-6A29-4E89-9020-B7BDD782F81D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84369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en-US"/>
              <a:t>ILS: The Local Search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altLang="en-US"/>
              <a:t>The Local Search used in the Iterated Local Search metaheuristic can be handled as a ”Black Box”</a:t>
            </a:r>
          </a:p>
          <a:p>
            <a:pPr lvl="1" eaLnBrk="1" hangingPunct="1">
              <a:lnSpc>
                <a:spcPct val="90000"/>
              </a:lnSpc>
            </a:pPr>
            <a:r>
              <a:rPr lang="nb-NO" altLang="en-US"/>
              <a:t>If we have any improvement method, we can use this as our Local Search and focus on the other parts of the ILS</a:t>
            </a:r>
          </a:p>
          <a:p>
            <a:pPr lvl="1" eaLnBrk="1" hangingPunct="1">
              <a:lnSpc>
                <a:spcPct val="90000"/>
              </a:lnSpc>
            </a:pPr>
            <a:r>
              <a:rPr lang="nb-NO" altLang="en-US"/>
              <a:t>Often though: a good Local Search gives a good ILS</a:t>
            </a:r>
          </a:p>
          <a:p>
            <a:pPr eaLnBrk="1" hangingPunct="1">
              <a:lnSpc>
                <a:spcPct val="90000"/>
              </a:lnSpc>
            </a:pPr>
            <a:r>
              <a:rPr lang="nb-NO" altLang="en-US"/>
              <a:t>Can use very complex improvement methods, even such as other metaheuristics (e.g., SA)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1C1A-6A29-4E89-9020-B7BDD782F81D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65272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-76200"/>
            <a:ext cx="8229600" cy="1143000"/>
          </a:xfrm>
        </p:spPr>
        <p:txBody>
          <a:bodyPr/>
          <a:lstStyle/>
          <a:p>
            <a:pPr eaLnBrk="1" hangingPunct="1"/>
            <a:r>
              <a:rPr lang="nb-NO" altLang="en-US" dirty="0"/>
              <a:t>Guidelines for ILS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96976"/>
            <a:ext cx="7772400" cy="482441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nb-NO" altLang="en-US" sz="2800"/>
              <a:t>The starting solution should to a large extent be irrelevant for longer runs</a:t>
            </a:r>
          </a:p>
          <a:p>
            <a:pPr eaLnBrk="1" hangingPunct="1"/>
            <a:r>
              <a:rPr lang="nb-NO" altLang="en-US" sz="2800"/>
              <a:t>The Local Search should be as effective and fast as possible</a:t>
            </a:r>
          </a:p>
          <a:p>
            <a:pPr eaLnBrk="1" hangingPunct="1"/>
            <a:r>
              <a:rPr lang="nb-NO" altLang="en-US" sz="2800"/>
              <a:t>The best choice of perturbation may depend strongly on the Local Search</a:t>
            </a:r>
          </a:p>
          <a:p>
            <a:pPr eaLnBrk="1" hangingPunct="1"/>
            <a:r>
              <a:rPr lang="nb-NO" altLang="en-US" sz="2800"/>
              <a:t>The best choice of acceptance criterion depends strongly on the perturbation and Local Search</a:t>
            </a:r>
          </a:p>
          <a:p>
            <a:pPr eaLnBrk="1" hangingPunct="1"/>
            <a:r>
              <a:rPr lang="nb-NO" altLang="en-US" sz="2800"/>
              <a:t>Particularly important: the interaction among perturbation strength and the acceptance criterion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1C1A-6A29-4E89-9020-B7BDD782F81D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54878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b-NO" altLang="en-US" sz="4000" dirty="0"/>
              <a:t>A Comment About ILS and Metaheuristics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412875"/>
            <a:ext cx="8991600" cy="467995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nb-NO" altLang="en-US" sz="2800" dirty="0"/>
              <a:t>After seeing Iterated Local Search, it is perhaps easier to understand what a metaheuristic is</a:t>
            </a:r>
          </a:p>
          <a:p>
            <a:pPr eaLnBrk="1" hangingPunct="1">
              <a:lnSpc>
                <a:spcPct val="90000"/>
              </a:lnSpc>
            </a:pPr>
            <a:r>
              <a:rPr lang="nb-NO" altLang="en-US" sz="2800" dirty="0"/>
              <a:t>ILS required that we have a Local Search algorithm to begin with</a:t>
            </a:r>
          </a:p>
          <a:p>
            <a:pPr lvl="1" eaLnBrk="1" hangingPunct="1">
              <a:lnSpc>
                <a:spcPct val="90000"/>
              </a:lnSpc>
            </a:pPr>
            <a:r>
              <a:rPr lang="nb-NO" altLang="en-US" sz="2400" dirty="0"/>
              <a:t>When a local optimum is reached, we perturb the solution in order to escape from the local optimum</a:t>
            </a:r>
          </a:p>
          <a:p>
            <a:pPr lvl="1" eaLnBrk="1" hangingPunct="1">
              <a:lnSpc>
                <a:spcPct val="90000"/>
              </a:lnSpc>
            </a:pPr>
            <a:r>
              <a:rPr lang="nb-NO" altLang="en-US" sz="2400" dirty="0"/>
              <a:t>We control the perturbation to get good behaviour: finding an improved local optimum</a:t>
            </a:r>
            <a:endParaRPr lang="tr-TR" altLang="en-US" sz="2400" dirty="0"/>
          </a:p>
          <a:p>
            <a:pPr lvl="1" eaLnBrk="1" hangingPunct="1">
              <a:lnSpc>
                <a:spcPct val="90000"/>
              </a:lnSpc>
            </a:pPr>
            <a:endParaRPr lang="nb-NO" altLang="en-US" sz="2400" dirty="0"/>
          </a:p>
          <a:p>
            <a:pPr eaLnBrk="1" hangingPunct="1">
              <a:lnSpc>
                <a:spcPct val="90000"/>
              </a:lnSpc>
            </a:pPr>
            <a:r>
              <a:rPr lang="nb-NO" altLang="en-US" sz="2800" dirty="0"/>
              <a:t>ILS ”controls” the Local Search, working as a ”meta”-heuristic (the Local Search is the underlying heuristic)</a:t>
            </a:r>
          </a:p>
          <a:p>
            <a:pPr lvl="1" eaLnBrk="1" hangingPunct="1">
              <a:lnSpc>
                <a:spcPct val="90000"/>
              </a:lnSpc>
            </a:pPr>
            <a:r>
              <a:rPr lang="nb-NO" altLang="en-US" sz="2400" dirty="0"/>
              <a:t>Meta- in the meaning ”more comprehensive”; ”transcending”</a:t>
            </a:r>
          </a:p>
          <a:p>
            <a:pPr eaLnBrk="1" hangingPunct="1">
              <a:lnSpc>
                <a:spcPct val="90000"/>
              </a:lnSpc>
            </a:pPr>
            <a:endParaRPr lang="nb-NO" alt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1C1A-6A29-4E89-9020-B7BDD782F81D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17005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951"/>
            <a:ext cx="8229600" cy="1143000"/>
          </a:xfrm>
        </p:spPr>
        <p:txBody>
          <a:bodyPr/>
          <a:lstStyle/>
          <a:p>
            <a:pPr eaLnBrk="1" hangingPunct="1"/>
            <a:r>
              <a:rPr lang="nb-NO" altLang="en-US" dirty="0"/>
              <a:t>Advantages of Local Search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12875"/>
            <a:ext cx="7772400" cy="467995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nb-NO" altLang="en-US" sz="2800"/>
              <a:t>For many problems, it is quite easy to design a local search (i.e., LS can be applied to almost any problem)</a:t>
            </a:r>
          </a:p>
          <a:p>
            <a:pPr eaLnBrk="1" hangingPunct="1"/>
            <a:r>
              <a:rPr lang="nb-NO" altLang="en-US" sz="2800"/>
              <a:t>The idea of improving a solution by making small changes is easy to understand</a:t>
            </a:r>
          </a:p>
          <a:p>
            <a:pPr eaLnBrk="1" hangingPunct="1"/>
            <a:r>
              <a:rPr lang="nb-NO" altLang="en-US" sz="2800"/>
              <a:t>The use of neigborhoods sometimes makes the optimal solution seem ”close”, e.g.:</a:t>
            </a:r>
          </a:p>
          <a:p>
            <a:pPr lvl="1" eaLnBrk="1" hangingPunct="1"/>
            <a:r>
              <a:rPr lang="nb-NO" altLang="en-US" sz="2400"/>
              <a:t>A knapsack has </a:t>
            </a:r>
            <a:r>
              <a:rPr lang="nb-NO" altLang="en-US" sz="2400" i="1"/>
              <a:t>n</a:t>
            </a:r>
            <a:r>
              <a:rPr lang="nb-NO" altLang="en-US" sz="2400"/>
              <a:t> items</a:t>
            </a:r>
          </a:p>
          <a:p>
            <a:pPr lvl="1" eaLnBrk="1" hangingPunct="1"/>
            <a:r>
              <a:rPr lang="nb-NO" altLang="en-US" sz="2400"/>
              <a:t>The search space has 2</a:t>
            </a:r>
            <a:r>
              <a:rPr lang="nb-NO" altLang="en-US" sz="2400" i="1" baseline="30000"/>
              <a:t>n</a:t>
            </a:r>
            <a:r>
              <a:rPr lang="nb-NO" altLang="en-US" sz="2400"/>
              <a:t> members</a:t>
            </a:r>
          </a:p>
          <a:p>
            <a:pPr lvl="1" eaLnBrk="1" hangingPunct="1"/>
            <a:r>
              <a:rPr lang="nb-NO" altLang="en-US" sz="2400"/>
              <a:t>From </a:t>
            </a:r>
            <a:r>
              <a:rPr lang="nb-NO" altLang="en-US" sz="2400" i="1"/>
              <a:t>any</a:t>
            </a:r>
            <a:r>
              <a:rPr lang="nb-NO" altLang="en-US" sz="2400"/>
              <a:t> solution, no more than </a:t>
            </a:r>
            <a:r>
              <a:rPr lang="nb-NO" altLang="en-US" sz="2400" i="1"/>
              <a:t>n</a:t>
            </a:r>
            <a:r>
              <a:rPr lang="nb-NO" altLang="en-US" sz="2400"/>
              <a:t> flips are required to reach an optimal solution!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1C1A-6A29-4E89-9020-B7BDD782F81D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05816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en-US"/>
              <a:t>Disadvantages of Local Search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nb-NO" altLang="en-US"/>
              <a:t>The search stops when no improvement can be found</a:t>
            </a:r>
          </a:p>
          <a:p>
            <a:pPr eaLnBrk="1" hangingPunct="1"/>
            <a:r>
              <a:rPr lang="nb-NO" altLang="en-US"/>
              <a:t>Restarting the search might help, but is often not very effective in itself</a:t>
            </a:r>
          </a:p>
          <a:p>
            <a:pPr eaLnBrk="1" hangingPunct="1"/>
            <a:r>
              <a:rPr lang="nb-NO" altLang="en-US"/>
              <a:t>Some neighborhoods can become very large (time consuming to examine all the neighbors)</a:t>
            </a:r>
          </a:p>
          <a:p>
            <a:pPr eaLnBrk="1" hangingPunct="1"/>
            <a:endParaRPr lang="nb-NO" altLang="en-US"/>
          </a:p>
          <a:p>
            <a:pPr eaLnBrk="1" hangingPunct="1"/>
            <a:endParaRPr lang="nb-NO" alt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1C1A-6A29-4E89-9020-B7BDD782F81D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33834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en-US"/>
              <a:t>Main Challenge in Local Search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7604" y="2014539"/>
            <a:ext cx="7413380" cy="24796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b-NO" altLang="en-US" sz="4400" dirty="0">
                <a:solidFill>
                  <a:srgbClr val="FF5050"/>
                </a:solidFill>
              </a:rPr>
              <a:t>How can we avoid the sear</a:t>
            </a:r>
            <a:r>
              <a:rPr lang="tr-TR" altLang="en-US" sz="4400" dirty="0">
                <a:solidFill>
                  <a:srgbClr val="FF5050"/>
                </a:solidFill>
              </a:rPr>
              <a:t>c</a:t>
            </a:r>
            <a:r>
              <a:rPr lang="nb-NO" altLang="en-US" sz="4400" dirty="0">
                <a:solidFill>
                  <a:srgbClr val="FF5050"/>
                </a:solidFill>
              </a:rPr>
              <a:t>h stopping in a local optimum?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1C1A-6A29-4E89-9020-B7BDD782F81D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80092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b-NO" altLang="en-US" dirty="0"/>
              <a:t>Metaheuristics and Local Search</a:t>
            </a:r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6574" y="1412875"/>
            <a:ext cx="7772400" cy="46799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altLang="en-US"/>
              <a:t>In Local Search, we iteratively improve a solution by making small changes until we cannot make further improvements</a:t>
            </a:r>
          </a:p>
          <a:p>
            <a:pPr eaLnBrk="1" hangingPunct="1">
              <a:lnSpc>
                <a:spcPct val="90000"/>
              </a:lnSpc>
            </a:pPr>
            <a:r>
              <a:rPr lang="nb-NO" altLang="en-US"/>
              <a:t>Metaheuristics can be used to guide a Local Search, and to help it to escape a local optimum</a:t>
            </a:r>
          </a:p>
          <a:p>
            <a:pPr eaLnBrk="1" hangingPunct="1">
              <a:lnSpc>
                <a:spcPct val="90000"/>
              </a:lnSpc>
            </a:pPr>
            <a:r>
              <a:rPr lang="nb-NO" altLang="en-US"/>
              <a:t>Several metaheuristics are based on Local Search, but the mechanisms to escape local optima vary widely</a:t>
            </a:r>
          </a:p>
          <a:p>
            <a:pPr lvl="1" eaLnBrk="1" hangingPunct="1">
              <a:lnSpc>
                <a:spcPct val="90000"/>
              </a:lnSpc>
            </a:pPr>
            <a:r>
              <a:rPr lang="nb-NO" altLang="en-US"/>
              <a:t>We will look at Simulated Annealing and Tabu Search, as well as mention some others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1C1A-6A29-4E89-9020-B7BDD782F81D}" type="slidenum">
              <a:rPr lang="en-US" smtClean="0"/>
              <a:t>79</a:t>
            </a:fld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17" y="5549161"/>
            <a:ext cx="7315200" cy="917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159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04088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Main common concepts for</a:t>
            </a:r>
            <a:br>
              <a:rPr lang="en-US" dirty="0"/>
            </a:br>
            <a:r>
              <a:rPr lang="en-US" dirty="0" err="1"/>
              <a:t>metaheuristics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9392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All iterative </a:t>
            </a:r>
            <a:r>
              <a:rPr lang="en-GB" dirty="0" err="1"/>
              <a:t>metaheuristics</a:t>
            </a:r>
            <a:r>
              <a:rPr lang="en-GB" dirty="0"/>
              <a:t> needs a </a:t>
            </a:r>
            <a:r>
              <a:rPr lang="en-GB" i="1" u="sng" dirty="0">
                <a:solidFill>
                  <a:srgbClr val="FF0000"/>
                </a:solidFill>
              </a:rPr>
              <a:t>representation</a:t>
            </a:r>
            <a:r>
              <a:rPr lang="en-GB" dirty="0"/>
              <a:t> of solutions</a:t>
            </a:r>
            <a:r>
              <a:rPr lang="tr-TR" dirty="0"/>
              <a:t> </a:t>
            </a:r>
            <a:r>
              <a:rPr lang="en-GB" dirty="0"/>
              <a:t>handled by the algorithm and a definition of the </a:t>
            </a:r>
            <a:r>
              <a:rPr lang="en-GB" i="1" u="sng" dirty="0">
                <a:solidFill>
                  <a:srgbClr val="FF0000"/>
                </a:solidFill>
              </a:rPr>
              <a:t>objective function</a:t>
            </a:r>
            <a:r>
              <a:rPr lang="en-GB" dirty="0"/>
              <a:t>.</a:t>
            </a:r>
            <a:endParaRPr lang="tr-TR" dirty="0"/>
          </a:p>
          <a:p>
            <a:endParaRPr lang="tr-TR" dirty="0"/>
          </a:p>
          <a:p>
            <a:pPr marL="0" indent="0">
              <a:buNone/>
            </a:pPr>
            <a:r>
              <a:rPr lang="en-US" i="1" u="sng" dirty="0">
                <a:solidFill>
                  <a:srgbClr val="FF0000"/>
                </a:solidFill>
              </a:rPr>
              <a:t>Representation</a:t>
            </a:r>
            <a:endParaRPr lang="tr-TR" i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dirty="0"/>
              <a:t>The representation must have the following characteristics:</a:t>
            </a:r>
          </a:p>
          <a:p>
            <a:r>
              <a:rPr lang="en-GB" dirty="0"/>
              <a:t> </a:t>
            </a:r>
            <a:r>
              <a:rPr lang="en-GB" b="1" dirty="0"/>
              <a:t>Completeness: </a:t>
            </a:r>
            <a:r>
              <a:rPr lang="en-GB" dirty="0"/>
              <a:t>All solutions of the problem must be</a:t>
            </a:r>
            <a:r>
              <a:rPr lang="tr-TR" dirty="0"/>
              <a:t> </a:t>
            </a:r>
            <a:r>
              <a:rPr lang="en-US" dirty="0"/>
              <a:t>represented.</a:t>
            </a:r>
          </a:p>
          <a:p>
            <a:r>
              <a:rPr lang="en-GB" dirty="0"/>
              <a:t> </a:t>
            </a:r>
            <a:r>
              <a:rPr lang="en-GB" b="1" dirty="0" err="1"/>
              <a:t>Connexity</a:t>
            </a:r>
            <a:r>
              <a:rPr lang="en-GB" b="1" dirty="0"/>
              <a:t>: </a:t>
            </a:r>
            <a:r>
              <a:rPr lang="en-GB" dirty="0"/>
              <a:t>A search path must exist between any two </a:t>
            </a:r>
            <a:r>
              <a:rPr lang="tr-TR" dirty="0"/>
              <a:t>s</a:t>
            </a:r>
            <a:r>
              <a:rPr lang="en-GB" dirty="0" err="1"/>
              <a:t>olutions</a:t>
            </a:r>
            <a:r>
              <a:rPr lang="en-GB" dirty="0"/>
              <a:t>.</a:t>
            </a:r>
          </a:p>
          <a:p>
            <a:r>
              <a:rPr lang="en-GB" dirty="0"/>
              <a:t> </a:t>
            </a:r>
            <a:r>
              <a:rPr lang="en-GB" b="1" dirty="0"/>
              <a:t>Efficiency: </a:t>
            </a:r>
            <a:r>
              <a:rPr lang="en-GB" dirty="0"/>
              <a:t>The representation must be easy to manipulate by</a:t>
            </a:r>
            <a:r>
              <a:rPr lang="tr-TR" dirty="0"/>
              <a:t> </a:t>
            </a:r>
            <a:r>
              <a:rPr lang="en-US" dirty="0"/>
              <a:t>the algorithm.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1C1A-6A29-4E89-9020-B7BDD782F81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1071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r>
              <a:rPr lang="tr-TR" dirty="0"/>
              <a:t>Next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38912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Variable </a:t>
            </a:r>
            <a:r>
              <a:rPr lang="en-US" dirty="0" err="1"/>
              <a:t>neighbourhoods</a:t>
            </a:r>
            <a:endParaRPr lang="en-US" dirty="0"/>
          </a:p>
          <a:p>
            <a:pPr lvl="1"/>
            <a:r>
              <a:rPr lang="en-US" dirty="0"/>
              <a:t>Variable </a:t>
            </a:r>
            <a:r>
              <a:rPr lang="en-US" dirty="0" err="1"/>
              <a:t>neighbourhood</a:t>
            </a:r>
            <a:r>
              <a:rPr lang="en-US" dirty="0"/>
              <a:t> decent</a:t>
            </a:r>
          </a:p>
          <a:p>
            <a:pPr lvl="1"/>
            <a:r>
              <a:rPr lang="en-US" dirty="0"/>
              <a:t>Variable </a:t>
            </a:r>
            <a:r>
              <a:rPr lang="en-US" dirty="0" err="1"/>
              <a:t>neighbourhood</a:t>
            </a:r>
            <a:r>
              <a:rPr lang="en-US" dirty="0"/>
              <a:t> search</a:t>
            </a:r>
            <a:endParaRPr lang="tr-TR" dirty="0"/>
          </a:p>
          <a:p>
            <a:pPr lvl="1"/>
            <a:endParaRPr lang="en-US" dirty="0"/>
          </a:p>
          <a:p>
            <a:r>
              <a:rPr lang="en-US" dirty="0"/>
              <a:t>Guided local search</a:t>
            </a:r>
            <a:endParaRPr lang="tr-TR" dirty="0"/>
          </a:p>
          <a:p>
            <a:endParaRPr lang="en-US" dirty="0"/>
          </a:p>
          <a:p>
            <a:r>
              <a:rPr lang="en-US" dirty="0"/>
              <a:t>GRASP</a:t>
            </a:r>
            <a:endParaRPr lang="tr-TR" dirty="0"/>
          </a:p>
          <a:p>
            <a:endParaRPr lang="en-US" dirty="0"/>
          </a:p>
          <a:p>
            <a:r>
              <a:rPr lang="en-US" dirty="0"/>
              <a:t>Large </a:t>
            </a:r>
            <a:r>
              <a:rPr lang="en-US" dirty="0" err="1"/>
              <a:t>neighbourhood</a:t>
            </a:r>
            <a:r>
              <a:rPr lang="en-US" dirty="0"/>
              <a:t> search</a:t>
            </a:r>
            <a:endParaRPr lang="tr-TR" dirty="0"/>
          </a:p>
          <a:p>
            <a:endParaRPr lang="tr-TR" dirty="0"/>
          </a:p>
          <a:p>
            <a:r>
              <a:rPr lang="tr-TR" dirty="0"/>
              <a:t>Tabu Serach</a:t>
            </a:r>
          </a:p>
          <a:p>
            <a:endParaRPr lang="tr-TR" dirty="0"/>
          </a:p>
          <a:p>
            <a:r>
              <a:rPr lang="en-US" dirty="0"/>
              <a:t>Simulated annealing algorithm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1C1A-6A29-4E89-9020-B7BDD782F81D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607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Some common representations of classical problems are:</a:t>
            </a:r>
          </a:p>
          <a:p>
            <a:r>
              <a:rPr lang="en-GB" dirty="0"/>
              <a:t> </a:t>
            </a:r>
            <a:r>
              <a:rPr lang="en-GB" b="1" dirty="0"/>
              <a:t>Binary encoding: </a:t>
            </a:r>
            <a:r>
              <a:rPr lang="en-GB" dirty="0"/>
              <a:t>1001001101111, Knapsack problems</a:t>
            </a:r>
          </a:p>
          <a:p>
            <a:r>
              <a:rPr lang="en-GB" dirty="0"/>
              <a:t> </a:t>
            </a:r>
            <a:r>
              <a:rPr lang="en-GB" b="1" dirty="0"/>
              <a:t>Vector of discrete values: </a:t>
            </a:r>
            <a:r>
              <a:rPr lang="en-GB" dirty="0"/>
              <a:t>(3</a:t>
            </a:r>
            <a:r>
              <a:rPr lang="en-GB" i="1" dirty="0"/>
              <a:t>, </a:t>
            </a:r>
            <a:r>
              <a:rPr lang="en-GB" dirty="0"/>
              <a:t>5</a:t>
            </a:r>
            <a:r>
              <a:rPr lang="en-GB" i="1" dirty="0"/>
              <a:t>, </a:t>
            </a:r>
            <a:r>
              <a:rPr lang="en-GB" dirty="0"/>
              <a:t>1</a:t>
            </a:r>
            <a:r>
              <a:rPr lang="en-GB" i="1" dirty="0"/>
              <a:t>, </a:t>
            </a:r>
            <a:r>
              <a:rPr lang="en-GB" dirty="0"/>
              <a:t>7</a:t>
            </a:r>
            <a:r>
              <a:rPr lang="en-GB" i="1" dirty="0"/>
              <a:t>, </a:t>
            </a:r>
            <a:r>
              <a:rPr lang="en-GB" dirty="0"/>
              <a:t>3), Assignment problems</a:t>
            </a:r>
          </a:p>
          <a:p>
            <a:r>
              <a:rPr lang="en-GB" dirty="0"/>
              <a:t> </a:t>
            </a:r>
            <a:r>
              <a:rPr lang="en-GB" b="1" dirty="0"/>
              <a:t>Vector of real values: </a:t>
            </a:r>
            <a:r>
              <a:rPr lang="en-GB" dirty="0"/>
              <a:t>(2</a:t>
            </a:r>
            <a:r>
              <a:rPr lang="en-GB" i="1" dirty="0"/>
              <a:t>.</a:t>
            </a:r>
            <a:r>
              <a:rPr lang="en-GB" dirty="0"/>
              <a:t>5</a:t>
            </a:r>
            <a:r>
              <a:rPr lang="en-GB" i="1" dirty="0"/>
              <a:t>, </a:t>
            </a:r>
            <a:r>
              <a:rPr lang="en-GB" dirty="0"/>
              <a:t>4</a:t>
            </a:r>
            <a:r>
              <a:rPr lang="en-GB" i="1" dirty="0"/>
              <a:t>.</a:t>
            </a:r>
            <a:r>
              <a:rPr lang="en-GB" dirty="0"/>
              <a:t>5</a:t>
            </a:r>
            <a:r>
              <a:rPr lang="en-GB" i="1" dirty="0"/>
              <a:t>, </a:t>
            </a:r>
            <a:r>
              <a:rPr lang="en-GB" dirty="0"/>
              <a:t>1</a:t>
            </a:r>
            <a:r>
              <a:rPr lang="en-GB" i="1" dirty="0"/>
              <a:t>.</a:t>
            </a:r>
            <a:r>
              <a:rPr lang="en-GB" dirty="0"/>
              <a:t>0</a:t>
            </a:r>
            <a:r>
              <a:rPr lang="en-GB" i="1" dirty="0"/>
              <a:t>, </a:t>
            </a:r>
            <a:r>
              <a:rPr lang="en-GB" dirty="0"/>
              <a:t>1</a:t>
            </a:r>
            <a:r>
              <a:rPr lang="en-GB" i="1" dirty="0"/>
              <a:t>.</a:t>
            </a:r>
            <a:r>
              <a:rPr lang="en-GB" dirty="0"/>
              <a:t>7</a:t>
            </a:r>
            <a:r>
              <a:rPr lang="en-GB" i="1" dirty="0"/>
              <a:t>, </a:t>
            </a:r>
            <a:r>
              <a:rPr lang="en-GB" dirty="0"/>
              <a:t>3</a:t>
            </a:r>
            <a:r>
              <a:rPr lang="en-GB" i="1" dirty="0"/>
              <a:t>.</a:t>
            </a:r>
            <a:r>
              <a:rPr lang="en-GB" dirty="0"/>
              <a:t>3), Cont. opt.</a:t>
            </a:r>
          </a:p>
          <a:p>
            <a:r>
              <a:rPr lang="en-US" dirty="0"/>
              <a:t> </a:t>
            </a:r>
            <a:r>
              <a:rPr lang="en-US" b="1" dirty="0"/>
              <a:t>Permutation: </a:t>
            </a:r>
            <a:r>
              <a:rPr lang="en-US" dirty="0"/>
              <a:t>A–D–B–C–G–F–I–H–E, TSP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1C1A-6A29-4E89-9020-B7BDD782F81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557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D252A50587B745B4FA9F9AA3713483" ma:contentTypeVersion="" ma:contentTypeDescription="Create a new document." ma:contentTypeScope="" ma:versionID="e363c19d2e72fd5ff8f96978e4abffc8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3aad9280c7bc17f35f657eabd183f1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C03EED1-0E00-49B3-A383-E9CC374B5B5B}"/>
</file>

<file path=customXml/itemProps2.xml><?xml version="1.0" encoding="utf-8"?>
<ds:datastoreItem xmlns:ds="http://schemas.openxmlformats.org/officeDocument/2006/customXml" ds:itemID="{6BE783D6-8967-4EA4-9B8C-9D91EA07F42D}"/>
</file>

<file path=customXml/itemProps3.xml><?xml version="1.0" encoding="utf-8"?>
<ds:datastoreItem xmlns:ds="http://schemas.openxmlformats.org/officeDocument/2006/customXml" ds:itemID="{7E317F41-5A16-42C3-B80F-655D5BB4027A}"/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4705</TotalTime>
  <Words>2901</Words>
  <Application>Microsoft Office PowerPoint</Application>
  <PresentationFormat>On-screen Show (4:3)</PresentationFormat>
  <Paragraphs>586</Paragraphs>
  <Slides>80</Slides>
  <Notes>39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9" baseType="lpstr">
      <vt:lpstr>Arial</vt:lpstr>
      <vt:lpstr>Arial Rounded MT Bold</vt:lpstr>
      <vt:lpstr>Calibri</vt:lpstr>
      <vt:lpstr>Constantia</vt:lpstr>
      <vt:lpstr>Script MT Bold</vt:lpstr>
      <vt:lpstr>Times New Roman</vt:lpstr>
      <vt:lpstr>Wingdings 2</vt:lpstr>
      <vt:lpstr>Flow</vt:lpstr>
      <vt:lpstr>Equation</vt:lpstr>
      <vt:lpstr>Lecture III</vt:lpstr>
      <vt:lpstr>PowerPoint Presentation</vt:lpstr>
      <vt:lpstr>Metaheuristics</vt:lpstr>
      <vt:lpstr>PowerPoint Presentation</vt:lpstr>
      <vt:lpstr>PowerPoint Presentation</vt:lpstr>
      <vt:lpstr>PowerPoint Presentation</vt:lpstr>
      <vt:lpstr>Types of metaheuristics</vt:lpstr>
      <vt:lpstr>Main common concepts for metaheuristics</vt:lpstr>
      <vt:lpstr>PowerPoint Presentation</vt:lpstr>
      <vt:lpstr>Single-Solution Based Metaheuristics(S-metaheuristics / Trajectory)</vt:lpstr>
      <vt:lpstr>Definition: Neighborhood</vt:lpstr>
      <vt:lpstr>Neighborhood Operator</vt:lpstr>
      <vt:lpstr>Terminology: Optima (1)</vt:lpstr>
      <vt:lpstr>Terminology: Optima (2)</vt:lpstr>
      <vt:lpstr>Neighborhood examples:</vt:lpstr>
      <vt:lpstr>PowerPoint Presentation</vt:lpstr>
      <vt:lpstr>PowerPoint Presentation</vt:lpstr>
      <vt:lpstr>PowerPoint Presentation</vt:lpstr>
      <vt:lpstr>Some other operators:</vt:lpstr>
      <vt:lpstr>Local Search / Neighborhood Search (1)</vt:lpstr>
      <vt:lpstr>Local Search / Neighborhood Search (2)</vt:lpstr>
      <vt:lpstr>Local Search / Neighborhood Search (3)</vt:lpstr>
      <vt:lpstr>Local Search / Neighborhood Search (4)</vt:lpstr>
      <vt:lpstr>PowerPoint Presentation</vt:lpstr>
      <vt:lpstr>PowerPoint Presentation</vt:lpstr>
      <vt:lpstr>Selection of the Neighbor</vt:lpstr>
      <vt:lpstr>PowerPoint Presentation</vt:lpstr>
      <vt:lpstr>PowerPoint Presentation</vt:lpstr>
      <vt:lpstr>Selection strategies of improving neighbors</vt:lpstr>
      <vt:lpstr>Observations</vt:lpstr>
      <vt:lpstr>Local Search: Traversal of the Neighborhood Graph</vt:lpstr>
      <vt:lpstr>Local and Global Optima</vt:lpstr>
      <vt:lpstr>Example: The Knapsack Problem</vt:lpstr>
      <vt:lpstr>Example (cont.)</vt:lpstr>
      <vt:lpstr>Search Space</vt:lpstr>
      <vt:lpstr>Feasible/Infeasible Space</vt:lpstr>
      <vt:lpstr>Add - Neighborhood</vt:lpstr>
      <vt:lpstr>Flip Neighborhood</vt:lpstr>
      <vt:lpstr>Local Search Methods:</vt:lpstr>
      <vt:lpstr>Iterated Local Search (1)</vt:lpstr>
      <vt:lpstr>Iterated Local Search (2)</vt:lpstr>
      <vt:lpstr>Iterated Local Search (3)</vt:lpstr>
      <vt:lpstr>PowerPoint Presentation</vt:lpstr>
      <vt:lpstr>Pictorial Illustration of ILS</vt:lpstr>
      <vt:lpstr>Principle of Iterated Local Search</vt:lpstr>
      <vt:lpstr>A Basic Iterated Local Search</vt:lpstr>
      <vt:lpstr>ILS Example: TSP (1)</vt:lpstr>
      <vt:lpstr>ILS Example: TSP (2)</vt:lpstr>
      <vt:lpstr>PowerPoint Presentation</vt:lpstr>
      <vt:lpstr>2-opt Exchange</vt:lpstr>
      <vt:lpstr>2-opt Exchange</vt:lpstr>
      <vt:lpstr>2-opt Exchange </vt:lpstr>
      <vt:lpstr>2-opt Exchange </vt:lpstr>
      <vt:lpstr>2-opt Exchange </vt:lpstr>
      <vt:lpstr>2-opt Exchange </vt:lpstr>
      <vt:lpstr>PowerPoint Presentation</vt:lpstr>
      <vt:lpstr>3-opt exchange</vt:lpstr>
      <vt:lpstr>3-opt exchange</vt:lpstr>
      <vt:lpstr>3-opt exchange</vt:lpstr>
      <vt:lpstr>3-opt exchange</vt:lpstr>
      <vt:lpstr>3-opt exchange</vt:lpstr>
      <vt:lpstr>3-opt exchange</vt:lpstr>
      <vt:lpstr>3-opt exchange</vt:lpstr>
      <vt:lpstr>3-opt exchange</vt:lpstr>
      <vt:lpstr>3-opt exchange</vt:lpstr>
      <vt:lpstr>3-opt exchange</vt:lpstr>
      <vt:lpstr>3-opt exchange</vt:lpstr>
      <vt:lpstr>3-opt exchange</vt:lpstr>
      <vt:lpstr>ILS Example: TSP (3)</vt:lpstr>
      <vt:lpstr>About Perturbations</vt:lpstr>
      <vt:lpstr>About the Acceptance Criterion</vt:lpstr>
      <vt:lpstr>ILS Example: TSP (4)</vt:lpstr>
      <vt:lpstr>ILS: The Local Search</vt:lpstr>
      <vt:lpstr>Guidelines for ILS</vt:lpstr>
      <vt:lpstr>A Comment About ILS and Metaheuristics</vt:lpstr>
      <vt:lpstr>Advantages of Local Search</vt:lpstr>
      <vt:lpstr>Disadvantages of Local Search</vt:lpstr>
      <vt:lpstr>Main Challenge in Local Search</vt:lpstr>
      <vt:lpstr>Metaheuristics and Local Search</vt:lpstr>
      <vt:lpstr>Next Lecture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III</dc:title>
  <dc:creator>PC</dc:creator>
  <cp:lastModifiedBy>Ahmet UNVEREN</cp:lastModifiedBy>
  <cp:revision>45</cp:revision>
  <dcterms:created xsi:type="dcterms:W3CDTF">2015-10-04T11:37:57Z</dcterms:created>
  <dcterms:modified xsi:type="dcterms:W3CDTF">2025-03-05T11:04:47Z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0x01010021D252A50587B745B4FA9F9AA3713483</vt:lpwstr>
  </property>
</Properties>
</file>