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35.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4.xml" ContentType="application/vnd.openxmlformats-officedocument.presentationml.notesSlide+xml"/>
  <Override PartName="/ppt/notesSlides/notesSlide30.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1"/>
  </p:notesMasterIdLst>
  <p:sldIdLst>
    <p:sldId id="256" r:id="rId2"/>
    <p:sldId id="257" r:id="rId3"/>
    <p:sldId id="263" r:id="rId4"/>
    <p:sldId id="258" r:id="rId5"/>
    <p:sldId id="264" r:id="rId6"/>
    <p:sldId id="265" r:id="rId7"/>
    <p:sldId id="266" r:id="rId8"/>
    <p:sldId id="267" r:id="rId9"/>
    <p:sldId id="268" r:id="rId10"/>
    <p:sldId id="269" r:id="rId11"/>
    <p:sldId id="304" r:id="rId12"/>
    <p:sldId id="270" r:id="rId13"/>
    <p:sldId id="271" r:id="rId14"/>
    <p:sldId id="272" r:id="rId15"/>
    <p:sldId id="273" r:id="rId16"/>
    <p:sldId id="260" r:id="rId17"/>
    <p:sldId id="274" r:id="rId18"/>
    <p:sldId id="275" r:id="rId19"/>
    <p:sldId id="276" r:id="rId20"/>
    <p:sldId id="277" r:id="rId21"/>
    <p:sldId id="278" r:id="rId22"/>
    <p:sldId id="279" r:id="rId23"/>
    <p:sldId id="280" r:id="rId24"/>
    <p:sldId id="290" r:id="rId25"/>
    <p:sldId id="281" r:id="rId26"/>
    <p:sldId id="282" r:id="rId27"/>
    <p:sldId id="283" r:id="rId28"/>
    <p:sldId id="284" r:id="rId29"/>
    <p:sldId id="285" r:id="rId30"/>
    <p:sldId id="286" r:id="rId31"/>
    <p:sldId id="287" r:id="rId32"/>
    <p:sldId id="288" r:id="rId33"/>
    <p:sldId id="289" r:id="rId34"/>
    <p:sldId id="261" r:id="rId35"/>
    <p:sldId id="291" r:id="rId36"/>
    <p:sldId id="292" r:id="rId37"/>
    <p:sldId id="293" r:id="rId38"/>
    <p:sldId id="324" r:id="rId39"/>
    <p:sldId id="294" r:id="rId40"/>
    <p:sldId id="325" r:id="rId41"/>
    <p:sldId id="326" r:id="rId42"/>
    <p:sldId id="295" r:id="rId43"/>
    <p:sldId id="296" r:id="rId44"/>
    <p:sldId id="297" r:id="rId45"/>
    <p:sldId id="299" r:id="rId46"/>
    <p:sldId id="327" r:id="rId47"/>
    <p:sldId id="328" r:id="rId48"/>
    <p:sldId id="329" r:id="rId49"/>
    <p:sldId id="301" r:id="rId50"/>
    <p:sldId id="302"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78"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ustomXml" Target="../customXml/item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F5E78-E6AC-4002-B80C-3D9656790D73}" type="datetimeFigureOut">
              <a:rPr lang="en-US" smtClean="0"/>
              <a:t>3/5/2025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BCB5C3-5222-4B91-8822-72AE1DF57C64}" type="slidenum">
              <a:rPr lang="en-US" smtClean="0"/>
              <a:t>‹#›</a:t>
            </a:fld>
            <a:endParaRPr lang="en-US"/>
          </a:p>
        </p:txBody>
      </p:sp>
    </p:spTree>
    <p:extLst>
      <p:ext uri="{BB962C8B-B14F-4D97-AF65-F5344CB8AC3E}">
        <p14:creationId xmlns:p14="http://schemas.microsoft.com/office/powerpoint/2010/main" val="3552208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Plassholder for lysbilde 1"/>
          <p:cNvSpPr>
            <a:spLocks noGrp="1" noRot="1" noChangeAspect="1" noTextEdit="1"/>
          </p:cNvSpPr>
          <p:nvPr>
            <p:ph type="sldImg"/>
          </p:nvPr>
        </p:nvSpPr>
        <p:spPr>
          <a:ln/>
        </p:spPr>
      </p:sp>
      <p:sp>
        <p:nvSpPr>
          <p:cNvPr id="4505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506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F65C6E70-CE8E-4258-AC9A-FA574B8C5297}" type="slidenum">
              <a:rPr lang="en-GB" altLang="en-US" sz="1200" smtClean="0"/>
              <a:pPr/>
              <a:t>5</a:t>
            </a:fld>
            <a:endParaRPr lang="en-GB"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Plassholder for lysbilde 1"/>
          <p:cNvSpPr>
            <a:spLocks noGrp="1" noRot="1" noChangeAspect="1" noTextEdit="1"/>
          </p:cNvSpPr>
          <p:nvPr>
            <p:ph type="sldImg"/>
          </p:nvPr>
        </p:nvSpPr>
        <p:spPr>
          <a:ln/>
        </p:spPr>
      </p:sp>
      <p:sp>
        <p:nvSpPr>
          <p:cNvPr id="5427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427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43751C0E-5666-40C6-9B5C-A5E1A9835292}" type="slidenum">
              <a:rPr lang="en-GB" altLang="en-US" sz="1200" smtClean="0"/>
              <a:pPr/>
              <a:t>15</a:t>
            </a:fld>
            <a:endParaRPr lang="en-GB"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Plassholder for lysbilde 1"/>
          <p:cNvSpPr>
            <a:spLocks noGrp="1" noRot="1" noChangeAspect="1" noTextEdit="1"/>
          </p:cNvSpPr>
          <p:nvPr>
            <p:ph type="sldImg"/>
          </p:nvPr>
        </p:nvSpPr>
        <p:spPr>
          <a:ln/>
        </p:spPr>
      </p:sp>
      <p:sp>
        <p:nvSpPr>
          <p:cNvPr id="5529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530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5C090382-9384-4EDD-9EBC-FDC429AF8822}" type="slidenum">
              <a:rPr lang="en-GB" altLang="en-US" sz="1200" smtClean="0"/>
              <a:pPr/>
              <a:t>17</a:t>
            </a:fld>
            <a:endParaRPr lang="en-GB"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Plassholder for lysbilde 1"/>
          <p:cNvSpPr>
            <a:spLocks noGrp="1" noRot="1" noChangeAspect="1" noTextEdit="1"/>
          </p:cNvSpPr>
          <p:nvPr>
            <p:ph type="sldImg"/>
          </p:nvPr>
        </p:nvSpPr>
        <p:spPr>
          <a:ln/>
        </p:spPr>
      </p:sp>
      <p:sp>
        <p:nvSpPr>
          <p:cNvPr id="5632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632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680A0104-3D16-476F-A987-8BAA8B3A31FA}" type="slidenum">
              <a:rPr lang="en-GB" altLang="en-US" sz="1200" smtClean="0"/>
              <a:pPr/>
              <a:t>18</a:t>
            </a:fld>
            <a:endParaRPr lang="en-GB"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Plassholder for lysbilde 1"/>
          <p:cNvSpPr>
            <a:spLocks noGrp="1" noRot="1" noChangeAspect="1" noTextEdit="1"/>
          </p:cNvSpPr>
          <p:nvPr>
            <p:ph type="sldImg"/>
          </p:nvPr>
        </p:nvSpPr>
        <p:spPr>
          <a:ln/>
        </p:spPr>
      </p:sp>
      <p:sp>
        <p:nvSpPr>
          <p:cNvPr id="5734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734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E6798786-B5A4-408F-A847-AC41830BBE8A}" type="slidenum">
              <a:rPr lang="en-GB" altLang="en-US" sz="1200" smtClean="0"/>
              <a:pPr/>
              <a:t>19</a:t>
            </a:fld>
            <a:endParaRPr lang="en-GB"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ssholder for lysbilde 1"/>
          <p:cNvSpPr>
            <a:spLocks noGrp="1" noRot="1" noChangeAspect="1" noTextEdit="1"/>
          </p:cNvSpPr>
          <p:nvPr>
            <p:ph type="sldImg"/>
          </p:nvPr>
        </p:nvSpPr>
        <p:spPr>
          <a:ln/>
        </p:spPr>
      </p:sp>
      <p:sp>
        <p:nvSpPr>
          <p:cNvPr id="5837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837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2D1A83AD-5B28-42C4-9E7B-28C6B719B4D6}" type="slidenum">
              <a:rPr lang="en-GB" altLang="en-US" sz="1200" smtClean="0"/>
              <a:pPr/>
              <a:t>20</a:t>
            </a:fld>
            <a:endParaRPr lang="en-GB"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lysbilde 1"/>
          <p:cNvSpPr>
            <a:spLocks noGrp="1" noRot="1" noChangeAspect="1" noTextEdit="1"/>
          </p:cNvSpPr>
          <p:nvPr>
            <p:ph type="sldImg"/>
          </p:nvPr>
        </p:nvSpPr>
        <p:spPr>
          <a:ln/>
        </p:spPr>
      </p:sp>
      <p:sp>
        <p:nvSpPr>
          <p:cNvPr id="5939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939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AF2BA191-2CBD-45F7-A7F3-25C65F1F4619}" type="slidenum">
              <a:rPr lang="en-GB" altLang="en-US" sz="1200" smtClean="0"/>
              <a:pPr/>
              <a:t>21</a:t>
            </a:fld>
            <a:endParaRPr lang="en-GB"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Plassholder for lysbilde 1"/>
          <p:cNvSpPr>
            <a:spLocks noGrp="1" noRot="1" noChangeAspect="1" noTextEdit="1"/>
          </p:cNvSpPr>
          <p:nvPr>
            <p:ph type="sldImg"/>
          </p:nvPr>
        </p:nvSpPr>
        <p:spPr>
          <a:ln/>
        </p:spPr>
      </p:sp>
      <p:sp>
        <p:nvSpPr>
          <p:cNvPr id="6041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042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4CD0A666-55CC-442E-8F1A-53A8B23FE772}" type="slidenum">
              <a:rPr lang="en-GB" altLang="en-US" sz="1200" smtClean="0"/>
              <a:pPr/>
              <a:t>22</a:t>
            </a:fld>
            <a:endParaRPr lang="en-GB"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Plassholder for lysbilde 1"/>
          <p:cNvSpPr>
            <a:spLocks noGrp="1" noRot="1" noChangeAspect="1" noTextEdit="1"/>
          </p:cNvSpPr>
          <p:nvPr>
            <p:ph type="sldImg"/>
          </p:nvPr>
        </p:nvSpPr>
        <p:spPr>
          <a:ln/>
        </p:spPr>
      </p:sp>
      <p:sp>
        <p:nvSpPr>
          <p:cNvPr id="6144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144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BDF84A0-44BF-42BA-AB67-02C279572616}" type="slidenum">
              <a:rPr lang="en-GB" altLang="en-US" sz="1200" smtClean="0"/>
              <a:pPr/>
              <a:t>23</a:t>
            </a:fld>
            <a:endParaRPr lang="en-GB"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Plassholder for lysbilde 1"/>
          <p:cNvSpPr>
            <a:spLocks noGrp="1" noRot="1" noChangeAspect="1" noTextEdit="1"/>
          </p:cNvSpPr>
          <p:nvPr>
            <p:ph type="sldImg"/>
          </p:nvPr>
        </p:nvSpPr>
        <p:spPr>
          <a:ln/>
        </p:spPr>
      </p:sp>
      <p:sp>
        <p:nvSpPr>
          <p:cNvPr id="6246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dirty="0"/>
          </a:p>
        </p:txBody>
      </p:sp>
      <p:sp>
        <p:nvSpPr>
          <p:cNvPr id="6246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BC0B99C5-761E-45CE-BEE4-8A489DF63B60}" type="slidenum">
              <a:rPr lang="en-GB" altLang="en-US" sz="1200" smtClean="0"/>
              <a:pPr/>
              <a:t>25</a:t>
            </a:fld>
            <a:endParaRPr lang="en-GB"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Plassholder for lysbilde 1"/>
          <p:cNvSpPr>
            <a:spLocks noGrp="1" noRot="1" noChangeAspect="1" noTextEdit="1"/>
          </p:cNvSpPr>
          <p:nvPr>
            <p:ph type="sldImg"/>
          </p:nvPr>
        </p:nvSpPr>
        <p:spPr>
          <a:ln/>
        </p:spPr>
      </p:sp>
      <p:sp>
        <p:nvSpPr>
          <p:cNvPr id="6349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349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5F2E0653-D5AE-4F04-BC9C-976AA6B57A01}" type="slidenum">
              <a:rPr lang="en-GB" altLang="en-US" sz="1200" smtClean="0"/>
              <a:pPr/>
              <a:t>26</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ssholder for lysbilde 1"/>
          <p:cNvSpPr>
            <a:spLocks noGrp="1" noRot="1" noChangeAspect="1" noTextEdit="1"/>
          </p:cNvSpPr>
          <p:nvPr>
            <p:ph type="sldImg"/>
          </p:nvPr>
        </p:nvSpPr>
        <p:spPr>
          <a:ln/>
        </p:spPr>
      </p:sp>
      <p:sp>
        <p:nvSpPr>
          <p:cNvPr id="4608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608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68AEE0DC-80E1-4673-83C6-8C9F22E19A9B}" type="slidenum">
              <a:rPr lang="en-GB" altLang="en-US" sz="1200" smtClean="0"/>
              <a:pPr/>
              <a:t>6</a:t>
            </a:fld>
            <a:endParaRPr lang="en-GB"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Plassholder for lysbilde 1"/>
          <p:cNvSpPr>
            <a:spLocks noGrp="1" noRot="1" noChangeAspect="1" noTextEdit="1"/>
          </p:cNvSpPr>
          <p:nvPr>
            <p:ph type="sldImg"/>
          </p:nvPr>
        </p:nvSpPr>
        <p:spPr>
          <a:ln/>
        </p:spPr>
      </p:sp>
      <p:sp>
        <p:nvSpPr>
          <p:cNvPr id="6451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451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93EB901-1782-48BA-88C9-189273B7EC79}" type="slidenum">
              <a:rPr lang="en-GB" altLang="en-US" sz="1200" smtClean="0"/>
              <a:pPr/>
              <a:t>27</a:t>
            </a:fld>
            <a:endParaRPr lang="en-GB"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ssholder for lysbilde 1"/>
          <p:cNvSpPr>
            <a:spLocks noGrp="1" noRot="1" noChangeAspect="1" noTextEdit="1"/>
          </p:cNvSpPr>
          <p:nvPr>
            <p:ph type="sldImg"/>
          </p:nvPr>
        </p:nvSpPr>
        <p:spPr>
          <a:ln/>
        </p:spPr>
      </p:sp>
      <p:sp>
        <p:nvSpPr>
          <p:cNvPr id="6553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554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710EA731-F8E0-49B5-BB09-6467795E9577}" type="slidenum">
              <a:rPr lang="en-GB" altLang="en-US" sz="1200" smtClean="0"/>
              <a:pPr/>
              <a:t>28</a:t>
            </a:fld>
            <a:endParaRPr lang="en-GB"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Plassholder for lysbilde 1"/>
          <p:cNvSpPr>
            <a:spLocks noGrp="1" noRot="1" noChangeAspect="1" noTextEdit="1"/>
          </p:cNvSpPr>
          <p:nvPr>
            <p:ph type="sldImg"/>
          </p:nvPr>
        </p:nvSpPr>
        <p:spPr>
          <a:ln/>
        </p:spPr>
      </p:sp>
      <p:sp>
        <p:nvSpPr>
          <p:cNvPr id="6656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656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36765FC0-2574-4C06-AC05-E6794519F37C}" type="slidenum">
              <a:rPr lang="en-GB" altLang="en-US" sz="1200" smtClean="0"/>
              <a:pPr/>
              <a:t>29</a:t>
            </a:fld>
            <a:endParaRPr lang="en-GB"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Plassholder for lysbilde 1"/>
          <p:cNvSpPr>
            <a:spLocks noGrp="1" noRot="1" noChangeAspect="1" noTextEdit="1"/>
          </p:cNvSpPr>
          <p:nvPr>
            <p:ph type="sldImg"/>
          </p:nvPr>
        </p:nvSpPr>
        <p:spPr>
          <a:ln/>
        </p:spPr>
      </p:sp>
      <p:sp>
        <p:nvSpPr>
          <p:cNvPr id="6758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758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35B60D9E-C1C5-4DCE-B755-1C3E8D69FBD8}" type="slidenum">
              <a:rPr lang="en-GB" altLang="en-US" sz="1200" smtClean="0"/>
              <a:pPr/>
              <a:t>30</a:t>
            </a:fld>
            <a:endParaRPr lang="en-GB"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Plassholder for lysbilde 1"/>
          <p:cNvSpPr>
            <a:spLocks noGrp="1" noRot="1" noChangeAspect="1" noTextEdit="1"/>
          </p:cNvSpPr>
          <p:nvPr>
            <p:ph type="sldImg"/>
          </p:nvPr>
        </p:nvSpPr>
        <p:spPr>
          <a:ln/>
        </p:spPr>
      </p:sp>
      <p:sp>
        <p:nvSpPr>
          <p:cNvPr id="6861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861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53F60749-855B-46D1-A6CF-FA23F8C4E709}" type="slidenum">
              <a:rPr lang="en-GB" altLang="en-US" sz="1200" smtClean="0"/>
              <a:pPr/>
              <a:t>31</a:t>
            </a:fld>
            <a:endParaRPr lang="en-GB"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Plassholder for lysbilde 1"/>
          <p:cNvSpPr>
            <a:spLocks noGrp="1" noRot="1" noChangeAspect="1" noTextEdit="1"/>
          </p:cNvSpPr>
          <p:nvPr>
            <p:ph type="sldImg"/>
          </p:nvPr>
        </p:nvSpPr>
        <p:spPr>
          <a:ln/>
        </p:spPr>
      </p:sp>
      <p:sp>
        <p:nvSpPr>
          <p:cNvPr id="6963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963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ABC594FF-BA37-4BED-84BF-99B3BE1F777C}" type="slidenum">
              <a:rPr lang="en-GB" altLang="en-US" sz="1200" smtClean="0"/>
              <a:pPr/>
              <a:t>32</a:t>
            </a:fld>
            <a:endParaRPr lang="en-GB"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Plassholder for lysbilde 1"/>
          <p:cNvSpPr>
            <a:spLocks noGrp="1" noRot="1" noChangeAspect="1" noTextEdit="1"/>
          </p:cNvSpPr>
          <p:nvPr>
            <p:ph type="sldImg"/>
          </p:nvPr>
        </p:nvSpPr>
        <p:spPr>
          <a:ln/>
        </p:spPr>
      </p:sp>
      <p:sp>
        <p:nvSpPr>
          <p:cNvPr id="7065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7066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FC618726-FD13-4447-833C-C4F80949B65B}" type="slidenum">
              <a:rPr lang="en-GB" altLang="en-US" sz="1200" smtClean="0"/>
              <a:pPr/>
              <a:t>33</a:t>
            </a:fld>
            <a:endParaRPr lang="en-GB"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Plassholder for lysbilde 1"/>
          <p:cNvSpPr>
            <a:spLocks noGrp="1" noRot="1" noChangeAspect="1" noTextEdit="1"/>
          </p:cNvSpPr>
          <p:nvPr>
            <p:ph type="sldImg"/>
          </p:nvPr>
        </p:nvSpPr>
        <p:spPr>
          <a:ln/>
        </p:spPr>
      </p:sp>
      <p:sp>
        <p:nvSpPr>
          <p:cNvPr id="4915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915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3F5F533F-BED0-465E-9B4F-21AE5B050722}" type="slidenum">
              <a:rPr lang="en-GB" altLang="en-US" sz="1200" smtClean="0"/>
              <a:pPr/>
              <a:t>35</a:t>
            </a:fld>
            <a:endParaRPr lang="en-GB"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lassholder for lysbilde 1"/>
          <p:cNvSpPr>
            <a:spLocks noGrp="1" noRot="1" noChangeAspect="1" noTextEdit="1"/>
          </p:cNvSpPr>
          <p:nvPr>
            <p:ph type="sldImg"/>
          </p:nvPr>
        </p:nvSpPr>
        <p:spPr>
          <a:ln/>
        </p:spPr>
      </p:sp>
      <p:sp>
        <p:nvSpPr>
          <p:cNvPr id="5017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018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2F1ADB6A-96F3-4025-B599-17516953AE8B}" type="slidenum">
              <a:rPr lang="en-GB" altLang="en-US" sz="1200" smtClean="0"/>
              <a:pPr/>
              <a:t>36</a:t>
            </a:fld>
            <a:endParaRPr lang="en-GB"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Plassholder for lysbilde 1"/>
          <p:cNvSpPr>
            <a:spLocks noGrp="1" noRot="1" noChangeAspect="1" noTextEdit="1"/>
          </p:cNvSpPr>
          <p:nvPr>
            <p:ph type="sldImg"/>
          </p:nvPr>
        </p:nvSpPr>
        <p:spPr>
          <a:ln/>
        </p:spPr>
      </p:sp>
      <p:sp>
        <p:nvSpPr>
          <p:cNvPr id="5120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120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FA3EBDFA-693F-4867-A819-0B7B9D876864}" type="slidenum">
              <a:rPr lang="en-GB" altLang="en-US" sz="1200" smtClean="0"/>
              <a:pPr/>
              <a:t>37</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ssholder for lysbilde 1"/>
          <p:cNvSpPr>
            <a:spLocks noGrp="1" noRot="1" noChangeAspect="1" noTextEdit="1"/>
          </p:cNvSpPr>
          <p:nvPr>
            <p:ph type="sldImg"/>
          </p:nvPr>
        </p:nvSpPr>
        <p:spPr>
          <a:ln/>
        </p:spPr>
      </p:sp>
      <p:sp>
        <p:nvSpPr>
          <p:cNvPr id="4710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710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66B8C471-BFE5-43B1-9FF3-DCFAA3564E14}" type="slidenum">
              <a:rPr lang="en-GB" altLang="en-US" sz="1200" smtClean="0"/>
              <a:pPr/>
              <a:t>7</a:t>
            </a:fld>
            <a:endParaRPr lang="en-GB"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buFontTx/>
              <a:buNone/>
            </a:pPr>
            <a:r>
              <a:rPr lang="en-US" baseline="0" noProof="0" dirty="0"/>
              <a:t>GRASP can be divided in two parts,</a:t>
            </a:r>
          </a:p>
          <a:p>
            <a:pPr marL="0" indent="0">
              <a:buFontTx/>
              <a:buNone/>
            </a:pPr>
            <a:r>
              <a:rPr lang="en-US" baseline="0" noProof="0" dirty="0"/>
              <a:t>The construction phase where a feasible solution is built </a:t>
            </a:r>
          </a:p>
          <a:p>
            <a:pPr marL="0" indent="0">
              <a:buFontTx/>
              <a:buNone/>
            </a:pPr>
            <a:r>
              <a:rPr lang="en-US" baseline="0" noProof="0" dirty="0"/>
              <a:t>And a second phase where a local search is made on the neighborhood  built from the solution obtained previously.</a:t>
            </a:r>
          </a:p>
          <a:p>
            <a:pPr marL="0" indent="0">
              <a:buFontTx/>
              <a:buNone/>
            </a:pPr>
            <a:endParaRPr lang="en-US" baseline="0" noProof="0" dirty="0"/>
          </a:p>
          <a:p>
            <a:pPr marL="0" indent="0">
              <a:buFontTx/>
              <a:buNone/>
            </a:pPr>
            <a:r>
              <a:rPr lang="en-US" baseline="0" noProof="0" dirty="0"/>
              <a:t>So…. Each GRASP iteration have a construction phase, a local search phase which generate a improved solution. Solution that can be or not better than the best solution found until that iteration.</a:t>
            </a:r>
          </a:p>
        </p:txBody>
      </p:sp>
      <p:sp>
        <p:nvSpPr>
          <p:cNvPr id="4" name="Slide Number Placeholder 3"/>
          <p:cNvSpPr>
            <a:spLocks noGrp="1"/>
          </p:cNvSpPr>
          <p:nvPr>
            <p:ph type="sldNum" sz="quarter" idx="10"/>
          </p:nvPr>
        </p:nvSpPr>
        <p:spPr/>
        <p:txBody>
          <a:bodyPr/>
          <a:lstStyle/>
          <a:p>
            <a:fld id="{5000D403-ABF7-401B-851B-C346A2BA67A7}" type="slidenum">
              <a:rPr lang="en-US" smtClean="0"/>
              <a:pPr/>
              <a:t>38</a:t>
            </a:fld>
            <a:endParaRPr lang="en-US"/>
          </a:p>
        </p:txBody>
      </p:sp>
    </p:spTree>
    <p:extLst>
      <p:ext uri="{BB962C8B-B14F-4D97-AF65-F5344CB8AC3E}">
        <p14:creationId xmlns:p14="http://schemas.microsoft.com/office/powerpoint/2010/main" val="807755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Plassholder for lysbilde 1"/>
          <p:cNvSpPr>
            <a:spLocks noGrp="1" noRot="1" noChangeAspect="1" noTextEdit="1"/>
          </p:cNvSpPr>
          <p:nvPr>
            <p:ph type="sldImg"/>
          </p:nvPr>
        </p:nvSpPr>
        <p:spPr>
          <a:ln/>
        </p:spPr>
      </p:sp>
      <p:sp>
        <p:nvSpPr>
          <p:cNvPr id="5222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222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B778BB3-85CF-490A-98CA-66F69279FB52}" type="slidenum">
              <a:rPr lang="en-GB" altLang="en-US" sz="1200" smtClean="0"/>
              <a:pPr/>
              <a:t>39</a:t>
            </a:fld>
            <a:endParaRPr lang="en-GB"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lgn="just">
              <a:buFontTx/>
              <a:buNone/>
            </a:pPr>
            <a:r>
              <a:rPr lang="en-US" noProof="0" dirty="0"/>
              <a:t>In the construction phase,</a:t>
            </a:r>
          </a:p>
          <a:p>
            <a:pPr marL="0" indent="0" algn="just">
              <a:buFontTx/>
              <a:buNone/>
            </a:pPr>
            <a:r>
              <a:rPr lang="en-US" noProof="0" dirty="0"/>
              <a:t>We have the initialize</a:t>
            </a:r>
            <a:r>
              <a:rPr lang="en-US" baseline="0" noProof="0" dirty="0"/>
              <a:t> elements phase where the cost of the elements is computed, this is, all de elements are evaluated with an objective function and the value of each element is used to order them.</a:t>
            </a:r>
          </a:p>
          <a:p>
            <a:pPr marL="0" indent="0" algn="just">
              <a:buFontTx/>
              <a:buNone/>
            </a:pPr>
            <a:r>
              <a:rPr lang="en-US" baseline="0" noProof="0" dirty="0"/>
              <a:t>Then we enter a cycle where we will add to the solution one element at a time.</a:t>
            </a:r>
          </a:p>
          <a:p>
            <a:pPr marL="0" indent="0" algn="just">
              <a:buFontTx/>
              <a:buNone/>
            </a:pPr>
            <a:r>
              <a:rPr lang="en-US" baseline="0" noProof="0" dirty="0"/>
              <a:t>In this cycle we start to build a RCL, which means Restricted candidate List , which is no more than a selection of the (1-</a:t>
            </a:r>
            <a:r>
              <a:rPr lang="en-US" dirty="0"/>
              <a:t>α) %</a:t>
            </a:r>
            <a:r>
              <a:rPr lang="en-US" baseline="0" noProof="0" dirty="0"/>
              <a:t> best elements.</a:t>
            </a:r>
          </a:p>
          <a:p>
            <a:pPr marL="0" indent="0" algn="just">
              <a:buFontTx/>
              <a:buNone/>
            </a:pPr>
            <a:r>
              <a:rPr lang="en-US" baseline="0" noProof="0" dirty="0"/>
              <a:t>This is, if </a:t>
            </a:r>
            <a:r>
              <a:rPr lang="en-US" baseline="0" noProof="0" dirty="0" err="1"/>
              <a:t>alfa</a:t>
            </a:r>
            <a:r>
              <a:rPr lang="en-US" baseline="0" noProof="0" dirty="0"/>
              <a:t> [which can vary between 0 and 1] has a value of one the construction will be too greedy, as it will pick only the free element with the best cost.</a:t>
            </a:r>
          </a:p>
          <a:p>
            <a:pPr marL="0" indent="0" algn="just">
              <a:buFontTx/>
              <a:buNone/>
            </a:pPr>
            <a:r>
              <a:rPr lang="en-US" baseline="0" noProof="0" dirty="0"/>
              <a:t>In other hand if </a:t>
            </a:r>
            <a:r>
              <a:rPr lang="en-US" baseline="0" noProof="0" dirty="0" err="1"/>
              <a:t>alfa</a:t>
            </a:r>
            <a:r>
              <a:rPr lang="en-US" baseline="0" noProof="0" dirty="0"/>
              <a:t> is zero the construction phase will be to random as it can pick any free item as all of them will be in the restricted candidate list.</a:t>
            </a:r>
          </a:p>
          <a:p>
            <a:pPr marL="0" indent="0" algn="just">
              <a:buFontTx/>
              <a:buNone/>
            </a:pPr>
            <a:endParaRPr lang="en-US" baseline="0" noProof="0" dirty="0"/>
          </a:p>
        </p:txBody>
      </p:sp>
      <p:sp>
        <p:nvSpPr>
          <p:cNvPr id="4" name="Slide Number Placeholder 3"/>
          <p:cNvSpPr>
            <a:spLocks noGrp="1"/>
          </p:cNvSpPr>
          <p:nvPr>
            <p:ph type="sldNum" sz="quarter" idx="10"/>
          </p:nvPr>
        </p:nvSpPr>
        <p:spPr/>
        <p:txBody>
          <a:bodyPr/>
          <a:lstStyle/>
          <a:p>
            <a:fld id="{5000D403-ABF7-401B-851B-C346A2BA67A7}" type="slidenum">
              <a:rPr lang="en-US" smtClean="0"/>
              <a:pPr/>
              <a:t>40</a:t>
            </a:fld>
            <a:endParaRPr lang="en-US"/>
          </a:p>
        </p:txBody>
      </p:sp>
    </p:spTree>
    <p:extLst>
      <p:ext uri="{BB962C8B-B14F-4D97-AF65-F5344CB8AC3E}">
        <p14:creationId xmlns:p14="http://schemas.microsoft.com/office/powerpoint/2010/main" val="8077554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lgn="just">
              <a:buFontTx/>
              <a:buNone/>
            </a:pPr>
            <a:r>
              <a:rPr lang="en-US" baseline="0" noProof="0" dirty="0"/>
              <a:t>Then from RCL we pick one element at random. We can see that the randomness of the algorithm is related with the value of </a:t>
            </a:r>
            <a:r>
              <a:rPr lang="en-US" baseline="0" noProof="0" dirty="0" err="1"/>
              <a:t>alfa</a:t>
            </a:r>
            <a:r>
              <a:rPr lang="en-US" baseline="0" noProof="0" dirty="0"/>
              <a:t>.</a:t>
            </a:r>
          </a:p>
          <a:p>
            <a:pPr marL="0" indent="0" algn="just">
              <a:buFontTx/>
              <a:buNone/>
            </a:pPr>
            <a:r>
              <a:rPr lang="en-US" baseline="0" noProof="0" dirty="0"/>
              <a:t>The solution is updated with the element picked and we update the candidate list. The reason is that the cost of the remaining elements might have changed with the introduction of the last element in the solution.</a:t>
            </a:r>
          </a:p>
          <a:p>
            <a:pPr marL="0" indent="0" algn="just">
              <a:buFontTx/>
              <a:buNone/>
            </a:pPr>
            <a:endParaRPr lang="en-US" baseline="0" noProof="0" dirty="0"/>
          </a:p>
          <a:p>
            <a:pPr marL="0" indent="0" algn="just">
              <a:buFontTx/>
              <a:buNone/>
            </a:pPr>
            <a:r>
              <a:rPr lang="en-US" baseline="0" noProof="0" dirty="0"/>
              <a:t>When all the elements are placed into the solution we finish the construction phase. And the feasible solution found is passed to the next phase</a:t>
            </a:r>
          </a:p>
          <a:p>
            <a:pPr marL="0" indent="0" algn="just">
              <a:buFontTx/>
              <a:buNone/>
            </a:pPr>
            <a:endParaRPr lang="en-US" baseline="0" noProof="0" dirty="0"/>
          </a:p>
        </p:txBody>
      </p:sp>
      <p:sp>
        <p:nvSpPr>
          <p:cNvPr id="4" name="Slide Number Placeholder 3"/>
          <p:cNvSpPr>
            <a:spLocks noGrp="1"/>
          </p:cNvSpPr>
          <p:nvPr>
            <p:ph type="sldNum" sz="quarter" idx="10"/>
          </p:nvPr>
        </p:nvSpPr>
        <p:spPr/>
        <p:txBody>
          <a:bodyPr/>
          <a:lstStyle/>
          <a:p>
            <a:fld id="{5000D403-ABF7-401B-851B-C346A2BA67A7}" type="slidenum">
              <a:rPr lang="en-US" smtClean="0"/>
              <a:pPr/>
              <a:t>41</a:t>
            </a:fld>
            <a:endParaRPr lang="en-US"/>
          </a:p>
        </p:txBody>
      </p:sp>
    </p:spTree>
    <p:extLst>
      <p:ext uri="{BB962C8B-B14F-4D97-AF65-F5344CB8AC3E}">
        <p14:creationId xmlns:p14="http://schemas.microsoft.com/office/powerpoint/2010/main" val="8077554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Plassholder for lysbilde 1"/>
          <p:cNvSpPr>
            <a:spLocks noGrp="1" noRot="1" noChangeAspect="1" noTextEdit="1"/>
          </p:cNvSpPr>
          <p:nvPr>
            <p:ph type="sldImg"/>
          </p:nvPr>
        </p:nvSpPr>
        <p:spPr>
          <a:ln/>
        </p:spPr>
      </p:sp>
      <p:sp>
        <p:nvSpPr>
          <p:cNvPr id="5325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325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CCEF5263-18DB-49B6-84AF-13A76F127223}" type="slidenum">
              <a:rPr lang="en-GB" altLang="en-US" sz="1200" smtClean="0"/>
              <a:pPr/>
              <a:t>42</a:t>
            </a:fld>
            <a:endParaRPr lang="en-GB"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Plassholder for lysbilde 1"/>
          <p:cNvSpPr>
            <a:spLocks noGrp="1" noRot="1" noChangeAspect="1" noTextEdit="1"/>
          </p:cNvSpPr>
          <p:nvPr>
            <p:ph type="sldImg"/>
          </p:nvPr>
        </p:nvSpPr>
        <p:spPr>
          <a:ln/>
        </p:spPr>
      </p:sp>
      <p:sp>
        <p:nvSpPr>
          <p:cNvPr id="5427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427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67EC8268-B2EB-4FD8-B4A5-C2E4A9DA77AF}" type="slidenum">
              <a:rPr lang="en-GB" altLang="en-US" sz="1200" smtClean="0"/>
              <a:pPr/>
              <a:t>43</a:t>
            </a:fld>
            <a:endParaRPr lang="en-GB"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Plassholder for lysbilde 1"/>
          <p:cNvSpPr>
            <a:spLocks noGrp="1" noRot="1" noChangeAspect="1" noTextEdit="1"/>
          </p:cNvSpPr>
          <p:nvPr>
            <p:ph type="sldImg"/>
          </p:nvPr>
        </p:nvSpPr>
        <p:spPr>
          <a:ln/>
        </p:spPr>
      </p:sp>
      <p:sp>
        <p:nvSpPr>
          <p:cNvPr id="5529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530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9F3A3D5-D713-46A1-B63C-09924A46DD41}" type="slidenum">
              <a:rPr lang="en-GB" altLang="en-US" sz="1200" smtClean="0"/>
              <a:pPr/>
              <a:t>44</a:t>
            </a:fld>
            <a:endParaRPr lang="en-GB"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Plassholder for lysbilde 1"/>
          <p:cNvSpPr>
            <a:spLocks noGrp="1" noRot="1" noChangeAspect="1" noTextEdit="1"/>
          </p:cNvSpPr>
          <p:nvPr>
            <p:ph type="sldImg"/>
          </p:nvPr>
        </p:nvSpPr>
        <p:spPr>
          <a:ln/>
        </p:spPr>
      </p:sp>
      <p:sp>
        <p:nvSpPr>
          <p:cNvPr id="5734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734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D6C7387-4C8C-4D00-B133-A860ED515A7F}" type="slidenum">
              <a:rPr lang="en-GB" altLang="en-US" sz="1200" smtClean="0"/>
              <a:pPr/>
              <a:t>45</a:t>
            </a:fld>
            <a:endParaRPr lang="en-GB"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Tx/>
              <a:buNone/>
            </a:pPr>
            <a:r>
              <a:rPr lang="en-US" noProof="0" dirty="0"/>
              <a:t>In</a:t>
            </a:r>
            <a:r>
              <a:rPr lang="en-US" baseline="0" noProof="0" dirty="0"/>
              <a:t> the local search phase a neighborhood is created from the feasible solution. </a:t>
            </a:r>
          </a:p>
          <a:p>
            <a:pPr marL="171450" indent="-171450">
              <a:buFontTx/>
              <a:buNone/>
            </a:pPr>
            <a:r>
              <a:rPr lang="en-US" baseline="0" noProof="0" dirty="0"/>
              <a:t>The neighborhood can be built in many different ways depending on the problem.</a:t>
            </a:r>
          </a:p>
          <a:p>
            <a:pPr marL="171450" indent="-171450">
              <a:buFontTx/>
              <a:buNone/>
            </a:pPr>
            <a:endParaRPr lang="en-US" baseline="0" noProof="0" dirty="0"/>
          </a:p>
          <a:p>
            <a:pPr marL="171450" indent="-171450">
              <a:buFontTx/>
              <a:buNone/>
            </a:pPr>
            <a:r>
              <a:rPr lang="en-US" baseline="0" noProof="0" dirty="0"/>
              <a:t>It is needed also to define a stopping criteria to stop the search of the neighborhood and compare the solution of this GRASP iteration with the best solution found.</a:t>
            </a:r>
          </a:p>
          <a:p>
            <a:pPr marL="171450" indent="-171450">
              <a:buFontTx/>
              <a:buNone/>
            </a:pPr>
            <a:r>
              <a:rPr lang="en-US" baseline="0" noProof="0" dirty="0"/>
              <a:t>For example the stopping criteria could be stop after finding the first solution that gives an improvement. Or stop only after searching all the neighborhood and selecting the best solution of them all. </a:t>
            </a:r>
          </a:p>
          <a:p>
            <a:pPr marL="171450" indent="-171450">
              <a:buFontTx/>
              <a:buNone/>
            </a:pPr>
            <a:endParaRPr lang="en-US" baseline="0" noProof="0" dirty="0"/>
          </a:p>
        </p:txBody>
      </p:sp>
      <p:sp>
        <p:nvSpPr>
          <p:cNvPr id="4" name="Slide Number Placeholder 3"/>
          <p:cNvSpPr>
            <a:spLocks noGrp="1"/>
          </p:cNvSpPr>
          <p:nvPr>
            <p:ph type="sldNum" sz="quarter" idx="10"/>
          </p:nvPr>
        </p:nvSpPr>
        <p:spPr/>
        <p:txBody>
          <a:bodyPr/>
          <a:lstStyle/>
          <a:p>
            <a:fld id="{5000D403-ABF7-401B-851B-C346A2BA67A7}" type="slidenum">
              <a:rPr lang="en-US" smtClean="0"/>
              <a:pPr/>
              <a:t>46</a:t>
            </a:fld>
            <a:endParaRPr lang="en-US"/>
          </a:p>
        </p:txBody>
      </p:sp>
    </p:spTree>
    <p:extLst>
      <p:ext uri="{BB962C8B-B14F-4D97-AF65-F5344CB8AC3E}">
        <p14:creationId xmlns:p14="http://schemas.microsoft.com/office/powerpoint/2010/main" val="8077554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indent="0" algn="just">
              <a:buFontTx/>
              <a:buNone/>
            </a:pPr>
            <a:r>
              <a:rPr lang="en-US" i="0" noProof="0" dirty="0"/>
              <a:t>GRASP is easy to</a:t>
            </a:r>
            <a:r>
              <a:rPr lang="en-US" i="0" baseline="0" noProof="0" dirty="0"/>
              <a:t> implement as it has few parameters to be set and tuned. And so the effort can be used in the implementation of efficient data structures.</a:t>
            </a:r>
          </a:p>
          <a:p>
            <a:pPr marL="0" indent="0" algn="just">
              <a:buFontTx/>
              <a:buNone/>
            </a:pPr>
            <a:r>
              <a:rPr lang="en-US" i="0" baseline="0" noProof="0" dirty="0"/>
              <a:t>GRASP can take advantage of multiprocessors platforms:</a:t>
            </a:r>
          </a:p>
          <a:p>
            <a:pPr marL="0" marR="0" indent="0" algn="just" defTabSz="914400" rtl="0" eaLnBrk="1" fontAlgn="auto" latinLnBrk="0" hangingPunct="1">
              <a:lnSpc>
                <a:spcPct val="100000"/>
              </a:lnSpc>
              <a:spcBef>
                <a:spcPts val="0"/>
              </a:spcBef>
              <a:spcAft>
                <a:spcPts val="0"/>
              </a:spcAft>
              <a:buClrTx/>
              <a:buSzTx/>
              <a:buFontTx/>
              <a:buNone/>
              <a:tabLst/>
              <a:defRPr/>
            </a:pPr>
            <a:r>
              <a:rPr lang="en-US" i="0" baseline="0" noProof="0" dirty="0"/>
              <a:t>Where each parallel task has a copy of the procedure, instance data, and independent random sequence. </a:t>
            </a:r>
          </a:p>
          <a:p>
            <a:pPr marL="0" marR="0" indent="0" algn="just" defTabSz="914400" rtl="0" eaLnBrk="1" fontAlgn="auto" latinLnBrk="0" hangingPunct="1">
              <a:lnSpc>
                <a:spcPct val="100000"/>
              </a:lnSpc>
              <a:spcBef>
                <a:spcPts val="0"/>
              </a:spcBef>
              <a:spcAft>
                <a:spcPts val="0"/>
              </a:spcAft>
              <a:buClrTx/>
              <a:buSzTx/>
              <a:buFontTx/>
              <a:buNone/>
              <a:tabLst/>
              <a:defRPr/>
            </a:pPr>
            <a:r>
              <a:rPr lang="en-US" i="0" baseline="0" noProof="0" dirty="0"/>
              <a:t>And where only the overall best solution is viewed by all processors. In order to pick the best one.</a:t>
            </a:r>
          </a:p>
          <a:p>
            <a:pPr marL="0" indent="0" algn="just">
              <a:buFontTx/>
              <a:buNone/>
            </a:pPr>
            <a:endParaRPr lang="en-US" i="0" noProof="0" dirty="0"/>
          </a:p>
        </p:txBody>
      </p:sp>
      <p:sp>
        <p:nvSpPr>
          <p:cNvPr id="4" name="Slide Number Placeholder 3"/>
          <p:cNvSpPr>
            <a:spLocks noGrp="1"/>
          </p:cNvSpPr>
          <p:nvPr>
            <p:ph type="sldNum" sz="quarter" idx="10"/>
          </p:nvPr>
        </p:nvSpPr>
        <p:spPr/>
        <p:txBody>
          <a:bodyPr/>
          <a:lstStyle/>
          <a:p>
            <a:fld id="{5000D403-ABF7-401B-851B-C346A2BA67A7}" type="slidenum">
              <a:rPr lang="en-US" smtClean="0"/>
              <a:pPr/>
              <a:t>47</a:t>
            </a:fld>
            <a:endParaRPr lang="en-US"/>
          </a:p>
        </p:txBody>
      </p:sp>
    </p:spTree>
    <p:extLst>
      <p:ext uri="{BB962C8B-B14F-4D97-AF65-F5344CB8AC3E}">
        <p14:creationId xmlns:p14="http://schemas.microsoft.com/office/powerpoint/2010/main" val="807755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Plassholder for lysbilde 1"/>
          <p:cNvSpPr>
            <a:spLocks noGrp="1" noRot="1" noChangeAspect="1" noTextEdit="1"/>
          </p:cNvSpPr>
          <p:nvPr>
            <p:ph type="sldImg"/>
          </p:nvPr>
        </p:nvSpPr>
        <p:spPr>
          <a:ln/>
        </p:spPr>
      </p:sp>
      <p:sp>
        <p:nvSpPr>
          <p:cNvPr id="4813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813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E07E8B0B-B94D-4D1E-966B-4BA34D74D271}" type="slidenum">
              <a:rPr lang="en-GB" altLang="en-US" sz="1200" smtClean="0"/>
              <a:pPr/>
              <a:t>8</a:t>
            </a:fld>
            <a:endParaRPr lang="en-GB"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lysbilde 1"/>
          <p:cNvSpPr>
            <a:spLocks noGrp="1" noRot="1" noChangeAspect="1" noTextEdit="1"/>
          </p:cNvSpPr>
          <p:nvPr>
            <p:ph type="sldImg"/>
          </p:nvPr>
        </p:nvSpPr>
        <p:spPr>
          <a:ln/>
        </p:spPr>
      </p:sp>
      <p:sp>
        <p:nvSpPr>
          <p:cNvPr id="5939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939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CCB133BD-47E2-49B7-9524-F1C8990C9A4D}" type="slidenum">
              <a:rPr lang="en-GB" altLang="en-US" sz="1200" smtClean="0"/>
              <a:pPr/>
              <a:t>49</a:t>
            </a:fld>
            <a:endParaRPr lang="en-GB"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Plassholder for lysbilde 1"/>
          <p:cNvSpPr>
            <a:spLocks noGrp="1" noRot="1" noChangeAspect="1" noTextEdit="1"/>
          </p:cNvSpPr>
          <p:nvPr>
            <p:ph type="sldImg"/>
          </p:nvPr>
        </p:nvSpPr>
        <p:spPr>
          <a:ln/>
        </p:spPr>
      </p:sp>
      <p:sp>
        <p:nvSpPr>
          <p:cNvPr id="6041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6042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D149CD8D-A292-48CA-B34C-F27DADC755C3}" type="slidenum">
              <a:rPr lang="en-GB" altLang="en-US" sz="1200" smtClean="0"/>
              <a:pPr/>
              <a:t>50</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Plassholder for lysbilde 1"/>
          <p:cNvSpPr>
            <a:spLocks noGrp="1" noRot="1" noChangeAspect="1" noTextEdit="1"/>
          </p:cNvSpPr>
          <p:nvPr>
            <p:ph type="sldImg"/>
          </p:nvPr>
        </p:nvSpPr>
        <p:spPr>
          <a:ln/>
        </p:spPr>
      </p:sp>
      <p:sp>
        <p:nvSpPr>
          <p:cNvPr id="49155"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49156"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49C8BD18-A77B-41E6-B32D-4EC77A801E0D}" type="slidenum">
              <a:rPr lang="en-GB" altLang="en-US" sz="1200" smtClean="0"/>
              <a:pPr/>
              <a:t>9</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lassholder for lysbilde 1"/>
          <p:cNvSpPr>
            <a:spLocks noGrp="1" noRot="1" noChangeAspect="1" noTextEdit="1"/>
          </p:cNvSpPr>
          <p:nvPr>
            <p:ph type="sldImg"/>
          </p:nvPr>
        </p:nvSpPr>
        <p:spPr>
          <a:ln/>
        </p:spPr>
      </p:sp>
      <p:sp>
        <p:nvSpPr>
          <p:cNvPr id="50179"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0180"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2220523C-644E-4DB3-B234-59FDD1E8BD6E}" type="slidenum">
              <a:rPr lang="en-GB" altLang="en-US" sz="1200" smtClean="0"/>
              <a:pPr/>
              <a:t>10</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Plassholder for lysbilde 1"/>
          <p:cNvSpPr>
            <a:spLocks noGrp="1" noRot="1" noChangeAspect="1" noTextEdit="1"/>
          </p:cNvSpPr>
          <p:nvPr>
            <p:ph type="sldImg"/>
          </p:nvPr>
        </p:nvSpPr>
        <p:spPr>
          <a:ln/>
        </p:spPr>
      </p:sp>
      <p:sp>
        <p:nvSpPr>
          <p:cNvPr id="5120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120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6B3D67EB-23FC-448A-A7D9-380796E3DD19}" type="slidenum">
              <a:rPr lang="en-GB" altLang="en-US" sz="1200" smtClean="0"/>
              <a:pPr/>
              <a:t>12</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Plassholder for lysbilde 1"/>
          <p:cNvSpPr>
            <a:spLocks noGrp="1" noRot="1" noChangeAspect="1" noTextEdit="1"/>
          </p:cNvSpPr>
          <p:nvPr>
            <p:ph type="sldImg"/>
          </p:nvPr>
        </p:nvSpPr>
        <p:spPr>
          <a:ln/>
        </p:spPr>
      </p:sp>
      <p:sp>
        <p:nvSpPr>
          <p:cNvPr id="52227"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2228"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D149E24A-792F-4F74-B637-376155425532}" type="slidenum">
              <a:rPr lang="en-GB" altLang="en-US" sz="1200" smtClean="0"/>
              <a:pPr/>
              <a:t>13</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Plassholder for lysbilde 1"/>
          <p:cNvSpPr>
            <a:spLocks noGrp="1" noRot="1" noChangeAspect="1" noTextEdit="1"/>
          </p:cNvSpPr>
          <p:nvPr>
            <p:ph type="sldImg"/>
          </p:nvPr>
        </p:nvSpPr>
        <p:spPr>
          <a:ln/>
        </p:spPr>
      </p:sp>
      <p:sp>
        <p:nvSpPr>
          <p:cNvPr id="53251"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
        <p:nvSpPr>
          <p:cNvPr id="53252"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9F75D2D-F149-4C67-BA68-300863EA1AD5}" type="slidenum">
              <a:rPr lang="en-GB" altLang="en-US" sz="1200" smtClean="0"/>
              <a:pPr/>
              <a:t>14</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CDEE194-7467-4E70-899C-CB3DF6E56306}" type="datetime1">
              <a:rPr lang="en-US" smtClean="0"/>
              <a:t>3/5/2025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8F1D464-5130-4A13-8C88-01E30BE98C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2B9376-6C5F-4CFB-B387-BD7026D382E0}" type="datetime1">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C6B4FE-A4C6-4C27-A8AE-6785095C5433}" type="datetime1">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716574" y="188913"/>
            <a:ext cx="7772400" cy="1143000"/>
          </a:xfrm>
        </p:spPr>
        <p:txBody>
          <a:bodyPr/>
          <a:lstStyle/>
          <a:p>
            <a:r>
              <a:rPr lang="nb-NO"/>
              <a:t>Klikk for å redigere tittelstil</a:t>
            </a:r>
          </a:p>
        </p:txBody>
      </p:sp>
      <p:sp>
        <p:nvSpPr>
          <p:cNvPr id="3" name="Plassholder for tekst 2"/>
          <p:cNvSpPr>
            <a:spLocks noGrp="1"/>
          </p:cNvSpPr>
          <p:nvPr>
            <p:ph type="body" sz="half" idx="1"/>
          </p:nvPr>
        </p:nvSpPr>
        <p:spPr>
          <a:xfrm>
            <a:off x="685800" y="1412875"/>
            <a:ext cx="3815862" cy="446405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2338" y="1412875"/>
            <a:ext cx="3815862" cy="446405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Rectangle 10"/>
          <p:cNvSpPr>
            <a:spLocks noGrp="1" noChangeArrowheads="1"/>
          </p:cNvSpPr>
          <p:nvPr>
            <p:ph type="dt" sz="half" idx="10"/>
          </p:nvPr>
        </p:nvSpPr>
        <p:spPr>
          <a:ln/>
        </p:spPr>
        <p:txBody>
          <a:bodyPr/>
          <a:lstStyle>
            <a:lvl1pPr>
              <a:defRPr/>
            </a:lvl1pPr>
          </a:lstStyle>
          <a:p>
            <a:pPr>
              <a:defRPr/>
            </a:pPr>
            <a:fld id="{5653C4C8-CB9A-4B9A-8013-08D8B80C75E7}" type="datetime1">
              <a:rPr lang="en-US" smtClean="0"/>
              <a:t>3/5/2025</a:t>
            </a:fld>
            <a:endParaRPr lang="en-GB"/>
          </a:p>
        </p:txBody>
      </p:sp>
      <p:sp>
        <p:nvSpPr>
          <p:cNvPr id="6" name="Rectangle 11"/>
          <p:cNvSpPr>
            <a:spLocks noGrp="1" noChangeArrowheads="1"/>
          </p:cNvSpPr>
          <p:nvPr>
            <p:ph type="ftr" sz="quarter" idx="11"/>
          </p:nvPr>
        </p:nvSpPr>
        <p:spPr>
          <a:ln/>
        </p:spPr>
        <p:txBody>
          <a:bodyPr/>
          <a:lstStyle>
            <a:lvl1pPr>
              <a:defRPr/>
            </a:lvl1pPr>
          </a:lstStyle>
          <a:p>
            <a:pPr>
              <a:defRPr/>
            </a:pPr>
            <a:endParaRPr lang="en-GB"/>
          </a:p>
        </p:txBody>
      </p:sp>
      <p:sp>
        <p:nvSpPr>
          <p:cNvPr id="7" name="Rectangle 12"/>
          <p:cNvSpPr>
            <a:spLocks noGrp="1" noChangeArrowheads="1"/>
          </p:cNvSpPr>
          <p:nvPr>
            <p:ph type="sldNum" sz="quarter" idx="12"/>
          </p:nvPr>
        </p:nvSpPr>
        <p:spPr>
          <a:ln/>
        </p:spPr>
        <p:txBody>
          <a:bodyPr/>
          <a:lstStyle>
            <a:lvl1pPr>
              <a:defRPr/>
            </a:lvl1pPr>
          </a:lstStyle>
          <a:p>
            <a:pPr>
              <a:defRPr/>
            </a:pPr>
            <a:fld id="{C46C3C92-4DD0-46AB-B532-5A8BCB72472A}" type="slidenum">
              <a:rPr lang="en-GB"/>
              <a:pPr>
                <a:defRPr/>
              </a:pPr>
              <a:t>‹#›</a:t>
            </a:fld>
            <a:endParaRPr lang="en-GB"/>
          </a:p>
        </p:txBody>
      </p:sp>
    </p:spTree>
    <p:extLst>
      <p:ext uri="{BB962C8B-B14F-4D97-AF65-F5344CB8AC3E}">
        <p14:creationId xmlns:p14="http://schemas.microsoft.com/office/powerpoint/2010/main" val="2531847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0FC8548-7F95-45A3-97FD-F061538505B4}" type="datetime1">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A5B648D-E504-4E96-97BF-9C4E9D35F51B}" type="datetime1">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1D464-5130-4A13-8C88-01E30BE98C4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A269A5-347B-4A8D-B690-BDF50E969F3F}" type="datetime1">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093D5AB-5B72-4B39-A0C2-32AB6BF2BA99}" type="datetime1">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818E1B6-801D-4C7D-88BF-68DA03F42419}" type="datetime1">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005EC-BE94-47DA-BA84-66784AF69378}" type="datetime1">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676ECB9-E728-475B-A944-C2F19A03B4F2}" type="datetime1">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1D464-5130-4A13-8C88-01E30BE98C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C67ACDB-EF82-49C8-AFE3-76AB68EDD427}" type="datetime1">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8F1D464-5130-4A13-8C88-01E30BE98C4B}"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1DCD00-7E6A-44AB-82BE-235705C889DB}" type="datetime1">
              <a:rPr lang="en-US" smtClean="0"/>
              <a:t>3/5/2025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8F1D464-5130-4A13-8C88-01E30BE98C4B}"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8.wmf"/><Relationship Id="rId4" Type="http://schemas.openxmlformats.org/officeDocument/2006/relationships/image" Target="../media/image17.wmf"/></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Lecture IV</a:t>
            </a:r>
          </a:p>
        </p:txBody>
      </p:sp>
      <p:sp>
        <p:nvSpPr>
          <p:cNvPr id="3" name="Subtitle 2"/>
          <p:cNvSpPr>
            <a:spLocks noGrp="1"/>
          </p:cNvSpPr>
          <p:nvPr>
            <p:ph type="subTitle" idx="1"/>
          </p:nvPr>
        </p:nvSpPr>
        <p:spPr/>
        <p:txBody>
          <a:bodyPr/>
          <a:lstStyle/>
          <a:p>
            <a:r>
              <a:rPr lang="en-US" dirty="0"/>
              <a:t>Local Search Con</a:t>
            </a:r>
            <a:r>
              <a:rPr lang="tr-TR" dirty="0"/>
              <a:t>.</a:t>
            </a:r>
            <a:endParaRPr lang="en-US" dirty="0"/>
          </a:p>
        </p:txBody>
      </p:sp>
      <p:sp>
        <p:nvSpPr>
          <p:cNvPr id="4" name="Slide Number Placeholder 3"/>
          <p:cNvSpPr>
            <a:spLocks noGrp="1"/>
          </p:cNvSpPr>
          <p:nvPr>
            <p:ph type="sldNum" sz="quarter" idx="12"/>
          </p:nvPr>
        </p:nvSpPr>
        <p:spPr/>
        <p:txBody>
          <a:bodyPr/>
          <a:lstStyle/>
          <a:p>
            <a:fld id="{48F1D464-5130-4A13-8C88-01E30BE98C4B}" type="slidenum">
              <a:rPr lang="en-US" smtClean="0"/>
              <a:t>1</a:t>
            </a:fld>
            <a:endParaRPr lang="en-US"/>
          </a:p>
        </p:txBody>
      </p:sp>
    </p:spTree>
    <p:extLst>
      <p:ext uri="{BB962C8B-B14F-4D97-AF65-F5344CB8AC3E}">
        <p14:creationId xmlns:p14="http://schemas.microsoft.com/office/powerpoint/2010/main" val="1878317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10</a:t>
            </a:fld>
            <a:endParaRPr lang="en-US"/>
          </a:p>
        </p:txBody>
      </p:sp>
      <p:pic>
        <p:nvPicPr>
          <p:cNvPr id="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569267"/>
            <a:ext cx="3810000" cy="297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29400" y="1630679"/>
            <a:ext cx="1752600" cy="1938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a:extLst>
              <a:ext uri="{FF2B5EF4-FFF2-40B4-BE49-F238E27FC236}">
                <a16:creationId xmlns:a16="http://schemas.microsoft.com/office/drawing/2014/main" id="{CDDDF4EB-7A62-413C-BC82-479706D37A2D}"/>
              </a:ext>
            </a:extLst>
          </p:cNvPr>
          <p:cNvCxnSpPr/>
          <p:nvPr/>
        </p:nvCxnSpPr>
        <p:spPr>
          <a:xfrm flipV="1">
            <a:off x="1981200" y="2057400"/>
            <a:ext cx="4648200" cy="16002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4558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al 4"/>
          <p:cNvSpPr/>
          <p:nvPr/>
        </p:nvSpPr>
        <p:spPr>
          <a:xfrm>
            <a:off x="1243013" y="3214688"/>
            <a:ext cx="1428750" cy="1285875"/>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2" name="Ovaal 11"/>
          <p:cNvSpPr/>
          <p:nvPr/>
        </p:nvSpPr>
        <p:spPr>
          <a:xfrm>
            <a:off x="1600200" y="2928938"/>
            <a:ext cx="1428750" cy="1285875"/>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3" name="Ovaal 12"/>
          <p:cNvSpPr/>
          <p:nvPr/>
        </p:nvSpPr>
        <p:spPr>
          <a:xfrm>
            <a:off x="2171700" y="2643188"/>
            <a:ext cx="1428750" cy="1285875"/>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7" name="Ovaal 16"/>
          <p:cNvSpPr/>
          <p:nvPr/>
        </p:nvSpPr>
        <p:spPr>
          <a:xfrm>
            <a:off x="1885950" y="2143125"/>
            <a:ext cx="2000250" cy="1785938"/>
          </a:xfrm>
          <a:prstGeom prst="ellipse">
            <a:avLst/>
          </a:prstGeom>
          <a:solidFill>
            <a:srgbClr val="FFFF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5" name="Ovaal 14"/>
          <p:cNvSpPr/>
          <p:nvPr/>
        </p:nvSpPr>
        <p:spPr>
          <a:xfrm>
            <a:off x="2886075" y="2928938"/>
            <a:ext cx="1428750" cy="1285875"/>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6" name="Ovaal 15"/>
          <p:cNvSpPr/>
          <p:nvPr/>
        </p:nvSpPr>
        <p:spPr>
          <a:xfrm>
            <a:off x="2928938" y="2928938"/>
            <a:ext cx="2000250" cy="1785937"/>
          </a:xfrm>
          <a:prstGeom prst="ellipse">
            <a:avLst/>
          </a:prstGeom>
          <a:solidFill>
            <a:srgbClr val="FFFF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1" name="Ovaal 20"/>
          <p:cNvSpPr/>
          <p:nvPr/>
        </p:nvSpPr>
        <p:spPr>
          <a:xfrm>
            <a:off x="3100388" y="2786063"/>
            <a:ext cx="2471737" cy="2428875"/>
          </a:xfrm>
          <a:prstGeom prst="ellipse">
            <a:avLst/>
          </a:prstGeom>
          <a:solidFill>
            <a:srgbClr val="FFC0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2" name="Ovaal 21"/>
          <p:cNvSpPr/>
          <p:nvPr/>
        </p:nvSpPr>
        <p:spPr>
          <a:xfrm>
            <a:off x="3743325" y="2286000"/>
            <a:ext cx="1428750" cy="1285875"/>
          </a:xfrm>
          <a:prstGeom prst="ellipse">
            <a:avLst/>
          </a:prstGeom>
          <a:solidFill>
            <a:schemeClr val="accent1">
              <a:alpha val="42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4" name="Ovaal 13"/>
          <p:cNvSpPr/>
          <p:nvPr/>
        </p:nvSpPr>
        <p:spPr>
          <a:xfrm>
            <a:off x="4071938" y="1714500"/>
            <a:ext cx="2000250" cy="1785938"/>
          </a:xfrm>
          <a:prstGeom prst="ellipse">
            <a:avLst/>
          </a:prstGeom>
          <a:solidFill>
            <a:srgbClr val="FFFF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0" name="Ovaal 19"/>
          <p:cNvSpPr/>
          <p:nvPr/>
        </p:nvSpPr>
        <p:spPr>
          <a:xfrm>
            <a:off x="3929063" y="1071563"/>
            <a:ext cx="2471737" cy="2428875"/>
          </a:xfrm>
          <a:prstGeom prst="ellipse">
            <a:avLst/>
          </a:prstGeom>
          <a:solidFill>
            <a:srgbClr val="FFC0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23" name="Ovaal 22"/>
          <p:cNvSpPr/>
          <p:nvPr/>
        </p:nvSpPr>
        <p:spPr>
          <a:xfrm>
            <a:off x="1600200" y="357188"/>
            <a:ext cx="6757988" cy="6143625"/>
          </a:xfrm>
          <a:prstGeom prst="ellipse">
            <a:avLst/>
          </a:prstGeom>
          <a:solidFill>
            <a:srgbClr val="00B05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4" name="Ovaal 3"/>
          <p:cNvSpPr/>
          <p:nvPr/>
        </p:nvSpPr>
        <p:spPr>
          <a:xfrm>
            <a:off x="1885950" y="3857625"/>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6" name="Ovaal 5"/>
          <p:cNvSpPr/>
          <p:nvPr/>
        </p:nvSpPr>
        <p:spPr>
          <a:xfrm>
            <a:off x="2314575" y="3571875"/>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7" name="Ovaal 6"/>
          <p:cNvSpPr/>
          <p:nvPr/>
        </p:nvSpPr>
        <p:spPr>
          <a:xfrm>
            <a:off x="2814638" y="321468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9" name="Ovaal 8"/>
          <p:cNvSpPr/>
          <p:nvPr/>
        </p:nvSpPr>
        <p:spPr>
          <a:xfrm>
            <a:off x="3529013" y="3500438"/>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sp>
        <p:nvSpPr>
          <p:cNvPr id="11" name="Ovaal 10"/>
          <p:cNvSpPr/>
          <p:nvPr/>
        </p:nvSpPr>
        <p:spPr>
          <a:xfrm>
            <a:off x="4386263" y="2857500"/>
            <a:ext cx="142875" cy="142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BE"/>
          </a:p>
        </p:txBody>
      </p:sp>
      <p:cxnSp>
        <p:nvCxnSpPr>
          <p:cNvPr id="25" name="Rechte verbindingslijn met pijl 24"/>
          <p:cNvCxnSpPr>
            <a:stCxn id="4" idx="2"/>
            <a:endCxn id="6" idx="3"/>
          </p:cNvCxnSpPr>
          <p:nvPr/>
        </p:nvCxnSpPr>
        <p:spPr>
          <a:xfrm rot="10800000" flipH="1">
            <a:off x="1885950" y="3694113"/>
            <a:ext cx="449263" cy="2349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Rechte verbindingslijn met pijl 29"/>
          <p:cNvCxnSpPr>
            <a:stCxn id="6" idx="7"/>
            <a:endCxn id="7" idx="3"/>
          </p:cNvCxnSpPr>
          <p:nvPr/>
        </p:nvCxnSpPr>
        <p:spPr>
          <a:xfrm rot="5400000" flipH="1" flipV="1">
            <a:off x="2508250" y="3265488"/>
            <a:ext cx="255588" cy="39846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Rechte verbindingslijn met pijl 31"/>
          <p:cNvCxnSpPr>
            <a:stCxn id="7" idx="7"/>
            <a:endCxn id="9" idx="7"/>
          </p:cNvCxnSpPr>
          <p:nvPr/>
        </p:nvCxnSpPr>
        <p:spPr>
          <a:xfrm rot="16200000" flipH="1">
            <a:off x="3151188" y="3021012"/>
            <a:ext cx="285750" cy="71437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Rechte verbindingslijn met pijl 33"/>
          <p:cNvCxnSpPr>
            <a:stCxn id="9" idx="6"/>
            <a:endCxn id="11" idx="5"/>
          </p:cNvCxnSpPr>
          <p:nvPr/>
        </p:nvCxnSpPr>
        <p:spPr>
          <a:xfrm flipV="1">
            <a:off x="3671888" y="2979738"/>
            <a:ext cx="836612" cy="59213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305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8"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par>
                          <p:cTn id="13" fill="hold" nodeType="afterGroup">
                            <p:stCondLst>
                              <p:cond delay="2500"/>
                            </p:stCondLst>
                            <p:childTnLst>
                              <p:par>
                                <p:cTn id="14" presetID="8" presetClass="entr" presetSubtype="16" fill="hold"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diamond(in)">
                                      <p:cBhvr>
                                        <p:cTn id="16" dur="2000"/>
                                        <p:tgtEl>
                                          <p:spTgt spid="25"/>
                                        </p:tgtEl>
                                      </p:cBhvr>
                                    </p:animEffect>
                                  </p:childTnLst>
                                </p:cTn>
                              </p:par>
                            </p:childTnLst>
                          </p:cTn>
                        </p:par>
                        <p:par>
                          <p:cTn id="17" fill="hold" nodeType="afterGroup">
                            <p:stCondLst>
                              <p:cond delay="4500"/>
                            </p:stCondLst>
                            <p:childTnLst>
                              <p:par>
                                <p:cTn id="18" presetID="4" presetClass="entr" presetSubtype="16"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ox(in)">
                                      <p:cBhvr>
                                        <p:cTn id="20" dur="500"/>
                                        <p:tgtEl>
                                          <p:spTgt spid="6"/>
                                        </p:tgtEl>
                                      </p:cBhvr>
                                    </p:animEffect>
                                  </p:childTnLst>
                                </p:cTn>
                              </p:par>
                            </p:childTnLst>
                          </p:cTn>
                        </p:par>
                        <p:par>
                          <p:cTn id="21" fill="hold" nodeType="afterGroup">
                            <p:stCondLst>
                              <p:cond delay="5000"/>
                            </p:stCondLst>
                            <p:childTnLst>
                              <p:par>
                                <p:cTn id="22" presetID="8"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diamond(in)">
                                      <p:cBhvr>
                                        <p:cTn id="24" dur="2000"/>
                                        <p:tgtEl>
                                          <p:spTgt spid="12"/>
                                        </p:tgtEl>
                                      </p:cBhvr>
                                    </p:animEffect>
                                  </p:childTnLst>
                                </p:cTn>
                              </p:par>
                            </p:childTnLst>
                          </p:cTn>
                        </p:par>
                        <p:par>
                          <p:cTn id="25" fill="hold" nodeType="afterGroup">
                            <p:stCondLst>
                              <p:cond delay="7000"/>
                            </p:stCondLst>
                            <p:childTnLst>
                              <p:par>
                                <p:cTn id="26" presetID="8" presetClass="entr" presetSubtype="16" fill="hold"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diamond(in)">
                                      <p:cBhvr>
                                        <p:cTn id="28" dur="2000"/>
                                        <p:tgtEl>
                                          <p:spTgt spid="30"/>
                                        </p:tgtEl>
                                      </p:cBhvr>
                                    </p:animEffect>
                                  </p:childTnLst>
                                </p:cTn>
                              </p:par>
                            </p:childTnLst>
                          </p:cTn>
                        </p:par>
                        <p:par>
                          <p:cTn id="29" fill="hold" nodeType="afterGroup">
                            <p:stCondLst>
                              <p:cond delay="9000"/>
                            </p:stCondLst>
                            <p:childTnLst>
                              <p:par>
                                <p:cTn id="30" presetID="4" presetClass="entr" presetSubtype="16"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in)">
                                      <p:cBhvr>
                                        <p:cTn id="32" dur="500"/>
                                        <p:tgtEl>
                                          <p:spTgt spid="7"/>
                                        </p:tgtEl>
                                      </p:cBhvr>
                                    </p:animEffect>
                                  </p:childTnLst>
                                </p:cTn>
                              </p:par>
                            </p:childTnLst>
                          </p:cTn>
                        </p:par>
                        <p:par>
                          <p:cTn id="33" fill="hold" nodeType="afterGroup">
                            <p:stCondLst>
                              <p:cond delay="9500"/>
                            </p:stCondLst>
                            <p:childTnLst>
                              <p:par>
                                <p:cTn id="34" presetID="8" presetClass="entr" presetSubtype="16"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amond(in)">
                                      <p:cBhvr>
                                        <p:cTn id="36" dur="2000"/>
                                        <p:tgtEl>
                                          <p:spTgt spid="13"/>
                                        </p:tgtEl>
                                      </p:cBhvr>
                                    </p:animEffect>
                                  </p:childTnLst>
                                </p:cTn>
                              </p:par>
                            </p:childTnLst>
                          </p:cTn>
                        </p:par>
                        <p:par>
                          <p:cTn id="37" fill="hold" nodeType="afterGroup">
                            <p:stCondLst>
                              <p:cond delay="11500"/>
                            </p:stCondLst>
                            <p:childTnLst>
                              <p:par>
                                <p:cTn id="38" presetID="8" presetClass="entr" presetSubtype="16" fill="hold" grpId="0" nodeType="after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diamond(in)">
                                      <p:cBhvr>
                                        <p:cTn id="40" dur="2000"/>
                                        <p:tgtEl>
                                          <p:spTgt spid="17"/>
                                        </p:tgtEl>
                                      </p:cBhvr>
                                    </p:animEffect>
                                  </p:childTnLst>
                                </p:cTn>
                              </p:par>
                            </p:childTnLst>
                          </p:cTn>
                        </p:par>
                        <p:par>
                          <p:cTn id="41" fill="hold" nodeType="afterGroup">
                            <p:stCondLst>
                              <p:cond delay="13500"/>
                            </p:stCondLst>
                            <p:childTnLst>
                              <p:par>
                                <p:cTn id="42" presetID="8" presetClass="entr" presetSubtype="16"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diamond(in)">
                                      <p:cBhvr>
                                        <p:cTn id="44" dur="2000"/>
                                        <p:tgtEl>
                                          <p:spTgt spid="32"/>
                                        </p:tgtEl>
                                      </p:cBhvr>
                                    </p:animEffect>
                                  </p:childTnLst>
                                </p:cTn>
                              </p:par>
                            </p:childTnLst>
                          </p:cTn>
                        </p:par>
                        <p:par>
                          <p:cTn id="45" fill="hold" nodeType="afterGroup">
                            <p:stCondLst>
                              <p:cond delay="15500"/>
                            </p:stCondLst>
                            <p:childTnLst>
                              <p:par>
                                <p:cTn id="46" presetID="4" presetClass="entr" presetSubtype="16"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box(in)">
                                      <p:cBhvr>
                                        <p:cTn id="48" dur="500"/>
                                        <p:tgtEl>
                                          <p:spTgt spid="9"/>
                                        </p:tgtEl>
                                      </p:cBhvr>
                                    </p:animEffect>
                                  </p:childTnLst>
                                </p:cTn>
                              </p:par>
                            </p:childTnLst>
                          </p:cTn>
                        </p:par>
                        <p:par>
                          <p:cTn id="49" fill="hold" nodeType="afterGroup">
                            <p:stCondLst>
                              <p:cond delay="16000"/>
                            </p:stCondLst>
                            <p:childTnLst>
                              <p:par>
                                <p:cTn id="50" presetID="8" presetClass="entr" presetSubtype="16" fill="hold" grpId="0"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amond(in)">
                                      <p:cBhvr>
                                        <p:cTn id="52" dur="2000"/>
                                        <p:tgtEl>
                                          <p:spTgt spid="15"/>
                                        </p:tgtEl>
                                      </p:cBhvr>
                                    </p:animEffect>
                                  </p:childTnLst>
                                </p:cTn>
                              </p:par>
                            </p:childTnLst>
                          </p:cTn>
                        </p:par>
                        <p:par>
                          <p:cTn id="53" fill="hold" nodeType="afterGroup">
                            <p:stCondLst>
                              <p:cond delay="18000"/>
                            </p:stCondLst>
                            <p:childTnLst>
                              <p:par>
                                <p:cTn id="54" presetID="8" presetClass="entr" presetSubtype="16"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diamond(in)">
                                      <p:cBhvr>
                                        <p:cTn id="56" dur="2000"/>
                                        <p:tgtEl>
                                          <p:spTgt spid="16"/>
                                        </p:tgtEl>
                                      </p:cBhvr>
                                    </p:animEffect>
                                  </p:childTnLst>
                                </p:cTn>
                              </p:par>
                            </p:childTnLst>
                          </p:cTn>
                        </p:par>
                        <p:par>
                          <p:cTn id="57" fill="hold" nodeType="afterGroup">
                            <p:stCondLst>
                              <p:cond delay="20000"/>
                            </p:stCondLst>
                            <p:childTnLst>
                              <p:par>
                                <p:cTn id="58" presetID="8"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diamond(in)">
                                      <p:cBhvr>
                                        <p:cTn id="60" dur="2000"/>
                                        <p:tgtEl>
                                          <p:spTgt spid="21"/>
                                        </p:tgtEl>
                                      </p:cBhvr>
                                    </p:animEffect>
                                  </p:childTnLst>
                                </p:cTn>
                              </p:par>
                            </p:childTnLst>
                          </p:cTn>
                        </p:par>
                        <p:par>
                          <p:cTn id="61" fill="hold" nodeType="afterGroup">
                            <p:stCondLst>
                              <p:cond delay="22000"/>
                            </p:stCondLst>
                            <p:childTnLst>
                              <p:par>
                                <p:cTn id="62" presetID="8" presetClass="entr" presetSubtype="16" fill="hold" nodeType="after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diamond(in)">
                                      <p:cBhvr>
                                        <p:cTn id="64" dur="2000"/>
                                        <p:tgtEl>
                                          <p:spTgt spid="34"/>
                                        </p:tgtEl>
                                      </p:cBhvr>
                                    </p:animEffect>
                                  </p:childTnLst>
                                </p:cTn>
                              </p:par>
                            </p:childTnLst>
                          </p:cTn>
                        </p:par>
                        <p:par>
                          <p:cTn id="65" fill="hold" nodeType="afterGroup">
                            <p:stCondLst>
                              <p:cond delay="24000"/>
                            </p:stCondLst>
                            <p:childTnLst>
                              <p:par>
                                <p:cTn id="66" presetID="4" presetClass="entr" presetSubtype="16"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box(in)">
                                      <p:cBhvr>
                                        <p:cTn id="68" dur="500"/>
                                        <p:tgtEl>
                                          <p:spTgt spid="11"/>
                                        </p:tgtEl>
                                      </p:cBhvr>
                                    </p:animEffect>
                                  </p:childTnLst>
                                </p:cTn>
                              </p:par>
                            </p:childTnLst>
                          </p:cTn>
                        </p:par>
                        <p:par>
                          <p:cTn id="69" fill="hold" nodeType="afterGroup">
                            <p:stCondLst>
                              <p:cond delay="24500"/>
                            </p:stCondLst>
                            <p:childTnLst>
                              <p:par>
                                <p:cTn id="70" presetID="8" presetClass="entr" presetSubtype="16" fill="hold" grpId="0"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diamond(in)">
                                      <p:cBhvr>
                                        <p:cTn id="72" dur="2000"/>
                                        <p:tgtEl>
                                          <p:spTgt spid="22"/>
                                        </p:tgtEl>
                                      </p:cBhvr>
                                    </p:animEffect>
                                  </p:childTnLst>
                                </p:cTn>
                              </p:par>
                            </p:childTnLst>
                          </p:cTn>
                        </p:par>
                        <p:par>
                          <p:cTn id="73" fill="hold" nodeType="afterGroup">
                            <p:stCondLst>
                              <p:cond delay="26500"/>
                            </p:stCondLst>
                            <p:childTnLst>
                              <p:par>
                                <p:cTn id="74" presetID="8" presetClass="entr" presetSubtype="16"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amond(in)">
                                      <p:cBhvr>
                                        <p:cTn id="76" dur="2000"/>
                                        <p:tgtEl>
                                          <p:spTgt spid="14"/>
                                        </p:tgtEl>
                                      </p:cBhvr>
                                    </p:animEffect>
                                  </p:childTnLst>
                                </p:cTn>
                              </p:par>
                            </p:childTnLst>
                          </p:cTn>
                        </p:par>
                        <p:par>
                          <p:cTn id="77" fill="hold" nodeType="afterGroup">
                            <p:stCondLst>
                              <p:cond delay="28500"/>
                            </p:stCondLst>
                            <p:childTnLst>
                              <p:par>
                                <p:cTn id="78" presetID="8" presetClass="entr" presetSubtype="16" fill="hold" grpId="0" nodeType="afterEffect">
                                  <p:stCondLst>
                                    <p:cond delay="0"/>
                                  </p:stCondLst>
                                  <p:childTnLst>
                                    <p:set>
                                      <p:cBhvr>
                                        <p:cTn id="79" dur="1" fill="hold">
                                          <p:stCondLst>
                                            <p:cond delay="0"/>
                                          </p:stCondLst>
                                        </p:cTn>
                                        <p:tgtEl>
                                          <p:spTgt spid="20"/>
                                        </p:tgtEl>
                                        <p:attrNameLst>
                                          <p:attrName>style.visibility</p:attrName>
                                        </p:attrNameLst>
                                      </p:cBhvr>
                                      <p:to>
                                        <p:strVal val="visible"/>
                                      </p:to>
                                    </p:set>
                                    <p:animEffect transition="in" filter="diamond(in)">
                                      <p:cBhvr>
                                        <p:cTn id="80" dur="2000"/>
                                        <p:tgtEl>
                                          <p:spTgt spid="20"/>
                                        </p:tgtEl>
                                      </p:cBhvr>
                                    </p:animEffect>
                                  </p:childTnLst>
                                </p:cTn>
                              </p:par>
                            </p:childTnLst>
                          </p:cTn>
                        </p:par>
                        <p:par>
                          <p:cTn id="81" fill="hold" nodeType="afterGroup">
                            <p:stCondLst>
                              <p:cond delay="30500"/>
                            </p:stCondLst>
                            <p:childTnLst>
                              <p:par>
                                <p:cTn id="82" presetID="8" presetClass="entr" presetSubtype="16" fill="hold" grpId="0" nodeType="after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diamond(in)">
                                      <p:cBhvr>
                                        <p:cTn id="84"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7" grpId="0" animBg="1"/>
      <p:bldP spid="15" grpId="0" animBg="1"/>
      <p:bldP spid="16" grpId="0" animBg="1"/>
      <p:bldP spid="21" grpId="0" animBg="1"/>
      <p:bldP spid="22" grpId="0" animBg="1"/>
      <p:bldP spid="14" grpId="0" animBg="1"/>
      <p:bldP spid="20" grpId="0" animBg="1"/>
      <p:bldP spid="23" grpId="0" animBg="1"/>
      <p:bldP spid="4" grpId="0" animBg="1"/>
      <p:bldP spid="7" grpId="0" animBg="1"/>
      <p:bldP spid="9"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09600" y="10682"/>
            <a:ext cx="8229600" cy="1143000"/>
          </a:xfrm>
        </p:spPr>
        <p:txBody>
          <a:bodyPr/>
          <a:lstStyle/>
          <a:p>
            <a:pPr eaLnBrk="1" hangingPunct="1"/>
            <a:r>
              <a:rPr lang="nb-NO" altLang="en-US" dirty="0"/>
              <a:t>Variations of Basic VNS</a:t>
            </a:r>
          </a:p>
        </p:txBody>
      </p:sp>
      <p:sp>
        <p:nvSpPr>
          <p:cNvPr id="16388" name="Rectangle 3"/>
          <p:cNvSpPr>
            <a:spLocks noGrp="1" noChangeArrowheads="1"/>
          </p:cNvSpPr>
          <p:nvPr>
            <p:ph type="body" idx="1"/>
          </p:nvPr>
        </p:nvSpPr>
        <p:spPr>
          <a:xfrm>
            <a:off x="152400" y="1600200"/>
            <a:ext cx="8264769" cy="5040312"/>
          </a:xfrm>
        </p:spPr>
        <p:txBody>
          <a:bodyPr/>
          <a:lstStyle/>
          <a:p>
            <a:pPr eaLnBrk="1" hangingPunct="1">
              <a:lnSpc>
                <a:spcPct val="90000"/>
              </a:lnSpc>
            </a:pPr>
            <a:r>
              <a:rPr lang="nb-NO" altLang="en-US" dirty="0"/>
              <a:t>The order of the neighborhoods</a:t>
            </a:r>
          </a:p>
          <a:p>
            <a:pPr lvl="1" eaLnBrk="1" hangingPunct="1">
              <a:lnSpc>
                <a:spcPct val="90000"/>
              </a:lnSpc>
            </a:pPr>
            <a:r>
              <a:rPr lang="nb-NO" altLang="en-US" dirty="0"/>
              <a:t>Forward VNS: start with k=1 and increase</a:t>
            </a:r>
          </a:p>
          <a:p>
            <a:pPr lvl="1" eaLnBrk="1" hangingPunct="1">
              <a:lnSpc>
                <a:spcPct val="90000"/>
              </a:lnSpc>
            </a:pPr>
            <a:r>
              <a:rPr lang="nb-NO" altLang="en-US" dirty="0"/>
              <a:t>Backward VNS: start with k=k</a:t>
            </a:r>
            <a:r>
              <a:rPr lang="nb-NO" altLang="en-US" baseline="-25000" dirty="0"/>
              <a:t>max</a:t>
            </a:r>
            <a:r>
              <a:rPr lang="nb-NO" altLang="en-US" dirty="0"/>
              <a:t> and decrease</a:t>
            </a:r>
          </a:p>
          <a:p>
            <a:pPr lvl="1" eaLnBrk="1" hangingPunct="1">
              <a:lnSpc>
                <a:spcPct val="90000"/>
              </a:lnSpc>
            </a:pPr>
            <a:r>
              <a:rPr lang="nb-NO" altLang="en-US" dirty="0"/>
              <a:t>Extended version: </a:t>
            </a:r>
          </a:p>
          <a:p>
            <a:pPr lvl="2" eaLnBrk="1" hangingPunct="1">
              <a:lnSpc>
                <a:spcPct val="90000"/>
              </a:lnSpc>
            </a:pPr>
            <a:r>
              <a:rPr lang="nb-NO" altLang="en-US" dirty="0"/>
              <a:t>Parameters k</a:t>
            </a:r>
            <a:r>
              <a:rPr lang="nb-NO" altLang="en-US" sz="2800" baseline="-25000" dirty="0"/>
              <a:t>min</a:t>
            </a:r>
            <a:r>
              <a:rPr lang="nb-NO" altLang="en-US" dirty="0"/>
              <a:t> and k</a:t>
            </a:r>
            <a:r>
              <a:rPr lang="nb-NO" altLang="en-US" sz="2800" baseline="-25000" dirty="0"/>
              <a:t>step</a:t>
            </a:r>
          </a:p>
          <a:p>
            <a:pPr lvl="2" eaLnBrk="1" hangingPunct="1">
              <a:lnSpc>
                <a:spcPct val="90000"/>
              </a:lnSpc>
            </a:pPr>
            <a:r>
              <a:rPr lang="nb-NO" altLang="en-US" dirty="0"/>
              <a:t>Set k = k</a:t>
            </a:r>
            <a:r>
              <a:rPr lang="nb-NO" altLang="en-US" sz="2800" baseline="-25000" dirty="0"/>
              <a:t>min</a:t>
            </a:r>
            <a:r>
              <a:rPr lang="nb-NO" altLang="en-US" dirty="0"/>
              <a:t>, and increase k by k</a:t>
            </a:r>
            <a:r>
              <a:rPr lang="nb-NO" altLang="en-US" sz="2800" baseline="-25000" dirty="0"/>
              <a:t>step</a:t>
            </a:r>
            <a:r>
              <a:rPr lang="nb-NO" altLang="en-US" dirty="0"/>
              <a:t> if no improvement</a:t>
            </a:r>
          </a:p>
          <a:p>
            <a:pPr eaLnBrk="1" hangingPunct="1">
              <a:lnSpc>
                <a:spcPct val="90000"/>
              </a:lnSpc>
            </a:pPr>
            <a:r>
              <a:rPr lang="nb-NO" altLang="en-US" dirty="0"/>
              <a:t>Accepting worse solutions</a:t>
            </a:r>
          </a:p>
          <a:p>
            <a:pPr lvl="1" eaLnBrk="1" hangingPunct="1">
              <a:lnSpc>
                <a:spcPct val="90000"/>
              </a:lnSpc>
            </a:pPr>
            <a:r>
              <a:rPr lang="nb-NO" altLang="en-US" dirty="0"/>
              <a:t>With some probability</a:t>
            </a:r>
          </a:p>
          <a:p>
            <a:pPr lvl="1" eaLnBrk="1" hangingPunct="1">
              <a:lnSpc>
                <a:spcPct val="90000"/>
              </a:lnSpc>
            </a:pPr>
            <a:r>
              <a:rPr lang="nb-NO" altLang="en-US" dirty="0"/>
              <a:t>Skewed VNS: Accept if</a:t>
            </a:r>
          </a:p>
          <a:p>
            <a:pPr lvl="2" eaLnBrk="1" hangingPunct="1">
              <a:lnSpc>
                <a:spcPct val="90000"/>
              </a:lnSpc>
            </a:pPr>
            <a:r>
              <a:rPr lang="nb-NO" altLang="en-US" dirty="0"/>
              <a:t>f(s*)-</a:t>
            </a:r>
            <a:r>
              <a:rPr lang="el-GR" altLang="en-US" dirty="0"/>
              <a:t>α</a:t>
            </a:r>
            <a:r>
              <a:rPr lang="nb-NO" altLang="en-US" dirty="0"/>
              <a:t>d(s, s*) &lt; f(s)</a:t>
            </a:r>
          </a:p>
          <a:p>
            <a:pPr lvl="2" eaLnBrk="1" hangingPunct="1">
              <a:lnSpc>
                <a:spcPct val="90000"/>
              </a:lnSpc>
            </a:pPr>
            <a:r>
              <a:rPr lang="nb-NO" altLang="en-US" dirty="0"/>
              <a:t>d(s, s*) measures the distance between the solutions</a:t>
            </a:r>
            <a:endParaRPr lang="el-GR" altLang="en-US" dirty="0"/>
          </a:p>
          <a:p>
            <a:pPr lvl="2" eaLnBrk="1" hangingPunct="1">
              <a:lnSpc>
                <a:spcPct val="90000"/>
              </a:lnSpc>
            </a:pPr>
            <a:endParaRPr lang="nb-NO" altLang="en-US" dirty="0"/>
          </a:p>
        </p:txBody>
      </p:sp>
      <p:sp>
        <p:nvSpPr>
          <p:cNvPr id="2" name="Slide Number Placeholder 1"/>
          <p:cNvSpPr>
            <a:spLocks noGrp="1"/>
          </p:cNvSpPr>
          <p:nvPr>
            <p:ph type="sldNum" sz="quarter" idx="12"/>
          </p:nvPr>
        </p:nvSpPr>
        <p:spPr/>
        <p:txBody>
          <a:bodyPr/>
          <a:lstStyle/>
          <a:p>
            <a:fld id="{48F1D464-5130-4A13-8C88-01E30BE98C4B}" type="slidenum">
              <a:rPr lang="en-US" smtClean="0"/>
              <a:t>12</a:t>
            </a:fld>
            <a:endParaRPr lang="en-US"/>
          </a:p>
        </p:txBody>
      </p:sp>
    </p:spTree>
    <p:extLst>
      <p:ext uri="{BB962C8B-B14F-4D97-AF65-F5344CB8AC3E}">
        <p14:creationId xmlns:p14="http://schemas.microsoft.com/office/powerpoint/2010/main" val="1163039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nb-NO" altLang="en-US" dirty="0"/>
              <a:t>Final Notes on VNS</a:t>
            </a:r>
          </a:p>
        </p:txBody>
      </p:sp>
      <p:sp>
        <p:nvSpPr>
          <p:cNvPr id="17412" name="Rectangle 3"/>
          <p:cNvSpPr>
            <a:spLocks noGrp="1" noChangeArrowheads="1"/>
          </p:cNvSpPr>
          <p:nvPr>
            <p:ph type="body" idx="1"/>
          </p:nvPr>
        </p:nvSpPr>
        <p:spPr/>
        <p:txBody>
          <a:bodyPr/>
          <a:lstStyle/>
          <a:p>
            <a:pPr eaLnBrk="1" hangingPunct="1"/>
            <a:r>
              <a:rPr lang="nb-NO" altLang="en-US"/>
              <a:t>Other variations exists</a:t>
            </a:r>
          </a:p>
          <a:p>
            <a:pPr lvl="1" eaLnBrk="1" hangingPunct="1"/>
            <a:r>
              <a:rPr lang="nb-NO" altLang="en-US"/>
              <a:t>Reduced VNS: same as Basic VNS, but no Local Search procedure</a:t>
            </a:r>
          </a:p>
          <a:p>
            <a:pPr lvl="2" eaLnBrk="1" hangingPunct="1"/>
            <a:r>
              <a:rPr lang="nb-NO" altLang="en-US"/>
              <a:t>Can be fast</a:t>
            </a:r>
          </a:p>
          <a:p>
            <a:pPr lvl="1" eaLnBrk="1" hangingPunct="1"/>
            <a:r>
              <a:rPr lang="nb-NO" altLang="en-US"/>
              <a:t>Variable Neighborhood Decomposition Search</a:t>
            </a:r>
          </a:p>
          <a:p>
            <a:pPr lvl="2" eaLnBrk="1" hangingPunct="1"/>
            <a:r>
              <a:rPr lang="nb-NO" altLang="en-US"/>
              <a:t>Fix some components of the solution, and perform Local Search on the remaining ”free” components</a:t>
            </a:r>
          </a:p>
          <a:p>
            <a:pPr eaLnBrk="1" hangingPunct="1"/>
            <a:endParaRPr lang="nb-NO" altLang="en-US"/>
          </a:p>
        </p:txBody>
      </p:sp>
      <p:sp>
        <p:nvSpPr>
          <p:cNvPr id="2" name="Slide Number Placeholder 1"/>
          <p:cNvSpPr>
            <a:spLocks noGrp="1"/>
          </p:cNvSpPr>
          <p:nvPr>
            <p:ph type="sldNum" sz="quarter" idx="12"/>
          </p:nvPr>
        </p:nvSpPr>
        <p:spPr/>
        <p:txBody>
          <a:bodyPr/>
          <a:lstStyle/>
          <a:p>
            <a:fld id="{48F1D464-5130-4A13-8C88-01E30BE98C4B}" type="slidenum">
              <a:rPr lang="en-US" smtClean="0"/>
              <a:t>13</a:t>
            </a:fld>
            <a:endParaRPr lang="en-US"/>
          </a:p>
        </p:txBody>
      </p:sp>
    </p:spTree>
    <p:extLst>
      <p:ext uri="{BB962C8B-B14F-4D97-AF65-F5344CB8AC3E}">
        <p14:creationId xmlns:p14="http://schemas.microsoft.com/office/powerpoint/2010/main" val="1677673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381000" y="33471"/>
            <a:ext cx="8229600" cy="1143000"/>
          </a:xfrm>
        </p:spPr>
        <p:txBody>
          <a:bodyPr/>
          <a:lstStyle/>
          <a:p>
            <a:pPr eaLnBrk="1" hangingPunct="1"/>
            <a:r>
              <a:rPr lang="nb-NO" altLang="en-US" dirty="0"/>
              <a:t>Final Notes on VNS</a:t>
            </a:r>
          </a:p>
        </p:txBody>
      </p:sp>
      <p:sp>
        <p:nvSpPr>
          <p:cNvPr id="18436" name="Rectangle 3"/>
          <p:cNvSpPr>
            <a:spLocks noGrp="1" noChangeArrowheads="1"/>
          </p:cNvSpPr>
          <p:nvPr>
            <p:ph type="body" idx="1"/>
          </p:nvPr>
        </p:nvSpPr>
        <p:spPr>
          <a:xfrm>
            <a:off x="685800" y="1268414"/>
            <a:ext cx="7772400" cy="4968875"/>
          </a:xfrm>
        </p:spPr>
        <p:txBody>
          <a:bodyPr/>
          <a:lstStyle/>
          <a:p>
            <a:pPr eaLnBrk="1" hangingPunct="1">
              <a:lnSpc>
                <a:spcPct val="90000"/>
              </a:lnSpc>
            </a:pPr>
            <a:r>
              <a:rPr lang="nb-NO" altLang="en-US" dirty="0"/>
              <a:t>ILS and VNS are based on different underlying ”philosophies”</a:t>
            </a:r>
          </a:p>
          <a:p>
            <a:pPr lvl="1" eaLnBrk="1" hangingPunct="1">
              <a:lnSpc>
                <a:spcPct val="90000"/>
              </a:lnSpc>
            </a:pPr>
            <a:r>
              <a:rPr lang="nb-NO" altLang="en-US" dirty="0"/>
              <a:t>ILS: Perturb and do Local Search</a:t>
            </a:r>
          </a:p>
          <a:p>
            <a:pPr lvl="1" eaLnBrk="1" hangingPunct="1">
              <a:lnSpc>
                <a:spcPct val="90000"/>
              </a:lnSpc>
            </a:pPr>
            <a:r>
              <a:rPr lang="nb-NO" altLang="en-US" dirty="0"/>
              <a:t>VNS: Exploit different neighborhoods</a:t>
            </a:r>
          </a:p>
          <a:p>
            <a:pPr lvl="1" eaLnBrk="1" hangingPunct="1">
              <a:lnSpc>
                <a:spcPct val="90000"/>
              </a:lnSpc>
            </a:pPr>
            <a:endParaRPr lang="nb-NO" altLang="en-US" dirty="0"/>
          </a:p>
          <a:p>
            <a:pPr eaLnBrk="1" hangingPunct="1">
              <a:lnSpc>
                <a:spcPct val="90000"/>
              </a:lnSpc>
            </a:pPr>
            <a:r>
              <a:rPr lang="nb-NO" altLang="en-US" dirty="0"/>
              <a:t>ILS and VNS are also similar in many respects</a:t>
            </a:r>
          </a:p>
          <a:p>
            <a:pPr eaLnBrk="1" hangingPunct="1">
              <a:lnSpc>
                <a:spcPct val="90000"/>
              </a:lnSpc>
            </a:pPr>
            <a:endParaRPr lang="nb-NO" altLang="en-US" dirty="0"/>
          </a:p>
          <a:p>
            <a:pPr eaLnBrk="1" hangingPunct="1">
              <a:lnSpc>
                <a:spcPct val="90000"/>
              </a:lnSpc>
            </a:pPr>
            <a:r>
              <a:rPr lang="nb-NO" altLang="en-US" dirty="0"/>
              <a:t>ILS can be more flexible w.r.t. the optimization of the interaction between modules</a:t>
            </a:r>
          </a:p>
          <a:p>
            <a:pPr eaLnBrk="1" hangingPunct="1">
              <a:lnSpc>
                <a:spcPct val="90000"/>
              </a:lnSpc>
            </a:pPr>
            <a:endParaRPr lang="nb-NO" altLang="en-US" dirty="0"/>
          </a:p>
          <a:p>
            <a:pPr eaLnBrk="1" hangingPunct="1">
              <a:lnSpc>
                <a:spcPct val="90000"/>
              </a:lnSpc>
            </a:pPr>
            <a:r>
              <a:rPr lang="nb-NO" altLang="en-US" dirty="0"/>
              <a:t>VNS gives place to approaches such as VND for obtaining more powerful Local Search approaches</a:t>
            </a:r>
          </a:p>
        </p:txBody>
      </p:sp>
      <p:sp>
        <p:nvSpPr>
          <p:cNvPr id="2" name="Slide Number Placeholder 1"/>
          <p:cNvSpPr>
            <a:spLocks noGrp="1"/>
          </p:cNvSpPr>
          <p:nvPr>
            <p:ph type="sldNum" sz="quarter" idx="12"/>
          </p:nvPr>
        </p:nvSpPr>
        <p:spPr/>
        <p:txBody>
          <a:bodyPr/>
          <a:lstStyle/>
          <a:p>
            <a:fld id="{48F1D464-5130-4A13-8C88-01E30BE98C4B}" type="slidenum">
              <a:rPr lang="en-US" smtClean="0"/>
              <a:t>14</a:t>
            </a:fld>
            <a:endParaRPr lang="en-US"/>
          </a:p>
        </p:txBody>
      </p:sp>
    </p:spTree>
    <p:extLst>
      <p:ext uri="{BB962C8B-B14F-4D97-AF65-F5344CB8AC3E}">
        <p14:creationId xmlns:p14="http://schemas.microsoft.com/office/powerpoint/2010/main" val="3049138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nb-NO" altLang="en-US"/>
              <a:t>Conclusions about ILS and VNS</a:t>
            </a:r>
          </a:p>
        </p:txBody>
      </p:sp>
      <p:sp>
        <p:nvSpPr>
          <p:cNvPr id="19460" name="Rectangle 3"/>
          <p:cNvSpPr>
            <a:spLocks noGrp="1" noChangeArrowheads="1"/>
          </p:cNvSpPr>
          <p:nvPr>
            <p:ph type="body" idx="1"/>
          </p:nvPr>
        </p:nvSpPr>
        <p:spPr/>
        <p:txBody>
          <a:bodyPr/>
          <a:lstStyle/>
          <a:p>
            <a:pPr eaLnBrk="1" hangingPunct="1"/>
            <a:r>
              <a:rPr lang="nb-NO" altLang="en-US"/>
              <a:t>Based on simple principles</a:t>
            </a:r>
          </a:p>
          <a:p>
            <a:pPr eaLnBrk="1" hangingPunct="1"/>
            <a:r>
              <a:rPr lang="nb-NO" altLang="en-US"/>
              <a:t>Easy to understand</a:t>
            </a:r>
          </a:p>
          <a:p>
            <a:pPr eaLnBrk="1" hangingPunct="1"/>
            <a:r>
              <a:rPr lang="nb-NO" altLang="en-US"/>
              <a:t>Basic versions are easy to implement</a:t>
            </a:r>
          </a:p>
          <a:p>
            <a:pPr eaLnBrk="1" hangingPunct="1"/>
            <a:r>
              <a:rPr lang="nb-NO" altLang="en-US"/>
              <a:t>Robust</a:t>
            </a:r>
          </a:p>
          <a:p>
            <a:pPr eaLnBrk="1" hangingPunct="1"/>
            <a:r>
              <a:rPr lang="nb-NO" altLang="en-US"/>
              <a:t>Highly effective</a:t>
            </a:r>
          </a:p>
        </p:txBody>
      </p:sp>
      <p:sp>
        <p:nvSpPr>
          <p:cNvPr id="2" name="Slide Number Placeholder 1"/>
          <p:cNvSpPr>
            <a:spLocks noGrp="1"/>
          </p:cNvSpPr>
          <p:nvPr>
            <p:ph type="sldNum" sz="quarter" idx="12"/>
          </p:nvPr>
        </p:nvSpPr>
        <p:spPr/>
        <p:txBody>
          <a:bodyPr/>
          <a:lstStyle/>
          <a:p>
            <a:fld id="{48F1D464-5130-4A13-8C88-01E30BE98C4B}" type="slidenum">
              <a:rPr lang="en-US" smtClean="0"/>
              <a:t>15</a:t>
            </a:fld>
            <a:endParaRPr lang="en-US"/>
          </a:p>
        </p:txBody>
      </p:sp>
    </p:spTree>
    <p:extLst>
      <p:ext uri="{BB962C8B-B14F-4D97-AF65-F5344CB8AC3E}">
        <p14:creationId xmlns:p14="http://schemas.microsoft.com/office/powerpoint/2010/main" val="520374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056" y="2170040"/>
            <a:ext cx="8515144" cy="21384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8F1D464-5130-4A13-8C88-01E30BE98C4B}" type="slidenum">
              <a:rPr lang="en-US" smtClean="0"/>
              <a:t>16</a:t>
            </a:fld>
            <a:endParaRPr lang="en-US"/>
          </a:p>
        </p:txBody>
      </p:sp>
    </p:spTree>
    <p:extLst>
      <p:ext uri="{BB962C8B-B14F-4D97-AF65-F5344CB8AC3E}">
        <p14:creationId xmlns:p14="http://schemas.microsoft.com/office/powerpoint/2010/main" val="3074090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nb-NO" altLang="en-US"/>
              <a:t>Guided Local Search</a:t>
            </a:r>
          </a:p>
        </p:txBody>
      </p:sp>
      <p:sp>
        <p:nvSpPr>
          <p:cNvPr id="20484" name="Rectangle 3"/>
          <p:cNvSpPr>
            <a:spLocks noGrp="1" noChangeArrowheads="1"/>
          </p:cNvSpPr>
          <p:nvPr>
            <p:ph type="body" idx="1"/>
          </p:nvPr>
        </p:nvSpPr>
        <p:spPr/>
        <p:txBody>
          <a:bodyPr/>
          <a:lstStyle/>
          <a:p>
            <a:pPr eaLnBrk="1" hangingPunct="1"/>
            <a:r>
              <a:rPr lang="nb-NO" altLang="en-US" dirty="0"/>
              <a:t>A general strategy, metaheuristic, used to guide a neighborhood search</a:t>
            </a:r>
          </a:p>
          <a:p>
            <a:pPr eaLnBrk="1" hangingPunct="1"/>
            <a:r>
              <a:rPr lang="nb-NO" altLang="en-US" dirty="0"/>
              <a:t>Tries to overcome local optima by ”removing” them:</a:t>
            </a:r>
          </a:p>
          <a:p>
            <a:pPr lvl="1" eaLnBrk="1" hangingPunct="1"/>
            <a:r>
              <a:rPr lang="nb-NO" altLang="en-US" dirty="0"/>
              <a:t>Changes the ”topography” of the search space</a:t>
            </a:r>
          </a:p>
          <a:p>
            <a:pPr lvl="1" eaLnBrk="1" hangingPunct="1"/>
            <a:r>
              <a:rPr lang="nb-NO" altLang="en-US" dirty="0"/>
              <a:t>Uses an extended move evaluation function</a:t>
            </a:r>
          </a:p>
          <a:p>
            <a:pPr lvl="2" eaLnBrk="1" hangingPunct="1"/>
            <a:r>
              <a:rPr lang="nb-NO" altLang="en-US" dirty="0"/>
              <a:t>Original objective function + penalties</a:t>
            </a:r>
          </a:p>
          <a:p>
            <a:pPr eaLnBrk="1" hangingPunct="1"/>
            <a:r>
              <a:rPr lang="nb-NO" altLang="en-US" dirty="0"/>
              <a:t>Focuses on promising parts of the search space</a:t>
            </a:r>
          </a:p>
          <a:p>
            <a:pPr eaLnBrk="1" hangingPunct="1"/>
            <a:endParaRPr lang="nb-NO" altLang="en-US" dirty="0"/>
          </a:p>
          <a:p>
            <a:pPr eaLnBrk="1" hangingPunct="1"/>
            <a:endParaRPr lang="nb-NO" altLang="en-US" dirty="0"/>
          </a:p>
          <a:p>
            <a:pPr eaLnBrk="1" hangingPunct="1"/>
            <a:endParaRPr lang="nb-NO" altLang="en-US" dirty="0"/>
          </a:p>
        </p:txBody>
      </p:sp>
      <p:sp>
        <p:nvSpPr>
          <p:cNvPr id="2" name="Slide Number Placeholder 1"/>
          <p:cNvSpPr>
            <a:spLocks noGrp="1"/>
          </p:cNvSpPr>
          <p:nvPr>
            <p:ph type="sldNum" sz="quarter" idx="12"/>
          </p:nvPr>
        </p:nvSpPr>
        <p:spPr/>
        <p:txBody>
          <a:bodyPr/>
          <a:lstStyle/>
          <a:p>
            <a:fld id="{48F1D464-5130-4A13-8C88-01E30BE98C4B}" type="slidenum">
              <a:rPr lang="en-US" smtClean="0"/>
              <a:t>17</a:t>
            </a:fld>
            <a:endParaRPr lang="en-US"/>
          </a:p>
        </p:txBody>
      </p:sp>
    </p:spTree>
    <p:extLst>
      <p:ext uri="{BB962C8B-B14F-4D97-AF65-F5344CB8AC3E}">
        <p14:creationId xmlns:p14="http://schemas.microsoft.com/office/powerpoint/2010/main" val="3992977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228600" y="152400"/>
            <a:ext cx="8229600" cy="1143000"/>
          </a:xfrm>
        </p:spPr>
        <p:txBody>
          <a:bodyPr/>
          <a:lstStyle/>
          <a:p>
            <a:pPr eaLnBrk="1" hangingPunct="1"/>
            <a:r>
              <a:rPr lang="nb-NO" altLang="en-US" dirty="0"/>
              <a:t>Features of a Solution</a:t>
            </a:r>
          </a:p>
        </p:txBody>
      </p:sp>
      <p:sp>
        <p:nvSpPr>
          <p:cNvPr id="21508" name="Rectangle 3"/>
          <p:cNvSpPr>
            <a:spLocks noGrp="1" noChangeArrowheads="1"/>
          </p:cNvSpPr>
          <p:nvPr>
            <p:ph type="body" idx="1"/>
          </p:nvPr>
        </p:nvSpPr>
        <p:spPr>
          <a:xfrm>
            <a:off x="685800" y="1196976"/>
            <a:ext cx="7772400" cy="4968875"/>
          </a:xfrm>
        </p:spPr>
        <p:txBody>
          <a:bodyPr/>
          <a:lstStyle/>
          <a:p>
            <a:pPr eaLnBrk="1" hangingPunct="1"/>
            <a:r>
              <a:rPr lang="nb-NO" altLang="en-US" sz="2800" dirty="0"/>
              <a:t>GLS assumes that we can find some features of a solution that we can penalize</a:t>
            </a:r>
          </a:p>
          <a:p>
            <a:pPr eaLnBrk="1" hangingPunct="1"/>
            <a:r>
              <a:rPr lang="nb-NO" altLang="en-US" sz="2800" dirty="0"/>
              <a:t>What is a ”feature”?</a:t>
            </a:r>
          </a:p>
          <a:p>
            <a:pPr lvl="1" eaLnBrk="1" hangingPunct="1"/>
            <a:r>
              <a:rPr lang="nb-NO" altLang="en-US" sz="2400" dirty="0"/>
              <a:t>Something that is characteristic for the solution</a:t>
            </a:r>
          </a:p>
          <a:p>
            <a:pPr lvl="1" eaLnBrk="1" hangingPunct="1"/>
            <a:r>
              <a:rPr lang="nb-NO" altLang="en-US" sz="2400" dirty="0"/>
              <a:t>Something that might be different in another solution</a:t>
            </a:r>
          </a:p>
          <a:p>
            <a:pPr lvl="1" eaLnBrk="1" hangingPunct="1"/>
            <a:r>
              <a:rPr lang="nb-NO" altLang="en-US" sz="2400" dirty="0"/>
              <a:t>Problem dependent</a:t>
            </a:r>
          </a:p>
          <a:p>
            <a:pPr eaLnBrk="1" hangingPunct="1"/>
            <a:r>
              <a:rPr lang="nb-NO" altLang="en-US" sz="2800" dirty="0"/>
              <a:t>Examples:</a:t>
            </a:r>
          </a:p>
          <a:p>
            <a:pPr lvl="1" eaLnBrk="1" hangingPunct="1"/>
            <a:r>
              <a:rPr lang="nb-NO" altLang="en-US" sz="2400" dirty="0"/>
              <a:t>TSP: whether city A follows immediately after city B in the tour or not</a:t>
            </a:r>
          </a:p>
          <a:p>
            <a:pPr lvl="1" eaLnBrk="1" hangingPunct="1"/>
            <a:r>
              <a:rPr lang="nb-NO" altLang="en-US" sz="2400" dirty="0"/>
              <a:t>Knapsack: whether item 5 is included or not</a:t>
            </a:r>
          </a:p>
        </p:txBody>
      </p:sp>
      <p:sp>
        <p:nvSpPr>
          <p:cNvPr id="2" name="Slide Number Placeholder 1"/>
          <p:cNvSpPr>
            <a:spLocks noGrp="1"/>
          </p:cNvSpPr>
          <p:nvPr>
            <p:ph type="sldNum" sz="quarter" idx="12"/>
          </p:nvPr>
        </p:nvSpPr>
        <p:spPr/>
        <p:txBody>
          <a:bodyPr/>
          <a:lstStyle/>
          <a:p>
            <a:fld id="{48F1D464-5130-4A13-8C88-01E30BE98C4B}" type="slidenum">
              <a:rPr lang="en-US" smtClean="0"/>
              <a:t>18</a:t>
            </a:fld>
            <a:endParaRPr lang="en-US"/>
          </a:p>
        </p:txBody>
      </p:sp>
    </p:spTree>
    <p:extLst>
      <p:ext uri="{BB962C8B-B14F-4D97-AF65-F5344CB8AC3E}">
        <p14:creationId xmlns:p14="http://schemas.microsoft.com/office/powerpoint/2010/main" val="901104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body" idx="1"/>
          </p:nvPr>
        </p:nvSpPr>
        <p:spPr>
          <a:xfrm>
            <a:off x="517281" y="1268413"/>
            <a:ext cx="6139962" cy="5256212"/>
          </a:xfrm>
        </p:spPr>
        <p:txBody>
          <a:bodyPr/>
          <a:lstStyle/>
          <a:p>
            <a:pPr eaLnBrk="1" hangingPunct="1"/>
            <a:r>
              <a:rPr lang="nb-NO" altLang="en-US" sz="2800"/>
              <a:t>A solution (trip) is an ordered set of edges</a:t>
            </a:r>
          </a:p>
          <a:p>
            <a:pPr eaLnBrk="1" hangingPunct="1"/>
            <a:r>
              <a:rPr lang="nb-NO" altLang="en-US" sz="2800"/>
              <a:t>An edge is a good choice for feature:</a:t>
            </a:r>
          </a:p>
          <a:p>
            <a:pPr lvl="1" eaLnBrk="1" hangingPunct="1"/>
            <a:r>
              <a:rPr lang="nb-NO" altLang="en-US" sz="2400"/>
              <a:t>Is either in a solution or not</a:t>
            </a:r>
          </a:p>
          <a:p>
            <a:pPr lvl="1" eaLnBrk="1" hangingPunct="1"/>
            <a:r>
              <a:rPr lang="nb-NO" altLang="en-US" sz="2400"/>
              <a:t>Feature cost = edge length</a:t>
            </a:r>
          </a:p>
          <a:p>
            <a:pPr eaLnBrk="1" hangingPunct="1"/>
            <a:r>
              <a:rPr lang="nb-NO" altLang="en-US" sz="2800"/>
              <a:t>Let the set of all edges </a:t>
            </a:r>
            <a:r>
              <a:rPr lang="nb-NO" altLang="en-US" sz="2800" i="1"/>
              <a:t>e</a:t>
            </a:r>
            <a:r>
              <a:rPr lang="nb-NO" altLang="en-US" sz="2800" i="1" baseline="-25000"/>
              <a:t>ij </a:t>
            </a:r>
            <a:r>
              <a:rPr lang="nb-NO" altLang="en-US" sz="2800"/>
              <a:t>be features:</a:t>
            </a:r>
          </a:p>
          <a:p>
            <a:pPr eaLnBrk="1" hangingPunct="1"/>
            <a:endParaRPr lang="nb-NO" altLang="en-US" sz="2800"/>
          </a:p>
          <a:p>
            <a:pPr eaLnBrk="1" hangingPunct="1"/>
            <a:r>
              <a:rPr lang="nb-NO" altLang="en-US" sz="2800"/>
              <a:t>The cost for a feature </a:t>
            </a:r>
            <a:r>
              <a:rPr lang="nb-NO" altLang="en-US" sz="2800" i="1"/>
              <a:t>e</a:t>
            </a:r>
            <a:r>
              <a:rPr lang="nb-NO" altLang="en-US" sz="2800" i="1" baseline="-25000"/>
              <a:t>ij</a:t>
            </a:r>
            <a:r>
              <a:rPr lang="nb-NO" altLang="en-US" sz="2800"/>
              <a:t> is given by </a:t>
            </a:r>
            <a:r>
              <a:rPr lang="nb-NO" altLang="en-US" sz="2800" i="1"/>
              <a:t>d</a:t>
            </a:r>
            <a:r>
              <a:rPr lang="nb-NO" altLang="en-US" sz="2800" i="1" baseline="-25000"/>
              <a:t>ij</a:t>
            </a:r>
            <a:r>
              <a:rPr lang="nb-NO" altLang="en-US" sz="2800" i="1"/>
              <a:t> </a:t>
            </a:r>
            <a:r>
              <a:rPr lang="nb-NO" altLang="en-US" sz="2800"/>
              <a:t>in the</a:t>
            </a:r>
            <a:r>
              <a:rPr lang="nb-NO" altLang="en-US" sz="2800" i="1"/>
              <a:t> </a:t>
            </a:r>
            <a:r>
              <a:rPr lang="nb-NO" altLang="en-US" sz="2800"/>
              <a:t>distance matrix:</a:t>
            </a:r>
          </a:p>
          <a:p>
            <a:pPr eaLnBrk="1" hangingPunct="1"/>
            <a:endParaRPr lang="nb-NO" altLang="en-US" sz="2800"/>
          </a:p>
          <a:p>
            <a:pPr eaLnBrk="1" hangingPunct="1">
              <a:buFontTx/>
              <a:buNone/>
            </a:pPr>
            <a:endParaRPr lang="nb-NO" altLang="en-US" sz="2800"/>
          </a:p>
        </p:txBody>
      </p:sp>
      <p:sp>
        <p:nvSpPr>
          <p:cNvPr id="1030" name="Rectangle 3"/>
          <p:cNvSpPr>
            <a:spLocks noGrp="1" noChangeArrowheads="1"/>
          </p:cNvSpPr>
          <p:nvPr>
            <p:ph type="title"/>
          </p:nvPr>
        </p:nvSpPr>
        <p:spPr>
          <a:xfrm>
            <a:off x="281110" y="152400"/>
            <a:ext cx="8229600" cy="1143000"/>
          </a:xfrm>
        </p:spPr>
        <p:txBody>
          <a:bodyPr/>
          <a:lstStyle/>
          <a:p>
            <a:pPr eaLnBrk="1" hangingPunct="1"/>
            <a:r>
              <a:rPr lang="nb-NO" altLang="en-US" dirty="0"/>
              <a:t>Features - Example: TSP</a:t>
            </a:r>
          </a:p>
        </p:txBody>
      </p:sp>
      <p:graphicFrame>
        <p:nvGraphicFramePr>
          <p:cNvPr id="1026" name="Object 4"/>
          <p:cNvGraphicFramePr>
            <a:graphicFrameLocks noChangeAspect="1"/>
          </p:cNvGraphicFramePr>
          <p:nvPr>
            <p:extLst>
              <p:ext uri="{D42A27DB-BD31-4B8C-83A1-F6EECF244321}">
                <p14:modId xmlns:p14="http://schemas.microsoft.com/office/powerpoint/2010/main" val="24424704"/>
              </p:ext>
            </p:extLst>
          </p:nvPr>
        </p:nvGraphicFramePr>
        <p:xfrm>
          <a:off x="1143000" y="4191000"/>
          <a:ext cx="3975588" cy="493712"/>
        </p:xfrm>
        <a:graphic>
          <a:graphicData uri="http://schemas.openxmlformats.org/presentationml/2006/ole">
            <mc:AlternateContent xmlns:mc="http://schemas.openxmlformats.org/markup-compatibility/2006">
              <mc:Choice xmlns:v="urn:schemas-microsoft-com:vml" Requires="v">
                <p:oleObj name="Equation" r:id="rId3" imgW="3974760" imgH="495000" progId="Equation.DSMT4">
                  <p:embed/>
                </p:oleObj>
              </mc:Choice>
              <mc:Fallback>
                <p:oleObj name="Equation" r:id="rId3" imgW="3974760" imgH="495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191000"/>
                        <a:ext cx="3975588" cy="493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7"/>
          <p:cNvGraphicFramePr>
            <a:graphicFrameLocks noChangeAspect="1"/>
          </p:cNvGraphicFramePr>
          <p:nvPr/>
        </p:nvGraphicFramePr>
        <p:xfrm>
          <a:off x="1274885" y="5786438"/>
          <a:ext cx="3314700" cy="493712"/>
        </p:xfrm>
        <a:graphic>
          <a:graphicData uri="http://schemas.openxmlformats.org/presentationml/2006/ole">
            <mc:AlternateContent xmlns:mc="http://schemas.openxmlformats.org/markup-compatibility/2006">
              <mc:Choice xmlns:v="urn:schemas-microsoft-com:vml" Requires="v">
                <p:oleObj name="Equation" r:id="rId5" imgW="3314520" imgH="495000" progId="Equation.DSMT4">
                  <p:embed/>
                </p:oleObj>
              </mc:Choice>
              <mc:Fallback>
                <p:oleObj name="Equation" r:id="rId5" imgW="3314520" imgH="4950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4885" y="5786438"/>
                        <a:ext cx="3314700" cy="493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1031" name="Group 8"/>
          <p:cNvGrpSpPr>
            <a:grpSpLocks/>
          </p:cNvGrpSpPr>
          <p:nvPr/>
        </p:nvGrpSpPr>
        <p:grpSpPr bwMode="auto">
          <a:xfrm>
            <a:off x="6501912" y="1743075"/>
            <a:ext cx="2040060" cy="2168526"/>
            <a:chOff x="4012" y="1008"/>
            <a:chExt cx="1285" cy="1366"/>
          </a:xfrm>
        </p:grpSpPr>
        <p:grpSp>
          <p:nvGrpSpPr>
            <p:cNvPr id="1032" name="Group 9"/>
            <p:cNvGrpSpPr>
              <a:grpSpLocks/>
            </p:cNvGrpSpPr>
            <p:nvPr/>
          </p:nvGrpSpPr>
          <p:grpSpPr bwMode="auto">
            <a:xfrm>
              <a:off x="4824" y="2200"/>
              <a:ext cx="165" cy="174"/>
              <a:chOff x="4824" y="2200"/>
              <a:chExt cx="165" cy="174"/>
            </a:xfrm>
          </p:grpSpPr>
          <p:sp>
            <p:nvSpPr>
              <p:cNvPr id="1059" name="Oval 10"/>
              <p:cNvSpPr>
                <a:spLocks noChangeArrowheads="1"/>
              </p:cNvSpPr>
              <p:nvPr/>
            </p:nvSpPr>
            <p:spPr bwMode="auto">
              <a:xfrm>
                <a:off x="4839" y="2210"/>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60" name="Text Box 11"/>
              <p:cNvSpPr txBox="1">
                <a:spLocks noChangeArrowheads="1"/>
              </p:cNvSpPr>
              <p:nvPr/>
            </p:nvSpPr>
            <p:spPr bwMode="auto">
              <a:xfrm>
                <a:off x="4824" y="2200"/>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4</a:t>
                </a:r>
              </a:p>
            </p:txBody>
          </p:sp>
        </p:grpSp>
        <p:grpSp>
          <p:nvGrpSpPr>
            <p:cNvPr id="1033" name="Group 12"/>
            <p:cNvGrpSpPr>
              <a:grpSpLocks/>
            </p:cNvGrpSpPr>
            <p:nvPr/>
          </p:nvGrpSpPr>
          <p:grpSpPr bwMode="auto">
            <a:xfrm>
              <a:off x="4348" y="1776"/>
              <a:ext cx="165" cy="174"/>
              <a:chOff x="4348" y="1776"/>
              <a:chExt cx="165" cy="174"/>
            </a:xfrm>
          </p:grpSpPr>
          <p:sp>
            <p:nvSpPr>
              <p:cNvPr id="1057" name="Oval 13"/>
              <p:cNvSpPr>
                <a:spLocks noChangeArrowheads="1"/>
              </p:cNvSpPr>
              <p:nvPr/>
            </p:nvSpPr>
            <p:spPr bwMode="auto">
              <a:xfrm>
                <a:off x="4354" y="1786"/>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58" name="Text Box 14"/>
              <p:cNvSpPr txBox="1">
                <a:spLocks noChangeArrowheads="1"/>
              </p:cNvSpPr>
              <p:nvPr/>
            </p:nvSpPr>
            <p:spPr bwMode="auto">
              <a:xfrm>
                <a:off x="4348" y="1776"/>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1</a:t>
                </a:r>
              </a:p>
            </p:txBody>
          </p:sp>
        </p:grpSp>
        <p:grpSp>
          <p:nvGrpSpPr>
            <p:cNvPr id="1034" name="Group 15"/>
            <p:cNvGrpSpPr>
              <a:grpSpLocks/>
            </p:cNvGrpSpPr>
            <p:nvPr/>
          </p:nvGrpSpPr>
          <p:grpSpPr bwMode="auto">
            <a:xfrm>
              <a:off x="4012" y="2160"/>
              <a:ext cx="165" cy="174"/>
              <a:chOff x="4012" y="2160"/>
              <a:chExt cx="165" cy="174"/>
            </a:xfrm>
          </p:grpSpPr>
          <p:sp>
            <p:nvSpPr>
              <p:cNvPr id="1055" name="Oval 16"/>
              <p:cNvSpPr>
                <a:spLocks noChangeArrowheads="1"/>
              </p:cNvSpPr>
              <p:nvPr/>
            </p:nvSpPr>
            <p:spPr bwMode="auto">
              <a:xfrm>
                <a:off x="4024" y="2177"/>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56" name="Text Box 17"/>
              <p:cNvSpPr txBox="1">
                <a:spLocks noChangeArrowheads="1"/>
              </p:cNvSpPr>
              <p:nvPr/>
            </p:nvSpPr>
            <p:spPr bwMode="auto">
              <a:xfrm>
                <a:off x="4012" y="2160"/>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6</a:t>
                </a:r>
              </a:p>
            </p:txBody>
          </p:sp>
        </p:grpSp>
        <p:grpSp>
          <p:nvGrpSpPr>
            <p:cNvPr id="1035" name="Group 18"/>
            <p:cNvGrpSpPr>
              <a:grpSpLocks/>
            </p:cNvGrpSpPr>
            <p:nvPr/>
          </p:nvGrpSpPr>
          <p:grpSpPr bwMode="auto">
            <a:xfrm>
              <a:off x="4620" y="1008"/>
              <a:ext cx="165" cy="174"/>
              <a:chOff x="4620" y="1008"/>
              <a:chExt cx="165" cy="174"/>
            </a:xfrm>
          </p:grpSpPr>
          <p:sp>
            <p:nvSpPr>
              <p:cNvPr id="1053" name="Oval 19"/>
              <p:cNvSpPr>
                <a:spLocks noChangeArrowheads="1"/>
              </p:cNvSpPr>
              <p:nvPr/>
            </p:nvSpPr>
            <p:spPr bwMode="auto">
              <a:xfrm>
                <a:off x="4635" y="1018"/>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54" name="Text Box 20"/>
              <p:cNvSpPr txBox="1">
                <a:spLocks noChangeArrowheads="1"/>
              </p:cNvSpPr>
              <p:nvPr/>
            </p:nvSpPr>
            <p:spPr bwMode="auto">
              <a:xfrm>
                <a:off x="4620" y="1008"/>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5</a:t>
                </a:r>
              </a:p>
            </p:txBody>
          </p:sp>
        </p:grpSp>
        <p:grpSp>
          <p:nvGrpSpPr>
            <p:cNvPr id="1036" name="Group 21"/>
            <p:cNvGrpSpPr>
              <a:grpSpLocks/>
            </p:cNvGrpSpPr>
            <p:nvPr/>
          </p:nvGrpSpPr>
          <p:grpSpPr bwMode="auto">
            <a:xfrm>
              <a:off x="4800" y="1555"/>
              <a:ext cx="165" cy="174"/>
              <a:chOff x="4800" y="1555"/>
              <a:chExt cx="165" cy="174"/>
            </a:xfrm>
          </p:grpSpPr>
          <p:sp>
            <p:nvSpPr>
              <p:cNvPr id="1051" name="Oval 22"/>
              <p:cNvSpPr>
                <a:spLocks noChangeArrowheads="1"/>
              </p:cNvSpPr>
              <p:nvPr/>
            </p:nvSpPr>
            <p:spPr bwMode="auto">
              <a:xfrm>
                <a:off x="4815" y="1565"/>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52" name="Text Box 23"/>
              <p:cNvSpPr txBox="1">
                <a:spLocks noChangeArrowheads="1"/>
              </p:cNvSpPr>
              <p:nvPr/>
            </p:nvSpPr>
            <p:spPr bwMode="auto">
              <a:xfrm>
                <a:off x="4800" y="1555"/>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7</a:t>
                </a:r>
              </a:p>
            </p:txBody>
          </p:sp>
        </p:grpSp>
        <p:grpSp>
          <p:nvGrpSpPr>
            <p:cNvPr id="1037" name="Group 24"/>
            <p:cNvGrpSpPr>
              <a:grpSpLocks/>
            </p:cNvGrpSpPr>
            <p:nvPr/>
          </p:nvGrpSpPr>
          <p:grpSpPr bwMode="auto">
            <a:xfrm>
              <a:off x="4224" y="1200"/>
              <a:ext cx="165" cy="174"/>
              <a:chOff x="4060" y="1392"/>
              <a:chExt cx="165" cy="174"/>
            </a:xfrm>
          </p:grpSpPr>
          <p:sp>
            <p:nvSpPr>
              <p:cNvPr id="1049" name="Oval 25"/>
              <p:cNvSpPr>
                <a:spLocks noChangeArrowheads="1"/>
              </p:cNvSpPr>
              <p:nvPr/>
            </p:nvSpPr>
            <p:spPr bwMode="auto">
              <a:xfrm>
                <a:off x="4074" y="1413"/>
                <a:ext cx="135"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50" name="Text Box 26"/>
              <p:cNvSpPr txBox="1">
                <a:spLocks noChangeArrowheads="1"/>
              </p:cNvSpPr>
              <p:nvPr/>
            </p:nvSpPr>
            <p:spPr bwMode="auto">
              <a:xfrm>
                <a:off x="4060" y="1392"/>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2</a:t>
                </a:r>
              </a:p>
            </p:txBody>
          </p:sp>
        </p:grpSp>
        <p:grpSp>
          <p:nvGrpSpPr>
            <p:cNvPr id="1038" name="Group 27"/>
            <p:cNvGrpSpPr>
              <a:grpSpLocks/>
            </p:cNvGrpSpPr>
            <p:nvPr/>
          </p:nvGrpSpPr>
          <p:grpSpPr bwMode="auto">
            <a:xfrm>
              <a:off x="5132" y="1411"/>
              <a:ext cx="165" cy="174"/>
              <a:chOff x="5132" y="1411"/>
              <a:chExt cx="165" cy="174"/>
            </a:xfrm>
          </p:grpSpPr>
          <p:sp>
            <p:nvSpPr>
              <p:cNvPr id="1047" name="Oval 28"/>
              <p:cNvSpPr>
                <a:spLocks noChangeArrowheads="1"/>
              </p:cNvSpPr>
              <p:nvPr/>
            </p:nvSpPr>
            <p:spPr bwMode="auto">
              <a:xfrm>
                <a:off x="5144" y="1421"/>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1048" name="Text Box 29"/>
              <p:cNvSpPr txBox="1">
                <a:spLocks noChangeArrowheads="1"/>
              </p:cNvSpPr>
              <p:nvPr/>
            </p:nvSpPr>
            <p:spPr bwMode="auto">
              <a:xfrm>
                <a:off x="5132" y="1411"/>
                <a:ext cx="165"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a:latin typeface="Times New Roman" pitchFamily="18" charset="0"/>
                  </a:rPr>
                  <a:t>3</a:t>
                </a:r>
                <a:endParaRPr lang="nb-NO" altLang="en-US" sz="1200" b="1">
                  <a:latin typeface="Times New Roman" pitchFamily="18" charset="0"/>
                </a:endParaRPr>
              </a:p>
            </p:txBody>
          </p:sp>
        </p:grpSp>
        <p:sp>
          <p:nvSpPr>
            <p:cNvPr id="1039" name="Line 30"/>
            <p:cNvSpPr>
              <a:spLocks noChangeShapeType="1"/>
            </p:cNvSpPr>
            <p:nvPr/>
          </p:nvSpPr>
          <p:spPr bwMode="auto">
            <a:xfrm flipH="1" flipV="1">
              <a:off x="4310" y="1356"/>
              <a:ext cx="102"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31"/>
            <p:cNvSpPr>
              <a:spLocks noChangeShapeType="1"/>
            </p:cNvSpPr>
            <p:nvPr/>
          </p:nvSpPr>
          <p:spPr bwMode="auto">
            <a:xfrm flipV="1">
              <a:off x="4371" y="1124"/>
              <a:ext cx="277" cy="1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32"/>
            <p:cNvSpPr>
              <a:spLocks noChangeShapeType="1"/>
            </p:cNvSpPr>
            <p:nvPr/>
          </p:nvSpPr>
          <p:spPr bwMode="auto">
            <a:xfrm>
              <a:off x="4721" y="1150"/>
              <a:ext cx="141" cy="4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33"/>
            <p:cNvSpPr>
              <a:spLocks noChangeShapeType="1"/>
            </p:cNvSpPr>
            <p:nvPr/>
          </p:nvSpPr>
          <p:spPr bwMode="auto">
            <a:xfrm flipV="1">
              <a:off x="4944" y="1522"/>
              <a:ext cx="209" cy="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34"/>
            <p:cNvSpPr>
              <a:spLocks noChangeShapeType="1"/>
            </p:cNvSpPr>
            <p:nvPr/>
          </p:nvSpPr>
          <p:spPr bwMode="auto">
            <a:xfrm flipH="1">
              <a:off x="4934" y="1558"/>
              <a:ext cx="274" cy="6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35"/>
            <p:cNvSpPr>
              <a:spLocks noChangeShapeType="1"/>
            </p:cNvSpPr>
            <p:nvPr/>
          </p:nvSpPr>
          <p:spPr bwMode="auto">
            <a:xfrm flipH="1" flipV="1">
              <a:off x="4157" y="2254"/>
              <a:ext cx="684" cy="1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36"/>
            <p:cNvSpPr>
              <a:spLocks noChangeShapeType="1"/>
            </p:cNvSpPr>
            <p:nvPr/>
          </p:nvSpPr>
          <p:spPr bwMode="auto">
            <a:xfrm flipV="1">
              <a:off x="4128" y="1910"/>
              <a:ext cx="257" cy="2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37"/>
            <p:cNvSpPr>
              <a:spLocks noChangeShapeType="1"/>
            </p:cNvSpPr>
            <p:nvPr/>
          </p:nvSpPr>
          <p:spPr bwMode="auto">
            <a:xfrm>
              <a:off x="4356" y="1329"/>
              <a:ext cx="516" cy="889"/>
            </a:xfrm>
            <a:prstGeom prst="line">
              <a:avLst/>
            </a:prstGeom>
            <a:noFill/>
            <a:ln w="9525">
              <a:solidFill>
                <a:schemeClr val="bg2"/>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 name="Slide Number Placeholder 1"/>
          <p:cNvSpPr>
            <a:spLocks noGrp="1"/>
          </p:cNvSpPr>
          <p:nvPr>
            <p:ph type="sldNum" sz="quarter" idx="12"/>
          </p:nvPr>
        </p:nvSpPr>
        <p:spPr/>
        <p:txBody>
          <a:bodyPr/>
          <a:lstStyle/>
          <a:p>
            <a:fld id="{48F1D464-5130-4A13-8C88-01E30BE98C4B}" type="slidenum">
              <a:rPr lang="en-US" smtClean="0"/>
              <a:t>19</a:t>
            </a:fld>
            <a:endParaRPr lang="en-US"/>
          </a:p>
        </p:txBody>
      </p:sp>
    </p:spTree>
    <p:extLst>
      <p:ext uri="{BB962C8B-B14F-4D97-AF65-F5344CB8AC3E}">
        <p14:creationId xmlns:p14="http://schemas.microsoft.com/office/powerpoint/2010/main" val="807448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Outline</a:t>
            </a:r>
            <a:endParaRPr lang="en-US" dirty="0"/>
          </a:p>
        </p:txBody>
      </p:sp>
      <p:sp>
        <p:nvSpPr>
          <p:cNvPr id="4" name="Content Placeholder 2"/>
          <p:cNvSpPr>
            <a:spLocks noGrp="1"/>
          </p:cNvSpPr>
          <p:nvPr>
            <p:ph idx="1"/>
          </p:nvPr>
        </p:nvSpPr>
        <p:spPr/>
        <p:txBody>
          <a:bodyPr>
            <a:normAutofit fontScale="85000" lnSpcReduction="20000"/>
          </a:bodyPr>
          <a:lstStyle/>
          <a:p>
            <a:r>
              <a:rPr lang="en-US" dirty="0"/>
              <a:t>Variable </a:t>
            </a:r>
            <a:r>
              <a:rPr lang="en-US" dirty="0" err="1"/>
              <a:t>neighbourhoods</a:t>
            </a:r>
            <a:endParaRPr lang="en-US" dirty="0"/>
          </a:p>
          <a:p>
            <a:pPr lvl="1"/>
            <a:r>
              <a:rPr lang="en-US" dirty="0"/>
              <a:t>Variable </a:t>
            </a:r>
            <a:r>
              <a:rPr lang="en-US" dirty="0" err="1"/>
              <a:t>neighbourhood</a:t>
            </a:r>
            <a:r>
              <a:rPr lang="en-US" dirty="0"/>
              <a:t> decent</a:t>
            </a:r>
          </a:p>
          <a:p>
            <a:pPr lvl="1"/>
            <a:r>
              <a:rPr lang="en-US" dirty="0"/>
              <a:t>Variable </a:t>
            </a:r>
            <a:r>
              <a:rPr lang="en-US" dirty="0" err="1"/>
              <a:t>neighbourhood</a:t>
            </a:r>
            <a:r>
              <a:rPr lang="en-US" dirty="0"/>
              <a:t> search</a:t>
            </a:r>
            <a:endParaRPr lang="tr-TR" dirty="0"/>
          </a:p>
          <a:p>
            <a:pPr lvl="1"/>
            <a:endParaRPr lang="en-US" dirty="0"/>
          </a:p>
          <a:p>
            <a:r>
              <a:rPr lang="en-US" dirty="0"/>
              <a:t>Guided local search</a:t>
            </a:r>
            <a:endParaRPr lang="tr-TR" dirty="0"/>
          </a:p>
          <a:p>
            <a:endParaRPr lang="en-US" dirty="0"/>
          </a:p>
          <a:p>
            <a:r>
              <a:rPr lang="en-US" dirty="0"/>
              <a:t>GRASP</a:t>
            </a:r>
            <a:endParaRPr lang="tr-TR" dirty="0"/>
          </a:p>
          <a:p>
            <a:endParaRPr lang="en-US" dirty="0"/>
          </a:p>
          <a:p>
            <a:r>
              <a:rPr lang="en-US" dirty="0"/>
              <a:t>Large </a:t>
            </a:r>
            <a:r>
              <a:rPr lang="en-US" dirty="0" err="1"/>
              <a:t>neighbourhood</a:t>
            </a:r>
            <a:r>
              <a:rPr lang="en-US" dirty="0"/>
              <a:t> search</a:t>
            </a:r>
            <a:endParaRPr lang="tr-TR" dirty="0"/>
          </a:p>
          <a:p>
            <a:endParaRPr lang="tr-TR" dirty="0"/>
          </a:p>
          <a:p>
            <a:r>
              <a:rPr lang="tr-TR" dirty="0"/>
              <a:t>Tabu Search</a:t>
            </a:r>
          </a:p>
          <a:p>
            <a:endParaRPr lang="tr-TR" dirty="0"/>
          </a:p>
          <a:p>
            <a:r>
              <a:rPr lang="en-US" dirty="0"/>
              <a:t>Simulated annealing algorithm</a:t>
            </a:r>
          </a:p>
          <a:p>
            <a:endParaRPr lang="en-US" dirty="0"/>
          </a:p>
        </p:txBody>
      </p:sp>
      <p:sp>
        <p:nvSpPr>
          <p:cNvPr id="3" name="Slide Number Placeholder 2"/>
          <p:cNvSpPr>
            <a:spLocks noGrp="1"/>
          </p:cNvSpPr>
          <p:nvPr>
            <p:ph type="sldNum" sz="quarter" idx="12"/>
          </p:nvPr>
        </p:nvSpPr>
        <p:spPr/>
        <p:txBody>
          <a:bodyPr/>
          <a:lstStyle/>
          <a:p>
            <a:fld id="{48F1D464-5130-4A13-8C88-01E30BE98C4B}" type="slidenum">
              <a:rPr lang="en-US" smtClean="0"/>
              <a:t>2</a:t>
            </a:fld>
            <a:endParaRPr lang="en-US"/>
          </a:p>
        </p:txBody>
      </p:sp>
    </p:spTree>
    <p:extLst>
      <p:ext uri="{BB962C8B-B14F-4D97-AF65-F5344CB8AC3E}">
        <p14:creationId xmlns:p14="http://schemas.microsoft.com/office/powerpoint/2010/main" val="477907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304800" y="2136"/>
            <a:ext cx="8229600" cy="1143000"/>
          </a:xfrm>
        </p:spPr>
        <p:txBody>
          <a:bodyPr/>
          <a:lstStyle/>
          <a:p>
            <a:pPr eaLnBrk="1" hangingPunct="1"/>
            <a:r>
              <a:rPr lang="nb-NO" altLang="en-US"/>
              <a:t>Features &amp; GLS</a:t>
            </a:r>
          </a:p>
        </p:txBody>
      </p:sp>
      <p:sp>
        <p:nvSpPr>
          <p:cNvPr id="22532" name="Rectangle 3"/>
          <p:cNvSpPr>
            <a:spLocks noGrp="1" noChangeArrowheads="1"/>
          </p:cNvSpPr>
          <p:nvPr>
            <p:ph type="body" idx="1"/>
          </p:nvPr>
        </p:nvSpPr>
        <p:spPr>
          <a:xfrm>
            <a:off x="716574" y="1125538"/>
            <a:ext cx="7772400" cy="4464050"/>
          </a:xfrm>
        </p:spPr>
        <p:txBody>
          <a:bodyPr/>
          <a:lstStyle/>
          <a:p>
            <a:pPr eaLnBrk="1" hangingPunct="1">
              <a:lnSpc>
                <a:spcPct val="90000"/>
              </a:lnSpc>
            </a:pPr>
            <a:r>
              <a:rPr lang="nb-NO" altLang="en-US" sz="2800"/>
              <a:t>The modification of the move evaluation in GLS is based on features</a:t>
            </a:r>
          </a:p>
          <a:p>
            <a:pPr eaLnBrk="1" hangingPunct="1">
              <a:lnSpc>
                <a:spcPct val="90000"/>
              </a:lnSpc>
            </a:pPr>
            <a:r>
              <a:rPr lang="nb-NO" altLang="en-US" sz="2800"/>
              <a:t>The features each has a cost</a:t>
            </a:r>
          </a:p>
          <a:p>
            <a:pPr lvl="1" eaLnBrk="1" hangingPunct="1">
              <a:lnSpc>
                <a:spcPct val="90000"/>
              </a:lnSpc>
            </a:pPr>
            <a:r>
              <a:rPr lang="nb-NO" altLang="en-US" sz="2400"/>
              <a:t>Represents (directly or indirectly) the influence of a solution on the (extended) move evaluation function</a:t>
            </a:r>
          </a:p>
          <a:p>
            <a:pPr lvl="1" eaLnBrk="1" hangingPunct="1">
              <a:lnSpc>
                <a:spcPct val="90000"/>
              </a:lnSpc>
            </a:pPr>
            <a:r>
              <a:rPr lang="nb-NO" altLang="en-US" sz="2400"/>
              <a:t>Constant or variable (dependent on other features)</a:t>
            </a:r>
          </a:p>
          <a:p>
            <a:pPr lvl="1" eaLnBrk="1" hangingPunct="1">
              <a:lnSpc>
                <a:spcPct val="90000"/>
              </a:lnSpc>
            </a:pPr>
            <a:r>
              <a:rPr lang="nb-NO" altLang="en-US" sz="2400"/>
              <a:t>GLS tries to avoid costly features</a:t>
            </a:r>
          </a:p>
          <a:p>
            <a:pPr eaLnBrk="1" hangingPunct="1">
              <a:lnSpc>
                <a:spcPct val="90000"/>
              </a:lnSpc>
            </a:pPr>
            <a:r>
              <a:rPr lang="nb-NO" altLang="en-US" sz="2800"/>
              <a:t>We use an indicator function as follows:</a:t>
            </a:r>
          </a:p>
          <a:p>
            <a:pPr lvl="1" eaLnBrk="1" hangingPunct="1">
              <a:lnSpc>
                <a:spcPct val="90000"/>
              </a:lnSpc>
            </a:pPr>
            <a:r>
              <a:rPr lang="nb-NO" altLang="en-US" sz="2400" i="1"/>
              <a:t>I</a:t>
            </a:r>
            <a:r>
              <a:rPr lang="nb-NO" altLang="en-US" sz="2400" i="1" baseline="-25000"/>
              <a:t>i</a:t>
            </a:r>
            <a:r>
              <a:rPr lang="nb-NO" altLang="en-US" sz="2400" i="1"/>
              <a:t>(s)</a:t>
            </a:r>
            <a:r>
              <a:rPr lang="nb-NO" altLang="en-US" sz="2400"/>
              <a:t> = 1 if solution </a:t>
            </a:r>
            <a:r>
              <a:rPr lang="nb-NO" altLang="en-US" sz="2400" i="1"/>
              <a:t>s</a:t>
            </a:r>
            <a:r>
              <a:rPr lang="nb-NO" altLang="en-US" sz="2400"/>
              <a:t> has feature </a:t>
            </a:r>
            <a:r>
              <a:rPr lang="nb-NO" altLang="en-US" sz="2400" i="1"/>
              <a:t>i</a:t>
            </a:r>
          </a:p>
          <a:p>
            <a:pPr lvl="1" eaLnBrk="1" hangingPunct="1">
              <a:lnSpc>
                <a:spcPct val="90000"/>
              </a:lnSpc>
            </a:pPr>
            <a:r>
              <a:rPr lang="nb-NO" altLang="en-US" sz="2400" i="1"/>
              <a:t>I</a:t>
            </a:r>
            <a:r>
              <a:rPr lang="nb-NO" altLang="en-US" sz="2400" i="1" baseline="-25000"/>
              <a:t>i</a:t>
            </a:r>
            <a:r>
              <a:rPr lang="nb-NO" altLang="en-US" sz="2400" i="1"/>
              <a:t>(s) </a:t>
            </a:r>
            <a:r>
              <a:rPr lang="nb-NO" altLang="en-US" sz="2400"/>
              <a:t>= 0 if solution </a:t>
            </a:r>
            <a:r>
              <a:rPr lang="nb-NO" altLang="en-US" sz="2400" i="1"/>
              <a:t>s</a:t>
            </a:r>
            <a:r>
              <a:rPr lang="nb-NO" altLang="en-US" sz="2400"/>
              <a:t> does not have feature </a:t>
            </a:r>
            <a:r>
              <a:rPr lang="nb-NO" altLang="en-US" sz="2400" i="1"/>
              <a:t>i</a:t>
            </a:r>
          </a:p>
          <a:p>
            <a:pPr lvl="1" eaLnBrk="1" hangingPunct="1">
              <a:lnSpc>
                <a:spcPct val="90000"/>
              </a:lnSpc>
            </a:pPr>
            <a:endParaRPr lang="nb-NO" altLang="en-US" sz="2400"/>
          </a:p>
        </p:txBody>
      </p:sp>
      <p:sp>
        <p:nvSpPr>
          <p:cNvPr id="2" name="Slide Number Placeholder 1"/>
          <p:cNvSpPr>
            <a:spLocks noGrp="1"/>
          </p:cNvSpPr>
          <p:nvPr>
            <p:ph type="sldNum" sz="quarter" idx="12"/>
          </p:nvPr>
        </p:nvSpPr>
        <p:spPr/>
        <p:txBody>
          <a:bodyPr/>
          <a:lstStyle/>
          <a:p>
            <a:fld id="{48F1D464-5130-4A13-8C88-01E30BE98C4B}" type="slidenum">
              <a:rPr lang="en-US" smtClean="0"/>
              <a:t>20</a:t>
            </a:fld>
            <a:endParaRPr lang="en-US"/>
          </a:p>
        </p:txBody>
      </p:sp>
    </p:spTree>
    <p:extLst>
      <p:ext uri="{BB962C8B-B14F-4D97-AF65-F5344CB8AC3E}">
        <p14:creationId xmlns:p14="http://schemas.microsoft.com/office/powerpoint/2010/main" val="3441582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p:txBody>
          <a:bodyPr/>
          <a:lstStyle/>
          <a:p>
            <a:pPr eaLnBrk="1" hangingPunct="1"/>
            <a:r>
              <a:rPr lang="nb-NO" altLang="en-US"/>
              <a:t>Extended Move Evaluation (1)</a:t>
            </a:r>
          </a:p>
        </p:txBody>
      </p:sp>
      <p:sp>
        <p:nvSpPr>
          <p:cNvPr id="23556" name="Rectangle 3"/>
          <p:cNvSpPr>
            <a:spLocks noGrp="1" noChangeArrowheads="1"/>
          </p:cNvSpPr>
          <p:nvPr>
            <p:ph type="body" idx="1"/>
          </p:nvPr>
        </p:nvSpPr>
        <p:spPr/>
        <p:txBody>
          <a:bodyPr/>
          <a:lstStyle/>
          <a:p>
            <a:pPr eaLnBrk="1" hangingPunct="1"/>
            <a:r>
              <a:rPr lang="nb-NO" altLang="en-US"/>
              <a:t>Until now we have only seen the use of the objective function in move evaluations</a:t>
            </a:r>
          </a:p>
          <a:p>
            <a:pPr eaLnBrk="1" hangingPunct="1"/>
            <a:r>
              <a:rPr lang="nb-NO" altLang="en-US"/>
              <a:t>We let f be the objective function</a:t>
            </a:r>
          </a:p>
          <a:p>
            <a:pPr lvl="1" eaLnBrk="1" hangingPunct="1"/>
            <a:r>
              <a:rPr lang="nb-NO" altLang="en-US" i="1"/>
              <a:t>f(s)</a:t>
            </a:r>
            <a:r>
              <a:rPr lang="nb-NO" altLang="en-US"/>
              <a:t> gives us the value of a solution </a:t>
            </a:r>
            <a:r>
              <a:rPr lang="nb-NO" altLang="en-US" i="1"/>
              <a:t>s</a:t>
            </a:r>
          </a:p>
          <a:p>
            <a:pPr eaLnBrk="1" hangingPunct="1"/>
            <a:r>
              <a:rPr lang="nb-NO" altLang="en-US"/>
              <a:t>We have always taken the best neighbor to be the neighbor </a:t>
            </a:r>
            <a:r>
              <a:rPr lang="nb-NO" altLang="en-US" i="1"/>
              <a:t>s</a:t>
            </a:r>
            <a:r>
              <a:rPr lang="nb-NO" altLang="en-US"/>
              <a:t> for which </a:t>
            </a:r>
            <a:r>
              <a:rPr lang="nb-NO" altLang="en-US" i="1"/>
              <a:t>f(s)</a:t>
            </a:r>
            <a:r>
              <a:rPr lang="nb-NO" altLang="en-US"/>
              <a:t> has the best value</a:t>
            </a:r>
          </a:p>
          <a:p>
            <a:pPr eaLnBrk="1" hangingPunct="1"/>
            <a:r>
              <a:rPr lang="nb-NO" altLang="en-US"/>
              <a:t>This will make the search stop when a local optimum have been found</a:t>
            </a:r>
          </a:p>
        </p:txBody>
      </p:sp>
      <p:sp>
        <p:nvSpPr>
          <p:cNvPr id="2" name="Slide Number Placeholder 1"/>
          <p:cNvSpPr>
            <a:spLocks noGrp="1"/>
          </p:cNvSpPr>
          <p:nvPr>
            <p:ph type="sldNum" sz="quarter" idx="12"/>
          </p:nvPr>
        </p:nvSpPr>
        <p:spPr/>
        <p:txBody>
          <a:bodyPr/>
          <a:lstStyle/>
          <a:p>
            <a:fld id="{48F1D464-5130-4A13-8C88-01E30BE98C4B}" type="slidenum">
              <a:rPr lang="en-US" smtClean="0"/>
              <a:t>21</a:t>
            </a:fld>
            <a:endParaRPr lang="en-US"/>
          </a:p>
        </p:txBody>
      </p:sp>
    </p:spTree>
    <p:extLst>
      <p:ext uri="{BB962C8B-B14F-4D97-AF65-F5344CB8AC3E}">
        <p14:creationId xmlns:p14="http://schemas.microsoft.com/office/powerpoint/2010/main" val="39615556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228600" y="19228"/>
            <a:ext cx="8229600" cy="1143000"/>
          </a:xfrm>
        </p:spPr>
        <p:txBody>
          <a:bodyPr/>
          <a:lstStyle/>
          <a:p>
            <a:pPr eaLnBrk="1" hangingPunct="1"/>
            <a:r>
              <a:rPr lang="nb-NO" altLang="en-US"/>
              <a:t>Extended Move Evaluation (2)</a:t>
            </a:r>
          </a:p>
        </p:txBody>
      </p:sp>
      <p:sp>
        <p:nvSpPr>
          <p:cNvPr id="24580" name="Rectangle 3"/>
          <p:cNvSpPr>
            <a:spLocks noGrp="1" noChangeArrowheads="1"/>
          </p:cNvSpPr>
          <p:nvPr>
            <p:ph type="body" idx="1"/>
          </p:nvPr>
        </p:nvSpPr>
        <p:spPr>
          <a:xfrm>
            <a:off x="685800" y="1196975"/>
            <a:ext cx="7772400" cy="4895850"/>
          </a:xfrm>
        </p:spPr>
        <p:txBody>
          <a:bodyPr>
            <a:normAutofit lnSpcReduction="10000"/>
          </a:bodyPr>
          <a:lstStyle/>
          <a:p>
            <a:pPr eaLnBrk="1" hangingPunct="1">
              <a:lnSpc>
                <a:spcPct val="90000"/>
              </a:lnSpc>
            </a:pPr>
            <a:r>
              <a:rPr lang="nb-NO" altLang="en-US" sz="2800"/>
              <a:t>Let the set of features be denoted by </a:t>
            </a:r>
          </a:p>
          <a:p>
            <a:pPr lvl="1" eaLnBrk="1" hangingPunct="1">
              <a:lnSpc>
                <a:spcPct val="90000"/>
              </a:lnSpc>
            </a:pPr>
            <a:r>
              <a:rPr lang="nb-NO" altLang="en-US" sz="2400"/>
              <a:t>F = {1,…,G}</a:t>
            </a:r>
          </a:p>
          <a:p>
            <a:pPr eaLnBrk="1" hangingPunct="1">
              <a:lnSpc>
                <a:spcPct val="90000"/>
              </a:lnSpc>
            </a:pPr>
            <a:r>
              <a:rPr lang="nb-NO" altLang="en-US" sz="2800"/>
              <a:t>We have our indicator function:</a:t>
            </a:r>
          </a:p>
          <a:p>
            <a:pPr lvl="1" eaLnBrk="1" hangingPunct="1">
              <a:lnSpc>
                <a:spcPct val="90000"/>
              </a:lnSpc>
            </a:pPr>
            <a:r>
              <a:rPr lang="nb-NO" altLang="en-US" sz="2400" i="1"/>
              <a:t>I</a:t>
            </a:r>
            <a:r>
              <a:rPr lang="nb-NO" altLang="en-US" sz="2400" i="1" baseline="-25000"/>
              <a:t>i</a:t>
            </a:r>
            <a:r>
              <a:rPr lang="nb-NO" altLang="en-US" sz="2400" i="1"/>
              <a:t>(s)</a:t>
            </a:r>
            <a:r>
              <a:rPr lang="nb-NO" altLang="en-US" sz="2400"/>
              <a:t> = 1 if solution </a:t>
            </a:r>
            <a:r>
              <a:rPr lang="nb-NO" altLang="en-US" sz="2400" i="1"/>
              <a:t>s</a:t>
            </a:r>
            <a:r>
              <a:rPr lang="nb-NO" altLang="en-US" sz="2400"/>
              <a:t> has feature </a:t>
            </a:r>
            <a:r>
              <a:rPr lang="nb-NO" altLang="en-US" sz="2400" i="1"/>
              <a:t>i</a:t>
            </a:r>
          </a:p>
          <a:p>
            <a:pPr lvl="1" eaLnBrk="1" hangingPunct="1">
              <a:lnSpc>
                <a:spcPct val="90000"/>
              </a:lnSpc>
            </a:pPr>
            <a:r>
              <a:rPr lang="nb-NO" altLang="en-US" sz="2400" i="1"/>
              <a:t>I</a:t>
            </a:r>
            <a:r>
              <a:rPr lang="nb-NO" altLang="en-US" sz="2400" i="1" baseline="-25000"/>
              <a:t>i</a:t>
            </a:r>
            <a:r>
              <a:rPr lang="nb-NO" altLang="en-US" sz="2400" i="1"/>
              <a:t>(s) </a:t>
            </a:r>
            <a:r>
              <a:rPr lang="nb-NO" altLang="en-US" sz="2400"/>
              <a:t>= 0 if solution </a:t>
            </a:r>
            <a:r>
              <a:rPr lang="nb-NO" altLang="en-US" sz="2400" i="1"/>
              <a:t>s</a:t>
            </a:r>
            <a:r>
              <a:rPr lang="nb-NO" altLang="en-US" sz="2400"/>
              <a:t> does not have feature </a:t>
            </a:r>
            <a:r>
              <a:rPr lang="nb-NO" altLang="en-US" sz="2400" i="1"/>
              <a:t>i</a:t>
            </a:r>
          </a:p>
          <a:p>
            <a:pPr eaLnBrk="1" hangingPunct="1">
              <a:lnSpc>
                <a:spcPct val="90000"/>
              </a:lnSpc>
            </a:pPr>
            <a:r>
              <a:rPr lang="nb-NO" altLang="en-US" sz="2800"/>
              <a:t>We create a penalty vector </a:t>
            </a:r>
            <a:r>
              <a:rPr lang="nb-NO" altLang="en-US" sz="2800" b="1"/>
              <a:t>p</a:t>
            </a:r>
            <a:r>
              <a:rPr lang="nb-NO" altLang="en-US" sz="2800" i="1"/>
              <a:t>=[p</a:t>
            </a:r>
            <a:r>
              <a:rPr lang="nb-NO" altLang="en-US" sz="2800" i="1" baseline="-25000"/>
              <a:t>i </a:t>
            </a:r>
            <a:r>
              <a:rPr lang="nb-NO" altLang="en-US" sz="2800" i="1"/>
              <a:t>], i=</a:t>
            </a:r>
            <a:r>
              <a:rPr lang="nb-NO" altLang="en-US" sz="2800"/>
              <a:t>1</a:t>
            </a:r>
            <a:r>
              <a:rPr lang="nb-NO" altLang="en-US" sz="2800" i="1"/>
              <a:t>…G</a:t>
            </a:r>
            <a:endParaRPr lang="nb-NO" altLang="en-US" sz="2800"/>
          </a:p>
          <a:p>
            <a:pPr lvl="1" eaLnBrk="1" hangingPunct="1">
              <a:lnSpc>
                <a:spcPct val="90000"/>
              </a:lnSpc>
            </a:pPr>
            <a:r>
              <a:rPr lang="nb-NO" altLang="en-US" sz="2400" i="1"/>
              <a:t>p</a:t>
            </a:r>
            <a:r>
              <a:rPr lang="nb-NO" altLang="en-US" sz="2400" i="1" baseline="-25000"/>
              <a:t>i</a:t>
            </a:r>
            <a:r>
              <a:rPr lang="nb-NO" altLang="en-US" sz="2400"/>
              <a:t> is the number of times feature </a:t>
            </a:r>
            <a:r>
              <a:rPr lang="nb-NO" altLang="en-US" sz="2400" i="1"/>
              <a:t>i</a:t>
            </a:r>
            <a:r>
              <a:rPr lang="nb-NO" altLang="en-US" sz="2400"/>
              <a:t> have been penalized until now</a:t>
            </a:r>
          </a:p>
          <a:p>
            <a:pPr eaLnBrk="1" hangingPunct="1">
              <a:lnSpc>
                <a:spcPct val="90000"/>
              </a:lnSpc>
            </a:pPr>
            <a:r>
              <a:rPr lang="nb-NO" altLang="en-US" sz="2800"/>
              <a:t>The extended move evaluation function becomes</a:t>
            </a:r>
          </a:p>
          <a:p>
            <a:pPr lvl="1" eaLnBrk="1" hangingPunct="1">
              <a:lnSpc>
                <a:spcPct val="90000"/>
              </a:lnSpc>
            </a:pPr>
            <a:endParaRPr lang="nb-NO" altLang="en-US" sz="2400"/>
          </a:p>
          <a:p>
            <a:pPr lvl="1" eaLnBrk="1" hangingPunct="1">
              <a:lnSpc>
                <a:spcPct val="90000"/>
              </a:lnSpc>
            </a:pPr>
            <a:r>
              <a:rPr lang="nb-NO" altLang="en-US" sz="2400"/>
              <a:t> </a:t>
            </a:r>
          </a:p>
          <a:p>
            <a:pPr lvl="1" eaLnBrk="1" hangingPunct="1">
              <a:lnSpc>
                <a:spcPct val="90000"/>
              </a:lnSpc>
            </a:pPr>
            <a:endParaRPr lang="nb-NO" altLang="en-US" sz="2400"/>
          </a:p>
          <a:p>
            <a:pPr eaLnBrk="1" hangingPunct="1">
              <a:lnSpc>
                <a:spcPct val="90000"/>
              </a:lnSpc>
            </a:pPr>
            <a:endParaRPr lang="nb-NO" altLang="en-US" sz="2800"/>
          </a:p>
        </p:txBody>
      </p:sp>
      <p:pic>
        <p:nvPicPr>
          <p:cNvPr id="2458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793" y="5013325"/>
            <a:ext cx="4053254"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22</a:t>
            </a:fld>
            <a:endParaRPr lang="en-US"/>
          </a:p>
        </p:txBody>
      </p:sp>
    </p:spTree>
    <p:extLst>
      <p:ext uri="{BB962C8B-B14F-4D97-AF65-F5344CB8AC3E}">
        <p14:creationId xmlns:p14="http://schemas.microsoft.com/office/powerpoint/2010/main" val="2915987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nb-NO" altLang="en-US"/>
              <a:t>Extended Move Evaluation (3)</a:t>
            </a:r>
          </a:p>
        </p:txBody>
      </p:sp>
      <p:sp>
        <p:nvSpPr>
          <p:cNvPr id="25604" name="Rectangle 3"/>
          <p:cNvSpPr>
            <a:spLocks noGrp="1" noChangeArrowheads="1"/>
          </p:cNvSpPr>
          <p:nvPr>
            <p:ph type="body" idx="1"/>
          </p:nvPr>
        </p:nvSpPr>
        <p:spPr/>
        <p:txBody>
          <a:bodyPr/>
          <a:lstStyle/>
          <a:p>
            <a:pPr eaLnBrk="1" hangingPunct="1">
              <a:lnSpc>
                <a:spcPct val="90000"/>
              </a:lnSpc>
            </a:pPr>
            <a:r>
              <a:rPr lang="nb-NO" altLang="en-US"/>
              <a:t>The extended move evaluation function has two parts</a:t>
            </a:r>
          </a:p>
          <a:p>
            <a:pPr lvl="1" eaLnBrk="1" hangingPunct="1">
              <a:lnSpc>
                <a:spcPct val="90000"/>
              </a:lnSpc>
            </a:pPr>
            <a:r>
              <a:rPr lang="nb-NO" altLang="en-US"/>
              <a:t>The original objective function</a:t>
            </a:r>
          </a:p>
          <a:p>
            <a:pPr lvl="1" eaLnBrk="1" hangingPunct="1">
              <a:lnSpc>
                <a:spcPct val="90000"/>
              </a:lnSpc>
            </a:pPr>
            <a:r>
              <a:rPr lang="nb-NO" altLang="en-US"/>
              <a:t>A penalty term, which penalizes certain </a:t>
            </a:r>
            <a:r>
              <a:rPr lang="nb-NO" altLang="en-US" i="1"/>
              <a:t>features</a:t>
            </a:r>
            <a:r>
              <a:rPr lang="nb-NO" altLang="en-US"/>
              <a:t> of the solution</a:t>
            </a:r>
          </a:p>
          <a:p>
            <a:pPr eaLnBrk="1" hangingPunct="1">
              <a:lnSpc>
                <a:spcPct val="90000"/>
              </a:lnSpc>
            </a:pPr>
            <a:endParaRPr lang="nb-NO" altLang="en-US"/>
          </a:p>
          <a:p>
            <a:pPr eaLnBrk="1" hangingPunct="1">
              <a:lnSpc>
                <a:spcPct val="90000"/>
              </a:lnSpc>
            </a:pPr>
            <a:endParaRPr lang="nb-NO" altLang="en-US"/>
          </a:p>
          <a:p>
            <a:pPr eaLnBrk="1" hangingPunct="1">
              <a:lnSpc>
                <a:spcPct val="90000"/>
              </a:lnSpc>
            </a:pPr>
            <a:r>
              <a:rPr lang="nb-NO" altLang="en-US"/>
              <a:t>The parameter </a:t>
            </a:r>
            <a:r>
              <a:rPr lang="el-GR" altLang="en-US"/>
              <a:t>λ</a:t>
            </a:r>
            <a:r>
              <a:rPr lang="nb-NO" altLang="en-US"/>
              <a:t> adjusts the influence of the penalties</a:t>
            </a:r>
            <a:endParaRPr lang="el-GR" altLang="en-US"/>
          </a:p>
          <a:p>
            <a:pPr lvl="1" eaLnBrk="1" hangingPunct="1">
              <a:lnSpc>
                <a:spcPct val="90000"/>
              </a:lnSpc>
            </a:pPr>
            <a:endParaRPr lang="nb-NO" altLang="en-US"/>
          </a:p>
        </p:txBody>
      </p:sp>
      <p:pic>
        <p:nvPicPr>
          <p:cNvPr id="2560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200400"/>
            <a:ext cx="4053254"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23</a:t>
            </a:fld>
            <a:endParaRPr lang="en-US"/>
          </a:p>
        </p:txBody>
      </p:sp>
    </p:spTree>
    <p:extLst>
      <p:ext uri="{BB962C8B-B14F-4D97-AF65-F5344CB8AC3E}">
        <p14:creationId xmlns:p14="http://schemas.microsoft.com/office/powerpoint/2010/main" val="211138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5257800" cy="31029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100" y="1501775"/>
            <a:ext cx="5321300" cy="31420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0050" y="2438400"/>
            <a:ext cx="5092700" cy="3125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3357944"/>
            <a:ext cx="4354913" cy="2571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2895600"/>
            <a:ext cx="6534150" cy="387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8F1D464-5130-4A13-8C88-01E30BE98C4B}" type="slidenum">
              <a:rPr lang="en-US" smtClean="0"/>
              <a:t>24</a:t>
            </a:fld>
            <a:endParaRPr lang="en-US"/>
          </a:p>
        </p:txBody>
      </p:sp>
    </p:spTree>
    <p:extLst>
      <p:ext uri="{BB962C8B-B14F-4D97-AF65-F5344CB8AC3E}">
        <p14:creationId xmlns:p14="http://schemas.microsoft.com/office/powerpoint/2010/main" val="52147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fade">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fade">
                                      <p:cBhvr>
                                        <p:cTn id="17" dur="500"/>
                                        <p:tgtEl>
                                          <p:spTgt spid="51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6"/>
                                        </p:tgtEl>
                                        <p:attrNameLst>
                                          <p:attrName>style.visibility</p:attrName>
                                        </p:attrNameLst>
                                      </p:cBhvr>
                                      <p:to>
                                        <p:strVal val="visible"/>
                                      </p:to>
                                    </p:set>
                                    <p:animEffect transition="in" filter="fade">
                                      <p:cBhvr>
                                        <p:cTn id="22"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228600" y="152400"/>
            <a:ext cx="8229600" cy="1143000"/>
          </a:xfrm>
        </p:spPr>
        <p:txBody>
          <a:bodyPr/>
          <a:lstStyle/>
          <a:p>
            <a:pPr eaLnBrk="1" hangingPunct="1"/>
            <a:r>
              <a:rPr lang="nb-NO" altLang="en-US" dirty="0"/>
              <a:t>Penalties (1)</a:t>
            </a:r>
          </a:p>
        </p:txBody>
      </p:sp>
      <p:sp>
        <p:nvSpPr>
          <p:cNvPr id="26628" name="Rectangle 3"/>
          <p:cNvSpPr>
            <a:spLocks noGrp="1" noChangeArrowheads="1"/>
          </p:cNvSpPr>
          <p:nvPr>
            <p:ph type="body" idx="1"/>
          </p:nvPr>
        </p:nvSpPr>
        <p:spPr>
          <a:xfrm>
            <a:off x="685800" y="2420938"/>
            <a:ext cx="7772400" cy="3816350"/>
          </a:xfrm>
        </p:spPr>
        <p:txBody>
          <a:bodyPr>
            <a:normAutofit fontScale="92500" lnSpcReduction="10000"/>
          </a:bodyPr>
          <a:lstStyle/>
          <a:p>
            <a:pPr eaLnBrk="1" hangingPunct="1"/>
            <a:r>
              <a:rPr lang="nb-NO" altLang="en-US" sz="2800" dirty="0"/>
              <a:t>The penalties are initially equal to 0</a:t>
            </a:r>
          </a:p>
          <a:p>
            <a:pPr eaLnBrk="1" hangingPunct="1"/>
            <a:r>
              <a:rPr lang="nb-NO" altLang="en-US" sz="2800" dirty="0"/>
              <a:t>When the search has reached a local optimum (with respect to the extended move evaluation function)</a:t>
            </a:r>
          </a:p>
          <a:p>
            <a:pPr lvl="1" eaLnBrk="1" hangingPunct="1"/>
            <a:r>
              <a:rPr lang="nb-NO" altLang="en-US" sz="2400" dirty="0"/>
              <a:t>The penalty is increased for some of the features of the current (locally optimal) solution</a:t>
            </a:r>
          </a:p>
          <a:p>
            <a:pPr lvl="1" eaLnBrk="1" hangingPunct="1"/>
            <a:r>
              <a:rPr lang="nb-NO" altLang="en-US" sz="2400" dirty="0"/>
              <a:t>This will make the current solution look worse in comparison to some neighboring solutions (which do not have the penalized features, and thus do not get the penalty)</a:t>
            </a:r>
          </a:p>
        </p:txBody>
      </p:sp>
      <p:pic>
        <p:nvPicPr>
          <p:cNvPr id="266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5728" y="1196975"/>
            <a:ext cx="4053254"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25</a:t>
            </a:fld>
            <a:endParaRPr lang="en-US"/>
          </a:p>
        </p:txBody>
      </p:sp>
    </p:spTree>
    <p:extLst>
      <p:ext uri="{BB962C8B-B14F-4D97-AF65-F5344CB8AC3E}">
        <p14:creationId xmlns:p14="http://schemas.microsoft.com/office/powerpoint/2010/main" val="314297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381000" y="152400"/>
            <a:ext cx="8229600" cy="1143000"/>
          </a:xfrm>
        </p:spPr>
        <p:txBody>
          <a:bodyPr/>
          <a:lstStyle/>
          <a:p>
            <a:pPr eaLnBrk="1" hangingPunct="1"/>
            <a:r>
              <a:rPr lang="nb-NO" altLang="en-US" dirty="0"/>
              <a:t>Penalties (2)</a:t>
            </a:r>
          </a:p>
        </p:txBody>
      </p:sp>
      <p:sp>
        <p:nvSpPr>
          <p:cNvPr id="27652" name="Rectangle 3"/>
          <p:cNvSpPr>
            <a:spLocks noGrp="1" noChangeArrowheads="1"/>
          </p:cNvSpPr>
          <p:nvPr>
            <p:ph type="body" idx="1"/>
          </p:nvPr>
        </p:nvSpPr>
        <p:spPr>
          <a:xfrm>
            <a:off x="685800" y="1268413"/>
            <a:ext cx="7772400" cy="4824412"/>
          </a:xfrm>
        </p:spPr>
        <p:txBody>
          <a:bodyPr>
            <a:normAutofit fontScale="92500"/>
          </a:bodyPr>
          <a:lstStyle/>
          <a:p>
            <a:pPr eaLnBrk="1" hangingPunct="1"/>
            <a:r>
              <a:rPr lang="nb-NO" altLang="en-US" sz="2800"/>
              <a:t>How to select which feature to penalize?</a:t>
            </a:r>
          </a:p>
          <a:p>
            <a:pPr eaLnBrk="1" hangingPunct="1"/>
            <a:r>
              <a:rPr lang="nb-NO" altLang="en-US" sz="2800"/>
              <a:t>Define the </a:t>
            </a:r>
            <a:r>
              <a:rPr lang="nb-NO" altLang="en-US" sz="2800" i="1"/>
              <a:t>utility</a:t>
            </a:r>
            <a:r>
              <a:rPr lang="nb-NO" altLang="en-US" sz="2800"/>
              <a:t> of a feature </a:t>
            </a:r>
            <a:r>
              <a:rPr lang="nb-NO" altLang="en-US" sz="2800" i="1"/>
              <a:t>i</a:t>
            </a:r>
            <a:r>
              <a:rPr lang="nb-NO" altLang="en-US" sz="2800"/>
              <a:t> in solution </a:t>
            </a:r>
            <a:r>
              <a:rPr lang="nb-NO" altLang="en-US" sz="2800" i="1"/>
              <a:t>s</a:t>
            </a:r>
            <a:r>
              <a:rPr lang="nb-NO" altLang="en-US" sz="2800"/>
              <a:t> as follows:</a:t>
            </a:r>
          </a:p>
          <a:p>
            <a:pPr lvl="1" eaLnBrk="1" hangingPunct="1"/>
            <a:r>
              <a:rPr lang="nb-NO" altLang="en-US" sz="2400" i="1"/>
              <a:t>u</a:t>
            </a:r>
            <a:r>
              <a:rPr lang="nb-NO" altLang="en-US" sz="2400" i="1" baseline="-25000"/>
              <a:t>i</a:t>
            </a:r>
            <a:r>
              <a:rPr lang="nb-NO" altLang="en-US" sz="2400" i="1"/>
              <a:t>(s)</a:t>
            </a:r>
            <a:r>
              <a:rPr lang="nb-NO" altLang="en-US" sz="2400"/>
              <a:t> = </a:t>
            </a:r>
            <a:r>
              <a:rPr lang="nb-NO" altLang="en-US" sz="2400" i="1"/>
              <a:t>I</a:t>
            </a:r>
            <a:r>
              <a:rPr lang="nb-NO" altLang="en-US" sz="2400" i="1" baseline="-25000"/>
              <a:t>i</a:t>
            </a:r>
            <a:r>
              <a:rPr lang="nb-NO" altLang="en-US" sz="2400" i="1"/>
              <a:t>(s)</a:t>
            </a:r>
            <a:r>
              <a:rPr lang="nb-NO" altLang="en-US" sz="2400"/>
              <a:t> * </a:t>
            </a:r>
            <a:r>
              <a:rPr lang="nb-NO" altLang="en-US" sz="2400" i="1"/>
              <a:t>c</a:t>
            </a:r>
            <a:r>
              <a:rPr lang="nb-NO" altLang="en-US" sz="2400" i="1" baseline="-25000"/>
              <a:t>i</a:t>
            </a:r>
            <a:r>
              <a:rPr lang="nb-NO" altLang="en-US" sz="2400"/>
              <a:t> / (1+</a:t>
            </a:r>
            <a:r>
              <a:rPr lang="nb-NO" altLang="en-US" sz="2400" i="1"/>
              <a:t>p</a:t>
            </a:r>
            <a:r>
              <a:rPr lang="nb-NO" altLang="en-US" sz="2400" i="1" baseline="-25000"/>
              <a:t>i</a:t>
            </a:r>
            <a:r>
              <a:rPr lang="nb-NO" altLang="en-US" sz="2400"/>
              <a:t>)</a:t>
            </a:r>
          </a:p>
          <a:p>
            <a:pPr lvl="1" eaLnBrk="1" hangingPunct="1"/>
            <a:r>
              <a:rPr lang="nb-NO" altLang="en-US" sz="2400"/>
              <a:t>Here, </a:t>
            </a:r>
            <a:r>
              <a:rPr lang="nb-NO" altLang="en-US" sz="2400" i="1"/>
              <a:t>c</a:t>
            </a:r>
            <a:r>
              <a:rPr lang="nb-NO" altLang="en-US" sz="2400" i="1" baseline="-25000"/>
              <a:t>i</a:t>
            </a:r>
            <a:r>
              <a:rPr lang="nb-NO" altLang="en-US" sz="2400"/>
              <a:t> is the cost of the feature (in objective function) and </a:t>
            </a:r>
            <a:r>
              <a:rPr lang="nb-NO" altLang="en-US" sz="2400" i="1"/>
              <a:t>p</a:t>
            </a:r>
            <a:r>
              <a:rPr lang="nb-NO" altLang="en-US" sz="2400" i="1" baseline="-25000"/>
              <a:t>i</a:t>
            </a:r>
            <a:r>
              <a:rPr lang="nb-NO" altLang="en-US" sz="2400"/>
              <a:t> is the previous penalty</a:t>
            </a:r>
          </a:p>
          <a:p>
            <a:pPr eaLnBrk="1" hangingPunct="1"/>
            <a:r>
              <a:rPr lang="nb-NO" altLang="en-US" sz="2800"/>
              <a:t>In a local optimum, </a:t>
            </a:r>
            <a:r>
              <a:rPr lang="nb-NO" altLang="en-US" sz="2800" i="1"/>
              <a:t>s</a:t>
            </a:r>
            <a:r>
              <a:rPr lang="nb-NO" altLang="en-US" sz="2800"/>
              <a:t>, increase the penalty for the feature that has the highest utility value, </a:t>
            </a:r>
            <a:r>
              <a:rPr lang="nb-NO" altLang="en-US" sz="2800" i="1"/>
              <a:t>u</a:t>
            </a:r>
            <a:r>
              <a:rPr lang="nb-NO" altLang="en-US" sz="2800" i="1" baseline="-25000"/>
              <a:t>i</a:t>
            </a:r>
            <a:r>
              <a:rPr lang="nb-NO" altLang="en-US" sz="2800" i="1"/>
              <a:t>(s)</a:t>
            </a:r>
          </a:p>
          <a:p>
            <a:pPr eaLnBrk="1" hangingPunct="1"/>
            <a:r>
              <a:rPr lang="nb-NO" altLang="en-US" sz="2800"/>
              <a:t>NB: Penalties are only adjusted when the search has reached a local optimum, and only for features included in the local optimum</a:t>
            </a:r>
          </a:p>
          <a:p>
            <a:pPr eaLnBrk="1" hangingPunct="1"/>
            <a:endParaRPr lang="nb-NO" altLang="en-US" sz="2800"/>
          </a:p>
        </p:txBody>
      </p:sp>
      <p:sp>
        <p:nvSpPr>
          <p:cNvPr id="2" name="Slide Number Placeholder 1"/>
          <p:cNvSpPr>
            <a:spLocks noGrp="1"/>
          </p:cNvSpPr>
          <p:nvPr>
            <p:ph type="sldNum" sz="quarter" idx="12"/>
          </p:nvPr>
        </p:nvSpPr>
        <p:spPr/>
        <p:txBody>
          <a:bodyPr/>
          <a:lstStyle/>
          <a:p>
            <a:fld id="{48F1D464-5130-4A13-8C88-01E30BE98C4B}" type="slidenum">
              <a:rPr lang="en-US" smtClean="0"/>
              <a:t>26</a:t>
            </a:fld>
            <a:endParaRPr lang="en-US"/>
          </a:p>
        </p:txBody>
      </p:sp>
    </p:spTree>
    <p:extLst>
      <p:ext uri="{BB962C8B-B14F-4D97-AF65-F5344CB8AC3E}">
        <p14:creationId xmlns:p14="http://schemas.microsoft.com/office/powerpoint/2010/main" val="1469728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989" y="96838"/>
            <a:ext cx="7842738"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27</a:t>
            </a:fld>
            <a:endParaRPr lang="en-US"/>
          </a:p>
        </p:txBody>
      </p:sp>
    </p:spTree>
    <p:extLst>
      <p:ext uri="{BB962C8B-B14F-4D97-AF65-F5344CB8AC3E}">
        <p14:creationId xmlns:p14="http://schemas.microsoft.com/office/powerpoint/2010/main" val="1517800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nb-NO" altLang="en-US"/>
              <a:t>Comments on GLS</a:t>
            </a:r>
          </a:p>
        </p:txBody>
      </p:sp>
      <p:sp>
        <p:nvSpPr>
          <p:cNvPr id="29700" name="Rectangle 3"/>
          <p:cNvSpPr>
            <a:spLocks noGrp="1" noChangeArrowheads="1"/>
          </p:cNvSpPr>
          <p:nvPr>
            <p:ph type="body" idx="1"/>
          </p:nvPr>
        </p:nvSpPr>
        <p:spPr/>
        <p:txBody>
          <a:bodyPr/>
          <a:lstStyle/>
          <a:p>
            <a:pPr eaLnBrk="1" hangingPunct="1"/>
            <a:r>
              <a:rPr lang="nb-NO" altLang="en-US"/>
              <a:t>Uses the extended move evaluation function when deciding which neighbor is best</a:t>
            </a:r>
          </a:p>
          <a:p>
            <a:pPr eaLnBrk="1" hangingPunct="1"/>
            <a:r>
              <a:rPr lang="nb-NO" altLang="en-US"/>
              <a:t>Could also use ”First Improvement”-strategy</a:t>
            </a:r>
          </a:p>
          <a:p>
            <a:pPr eaLnBrk="1" hangingPunct="1"/>
            <a:r>
              <a:rPr lang="nb-NO" altLang="en-US"/>
              <a:t>Uses the normal objective function value to find the best solution</a:t>
            </a:r>
          </a:p>
          <a:p>
            <a:pPr lvl="1" eaLnBrk="1" hangingPunct="1"/>
            <a:r>
              <a:rPr lang="nb-NO" altLang="en-US" b="1"/>
              <a:t>if</a:t>
            </a:r>
            <a:r>
              <a:rPr lang="nb-NO" altLang="en-US"/>
              <a:t> (</a:t>
            </a:r>
            <a:r>
              <a:rPr lang="nb-NO" altLang="en-US" i="1"/>
              <a:t>f</a:t>
            </a:r>
            <a:r>
              <a:rPr lang="nb-NO" altLang="en-US"/>
              <a:t>(</a:t>
            </a:r>
            <a:r>
              <a:rPr lang="nb-NO" altLang="en-US" i="1"/>
              <a:t>current</a:t>
            </a:r>
            <a:r>
              <a:rPr lang="nb-NO" altLang="en-US"/>
              <a:t>)&lt;</a:t>
            </a:r>
            <a:r>
              <a:rPr lang="nb-NO" altLang="en-US" i="1"/>
              <a:t>f</a:t>
            </a:r>
            <a:r>
              <a:rPr lang="nb-NO" altLang="en-US"/>
              <a:t>(</a:t>
            </a:r>
            <a:r>
              <a:rPr lang="nb-NO" altLang="en-US" i="1"/>
              <a:t>best</a:t>
            </a:r>
            <a:r>
              <a:rPr lang="nb-NO" altLang="en-US"/>
              <a:t>) …</a:t>
            </a:r>
          </a:p>
          <a:p>
            <a:pPr eaLnBrk="1" hangingPunct="1"/>
            <a:r>
              <a:rPr lang="nb-NO" altLang="en-US"/>
              <a:t>If all features er penalized equally, then </a:t>
            </a:r>
            <a:r>
              <a:rPr lang="nb-NO" altLang="en-US" i="1"/>
              <a:t>f*</a:t>
            </a:r>
            <a:r>
              <a:rPr lang="nb-NO" altLang="en-US"/>
              <a:t>(</a:t>
            </a:r>
            <a:r>
              <a:rPr lang="nb-NO" altLang="en-US" i="1"/>
              <a:t>s</a:t>
            </a:r>
            <a:r>
              <a:rPr lang="nb-NO" altLang="en-US"/>
              <a:t>) describes the same ”landscape” as </a:t>
            </a:r>
            <a:r>
              <a:rPr lang="nb-NO" altLang="en-US" i="1"/>
              <a:t>f</a:t>
            </a:r>
            <a:r>
              <a:rPr lang="nb-NO" altLang="en-US"/>
              <a:t>(</a:t>
            </a:r>
            <a:r>
              <a:rPr lang="nb-NO" altLang="en-US" i="1"/>
              <a:t>s</a:t>
            </a:r>
            <a:r>
              <a:rPr lang="nb-NO" altLang="en-US"/>
              <a:t>)</a:t>
            </a:r>
            <a:endParaRPr lang="nb-NO" altLang="en-US" sz="3600"/>
          </a:p>
          <a:p>
            <a:pPr eaLnBrk="1" hangingPunct="1"/>
            <a:endParaRPr lang="nb-NO" altLang="en-US" sz="3600"/>
          </a:p>
          <a:p>
            <a:pPr eaLnBrk="1" hangingPunct="1"/>
            <a:endParaRPr lang="nb-NO" altLang="en-US"/>
          </a:p>
        </p:txBody>
      </p:sp>
      <p:sp>
        <p:nvSpPr>
          <p:cNvPr id="2" name="Slide Number Placeholder 1"/>
          <p:cNvSpPr>
            <a:spLocks noGrp="1"/>
          </p:cNvSpPr>
          <p:nvPr>
            <p:ph type="sldNum" sz="quarter" idx="12"/>
          </p:nvPr>
        </p:nvSpPr>
        <p:spPr/>
        <p:txBody>
          <a:bodyPr/>
          <a:lstStyle/>
          <a:p>
            <a:fld id="{48F1D464-5130-4A13-8C88-01E30BE98C4B}" type="slidenum">
              <a:rPr lang="en-US" smtClean="0"/>
              <a:t>28</a:t>
            </a:fld>
            <a:endParaRPr lang="en-US"/>
          </a:p>
        </p:txBody>
      </p:sp>
    </p:spTree>
    <p:extLst>
      <p:ext uri="{BB962C8B-B14F-4D97-AF65-F5344CB8AC3E}">
        <p14:creationId xmlns:p14="http://schemas.microsoft.com/office/powerpoint/2010/main" val="2122854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152400" y="-304800"/>
            <a:ext cx="8229600" cy="1143000"/>
          </a:xfrm>
        </p:spPr>
        <p:txBody>
          <a:bodyPr/>
          <a:lstStyle/>
          <a:p>
            <a:pPr eaLnBrk="1" hangingPunct="1"/>
            <a:r>
              <a:rPr lang="nb-NO" altLang="en-US" dirty="0"/>
              <a:t>How to Select Lambda</a:t>
            </a:r>
          </a:p>
        </p:txBody>
      </p:sp>
      <p:sp>
        <p:nvSpPr>
          <p:cNvPr id="30724" name="Rectangle 3"/>
          <p:cNvSpPr>
            <a:spLocks noGrp="1" noChangeArrowheads="1"/>
          </p:cNvSpPr>
          <p:nvPr>
            <p:ph type="body" idx="1"/>
          </p:nvPr>
        </p:nvSpPr>
        <p:spPr>
          <a:xfrm>
            <a:off x="685800" y="2276475"/>
            <a:ext cx="7772400" cy="3600450"/>
          </a:xfrm>
        </p:spPr>
        <p:txBody>
          <a:bodyPr>
            <a:normAutofit lnSpcReduction="10000"/>
          </a:bodyPr>
          <a:lstStyle/>
          <a:p>
            <a:pPr eaLnBrk="1" hangingPunct="1">
              <a:lnSpc>
                <a:spcPct val="90000"/>
              </a:lnSpc>
            </a:pPr>
            <a:r>
              <a:rPr lang="nb-NO" altLang="en-US" sz="2400"/>
              <a:t>The control parameter </a:t>
            </a:r>
            <a:r>
              <a:rPr lang="nb-NO" altLang="en-US" sz="2400" i="1"/>
              <a:t>λ </a:t>
            </a:r>
            <a:r>
              <a:rPr lang="nb-NO" altLang="en-US" sz="2400"/>
              <a:t>dictates the influence of the penalty on the extended move evaluation function</a:t>
            </a:r>
          </a:p>
          <a:p>
            <a:pPr lvl="1" eaLnBrk="1" hangingPunct="1">
              <a:lnSpc>
                <a:spcPct val="90000"/>
              </a:lnSpc>
            </a:pPr>
            <a:r>
              <a:rPr lang="nb-NO" altLang="en-US" sz="2000"/>
              <a:t>Low value: intensification</a:t>
            </a:r>
          </a:p>
          <a:p>
            <a:pPr lvl="1" eaLnBrk="1" hangingPunct="1">
              <a:lnSpc>
                <a:spcPct val="90000"/>
              </a:lnSpc>
            </a:pPr>
            <a:r>
              <a:rPr lang="nb-NO" altLang="en-US" sz="2000"/>
              <a:t>High value: diversification</a:t>
            </a:r>
          </a:p>
          <a:p>
            <a:pPr eaLnBrk="1" hangingPunct="1">
              <a:lnSpc>
                <a:spcPct val="90000"/>
              </a:lnSpc>
            </a:pPr>
            <a:r>
              <a:rPr lang="nb-NO" altLang="en-US" sz="2800"/>
              <a:t>Can be problematic to find values for </a:t>
            </a:r>
            <a:r>
              <a:rPr lang="nb-NO" altLang="en-US" sz="2800">
                <a:sym typeface="Symbol" pitchFamily="18" charset="2"/>
              </a:rPr>
              <a:t>, even though  the method is robust for some value</a:t>
            </a:r>
          </a:p>
          <a:p>
            <a:pPr eaLnBrk="1" hangingPunct="1">
              <a:lnSpc>
                <a:spcPct val="90000"/>
              </a:lnSpc>
            </a:pPr>
            <a:r>
              <a:rPr lang="nb-NO" altLang="en-US" sz="2800">
                <a:sym typeface="Symbol" pitchFamily="18" charset="2"/>
              </a:rPr>
              <a:t>Generally: fraction of the objective function value at a local minimum</a:t>
            </a:r>
          </a:p>
          <a:p>
            <a:pPr lvl="1" eaLnBrk="1" hangingPunct="1">
              <a:lnSpc>
                <a:spcPct val="90000"/>
              </a:lnSpc>
            </a:pPr>
            <a:r>
              <a:rPr lang="el-GR" altLang="en-US" sz="2400">
                <a:sym typeface="Symbol" pitchFamily="18" charset="2"/>
              </a:rPr>
              <a:t>λ</a:t>
            </a:r>
            <a:r>
              <a:rPr lang="nb-NO" altLang="en-US" sz="2400">
                <a:sym typeface="Symbol" pitchFamily="18" charset="2"/>
              </a:rPr>
              <a:t> = </a:t>
            </a:r>
            <a:r>
              <a:rPr lang="el-GR" altLang="en-US" sz="2400">
                <a:sym typeface="Symbol" pitchFamily="18" charset="2"/>
              </a:rPr>
              <a:t>α</a:t>
            </a:r>
            <a:r>
              <a:rPr lang="nb-NO" altLang="en-US" sz="2400">
                <a:sym typeface="Symbol" pitchFamily="18" charset="2"/>
              </a:rPr>
              <a:t>*</a:t>
            </a:r>
            <a:r>
              <a:rPr lang="nb-NO" altLang="en-US" sz="2400" i="1">
                <a:sym typeface="Symbol" pitchFamily="18" charset="2"/>
              </a:rPr>
              <a:t>f</a:t>
            </a:r>
            <a:r>
              <a:rPr lang="nb-NO" altLang="en-US" sz="2400">
                <a:sym typeface="Symbol" pitchFamily="18" charset="2"/>
              </a:rPr>
              <a:t>(a local minimum)/(#features in the local minimum)</a:t>
            </a:r>
            <a:endParaRPr lang="el-GR" altLang="en-US" sz="2400">
              <a:sym typeface="Symbol" pitchFamily="18" charset="2"/>
            </a:endParaRPr>
          </a:p>
          <a:p>
            <a:pPr eaLnBrk="1" hangingPunct="1">
              <a:lnSpc>
                <a:spcPct val="90000"/>
              </a:lnSpc>
            </a:pPr>
            <a:endParaRPr lang="nb-NO" altLang="en-US" sz="2800"/>
          </a:p>
        </p:txBody>
      </p:sp>
      <p:pic>
        <p:nvPicPr>
          <p:cNvPr id="3072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5728" y="1125539"/>
            <a:ext cx="4053254"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29</a:t>
            </a:fld>
            <a:endParaRPr lang="en-US"/>
          </a:p>
        </p:txBody>
      </p:sp>
    </p:spTree>
    <p:extLst>
      <p:ext uri="{BB962C8B-B14F-4D97-AF65-F5344CB8AC3E}">
        <p14:creationId xmlns:p14="http://schemas.microsoft.com/office/powerpoint/2010/main" val="79438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457200" y="1981200"/>
            <a:ext cx="8420100" cy="446405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nb-NO" altLang="en-US"/>
              <a:t>Based on the following central observations</a:t>
            </a:r>
          </a:p>
          <a:p>
            <a:pPr lvl="1"/>
            <a:r>
              <a:rPr lang="nb-NO" altLang="en-US"/>
              <a:t>A local minimum w.r.t. one neighborhood structure is not necessarily locally minimal w.r.t. another neighborhood structure</a:t>
            </a:r>
          </a:p>
          <a:p>
            <a:pPr lvl="1"/>
            <a:r>
              <a:rPr lang="nb-NO" altLang="en-US"/>
              <a:t>A global minimum is locally optimal w.r.t. </a:t>
            </a:r>
            <a:r>
              <a:rPr lang="nb-NO" altLang="en-US" i="1"/>
              <a:t>all</a:t>
            </a:r>
            <a:r>
              <a:rPr lang="nb-NO" altLang="en-US"/>
              <a:t> neighborhood structures</a:t>
            </a:r>
          </a:p>
          <a:p>
            <a:pPr lvl="1"/>
            <a:r>
              <a:rPr lang="nb-NO" altLang="en-US"/>
              <a:t>For many problems, local minima with respect to one or several neighborhoods are relatively close to each other</a:t>
            </a:r>
            <a:endParaRPr lang="nb-NO" altLang="en-US" dirty="0"/>
          </a:p>
        </p:txBody>
      </p:sp>
      <p:sp>
        <p:nvSpPr>
          <p:cNvPr id="5" name="Title 1"/>
          <p:cNvSpPr>
            <a:spLocks noGrp="1"/>
          </p:cNvSpPr>
          <p:nvPr>
            <p:ph type="title"/>
          </p:nvPr>
        </p:nvSpPr>
        <p:spPr>
          <a:xfrm>
            <a:off x="76200" y="457200"/>
            <a:ext cx="9144000" cy="1143000"/>
          </a:xfrm>
        </p:spPr>
        <p:txBody>
          <a:bodyPr>
            <a:normAutofit fontScale="90000"/>
          </a:bodyPr>
          <a:lstStyle/>
          <a:p>
            <a:pPr algn="ctr"/>
            <a:r>
              <a:rPr lang="en-US" dirty="0"/>
              <a:t>Variable neighborhood</a:t>
            </a:r>
            <a:r>
              <a:rPr lang="tr-TR" dirty="0"/>
              <a:t> Search</a:t>
            </a:r>
            <a:r>
              <a:rPr lang="en-US" dirty="0"/>
              <a:t> (VNS)</a:t>
            </a:r>
          </a:p>
        </p:txBody>
      </p:sp>
      <p:sp>
        <p:nvSpPr>
          <p:cNvPr id="6" name="Slide Number Placeholder 5"/>
          <p:cNvSpPr>
            <a:spLocks noGrp="1"/>
          </p:cNvSpPr>
          <p:nvPr>
            <p:ph type="sldNum" sz="quarter" idx="12"/>
          </p:nvPr>
        </p:nvSpPr>
        <p:spPr/>
        <p:txBody>
          <a:bodyPr/>
          <a:lstStyle/>
          <a:p>
            <a:fld id="{48F1D464-5130-4A13-8C88-01E30BE98C4B}" type="slidenum">
              <a:rPr lang="en-US" smtClean="0"/>
              <a:t>3</a:t>
            </a:fld>
            <a:endParaRPr lang="en-US"/>
          </a:p>
        </p:txBody>
      </p:sp>
    </p:spTree>
    <p:extLst>
      <p:ext uri="{BB962C8B-B14F-4D97-AF65-F5344CB8AC3E}">
        <p14:creationId xmlns:p14="http://schemas.microsoft.com/office/powerpoint/2010/main" val="52850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140828" y="59480"/>
            <a:ext cx="8229600" cy="1143000"/>
          </a:xfrm>
        </p:spPr>
        <p:txBody>
          <a:bodyPr/>
          <a:lstStyle/>
          <a:p>
            <a:pPr eaLnBrk="1" hangingPunct="1"/>
            <a:r>
              <a:rPr lang="nb-NO" altLang="en-US" dirty="0"/>
              <a:t>GLS - Example : TSP (1)</a:t>
            </a:r>
          </a:p>
        </p:txBody>
      </p:sp>
      <p:sp>
        <p:nvSpPr>
          <p:cNvPr id="31748" name="Rectangle 3"/>
          <p:cNvSpPr>
            <a:spLocks noGrp="1" noChangeArrowheads="1"/>
          </p:cNvSpPr>
          <p:nvPr>
            <p:ph type="body" idx="1"/>
          </p:nvPr>
        </p:nvSpPr>
        <p:spPr>
          <a:xfrm>
            <a:off x="685800" y="1412876"/>
            <a:ext cx="5791200" cy="3960813"/>
          </a:xfrm>
        </p:spPr>
        <p:txBody>
          <a:bodyPr/>
          <a:lstStyle/>
          <a:p>
            <a:pPr eaLnBrk="1" hangingPunct="1"/>
            <a:r>
              <a:rPr lang="nb-NO" altLang="en-US"/>
              <a:t>Features: edges</a:t>
            </a:r>
          </a:p>
          <a:p>
            <a:pPr eaLnBrk="1" hangingPunct="1"/>
            <a:r>
              <a:rPr lang="nb-NO" altLang="en-US"/>
              <a:t>Cost of the features: edge length</a:t>
            </a:r>
          </a:p>
          <a:p>
            <a:pPr eaLnBrk="1" hangingPunct="1"/>
            <a:r>
              <a:rPr lang="nb-NO" altLang="en-US"/>
              <a:t>The feature associated with </a:t>
            </a:r>
            <a:r>
              <a:rPr lang="nb-NO" altLang="en-US" i="1"/>
              <a:t>e</a:t>
            </a:r>
            <a:r>
              <a:rPr lang="nb-NO" altLang="en-US" i="1" baseline="-25000"/>
              <a:t>26</a:t>
            </a:r>
            <a:r>
              <a:rPr lang="nb-NO" altLang="en-US" baseline="-25000"/>
              <a:t> </a:t>
            </a:r>
            <a:r>
              <a:rPr lang="nb-NO" altLang="en-US"/>
              <a:t>will be penalized in the solution on the right:</a:t>
            </a:r>
          </a:p>
          <a:p>
            <a:pPr lvl="1" eaLnBrk="1" hangingPunct="1"/>
            <a:r>
              <a:rPr lang="nb-NO" altLang="en-US"/>
              <a:t>In the next round of LS is the move evaluation function as before, </a:t>
            </a:r>
            <a:r>
              <a:rPr lang="nb-NO" altLang="en-US" i="1"/>
              <a:t>f(s)</a:t>
            </a:r>
            <a:r>
              <a:rPr lang="nb-NO" altLang="en-US"/>
              <a:t>, except if </a:t>
            </a:r>
            <a:r>
              <a:rPr lang="nb-NO" altLang="en-US" i="1"/>
              <a:t>e</a:t>
            </a:r>
            <a:r>
              <a:rPr lang="nb-NO" altLang="en-US" i="1" baseline="-25000"/>
              <a:t>26</a:t>
            </a:r>
            <a:r>
              <a:rPr lang="nb-NO" altLang="en-US"/>
              <a:t> is in the solution, when the value will be </a:t>
            </a:r>
            <a:r>
              <a:rPr lang="nb-NO" altLang="en-US" i="1"/>
              <a:t>f(s)+</a:t>
            </a:r>
            <a:r>
              <a:rPr lang="nb-NO" altLang="en-US" i="1">
                <a:sym typeface="Symbol" pitchFamily="18" charset="2"/>
              </a:rPr>
              <a:t></a:t>
            </a:r>
            <a:endParaRPr lang="nb-NO" altLang="en-US"/>
          </a:p>
        </p:txBody>
      </p:sp>
      <p:grpSp>
        <p:nvGrpSpPr>
          <p:cNvPr id="31749" name="Group 4"/>
          <p:cNvGrpSpPr>
            <a:grpSpLocks/>
          </p:cNvGrpSpPr>
          <p:nvPr/>
        </p:nvGrpSpPr>
        <p:grpSpPr bwMode="auto">
          <a:xfrm>
            <a:off x="6496050" y="1143000"/>
            <a:ext cx="2038350" cy="2166938"/>
            <a:chOff x="4012" y="1008"/>
            <a:chExt cx="1284" cy="1365"/>
          </a:xfrm>
        </p:grpSpPr>
        <p:grpSp>
          <p:nvGrpSpPr>
            <p:cNvPr id="31784" name="Group 5"/>
            <p:cNvGrpSpPr>
              <a:grpSpLocks/>
            </p:cNvGrpSpPr>
            <p:nvPr/>
          </p:nvGrpSpPr>
          <p:grpSpPr bwMode="auto">
            <a:xfrm>
              <a:off x="4824" y="2200"/>
              <a:ext cx="164" cy="173"/>
              <a:chOff x="4824" y="2200"/>
              <a:chExt cx="164" cy="173"/>
            </a:xfrm>
          </p:grpSpPr>
          <p:sp>
            <p:nvSpPr>
              <p:cNvPr id="31810" name="Oval 6"/>
              <p:cNvSpPr>
                <a:spLocks noChangeArrowheads="1"/>
              </p:cNvSpPr>
              <p:nvPr/>
            </p:nvSpPr>
            <p:spPr bwMode="auto">
              <a:xfrm>
                <a:off x="4839" y="2210"/>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11" name="Text Box 7"/>
              <p:cNvSpPr txBox="1">
                <a:spLocks noChangeArrowheads="1"/>
              </p:cNvSpPr>
              <p:nvPr/>
            </p:nvSpPr>
            <p:spPr bwMode="auto">
              <a:xfrm>
                <a:off x="4824" y="2200"/>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4</a:t>
                </a:r>
              </a:p>
            </p:txBody>
          </p:sp>
        </p:grpSp>
        <p:grpSp>
          <p:nvGrpSpPr>
            <p:cNvPr id="31785" name="Group 8"/>
            <p:cNvGrpSpPr>
              <a:grpSpLocks/>
            </p:cNvGrpSpPr>
            <p:nvPr/>
          </p:nvGrpSpPr>
          <p:grpSpPr bwMode="auto">
            <a:xfrm>
              <a:off x="4348" y="1776"/>
              <a:ext cx="164" cy="173"/>
              <a:chOff x="4348" y="1776"/>
              <a:chExt cx="164" cy="173"/>
            </a:xfrm>
          </p:grpSpPr>
          <p:sp>
            <p:nvSpPr>
              <p:cNvPr id="31808" name="Oval 9"/>
              <p:cNvSpPr>
                <a:spLocks noChangeArrowheads="1"/>
              </p:cNvSpPr>
              <p:nvPr/>
            </p:nvSpPr>
            <p:spPr bwMode="auto">
              <a:xfrm>
                <a:off x="4354" y="1786"/>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09" name="Text Box 10"/>
              <p:cNvSpPr txBox="1">
                <a:spLocks noChangeArrowheads="1"/>
              </p:cNvSpPr>
              <p:nvPr/>
            </p:nvSpPr>
            <p:spPr bwMode="auto">
              <a:xfrm>
                <a:off x="4348" y="1776"/>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1</a:t>
                </a:r>
              </a:p>
            </p:txBody>
          </p:sp>
        </p:grpSp>
        <p:grpSp>
          <p:nvGrpSpPr>
            <p:cNvPr id="31786" name="Group 11"/>
            <p:cNvGrpSpPr>
              <a:grpSpLocks/>
            </p:cNvGrpSpPr>
            <p:nvPr/>
          </p:nvGrpSpPr>
          <p:grpSpPr bwMode="auto">
            <a:xfrm>
              <a:off x="4012" y="2160"/>
              <a:ext cx="164" cy="173"/>
              <a:chOff x="4012" y="2160"/>
              <a:chExt cx="164" cy="173"/>
            </a:xfrm>
          </p:grpSpPr>
          <p:sp>
            <p:nvSpPr>
              <p:cNvPr id="31806" name="Oval 12"/>
              <p:cNvSpPr>
                <a:spLocks noChangeArrowheads="1"/>
              </p:cNvSpPr>
              <p:nvPr/>
            </p:nvSpPr>
            <p:spPr bwMode="auto">
              <a:xfrm>
                <a:off x="4024" y="2177"/>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07" name="Text Box 13"/>
              <p:cNvSpPr txBox="1">
                <a:spLocks noChangeArrowheads="1"/>
              </p:cNvSpPr>
              <p:nvPr/>
            </p:nvSpPr>
            <p:spPr bwMode="auto">
              <a:xfrm>
                <a:off x="4012" y="2160"/>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6</a:t>
                </a:r>
              </a:p>
            </p:txBody>
          </p:sp>
        </p:grpSp>
        <p:grpSp>
          <p:nvGrpSpPr>
            <p:cNvPr id="31787" name="Group 14"/>
            <p:cNvGrpSpPr>
              <a:grpSpLocks/>
            </p:cNvGrpSpPr>
            <p:nvPr/>
          </p:nvGrpSpPr>
          <p:grpSpPr bwMode="auto">
            <a:xfrm>
              <a:off x="4620" y="1008"/>
              <a:ext cx="164" cy="173"/>
              <a:chOff x="4620" y="1008"/>
              <a:chExt cx="164" cy="173"/>
            </a:xfrm>
          </p:grpSpPr>
          <p:sp>
            <p:nvSpPr>
              <p:cNvPr id="31804" name="Oval 15"/>
              <p:cNvSpPr>
                <a:spLocks noChangeArrowheads="1"/>
              </p:cNvSpPr>
              <p:nvPr/>
            </p:nvSpPr>
            <p:spPr bwMode="auto">
              <a:xfrm>
                <a:off x="4635" y="1018"/>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05" name="Text Box 16"/>
              <p:cNvSpPr txBox="1">
                <a:spLocks noChangeArrowheads="1"/>
              </p:cNvSpPr>
              <p:nvPr/>
            </p:nvSpPr>
            <p:spPr bwMode="auto">
              <a:xfrm>
                <a:off x="4620" y="1008"/>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5</a:t>
                </a:r>
              </a:p>
            </p:txBody>
          </p:sp>
        </p:grpSp>
        <p:grpSp>
          <p:nvGrpSpPr>
            <p:cNvPr id="31788" name="Group 17"/>
            <p:cNvGrpSpPr>
              <a:grpSpLocks/>
            </p:cNvGrpSpPr>
            <p:nvPr/>
          </p:nvGrpSpPr>
          <p:grpSpPr bwMode="auto">
            <a:xfrm>
              <a:off x="4800" y="1555"/>
              <a:ext cx="164" cy="173"/>
              <a:chOff x="4800" y="1555"/>
              <a:chExt cx="164" cy="173"/>
            </a:xfrm>
          </p:grpSpPr>
          <p:sp>
            <p:nvSpPr>
              <p:cNvPr id="31802" name="Oval 18"/>
              <p:cNvSpPr>
                <a:spLocks noChangeArrowheads="1"/>
              </p:cNvSpPr>
              <p:nvPr/>
            </p:nvSpPr>
            <p:spPr bwMode="auto">
              <a:xfrm>
                <a:off x="4815" y="1565"/>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03" name="Text Box 19"/>
              <p:cNvSpPr txBox="1">
                <a:spLocks noChangeArrowheads="1"/>
              </p:cNvSpPr>
              <p:nvPr/>
            </p:nvSpPr>
            <p:spPr bwMode="auto">
              <a:xfrm>
                <a:off x="4800" y="1555"/>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7</a:t>
                </a:r>
              </a:p>
            </p:txBody>
          </p:sp>
        </p:grpSp>
        <p:grpSp>
          <p:nvGrpSpPr>
            <p:cNvPr id="31789" name="Group 20"/>
            <p:cNvGrpSpPr>
              <a:grpSpLocks/>
            </p:cNvGrpSpPr>
            <p:nvPr/>
          </p:nvGrpSpPr>
          <p:grpSpPr bwMode="auto">
            <a:xfrm>
              <a:off x="4224" y="1200"/>
              <a:ext cx="164" cy="173"/>
              <a:chOff x="4060" y="1392"/>
              <a:chExt cx="164" cy="173"/>
            </a:xfrm>
          </p:grpSpPr>
          <p:sp>
            <p:nvSpPr>
              <p:cNvPr id="31800" name="Oval 21"/>
              <p:cNvSpPr>
                <a:spLocks noChangeArrowheads="1"/>
              </p:cNvSpPr>
              <p:nvPr/>
            </p:nvSpPr>
            <p:spPr bwMode="auto">
              <a:xfrm>
                <a:off x="4074" y="1413"/>
                <a:ext cx="135"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801" name="Text Box 22"/>
              <p:cNvSpPr txBox="1">
                <a:spLocks noChangeArrowheads="1"/>
              </p:cNvSpPr>
              <p:nvPr/>
            </p:nvSpPr>
            <p:spPr bwMode="auto">
              <a:xfrm>
                <a:off x="4060" y="1392"/>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2</a:t>
                </a:r>
              </a:p>
            </p:txBody>
          </p:sp>
        </p:grpSp>
        <p:grpSp>
          <p:nvGrpSpPr>
            <p:cNvPr id="31790" name="Group 23"/>
            <p:cNvGrpSpPr>
              <a:grpSpLocks/>
            </p:cNvGrpSpPr>
            <p:nvPr/>
          </p:nvGrpSpPr>
          <p:grpSpPr bwMode="auto">
            <a:xfrm>
              <a:off x="5132" y="1411"/>
              <a:ext cx="164" cy="173"/>
              <a:chOff x="5132" y="1411"/>
              <a:chExt cx="164" cy="173"/>
            </a:xfrm>
          </p:grpSpPr>
          <p:sp>
            <p:nvSpPr>
              <p:cNvPr id="31798" name="Oval 24"/>
              <p:cNvSpPr>
                <a:spLocks noChangeArrowheads="1"/>
              </p:cNvSpPr>
              <p:nvPr/>
            </p:nvSpPr>
            <p:spPr bwMode="auto">
              <a:xfrm>
                <a:off x="5144" y="1421"/>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1799" name="Text Box 25"/>
              <p:cNvSpPr txBox="1">
                <a:spLocks noChangeArrowheads="1"/>
              </p:cNvSpPr>
              <p:nvPr/>
            </p:nvSpPr>
            <p:spPr bwMode="auto">
              <a:xfrm>
                <a:off x="5132" y="1411"/>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a:latin typeface="Times New Roman" pitchFamily="18" charset="0"/>
                  </a:rPr>
                  <a:t>3</a:t>
                </a:r>
                <a:endParaRPr lang="nb-NO" altLang="en-US" sz="1200" b="1">
                  <a:latin typeface="Times New Roman" pitchFamily="18" charset="0"/>
                </a:endParaRPr>
              </a:p>
            </p:txBody>
          </p:sp>
        </p:grpSp>
        <p:sp>
          <p:nvSpPr>
            <p:cNvPr id="31791" name="Line 26"/>
            <p:cNvSpPr>
              <a:spLocks noChangeShapeType="1"/>
            </p:cNvSpPr>
            <p:nvPr/>
          </p:nvSpPr>
          <p:spPr bwMode="auto">
            <a:xfrm flipV="1">
              <a:off x="4113" y="1356"/>
              <a:ext cx="197" cy="84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2" name="Line 27"/>
            <p:cNvSpPr>
              <a:spLocks noChangeShapeType="1"/>
            </p:cNvSpPr>
            <p:nvPr/>
          </p:nvSpPr>
          <p:spPr bwMode="auto">
            <a:xfrm flipV="1">
              <a:off x="4371" y="1124"/>
              <a:ext cx="277" cy="1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3" name="Line 28"/>
            <p:cNvSpPr>
              <a:spLocks noChangeShapeType="1"/>
            </p:cNvSpPr>
            <p:nvPr/>
          </p:nvSpPr>
          <p:spPr bwMode="auto">
            <a:xfrm>
              <a:off x="4721" y="1150"/>
              <a:ext cx="141" cy="4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4" name="Line 29"/>
            <p:cNvSpPr>
              <a:spLocks noChangeShapeType="1"/>
            </p:cNvSpPr>
            <p:nvPr/>
          </p:nvSpPr>
          <p:spPr bwMode="auto">
            <a:xfrm flipV="1">
              <a:off x="4944" y="1522"/>
              <a:ext cx="209" cy="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5" name="Line 30"/>
            <p:cNvSpPr>
              <a:spLocks noChangeShapeType="1"/>
            </p:cNvSpPr>
            <p:nvPr/>
          </p:nvSpPr>
          <p:spPr bwMode="auto">
            <a:xfrm flipH="1">
              <a:off x="4934" y="1558"/>
              <a:ext cx="274" cy="6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6" name="Line 31"/>
            <p:cNvSpPr>
              <a:spLocks noChangeShapeType="1"/>
            </p:cNvSpPr>
            <p:nvPr/>
          </p:nvSpPr>
          <p:spPr bwMode="auto">
            <a:xfrm flipH="1" flipV="1">
              <a:off x="4477" y="1907"/>
              <a:ext cx="364" cy="36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97" name="Line 32"/>
            <p:cNvSpPr>
              <a:spLocks noChangeShapeType="1"/>
            </p:cNvSpPr>
            <p:nvPr/>
          </p:nvSpPr>
          <p:spPr bwMode="auto">
            <a:xfrm flipV="1">
              <a:off x="4128" y="1897"/>
              <a:ext cx="240" cy="28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31750" name="Rectangle 33"/>
          <p:cNvSpPr>
            <a:spLocks noChangeArrowheads="1"/>
          </p:cNvSpPr>
          <p:nvPr/>
        </p:nvSpPr>
        <p:spPr bwMode="auto">
          <a:xfrm>
            <a:off x="69342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1</a:t>
            </a:r>
            <a:endParaRPr lang="nb-NO" altLang="en-US" b="1">
              <a:latin typeface="Times New Roman" pitchFamily="18" charset="0"/>
            </a:endParaRPr>
          </a:p>
        </p:txBody>
      </p:sp>
      <p:sp>
        <p:nvSpPr>
          <p:cNvPr id="31751" name="Rectangle 34"/>
          <p:cNvSpPr>
            <a:spLocks noChangeArrowheads="1"/>
          </p:cNvSpPr>
          <p:nvPr/>
        </p:nvSpPr>
        <p:spPr bwMode="auto">
          <a:xfrm>
            <a:off x="71628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2</a:t>
            </a:r>
            <a:endParaRPr lang="nb-NO" altLang="en-US" b="1">
              <a:latin typeface="Times New Roman" pitchFamily="18" charset="0"/>
            </a:endParaRPr>
          </a:p>
        </p:txBody>
      </p:sp>
      <p:sp>
        <p:nvSpPr>
          <p:cNvPr id="31752" name="Rectangle 35"/>
          <p:cNvSpPr>
            <a:spLocks noChangeArrowheads="1"/>
          </p:cNvSpPr>
          <p:nvPr/>
        </p:nvSpPr>
        <p:spPr bwMode="auto">
          <a:xfrm>
            <a:off x="73914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3</a:t>
            </a:r>
            <a:endParaRPr lang="nb-NO" altLang="en-US" b="1">
              <a:latin typeface="Times New Roman" pitchFamily="18" charset="0"/>
            </a:endParaRPr>
          </a:p>
        </p:txBody>
      </p:sp>
      <p:sp>
        <p:nvSpPr>
          <p:cNvPr id="31753" name="Rectangle 36"/>
          <p:cNvSpPr>
            <a:spLocks noChangeArrowheads="1"/>
          </p:cNvSpPr>
          <p:nvPr/>
        </p:nvSpPr>
        <p:spPr bwMode="auto">
          <a:xfrm>
            <a:off x="76200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4</a:t>
            </a:r>
            <a:endParaRPr lang="nb-NO" altLang="en-US" b="1">
              <a:latin typeface="Times New Roman" pitchFamily="18" charset="0"/>
            </a:endParaRPr>
          </a:p>
        </p:txBody>
      </p:sp>
      <p:sp>
        <p:nvSpPr>
          <p:cNvPr id="31754" name="Rectangle 37"/>
          <p:cNvSpPr>
            <a:spLocks noChangeArrowheads="1"/>
          </p:cNvSpPr>
          <p:nvPr/>
        </p:nvSpPr>
        <p:spPr bwMode="auto">
          <a:xfrm>
            <a:off x="78486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5</a:t>
            </a:r>
            <a:endParaRPr lang="nb-NO" altLang="en-US" b="1">
              <a:latin typeface="Times New Roman" pitchFamily="18" charset="0"/>
            </a:endParaRPr>
          </a:p>
        </p:txBody>
      </p:sp>
      <p:sp>
        <p:nvSpPr>
          <p:cNvPr id="31755" name="Rectangle 38"/>
          <p:cNvSpPr>
            <a:spLocks noChangeArrowheads="1"/>
          </p:cNvSpPr>
          <p:nvPr/>
        </p:nvSpPr>
        <p:spPr bwMode="auto">
          <a:xfrm>
            <a:off x="80772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6</a:t>
            </a:r>
            <a:endParaRPr lang="nb-NO" altLang="en-US" b="1">
              <a:latin typeface="Times New Roman" pitchFamily="18" charset="0"/>
            </a:endParaRPr>
          </a:p>
        </p:txBody>
      </p:sp>
      <p:sp>
        <p:nvSpPr>
          <p:cNvPr id="31756" name="Rectangle 39"/>
          <p:cNvSpPr>
            <a:spLocks noChangeArrowheads="1"/>
          </p:cNvSpPr>
          <p:nvPr/>
        </p:nvSpPr>
        <p:spPr bwMode="auto">
          <a:xfrm>
            <a:off x="8305800" y="3505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7</a:t>
            </a:r>
            <a:endParaRPr lang="nb-NO" altLang="en-US" b="1">
              <a:latin typeface="Times New Roman" pitchFamily="18" charset="0"/>
            </a:endParaRPr>
          </a:p>
        </p:txBody>
      </p:sp>
      <p:sp>
        <p:nvSpPr>
          <p:cNvPr id="31757" name="Rectangle 40"/>
          <p:cNvSpPr>
            <a:spLocks noChangeArrowheads="1"/>
          </p:cNvSpPr>
          <p:nvPr/>
        </p:nvSpPr>
        <p:spPr bwMode="auto">
          <a:xfrm>
            <a:off x="6704136" y="3733800"/>
            <a:ext cx="23006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1</a:t>
            </a:r>
            <a:endParaRPr lang="nb-NO" altLang="en-US" b="1">
              <a:latin typeface="Times New Roman" pitchFamily="18" charset="0"/>
            </a:endParaRPr>
          </a:p>
        </p:txBody>
      </p:sp>
      <p:sp>
        <p:nvSpPr>
          <p:cNvPr id="31758" name="Rectangle 41"/>
          <p:cNvSpPr>
            <a:spLocks noChangeArrowheads="1"/>
          </p:cNvSpPr>
          <p:nvPr/>
        </p:nvSpPr>
        <p:spPr bwMode="auto">
          <a:xfrm>
            <a:off x="7162800" y="3733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59" name="Rectangle 42"/>
          <p:cNvSpPr>
            <a:spLocks noChangeArrowheads="1"/>
          </p:cNvSpPr>
          <p:nvPr/>
        </p:nvSpPr>
        <p:spPr bwMode="auto">
          <a:xfrm>
            <a:off x="7389935" y="3733800"/>
            <a:ext cx="23006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0" name="Rectangle 43"/>
          <p:cNvSpPr>
            <a:spLocks noChangeArrowheads="1"/>
          </p:cNvSpPr>
          <p:nvPr/>
        </p:nvSpPr>
        <p:spPr bwMode="auto">
          <a:xfrm>
            <a:off x="7620000" y="3733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1" name="Rectangle 44"/>
          <p:cNvSpPr>
            <a:spLocks noChangeArrowheads="1"/>
          </p:cNvSpPr>
          <p:nvPr/>
        </p:nvSpPr>
        <p:spPr bwMode="auto">
          <a:xfrm>
            <a:off x="6705600" y="39624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2</a:t>
            </a:r>
            <a:endParaRPr lang="nb-NO" altLang="en-US" b="1">
              <a:latin typeface="Times New Roman" pitchFamily="18" charset="0"/>
            </a:endParaRPr>
          </a:p>
        </p:txBody>
      </p:sp>
      <p:sp>
        <p:nvSpPr>
          <p:cNvPr id="31762" name="Rectangle 45"/>
          <p:cNvSpPr>
            <a:spLocks noChangeArrowheads="1"/>
          </p:cNvSpPr>
          <p:nvPr/>
        </p:nvSpPr>
        <p:spPr bwMode="auto">
          <a:xfrm>
            <a:off x="7391400" y="39624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3" name="Rectangle 46"/>
          <p:cNvSpPr>
            <a:spLocks noChangeArrowheads="1"/>
          </p:cNvSpPr>
          <p:nvPr/>
        </p:nvSpPr>
        <p:spPr bwMode="auto">
          <a:xfrm>
            <a:off x="7620000" y="39624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4" name="Rectangle 47"/>
          <p:cNvSpPr>
            <a:spLocks noChangeArrowheads="1"/>
          </p:cNvSpPr>
          <p:nvPr/>
        </p:nvSpPr>
        <p:spPr bwMode="auto">
          <a:xfrm>
            <a:off x="7848600" y="39624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5" name="Rectangle 48"/>
          <p:cNvSpPr>
            <a:spLocks noChangeArrowheads="1"/>
          </p:cNvSpPr>
          <p:nvPr/>
        </p:nvSpPr>
        <p:spPr bwMode="auto">
          <a:xfrm>
            <a:off x="6705600" y="41910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3</a:t>
            </a:r>
            <a:endParaRPr lang="nb-NO" altLang="en-US" b="1">
              <a:latin typeface="Times New Roman" pitchFamily="18" charset="0"/>
            </a:endParaRPr>
          </a:p>
        </p:txBody>
      </p:sp>
      <p:sp>
        <p:nvSpPr>
          <p:cNvPr id="31766" name="Rectangle 49"/>
          <p:cNvSpPr>
            <a:spLocks noChangeArrowheads="1"/>
          </p:cNvSpPr>
          <p:nvPr/>
        </p:nvSpPr>
        <p:spPr bwMode="auto">
          <a:xfrm>
            <a:off x="7620000" y="41910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7" name="Rectangle 50"/>
          <p:cNvSpPr>
            <a:spLocks noChangeArrowheads="1"/>
          </p:cNvSpPr>
          <p:nvPr/>
        </p:nvSpPr>
        <p:spPr bwMode="auto">
          <a:xfrm>
            <a:off x="7848600" y="41910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8" name="Rectangle 51"/>
          <p:cNvSpPr>
            <a:spLocks noChangeArrowheads="1"/>
          </p:cNvSpPr>
          <p:nvPr/>
        </p:nvSpPr>
        <p:spPr bwMode="auto">
          <a:xfrm>
            <a:off x="8077200" y="41910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69" name="Rectangle 52"/>
          <p:cNvSpPr>
            <a:spLocks noChangeArrowheads="1"/>
          </p:cNvSpPr>
          <p:nvPr/>
        </p:nvSpPr>
        <p:spPr bwMode="auto">
          <a:xfrm>
            <a:off x="7848600" y="3733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0" name="Rectangle 53"/>
          <p:cNvSpPr>
            <a:spLocks noChangeArrowheads="1"/>
          </p:cNvSpPr>
          <p:nvPr/>
        </p:nvSpPr>
        <p:spPr bwMode="auto">
          <a:xfrm>
            <a:off x="8077200" y="3733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1" name="Rectangle 54"/>
          <p:cNvSpPr>
            <a:spLocks noChangeArrowheads="1"/>
          </p:cNvSpPr>
          <p:nvPr/>
        </p:nvSpPr>
        <p:spPr bwMode="auto">
          <a:xfrm>
            <a:off x="8305800" y="41910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2" name="Rectangle 55"/>
          <p:cNvSpPr>
            <a:spLocks noChangeArrowheads="1"/>
          </p:cNvSpPr>
          <p:nvPr/>
        </p:nvSpPr>
        <p:spPr bwMode="auto">
          <a:xfrm>
            <a:off x="8305800" y="3733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3" name="Rectangle 56"/>
          <p:cNvSpPr>
            <a:spLocks noChangeArrowheads="1"/>
          </p:cNvSpPr>
          <p:nvPr/>
        </p:nvSpPr>
        <p:spPr bwMode="auto">
          <a:xfrm>
            <a:off x="8305800" y="39624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4" name="Rectangle 57"/>
          <p:cNvSpPr>
            <a:spLocks noChangeArrowheads="1"/>
          </p:cNvSpPr>
          <p:nvPr/>
        </p:nvSpPr>
        <p:spPr bwMode="auto">
          <a:xfrm>
            <a:off x="8077200" y="3962400"/>
            <a:ext cx="230066" cy="2286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1</a:t>
            </a:r>
            <a:endParaRPr lang="nb-NO" altLang="en-US">
              <a:latin typeface="Times New Roman" pitchFamily="18" charset="0"/>
            </a:endParaRPr>
          </a:p>
        </p:txBody>
      </p:sp>
      <p:sp>
        <p:nvSpPr>
          <p:cNvPr id="31775" name="Rectangle 58"/>
          <p:cNvSpPr>
            <a:spLocks noChangeArrowheads="1"/>
          </p:cNvSpPr>
          <p:nvPr/>
        </p:nvSpPr>
        <p:spPr bwMode="auto">
          <a:xfrm>
            <a:off x="6704136" y="4419600"/>
            <a:ext cx="23006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4</a:t>
            </a:r>
            <a:endParaRPr lang="nb-NO" altLang="en-US" b="1">
              <a:latin typeface="Times New Roman" pitchFamily="18" charset="0"/>
            </a:endParaRPr>
          </a:p>
        </p:txBody>
      </p:sp>
      <p:sp>
        <p:nvSpPr>
          <p:cNvPr id="31776" name="Rectangle 59"/>
          <p:cNvSpPr>
            <a:spLocks noChangeArrowheads="1"/>
          </p:cNvSpPr>
          <p:nvPr/>
        </p:nvSpPr>
        <p:spPr bwMode="auto">
          <a:xfrm>
            <a:off x="7848600" y="44196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7" name="Rectangle 60"/>
          <p:cNvSpPr>
            <a:spLocks noChangeArrowheads="1"/>
          </p:cNvSpPr>
          <p:nvPr/>
        </p:nvSpPr>
        <p:spPr bwMode="auto">
          <a:xfrm>
            <a:off x="8077200" y="44196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78" name="Rectangle 61"/>
          <p:cNvSpPr>
            <a:spLocks noChangeArrowheads="1"/>
          </p:cNvSpPr>
          <p:nvPr/>
        </p:nvSpPr>
        <p:spPr bwMode="auto">
          <a:xfrm>
            <a:off x="6704136" y="4648200"/>
            <a:ext cx="230065"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5</a:t>
            </a:r>
            <a:endParaRPr lang="nb-NO" altLang="en-US" b="1">
              <a:latin typeface="Times New Roman" pitchFamily="18" charset="0"/>
            </a:endParaRPr>
          </a:p>
        </p:txBody>
      </p:sp>
      <p:sp>
        <p:nvSpPr>
          <p:cNvPr id="31779" name="Rectangle 62"/>
          <p:cNvSpPr>
            <a:spLocks noChangeArrowheads="1"/>
          </p:cNvSpPr>
          <p:nvPr/>
        </p:nvSpPr>
        <p:spPr bwMode="auto">
          <a:xfrm>
            <a:off x="8077200" y="4648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80" name="Rectangle 63"/>
          <p:cNvSpPr>
            <a:spLocks noChangeArrowheads="1"/>
          </p:cNvSpPr>
          <p:nvPr/>
        </p:nvSpPr>
        <p:spPr bwMode="auto">
          <a:xfrm>
            <a:off x="8305800" y="46482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81" name="Rectangle 64"/>
          <p:cNvSpPr>
            <a:spLocks noChangeArrowheads="1"/>
          </p:cNvSpPr>
          <p:nvPr/>
        </p:nvSpPr>
        <p:spPr bwMode="auto">
          <a:xfrm>
            <a:off x="6705600" y="4876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6</a:t>
            </a:r>
            <a:endParaRPr lang="nb-NO" altLang="en-US" b="1">
              <a:latin typeface="Times New Roman" pitchFamily="18" charset="0"/>
            </a:endParaRPr>
          </a:p>
        </p:txBody>
      </p:sp>
      <p:sp>
        <p:nvSpPr>
          <p:cNvPr id="31782" name="Rectangle 65"/>
          <p:cNvSpPr>
            <a:spLocks noChangeArrowheads="1"/>
          </p:cNvSpPr>
          <p:nvPr/>
        </p:nvSpPr>
        <p:spPr bwMode="auto">
          <a:xfrm>
            <a:off x="8305800" y="48768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1783" name="Rectangle 66"/>
          <p:cNvSpPr>
            <a:spLocks noChangeArrowheads="1"/>
          </p:cNvSpPr>
          <p:nvPr/>
        </p:nvSpPr>
        <p:spPr bwMode="auto">
          <a:xfrm>
            <a:off x="8305800" y="4419600"/>
            <a:ext cx="230066"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2" name="Slide Number Placeholder 1"/>
          <p:cNvSpPr>
            <a:spLocks noGrp="1"/>
          </p:cNvSpPr>
          <p:nvPr>
            <p:ph type="sldNum" sz="quarter" idx="12"/>
          </p:nvPr>
        </p:nvSpPr>
        <p:spPr/>
        <p:txBody>
          <a:bodyPr/>
          <a:lstStyle/>
          <a:p>
            <a:fld id="{48F1D464-5130-4A13-8C88-01E30BE98C4B}" type="slidenum">
              <a:rPr lang="en-US" smtClean="0"/>
              <a:t>30</a:t>
            </a:fld>
            <a:endParaRPr lang="en-US"/>
          </a:p>
        </p:txBody>
      </p:sp>
    </p:spTree>
    <p:extLst>
      <p:ext uri="{BB962C8B-B14F-4D97-AF65-F5344CB8AC3E}">
        <p14:creationId xmlns:p14="http://schemas.microsoft.com/office/powerpoint/2010/main" val="2318943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nb-NO" altLang="en-US"/>
              <a:t>GLS - Example : TSP (2)</a:t>
            </a:r>
          </a:p>
        </p:txBody>
      </p:sp>
      <p:sp>
        <p:nvSpPr>
          <p:cNvPr id="32772" name="Rectangle 3"/>
          <p:cNvSpPr>
            <a:spLocks noGrp="1" noChangeArrowheads="1"/>
          </p:cNvSpPr>
          <p:nvPr>
            <p:ph type="body" sz="half" idx="1"/>
          </p:nvPr>
        </p:nvSpPr>
        <p:spPr/>
        <p:txBody>
          <a:bodyPr/>
          <a:lstStyle/>
          <a:p>
            <a:pPr eaLnBrk="1" hangingPunct="1"/>
            <a:r>
              <a:rPr lang="nb-NO" altLang="en-US" sz="2800"/>
              <a:t>After the next LS </a:t>
            </a:r>
            <a:r>
              <a:rPr lang="nb-NO" altLang="en-US" sz="2800" i="1"/>
              <a:t>e</a:t>
            </a:r>
            <a:r>
              <a:rPr lang="nb-NO" altLang="en-US" sz="2800" i="1" baseline="-25000"/>
              <a:t>34</a:t>
            </a:r>
            <a:r>
              <a:rPr lang="nb-NO" altLang="en-US" sz="2800"/>
              <a:t> is penalized</a:t>
            </a:r>
          </a:p>
          <a:p>
            <a:pPr eaLnBrk="1" hangingPunct="1"/>
            <a:r>
              <a:rPr lang="nb-NO" altLang="en-US" sz="2800"/>
              <a:t>After this the move evaluation function is as before, </a:t>
            </a:r>
            <a:r>
              <a:rPr lang="nb-NO" altLang="en-US" sz="2800" i="1"/>
              <a:t>f(s)</a:t>
            </a:r>
            <a:r>
              <a:rPr lang="nb-NO" altLang="en-US" sz="2800"/>
              <a:t>, except if </a:t>
            </a:r>
            <a:r>
              <a:rPr lang="nb-NO" altLang="en-US" sz="2800" i="1"/>
              <a:t>e</a:t>
            </a:r>
            <a:r>
              <a:rPr lang="nb-NO" altLang="en-US" sz="2800" i="1" baseline="-25000"/>
              <a:t>26</a:t>
            </a:r>
            <a:r>
              <a:rPr lang="nb-NO" altLang="en-US" sz="2800"/>
              <a:t> or </a:t>
            </a:r>
            <a:r>
              <a:rPr lang="nb-NO" altLang="en-US" sz="2800" i="1"/>
              <a:t>e</a:t>
            </a:r>
            <a:r>
              <a:rPr lang="nb-NO" altLang="en-US" sz="2800" i="1" baseline="-25000"/>
              <a:t>34</a:t>
            </a:r>
            <a:r>
              <a:rPr lang="nb-NO" altLang="en-US" sz="2800"/>
              <a:t> is in the solution</a:t>
            </a:r>
          </a:p>
          <a:p>
            <a:pPr eaLnBrk="1" hangingPunct="1"/>
            <a:endParaRPr lang="nb-NO" altLang="en-US" sz="2800"/>
          </a:p>
          <a:p>
            <a:pPr eaLnBrk="1" hangingPunct="1"/>
            <a:endParaRPr lang="nb-NO" altLang="en-US" sz="2800">
              <a:sym typeface="Symbol" pitchFamily="18" charset="2"/>
            </a:endParaRPr>
          </a:p>
        </p:txBody>
      </p:sp>
      <p:grpSp>
        <p:nvGrpSpPr>
          <p:cNvPr id="32773" name="Group 4"/>
          <p:cNvGrpSpPr>
            <a:grpSpLocks/>
          </p:cNvGrpSpPr>
          <p:nvPr/>
        </p:nvGrpSpPr>
        <p:grpSpPr bwMode="auto">
          <a:xfrm>
            <a:off x="6702670" y="3505200"/>
            <a:ext cx="1831731" cy="1600200"/>
            <a:chOff x="4222" y="2208"/>
            <a:chExt cx="1154" cy="1008"/>
          </a:xfrm>
        </p:grpSpPr>
        <p:sp>
          <p:nvSpPr>
            <p:cNvPr id="32804" name="Rectangle 5"/>
            <p:cNvSpPr>
              <a:spLocks noChangeArrowheads="1"/>
            </p:cNvSpPr>
            <p:nvPr/>
          </p:nvSpPr>
          <p:spPr bwMode="auto">
            <a:xfrm>
              <a:off x="4367"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1</a:t>
              </a:r>
              <a:endParaRPr lang="nb-NO" altLang="en-US" b="1">
                <a:latin typeface="Times New Roman" pitchFamily="18" charset="0"/>
              </a:endParaRPr>
            </a:p>
          </p:txBody>
        </p:sp>
        <p:sp>
          <p:nvSpPr>
            <p:cNvPr id="32805" name="Rectangle 6"/>
            <p:cNvSpPr>
              <a:spLocks noChangeArrowheads="1"/>
            </p:cNvSpPr>
            <p:nvPr/>
          </p:nvSpPr>
          <p:spPr bwMode="auto">
            <a:xfrm>
              <a:off x="4511"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2</a:t>
              </a:r>
              <a:endParaRPr lang="nb-NO" altLang="en-US" b="1">
                <a:latin typeface="Times New Roman" pitchFamily="18" charset="0"/>
              </a:endParaRPr>
            </a:p>
          </p:txBody>
        </p:sp>
        <p:sp>
          <p:nvSpPr>
            <p:cNvPr id="32806" name="Rectangle 7"/>
            <p:cNvSpPr>
              <a:spLocks noChangeArrowheads="1"/>
            </p:cNvSpPr>
            <p:nvPr/>
          </p:nvSpPr>
          <p:spPr bwMode="auto">
            <a:xfrm>
              <a:off x="4655"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3</a:t>
              </a:r>
              <a:endParaRPr lang="nb-NO" altLang="en-US" b="1">
                <a:latin typeface="Times New Roman" pitchFamily="18" charset="0"/>
              </a:endParaRPr>
            </a:p>
          </p:txBody>
        </p:sp>
        <p:sp>
          <p:nvSpPr>
            <p:cNvPr id="32807" name="Rectangle 8"/>
            <p:cNvSpPr>
              <a:spLocks noChangeArrowheads="1"/>
            </p:cNvSpPr>
            <p:nvPr/>
          </p:nvSpPr>
          <p:spPr bwMode="auto">
            <a:xfrm>
              <a:off x="4799"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4</a:t>
              </a:r>
              <a:endParaRPr lang="nb-NO" altLang="en-US" b="1">
                <a:latin typeface="Times New Roman" pitchFamily="18" charset="0"/>
              </a:endParaRPr>
            </a:p>
          </p:txBody>
        </p:sp>
        <p:sp>
          <p:nvSpPr>
            <p:cNvPr id="32808" name="Rectangle 9"/>
            <p:cNvSpPr>
              <a:spLocks noChangeArrowheads="1"/>
            </p:cNvSpPr>
            <p:nvPr/>
          </p:nvSpPr>
          <p:spPr bwMode="auto">
            <a:xfrm>
              <a:off x="4943"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5</a:t>
              </a:r>
              <a:endParaRPr lang="nb-NO" altLang="en-US" b="1">
                <a:latin typeface="Times New Roman" pitchFamily="18" charset="0"/>
              </a:endParaRPr>
            </a:p>
          </p:txBody>
        </p:sp>
        <p:sp>
          <p:nvSpPr>
            <p:cNvPr id="32809" name="Rectangle 10"/>
            <p:cNvSpPr>
              <a:spLocks noChangeArrowheads="1"/>
            </p:cNvSpPr>
            <p:nvPr/>
          </p:nvSpPr>
          <p:spPr bwMode="auto">
            <a:xfrm>
              <a:off x="5087"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6</a:t>
              </a:r>
              <a:endParaRPr lang="nb-NO" altLang="en-US" b="1">
                <a:latin typeface="Times New Roman" pitchFamily="18" charset="0"/>
              </a:endParaRPr>
            </a:p>
          </p:txBody>
        </p:sp>
        <p:sp>
          <p:nvSpPr>
            <p:cNvPr id="32810" name="Rectangle 11"/>
            <p:cNvSpPr>
              <a:spLocks noChangeArrowheads="1"/>
            </p:cNvSpPr>
            <p:nvPr/>
          </p:nvSpPr>
          <p:spPr bwMode="auto">
            <a:xfrm>
              <a:off x="5231" y="220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7</a:t>
              </a:r>
              <a:endParaRPr lang="nb-NO" altLang="en-US" b="1">
                <a:latin typeface="Times New Roman" pitchFamily="18" charset="0"/>
              </a:endParaRPr>
            </a:p>
          </p:txBody>
        </p:sp>
        <p:sp>
          <p:nvSpPr>
            <p:cNvPr id="32811" name="Rectangle 12"/>
            <p:cNvSpPr>
              <a:spLocks noChangeArrowheads="1"/>
            </p:cNvSpPr>
            <p:nvPr/>
          </p:nvSpPr>
          <p:spPr bwMode="auto">
            <a:xfrm>
              <a:off x="4222"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1</a:t>
              </a:r>
              <a:endParaRPr lang="nb-NO" altLang="en-US" b="1">
                <a:latin typeface="Times New Roman" pitchFamily="18" charset="0"/>
              </a:endParaRPr>
            </a:p>
          </p:txBody>
        </p:sp>
        <p:sp>
          <p:nvSpPr>
            <p:cNvPr id="32812" name="Rectangle 13"/>
            <p:cNvSpPr>
              <a:spLocks noChangeArrowheads="1"/>
            </p:cNvSpPr>
            <p:nvPr/>
          </p:nvSpPr>
          <p:spPr bwMode="auto">
            <a:xfrm>
              <a:off x="4511"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3" name="Rectangle 14"/>
            <p:cNvSpPr>
              <a:spLocks noChangeArrowheads="1"/>
            </p:cNvSpPr>
            <p:nvPr/>
          </p:nvSpPr>
          <p:spPr bwMode="auto">
            <a:xfrm>
              <a:off x="4654"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4" name="Rectangle 15"/>
            <p:cNvSpPr>
              <a:spLocks noChangeArrowheads="1"/>
            </p:cNvSpPr>
            <p:nvPr/>
          </p:nvSpPr>
          <p:spPr bwMode="auto">
            <a:xfrm>
              <a:off x="4799"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5" name="Rectangle 16"/>
            <p:cNvSpPr>
              <a:spLocks noChangeArrowheads="1"/>
            </p:cNvSpPr>
            <p:nvPr/>
          </p:nvSpPr>
          <p:spPr bwMode="auto">
            <a:xfrm>
              <a:off x="4223" y="2496"/>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2</a:t>
              </a:r>
              <a:endParaRPr lang="nb-NO" altLang="en-US" b="1">
                <a:latin typeface="Times New Roman" pitchFamily="18" charset="0"/>
              </a:endParaRPr>
            </a:p>
          </p:txBody>
        </p:sp>
        <p:sp>
          <p:nvSpPr>
            <p:cNvPr id="32816" name="Rectangle 17"/>
            <p:cNvSpPr>
              <a:spLocks noChangeArrowheads="1"/>
            </p:cNvSpPr>
            <p:nvPr/>
          </p:nvSpPr>
          <p:spPr bwMode="auto">
            <a:xfrm>
              <a:off x="4655" y="2496"/>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7" name="Rectangle 18"/>
            <p:cNvSpPr>
              <a:spLocks noChangeArrowheads="1"/>
            </p:cNvSpPr>
            <p:nvPr/>
          </p:nvSpPr>
          <p:spPr bwMode="auto">
            <a:xfrm>
              <a:off x="4799" y="2496"/>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8" name="Rectangle 19"/>
            <p:cNvSpPr>
              <a:spLocks noChangeArrowheads="1"/>
            </p:cNvSpPr>
            <p:nvPr/>
          </p:nvSpPr>
          <p:spPr bwMode="auto">
            <a:xfrm>
              <a:off x="4943" y="2496"/>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19" name="Rectangle 20"/>
            <p:cNvSpPr>
              <a:spLocks noChangeArrowheads="1"/>
            </p:cNvSpPr>
            <p:nvPr/>
          </p:nvSpPr>
          <p:spPr bwMode="auto">
            <a:xfrm>
              <a:off x="4223" y="2640"/>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3</a:t>
              </a:r>
              <a:endParaRPr lang="nb-NO" altLang="en-US" b="1">
                <a:latin typeface="Times New Roman" pitchFamily="18" charset="0"/>
              </a:endParaRPr>
            </a:p>
          </p:txBody>
        </p:sp>
        <p:sp>
          <p:nvSpPr>
            <p:cNvPr id="32820" name="Rectangle 21"/>
            <p:cNvSpPr>
              <a:spLocks noChangeArrowheads="1"/>
            </p:cNvSpPr>
            <p:nvPr/>
          </p:nvSpPr>
          <p:spPr bwMode="auto">
            <a:xfrm>
              <a:off x="4799" y="2640"/>
              <a:ext cx="145" cy="144"/>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1</a:t>
              </a:r>
              <a:endParaRPr lang="nb-NO" altLang="en-US">
                <a:latin typeface="Times New Roman" pitchFamily="18" charset="0"/>
              </a:endParaRPr>
            </a:p>
          </p:txBody>
        </p:sp>
        <p:sp>
          <p:nvSpPr>
            <p:cNvPr id="32821" name="Rectangle 22"/>
            <p:cNvSpPr>
              <a:spLocks noChangeArrowheads="1"/>
            </p:cNvSpPr>
            <p:nvPr/>
          </p:nvSpPr>
          <p:spPr bwMode="auto">
            <a:xfrm>
              <a:off x="4943" y="2640"/>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2" name="Rectangle 23"/>
            <p:cNvSpPr>
              <a:spLocks noChangeArrowheads="1"/>
            </p:cNvSpPr>
            <p:nvPr/>
          </p:nvSpPr>
          <p:spPr bwMode="auto">
            <a:xfrm>
              <a:off x="5087" y="2640"/>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3" name="Rectangle 24"/>
            <p:cNvSpPr>
              <a:spLocks noChangeArrowheads="1"/>
            </p:cNvSpPr>
            <p:nvPr/>
          </p:nvSpPr>
          <p:spPr bwMode="auto">
            <a:xfrm>
              <a:off x="4943"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4" name="Rectangle 25"/>
            <p:cNvSpPr>
              <a:spLocks noChangeArrowheads="1"/>
            </p:cNvSpPr>
            <p:nvPr/>
          </p:nvSpPr>
          <p:spPr bwMode="auto">
            <a:xfrm>
              <a:off x="5087"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5" name="Rectangle 26"/>
            <p:cNvSpPr>
              <a:spLocks noChangeArrowheads="1"/>
            </p:cNvSpPr>
            <p:nvPr/>
          </p:nvSpPr>
          <p:spPr bwMode="auto">
            <a:xfrm>
              <a:off x="5231" y="2640"/>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6" name="Rectangle 27"/>
            <p:cNvSpPr>
              <a:spLocks noChangeArrowheads="1"/>
            </p:cNvSpPr>
            <p:nvPr/>
          </p:nvSpPr>
          <p:spPr bwMode="auto">
            <a:xfrm>
              <a:off x="5231" y="235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7" name="Rectangle 28"/>
            <p:cNvSpPr>
              <a:spLocks noChangeArrowheads="1"/>
            </p:cNvSpPr>
            <p:nvPr/>
          </p:nvSpPr>
          <p:spPr bwMode="auto">
            <a:xfrm>
              <a:off x="5231" y="2496"/>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28" name="Rectangle 29"/>
            <p:cNvSpPr>
              <a:spLocks noChangeArrowheads="1"/>
            </p:cNvSpPr>
            <p:nvPr/>
          </p:nvSpPr>
          <p:spPr bwMode="auto">
            <a:xfrm>
              <a:off x="5087" y="2496"/>
              <a:ext cx="145" cy="144"/>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1</a:t>
              </a:r>
              <a:endParaRPr lang="nb-NO" altLang="en-US">
                <a:latin typeface="Times New Roman" pitchFamily="18" charset="0"/>
              </a:endParaRPr>
            </a:p>
          </p:txBody>
        </p:sp>
        <p:sp>
          <p:nvSpPr>
            <p:cNvPr id="32829" name="Rectangle 30"/>
            <p:cNvSpPr>
              <a:spLocks noChangeArrowheads="1"/>
            </p:cNvSpPr>
            <p:nvPr/>
          </p:nvSpPr>
          <p:spPr bwMode="auto">
            <a:xfrm>
              <a:off x="4222" y="2784"/>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4</a:t>
              </a:r>
              <a:endParaRPr lang="nb-NO" altLang="en-US" b="1">
                <a:latin typeface="Times New Roman" pitchFamily="18" charset="0"/>
              </a:endParaRPr>
            </a:p>
          </p:txBody>
        </p:sp>
        <p:sp>
          <p:nvSpPr>
            <p:cNvPr id="32830" name="Rectangle 31"/>
            <p:cNvSpPr>
              <a:spLocks noChangeArrowheads="1"/>
            </p:cNvSpPr>
            <p:nvPr/>
          </p:nvSpPr>
          <p:spPr bwMode="auto">
            <a:xfrm>
              <a:off x="4943" y="2784"/>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31" name="Rectangle 32"/>
            <p:cNvSpPr>
              <a:spLocks noChangeArrowheads="1"/>
            </p:cNvSpPr>
            <p:nvPr/>
          </p:nvSpPr>
          <p:spPr bwMode="auto">
            <a:xfrm>
              <a:off x="5087" y="2784"/>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32" name="Rectangle 33"/>
            <p:cNvSpPr>
              <a:spLocks noChangeArrowheads="1"/>
            </p:cNvSpPr>
            <p:nvPr/>
          </p:nvSpPr>
          <p:spPr bwMode="auto">
            <a:xfrm>
              <a:off x="4222" y="292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5</a:t>
              </a:r>
              <a:endParaRPr lang="nb-NO" altLang="en-US" b="1">
                <a:latin typeface="Times New Roman" pitchFamily="18" charset="0"/>
              </a:endParaRPr>
            </a:p>
          </p:txBody>
        </p:sp>
        <p:sp>
          <p:nvSpPr>
            <p:cNvPr id="32833" name="Rectangle 34"/>
            <p:cNvSpPr>
              <a:spLocks noChangeArrowheads="1"/>
            </p:cNvSpPr>
            <p:nvPr/>
          </p:nvSpPr>
          <p:spPr bwMode="auto">
            <a:xfrm>
              <a:off x="5087" y="292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34" name="Rectangle 35"/>
            <p:cNvSpPr>
              <a:spLocks noChangeArrowheads="1"/>
            </p:cNvSpPr>
            <p:nvPr/>
          </p:nvSpPr>
          <p:spPr bwMode="auto">
            <a:xfrm>
              <a:off x="5231" y="2928"/>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35" name="Rectangle 36"/>
            <p:cNvSpPr>
              <a:spLocks noChangeArrowheads="1"/>
            </p:cNvSpPr>
            <p:nvPr/>
          </p:nvSpPr>
          <p:spPr bwMode="auto">
            <a:xfrm>
              <a:off x="4223" y="307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b="1">
                  <a:latin typeface="Times New Roman" pitchFamily="18" charset="0"/>
                </a:rPr>
                <a:t>6</a:t>
              </a:r>
              <a:endParaRPr lang="nb-NO" altLang="en-US" b="1">
                <a:latin typeface="Times New Roman" pitchFamily="18" charset="0"/>
              </a:endParaRPr>
            </a:p>
          </p:txBody>
        </p:sp>
        <p:sp>
          <p:nvSpPr>
            <p:cNvPr id="32836" name="Rectangle 37"/>
            <p:cNvSpPr>
              <a:spLocks noChangeArrowheads="1"/>
            </p:cNvSpPr>
            <p:nvPr/>
          </p:nvSpPr>
          <p:spPr bwMode="auto">
            <a:xfrm>
              <a:off x="5231" y="3072"/>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sp>
          <p:nvSpPr>
            <p:cNvPr id="32837" name="Rectangle 38"/>
            <p:cNvSpPr>
              <a:spLocks noChangeArrowheads="1"/>
            </p:cNvSpPr>
            <p:nvPr/>
          </p:nvSpPr>
          <p:spPr bwMode="auto">
            <a:xfrm>
              <a:off x="5231" y="2784"/>
              <a:ext cx="145" cy="1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algn="ctr"/>
              <a:r>
                <a:rPr lang="nb-NO" altLang="en-US" sz="1200">
                  <a:latin typeface="Times New Roman" pitchFamily="18" charset="0"/>
                </a:rPr>
                <a:t>0</a:t>
              </a:r>
              <a:endParaRPr lang="nb-NO" altLang="en-US">
                <a:latin typeface="Times New Roman" pitchFamily="18" charset="0"/>
              </a:endParaRPr>
            </a:p>
          </p:txBody>
        </p:sp>
      </p:grpSp>
      <p:grpSp>
        <p:nvGrpSpPr>
          <p:cNvPr id="32774" name="Group 39"/>
          <p:cNvGrpSpPr>
            <a:grpSpLocks/>
          </p:cNvGrpSpPr>
          <p:nvPr/>
        </p:nvGrpSpPr>
        <p:grpSpPr bwMode="auto">
          <a:xfrm>
            <a:off x="6496050" y="1143000"/>
            <a:ext cx="2038350" cy="2166938"/>
            <a:chOff x="4092" y="720"/>
            <a:chExt cx="1284" cy="1365"/>
          </a:xfrm>
        </p:grpSpPr>
        <p:grpSp>
          <p:nvGrpSpPr>
            <p:cNvPr id="32776" name="Group 40"/>
            <p:cNvGrpSpPr>
              <a:grpSpLocks/>
            </p:cNvGrpSpPr>
            <p:nvPr/>
          </p:nvGrpSpPr>
          <p:grpSpPr bwMode="auto">
            <a:xfrm>
              <a:off x="4904" y="1912"/>
              <a:ext cx="164" cy="173"/>
              <a:chOff x="4824" y="2200"/>
              <a:chExt cx="164" cy="173"/>
            </a:xfrm>
          </p:grpSpPr>
          <p:sp>
            <p:nvSpPr>
              <p:cNvPr id="32802" name="Oval 41"/>
              <p:cNvSpPr>
                <a:spLocks noChangeArrowheads="1"/>
              </p:cNvSpPr>
              <p:nvPr/>
            </p:nvSpPr>
            <p:spPr bwMode="auto">
              <a:xfrm>
                <a:off x="4839" y="2210"/>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803" name="Text Box 42"/>
              <p:cNvSpPr txBox="1">
                <a:spLocks noChangeArrowheads="1"/>
              </p:cNvSpPr>
              <p:nvPr/>
            </p:nvSpPr>
            <p:spPr bwMode="auto">
              <a:xfrm>
                <a:off x="4824" y="2200"/>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4</a:t>
                </a:r>
              </a:p>
            </p:txBody>
          </p:sp>
        </p:grpSp>
        <p:grpSp>
          <p:nvGrpSpPr>
            <p:cNvPr id="32777" name="Group 43"/>
            <p:cNvGrpSpPr>
              <a:grpSpLocks/>
            </p:cNvGrpSpPr>
            <p:nvPr/>
          </p:nvGrpSpPr>
          <p:grpSpPr bwMode="auto">
            <a:xfrm>
              <a:off x="4428" y="1488"/>
              <a:ext cx="164" cy="173"/>
              <a:chOff x="4348" y="1776"/>
              <a:chExt cx="164" cy="173"/>
            </a:xfrm>
          </p:grpSpPr>
          <p:sp>
            <p:nvSpPr>
              <p:cNvPr id="32800" name="Oval 44"/>
              <p:cNvSpPr>
                <a:spLocks noChangeArrowheads="1"/>
              </p:cNvSpPr>
              <p:nvPr/>
            </p:nvSpPr>
            <p:spPr bwMode="auto">
              <a:xfrm>
                <a:off x="4354" y="1786"/>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801" name="Text Box 45"/>
              <p:cNvSpPr txBox="1">
                <a:spLocks noChangeArrowheads="1"/>
              </p:cNvSpPr>
              <p:nvPr/>
            </p:nvSpPr>
            <p:spPr bwMode="auto">
              <a:xfrm>
                <a:off x="4348" y="1776"/>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1</a:t>
                </a:r>
              </a:p>
            </p:txBody>
          </p:sp>
        </p:grpSp>
        <p:grpSp>
          <p:nvGrpSpPr>
            <p:cNvPr id="32778" name="Group 46"/>
            <p:cNvGrpSpPr>
              <a:grpSpLocks/>
            </p:cNvGrpSpPr>
            <p:nvPr/>
          </p:nvGrpSpPr>
          <p:grpSpPr bwMode="auto">
            <a:xfrm>
              <a:off x="4092" y="1872"/>
              <a:ext cx="164" cy="173"/>
              <a:chOff x="4012" y="2160"/>
              <a:chExt cx="164" cy="173"/>
            </a:xfrm>
          </p:grpSpPr>
          <p:sp>
            <p:nvSpPr>
              <p:cNvPr id="32798" name="Oval 47"/>
              <p:cNvSpPr>
                <a:spLocks noChangeArrowheads="1"/>
              </p:cNvSpPr>
              <p:nvPr/>
            </p:nvSpPr>
            <p:spPr bwMode="auto">
              <a:xfrm>
                <a:off x="4024" y="2177"/>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799" name="Text Box 48"/>
              <p:cNvSpPr txBox="1">
                <a:spLocks noChangeArrowheads="1"/>
              </p:cNvSpPr>
              <p:nvPr/>
            </p:nvSpPr>
            <p:spPr bwMode="auto">
              <a:xfrm>
                <a:off x="4012" y="2160"/>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6</a:t>
                </a:r>
              </a:p>
            </p:txBody>
          </p:sp>
        </p:grpSp>
        <p:grpSp>
          <p:nvGrpSpPr>
            <p:cNvPr id="32779" name="Group 49"/>
            <p:cNvGrpSpPr>
              <a:grpSpLocks/>
            </p:cNvGrpSpPr>
            <p:nvPr/>
          </p:nvGrpSpPr>
          <p:grpSpPr bwMode="auto">
            <a:xfrm>
              <a:off x="4700" y="720"/>
              <a:ext cx="164" cy="173"/>
              <a:chOff x="4620" y="1008"/>
              <a:chExt cx="164" cy="173"/>
            </a:xfrm>
          </p:grpSpPr>
          <p:sp>
            <p:nvSpPr>
              <p:cNvPr id="32796" name="Oval 50"/>
              <p:cNvSpPr>
                <a:spLocks noChangeArrowheads="1"/>
              </p:cNvSpPr>
              <p:nvPr/>
            </p:nvSpPr>
            <p:spPr bwMode="auto">
              <a:xfrm>
                <a:off x="4635" y="1018"/>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797" name="Text Box 51"/>
              <p:cNvSpPr txBox="1">
                <a:spLocks noChangeArrowheads="1"/>
              </p:cNvSpPr>
              <p:nvPr/>
            </p:nvSpPr>
            <p:spPr bwMode="auto">
              <a:xfrm>
                <a:off x="4620" y="1008"/>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5</a:t>
                </a:r>
              </a:p>
            </p:txBody>
          </p:sp>
        </p:grpSp>
        <p:grpSp>
          <p:nvGrpSpPr>
            <p:cNvPr id="32780" name="Group 52"/>
            <p:cNvGrpSpPr>
              <a:grpSpLocks/>
            </p:cNvGrpSpPr>
            <p:nvPr/>
          </p:nvGrpSpPr>
          <p:grpSpPr bwMode="auto">
            <a:xfrm>
              <a:off x="4880" y="1267"/>
              <a:ext cx="164" cy="173"/>
              <a:chOff x="4800" y="1555"/>
              <a:chExt cx="164" cy="173"/>
            </a:xfrm>
          </p:grpSpPr>
          <p:sp>
            <p:nvSpPr>
              <p:cNvPr id="32794" name="Oval 53"/>
              <p:cNvSpPr>
                <a:spLocks noChangeArrowheads="1"/>
              </p:cNvSpPr>
              <p:nvPr/>
            </p:nvSpPr>
            <p:spPr bwMode="auto">
              <a:xfrm>
                <a:off x="4815" y="1565"/>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795" name="Text Box 54"/>
              <p:cNvSpPr txBox="1">
                <a:spLocks noChangeArrowheads="1"/>
              </p:cNvSpPr>
              <p:nvPr/>
            </p:nvSpPr>
            <p:spPr bwMode="auto">
              <a:xfrm>
                <a:off x="4800" y="1555"/>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7</a:t>
                </a:r>
              </a:p>
            </p:txBody>
          </p:sp>
        </p:grpSp>
        <p:grpSp>
          <p:nvGrpSpPr>
            <p:cNvPr id="32781" name="Group 55"/>
            <p:cNvGrpSpPr>
              <a:grpSpLocks/>
            </p:cNvGrpSpPr>
            <p:nvPr/>
          </p:nvGrpSpPr>
          <p:grpSpPr bwMode="auto">
            <a:xfrm>
              <a:off x="4304" y="912"/>
              <a:ext cx="164" cy="173"/>
              <a:chOff x="4060" y="1392"/>
              <a:chExt cx="164" cy="173"/>
            </a:xfrm>
          </p:grpSpPr>
          <p:sp>
            <p:nvSpPr>
              <p:cNvPr id="32792" name="Oval 56"/>
              <p:cNvSpPr>
                <a:spLocks noChangeArrowheads="1"/>
              </p:cNvSpPr>
              <p:nvPr/>
            </p:nvSpPr>
            <p:spPr bwMode="auto">
              <a:xfrm>
                <a:off x="4074" y="1413"/>
                <a:ext cx="135"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793" name="Text Box 57"/>
              <p:cNvSpPr txBox="1">
                <a:spLocks noChangeArrowheads="1"/>
              </p:cNvSpPr>
              <p:nvPr/>
            </p:nvSpPr>
            <p:spPr bwMode="auto">
              <a:xfrm>
                <a:off x="4060" y="1392"/>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b="1">
                    <a:latin typeface="Times New Roman" pitchFamily="18" charset="0"/>
                  </a:rPr>
                  <a:t>2</a:t>
                </a:r>
              </a:p>
            </p:txBody>
          </p:sp>
        </p:grpSp>
        <p:grpSp>
          <p:nvGrpSpPr>
            <p:cNvPr id="32782" name="Group 58"/>
            <p:cNvGrpSpPr>
              <a:grpSpLocks/>
            </p:cNvGrpSpPr>
            <p:nvPr/>
          </p:nvGrpSpPr>
          <p:grpSpPr bwMode="auto">
            <a:xfrm>
              <a:off x="5212" y="1123"/>
              <a:ext cx="164" cy="173"/>
              <a:chOff x="5132" y="1411"/>
              <a:chExt cx="164" cy="173"/>
            </a:xfrm>
          </p:grpSpPr>
          <p:sp>
            <p:nvSpPr>
              <p:cNvPr id="32790" name="Oval 59"/>
              <p:cNvSpPr>
                <a:spLocks noChangeArrowheads="1"/>
              </p:cNvSpPr>
              <p:nvPr/>
            </p:nvSpPr>
            <p:spPr bwMode="auto">
              <a:xfrm>
                <a:off x="5144" y="1421"/>
                <a:ext cx="136" cy="136"/>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endParaRPr lang="nb-NO" altLang="en-US"/>
              </a:p>
            </p:txBody>
          </p:sp>
          <p:sp>
            <p:nvSpPr>
              <p:cNvPr id="32791" name="Text Box 60"/>
              <p:cNvSpPr txBox="1">
                <a:spLocks noChangeArrowheads="1"/>
              </p:cNvSpPr>
              <p:nvPr/>
            </p:nvSpPr>
            <p:spPr bwMode="auto">
              <a:xfrm>
                <a:off x="5132" y="1411"/>
                <a:ext cx="16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r>
                  <a:rPr lang="nb-NO" altLang="en-US" sz="1200">
                    <a:latin typeface="Times New Roman" pitchFamily="18" charset="0"/>
                  </a:rPr>
                  <a:t>3</a:t>
                </a:r>
                <a:endParaRPr lang="nb-NO" altLang="en-US" sz="1200" b="1">
                  <a:latin typeface="Times New Roman" pitchFamily="18" charset="0"/>
                </a:endParaRPr>
              </a:p>
            </p:txBody>
          </p:sp>
        </p:grpSp>
        <p:sp>
          <p:nvSpPr>
            <p:cNvPr id="32783" name="Line 61"/>
            <p:cNvSpPr>
              <a:spLocks noChangeShapeType="1"/>
            </p:cNvSpPr>
            <p:nvPr/>
          </p:nvSpPr>
          <p:spPr bwMode="auto">
            <a:xfrm flipH="1" flipV="1">
              <a:off x="4390" y="1068"/>
              <a:ext cx="99" cy="44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4" name="Line 62"/>
            <p:cNvSpPr>
              <a:spLocks noChangeShapeType="1"/>
            </p:cNvSpPr>
            <p:nvPr/>
          </p:nvSpPr>
          <p:spPr bwMode="auto">
            <a:xfrm flipV="1">
              <a:off x="4451" y="836"/>
              <a:ext cx="277" cy="1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5" name="Line 63"/>
            <p:cNvSpPr>
              <a:spLocks noChangeShapeType="1"/>
            </p:cNvSpPr>
            <p:nvPr/>
          </p:nvSpPr>
          <p:spPr bwMode="auto">
            <a:xfrm>
              <a:off x="4801" y="862"/>
              <a:ext cx="141" cy="4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6" name="Line 64"/>
            <p:cNvSpPr>
              <a:spLocks noChangeShapeType="1"/>
            </p:cNvSpPr>
            <p:nvPr/>
          </p:nvSpPr>
          <p:spPr bwMode="auto">
            <a:xfrm flipV="1">
              <a:off x="5024" y="1234"/>
              <a:ext cx="209" cy="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7" name="Line 65"/>
            <p:cNvSpPr>
              <a:spLocks noChangeShapeType="1"/>
            </p:cNvSpPr>
            <p:nvPr/>
          </p:nvSpPr>
          <p:spPr bwMode="auto">
            <a:xfrm flipH="1">
              <a:off x="5014" y="1270"/>
              <a:ext cx="274" cy="6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8" name="Line 66"/>
            <p:cNvSpPr>
              <a:spLocks noChangeShapeType="1"/>
            </p:cNvSpPr>
            <p:nvPr/>
          </p:nvSpPr>
          <p:spPr bwMode="auto">
            <a:xfrm flipV="1">
              <a:off x="4208" y="1609"/>
              <a:ext cx="240" cy="28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89" name="Line 67"/>
            <p:cNvSpPr>
              <a:spLocks noChangeShapeType="1"/>
            </p:cNvSpPr>
            <p:nvPr/>
          </p:nvSpPr>
          <p:spPr bwMode="auto">
            <a:xfrm>
              <a:off x="4248" y="1954"/>
              <a:ext cx="668" cy="5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32775" name="Picture 7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508500"/>
            <a:ext cx="6566389"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C46C3C92-4DD0-46AB-B532-5A8BCB72472A}" type="slidenum">
              <a:rPr lang="en-GB" smtClean="0"/>
              <a:pPr>
                <a:defRPr/>
              </a:pPr>
              <a:t>31</a:t>
            </a:fld>
            <a:endParaRPr lang="en-GB"/>
          </a:p>
        </p:txBody>
      </p:sp>
    </p:spTree>
    <p:extLst>
      <p:ext uri="{BB962C8B-B14F-4D97-AF65-F5344CB8AC3E}">
        <p14:creationId xmlns:p14="http://schemas.microsoft.com/office/powerpoint/2010/main" val="3990219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nb-NO" altLang="en-US"/>
              <a:t>Applications of GLS</a:t>
            </a:r>
          </a:p>
        </p:txBody>
      </p:sp>
      <p:sp>
        <p:nvSpPr>
          <p:cNvPr id="33796" name="Rectangle 3"/>
          <p:cNvSpPr>
            <a:spLocks noGrp="1" noChangeArrowheads="1"/>
          </p:cNvSpPr>
          <p:nvPr>
            <p:ph type="body" idx="1"/>
          </p:nvPr>
        </p:nvSpPr>
        <p:spPr/>
        <p:txBody>
          <a:bodyPr/>
          <a:lstStyle/>
          <a:p>
            <a:pPr eaLnBrk="1" hangingPunct="1"/>
            <a:r>
              <a:rPr lang="nb-NO" altLang="en-US"/>
              <a:t>A fairly recent metaheuristic (evolved from another method called GENET)</a:t>
            </a:r>
          </a:p>
          <a:p>
            <a:pPr eaLnBrk="1" hangingPunct="1"/>
            <a:r>
              <a:rPr lang="nb-NO" altLang="en-US"/>
              <a:t>Some applications:</a:t>
            </a:r>
          </a:p>
          <a:p>
            <a:pPr lvl="1" eaLnBrk="1" hangingPunct="1"/>
            <a:r>
              <a:rPr lang="nb-NO" altLang="en-US"/>
              <a:t>Workforce scheduling at BT (Tsang, Voudouris 97)</a:t>
            </a:r>
          </a:p>
          <a:p>
            <a:pPr lvl="1" eaLnBrk="1" hangingPunct="1"/>
            <a:r>
              <a:rPr lang="nb-NO" altLang="en-US"/>
              <a:t>TSP (Voudouris, Tsang 98)</a:t>
            </a:r>
          </a:p>
          <a:p>
            <a:pPr lvl="1" eaLnBrk="1" hangingPunct="1"/>
            <a:r>
              <a:rPr lang="nb-NO" altLang="en-US"/>
              <a:t>VRP (Kilby et. al. 97)</a:t>
            </a:r>
          </a:p>
          <a:p>
            <a:pPr lvl="1" eaLnBrk="1" hangingPunct="1"/>
            <a:r>
              <a:rPr lang="nb-NO" altLang="en-US"/>
              <a:t>Function optimization (Voudouris 98)</a:t>
            </a:r>
          </a:p>
          <a:p>
            <a:pPr lvl="1" eaLnBrk="1" hangingPunct="1"/>
            <a:r>
              <a:rPr lang="nb-NO" altLang="en-US"/>
              <a:t>…</a:t>
            </a:r>
          </a:p>
        </p:txBody>
      </p:sp>
      <p:sp>
        <p:nvSpPr>
          <p:cNvPr id="2" name="Slide Number Placeholder 1"/>
          <p:cNvSpPr>
            <a:spLocks noGrp="1"/>
          </p:cNvSpPr>
          <p:nvPr>
            <p:ph type="sldNum" sz="quarter" idx="12"/>
          </p:nvPr>
        </p:nvSpPr>
        <p:spPr/>
        <p:txBody>
          <a:bodyPr/>
          <a:lstStyle/>
          <a:p>
            <a:fld id="{48F1D464-5130-4A13-8C88-01E30BE98C4B}" type="slidenum">
              <a:rPr lang="en-US" smtClean="0"/>
              <a:t>32</a:t>
            </a:fld>
            <a:endParaRPr lang="en-US"/>
          </a:p>
        </p:txBody>
      </p:sp>
    </p:spTree>
    <p:extLst>
      <p:ext uri="{BB962C8B-B14F-4D97-AF65-F5344CB8AC3E}">
        <p14:creationId xmlns:p14="http://schemas.microsoft.com/office/powerpoint/2010/main" val="4291124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ChangeArrowheads="1"/>
          </p:cNvSpPr>
          <p:nvPr/>
        </p:nvSpPr>
        <p:spPr bwMode="auto">
          <a:xfrm>
            <a:off x="685800" y="41148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eaLnBrk="1" hangingPunct="1">
              <a:spcBef>
                <a:spcPct val="20000"/>
              </a:spcBef>
              <a:buFontTx/>
              <a:buChar char="•"/>
            </a:pPr>
            <a:r>
              <a:rPr lang="nb-NO" altLang="en-US" sz="3200"/>
              <a:t>Has been used for function optimization, good results on: </a:t>
            </a:r>
          </a:p>
          <a:p>
            <a:pPr eaLnBrk="1" hangingPunct="1">
              <a:spcBef>
                <a:spcPct val="20000"/>
              </a:spcBef>
              <a:buFontTx/>
              <a:buChar char="•"/>
            </a:pPr>
            <a:endParaRPr lang="nb-NO" altLang="en-US" sz="3200"/>
          </a:p>
        </p:txBody>
      </p:sp>
      <p:sp>
        <p:nvSpPr>
          <p:cNvPr id="2053" name="Rectangle 3"/>
          <p:cNvSpPr>
            <a:spLocks noGrp="1" noChangeArrowheads="1"/>
          </p:cNvSpPr>
          <p:nvPr>
            <p:ph type="title"/>
          </p:nvPr>
        </p:nvSpPr>
        <p:spPr>
          <a:xfrm>
            <a:off x="304800" y="228600"/>
            <a:ext cx="8229600" cy="1143000"/>
          </a:xfrm>
        </p:spPr>
        <p:txBody>
          <a:bodyPr/>
          <a:lstStyle/>
          <a:p>
            <a:pPr eaLnBrk="1" hangingPunct="1"/>
            <a:r>
              <a:rPr lang="nb-NO" altLang="en-US" dirty="0"/>
              <a:t>Possibilities and Extensions</a:t>
            </a:r>
          </a:p>
        </p:txBody>
      </p:sp>
      <p:sp>
        <p:nvSpPr>
          <p:cNvPr id="2054" name="Rectangle 4"/>
          <p:cNvSpPr>
            <a:spLocks noGrp="1" noChangeArrowheads="1"/>
          </p:cNvSpPr>
          <p:nvPr>
            <p:ph type="body" idx="1"/>
          </p:nvPr>
        </p:nvSpPr>
        <p:spPr>
          <a:xfrm>
            <a:off x="685800" y="1412875"/>
            <a:ext cx="4648200" cy="2514600"/>
          </a:xfrm>
        </p:spPr>
        <p:txBody>
          <a:bodyPr>
            <a:normAutofit fontScale="92500" lnSpcReduction="10000"/>
          </a:bodyPr>
          <a:lstStyle/>
          <a:p>
            <a:pPr eaLnBrk="1" hangingPunct="1">
              <a:lnSpc>
                <a:spcPct val="80000"/>
              </a:lnSpc>
            </a:pPr>
            <a:r>
              <a:rPr lang="nb-NO" altLang="en-US" sz="2800"/>
              <a:t>Limited life time of penalties</a:t>
            </a:r>
          </a:p>
          <a:p>
            <a:pPr eaLnBrk="1" hangingPunct="1">
              <a:lnSpc>
                <a:spcPct val="80000"/>
              </a:lnSpc>
            </a:pPr>
            <a:r>
              <a:rPr lang="nb-NO" altLang="en-US" sz="2800"/>
              <a:t>Diminishing penalties</a:t>
            </a:r>
          </a:p>
          <a:p>
            <a:pPr eaLnBrk="1" hangingPunct="1">
              <a:lnSpc>
                <a:spcPct val="80000"/>
              </a:lnSpc>
            </a:pPr>
            <a:r>
              <a:rPr lang="nb-NO" altLang="en-US" sz="2800"/>
              <a:t>Awards in addition to penalties</a:t>
            </a:r>
          </a:p>
          <a:p>
            <a:pPr eaLnBrk="1" hangingPunct="1">
              <a:lnSpc>
                <a:spcPct val="80000"/>
              </a:lnSpc>
            </a:pPr>
            <a:r>
              <a:rPr lang="nb-NO" altLang="en-US" sz="2800"/>
              <a:t>Automatic regulation of </a:t>
            </a:r>
            <a:r>
              <a:rPr lang="nb-NO" altLang="en-US" sz="2800">
                <a:sym typeface="Symbol" pitchFamily="18" charset="2"/>
              </a:rPr>
              <a:t></a:t>
            </a:r>
          </a:p>
          <a:p>
            <a:pPr eaLnBrk="1" hangingPunct="1">
              <a:lnSpc>
                <a:spcPct val="80000"/>
              </a:lnSpc>
            </a:pPr>
            <a:r>
              <a:rPr lang="nb-NO" altLang="en-US" sz="2800">
                <a:sym typeface="Symbol" pitchFamily="18" charset="2"/>
              </a:rPr>
              <a:t>New utility-functions</a:t>
            </a:r>
            <a:r>
              <a:rPr lang="nb-NO" altLang="en-US" sz="2800"/>
              <a:t> to find features to penalize</a:t>
            </a:r>
          </a:p>
          <a:p>
            <a:pPr eaLnBrk="1" hangingPunct="1">
              <a:lnSpc>
                <a:spcPct val="80000"/>
              </a:lnSpc>
            </a:pPr>
            <a:endParaRPr lang="nb-NO" altLang="en-US" sz="2800"/>
          </a:p>
        </p:txBody>
      </p:sp>
      <p:graphicFrame>
        <p:nvGraphicFramePr>
          <p:cNvPr id="2050" name="Object 5"/>
          <p:cNvGraphicFramePr>
            <a:graphicFrameLocks noChangeAspect="1"/>
          </p:cNvGraphicFramePr>
          <p:nvPr/>
        </p:nvGraphicFramePr>
        <p:xfrm>
          <a:off x="3352800" y="4876801"/>
          <a:ext cx="4639408" cy="976313"/>
        </p:xfrm>
        <a:graphic>
          <a:graphicData uri="http://schemas.openxmlformats.org/presentationml/2006/ole">
            <mc:AlternateContent xmlns:mc="http://schemas.openxmlformats.org/markup-compatibility/2006">
              <mc:Choice xmlns:v="urn:schemas-microsoft-com:vml" Requires="v">
                <p:oleObj name="Equation" r:id="rId3" imgW="5257800" imgH="1104840" progId="Equation.DSMT4">
                  <p:embed/>
                </p:oleObj>
              </mc:Choice>
              <mc:Fallback>
                <p:oleObj name="Equation" r:id="rId3" imgW="5257800" imgH="11048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876801"/>
                        <a:ext cx="4639408" cy="976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55"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81600" y="1219200"/>
            <a:ext cx="3810000" cy="284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33</a:t>
            </a:fld>
            <a:endParaRPr lang="en-US"/>
          </a:p>
        </p:txBody>
      </p:sp>
    </p:spTree>
    <p:extLst>
      <p:ext uri="{BB962C8B-B14F-4D97-AF65-F5344CB8AC3E}">
        <p14:creationId xmlns:p14="http://schemas.microsoft.com/office/powerpoint/2010/main" val="17672284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1425" y="2533650"/>
            <a:ext cx="666115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8F1D464-5130-4A13-8C88-01E30BE98C4B}" type="slidenum">
              <a:rPr lang="en-US" smtClean="0"/>
              <a:t>34</a:t>
            </a:fld>
            <a:endParaRPr lang="en-US"/>
          </a:p>
        </p:txBody>
      </p:sp>
    </p:spTree>
    <p:extLst>
      <p:ext uri="{BB962C8B-B14F-4D97-AF65-F5344CB8AC3E}">
        <p14:creationId xmlns:p14="http://schemas.microsoft.com/office/powerpoint/2010/main" val="41606136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9C95F2B1-F3F9-41FC-9D5A-EAB07A29F513}" type="slidenum">
              <a:rPr lang="en-GB" altLang="en-US" sz="1400" smtClean="0"/>
              <a:pPr/>
              <a:t>35</a:t>
            </a:fld>
            <a:endParaRPr lang="en-GB" altLang="en-US" sz="1400"/>
          </a:p>
        </p:txBody>
      </p:sp>
      <p:sp>
        <p:nvSpPr>
          <p:cNvPr id="17411" name="Rectangle 2"/>
          <p:cNvSpPr>
            <a:spLocks noGrp="1" noChangeArrowheads="1"/>
          </p:cNvSpPr>
          <p:nvPr>
            <p:ph type="title"/>
          </p:nvPr>
        </p:nvSpPr>
        <p:spPr/>
        <p:txBody>
          <a:bodyPr/>
          <a:lstStyle/>
          <a:p>
            <a:pPr eaLnBrk="1" hangingPunct="1"/>
            <a:r>
              <a:rPr lang="nb-NO" altLang="en-US"/>
              <a:t>GRASP</a:t>
            </a:r>
          </a:p>
        </p:txBody>
      </p:sp>
      <p:sp>
        <p:nvSpPr>
          <p:cNvPr id="17412" name="Rectangle 3"/>
          <p:cNvSpPr>
            <a:spLocks noGrp="1" noChangeArrowheads="1"/>
          </p:cNvSpPr>
          <p:nvPr>
            <p:ph type="body" idx="1"/>
          </p:nvPr>
        </p:nvSpPr>
        <p:spPr/>
        <p:txBody>
          <a:bodyPr/>
          <a:lstStyle/>
          <a:p>
            <a:pPr eaLnBrk="1" hangingPunct="1"/>
            <a:r>
              <a:rPr lang="nb-NO" altLang="en-US"/>
              <a:t>Greedy Randomized Adaptive Search Procedures</a:t>
            </a:r>
          </a:p>
          <a:p>
            <a:pPr eaLnBrk="1" hangingPunct="1"/>
            <a:r>
              <a:rPr lang="nb-NO" altLang="en-US"/>
              <a:t>A Metaheuristic that is based on Greedy Algorithms</a:t>
            </a:r>
          </a:p>
          <a:p>
            <a:pPr lvl="1" eaLnBrk="1" hangingPunct="1"/>
            <a:r>
              <a:rPr lang="nb-NO" altLang="en-US"/>
              <a:t>A constructive approach</a:t>
            </a:r>
          </a:p>
          <a:p>
            <a:pPr lvl="1" eaLnBrk="1" hangingPunct="1"/>
            <a:r>
              <a:rPr lang="nb-NO" altLang="en-US"/>
              <a:t>A multi-start approach</a:t>
            </a:r>
          </a:p>
          <a:p>
            <a:pPr lvl="1" eaLnBrk="1" hangingPunct="1"/>
            <a:r>
              <a:rPr lang="nb-NO" altLang="en-US"/>
              <a:t>Includes (optionally) a local search to improve the constructed solutions</a:t>
            </a:r>
          </a:p>
        </p:txBody>
      </p:sp>
    </p:spTree>
    <p:extLst>
      <p:ext uri="{BB962C8B-B14F-4D97-AF65-F5344CB8AC3E}">
        <p14:creationId xmlns:p14="http://schemas.microsoft.com/office/powerpoint/2010/main" val="3923255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F512C000-6103-4B73-B3CA-A8A2E7A81C24}" type="slidenum">
              <a:rPr lang="en-GB" altLang="en-US" sz="1400" smtClean="0"/>
              <a:pPr/>
              <a:t>36</a:t>
            </a:fld>
            <a:endParaRPr lang="en-GB" altLang="en-US" sz="1400"/>
          </a:p>
        </p:txBody>
      </p:sp>
      <p:sp>
        <p:nvSpPr>
          <p:cNvPr id="18435" name="Rectangle 2"/>
          <p:cNvSpPr>
            <a:spLocks noGrp="1" noChangeArrowheads="1"/>
          </p:cNvSpPr>
          <p:nvPr>
            <p:ph type="title"/>
          </p:nvPr>
        </p:nvSpPr>
        <p:spPr>
          <a:xfrm>
            <a:off x="228600" y="152400"/>
            <a:ext cx="8229600" cy="1143000"/>
          </a:xfrm>
        </p:spPr>
        <p:txBody>
          <a:bodyPr/>
          <a:lstStyle/>
          <a:p>
            <a:pPr eaLnBrk="1" hangingPunct="1"/>
            <a:r>
              <a:rPr lang="nb-NO" altLang="en-US" dirty="0"/>
              <a:t>Spelling out GRASP</a:t>
            </a:r>
          </a:p>
        </p:txBody>
      </p:sp>
      <p:sp>
        <p:nvSpPr>
          <p:cNvPr id="18436" name="Rectangle 3"/>
          <p:cNvSpPr>
            <a:spLocks noGrp="1" noChangeArrowheads="1"/>
          </p:cNvSpPr>
          <p:nvPr>
            <p:ph type="body" idx="1"/>
          </p:nvPr>
        </p:nvSpPr>
        <p:spPr>
          <a:xfrm>
            <a:off x="685800" y="1268413"/>
            <a:ext cx="7772400" cy="4897437"/>
          </a:xfrm>
        </p:spPr>
        <p:txBody>
          <a:bodyPr/>
          <a:lstStyle/>
          <a:p>
            <a:pPr eaLnBrk="1" hangingPunct="1"/>
            <a:r>
              <a:rPr lang="nb-NO" altLang="en-US" b="1"/>
              <a:t>G</a:t>
            </a:r>
            <a:r>
              <a:rPr lang="nb-NO" altLang="en-US"/>
              <a:t>reedy: Select the best choice (or among the best choices)</a:t>
            </a:r>
          </a:p>
          <a:p>
            <a:pPr eaLnBrk="1" hangingPunct="1"/>
            <a:r>
              <a:rPr lang="nb-NO" altLang="en-US" b="1"/>
              <a:t>R</a:t>
            </a:r>
            <a:r>
              <a:rPr lang="nb-NO" altLang="en-US"/>
              <a:t>andomized: Use some probabilistic selection to prevent the same solution to be constructed every time</a:t>
            </a:r>
          </a:p>
          <a:p>
            <a:pPr eaLnBrk="1" hangingPunct="1"/>
            <a:r>
              <a:rPr lang="nb-NO" altLang="en-US" b="1"/>
              <a:t>A</a:t>
            </a:r>
            <a:r>
              <a:rPr lang="nb-NO" altLang="en-US"/>
              <a:t>daptive: Change the evaluation of choices after making each decision</a:t>
            </a:r>
          </a:p>
          <a:p>
            <a:pPr eaLnBrk="1" hangingPunct="1"/>
            <a:r>
              <a:rPr lang="nb-NO" altLang="en-US" b="1"/>
              <a:t>S</a:t>
            </a:r>
            <a:r>
              <a:rPr lang="nb-NO" altLang="en-US"/>
              <a:t>earch </a:t>
            </a:r>
            <a:r>
              <a:rPr lang="nb-NO" altLang="en-US" b="1"/>
              <a:t>P</a:t>
            </a:r>
            <a:r>
              <a:rPr lang="nb-NO" altLang="en-US"/>
              <a:t>rocedure: It is a heuristic algorithm for examining the solution space</a:t>
            </a:r>
          </a:p>
        </p:txBody>
      </p:sp>
    </p:spTree>
    <p:extLst>
      <p:ext uri="{BB962C8B-B14F-4D97-AF65-F5344CB8AC3E}">
        <p14:creationId xmlns:p14="http://schemas.microsoft.com/office/powerpoint/2010/main" val="4274047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45F0D795-5F5F-4A8B-9FE0-A77E9F917A07}" type="slidenum">
              <a:rPr lang="en-GB" altLang="en-US" sz="1400" smtClean="0"/>
              <a:pPr/>
              <a:t>37</a:t>
            </a:fld>
            <a:endParaRPr lang="en-GB" altLang="en-US" sz="1400"/>
          </a:p>
        </p:txBody>
      </p:sp>
      <p:sp>
        <p:nvSpPr>
          <p:cNvPr id="19459" name="Rectangle 2"/>
          <p:cNvSpPr>
            <a:spLocks noGrp="1" noChangeArrowheads="1"/>
          </p:cNvSpPr>
          <p:nvPr>
            <p:ph type="title"/>
          </p:nvPr>
        </p:nvSpPr>
        <p:spPr>
          <a:xfrm>
            <a:off x="304800" y="8546"/>
            <a:ext cx="8229600" cy="1143000"/>
          </a:xfrm>
        </p:spPr>
        <p:txBody>
          <a:bodyPr/>
          <a:lstStyle/>
          <a:p>
            <a:pPr eaLnBrk="1" hangingPunct="1"/>
            <a:r>
              <a:rPr lang="nb-NO" altLang="en-US"/>
              <a:t>Two Phases of GRASP</a:t>
            </a:r>
          </a:p>
        </p:txBody>
      </p:sp>
      <p:sp>
        <p:nvSpPr>
          <p:cNvPr id="19460" name="Rectangle 3"/>
          <p:cNvSpPr>
            <a:spLocks noGrp="1" noChangeArrowheads="1"/>
          </p:cNvSpPr>
          <p:nvPr>
            <p:ph type="body" idx="1"/>
          </p:nvPr>
        </p:nvSpPr>
        <p:spPr>
          <a:xfrm>
            <a:off x="685800" y="1268413"/>
            <a:ext cx="7772400" cy="4752975"/>
          </a:xfrm>
        </p:spPr>
        <p:txBody>
          <a:bodyPr/>
          <a:lstStyle/>
          <a:p>
            <a:pPr eaLnBrk="1" hangingPunct="1">
              <a:lnSpc>
                <a:spcPct val="90000"/>
              </a:lnSpc>
            </a:pPr>
            <a:r>
              <a:rPr lang="nb-NO" altLang="en-US"/>
              <a:t>GRASP is an iterative process, in which each iteration has two phases</a:t>
            </a:r>
          </a:p>
          <a:p>
            <a:pPr eaLnBrk="1" hangingPunct="1">
              <a:lnSpc>
                <a:spcPct val="90000"/>
              </a:lnSpc>
            </a:pPr>
            <a:r>
              <a:rPr lang="nb-NO" altLang="en-US"/>
              <a:t>Construction</a:t>
            </a:r>
          </a:p>
          <a:p>
            <a:pPr lvl="1" eaLnBrk="1" hangingPunct="1">
              <a:lnSpc>
                <a:spcPct val="90000"/>
              </a:lnSpc>
            </a:pPr>
            <a:r>
              <a:rPr lang="nb-NO" altLang="en-US"/>
              <a:t>Build a feasible solution (from scratch) in the same way as using a Greedy Algorithm, but with some randomization</a:t>
            </a:r>
          </a:p>
          <a:p>
            <a:pPr eaLnBrk="1" hangingPunct="1">
              <a:lnSpc>
                <a:spcPct val="90000"/>
              </a:lnSpc>
            </a:pPr>
            <a:r>
              <a:rPr lang="nb-NO" altLang="en-US"/>
              <a:t>Improvement</a:t>
            </a:r>
          </a:p>
          <a:p>
            <a:pPr lvl="1" eaLnBrk="1" hangingPunct="1">
              <a:lnSpc>
                <a:spcPct val="90000"/>
              </a:lnSpc>
            </a:pPr>
            <a:r>
              <a:rPr lang="nb-NO" altLang="en-US"/>
              <a:t>Improve the solution by using some Local Search (Best/First Improvement)</a:t>
            </a:r>
          </a:p>
          <a:p>
            <a:pPr eaLnBrk="1" hangingPunct="1">
              <a:lnSpc>
                <a:spcPct val="90000"/>
              </a:lnSpc>
            </a:pPr>
            <a:r>
              <a:rPr lang="nb-NO" altLang="en-US"/>
              <a:t>The best overall solution is retained</a:t>
            </a:r>
          </a:p>
        </p:txBody>
      </p:sp>
    </p:spTree>
    <p:extLst>
      <p:ext uri="{BB962C8B-B14F-4D97-AF65-F5344CB8AC3E}">
        <p14:creationId xmlns:p14="http://schemas.microsoft.com/office/powerpoint/2010/main" val="39591847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a:xfrm>
            <a:off x="7010400" y="6493950"/>
            <a:ext cx="2133600" cy="365125"/>
          </a:xfrm>
        </p:spPr>
        <p:txBody>
          <a:bodyPr/>
          <a:lstStyle/>
          <a:p>
            <a:fld id="{B6F15528-21DE-4FAA-801E-634DDDAF4B2B}" type="slidenum">
              <a:rPr lang="en-US" smtClean="0"/>
              <a:pPr/>
              <a:t>38</a:t>
            </a:fld>
            <a:endParaRPr lang="en-US" dirty="0"/>
          </a:p>
        </p:txBody>
      </p:sp>
      <p:sp>
        <p:nvSpPr>
          <p:cNvPr id="26" name="TextBox 25"/>
          <p:cNvSpPr txBox="1"/>
          <p:nvPr/>
        </p:nvSpPr>
        <p:spPr>
          <a:xfrm>
            <a:off x="236113" y="6211669"/>
            <a:ext cx="8458200" cy="646331"/>
          </a:xfrm>
          <a:prstGeom prst="rect">
            <a:avLst/>
          </a:prstGeom>
          <a:noFill/>
        </p:spPr>
        <p:txBody>
          <a:bodyPr wrap="square" rtlCol="0">
            <a:spAutoFit/>
          </a:bodyPr>
          <a:lstStyle/>
          <a:p>
            <a:r>
              <a:rPr lang="en-US" sz="900" b="1" dirty="0"/>
              <a:t>References:</a:t>
            </a:r>
          </a:p>
          <a:p>
            <a:r>
              <a:rPr lang="en-US" sz="900" dirty="0"/>
              <a:t>T. A. </a:t>
            </a:r>
            <a:r>
              <a:rPr lang="en-US" sz="900" dirty="0" err="1"/>
              <a:t>Feo</a:t>
            </a:r>
            <a:r>
              <a:rPr lang="en-US" sz="900" dirty="0"/>
              <a:t>, and M. G. C. </a:t>
            </a:r>
            <a:r>
              <a:rPr lang="en-US" sz="900" dirty="0" err="1"/>
              <a:t>Resende</a:t>
            </a:r>
            <a:r>
              <a:rPr lang="en-US" sz="900" dirty="0"/>
              <a:t>. </a:t>
            </a:r>
            <a:r>
              <a:rPr lang="en-US" sz="900" i="1" dirty="0"/>
              <a:t>Greedy Randomized Adaptive Search Procedures</a:t>
            </a:r>
            <a:r>
              <a:rPr lang="en-US" sz="900" dirty="0"/>
              <a:t>. Journal of Global Optimization, no. 6, pp. 109-133, 1995.</a:t>
            </a:r>
          </a:p>
          <a:p>
            <a:r>
              <a:rPr lang="en-US" sz="900" dirty="0"/>
              <a:t>M. G. C. </a:t>
            </a:r>
            <a:r>
              <a:rPr lang="en-US" sz="900" dirty="0" err="1"/>
              <a:t>Resende</a:t>
            </a:r>
            <a:r>
              <a:rPr lang="en-US" sz="900" dirty="0"/>
              <a:t>. </a:t>
            </a:r>
            <a:r>
              <a:rPr lang="en-US" sz="900" i="1" dirty="0"/>
              <a:t>Greedy Randomized Adaptive Search Procedures (GRASP).</a:t>
            </a:r>
            <a:r>
              <a:rPr lang="en-US" sz="900" dirty="0"/>
              <a:t> AT&amp;T Labs Research Technical Report, 98.41.1, Dec. 1998.</a:t>
            </a:r>
          </a:p>
          <a:p>
            <a:r>
              <a:rPr lang="en-US" sz="900" dirty="0"/>
              <a:t>M. G. C. </a:t>
            </a:r>
            <a:r>
              <a:rPr lang="en-US" sz="900" dirty="0" err="1"/>
              <a:t>Resende</a:t>
            </a:r>
            <a:r>
              <a:rPr lang="en-US" sz="900" dirty="0"/>
              <a:t>, and </a:t>
            </a:r>
            <a:r>
              <a:rPr lang="en-US" sz="900" dirty="0" err="1"/>
              <a:t>Celso</a:t>
            </a:r>
            <a:r>
              <a:rPr lang="en-US" sz="900" dirty="0"/>
              <a:t> C. </a:t>
            </a:r>
            <a:r>
              <a:rPr lang="en-US" sz="900" dirty="0" err="1"/>
              <a:t>Ribeiro</a:t>
            </a:r>
            <a:r>
              <a:rPr lang="en-US" sz="900" dirty="0"/>
              <a:t>. </a:t>
            </a:r>
            <a:r>
              <a:rPr lang="en-US" sz="900" i="1" dirty="0"/>
              <a:t>Greedy Randomized Search Procedures</a:t>
            </a:r>
            <a:r>
              <a:rPr lang="en-US" sz="900" dirty="0"/>
              <a:t>. AT&amp;T Labs Research Technical Report TD-53RSJY, version 2, Aug. 2002</a:t>
            </a:r>
          </a:p>
        </p:txBody>
      </p:sp>
      <p:sp>
        <p:nvSpPr>
          <p:cNvPr id="12" name="TextBox 11"/>
          <p:cNvSpPr txBox="1"/>
          <p:nvPr/>
        </p:nvSpPr>
        <p:spPr>
          <a:xfrm>
            <a:off x="457200" y="1563506"/>
            <a:ext cx="8458200" cy="1785104"/>
          </a:xfrm>
          <a:prstGeom prst="rect">
            <a:avLst/>
          </a:prstGeom>
          <a:noFill/>
        </p:spPr>
        <p:txBody>
          <a:bodyPr wrap="square" rtlCol="0">
            <a:spAutoFit/>
          </a:bodyPr>
          <a:lstStyle/>
          <a:p>
            <a:pPr algn="just">
              <a:buClr>
                <a:srgbClr val="9F2D20"/>
              </a:buClr>
            </a:pPr>
            <a:r>
              <a:rPr lang="en-US" sz="2000" b="1" dirty="0"/>
              <a:t>GRASP</a:t>
            </a:r>
            <a:r>
              <a:rPr lang="en-US" sz="2000" dirty="0"/>
              <a:t> can be divided in </a:t>
            </a:r>
            <a:r>
              <a:rPr lang="en-US" sz="2000" b="1" dirty="0"/>
              <a:t>two phases</a:t>
            </a:r>
            <a:r>
              <a:rPr lang="en-US" sz="2000" dirty="0"/>
              <a:t>:</a:t>
            </a:r>
          </a:p>
          <a:p>
            <a:pPr marL="285750" indent="-285750" algn="just">
              <a:buClr>
                <a:srgbClr val="9F2D20"/>
              </a:buClr>
              <a:buFont typeface="Wingdings" pitchFamily="2" charset="2"/>
              <a:buChar char="Ø"/>
            </a:pPr>
            <a:endParaRPr lang="en-US" dirty="0"/>
          </a:p>
          <a:p>
            <a:pPr marL="742950" lvl="1" indent="-285750" algn="just">
              <a:buClr>
                <a:srgbClr val="9F2D20"/>
              </a:buClr>
              <a:buFont typeface="Wingdings" pitchFamily="2" charset="2"/>
              <a:buChar char="Ø"/>
            </a:pPr>
            <a:r>
              <a:rPr lang="en-US" b="1" dirty="0"/>
              <a:t>Construction</a:t>
            </a:r>
            <a:r>
              <a:rPr lang="en-US" dirty="0"/>
              <a:t>: where a feasible solution is built.</a:t>
            </a:r>
          </a:p>
          <a:p>
            <a:pPr marL="742950" lvl="1" indent="-285750" algn="just">
              <a:buClr>
                <a:srgbClr val="9F2D20"/>
              </a:buClr>
              <a:buFont typeface="Wingdings" pitchFamily="2" charset="2"/>
              <a:buChar char="Ø"/>
            </a:pPr>
            <a:endParaRPr lang="en-US" b="1" dirty="0"/>
          </a:p>
          <a:p>
            <a:pPr marL="742950" lvl="1" indent="-285750" algn="just">
              <a:buClr>
                <a:srgbClr val="9F2D20"/>
              </a:buClr>
              <a:buFont typeface="Wingdings" pitchFamily="2" charset="2"/>
              <a:buChar char="Ø"/>
            </a:pPr>
            <a:r>
              <a:rPr lang="en-US" b="1" dirty="0"/>
              <a:t>Local Search</a:t>
            </a:r>
            <a:r>
              <a:rPr lang="en-US" dirty="0"/>
              <a:t>: from the solution obtained a neighborhood is built and the search is then performed.</a:t>
            </a:r>
            <a:endParaRPr lang="en-US" b="1" dirty="0"/>
          </a:p>
        </p:txBody>
      </p:sp>
      <p:grpSp>
        <p:nvGrpSpPr>
          <p:cNvPr id="13" name="Group 12"/>
          <p:cNvGrpSpPr/>
          <p:nvPr/>
        </p:nvGrpSpPr>
        <p:grpSpPr>
          <a:xfrm>
            <a:off x="503615" y="4051299"/>
            <a:ext cx="8365371" cy="1243195"/>
            <a:chOff x="425175" y="3593987"/>
            <a:chExt cx="8365371" cy="1243195"/>
          </a:xfrm>
        </p:grpSpPr>
        <p:sp>
          <p:nvSpPr>
            <p:cNvPr id="14" name="Down Arrow 13"/>
            <p:cNvSpPr/>
            <p:nvPr/>
          </p:nvSpPr>
          <p:spPr>
            <a:xfrm rot="16200000">
              <a:off x="2333517" y="4161470"/>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Content Placeholder 4"/>
            <p:cNvSpPr txBox="1">
              <a:spLocks/>
            </p:cNvSpPr>
            <p:nvPr/>
          </p:nvSpPr>
          <p:spPr>
            <a:xfrm>
              <a:off x="7571347" y="4161470"/>
              <a:ext cx="1219199" cy="360040"/>
            </a:xfrm>
            <a:prstGeom prst="rect">
              <a:avLst/>
            </a:prstGeom>
            <a:solidFill>
              <a:schemeClr val="tx1"/>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Best Solution</a:t>
              </a:r>
            </a:p>
          </p:txBody>
        </p:sp>
        <p:sp>
          <p:nvSpPr>
            <p:cNvPr id="17" name="Rectangle 16"/>
            <p:cNvSpPr/>
            <p:nvPr/>
          </p:nvSpPr>
          <p:spPr>
            <a:xfrm>
              <a:off x="425175" y="3593987"/>
              <a:ext cx="6438441" cy="12431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TextBox 17"/>
            <p:cNvSpPr txBox="1"/>
            <p:nvPr/>
          </p:nvSpPr>
          <p:spPr>
            <a:xfrm>
              <a:off x="2975975" y="3665995"/>
              <a:ext cx="1336841" cy="307777"/>
            </a:xfrm>
            <a:prstGeom prst="rect">
              <a:avLst/>
            </a:prstGeom>
            <a:noFill/>
          </p:spPr>
          <p:txBody>
            <a:bodyPr wrap="none" rtlCol="0">
              <a:spAutoFit/>
            </a:bodyPr>
            <a:lstStyle/>
            <a:p>
              <a:r>
                <a:rPr lang="en-US" sz="1400" b="1" dirty="0"/>
                <a:t>For N iterations</a:t>
              </a:r>
            </a:p>
          </p:txBody>
        </p:sp>
        <p:sp>
          <p:nvSpPr>
            <p:cNvPr id="19" name="Content Placeholder 4"/>
            <p:cNvSpPr txBox="1">
              <a:spLocks/>
            </p:cNvSpPr>
            <p:nvPr/>
          </p:nvSpPr>
          <p:spPr>
            <a:xfrm>
              <a:off x="5031809" y="4180384"/>
              <a:ext cx="1582155" cy="322212"/>
            </a:xfrm>
            <a:prstGeom prst="rect">
              <a:avLst/>
            </a:prstGeom>
            <a:solidFill>
              <a:srgbClr val="565656"/>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Improved Solution</a:t>
              </a:r>
            </a:p>
          </p:txBody>
        </p:sp>
        <p:sp>
          <p:nvSpPr>
            <p:cNvPr id="20" name="Down Arrow 19"/>
            <p:cNvSpPr/>
            <p:nvPr/>
          </p:nvSpPr>
          <p:spPr>
            <a:xfrm rot="16200000">
              <a:off x="4546981" y="4161471"/>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 name="Rectangle 20"/>
            <p:cNvSpPr/>
            <p:nvPr/>
          </p:nvSpPr>
          <p:spPr>
            <a:xfrm>
              <a:off x="2818345" y="4099080"/>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Local Search Phase</a:t>
              </a:r>
            </a:p>
          </p:txBody>
        </p:sp>
        <p:sp>
          <p:nvSpPr>
            <p:cNvPr id="22" name="Rectangle 21"/>
            <p:cNvSpPr/>
            <p:nvPr/>
          </p:nvSpPr>
          <p:spPr>
            <a:xfrm>
              <a:off x="604881" y="4099080"/>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Construction Phase</a:t>
              </a:r>
            </a:p>
          </p:txBody>
        </p:sp>
        <p:sp>
          <p:nvSpPr>
            <p:cNvPr id="23" name="Down Arrow 22"/>
            <p:cNvSpPr/>
            <p:nvPr/>
          </p:nvSpPr>
          <p:spPr>
            <a:xfrm rot="16200000">
              <a:off x="6912635" y="3987589"/>
              <a:ext cx="360040" cy="707804"/>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spTree>
    <p:extLst>
      <p:ext uri="{BB962C8B-B14F-4D97-AF65-F5344CB8AC3E}">
        <p14:creationId xmlns:p14="http://schemas.microsoft.com/office/powerpoint/2010/main" val="65857108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8D35EBC1-0261-4A83-8D2E-C52A8423D6E3}" type="slidenum">
              <a:rPr lang="en-GB" altLang="en-US" sz="1400" smtClean="0"/>
              <a:pPr/>
              <a:t>39</a:t>
            </a:fld>
            <a:endParaRPr lang="en-GB" altLang="en-US" sz="1400"/>
          </a:p>
        </p:txBody>
      </p:sp>
      <p:sp>
        <p:nvSpPr>
          <p:cNvPr id="20483" name="Rectangle 2"/>
          <p:cNvSpPr>
            <a:spLocks noGrp="1" noChangeArrowheads="1"/>
          </p:cNvSpPr>
          <p:nvPr>
            <p:ph type="title"/>
          </p:nvPr>
        </p:nvSpPr>
        <p:spPr>
          <a:xfrm>
            <a:off x="457200" y="24213"/>
            <a:ext cx="8229600" cy="1143000"/>
          </a:xfrm>
        </p:spPr>
        <p:txBody>
          <a:bodyPr/>
          <a:lstStyle/>
          <a:p>
            <a:pPr eaLnBrk="1" hangingPunct="1"/>
            <a:r>
              <a:rPr lang="nb-NO" altLang="en-US" dirty="0"/>
              <a:t>The Constructive Phase (1)</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341439"/>
            <a:ext cx="9144000" cy="454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9630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57200"/>
            <a:ext cx="9144000" cy="1143000"/>
          </a:xfrm>
        </p:spPr>
        <p:txBody>
          <a:bodyPr>
            <a:normAutofit fontScale="90000"/>
          </a:bodyPr>
          <a:lstStyle/>
          <a:p>
            <a:pPr algn="ctr"/>
            <a:r>
              <a:rPr lang="en-US" dirty="0"/>
              <a:t>Variable neighborhood</a:t>
            </a:r>
            <a:r>
              <a:rPr lang="tr-TR" dirty="0"/>
              <a:t> Search</a:t>
            </a:r>
            <a:r>
              <a:rPr lang="en-US" dirty="0"/>
              <a:t> (VNS)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868" y="2209800"/>
            <a:ext cx="7258050" cy="347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8F1D464-5130-4A13-8C88-01E30BE98C4B}" type="slidenum">
              <a:rPr lang="en-US" smtClean="0"/>
              <a:t>4</a:t>
            </a:fld>
            <a:endParaRPr lang="en-US"/>
          </a:p>
        </p:txBody>
      </p:sp>
    </p:spTree>
    <p:extLst>
      <p:ext uri="{BB962C8B-B14F-4D97-AF65-F5344CB8AC3E}">
        <p14:creationId xmlns:p14="http://schemas.microsoft.com/office/powerpoint/2010/main" val="7546015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a:xfrm>
            <a:off x="7010400" y="6493950"/>
            <a:ext cx="2133600" cy="365125"/>
          </a:xfrm>
        </p:spPr>
        <p:txBody>
          <a:bodyPr/>
          <a:lstStyle/>
          <a:p>
            <a:fld id="{B6F15528-21DE-4FAA-801E-634DDDAF4B2B}" type="slidenum">
              <a:rPr lang="en-US" smtClean="0"/>
              <a:pPr/>
              <a:t>40</a:t>
            </a:fld>
            <a:endParaRPr lang="en-US" dirty="0"/>
          </a:p>
        </p:txBody>
      </p:sp>
      <p:sp>
        <p:nvSpPr>
          <p:cNvPr id="24" name="TextBox 23"/>
          <p:cNvSpPr txBox="1">
            <a:spLocks noChangeArrowheads="1"/>
          </p:cNvSpPr>
          <p:nvPr/>
        </p:nvSpPr>
        <p:spPr bwMode="auto">
          <a:xfrm>
            <a:off x="2057400" y="228601"/>
            <a:ext cx="70866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r>
              <a:rPr lang="en-US" sz="2600" b="1" dirty="0">
                <a:solidFill>
                  <a:srgbClr val="9F2D20"/>
                </a:solidFill>
                <a:latin typeface="Calibri" charset="0"/>
              </a:rPr>
              <a:t>Construction Phase</a:t>
            </a:r>
          </a:p>
        </p:txBody>
      </p:sp>
      <p:sp>
        <p:nvSpPr>
          <p:cNvPr id="26" name="TextBox 25"/>
          <p:cNvSpPr txBox="1"/>
          <p:nvPr/>
        </p:nvSpPr>
        <p:spPr>
          <a:xfrm>
            <a:off x="236113" y="6211669"/>
            <a:ext cx="8458200" cy="646331"/>
          </a:xfrm>
          <a:prstGeom prst="rect">
            <a:avLst/>
          </a:prstGeom>
          <a:noFill/>
        </p:spPr>
        <p:txBody>
          <a:bodyPr wrap="square" rtlCol="0">
            <a:spAutoFit/>
          </a:bodyPr>
          <a:lstStyle/>
          <a:p>
            <a:r>
              <a:rPr lang="en-US" sz="900" b="1" dirty="0"/>
              <a:t>References:</a:t>
            </a:r>
          </a:p>
          <a:p>
            <a:r>
              <a:rPr lang="en-US" sz="900" dirty="0"/>
              <a:t>T. A. </a:t>
            </a:r>
            <a:r>
              <a:rPr lang="en-US" sz="900" dirty="0" err="1"/>
              <a:t>Feo</a:t>
            </a:r>
            <a:r>
              <a:rPr lang="en-US" sz="900" dirty="0"/>
              <a:t>, and M. G. C. </a:t>
            </a:r>
            <a:r>
              <a:rPr lang="en-US" sz="900" dirty="0" err="1"/>
              <a:t>Resende</a:t>
            </a:r>
            <a:r>
              <a:rPr lang="en-US" sz="900" dirty="0"/>
              <a:t>. </a:t>
            </a:r>
            <a:r>
              <a:rPr lang="en-US" sz="900" i="1" dirty="0"/>
              <a:t>Greedy Randomized Adaptive Search Procedures</a:t>
            </a:r>
            <a:r>
              <a:rPr lang="en-US" sz="900" dirty="0"/>
              <a:t>. Journal of Global Optimization, no. 6, pp. 109-133, 1995.</a:t>
            </a:r>
          </a:p>
          <a:p>
            <a:r>
              <a:rPr lang="en-US" sz="900" dirty="0"/>
              <a:t>M. G. C. </a:t>
            </a:r>
            <a:r>
              <a:rPr lang="en-US" sz="900" dirty="0" err="1"/>
              <a:t>Resende</a:t>
            </a:r>
            <a:r>
              <a:rPr lang="en-US" sz="900" dirty="0"/>
              <a:t>. </a:t>
            </a:r>
            <a:r>
              <a:rPr lang="en-US" sz="900" i="1" dirty="0"/>
              <a:t>Greedy Randomized Adaptive Search Procedures (GRASP).</a:t>
            </a:r>
            <a:r>
              <a:rPr lang="en-US" sz="900" dirty="0"/>
              <a:t> AT&amp;T Labs Research Technical Report, 98.41.1, Dec. 1998.</a:t>
            </a:r>
          </a:p>
          <a:p>
            <a:r>
              <a:rPr lang="en-US" sz="900" dirty="0"/>
              <a:t>M. G. C. </a:t>
            </a:r>
            <a:r>
              <a:rPr lang="en-US" sz="900" dirty="0" err="1"/>
              <a:t>Resende</a:t>
            </a:r>
            <a:r>
              <a:rPr lang="en-US" sz="900" dirty="0"/>
              <a:t>, and </a:t>
            </a:r>
            <a:r>
              <a:rPr lang="en-US" sz="900" dirty="0" err="1"/>
              <a:t>Celso</a:t>
            </a:r>
            <a:r>
              <a:rPr lang="en-US" sz="900" dirty="0"/>
              <a:t> C. </a:t>
            </a:r>
            <a:r>
              <a:rPr lang="en-US" sz="900" dirty="0" err="1"/>
              <a:t>Ribeiro</a:t>
            </a:r>
            <a:r>
              <a:rPr lang="en-US" sz="900" dirty="0"/>
              <a:t>. </a:t>
            </a:r>
            <a:r>
              <a:rPr lang="en-US" sz="900" i="1" dirty="0"/>
              <a:t>Greedy Randomized Search Procedures</a:t>
            </a:r>
            <a:r>
              <a:rPr lang="en-US" sz="900" dirty="0"/>
              <a:t>. AT&amp;T Labs Research Technical Report TD-53RSJY, version 2, Aug. 2002</a:t>
            </a:r>
          </a:p>
        </p:txBody>
      </p:sp>
      <p:sp>
        <p:nvSpPr>
          <p:cNvPr id="12" name="TextBox 11"/>
          <p:cNvSpPr txBox="1"/>
          <p:nvPr/>
        </p:nvSpPr>
        <p:spPr>
          <a:xfrm>
            <a:off x="457200" y="1057632"/>
            <a:ext cx="8458200" cy="2523768"/>
          </a:xfrm>
          <a:prstGeom prst="rect">
            <a:avLst/>
          </a:prstGeom>
          <a:noFill/>
        </p:spPr>
        <p:txBody>
          <a:bodyPr wrap="square" rtlCol="0">
            <a:spAutoFit/>
          </a:bodyPr>
          <a:lstStyle/>
          <a:p>
            <a:pPr algn="just">
              <a:buClr>
                <a:srgbClr val="8F281D"/>
              </a:buClr>
            </a:pPr>
            <a:r>
              <a:rPr lang="en-US" sz="2000" dirty="0"/>
              <a:t>The </a:t>
            </a:r>
            <a:r>
              <a:rPr lang="en-US" sz="2000" b="1" dirty="0"/>
              <a:t>RCL</a:t>
            </a:r>
            <a:r>
              <a:rPr lang="en-US" sz="2000" dirty="0"/>
              <a:t> (Restricted Candidate List) is built based on the </a:t>
            </a:r>
            <a:r>
              <a:rPr lang="el-GR" sz="2000" b="1" dirty="0"/>
              <a:t>α</a:t>
            </a:r>
            <a:r>
              <a:rPr lang="en-US" sz="2000" b="1" dirty="0"/>
              <a:t> parameter</a:t>
            </a:r>
            <a:r>
              <a:rPr lang="en-US" sz="2000" dirty="0"/>
              <a:t>:</a:t>
            </a:r>
          </a:p>
          <a:p>
            <a:pPr marL="342900" indent="-342900" algn="just">
              <a:buClr>
                <a:srgbClr val="8F281D"/>
              </a:buClr>
              <a:buFont typeface="Wingdings" pitchFamily="2" charset="2"/>
              <a:buChar char="Ø"/>
            </a:pPr>
            <a:endParaRPr lang="en-US" sz="2000" dirty="0"/>
          </a:p>
          <a:p>
            <a:pPr marL="800100" lvl="1" indent="-342900" algn="just">
              <a:buClr>
                <a:srgbClr val="8F281D"/>
              </a:buClr>
              <a:buFont typeface="Wingdings" pitchFamily="2" charset="2"/>
              <a:buChar char="Ø"/>
            </a:pPr>
            <a:r>
              <a:rPr lang="en-US" dirty="0"/>
              <a:t>α is </a:t>
            </a:r>
            <a:r>
              <a:rPr lang="en-US" b="1" dirty="0"/>
              <a:t>variable</a:t>
            </a:r>
            <a:r>
              <a:rPr lang="en-US" dirty="0"/>
              <a:t> between 0 and 1: </a:t>
            </a:r>
          </a:p>
          <a:p>
            <a:pPr marL="1257300" lvl="2" indent="-342900" algn="just">
              <a:buClr>
                <a:srgbClr val="8F281D"/>
              </a:buClr>
              <a:buFont typeface="Wingdings" pitchFamily="2" charset="2"/>
              <a:buChar char="Ø"/>
            </a:pPr>
            <a:r>
              <a:rPr lang="en-US" sz="1600" b="1" dirty="0"/>
              <a:t>0</a:t>
            </a:r>
            <a:r>
              <a:rPr lang="en-US" sz="1600" dirty="0"/>
              <a:t> makes the construction too </a:t>
            </a:r>
            <a:r>
              <a:rPr lang="en-US" sz="1600" b="1" dirty="0"/>
              <a:t>random</a:t>
            </a:r>
            <a:r>
              <a:rPr lang="en-US" sz="1600" dirty="0"/>
              <a:t>.</a:t>
            </a:r>
          </a:p>
          <a:p>
            <a:pPr marL="1257300" lvl="2" indent="-342900" algn="just">
              <a:buClr>
                <a:srgbClr val="8F281D"/>
              </a:buClr>
              <a:buFont typeface="Wingdings" pitchFamily="2" charset="2"/>
              <a:buChar char="Ø"/>
            </a:pPr>
            <a:r>
              <a:rPr lang="en-US" sz="1600" b="1" dirty="0"/>
              <a:t>1</a:t>
            </a:r>
            <a:r>
              <a:rPr lang="en-US" sz="1600" dirty="0"/>
              <a:t> makes the construction too </a:t>
            </a:r>
            <a:r>
              <a:rPr lang="en-US" sz="1600" b="1" dirty="0"/>
              <a:t>greedy</a:t>
            </a:r>
            <a:r>
              <a:rPr lang="en-US" sz="1600" dirty="0"/>
              <a:t>.</a:t>
            </a:r>
          </a:p>
          <a:p>
            <a:pPr marL="285750" indent="-285750" algn="just">
              <a:buClr>
                <a:srgbClr val="8F281D"/>
              </a:buClr>
              <a:buFont typeface="Wingdings" pitchFamily="2" charset="2"/>
              <a:buChar char="Ø"/>
            </a:pPr>
            <a:endParaRPr lang="en-US" sz="1600" dirty="0"/>
          </a:p>
          <a:p>
            <a:pPr marL="800100" lvl="1" indent="-342900" algn="just">
              <a:buClr>
                <a:srgbClr val="8F281D"/>
              </a:buClr>
              <a:buFont typeface="Wingdings" pitchFamily="2" charset="2"/>
              <a:buChar char="Ø"/>
            </a:pPr>
            <a:r>
              <a:rPr lang="en-US" dirty="0"/>
              <a:t>If </a:t>
            </a:r>
            <a:r>
              <a:rPr lang="pt-PT" b="1" dirty="0"/>
              <a:t>β</a:t>
            </a:r>
            <a:r>
              <a:rPr lang="pt-PT" dirty="0"/>
              <a:t> </a:t>
            </a:r>
            <a:r>
              <a:rPr lang="en-US" dirty="0"/>
              <a:t>is the best </a:t>
            </a:r>
            <a:r>
              <a:rPr lang="en-US" b="1" dirty="0"/>
              <a:t>free element</a:t>
            </a:r>
            <a:r>
              <a:rPr lang="en-US" dirty="0"/>
              <a:t> and </a:t>
            </a:r>
            <a:r>
              <a:rPr lang="el-GR" b="1" dirty="0"/>
              <a:t>Σ</a:t>
            </a:r>
            <a:r>
              <a:rPr lang="en-US" dirty="0"/>
              <a:t> represents the </a:t>
            </a:r>
            <a:r>
              <a:rPr lang="en-US" b="1" dirty="0"/>
              <a:t>free elements</a:t>
            </a:r>
            <a:r>
              <a:rPr lang="en-US" dirty="0"/>
              <a:t>, RCL is composed by:</a:t>
            </a:r>
          </a:p>
          <a:p>
            <a:pPr marL="1257300" lvl="2" indent="-342900" algn="just">
              <a:buClr>
                <a:srgbClr val="8F281D"/>
              </a:buClr>
              <a:buFont typeface="Wingdings" pitchFamily="2" charset="2"/>
              <a:buChar char="Ø"/>
            </a:pPr>
            <a:r>
              <a:rPr lang="en-US" sz="1600" b="1" dirty="0"/>
              <a:t>RCL</a:t>
            </a:r>
            <a:r>
              <a:rPr lang="pt-PT" sz="1600" b="1" dirty="0"/>
              <a:t> U {</a:t>
            </a:r>
            <a:r>
              <a:rPr lang="el-GR" sz="1600" b="1" dirty="0"/>
              <a:t>Σ</a:t>
            </a:r>
            <a:r>
              <a:rPr lang="pt-PT" sz="1600" b="1" dirty="0"/>
              <a:t> </a:t>
            </a:r>
            <a:r>
              <a:rPr lang="el-GR" sz="1600" b="1" dirty="0"/>
              <a:t>≥</a:t>
            </a:r>
            <a:r>
              <a:rPr lang="pt-PT" sz="1600" b="1" dirty="0"/>
              <a:t> α.β}</a:t>
            </a:r>
          </a:p>
        </p:txBody>
      </p:sp>
      <p:grpSp>
        <p:nvGrpSpPr>
          <p:cNvPr id="8" name="Group 7"/>
          <p:cNvGrpSpPr/>
          <p:nvPr/>
        </p:nvGrpSpPr>
        <p:grpSpPr>
          <a:xfrm>
            <a:off x="513743" y="3739574"/>
            <a:ext cx="8345113" cy="2356426"/>
            <a:chOff x="399444" y="3663374"/>
            <a:chExt cx="8345113" cy="2356426"/>
          </a:xfrm>
        </p:grpSpPr>
        <p:sp>
          <p:nvSpPr>
            <p:cNvPr id="38" name="Rectangle 37"/>
            <p:cNvSpPr/>
            <p:nvPr/>
          </p:nvSpPr>
          <p:spPr>
            <a:xfrm>
              <a:off x="2309041" y="3663374"/>
              <a:ext cx="4282260" cy="2356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9" name="Down Arrow 38"/>
            <p:cNvSpPr/>
            <p:nvPr/>
          </p:nvSpPr>
          <p:spPr>
            <a:xfrm rot="16200000">
              <a:off x="2189773" y="4148585"/>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0" name="Rectangle 39"/>
            <p:cNvSpPr/>
            <p:nvPr/>
          </p:nvSpPr>
          <p:spPr>
            <a:xfrm>
              <a:off x="2736294" y="4196218"/>
              <a:ext cx="110597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Build RCL</a:t>
              </a:r>
            </a:p>
          </p:txBody>
        </p:sp>
        <p:sp>
          <p:nvSpPr>
            <p:cNvPr id="41" name="Rectangle 40"/>
            <p:cNvSpPr/>
            <p:nvPr/>
          </p:nvSpPr>
          <p:spPr>
            <a:xfrm>
              <a:off x="399444" y="4196218"/>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Initialize elements</a:t>
              </a:r>
            </a:p>
          </p:txBody>
        </p:sp>
        <p:sp>
          <p:nvSpPr>
            <p:cNvPr id="42" name="Rectangle 41"/>
            <p:cNvSpPr/>
            <p:nvPr/>
          </p:nvSpPr>
          <p:spPr>
            <a:xfrm>
              <a:off x="2469524" y="5341426"/>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Randomly choose an element</a:t>
              </a:r>
            </a:p>
          </p:txBody>
        </p:sp>
        <p:sp>
          <p:nvSpPr>
            <p:cNvPr id="43" name="Down Arrow 42"/>
            <p:cNvSpPr/>
            <p:nvPr/>
          </p:nvSpPr>
          <p:spPr>
            <a:xfrm>
              <a:off x="3109260" y="4827956"/>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4" name="Rectangle 43"/>
            <p:cNvSpPr/>
            <p:nvPr/>
          </p:nvSpPr>
          <p:spPr>
            <a:xfrm>
              <a:off x="4699565" y="534142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Update Solution</a:t>
              </a:r>
            </a:p>
          </p:txBody>
        </p:sp>
        <p:sp>
          <p:nvSpPr>
            <p:cNvPr id="45" name="Down Arrow 44"/>
            <p:cNvSpPr/>
            <p:nvPr/>
          </p:nvSpPr>
          <p:spPr>
            <a:xfrm rot="10800000">
              <a:off x="5339301" y="4827955"/>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7" name="Down Arrow 46"/>
            <p:cNvSpPr/>
            <p:nvPr/>
          </p:nvSpPr>
          <p:spPr>
            <a:xfrm rot="5400000">
              <a:off x="4090896" y="4259163"/>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8" name="Rectangle 47"/>
            <p:cNvSpPr/>
            <p:nvPr/>
          </p:nvSpPr>
          <p:spPr>
            <a:xfrm>
              <a:off x="7105044" y="419677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dirty="0"/>
                <a:t>Contructed Solution</a:t>
              </a:r>
              <a:endParaRPr lang="en-US" sz="1400" dirty="0"/>
            </a:p>
          </p:txBody>
        </p:sp>
        <p:sp>
          <p:nvSpPr>
            <p:cNvPr id="49" name="Down Arrow 48"/>
            <p:cNvSpPr/>
            <p:nvPr/>
          </p:nvSpPr>
          <p:spPr>
            <a:xfrm rot="16200000">
              <a:off x="4224281" y="5403816"/>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0" name="TextBox 49"/>
            <p:cNvSpPr txBox="1"/>
            <p:nvPr/>
          </p:nvSpPr>
          <p:spPr>
            <a:xfrm>
              <a:off x="3064794" y="3734728"/>
              <a:ext cx="2686248" cy="307777"/>
            </a:xfrm>
            <a:prstGeom prst="rect">
              <a:avLst/>
            </a:prstGeom>
            <a:noFill/>
          </p:spPr>
          <p:txBody>
            <a:bodyPr wrap="none" rtlCol="0">
              <a:spAutoFit/>
            </a:bodyPr>
            <a:lstStyle/>
            <a:p>
              <a:r>
                <a:rPr lang="en-US" sz="1400" b="1" dirty="0"/>
                <a:t>Repeat until element list is empty</a:t>
              </a:r>
            </a:p>
          </p:txBody>
        </p:sp>
        <p:sp>
          <p:nvSpPr>
            <p:cNvPr id="51" name="Down Arrow 50"/>
            <p:cNvSpPr/>
            <p:nvPr/>
          </p:nvSpPr>
          <p:spPr>
            <a:xfrm rot="16200000">
              <a:off x="6542042" y="4149141"/>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sp>
        <p:nvSpPr>
          <p:cNvPr id="27" name="Rectangle 45"/>
          <p:cNvSpPr/>
          <p:nvPr/>
        </p:nvSpPr>
        <p:spPr>
          <a:xfrm>
            <a:off x="4813864" y="4272973"/>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Update Candidate List</a:t>
            </a:r>
          </a:p>
        </p:txBody>
      </p:sp>
    </p:spTree>
    <p:extLst>
      <p:ext uri="{BB962C8B-B14F-4D97-AF65-F5344CB8AC3E}">
        <p14:creationId xmlns:p14="http://schemas.microsoft.com/office/powerpoint/2010/main" val="1727260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a:xfrm>
            <a:off x="7010400" y="6493950"/>
            <a:ext cx="2133600" cy="365125"/>
          </a:xfrm>
        </p:spPr>
        <p:txBody>
          <a:bodyPr/>
          <a:lstStyle/>
          <a:p>
            <a:fld id="{B6F15528-21DE-4FAA-801E-634DDDAF4B2B}" type="slidenum">
              <a:rPr lang="en-US" smtClean="0"/>
              <a:pPr/>
              <a:t>41</a:t>
            </a:fld>
            <a:endParaRPr lang="en-US" dirty="0"/>
          </a:p>
        </p:txBody>
      </p:sp>
      <p:sp>
        <p:nvSpPr>
          <p:cNvPr id="24" name="TextBox 23"/>
          <p:cNvSpPr txBox="1">
            <a:spLocks noChangeArrowheads="1"/>
          </p:cNvSpPr>
          <p:nvPr/>
        </p:nvSpPr>
        <p:spPr bwMode="auto">
          <a:xfrm>
            <a:off x="2057400" y="228601"/>
            <a:ext cx="70866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r>
              <a:rPr lang="en-US" sz="2600" b="1" dirty="0">
                <a:solidFill>
                  <a:srgbClr val="9F2D20"/>
                </a:solidFill>
                <a:latin typeface="Calibri" charset="0"/>
              </a:rPr>
              <a:t>Construction Phase</a:t>
            </a:r>
          </a:p>
        </p:txBody>
      </p:sp>
      <p:sp>
        <p:nvSpPr>
          <p:cNvPr id="26" name="TextBox 25"/>
          <p:cNvSpPr txBox="1"/>
          <p:nvPr/>
        </p:nvSpPr>
        <p:spPr>
          <a:xfrm>
            <a:off x="236113" y="6211669"/>
            <a:ext cx="8458200" cy="646331"/>
          </a:xfrm>
          <a:prstGeom prst="rect">
            <a:avLst/>
          </a:prstGeom>
          <a:noFill/>
        </p:spPr>
        <p:txBody>
          <a:bodyPr wrap="square" rtlCol="0">
            <a:spAutoFit/>
          </a:bodyPr>
          <a:lstStyle/>
          <a:p>
            <a:r>
              <a:rPr lang="en-US" sz="900" b="1" dirty="0"/>
              <a:t>References:</a:t>
            </a:r>
          </a:p>
          <a:p>
            <a:r>
              <a:rPr lang="en-US" sz="900" dirty="0"/>
              <a:t>T. A. </a:t>
            </a:r>
            <a:r>
              <a:rPr lang="en-US" sz="900" dirty="0" err="1"/>
              <a:t>Feo</a:t>
            </a:r>
            <a:r>
              <a:rPr lang="en-US" sz="900" dirty="0"/>
              <a:t>, and M. G. C. </a:t>
            </a:r>
            <a:r>
              <a:rPr lang="en-US" sz="900" dirty="0" err="1"/>
              <a:t>Resende</a:t>
            </a:r>
            <a:r>
              <a:rPr lang="en-US" sz="900" dirty="0"/>
              <a:t>. </a:t>
            </a:r>
            <a:r>
              <a:rPr lang="en-US" sz="900" i="1" dirty="0"/>
              <a:t>Greedy Randomized Adaptive Search Procedures</a:t>
            </a:r>
            <a:r>
              <a:rPr lang="en-US" sz="900" dirty="0"/>
              <a:t>. Journal of Global Optimization, no. 6, pp. 109-133, 1995.</a:t>
            </a:r>
          </a:p>
          <a:p>
            <a:r>
              <a:rPr lang="en-US" sz="900" dirty="0"/>
              <a:t>M. G. C. </a:t>
            </a:r>
            <a:r>
              <a:rPr lang="en-US" sz="900" dirty="0" err="1"/>
              <a:t>Resende</a:t>
            </a:r>
            <a:r>
              <a:rPr lang="en-US" sz="900" dirty="0"/>
              <a:t>. </a:t>
            </a:r>
            <a:r>
              <a:rPr lang="en-US" sz="900" i="1" dirty="0"/>
              <a:t>Greedy Randomized Adaptive Search Procedures (GRASP).</a:t>
            </a:r>
            <a:r>
              <a:rPr lang="en-US" sz="900" dirty="0"/>
              <a:t> AT&amp;T Labs Research Technical Report, 98.41.1, Dec. 1998.</a:t>
            </a:r>
          </a:p>
          <a:p>
            <a:r>
              <a:rPr lang="en-US" sz="900" dirty="0"/>
              <a:t>M. G. C. </a:t>
            </a:r>
            <a:r>
              <a:rPr lang="en-US" sz="900" dirty="0" err="1"/>
              <a:t>Resende</a:t>
            </a:r>
            <a:r>
              <a:rPr lang="en-US" sz="900" dirty="0"/>
              <a:t>, and </a:t>
            </a:r>
            <a:r>
              <a:rPr lang="en-US" sz="900" dirty="0" err="1"/>
              <a:t>Celso</a:t>
            </a:r>
            <a:r>
              <a:rPr lang="en-US" sz="900" dirty="0"/>
              <a:t> C. </a:t>
            </a:r>
            <a:r>
              <a:rPr lang="en-US" sz="900" dirty="0" err="1"/>
              <a:t>Ribeiro</a:t>
            </a:r>
            <a:r>
              <a:rPr lang="en-US" sz="900" dirty="0"/>
              <a:t>. </a:t>
            </a:r>
            <a:r>
              <a:rPr lang="en-US" sz="900" i="1" dirty="0"/>
              <a:t>Greedy Randomized Search Procedures</a:t>
            </a:r>
            <a:r>
              <a:rPr lang="en-US" sz="900" dirty="0"/>
              <a:t>. AT&amp;T Labs Research Technical Report TD-53RSJY, version 2, Aug. 2002</a:t>
            </a:r>
          </a:p>
        </p:txBody>
      </p:sp>
      <p:sp>
        <p:nvSpPr>
          <p:cNvPr id="12" name="TextBox 11"/>
          <p:cNvSpPr txBox="1"/>
          <p:nvPr/>
        </p:nvSpPr>
        <p:spPr>
          <a:xfrm>
            <a:off x="457200" y="1136809"/>
            <a:ext cx="8458200" cy="2215991"/>
          </a:xfrm>
          <a:prstGeom prst="rect">
            <a:avLst/>
          </a:prstGeom>
          <a:noFill/>
        </p:spPr>
        <p:txBody>
          <a:bodyPr wrap="square" rtlCol="0">
            <a:spAutoFit/>
          </a:bodyPr>
          <a:lstStyle/>
          <a:p>
            <a:pPr algn="just">
              <a:buClr>
                <a:srgbClr val="9F2D20"/>
              </a:buClr>
            </a:pPr>
            <a:r>
              <a:rPr lang="en-US" sz="2000" dirty="0"/>
              <a:t>The </a:t>
            </a:r>
            <a:r>
              <a:rPr lang="en-US" sz="2000" b="1" dirty="0"/>
              <a:t>randomness</a:t>
            </a:r>
            <a:r>
              <a:rPr lang="en-US" sz="2000" dirty="0"/>
              <a:t> of GRASP is present when an element is </a:t>
            </a:r>
            <a:r>
              <a:rPr lang="en-US" sz="2000" b="1" dirty="0"/>
              <a:t>picked by chance</a:t>
            </a:r>
            <a:r>
              <a:rPr lang="en-US" sz="2000" dirty="0"/>
              <a:t> from the </a:t>
            </a:r>
            <a:r>
              <a:rPr lang="en-US" sz="2000" b="1" dirty="0"/>
              <a:t>RCL</a:t>
            </a:r>
            <a:r>
              <a:rPr lang="en-US" sz="2000" dirty="0"/>
              <a:t>.</a:t>
            </a:r>
          </a:p>
          <a:p>
            <a:pPr marL="342900" indent="-342900" algn="just">
              <a:buClr>
                <a:srgbClr val="9F2D20"/>
              </a:buClr>
              <a:buFont typeface="Wingdings" pitchFamily="2" charset="2"/>
              <a:buChar char="Ø"/>
            </a:pPr>
            <a:endParaRPr lang="en-US" sz="2000" dirty="0"/>
          </a:p>
          <a:p>
            <a:pPr algn="just">
              <a:buClr>
                <a:srgbClr val="9F2D20"/>
              </a:buClr>
            </a:pPr>
            <a:r>
              <a:rPr lang="en-US" sz="2000" dirty="0"/>
              <a:t>After the element is added to the current solution the cost of each </a:t>
            </a:r>
            <a:r>
              <a:rPr lang="en-US" sz="2000" b="1" dirty="0"/>
              <a:t>free element</a:t>
            </a:r>
            <a:r>
              <a:rPr lang="en-US" sz="2000" dirty="0"/>
              <a:t> is </a:t>
            </a:r>
            <a:r>
              <a:rPr lang="en-US" sz="2000" b="1" dirty="0"/>
              <a:t>updated</a:t>
            </a:r>
            <a:r>
              <a:rPr lang="en-US" sz="2000" dirty="0"/>
              <a:t>:</a:t>
            </a:r>
          </a:p>
          <a:p>
            <a:pPr marL="342900" indent="-342900" algn="just">
              <a:buClr>
                <a:srgbClr val="9F2D20"/>
              </a:buClr>
              <a:buFont typeface="Wingdings" pitchFamily="2" charset="2"/>
              <a:buChar char="Ø"/>
            </a:pPr>
            <a:endParaRPr lang="en-US" sz="2000" dirty="0"/>
          </a:p>
          <a:p>
            <a:pPr marL="742950" lvl="1" indent="-285750" algn="just">
              <a:buClr>
                <a:srgbClr val="9F2D20"/>
              </a:buClr>
              <a:buFont typeface="Wingdings" pitchFamily="2" charset="2"/>
              <a:buChar char="Ø"/>
            </a:pPr>
            <a:r>
              <a:rPr lang="en-US" dirty="0"/>
              <a:t>This is the </a:t>
            </a:r>
            <a:r>
              <a:rPr lang="en-US" b="1" dirty="0"/>
              <a:t>adaptive</a:t>
            </a:r>
            <a:r>
              <a:rPr lang="en-US" dirty="0"/>
              <a:t> part of the GRASP </a:t>
            </a:r>
            <a:r>
              <a:rPr lang="en-US" b="1" dirty="0"/>
              <a:t>metaheuristic</a:t>
            </a:r>
            <a:r>
              <a:rPr lang="en-US" dirty="0"/>
              <a:t>.</a:t>
            </a:r>
          </a:p>
        </p:txBody>
      </p:sp>
      <p:grpSp>
        <p:nvGrpSpPr>
          <p:cNvPr id="8" name="Group 7"/>
          <p:cNvGrpSpPr/>
          <p:nvPr/>
        </p:nvGrpSpPr>
        <p:grpSpPr>
          <a:xfrm>
            <a:off x="513743" y="3739574"/>
            <a:ext cx="8345113" cy="2356426"/>
            <a:chOff x="399444" y="3663374"/>
            <a:chExt cx="8345113" cy="2356426"/>
          </a:xfrm>
        </p:grpSpPr>
        <p:sp>
          <p:nvSpPr>
            <p:cNvPr id="38" name="Rectangle 37"/>
            <p:cNvSpPr/>
            <p:nvPr/>
          </p:nvSpPr>
          <p:spPr>
            <a:xfrm>
              <a:off x="2309041" y="3663374"/>
              <a:ext cx="4282260" cy="23564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9" name="Down Arrow 38"/>
            <p:cNvSpPr/>
            <p:nvPr/>
          </p:nvSpPr>
          <p:spPr>
            <a:xfrm rot="16200000">
              <a:off x="2189773" y="4148585"/>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0" name="Rectangle 39"/>
            <p:cNvSpPr/>
            <p:nvPr/>
          </p:nvSpPr>
          <p:spPr>
            <a:xfrm>
              <a:off x="2736294" y="4196218"/>
              <a:ext cx="110597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Build RCL</a:t>
              </a:r>
            </a:p>
          </p:txBody>
        </p:sp>
        <p:sp>
          <p:nvSpPr>
            <p:cNvPr id="41" name="Rectangle 40"/>
            <p:cNvSpPr/>
            <p:nvPr/>
          </p:nvSpPr>
          <p:spPr>
            <a:xfrm>
              <a:off x="399444" y="4196218"/>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Initialize elements</a:t>
              </a:r>
            </a:p>
          </p:txBody>
        </p:sp>
        <p:sp>
          <p:nvSpPr>
            <p:cNvPr id="42" name="Rectangle 41"/>
            <p:cNvSpPr/>
            <p:nvPr/>
          </p:nvSpPr>
          <p:spPr>
            <a:xfrm>
              <a:off x="2469524" y="5341426"/>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Randomly choose an element</a:t>
              </a:r>
            </a:p>
          </p:txBody>
        </p:sp>
        <p:sp>
          <p:nvSpPr>
            <p:cNvPr id="43" name="Down Arrow 42"/>
            <p:cNvSpPr/>
            <p:nvPr/>
          </p:nvSpPr>
          <p:spPr>
            <a:xfrm>
              <a:off x="3109260" y="4827956"/>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4" name="Rectangle 43"/>
            <p:cNvSpPr/>
            <p:nvPr/>
          </p:nvSpPr>
          <p:spPr>
            <a:xfrm>
              <a:off x="4699565" y="534142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Update Solution</a:t>
              </a:r>
            </a:p>
          </p:txBody>
        </p:sp>
        <p:sp>
          <p:nvSpPr>
            <p:cNvPr id="45" name="Down Arrow 44"/>
            <p:cNvSpPr/>
            <p:nvPr/>
          </p:nvSpPr>
          <p:spPr>
            <a:xfrm rot="10800000">
              <a:off x="5339301" y="4827955"/>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6" name="Rectangle 45"/>
            <p:cNvSpPr/>
            <p:nvPr/>
          </p:nvSpPr>
          <p:spPr>
            <a:xfrm>
              <a:off x="4699565" y="4196773"/>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Update Candidate List</a:t>
              </a:r>
            </a:p>
          </p:txBody>
        </p:sp>
        <p:sp>
          <p:nvSpPr>
            <p:cNvPr id="47" name="Down Arrow 46"/>
            <p:cNvSpPr/>
            <p:nvPr/>
          </p:nvSpPr>
          <p:spPr>
            <a:xfrm rot="5400000">
              <a:off x="4090896" y="4259163"/>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8" name="Rectangle 47"/>
            <p:cNvSpPr/>
            <p:nvPr/>
          </p:nvSpPr>
          <p:spPr>
            <a:xfrm>
              <a:off x="7105044" y="419677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dirty="0"/>
                <a:t>Contructed Solution</a:t>
              </a:r>
              <a:endParaRPr lang="en-US" sz="1400" dirty="0"/>
            </a:p>
          </p:txBody>
        </p:sp>
        <p:sp>
          <p:nvSpPr>
            <p:cNvPr id="49" name="Down Arrow 48"/>
            <p:cNvSpPr/>
            <p:nvPr/>
          </p:nvSpPr>
          <p:spPr>
            <a:xfrm rot="16200000">
              <a:off x="4224281" y="5403816"/>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0" name="TextBox 49"/>
            <p:cNvSpPr txBox="1"/>
            <p:nvPr/>
          </p:nvSpPr>
          <p:spPr>
            <a:xfrm>
              <a:off x="3064794" y="3734728"/>
              <a:ext cx="2686248" cy="307777"/>
            </a:xfrm>
            <a:prstGeom prst="rect">
              <a:avLst/>
            </a:prstGeom>
            <a:noFill/>
          </p:spPr>
          <p:txBody>
            <a:bodyPr wrap="none" rtlCol="0">
              <a:spAutoFit/>
            </a:bodyPr>
            <a:lstStyle/>
            <a:p>
              <a:r>
                <a:rPr lang="en-US" sz="1400" b="1" dirty="0"/>
                <a:t>Repeat until element list is empty</a:t>
              </a:r>
            </a:p>
          </p:txBody>
        </p:sp>
        <p:sp>
          <p:nvSpPr>
            <p:cNvPr id="51" name="Down Arrow 50"/>
            <p:cNvSpPr/>
            <p:nvPr/>
          </p:nvSpPr>
          <p:spPr>
            <a:xfrm rot="16200000">
              <a:off x="6542042" y="4149141"/>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spTree>
    <p:extLst>
      <p:ext uri="{BB962C8B-B14F-4D97-AF65-F5344CB8AC3E}">
        <p14:creationId xmlns:p14="http://schemas.microsoft.com/office/powerpoint/2010/main" val="8783807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CBF8981F-67F8-41C5-BCC3-153D826E42A0}" type="slidenum">
              <a:rPr lang="en-GB" altLang="en-US" sz="1400" smtClean="0"/>
              <a:pPr/>
              <a:t>42</a:t>
            </a:fld>
            <a:endParaRPr lang="en-GB" altLang="en-US" sz="1400"/>
          </a:p>
        </p:txBody>
      </p:sp>
      <p:sp>
        <p:nvSpPr>
          <p:cNvPr id="21507" name="Rectangle 2"/>
          <p:cNvSpPr>
            <a:spLocks noGrp="1" noChangeArrowheads="1"/>
          </p:cNvSpPr>
          <p:nvPr>
            <p:ph type="title"/>
          </p:nvPr>
        </p:nvSpPr>
        <p:spPr>
          <a:xfrm>
            <a:off x="228600" y="0"/>
            <a:ext cx="8229600" cy="1143000"/>
          </a:xfrm>
        </p:spPr>
        <p:txBody>
          <a:bodyPr/>
          <a:lstStyle/>
          <a:p>
            <a:pPr eaLnBrk="1" hangingPunct="1"/>
            <a:r>
              <a:rPr lang="nb-NO" altLang="en-US" dirty="0"/>
              <a:t>The Constructive Phase (2)</a:t>
            </a:r>
          </a:p>
        </p:txBody>
      </p:sp>
      <p:sp>
        <p:nvSpPr>
          <p:cNvPr id="21508" name="Rectangle 3"/>
          <p:cNvSpPr>
            <a:spLocks noGrp="1" noChangeArrowheads="1"/>
          </p:cNvSpPr>
          <p:nvPr>
            <p:ph type="body" idx="1"/>
          </p:nvPr>
        </p:nvSpPr>
        <p:spPr>
          <a:xfrm>
            <a:off x="685800" y="1268413"/>
            <a:ext cx="7772400" cy="4897437"/>
          </a:xfrm>
        </p:spPr>
        <p:txBody>
          <a:bodyPr/>
          <a:lstStyle/>
          <a:p>
            <a:pPr eaLnBrk="1" hangingPunct="1">
              <a:lnSpc>
                <a:spcPct val="90000"/>
              </a:lnSpc>
            </a:pPr>
            <a:r>
              <a:rPr lang="nb-NO" altLang="en-US"/>
              <a:t>Each step is both Greedy and Randomized</a:t>
            </a:r>
          </a:p>
          <a:p>
            <a:pPr eaLnBrk="1" hangingPunct="1">
              <a:lnSpc>
                <a:spcPct val="90000"/>
              </a:lnSpc>
            </a:pPr>
            <a:r>
              <a:rPr lang="nb-NO" altLang="en-US"/>
              <a:t>First, we build a Restricted Candidate List</a:t>
            </a:r>
          </a:p>
          <a:p>
            <a:pPr lvl="1" eaLnBrk="1" hangingPunct="1">
              <a:lnSpc>
                <a:spcPct val="90000"/>
              </a:lnSpc>
            </a:pPr>
            <a:r>
              <a:rPr lang="nb-NO" altLang="en-US"/>
              <a:t>The RCL contains the best elements that we can add to the solution</a:t>
            </a:r>
          </a:p>
          <a:p>
            <a:pPr eaLnBrk="1" hangingPunct="1">
              <a:lnSpc>
                <a:spcPct val="90000"/>
              </a:lnSpc>
            </a:pPr>
            <a:r>
              <a:rPr lang="nb-NO" altLang="en-US"/>
              <a:t>Then we select randomly one of the elements in the Restricted Candidate List</a:t>
            </a:r>
          </a:p>
          <a:p>
            <a:pPr eaLnBrk="1" hangingPunct="1">
              <a:lnSpc>
                <a:spcPct val="90000"/>
              </a:lnSpc>
            </a:pPr>
            <a:r>
              <a:rPr lang="nb-NO" altLang="en-US"/>
              <a:t>We then need to reevaluate the remaining elements (their evaluation should change as a result of the recent change in the partial solution), and repeat</a:t>
            </a:r>
          </a:p>
        </p:txBody>
      </p:sp>
    </p:spTree>
    <p:extLst>
      <p:ext uri="{BB962C8B-B14F-4D97-AF65-F5344CB8AC3E}">
        <p14:creationId xmlns:p14="http://schemas.microsoft.com/office/powerpoint/2010/main" val="41916035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1DD30EEC-755D-44C5-B7BE-1E14EBEBD07F}" type="slidenum">
              <a:rPr lang="en-GB" altLang="en-US" sz="1400" smtClean="0"/>
              <a:pPr/>
              <a:t>43</a:t>
            </a:fld>
            <a:endParaRPr lang="en-GB" altLang="en-US" sz="1400"/>
          </a:p>
        </p:txBody>
      </p:sp>
      <p:sp>
        <p:nvSpPr>
          <p:cNvPr id="22531" name="Rectangle 2"/>
          <p:cNvSpPr>
            <a:spLocks noGrp="1" noChangeArrowheads="1"/>
          </p:cNvSpPr>
          <p:nvPr>
            <p:ph type="title"/>
          </p:nvPr>
        </p:nvSpPr>
        <p:spPr>
          <a:xfrm>
            <a:off x="152400" y="152400"/>
            <a:ext cx="8229600" cy="1143000"/>
          </a:xfrm>
        </p:spPr>
        <p:txBody>
          <a:bodyPr>
            <a:normAutofit fontScale="90000"/>
          </a:bodyPr>
          <a:lstStyle/>
          <a:p>
            <a:pPr eaLnBrk="1" hangingPunct="1"/>
            <a:r>
              <a:rPr lang="nb-NO" altLang="en-US" dirty="0"/>
              <a:t>The Restricted Candidate List (1)</a:t>
            </a:r>
          </a:p>
        </p:txBody>
      </p:sp>
      <p:sp>
        <p:nvSpPr>
          <p:cNvPr id="22532" name="Rectangle 3"/>
          <p:cNvSpPr>
            <a:spLocks noGrp="1" noChangeArrowheads="1"/>
          </p:cNvSpPr>
          <p:nvPr>
            <p:ph type="body" idx="1"/>
          </p:nvPr>
        </p:nvSpPr>
        <p:spPr>
          <a:xfrm>
            <a:off x="685800" y="1196975"/>
            <a:ext cx="7772400" cy="5184775"/>
          </a:xfrm>
        </p:spPr>
        <p:txBody>
          <a:bodyPr/>
          <a:lstStyle/>
          <a:p>
            <a:pPr eaLnBrk="1" hangingPunct="1">
              <a:lnSpc>
                <a:spcPct val="90000"/>
              </a:lnSpc>
            </a:pPr>
            <a:r>
              <a:rPr lang="nb-NO" altLang="en-US"/>
              <a:t>Assume we have evaluated all the possible elements that can be added to the solution</a:t>
            </a:r>
          </a:p>
          <a:p>
            <a:pPr eaLnBrk="1" hangingPunct="1">
              <a:lnSpc>
                <a:spcPct val="90000"/>
              </a:lnSpc>
            </a:pPr>
            <a:r>
              <a:rPr lang="nb-NO" altLang="en-US"/>
              <a:t>There are two ways of generate a restricted list</a:t>
            </a:r>
          </a:p>
          <a:p>
            <a:pPr lvl="1" eaLnBrk="1" hangingPunct="1">
              <a:lnSpc>
                <a:spcPct val="90000"/>
              </a:lnSpc>
            </a:pPr>
            <a:r>
              <a:rPr lang="nb-NO" altLang="en-US"/>
              <a:t>Based on rank</a:t>
            </a:r>
          </a:p>
          <a:p>
            <a:pPr lvl="1" eaLnBrk="1" hangingPunct="1">
              <a:lnSpc>
                <a:spcPct val="90000"/>
              </a:lnSpc>
            </a:pPr>
            <a:r>
              <a:rPr lang="nb-NO" altLang="en-US"/>
              <a:t>Based on value</a:t>
            </a:r>
          </a:p>
          <a:p>
            <a:pPr eaLnBrk="1" hangingPunct="1">
              <a:lnSpc>
                <a:spcPct val="90000"/>
              </a:lnSpc>
            </a:pPr>
            <a:r>
              <a:rPr lang="nb-NO" altLang="en-US"/>
              <a:t>In each case, we introduce a parameter </a:t>
            </a:r>
            <a:r>
              <a:rPr lang="el-GR" altLang="en-US"/>
              <a:t>α</a:t>
            </a:r>
            <a:r>
              <a:rPr lang="nb-NO" altLang="en-US"/>
              <a:t> that controls how large the RCL will be</a:t>
            </a:r>
          </a:p>
          <a:p>
            <a:pPr lvl="1" eaLnBrk="1" hangingPunct="1">
              <a:lnSpc>
                <a:spcPct val="90000"/>
              </a:lnSpc>
            </a:pPr>
            <a:r>
              <a:rPr lang="nb-NO" altLang="en-US"/>
              <a:t>Include the (1- </a:t>
            </a:r>
            <a:r>
              <a:rPr lang="el-GR" altLang="en-US"/>
              <a:t>α</a:t>
            </a:r>
            <a:r>
              <a:rPr lang="nb-NO" altLang="en-US"/>
              <a:t>)% elements with highest rank</a:t>
            </a:r>
          </a:p>
          <a:p>
            <a:pPr lvl="1" eaLnBrk="1" hangingPunct="1">
              <a:lnSpc>
                <a:spcPct val="90000"/>
              </a:lnSpc>
            </a:pPr>
            <a:r>
              <a:rPr lang="nb-NO" altLang="en-US"/>
              <a:t>Include all elements that has a value within </a:t>
            </a:r>
            <a:r>
              <a:rPr lang="el-GR" altLang="en-US"/>
              <a:t>α</a:t>
            </a:r>
            <a:r>
              <a:rPr lang="nb-NO" altLang="en-US"/>
              <a:t>% of the best element</a:t>
            </a:r>
            <a:endParaRPr lang="el-GR" altLang="en-US"/>
          </a:p>
        </p:txBody>
      </p:sp>
    </p:spTree>
    <p:extLst>
      <p:ext uri="{BB962C8B-B14F-4D97-AF65-F5344CB8AC3E}">
        <p14:creationId xmlns:p14="http://schemas.microsoft.com/office/powerpoint/2010/main" val="14755716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DB8546B2-D78A-42EC-9BD3-2AA01BB1C43A}" type="slidenum">
              <a:rPr lang="en-GB" altLang="en-US" sz="1400" smtClean="0"/>
              <a:pPr/>
              <a:t>44</a:t>
            </a:fld>
            <a:endParaRPr lang="en-GB" altLang="en-US" sz="1400"/>
          </a:p>
        </p:txBody>
      </p:sp>
      <p:sp>
        <p:nvSpPr>
          <p:cNvPr id="23555" name="Rectangle 2"/>
          <p:cNvSpPr>
            <a:spLocks noGrp="1" noChangeArrowheads="1"/>
          </p:cNvSpPr>
          <p:nvPr>
            <p:ph type="title"/>
          </p:nvPr>
        </p:nvSpPr>
        <p:spPr/>
        <p:txBody>
          <a:bodyPr>
            <a:normAutofit fontScale="90000"/>
          </a:bodyPr>
          <a:lstStyle/>
          <a:p>
            <a:pPr eaLnBrk="1" hangingPunct="1"/>
            <a:r>
              <a:rPr lang="nb-NO" altLang="en-US"/>
              <a:t>The Restricted Candidate List (2)</a:t>
            </a:r>
          </a:p>
        </p:txBody>
      </p:sp>
      <p:sp>
        <p:nvSpPr>
          <p:cNvPr id="23556" name="Rectangle 3"/>
          <p:cNvSpPr>
            <a:spLocks noGrp="1" noChangeArrowheads="1"/>
          </p:cNvSpPr>
          <p:nvPr>
            <p:ph type="body" idx="1"/>
          </p:nvPr>
        </p:nvSpPr>
        <p:spPr/>
        <p:txBody>
          <a:bodyPr/>
          <a:lstStyle/>
          <a:p>
            <a:pPr eaLnBrk="1" hangingPunct="1">
              <a:lnSpc>
                <a:spcPct val="90000"/>
              </a:lnSpc>
            </a:pPr>
            <a:r>
              <a:rPr lang="nb-NO" altLang="en-US"/>
              <a:t>In general:</a:t>
            </a:r>
          </a:p>
          <a:p>
            <a:pPr eaLnBrk="1" hangingPunct="1">
              <a:lnSpc>
                <a:spcPct val="90000"/>
              </a:lnSpc>
            </a:pPr>
            <a:r>
              <a:rPr lang="nb-NO" altLang="en-US"/>
              <a:t>A small RCL leads to a small variance in the values of the constructed solutions</a:t>
            </a:r>
          </a:p>
          <a:p>
            <a:pPr eaLnBrk="1" hangingPunct="1">
              <a:lnSpc>
                <a:spcPct val="90000"/>
              </a:lnSpc>
            </a:pPr>
            <a:r>
              <a:rPr lang="nb-NO" altLang="en-US"/>
              <a:t>A large RCL leads to worse average solution values, but a larger variance</a:t>
            </a:r>
          </a:p>
          <a:p>
            <a:pPr eaLnBrk="1" hangingPunct="1">
              <a:lnSpc>
                <a:spcPct val="90000"/>
              </a:lnSpc>
            </a:pPr>
            <a:r>
              <a:rPr lang="nb-NO" altLang="en-US"/>
              <a:t>High values (=1) for </a:t>
            </a:r>
            <a:r>
              <a:rPr lang="el-GR" altLang="en-US"/>
              <a:t>α</a:t>
            </a:r>
            <a:r>
              <a:rPr lang="nb-NO" altLang="en-US"/>
              <a:t> result in a purely greedy construction</a:t>
            </a:r>
          </a:p>
          <a:p>
            <a:pPr eaLnBrk="1" hangingPunct="1">
              <a:lnSpc>
                <a:spcPct val="90000"/>
              </a:lnSpc>
            </a:pPr>
            <a:r>
              <a:rPr lang="nb-NO" altLang="en-US"/>
              <a:t>Low values (=0) for </a:t>
            </a:r>
            <a:r>
              <a:rPr lang="el-GR" altLang="en-US"/>
              <a:t>α</a:t>
            </a:r>
            <a:r>
              <a:rPr lang="nb-NO" altLang="en-US"/>
              <a:t> result in a purely random construction</a:t>
            </a:r>
          </a:p>
        </p:txBody>
      </p:sp>
    </p:spTree>
    <p:extLst>
      <p:ext uri="{BB962C8B-B14F-4D97-AF65-F5344CB8AC3E}">
        <p14:creationId xmlns:p14="http://schemas.microsoft.com/office/powerpoint/2010/main" val="37922637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38F68EEE-53AB-47E6-B956-0E0B15BC2808}" type="slidenum">
              <a:rPr lang="en-GB" altLang="en-US" sz="1400" smtClean="0"/>
              <a:pPr/>
              <a:t>45</a:t>
            </a:fld>
            <a:endParaRPr lang="en-GB" altLang="en-US" sz="1400"/>
          </a:p>
        </p:txBody>
      </p:sp>
      <p:sp>
        <p:nvSpPr>
          <p:cNvPr id="25603" name="Rectangle 2"/>
          <p:cNvSpPr>
            <a:spLocks noGrp="1" noChangeArrowheads="1"/>
          </p:cNvSpPr>
          <p:nvPr>
            <p:ph type="title"/>
          </p:nvPr>
        </p:nvSpPr>
        <p:spPr>
          <a:xfrm>
            <a:off x="228600" y="-26350"/>
            <a:ext cx="8229600" cy="1143000"/>
          </a:xfrm>
        </p:spPr>
        <p:txBody>
          <a:bodyPr>
            <a:normAutofit fontScale="90000"/>
          </a:bodyPr>
          <a:lstStyle/>
          <a:p>
            <a:pPr eaLnBrk="1" hangingPunct="1"/>
            <a:r>
              <a:rPr lang="nb-NO" altLang="en-US" dirty="0"/>
              <a:t>The Restricted Candidate List (4)</a:t>
            </a:r>
          </a:p>
        </p:txBody>
      </p:sp>
      <p:sp>
        <p:nvSpPr>
          <p:cNvPr id="25604" name="Rectangle 3"/>
          <p:cNvSpPr>
            <a:spLocks noGrp="1" noChangeArrowheads="1"/>
          </p:cNvSpPr>
          <p:nvPr>
            <p:ph type="body" idx="1"/>
          </p:nvPr>
        </p:nvSpPr>
        <p:spPr>
          <a:xfrm>
            <a:off x="685800" y="1412876"/>
            <a:ext cx="7772400" cy="4968875"/>
          </a:xfrm>
        </p:spPr>
        <p:txBody>
          <a:bodyPr/>
          <a:lstStyle/>
          <a:p>
            <a:pPr eaLnBrk="1" hangingPunct="1"/>
            <a:r>
              <a:rPr lang="nb-NO" altLang="en-US"/>
              <a:t>The role of </a:t>
            </a:r>
            <a:r>
              <a:rPr lang="el-GR" altLang="en-US"/>
              <a:t>α</a:t>
            </a:r>
            <a:r>
              <a:rPr lang="nb-NO" altLang="en-US"/>
              <a:t> is thus critical</a:t>
            </a:r>
          </a:p>
          <a:p>
            <a:pPr eaLnBrk="1" hangingPunct="1"/>
            <a:r>
              <a:rPr lang="nb-NO" altLang="en-US"/>
              <a:t>Usually, a good choice will be to modify the value of </a:t>
            </a:r>
            <a:r>
              <a:rPr lang="el-GR" altLang="en-US"/>
              <a:t>α</a:t>
            </a:r>
            <a:r>
              <a:rPr lang="nb-NO" altLang="en-US"/>
              <a:t> during the search</a:t>
            </a:r>
          </a:p>
          <a:p>
            <a:pPr lvl="1" eaLnBrk="1" hangingPunct="1"/>
            <a:r>
              <a:rPr lang="nb-NO" altLang="en-US"/>
              <a:t>Randomly</a:t>
            </a:r>
          </a:p>
          <a:p>
            <a:pPr lvl="1" eaLnBrk="1" hangingPunct="1"/>
            <a:r>
              <a:rPr lang="nb-NO" altLang="en-US"/>
              <a:t>Based on results</a:t>
            </a:r>
          </a:p>
          <a:p>
            <a:pPr eaLnBrk="1" hangingPunct="1"/>
            <a:r>
              <a:rPr lang="nb-NO" altLang="en-US"/>
              <a:t>The approach where </a:t>
            </a:r>
            <a:r>
              <a:rPr lang="el-GR" altLang="en-US"/>
              <a:t>α</a:t>
            </a:r>
            <a:r>
              <a:rPr lang="nb-NO" altLang="en-US"/>
              <a:t> is adjusted based on previous results is called ”Reactive GRASP”</a:t>
            </a:r>
          </a:p>
          <a:p>
            <a:pPr lvl="1" eaLnBrk="1" hangingPunct="1"/>
            <a:r>
              <a:rPr lang="nb-NO" altLang="en-US"/>
              <a:t>The probability distribution of </a:t>
            </a:r>
            <a:r>
              <a:rPr lang="el-GR" altLang="en-US"/>
              <a:t>α</a:t>
            </a:r>
            <a:r>
              <a:rPr lang="nb-NO" altLang="en-US"/>
              <a:t> changes based on the performance of each value of </a:t>
            </a:r>
            <a:r>
              <a:rPr lang="el-GR" altLang="en-US"/>
              <a:t>α</a:t>
            </a:r>
            <a:r>
              <a:rPr lang="nb-NO" altLang="en-US"/>
              <a:t> </a:t>
            </a:r>
          </a:p>
        </p:txBody>
      </p:sp>
    </p:spTree>
    <p:extLst>
      <p:ext uri="{BB962C8B-B14F-4D97-AF65-F5344CB8AC3E}">
        <p14:creationId xmlns:p14="http://schemas.microsoft.com/office/powerpoint/2010/main" val="8276436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a:xfrm>
            <a:off x="7010400" y="6493950"/>
            <a:ext cx="2133600" cy="365125"/>
          </a:xfrm>
        </p:spPr>
        <p:txBody>
          <a:bodyPr/>
          <a:lstStyle/>
          <a:p>
            <a:fld id="{B6F15528-21DE-4FAA-801E-634DDDAF4B2B}" type="slidenum">
              <a:rPr lang="en-US" smtClean="0"/>
              <a:pPr/>
              <a:t>46</a:t>
            </a:fld>
            <a:endParaRPr lang="en-US" dirty="0"/>
          </a:p>
        </p:txBody>
      </p:sp>
      <p:sp>
        <p:nvSpPr>
          <p:cNvPr id="24" name="TextBox 23"/>
          <p:cNvSpPr txBox="1">
            <a:spLocks noChangeArrowheads="1"/>
          </p:cNvSpPr>
          <p:nvPr/>
        </p:nvSpPr>
        <p:spPr bwMode="auto">
          <a:xfrm>
            <a:off x="2057400" y="228601"/>
            <a:ext cx="70866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r>
              <a:rPr lang="en-US" sz="2600" b="1" dirty="0">
                <a:solidFill>
                  <a:srgbClr val="9F2D20"/>
                </a:solidFill>
                <a:latin typeface="Calibri" charset="0"/>
              </a:rPr>
              <a:t>Local Search Phase</a:t>
            </a:r>
          </a:p>
        </p:txBody>
      </p:sp>
      <p:sp>
        <p:nvSpPr>
          <p:cNvPr id="26" name="TextBox 25"/>
          <p:cNvSpPr txBox="1"/>
          <p:nvPr/>
        </p:nvSpPr>
        <p:spPr>
          <a:xfrm>
            <a:off x="236113" y="6073170"/>
            <a:ext cx="8458200" cy="784830"/>
          </a:xfrm>
          <a:prstGeom prst="rect">
            <a:avLst/>
          </a:prstGeom>
          <a:noFill/>
        </p:spPr>
        <p:txBody>
          <a:bodyPr wrap="square" rtlCol="0">
            <a:spAutoFit/>
          </a:bodyPr>
          <a:lstStyle/>
          <a:p>
            <a:r>
              <a:rPr lang="en-US" sz="900" b="1" dirty="0"/>
              <a:t>References:</a:t>
            </a:r>
          </a:p>
          <a:p>
            <a:r>
              <a:rPr lang="en-US" sz="900" dirty="0"/>
              <a:t>T. A. </a:t>
            </a:r>
            <a:r>
              <a:rPr lang="en-US" sz="900" dirty="0" err="1"/>
              <a:t>Feo</a:t>
            </a:r>
            <a:r>
              <a:rPr lang="en-US" sz="900" dirty="0"/>
              <a:t>, and M. G. C. </a:t>
            </a:r>
            <a:r>
              <a:rPr lang="en-US" sz="900" dirty="0" err="1"/>
              <a:t>Resende</a:t>
            </a:r>
            <a:r>
              <a:rPr lang="en-US" sz="900" dirty="0"/>
              <a:t>. </a:t>
            </a:r>
            <a:r>
              <a:rPr lang="en-US" sz="900" i="1" dirty="0"/>
              <a:t>Greedy Randomized Adaptive Search Procedures</a:t>
            </a:r>
            <a:r>
              <a:rPr lang="en-US" sz="900" dirty="0"/>
              <a:t>. Journal of Global Optimization, no. 6, pp. 109-133, 1995.</a:t>
            </a:r>
          </a:p>
          <a:p>
            <a:r>
              <a:rPr lang="en-US" sz="900" dirty="0"/>
              <a:t>M. G. C. </a:t>
            </a:r>
            <a:r>
              <a:rPr lang="en-US" sz="900" dirty="0" err="1"/>
              <a:t>Resende</a:t>
            </a:r>
            <a:r>
              <a:rPr lang="en-US" sz="900" dirty="0"/>
              <a:t>. </a:t>
            </a:r>
            <a:r>
              <a:rPr lang="en-US" sz="900" i="1" dirty="0"/>
              <a:t>Greedy Randomized Adaptive Search Procedures (GRASP).</a:t>
            </a:r>
            <a:r>
              <a:rPr lang="en-US" sz="900" dirty="0"/>
              <a:t> AT&amp;T Labs Research Technical Report, 98.41.1, Dec. 1998.</a:t>
            </a:r>
          </a:p>
          <a:p>
            <a:r>
              <a:rPr lang="en-US" sz="900" dirty="0"/>
              <a:t>F. </a:t>
            </a:r>
            <a:r>
              <a:rPr lang="en-US" sz="900" dirty="0" err="1"/>
              <a:t>Parreño</a:t>
            </a:r>
            <a:r>
              <a:rPr lang="en-US" sz="900" dirty="0"/>
              <a:t>, R. Alvarez-Valdes, J. F. Oliveira, and J. M. </a:t>
            </a:r>
            <a:r>
              <a:rPr lang="en-US" sz="900" dirty="0" err="1"/>
              <a:t>Tamarit</a:t>
            </a:r>
            <a:r>
              <a:rPr lang="en-US" sz="900" dirty="0"/>
              <a:t>. </a:t>
            </a:r>
            <a:r>
              <a:rPr lang="en-US" sz="900" i="1" dirty="0"/>
              <a:t>A hybrid GRASP/VND algorithm for two- and three-dimensional bin packing</a:t>
            </a:r>
            <a:r>
              <a:rPr lang="en-US" sz="900" dirty="0"/>
              <a:t>. Annals of Operations Research, vol. 179, no. 1, pp. 203-220,  Oct. 2008.</a:t>
            </a:r>
          </a:p>
        </p:txBody>
      </p:sp>
      <p:sp>
        <p:nvSpPr>
          <p:cNvPr id="12" name="TextBox 11"/>
          <p:cNvSpPr txBox="1"/>
          <p:nvPr/>
        </p:nvSpPr>
        <p:spPr>
          <a:xfrm>
            <a:off x="457200" y="1249740"/>
            <a:ext cx="8458200" cy="1569660"/>
          </a:xfrm>
          <a:prstGeom prst="rect">
            <a:avLst/>
          </a:prstGeom>
          <a:noFill/>
        </p:spPr>
        <p:txBody>
          <a:bodyPr wrap="square" rtlCol="0">
            <a:spAutoFit/>
          </a:bodyPr>
          <a:lstStyle/>
          <a:p>
            <a:pPr algn="just">
              <a:buClr>
                <a:srgbClr val="9F2D20"/>
              </a:buClr>
            </a:pPr>
            <a:r>
              <a:rPr lang="en-US" sz="2000" dirty="0"/>
              <a:t>The </a:t>
            </a:r>
            <a:r>
              <a:rPr lang="en-US" sz="2000" b="1" dirty="0"/>
              <a:t>Create</a:t>
            </a:r>
            <a:r>
              <a:rPr lang="en-US" sz="2000" dirty="0"/>
              <a:t> </a:t>
            </a:r>
            <a:r>
              <a:rPr lang="en-US" sz="2000" b="1" dirty="0"/>
              <a:t>Neighborhood</a:t>
            </a:r>
            <a:r>
              <a:rPr lang="en-US" sz="2000" dirty="0"/>
              <a:t> can be implement in several </a:t>
            </a:r>
            <a:r>
              <a:rPr lang="en-US" sz="2000" b="1" dirty="0"/>
              <a:t>different ways</a:t>
            </a:r>
            <a:r>
              <a:rPr lang="en-US" sz="2000" dirty="0"/>
              <a:t>:</a:t>
            </a:r>
            <a:endParaRPr lang="pt-PT" sz="2000" dirty="0"/>
          </a:p>
          <a:p>
            <a:pPr marL="342900" indent="-342900" algn="just">
              <a:buClr>
                <a:srgbClr val="9F2D20"/>
              </a:buClr>
              <a:buFont typeface="Wingdings" pitchFamily="2" charset="2"/>
              <a:buChar char="Ø"/>
            </a:pPr>
            <a:endParaRPr lang="en-US" sz="2000" dirty="0"/>
          </a:p>
          <a:p>
            <a:pPr marL="800100" lvl="1" indent="-342900" algn="just">
              <a:buClr>
                <a:srgbClr val="9F2D20"/>
              </a:buClr>
              <a:buFont typeface="Wingdings" pitchFamily="2" charset="2"/>
              <a:buChar char="Ø"/>
            </a:pPr>
            <a:r>
              <a:rPr lang="en-US" dirty="0"/>
              <a:t>This is </a:t>
            </a:r>
            <a:r>
              <a:rPr lang="en-US" b="1" dirty="0"/>
              <a:t>problem</a:t>
            </a:r>
            <a:r>
              <a:rPr lang="en-US" dirty="0"/>
              <a:t> </a:t>
            </a:r>
            <a:r>
              <a:rPr lang="en-US" b="1" dirty="0"/>
              <a:t>dependent</a:t>
            </a:r>
            <a:r>
              <a:rPr lang="en-US" dirty="0"/>
              <a:t>.</a:t>
            </a:r>
          </a:p>
          <a:p>
            <a:pPr marL="342900" indent="-342900" algn="just">
              <a:buClr>
                <a:srgbClr val="9F2D20"/>
              </a:buClr>
              <a:buFont typeface="Wingdings" pitchFamily="2" charset="2"/>
              <a:buChar char="Ø"/>
            </a:pPr>
            <a:endParaRPr lang="en-US" sz="2000" dirty="0"/>
          </a:p>
          <a:p>
            <a:pPr marL="800100" lvl="1" indent="-342900" algn="just">
              <a:buClr>
                <a:srgbClr val="9F2D20"/>
              </a:buClr>
              <a:buFont typeface="Wingdings" pitchFamily="2" charset="2"/>
              <a:buChar char="Ø"/>
            </a:pPr>
            <a:r>
              <a:rPr lang="en-US" dirty="0"/>
              <a:t>The </a:t>
            </a:r>
            <a:r>
              <a:rPr lang="en-US" b="1" dirty="0"/>
              <a:t>stopping criteria</a:t>
            </a:r>
            <a:r>
              <a:rPr lang="en-US" dirty="0"/>
              <a:t> varies with the implemented method.</a:t>
            </a:r>
          </a:p>
        </p:txBody>
      </p:sp>
      <p:grpSp>
        <p:nvGrpSpPr>
          <p:cNvPr id="27" name="Group 26"/>
          <p:cNvGrpSpPr/>
          <p:nvPr/>
        </p:nvGrpSpPr>
        <p:grpSpPr>
          <a:xfrm>
            <a:off x="458175" y="3319093"/>
            <a:ext cx="8457225" cy="2264151"/>
            <a:chOff x="571500" y="2301364"/>
            <a:chExt cx="8457225" cy="2264151"/>
          </a:xfrm>
        </p:grpSpPr>
        <p:sp>
          <p:nvSpPr>
            <p:cNvPr id="28" name="Rectangle 27"/>
            <p:cNvSpPr/>
            <p:nvPr/>
          </p:nvSpPr>
          <p:spPr>
            <a:xfrm>
              <a:off x="2347668" y="2301364"/>
              <a:ext cx="4662732" cy="22641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9" name="Down Arrow 28"/>
            <p:cNvSpPr/>
            <p:nvPr/>
          </p:nvSpPr>
          <p:spPr>
            <a:xfrm rot="16200000">
              <a:off x="2397891" y="2702991"/>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0" name="Rectangle 29"/>
            <p:cNvSpPr/>
            <p:nvPr/>
          </p:nvSpPr>
          <p:spPr>
            <a:xfrm>
              <a:off x="2944808" y="275062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Create Neighborhood</a:t>
              </a:r>
            </a:p>
          </p:txBody>
        </p:sp>
        <p:sp>
          <p:nvSpPr>
            <p:cNvPr id="31" name="Down Arrow 30"/>
            <p:cNvSpPr/>
            <p:nvPr/>
          </p:nvSpPr>
          <p:spPr>
            <a:xfrm>
              <a:off x="3584544" y="3380803"/>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2" name="Rectangle 31"/>
            <p:cNvSpPr/>
            <p:nvPr/>
          </p:nvSpPr>
          <p:spPr>
            <a:xfrm>
              <a:off x="2944808" y="3886200"/>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Select Best Solution</a:t>
              </a:r>
            </a:p>
          </p:txBody>
        </p:sp>
        <p:sp>
          <p:nvSpPr>
            <p:cNvPr id="33" name="Rectangle 32"/>
            <p:cNvSpPr/>
            <p:nvPr/>
          </p:nvSpPr>
          <p:spPr>
            <a:xfrm>
              <a:off x="571500" y="2750624"/>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400" dirty="0"/>
                <a:t>Contructed Solution</a:t>
              </a:r>
              <a:endParaRPr lang="en-US" sz="1400" dirty="0"/>
            </a:p>
          </p:txBody>
        </p:sp>
        <p:sp>
          <p:nvSpPr>
            <p:cNvPr id="34" name="Down Arrow 33"/>
            <p:cNvSpPr/>
            <p:nvPr/>
          </p:nvSpPr>
          <p:spPr>
            <a:xfrm rot="14219081">
              <a:off x="4699896" y="3872249"/>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5" name="TextBox 34"/>
            <p:cNvSpPr txBox="1"/>
            <p:nvPr/>
          </p:nvSpPr>
          <p:spPr>
            <a:xfrm>
              <a:off x="2944808" y="2315822"/>
              <a:ext cx="3168881" cy="307777"/>
            </a:xfrm>
            <a:prstGeom prst="rect">
              <a:avLst/>
            </a:prstGeom>
            <a:noFill/>
          </p:spPr>
          <p:txBody>
            <a:bodyPr wrap="none" rtlCol="0">
              <a:spAutoFit/>
            </a:bodyPr>
            <a:lstStyle/>
            <a:p>
              <a:r>
                <a:rPr lang="en-US" sz="1400" b="1" dirty="0"/>
                <a:t>Repeat until stopping criteria is satisfied</a:t>
              </a:r>
            </a:p>
          </p:txBody>
        </p:sp>
        <p:sp>
          <p:nvSpPr>
            <p:cNvPr id="36" name="Rectangle 35"/>
            <p:cNvSpPr/>
            <p:nvPr/>
          </p:nvSpPr>
          <p:spPr>
            <a:xfrm>
              <a:off x="5070076" y="3318411"/>
              <a:ext cx="1639513"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Compare with Existing Best</a:t>
              </a:r>
            </a:p>
          </p:txBody>
        </p:sp>
        <p:sp>
          <p:nvSpPr>
            <p:cNvPr id="37" name="Down Arrow 36"/>
            <p:cNvSpPr/>
            <p:nvPr/>
          </p:nvSpPr>
          <p:spPr>
            <a:xfrm rot="7380919" flipH="1">
              <a:off x="4641018" y="2893064"/>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2" name="Down Arrow 51"/>
            <p:cNvSpPr/>
            <p:nvPr/>
          </p:nvSpPr>
          <p:spPr>
            <a:xfrm rot="16200000">
              <a:off x="6908575" y="3270778"/>
              <a:ext cx="360040" cy="580087"/>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3" name="Content Placeholder 4"/>
            <p:cNvSpPr txBox="1">
              <a:spLocks/>
            </p:cNvSpPr>
            <p:nvPr/>
          </p:nvSpPr>
          <p:spPr>
            <a:xfrm>
              <a:off x="7467600" y="3399715"/>
              <a:ext cx="1561125" cy="322212"/>
            </a:xfrm>
            <a:prstGeom prst="rect">
              <a:avLst/>
            </a:prstGeom>
            <a:solidFill>
              <a:srgbClr val="565656"/>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Improved Solution</a:t>
              </a:r>
            </a:p>
          </p:txBody>
        </p:sp>
      </p:grpSp>
    </p:spTree>
    <p:extLst>
      <p:ext uri="{BB962C8B-B14F-4D97-AF65-F5344CB8AC3E}">
        <p14:creationId xmlns:p14="http://schemas.microsoft.com/office/powerpoint/2010/main" val="39993051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14"/>
          <p:cNvSpPr>
            <a:spLocks noGrp="1"/>
          </p:cNvSpPr>
          <p:nvPr>
            <p:ph type="sldNum" sz="quarter" idx="12"/>
          </p:nvPr>
        </p:nvSpPr>
        <p:spPr>
          <a:xfrm>
            <a:off x="7010400" y="6493950"/>
            <a:ext cx="2133600" cy="365125"/>
          </a:xfrm>
        </p:spPr>
        <p:txBody>
          <a:bodyPr/>
          <a:lstStyle/>
          <a:p>
            <a:fld id="{B6F15528-21DE-4FAA-801E-634DDDAF4B2B}" type="slidenum">
              <a:rPr lang="en-US" smtClean="0"/>
              <a:pPr/>
              <a:t>47</a:t>
            </a:fld>
            <a:endParaRPr lang="en-US" dirty="0"/>
          </a:p>
        </p:txBody>
      </p:sp>
      <p:sp>
        <p:nvSpPr>
          <p:cNvPr id="24" name="TextBox 23"/>
          <p:cNvSpPr txBox="1">
            <a:spLocks noChangeArrowheads="1"/>
          </p:cNvSpPr>
          <p:nvPr/>
        </p:nvSpPr>
        <p:spPr bwMode="auto">
          <a:xfrm>
            <a:off x="2057400" y="228601"/>
            <a:ext cx="70866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r>
              <a:rPr lang="en-US" sz="2600" b="1" dirty="0">
                <a:solidFill>
                  <a:srgbClr val="9F2D20"/>
                </a:solidFill>
                <a:latin typeface="Calibri" charset="0"/>
              </a:rPr>
              <a:t>GRASP Overview</a:t>
            </a:r>
          </a:p>
        </p:txBody>
      </p:sp>
      <p:sp>
        <p:nvSpPr>
          <p:cNvPr id="26" name="TextBox 25"/>
          <p:cNvSpPr txBox="1"/>
          <p:nvPr/>
        </p:nvSpPr>
        <p:spPr>
          <a:xfrm>
            <a:off x="236113" y="6211669"/>
            <a:ext cx="8458200" cy="646331"/>
          </a:xfrm>
          <a:prstGeom prst="rect">
            <a:avLst/>
          </a:prstGeom>
          <a:noFill/>
        </p:spPr>
        <p:txBody>
          <a:bodyPr wrap="square" rtlCol="0">
            <a:spAutoFit/>
          </a:bodyPr>
          <a:lstStyle/>
          <a:p>
            <a:r>
              <a:rPr lang="en-US" sz="900" b="1" dirty="0"/>
              <a:t>References:</a:t>
            </a:r>
          </a:p>
          <a:p>
            <a:r>
              <a:rPr lang="en-US" sz="900" dirty="0"/>
              <a:t>T. A. </a:t>
            </a:r>
            <a:r>
              <a:rPr lang="en-US" sz="900" dirty="0" err="1"/>
              <a:t>Feo</a:t>
            </a:r>
            <a:r>
              <a:rPr lang="en-US" sz="900" dirty="0"/>
              <a:t>, and M. G. C. </a:t>
            </a:r>
            <a:r>
              <a:rPr lang="en-US" sz="900" dirty="0" err="1"/>
              <a:t>Resende</a:t>
            </a:r>
            <a:r>
              <a:rPr lang="en-US" sz="900" dirty="0"/>
              <a:t>. </a:t>
            </a:r>
            <a:r>
              <a:rPr lang="en-US" sz="900" i="1" dirty="0"/>
              <a:t>Greedy Randomized Adaptive Search Procedures</a:t>
            </a:r>
            <a:r>
              <a:rPr lang="en-US" sz="900" dirty="0"/>
              <a:t>. Journal of Global Optimization, no. 6, pp. 109-133, 1995.</a:t>
            </a:r>
          </a:p>
          <a:p>
            <a:r>
              <a:rPr lang="en-US" sz="900" dirty="0"/>
              <a:t>M. G. C. </a:t>
            </a:r>
            <a:r>
              <a:rPr lang="en-US" sz="900" dirty="0" err="1"/>
              <a:t>Resende</a:t>
            </a:r>
            <a:r>
              <a:rPr lang="en-US" sz="900" dirty="0"/>
              <a:t>. </a:t>
            </a:r>
            <a:r>
              <a:rPr lang="en-US" sz="900" i="1" dirty="0"/>
              <a:t>Greedy Randomized Adaptive Search Procedures (GRASP).</a:t>
            </a:r>
            <a:r>
              <a:rPr lang="en-US" sz="900" dirty="0"/>
              <a:t> AT&amp;T Labs Research Technical Report, 98.41.1, Dec. 1998.</a:t>
            </a:r>
          </a:p>
          <a:p>
            <a:r>
              <a:rPr lang="en-US" sz="900" dirty="0"/>
              <a:t>M. G. C. </a:t>
            </a:r>
            <a:r>
              <a:rPr lang="en-US" sz="900" dirty="0" err="1"/>
              <a:t>Resende</a:t>
            </a:r>
            <a:r>
              <a:rPr lang="en-US" sz="900" dirty="0"/>
              <a:t>, and </a:t>
            </a:r>
            <a:r>
              <a:rPr lang="en-US" sz="900" dirty="0" err="1"/>
              <a:t>Celso</a:t>
            </a:r>
            <a:r>
              <a:rPr lang="en-US" sz="900" dirty="0"/>
              <a:t> C. </a:t>
            </a:r>
            <a:r>
              <a:rPr lang="en-US" sz="900" dirty="0" err="1"/>
              <a:t>Ribeiro</a:t>
            </a:r>
            <a:r>
              <a:rPr lang="en-US" sz="900" dirty="0"/>
              <a:t>. </a:t>
            </a:r>
            <a:r>
              <a:rPr lang="en-US" sz="900" i="1" dirty="0"/>
              <a:t>Greedy Randomized Search Procedures</a:t>
            </a:r>
            <a:r>
              <a:rPr lang="en-US" sz="900" dirty="0"/>
              <a:t>. AT&amp;T Labs Research Technical Report TD-53RSJY, version 2, Aug. 2002</a:t>
            </a:r>
          </a:p>
        </p:txBody>
      </p:sp>
      <p:sp>
        <p:nvSpPr>
          <p:cNvPr id="12" name="TextBox 11"/>
          <p:cNvSpPr txBox="1"/>
          <p:nvPr/>
        </p:nvSpPr>
        <p:spPr>
          <a:xfrm>
            <a:off x="457200" y="985897"/>
            <a:ext cx="8458200" cy="2062103"/>
          </a:xfrm>
          <a:prstGeom prst="rect">
            <a:avLst/>
          </a:prstGeom>
          <a:noFill/>
        </p:spPr>
        <p:txBody>
          <a:bodyPr wrap="square" rtlCol="0">
            <a:spAutoFit/>
          </a:bodyPr>
          <a:lstStyle/>
          <a:p>
            <a:pPr algn="just"/>
            <a:r>
              <a:rPr lang="en-US" sz="2000" b="1" dirty="0"/>
              <a:t>GRASP</a:t>
            </a:r>
            <a:r>
              <a:rPr lang="en-US" sz="2000" dirty="0"/>
              <a:t> is </a:t>
            </a:r>
            <a:r>
              <a:rPr lang="en-US" sz="2000" b="1" dirty="0"/>
              <a:t>easy</a:t>
            </a:r>
            <a:r>
              <a:rPr lang="en-US" sz="2000" dirty="0"/>
              <a:t> to </a:t>
            </a:r>
            <a:r>
              <a:rPr lang="en-US" sz="2000" b="1" dirty="0"/>
              <a:t>implement</a:t>
            </a:r>
            <a:r>
              <a:rPr lang="en-US" sz="2000" dirty="0"/>
              <a:t>:</a:t>
            </a:r>
          </a:p>
          <a:p>
            <a:pPr algn="just">
              <a:buClr>
                <a:srgbClr val="9F2D20"/>
              </a:buClr>
            </a:pPr>
            <a:endParaRPr lang="en-US" dirty="0"/>
          </a:p>
          <a:p>
            <a:pPr marL="742950" lvl="1" indent="-285750" algn="just">
              <a:buClr>
                <a:srgbClr val="9F2D20"/>
              </a:buClr>
              <a:buFont typeface="Wingdings" pitchFamily="2" charset="2"/>
              <a:buChar char="Ø"/>
            </a:pPr>
            <a:r>
              <a:rPr lang="en-US" b="1" dirty="0"/>
              <a:t>Few parameters</a:t>
            </a:r>
            <a:r>
              <a:rPr lang="en-US" dirty="0"/>
              <a:t> need to be set and tuned.</a:t>
            </a:r>
          </a:p>
          <a:p>
            <a:pPr marL="742950" lvl="1" indent="-285750" algn="just">
              <a:buClr>
                <a:srgbClr val="9F2D20"/>
              </a:buClr>
              <a:buFont typeface="Wingdings" pitchFamily="2" charset="2"/>
              <a:buChar char="Ø"/>
            </a:pPr>
            <a:endParaRPr lang="en-US" b="1" dirty="0"/>
          </a:p>
          <a:p>
            <a:pPr marL="742950" lvl="1" indent="-285750" algn="just">
              <a:buClr>
                <a:srgbClr val="9F2D20"/>
              </a:buClr>
              <a:buFont typeface="Wingdings" pitchFamily="2" charset="2"/>
              <a:buChar char="Ø"/>
            </a:pPr>
            <a:r>
              <a:rPr lang="en-US" dirty="0"/>
              <a:t>Effort can be transferred to the implementation of </a:t>
            </a:r>
            <a:r>
              <a:rPr lang="en-US" b="1" dirty="0"/>
              <a:t>efficient data structures</a:t>
            </a:r>
            <a:r>
              <a:rPr lang="en-US" dirty="0"/>
              <a:t>.</a:t>
            </a:r>
            <a:endParaRPr lang="pt-PT" dirty="0"/>
          </a:p>
          <a:p>
            <a:pPr marL="285750" indent="-285750" algn="just">
              <a:buClr>
                <a:srgbClr val="9F2D20"/>
              </a:buClr>
              <a:buFont typeface="Wingdings" pitchFamily="2" charset="2"/>
              <a:buChar char="Ø"/>
            </a:pPr>
            <a:endParaRPr lang="en-US" dirty="0"/>
          </a:p>
          <a:p>
            <a:pPr algn="just">
              <a:buClr>
                <a:srgbClr val="9F2D20"/>
              </a:buClr>
            </a:pPr>
            <a:r>
              <a:rPr lang="en-US" b="1" dirty="0"/>
              <a:t>GRASP</a:t>
            </a:r>
            <a:r>
              <a:rPr lang="en-US" dirty="0"/>
              <a:t> is also </a:t>
            </a:r>
            <a:r>
              <a:rPr lang="en-US" b="1" dirty="0"/>
              <a:t>easily implemented</a:t>
            </a:r>
            <a:r>
              <a:rPr lang="en-US" dirty="0"/>
              <a:t> in </a:t>
            </a:r>
            <a:r>
              <a:rPr lang="en-US" b="1" dirty="0"/>
              <a:t>parallel</a:t>
            </a:r>
            <a:r>
              <a:rPr lang="en-US" dirty="0"/>
              <a:t>.</a:t>
            </a:r>
          </a:p>
        </p:txBody>
      </p:sp>
      <p:grpSp>
        <p:nvGrpSpPr>
          <p:cNvPr id="10" name="Group 9"/>
          <p:cNvGrpSpPr/>
          <p:nvPr/>
        </p:nvGrpSpPr>
        <p:grpSpPr>
          <a:xfrm>
            <a:off x="480408" y="3276600"/>
            <a:ext cx="8411785" cy="2518792"/>
            <a:chOff x="503615" y="3424808"/>
            <a:chExt cx="8411785" cy="2518792"/>
          </a:xfrm>
        </p:grpSpPr>
        <p:sp>
          <p:nvSpPr>
            <p:cNvPr id="16" name="Content Placeholder 4"/>
            <p:cNvSpPr txBox="1">
              <a:spLocks/>
            </p:cNvSpPr>
            <p:nvPr/>
          </p:nvSpPr>
          <p:spPr>
            <a:xfrm>
              <a:off x="7696201" y="4640687"/>
              <a:ext cx="1219199" cy="360040"/>
            </a:xfrm>
            <a:prstGeom prst="rect">
              <a:avLst/>
            </a:prstGeom>
            <a:solidFill>
              <a:schemeClr val="tx1"/>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Best Solution</a:t>
              </a:r>
            </a:p>
          </p:txBody>
        </p:sp>
        <p:sp>
          <p:nvSpPr>
            <p:cNvPr id="17" name="Rectangle 16"/>
            <p:cNvSpPr/>
            <p:nvPr/>
          </p:nvSpPr>
          <p:spPr>
            <a:xfrm>
              <a:off x="503615" y="3424808"/>
              <a:ext cx="6811585" cy="25187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TextBox 17"/>
            <p:cNvSpPr txBox="1"/>
            <p:nvPr/>
          </p:nvSpPr>
          <p:spPr>
            <a:xfrm>
              <a:off x="3054415" y="3424808"/>
              <a:ext cx="1336841" cy="307777"/>
            </a:xfrm>
            <a:prstGeom prst="rect">
              <a:avLst/>
            </a:prstGeom>
            <a:noFill/>
          </p:spPr>
          <p:txBody>
            <a:bodyPr wrap="none" rtlCol="0">
              <a:spAutoFit/>
            </a:bodyPr>
            <a:lstStyle/>
            <a:p>
              <a:r>
                <a:rPr lang="en-US" sz="1400" b="1" dirty="0"/>
                <a:t>For N iterations</a:t>
              </a:r>
            </a:p>
          </p:txBody>
        </p:sp>
        <p:sp>
          <p:nvSpPr>
            <p:cNvPr id="14" name="Down Arrow 13"/>
            <p:cNvSpPr/>
            <p:nvPr/>
          </p:nvSpPr>
          <p:spPr>
            <a:xfrm rot="16200000">
              <a:off x="2411956" y="3961183"/>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9" name="Content Placeholder 4"/>
            <p:cNvSpPr txBox="1">
              <a:spLocks/>
            </p:cNvSpPr>
            <p:nvPr/>
          </p:nvSpPr>
          <p:spPr>
            <a:xfrm>
              <a:off x="5110248" y="3980097"/>
              <a:ext cx="1582155" cy="322212"/>
            </a:xfrm>
            <a:prstGeom prst="rect">
              <a:avLst/>
            </a:prstGeom>
            <a:solidFill>
              <a:srgbClr val="565656"/>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Improved Solution</a:t>
              </a:r>
            </a:p>
          </p:txBody>
        </p:sp>
        <p:sp>
          <p:nvSpPr>
            <p:cNvPr id="20" name="Down Arrow 19"/>
            <p:cNvSpPr/>
            <p:nvPr/>
          </p:nvSpPr>
          <p:spPr>
            <a:xfrm rot="16200000">
              <a:off x="4625420" y="3961184"/>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1" name="Rectangle 20"/>
            <p:cNvSpPr/>
            <p:nvPr/>
          </p:nvSpPr>
          <p:spPr>
            <a:xfrm>
              <a:off x="2896784" y="3898793"/>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Local Search Phase</a:t>
              </a:r>
            </a:p>
          </p:txBody>
        </p:sp>
        <p:sp>
          <p:nvSpPr>
            <p:cNvPr id="22" name="Rectangle 21"/>
            <p:cNvSpPr/>
            <p:nvPr/>
          </p:nvSpPr>
          <p:spPr>
            <a:xfrm>
              <a:off x="683320" y="3898793"/>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Construction Phase</a:t>
              </a:r>
            </a:p>
          </p:txBody>
        </p:sp>
        <p:sp>
          <p:nvSpPr>
            <p:cNvPr id="25" name="Down Arrow 24"/>
            <p:cNvSpPr/>
            <p:nvPr/>
          </p:nvSpPr>
          <p:spPr>
            <a:xfrm rot="16200000">
              <a:off x="2411957" y="5320190"/>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7" name="Content Placeholder 4"/>
            <p:cNvSpPr txBox="1">
              <a:spLocks/>
            </p:cNvSpPr>
            <p:nvPr/>
          </p:nvSpPr>
          <p:spPr>
            <a:xfrm>
              <a:off x="5110249" y="5339104"/>
              <a:ext cx="1582155" cy="322212"/>
            </a:xfrm>
            <a:prstGeom prst="rect">
              <a:avLst/>
            </a:prstGeom>
            <a:solidFill>
              <a:srgbClr val="565656"/>
            </a:solidFill>
            <a:ln>
              <a:solidFill>
                <a:srgbClr val="9F2D20"/>
              </a:solidFill>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400" b="0" i="0" u="none" strike="noStrike" kern="1200" cap="none" spc="0" normalizeH="0" baseline="0" dirty="0">
                  <a:ln>
                    <a:noFill/>
                  </a:ln>
                  <a:solidFill>
                    <a:schemeClr val="lt1"/>
                  </a:solidFill>
                  <a:effectLst/>
                  <a:uLnTx/>
                  <a:uFillTx/>
                  <a:latin typeface="+mn-lt"/>
                  <a:ea typeface="+mn-ea"/>
                  <a:cs typeface="+mn-cs"/>
                </a:rPr>
                <a:t>Improved Solution</a:t>
              </a:r>
            </a:p>
          </p:txBody>
        </p:sp>
        <p:sp>
          <p:nvSpPr>
            <p:cNvPr id="28" name="Down Arrow 27"/>
            <p:cNvSpPr/>
            <p:nvPr/>
          </p:nvSpPr>
          <p:spPr>
            <a:xfrm rot="16200000">
              <a:off x="4625421" y="5320191"/>
              <a:ext cx="360040" cy="360040"/>
            </a:xfrm>
            <a:prstGeom prst="down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9" name="Rectangle 28"/>
            <p:cNvSpPr/>
            <p:nvPr/>
          </p:nvSpPr>
          <p:spPr>
            <a:xfrm>
              <a:off x="2896785" y="5257800"/>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Local Search Phase</a:t>
              </a:r>
            </a:p>
          </p:txBody>
        </p:sp>
        <p:sp>
          <p:nvSpPr>
            <p:cNvPr id="30" name="Rectangle 29"/>
            <p:cNvSpPr/>
            <p:nvPr/>
          </p:nvSpPr>
          <p:spPr>
            <a:xfrm>
              <a:off x="683321" y="5257800"/>
              <a:ext cx="1603848" cy="484821"/>
            </a:xfrm>
            <a:prstGeom prst="rect">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Construction Phase</a:t>
              </a:r>
            </a:p>
          </p:txBody>
        </p:sp>
        <p:grpSp>
          <p:nvGrpSpPr>
            <p:cNvPr id="7" name="Group 6"/>
            <p:cNvGrpSpPr/>
            <p:nvPr/>
          </p:nvGrpSpPr>
          <p:grpSpPr>
            <a:xfrm>
              <a:off x="3615883" y="4526146"/>
              <a:ext cx="165652" cy="589123"/>
              <a:chOff x="3561751" y="4519795"/>
              <a:chExt cx="165652" cy="589123"/>
            </a:xfrm>
          </p:grpSpPr>
          <p:sp>
            <p:nvSpPr>
              <p:cNvPr id="31" name="Flowchart: Connector 30"/>
              <p:cNvSpPr/>
              <p:nvPr/>
            </p:nvSpPr>
            <p:spPr>
              <a:xfrm>
                <a:off x="3561751" y="4519795"/>
                <a:ext cx="165652" cy="152400"/>
              </a:xfrm>
              <a:prstGeom prst="flowChartConnector">
                <a:avLst/>
              </a:prstGeom>
              <a:solidFill>
                <a:srgbClr val="9F2D20"/>
              </a:solidFill>
              <a:ln>
                <a:solidFill>
                  <a:srgbClr val="8F2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Connector 31"/>
              <p:cNvSpPr/>
              <p:nvPr/>
            </p:nvSpPr>
            <p:spPr>
              <a:xfrm>
                <a:off x="3561751" y="4738156"/>
                <a:ext cx="165652" cy="152400"/>
              </a:xfrm>
              <a:prstGeom prst="flowChartConnector">
                <a:avLst/>
              </a:prstGeom>
              <a:solidFill>
                <a:srgbClr val="9F2D20"/>
              </a:solidFill>
              <a:ln>
                <a:solidFill>
                  <a:srgbClr val="8F2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Connector 32"/>
              <p:cNvSpPr/>
              <p:nvPr/>
            </p:nvSpPr>
            <p:spPr>
              <a:xfrm>
                <a:off x="3561751" y="4956518"/>
                <a:ext cx="165652" cy="152400"/>
              </a:xfrm>
              <a:prstGeom prst="flowChartConnector">
                <a:avLst/>
              </a:prstGeom>
              <a:solidFill>
                <a:srgbClr val="9F2D20"/>
              </a:solidFill>
              <a:ln>
                <a:solidFill>
                  <a:srgbClr val="8F28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ight Arrow Callout 33"/>
            <p:cNvSpPr/>
            <p:nvPr/>
          </p:nvSpPr>
          <p:spPr>
            <a:xfrm>
              <a:off x="6751995" y="3976992"/>
              <a:ext cx="838200" cy="1703239"/>
            </a:xfrm>
            <a:prstGeom prst="rightArrowCallout">
              <a:avLst>
                <a:gd name="adj1" fmla="val 12879"/>
                <a:gd name="adj2" fmla="val 25000"/>
                <a:gd name="adj3" fmla="val 25000"/>
                <a:gd name="adj4" fmla="val 54075"/>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dirty="0"/>
                <a:t>compare</a:t>
              </a:r>
            </a:p>
          </p:txBody>
        </p:sp>
        <p:sp>
          <p:nvSpPr>
            <p:cNvPr id="35" name="Bent Arrow 34"/>
            <p:cNvSpPr/>
            <p:nvPr/>
          </p:nvSpPr>
          <p:spPr>
            <a:xfrm>
              <a:off x="5914607" y="4889638"/>
              <a:ext cx="716204" cy="367852"/>
            </a:xfrm>
            <a:prstGeom prst="bent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Bent Arrow 35"/>
            <p:cNvSpPr/>
            <p:nvPr/>
          </p:nvSpPr>
          <p:spPr>
            <a:xfrm rot="10800000" flipH="1">
              <a:off x="5914605" y="4383614"/>
              <a:ext cx="716204" cy="367852"/>
            </a:xfrm>
            <a:prstGeom prst="bentArrow">
              <a:avLst/>
            </a:prstGeom>
            <a:solidFill>
              <a:srgbClr val="9F2D2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79471926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04932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0ACB02BC-E396-4684-988C-DEEA19F7178F}" type="slidenum">
              <a:rPr lang="en-GB" altLang="en-US" sz="1400" smtClean="0"/>
              <a:pPr/>
              <a:t>49</a:t>
            </a:fld>
            <a:endParaRPr lang="en-GB" altLang="en-US" sz="1400"/>
          </a:p>
        </p:txBody>
      </p:sp>
      <p:sp>
        <p:nvSpPr>
          <p:cNvPr id="27651" name="Rectangle 2"/>
          <p:cNvSpPr>
            <a:spLocks noGrp="1" noChangeArrowheads="1"/>
          </p:cNvSpPr>
          <p:nvPr>
            <p:ph type="title"/>
          </p:nvPr>
        </p:nvSpPr>
        <p:spPr>
          <a:xfrm>
            <a:off x="152400" y="32047"/>
            <a:ext cx="8229600" cy="1143000"/>
          </a:xfrm>
        </p:spPr>
        <p:txBody>
          <a:bodyPr/>
          <a:lstStyle/>
          <a:p>
            <a:pPr eaLnBrk="1" hangingPunct="1"/>
            <a:r>
              <a:rPr lang="nb-NO" altLang="en-US" dirty="0"/>
              <a:t>GRASP vs. Other Methods (1)</a:t>
            </a:r>
          </a:p>
        </p:txBody>
      </p:sp>
      <p:sp>
        <p:nvSpPr>
          <p:cNvPr id="27652" name="Rectangle 3"/>
          <p:cNvSpPr>
            <a:spLocks noGrp="1" noChangeArrowheads="1"/>
          </p:cNvSpPr>
          <p:nvPr>
            <p:ph type="body" idx="1"/>
          </p:nvPr>
        </p:nvSpPr>
        <p:spPr>
          <a:xfrm>
            <a:off x="685800" y="1196975"/>
            <a:ext cx="7772400" cy="4679950"/>
          </a:xfrm>
        </p:spPr>
        <p:txBody>
          <a:bodyPr/>
          <a:lstStyle/>
          <a:p>
            <a:pPr eaLnBrk="1" hangingPunct="1">
              <a:lnSpc>
                <a:spcPct val="90000"/>
              </a:lnSpc>
            </a:pPr>
            <a:r>
              <a:rPr lang="nb-NO" altLang="en-US"/>
              <a:t>GRASP is the first pure constructive method that we have seen</a:t>
            </a:r>
          </a:p>
          <a:p>
            <a:pPr eaLnBrk="1" hangingPunct="1">
              <a:lnSpc>
                <a:spcPct val="90000"/>
              </a:lnSpc>
            </a:pPr>
            <a:r>
              <a:rPr lang="nb-NO" altLang="en-US"/>
              <a:t>However, GRASP can be compared to Local Search based methods in some aspects</a:t>
            </a:r>
          </a:p>
          <a:p>
            <a:pPr eaLnBrk="1" hangingPunct="1">
              <a:lnSpc>
                <a:spcPct val="90000"/>
              </a:lnSpc>
            </a:pPr>
            <a:r>
              <a:rPr lang="nb-NO" altLang="en-US"/>
              <a:t>That is, a GRASP can sometimes be interpreted as a Local Search where the entire solution is destroyed (emptied) whenever a local optimum is reached</a:t>
            </a:r>
          </a:p>
          <a:p>
            <a:pPr lvl="1" eaLnBrk="1" hangingPunct="1">
              <a:lnSpc>
                <a:spcPct val="90000"/>
              </a:lnSpc>
            </a:pPr>
            <a:r>
              <a:rPr lang="nb-NO" altLang="en-US"/>
              <a:t>The construction reaches a local optimum when no more elements can be added</a:t>
            </a:r>
          </a:p>
        </p:txBody>
      </p:sp>
    </p:spTree>
    <p:extLst>
      <p:ext uri="{BB962C8B-B14F-4D97-AF65-F5344CB8AC3E}">
        <p14:creationId xmlns:p14="http://schemas.microsoft.com/office/powerpoint/2010/main" val="70554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normAutofit/>
          </a:bodyPr>
          <a:lstStyle/>
          <a:p>
            <a:pPr eaLnBrk="1" hangingPunct="1"/>
            <a:r>
              <a:rPr lang="nb-NO" altLang="en-US" dirty="0"/>
              <a:t>Variable Neighborhood Search</a:t>
            </a:r>
          </a:p>
        </p:txBody>
      </p:sp>
      <p:sp>
        <p:nvSpPr>
          <p:cNvPr id="10244" name="Rectangle 3"/>
          <p:cNvSpPr>
            <a:spLocks noGrp="1" noChangeArrowheads="1"/>
          </p:cNvSpPr>
          <p:nvPr>
            <p:ph type="body" idx="1"/>
          </p:nvPr>
        </p:nvSpPr>
        <p:spPr/>
        <p:txBody>
          <a:bodyPr/>
          <a:lstStyle/>
          <a:p>
            <a:pPr eaLnBrk="1" hangingPunct="1"/>
            <a:r>
              <a:rPr lang="nb-NO" altLang="en-US" dirty="0"/>
              <a:t>Basic principle: change the neighborhood during the search</a:t>
            </a:r>
          </a:p>
          <a:p>
            <a:pPr eaLnBrk="1" hangingPunct="1"/>
            <a:r>
              <a:rPr lang="nb-NO" altLang="en-US" dirty="0"/>
              <a:t>Variations:</a:t>
            </a:r>
          </a:p>
          <a:p>
            <a:pPr lvl="1" eaLnBrk="1" hangingPunct="1"/>
            <a:r>
              <a:rPr lang="nb-NO" altLang="en-US" dirty="0"/>
              <a:t>Variable Neighborhood Descent</a:t>
            </a:r>
          </a:p>
          <a:p>
            <a:pPr lvl="1" eaLnBrk="1" hangingPunct="1"/>
            <a:r>
              <a:rPr lang="nb-NO" altLang="en-US" dirty="0"/>
              <a:t>Basic Variable Neighborhood Search</a:t>
            </a:r>
          </a:p>
          <a:p>
            <a:pPr lvl="1" eaLnBrk="1" hangingPunct="1"/>
            <a:r>
              <a:rPr lang="nb-NO" altLang="en-US" dirty="0"/>
              <a:t>Reduced Variable Neighborhood Search</a:t>
            </a:r>
          </a:p>
          <a:p>
            <a:pPr lvl="1" eaLnBrk="1" hangingPunct="1"/>
            <a:r>
              <a:rPr lang="nb-NO" altLang="en-US" dirty="0"/>
              <a:t>Variable Neighborhood Decomposition Search</a:t>
            </a:r>
          </a:p>
        </p:txBody>
      </p:sp>
      <p:sp>
        <p:nvSpPr>
          <p:cNvPr id="2" name="Slide Number Placeholder 1"/>
          <p:cNvSpPr>
            <a:spLocks noGrp="1"/>
          </p:cNvSpPr>
          <p:nvPr>
            <p:ph type="sldNum" sz="quarter" idx="12"/>
          </p:nvPr>
        </p:nvSpPr>
        <p:spPr/>
        <p:txBody>
          <a:bodyPr/>
          <a:lstStyle/>
          <a:p>
            <a:fld id="{48F1D464-5130-4A13-8C88-01E30BE98C4B}" type="slidenum">
              <a:rPr lang="en-US" smtClean="0"/>
              <a:t>5</a:t>
            </a:fld>
            <a:endParaRPr lang="en-US"/>
          </a:p>
        </p:txBody>
      </p:sp>
    </p:spTree>
    <p:extLst>
      <p:ext uri="{BB962C8B-B14F-4D97-AF65-F5344CB8AC3E}">
        <p14:creationId xmlns:p14="http://schemas.microsoft.com/office/powerpoint/2010/main" val="430780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ssholder for lysbildenumm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37B20D13-2E66-4020-A857-E34B9AEF80E3}" type="slidenum">
              <a:rPr lang="en-GB" altLang="en-US" sz="1400" smtClean="0"/>
              <a:pPr/>
              <a:t>50</a:t>
            </a:fld>
            <a:endParaRPr lang="en-GB" altLang="en-US" sz="1400"/>
          </a:p>
        </p:txBody>
      </p:sp>
      <p:sp>
        <p:nvSpPr>
          <p:cNvPr id="28675" name="Rectangle 2"/>
          <p:cNvSpPr>
            <a:spLocks noGrp="1" noChangeArrowheads="1"/>
          </p:cNvSpPr>
          <p:nvPr>
            <p:ph type="title"/>
          </p:nvPr>
        </p:nvSpPr>
        <p:spPr/>
        <p:txBody>
          <a:bodyPr/>
          <a:lstStyle/>
          <a:p>
            <a:pPr eaLnBrk="1" hangingPunct="1"/>
            <a:r>
              <a:rPr lang="nb-NO" altLang="en-US"/>
              <a:t>GRASP vs. Other Methods (2)</a:t>
            </a:r>
          </a:p>
        </p:txBody>
      </p:sp>
      <p:sp>
        <p:nvSpPr>
          <p:cNvPr id="28676" name="Rectangle 3"/>
          <p:cNvSpPr>
            <a:spLocks noGrp="1" noChangeArrowheads="1"/>
          </p:cNvSpPr>
          <p:nvPr>
            <p:ph type="body" idx="1"/>
          </p:nvPr>
        </p:nvSpPr>
        <p:spPr/>
        <p:txBody>
          <a:bodyPr/>
          <a:lstStyle/>
          <a:p>
            <a:pPr eaLnBrk="1" hangingPunct="1">
              <a:lnSpc>
                <a:spcPct val="90000"/>
              </a:lnSpc>
            </a:pPr>
            <a:r>
              <a:rPr lang="nb-NO" altLang="en-US"/>
              <a:t>In this sense, we can classify GRASP as</a:t>
            </a:r>
          </a:p>
          <a:p>
            <a:pPr lvl="1" eaLnBrk="1" hangingPunct="1">
              <a:lnSpc>
                <a:spcPct val="90000"/>
              </a:lnSpc>
            </a:pPr>
            <a:r>
              <a:rPr lang="nb-NO" altLang="en-US"/>
              <a:t>Memoryless (not using adaptive memory)</a:t>
            </a:r>
          </a:p>
          <a:p>
            <a:pPr lvl="1" eaLnBrk="1" hangingPunct="1">
              <a:lnSpc>
                <a:spcPct val="90000"/>
              </a:lnSpc>
            </a:pPr>
            <a:r>
              <a:rPr lang="nb-NO" altLang="en-US"/>
              <a:t>Randomized (not systematic)</a:t>
            </a:r>
          </a:p>
          <a:p>
            <a:pPr lvl="1" eaLnBrk="1" hangingPunct="1">
              <a:lnSpc>
                <a:spcPct val="90000"/>
              </a:lnSpc>
            </a:pPr>
            <a:r>
              <a:rPr lang="nb-NO" altLang="en-US"/>
              <a:t>Operating on 1 solution (not a population)</a:t>
            </a:r>
          </a:p>
          <a:p>
            <a:pPr eaLnBrk="1" hangingPunct="1">
              <a:lnSpc>
                <a:spcPct val="90000"/>
              </a:lnSpc>
            </a:pPr>
            <a:r>
              <a:rPr lang="nb-NO" altLang="en-US"/>
              <a:t>Potential improvements of GRASP would involve adding some memory</a:t>
            </a:r>
          </a:p>
          <a:p>
            <a:pPr lvl="1" eaLnBrk="1" hangingPunct="1">
              <a:lnSpc>
                <a:spcPct val="90000"/>
              </a:lnSpc>
            </a:pPr>
            <a:r>
              <a:rPr lang="nb-NO" altLang="en-US"/>
              <a:t>Many improvements have been suggested, but not too many have been implemented/tested</a:t>
            </a:r>
          </a:p>
          <a:p>
            <a:pPr lvl="1" eaLnBrk="1" hangingPunct="1">
              <a:lnSpc>
                <a:spcPct val="90000"/>
              </a:lnSpc>
            </a:pPr>
            <a:r>
              <a:rPr lang="nb-NO" altLang="en-US"/>
              <a:t>There is still room for doing research in this area</a:t>
            </a:r>
          </a:p>
        </p:txBody>
      </p:sp>
    </p:spTree>
    <p:extLst>
      <p:ext uri="{BB962C8B-B14F-4D97-AF65-F5344CB8AC3E}">
        <p14:creationId xmlns:p14="http://schemas.microsoft.com/office/powerpoint/2010/main" val="8284597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D3266E0-2A3B-423E-AEAA-388A7D6DD701}" type="slidenum">
              <a:rPr lang="en-AU" altLang="en-US"/>
              <a:pPr eaLnBrk="1" hangingPunct="1"/>
              <a:t>51</a:t>
            </a:fld>
            <a:endParaRPr lang="en-AU" altLang="en-US"/>
          </a:p>
        </p:txBody>
      </p:sp>
      <p:sp>
        <p:nvSpPr>
          <p:cNvPr id="38915" name="Rectangle 2"/>
          <p:cNvSpPr>
            <a:spLocks noGrp="1" noChangeArrowheads="1"/>
          </p:cNvSpPr>
          <p:nvPr>
            <p:ph type="title"/>
          </p:nvPr>
        </p:nvSpPr>
        <p:spPr/>
        <p:txBody>
          <a:bodyPr/>
          <a:lstStyle/>
          <a:p>
            <a:pPr eaLnBrk="1" hangingPunct="1"/>
            <a:r>
              <a:rPr lang="en-AU" altLang="en-US" dirty="0"/>
              <a:t>Large Neighbourhood Search</a:t>
            </a:r>
          </a:p>
        </p:txBody>
      </p:sp>
      <p:sp>
        <p:nvSpPr>
          <p:cNvPr id="38916" name="Rectangle 3"/>
          <p:cNvSpPr>
            <a:spLocks noGrp="1" noChangeArrowheads="1"/>
          </p:cNvSpPr>
          <p:nvPr>
            <p:ph type="body" idx="1"/>
          </p:nvPr>
        </p:nvSpPr>
        <p:spPr/>
        <p:txBody>
          <a:bodyPr/>
          <a:lstStyle/>
          <a:p>
            <a:pPr marL="609600" indent="-609600" eaLnBrk="1" hangingPunct="1"/>
            <a:r>
              <a:rPr lang="en-AU" altLang="en-US" dirty="0"/>
              <a:t>Partial restart heuristic</a:t>
            </a:r>
          </a:p>
          <a:p>
            <a:pPr marL="609600" indent="-609600" eaLnBrk="1" hangingPunct="1"/>
            <a:endParaRPr lang="en-AU" altLang="en-US" dirty="0"/>
          </a:p>
          <a:p>
            <a:pPr marL="609600" indent="-609600" eaLnBrk="1" hangingPunct="1">
              <a:buFontTx/>
              <a:buAutoNum type="arabicPeriod"/>
            </a:pPr>
            <a:r>
              <a:rPr lang="en-AU" altLang="en-US" dirty="0"/>
              <a:t>Create initial solution</a:t>
            </a:r>
          </a:p>
          <a:p>
            <a:pPr marL="609600" indent="-609600" eaLnBrk="1" hangingPunct="1">
              <a:buFontTx/>
              <a:buAutoNum type="arabicPeriod"/>
            </a:pPr>
            <a:r>
              <a:rPr lang="en-AU" altLang="en-US" dirty="0"/>
              <a:t>Remove a part of the solution</a:t>
            </a:r>
          </a:p>
          <a:p>
            <a:pPr marL="609600" indent="-609600" eaLnBrk="1" hangingPunct="1">
              <a:buFontTx/>
              <a:buAutoNum type="arabicPeriod"/>
            </a:pPr>
            <a:r>
              <a:rPr lang="en-AU" altLang="en-US" dirty="0"/>
              <a:t>Complete the solution as per step 1</a:t>
            </a:r>
          </a:p>
          <a:p>
            <a:pPr marL="609600" indent="-609600" eaLnBrk="1" hangingPunct="1">
              <a:buFontTx/>
              <a:buAutoNum type="arabicPeriod"/>
            </a:pPr>
            <a:r>
              <a:rPr lang="en-AU" altLang="en-US" dirty="0"/>
              <a:t>Repeat, saving best</a:t>
            </a:r>
          </a:p>
        </p:txBody>
      </p:sp>
    </p:spTree>
    <p:extLst>
      <p:ext uri="{BB962C8B-B14F-4D97-AF65-F5344CB8AC3E}">
        <p14:creationId xmlns:p14="http://schemas.microsoft.com/office/powerpoint/2010/main" val="1305760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27F11EF-D13E-42CA-8E8A-C0CC89CF5D00}" type="slidenum">
              <a:rPr lang="en-AU" altLang="en-US"/>
              <a:pPr eaLnBrk="1" hangingPunct="1"/>
              <a:t>52</a:t>
            </a:fld>
            <a:endParaRPr lang="en-AU" altLang="en-US"/>
          </a:p>
        </p:txBody>
      </p:sp>
      <p:sp>
        <p:nvSpPr>
          <p:cNvPr id="39939" name="Rectangle 2"/>
          <p:cNvSpPr>
            <a:spLocks noGrp="1" noChangeArrowheads="1"/>
          </p:cNvSpPr>
          <p:nvPr>
            <p:ph type="title"/>
          </p:nvPr>
        </p:nvSpPr>
        <p:spPr/>
        <p:txBody>
          <a:bodyPr/>
          <a:lstStyle/>
          <a:p>
            <a:pPr eaLnBrk="1" hangingPunct="1"/>
            <a:r>
              <a:rPr lang="en-AU" altLang="en-US"/>
              <a:t>LNS – Construct</a:t>
            </a:r>
          </a:p>
        </p:txBody>
      </p:sp>
      <p:sp>
        <p:nvSpPr>
          <p:cNvPr id="39940" name="Oval 4"/>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1" name="Oval 5"/>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2" name="Oval 6"/>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3" name="Oval 7"/>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4" name="Oval 8"/>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5" name="Oval 9"/>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6" name="Oval 10"/>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7" name="Oval 11"/>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8" name="Oval 12"/>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9949" name="Oval 13"/>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Tree>
    <p:extLst>
      <p:ext uri="{BB962C8B-B14F-4D97-AF65-F5344CB8AC3E}">
        <p14:creationId xmlns:p14="http://schemas.microsoft.com/office/powerpoint/2010/main" val="41177294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997A420-B131-4513-94FA-1ED85997038A}" type="slidenum">
              <a:rPr lang="en-AU" altLang="en-US"/>
              <a:pPr eaLnBrk="1" hangingPunct="1"/>
              <a:t>53</a:t>
            </a:fld>
            <a:endParaRPr lang="en-AU" altLang="en-US"/>
          </a:p>
        </p:txBody>
      </p:sp>
      <p:sp>
        <p:nvSpPr>
          <p:cNvPr id="40963" name="Rectangle 2"/>
          <p:cNvSpPr>
            <a:spLocks noGrp="1" noChangeArrowheads="1"/>
          </p:cNvSpPr>
          <p:nvPr>
            <p:ph type="title"/>
          </p:nvPr>
        </p:nvSpPr>
        <p:spPr/>
        <p:txBody>
          <a:bodyPr/>
          <a:lstStyle/>
          <a:p>
            <a:pPr eaLnBrk="1" hangingPunct="1"/>
            <a:r>
              <a:rPr lang="en-AU" altLang="en-US"/>
              <a:t>LNS – Construct</a:t>
            </a:r>
          </a:p>
        </p:txBody>
      </p:sp>
      <p:sp>
        <p:nvSpPr>
          <p:cNvPr id="40964"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65"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66"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67"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68"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69"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70"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71"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72"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0973"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0974" name="AutoShape 13"/>
          <p:cNvCxnSpPr>
            <a:cxnSpLocks noChangeShapeType="1"/>
            <a:stCxn id="40968" idx="2"/>
            <a:endCxn id="40968" idx="5"/>
          </p:cNvCxnSpPr>
          <p:nvPr/>
        </p:nvCxnSpPr>
        <p:spPr bwMode="auto">
          <a:xfrm rot="10800000" flipH="1" flipV="1">
            <a:off x="5003800" y="3681413"/>
            <a:ext cx="184150" cy="76200"/>
          </a:xfrm>
          <a:prstGeom prst="curvedConnector4">
            <a:avLst>
              <a:gd name="adj1" fmla="val -124139"/>
              <a:gd name="adj2" fmla="val 441667"/>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464065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793FA04-C83B-402E-AE45-98D098E753AB}" type="slidenum">
              <a:rPr lang="en-AU" altLang="en-US"/>
              <a:pPr eaLnBrk="1" hangingPunct="1"/>
              <a:t>54</a:t>
            </a:fld>
            <a:endParaRPr lang="en-AU" altLang="en-US"/>
          </a:p>
        </p:txBody>
      </p:sp>
      <p:sp>
        <p:nvSpPr>
          <p:cNvPr id="41987" name="Rectangle 2"/>
          <p:cNvSpPr>
            <a:spLocks noGrp="1" noChangeArrowheads="1"/>
          </p:cNvSpPr>
          <p:nvPr>
            <p:ph type="title"/>
          </p:nvPr>
        </p:nvSpPr>
        <p:spPr/>
        <p:txBody>
          <a:bodyPr/>
          <a:lstStyle/>
          <a:p>
            <a:pPr eaLnBrk="1" hangingPunct="1"/>
            <a:r>
              <a:rPr lang="en-AU" altLang="en-US"/>
              <a:t>LNS – Construct</a:t>
            </a:r>
          </a:p>
        </p:txBody>
      </p:sp>
      <p:sp>
        <p:nvSpPr>
          <p:cNvPr id="41988"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89"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0"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1"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2"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3"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4"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5"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6"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1997"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1998" name="AutoShape 13"/>
          <p:cNvCxnSpPr>
            <a:cxnSpLocks noChangeShapeType="1"/>
            <a:stCxn id="41992" idx="2"/>
            <a:endCxn id="41991" idx="0"/>
          </p:cNvCxnSpPr>
          <p:nvPr/>
        </p:nvCxnSpPr>
        <p:spPr bwMode="auto">
          <a:xfrm rot="10800000" flipV="1">
            <a:off x="3959225" y="3681413"/>
            <a:ext cx="1044575" cy="684212"/>
          </a:xfrm>
          <a:prstGeom prst="curvedConnector2">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999" name="AutoShape 14"/>
          <p:cNvCxnSpPr>
            <a:cxnSpLocks noChangeShapeType="1"/>
            <a:stCxn id="41991" idx="5"/>
            <a:endCxn id="41992" idx="4"/>
          </p:cNvCxnSpPr>
          <p:nvPr/>
        </p:nvCxnSpPr>
        <p:spPr bwMode="auto">
          <a:xfrm rot="5400000" flipH="1" flipV="1">
            <a:off x="4193382" y="3631406"/>
            <a:ext cx="760412" cy="1076325"/>
          </a:xfrm>
          <a:prstGeom prst="curvedConnector3">
            <a:avLst>
              <a:gd name="adj1" fmla="val 8556"/>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932053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C617800-ADF7-4D91-82BE-9C1D2F1B377C}" type="slidenum">
              <a:rPr lang="en-AU" altLang="en-US"/>
              <a:pPr eaLnBrk="1" hangingPunct="1"/>
              <a:t>55</a:t>
            </a:fld>
            <a:endParaRPr lang="en-AU" altLang="en-US"/>
          </a:p>
        </p:txBody>
      </p:sp>
      <p:sp>
        <p:nvSpPr>
          <p:cNvPr id="43011" name="Rectangle 2"/>
          <p:cNvSpPr>
            <a:spLocks noGrp="1" noChangeArrowheads="1"/>
          </p:cNvSpPr>
          <p:nvPr>
            <p:ph type="title"/>
          </p:nvPr>
        </p:nvSpPr>
        <p:spPr/>
        <p:txBody>
          <a:bodyPr/>
          <a:lstStyle/>
          <a:p>
            <a:pPr eaLnBrk="1" hangingPunct="1"/>
            <a:r>
              <a:rPr lang="en-AU" altLang="en-US"/>
              <a:t>LNS – Construct</a:t>
            </a:r>
          </a:p>
        </p:txBody>
      </p:sp>
      <p:sp>
        <p:nvSpPr>
          <p:cNvPr id="43012"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3"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4"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5"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6"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7"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8"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19"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20"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3021"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3022" name="AutoShape 15"/>
          <p:cNvCxnSpPr>
            <a:cxnSpLocks noChangeShapeType="1"/>
            <a:stCxn id="43016" idx="2"/>
            <a:endCxn id="43018" idx="5"/>
          </p:cNvCxnSpPr>
          <p:nvPr/>
        </p:nvCxnSpPr>
        <p:spPr bwMode="auto">
          <a:xfrm flipH="1" flipV="1">
            <a:off x="2955925" y="3252788"/>
            <a:ext cx="2047875" cy="4286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023" name="AutoShape 16"/>
          <p:cNvCxnSpPr>
            <a:cxnSpLocks noChangeShapeType="1"/>
            <a:stCxn id="43018" idx="5"/>
            <a:endCxn id="43015" idx="2"/>
          </p:cNvCxnSpPr>
          <p:nvPr/>
        </p:nvCxnSpPr>
        <p:spPr bwMode="auto">
          <a:xfrm>
            <a:off x="2955925" y="3252788"/>
            <a:ext cx="895350" cy="12207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024" name="AutoShape 17"/>
          <p:cNvCxnSpPr>
            <a:cxnSpLocks noChangeShapeType="1"/>
            <a:stCxn id="43015" idx="7"/>
            <a:endCxn id="43016"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857519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F8EA3C6-F979-4F93-82B6-2C0B81EDBE71}" type="slidenum">
              <a:rPr lang="en-AU" altLang="en-US"/>
              <a:pPr eaLnBrk="1" hangingPunct="1"/>
              <a:t>56</a:t>
            </a:fld>
            <a:endParaRPr lang="en-AU" altLang="en-US"/>
          </a:p>
        </p:txBody>
      </p:sp>
      <p:sp>
        <p:nvSpPr>
          <p:cNvPr id="44035" name="Rectangle 2"/>
          <p:cNvSpPr>
            <a:spLocks noGrp="1" noChangeArrowheads="1"/>
          </p:cNvSpPr>
          <p:nvPr>
            <p:ph type="title"/>
          </p:nvPr>
        </p:nvSpPr>
        <p:spPr/>
        <p:txBody>
          <a:bodyPr/>
          <a:lstStyle/>
          <a:p>
            <a:pPr eaLnBrk="1" hangingPunct="1"/>
            <a:r>
              <a:rPr lang="en-AU" altLang="en-US"/>
              <a:t>LNS – Construct</a:t>
            </a:r>
          </a:p>
        </p:txBody>
      </p:sp>
      <p:sp>
        <p:nvSpPr>
          <p:cNvPr id="44036"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37"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38"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39"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0"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1"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2"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3"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4"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4045"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4046" name="AutoShape 13"/>
          <p:cNvCxnSpPr>
            <a:cxnSpLocks noChangeShapeType="1"/>
            <a:stCxn id="44040" idx="2"/>
            <a:endCxn id="44038" idx="6"/>
          </p:cNvCxnSpPr>
          <p:nvPr/>
        </p:nvCxnSpPr>
        <p:spPr bwMode="auto">
          <a:xfrm flipH="1" flipV="1">
            <a:off x="4500563" y="2024063"/>
            <a:ext cx="503237" cy="16573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47" name="AutoShape 14"/>
          <p:cNvCxnSpPr>
            <a:cxnSpLocks noChangeShapeType="1"/>
            <a:stCxn id="44042" idx="5"/>
            <a:endCxn id="44039" idx="2"/>
          </p:cNvCxnSpPr>
          <p:nvPr/>
        </p:nvCxnSpPr>
        <p:spPr bwMode="auto">
          <a:xfrm>
            <a:off x="2955925" y="3252788"/>
            <a:ext cx="895350" cy="12207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48" name="AutoShape 15"/>
          <p:cNvCxnSpPr>
            <a:cxnSpLocks noChangeShapeType="1"/>
            <a:stCxn id="44039" idx="7"/>
            <a:endCxn id="44040"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49" name="AutoShape 16"/>
          <p:cNvCxnSpPr>
            <a:cxnSpLocks noChangeShapeType="1"/>
            <a:stCxn id="44038" idx="2"/>
            <a:endCxn id="44042"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968488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2BC3EAC-3D54-4DFA-8C55-4BB5FA0EF5A1}" type="slidenum">
              <a:rPr lang="en-AU" altLang="en-US"/>
              <a:pPr eaLnBrk="1" hangingPunct="1"/>
              <a:t>57</a:t>
            </a:fld>
            <a:endParaRPr lang="en-AU" altLang="en-US"/>
          </a:p>
        </p:txBody>
      </p:sp>
      <p:sp>
        <p:nvSpPr>
          <p:cNvPr id="45059" name="Rectangle 2"/>
          <p:cNvSpPr>
            <a:spLocks noGrp="1" noChangeArrowheads="1"/>
          </p:cNvSpPr>
          <p:nvPr>
            <p:ph type="title"/>
          </p:nvPr>
        </p:nvSpPr>
        <p:spPr/>
        <p:txBody>
          <a:bodyPr/>
          <a:lstStyle/>
          <a:p>
            <a:pPr eaLnBrk="1" hangingPunct="1"/>
            <a:r>
              <a:rPr lang="en-AU" altLang="en-US"/>
              <a:t>LNS – Construct</a:t>
            </a:r>
          </a:p>
        </p:txBody>
      </p:sp>
      <p:sp>
        <p:nvSpPr>
          <p:cNvPr id="45060"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1"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2"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3"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4"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5"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6"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7"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8"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5069"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5070" name="AutoShape 13"/>
          <p:cNvCxnSpPr>
            <a:cxnSpLocks noChangeShapeType="1"/>
            <a:stCxn id="45064" idx="2"/>
            <a:endCxn id="45062" idx="6"/>
          </p:cNvCxnSpPr>
          <p:nvPr/>
        </p:nvCxnSpPr>
        <p:spPr bwMode="auto">
          <a:xfrm flipH="1" flipV="1">
            <a:off x="4500563" y="2024063"/>
            <a:ext cx="503237" cy="16573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71" name="AutoShape 14"/>
          <p:cNvCxnSpPr>
            <a:cxnSpLocks noChangeShapeType="1"/>
            <a:stCxn id="45066" idx="3"/>
            <a:endCxn id="45061" idx="7"/>
          </p:cNvCxnSpPr>
          <p:nvPr/>
        </p:nvCxnSpPr>
        <p:spPr bwMode="auto">
          <a:xfrm flipH="1">
            <a:off x="1803400" y="3252788"/>
            <a:ext cx="1000125" cy="568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72" name="AutoShape 15"/>
          <p:cNvCxnSpPr>
            <a:cxnSpLocks noChangeShapeType="1"/>
            <a:stCxn id="45063" idx="7"/>
            <a:endCxn id="45064"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73" name="AutoShape 16"/>
          <p:cNvCxnSpPr>
            <a:cxnSpLocks noChangeShapeType="1"/>
            <a:stCxn id="45062" idx="2"/>
            <a:endCxn id="45066"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74" name="AutoShape 17"/>
          <p:cNvCxnSpPr>
            <a:cxnSpLocks noChangeShapeType="1"/>
            <a:stCxn id="45061" idx="6"/>
            <a:endCxn id="45063" idx="2"/>
          </p:cNvCxnSpPr>
          <p:nvPr/>
        </p:nvCxnSpPr>
        <p:spPr bwMode="auto">
          <a:xfrm>
            <a:off x="1835150" y="3897313"/>
            <a:ext cx="2016125" cy="5762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174430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B96C0CE-2036-4411-9528-F6510AA20366}" type="slidenum">
              <a:rPr lang="en-AU" altLang="en-US"/>
              <a:pPr eaLnBrk="1" hangingPunct="1"/>
              <a:t>58</a:t>
            </a:fld>
            <a:endParaRPr lang="en-AU" altLang="en-US"/>
          </a:p>
        </p:txBody>
      </p:sp>
      <p:sp>
        <p:nvSpPr>
          <p:cNvPr id="46083" name="Rectangle 2"/>
          <p:cNvSpPr>
            <a:spLocks noGrp="1" noChangeArrowheads="1"/>
          </p:cNvSpPr>
          <p:nvPr>
            <p:ph type="title"/>
          </p:nvPr>
        </p:nvSpPr>
        <p:spPr/>
        <p:txBody>
          <a:bodyPr/>
          <a:lstStyle/>
          <a:p>
            <a:pPr eaLnBrk="1" hangingPunct="1"/>
            <a:r>
              <a:rPr lang="en-AU" altLang="en-US"/>
              <a:t>LNS – Construct</a:t>
            </a:r>
          </a:p>
        </p:txBody>
      </p:sp>
      <p:sp>
        <p:nvSpPr>
          <p:cNvPr id="46084"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85"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86"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87"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88"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89"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90"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91"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92"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6093"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6094" name="AutoShape 13"/>
          <p:cNvCxnSpPr>
            <a:cxnSpLocks noChangeShapeType="1"/>
            <a:stCxn id="46088" idx="2"/>
            <a:endCxn id="46086" idx="6"/>
          </p:cNvCxnSpPr>
          <p:nvPr/>
        </p:nvCxnSpPr>
        <p:spPr bwMode="auto">
          <a:xfrm flipH="1" flipV="1">
            <a:off x="4500563" y="2024063"/>
            <a:ext cx="503237" cy="16573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095" name="AutoShape 14"/>
          <p:cNvCxnSpPr>
            <a:cxnSpLocks noChangeShapeType="1"/>
            <a:stCxn id="46090" idx="0"/>
            <a:endCxn id="46093"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096" name="AutoShape 15"/>
          <p:cNvCxnSpPr>
            <a:cxnSpLocks noChangeShapeType="1"/>
            <a:stCxn id="46087" idx="7"/>
            <a:endCxn id="46088"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097" name="AutoShape 16"/>
          <p:cNvCxnSpPr>
            <a:cxnSpLocks noChangeShapeType="1"/>
            <a:stCxn id="46086" idx="2"/>
            <a:endCxn id="46090"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098" name="AutoShape 17"/>
          <p:cNvCxnSpPr>
            <a:cxnSpLocks noChangeShapeType="1"/>
            <a:stCxn id="46085" idx="6"/>
            <a:endCxn id="46087" idx="2"/>
          </p:cNvCxnSpPr>
          <p:nvPr/>
        </p:nvCxnSpPr>
        <p:spPr bwMode="auto">
          <a:xfrm>
            <a:off x="1835150" y="3897313"/>
            <a:ext cx="2016125" cy="5762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099" name="AutoShape 19"/>
          <p:cNvCxnSpPr>
            <a:cxnSpLocks noChangeShapeType="1"/>
            <a:stCxn id="46093" idx="4"/>
            <a:endCxn id="46085"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455109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36C7AFC-8EBB-4DD1-98F0-23425D1A2983}" type="slidenum">
              <a:rPr lang="en-AU" altLang="en-US"/>
              <a:pPr eaLnBrk="1" hangingPunct="1"/>
              <a:t>59</a:t>
            </a:fld>
            <a:endParaRPr lang="en-AU" altLang="en-US"/>
          </a:p>
        </p:txBody>
      </p:sp>
      <p:sp>
        <p:nvSpPr>
          <p:cNvPr id="47107" name="Rectangle 2"/>
          <p:cNvSpPr>
            <a:spLocks noGrp="1" noChangeArrowheads="1"/>
          </p:cNvSpPr>
          <p:nvPr>
            <p:ph type="title"/>
          </p:nvPr>
        </p:nvSpPr>
        <p:spPr/>
        <p:txBody>
          <a:bodyPr/>
          <a:lstStyle/>
          <a:p>
            <a:pPr eaLnBrk="1" hangingPunct="1"/>
            <a:r>
              <a:rPr lang="en-AU" altLang="en-US"/>
              <a:t>LNS – Construct</a:t>
            </a:r>
          </a:p>
        </p:txBody>
      </p:sp>
      <p:sp>
        <p:nvSpPr>
          <p:cNvPr id="47108"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09"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0"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1"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2"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3"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4"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5"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6"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7117"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7118" name="AutoShape 13"/>
          <p:cNvCxnSpPr>
            <a:cxnSpLocks noChangeShapeType="1"/>
            <a:stCxn id="47112" idx="7"/>
            <a:endCxn id="47116" idx="3"/>
          </p:cNvCxnSpPr>
          <p:nvPr/>
        </p:nvCxnSpPr>
        <p:spPr bwMode="auto">
          <a:xfrm flipV="1">
            <a:off x="5187950" y="2317750"/>
            <a:ext cx="1071563" cy="12874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19" name="AutoShape 14"/>
          <p:cNvCxnSpPr>
            <a:cxnSpLocks noChangeShapeType="1"/>
            <a:stCxn id="47114" idx="0"/>
            <a:endCxn id="47117"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0" name="AutoShape 15"/>
          <p:cNvCxnSpPr>
            <a:cxnSpLocks noChangeShapeType="1"/>
            <a:stCxn id="47111" idx="7"/>
            <a:endCxn id="47112"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1" name="AutoShape 16"/>
          <p:cNvCxnSpPr>
            <a:cxnSpLocks noChangeShapeType="1"/>
            <a:stCxn id="47110" idx="2"/>
            <a:endCxn id="47114"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2" name="AutoShape 17"/>
          <p:cNvCxnSpPr>
            <a:cxnSpLocks noChangeShapeType="1"/>
            <a:stCxn id="47109" idx="6"/>
            <a:endCxn id="47111" idx="2"/>
          </p:cNvCxnSpPr>
          <p:nvPr/>
        </p:nvCxnSpPr>
        <p:spPr bwMode="auto">
          <a:xfrm>
            <a:off x="1835150" y="3897313"/>
            <a:ext cx="2016125" cy="5762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3" name="AutoShape 18"/>
          <p:cNvCxnSpPr>
            <a:cxnSpLocks noChangeShapeType="1"/>
            <a:stCxn id="47117" idx="4"/>
            <a:endCxn id="47109"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124" name="AutoShape 20"/>
          <p:cNvCxnSpPr>
            <a:cxnSpLocks noChangeShapeType="1"/>
            <a:stCxn id="47116" idx="2"/>
            <a:endCxn id="47110"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26017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ormAutofit/>
          </a:bodyPr>
          <a:lstStyle/>
          <a:p>
            <a:pPr eaLnBrk="1" hangingPunct="1"/>
            <a:r>
              <a:rPr lang="nb-NO" altLang="en-US" dirty="0"/>
              <a:t>Variable Neighborhood Search</a:t>
            </a:r>
          </a:p>
        </p:txBody>
      </p:sp>
      <p:sp>
        <p:nvSpPr>
          <p:cNvPr id="11268" name="Rectangle 3"/>
          <p:cNvSpPr>
            <a:spLocks noGrp="1" noChangeArrowheads="1"/>
          </p:cNvSpPr>
          <p:nvPr>
            <p:ph type="body" idx="1"/>
          </p:nvPr>
        </p:nvSpPr>
        <p:spPr>
          <a:xfrm>
            <a:off x="152400" y="1935480"/>
            <a:ext cx="8915400" cy="4770120"/>
          </a:xfrm>
        </p:spPr>
        <p:txBody>
          <a:bodyPr>
            <a:normAutofit lnSpcReduction="10000"/>
          </a:bodyPr>
          <a:lstStyle/>
          <a:p>
            <a:pPr eaLnBrk="1" hangingPunct="1">
              <a:lnSpc>
                <a:spcPct val="80000"/>
              </a:lnSpc>
            </a:pPr>
            <a:r>
              <a:rPr lang="nb-NO" altLang="en-US" sz="2800" dirty="0"/>
              <a:t>The first task is to generate the different neighborhood structures</a:t>
            </a:r>
          </a:p>
          <a:p>
            <a:pPr eaLnBrk="1" hangingPunct="1">
              <a:lnSpc>
                <a:spcPct val="80000"/>
              </a:lnSpc>
            </a:pPr>
            <a:endParaRPr lang="nb-NO" altLang="en-US" sz="2800" dirty="0"/>
          </a:p>
          <a:p>
            <a:pPr eaLnBrk="1" hangingPunct="1">
              <a:lnSpc>
                <a:spcPct val="80000"/>
              </a:lnSpc>
            </a:pPr>
            <a:r>
              <a:rPr lang="nb-NO" altLang="en-US" sz="2800" dirty="0"/>
              <a:t>For many problems different neighborhood structures already exists</a:t>
            </a:r>
          </a:p>
          <a:p>
            <a:pPr lvl="1" eaLnBrk="1" hangingPunct="1">
              <a:lnSpc>
                <a:spcPct val="80000"/>
              </a:lnSpc>
            </a:pPr>
            <a:r>
              <a:rPr lang="nb-NO" altLang="en-US" sz="2400" dirty="0"/>
              <a:t>E.g., for the VRP: 2-Opt, Cross, Swap, Exchange,…</a:t>
            </a:r>
          </a:p>
          <a:p>
            <a:pPr lvl="1" eaLnBrk="1" hangingPunct="1">
              <a:lnSpc>
                <a:spcPct val="80000"/>
              </a:lnSpc>
            </a:pPr>
            <a:endParaRPr lang="nb-NO" altLang="en-US" sz="2400" dirty="0"/>
          </a:p>
          <a:p>
            <a:pPr eaLnBrk="1" hangingPunct="1">
              <a:lnSpc>
                <a:spcPct val="80000"/>
              </a:lnSpc>
            </a:pPr>
            <a:r>
              <a:rPr lang="nb-NO" altLang="en-US" sz="2800" dirty="0"/>
              <a:t>Find neighborhoods that depend on some parameter</a:t>
            </a:r>
          </a:p>
          <a:p>
            <a:pPr lvl="1" eaLnBrk="1" hangingPunct="1">
              <a:lnSpc>
                <a:spcPct val="80000"/>
              </a:lnSpc>
            </a:pPr>
            <a:r>
              <a:rPr lang="nb-NO" altLang="en-US" sz="2400" dirty="0"/>
              <a:t>k-Opt (k=2,3,…)</a:t>
            </a:r>
          </a:p>
          <a:p>
            <a:pPr lvl="1" eaLnBrk="1" hangingPunct="1">
              <a:lnSpc>
                <a:spcPct val="80000"/>
              </a:lnSpc>
            </a:pPr>
            <a:r>
              <a:rPr lang="nb-NO" altLang="en-US" sz="2400" dirty="0"/>
              <a:t>Flip-neighborhoods can be extended to double-flip, triple-flip, etc…</a:t>
            </a:r>
          </a:p>
          <a:p>
            <a:pPr lvl="1" eaLnBrk="1" hangingPunct="1">
              <a:lnSpc>
                <a:spcPct val="80000"/>
              </a:lnSpc>
            </a:pPr>
            <a:endParaRPr lang="nb-NO" altLang="en-US" sz="2400" dirty="0"/>
          </a:p>
          <a:p>
            <a:pPr eaLnBrk="1" hangingPunct="1">
              <a:lnSpc>
                <a:spcPct val="80000"/>
              </a:lnSpc>
            </a:pPr>
            <a:r>
              <a:rPr lang="nb-NO" altLang="en-US" sz="2800" dirty="0"/>
              <a:t>Some neighborhoods are associated with distance measures: can increase the distance</a:t>
            </a:r>
          </a:p>
          <a:p>
            <a:pPr eaLnBrk="1" hangingPunct="1">
              <a:lnSpc>
                <a:spcPct val="80000"/>
              </a:lnSpc>
            </a:pPr>
            <a:endParaRPr lang="nb-NO" altLang="en-US" sz="2800" dirty="0"/>
          </a:p>
        </p:txBody>
      </p:sp>
      <p:sp>
        <p:nvSpPr>
          <p:cNvPr id="2" name="Slide Number Placeholder 1"/>
          <p:cNvSpPr>
            <a:spLocks noGrp="1"/>
          </p:cNvSpPr>
          <p:nvPr>
            <p:ph type="sldNum" sz="quarter" idx="12"/>
          </p:nvPr>
        </p:nvSpPr>
        <p:spPr/>
        <p:txBody>
          <a:bodyPr/>
          <a:lstStyle/>
          <a:p>
            <a:fld id="{48F1D464-5130-4A13-8C88-01E30BE98C4B}" type="slidenum">
              <a:rPr lang="en-US" smtClean="0"/>
              <a:t>6</a:t>
            </a:fld>
            <a:endParaRPr lang="en-US"/>
          </a:p>
        </p:txBody>
      </p:sp>
    </p:spTree>
    <p:extLst>
      <p:ext uri="{BB962C8B-B14F-4D97-AF65-F5344CB8AC3E}">
        <p14:creationId xmlns:p14="http://schemas.microsoft.com/office/powerpoint/2010/main" val="29770322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17AC9CA-FD74-40D7-8F9A-534606DA88FA}" type="slidenum">
              <a:rPr lang="en-AU" altLang="en-US"/>
              <a:pPr eaLnBrk="1" hangingPunct="1"/>
              <a:t>60</a:t>
            </a:fld>
            <a:endParaRPr lang="en-AU" altLang="en-US"/>
          </a:p>
        </p:txBody>
      </p:sp>
      <p:sp>
        <p:nvSpPr>
          <p:cNvPr id="48131" name="Rectangle 2"/>
          <p:cNvSpPr>
            <a:spLocks noGrp="1" noChangeArrowheads="1"/>
          </p:cNvSpPr>
          <p:nvPr>
            <p:ph type="title"/>
          </p:nvPr>
        </p:nvSpPr>
        <p:spPr/>
        <p:txBody>
          <a:bodyPr/>
          <a:lstStyle/>
          <a:p>
            <a:pPr eaLnBrk="1" hangingPunct="1"/>
            <a:r>
              <a:rPr lang="en-AU" altLang="en-US"/>
              <a:t>LNS – Construct</a:t>
            </a:r>
          </a:p>
        </p:txBody>
      </p:sp>
      <p:sp>
        <p:nvSpPr>
          <p:cNvPr id="48132"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3"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4"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5"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6"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7"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8"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39"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40"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8141"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8142" name="AutoShape 13"/>
          <p:cNvCxnSpPr>
            <a:cxnSpLocks noChangeShapeType="1"/>
            <a:stCxn id="48136" idx="5"/>
            <a:endCxn id="48137" idx="2"/>
          </p:cNvCxnSpPr>
          <p:nvPr/>
        </p:nvCxnSpPr>
        <p:spPr bwMode="auto">
          <a:xfrm>
            <a:off x="5187950" y="3757613"/>
            <a:ext cx="1255713" cy="14351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3" name="AutoShape 14"/>
          <p:cNvCxnSpPr>
            <a:cxnSpLocks noChangeShapeType="1"/>
            <a:stCxn id="48138" idx="0"/>
            <a:endCxn id="48141"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4" name="AutoShape 15"/>
          <p:cNvCxnSpPr>
            <a:cxnSpLocks noChangeShapeType="1"/>
            <a:stCxn id="48135" idx="7"/>
            <a:endCxn id="48136"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5" name="AutoShape 16"/>
          <p:cNvCxnSpPr>
            <a:cxnSpLocks noChangeShapeType="1"/>
            <a:stCxn id="48134" idx="2"/>
            <a:endCxn id="48138"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6" name="AutoShape 17"/>
          <p:cNvCxnSpPr>
            <a:cxnSpLocks noChangeShapeType="1"/>
            <a:stCxn id="48133" idx="6"/>
            <a:endCxn id="48135" idx="2"/>
          </p:cNvCxnSpPr>
          <p:nvPr/>
        </p:nvCxnSpPr>
        <p:spPr bwMode="auto">
          <a:xfrm>
            <a:off x="1835150" y="3897313"/>
            <a:ext cx="2016125" cy="5762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7" name="AutoShape 18"/>
          <p:cNvCxnSpPr>
            <a:cxnSpLocks noChangeShapeType="1"/>
            <a:stCxn id="48141" idx="4"/>
            <a:endCxn id="48133"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8" name="AutoShape 19"/>
          <p:cNvCxnSpPr>
            <a:cxnSpLocks noChangeShapeType="1"/>
            <a:stCxn id="48140" idx="2"/>
            <a:endCxn id="48134"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149" name="AutoShape 20"/>
          <p:cNvCxnSpPr>
            <a:cxnSpLocks noChangeShapeType="1"/>
            <a:stCxn id="48137" idx="0"/>
            <a:endCxn id="48140" idx="4"/>
          </p:cNvCxnSpPr>
          <p:nvPr/>
        </p:nvCxnSpPr>
        <p:spPr bwMode="auto">
          <a:xfrm flipH="1" flipV="1">
            <a:off x="6335713" y="2349500"/>
            <a:ext cx="215900" cy="27352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024175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629DC99-6A2F-4184-B6D5-C3C2BD57D25E}" type="slidenum">
              <a:rPr lang="en-AU" altLang="en-US"/>
              <a:pPr eaLnBrk="1" hangingPunct="1"/>
              <a:t>61</a:t>
            </a:fld>
            <a:endParaRPr lang="en-AU" altLang="en-US"/>
          </a:p>
        </p:txBody>
      </p:sp>
      <p:sp>
        <p:nvSpPr>
          <p:cNvPr id="49155" name="Rectangle 2"/>
          <p:cNvSpPr>
            <a:spLocks noGrp="1" noChangeArrowheads="1"/>
          </p:cNvSpPr>
          <p:nvPr>
            <p:ph type="title"/>
          </p:nvPr>
        </p:nvSpPr>
        <p:spPr/>
        <p:txBody>
          <a:bodyPr/>
          <a:lstStyle/>
          <a:p>
            <a:pPr eaLnBrk="1" hangingPunct="1"/>
            <a:r>
              <a:rPr lang="en-AU" altLang="en-US"/>
              <a:t>LNS – Construct</a:t>
            </a:r>
          </a:p>
        </p:txBody>
      </p:sp>
      <p:sp>
        <p:nvSpPr>
          <p:cNvPr id="49156"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57"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58"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59"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0"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1"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2"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3"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4"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49165"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49166" name="AutoShape 13"/>
          <p:cNvCxnSpPr>
            <a:cxnSpLocks noChangeShapeType="1"/>
            <a:stCxn id="49160" idx="5"/>
            <a:endCxn id="49161" idx="2"/>
          </p:cNvCxnSpPr>
          <p:nvPr/>
        </p:nvCxnSpPr>
        <p:spPr bwMode="auto">
          <a:xfrm>
            <a:off x="5187950" y="3757613"/>
            <a:ext cx="1255713" cy="14351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7" name="AutoShape 14"/>
          <p:cNvCxnSpPr>
            <a:cxnSpLocks noChangeShapeType="1"/>
            <a:stCxn id="49162" idx="0"/>
            <a:endCxn id="49165"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8" name="AutoShape 15"/>
          <p:cNvCxnSpPr>
            <a:cxnSpLocks noChangeShapeType="1"/>
            <a:stCxn id="49159" idx="7"/>
            <a:endCxn id="49160"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69" name="AutoShape 16"/>
          <p:cNvCxnSpPr>
            <a:cxnSpLocks noChangeShapeType="1"/>
            <a:stCxn id="49158" idx="2"/>
            <a:endCxn id="49162"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70" name="AutoShape 17"/>
          <p:cNvCxnSpPr>
            <a:cxnSpLocks noChangeShapeType="1"/>
            <a:stCxn id="49157" idx="6"/>
            <a:endCxn id="49156"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71" name="AutoShape 18"/>
          <p:cNvCxnSpPr>
            <a:cxnSpLocks noChangeShapeType="1"/>
            <a:stCxn id="49165" idx="4"/>
            <a:endCxn id="49157"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72" name="AutoShape 19"/>
          <p:cNvCxnSpPr>
            <a:cxnSpLocks noChangeShapeType="1"/>
            <a:stCxn id="49164" idx="2"/>
            <a:endCxn id="49158"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73" name="AutoShape 20"/>
          <p:cNvCxnSpPr>
            <a:cxnSpLocks noChangeShapeType="1"/>
            <a:stCxn id="49161" idx="0"/>
            <a:endCxn id="49164" idx="4"/>
          </p:cNvCxnSpPr>
          <p:nvPr/>
        </p:nvCxnSpPr>
        <p:spPr bwMode="auto">
          <a:xfrm flipH="1" flipV="1">
            <a:off x="6335713" y="2349500"/>
            <a:ext cx="215900" cy="27352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174" name="AutoShape 21"/>
          <p:cNvCxnSpPr>
            <a:cxnSpLocks noChangeShapeType="1"/>
            <a:stCxn id="49156" idx="7"/>
            <a:endCxn id="49159" idx="3"/>
          </p:cNvCxnSpPr>
          <p:nvPr/>
        </p:nvCxnSpPr>
        <p:spPr bwMode="auto">
          <a:xfrm flipV="1">
            <a:off x="2524125" y="4549775"/>
            <a:ext cx="1358900" cy="8556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405313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7215B0D-F5BD-406A-A96C-CFE25E793660}" type="slidenum">
              <a:rPr lang="en-AU" altLang="en-US"/>
              <a:pPr eaLnBrk="1" hangingPunct="1"/>
              <a:t>62</a:t>
            </a:fld>
            <a:endParaRPr lang="en-AU" altLang="en-US"/>
          </a:p>
        </p:txBody>
      </p:sp>
      <p:sp>
        <p:nvSpPr>
          <p:cNvPr id="50179" name="Rectangle 2"/>
          <p:cNvSpPr>
            <a:spLocks noGrp="1" noChangeArrowheads="1"/>
          </p:cNvSpPr>
          <p:nvPr>
            <p:ph type="title"/>
          </p:nvPr>
        </p:nvSpPr>
        <p:spPr/>
        <p:txBody>
          <a:bodyPr/>
          <a:lstStyle/>
          <a:p>
            <a:pPr eaLnBrk="1" hangingPunct="1"/>
            <a:r>
              <a:rPr lang="en-AU" altLang="en-US"/>
              <a:t>LNS – Construct</a:t>
            </a:r>
          </a:p>
        </p:txBody>
      </p:sp>
      <p:sp>
        <p:nvSpPr>
          <p:cNvPr id="50180"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1"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2"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3"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4"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5"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6"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7"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8"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0189"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0190" name="AutoShape 13"/>
          <p:cNvCxnSpPr>
            <a:cxnSpLocks noChangeShapeType="1"/>
            <a:stCxn id="50184" idx="5"/>
            <a:endCxn id="50185" idx="2"/>
          </p:cNvCxnSpPr>
          <p:nvPr/>
        </p:nvCxnSpPr>
        <p:spPr bwMode="auto">
          <a:xfrm>
            <a:off x="5187950" y="3757613"/>
            <a:ext cx="1255713" cy="14351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1" name="AutoShape 14"/>
          <p:cNvCxnSpPr>
            <a:cxnSpLocks noChangeShapeType="1"/>
            <a:stCxn id="50186" idx="0"/>
            <a:endCxn id="50189"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2" name="AutoShape 15"/>
          <p:cNvCxnSpPr>
            <a:cxnSpLocks noChangeShapeType="1"/>
            <a:stCxn id="50183" idx="7"/>
            <a:endCxn id="50184"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3" name="AutoShape 16"/>
          <p:cNvCxnSpPr>
            <a:cxnSpLocks noChangeShapeType="1"/>
            <a:stCxn id="50182" idx="2"/>
            <a:endCxn id="50186"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4" name="AutoShape 17"/>
          <p:cNvCxnSpPr>
            <a:cxnSpLocks noChangeShapeType="1"/>
            <a:stCxn id="50181" idx="6"/>
            <a:endCxn id="50180"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5" name="AutoShape 18"/>
          <p:cNvCxnSpPr>
            <a:cxnSpLocks noChangeShapeType="1"/>
            <a:stCxn id="50189" idx="4"/>
            <a:endCxn id="50181"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6" name="AutoShape 19"/>
          <p:cNvCxnSpPr>
            <a:cxnSpLocks noChangeShapeType="1"/>
            <a:stCxn id="50188" idx="2"/>
            <a:endCxn id="50182"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7" name="AutoShape 20"/>
          <p:cNvCxnSpPr>
            <a:cxnSpLocks noChangeShapeType="1"/>
            <a:stCxn id="50185" idx="0"/>
            <a:endCxn id="50188" idx="4"/>
          </p:cNvCxnSpPr>
          <p:nvPr/>
        </p:nvCxnSpPr>
        <p:spPr bwMode="auto">
          <a:xfrm flipH="1" flipV="1">
            <a:off x="6335713" y="2349500"/>
            <a:ext cx="215900" cy="27352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8" name="AutoShape 21"/>
          <p:cNvCxnSpPr>
            <a:cxnSpLocks noChangeShapeType="1"/>
            <a:stCxn id="50180" idx="7"/>
            <a:endCxn id="50187" idx="2"/>
          </p:cNvCxnSpPr>
          <p:nvPr/>
        </p:nvCxnSpPr>
        <p:spPr bwMode="auto">
          <a:xfrm>
            <a:off x="2524125" y="5405438"/>
            <a:ext cx="1976438" cy="5080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199" name="AutoShape 22"/>
          <p:cNvCxnSpPr>
            <a:cxnSpLocks noChangeShapeType="1"/>
            <a:stCxn id="50187" idx="0"/>
            <a:endCxn id="50183" idx="4"/>
          </p:cNvCxnSpPr>
          <p:nvPr/>
        </p:nvCxnSpPr>
        <p:spPr bwMode="auto">
          <a:xfrm flipH="1" flipV="1">
            <a:off x="3959225" y="4581525"/>
            <a:ext cx="649288" cy="12239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529017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CCFFEC3-8E5D-41BD-8577-88E692423FA4}" type="slidenum">
              <a:rPr lang="en-AU" altLang="en-US"/>
              <a:pPr eaLnBrk="1" hangingPunct="1"/>
              <a:t>63</a:t>
            </a:fld>
            <a:endParaRPr lang="en-AU" altLang="en-US"/>
          </a:p>
        </p:txBody>
      </p:sp>
      <p:sp>
        <p:nvSpPr>
          <p:cNvPr id="51203" name="Rectangle 2"/>
          <p:cNvSpPr>
            <a:spLocks noGrp="1" noChangeArrowheads="1"/>
          </p:cNvSpPr>
          <p:nvPr>
            <p:ph type="title"/>
          </p:nvPr>
        </p:nvSpPr>
        <p:spPr/>
        <p:txBody>
          <a:bodyPr/>
          <a:lstStyle/>
          <a:p>
            <a:pPr eaLnBrk="1" hangingPunct="1"/>
            <a:r>
              <a:rPr lang="en-AU" altLang="en-US"/>
              <a:t>LNS – Destroy</a:t>
            </a:r>
          </a:p>
        </p:txBody>
      </p:sp>
      <p:sp>
        <p:nvSpPr>
          <p:cNvPr id="51204"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05"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06"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07"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08"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09"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10"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11"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12"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13"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1214" name="AutoShape 13"/>
          <p:cNvCxnSpPr>
            <a:cxnSpLocks noChangeShapeType="1"/>
            <a:stCxn id="51208" idx="5"/>
            <a:endCxn id="51209" idx="2"/>
          </p:cNvCxnSpPr>
          <p:nvPr/>
        </p:nvCxnSpPr>
        <p:spPr bwMode="auto">
          <a:xfrm>
            <a:off x="5187950" y="3757613"/>
            <a:ext cx="1255713" cy="14351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5" name="AutoShape 14"/>
          <p:cNvCxnSpPr>
            <a:cxnSpLocks noChangeShapeType="1"/>
            <a:stCxn id="51210" idx="0"/>
            <a:endCxn id="51213"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6" name="AutoShape 15"/>
          <p:cNvCxnSpPr>
            <a:cxnSpLocks noChangeShapeType="1"/>
            <a:stCxn id="51207" idx="7"/>
            <a:endCxn id="51208"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7" name="AutoShape 16"/>
          <p:cNvCxnSpPr>
            <a:cxnSpLocks noChangeShapeType="1"/>
            <a:stCxn id="51206" idx="2"/>
            <a:endCxn id="51210"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8" name="AutoShape 17"/>
          <p:cNvCxnSpPr>
            <a:cxnSpLocks noChangeShapeType="1"/>
            <a:stCxn id="51205" idx="6"/>
            <a:endCxn id="51204"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19" name="AutoShape 18"/>
          <p:cNvCxnSpPr>
            <a:cxnSpLocks noChangeShapeType="1"/>
            <a:stCxn id="51213" idx="4"/>
            <a:endCxn id="51205"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20" name="AutoShape 19"/>
          <p:cNvCxnSpPr>
            <a:cxnSpLocks noChangeShapeType="1"/>
            <a:stCxn id="51212" idx="2"/>
            <a:endCxn id="51206"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21" name="AutoShape 20"/>
          <p:cNvCxnSpPr>
            <a:cxnSpLocks noChangeShapeType="1"/>
            <a:stCxn id="51209" idx="0"/>
            <a:endCxn id="51212" idx="4"/>
          </p:cNvCxnSpPr>
          <p:nvPr/>
        </p:nvCxnSpPr>
        <p:spPr bwMode="auto">
          <a:xfrm flipH="1" flipV="1">
            <a:off x="6335713" y="2349500"/>
            <a:ext cx="215900" cy="27352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22" name="AutoShape 21"/>
          <p:cNvCxnSpPr>
            <a:cxnSpLocks noChangeShapeType="1"/>
            <a:stCxn id="51204" idx="7"/>
            <a:endCxn id="51211" idx="2"/>
          </p:cNvCxnSpPr>
          <p:nvPr/>
        </p:nvCxnSpPr>
        <p:spPr bwMode="auto">
          <a:xfrm>
            <a:off x="2524125" y="5405438"/>
            <a:ext cx="1976438" cy="50800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23" name="AutoShape 22"/>
          <p:cNvCxnSpPr>
            <a:cxnSpLocks noChangeShapeType="1"/>
            <a:stCxn id="51211" idx="0"/>
            <a:endCxn id="51207" idx="4"/>
          </p:cNvCxnSpPr>
          <p:nvPr/>
        </p:nvCxnSpPr>
        <p:spPr bwMode="auto">
          <a:xfrm flipH="1" flipV="1">
            <a:off x="3959225" y="4581525"/>
            <a:ext cx="649288" cy="12239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224" name="Oval 23"/>
          <p:cNvSpPr>
            <a:spLocks noChangeArrowheads="1"/>
          </p:cNvSpPr>
          <p:nvPr/>
        </p:nvSpPr>
        <p:spPr bwMode="auto">
          <a:xfrm>
            <a:off x="4211638" y="54451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1225" name="Oval 24"/>
          <p:cNvSpPr>
            <a:spLocks noChangeArrowheads="1"/>
          </p:cNvSpPr>
          <p:nvPr/>
        </p:nvSpPr>
        <p:spPr bwMode="auto">
          <a:xfrm>
            <a:off x="6084888" y="47974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Tree>
    <p:extLst>
      <p:ext uri="{BB962C8B-B14F-4D97-AF65-F5344CB8AC3E}">
        <p14:creationId xmlns:p14="http://schemas.microsoft.com/office/powerpoint/2010/main" val="19666762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0E49785-CC7E-47ED-A32A-51E13C20A331}" type="slidenum">
              <a:rPr lang="en-AU" altLang="en-US"/>
              <a:pPr eaLnBrk="1" hangingPunct="1"/>
              <a:t>64</a:t>
            </a:fld>
            <a:endParaRPr lang="en-AU" altLang="en-US"/>
          </a:p>
        </p:txBody>
      </p:sp>
      <p:sp>
        <p:nvSpPr>
          <p:cNvPr id="52227" name="Rectangle 2"/>
          <p:cNvSpPr>
            <a:spLocks noGrp="1" noChangeArrowheads="1"/>
          </p:cNvSpPr>
          <p:nvPr>
            <p:ph type="title"/>
          </p:nvPr>
        </p:nvSpPr>
        <p:spPr/>
        <p:txBody>
          <a:bodyPr/>
          <a:lstStyle/>
          <a:p>
            <a:pPr eaLnBrk="1" hangingPunct="1"/>
            <a:r>
              <a:rPr lang="en-AU" altLang="en-US"/>
              <a:t>LNS – Destroy</a:t>
            </a:r>
          </a:p>
        </p:txBody>
      </p:sp>
      <p:sp>
        <p:nvSpPr>
          <p:cNvPr id="52228"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29"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0"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1"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2"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3"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4"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5"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6"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37"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2238" name="AutoShape 13"/>
          <p:cNvCxnSpPr>
            <a:cxnSpLocks noChangeShapeType="1"/>
            <a:stCxn id="52232" idx="5"/>
            <a:endCxn id="52233" idx="2"/>
          </p:cNvCxnSpPr>
          <p:nvPr/>
        </p:nvCxnSpPr>
        <p:spPr bwMode="auto">
          <a:xfrm>
            <a:off x="5187950" y="3757613"/>
            <a:ext cx="1255713" cy="1435100"/>
          </a:xfrm>
          <a:prstGeom prst="straightConnector1">
            <a:avLst/>
          </a:prstGeom>
          <a:noFill/>
          <a:ln w="6350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39" name="AutoShape 14"/>
          <p:cNvCxnSpPr>
            <a:cxnSpLocks noChangeShapeType="1"/>
            <a:stCxn id="52234" idx="0"/>
            <a:endCxn id="52237"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0" name="AutoShape 15"/>
          <p:cNvCxnSpPr>
            <a:cxnSpLocks noChangeShapeType="1"/>
            <a:stCxn id="52231" idx="7"/>
            <a:endCxn id="52232"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1" name="AutoShape 16"/>
          <p:cNvCxnSpPr>
            <a:cxnSpLocks noChangeShapeType="1"/>
            <a:stCxn id="52230" idx="2"/>
            <a:endCxn id="52234"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2" name="AutoShape 17"/>
          <p:cNvCxnSpPr>
            <a:cxnSpLocks noChangeShapeType="1"/>
            <a:stCxn id="52229" idx="6"/>
            <a:endCxn id="52228"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3" name="AutoShape 18"/>
          <p:cNvCxnSpPr>
            <a:cxnSpLocks noChangeShapeType="1"/>
            <a:stCxn id="52237" idx="4"/>
            <a:endCxn id="52229"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4" name="AutoShape 19"/>
          <p:cNvCxnSpPr>
            <a:cxnSpLocks noChangeShapeType="1"/>
            <a:stCxn id="52236" idx="2"/>
            <a:endCxn id="52230"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5" name="AutoShape 20"/>
          <p:cNvCxnSpPr>
            <a:cxnSpLocks noChangeShapeType="1"/>
            <a:stCxn id="52233" idx="0"/>
            <a:endCxn id="52236" idx="4"/>
          </p:cNvCxnSpPr>
          <p:nvPr/>
        </p:nvCxnSpPr>
        <p:spPr bwMode="auto">
          <a:xfrm flipH="1" flipV="1">
            <a:off x="6335713" y="2349500"/>
            <a:ext cx="215900" cy="2735263"/>
          </a:xfrm>
          <a:prstGeom prst="straightConnector1">
            <a:avLst/>
          </a:prstGeom>
          <a:noFill/>
          <a:ln w="6350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6" name="AutoShape 21"/>
          <p:cNvCxnSpPr>
            <a:cxnSpLocks noChangeShapeType="1"/>
            <a:stCxn id="52228" idx="7"/>
            <a:endCxn id="52235" idx="2"/>
          </p:cNvCxnSpPr>
          <p:nvPr/>
        </p:nvCxnSpPr>
        <p:spPr bwMode="auto">
          <a:xfrm>
            <a:off x="2524125" y="5405438"/>
            <a:ext cx="1976438" cy="508000"/>
          </a:xfrm>
          <a:prstGeom prst="straightConnector1">
            <a:avLst/>
          </a:prstGeom>
          <a:noFill/>
          <a:ln w="6350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247" name="AutoShape 22"/>
          <p:cNvCxnSpPr>
            <a:cxnSpLocks noChangeShapeType="1"/>
            <a:stCxn id="52235" idx="0"/>
            <a:endCxn id="52231" idx="4"/>
          </p:cNvCxnSpPr>
          <p:nvPr/>
        </p:nvCxnSpPr>
        <p:spPr bwMode="auto">
          <a:xfrm flipH="1" flipV="1">
            <a:off x="3959225" y="4581525"/>
            <a:ext cx="649288" cy="1223963"/>
          </a:xfrm>
          <a:prstGeom prst="straightConnector1">
            <a:avLst/>
          </a:prstGeom>
          <a:noFill/>
          <a:ln w="6350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248" name="Oval 23"/>
          <p:cNvSpPr>
            <a:spLocks noChangeArrowheads="1"/>
          </p:cNvSpPr>
          <p:nvPr/>
        </p:nvSpPr>
        <p:spPr bwMode="auto">
          <a:xfrm>
            <a:off x="4211638" y="54451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2249" name="Oval 24"/>
          <p:cNvSpPr>
            <a:spLocks noChangeArrowheads="1"/>
          </p:cNvSpPr>
          <p:nvPr/>
        </p:nvSpPr>
        <p:spPr bwMode="auto">
          <a:xfrm>
            <a:off x="6084888" y="47974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Tree>
    <p:extLst>
      <p:ext uri="{BB962C8B-B14F-4D97-AF65-F5344CB8AC3E}">
        <p14:creationId xmlns:p14="http://schemas.microsoft.com/office/powerpoint/2010/main" val="31494068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10E6FAF-4254-4A77-901A-47B26D1D176D}" type="slidenum">
              <a:rPr lang="en-AU" altLang="en-US"/>
              <a:pPr eaLnBrk="1" hangingPunct="1"/>
              <a:t>65</a:t>
            </a:fld>
            <a:endParaRPr lang="en-AU" altLang="en-US"/>
          </a:p>
        </p:txBody>
      </p:sp>
      <p:sp>
        <p:nvSpPr>
          <p:cNvPr id="53251" name="Rectangle 2"/>
          <p:cNvSpPr>
            <a:spLocks noGrp="1" noChangeArrowheads="1"/>
          </p:cNvSpPr>
          <p:nvPr>
            <p:ph type="title"/>
          </p:nvPr>
        </p:nvSpPr>
        <p:spPr/>
        <p:txBody>
          <a:bodyPr/>
          <a:lstStyle/>
          <a:p>
            <a:pPr eaLnBrk="1" hangingPunct="1"/>
            <a:r>
              <a:rPr lang="en-AU" altLang="en-US"/>
              <a:t>LNS – Destroy</a:t>
            </a:r>
          </a:p>
        </p:txBody>
      </p:sp>
      <p:sp>
        <p:nvSpPr>
          <p:cNvPr id="53252"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3"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4"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5"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6"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7"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8"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59"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60"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61"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3262" name="AutoShape 14"/>
          <p:cNvCxnSpPr>
            <a:cxnSpLocks noChangeShapeType="1"/>
            <a:stCxn id="53258" idx="0"/>
            <a:endCxn id="53261"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3" name="AutoShape 16"/>
          <p:cNvCxnSpPr>
            <a:cxnSpLocks noChangeShapeType="1"/>
            <a:stCxn id="53254" idx="2"/>
            <a:endCxn id="53258"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4" name="AutoShape 17"/>
          <p:cNvCxnSpPr>
            <a:cxnSpLocks noChangeShapeType="1"/>
            <a:stCxn id="53253" idx="6"/>
            <a:endCxn id="53252"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5" name="AutoShape 18"/>
          <p:cNvCxnSpPr>
            <a:cxnSpLocks noChangeShapeType="1"/>
            <a:stCxn id="53261" idx="4"/>
            <a:endCxn id="53253"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6" name="AutoShape 19"/>
          <p:cNvCxnSpPr>
            <a:cxnSpLocks noChangeShapeType="1"/>
            <a:stCxn id="53252" idx="7"/>
            <a:endCxn id="53255" idx="3"/>
          </p:cNvCxnSpPr>
          <p:nvPr/>
        </p:nvCxnSpPr>
        <p:spPr bwMode="auto">
          <a:xfrm flipV="1">
            <a:off x="2524125" y="4549775"/>
            <a:ext cx="1358900" cy="8556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67" name="AutoShape 20"/>
          <p:cNvCxnSpPr>
            <a:cxnSpLocks noChangeShapeType="1"/>
            <a:stCxn id="53260" idx="2"/>
            <a:endCxn id="53254"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268" name="Oval 23"/>
          <p:cNvSpPr>
            <a:spLocks noChangeArrowheads="1"/>
          </p:cNvSpPr>
          <p:nvPr/>
        </p:nvSpPr>
        <p:spPr bwMode="auto">
          <a:xfrm>
            <a:off x="4211638" y="54451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3269" name="Oval 24"/>
          <p:cNvSpPr>
            <a:spLocks noChangeArrowheads="1"/>
          </p:cNvSpPr>
          <p:nvPr/>
        </p:nvSpPr>
        <p:spPr bwMode="auto">
          <a:xfrm>
            <a:off x="6084888" y="4797425"/>
            <a:ext cx="865187" cy="936625"/>
          </a:xfrm>
          <a:prstGeom prst="ellipse">
            <a:avLst/>
          </a:prstGeom>
          <a:noFill/>
          <a:ln w="63500" algn="ctr">
            <a:solidFill>
              <a:srgbClr val="9900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3270" name="AutoShape 25"/>
          <p:cNvCxnSpPr>
            <a:cxnSpLocks noChangeShapeType="1"/>
            <a:stCxn id="53255" idx="7"/>
            <a:endCxn id="53256"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271" name="AutoShape 26"/>
          <p:cNvCxnSpPr>
            <a:cxnSpLocks noChangeShapeType="1"/>
            <a:stCxn id="53256" idx="7"/>
            <a:endCxn id="53260" idx="4"/>
          </p:cNvCxnSpPr>
          <p:nvPr/>
        </p:nvCxnSpPr>
        <p:spPr bwMode="auto">
          <a:xfrm flipV="1">
            <a:off x="5187950" y="2349500"/>
            <a:ext cx="1147763" cy="125571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930057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2D9E410-FC64-43C8-A5D4-46A85FBA77C3}" type="slidenum">
              <a:rPr lang="en-AU" altLang="en-US"/>
              <a:pPr eaLnBrk="1" hangingPunct="1"/>
              <a:t>66</a:t>
            </a:fld>
            <a:endParaRPr lang="en-AU" altLang="en-US"/>
          </a:p>
        </p:txBody>
      </p:sp>
      <p:sp>
        <p:nvSpPr>
          <p:cNvPr id="54275" name="Rectangle 2"/>
          <p:cNvSpPr>
            <a:spLocks noGrp="1" noChangeArrowheads="1"/>
          </p:cNvSpPr>
          <p:nvPr>
            <p:ph type="title"/>
          </p:nvPr>
        </p:nvSpPr>
        <p:spPr/>
        <p:txBody>
          <a:bodyPr/>
          <a:lstStyle/>
          <a:p>
            <a:pPr eaLnBrk="1" hangingPunct="1"/>
            <a:r>
              <a:rPr lang="en-AU" altLang="en-US"/>
              <a:t>LNS – Destroy</a:t>
            </a:r>
          </a:p>
        </p:txBody>
      </p:sp>
      <p:sp>
        <p:nvSpPr>
          <p:cNvPr id="54276"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77"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78"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79"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0"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1"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2"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3"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4"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4285"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4286" name="AutoShape 13"/>
          <p:cNvCxnSpPr>
            <a:cxnSpLocks noChangeShapeType="1"/>
            <a:stCxn id="54282" idx="0"/>
            <a:endCxn id="54285"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87" name="AutoShape 14"/>
          <p:cNvCxnSpPr>
            <a:cxnSpLocks noChangeShapeType="1"/>
            <a:stCxn id="54278" idx="2"/>
            <a:endCxn id="54282"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88" name="AutoShape 15"/>
          <p:cNvCxnSpPr>
            <a:cxnSpLocks noChangeShapeType="1"/>
            <a:stCxn id="54277" idx="6"/>
            <a:endCxn id="54276"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89" name="AutoShape 16"/>
          <p:cNvCxnSpPr>
            <a:cxnSpLocks noChangeShapeType="1"/>
            <a:stCxn id="54285" idx="4"/>
            <a:endCxn id="54277"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90" name="AutoShape 17"/>
          <p:cNvCxnSpPr>
            <a:cxnSpLocks noChangeShapeType="1"/>
            <a:stCxn id="54276" idx="7"/>
            <a:endCxn id="54279" idx="3"/>
          </p:cNvCxnSpPr>
          <p:nvPr/>
        </p:nvCxnSpPr>
        <p:spPr bwMode="auto">
          <a:xfrm flipV="1">
            <a:off x="2524125" y="4549775"/>
            <a:ext cx="1358900" cy="8556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91" name="AutoShape 18"/>
          <p:cNvCxnSpPr>
            <a:cxnSpLocks noChangeShapeType="1"/>
            <a:stCxn id="54284" idx="2"/>
            <a:endCxn id="54278"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92" name="AutoShape 21"/>
          <p:cNvCxnSpPr>
            <a:cxnSpLocks noChangeShapeType="1"/>
            <a:stCxn id="54279" idx="7"/>
            <a:endCxn id="54280" idx="3"/>
          </p:cNvCxnSpPr>
          <p:nvPr/>
        </p:nvCxnSpPr>
        <p:spPr bwMode="auto">
          <a:xfrm flipV="1">
            <a:off x="4035425" y="3757613"/>
            <a:ext cx="1000125" cy="639762"/>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293" name="AutoShape 22"/>
          <p:cNvCxnSpPr>
            <a:cxnSpLocks noChangeShapeType="1"/>
            <a:stCxn id="54280" idx="7"/>
            <a:endCxn id="54284" idx="4"/>
          </p:cNvCxnSpPr>
          <p:nvPr/>
        </p:nvCxnSpPr>
        <p:spPr bwMode="auto">
          <a:xfrm flipV="1">
            <a:off x="5187950" y="2349500"/>
            <a:ext cx="1147763" cy="125571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600990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2B126F6-FC89-4930-B867-1E62920B14F0}" type="slidenum">
              <a:rPr lang="en-AU" altLang="en-US"/>
              <a:pPr eaLnBrk="1" hangingPunct="1"/>
              <a:t>67</a:t>
            </a:fld>
            <a:endParaRPr lang="en-AU" altLang="en-US"/>
          </a:p>
        </p:txBody>
      </p:sp>
      <p:sp>
        <p:nvSpPr>
          <p:cNvPr id="55299" name="Rectangle 2"/>
          <p:cNvSpPr>
            <a:spLocks noGrp="1" noChangeArrowheads="1"/>
          </p:cNvSpPr>
          <p:nvPr>
            <p:ph type="title"/>
          </p:nvPr>
        </p:nvSpPr>
        <p:spPr/>
        <p:txBody>
          <a:bodyPr/>
          <a:lstStyle/>
          <a:p>
            <a:pPr eaLnBrk="1" hangingPunct="1"/>
            <a:r>
              <a:rPr lang="en-AU" altLang="en-US"/>
              <a:t>LNS – Construct</a:t>
            </a:r>
          </a:p>
        </p:txBody>
      </p:sp>
      <p:sp>
        <p:nvSpPr>
          <p:cNvPr id="55300"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1"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2"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3"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4"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5"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6"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7"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8"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5309"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5310" name="AutoShape 13"/>
          <p:cNvCxnSpPr>
            <a:cxnSpLocks noChangeShapeType="1"/>
            <a:stCxn id="55306" idx="0"/>
            <a:endCxn id="55309"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1" name="AutoShape 14"/>
          <p:cNvCxnSpPr>
            <a:cxnSpLocks noChangeShapeType="1"/>
            <a:stCxn id="55302" idx="2"/>
            <a:endCxn id="55306"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2" name="AutoShape 15"/>
          <p:cNvCxnSpPr>
            <a:cxnSpLocks noChangeShapeType="1"/>
            <a:stCxn id="55301" idx="6"/>
            <a:endCxn id="55300"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3" name="AutoShape 16"/>
          <p:cNvCxnSpPr>
            <a:cxnSpLocks noChangeShapeType="1"/>
            <a:stCxn id="55309" idx="4"/>
            <a:endCxn id="55301"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4" name="AutoShape 17"/>
          <p:cNvCxnSpPr>
            <a:cxnSpLocks noChangeShapeType="1"/>
            <a:stCxn id="55300" idx="7"/>
            <a:endCxn id="55303" idx="3"/>
          </p:cNvCxnSpPr>
          <p:nvPr/>
        </p:nvCxnSpPr>
        <p:spPr bwMode="auto">
          <a:xfrm flipV="1">
            <a:off x="2524125" y="4549775"/>
            <a:ext cx="1358900" cy="8556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5" name="AutoShape 18"/>
          <p:cNvCxnSpPr>
            <a:cxnSpLocks noChangeShapeType="1"/>
            <a:stCxn id="55308" idx="2"/>
            <a:endCxn id="55302"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6" name="AutoShape 19"/>
          <p:cNvCxnSpPr>
            <a:cxnSpLocks noChangeShapeType="1"/>
            <a:stCxn id="55303" idx="7"/>
            <a:endCxn id="55307" idx="1"/>
          </p:cNvCxnSpPr>
          <p:nvPr/>
        </p:nvCxnSpPr>
        <p:spPr bwMode="auto">
          <a:xfrm>
            <a:off x="4035425" y="4397375"/>
            <a:ext cx="496888" cy="14398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7" name="AutoShape 20"/>
          <p:cNvCxnSpPr>
            <a:cxnSpLocks noChangeShapeType="1"/>
            <a:stCxn id="55304" idx="7"/>
            <a:endCxn id="55308" idx="4"/>
          </p:cNvCxnSpPr>
          <p:nvPr/>
        </p:nvCxnSpPr>
        <p:spPr bwMode="auto">
          <a:xfrm flipV="1">
            <a:off x="5187950" y="2349500"/>
            <a:ext cx="1147763" cy="125571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318" name="AutoShape 21"/>
          <p:cNvCxnSpPr>
            <a:cxnSpLocks noChangeShapeType="1"/>
            <a:stCxn id="55307" idx="0"/>
            <a:endCxn id="55304" idx="3"/>
          </p:cNvCxnSpPr>
          <p:nvPr/>
        </p:nvCxnSpPr>
        <p:spPr bwMode="auto">
          <a:xfrm flipV="1">
            <a:off x="4608513" y="3757613"/>
            <a:ext cx="427037" cy="20478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37242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8621E17-C717-4BE9-91F7-6A788B7BC1F3}" type="slidenum">
              <a:rPr lang="en-AU" altLang="en-US"/>
              <a:pPr eaLnBrk="1" hangingPunct="1"/>
              <a:t>68</a:t>
            </a:fld>
            <a:endParaRPr lang="en-AU" altLang="en-US"/>
          </a:p>
        </p:txBody>
      </p:sp>
      <p:sp>
        <p:nvSpPr>
          <p:cNvPr id="56323" name="Rectangle 2"/>
          <p:cNvSpPr>
            <a:spLocks noGrp="1" noChangeArrowheads="1"/>
          </p:cNvSpPr>
          <p:nvPr>
            <p:ph type="title"/>
          </p:nvPr>
        </p:nvSpPr>
        <p:spPr/>
        <p:txBody>
          <a:bodyPr/>
          <a:lstStyle/>
          <a:p>
            <a:pPr eaLnBrk="1" hangingPunct="1"/>
            <a:r>
              <a:rPr lang="en-AU" altLang="en-US"/>
              <a:t>LNS – Construct</a:t>
            </a:r>
          </a:p>
        </p:txBody>
      </p:sp>
      <p:sp>
        <p:nvSpPr>
          <p:cNvPr id="56324" name="Oval 3"/>
          <p:cNvSpPr>
            <a:spLocks noChangeArrowheads="1"/>
          </p:cNvSpPr>
          <p:nvPr/>
        </p:nvSpPr>
        <p:spPr bwMode="auto">
          <a:xfrm>
            <a:off x="2339975" y="53736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25" name="Oval 4"/>
          <p:cNvSpPr>
            <a:spLocks noChangeArrowheads="1"/>
          </p:cNvSpPr>
          <p:nvPr/>
        </p:nvSpPr>
        <p:spPr bwMode="auto">
          <a:xfrm>
            <a:off x="1619250" y="37893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26" name="Oval 5"/>
          <p:cNvSpPr>
            <a:spLocks noChangeArrowheads="1"/>
          </p:cNvSpPr>
          <p:nvPr/>
        </p:nvSpPr>
        <p:spPr bwMode="auto">
          <a:xfrm>
            <a:off x="4284663" y="19161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27" name="Oval 6"/>
          <p:cNvSpPr>
            <a:spLocks noChangeArrowheads="1"/>
          </p:cNvSpPr>
          <p:nvPr/>
        </p:nvSpPr>
        <p:spPr bwMode="auto">
          <a:xfrm>
            <a:off x="3851275" y="4365625"/>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28" name="Oval 7"/>
          <p:cNvSpPr>
            <a:spLocks noChangeArrowheads="1"/>
          </p:cNvSpPr>
          <p:nvPr/>
        </p:nvSpPr>
        <p:spPr bwMode="auto">
          <a:xfrm>
            <a:off x="5003800" y="35734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29" name="Oval 8"/>
          <p:cNvSpPr>
            <a:spLocks noChangeArrowheads="1"/>
          </p:cNvSpPr>
          <p:nvPr/>
        </p:nvSpPr>
        <p:spPr bwMode="auto">
          <a:xfrm>
            <a:off x="6443663" y="508476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30" name="Oval 9"/>
          <p:cNvSpPr>
            <a:spLocks noChangeArrowheads="1"/>
          </p:cNvSpPr>
          <p:nvPr/>
        </p:nvSpPr>
        <p:spPr bwMode="auto">
          <a:xfrm>
            <a:off x="2771775" y="306863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31" name="Oval 10"/>
          <p:cNvSpPr>
            <a:spLocks noChangeArrowheads="1"/>
          </p:cNvSpPr>
          <p:nvPr/>
        </p:nvSpPr>
        <p:spPr bwMode="auto">
          <a:xfrm>
            <a:off x="4500563" y="5805488"/>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32" name="Oval 11"/>
          <p:cNvSpPr>
            <a:spLocks noChangeArrowheads="1"/>
          </p:cNvSpPr>
          <p:nvPr/>
        </p:nvSpPr>
        <p:spPr bwMode="auto">
          <a:xfrm>
            <a:off x="6227763" y="2133600"/>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6333" name="Oval 12"/>
          <p:cNvSpPr>
            <a:spLocks noChangeArrowheads="1"/>
          </p:cNvSpPr>
          <p:nvPr/>
        </p:nvSpPr>
        <p:spPr bwMode="auto">
          <a:xfrm>
            <a:off x="2051050" y="1700213"/>
            <a:ext cx="215900" cy="215900"/>
          </a:xfrm>
          <a:prstGeom prst="ellipse">
            <a:avLst/>
          </a:prstGeom>
          <a:solidFill>
            <a:srgbClr val="0000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cxnSp>
        <p:nvCxnSpPr>
          <p:cNvPr id="56334" name="AutoShape 13"/>
          <p:cNvCxnSpPr>
            <a:cxnSpLocks noChangeShapeType="1"/>
            <a:stCxn id="56330" idx="0"/>
            <a:endCxn id="56333" idx="5"/>
          </p:cNvCxnSpPr>
          <p:nvPr/>
        </p:nvCxnSpPr>
        <p:spPr bwMode="auto">
          <a:xfrm flipH="1" flipV="1">
            <a:off x="2235200" y="1884363"/>
            <a:ext cx="644525" cy="11842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5" name="AutoShape 14"/>
          <p:cNvCxnSpPr>
            <a:cxnSpLocks noChangeShapeType="1"/>
            <a:stCxn id="56326" idx="2"/>
            <a:endCxn id="56330" idx="7"/>
          </p:cNvCxnSpPr>
          <p:nvPr/>
        </p:nvCxnSpPr>
        <p:spPr bwMode="auto">
          <a:xfrm flipH="1">
            <a:off x="2955925" y="2024063"/>
            <a:ext cx="1328738" cy="10763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6" name="AutoShape 15"/>
          <p:cNvCxnSpPr>
            <a:cxnSpLocks noChangeShapeType="1"/>
            <a:stCxn id="56325" idx="6"/>
            <a:endCxn id="56324" idx="1"/>
          </p:cNvCxnSpPr>
          <p:nvPr/>
        </p:nvCxnSpPr>
        <p:spPr bwMode="auto">
          <a:xfrm>
            <a:off x="1835150" y="3897313"/>
            <a:ext cx="536575" cy="150812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7" name="AutoShape 16"/>
          <p:cNvCxnSpPr>
            <a:cxnSpLocks noChangeShapeType="1"/>
            <a:stCxn id="56333" idx="4"/>
            <a:endCxn id="56325" idx="0"/>
          </p:cNvCxnSpPr>
          <p:nvPr/>
        </p:nvCxnSpPr>
        <p:spPr bwMode="auto">
          <a:xfrm flipH="1">
            <a:off x="1727200" y="1916113"/>
            <a:ext cx="431800" cy="18732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8" name="AutoShape 17"/>
          <p:cNvCxnSpPr>
            <a:cxnSpLocks noChangeShapeType="1"/>
            <a:stCxn id="56324" idx="7"/>
            <a:endCxn id="56327" idx="3"/>
          </p:cNvCxnSpPr>
          <p:nvPr/>
        </p:nvCxnSpPr>
        <p:spPr bwMode="auto">
          <a:xfrm flipV="1">
            <a:off x="2524125" y="4549775"/>
            <a:ext cx="1358900" cy="8556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39" name="AutoShape 18"/>
          <p:cNvCxnSpPr>
            <a:cxnSpLocks noChangeShapeType="1"/>
            <a:stCxn id="56332" idx="2"/>
            <a:endCxn id="56326" idx="6"/>
          </p:cNvCxnSpPr>
          <p:nvPr/>
        </p:nvCxnSpPr>
        <p:spPr bwMode="auto">
          <a:xfrm flipH="1" flipV="1">
            <a:off x="4500563" y="2024063"/>
            <a:ext cx="1727200" cy="217487"/>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40" name="AutoShape 19"/>
          <p:cNvCxnSpPr>
            <a:cxnSpLocks noChangeShapeType="1"/>
            <a:stCxn id="56327" idx="7"/>
            <a:endCxn id="56331" idx="1"/>
          </p:cNvCxnSpPr>
          <p:nvPr/>
        </p:nvCxnSpPr>
        <p:spPr bwMode="auto">
          <a:xfrm>
            <a:off x="4035425" y="4397375"/>
            <a:ext cx="496888" cy="143986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41" name="AutoShape 20"/>
          <p:cNvCxnSpPr>
            <a:cxnSpLocks noChangeShapeType="1"/>
            <a:stCxn id="56328" idx="7"/>
            <a:endCxn id="56332" idx="4"/>
          </p:cNvCxnSpPr>
          <p:nvPr/>
        </p:nvCxnSpPr>
        <p:spPr bwMode="auto">
          <a:xfrm flipV="1">
            <a:off x="5187950" y="2349500"/>
            <a:ext cx="1147763" cy="1255713"/>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42" name="AutoShape 21"/>
          <p:cNvCxnSpPr>
            <a:cxnSpLocks noChangeShapeType="1"/>
            <a:stCxn id="56331" idx="0"/>
            <a:endCxn id="56329" idx="2"/>
          </p:cNvCxnSpPr>
          <p:nvPr/>
        </p:nvCxnSpPr>
        <p:spPr bwMode="auto">
          <a:xfrm flipV="1">
            <a:off x="4608513" y="5192713"/>
            <a:ext cx="1835150" cy="612775"/>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343" name="AutoShape 22"/>
          <p:cNvCxnSpPr>
            <a:cxnSpLocks noChangeShapeType="1"/>
            <a:stCxn id="56329" idx="1"/>
            <a:endCxn id="56328" idx="4"/>
          </p:cNvCxnSpPr>
          <p:nvPr/>
        </p:nvCxnSpPr>
        <p:spPr bwMode="auto">
          <a:xfrm flipH="1" flipV="1">
            <a:off x="5111750" y="3789363"/>
            <a:ext cx="1363663" cy="1327150"/>
          </a:xfrm>
          <a:prstGeom prst="straightConnector1">
            <a:avLst/>
          </a:prstGeom>
          <a:noFill/>
          <a:ln w="635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28660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F35B6C0-3ED8-47A8-9BFD-66770BBD75D9}" type="slidenum">
              <a:rPr lang="en-AU" altLang="en-US"/>
              <a:pPr eaLnBrk="1" hangingPunct="1"/>
              <a:t>69</a:t>
            </a:fld>
            <a:endParaRPr lang="en-AU" altLang="en-US"/>
          </a:p>
        </p:txBody>
      </p:sp>
      <p:sp>
        <p:nvSpPr>
          <p:cNvPr id="57347" name="Rectangle 2"/>
          <p:cNvSpPr>
            <a:spLocks noGrp="1" noChangeArrowheads="1"/>
          </p:cNvSpPr>
          <p:nvPr>
            <p:ph type="title"/>
          </p:nvPr>
        </p:nvSpPr>
        <p:spPr/>
        <p:txBody>
          <a:bodyPr/>
          <a:lstStyle/>
          <a:p>
            <a:pPr eaLnBrk="1" hangingPunct="1"/>
            <a:r>
              <a:rPr lang="en-AU" altLang="en-US"/>
              <a:t>LNS</a:t>
            </a:r>
          </a:p>
        </p:txBody>
      </p:sp>
      <p:sp>
        <p:nvSpPr>
          <p:cNvPr id="57348" name="Rectangle 3"/>
          <p:cNvSpPr>
            <a:spLocks noGrp="1" noChangeArrowheads="1"/>
          </p:cNvSpPr>
          <p:nvPr>
            <p:ph type="body" idx="1"/>
          </p:nvPr>
        </p:nvSpPr>
        <p:spPr/>
        <p:txBody>
          <a:bodyPr/>
          <a:lstStyle/>
          <a:p>
            <a:pPr eaLnBrk="1" hangingPunct="1"/>
            <a:r>
              <a:rPr lang="en-AU" altLang="en-US"/>
              <a:t>The magic is choosing which part of the solution to destroy</a:t>
            </a:r>
          </a:p>
          <a:p>
            <a:pPr eaLnBrk="1" hangingPunct="1"/>
            <a:r>
              <a:rPr lang="en-AU" altLang="en-US"/>
              <a:t>Different problems (and different instances) need different heuristic</a:t>
            </a:r>
          </a:p>
        </p:txBody>
      </p:sp>
    </p:spTree>
    <p:extLst>
      <p:ext uri="{BB962C8B-B14F-4D97-AF65-F5344CB8AC3E}">
        <p14:creationId xmlns:p14="http://schemas.microsoft.com/office/powerpoint/2010/main" val="219860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47" y="60326"/>
            <a:ext cx="8573966" cy="668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48F1D464-5130-4A13-8C88-01E30BE98C4B}" type="slidenum">
              <a:rPr lang="en-US" smtClean="0"/>
              <a:t>7</a:t>
            </a:fld>
            <a:endParaRPr lang="en-US"/>
          </a:p>
        </p:txBody>
      </p:sp>
    </p:spTree>
    <p:extLst>
      <p:ext uri="{BB962C8B-B14F-4D97-AF65-F5344CB8AC3E}">
        <p14:creationId xmlns:p14="http://schemas.microsoft.com/office/powerpoint/2010/main" val="315405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228600"/>
            <a:ext cx="8229600" cy="1143000"/>
          </a:xfrm>
        </p:spPr>
        <p:txBody>
          <a:bodyPr/>
          <a:lstStyle/>
          <a:p>
            <a:pPr eaLnBrk="1" hangingPunct="1"/>
            <a:r>
              <a:rPr lang="nb-NO" altLang="en-US"/>
              <a:t>Variable Neighborhood Descent</a:t>
            </a:r>
          </a:p>
        </p:txBody>
      </p:sp>
      <p:sp>
        <p:nvSpPr>
          <p:cNvPr id="13316" name="Rectangle 3"/>
          <p:cNvSpPr>
            <a:spLocks noGrp="1" noChangeArrowheads="1"/>
          </p:cNvSpPr>
          <p:nvPr>
            <p:ph type="body" idx="1"/>
          </p:nvPr>
        </p:nvSpPr>
        <p:spPr>
          <a:xfrm>
            <a:off x="152400" y="1524000"/>
            <a:ext cx="8839200" cy="5105400"/>
          </a:xfrm>
        </p:spPr>
        <p:txBody>
          <a:bodyPr>
            <a:normAutofit lnSpcReduction="10000"/>
          </a:bodyPr>
          <a:lstStyle/>
          <a:p>
            <a:pPr eaLnBrk="1" hangingPunct="1">
              <a:lnSpc>
                <a:spcPct val="80000"/>
              </a:lnSpc>
            </a:pPr>
            <a:r>
              <a:rPr lang="nb-NO" altLang="en-US" sz="2800" dirty="0"/>
              <a:t>The final solution is locally optimal with respect to all neighborhoods, N</a:t>
            </a:r>
            <a:r>
              <a:rPr lang="nb-NO" altLang="en-US" sz="2800" baseline="-25000" dirty="0"/>
              <a:t>1</a:t>
            </a:r>
            <a:r>
              <a:rPr lang="nb-NO" altLang="en-US" sz="2800" dirty="0"/>
              <a:t>, N</a:t>
            </a:r>
            <a:r>
              <a:rPr lang="nb-NO" altLang="en-US" sz="2800" baseline="-25000" dirty="0"/>
              <a:t>2</a:t>
            </a:r>
            <a:r>
              <a:rPr lang="nb-NO" altLang="en-US" sz="2800" dirty="0"/>
              <a:t>,…, N</a:t>
            </a:r>
            <a:r>
              <a:rPr lang="nb-NO" altLang="en-US" sz="2800" baseline="-25000" dirty="0"/>
              <a:t>k-max</a:t>
            </a:r>
          </a:p>
          <a:p>
            <a:pPr eaLnBrk="1" hangingPunct="1">
              <a:lnSpc>
                <a:spcPct val="80000"/>
              </a:lnSpc>
            </a:pPr>
            <a:endParaRPr lang="nb-NO" altLang="en-US" sz="2800" baseline="-25000" dirty="0"/>
          </a:p>
          <a:p>
            <a:pPr eaLnBrk="1" hangingPunct="1">
              <a:lnSpc>
                <a:spcPct val="80000"/>
              </a:lnSpc>
            </a:pPr>
            <a:r>
              <a:rPr lang="nb-NO" altLang="en-US" sz="2800" dirty="0"/>
              <a:t>”First Improvement” could be used instead of ”Best Improvement”</a:t>
            </a:r>
          </a:p>
          <a:p>
            <a:pPr eaLnBrk="1" hangingPunct="1">
              <a:lnSpc>
                <a:spcPct val="80000"/>
              </a:lnSpc>
            </a:pPr>
            <a:endParaRPr lang="nb-NO" altLang="en-US" sz="2800" dirty="0"/>
          </a:p>
          <a:p>
            <a:pPr eaLnBrk="1" hangingPunct="1">
              <a:lnSpc>
                <a:spcPct val="80000"/>
              </a:lnSpc>
            </a:pPr>
            <a:r>
              <a:rPr lang="nb-NO" altLang="en-US" sz="2800" dirty="0"/>
              <a:t>Typically, neighborhoods are ordered from smallest to largest</a:t>
            </a:r>
          </a:p>
          <a:p>
            <a:pPr eaLnBrk="1" hangingPunct="1">
              <a:lnSpc>
                <a:spcPct val="80000"/>
              </a:lnSpc>
            </a:pPr>
            <a:endParaRPr lang="nb-NO" altLang="en-US" sz="2800" dirty="0"/>
          </a:p>
          <a:p>
            <a:pPr eaLnBrk="1" hangingPunct="1">
              <a:lnSpc>
                <a:spcPct val="80000"/>
              </a:lnSpc>
            </a:pPr>
            <a:r>
              <a:rPr lang="nb-NO" altLang="en-US" sz="2800" dirty="0"/>
              <a:t>If Local Search Algorithms can be treated as Black-Box procedures:</a:t>
            </a:r>
          </a:p>
          <a:p>
            <a:pPr lvl="1" eaLnBrk="1" hangingPunct="1">
              <a:lnSpc>
                <a:spcPct val="80000"/>
              </a:lnSpc>
            </a:pPr>
            <a:r>
              <a:rPr lang="nb-NO" altLang="en-US" sz="2400" dirty="0"/>
              <a:t>Sort the procedures</a:t>
            </a:r>
          </a:p>
          <a:p>
            <a:pPr lvl="1" eaLnBrk="1" hangingPunct="1">
              <a:lnSpc>
                <a:spcPct val="80000"/>
              </a:lnSpc>
            </a:pPr>
            <a:r>
              <a:rPr lang="nb-NO" altLang="en-US" sz="2400" dirty="0"/>
              <a:t>Apply them in the given order</a:t>
            </a:r>
          </a:p>
          <a:p>
            <a:pPr lvl="1" eaLnBrk="1" hangingPunct="1">
              <a:lnSpc>
                <a:spcPct val="80000"/>
              </a:lnSpc>
            </a:pPr>
            <a:r>
              <a:rPr lang="nb-NO" altLang="en-US" sz="2400" dirty="0"/>
              <a:t>Possibly reiterate starting the first one</a:t>
            </a:r>
          </a:p>
          <a:p>
            <a:pPr lvl="1" eaLnBrk="1" hangingPunct="1">
              <a:lnSpc>
                <a:spcPct val="80000"/>
              </a:lnSpc>
            </a:pPr>
            <a:r>
              <a:rPr lang="nb-NO" altLang="en-US" sz="2400" dirty="0"/>
              <a:t>Advantage: solution quality and speed</a:t>
            </a:r>
          </a:p>
        </p:txBody>
      </p:sp>
      <p:sp>
        <p:nvSpPr>
          <p:cNvPr id="2" name="Slide Number Placeholder 1"/>
          <p:cNvSpPr>
            <a:spLocks noGrp="1"/>
          </p:cNvSpPr>
          <p:nvPr>
            <p:ph type="sldNum" sz="quarter" idx="12"/>
          </p:nvPr>
        </p:nvSpPr>
        <p:spPr/>
        <p:txBody>
          <a:bodyPr/>
          <a:lstStyle/>
          <a:p>
            <a:fld id="{48F1D464-5130-4A13-8C88-01E30BE98C4B}" type="slidenum">
              <a:rPr lang="en-US" smtClean="0"/>
              <a:t>8</a:t>
            </a:fld>
            <a:endParaRPr lang="en-US"/>
          </a:p>
        </p:txBody>
      </p:sp>
    </p:spTree>
    <p:extLst>
      <p:ext uri="{BB962C8B-B14F-4D97-AF65-F5344CB8AC3E}">
        <p14:creationId xmlns:p14="http://schemas.microsoft.com/office/powerpoint/2010/main" val="107333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317989" y="188913"/>
            <a:ext cx="8508023" cy="1143000"/>
          </a:xfrm>
        </p:spPr>
        <p:txBody>
          <a:bodyPr>
            <a:normAutofit fontScale="90000"/>
          </a:bodyPr>
          <a:lstStyle/>
          <a:p>
            <a:pPr eaLnBrk="1" hangingPunct="1"/>
            <a:r>
              <a:rPr lang="nb-NO" altLang="en-US"/>
              <a:t>Basic Variable Neighborhood Search</a:t>
            </a:r>
          </a:p>
        </p:txBody>
      </p:sp>
      <p:sp>
        <p:nvSpPr>
          <p:cNvPr id="14340" name="Rectangle 3"/>
          <p:cNvSpPr>
            <a:spLocks noGrp="1" noChangeArrowheads="1"/>
          </p:cNvSpPr>
          <p:nvPr>
            <p:ph type="body" idx="1"/>
          </p:nvPr>
        </p:nvSpPr>
        <p:spPr/>
        <p:txBody>
          <a:bodyPr>
            <a:normAutofit lnSpcReduction="10000"/>
          </a:bodyPr>
          <a:lstStyle/>
          <a:p>
            <a:pPr eaLnBrk="1" hangingPunct="1"/>
            <a:r>
              <a:rPr lang="nb-NO" altLang="en-US" dirty="0"/>
              <a:t>Use neighborhood structures N</a:t>
            </a:r>
            <a:r>
              <a:rPr lang="nb-NO" altLang="en-US" baseline="-25000" dirty="0"/>
              <a:t>1</a:t>
            </a:r>
            <a:r>
              <a:rPr lang="nb-NO" altLang="en-US" dirty="0"/>
              <a:t>, N</a:t>
            </a:r>
            <a:r>
              <a:rPr lang="nb-NO" altLang="en-US" baseline="-25000" dirty="0"/>
              <a:t>2</a:t>
            </a:r>
            <a:r>
              <a:rPr lang="nb-NO" altLang="en-US" dirty="0"/>
              <a:t>,…, N</a:t>
            </a:r>
            <a:r>
              <a:rPr lang="nb-NO" altLang="en-US" baseline="-25000" dirty="0"/>
              <a:t>k-max</a:t>
            </a:r>
          </a:p>
          <a:p>
            <a:pPr eaLnBrk="1" hangingPunct="1"/>
            <a:endParaRPr lang="nb-NO" altLang="en-US" dirty="0"/>
          </a:p>
          <a:p>
            <a:pPr eaLnBrk="1" hangingPunct="1"/>
            <a:r>
              <a:rPr lang="nb-NO" altLang="en-US" dirty="0"/>
              <a:t>Standard (”Best Improvement”) Local Search is applied in N</a:t>
            </a:r>
            <a:r>
              <a:rPr lang="nb-NO" altLang="en-US" baseline="-25000" dirty="0"/>
              <a:t>1</a:t>
            </a:r>
          </a:p>
          <a:p>
            <a:pPr eaLnBrk="1" hangingPunct="1"/>
            <a:endParaRPr lang="nb-NO" altLang="en-US" dirty="0"/>
          </a:p>
          <a:p>
            <a:pPr eaLnBrk="1" hangingPunct="1"/>
            <a:r>
              <a:rPr lang="nb-NO" altLang="en-US" dirty="0"/>
              <a:t>The other neighborhoods are explored only randomly</a:t>
            </a:r>
          </a:p>
          <a:p>
            <a:pPr eaLnBrk="1" hangingPunct="1"/>
            <a:endParaRPr lang="nb-NO" altLang="en-US" dirty="0"/>
          </a:p>
          <a:p>
            <a:pPr eaLnBrk="1" hangingPunct="1"/>
            <a:r>
              <a:rPr lang="nb-NO" altLang="en-US" dirty="0"/>
              <a:t>Exploration of the other neighborhoods are perturbations as in ILS</a:t>
            </a:r>
          </a:p>
          <a:p>
            <a:pPr lvl="1" eaLnBrk="1" hangingPunct="1"/>
            <a:r>
              <a:rPr lang="nb-NO" altLang="en-US" dirty="0"/>
              <a:t>Perturbation is systematically varied</a:t>
            </a:r>
          </a:p>
        </p:txBody>
      </p:sp>
      <p:sp>
        <p:nvSpPr>
          <p:cNvPr id="2" name="Slide Number Placeholder 1"/>
          <p:cNvSpPr>
            <a:spLocks noGrp="1"/>
          </p:cNvSpPr>
          <p:nvPr>
            <p:ph type="sldNum" sz="quarter" idx="12"/>
          </p:nvPr>
        </p:nvSpPr>
        <p:spPr/>
        <p:txBody>
          <a:bodyPr/>
          <a:lstStyle/>
          <a:p>
            <a:fld id="{48F1D464-5130-4A13-8C88-01E30BE98C4B}" type="slidenum">
              <a:rPr lang="en-US" smtClean="0"/>
              <a:t>9</a:t>
            </a:fld>
            <a:endParaRPr lang="en-US"/>
          </a:p>
        </p:txBody>
      </p:sp>
    </p:spTree>
    <p:extLst>
      <p:ext uri="{BB962C8B-B14F-4D97-AF65-F5344CB8AC3E}">
        <p14:creationId xmlns:p14="http://schemas.microsoft.com/office/powerpoint/2010/main" val="1790627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D252A50587B745B4FA9F9AA3713483" ma:contentTypeVersion="" ma:contentTypeDescription="Create a new document." ma:contentTypeScope="" ma:versionID="e363c19d2e72fd5ff8f96978e4abffc8">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EEBBBE3-B272-42B9-A384-F87522D49B6B}"/>
</file>

<file path=customXml/itemProps2.xml><?xml version="1.0" encoding="utf-8"?>
<ds:datastoreItem xmlns:ds="http://schemas.openxmlformats.org/officeDocument/2006/customXml" ds:itemID="{D3253854-5236-4A97-9B14-C1A165BF5CA1}"/>
</file>

<file path=customXml/itemProps3.xml><?xml version="1.0" encoding="utf-8"?>
<ds:datastoreItem xmlns:ds="http://schemas.openxmlformats.org/officeDocument/2006/customXml" ds:itemID="{9C7A3E88-BDE1-4794-86AE-551032FFDCDA}"/>
</file>

<file path=docProps/app.xml><?xml version="1.0" encoding="utf-8"?>
<Properties xmlns="http://schemas.openxmlformats.org/officeDocument/2006/extended-properties" xmlns:vt="http://schemas.openxmlformats.org/officeDocument/2006/docPropsVTypes">
  <Template>Flow</Template>
  <TotalTime>478</TotalTime>
  <Words>3765</Words>
  <Application>Microsoft Office PowerPoint</Application>
  <PresentationFormat>On-screen Show (4:3)</PresentationFormat>
  <Paragraphs>596</Paragraphs>
  <Slides>69</Slides>
  <Notes>41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8" baseType="lpstr">
      <vt:lpstr>Arial</vt:lpstr>
      <vt:lpstr>Calibri</vt:lpstr>
      <vt:lpstr>Constantia</vt:lpstr>
      <vt:lpstr>Symbol</vt:lpstr>
      <vt:lpstr>Times New Roman</vt:lpstr>
      <vt:lpstr>Wingdings</vt:lpstr>
      <vt:lpstr>Wingdings 2</vt:lpstr>
      <vt:lpstr>Flow</vt:lpstr>
      <vt:lpstr>Equation</vt:lpstr>
      <vt:lpstr>Lecture IV</vt:lpstr>
      <vt:lpstr>Outline</vt:lpstr>
      <vt:lpstr>Variable neighborhood Search (VNS)</vt:lpstr>
      <vt:lpstr>Variable neighborhood Search (VNS)</vt:lpstr>
      <vt:lpstr>Variable Neighborhood Search</vt:lpstr>
      <vt:lpstr>Variable Neighborhood Search</vt:lpstr>
      <vt:lpstr>PowerPoint Presentation</vt:lpstr>
      <vt:lpstr>Variable Neighborhood Descent</vt:lpstr>
      <vt:lpstr>Basic Variable Neighborhood Search</vt:lpstr>
      <vt:lpstr>PowerPoint Presentation</vt:lpstr>
      <vt:lpstr>PowerPoint Presentation</vt:lpstr>
      <vt:lpstr>Variations of Basic VNS</vt:lpstr>
      <vt:lpstr>Final Notes on VNS</vt:lpstr>
      <vt:lpstr>Final Notes on VNS</vt:lpstr>
      <vt:lpstr>Conclusions about ILS and VNS</vt:lpstr>
      <vt:lpstr>PowerPoint Presentation</vt:lpstr>
      <vt:lpstr>Guided Local Search</vt:lpstr>
      <vt:lpstr>Features of a Solution</vt:lpstr>
      <vt:lpstr>Features - Example: TSP</vt:lpstr>
      <vt:lpstr>Features &amp; GLS</vt:lpstr>
      <vt:lpstr>Extended Move Evaluation (1)</vt:lpstr>
      <vt:lpstr>Extended Move Evaluation (2)</vt:lpstr>
      <vt:lpstr>Extended Move Evaluation (3)</vt:lpstr>
      <vt:lpstr>PowerPoint Presentation</vt:lpstr>
      <vt:lpstr>Penalties (1)</vt:lpstr>
      <vt:lpstr>Penalties (2)</vt:lpstr>
      <vt:lpstr>PowerPoint Presentation</vt:lpstr>
      <vt:lpstr>Comments on GLS</vt:lpstr>
      <vt:lpstr>How to Select Lambda</vt:lpstr>
      <vt:lpstr>GLS - Example : TSP (1)</vt:lpstr>
      <vt:lpstr>GLS - Example : TSP (2)</vt:lpstr>
      <vt:lpstr>Applications of GLS</vt:lpstr>
      <vt:lpstr>Possibilities and Extensions</vt:lpstr>
      <vt:lpstr>PowerPoint Presentation</vt:lpstr>
      <vt:lpstr>GRASP</vt:lpstr>
      <vt:lpstr>Spelling out GRASP</vt:lpstr>
      <vt:lpstr>Two Phases of GRASP</vt:lpstr>
      <vt:lpstr>PowerPoint Presentation</vt:lpstr>
      <vt:lpstr>The Constructive Phase (1)</vt:lpstr>
      <vt:lpstr>PowerPoint Presentation</vt:lpstr>
      <vt:lpstr>PowerPoint Presentation</vt:lpstr>
      <vt:lpstr>The Constructive Phase (2)</vt:lpstr>
      <vt:lpstr>The Restricted Candidate List (1)</vt:lpstr>
      <vt:lpstr>The Restricted Candidate List (2)</vt:lpstr>
      <vt:lpstr>The Restricted Candidate List (4)</vt:lpstr>
      <vt:lpstr>PowerPoint Presentation</vt:lpstr>
      <vt:lpstr>PowerPoint Presentation</vt:lpstr>
      <vt:lpstr>PowerPoint Presentation</vt:lpstr>
      <vt:lpstr>GRASP vs. Other Methods (1)</vt:lpstr>
      <vt:lpstr>GRASP vs. Other Methods (2)</vt:lpstr>
      <vt:lpstr>Large Neighbourhood Search</vt:lpstr>
      <vt:lpstr>LNS – Construct</vt:lpstr>
      <vt:lpstr>LNS – Construct</vt:lpstr>
      <vt:lpstr>LNS – Construct</vt:lpstr>
      <vt:lpstr>LNS – Construct</vt:lpstr>
      <vt:lpstr>LNS – Construct</vt:lpstr>
      <vt:lpstr>LNS – Construct</vt:lpstr>
      <vt:lpstr>LNS – Construct</vt:lpstr>
      <vt:lpstr>LNS – Construct</vt:lpstr>
      <vt:lpstr>LNS – Construct</vt:lpstr>
      <vt:lpstr>LNS – Construct</vt:lpstr>
      <vt:lpstr>LNS – Construct</vt:lpstr>
      <vt:lpstr>LNS – Destroy</vt:lpstr>
      <vt:lpstr>LNS – Destroy</vt:lpstr>
      <vt:lpstr>LNS – Destroy</vt:lpstr>
      <vt:lpstr>LNS – Destroy</vt:lpstr>
      <vt:lpstr>LNS – Construct</vt:lpstr>
      <vt:lpstr>LNS – Construct</vt:lpstr>
      <vt:lpstr>LNS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IV</dc:title>
  <dc:creator>PC</dc:creator>
  <cp:lastModifiedBy>Ahmet UNVEREN</cp:lastModifiedBy>
  <cp:revision>17</cp:revision>
  <dcterms:created xsi:type="dcterms:W3CDTF">2015-10-06T18:14:39Z</dcterms:created>
  <dcterms:modified xsi:type="dcterms:W3CDTF">2025-03-05T11:51:06Z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0x01010021D252A50587B745B4FA9F9AA3713483</vt:lpwstr>
  </property>
</Properties>
</file>