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36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6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305" r:id="rId28"/>
    <p:sldId id="304" r:id="rId29"/>
    <p:sldId id="306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7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customXml" Target="../customXml/item3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customXml" Target="../customXml/item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10B29B-E281-4915-9CFE-9DC762ADBB2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612439-7FA3-4C8D-8EB8-39D6FD9BB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28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71684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DC2BF2D1-EA79-4FA1-9FB9-2FAAAFA8ECF9}" type="slidenum">
              <a:rPr lang="en-GB" altLang="en-US" sz="1200" smtClean="0"/>
              <a:pPr/>
              <a:t>11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72708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93C96612-6F4F-43A7-95E0-2EDA350C1950}" type="slidenum">
              <a:rPr lang="en-GB" altLang="en-US" sz="1200" smtClean="0"/>
              <a:pPr/>
              <a:t>12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73732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A17BA1DC-E538-4374-93D9-21AEE8B899AE}" type="slidenum">
              <a:rPr lang="en-GB" altLang="en-US" sz="1200" smtClean="0"/>
              <a:pPr/>
              <a:t>13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74756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0B1197E9-4750-4576-8571-1E7790C59A19}" type="slidenum">
              <a:rPr lang="en-GB" altLang="en-US" sz="1200" smtClean="0"/>
              <a:pPr/>
              <a:t>14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75780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A18A57E9-C96C-4A9F-9902-5B3E28FB91E5}" type="slidenum">
              <a:rPr lang="en-GB" altLang="en-US" sz="1200" smtClean="0"/>
              <a:pPr/>
              <a:t>15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76804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488F1296-2B3A-4D4E-81FF-77BB908ADFB0}" type="slidenum">
              <a:rPr lang="en-GB" altLang="en-US" sz="1200" smtClean="0"/>
              <a:pPr/>
              <a:t>16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77828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83211A79-1E70-4B67-8487-7186FD25F1CF}" type="slidenum">
              <a:rPr lang="en-GB" altLang="en-US" sz="1200" smtClean="0"/>
              <a:pPr/>
              <a:t>17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78852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4A581C5D-0206-46E8-8AFC-9BBCCB2A6C2B}" type="slidenum">
              <a:rPr lang="en-GB" altLang="en-US" sz="1200" smtClean="0"/>
              <a:pPr/>
              <a:t>18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79876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6A9D1D42-3773-42C4-98EC-F0EF4D6068FB}" type="slidenum">
              <a:rPr lang="en-GB" altLang="en-US" sz="1200" smtClean="0"/>
              <a:pPr/>
              <a:t>19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89092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A6806187-186C-4F89-B432-0A7CD44F2A41}" type="slidenum">
              <a:rPr lang="en-GB" altLang="en-US" sz="1200" smtClean="0"/>
              <a:pPr/>
              <a:t>20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63492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0446AA19-6A10-4382-91CA-F5DAA2E8D511}" type="slidenum">
              <a:rPr lang="en-GB" altLang="en-US" sz="1200" smtClean="0"/>
              <a:pPr/>
              <a:t>3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90116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34A80C4A-990E-471E-B0AC-E6DEFEC34C05}" type="slidenum">
              <a:rPr lang="en-GB" altLang="en-US" sz="1200" smtClean="0"/>
              <a:pPr/>
              <a:t>21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91140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4B134235-BAA2-408B-BCFA-2CC637174F7A}" type="slidenum">
              <a:rPr lang="en-GB" altLang="en-US" sz="1200" smtClean="0"/>
              <a:pPr/>
              <a:t>22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92164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13ABD0F6-E02A-4234-97F4-ADBBF5820BAF}" type="slidenum">
              <a:rPr lang="en-GB" altLang="en-US" sz="1200" smtClean="0"/>
              <a:pPr/>
              <a:t>23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93188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BF0A02A2-A8C6-4C78-8CE3-28BF3813AC23}" type="slidenum">
              <a:rPr lang="en-GB" altLang="en-US" sz="1200" smtClean="0"/>
              <a:pPr/>
              <a:t>24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94212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C16ED7A4-1625-4CDF-8D84-786001E755CE}" type="slidenum">
              <a:rPr lang="en-GB" altLang="en-US" sz="1200" smtClean="0"/>
              <a:pPr/>
              <a:t>25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95236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0B637F3B-DDAD-4063-A5F0-525AD6AB4F98}" type="slidenum">
              <a:rPr lang="en-GB" altLang="en-US" sz="1200" smtClean="0"/>
              <a:pPr/>
              <a:t>26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Automated Scheduling, School of Computer Science and IT, University of Nottingham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7843B6-805A-4ADC-B626-1BE15D328793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100354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Modern Heuristic Search Methods, (Eds.) V.J. </a:t>
            </a:r>
            <a:r>
              <a:rPr lang="en-US" altLang="en-US" dirty="0" err="1"/>
              <a:t>Rayward</a:t>
            </a:r>
            <a:r>
              <a:rPr lang="en-US" altLang="en-US" dirty="0"/>
              <a:t>-Smith, </a:t>
            </a:r>
            <a:r>
              <a:rPr lang="en-US" altLang="en-US" dirty="0" err="1"/>
              <a:t>I.H.Osman</a:t>
            </a:r>
            <a:r>
              <a:rPr lang="en-US" altLang="en-US" dirty="0"/>
              <a:t>, C.R. Reeves, G.D. Smith, John Wiley &amp; Sons Ltd. 1996</a:t>
            </a:r>
          </a:p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97284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691E6434-6B10-4B79-A010-4AA1EF42BAA4}" type="slidenum">
              <a:rPr lang="en-GB" altLang="en-US" sz="1200" smtClean="0"/>
              <a:pPr/>
              <a:t>30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98308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073223D2-9B0D-4C22-80F8-DBD8C86B27F3}" type="slidenum">
              <a:rPr lang="en-GB" altLang="en-US" sz="1200" smtClean="0"/>
              <a:pPr/>
              <a:t>31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99332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1644B37A-7E7E-4682-9064-029993343EEC}" type="slidenum">
              <a:rPr lang="en-GB" altLang="en-US" sz="1200" smtClean="0"/>
              <a:pPr/>
              <a:t>32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64516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D992D6A1-354F-4A5F-93E3-89A87BA17603}" type="slidenum">
              <a:rPr lang="en-GB" altLang="en-US" sz="1200" smtClean="0"/>
              <a:pPr/>
              <a:t>4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100356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42590E39-E62E-4960-9F8E-E5043AB3E340}" type="slidenum">
              <a:rPr lang="en-GB" altLang="en-US" sz="1200" smtClean="0"/>
              <a:pPr/>
              <a:t>33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101380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5A0531D8-74A1-42CB-A2B1-05C90F61E41E}" type="slidenum">
              <a:rPr lang="en-GB" altLang="en-US" sz="1200" smtClean="0"/>
              <a:pPr/>
              <a:t>34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102404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34FEEB3A-27B5-4BCD-ADB8-3A241EFC0730}" type="slidenum">
              <a:rPr lang="en-GB" altLang="en-US" sz="1200" smtClean="0"/>
              <a:pPr/>
              <a:t>35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103428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EE854CBE-0D97-430F-B795-1DEEE6B6DAA3}" type="slidenum">
              <a:rPr lang="en-GB" altLang="en-US" sz="1200" smtClean="0"/>
              <a:pPr/>
              <a:t>36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104452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1BE5D5B1-4740-4C7D-8E05-ACDAB1466D54}" type="slidenum">
              <a:rPr lang="en-GB" altLang="en-US" sz="1200" smtClean="0"/>
              <a:pPr/>
              <a:t>37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105476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7320F3AB-DAC2-426D-B792-656EB9D748DE}" type="slidenum">
              <a:rPr lang="en-GB" altLang="en-US" sz="1200" smtClean="0"/>
              <a:pPr/>
              <a:t>38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106500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7AAE5D86-1E75-40D3-A581-0732799E17A8}" type="slidenum">
              <a:rPr lang="en-GB" altLang="en-US" sz="1200" smtClean="0"/>
              <a:pPr/>
              <a:t>39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107524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C2524AB1-F5E4-4A7C-9FE9-17C0867C0C3E}" type="slidenum">
              <a:rPr lang="en-GB" altLang="en-US" sz="1200" smtClean="0"/>
              <a:pPr/>
              <a:t>40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108548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C74A52EC-D786-4978-98A9-C5C5EDD21355}" type="slidenum">
              <a:rPr lang="en-GB" altLang="en-US" sz="1200" smtClean="0"/>
              <a:pPr/>
              <a:t>41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109572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F3021187-F476-448F-BF1E-2DF2B6BA502F}" type="slidenum">
              <a:rPr lang="en-GB" altLang="en-US" sz="1200" smtClean="0"/>
              <a:pPr/>
              <a:t>42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65540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73CA1EF1-7DE3-47B6-84FC-1BF7AE970962}" type="slidenum">
              <a:rPr lang="en-GB" altLang="en-US" sz="1200" smtClean="0"/>
              <a:pPr/>
              <a:t>5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110596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EC6D135F-168E-4D1E-B1B9-CDCD5C7EFF81}" type="slidenum">
              <a:rPr lang="en-GB" altLang="en-US" sz="1200" smtClean="0"/>
              <a:pPr/>
              <a:t>43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66564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C0747ECB-C89C-471D-A002-00BD450DF6F4}" type="slidenum">
              <a:rPr lang="en-GB" altLang="en-US" sz="1200" smtClean="0"/>
              <a:pPr/>
              <a:t>6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67588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58B662D5-9238-48FD-A959-15B05A02ED74}" type="slidenum">
              <a:rPr lang="en-GB" altLang="en-US" sz="1200" smtClean="0"/>
              <a:pPr/>
              <a:t>7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68612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7AB47DBD-3F8D-4101-A484-11627535E785}" type="slidenum">
              <a:rPr lang="en-GB" altLang="en-US" sz="1200" smtClean="0"/>
              <a:pPr/>
              <a:t>8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69636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CD5A5426-6B71-41A0-9FFC-AEBC88381F40}" type="slidenum">
              <a:rPr lang="en-GB" altLang="en-US" sz="1200" smtClean="0"/>
              <a:pPr/>
              <a:t>9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70660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ED88B18C-A9F1-46E0-AF0D-75430E308CB6}" type="slidenum">
              <a:rPr lang="en-GB" altLang="en-US" sz="1200" smtClean="0"/>
              <a:pPr/>
              <a:t>10</a:t>
            </a:fld>
            <a:endParaRPr lang="en-GB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4C07-BE87-4809-8823-3AB24C0DCEA5}" type="datetime1">
              <a:rPr lang="en-US" smtClean="0"/>
              <a:t>3/12/2025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732D-A7A5-474D-8A6E-6111E74273C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ED017-75B2-44E3-8F65-C8ABE305B292}" type="datetime1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732D-A7A5-474D-8A6E-6111E74273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E851-DA1D-4D3C-9F24-A31F6F23574A}" type="datetime1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732D-A7A5-474D-8A6E-6111E74273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16574" y="188913"/>
            <a:ext cx="77724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685800" y="1412875"/>
            <a:ext cx="3815862" cy="446405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2338" y="1412875"/>
            <a:ext cx="3815862" cy="446405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B402D-247F-4099-BF79-706BFF87ED3F}" type="datetime1">
              <a:rPr lang="en-US" smtClean="0"/>
              <a:t>3/12/2025</a:t>
            </a:fld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155B8-DCFA-40F1-ACF5-E49A0B4CD9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953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C878-5409-4DD5-9FAD-CF58A6D9D762}" type="datetime1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732D-A7A5-474D-8A6E-6111E74273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CDA0D-7B7F-4483-88DF-45FABE3867D7}" type="datetime1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732D-A7A5-474D-8A6E-6111E74273C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D8876-D440-42BA-85CE-B2169AA1BBF4}" type="datetime1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732D-A7A5-474D-8A6E-6111E74273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50979-0D57-4E0B-B857-7A8E4CF4C583}" type="datetime1">
              <a:rPr lang="en-US" smtClean="0"/>
              <a:t>3/12/2025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732D-A7A5-474D-8A6E-6111E74273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9648A-1283-4592-AFFA-64F708A870FE}" type="datetime1">
              <a:rPr lang="en-US" smtClean="0"/>
              <a:t>3/12/2025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732D-A7A5-474D-8A6E-6111E74273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DE38D-7F87-4E5A-B41C-3C3553C574F9}" type="datetime1">
              <a:rPr lang="en-US" smtClean="0"/>
              <a:t>3/12/2025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732D-A7A5-474D-8A6E-6111E74273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8F2EC-97D6-47B9-82DA-FAEC125AB1EB}" type="datetime1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732D-A7A5-474D-8A6E-6111E74273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E9060-5D39-45CE-B0D1-5AF231ADD57F}" type="datetime1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9C8732D-A7A5-474D-8A6E-6111E74273C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0A3AA81-75D4-45C1-A217-507E7B6ADAF5}" type="datetime1">
              <a:rPr lang="en-US" smtClean="0"/>
              <a:t>3/12/2025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C8732D-A7A5-474D-8A6E-6111E74273C4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Local_optimality" TargetMode="External"/><Relationship Id="rId3" Type="http://schemas.openxmlformats.org/officeDocument/2006/relationships/hyperlink" Target="http://en.wikipedia.org/wiki/Metaheuristic" TargetMode="External"/><Relationship Id="rId7" Type="http://schemas.openxmlformats.org/officeDocument/2006/relationships/hyperlink" Target="http://en.wikipedia.org/wiki/Search_spac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Local_search_(optimization)" TargetMode="External"/><Relationship Id="rId5" Type="http://schemas.openxmlformats.org/officeDocument/2006/relationships/hyperlink" Target="http://en.wikipedia.org/wiki/Traveling_salesman_problem" TargetMode="External"/><Relationship Id="rId4" Type="http://schemas.openxmlformats.org/officeDocument/2006/relationships/hyperlink" Target="http://en.wikipedia.org/wiki/Combinatorial_optimization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2.em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6.emf"/><Relationship Id="rId4" Type="http://schemas.openxmlformats.org/officeDocument/2006/relationships/image" Target="../media/image13.emf"/><Relationship Id="rId9" Type="http://schemas.openxmlformats.org/officeDocument/2006/relationships/oleObject" Target="../embeddings/oleObject14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7.emf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8.emf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1.e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0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5.bin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2.e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1.emf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4.e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3.emf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emf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V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AU" altLang="en-US" dirty="0"/>
              <a:t>Advanced Stochastic Local Search</a:t>
            </a:r>
            <a:r>
              <a:rPr lang="tr-TR" altLang="en-US" dirty="0"/>
              <a:t>:</a:t>
            </a:r>
          </a:p>
          <a:p>
            <a:r>
              <a:rPr lang="en-AU" altLang="en-US" dirty="0" err="1">
                <a:solidFill>
                  <a:srgbClr val="FF0000"/>
                </a:solidFill>
              </a:rPr>
              <a:t>Tabu</a:t>
            </a:r>
            <a:r>
              <a:rPr lang="en-AU" altLang="en-US" dirty="0">
                <a:solidFill>
                  <a:srgbClr val="FF0000"/>
                </a:solidFill>
              </a:rPr>
              <a:t> Search</a:t>
            </a:r>
            <a:endParaRPr lang="tr-TR" altLang="en-US" dirty="0">
              <a:solidFill>
                <a:srgbClr val="FF0000"/>
              </a:solidFill>
            </a:endParaRPr>
          </a:p>
          <a:p>
            <a:r>
              <a:rPr lang="en-AU" altLang="en-US" dirty="0"/>
              <a:t>Simulated Annealing</a:t>
            </a:r>
          </a:p>
          <a:p>
            <a:r>
              <a:rPr lang="en-AU" altLang="en-US" dirty="0"/>
              <a:t>Genetic algorithms</a:t>
            </a:r>
          </a:p>
          <a:p>
            <a:r>
              <a:rPr lang="en-AU" altLang="en-US" dirty="0"/>
              <a:t>Ant Colony optimization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732D-A7A5-474D-8A6E-6111E74273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250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B009324B-0B08-4D7B-A27F-37CDAEC8A471}" type="slidenum">
              <a:rPr lang="en-GB" altLang="en-US" sz="1400" smtClean="0"/>
              <a:pPr/>
              <a:t>10</a:t>
            </a:fld>
            <a:endParaRPr lang="en-GB" altLang="en-US" sz="14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en-US"/>
              <a:t>The Tabu Criterion (1)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altLang="en-US" dirty="0"/>
              <a:t>In Tabu Search, we allow moving to a worse solution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 dirty="0"/>
              <a:t>Since we (in basic TS) always select the ”Best Improvement”, how can we avoid cycling between solutions?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 dirty="0"/>
              <a:t>The answer is the tabu criterion: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 dirty="0"/>
              <a:t>We are not allowed to move to solutions that we have visited before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dirty="0"/>
              <a:t>They are tabu!</a:t>
            </a:r>
          </a:p>
        </p:txBody>
      </p:sp>
    </p:spTree>
    <p:extLst>
      <p:ext uri="{BB962C8B-B14F-4D97-AF65-F5344CB8AC3E}">
        <p14:creationId xmlns:p14="http://schemas.microsoft.com/office/powerpoint/2010/main" val="3855057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E3D22B57-545F-46AE-9798-CCB8FA59466E}" type="slidenum">
              <a:rPr lang="en-GB" altLang="en-US" sz="1400" smtClean="0"/>
              <a:pPr/>
              <a:t>11</a:t>
            </a:fld>
            <a:endParaRPr lang="en-GB" altLang="en-US" sz="140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en-US"/>
              <a:t>The Tabu Criterion (2)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altLang="en-US" dirty="0"/>
              <a:t>The basic job of the tabu criterion is thus to avoid visiting the same solution more than once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 dirty="0"/>
              <a:t>How to accomplish this?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dirty="0"/>
              <a:t>Store all the solutions visited during the search, and check that the new solution is not among those previously visited</a:t>
            </a:r>
          </a:p>
          <a:p>
            <a:pPr lvl="2" eaLnBrk="1" hangingPunct="1">
              <a:lnSpc>
                <a:spcPct val="90000"/>
              </a:lnSpc>
            </a:pPr>
            <a:r>
              <a:rPr lang="nb-NO" altLang="en-US" dirty="0"/>
              <a:t>Too time consuming!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dirty="0"/>
              <a:t>Find some way of (approximately) represent those solutions that we have seen most recently, and avoid returning immediately to those (or similar) solutions</a:t>
            </a:r>
          </a:p>
          <a:p>
            <a:pPr lvl="1" eaLnBrk="1" hangingPunct="1">
              <a:lnSpc>
                <a:spcPct val="90000"/>
              </a:lnSpc>
            </a:pPr>
            <a:endParaRPr lang="nb-NO" altLang="en-US" dirty="0"/>
          </a:p>
        </p:txBody>
      </p:sp>
    </p:spTree>
    <p:extLst>
      <p:ext uri="{BB962C8B-B14F-4D97-AF65-F5344CB8AC3E}">
        <p14:creationId xmlns:p14="http://schemas.microsoft.com/office/powerpoint/2010/main" val="1771033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7E9545D0-146A-41C7-9F44-CA31EDF38224}" type="slidenum">
              <a:rPr lang="en-GB" altLang="en-US" sz="1400" smtClean="0"/>
              <a:pPr/>
              <a:t>12</a:t>
            </a:fld>
            <a:endParaRPr lang="en-GB" altLang="en-US" sz="140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Tabu</a:t>
            </a:r>
            <a:r>
              <a:rPr lang="en-US" altLang="en-US" dirty="0"/>
              <a:t> Attribute Selection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97650"/>
            <a:ext cx="82296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altLang="en-US" dirty="0"/>
              <a:t>Attribute 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dirty="0"/>
              <a:t>A property of a solution or a move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Can be based on any aspect of the solution that are changed by a move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 dirty="0"/>
              <a:t>Attributes are the basis for tabu restrictions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We use them to represent the solutions visited recently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 dirty="0"/>
              <a:t>A move can change more than one attribute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dirty="0"/>
              <a:t>e.g. a 2-opt move in TSP involves 4 cities and 4 edges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Similar to the “features” in GLS, but we don’t require the attributes to have costs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04097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184D9B4E-4712-4DBA-A43C-D7F99116AC00}" type="slidenum">
              <a:rPr lang="en-GB" altLang="en-US" sz="1400" smtClean="0"/>
              <a:pPr/>
              <a:t>13</a:t>
            </a:fld>
            <a:endParaRPr lang="en-GB" altLang="en-US" sz="140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-3632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nb-NO" altLang="en-US" dirty="0"/>
              <a:t>Example – Attributes in TSP</a:t>
            </a:r>
            <a:endParaRPr lang="en-US" altLang="en-US" dirty="0"/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12875"/>
            <a:ext cx="5830766" cy="44640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altLang="en-US" sz="2800"/>
              <a:t>Attributes based on the edges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sz="2400"/>
              <a:t>A1: Edges added to the tour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sz="2400"/>
              <a:t>A2: Edges removed from the tour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 sz="2800"/>
              <a:t>Move of type exchange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sz="2400"/>
              <a:t>Exchanges two cities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sz="2400"/>
              <a:t>4 edges removed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sz="2400"/>
              <a:t>4 edges added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sz="2400"/>
              <a:t>Exchange(5,6)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/>
              <a:t>A1:(2,5),(5,7),(4,6),(6,1)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/>
              <a:t>A2:(2,6),(6,7),(4,5),(5,1)</a:t>
            </a:r>
          </a:p>
          <a:p>
            <a:pPr eaLnBrk="1" hangingPunct="1">
              <a:lnSpc>
                <a:spcPct val="90000"/>
              </a:lnSpc>
            </a:pPr>
            <a:endParaRPr lang="nb-NO" altLang="en-US" sz="2800"/>
          </a:p>
          <a:p>
            <a:pPr lvl="1" eaLnBrk="1" hangingPunct="1">
              <a:lnSpc>
                <a:spcPct val="90000"/>
              </a:lnSpc>
            </a:pPr>
            <a:endParaRPr lang="en-US" altLang="en-US" sz="2400"/>
          </a:p>
        </p:txBody>
      </p:sp>
      <p:grpSp>
        <p:nvGrpSpPr>
          <p:cNvPr id="30725" name="Group 4"/>
          <p:cNvGrpSpPr>
            <a:grpSpLocks/>
          </p:cNvGrpSpPr>
          <p:nvPr/>
        </p:nvGrpSpPr>
        <p:grpSpPr bwMode="auto">
          <a:xfrm>
            <a:off x="5725258" y="333375"/>
            <a:ext cx="3124200" cy="2971800"/>
            <a:chOff x="3648" y="192"/>
            <a:chExt cx="1968" cy="1872"/>
          </a:xfrm>
        </p:grpSpPr>
        <p:grpSp>
          <p:nvGrpSpPr>
            <p:cNvPr id="30755" name="Group 5"/>
            <p:cNvGrpSpPr>
              <a:grpSpLocks/>
            </p:cNvGrpSpPr>
            <p:nvPr/>
          </p:nvGrpSpPr>
          <p:grpSpPr bwMode="auto">
            <a:xfrm>
              <a:off x="3648" y="192"/>
              <a:ext cx="1968" cy="1872"/>
              <a:chOff x="3648" y="192"/>
              <a:chExt cx="1968" cy="1872"/>
            </a:xfrm>
          </p:grpSpPr>
          <p:grpSp>
            <p:nvGrpSpPr>
              <p:cNvPr id="30763" name="Group 6"/>
              <p:cNvGrpSpPr>
                <a:grpSpLocks/>
              </p:cNvGrpSpPr>
              <p:nvPr/>
            </p:nvGrpSpPr>
            <p:grpSpPr bwMode="auto">
              <a:xfrm>
                <a:off x="4992" y="1824"/>
                <a:ext cx="192" cy="192"/>
                <a:chOff x="4992" y="1824"/>
                <a:chExt cx="192" cy="192"/>
              </a:xfrm>
            </p:grpSpPr>
            <p:sp>
              <p:nvSpPr>
                <p:cNvPr id="30782" name="Oval 7"/>
                <p:cNvSpPr>
                  <a:spLocks noChangeArrowheads="1"/>
                </p:cNvSpPr>
                <p:nvPr/>
              </p:nvSpPr>
              <p:spPr bwMode="auto">
                <a:xfrm>
                  <a:off x="4992" y="1824"/>
                  <a:ext cx="192" cy="192"/>
                </a:xfrm>
                <a:prstGeom prst="ellipse">
                  <a:avLst/>
                </a:prstGeom>
                <a:solidFill>
                  <a:srgbClr val="FF505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endParaRPr lang="nb-NO" altLang="en-US"/>
                </a:p>
              </p:txBody>
            </p:sp>
            <p:sp>
              <p:nvSpPr>
                <p:cNvPr id="30783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5006" y="1833"/>
                  <a:ext cx="164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pPr eaLnBrk="1" hangingPunct="1"/>
                  <a:r>
                    <a:rPr lang="nb-NO" altLang="en-US" sz="1200" b="1">
                      <a:latin typeface="Times New Roman" pitchFamily="18" charset="0"/>
                    </a:rPr>
                    <a:t>4</a:t>
                  </a:r>
                </a:p>
              </p:txBody>
            </p:sp>
          </p:grpSp>
          <p:grpSp>
            <p:nvGrpSpPr>
              <p:cNvPr id="30764" name="Group 9"/>
              <p:cNvGrpSpPr>
                <a:grpSpLocks/>
              </p:cNvGrpSpPr>
              <p:nvPr/>
            </p:nvGrpSpPr>
            <p:grpSpPr bwMode="auto">
              <a:xfrm>
                <a:off x="4176" y="1248"/>
                <a:ext cx="192" cy="192"/>
                <a:chOff x="4176" y="1248"/>
                <a:chExt cx="192" cy="192"/>
              </a:xfrm>
            </p:grpSpPr>
            <p:sp>
              <p:nvSpPr>
                <p:cNvPr id="30780" name="Oval 10"/>
                <p:cNvSpPr>
                  <a:spLocks noChangeArrowheads="1"/>
                </p:cNvSpPr>
                <p:nvPr/>
              </p:nvSpPr>
              <p:spPr bwMode="auto">
                <a:xfrm>
                  <a:off x="4176" y="1248"/>
                  <a:ext cx="192" cy="192"/>
                </a:xfrm>
                <a:prstGeom prst="ellipse">
                  <a:avLst/>
                </a:prstGeom>
                <a:solidFill>
                  <a:srgbClr val="FF505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endParaRPr lang="nb-NO" altLang="en-US"/>
                </a:p>
              </p:txBody>
            </p:sp>
            <p:sp>
              <p:nvSpPr>
                <p:cNvPr id="30781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4190" y="1257"/>
                  <a:ext cx="164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pPr eaLnBrk="1" hangingPunct="1"/>
                  <a:r>
                    <a:rPr lang="nb-NO" altLang="en-US" sz="1200" b="1">
                      <a:latin typeface="Times New Roman" pitchFamily="18" charset="0"/>
                    </a:rPr>
                    <a:t>1</a:t>
                  </a:r>
                </a:p>
              </p:txBody>
            </p:sp>
          </p:grpSp>
          <p:grpSp>
            <p:nvGrpSpPr>
              <p:cNvPr id="30765" name="Group 12"/>
              <p:cNvGrpSpPr>
                <a:grpSpLocks/>
              </p:cNvGrpSpPr>
              <p:nvPr/>
            </p:nvGrpSpPr>
            <p:grpSpPr bwMode="auto">
              <a:xfrm>
                <a:off x="3648" y="1872"/>
                <a:ext cx="192" cy="192"/>
                <a:chOff x="3648" y="1872"/>
                <a:chExt cx="192" cy="192"/>
              </a:xfrm>
            </p:grpSpPr>
            <p:sp>
              <p:nvSpPr>
                <p:cNvPr id="30778" name="Oval 13"/>
                <p:cNvSpPr>
                  <a:spLocks noChangeArrowheads="1"/>
                </p:cNvSpPr>
                <p:nvPr/>
              </p:nvSpPr>
              <p:spPr bwMode="auto">
                <a:xfrm>
                  <a:off x="3648" y="1872"/>
                  <a:ext cx="192" cy="192"/>
                </a:xfrm>
                <a:prstGeom prst="ellipse">
                  <a:avLst/>
                </a:prstGeom>
                <a:solidFill>
                  <a:srgbClr val="FF505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endParaRPr lang="nb-NO" altLang="en-US"/>
                </a:p>
              </p:txBody>
            </p:sp>
            <p:sp>
              <p:nvSpPr>
                <p:cNvPr id="30779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662" y="1881"/>
                  <a:ext cx="164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pPr eaLnBrk="1" hangingPunct="1"/>
                  <a:r>
                    <a:rPr lang="nb-NO" altLang="en-US" sz="1200" b="1">
                      <a:latin typeface="Times New Roman" pitchFamily="18" charset="0"/>
                    </a:rPr>
                    <a:t>6</a:t>
                  </a:r>
                </a:p>
              </p:txBody>
            </p:sp>
          </p:grpSp>
          <p:grpSp>
            <p:nvGrpSpPr>
              <p:cNvPr id="30766" name="Group 15"/>
              <p:cNvGrpSpPr>
                <a:grpSpLocks/>
              </p:cNvGrpSpPr>
              <p:nvPr/>
            </p:nvGrpSpPr>
            <p:grpSpPr bwMode="auto">
              <a:xfrm>
                <a:off x="4704" y="192"/>
                <a:ext cx="192" cy="192"/>
                <a:chOff x="4704" y="192"/>
                <a:chExt cx="192" cy="192"/>
              </a:xfrm>
            </p:grpSpPr>
            <p:sp>
              <p:nvSpPr>
                <p:cNvPr id="30776" name="Oval 16"/>
                <p:cNvSpPr>
                  <a:spLocks noChangeArrowheads="1"/>
                </p:cNvSpPr>
                <p:nvPr/>
              </p:nvSpPr>
              <p:spPr bwMode="auto">
                <a:xfrm>
                  <a:off x="4704" y="192"/>
                  <a:ext cx="192" cy="192"/>
                </a:xfrm>
                <a:prstGeom prst="ellipse">
                  <a:avLst/>
                </a:prstGeom>
                <a:solidFill>
                  <a:srgbClr val="FF505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endParaRPr lang="nb-NO" altLang="en-US"/>
                </a:p>
              </p:txBody>
            </p:sp>
            <p:sp>
              <p:nvSpPr>
                <p:cNvPr id="30777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4718" y="201"/>
                  <a:ext cx="164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pPr eaLnBrk="1" hangingPunct="1"/>
                  <a:r>
                    <a:rPr lang="nb-NO" altLang="en-US" sz="1200" b="1">
                      <a:latin typeface="Times New Roman" pitchFamily="18" charset="0"/>
                    </a:rPr>
                    <a:t>5</a:t>
                  </a:r>
                </a:p>
              </p:txBody>
            </p:sp>
          </p:grpSp>
          <p:grpSp>
            <p:nvGrpSpPr>
              <p:cNvPr id="30767" name="Group 18"/>
              <p:cNvGrpSpPr>
                <a:grpSpLocks/>
              </p:cNvGrpSpPr>
              <p:nvPr/>
            </p:nvGrpSpPr>
            <p:grpSpPr bwMode="auto">
              <a:xfrm>
                <a:off x="4992" y="912"/>
                <a:ext cx="192" cy="192"/>
                <a:chOff x="4992" y="912"/>
                <a:chExt cx="192" cy="192"/>
              </a:xfrm>
            </p:grpSpPr>
            <p:sp>
              <p:nvSpPr>
                <p:cNvPr id="30774" name="Oval 19"/>
                <p:cNvSpPr>
                  <a:spLocks noChangeArrowheads="1"/>
                </p:cNvSpPr>
                <p:nvPr/>
              </p:nvSpPr>
              <p:spPr bwMode="auto">
                <a:xfrm>
                  <a:off x="4992" y="912"/>
                  <a:ext cx="192" cy="192"/>
                </a:xfrm>
                <a:prstGeom prst="ellipse">
                  <a:avLst/>
                </a:prstGeom>
                <a:solidFill>
                  <a:srgbClr val="FF505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endParaRPr lang="nb-NO" altLang="en-US"/>
                </a:p>
              </p:txBody>
            </p:sp>
            <p:sp>
              <p:nvSpPr>
                <p:cNvPr id="30775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5006" y="921"/>
                  <a:ext cx="164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pPr eaLnBrk="1" hangingPunct="1"/>
                  <a:r>
                    <a:rPr lang="nb-NO" altLang="en-US" sz="1200" b="1">
                      <a:latin typeface="Times New Roman" pitchFamily="18" charset="0"/>
                    </a:rPr>
                    <a:t>7</a:t>
                  </a:r>
                </a:p>
              </p:txBody>
            </p:sp>
          </p:grpSp>
          <p:grpSp>
            <p:nvGrpSpPr>
              <p:cNvPr id="30768" name="Group 21"/>
              <p:cNvGrpSpPr>
                <a:grpSpLocks/>
              </p:cNvGrpSpPr>
              <p:nvPr/>
            </p:nvGrpSpPr>
            <p:grpSpPr bwMode="auto">
              <a:xfrm>
                <a:off x="3888" y="720"/>
                <a:ext cx="192" cy="192"/>
                <a:chOff x="3888" y="720"/>
                <a:chExt cx="192" cy="192"/>
              </a:xfrm>
            </p:grpSpPr>
            <p:sp>
              <p:nvSpPr>
                <p:cNvPr id="30772" name="Oval 22"/>
                <p:cNvSpPr>
                  <a:spLocks noChangeArrowheads="1"/>
                </p:cNvSpPr>
                <p:nvPr/>
              </p:nvSpPr>
              <p:spPr bwMode="auto">
                <a:xfrm>
                  <a:off x="3888" y="720"/>
                  <a:ext cx="192" cy="192"/>
                </a:xfrm>
                <a:prstGeom prst="ellipse">
                  <a:avLst/>
                </a:prstGeom>
                <a:solidFill>
                  <a:srgbClr val="FF505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endParaRPr lang="nb-NO" altLang="en-US"/>
                </a:p>
              </p:txBody>
            </p:sp>
            <p:sp>
              <p:nvSpPr>
                <p:cNvPr id="30773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3902" y="729"/>
                  <a:ext cx="164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pPr eaLnBrk="1" hangingPunct="1"/>
                  <a:r>
                    <a:rPr lang="nb-NO" altLang="en-US" sz="1200" b="1">
                      <a:latin typeface="Times New Roman" pitchFamily="18" charset="0"/>
                    </a:rPr>
                    <a:t>2</a:t>
                  </a:r>
                </a:p>
              </p:txBody>
            </p:sp>
          </p:grpSp>
          <p:grpSp>
            <p:nvGrpSpPr>
              <p:cNvPr id="30769" name="Group 24"/>
              <p:cNvGrpSpPr>
                <a:grpSpLocks/>
              </p:cNvGrpSpPr>
              <p:nvPr/>
            </p:nvGrpSpPr>
            <p:grpSpPr bwMode="auto">
              <a:xfrm>
                <a:off x="5424" y="720"/>
                <a:ext cx="192" cy="192"/>
                <a:chOff x="5424" y="720"/>
                <a:chExt cx="192" cy="192"/>
              </a:xfrm>
            </p:grpSpPr>
            <p:sp>
              <p:nvSpPr>
                <p:cNvPr id="30770" name="Oval 25"/>
                <p:cNvSpPr>
                  <a:spLocks noChangeArrowheads="1"/>
                </p:cNvSpPr>
                <p:nvPr/>
              </p:nvSpPr>
              <p:spPr bwMode="auto">
                <a:xfrm>
                  <a:off x="5424" y="720"/>
                  <a:ext cx="192" cy="192"/>
                </a:xfrm>
                <a:prstGeom prst="ellipse">
                  <a:avLst/>
                </a:prstGeom>
                <a:solidFill>
                  <a:srgbClr val="FF505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endParaRPr lang="nb-NO" altLang="en-US"/>
                </a:p>
              </p:txBody>
            </p:sp>
            <p:sp>
              <p:nvSpPr>
                <p:cNvPr id="30771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5438" y="729"/>
                  <a:ext cx="164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pPr eaLnBrk="1" hangingPunct="1"/>
                  <a:r>
                    <a:rPr lang="nb-NO" altLang="en-US" sz="1200" b="1">
                      <a:latin typeface="Times New Roman" pitchFamily="18" charset="0"/>
                    </a:rPr>
                    <a:t>3</a:t>
                  </a:r>
                </a:p>
              </p:txBody>
            </p:sp>
          </p:grpSp>
        </p:grpSp>
        <p:sp>
          <p:nvSpPr>
            <p:cNvPr id="30756" name="Line 27"/>
            <p:cNvSpPr>
              <a:spLocks noChangeShapeType="1"/>
            </p:cNvSpPr>
            <p:nvPr/>
          </p:nvSpPr>
          <p:spPr bwMode="auto">
            <a:xfrm flipH="1">
              <a:off x="3744" y="912"/>
              <a:ext cx="24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7" name="Line 28"/>
            <p:cNvSpPr>
              <a:spLocks noChangeShapeType="1"/>
            </p:cNvSpPr>
            <p:nvPr/>
          </p:nvSpPr>
          <p:spPr bwMode="auto">
            <a:xfrm flipV="1">
              <a:off x="3840" y="1056"/>
              <a:ext cx="1152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8" name="Line 29"/>
            <p:cNvSpPr>
              <a:spLocks noChangeShapeType="1"/>
            </p:cNvSpPr>
            <p:nvPr/>
          </p:nvSpPr>
          <p:spPr bwMode="auto">
            <a:xfrm flipV="1">
              <a:off x="5184" y="864"/>
              <a:ext cx="24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9" name="Line 30"/>
            <p:cNvSpPr>
              <a:spLocks noChangeShapeType="1"/>
            </p:cNvSpPr>
            <p:nvPr/>
          </p:nvSpPr>
          <p:spPr bwMode="auto">
            <a:xfrm flipH="1">
              <a:off x="5136" y="912"/>
              <a:ext cx="384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0" name="Line 31"/>
            <p:cNvSpPr>
              <a:spLocks noChangeShapeType="1"/>
            </p:cNvSpPr>
            <p:nvPr/>
          </p:nvSpPr>
          <p:spPr bwMode="auto">
            <a:xfrm flipH="1" flipV="1">
              <a:off x="4800" y="384"/>
              <a:ext cx="24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1" name="Line 32"/>
            <p:cNvSpPr>
              <a:spLocks noChangeShapeType="1"/>
            </p:cNvSpPr>
            <p:nvPr/>
          </p:nvSpPr>
          <p:spPr bwMode="auto">
            <a:xfrm flipH="1">
              <a:off x="4320" y="384"/>
              <a:ext cx="432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2" name="Line 33"/>
            <p:cNvSpPr>
              <a:spLocks noChangeShapeType="1"/>
            </p:cNvSpPr>
            <p:nvPr/>
          </p:nvSpPr>
          <p:spPr bwMode="auto">
            <a:xfrm flipH="1" flipV="1">
              <a:off x="4032" y="864"/>
              <a:ext cx="19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726" name="Group 34"/>
          <p:cNvGrpSpPr>
            <a:grpSpLocks/>
          </p:cNvGrpSpPr>
          <p:nvPr/>
        </p:nvGrpSpPr>
        <p:grpSpPr bwMode="auto">
          <a:xfrm>
            <a:off x="5651989" y="3357563"/>
            <a:ext cx="3124200" cy="2971800"/>
            <a:chOff x="3216" y="1584"/>
            <a:chExt cx="1968" cy="1872"/>
          </a:xfrm>
        </p:grpSpPr>
        <p:grpSp>
          <p:nvGrpSpPr>
            <p:cNvPr id="30734" name="Group 35"/>
            <p:cNvGrpSpPr>
              <a:grpSpLocks/>
            </p:cNvGrpSpPr>
            <p:nvPr/>
          </p:nvGrpSpPr>
          <p:grpSpPr bwMode="auto">
            <a:xfrm>
              <a:off x="4560" y="3216"/>
              <a:ext cx="192" cy="192"/>
              <a:chOff x="3312" y="2880"/>
              <a:chExt cx="192" cy="192"/>
            </a:xfrm>
          </p:grpSpPr>
          <p:sp>
            <p:nvSpPr>
              <p:cNvPr id="30753" name="Oval 36"/>
              <p:cNvSpPr>
                <a:spLocks noChangeArrowheads="1"/>
              </p:cNvSpPr>
              <p:nvPr/>
            </p:nvSpPr>
            <p:spPr bwMode="auto">
              <a:xfrm>
                <a:off x="3312" y="288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30754" name="Text Box 37"/>
              <p:cNvSpPr txBox="1">
                <a:spLocks noChangeArrowheads="1"/>
              </p:cNvSpPr>
              <p:nvPr/>
            </p:nvSpPr>
            <p:spPr bwMode="auto">
              <a:xfrm>
                <a:off x="3326" y="2889"/>
                <a:ext cx="165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eaLnBrk="1" hangingPunct="1"/>
                <a:r>
                  <a:rPr lang="nb-NO" altLang="en-US" sz="1200" b="1">
                    <a:latin typeface="Times New Roman" pitchFamily="18" charset="0"/>
                  </a:rPr>
                  <a:t>4</a:t>
                </a:r>
              </a:p>
            </p:txBody>
          </p:sp>
        </p:grpSp>
        <p:grpSp>
          <p:nvGrpSpPr>
            <p:cNvPr id="30735" name="Group 38"/>
            <p:cNvGrpSpPr>
              <a:grpSpLocks/>
            </p:cNvGrpSpPr>
            <p:nvPr/>
          </p:nvGrpSpPr>
          <p:grpSpPr bwMode="auto">
            <a:xfrm>
              <a:off x="3744" y="2640"/>
              <a:ext cx="192" cy="192"/>
              <a:chOff x="3312" y="2880"/>
              <a:chExt cx="192" cy="192"/>
            </a:xfrm>
          </p:grpSpPr>
          <p:sp>
            <p:nvSpPr>
              <p:cNvPr id="30751" name="Oval 39"/>
              <p:cNvSpPr>
                <a:spLocks noChangeArrowheads="1"/>
              </p:cNvSpPr>
              <p:nvPr/>
            </p:nvSpPr>
            <p:spPr bwMode="auto">
              <a:xfrm>
                <a:off x="3312" y="288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30752" name="Text Box 40"/>
              <p:cNvSpPr txBox="1">
                <a:spLocks noChangeArrowheads="1"/>
              </p:cNvSpPr>
              <p:nvPr/>
            </p:nvSpPr>
            <p:spPr bwMode="auto">
              <a:xfrm>
                <a:off x="3326" y="2889"/>
                <a:ext cx="165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eaLnBrk="1" hangingPunct="1"/>
                <a:r>
                  <a:rPr lang="nb-NO" altLang="en-US" sz="1200" b="1">
                    <a:latin typeface="Times New Roman" pitchFamily="18" charset="0"/>
                  </a:rPr>
                  <a:t>1</a:t>
                </a:r>
              </a:p>
            </p:txBody>
          </p:sp>
        </p:grpSp>
        <p:grpSp>
          <p:nvGrpSpPr>
            <p:cNvPr id="30736" name="Group 41"/>
            <p:cNvGrpSpPr>
              <a:grpSpLocks/>
            </p:cNvGrpSpPr>
            <p:nvPr/>
          </p:nvGrpSpPr>
          <p:grpSpPr bwMode="auto">
            <a:xfrm>
              <a:off x="3216" y="3264"/>
              <a:ext cx="192" cy="192"/>
              <a:chOff x="3312" y="2880"/>
              <a:chExt cx="192" cy="192"/>
            </a:xfrm>
          </p:grpSpPr>
          <p:sp>
            <p:nvSpPr>
              <p:cNvPr id="30749" name="Oval 42"/>
              <p:cNvSpPr>
                <a:spLocks noChangeArrowheads="1"/>
              </p:cNvSpPr>
              <p:nvPr/>
            </p:nvSpPr>
            <p:spPr bwMode="auto">
              <a:xfrm>
                <a:off x="3312" y="288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30750" name="Text Box 43"/>
              <p:cNvSpPr txBox="1">
                <a:spLocks noChangeArrowheads="1"/>
              </p:cNvSpPr>
              <p:nvPr/>
            </p:nvSpPr>
            <p:spPr bwMode="auto">
              <a:xfrm>
                <a:off x="3326" y="2889"/>
                <a:ext cx="165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eaLnBrk="1" hangingPunct="1"/>
                <a:r>
                  <a:rPr lang="nb-NO" altLang="en-US" sz="1200" b="1">
                    <a:latin typeface="Times New Roman" pitchFamily="18" charset="0"/>
                  </a:rPr>
                  <a:t>6</a:t>
                </a:r>
              </a:p>
            </p:txBody>
          </p:sp>
        </p:grpSp>
        <p:grpSp>
          <p:nvGrpSpPr>
            <p:cNvPr id="30737" name="Group 44"/>
            <p:cNvGrpSpPr>
              <a:grpSpLocks/>
            </p:cNvGrpSpPr>
            <p:nvPr/>
          </p:nvGrpSpPr>
          <p:grpSpPr bwMode="auto">
            <a:xfrm>
              <a:off x="4272" y="1584"/>
              <a:ext cx="192" cy="192"/>
              <a:chOff x="3312" y="2880"/>
              <a:chExt cx="192" cy="192"/>
            </a:xfrm>
          </p:grpSpPr>
          <p:sp>
            <p:nvSpPr>
              <p:cNvPr id="30747" name="Oval 45"/>
              <p:cNvSpPr>
                <a:spLocks noChangeArrowheads="1"/>
              </p:cNvSpPr>
              <p:nvPr/>
            </p:nvSpPr>
            <p:spPr bwMode="auto">
              <a:xfrm>
                <a:off x="3312" y="288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30748" name="Text Box 46"/>
              <p:cNvSpPr txBox="1">
                <a:spLocks noChangeArrowheads="1"/>
              </p:cNvSpPr>
              <p:nvPr/>
            </p:nvSpPr>
            <p:spPr bwMode="auto">
              <a:xfrm>
                <a:off x="3326" y="2889"/>
                <a:ext cx="165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eaLnBrk="1" hangingPunct="1"/>
                <a:r>
                  <a:rPr lang="nb-NO" altLang="en-US" sz="1200" b="1">
                    <a:latin typeface="Times New Roman" pitchFamily="18" charset="0"/>
                  </a:rPr>
                  <a:t>5</a:t>
                </a:r>
              </a:p>
            </p:txBody>
          </p:sp>
        </p:grpSp>
        <p:grpSp>
          <p:nvGrpSpPr>
            <p:cNvPr id="30738" name="Group 47"/>
            <p:cNvGrpSpPr>
              <a:grpSpLocks/>
            </p:cNvGrpSpPr>
            <p:nvPr/>
          </p:nvGrpSpPr>
          <p:grpSpPr bwMode="auto">
            <a:xfrm>
              <a:off x="4560" y="2304"/>
              <a:ext cx="192" cy="192"/>
              <a:chOff x="3312" y="2880"/>
              <a:chExt cx="192" cy="192"/>
            </a:xfrm>
          </p:grpSpPr>
          <p:sp>
            <p:nvSpPr>
              <p:cNvPr id="30745" name="Oval 48"/>
              <p:cNvSpPr>
                <a:spLocks noChangeArrowheads="1"/>
              </p:cNvSpPr>
              <p:nvPr/>
            </p:nvSpPr>
            <p:spPr bwMode="auto">
              <a:xfrm>
                <a:off x="3312" y="288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30746" name="Text Box 49"/>
              <p:cNvSpPr txBox="1">
                <a:spLocks noChangeArrowheads="1"/>
              </p:cNvSpPr>
              <p:nvPr/>
            </p:nvSpPr>
            <p:spPr bwMode="auto">
              <a:xfrm>
                <a:off x="3326" y="2889"/>
                <a:ext cx="165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eaLnBrk="1" hangingPunct="1"/>
                <a:r>
                  <a:rPr lang="nb-NO" altLang="en-US" sz="1200" b="1">
                    <a:latin typeface="Times New Roman" pitchFamily="18" charset="0"/>
                  </a:rPr>
                  <a:t>7</a:t>
                </a:r>
              </a:p>
            </p:txBody>
          </p:sp>
        </p:grpSp>
        <p:grpSp>
          <p:nvGrpSpPr>
            <p:cNvPr id="30739" name="Group 50"/>
            <p:cNvGrpSpPr>
              <a:grpSpLocks/>
            </p:cNvGrpSpPr>
            <p:nvPr/>
          </p:nvGrpSpPr>
          <p:grpSpPr bwMode="auto">
            <a:xfrm>
              <a:off x="3456" y="2112"/>
              <a:ext cx="192" cy="192"/>
              <a:chOff x="3312" y="2880"/>
              <a:chExt cx="192" cy="192"/>
            </a:xfrm>
          </p:grpSpPr>
          <p:sp>
            <p:nvSpPr>
              <p:cNvPr id="30743" name="Oval 51"/>
              <p:cNvSpPr>
                <a:spLocks noChangeArrowheads="1"/>
              </p:cNvSpPr>
              <p:nvPr/>
            </p:nvSpPr>
            <p:spPr bwMode="auto">
              <a:xfrm>
                <a:off x="3312" y="288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30744" name="Text Box 52"/>
              <p:cNvSpPr txBox="1">
                <a:spLocks noChangeArrowheads="1"/>
              </p:cNvSpPr>
              <p:nvPr/>
            </p:nvSpPr>
            <p:spPr bwMode="auto">
              <a:xfrm>
                <a:off x="3326" y="2889"/>
                <a:ext cx="165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eaLnBrk="1" hangingPunct="1"/>
                <a:r>
                  <a:rPr lang="nb-NO" altLang="en-US" sz="1200" b="1">
                    <a:latin typeface="Times New Roman" pitchFamily="18" charset="0"/>
                  </a:rPr>
                  <a:t>2</a:t>
                </a:r>
              </a:p>
            </p:txBody>
          </p:sp>
        </p:grpSp>
        <p:grpSp>
          <p:nvGrpSpPr>
            <p:cNvPr id="30740" name="Group 53"/>
            <p:cNvGrpSpPr>
              <a:grpSpLocks/>
            </p:cNvGrpSpPr>
            <p:nvPr/>
          </p:nvGrpSpPr>
          <p:grpSpPr bwMode="auto">
            <a:xfrm>
              <a:off x="4992" y="2112"/>
              <a:ext cx="192" cy="192"/>
              <a:chOff x="3312" y="2880"/>
              <a:chExt cx="192" cy="192"/>
            </a:xfrm>
          </p:grpSpPr>
          <p:sp>
            <p:nvSpPr>
              <p:cNvPr id="30741" name="Oval 54"/>
              <p:cNvSpPr>
                <a:spLocks noChangeArrowheads="1"/>
              </p:cNvSpPr>
              <p:nvPr/>
            </p:nvSpPr>
            <p:spPr bwMode="auto">
              <a:xfrm>
                <a:off x="3312" y="288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30742" name="Text Box 55"/>
              <p:cNvSpPr txBox="1">
                <a:spLocks noChangeArrowheads="1"/>
              </p:cNvSpPr>
              <p:nvPr/>
            </p:nvSpPr>
            <p:spPr bwMode="auto">
              <a:xfrm>
                <a:off x="3326" y="2889"/>
                <a:ext cx="165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eaLnBrk="1" hangingPunct="1"/>
                <a:r>
                  <a:rPr lang="nb-NO" altLang="en-US" sz="1200" b="1">
                    <a:latin typeface="Times New Roman" pitchFamily="18" charset="0"/>
                  </a:rPr>
                  <a:t>3</a:t>
                </a:r>
              </a:p>
            </p:txBody>
          </p:sp>
        </p:grpSp>
      </p:grpSp>
      <p:sp>
        <p:nvSpPr>
          <p:cNvPr id="87096" name="Line 56"/>
          <p:cNvSpPr>
            <a:spLocks noChangeShapeType="1"/>
          </p:cNvSpPr>
          <p:nvPr/>
        </p:nvSpPr>
        <p:spPr bwMode="auto">
          <a:xfrm flipV="1">
            <a:off x="6245469" y="3578225"/>
            <a:ext cx="1066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97" name="Line 57"/>
          <p:cNvSpPr>
            <a:spLocks noChangeShapeType="1"/>
          </p:cNvSpPr>
          <p:nvPr/>
        </p:nvSpPr>
        <p:spPr bwMode="auto">
          <a:xfrm>
            <a:off x="7540869" y="3654425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98" name="Line 58"/>
          <p:cNvSpPr>
            <a:spLocks noChangeShapeType="1"/>
          </p:cNvSpPr>
          <p:nvPr/>
        </p:nvSpPr>
        <p:spPr bwMode="auto">
          <a:xfrm flipV="1">
            <a:off x="8074269" y="4416425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99" name="Line 59"/>
          <p:cNvSpPr>
            <a:spLocks noChangeShapeType="1"/>
          </p:cNvSpPr>
          <p:nvPr/>
        </p:nvSpPr>
        <p:spPr bwMode="auto">
          <a:xfrm flipH="1">
            <a:off x="7998069" y="4492625"/>
            <a:ext cx="6096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00" name="Line 60"/>
          <p:cNvSpPr>
            <a:spLocks noChangeShapeType="1"/>
          </p:cNvSpPr>
          <p:nvPr/>
        </p:nvSpPr>
        <p:spPr bwMode="auto">
          <a:xfrm flipH="1">
            <a:off x="5940669" y="6092825"/>
            <a:ext cx="1828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01" name="Line 61"/>
          <p:cNvSpPr>
            <a:spLocks noChangeShapeType="1"/>
          </p:cNvSpPr>
          <p:nvPr/>
        </p:nvSpPr>
        <p:spPr bwMode="auto">
          <a:xfrm flipV="1">
            <a:off x="5864469" y="5330825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02" name="Line 62"/>
          <p:cNvSpPr>
            <a:spLocks noChangeShapeType="1"/>
          </p:cNvSpPr>
          <p:nvPr/>
        </p:nvSpPr>
        <p:spPr bwMode="auto">
          <a:xfrm flipH="1" flipV="1">
            <a:off x="6245469" y="4416425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2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7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7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7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7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7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7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7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96" grpId="0" animBg="1"/>
      <p:bldP spid="87097" grpId="0" animBg="1"/>
      <p:bldP spid="87098" grpId="0" animBg="1"/>
      <p:bldP spid="87099" grpId="0" animBg="1"/>
      <p:bldP spid="87100" grpId="0" animBg="1"/>
      <p:bldP spid="87101" grpId="0" animBg="1"/>
      <p:bldP spid="8710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655797FB-C899-4CC6-A86E-1F98483E1AC7}" type="slidenum">
              <a:rPr lang="en-GB" altLang="en-US" sz="1400" smtClean="0"/>
              <a:pPr/>
              <a:t>14</a:t>
            </a:fld>
            <a:endParaRPr lang="en-GB" altLang="en-US" sz="140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TS – Tabu Criterion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800"/>
              <a:t>The tabu criterion is defined on selected attributes of a move, (or the resulting solution if the move is selected)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It is very often a component of the solution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The attribute is tabu for a certain amount of time (i.e. iterations)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This is called the </a:t>
            </a:r>
            <a:r>
              <a:rPr lang="en-US" altLang="en-US" sz="2400" i="1"/>
              <a:t>Tabu Tenure </a:t>
            </a:r>
            <a:r>
              <a:rPr lang="en-US" altLang="en-US" sz="2400"/>
              <a:t>(TT)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The tabu criterion usually avoids the immediate move reversal (or repetition)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It also avoids the other (later) moves containing the tabu attribute. This cuts off a much larger part of the search space</a:t>
            </a:r>
          </a:p>
        </p:txBody>
      </p:sp>
    </p:spTree>
    <p:extLst>
      <p:ext uri="{BB962C8B-B14F-4D97-AF65-F5344CB8AC3E}">
        <p14:creationId xmlns:p14="http://schemas.microsoft.com/office/powerpoint/2010/main" val="33101490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5143BEA7-6ED1-41D4-BD89-AA72C8B65362}" type="slidenum">
              <a:rPr lang="en-GB" altLang="en-US" sz="1400" smtClean="0"/>
              <a:pPr/>
              <a:t>15</a:t>
            </a:fld>
            <a:endParaRPr lang="en-GB" altLang="en-US" sz="140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0682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nb-NO" altLang="en-US" dirty="0"/>
              <a:t>TS – Attributes and Tabu Criteria</a:t>
            </a:r>
            <a:endParaRPr lang="en-US" altLang="en-US" dirty="0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12875"/>
            <a:ext cx="8006862" cy="44640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Can have several tabu criteria on different attributes, each with its own tabu tenure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These can be disjunct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If a move is to exchange a component (e.g. </a:t>
            </a:r>
            <a:r>
              <a:rPr lang="en-US" altLang="en-US" sz="2800" i="1"/>
              <a:t>edge</a:t>
            </a:r>
            <a:r>
              <a:rPr lang="en-US" altLang="en-US" sz="2800"/>
              <a:t>) </a:t>
            </a:r>
            <a:r>
              <a:rPr lang="en-US" altLang="en-US" sz="2800" i="1"/>
              <a:t>in</a:t>
            </a:r>
            <a:r>
              <a:rPr lang="en-US" altLang="en-US" sz="2800"/>
              <a:t> the solution with a component </a:t>
            </a:r>
            <a:r>
              <a:rPr lang="en-US" altLang="en-US" sz="2800" i="1"/>
              <a:t>not in</a:t>
            </a:r>
            <a:r>
              <a:rPr lang="en-US" altLang="en-US" sz="2800"/>
              <a:t> the solution, we can have the following tabu attributes and criteria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Edge added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Edge dropped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Edge added or edge dropped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Edge added and edge dropped</a:t>
            </a:r>
          </a:p>
          <a:p>
            <a:pPr eaLnBrk="1" hangingPunct="1">
              <a:lnSpc>
                <a:spcPct val="90000"/>
              </a:lnSpc>
            </a:pPr>
            <a:endParaRPr lang="nb-NO" altLang="en-US" sz="2800"/>
          </a:p>
        </p:txBody>
      </p:sp>
    </p:spTree>
    <p:extLst>
      <p:ext uri="{BB962C8B-B14F-4D97-AF65-F5344CB8AC3E}">
        <p14:creationId xmlns:p14="http://schemas.microsoft.com/office/powerpoint/2010/main" val="29711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27559453-E1C5-4CDA-A1FC-8985E1E48E6A}" type="slidenum">
              <a:rPr lang="en-GB" altLang="en-US" sz="1400" smtClean="0"/>
              <a:pPr/>
              <a:t>16</a:t>
            </a:fld>
            <a:endParaRPr lang="en-GB" altLang="en-US" sz="140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317990" y="188913"/>
            <a:ext cx="844208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nb-NO" altLang="en-US"/>
              <a:t>Use of Attributes in Tabu Restrictions</a:t>
            </a:r>
            <a:endParaRPr lang="en-US" altLang="en-US"/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nb-NO" altLang="en-US"/>
              <a:t>Assume that the move from </a:t>
            </a:r>
            <a:r>
              <a:rPr lang="nb-NO" altLang="en-US" i="1"/>
              <a:t>s</a:t>
            </a:r>
            <a:r>
              <a:rPr lang="nb-NO" altLang="en-US" i="1" baseline="-25000"/>
              <a:t>k</a:t>
            </a:r>
            <a:r>
              <a:rPr lang="nb-NO" altLang="en-US"/>
              <a:t> </a:t>
            </a:r>
            <a:r>
              <a:rPr lang="nb-NO" altLang="en-US">
                <a:sym typeface="Symbol" pitchFamily="18" charset="2"/>
              </a:rPr>
              <a:t> </a:t>
            </a:r>
            <a:r>
              <a:rPr lang="nb-NO" altLang="en-US" i="1"/>
              <a:t>s</a:t>
            </a:r>
            <a:r>
              <a:rPr lang="nb-NO" altLang="en-US" i="1" baseline="-25000"/>
              <a:t>k+</a:t>
            </a:r>
            <a:r>
              <a:rPr lang="nb-NO" altLang="en-US" baseline="-25000"/>
              <a:t>1</a:t>
            </a:r>
            <a:r>
              <a:rPr lang="nb-NO" altLang="en-US">
                <a:sym typeface="Symbol" pitchFamily="18" charset="2"/>
              </a:rPr>
              <a:t> involves the attribute </a:t>
            </a:r>
            <a:r>
              <a:rPr lang="nb-NO" altLang="en-US" i="1">
                <a:sym typeface="Symbol" pitchFamily="18" charset="2"/>
              </a:rPr>
              <a:t>A</a:t>
            </a:r>
          </a:p>
          <a:p>
            <a:pPr eaLnBrk="1" hangingPunct="1">
              <a:lnSpc>
                <a:spcPct val="80000"/>
              </a:lnSpc>
            </a:pPr>
            <a:r>
              <a:rPr lang="nb-NO" altLang="en-US">
                <a:sym typeface="Symbol" pitchFamily="18" charset="2"/>
              </a:rPr>
              <a:t>The usual tabu restriction:</a:t>
            </a:r>
          </a:p>
          <a:p>
            <a:pPr lvl="1" eaLnBrk="1" hangingPunct="1">
              <a:lnSpc>
                <a:spcPct val="80000"/>
              </a:lnSpc>
            </a:pPr>
            <a:r>
              <a:rPr lang="nb-NO" altLang="en-US">
                <a:sym typeface="Symbol" pitchFamily="18" charset="2"/>
              </a:rPr>
              <a:t>Do not allow moves that reverse the status for </a:t>
            </a:r>
            <a:r>
              <a:rPr lang="nb-NO" altLang="en-US" i="1">
                <a:sym typeface="Symbol" pitchFamily="18" charset="2"/>
              </a:rPr>
              <a:t>A</a:t>
            </a:r>
          </a:p>
          <a:p>
            <a:pPr eaLnBrk="1" hangingPunct="1">
              <a:lnSpc>
                <a:spcPct val="80000"/>
              </a:lnSpc>
            </a:pPr>
            <a:r>
              <a:rPr lang="nb-NO" altLang="en-US">
                <a:sym typeface="Symbol" pitchFamily="18" charset="2"/>
              </a:rPr>
              <a:t>The TSP example:</a:t>
            </a:r>
          </a:p>
          <a:p>
            <a:pPr lvl="1" eaLnBrk="1" hangingPunct="1">
              <a:lnSpc>
                <a:spcPct val="80000"/>
              </a:lnSpc>
            </a:pPr>
            <a:r>
              <a:rPr lang="nb-NO" altLang="en-US">
                <a:sym typeface="Symbol" pitchFamily="18" charset="2"/>
              </a:rPr>
              <a:t>Move: exchange cities 2 and 5: x</a:t>
            </a:r>
            <a:r>
              <a:rPr lang="nb-NO" altLang="en-US" baseline="-25000">
                <a:sym typeface="Symbol" pitchFamily="18" charset="2"/>
              </a:rPr>
              <a:t>2,5</a:t>
            </a:r>
          </a:p>
          <a:p>
            <a:pPr lvl="1" eaLnBrk="1" hangingPunct="1">
              <a:lnSpc>
                <a:spcPct val="80000"/>
              </a:lnSpc>
            </a:pPr>
            <a:r>
              <a:rPr lang="nb-NO" altLang="en-US">
                <a:sym typeface="Symbol" pitchFamily="18" charset="2"/>
              </a:rPr>
              <a:t>The tabu criterion could disallow:</a:t>
            </a:r>
          </a:p>
          <a:p>
            <a:pPr lvl="2" eaLnBrk="1" hangingPunct="1">
              <a:lnSpc>
                <a:spcPct val="80000"/>
              </a:lnSpc>
            </a:pPr>
            <a:r>
              <a:rPr lang="nb-NO" altLang="en-US">
                <a:sym typeface="Symbol" pitchFamily="18" charset="2"/>
              </a:rPr>
              <a:t>Moves involving 2 and 5</a:t>
            </a:r>
          </a:p>
          <a:p>
            <a:pPr lvl="2" eaLnBrk="1" hangingPunct="1">
              <a:lnSpc>
                <a:spcPct val="80000"/>
              </a:lnSpc>
            </a:pPr>
            <a:r>
              <a:rPr lang="nb-NO" altLang="en-US">
                <a:sym typeface="Symbol" pitchFamily="18" charset="2"/>
              </a:rPr>
              <a:t>Moves involving 2 or 5</a:t>
            </a:r>
          </a:p>
          <a:p>
            <a:pPr lvl="2" eaLnBrk="1" hangingPunct="1">
              <a:lnSpc>
                <a:spcPct val="80000"/>
              </a:lnSpc>
            </a:pPr>
            <a:r>
              <a:rPr lang="nb-NO" altLang="en-US">
                <a:sym typeface="Symbol" pitchFamily="18" charset="2"/>
              </a:rPr>
              <a:t>Moves involving 2</a:t>
            </a:r>
          </a:p>
          <a:p>
            <a:pPr lvl="2" eaLnBrk="1" hangingPunct="1">
              <a:lnSpc>
                <a:spcPct val="80000"/>
              </a:lnSpc>
            </a:pPr>
            <a:r>
              <a:rPr lang="nb-NO" altLang="en-US">
                <a:sym typeface="Symbol" pitchFamily="18" charset="2"/>
              </a:rPr>
              <a:t>Moves involving 5</a:t>
            </a:r>
          </a:p>
        </p:txBody>
      </p:sp>
    </p:spTree>
    <p:extLst>
      <p:ext uri="{BB962C8B-B14F-4D97-AF65-F5344CB8AC3E}">
        <p14:creationId xmlns:p14="http://schemas.microsoft.com/office/powerpoint/2010/main" val="2599498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31853445-D874-43D0-9CAF-D52588C4752A}" type="slidenum">
              <a:rPr lang="en-GB" altLang="en-US" sz="1400" smtClean="0"/>
              <a:pPr/>
              <a:t>17</a:t>
            </a:fld>
            <a:endParaRPr lang="en-GB" altLang="en-US" sz="140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76200"/>
            <a:ext cx="8229600" cy="1143000"/>
          </a:xfrm>
        </p:spPr>
        <p:txBody>
          <a:bodyPr/>
          <a:lstStyle/>
          <a:p>
            <a:pPr eaLnBrk="1" hangingPunct="1"/>
            <a:r>
              <a:rPr lang="nb-NO" altLang="en-US" dirty="0"/>
              <a:t>Tabu Tenure (1)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404" y="1214438"/>
            <a:ext cx="7772400" cy="446405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nb-NO" altLang="en-US" sz="2800"/>
              <a:t>The tabu criterion will disallow moves that change back the value of some attribute(s)</a:t>
            </a:r>
          </a:p>
          <a:p>
            <a:pPr eaLnBrk="1" hangingPunct="1"/>
            <a:r>
              <a:rPr lang="nb-NO" altLang="en-US" sz="2800"/>
              <a:t>For how long do we need to enforce this rule?</a:t>
            </a:r>
          </a:p>
          <a:p>
            <a:pPr lvl="1" eaLnBrk="1" hangingPunct="1"/>
            <a:r>
              <a:rPr lang="nb-NO" altLang="en-US" sz="2400"/>
              <a:t>For ever: the search stops because no changes are allowed</a:t>
            </a:r>
          </a:p>
          <a:p>
            <a:pPr lvl="1" eaLnBrk="1" hangingPunct="1"/>
            <a:r>
              <a:rPr lang="nb-NO" altLang="en-US" sz="2400"/>
              <a:t>For too long: the search might become too limited (too much of the search space is cut off due to the tabu criterion)</a:t>
            </a:r>
          </a:p>
          <a:p>
            <a:pPr lvl="1" eaLnBrk="1" hangingPunct="1"/>
            <a:r>
              <a:rPr lang="nb-NO" altLang="en-US" sz="2400"/>
              <a:t>For too short: the search will still cycle, but the length of the cycle can be more than 2</a:t>
            </a:r>
          </a:p>
          <a:p>
            <a:pPr eaLnBrk="1" hangingPunct="1"/>
            <a:r>
              <a:rPr lang="nb-NO" altLang="en-US" sz="2800"/>
              <a:t>The number of iterations for which the value of the attribute remains tabu is called the </a:t>
            </a:r>
            <a:r>
              <a:rPr lang="nb-NO" altLang="en-US" sz="2800" i="1"/>
              <a:t>Tabu Tenure</a:t>
            </a:r>
          </a:p>
        </p:txBody>
      </p:sp>
    </p:spTree>
    <p:extLst>
      <p:ext uri="{BB962C8B-B14F-4D97-AF65-F5344CB8AC3E}">
        <p14:creationId xmlns:p14="http://schemas.microsoft.com/office/powerpoint/2010/main" val="17724616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Plassholder for lysbildenumm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39E89662-BB41-474F-AA23-CC692A0BD6EC}" type="slidenum">
              <a:rPr lang="en-GB" altLang="en-US" sz="1400" smtClean="0"/>
              <a:pPr/>
              <a:t>18</a:t>
            </a:fld>
            <a:endParaRPr lang="en-GB" altLang="en-US" sz="140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Tabu Tenure (2)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196975"/>
            <a:ext cx="7874977" cy="46799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Earlier: The magical number 7, plus or minus 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Sometimes: in relation to problem size: n</a:t>
            </a:r>
            <a:r>
              <a:rPr lang="en-US" altLang="en-US" sz="2800" baseline="30000"/>
              <a:t>1/2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 sz="2800"/>
              <a:t>Static (fixed) tabu tenure is not recommended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sz="2400"/>
              <a:t>The search gets more easily stuck in loops </a:t>
            </a:r>
            <a:endParaRPr lang="en-US" altLang="en-US" sz="2400"/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Dynamic tabu tenure is highly recommended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Change the tabu tenure at certain intervals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Can use uniform random selection in [tt</a:t>
            </a:r>
            <a:r>
              <a:rPr lang="en-US" altLang="en-US" sz="2400" baseline="-25000"/>
              <a:t>1</a:t>
            </a:r>
            <a:r>
              <a:rPr lang="en-US" altLang="en-US" sz="2400"/>
              <a:t>, tt</a:t>
            </a:r>
            <a:r>
              <a:rPr lang="en-US" altLang="en-US" sz="2400" baseline="-25000"/>
              <a:t>2</a:t>
            </a:r>
            <a:r>
              <a:rPr lang="en-US" altLang="en-US" sz="2400"/>
              <a:t>]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/>
              <a:t>This is usually called dynamic, even though it is not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Reactive Tabu Search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Detect stagnation </a:t>
            </a:r>
            <a:r>
              <a:rPr lang="en-US" altLang="en-US" sz="2400">
                <a:sym typeface="Symbol" pitchFamily="18" charset="2"/>
              </a:rPr>
              <a:t> increase TT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sym typeface="Symbol" pitchFamily="18" charset="2"/>
              </a:rPr>
              <a:t>When escaped  reduce TT</a:t>
            </a:r>
          </a:p>
        </p:txBody>
      </p:sp>
    </p:spTree>
    <p:extLst>
      <p:ext uri="{BB962C8B-B14F-4D97-AF65-F5344CB8AC3E}">
        <p14:creationId xmlns:p14="http://schemas.microsoft.com/office/powerpoint/2010/main" val="26101782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BE05D451-1CCC-4BF5-B857-D4B8180D11E1}" type="slidenum">
              <a:rPr lang="en-GB" altLang="en-US" sz="1400" smtClean="0"/>
              <a:pPr/>
              <a:t>19</a:t>
            </a:fld>
            <a:endParaRPr lang="en-GB" altLang="en-US" sz="140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en-US"/>
              <a:t>Tabu Tenure (3)</a:t>
            </a:r>
            <a:endParaRPr lang="en-US" altLang="en-US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altLang="en-US" sz="2800"/>
              <a:t>Dependent on the tabu attributes</a:t>
            </a:r>
          </a:p>
          <a:p>
            <a:pPr eaLnBrk="1" hangingPunct="1"/>
            <a:r>
              <a:rPr lang="nb-NO" altLang="en-US" sz="2800"/>
              <a:t>Example: TSP – n cities – 2-opt</a:t>
            </a:r>
          </a:p>
          <a:p>
            <a:pPr lvl="1" eaLnBrk="1" hangingPunct="1"/>
            <a:r>
              <a:rPr lang="nb-NO" altLang="en-US" sz="2400"/>
              <a:t>Use </a:t>
            </a:r>
            <a:r>
              <a:rPr lang="nb-NO" altLang="en-US" sz="2400" i="1"/>
              <a:t>edges-added</a:t>
            </a:r>
            <a:r>
              <a:rPr lang="nb-NO" altLang="en-US" sz="2400"/>
              <a:t> and </a:t>
            </a:r>
            <a:r>
              <a:rPr lang="nb-NO" altLang="en-US" sz="2400" i="1"/>
              <a:t>edges-dropped</a:t>
            </a:r>
            <a:r>
              <a:rPr lang="nb-NO" altLang="en-US" sz="2400"/>
              <a:t> as tabu attributes</a:t>
            </a:r>
          </a:p>
          <a:p>
            <a:pPr lvl="1" eaLnBrk="1" hangingPunct="1"/>
            <a:r>
              <a:rPr lang="nb-NO" altLang="en-US" sz="2400"/>
              <a:t>|n</a:t>
            </a:r>
            <a:r>
              <a:rPr lang="nb-NO" altLang="en-US" sz="2400" baseline="30000"/>
              <a:t>2</a:t>
            </a:r>
            <a:r>
              <a:rPr lang="nb-NO" altLang="en-US" sz="2400"/>
              <a:t>| edges in the problem instance</a:t>
            </a:r>
          </a:p>
          <a:p>
            <a:pPr lvl="1" eaLnBrk="1" hangingPunct="1"/>
            <a:r>
              <a:rPr lang="nb-NO" altLang="en-US" sz="2400"/>
              <a:t>|n| edges in the solution</a:t>
            </a:r>
          </a:p>
          <a:p>
            <a:pPr lvl="1" eaLnBrk="1" hangingPunct="1"/>
            <a:r>
              <a:rPr lang="nb-NO" altLang="en-US" sz="2400"/>
              <a:t>Many more edges outside the solution than in the solution</a:t>
            </a:r>
          </a:p>
          <a:p>
            <a:pPr lvl="1" eaLnBrk="1" hangingPunct="1"/>
            <a:r>
              <a:rPr lang="nb-NO" altLang="en-US" sz="2400"/>
              <a:t>Using the same TT would be unbalanced</a:t>
            </a: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191615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Basic Idea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z="2000"/>
              <a:t>Tabu search</a:t>
            </a:r>
          </a:p>
          <a:p>
            <a:pPr lvl="1"/>
            <a:r>
              <a:rPr lang="en-US" altLang="en-US" sz="1800"/>
              <a:t>Tabu search is a </a:t>
            </a:r>
            <a:r>
              <a:rPr lang="en-US" altLang="en-US" sz="1800">
                <a:hlinkClick r:id="rId3" tooltip="Metaheuristic"/>
              </a:rPr>
              <a:t>metaheuristic</a:t>
            </a:r>
            <a:r>
              <a:rPr lang="en-US" altLang="en-US" sz="1800"/>
              <a:t> algorithm that can be used for solving </a:t>
            </a:r>
            <a:r>
              <a:rPr lang="en-US" altLang="en-US" sz="1800">
                <a:hlinkClick r:id="rId4" tooltip="Combinatorial optimization"/>
              </a:rPr>
              <a:t>combinatorial optimization</a:t>
            </a:r>
            <a:r>
              <a:rPr lang="en-US" altLang="en-US" sz="1800"/>
              <a:t> problems, such as the </a:t>
            </a:r>
            <a:r>
              <a:rPr lang="en-US" altLang="en-US" sz="1800">
                <a:hlinkClick r:id="rId5" tooltip="Traveling salesman problem"/>
              </a:rPr>
              <a:t>traveling salesman problem</a:t>
            </a:r>
            <a:endParaRPr lang="en-US" altLang="en-US" sz="1800"/>
          </a:p>
          <a:p>
            <a:pPr lvl="1"/>
            <a:r>
              <a:rPr lang="en-US" altLang="en-US" sz="1800"/>
              <a:t>Tabu search uses a </a:t>
            </a:r>
            <a:r>
              <a:rPr lang="en-US" altLang="en-US" sz="1800">
                <a:hlinkClick r:id="rId6" tooltip="Local search (optimization)"/>
              </a:rPr>
              <a:t>local or neighborhood</a:t>
            </a:r>
            <a:r>
              <a:rPr lang="en-US" altLang="en-US" sz="1800"/>
              <a:t> search procedure to iteratively move from a solution </a:t>
            </a:r>
            <a:r>
              <a:rPr lang="en-US" altLang="en-US" sz="1800" i="1"/>
              <a:t>x</a:t>
            </a:r>
            <a:r>
              <a:rPr lang="en-US" altLang="en-US" sz="1800"/>
              <a:t> to a solution </a:t>
            </a:r>
            <a:r>
              <a:rPr lang="en-US" altLang="en-US" sz="1800" i="1"/>
              <a:t>x</a:t>
            </a:r>
            <a:r>
              <a:rPr lang="en-US" altLang="en-US" sz="1800"/>
              <a:t>' in the neighborhood of </a:t>
            </a:r>
            <a:r>
              <a:rPr lang="en-US" altLang="en-US" sz="1800" i="1"/>
              <a:t>x</a:t>
            </a:r>
            <a:r>
              <a:rPr lang="en-US" altLang="en-US" sz="1800"/>
              <a:t>, until some stopping criterion has been satisfied. </a:t>
            </a:r>
          </a:p>
          <a:p>
            <a:pPr lvl="1"/>
            <a:r>
              <a:rPr lang="en-US" altLang="en-US" sz="1800"/>
              <a:t>To explore regions of the </a:t>
            </a:r>
            <a:r>
              <a:rPr lang="en-US" altLang="en-US" sz="1800">
                <a:hlinkClick r:id="rId7" tooltip="Search space"/>
              </a:rPr>
              <a:t>search space</a:t>
            </a:r>
            <a:r>
              <a:rPr lang="en-US" altLang="en-US" sz="1800"/>
              <a:t> that would be left unexplored by the local search procedure (see </a:t>
            </a:r>
            <a:r>
              <a:rPr lang="en-US" altLang="en-US" sz="1800">
                <a:hlinkClick r:id="rId8" tooltip="Local optimality"/>
              </a:rPr>
              <a:t>local optimality</a:t>
            </a:r>
            <a:r>
              <a:rPr lang="en-US" altLang="en-US" sz="1800"/>
              <a:t>), tabu search modifies the neighborhood structure of each solution as the search progresses.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732D-A7A5-474D-8A6E-6111E74273C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70781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8799ABED-FEC0-4EEE-A02B-A56116328CD3}" type="slidenum">
              <a:rPr lang="en-GB" altLang="en-US" sz="1400" smtClean="0"/>
              <a:pPr/>
              <a:t>20</a:t>
            </a:fld>
            <a:endParaRPr lang="en-GB" altLang="en-US" sz="1400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en-US"/>
              <a:t>Aspiration Criterion (1)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nb-NO" altLang="en-US" sz="2800"/>
              <a:t>The tabu criterion is usually not exact</a:t>
            </a:r>
          </a:p>
          <a:p>
            <a:pPr lvl="1" eaLnBrk="1" hangingPunct="1"/>
            <a:r>
              <a:rPr lang="nb-NO" altLang="en-US" sz="2400"/>
              <a:t>Some solutions that are not visited are nevertheless tabu for some time</a:t>
            </a:r>
          </a:p>
          <a:p>
            <a:pPr eaLnBrk="1" hangingPunct="1"/>
            <a:r>
              <a:rPr lang="nb-NO" altLang="en-US" sz="2800"/>
              <a:t>Possible problem: one of the neighbors is very good, but we cannot go there because some attribute is tabu</a:t>
            </a:r>
          </a:p>
          <a:p>
            <a:pPr eaLnBrk="1" hangingPunct="1"/>
            <a:r>
              <a:rPr lang="nb-NO" altLang="en-US" sz="2800"/>
              <a:t>Solution: if we somehow know that the solution is not visited before, we can allow ourselves to move there anyway</a:t>
            </a:r>
          </a:p>
          <a:p>
            <a:pPr lvl="1" eaLnBrk="1" hangingPunct="1"/>
            <a:r>
              <a:rPr lang="nb-NO" altLang="en-US" sz="2400"/>
              <a:t>i.e., the solution is a new best solution: obviously we have not visited it before!</a:t>
            </a:r>
          </a:p>
        </p:txBody>
      </p:sp>
    </p:spTree>
    <p:extLst>
      <p:ext uri="{BB962C8B-B14F-4D97-AF65-F5344CB8AC3E}">
        <p14:creationId xmlns:p14="http://schemas.microsoft.com/office/powerpoint/2010/main" val="24842532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44B1B9AB-951B-4A9C-862F-FB2C790957C0}" type="slidenum">
              <a:rPr lang="en-GB" altLang="en-US" sz="1400" smtClean="0"/>
              <a:pPr/>
              <a:t>21</a:t>
            </a:fld>
            <a:endParaRPr lang="en-GB" altLang="en-US" sz="140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229600" cy="1143000"/>
          </a:xfrm>
        </p:spPr>
        <p:txBody>
          <a:bodyPr/>
          <a:lstStyle/>
          <a:p>
            <a:pPr eaLnBrk="1" hangingPunct="1"/>
            <a:r>
              <a:rPr lang="nb-NO" altLang="en-US" dirty="0"/>
              <a:t>Aspiration Criterion (2)</a:t>
            </a:r>
            <a:endParaRPr lang="en-US" altLang="en-US" dirty="0"/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3931" y="1196976"/>
            <a:ext cx="8308731" cy="482441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nb-NO" altLang="en-US" sz="2800" dirty="0"/>
              <a:t>Simplest: Allow new best solutions, otherwise keep tabu status</a:t>
            </a:r>
          </a:p>
          <a:p>
            <a:pPr eaLnBrk="1" hangingPunct="1">
              <a:lnSpc>
                <a:spcPct val="80000"/>
              </a:lnSpc>
            </a:pPr>
            <a:r>
              <a:rPr lang="nb-NO" altLang="en-US" sz="2800" dirty="0"/>
              <a:t>Criteria based on </a:t>
            </a:r>
          </a:p>
          <a:p>
            <a:pPr lvl="1" eaLnBrk="1" hangingPunct="1">
              <a:lnSpc>
                <a:spcPct val="80000"/>
              </a:lnSpc>
            </a:pPr>
            <a:r>
              <a:rPr lang="nb-NO" altLang="en-US" sz="2400" dirty="0"/>
              <a:t>Degree of feasibility</a:t>
            </a:r>
          </a:p>
          <a:p>
            <a:pPr lvl="1" eaLnBrk="1" hangingPunct="1">
              <a:lnSpc>
                <a:spcPct val="80000"/>
              </a:lnSpc>
            </a:pPr>
            <a:r>
              <a:rPr lang="nb-NO" altLang="en-US" sz="2400" dirty="0"/>
              <a:t>Degree of change</a:t>
            </a:r>
          </a:p>
          <a:p>
            <a:pPr lvl="1" eaLnBrk="1" hangingPunct="1">
              <a:lnSpc>
                <a:spcPct val="80000"/>
              </a:lnSpc>
            </a:pPr>
            <a:r>
              <a:rPr lang="nb-NO" altLang="en-US" sz="2400" dirty="0"/>
              <a:t>Feasibility level vs. Objective function value</a:t>
            </a:r>
          </a:p>
          <a:p>
            <a:pPr lvl="1" eaLnBrk="1" hangingPunct="1">
              <a:lnSpc>
                <a:spcPct val="80000"/>
              </a:lnSpc>
            </a:pPr>
            <a:r>
              <a:rPr lang="nb-NO" altLang="en-US" sz="2400" dirty="0"/>
              <a:t>Objective function value vs. Feasibility level </a:t>
            </a:r>
          </a:p>
          <a:p>
            <a:pPr lvl="1" eaLnBrk="1" hangingPunct="1">
              <a:lnSpc>
                <a:spcPct val="80000"/>
              </a:lnSpc>
            </a:pPr>
            <a:r>
              <a:rPr lang="nb-NO" altLang="en-US" sz="2400" dirty="0"/>
              <a:t>Distance between solutions</a:t>
            </a:r>
          </a:p>
          <a:p>
            <a:pPr lvl="2" eaLnBrk="1" hangingPunct="1">
              <a:lnSpc>
                <a:spcPct val="80000"/>
              </a:lnSpc>
            </a:pPr>
            <a:r>
              <a:rPr lang="nb-NO" altLang="en-US" sz="2000" dirty="0"/>
              <a:t>E.g. hamming distance</a:t>
            </a:r>
          </a:p>
          <a:p>
            <a:pPr lvl="1" eaLnBrk="1" hangingPunct="1">
              <a:lnSpc>
                <a:spcPct val="80000"/>
              </a:lnSpc>
            </a:pPr>
            <a:r>
              <a:rPr lang="nb-NO" altLang="en-US" sz="2400" dirty="0"/>
              <a:t>Influence of a move</a:t>
            </a:r>
          </a:p>
          <a:p>
            <a:pPr lvl="2" eaLnBrk="1" hangingPunct="1">
              <a:lnSpc>
                <a:spcPct val="80000"/>
              </a:lnSpc>
            </a:pPr>
            <a:r>
              <a:rPr lang="nb-NO" altLang="en-US" sz="2000" dirty="0"/>
              <a:t>The level of structural change in a solution</a:t>
            </a:r>
          </a:p>
          <a:p>
            <a:pPr eaLnBrk="1" hangingPunct="1">
              <a:lnSpc>
                <a:spcPct val="80000"/>
              </a:lnSpc>
            </a:pPr>
            <a:r>
              <a:rPr lang="nb-NO" altLang="en-US" sz="2800" dirty="0"/>
              <a:t>If all moves are tabu:</a:t>
            </a:r>
          </a:p>
          <a:p>
            <a:pPr lvl="1" eaLnBrk="1" hangingPunct="1">
              <a:lnSpc>
                <a:spcPct val="80000"/>
              </a:lnSpc>
            </a:pPr>
            <a:r>
              <a:rPr lang="nb-NO" altLang="en-US" sz="2400" dirty="0"/>
              <a:t>Choose the best move, or choose randomly (in the candidate list)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414548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7A0B5490-76E0-47F4-AA58-CEAAC4F9D25B}" type="slidenum">
              <a:rPr lang="en-GB" altLang="en-US" sz="1400" smtClean="0"/>
              <a:pPr/>
              <a:t>22</a:t>
            </a:fld>
            <a:endParaRPr lang="en-GB" altLang="en-US" sz="1400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Frequency Based Memory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458200" cy="4191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800"/>
              <a:t>Complementary to the short term memory (tabu status)</a:t>
            </a:r>
          </a:p>
          <a:p>
            <a:pPr eaLnBrk="1" hangingPunct="1"/>
            <a:r>
              <a:rPr lang="en-US" altLang="en-US" sz="2800"/>
              <a:t>Used for long term strategies in the search</a:t>
            </a:r>
          </a:p>
          <a:p>
            <a:pPr eaLnBrk="1" hangingPunct="1"/>
            <a:r>
              <a:rPr lang="en-US" altLang="en-US" sz="2800"/>
              <a:t>Frequency counters </a:t>
            </a:r>
          </a:p>
          <a:p>
            <a:pPr lvl="1" eaLnBrk="1" hangingPunct="1"/>
            <a:r>
              <a:rPr lang="en-US" altLang="en-US" sz="2400" i="1"/>
              <a:t>residency</a:t>
            </a:r>
            <a:r>
              <a:rPr lang="en-US" altLang="en-US" sz="2400"/>
              <a:t>-based</a:t>
            </a:r>
          </a:p>
          <a:p>
            <a:pPr lvl="1" eaLnBrk="1" hangingPunct="1"/>
            <a:r>
              <a:rPr lang="en-US" altLang="en-US" sz="2400" i="1"/>
              <a:t>transition</a:t>
            </a:r>
            <a:r>
              <a:rPr lang="en-US" altLang="en-US" sz="2400"/>
              <a:t>-based</a:t>
            </a:r>
          </a:p>
          <a:p>
            <a:pPr eaLnBrk="1" hangingPunct="1"/>
            <a:r>
              <a:rPr lang="en-US" altLang="en-US" sz="2800"/>
              <a:t>TSP-example</a:t>
            </a:r>
          </a:p>
          <a:p>
            <a:pPr lvl="1" eaLnBrk="1" hangingPunct="1"/>
            <a:r>
              <a:rPr lang="en-US" altLang="en-US" sz="2400"/>
              <a:t>how often has an edge been in the solution? (</a:t>
            </a:r>
            <a:r>
              <a:rPr lang="en-US" altLang="en-US" sz="2400" i="1"/>
              <a:t>residency</a:t>
            </a:r>
            <a:r>
              <a:rPr lang="en-US" altLang="en-US" sz="2400"/>
              <a:t>) </a:t>
            </a:r>
          </a:p>
          <a:p>
            <a:pPr lvl="1" eaLnBrk="1" hangingPunct="1"/>
            <a:r>
              <a:rPr lang="en-US" altLang="en-US" sz="2400"/>
              <a:t>how often has the edge status been changed? (</a:t>
            </a:r>
            <a:r>
              <a:rPr lang="en-US" altLang="en-US" sz="2400" i="1"/>
              <a:t>transition</a:t>
            </a:r>
            <a:r>
              <a:rPr lang="en-US" altLang="en-US" sz="2400"/>
              <a:t>)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65610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078FB2D0-0898-4E43-A645-2085224C8224}" type="slidenum">
              <a:rPr lang="en-GB" altLang="en-US" sz="1400" smtClean="0"/>
              <a:pPr/>
              <a:t>23</a:t>
            </a:fld>
            <a:endParaRPr lang="en-GB" altLang="en-US" sz="140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TS - Diversification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Basic Tabu Search often gets stuck in one area of the search space</a:t>
            </a:r>
          </a:p>
          <a:p>
            <a:pPr eaLnBrk="1" hangingPunct="1"/>
            <a:r>
              <a:rPr lang="en-US" altLang="en-US" sz="2800"/>
              <a:t>Diversification is trying to get to somewhere else</a:t>
            </a:r>
          </a:p>
          <a:p>
            <a:pPr eaLnBrk="1" hangingPunct="1"/>
            <a:r>
              <a:rPr lang="en-US" altLang="en-US" sz="2800"/>
              <a:t>Historically random restarts have been very popular</a:t>
            </a:r>
          </a:p>
          <a:p>
            <a:pPr eaLnBrk="1" hangingPunct="1"/>
            <a:r>
              <a:rPr lang="en-US" altLang="en-US" sz="2800"/>
              <a:t>Frequency-based diversification tries to be more clever</a:t>
            </a:r>
          </a:p>
          <a:p>
            <a:pPr lvl="1" eaLnBrk="1" hangingPunct="1"/>
            <a:r>
              <a:rPr lang="en-US" altLang="en-US" sz="2400"/>
              <a:t>penalize elements of the solution that have appeared in many other solutions visited</a:t>
            </a:r>
          </a:p>
        </p:txBody>
      </p:sp>
    </p:spTree>
    <p:extLst>
      <p:ext uri="{BB962C8B-B14F-4D97-AF65-F5344CB8AC3E}">
        <p14:creationId xmlns:p14="http://schemas.microsoft.com/office/powerpoint/2010/main" val="13658700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C3B75F4F-A590-4134-92D5-EA87461341E3}" type="slidenum">
              <a:rPr lang="en-GB" altLang="en-US" sz="1400" smtClean="0"/>
              <a:pPr/>
              <a:t>24</a:t>
            </a:fld>
            <a:endParaRPr lang="en-GB" altLang="en-US" sz="140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TS - Intensification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To aggressively prioritize good solution attributes in a new solution</a:t>
            </a:r>
          </a:p>
          <a:p>
            <a:pPr eaLnBrk="1" hangingPunct="1"/>
            <a:r>
              <a:rPr lang="en-US" altLang="en-US"/>
              <a:t>Usually based on frequency</a:t>
            </a:r>
          </a:p>
          <a:p>
            <a:pPr eaLnBrk="1" hangingPunct="1"/>
            <a:r>
              <a:rPr lang="en-US" altLang="en-US"/>
              <a:t>Can be based on elite solutions, or part of them (vocabularies)</a:t>
            </a:r>
          </a:p>
        </p:txBody>
      </p:sp>
    </p:spTree>
    <p:extLst>
      <p:ext uri="{BB962C8B-B14F-4D97-AF65-F5344CB8AC3E}">
        <p14:creationId xmlns:p14="http://schemas.microsoft.com/office/powerpoint/2010/main" val="2756352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69C543DC-3ED3-4963-8239-431329F0E4AF}" type="slidenum">
              <a:rPr lang="en-GB" altLang="en-US" sz="1400" smtClean="0"/>
              <a:pPr/>
              <a:t>25</a:t>
            </a:fld>
            <a:endParaRPr lang="en-GB" altLang="en-US" sz="1400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nb-NO" altLang="en-US"/>
              <a:t>Intensification and Diversification</a:t>
            </a:r>
            <a:endParaRPr lang="en-US" altLang="en-US"/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altLang="en-US" sz="2800"/>
              <a:t>Intensification</a:t>
            </a:r>
          </a:p>
          <a:p>
            <a:pPr lvl="1" eaLnBrk="1" hangingPunct="1"/>
            <a:r>
              <a:rPr lang="nb-NO" altLang="en-US" sz="2400"/>
              <a:t>Aggressively prioritize attributes of good solutions in a new solution</a:t>
            </a:r>
          </a:p>
          <a:p>
            <a:pPr lvl="2" eaLnBrk="1" hangingPunct="1"/>
            <a:r>
              <a:rPr lang="nb-NO" altLang="en-US" sz="2000"/>
              <a:t>Short term: based directly on the attributes</a:t>
            </a:r>
          </a:p>
          <a:p>
            <a:pPr lvl="2" eaLnBrk="1" hangingPunct="1"/>
            <a:r>
              <a:rPr lang="nb-NO" altLang="en-US" sz="2000"/>
              <a:t>Longer term: use of elite solutions, or parts of elite solutions (vocabulary building)</a:t>
            </a:r>
          </a:p>
          <a:p>
            <a:pPr eaLnBrk="1" hangingPunct="1"/>
            <a:r>
              <a:rPr lang="nb-NO" altLang="en-US" sz="2800"/>
              <a:t>Diversification</a:t>
            </a:r>
          </a:p>
          <a:p>
            <a:pPr lvl="1" eaLnBrk="1" hangingPunct="1"/>
            <a:r>
              <a:rPr lang="nb-NO" altLang="en-US" sz="2400"/>
              <a:t>The active spreading of the search, by actively prioritizing moves that gives solutions with new composition of attributes</a:t>
            </a: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7902689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DB9C59CA-34D4-47A8-8DAF-11FF8BECF745}" type="slidenum">
              <a:rPr lang="en-GB" altLang="en-US" sz="1400" smtClean="0"/>
              <a:pPr/>
              <a:t>26</a:t>
            </a:fld>
            <a:endParaRPr lang="en-GB" altLang="en-US" sz="1400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nb-NO" altLang="en-US" sz="4000"/>
              <a:t>Intensification and Diversification</a:t>
            </a:r>
            <a:br>
              <a:rPr lang="nb-NO" altLang="en-US" sz="4000"/>
            </a:br>
            <a:r>
              <a:rPr lang="nb-NO" altLang="en-US" sz="4000"/>
              <a:t>- simple mechanisms</a:t>
            </a:r>
            <a:endParaRPr lang="en-US" altLang="en-US" sz="4000"/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nb-NO" altLang="en-US" sz="2800"/>
              <a:t>Use of frequency-based memory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 sz="2800"/>
              <a:t>Based on a subset </a:t>
            </a:r>
            <a:r>
              <a:rPr lang="nb-NO" altLang="en-US" sz="2800" i="1"/>
              <a:t>S</a:t>
            </a:r>
            <a:r>
              <a:rPr lang="nb-NO" altLang="en-US" sz="2800" i="1" baseline="-25000"/>
              <a:t>f</a:t>
            </a:r>
            <a:r>
              <a:rPr lang="nb-NO" altLang="en-US" sz="2800"/>
              <a:t> of all the solutions visited (or moves executed)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 sz="2800"/>
              <a:t>Diversification: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sz="2400"/>
              <a:t>Choose </a:t>
            </a:r>
            <a:r>
              <a:rPr lang="nb-NO" altLang="en-US" sz="2400" i="1"/>
              <a:t>S</a:t>
            </a:r>
            <a:r>
              <a:rPr lang="nb-NO" altLang="en-US" sz="2400" i="1" baseline="-25000"/>
              <a:t>f</a:t>
            </a:r>
            <a:r>
              <a:rPr lang="nb-NO" altLang="en-US" sz="2400"/>
              <a:t> to contain a large part of the generated solutions (e.g. all the local optima)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 sz="2800"/>
              <a:t>Intensification: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sz="2400"/>
              <a:t>Choose </a:t>
            </a:r>
            <a:r>
              <a:rPr lang="nb-NO" altLang="en-US" sz="2400" i="1"/>
              <a:t>S</a:t>
            </a:r>
            <a:r>
              <a:rPr lang="nb-NO" altLang="en-US" sz="2400" i="1" baseline="-25000"/>
              <a:t>f  </a:t>
            </a:r>
            <a:r>
              <a:rPr lang="nb-NO" altLang="en-US" sz="2400"/>
              <a:t>to be a small subset of </a:t>
            </a:r>
            <a:r>
              <a:rPr lang="nb-NO" altLang="en-US" sz="2400" i="1"/>
              <a:t>elite</a:t>
            </a:r>
            <a:r>
              <a:rPr lang="nb-NO" altLang="en-US" sz="2400"/>
              <a:t> solutions</a:t>
            </a:r>
          </a:p>
          <a:p>
            <a:pPr lvl="2" eaLnBrk="1" hangingPunct="1">
              <a:lnSpc>
                <a:spcPct val="90000"/>
              </a:lnSpc>
            </a:pPr>
            <a:r>
              <a:rPr lang="nb-NO" altLang="en-US" sz="2000"/>
              <a:t>E.g., that have overlapping attributes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sz="2400"/>
              <a:t>Can have several such subset</a:t>
            </a:r>
          </a:p>
          <a:p>
            <a:pPr lvl="2" eaLnBrk="1" hangingPunct="1">
              <a:lnSpc>
                <a:spcPct val="90000"/>
              </a:lnSpc>
            </a:pPr>
            <a:r>
              <a:rPr lang="nb-NO" altLang="en-US" sz="2000"/>
              <a:t>Partitioning, clustering-analysis </a:t>
            </a:r>
            <a:endParaRPr lang="en-US" altLang="en-US" sz="2000" baseline="-25000"/>
          </a:p>
        </p:txBody>
      </p:sp>
    </p:spTree>
    <p:extLst>
      <p:ext uri="{BB962C8B-B14F-4D97-AF65-F5344CB8AC3E}">
        <p14:creationId xmlns:p14="http://schemas.microsoft.com/office/powerpoint/2010/main" val="30825401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7AD7-FA0B-4D4E-981B-B868C3A64110}" type="slidenum">
              <a:rPr lang="zh-CN" altLang="en-US"/>
              <a:pPr/>
              <a:t>27</a:t>
            </a:fld>
            <a:endParaRPr lang="en-US" altLang="zh-CN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4000" dirty="0">
                <a:ea typeface="宋体" pitchFamily="2" charset="-122"/>
              </a:rPr>
              <a:t>Flowchart of a Standard </a:t>
            </a:r>
            <a:r>
              <a:rPr lang="en-US" altLang="zh-CN" sz="4000" dirty="0" err="1">
                <a:ea typeface="宋体" pitchFamily="2" charset="-122"/>
              </a:rPr>
              <a:t>Tabu</a:t>
            </a:r>
            <a:r>
              <a:rPr lang="en-US" altLang="zh-CN" sz="4000" dirty="0">
                <a:ea typeface="宋体" pitchFamily="2" charset="-122"/>
              </a:rPr>
              <a:t> Search Algorithm</a:t>
            </a:r>
            <a:endParaRPr lang="en-US" altLang="zh-CN" sz="2400" dirty="0">
              <a:ea typeface="宋体" pitchFamily="2" charset="-122"/>
            </a:endParaRP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304800" y="2057400"/>
            <a:ext cx="2209800" cy="762000"/>
          </a:xfrm>
          <a:prstGeom prst="flowChartInputOutpu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>
                <a:ea typeface="宋体" pitchFamily="2" charset="-122"/>
              </a:rPr>
              <a:t>Initial solution </a:t>
            </a:r>
          </a:p>
          <a:p>
            <a:pPr algn="ctr"/>
            <a:r>
              <a:rPr lang="en-US" altLang="zh-CN">
                <a:ea typeface="宋体" pitchFamily="2" charset="-122"/>
              </a:rPr>
              <a:t>(i in S)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352800" y="2057400"/>
            <a:ext cx="2133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>
                <a:ea typeface="宋体" pitchFamily="2" charset="-122"/>
              </a:rPr>
              <a:t>Create a candidate </a:t>
            </a:r>
          </a:p>
          <a:p>
            <a:pPr algn="ctr"/>
            <a:r>
              <a:rPr lang="en-US" altLang="zh-CN">
                <a:ea typeface="宋体" pitchFamily="2" charset="-122"/>
              </a:rPr>
              <a:t>list of solutions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324600" y="2057400"/>
            <a:ext cx="2133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>
                <a:ea typeface="宋体" pitchFamily="2" charset="-122"/>
              </a:rPr>
              <a:t>Evaluate solutions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6324600" y="3886200"/>
            <a:ext cx="2133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>
                <a:ea typeface="宋体" pitchFamily="2" charset="-122"/>
              </a:rPr>
              <a:t>Choose the best </a:t>
            </a:r>
          </a:p>
          <a:p>
            <a:pPr algn="ctr"/>
            <a:r>
              <a:rPr lang="en-US" altLang="zh-CN">
                <a:ea typeface="宋体" pitchFamily="2" charset="-122"/>
              </a:rPr>
              <a:t>admissible solution</a:t>
            </a:r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3048000" y="3429000"/>
            <a:ext cx="2743200" cy="1752600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>
                <a:ea typeface="宋体" pitchFamily="2" charset="-122"/>
              </a:rPr>
              <a:t>Stopping conditions </a:t>
            </a:r>
          </a:p>
          <a:p>
            <a:pPr algn="ctr"/>
            <a:r>
              <a:rPr lang="en-US" altLang="zh-CN">
                <a:ea typeface="宋体" pitchFamily="2" charset="-122"/>
              </a:rPr>
              <a:t>satisfied ?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04800" y="3733800"/>
            <a:ext cx="21336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>
                <a:ea typeface="宋体" pitchFamily="2" charset="-122"/>
              </a:rPr>
              <a:t>Update Tabu &amp; </a:t>
            </a:r>
          </a:p>
          <a:p>
            <a:pPr algn="ctr"/>
            <a:r>
              <a:rPr lang="en-US" altLang="zh-CN">
                <a:ea typeface="宋体" pitchFamily="2" charset="-122"/>
              </a:rPr>
              <a:t>Aspiration</a:t>
            </a:r>
          </a:p>
          <a:p>
            <a:pPr algn="ctr"/>
            <a:r>
              <a:rPr lang="en-US" altLang="zh-CN">
                <a:ea typeface="宋体" pitchFamily="2" charset="-122"/>
              </a:rPr>
              <a:t>Conditions</a:t>
            </a:r>
          </a:p>
        </p:txBody>
      </p:sp>
      <p:sp>
        <p:nvSpPr>
          <p:cNvPr id="3085" name="AutoShape 13"/>
          <p:cNvSpPr>
            <a:spLocks noChangeArrowheads="1"/>
          </p:cNvSpPr>
          <p:nvPr/>
        </p:nvSpPr>
        <p:spPr bwMode="auto">
          <a:xfrm>
            <a:off x="3276600" y="5562600"/>
            <a:ext cx="2209800" cy="762000"/>
          </a:xfrm>
          <a:prstGeom prst="flowChartInputOutpu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>
                <a:ea typeface="宋体" pitchFamily="2" charset="-122"/>
              </a:rPr>
              <a:t>Final solution</a:t>
            </a:r>
          </a:p>
        </p:txBody>
      </p:sp>
      <p:cxnSp>
        <p:nvCxnSpPr>
          <p:cNvPr id="3086" name="AutoShape 14"/>
          <p:cNvCxnSpPr>
            <a:cxnSpLocks noChangeShapeType="1"/>
            <a:stCxn id="3076" idx="5"/>
            <a:endCxn id="3077" idx="1"/>
          </p:cNvCxnSpPr>
          <p:nvPr/>
        </p:nvCxnSpPr>
        <p:spPr bwMode="auto">
          <a:xfrm>
            <a:off x="2289175" y="2438400"/>
            <a:ext cx="1063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7" name="AutoShape 15"/>
          <p:cNvCxnSpPr>
            <a:cxnSpLocks noChangeShapeType="1"/>
            <a:stCxn id="3077" idx="3"/>
            <a:endCxn id="3079" idx="1"/>
          </p:cNvCxnSpPr>
          <p:nvPr/>
        </p:nvCxnSpPr>
        <p:spPr bwMode="auto">
          <a:xfrm>
            <a:off x="5486400" y="2438400"/>
            <a:ext cx="838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8" name="AutoShape 16"/>
          <p:cNvCxnSpPr>
            <a:cxnSpLocks noChangeShapeType="1"/>
            <a:stCxn id="3079" idx="2"/>
            <a:endCxn id="3081" idx="0"/>
          </p:cNvCxnSpPr>
          <p:nvPr/>
        </p:nvCxnSpPr>
        <p:spPr bwMode="auto">
          <a:xfrm>
            <a:off x="7391400" y="2819400"/>
            <a:ext cx="0" cy="1066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0" name="AutoShape 18"/>
          <p:cNvCxnSpPr>
            <a:cxnSpLocks noChangeShapeType="1"/>
            <a:stCxn id="3081" idx="1"/>
            <a:endCxn id="3082" idx="3"/>
          </p:cNvCxnSpPr>
          <p:nvPr/>
        </p:nvCxnSpPr>
        <p:spPr bwMode="auto">
          <a:xfrm rot="10800000" flipV="1">
            <a:off x="5791200" y="4267200"/>
            <a:ext cx="533400" cy="381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1" name="AutoShape 19"/>
          <p:cNvCxnSpPr>
            <a:cxnSpLocks noChangeShapeType="1"/>
            <a:stCxn id="3082" idx="2"/>
            <a:endCxn id="3085" idx="1"/>
          </p:cNvCxnSpPr>
          <p:nvPr/>
        </p:nvCxnSpPr>
        <p:spPr bwMode="auto">
          <a:xfrm flipH="1">
            <a:off x="4381500" y="5181600"/>
            <a:ext cx="381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6" name="AutoShape 24"/>
          <p:cNvCxnSpPr>
            <a:cxnSpLocks noChangeShapeType="1"/>
            <a:stCxn id="3082" idx="1"/>
            <a:endCxn id="3084" idx="3"/>
          </p:cNvCxnSpPr>
          <p:nvPr/>
        </p:nvCxnSpPr>
        <p:spPr bwMode="auto">
          <a:xfrm flipH="1">
            <a:off x="2438400" y="4305300"/>
            <a:ext cx="6096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9" name="AutoShape 27"/>
          <p:cNvCxnSpPr>
            <a:cxnSpLocks noChangeShapeType="1"/>
            <a:stCxn id="3084" idx="0"/>
          </p:cNvCxnSpPr>
          <p:nvPr/>
        </p:nvCxnSpPr>
        <p:spPr bwMode="auto">
          <a:xfrm flipV="1">
            <a:off x="1371600" y="2438400"/>
            <a:ext cx="1447800" cy="1295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2590800" y="3810000"/>
            <a:ext cx="476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No</a:t>
            </a:r>
          </a:p>
        </p:txBody>
      </p: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4419600" y="51054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33853345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2D9D2-ACE4-4FCE-BE3D-C0BFE1500417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99330" name="Text Box 2"/>
          <p:cNvSpPr txBox="1">
            <a:spLocks noChangeArrowheads="1"/>
          </p:cNvSpPr>
          <p:nvPr/>
        </p:nvSpPr>
        <p:spPr bwMode="auto">
          <a:xfrm>
            <a:off x="1371600" y="0"/>
            <a:ext cx="24844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 u="sng" dirty="0"/>
              <a:t>Basic Concepts</a:t>
            </a:r>
            <a:endParaRPr lang="en-US" altLang="en-US" dirty="0"/>
          </a:p>
        </p:txBody>
      </p:sp>
      <p:sp>
        <p:nvSpPr>
          <p:cNvPr id="99331" name="Text Box 3"/>
          <p:cNvSpPr txBox="1">
            <a:spLocks noChangeArrowheads="1"/>
          </p:cNvSpPr>
          <p:nvPr/>
        </p:nvSpPr>
        <p:spPr bwMode="auto">
          <a:xfrm>
            <a:off x="152400" y="381000"/>
            <a:ext cx="7204729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err="1"/>
              <a:t>Tabu</a:t>
            </a:r>
            <a:r>
              <a:rPr lang="en-US" altLang="en-US" dirty="0"/>
              <a:t>-lists contains moves which have been made in the recent past but</a:t>
            </a:r>
            <a:br>
              <a:rPr lang="en-US" altLang="en-US" dirty="0"/>
            </a:br>
            <a:r>
              <a:rPr lang="en-US" altLang="en-US" dirty="0"/>
              <a:t>are forbidden for a certain number of iterations.</a:t>
            </a:r>
          </a:p>
          <a:p>
            <a:r>
              <a:rPr lang="en-US" altLang="en-US" sz="2800" b="1" u="sng" dirty="0"/>
              <a:t>			Algorithm</a:t>
            </a:r>
            <a:endParaRPr lang="en-US" altLang="en-US" b="1" u="sng" dirty="0"/>
          </a:p>
          <a:p>
            <a:r>
              <a:rPr lang="en-US" altLang="en-US" b="1" dirty="0"/>
              <a:t>Step 1</a:t>
            </a:r>
            <a:r>
              <a:rPr lang="en-US" altLang="en-US" i="1" dirty="0"/>
              <a:t>.</a:t>
            </a:r>
          </a:p>
          <a:p>
            <a:r>
              <a:rPr lang="en-US" altLang="en-US" i="1" dirty="0"/>
              <a:t>k</a:t>
            </a:r>
            <a:r>
              <a:rPr lang="en-US" altLang="en-US" dirty="0"/>
              <a:t>=1 </a:t>
            </a:r>
          </a:p>
          <a:p>
            <a:r>
              <a:rPr lang="en-US" altLang="en-US" dirty="0"/>
              <a:t>Select an initial schedule </a:t>
            </a:r>
            <a:r>
              <a:rPr lang="en-US" altLang="en-US" i="1" dirty="0"/>
              <a:t>S</a:t>
            </a:r>
            <a:r>
              <a:rPr lang="en-US" altLang="en-US" i="1" baseline="-25000" dirty="0"/>
              <a:t>1</a:t>
            </a:r>
            <a:r>
              <a:rPr lang="en-US" altLang="en-US" dirty="0"/>
              <a:t> using some heuristic and set </a:t>
            </a:r>
            <a:r>
              <a:rPr lang="en-US" altLang="en-US" i="1" dirty="0" err="1"/>
              <a:t>S</a:t>
            </a:r>
            <a:r>
              <a:rPr lang="en-US" altLang="en-US" i="1" baseline="-25000" dirty="0" err="1"/>
              <a:t>best</a:t>
            </a:r>
            <a:r>
              <a:rPr lang="en-US" altLang="en-US" dirty="0"/>
              <a:t> = </a:t>
            </a:r>
            <a:r>
              <a:rPr lang="en-US" altLang="en-US" i="1" dirty="0"/>
              <a:t>S</a:t>
            </a:r>
            <a:r>
              <a:rPr lang="en-US" altLang="en-US" i="1" baseline="-25000" dirty="0"/>
              <a:t>1</a:t>
            </a:r>
            <a:endParaRPr lang="en-US" altLang="en-US" dirty="0"/>
          </a:p>
          <a:p>
            <a:endParaRPr lang="en-US" altLang="en-US" sz="1000" dirty="0"/>
          </a:p>
          <a:p>
            <a:r>
              <a:rPr lang="en-US" altLang="en-US" b="1" dirty="0"/>
              <a:t>Step 2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Select </a:t>
            </a:r>
            <a:r>
              <a:rPr lang="en-US" altLang="en-US" i="1" dirty="0" err="1"/>
              <a:t>S</a:t>
            </a:r>
            <a:r>
              <a:rPr lang="en-US" altLang="en-US" i="1" baseline="-25000" dirty="0" err="1"/>
              <a:t>c</a:t>
            </a:r>
            <a:r>
              <a:rPr lang="en-US" altLang="en-US" dirty="0" err="1">
                <a:sym typeface="Symbol" pitchFamily="18" charset="2"/>
              </a:rPr>
              <a:t></a:t>
            </a:r>
            <a:r>
              <a:rPr lang="en-US" altLang="en-US" dirty="0" err="1"/>
              <a:t>N</a:t>
            </a:r>
            <a:r>
              <a:rPr lang="en-US" altLang="en-US" dirty="0"/>
              <a:t>(</a:t>
            </a:r>
            <a:r>
              <a:rPr lang="en-US" altLang="en-US" i="1" dirty="0" err="1"/>
              <a:t>S</a:t>
            </a:r>
            <a:r>
              <a:rPr lang="en-US" altLang="en-US" i="1" baseline="-25000" dirty="0" err="1"/>
              <a:t>k</a:t>
            </a:r>
            <a:r>
              <a:rPr lang="en-US" altLang="en-US" dirty="0"/>
              <a:t>)</a:t>
            </a:r>
          </a:p>
          <a:p>
            <a:r>
              <a:rPr lang="en-US" altLang="en-US" dirty="0"/>
              <a:t>If the move </a:t>
            </a:r>
            <a:r>
              <a:rPr lang="en-US" altLang="en-US" i="1" dirty="0" err="1"/>
              <a:t>S</a:t>
            </a:r>
            <a:r>
              <a:rPr lang="en-US" altLang="en-US" i="1" baseline="-25000" dirty="0" err="1"/>
              <a:t>k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18" charset="2"/>
              </a:rPr>
              <a:t> </a:t>
            </a:r>
            <a:r>
              <a:rPr lang="en-US" altLang="en-US" i="1" dirty="0" err="1"/>
              <a:t>S</a:t>
            </a:r>
            <a:r>
              <a:rPr lang="en-US" altLang="en-US" i="1" baseline="-25000" dirty="0" err="1"/>
              <a:t>c</a:t>
            </a:r>
            <a:r>
              <a:rPr lang="en-US" altLang="en-US" dirty="0"/>
              <a:t> is prohibited by a move on the </a:t>
            </a:r>
            <a:r>
              <a:rPr lang="en-US" altLang="en-US" dirty="0" err="1"/>
              <a:t>tabu</a:t>
            </a:r>
            <a:r>
              <a:rPr lang="en-US" altLang="en-US" dirty="0"/>
              <a:t>-list</a:t>
            </a:r>
          </a:p>
          <a:p>
            <a:r>
              <a:rPr lang="en-US" altLang="en-US" dirty="0"/>
              <a:t>then   go to Step 2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" y="3422591"/>
            <a:ext cx="7920038" cy="426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If the move </a:t>
            </a:r>
            <a:r>
              <a:rPr lang="en-US" altLang="en-US" i="1" dirty="0" err="1"/>
              <a:t>S</a:t>
            </a:r>
            <a:r>
              <a:rPr lang="en-US" altLang="en-US" i="1" baseline="-25000" dirty="0" err="1"/>
              <a:t>k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18" charset="2"/>
              </a:rPr>
              <a:t> </a:t>
            </a:r>
            <a:r>
              <a:rPr lang="en-US" altLang="en-US" i="1" dirty="0" err="1"/>
              <a:t>S</a:t>
            </a:r>
            <a:r>
              <a:rPr lang="en-US" altLang="en-US" i="1" baseline="-25000" dirty="0" err="1"/>
              <a:t>c</a:t>
            </a:r>
            <a:r>
              <a:rPr lang="en-US" altLang="en-US" dirty="0"/>
              <a:t> is not prohibited by a move on the </a:t>
            </a:r>
            <a:r>
              <a:rPr lang="en-US" altLang="en-US" dirty="0" err="1"/>
              <a:t>tabu</a:t>
            </a:r>
            <a:r>
              <a:rPr lang="en-US" altLang="en-US" dirty="0"/>
              <a:t>-list</a:t>
            </a:r>
          </a:p>
          <a:p>
            <a:r>
              <a:rPr lang="en-US" altLang="en-US" dirty="0"/>
              <a:t>then    </a:t>
            </a:r>
            <a:r>
              <a:rPr lang="en-US" altLang="en-US" i="1" dirty="0"/>
              <a:t>S</a:t>
            </a:r>
            <a:r>
              <a:rPr lang="en-US" altLang="en-US" i="1" baseline="-25000" dirty="0"/>
              <a:t>k+1</a:t>
            </a:r>
            <a:r>
              <a:rPr lang="en-US" altLang="en-US" dirty="0"/>
              <a:t> = </a:t>
            </a:r>
            <a:r>
              <a:rPr lang="en-US" altLang="en-US" i="1" dirty="0" err="1"/>
              <a:t>S</a:t>
            </a:r>
            <a:r>
              <a:rPr lang="en-US" altLang="en-US" i="1" baseline="-25000" dirty="0" err="1"/>
              <a:t>c</a:t>
            </a:r>
            <a:endParaRPr lang="en-US" altLang="en-US" i="1" baseline="-25000" dirty="0"/>
          </a:p>
          <a:p>
            <a:r>
              <a:rPr lang="en-US" altLang="en-US" i="1" baseline="-25000" dirty="0"/>
              <a:t>	</a:t>
            </a:r>
            <a:r>
              <a:rPr lang="en-US" altLang="en-US" dirty="0"/>
              <a:t>Enter reverse move at the top of the </a:t>
            </a:r>
            <a:r>
              <a:rPr lang="en-US" altLang="en-US" dirty="0" err="1"/>
              <a:t>tabu</a:t>
            </a:r>
            <a:r>
              <a:rPr lang="en-US" altLang="en-US" dirty="0"/>
              <a:t>-list</a:t>
            </a:r>
          </a:p>
          <a:p>
            <a:r>
              <a:rPr lang="en-US" altLang="en-US" dirty="0"/>
              <a:t>	Push all other entries in the </a:t>
            </a:r>
            <a:r>
              <a:rPr lang="en-US" altLang="en-US" dirty="0" err="1"/>
              <a:t>tabu</a:t>
            </a:r>
            <a:r>
              <a:rPr lang="en-US" altLang="en-US" dirty="0"/>
              <a:t>-list one position down</a:t>
            </a:r>
          </a:p>
          <a:p>
            <a:r>
              <a:rPr lang="en-US" altLang="en-US" dirty="0"/>
              <a:t>	Delete the entry at the bottom of the </a:t>
            </a:r>
            <a:r>
              <a:rPr lang="en-US" altLang="en-US" dirty="0" err="1"/>
              <a:t>tabu</a:t>
            </a:r>
            <a:r>
              <a:rPr lang="en-US" altLang="en-US" dirty="0"/>
              <a:t>-list</a:t>
            </a:r>
          </a:p>
          <a:p>
            <a:r>
              <a:rPr lang="en-US" altLang="en-US" dirty="0"/>
              <a:t>If </a:t>
            </a:r>
            <a:r>
              <a:rPr lang="en-US" altLang="en-US" i="1" dirty="0"/>
              <a:t>F</a:t>
            </a:r>
            <a:r>
              <a:rPr lang="en-US" altLang="en-US" dirty="0"/>
              <a:t>(</a:t>
            </a:r>
            <a:r>
              <a:rPr lang="en-US" altLang="en-US" i="1" dirty="0" err="1"/>
              <a:t>S</a:t>
            </a:r>
            <a:r>
              <a:rPr lang="en-US" altLang="en-US" i="1" baseline="-25000" dirty="0" err="1"/>
              <a:t>c</a:t>
            </a:r>
            <a:r>
              <a:rPr lang="en-US" altLang="en-US" dirty="0"/>
              <a:t>) &lt; </a:t>
            </a:r>
            <a:r>
              <a:rPr lang="en-US" altLang="en-US" i="1" dirty="0"/>
              <a:t>F</a:t>
            </a:r>
            <a:r>
              <a:rPr lang="en-US" altLang="en-US" dirty="0"/>
              <a:t>(</a:t>
            </a:r>
            <a:r>
              <a:rPr lang="en-US" altLang="en-US" i="1" dirty="0" err="1"/>
              <a:t>S</a:t>
            </a:r>
            <a:r>
              <a:rPr lang="en-US" altLang="en-US" i="1" baseline="-25000" dirty="0" err="1"/>
              <a:t>best</a:t>
            </a:r>
            <a:r>
              <a:rPr lang="en-US" altLang="en-US" dirty="0"/>
              <a:t>)  then </a:t>
            </a:r>
            <a:r>
              <a:rPr lang="en-US" altLang="en-US" i="1" dirty="0" err="1"/>
              <a:t>S</a:t>
            </a:r>
            <a:r>
              <a:rPr lang="en-US" altLang="en-US" i="1" baseline="-25000" dirty="0" err="1"/>
              <a:t>best</a:t>
            </a:r>
            <a:r>
              <a:rPr lang="en-US" altLang="en-US" dirty="0"/>
              <a:t> = </a:t>
            </a:r>
            <a:r>
              <a:rPr lang="en-US" altLang="en-US" i="1" dirty="0" err="1"/>
              <a:t>S</a:t>
            </a:r>
            <a:r>
              <a:rPr lang="en-US" altLang="en-US" i="1" baseline="-25000" dirty="0" err="1"/>
              <a:t>c</a:t>
            </a:r>
            <a:endParaRPr lang="en-US" altLang="en-US" dirty="0"/>
          </a:p>
          <a:p>
            <a:r>
              <a:rPr lang="en-US" altLang="en-US" dirty="0"/>
              <a:t>Go to Step 3.</a:t>
            </a:r>
          </a:p>
          <a:p>
            <a:endParaRPr lang="en-US" altLang="en-US" sz="1000" dirty="0"/>
          </a:p>
          <a:p>
            <a:r>
              <a:rPr lang="en-US" altLang="en-US" b="1" dirty="0"/>
              <a:t>Step 3</a:t>
            </a:r>
            <a:r>
              <a:rPr lang="en-US" altLang="en-US" dirty="0"/>
              <a:t>.	</a:t>
            </a:r>
            <a:endParaRPr lang="en-US" altLang="en-US" i="1" dirty="0"/>
          </a:p>
          <a:p>
            <a:r>
              <a:rPr lang="en-US" altLang="en-US" i="1" dirty="0"/>
              <a:t>k = k</a:t>
            </a:r>
            <a:r>
              <a:rPr lang="en-US" altLang="en-US" dirty="0"/>
              <a:t>+1</a:t>
            </a:r>
            <a:r>
              <a:rPr lang="en-US" altLang="en-US" i="1" dirty="0"/>
              <a:t> ;</a:t>
            </a:r>
          </a:p>
          <a:p>
            <a:r>
              <a:rPr lang="en-US" altLang="en-US" dirty="0"/>
              <a:t>If </a:t>
            </a:r>
            <a:r>
              <a:rPr lang="en-US" altLang="en-US" i="1" dirty="0"/>
              <a:t>stopping condition = </a:t>
            </a:r>
            <a:r>
              <a:rPr lang="en-US" altLang="en-US" dirty="0"/>
              <a:t>true then STOP</a:t>
            </a:r>
          </a:p>
          <a:p>
            <a:r>
              <a:rPr lang="en-US" altLang="en-US" dirty="0"/>
              <a:t>else go to Step 2</a:t>
            </a:r>
          </a:p>
        </p:txBody>
      </p:sp>
    </p:spTree>
    <p:extLst>
      <p:ext uri="{BB962C8B-B14F-4D97-AF65-F5344CB8AC3E}">
        <p14:creationId xmlns:p14="http://schemas.microsoft.com/office/powerpoint/2010/main" val="37790688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94" y="304800"/>
            <a:ext cx="9027906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732D-A7A5-474D-8A6E-6111E74273C4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325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670A3703-05DA-48AA-9D32-06614874FAF8}" type="slidenum">
              <a:rPr lang="en-GB" altLang="en-US" sz="1400" smtClean="0"/>
              <a:pPr/>
              <a:t>3</a:t>
            </a:fld>
            <a:endParaRPr lang="en-GB" altLang="en-US" sz="14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en-US"/>
              <a:t>Tabu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altLang="en-US" dirty="0"/>
              <a:t>The word tabu (or taboo) comes from Tongan</a:t>
            </a:r>
          </a:p>
          <a:p>
            <a:pPr lvl="1" eaLnBrk="1" hangingPunct="1"/>
            <a:r>
              <a:rPr lang="nb-NO" altLang="en-US" dirty="0"/>
              <a:t>a language of Polynesia</a:t>
            </a:r>
          </a:p>
          <a:p>
            <a:pPr lvl="1" eaLnBrk="1" hangingPunct="1"/>
            <a:r>
              <a:rPr lang="nb-NO" altLang="en-US" dirty="0"/>
              <a:t>used by the aborigines of Tonga island to indicate things that cannot be touched because they are sacred</a:t>
            </a:r>
          </a:p>
          <a:p>
            <a:pPr lvl="1" eaLnBrk="1" hangingPunct="1"/>
            <a:endParaRPr lang="en-US" altLang="en-US" dirty="0"/>
          </a:p>
          <a:p>
            <a:pPr eaLnBrk="1" hangingPunct="1"/>
            <a:r>
              <a:rPr lang="nb-NO" altLang="en-US" i="1" dirty="0"/>
              <a:t>”Loaded with a dangerous, unnatural force”</a:t>
            </a:r>
          </a:p>
          <a:p>
            <a:pPr eaLnBrk="1" hangingPunct="1"/>
            <a:r>
              <a:rPr lang="nb-NO" altLang="en-US" i="1" dirty="0"/>
              <a:t>”Banned due to moral, taste or risk”</a:t>
            </a:r>
          </a:p>
        </p:txBody>
      </p:sp>
    </p:spTree>
    <p:extLst>
      <p:ext uri="{BB962C8B-B14F-4D97-AF65-F5344CB8AC3E}">
        <p14:creationId xmlns:p14="http://schemas.microsoft.com/office/powerpoint/2010/main" val="39631779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0ABC08E1-7199-4DBB-9685-8537B14D8FC3}" type="slidenum">
              <a:rPr lang="en-GB" altLang="en-US" sz="1400" smtClean="0"/>
              <a:pPr/>
              <a:t>30</a:t>
            </a:fld>
            <a:endParaRPr lang="en-GB" altLang="en-US" sz="140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pPr eaLnBrk="1" hangingPunct="1"/>
            <a:r>
              <a:rPr lang="nb-NO" altLang="en-US"/>
              <a:t>TS Example: TSP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3058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altLang="en-US" sz="2800"/>
              <a:t>Representation: permutation vector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 sz="2800"/>
              <a:t>Move: pairwise exchange</a:t>
            </a:r>
          </a:p>
        </p:txBody>
      </p:sp>
      <p:grpSp>
        <p:nvGrpSpPr>
          <p:cNvPr id="1031" name="Group 4"/>
          <p:cNvGrpSpPr>
            <a:grpSpLocks/>
          </p:cNvGrpSpPr>
          <p:nvPr/>
        </p:nvGrpSpPr>
        <p:grpSpPr bwMode="auto">
          <a:xfrm>
            <a:off x="5502520" y="2420938"/>
            <a:ext cx="3124200" cy="2971800"/>
            <a:chOff x="3216" y="1584"/>
            <a:chExt cx="1968" cy="1872"/>
          </a:xfrm>
        </p:grpSpPr>
        <p:grpSp>
          <p:nvGrpSpPr>
            <p:cNvPr id="1039" name="Group 5"/>
            <p:cNvGrpSpPr>
              <a:grpSpLocks/>
            </p:cNvGrpSpPr>
            <p:nvPr/>
          </p:nvGrpSpPr>
          <p:grpSpPr bwMode="auto">
            <a:xfrm>
              <a:off x="4560" y="3216"/>
              <a:ext cx="192" cy="192"/>
              <a:chOff x="3312" y="2880"/>
              <a:chExt cx="192" cy="192"/>
            </a:xfrm>
          </p:grpSpPr>
          <p:sp>
            <p:nvSpPr>
              <p:cNvPr id="1058" name="Oval 6"/>
              <p:cNvSpPr>
                <a:spLocks noChangeArrowheads="1"/>
              </p:cNvSpPr>
              <p:nvPr/>
            </p:nvSpPr>
            <p:spPr bwMode="auto">
              <a:xfrm>
                <a:off x="3312" y="288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1059" name="Text Box 7"/>
              <p:cNvSpPr txBox="1">
                <a:spLocks noChangeArrowheads="1"/>
              </p:cNvSpPr>
              <p:nvPr/>
            </p:nvSpPr>
            <p:spPr bwMode="auto">
              <a:xfrm>
                <a:off x="3326" y="2889"/>
                <a:ext cx="165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eaLnBrk="1" hangingPunct="1"/>
                <a:r>
                  <a:rPr lang="nb-NO" altLang="en-US" sz="1200" b="1">
                    <a:latin typeface="Times New Roman" pitchFamily="18" charset="0"/>
                  </a:rPr>
                  <a:t>4</a:t>
                </a:r>
              </a:p>
            </p:txBody>
          </p:sp>
        </p:grpSp>
        <p:grpSp>
          <p:nvGrpSpPr>
            <p:cNvPr id="1040" name="Group 8"/>
            <p:cNvGrpSpPr>
              <a:grpSpLocks/>
            </p:cNvGrpSpPr>
            <p:nvPr/>
          </p:nvGrpSpPr>
          <p:grpSpPr bwMode="auto">
            <a:xfrm>
              <a:off x="3744" y="2640"/>
              <a:ext cx="192" cy="192"/>
              <a:chOff x="3312" y="2880"/>
              <a:chExt cx="192" cy="192"/>
            </a:xfrm>
          </p:grpSpPr>
          <p:sp>
            <p:nvSpPr>
              <p:cNvPr id="1056" name="Oval 9"/>
              <p:cNvSpPr>
                <a:spLocks noChangeArrowheads="1"/>
              </p:cNvSpPr>
              <p:nvPr/>
            </p:nvSpPr>
            <p:spPr bwMode="auto">
              <a:xfrm>
                <a:off x="3312" y="288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1057" name="Text Box 10"/>
              <p:cNvSpPr txBox="1">
                <a:spLocks noChangeArrowheads="1"/>
              </p:cNvSpPr>
              <p:nvPr/>
            </p:nvSpPr>
            <p:spPr bwMode="auto">
              <a:xfrm>
                <a:off x="3326" y="2889"/>
                <a:ext cx="165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eaLnBrk="1" hangingPunct="1"/>
                <a:r>
                  <a:rPr lang="nb-NO" altLang="en-US" sz="1200" b="1">
                    <a:latin typeface="Times New Roman" pitchFamily="18" charset="0"/>
                  </a:rPr>
                  <a:t>1</a:t>
                </a:r>
              </a:p>
            </p:txBody>
          </p:sp>
        </p:grpSp>
        <p:grpSp>
          <p:nvGrpSpPr>
            <p:cNvPr id="1041" name="Group 11"/>
            <p:cNvGrpSpPr>
              <a:grpSpLocks/>
            </p:cNvGrpSpPr>
            <p:nvPr/>
          </p:nvGrpSpPr>
          <p:grpSpPr bwMode="auto">
            <a:xfrm>
              <a:off x="3216" y="3264"/>
              <a:ext cx="192" cy="192"/>
              <a:chOff x="3312" y="2880"/>
              <a:chExt cx="192" cy="192"/>
            </a:xfrm>
          </p:grpSpPr>
          <p:sp>
            <p:nvSpPr>
              <p:cNvPr id="1054" name="Oval 12"/>
              <p:cNvSpPr>
                <a:spLocks noChangeArrowheads="1"/>
              </p:cNvSpPr>
              <p:nvPr/>
            </p:nvSpPr>
            <p:spPr bwMode="auto">
              <a:xfrm>
                <a:off x="3312" y="288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1055" name="Text Box 13"/>
              <p:cNvSpPr txBox="1">
                <a:spLocks noChangeArrowheads="1"/>
              </p:cNvSpPr>
              <p:nvPr/>
            </p:nvSpPr>
            <p:spPr bwMode="auto">
              <a:xfrm>
                <a:off x="3326" y="2889"/>
                <a:ext cx="165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eaLnBrk="1" hangingPunct="1"/>
                <a:r>
                  <a:rPr lang="nb-NO" altLang="en-US" sz="1200" b="1">
                    <a:latin typeface="Times New Roman" pitchFamily="18" charset="0"/>
                  </a:rPr>
                  <a:t>6</a:t>
                </a:r>
              </a:p>
            </p:txBody>
          </p:sp>
        </p:grpSp>
        <p:grpSp>
          <p:nvGrpSpPr>
            <p:cNvPr id="1042" name="Group 14"/>
            <p:cNvGrpSpPr>
              <a:grpSpLocks/>
            </p:cNvGrpSpPr>
            <p:nvPr/>
          </p:nvGrpSpPr>
          <p:grpSpPr bwMode="auto">
            <a:xfrm>
              <a:off x="4272" y="1584"/>
              <a:ext cx="192" cy="192"/>
              <a:chOff x="3312" y="2880"/>
              <a:chExt cx="192" cy="192"/>
            </a:xfrm>
          </p:grpSpPr>
          <p:sp>
            <p:nvSpPr>
              <p:cNvPr id="1052" name="Oval 15"/>
              <p:cNvSpPr>
                <a:spLocks noChangeArrowheads="1"/>
              </p:cNvSpPr>
              <p:nvPr/>
            </p:nvSpPr>
            <p:spPr bwMode="auto">
              <a:xfrm>
                <a:off x="3312" y="288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1053" name="Text Box 16"/>
              <p:cNvSpPr txBox="1">
                <a:spLocks noChangeArrowheads="1"/>
              </p:cNvSpPr>
              <p:nvPr/>
            </p:nvSpPr>
            <p:spPr bwMode="auto">
              <a:xfrm>
                <a:off x="3326" y="2889"/>
                <a:ext cx="165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eaLnBrk="1" hangingPunct="1"/>
                <a:r>
                  <a:rPr lang="nb-NO" altLang="en-US" sz="1200" b="1">
                    <a:latin typeface="Times New Roman" pitchFamily="18" charset="0"/>
                  </a:rPr>
                  <a:t>5</a:t>
                </a:r>
              </a:p>
            </p:txBody>
          </p:sp>
        </p:grpSp>
        <p:grpSp>
          <p:nvGrpSpPr>
            <p:cNvPr id="1043" name="Group 17"/>
            <p:cNvGrpSpPr>
              <a:grpSpLocks/>
            </p:cNvGrpSpPr>
            <p:nvPr/>
          </p:nvGrpSpPr>
          <p:grpSpPr bwMode="auto">
            <a:xfrm>
              <a:off x="4560" y="2304"/>
              <a:ext cx="192" cy="192"/>
              <a:chOff x="3312" y="2880"/>
              <a:chExt cx="192" cy="192"/>
            </a:xfrm>
          </p:grpSpPr>
          <p:sp>
            <p:nvSpPr>
              <p:cNvPr id="1050" name="Oval 18"/>
              <p:cNvSpPr>
                <a:spLocks noChangeArrowheads="1"/>
              </p:cNvSpPr>
              <p:nvPr/>
            </p:nvSpPr>
            <p:spPr bwMode="auto">
              <a:xfrm>
                <a:off x="3312" y="288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1051" name="Text Box 19"/>
              <p:cNvSpPr txBox="1">
                <a:spLocks noChangeArrowheads="1"/>
              </p:cNvSpPr>
              <p:nvPr/>
            </p:nvSpPr>
            <p:spPr bwMode="auto">
              <a:xfrm>
                <a:off x="3326" y="2889"/>
                <a:ext cx="165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eaLnBrk="1" hangingPunct="1"/>
                <a:r>
                  <a:rPr lang="nb-NO" altLang="en-US" sz="1200" b="1">
                    <a:latin typeface="Times New Roman" pitchFamily="18" charset="0"/>
                  </a:rPr>
                  <a:t>7</a:t>
                </a:r>
              </a:p>
            </p:txBody>
          </p:sp>
        </p:grpSp>
        <p:grpSp>
          <p:nvGrpSpPr>
            <p:cNvPr id="1044" name="Group 20"/>
            <p:cNvGrpSpPr>
              <a:grpSpLocks/>
            </p:cNvGrpSpPr>
            <p:nvPr/>
          </p:nvGrpSpPr>
          <p:grpSpPr bwMode="auto">
            <a:xfrm>
              <a:off x="3456" y="2112"/>
              <a:ext cx="192" cy="192"/>
              <a:chOff x="3312" y="2880"/>
              <a:chExt cx="192" cy="192"/>
            </a:xfrm>
          </p:grpSpPr>
          <p:sp>
            <p:nvSpPr>
              <p:cNvPr id="1048" name="Oval 21"/>
              <p:cNvSpPr>
                <a:spLocks noChangeArrowheads="1"/>
              </p:cNvSpPr>
              <p:nvPr/>
            </p:nvSpPr>
            <p:spPr bwMode="auto">
              <a:xfrm>
                <a:off x="3312" y="288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1049" name="Text Box 22"/>
              <p:cNvSpPr txBox="1">
                <a:spLocks noChangeArrowheads="1"/>
              </p:cNvSpPr>
              <p:nvPr/>
            </p:nvSpPr>
            <p:spPr bwMode="auto">
              <a:xfrm>
                <a:off x="3326" y="2889"/>
                <a:ext cx="165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eaLnBrk="1" hangingPunct="1"/>
                <a:r>
                  <a:rPr lang="nb-NO" altLang="en-US" sz="1200" b="1">
                    <a:latin typeface="Times New Roman" pitchFamily="18" charset="0"/>
                  </a:rPr>
                  <a:t>2</a:t>
                </a:r>
              </a:p>
            </p:txBody>
          </p:sp>
        </p:grpSp>
        <p:grpSp>
          <p:nvGrpSpPr>
            <p:cNvPr id="1045" name="Group 23"/>
            <p:cNvGrpSpPr>
              <a:grpSpLocks/>
            </p:cNvGrpSpPr>
            <p:nvPr/>
          </p:nvGrpSpPr>
          <p:grpSpPr bwMode="auto">
            <a:xfrm>
              <a:off x="4992" y="2112"/>
              <a:ext cx="192" cy="192"/>
              <a:chOff x="3312" y="2880"/>
              <a:chExt cx="192" cy="192"/>
            </a:xfrm>
          </p:grpSpPr>
          <p:sp>
            <p:nvSpPr>
              <p:cNvPr id="1046" name="Oval 24"/>
              <p:cNvSpPr>
                <a:spLocks noChangeArrowheads="1"/>
              </p:cNvSpPr>
              <p:nvPr/>
            </p:nvSpPr>
            <p:spPr bwMode="auto">
              <a:xfrm>
                <a:off x="3312" y="288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1047" name="Text Box 25"/>
              <p:cNvSpPr txBox="1">
                <a:spLocks noChangeArrowheads="1"/>
              </p:cNvSpPr>
              <p:nvPr/>
            </p:nvSpPr>
            <p:spPr bwMode="auto">
              <a:xfrm>
                <a:off x="3326" y="2889"/>
                <a:ext cx="165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eaLnBrk="1" hangingPunct="1"/>
                <a:r>
                  <a:rPr lang="nb-NO" altLang="en-US" sz="1200" b="1">
                    <a:latin typeface="Times New Roman" pitchFamily="18" charset="0"/>
                  </a:rPr>
                  <a:t>3</a:t>
                </a:r>
              </a:p>
            </p:txBody>
          </p:sp>
        </p:grpSp>
      </p:grpSp>
      <p:sp>
        <p:nvSpPr>
          <p:cNvPr id="110618" name="Line 26"/>
          <p:cNvSpPr>
            <a:spLocks noChangeShapeType="1"/>
          </p:cNvSpPr>
          <p:nvPr/>
        </p:nvSpPr>
        <p:spPr bwMode="auto">
          <a:xfrm flipH="1" flipV="1">
            <a:off x="6112120" y="3487738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619" name="Line 27"/>
          <p:cNvSpPr>
            <a:spLocks noChangeShapeType="1"/>
          </p:cNvSpPr>
          <p:nvPr/>
        </p:nvSpPr>
        <p:spPr bwMode="auto">
          <a:xfrm>
            <a:off x="6188320" y="3411538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620" name="Line 28"/>
          <p:cNvSpPr>
            <a:spLocks noChangeShapeType="1"/>
          </p:cNvSpPr>
          <p:nvPr/>
        </p:nvSpPr>
        <p:spPr bwMode="auto">
          <a:xfrm flipH="1">
            <a:off x="7864720" y="3563938"/>
            <a:ext cx="6096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621" name="Line 29"/>
          <p:cNvSpPr>
            <a:spLocks noChangeShapeType="1"/>
          </p:cNvSpPr>
          <p:nvPr/>
        </p:nvSpPr>
        <p:spPr bwMode="auto">
          <a:xfrm flipH="1" flipV="1">
            <a:off x="7331320" y="2725738"/>
            <a:ext cx="3810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622" name="Line 30"/>
          <p:cNvSpPr>
            <a:spLocks noChangeShapeType="1"/>
          </p:cNvSpPr>
          <p:nvPr/>
        </p:nvSpPr>
        <p:spPr bwMode="auto">
          <a:xfrm flipH="1">
            <a:off x="5731120" y="2649538"/>
            <a:ext cx="15240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623" name="Line 31"/>
          <p:cNvSpPr>
            <a:spLocks noChangeShapeType="1"/>
          </p:cNvSpPr>
          <p:nvPr/>
        </p:nvSpPr>
        <p:spPr bwMode="auto">
          <a:xfrm flipV="1">
            <a:off x="5807320" y="3792538"/>
            <a:ext cx="1905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624" name="Line 32"/>
          <p:cNvSpPr>
            <a:spLocks noChangeShapeType="1"/>
          </p:cNvSpPr>
          <p:nvPr/>
        </p:nvSpPr>
        <p:spPr bwMode="auto">
          <a:xfrm flipH="1">
            <a:off x="6645520" y="3716338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026" name="Object 33"/>
          <p:cNvGraphicFramePr>
            <a:graphicFrameLocks noChangeAspect="1"/>
          </p:cNvGraphicFramePr>
          <p:nvPr/>
        </p:nvGraphicFramePr>
        <p:xfrm>
          <a:off x="381001" y="4038600"/>
          <a:ext cx="5344258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egneark" r:id="rId3" imgW="5343754" imgH="267005" progId="Excel.Sheet.8">
                  <p:embed/>
                </p:oleObj>
              </mc:Choice>
              <mc:Fallback>
                <p:oleObj name="Regneark" r:id="rId3" imgW="5343754" imgH="26700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1" y="4038600"/>
                        <a:ext cx="5344258" cy="2667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4"/>
          <p:cNvGraphicFramePr>
            <a:graphicFrameLocks noChangeAspect="1"/>
          </p:cNvGraphicFramePr>
          <p:nvPr/>
        </p:nvGraphicFramePr>
        <p:xfrm>
          <a:off x="609600" y="3200401"/>
          <a:ext cx="3471497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587240" imgH="253800" progId="Equation.DSMT4">
                  <p:embed/>
                </p:oleObj>
              </mc:Choice>
              <mc:Fallback>
                <p:oleObj name="Equation" r:id="rId5" imgW="15872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200401"/>
                        <a:ext cx="3471497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147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0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0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0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0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0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0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0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18" grpId="0" animBg="1"/>
      <p:bldP spid="110619" grpId="0" animBg="1"/>
      <p:bldP spid="110620" grpId="0" animBg="1"/>
      <p:bldP spid="110621" grpId="0" animBg="1"/>
      <p:bldP spid="110622" grpId="0" animBg="1"/>
      <p:bldP spid="110623" grpId="0" animBg="1"/>
      <p:bldP spid="11062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380A78F4-5138-4F0B-A9D7-E8543104193C}" type="slidenum">
              <a:rPr lang="en-GB" altLang="en-US" sz="1400" smtClean="0"/>
              <a:pPr/>
              <a:t>31</a:t>
            </a:fld>
            <a:endParaRPr lang="en-GB" altLang="en-US" sz="140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5037993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nb-NO" altLang="en-US" dirty="0"/>
              <a:t>Move: Exchange in permutation vector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486400" y="3200400"/>
            <a:ext cx="3124200" cy="2971800"/>
            <a:chOff x="3216" y="1584"/>
            <a:chExt cx="1968" cy="1872"/>
          </a:xfrm>
        </p:grpSpPr>
        <p:grpSp>
          <p:nvGrpSpPr>
            <p:cNvPr id="2099" name="Group 4"/>
            <p:cNvGrpSpPr>
              <a:grpSpLocks/>
            </p:cNvGrpSpPr>
            <p:nvPr/>
          </p:nvGrpSpPr>
          <p:grpSpPr bwMode="auto">
            <a:xfrm>
              <a:off x="4560" y="3216"/>
              <a:ext cx="192" cy="192"/>
              <a:chOff x="3312" y="2880"/>
              <a:chExt cx="192" cy="192"/>
            </a:xfrm>
          </p:grpSpPr>
          <p:sp>
            <p:nvSpPr>
              <p:cNvPr id="2118" name="Oval 5"/>
              <p:cNvSpPr>
                <a:spLocks noChangeArrowheads="1"/>
              </p:cNvSpPr>
              <p:nvPr/>
            </p:nvSpPr>
            <p:spPr bwMode="auto">
              <a:xfrm>
                <a:off x="3312" y="288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119" name="Text Box 6"/>
              <p:cNvSpPr txBox="1">
                <a:spLocks noChangeArrowheads="1"/>
              </p:cNvSpPr>
              <p:nvPr/>
            </p:nvSpPr>
            <p:spPr bwMode="auto">
              <a:xfrm>
                <a:off x="3326" y="2889"/>
                <a:ext cx="164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eaLnBrk="1" hangingPunct="1"/>
                <a:r>
                  <a:rPr lang="nb-NO" altLang="en-US" sz="1200" b="1">
                    <a:latin typeface="Times New Roman" pitchFamily="18" charset="0"/>
                  </a:rPr>
                  <a:t>4</a:t>
                </a:r>
              </a:p>
            </p:txBody>
          </p:sp>
        </p:grpSp>
        <p:grpSp>
          <p:nvGrpSpPr>
            <p:cNvPr id="2100" name="Group 7"/>
            <p:cNvGrpSpPr>
              <a:grpSpLocks/>
            </p:cNvGrpSpPr>
            <p:nvPr/>
          </p:nvGrpSpPr>
          <p:grpSpPr bwMode="auto">
            <a:xfrm>
              <a:off x="3744" y="2640"/>
              <a:ext cx="192" cy="192"/>
              <a:chOff x="3312" y="2880"/>
              <a:chExt cx="192" cy="192"/>
            </a:xfrm>
          </p:grpSpPr>
          <p:sp>
            <p:nvSpPr>
              <p:cNvPr id="2116" name="Oval 8"/>
              <p:cNvSpPr>
                <a:spLocks noChangeArrowheads="1"/>
              </p:cNvSpPr>
              <p:nvPr/>
            </p:nvSpPr>
            <p:spPr bwMode="auto">
              <a:xfrm>
                <a:off x="3312" y="288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117" name="Text Box 9"/>
              <p:cNvSpPr txBox="1">
                <a:spLocks noChangeArrowheads="1"/>
              </p:cNvSpPr>
              <p:nvPr/>
            </p:nvSpPr>
            <p:spPr bwMode="auto">
              <a:xfrm>
                <a:off x="3326" y="2889"/>
                <a:ext cx="164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eaLnBrk="1" hangingPunct="1"/>
                <a:r>
                  <a:rPr lang="nb-NO" altLang="en-US" sz="1200" b="1">
                    <a:latin typeface="Times New Roman" pitchFamily="18" charset="0"/>
                  </a:rPr>
                  <a:t>1</a:t>
                </a:r>
              </a:p>
            </p:txBody>
          </p:sp>
        </p:grpSp>
        <p:grpSp>
          <p:nvGrpSpPr>
            <p:cNvPr id="2101" name="Group 10"/>
            <p:cNvGrpSpPr>
              <a:grpSpLocks/>
            </p:cNvGrpSpPr>
            <p:nvPr/>
          </p:nvGrpSpPr>
          <p:grpSpPr bwMode="auto">
            <a:xfrm>
              <a:off x="3216" y="3264"/>
              <a:ext cx="192" cy="192"/>
              <a:chOff x="3312" y="2880"/>
              <a:chExt cx="192" cy="192"/>
            </a:xfrm>
          </p:grpSpPr>
          <p:sp>
            <p:nvSpPr>
              <p:cNvPr id="2114" name="Oval 11"/>
              <p:cNvSpPr>
                <a:spLocks noChangeArrowheads="1"/>
              </p:cNvSpPr>
              <p:nvPr/>
            </p:nvSpPr>
            <p:spPr bwMode="auto">
              <a:xfrm>
                <a:off x="3312" y="288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115" name="Text Box 12"/>
              <p:cNvSpPr txBox="1">
                <a:spLocks noChangeArrowheads="1"/>
              </p:cNvSpPr>
              <p:nvPr/>
            </p:nvSpPr>
            <p:spPr bwMode="auto">
              <a:xfrm>
                <a:off x="3326" y="2889"/>
                <a:ext cx="164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eaLnBrk="1" hangingPunct="1"/>
                <a:r>
                  <a:rPr lang="nb-NO" altLang="en-US" sz="1200" b="1">
                    <a:latin typeface="Times New Roman" pitchFamily="18" charset="0"/>
                  </a:rPr>
                  <a:t>6</a:t>
                </a:r>
              </a:p>
            </p:txBody>
          </p:sp>
        </p:grpSp>
        <p:grpSp>
          <p:nvGrpSpPr>
            <p:cNvPr id="2102" name="Group 13"/>
            <p:cNvGrpSpPr>
              <a:grpSpLocks/>
            </p:cNvGrpSpPr>
            <p:nvPr/>
          </p:nvGrpSpPr>
          <p:grpSpPr bwMode="auto">
            <a:xfrm>
              <a:off x="4272" y="1584"/>
              <a:ext cx="192" cy="192"/>
              <a:chOff x="3312" y="2880"/>
              <a:chExt cx="192" cy="192"/>
            </a:xfrm>
          </p:grpSpPr>
          <p:sp>
            <p:nvSpPr>
              <p:cNvPr id="2112" name="Oval 14"/>
              <p:cNvSpPr>
                <a:spLocks noChangeArrowheads="1"/>
              </p:cNvSpPr>
              <p:nvPr/>
            </p:nvSpPr>
            <p:spPr bwMode="auto">
              <a:xfrm>
                <a:off x="3312" y="288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113" name="Text Box 15"/>
              <p:cNvSpPr txBox="1">
                <a:spLocks noChangeArrowheads="1"/>
              </p:cNvSpPr>
              <p:nvPr/>
            </p:nvSpPr>
            <p:spPr bwMode="auto">
              <a:xfrm>
                <a:off x="3326" y="2889"/>
                <a:ext cx="164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eaLnBrk="1" hangingPunct="1"/>
                <a:r>
                  <a:rPr lang="nb-NO" altLang="en-US" sz="1200" b="1">
                    <a:latin typeface="Times New Roman" pitchFamily="18" charset="0"/>
                  </a:rPr>
                  <a:t>5</a:t>
                </a:r>
              </a:p>
            </p:txBody>
          </p:sp>
        </p:grpSp>
        <p:grpSp>
          <p:nvGrpSpPr>
            <p:cNvPr id="2103" name="Group 16"/>
            <p:cNvGrpSpPr>
              <a:grpSpLocks/>
            </p:cNvGrpSpPr>
            <p:nvPr/>
          </p:nvGrpSpPr>
          <p:grpSpPr bwMode="auto">
            <a:xfrm>
              <a:off x="4560" y="2304"/>
              <a:ext cx="192" cy="192"/>
              <a:chOff x="3312" y="2880"/>
              <a:chExt cx="192" cy="192"/>
            </a:xfrm>
          </p:grpSpPr>
          <p:sp>
            <p:nvSpPr>
              <p:cNvPr id="2110" name="Oval 17"/>
              <p:cNvSpPr>
                <a:spLocks noChangeArrowheads="1"/>
              </p:cNvSpPr>
              <p:nvPr/>
            </p:nvSpPr>
            <p:spPr bwMode="auto">
              <a:xfrm>
                <a:off x="3312" y="288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111" name="Text Box 18"/>
              <p:cNvSpPr txBox="1">
                <a:spLocks noChangeArrowheads="1"/>
              </p:cNvSpPr>
              <p:nvPr/>
            </p:nvSpPr>
            <p:spPr bwMode="auto">
              <a:xfrm>
                <a:off x="3326" y="2889"/>
                <a:ext cx="164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eaLnBrk="1" hangingPunct="1"/>
                <a:r>
                  <a:rPr lang="nb-NO" altLang="en-US" sz="1200" b="1">
                    <a:latin typeface="Times New Roman" pitchFamily="18" charset="0"/>
                  </a:rPr>
                  <a:t>7</a:t>
                </a:r>
              </a:p>
            </p:txBody>
          </p:sp>
        </p:grpSp>
        <p:grpSp>
          <p:nvGrpSpPr>
            <p:cNvPr id="2104" name="Group 19"/>
            <p:cNvGrpSpPr>
              <a:grpSpLocks/>
            </p:cNvGrpSpPr>
            <p:nvPr/>
          </p:nvGrpSpPr>
          <p:grpSpPr bwMode="auto">
            <a:xfrm>
              <a:off x="3456" y="2112"/>
              <a:ext cx="192" cy="192"/>
              <a:chOff x="3312" y="2880"/>
              <a:chExt cx="192" cy="192"/>
            </a:xfrm>
          </p:grpSpPr>
          <p:sp>
            <p:nvSpPr>
              <p:cNvPr id="2108" name="Oval 20"/>
              <p:cNvSpPr>
                <a:spLocks noChangeArrowheads="1"/>
              </p:cNvSpPr>
              <p:nvPr/>
            </p:nvSpPr>
            <p:spPr bwMode="auto">
              <a:xfrm>
                <a:off x="3312" y="288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109" name="Text Box 21"/>
              <p:cNvSpPr txBox="1">
                <a:spLocks noChangeArrowheads="1"/>
              </p:cNvSpPr>
              <p:nvPr/>
            </p:nvSpPr>
            <p:spPr bwMode="auto">
              <a:xfrm>
                <a:off x="3326" y="2889"/>
                <a:ext cx="164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eaLnBrk="1" hangingPunct="1"/>
                <a:r>
                  <a:rPr lang="nb-NO" altLang="en-US" sz="1200" b="1">
                    <a:latin typeface="Times New Roman" pitchFamily="18" charset="0"/>
                  </a:rPr>
                  <a:t>2</a:t>
                </a:r>
              </a:p>
            </p:txBody>
          </p:sp>
        </p:grpSp>
        <p:grpSp>
          <p:nvGrpSpPr>
            <p:cNvPr id="2105" name="Group 22"/>
            <p:cNvGrpSpPr>
              <a:grpSpLocks/>
            </p:cNvGrpSpPr>
            <p:nvPr/>
          </p:nvGrpSpPr>
          <p:grpSpPr bwMode="auto">
            <a:xfrm>
              <a:off x="4992" y="2112"/>
              <a:ext cx="192" cy="192"/>
              <a:chOff x="3312" y="2880"/>
              <a:chExt cx="192" cy="192"/>
            </a:xfrm>
          </p:grpSpPr>
          <p:sp>
            <p:nvSpPr>
              <p:cNvPr id="2106" name="Oval 23"/>
              <p:cNvSpPr>
                <a:spLocks noChangeArrowheads="1"/>
              </p:cNvSpPr>
              <p:nvPr/>
            </p:nvSpPr>
            <p:spPr bwMode="auto">
              <a:xfrm>
                <a:off x="3312" y="288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107" name="Text Box 24"/>
              <p:cNvSpPr txBox="1">
                <a:spLocks noChangeArrowheads="1"/>
              </p:cNvSpPr>
              <p:nvPr/>
            </p:nvSpPr>
            <p:spPr bwMode="auto">
              <a:xfrm>
                <a:off x="3326" y="2889"/>
                <a:ext cx="164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eaLnBrk="1" hangingPunct="1"/>
                <a:r>
                  <a:rPr lang="nb-NO" altLang="en-US" sz="1200" b="1">
                    <a:latin typeface="Times New Roman" pitchFamily="18" charset="0"/>
                  </a:rPr>
                  <a:t>3</a:t>
                </a:r>
              </a:p>
            </p:txBody>
          </p:sp>
        </p:grpSp>
      </p:grpSp>
      <p:graphicFrame>
        <p:nvGraphicFramePr>
          <p:cNvPr id="111641" name="Object 25"/>
          <p:cNvGraphicFramePr>
            <a:graphicFrameLocks noChangeAspect="1"/>
          </p:cNvGraphicFramePr>
          <p:nvPr/>
        </p:nvGraphicFramePr>
        <p:xfrm>
          <a:off x="152401" y="4724400"/>
          <a:ext cx="5344258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egneark" r:id="rId3" imgW="5343754" imgH="267005" progId="Excel.Sheet.8">
                  <p:embed/>
                </p:oleObj>
              </mc:Choice>
              <mc:Fallback>
                <p:oleObj name="Regneark" r:id="rId3" imgW="5343754" imgH="26700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1" y="4724400"/>
                        <a:ext cx="5344258" cy="2667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642" name="Line 26"/>
          <p:cNvSpPr>
            <a:spLocks noChangeShapeType="1"/>
          </p:cNvSpPr>
          <p:nvPr/>
        </p:nvSpPr>
        <p:spPr bwMode="auto">
          <a:xfrm flipV="1">
            <a:off x="6096000" y="3429000"/>
            <a:ext cx="1066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643" name="Line 27"/>
          <p:cNvSpPr>
            <a:spLocks noChangeShapeType="1"/>
          </p:cNvSpPr>
          <p:nvPr/>
        </p:nvSpPr>
        <p:spPr bwMode="auto">
          <a:xfrm>
            <a:off x="7391400" y="3505200"/>
            <a:ext cx="3048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644" name="Line 28"/>
          <p:cNvSpPr>
            <a:spLocks noChangeShapeType="1"/>
          </p:cNvSpPr>
          <p:nvPr/>
        </p:nvSpPr>
        <p:spPr bwMode="auto">
          <a:xfrm flipV="1">
            <a:off x="7924800" y="42672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645" name="Line 29"/>
          <p:cNvSpPr>
            <a:spLocks noChangeShapeType="1"/>
          </p:cNvSpPr>
          <p:nvPr/>
        </p:nvSpPr>
        <p:spPr bwMode="auto">
          <a:xfrm flipH="1">
            <a:off x="7848600" y="4343400"/>
            <a:ext cx="6096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646" name="Line 30"/>
          <p:cNvSpPr>
            <a:spLocks noChangeShapeType="1"/>
          </p:cNvSpPr>
          <p:nvPr/>
        </p:nvSpPr>
        <p:spPr bwMode="auto">
          <a:xfrm flipH="1">
            <a:off x="5791200" y="5943600"/>
            <a:ext cx="1828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647" name="Line 31"/>
          <p:cNvSpPr>
            <a:spLocks noChangeShapeType="1"/>
          </p:cNvSpPr>
          <p:nvPr/>
        </p:nvSpPr>
        <p:spPr bwMode="auto">
          <a:xfrm flipV="1">
            <a:off x="5715000" y="5181600"/>
            <a:ext cx="6858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648" name="Line 32"/>
          <p:cNvSpPr>
            <a:spLocks noChangeShapeType="1"/>
          </p:cNvSpPr>
          <p:nvPr/>
        </p:nvSpPr>
        <p:spPr bwMode="auto">
          <a:xfrm flipH="1" flipV="1">
            <a:off x="6096000" y="42672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11649" name="Object 33"/>
          <p:cNvGraphicFramePr>
            <a:graphicFrameLocks noChangeAspect="1"/>
          </p:cNvGraphicFramePr>
          <p:nvPr/>
        </p:nvGraphicFramePr>
        <p:xfrm>
          <a:off x="152401" y="1676400"/>
          <a:ext cx="5344258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egneark" r:id="rId5" imgW="5343754" imgH="267005" progId="Excel.Sheet.8">
                  <p:embed/>
                </p:oleObj>
              </mc:Choice>
              <mc:Fallback>
                <p:oleObj name="Regneark" r:id="rId5" imgW="5343754" imgH="26700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1" y="1676400"/>
                        <a:ext cx="5344258" cy="266700"/>
                      </a:xfrm>
                      <a:prstGeom prst="rect">
                        <a:avLst/>
                      </a:prstGeom>
                      <a:solidFill>
                        <a:srgbClr val="FF505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650" name="Line 34"/>
          <p:cNvSpPr>
            <a:spLocks noChangeShapeType="1"/>
          </p:cNvSpPr>
          <p:nvPr/>
        </p:nvSpPr>
        <p:spPr bwMode="auto">
          <a:xfrm>
            <a:off x="1371600" y="2057400"/>
            <a:ext cx="3048000" cy="2590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651" name="Line 35"/>
          <p:cNvSpPr>
            <a:spLocks noChangeShapeType="1"/>
          </p:cNvSpPr>
          <p:nvPr/>
        </p:nvSpPr>
        <p:spPr bwMode="auto">
          <a:xfrm flipH="1">
            <a:off x="1371600" y="2057400"/>
            <a:ext cx="3048000" cy="2590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" name="Group 36"/>
          <p:cNvGrpSpPr>
            <a:grpSpLocks/>
          </p:cNvGrpSpPr>
          <p:nvPr/>
        </p:nvGrpSpPr>
        <p:grpSpPr bwMode="auto">
          <a:xfrm>
            <a:off x="5791200" y="304800"/>
            <a:ext cx="3124200" cy="2971800"/>
            <a:chOff x="3648" y="192"/>
            <a:chExt cx="1968" cy="1872"/>
          </a:xfrm>
        </p:grpSpPr>
        <p:grpSp>
          <p:nvGrpSpPr>
            <p:cNvPr id="2078" name="Group 37"/>
            <p:cNvGrpSpPr>
              <a:grpSpLocks/>
            </p:cNvGrpSpPr>
            <p:nvPr/>
          </p:nvGrpSpPr>
          <p:grpSpPr bwMode="auto">
            <a:xfrm>
              <a:off x="4992" y="1824"/>
              <a:ext cx="192" cy="192"/>
              <a:chOff x="4992" y="1824"/>
              <a:chExt cx="192" cy="192"/>
            </a:xfrm>
          </p:grpSpPr>
          <p:sp>
            <p:nvSpPr>
              <p:cNvPr id="2097" name="Oval 38"/>
              <p:cNvSpPr>
                <a:spLocks noChangeArrowheads="1"/>
              </p:cNvSpPr>
              <p:nvPr/>
            </p:nvSpPr>
            <p:spPr bwMode="auto">
              <a:xfrm>
                <a:off x="4992" y="1824"/>
                <a:ext cx="192" cy="192"/>
              </a:xfrm>
              <a:prstGeom prst="ellipse">
                <a:avLst/>
              </a:prstGeom>
              <a:solidFill>
                <a:srgbClr val="FF505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098" name="Text Box 39"/>
              <p:cNvSpPr txBox="1">
                <a:spLocks noChangeArrowheads="1"/>
              </p:cNvSpPr>
              <p:nvPr/>
            </p:nvSpPr>
            <p:spPr bwMode="auto">
              <a:xfrm>
                <a:off x="5006" y="1833"/>
                <a:ext cx="164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eaLnBrk="1" hangingPunct="1"/>
                <a:r>
                  <a:rPr lang="nb-NO" altLang="en-US" sz="1200" b="1">
                    <a:latin typeface="Times New Roman" pitchFamily="18" charset="0"/>
                  </a:rPr>
                  <a:t>4</a:t>
                </a:r>
              </a:p>
            </p:txBody>
          </p:sp>
        </p:grpSp>
        <p:grpSp>
          <p:nvGrpSpPr>
            <p:cNvPr id="2079" name="Group 40"/>
            <p:cNvGrpSpPr>
              <a:grpSpLocks/>
            </p:cNvGrpSpPr>
            <p:nvPr/>
          </p:nvGrpSpPr>
          <p:grpSpPr bwMode="auto">
            <a:xfrm>
              <a:off x="4176" y="1248"/>
              <a:ext cx="192" cy="192"/>
              <a:chOff x="4176" y="1248"/>
              <a:chExt cx="192" cy="192"/>
            </a:xfrm>
          </p:grpSpPr>
          <p:sp>
            <p:nvSpPr>
              <p:cNvPr id="2095" name="Oval 41"/>
              <p:cNvSpPr>
                <a:spLocks noChangeArrowheads="1"/>
              </p:cNvSpPr>
              <p:nvPr/>
            </p:nvSpPr>
            <p:spPr bwMode="auto">
              <a:xfrm>
                <a:off x="4176" y="1248"/>
                <a:ext cx="192" cy="192"/>
              </a:xfrm>
              <a:prstGeom prst="ellipse">
                <a:avLst/>
              </a:prstGeom>
              <a:solidFill>
                <a:srgbClr val="FF505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096" name="Text Box 42"/>
              <p:cNvSpPr txBox="1">
                <a:spLocks noChangeArrowheads="1"/>
              </p:cNvSpPr>
              <p:nvPr/>
            </p:nvSpPr>
            <p:spPr bwMode="auto">
              <a:xfrm>
                <a:off x="4190" y="1257"/>
                <a:ext cx="164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eaLnBrk="1" hangingPunct="1"/>
                <a:r>
                  <a:rPr lang="nb-NO" altLang="en-US" sz="1200" b="1">
                    <a:latin typeface="Times New Roman" pitchFamily="18" charset="0"/>
                  </a:rPr>
                  <a:t>1</a:t>
                </a:r>
              </a:p>
            </p:txBody>
          </p:sp>
        </p:grpSp>
        <p:grpSp>
          <p:nvGrpSpPr>
            <p:cNvPr id="2080" name="Group 43"/>
            <p:cNvGrpSpPr>
              <a:grpSpLocks/>
            </p:cNvGrpSpPr>
            <p:nvPr/>
          </p:nvGrpSpPr>
          <p:grpSpPr bwMode="auto">
            <a:xfrm>
              <a:off x="3648" y="1872"/>
              <a:ext cx="192" cy="192"/>
              <a:chOff x="3648" y="1872"/>
              <a:chExt cx="192" cy="192"/>
            </a:xfrm>
          </p:grpSpPr>
          <p:sp>
            <p:nvSpPr>
              <p:cNvPr id="2093" name="Oval 44"/>
              <p:cNvSpPr>
                <a:spLocks noChangeArrowheads="1"/>
              </p:cNvSpPr>
              <p:nvPr/>
            </p:nvSpPr>
            <p:spPr bwMode="auto">
              <a:xfrm>
                <a:off x="3648" y="1872"/>
                <a:ext cx="192" cy="192"/>
              </a:xfrm>
              <a:prstGeom prst="ellipse">
                <a:avLst/>
              </a:prstGeom>
              <a:solidFill>
                <a:srgbClr val="FF505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094" name="Text Box 45"/>
              <p:cNvSpPr txBox="1">
                <a:spLocks noChangeArrowheads="1"/>
              </p:cNvSpPr>
              <p:nvPr/>
            </p:nvSpPr>
            <p:spPr bwMode="auto">
              <a:xfrm>
                <a:off x="3662" y="1881"/>
                <a:ext cx="164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eaLnBrk="1" hangingPunct="1"/>
                <a:r>
                  <a:rPr lang="nb-NO" altLang="en-US" sz="1200" b="1">
                    <a:latin typeface="Times New Roman" pitchFamily="18" charset="0"/>
                  </a:rPr>
                  <a:t>6</a:t>
                </a:r>
              </a:p>
            </p:txBody>
          </p:sp>
        </p:grpSp>
        <p:grpSp>
          <p:nvGrpSpPr>
            <p:cNvPr id="2081" name="Group 46"/>
            <p:cNvGrpSpPr>
              <a:grpSpLocks/>
            </p:cNvGrpSpPr>
            <p:nvPr/>
          </p:nvGrpSpPr>
          <p:grpSpPr bwMode="auto">
            <a:xfrm>
              <a:off x="4704" y="192"/>
              <a:ext cx="192" cy="192"/>
              <a:chOff x="4704" y="192"/>
              <a:chExt cx="192" cy="192"/>
            </a:xfrm>
          </p:grpSpPr>
          <p:sp>
            <p:nvSpPr>
              <p:cNvPr id="2091" name="Oval 47"/>
              <p:cNvSpPr>
                <a:spLocks noChangeArrowheads="1"/>
              </p:cNvSpPr>
              <p:nvPr/>
            </p:nvSpPr>
            <p:spPr bwMode="auto">
              <a:xfrm>
                <a:off x="4704" y="192"/>
                <a:ext cx="192" cy="192"/>
              </a:xfrm>
              <a:prstGeom prst="ellipse">
                <a:avLst/>
              </a:prstGeom>
              <a:solidFill>
                <a:srgbClr val="FF505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092" name="Text Box 48"/>
              <p:cNvSpPr txBox="1">
                <a:spLocks noChangeArrowheads="1"/>
              </p:cNvSpPr>
              <p:nvPr/>
            </p:nvSpPr>
            <p:spPr bwMode="auto">
              <a:xfrm>
                <a:off x="4718" y="201"/>
                <a:ext cx="164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eaLnBrk="1" hangingPunct="1"/>
                <a:r>
                  <a:rPr lang="nb-NO" altLang="en-US" sz="1200" b="1">
                    <a:latin typeface="Times New Roman" pitchFamily="18" charset="0"/>
                  </a:rPr>
                  <a:t>5</a:t>
                </a:r>
              </a:p>
            </p:txBody>
          </p:sp>
        </p:grpSp>
        <p:grpSp>
          <p:nvGrpSpPr>
            <p:cNvPr id="2082" name="Group 49"/>
            <p:cNvGrpSpPr>
              <a:grpSpLocks/>
            </p:cNvGrpSpPr>
            <p:nvPr/>
          </p:nvGrpSpPr>
          <p:grpSpPr bwMode="auto">
            <a:xfrm>
              <a:off x="4992" y="912"/>
              <a:ext cx="192" cy="192"/>
              <a:chOff x="4992" y="912"/>
              <a:chExt cx="192" cy="192"/>
            </a:xfrm>
          </p:grpSpPr>
          <p:sp>
            <p:nvSpPr>
              <p:cNvPr id="2089" name="Oval 50"/>
              <p:cNvSpPr>
                <a:spLocks noChangeArrowheads="1"/>
              </p:cNvSpPr>
              <p:nvPr/>
            </p:nvSpPr>
            <p:spPr bwMode="auto">
              <a:xfrm>
                <a:off x="4992" y="912"/>
                <a:ext cx="192" cy="192"/>
              </a:xfrm>
              <a:prstGeom prst="ellipse">
                <a:avLst/>
              </a:prstGeom>
              <a:solidFill>
                <a:srgbClr val="FF505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090" name="Text Box 51"/>
              <p:cNvSpPr txBox="1">
                <a:spLocks noChangeArrowheads="1"/>
              </p:cNvSpPr>
              <p:nvPr/>
            </p:nvSpPr>
            <p:spPr bwMode="auto">
              <a:xfrm>
                <a:off x="5006" y="921"/>
                <a:ext cx="164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eaLnBrk="1" hangingPunct="1"/>
                <a:r>
                  <a:rPr lang="nb-NO" altLang="en-US" sz="1200" b="1">
                    <a:latin typeface="Times New Roman" pitchFamily="18" charset="0"/>
                  </a:rPr>
                  <a:t>7</a:t>
                </a:r>
              </a:p>
            </p:txBody>
          </p:sp>
        </p:grpSp>
        <p:grpSp>
          <p:nvGrpSpPr>
            <p:cNvPr id="2083" name="Group 52"/>
            <p:cNvGrpSpPr>
              <a:grpSpLocks/>
            </p:cNvGrpSpPr>
            <p:nvPr/>
          </p:nvGrpSpPr>
          <p:grpSpPr bwMode="auto">
            <a:xfrm>
              <a:off x="3888" y="720"/>
              <a:ext cx="192" cy="192"/>
              <a:chOff x="3888" y="720"/>
              <a:chExt cx="192" cy="192"/>
            </a:xfrm>
          </p:grpSpPr>
          <p:sp>
            <p:nvSpPr>
              <p:cNvPr id="2087" name="Oval 53"/>
              <p:cNvSpPr>
                <a:spLocks noChangeArrowheads="1"/>
              </p:cNvSpPr>
              <p:nvPr/>
            </p:nvSpPr>
            <p:spPr bwMode="auto">
              <a:xfrm>
                <a:off x="3888" y="720"/>
                <a:ext cx="192" cy="192"/>
              </a:xfrm>
              <a:prstGeom prst="ellipse">
                <a:avLst/>
              </a:prstGeom>
              <a:solidFill>
                <a:srgbClr val="FF505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088" name="Text Box 54"/>
              <p:cNvSpPr txBox="1">
                <a:spLocks noChangeArrowheads="1"/>
              </p:cNvSpPr>
              <p:nvPr/>
            </p:nvSpPr>
            <p:spPr bwMode="auto">
              <a:xfrm>
                <a:off x="3902" y="729"/>
                <a:ext cx="164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eaLnBrk="1" hangingPunct="1"/>
                <a:r>
                  <a:rPr lang="nb-NO" altLang="en-US" sz="1200" b="1">
                    <a:latin typeface="Times New Roman" pitchFamily="18" charset="0"/>
                  </a:rPr>
                  <a:t>2</a:t>
                </a:r>
              </a:p>
            </p:txBody>
          </p:sp>
        </p:grpSp>
        <p:grpSp>
          <p:nvGrpSpPr>
            <p:cNvPr id="2084" name="Group 55"/>
            <p:cNvGrpSpPr>
              <a:grpSpLocks/>
            </p:cNvGrpSpPr>
            <p:nvPr/>
          </p:nvGrpSpPr>
          <p:grpSpPr bwMode="auto">
            <a:xfrm>
              <a:off x="5424" y="720"/>
              <a:ext cx="192" cy="192"/>
              <a:chOff x="5424" y="720"/>
              <a:chExt cx="192" cy="192"/>
            </a:xfrm>
          </p:grpSpPr>
          <p:sp>
            <p:nvSpPr>
              <p:cNvPr id="2085" name="Oval 56"/>
              <p:cNvSpPr>
                <a:spLocks noChangeArrowheads="1"/>
              </p:cNvSpPr>
              <p:nvPr/>
            </p:nvSpPr>
            <p:spPr bwMode="auto">
              <a:xfrm>
                <a:off x="5424" y="720"/>
                <a:ext cx="192" cy="192"/>
              </a:xfrm>
              <a:prstGeom prst="ellipse">
                <a:avLst/>
              </a:prstGeom>
              <a:solidFill>
                <a:srgbClr val="FF505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086" name="Text Box 57"/>
              <p:cNvSpPr txBox="1">
                <a:spLocks noChangeArrowheads="1"/>
              </p:cNvSpPr>
              <p:nvPr/>
            </p:nvSpPr>
            <p:spPr bwMode="auto">
              <a:xfrm>
                <a:off x="5438" y="729"/>
                <a:ext cx="164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eaLnBrk="1" hangingPunct="1"/>
                <a:r>
                  <a:rPr lang="nb-NO" altLang="en-US" sz="1200" b="1">
                    <a:latin typeface="Times New Roman" pitchFamily="18" charset="0"/>
                  </a:rPr>
                  <a:t>3</a:t>
                </a:r>
              </a:p>
            </p:txBody>
          </p:sp>
        </p:grpSp>
      </p:grpSp>
      <p:sp>
        <p:nvSpPr>
          <p:cNvPr id="111674" name="Line 58"/>
          <p:cNvSpPr>
            <a:spLocks noChangeShapeType="1"/>
          </p:cNvSpPr>
          <p:nvPr/>
        </p:nvSpPr>
        <p:spPr bwMode="auto">
          <a:xfrm flipH="1">
            <a:off x="5943600" y="1447800"/>
            <a:ext cx="3810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675" name="Line 59"/>
          <p:cNvSpPr>
            <a:spLocks noChangeShapeType="1"/>
          </p:cNvSpPr>
          <p:nvPr/>
        </p:nvSpPr>
        <p:spPr bwMode="auto">
          <a:xfrm flipV="1">
            <a:off x="6096000" y="1676400"/>
            <a:ext cx="18288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676" name="Line 60"/>
          <p:cNvSpPr>
            <a:spLocks noChangeShapeType="1"/>
          </p:cNvSpPr>
          <p:nvPr/>
        </p:nvSpPr>
        <p:spPr bwMode="auto">
          <a:xfrm flipV="1">
            <a:off x="8229600" y="13716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677" name="Line 61"/>
          <p:cNvSpPr>
            <a:spLocks noChangeShapeType="1"/>
          </p:cNvSpPr>
          <p:nvPr/>
        </p:nvSpPr>
        <p:spPr bwMode="auto">
          <a:xfrm flipH="1">
            <a:off x="8153400" y="1447800"/>
            <a:ext cx="6096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678" name="Line 62"/>
          <p:cNvSpPr>
            <a:spLocks noChangeShapeType="1"/>
          </p:cNvSpPr>
          <p:nvPr/>
        </p:nvSpPr>
        <p:spPr bwMode="auto">
          <a:xfrm flipH="1" flipV="1">
            <a:off x="7620000" y="609600"/>
            <a:ext cx="3810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679" name="Line 63"/>
          <p:cNvSpPr>
            <a:spLocks noChangeShapeType="1"/>
          </p:cNvSpPr>
          <p:nvPr/>
        </p:nvSpPr>
        <p:spPr bwMode="auto">
          <a:xfrm flipH="1">
            <a:off x="6858000" y="609600"/>
            <a:ext cx="6858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680" name="Line 64"/>
          <p:cNvSpPr>
            <a:spLocks noChangeShapeType="1"/>
          </p:cNvSpPr>
          <p:nvPr/>
        </p:nvSpPr>
        <p:spPr bwMode="auto">
          <a:xfrm flipH="1" flipV="1">
            <a:off x="6400800" y="13716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681" name="Text Box 65"/>
          <p:cNvSpPr txBox="1">
            <a:spLocks noChangeArrowheads="1"/>
          </p:cNvSpPr>
          <p:nvPr/>
        </p:nvSpPr>
        <p:spPr bwMode="auto">
          <a:xfrm>
            <a:off x="228600" y="3048000"/>
            <a:ext cx="4526574" cy="5794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nb-NO" altLang="en-US" sz="3200" b="1">
                <a:solidFill>
                  <a:schemeClr val="tx2"/>
                </a:solidFill>
                <a:latin typeface="Tahoma" pitchFamily="34" charset="0"/>
              </a:rPr>
              <a:t>Move: </a:t>
            </a:r>
            <a:r>
              <a:rPr lang="nb-NO" altLang="en-US" sz="3200" b="1" i="1">
                <a:solidFill>
                  <a:schemeClr val="tx2"/>
                </a:solidFill>
                <a:latin typeface="Tahoma" pitchFamily="34" charset="0"/>
              </a:rPr>
              <a:t>Exchange(5,6)</a:t>
            </a:r>
            <a:endParaRPr lang="nb-NO" altLang="en-US" sz="3200" b="1">
              <a:solidFill>
                <a:schemeClr val="tx2"/>
              </a:solidFill>
              <a:latin typeface="Tahoma" pitchFamily="34" charset="0"/>
            </a:endParaRPr>
          </a:p>
        </p:txBody>
      </p:sp>
      <p:grpSp>
        <p:nvGrpSpPr>
          <p:cNvPr id="18" name="Group 66"/>
          <p:cNvGrpSpPr>
            <a:grpSpLocks/>
          </p:cNvGrpSpPr>
          <p:nvPr/>
        </p:nvGrpSpPr>
        <p:grpSpPr bwMode="auto">
          <a:xfrm>
            <a:off x="5638800" y="3505200"/>
            <a:ext cx="2057400" cy="2438400"/>
            <a:chOff x="3552" y="2208"/>
            <a:chExt cx="1296" cy="1536"/>
          </a:xfrm>
        </p:grpSpPr>
        <p:sp>
          <p:nvSpPr>
            <p:cNvPr id="2074" name="Line 67"/>
            <p:cNvSpPr>
              <a:spLocks noChangeShapeType="1"/>
            </p:cNvSpPr>
            <p:nvPr/>
          </p:nvSpPr>
          <p:spPr bwMode="auto">
            <a:xfrm flipH="1">
              <a:off x="4128" y="2208"/>
              <a:ext cx="432" cy="8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5" name="Line 68"/>
            <p:cNvSpPr>
              <a:spLocks noChangeShapeType="1"/>
            </p:cNvSpPr>
            <p:nvPr/>
          </p:nvSpPr>
          <p:spPr bwMode="auto">
            <a:xfrm flipH="1" flipV="1">
              <a:off x="4608" y="2208"/>
              <a:ext cx="240" cy="14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6" name="Line 69"/>
            <p:cNvSpPr>
              <a:spLocks noChangeShapeType="1"/>
            </p:cNvSpPr>
            <p:nvPr/>
          </p:nvSpPr>
          <p:spPr bwMode="auto">
            <a:xfrm flipV="1">
              <a:off x="3648" y="2832"/>
              <a:ext cx="1152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7" name="Line 70"/>
            <p:cNvSpPr>
              <a:spLocks noChangeShapeType="1"/>
            </p:cNvSpPr>
            <p:nvPr/>
          </p:nvSpPr>
          <p:spPr bwMode="auto">
            <a:xfrm flipH="1">
              <a:off x="3552" y="2736"/>
              <a:ext cx="240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0059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1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1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1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1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1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1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1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1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1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1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1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1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1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11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11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11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11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11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11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111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111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42" grpId="0" animBg="1"/>
      <p:bldP spid="111643" grpId="0" animBg="1"/>
      <p:bldP spid="111644" grpId="0" animBg="1"/>
      <p:bldP spid="111645" grpId="0" animBg="1"/>
      <p:bldP spid="111646" grpId="0" animBg="1"/>
      <p:bldP spid="111647" grpId="0" animBg="1"/>
      <p:bldP spid="111648" grpId="0" animBg="1"/>
      <p:bldP spid="111650" grpId="0" animBg="1"/>
      <p:bldP spid="111651" grpId="0" animBg="1"/>
      <p:bldP spid="111674" grpId="0" animBg="1"/>
      <p:bldP spid="111675" grpId="0" animBg="1"/>
      <p:bldP spid="111676" grpId="0" animBg="1"/>
      <p:bldP spid="111677" grpId="0" animBg="1"/>
      <p:bldP spid="111678" grpId="0" animBg="1"/>
      <p:bldP spid="111679" grpId="0" animBg="1"/>
      <p:bldP spid="111680" grpId="0" animBg="1"/>
      <p:bldP spid="111681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561B1546-BA4C-4C3F-B93A-E61A7A82B390}" type="slidenum">
              <a:rPr lang="en-GB" altLang="en-US" sz="1400" smtClean="0"/>
              <a:pPr/>
              <a:t>32</a:t>
            </a:fld>
            <a:endParaRPr lang="en-GB" altLang="en-US" sz="14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pPr eaLnBrk="1" hangingPunct="1"/>
            <a:r>
              <a:rPr lang="nb-NO" altLang="en-US" dirty="0"/>
              <a:t>TSP Example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212" y="1489076"/>
            <a:ext cx="7485185" cy="43592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altLang="en-US" sz="2400" dirty="0"/>
              <a:t>Number of neighbors:</a:t>
            </a:r>
          </a:p>
          <a:p>
            <a:pPr eaLnBrk="1" hangingPunct="1">
              <a:lnSpc>
                <a:spcPct val="90000"/>
              </a:lnSpc>
            </a:pPr>
            <a:endParaRPr lang="nb-NO" altLang="en-US" sz="2400" dirty="0"/>
          </a:p>
          <a:p>
            <a:pPr eaLnBrk="1" hangingPunct="1">
              <a:lnSpc>
                <a:spcPct val="90000"/>
              </a:lnSpc>
            </a:pPr>
            <a:r>
              <a:rPr lang="nb-NO" altLang="en-US" sz="2400" dirty="0"/>
              <a:t>For every neighbor: </a:t>
            </a:r>
            <a:r>
              <a:rPr lang="nb-NO" altLang="en-US" sz="2400" i="1" dirty="0"/>
              <a:t>Move value</a:t>
            </a:r>
          </a:p>
          <a:p>
            <a:pPr eaLnBrk="1" hangingPunct="1">
              <a:lnSpc>
                <a:spcPct val="90000"/>
              </a:lnSpc>
            </a:pPr>
            <a:endParaRPr lang="nb-NO" altLang="en-US" sz="2400" dirty="0"/>
          </a:p>
          <a:p>
            <a:pPr eaLnBrk="1" hangingPunct="1">
              <a:lnSpc>
                <a:spcPct val="90000"/>
              </a:lnSpc>
            </a:pPr>
            <a:endParaRPr lang="nb-NO" altLang="en-US" sz="2400" dirty="0"/>
          </a:p>
          <a:p>
            <a:pPr eaLnBrk="1" hangingPunct="1">
              <a:lnSpc>
                <a:spcPct val="90000"/>
              </a:lnSpc>
            </a:pPr>
            <a:r>
              <a:rPr lang="nb-NO" altLang="en-US" sz="2400" dirty="0"/>
              <a:t>Choice of tabu criterion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sz="2000" dirty="0"/>
              <a:t>Attribute: cities involved in a move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sz="2000" dirty="0"/>
              <a:t>Moves involving the same cities are tabu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sz="2000" dirty="0"/>
              <a:t>Tabu tenure = 3 (fixed)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 sz="2400" dirty="0"/>
              <a:t>Aspiration criterion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sz="2000" dirty="0"/>
              <a:t>new best solution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5429849"/>
              </p:ext>
            </p:extLst>
          </p:nvPr>
        </p:nvGraphicFramePr>
        <p:xfrm>
          <a:off x="4267200" y="1143000"/>
          <a:ext cx="622789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66400" imgH="457200" progId="Equation.DSMT4">
                  <p:embed/>
                </p:oleObj>
              </mc:Choice>
              <mc:Fallback>
                <p:oleObj name="Equation" r:id="rId3" imgW="2664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143000"/>
                        <a:ext cx="622789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6"/>
          <p:cNvGraphicFramePr>
            <a:graphicFrameLocks noChangeAspect="1"/>
          </p:cNvGraphicFramePr>
          <p:nvPr/>
        </p:nvGraphicFramePr>
        <p:xfrm>
          <a:off x="1447800" y="2781301"/>
          <a:ext cx="5005754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552400" imgH="228600" progId="Equation.DSMT4">
                  <p:embed/>
                </p:oleObj>
              </mc:Choice>
              <mc:Fallback>
                <p:oleObj name="Equation" r:id="rId5" imgW="2552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781301"/>
                        <a:ext cx="5005754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88846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3EEE78C2-97AE-4D3C-88F3-7D33B4431E0D}" type="slidenum">
              <a:rPr lang="en-GB" altLang="en-US" sz="1400" smtClean="0"/>
              <a:pPr/>
              <a:t>33</a:t>
            </a:fld>
            <a:endParaRPr lang="en-GB" altLang="en-US" sz="140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en-US"/>
              <a:t>TSP Example: Data structure</a:t>
            </a:r>
            <a:endParaRPr lang="nb-NO" altLang="en-US" sz="3600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716574" y="3789364"/>
          <a:ext cx="7391400" cy="180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5343906" imgH="1571955" progId="Excel.Sheet.8">
                  <p:embed/>
                </p:oleObj>
              </mc:Choice>
              <mc:Fallback>
                <p:oleObj name="Worksheet" r:id="rId3" imgW="5343906" imgH="157195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574" y="3789364"/>
                        <a:ext cx="7391400" cy="1804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nb-NO" altLang="en-US"/>
              <a:t>Data structure: triangular table, storing the number of iterations until moves are legal</a:t>
            </a:r>
          </a:p>
          <a:p>
            <a:pPr eaLnBrk="1" hangingPunct="1"/>
            <a:r>
              <a:rPr lang="nb-NO" altLang="en-US"/>
              <a:t> Updated for every move</a:t>
            </a:r>
          </a:p>
          <a:p>
            <a:pPr eaLnBrk="1" hangingPunct="1">
              <a:spcBef>
                <a:spcPct val="0"/>
              </a:spcBef>
            </a:pPr>
            <a:endParaRPr lang="nb-NO" altLang="en-US"/>
          </a:p>
        </p:txBody>
      </p:sp>
    </p:spTree>
    <p:extLst>
      <p:ext uri="{BB962C8B-B14F-4D97-AF65-F5344CB8AC3E}">
        <p14:creationId xmlns:p14="http://schemas.microsoft.com/office/powerpoint/2010/main" val="19174389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9BBE816E-73D8-4BA1-A179-7F8EA2126AAF}" type="slidenum">
              <a:rPr lang="en-GB" altLang="en-US" sz="1400" smtClean="0"/>
              <a:pPr/>
              <a:t>34</a:t>
            </a:fld>
            <a:endParaRPr lang="en-GB" altLang="en-US" sz="140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184639" y="188913"/>
            <a:ext cx="8707315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nb-NO" altLang="en-US"/>
              <a:t>TSP Example: Tabu Criteria/Attributes</a:t>
            </a:r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383931" y="5157788"/>
          <a:ext cx="5486400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egneark" r:id="rId3" imgW="5343754" imgH="409956" progId="Excel.Sheet.8">
                  <p:embed/>
                </p:oleObj>
              </mc:Choice>
              <mc:Fallback>
                <p:oleObj name="Regneark" r:id="rId3" imgW="5343754" imgH="40995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931" y="5157788"/>
                        <a:ext cx="5486400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25" name="Group 4"/>
          <p:cNvGrpSpPr>
            <a:grpSpLocks/>
          </p:cNvGrpSpPr>
          <p:nvPr/>
        </p:nvGrpSpPr>
        <p:grpSpPr bwMode="auto">
          <a:xfrm>
            <a:off x="5701812" y="3141663"/>
            <a:ext cx="3124200" cy="2971800"/>
            <a:chOff x="3696" y="1872"/>
            <a:chExt cx="1968" cy="1872"/>
          </a:xfrm>
        </p:grpSpPr>
        <p:grpSp>
          <p:nvGrpSpPr>
            <p:cNvPr id="5127" name="Group 5"/>
            <p:cNvGrpSpPr>
              <a:grpSpLocks/>
            </p:cNvGrpSpPr>
            <p:nvPr/>
          </p:nvGrpSpPr>
          <p:grpSpPr bwMode="auto">
            <a:xfrm>
              <a:off x="3696" y="1872"/>
              <a:ext cx="1968" cy="1872"/>
              <a:chOff x="3648" y="192"/>
              <a:chExt cx="1968" cy="1872"/>
            </a:xfrm>
          </p:grpSpPr>
          <p:grpSp>
            <p:nvGrpSpPr>
              <p:cNvPr id="5135" name="Group 6"/>
              <p:cNvGrpSpPr>
                <a:grpSpLocks/>
              </p:cNvGrpSpPr>
              <p:nvPr/>
            </p:nvGrpSpPr>
            <p:grpSpPr bwMode="auto">
              <a:xfrm>
                <a:off x="4992" y="1824"/>
                <a:ext cx="192" cy="192"/>
                <a:chOff x="4992" y="1824"/>
                <a:chExt cx="192" cy="192"/>
              </a:xfrm>
            </p:grpSpPr>
            <p:sp>
              <p:nvSpPr>
                <p:cNvPr id="5154" name="Oval 7"/>
                <p:cNvSpPr>
                  <a:spLocks noChangeArrowheads="1"/>
                </p:cNvSpPr>
                <p:nvPr/>
              </p:nvSpPr>
              <p:spPr bwMode="auto">
                <a:xfrm>
                  <a:off x="4992" y="1824"/>
                  <a:ext cx="192" cy="192"/>
                </a:xfrm>
                <a:prstGeom prst="ellipse">
                  <a:avLst/>
                </a:prstGeom>
                <a:solidFill>
                  <a:srgbClr val="FF505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endParaRPr lang="nb-NO" altLang="en-US"/>
                </a:p>
              </p:txBody>
            </p:sp>
            <p:sp>
              <p:nvSpPr>
                <p:cNvPr id="5155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5006" y="1833"/>
                  <a:ext cx="165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pPr eaLnBrk="1" hangingPunct="1"/>
                  <a:r>
                    <a:rPr lang="nb-NO" altLang="en-US" sz="1200" b="1">
                      <a:latin typeface="Times New Roman" pitchFamily="18" charset="0"/>
                    </a:rPr>
                    <a:t>4</a:t>
                  </a:r>
                </a:p>
              </p:txBody>
            </p:sp>
          </p:grpSp>
          <p:grpSp>
            <p:nvGrpSpPr>
              <p:cNvPr id="5136" name="Group 9"/>
              <p:cNvGrpSpPr>
                <a:grpSpLocks/>
              </p:cNvGrpSpPr>
              <p:nvPr/>
            </p:nvGrpSpPr>
            <p:grpSpPr bwMode="auto">
              <a:xfrm>
                <a:off x="4176" y="1248"/>
                <a:ext cx="192" cy="192"/>
                <a:chOff x="4176" y="1248"/>
                <a:chExt cx="192" cy="192"/>
              </a:xfrm>
            </p:grpSpPr>
            <p:sp>
              <p:nvSpPr>
                <p:cNvPr id="5152" name="Oval 10"/>
                <p:cNvSpPr>
                  <a:spLocks noChangeArrowheads="1"/>
                </p:cNvSpPr>
                <p:nvPr/>
              </p:nvSpPr>
              <p:spPr bwMode="auto">
                <a:xfrm>
                  <a:off x="4176" y="1248"/>
                  <a:ext cx="192" cy="192"/>
                </a:xfrm>
                <a:prstGeom prst="ellipse">
                  <a:avLst/>
                </a:prstGeom>
                <a:solidFill>
                  <a:srgbClr val="FF505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endParaRPr lang="nb-NO" altLang="en-US"/>
                </a:p>
              </p:txBody>
            </p:sp>
            <p:sp>
              <p:nvSpPr>
                <p:cNvPr id="5153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4190" y="1257"/>
                  <a:ext cx="165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pPr eaLnBrk="1" hangingPunct="1"/>
                  <a:r>
                    <a:rPr lang="nb-NO" altLang="en-US" sz="1200" b="1">
                      <a:latin typeface="Times New Roman" pitchFamily="18" charset="0"/>
                    </a:rPr>
                    <a:t>1</a:t>
                  </a:r>
                </a:p>
              </p:txBody>
            </p:sp>
          </p:grpSp>
          <p:grpSp>
            <p:nvGrpSpPr>
              <p:cNvPr id="5137" name="Group 12"/>
              <p:cNvGrpSpPr>
                <a:grpSpLocks/>
              </p:cNvGrpSpPr>
              <p:nvPr/>
            </p:nvGrpSpPr>
            <p:grpSpPr bwMode="auto">
              <a:xfrm>
                <a:off x="3648" y="1872"/>
                <a:ext cx="192" cy="192"/>
                <a:chOff x="3648" y="1872"/>
                <a:chExt cx="192" cy="192"/>
              </a:xfrm>
            </p:grpSpPr>
            <p:sp>
              <p:nvSpPr>
                <p:cNvPr id="5150" name="Oval 13"/>
                <p:cNvSpPr>
                  <a:spLocks noChangeArrowheads="1"/>
                </p:cNvSpPr>
                <p:nvPr/>
              </p:nvSpPr>
              <p:spPr bwMode="auto">
                <a:xfrm>
                  <a:off x="3648" y="1872"/>
                  <a:ext cx="192" cy="192"/>
                </a:xfrm>
                <a:prstGeom prst="ellipse">
                  <a:avLst/>
                </a:prstGeom>
                <a:solidFill>
                  <a:srgbClr val="FF505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endParaRPr lang="nb-NO" altLang="en-US"/>
                </a:p>
              </p:txBody>
            </p:sp>
            <p:sp>
              <p:nvSpPr>
                <p:cNvPr id="5151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662" y="1881"/>
                  <a:ext cx="165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pPr eaLnBrk="1" hangingPunct="1"/>
                  <a:r>
                    <a:rPr lang="nb-NO" altLang="en-US" sz="1200" b="1">
                      <a:latin typeface="Times New Roman" pitchFamily="18" charset="0"/>
                    </a:rPr>
                    <a:t>6</a:t>
                  </a:r>
                </a:p>
              </p:txBody>
            </p:sp>
          </p:grpSp>
          <p:grpSp>
            <p:nvGrpSpPr>
              <p:cNvPr id="5138" name="Group 15"/>
              <p:cNvGrpSpPr>
                <a:grpSpLocks/>
              </p:cNvGrpSpPr>
              <p:nvPr/>
            </p:nvGrpSpPr>
            <p:grpSpPr bwMode="auto">
              <a:xfrm>
                <a:off x="4704" y="192"/>
                <a:ext cx="192" cy="192"/>
                <a:chOff x="4704" y="192"/>
                <a:chExt cx="192" cy="192"/>
              </a:xfrm>
            </p:grpSpPr>
            <p:sp>
              <p:nvSpPr>
                <p:cNvPr id="5148" name="Oval 16"/>
                <p:cNvSpPr>
                  <a:spLocks noChangeArrowheads="1"/>
                </p:cNvSpPr>
                <p:nvPr/>
              </p:nvSpPr>
              <p:spPr bwMode="auto">
                <a:xfrm>
                  <a:off x="4704" y="192"/>
                  <a:ext cx="192" cy="192"/>
                </a:xfrm>
                <a:prstGeom prst="ellipse">
                  <a:avLst/>
                </a:prstGeom>
                <a:solidFill>
                  <a:srgbClr val="FF505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endParaRPr lang="nb-NO" altLang="en-US"/>
                </a:p>
              </p:txBody>
            </p:sp>
            <p:sp>
              <p:nvSpPr>
                <p:cNvPr id="5149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4718" y="201"/>
                  <a:ext cx="165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pPr eaLnBrk="1" hangingPunct="1"/>
                  <a:r>
                    <a:rPr lang="nb-NO" altLang="en-US" sz="1200" b="1">
                      <a:latin typeface="Times New Roman" pitchFamily="18" charset="0"/>
                    </a:rPr>
                    <a:t>5</a:t>
                  </a:r>
                </a:p>
              </p:txBody>
            </p:sp>
          </p:grpSp>
          <p:grpSp>
            <p:nvGrpSpPr>
              <p:cNvPr id="5139" name="Group 18"/>
              <p:cNvGrpSpPr>
                <a:grpSpLocks/>
              </p:cNvGrpSpPr>
              <p:nvPr/>
            </p:nvGrpSpPr>
            <p:grpSpPr bwMode="auto">
              <a:xfrm>
                <a:off x="4992" y="912"/>
                <a:ext cx="192" cy="192"/>
                <a:chOff x="4992" y="912"/>
                <a:chExt cx="192" cy="192"/>
              </a:xfrm>
            </p:grpSpPr>
            <p:sp>
              <p:nvSpPr>
                <p:cNvPr id="5146" name="Oval 19"/>
                <p:cNvSpPr>
                  <a:spLocks noChangeArrowheads="1"/>
                </p:cNvSpPr>
                <p:nvPr/>
              </p:nvSpPr>
              <p:spPr bwMode="auto">
                <a:xfrm>
                  <a:off x="4992" y="912"/>
                  <a:ext cx="192" cy="192"/>
                </a:xfrm>
                <a:prstGeom prst="ellipse">
                  <a:avLst/>
                </a:prstGeom>
                <a:solidFill>
                  <a:srgbClr val="FF505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endParaRPr lang="nb-NO" altLang="en-US"/>
                </a:p>
              </p:txBody>
            </p:sp>
            <p:sp>
              <p:nvSpPr>
                <p:cNvPr id="5147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5006" y="921"/>
                  <a:ext cx="165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pPr eaLnBrk="1" hangingPunct="1"/>
                  <a:r>
                    <a:rPr lang="nb-NO" altLang="en-US" sz="1200" b="1">
                      <a:latin typeface="Times New Roman" pitchFamily="18" charset="0"/>
                    </a:rPr>
                    <a:t>7</a:t>
                  </a:r>
                </a:p>
              </p:txBody>
            </p:sp>
          </p:grpSp>
          <p:grpSp>
            <p:nvGrpSpPr>
              <p:cNvPr id="5140" name="Group 21"/>
              <p:cNvGrpSpPr>
                <a:grpSpLocks/>
              </p:cNvGrpSpPr>
              <p:nvPr/>
            </p:nvGrpSpPr>
            <p:grpSpPr bwMode="auto">
              <a:xfrm>
                <a:off x="3888" y="720"/>
                <a:ext cx="192" cy="192"/>
                <a:chOff x="3888" y="720"/>
                <a:chExt cx="192" cy="192"/>
              </a:xfrm>
            </p:grpSpPr>
            <p:sp>
              <p:nvSpPr>
                <p:cNvPr id="5144" name="Oval 22"/>
                <p:cNvSpPr>
                  <a:spLocks noChangeArrowheads="1"/>
                </p:cNvSpPr>
                <p:nvPr/>
              </p:nvSpPr>
              <p:spPr bwMode="auto">
                <a:xfrm>
                  <a:off x="3888" y="720"/>
                  <a:ext cx="192" cy="192"/>
                </a:xfrm>
                <a:prstGeom prst="ellipse">
                  <a:avLst/>
                </a:prstGeom>
                <a:solidFill>
                  <a:srgbClr val="FF505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endParaRPr lang="nb-NO" altLang="en-US"/>
                </a:p>
              </p:txBody>
            </p:sp>
            <p:sp>
              <p:nvSpPr>
                <p:cNvPr id="514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3902" y="729"/>
                  <a:ext cx="165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pPr eaLnBrk="1" hangingPunct="1"/>
                  <a:r>
                    <a:rPr lang="nb-NO" altLang="en-US" sz="1200" b="1">
                      <a:latin typeface="Times New Roman" pitchFamily="18" charset="0"/>
                    </a:rPr>
                    <a:t>2</a:t>
                  </a:r>
                </a:p>
              </p:txBody>
            </p:sp>
          </p:grpSp>
          <p:grpSp>
            <p:nvGrpSpPr>
              <p:cNvPr id="5141" name="Group 24"/>
              <p:cNvGrpSpPr>
                <a:grpSpLocks/>
              </p:cNvGrpSpPr>
              <p:nvPr/>
            </p:nvGrpSpPr>
            <p:grpSpPr bwMode="auto">
              <a:xfrm>
                <a:off x="5424" y="720"/>
                <a:ext cx="192" cy="192"/>
                <a:chOff x="5424" y="720"/>
                <a:chExt cx="192" cy="192"/>
              </a:xfrm>
            </p:grpSpPr>
            <p:sp>
              <p:nvSpPr>
                <p:cNvPr id="5142" name="Oval 25"/>
                <p:cNvSpPr>
                  <a:spLocks noChangeArrowheads="1"/>
                </p:cNvSpPr>
                <p:nvPr/>
              </p:nvSpPr>
              <p:spPr bwMode="auto">
                <a:xfrm>
                  <a:off x="5424" y="720"/>
                  <a:ext cx="192" cy="192"/>
                </a:xfrm>
                <a:prstGeom prst="ellipse">
                  <a:avLst/>
                </a:prstGeom>
                <a:solidFill>
                  <a:srgbClr val="FF505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endParaRPr lang="nb-NO" altLang="en-US"/>
                </a:p>
              </p:txBody>
            </p:sp>
            <p:sp>
              <p:nvSpPr>
                <p:cNvPr id="5143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5438" y="729"/>
                  <a:ext cx="165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pPr eaLnBrk="1" hangingPunct="1"/>
                  <a:r>
                    <a:rPr lang="nb-NO" altLang="en-US" sz="1200" b="1">
                      <a:latin typeface="Times New Roman" pitchFamily="18" charset="0"/>
                    </a:rPr>
                    <a:t>3</a:t>
                  </a:r>
                </a:p>
              </p:txBody>
            </p:sp>
          </p:grpSp>
        </p:grpSp>
        <p:sp>
          <p:nvSpPr>
            <p:cNvPr id="5128" name="Line 27"/>
            <p:cNvSpPr>
              <a:spLocks noChangeShapeType="1"/>
            </p:cNvSpPr>
            <p:nvPr/>
          </p:nvSpPr>
          <p:spPr bwMode="auto">
            <a:xfrm>
              <a:off x="4032" y="2592"/>
              <a:ext cx="100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9" name="Line 28"/>
            <p:cNvSpPr>
              <a:spLocks noChangeShapeType="1"/>
            </p:cNvSpPr>
            <p:nvPr/>
          </p:nvSpPr>
          <p:spPr bwMode="auto">
            <a:xfrm flipV="1">
              <a:off x="3888" y="3072"/>
              <a:ext cx="384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Line 29"/>
            <p:cNvSpPr>
              <a:spLocks noChangeShapeType="1"/>
            </p:cNvSpPr>
            <p:nvPr/>
          </p:nvSpPr>
          <p:spPr bwMode="auto">
            <a:xfrm flipV="1">
              <a:off x="5232" y="2544"/>
              <a:ext cx="24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Line 30"/>
            <p:cNvSpPr>
              <a:spLocks noChangeShapeType="1"/>
            </p:cNvSpPr>
            <p:nvPr/>
          </p:nvSpPr>
          <p:spPr bwMode="auto">
            <a:xfrm flipH="1" flipV="1">
              <a:off x="4896" y="2016"/>
              <a:ext cx="57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2" name="Line 31"/>
            <p:cNvSpPr>
              <a:spLocks noChangeShapeType="1"/>
            </p:cNvSpPr>
            <p:nvPr/>
          </p:nvSpPr>
          <p:spPr bwMode="auto">
            <a:xfrm flipV="1">
              <a:off x="5088" y="2784"/>
              <a:ext cx="48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Line 32"/>
            <p:cNvSpPr>
              <a:spLocks noChangeShapeType="1"/>
            </p:cNvSpPr>
            <p:nvPr/>
          </p:nvSpPr>
          <p:spPr bwMode="auto">
            <a:xfrm flipH="1">
              <a:off x="3792" y="2064"/>
              <a:ext cx="1008" cy="14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Line 33"/>
            <p:cNvSpPr>
              <a:spLocks noChangeShapeType="1"/>
            </p:cNvSpPr>
            <p:nvPr/>
          </p:nvSpPr>
          <p:spPr bwMode="auto">
            <a:xfrm flipH="1" flipV="1">
              <a:off x="4080" y="2544"/>
              <a:ext cx="192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722" name="Rectangle 34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305800" cy="2819400"/>
          </a:xfrm>
          <a:noFill/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nb-NO" altLang="en-US" sz="2800"/>
              <a:t>Illegal to operate on given cities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 sz="2800"/>
              <a:t>Illegal to change the city in position </a:t>
            </a:r>
            <a:r>
              <a:rPr lang="nb-NO" altLang="en-US" sz="2800" i="1"/>
              <a:t>k</a:t>
            </a:r>
            <a:r>
              <a:rPr lang="nb-NO" altLang="en-US" sz="2800"/>
              <a:t> in the vector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 sz="2800"/>
              <a:t>Criteria on edges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sz="2400"/>
              <a:t>Links often present in good solutions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sz="2400"/>
              <a:t>Length of links w.r.t. the average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 sz="2800"/>
              <a:t>For permutation problems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sz="2400"/>
              <a:t>Attributes related to previous/next </a:t>
            </a:r>
            <a:br>
              <a:rPr lang="nb-NO" altLang="en-US" sz="2400"/>
            </a:br>
            <a:r>
              <a:rPr lang="nb-NO" altLang="en-US" sz="2400"/>
              <a:t>often work well</a:t>
            </a:r>
          </a:p>
        </p:txBody>
      </p:sp>
    </p:spTree>
    <p:extLst>
      <p:ext uri="{BB962C8B-B14F-4D97-AF65-F5344CB8AC3E}">
        <p14:creationId xmlns:p14="http://schemas.microsoft.com/office/powerpoint/2010/main" val="112285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4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4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4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4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4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4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4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4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4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47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47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722" grpId="0" build="p" bldLvl="2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8CC823AC-B5E7-40BD-83BE-3DBF3B96516D}" type="slidenum">
              <a:rPr lang="en-GB" altLang="en-US" sz="1400" smtClean="0"/>
              <a:pPr/>
              <a:t>35</a:t>
            </a:fld>
            <a:endParaRPr lang="en-GB" altLang="en-US" sz="140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/>
          <a:lstStyle/>
          <a:p>
            <a:pPr eaLnBrk="1" hangingPunct="1"/>
            <a:r>
              <a:rPr lang="nb-NO" altLang="en-US" dirty="0"/>
              <a:t>TSP Example: Iteration 0</a:t>
            </a:r>
            <a:endParaRPr lang="nb-NO" altLang="en-US" sz="3200" dirty="0"/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783981" y="3573464"/>
          <a:ext cx="7391400" cy="180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egneark" r:id="rId3" imgW="5343754" imgH="1571854" progId="Excel.Sheet.8">
                  <p:embed/>
                </p:oleObj>
              </mc:Choice>
              <mc:Fallback>
                <p:oleObj name="Regneark" r:id="rId3" imgW="5343754" imgH="1571854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3981" y="3573464"/>
                        <a:ext cx="7391400" cy="1804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4"/>
          <p:cNvGraphicFramePr>
            <a:graphicFrameLocks noChangeAspect="1"/>
          </p:cNvGraphicFramePr>
          <p:nvPr/>
        </p:nvGraphicFramePr>
        <p:xfrm>
          <a:off x="716574" y="2133601"/>
          <a:ext cx="54864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egneark" r:id="rId5" imgW="5343754" imgH="409956" progId="Excel.Sheet.8">
                  <p:embed/>
                </p:oleObj>
              </mc:Choice>
              <mc:Fallback>
                <p:oleObj name="Regneark" r:id="rId5" imgW="5343754" imgH="40995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574" y="2133601"/>
                        <a:ext cx="5486400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Text Box 12"/>
          <p:cNvSpPr txBox="1">
            <a:spLocks noChangeArrowheads="1"/>
          </p:cNvSpPr>
          <p:nvPr/>
        </p:nvSpPr>
        <p:spPr bwMode="auto">
          <a:xfrm>
            <a:off x="783981" y="3068638"/>
            <a:ext cx="13317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nb-NO" altLang="en-US"/>
              <a:t>Tabu list:</a:t>
            </a:r>
          </a:p>
        </p:txBody>
      </p:sp>
      <p:sp>
        <p:nvSpPr>
          <p:cNvPr id="6151" name="Text Box 14"/>
          <p:cNvSpPr txBox="1">
            <a:spLocks noChangeArrowheads="1"/>
          </p:cNvSpPr>
          <p:nvPr/>
        </p:nvSpPr>
        <p:spPr bwMode="auto">
          <a:xfrm>
            <a:off x="716574" y="1557338"/>
            <a:ext cx="38703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nb-NO" altLang="en-US"/>
              <a:t>Starting solution: Value = 234</a:t>
            </a:r>
          </a:p>
        </p:txBody>
      </p:sp>
    </p:spTree>
    <p:extLst>
      <p:ext uri="{BB962C8B-B14F-4D97-AF65-F5344CB8AC3E}">
        <p14:creationId xmlns:p14="http://schemas.microsoft.com/office/powerpoint/2010/main" val="868846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Plassholder for lysbildenumm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65EC33A6-0108-4AD7-9DE9-B38A82B35284}" type="slidenum">
              <a:rPr lang="en-GB" altLang="en-US" sz="1400" smtClean="0"/>
              <a:pPr/>
              <a:t>36</a:t>
            </a:fld>
            <a:endParaRPr lang="en-GB" altLang="en-US" sz="1400"/>
          </a:p>
        </p:txBody>
      </p:sp>
      <p:sp>
        <p:nvSpPr>
          <p:cNvPr id="717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6409"/>
            <a:ext cx="8229600" cy="1143000"/>
          </a:xfrm>
        </p:spPr>
        <p:txBody>
          <a:bodyPr/>
          <a:lstStyle/>
          <a:p>
            <a:pPr eaLnBrk="1" hangingPunct="1"/>
            <a:r>
              <a:rPr lang="nb-NO" altLang="en-US" sz="4800" dirty="0"/>
              <a:t>TSP Example: Iteration 1</a:t>
            </a:r>
          </a:p>
        </p:txBody>
      </p:sp>
      <p:graphicFrame>
        <p:nvGraphicFramePr>
          <p:cNvPr id="7170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317989" y="1700213"/>
          <a:ext cx="5517173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egneark" r:id="rId3" imgW="5343754" imgH="409956" progId="Excel.Sheet.8">
                  <p:embed/>
                </p:oleObj>
              </mc:Choice>
              <mc:Fallback>
                <p:oleObj name="Regneark" r:id="rId3" imgW="5343754" imgH="40995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989" y="1700213"/>
                        <a:ext cx="5517173" cy="45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32289" y="1219200"/>
            <a:ext cx="38366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nb-NO" altLang="en-US"/>
              <a:t>Current solution: Value = 234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298939" y="2565402"/>
            <a:ext cx="6134100" cy="915988"/>
            <a:chOff x="204" y="1616"/>
            <a:chExt cx="4186" cy="577"/>
          </a:xfrm>
        </p:grpSpPr>
        <p:graphicFrame>
          <p:nvGraphicFramePr>
            <p:cNvPr id="7173" name="Object 6"/>
            <p:cNvGraphicFramePr>
              <a:graphicFrameLocks noChangeAspect="1"/>
            </p:cNvGraphicFramePr>
            <p:nvPr/>
          </p:nvGraphicFramePr>
          <p:xfrm>
            <a:off x="217" y="1616"/>
            <a:ext cx="3810" cy="2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Regneark" r:id="rId5" imgW="5343754" imgH="409956" progId="Excel.Sheet.8">
                    <p:embed/>
                  </p:oleObj>
                </mc:Choice>
                <mc:Fallback>
                  <p:oleObj name="Regneark" r:id="rId5" imgW="5343754" imgH="409956" progId="Excel.Shee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7" y="1616"/>
                          <a:ext cx="3810" cy="2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84" name="AutoShape 12"/>
            <p:cNvSpPr>
              <a:spLocks noChangeArrowheads="1"/>
            </p:cNvSpPr>
            <p:nvPr/>
          </p:nvSpPr>
          <p:spPr bwMode="auto">
            <a:xfrm>
              <a:off x="4073" y="1661"/>
              <a:ext cx="317" cy="227"/>
            </a:xfrm>
            <a:prstGeom prst="leftArrow">
              <a:avLst>
                <a:gd name="adj1" fmla="val 50000"/>
                <a:gd name="adj2" fmla="val 3491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endParaRPr lang="nb-NO" altLang="en-US"/>
            </a:p>
          </p:txBody>
        </p:sp>
        <p:sp>
          <p:nvSpPr>
            <p:cNvPr id="7185" name="Text Box 14"/>
            <p:cNvSpPr txBox="1">
              <a:spLocks noChangeArrowheads="1"/>
            </p:cNvSpPr>
            <p:nvPr/>
          </p:nvSpPr>
          <p:spPr bwMode="auto">
            <a:xfrm>
              <a:off x="204" y="1902"/>
              <a:ext cx="221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r>
                <a:rPr lang="nb-NO" altLang="en-US"/>
                <a:t>After move: Value = 200</a:t>
              </a:r>
            </a:p>
          </p:txBody>
        </p:sp>
      </p:grp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317989" y="3284539"/>
            <a:ext cx="6314342" cy="2803525"/>
            <a:chOff x="217" y="2069"/>
            <a:chExt cx="4309" cy="1766"/>
          </a:xfrm>
        </p:grpSpPr>
        <p:graphicFrame>
          <p:nvGraphicFramePr>
            <p:cNvPr id="7172" name="Object 28"/>
            <p:cNvGraphicFramePr>
              <a:graphicFrameLocks noChangeAspect="1"/>
            </p:cNvGraphicFramePr>
            <p:nvPr/>
          </p:nvGraphicFramePr>
          <p:xfrm>
            <a:off x="217" y="2568"/>
            <a:ext cx="4309" cy="1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Regneark" r:id="rId7" imgW="5343754" imgH="1571854" progId="Excel.Sheet.8">
                    <p:embed/>
                  </p:oleObj>
                </mc:Choice>
                <mc:Fallback>
                  <p:oleObj name="Regneark" r:id="rId7" imgW="5343754" imgH="1571854" progId="Excel.Shee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7" y="2568"/>
                          <a:ext cx="4309" cy="12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82" name="AutoShape 30"/>
            <p:cNvSpPr>
              <a:spLocks noChangeArrowheads="1"/>
            </p:cNvSpPr>
            <p:nvPr/>
          </p:nvSpPr>
          <p:spPr bwMode="auto">
            <a:xfrm>
              <a:off x="3029" y="2069"/>
              <a:ext cx="272" cy="318"/>
            </a:xfrm>
            <a:prstGeom prst="downArrow">
              <a:avLst>
                <a:gd name="adj1" fmla="val 50000"/>
                <a:gd name="adj2" fmla="val 2922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endParaRPr lang="nb-NO" altLang="en-US"/>
            </a:p>
          </p:txBody>
        </p:sp>
        <p:sp>
          <p:nvSpPr>
            <p:cNvPr id="7183" name="Text Box 31"/>
            <p:cNvSpPr txBox="1">
              <a:spLocks noChangeArrowheads="1"/>
            </p:cNvSpPr>
            <p:nvPr/>
          </p:nvSpPr>
          <p:spPr bwMode="auto">
            <a:xfrm>
              <a:off x="3483" y="2296"/>
              <a:ext cx="90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r>
                <a:rPr lang="nb-NO" altLang="en-US"/>
                <a:t>Tabu list:</a:t>
              </a:r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5968512" y="1268413"/>
            <a:ext cx="2564423" cy="1947862"/>
            <a:chOff x="4073" y="799"/>
            <a:chExt cx="1750" cy="1227"/>
          </a:xfrm>
        </p:grpSpPr>
        <p:graphicFrame>
          <p:nvGraphicFramePr>
            <p:cNvPr id="7171" name="Object 9"/>
            <p:cNvGraphicFramePr>
              <a:graphicFrameLocks noChangeAspect="1"/>
            </p:cNvGraphicFramePr>
            <p:nvPr/>
          </p:nvGraphicFramePr>
          <p:xfrm>
            <a:off x="4481" y="1117"/>
            <a:ext cx="1248" cy="9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Regneark" r:id="rId9" imgW="1533449" imgH="1209751" progId="Excel.Sheet.8">
                    <p:embed/>
                  </p:oleObj>
                </mc:Choice>
                <mc:Fallback>
                  <p:oleObj name="Regneark" r:id="rId9" imgW="1533449" imgH="1209751" progId="Excel.Shee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81" y="1117"/>
                          <a:ext cx="1248" cy="9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80" name="AutoShape 11"/>
            <p:cNvSpPr>
              <a:spLocks noChangeArrowheads="1"/>
            </p:cNvSpPr>
            <p:nvPr/>
          </p:nvSpPr>
          <p:spPr bwMode="auto">
            <a:xfrm>
              <a:off x="4073" y="1026"/>
              <a:ext cx="317" cy="226"/>
            </a:xfrm>
            <a:prstGeom prst="rightArrow">
              <a:avLst>
                <a:gd name="adj1" fmla="val 50000"/>
                <a:gd name="adj2" fmla="val 3506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endParaRPr lang="nb-NO" altLang="en-US"/>
            </a:p>
          </p:txBody>
        </p:sp>
        <p:sp>
          <p:nvSpPr>
            <p:cNvPr id="7181" name="Text Box 32"/>
            <p:cNvSpPr txBox="1">
              <a:spLocks noChangeArrowheads="1"/>
            </p:cNvSpPr>
            <p:nvPr/>
          </p:nvSpPr>
          <p:spPr bwMode="auto">
            <a:xfrm>
              <a:off x="4481" y="799"/>
              <a:ext cx="134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r>
                <a:rPr lang="nb-NO" altLang="en-US"/>
                <a:t>Candidate list: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5046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Plassholder for lysbildenumm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E20DD62C-5D48-409B-BCF2-607253EC8BF2}" type="slidenum">
              <a:rPr lang="en-GB" altLang="en-US" sz="1400" smtClean="0"/>
              <a:pPr/>
              <a:t>37</a:t>
            </a:fld>
            <a:endParaRPr lang="en-GB" altLang="en-US" sz="140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229600" cy="1143000"/>
          </a:xfrm>
        </p:spPr>
        <p:txBody>
          <a:bodyPr/>
          <a:lstStyle/>
          <a:p>
            <a:pPr eaLnBrk="1" hangingPunct="1"/>
            <a:r>
              <a:rPr lang="nb-NO" altLang="en-US" sz="4800"/>
              <a:t>TSP Example: Iteration 2</a:t>
            </a:r>
          </a:p>
        </p:txBody>
      </p:sp>
      <p:graphicFrame>
        <p:nvGraphicFramePr>
          <p:cNvPr id="8194" name="Object 10"/>
          <p:cNvGraphicFramePr>
            <a:graphicFrameLocks noGrp="1" noChangeAspect="1"/>
          </p:cNvGraphicFramePr>
          <p:nvPr>
            <p:ph sz="half" idx="2"/>
          </p:nvPr>
        </p:nvGraphicFramePr>
        <p:xfrm>
          <a:off x="317989" y="4149726"/>
          <a:ext cx="6314342" cy="201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5343525" imgH="1571625" progId="Excel.Sheet.8">
                  <p:embed/>
                </p:oleObj>
              </mc:Choice>
              <mc:Fallback>
                <p:oleObj name="Worksheet" r:id="rId3" imgW="5343525" imgH="157162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989" y="4149726"/>
                        <a:ext cx="6314342" cy="201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432289" y="1219200"/>
            <a:ext cx="38366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nb-NO" altLang="en-US"/>
              <a:t>Current solution: Value = 200</a:t>
            </a:r>
          </a:p>
        </p:txBody>
      </p:sp>
      <p:graphicFrame>
        <p:nvGraphicFramePr>
          <p:cNvPr id="8195" name="Object 6"/>
          <p:cNvGraphicFramePr>
            <a:graphicFrameLocks noChangeAspect="1"/>
          </p:cNvGraphicFramePr>
          <p:nvPr/>
        </p:nvGraphicFramePr>
        <p:xfrm>
          <a:off x="252047" y="1628775"/>
          <a:ext cx="558311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egneark" r:id="rId5" imgW="5343754" imgH="409956" progId="Excel.Sheet.8">
                  <p:embed/>
                </p:oleObj>
              </mc:Choice>
              <mc:Fallback>
                <p:oleObj name="Regneark" r:id="rId5" imgW="5343754" imgH="40995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047" y="1628775"/>
                        <a:ext cx="5583115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Text Box 12"/>
          <p:cNvSpPr txBox="1">
            <a:spLocks noChangeArrowheads="1"/>
          </p:cNvSpPr>
          <p:nvPr/>
        </p:nvSpPr>
        <p:spPr bwMode="auto">
          <a:xfrm>
            <a:off x="517281" y="3716338"/>
            <a:ext cx="13317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nb-NO" altLang="en-US"/>
              <a:t>Tabu list:</a:t>
            </a:r>
          </a:p>
        </p:txBody>
      </p:sp>
      <p:sp>
        <p:nvSpPr>
          <p:cNvPr id="8201" name="Text Box 16"/>
          <p:cNvSpPr txBox="1">
            <a:spLocks noChangeArrowheads="1"/>
          </p:cNvSpPr>
          <p:nvPr/>
        </p:nvSpPr>
        <p:spPr bwMode="auto">
          <a:xfrm>
            <a:off x="517281" y="2349500"/>
            <a:ext cx="19672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nb-NO" altLang="en-US"/>
              <a:t>Candidate list:</a:t>
            </a:r>
          </a:p>
        </p:txBody>
      </p:sp>
      <p:graphicFrame>
        <p:nvGraphicFramePr>
          <p:cNvPr id="8196" name="Object 19"/>
          <p:cNvGraphicFramePr>
            <a:graphicFrameLocks noGrp="1" noChangeAspect="1"/>
          </p:cNvGraphicFramePr>
          <p:nvPr>
            <p:ph sz="half" idx="1"/>
          </p:nvPr>
        </p:nvGraphicFramePr>
        <p:xfrm>
          <a:off x="2445727" y="2276476"/>
          <a:ext cx="1793631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egneark" r:id="rId7" imgW="1533449" imgH="1209751" progId="Excel.Sheet.8">
                  <p:embed/>
                </p:oleObj>
              </mc:Choice>
              <mc:Fallback>
                <p:oleObj name="Regneark" r:id="rId7" imgW="1533449" imgH="1209751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5727" y="2276476"/>
                        <a:ext cx="1793631" cy="153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2" name="Line 21"/>
          <p:cNvSpPr>
            <a:spLocks noChangeShapeType="1"/>
          </p:cNvSpPr>
          <p:nvPr/>
        </p:nvSpPr>
        <p:spPr bwMode="auto">
          <a:xfrm flipH="1">
            <a:off x="4506059" y="2781300"/>
            <a:ext cx="6638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Text Box 22"/>
          <p:cNvSpPr txBox="1">
            <a:spLocks noChangeArrowheads="1"/>
          </p:cNvSpPr>
          <p:nvPr/>
        </p:nvSpPr>
        <p:spPr bwMode="auto">
          <a:xfrm>
            <a:off x="5169877" y="2565400"/>
            <a:ext cx="25346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nb-NO" altLang="en-US"/>
              <a:t>Choose move (3,1)</a:t>
            </a:r>
          </a:p>
        </p:txBody>
      </p:sp>
    </p:spTree>
    <p:extLst>
      <p:ext uri="{BB962C8B-B14F-4D97-AF65-F5344CB8AC3E}">
        <p14:creationId xmlns:p14="http://schemas.microsoft.com/office/powerpoint/2010/main" val="6591739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Plassholder for lysbildenumm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4DD4A25F-C826-4FD8-9706-ADFED9466681}" type="slidenum">
              <a:rPr lang="en-GB" altLang="en-US" sz="1400" smtClean="0"/>
              <a:pPr/>
              <a:t>38</a:t>
            </a:fld>
            <a:endParaRPr lang="en-GB" altLang="en-US" sz="140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4180" y="0"/>
            <a:ext cx="8229600" cy="1143000"/>
          </a:xfrm>
        </p:spPr>
        <p:txBody>
          <a:bodyPr/>
          <a:lstStyle/>
          <a:p>
            <a:pPr eaLnBrk="1" hangingPunct="1"/>
            <a:r>
              <a:rPr lang="nb-NO" altLang="en-US" sz="4800"/>
              <a:t>TSP Example: Iteration 2</a:t>
            </a:r>
          </a:p>
        </p:txBody>
      </p:sp>
      <p:graphicFrame>
        <p:nvGraphicFramePr>
          <p:cNvPr id="9218" name="Object 8"/>
          <p:cNvGraphicFramePr>
            <a:graphicFrameLocks noGrp="1" noChangeAspect="1"/>
          </p:cNvGraphicFramePr>
          <p:nvPr>
            <p:ph sz="half" idx="1"/>
          </p:nvPr>
        </p:nvGraphicFramePr>
        <p:xfrm>
          <a:off x="2445727" y="2276476"/>
          <a:ext cx="1793631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egneark" r:id="rId3" imgW="1533449" imgH="1209751" progId="Excel.Sheet.8">
                  <p:embed/>
                </p:oleObj>
              </mc:Choice>
              <mc:Fallback>
                <p:oleObj name="Regneark" r:id="rId3" imgW="1533449" imgH="1209751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5727" y="2276476"/>
                        <a:ext cx="1793631" cy="153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Text Box 4"/>
          <p:cNvSpPr txBox="1">
            <a:spLocks noChangeArrowheads="1"/>
          </p:cNvSpPr>
          <p:nvPr/>
        </p:nvSpPr>
        <p:spPr bwMode="auto">
          <a:xfrm>
            <a:off x="432289" y="1219200"/>
            <a:ext cx="38366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nb-NO" altLang="en-US"/>
              <a:t>Current solution: Value = 200</a:t>
            </a:r>
          </a:p>
        </p:txBody>
      </p:sp>
      <p:graphicFrame>
        <p:nvGraphicFramePr>
          <p:cNvPr id="9219" name="Object 5"/>
          <p:cNvGraphicFramePr>
            <a:graphicFrameLocks noChangeAspect="1"/>
          </p:cNvGraphicFramePr>
          <p:nvPr/>
        </p:nvGraphicFramePr>
        <p:xfrm>
          <a:off x="252047" y="1628775"/>
          <a:ext cx="558311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egneark" r:id="rId5" imgW="5343754" imgH="409956" progId="Excel.Sheet.8">
                  <p:embed/>
                </p:oleObj>
              </mc:Choice>
              <mc:Fallback>
                <p:oleObj name="Regneark" r:id="rId5" imgW="5343754" imgH="40995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047" y="1628775"/>
                        <a:ext cx="5583115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4" name="Text Box 6"/>
          <p:cNvSpPr txBox="1">
            <a:spLocks noChangeArrowheads="1"/>
          </p:cNvSpPr>
          <p:nvPr/>
        </p:nvSpPr>
        <p:spPr bwMode="auto">
          <a:xfrm>
            <a:off x="517281" y="3716338"/>
            <a:ext cx="13317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nb-NO" altLang="en-US"/>
              <a:t>Tabu list:</a:t>
            </a:r>
          </a:p>
        </p:txBody>
      </p:sp>
      <p:sp>
        <p:nvSpPr>
          <p:cNvPr id="9225" name="Text Box 7"/>
          <p:cNvSpPr txBox="1">
            <a:spLocks noChangeArrowheads="1"/>
          </p:cNvSpPr>
          <p:nvPr/>
        </p:nvSpPr>
        <p:spPr bwMode="auto">
          <a:xfrm>
            <a:off x="517281" y="2349500"/>
            <a:ext cx="19672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nb-NO" altLang="en-US"/>
              <a:t>Candidate list:</a:t>
            </a:r>
          </a:p>
        </p:txBody>
      </p:sp>
      <p:sp>
        <p:nvSpPr>
          <p:cNvPr id="9226" name="Line 9"/>
          <p:cNvSpPr>
            <a:spLocks noChangeShapeType="1"/>
          </p:cNvSpPr>
          <p:nvPr/>
        </p:nvSpPr>
        <p:spPr bwMode="auto">
          <a:xfrm flipH="1">
            <a:off x="4506059" y="2781300"/>
            <a:ext cx="6638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Text Box 10"/>
          <p:cNvSpPr txBox="1">
            <a:spLocks noChangeArrowheads="1"/>
          </p:cNvSpPr>
          <p:nvPr/>
        </p:nvSpPr>
        <p:spPr bwMode="auto">
          <a:xfrm>
            <a:off x="5169877" y="2565400"/>
            <a:ext cx="25346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nb-NO" altLang="en-US"/>
              <a:t>Choose move (3,1)</a:t>
            </a:r>
          </a:p>
        </p:txBody>
      </p:sp>
      <p:graphicFrame>
        <p:nvGraphicFramePr>
          <p:cNvPr id="9220" name="Object 14"/>
          <p:cNvGraphicFramePr>
            <a:graphicFrameLocks noGrp="1" noChangeAspect="1"/>
          </p:cNvGraphicFramePr>
          <p:nvPr>
            <p:ph sz="half" idx="2"/>
          </p:nvPr>
        </p:nvGraphicFramePr>
        <p:xfrm>
          <a:off x="317989" y="4149725"/>
          <a:ext cx="6311411" cy="201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egneark" r:id="rId7" imgW="5343754" imgH="1571854" progId="Excel.Sheet.8">
                  <p:embed/>
                </p:oleObj>
              </mc:Choice>
              <mc:Fallback>
                <p:oleObj name="Regneark" r:id="rId7" imgW="5343754" imgH="1571854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989" y="4149725"/>
                        <a:ext cx="6311411" cy="201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8" name="Line 16"/>
          <p:cNvSpPr>
            <a:spLocks noChangeShapeType="1"/>
          </p:cNvSpPr>
          <p:nvPr/>
        </p:nvSpPr>
        <p:spPr bwMode="auto">
          <a:xfrm flipH="1">
            <a:off x="5369170" y="3644900"/>
            <a:ext cx="53193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Text Box 17"/>
          <p:cNvSpPr txBox="1">
            <a:spLocks noChangeArrowheads="1"/>
          </p:cNvSpPr>
          <p:nvPr/>
        </p:nvSpPr>
        <p:spPr bwMode="auto">
          <a:xfrm>
            <a:off x="5883520" y="3306763"/>
            <a:ext cx="21307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nb-NO" altLang="en-US"/>
              <a:t>Update tabu list</a:t>
            </a:r>
          </a:p>
        </p:txBody>
      </p:sp>
    </p:spTree>
    <p:extLst>
      <p:ext uri="{BB962C8B-B14F-4D97-AF65-F5344CB8AC3E}">
        <p14:creationId xmlns:p14="http://schemas.microsoft.com/office/powerpoint/2010/main" val="23397702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Plassholder for lysbildenumm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52728C82-F707-4582-9C23-840A250E06E4}" type="slidenum">
              <a:rPr lang="en-GB" altLang="en-US" sz="1400" smtClean="0"/>
              <a:pPr/>
              <a:t>39</a:t>
            </a:fld>
            <a:endParaRPr lang="en-GB" altLang="en-US" sz="1400"/>
          </a:p>
        </p:txBody>
      </p:sp>
      <p:sp>
        <p:nvSpPr>
          <p:cNvPr id="102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1" y="0"/>
            <a:ext cx="8229600" cy="1143000"/>
          </a:xfrm>
        </p:spPr>
        <p:txBody>
          <a:bodyPr/>
          <a:lstStyle/>
          <a:p>
            <a:pPr eaLnBrk="1" hangingPunct="1"/>
            <a:r>
              <a:rPr lang="nb-NO" altLang="en-US" sz="4800"/>
              <a:t>TSP Example: Iteration 3</a:t>
            </a:r>
          </a:p>
        </p:txBody>
      </p:sp>
      <p:sp>
        <p:nvSpPr>
          <p:cNvPr id="10247" name="Text Box 4"/>
          <p:cNvSpPr txBox="1">
            <a:spLocks noChangeArrowheads="1"/>
          </p:cNvSpPr>
          <p:nvPr/>
        </p:nvSpPr>
        <p:spPr bwMode="auto">
          <a:xfrm>
            <a:off x="432289" y="1219200"/>
            <a:ext cx="38366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nb-NO" altLang="en-US"/>
              <a:t>Current solution: Value = 198</a:t>
            </a:r>
          </a:p>
        </p:txBody>
      </p:sp>
      <p:sp>
        <p:nvSpPr>
          <p:cNvPr id="10248" name="Text Box 6"/>
          <p:cNvSpPr txBox="1">
            <a:spLocks noChangeArrowheads="1"/>
          </p:cNvSpPr>
          <p:nvPr/>
        </p:nvSpPr>
        <p:spPr bwMode="auto">
          <a:xfrm>
            <a:off x="517281" y="3716338"/>
            <a:ext cx="13317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nb-NO" altLang="en-US"/>
              <a:t>Tabu list:</a:t>
            </a:r>
          </a:p>
        </p:txBody>
      </p:sp>
      <p:sp>
        <p:nvSpPr>
          <p:cNvPr id="10249" name="Text Box 7"/>
          <p:cNvSpPr txBox="1">
            <a:spLocks noChangeArrowheads="1"/>
          </p:cNvSpPr>
          <p:nvPr/>
        </p:nvSpPr>
        <p:spPr bwMode="auto">
          <a:xfrm>
            <a:off x="517281" y="2349500"/>
            <a:ext cx="19672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nb-NO" altLang="en-US"/>
              <a:t>Candidate list:</a:t>
            </a:r>
          </a:p>
        </p:txBody>
      </p:sp>
      <p:sp>
        <p:nvSpPr>
          <p:cNvPr id="10250" name="Line 8"/>
          <p:cNvSpPr>
            <a:spLocks noChangeShapeType="1"/>
          </p:cNvSpPr>
          <p:nvPr/>
        </p:nvSpPr>
        <p:spPr bwMode="auto">
          <a:xfrm flipH="1">
            <a:off x="4438651" y="2924175"/>
            <a:ext cx="6638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Text Box 9"/>
          <p:cNvSpPr txBox="1">
            <a:spLocks noChangeArrowheads="1"/>
          </p:cNvSpPr>
          <p:nvPr/>
        </p:nvSpPr>
        <p:spPr bwMode="auto">
          <a:xfrm>
            <a:off x="5102469" y="2708275"/>
            <a:ext cx="25346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nb-NO" altLang="en-US"/>
              <a:t>Choose move (2,4)</a:t>
            </a:r>
          </a:p>
        </p:txBody>
      </p:sp>
      <p:graphicFrame>
        <p:nvGraphicFramePr>
          <p:cNvPr id="10242" name="Object 10"/>
          <p:cNvGraphicFramePr>
            <a:graphicFrameLocks noGrp="1" noChangeAspect="1"/>
          </p:cNvGraphicFramePr>
          <p:nvPr>
            <p:ph sz="half" idx="2"/>
          </p:nvPr>
        </p:nvGraphicFramePr>
        <p:xfrm>
          <a:off x="317989" y="4149725"/>
          <a:ext cx="6311411" cy="201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5343525" imgH="1571625" progId="Excel.Sheet.8">
                  <p:embed/>
                </p:oleObj>
              </mc:Choice>
              <mc:Fallback>
                <p:oleObj name="Worksheet" r:id="rId3" imgW="5343525" imgH="157162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989" y="4149725"/>
                        <a:ext cx="6311411" cy="201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16"/>
          <p:cNvGraphicFramePr>
            <a:graphicFrameLocks noChangeAspect="1"/>
          </p:cNvGraphicFramePr>
          <p:nvPr/>
        </p:nvGraphicFramePr>
        <p:xfrm>
          <a:off x="517281" y="1700213"/>
          <a:ext cx="5486400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egneark" r:id="rId5" imgW="5343754" imgH="409956" progId="Excel.Sheet.8">
                  <p:embed/>
                </p:oleObj>
              </mc:Choice>
              <mc:Fallback>
                <p:oleObj name="Regneark" r:id="rId5" imgW="5343754" imgH="40995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281" y="1700213"/>
                        <a:ext cx="5486400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18"/>
          <p:cNvGraphicFramePr>
            <a:graphicFrameLocks noChangeAspect="1"/>
          </p:cNvGraphicFramePr>
          <p:nvPr/>
        </p:nvGraphicFramePr>
        <p:xfrm>
          <a:off x="2511669" y="2349500"/>
          <a:ext cx="1828800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egneark" r:id="rId7" imgW="1533449" imgH="1209751" progId="Excel.Sheet.8">
                  <p:embed/>
                </p:oleObj>
              </mc:Choice>
              <mc:Fallback>
                <p:oleObj name="Regneark" r:id="rId7" imgW="1533449" imgH="1209751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1669" y="2349500"/>
                        <a:ext cx="1828800" cy="144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2" name="Line 19"/>
          <p:cNvSpPr>
            <a:spLocks noChangeShapeType="1"/>
          </p:cNvSpPr>
          <p:nvPr/>
        </p:nvSpPr>
        <p:spPr bwMode="auto">
          <a:xfrm flipH="1">
            <a:off x="4438651" y="2420939"/>
            <a:ext cx="66528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3" name="Text Box 20"/>
          <p:cNvSpPr txBox="1">
            <a:spLocks noChangeArrowheads="1"/>
          </p:cNvSpPr>
          <p:nvPr/>
        </p:nvSpPr>
        <p:spPr bwMode="auto">
          <a:xfrm>
            <a:off x="5218235" y="2227263"/>
            <a:ext cx="8973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nb-NO" altLang="en-US">
                <a:solidFill>
                  <a:srgbClr val="FF3300"/>
                </a:solidFill>
              </a:rPr>
              <a:t>Tabu!</a:t>
            </a:r>
          </a:p>
        </p:txBody>
      </p:sp>
      <p:sp>
        <p:nvSpPr>
          <p:cNvPr id="10254" name="Text Box 21"/>
          <p:cNvSpPr txBox="1">
            <a:spLocks noChangeArrowheads="1"/>
          </p:cNvSpPr>
          <p:nvPr/>
        </p:nvSpPr>
        <p:spPr bwMode="auto">
          <a:xfrm>
            <a:off x="5152293" y="3090863"/>
            <a:ext cx="29565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nb-NO" altLang="en-US">
                <a:solidFill>
                  <a:srgbClr val="FF3300"/>
                </a:solidFill>
              </a:rPr>
              <a:t>NB: Worsening move!</a:t>
            </a:r>
          </a:p>
        </p:txBody>
      </p:sp>
    </p:spTree>
    <p:extLst>
      <p:ext uri="{BB962C8B-B14F-4D97-AF65-F5344CB8AC3E}">
        <p14:creationId xmlns:p14="http://schemas.microsoft.com/office/powerpoint/2010/main" val="1024270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AE318190-5BE5-4956-833F-CB3E54B510EF}" type="slidenum">
              <a:rPr lang="en-GB" altLang="en-US" sz="1400" smtClean="0"/>
              <a:pPr/>
              <a:t>4</a:t>
            </a:fld>
            <a:endParaRPr lang="en-GB" altLang="en-US" sz="140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en-US"/>
              <a:t>Tabu Search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nb-NO" altLang="en-US" sz="2800"/>
              <a:t>Tabu Search: </a:t>
            </a:r>
          </a:p>
          <a:p>
            <a:pPr lvl="1" eaLnBrk="1" hangingPunct="1"/>
            <a:r>
              <a:rPr lang="nb-NO" altLang="en-US" sz="2400"/>
              <a:t>Cut off the search from parts of the search space (temporarily)</a:t>
            </a:r>
          </a:p>
          <a:p>
            <a:pPr lvl="1" eaLnBrk="1" hangingPunct="1"/>
            <a:r>
              <a:rPr lang="nb-NO" altLang="en-US" sz="2400"/>
              <a:t>Guide the search towards other parts of the search by using penalties and bonuses</a:t>
            </a:r>
          </a:p>
          <a:p>
            <a:pPr eaLnBrk="1" hangingPunct="1"/>
            <a:r>
              <a:rPr lang="nb-NO" altLang="en-US" sz="2800"/>
              <a:t>Uses principles for intelligent problem solving</a:t>
            </a:r>
          </a:p>
          <a:p>
            <a:pPr eaLnBrk="1" hangingPunct="1"/>
            <a:r>
              <a:rPr lang="nb-NO" altLang="en-US" sz="2800"/>
              <a:t>Uses structures that are exploring the search history, without remembering everything</a:t>
            </a:r>
          </a:p>
          <a:p>
            <a:pPr lvl="1" eaLnBrk="1" hangingPunct="1"/>
            <a:r>
              <a:rPr lang="nb-NO" altLang="en-US" sz="2400"/>
              <a:t>Branch&amp;Bound, A*: have complete memory</a:t>
            </a:r>
          </a:p>
          <a:p>
            <a:pPr lvl="1" eaLnBrk="1" hangingPunct="1"/>
            <a:r>
              <a:rPr lang="nb-NO" altLang="en-US" sz="2400"/>
              <a:t>Simulated Annealing: have no memory</a:t>
            </a:r>
          </a:p>
        </p:txBody>
      </p:sp>
    </p:spTree>
    <p:extLst>
      <p:ext uri="{BB962C8B-B14F-4D97-AF65-F5344CB8AC3E}">
        <p14:creationId xmlns:p14="http://schemas.microsoft.com/office/powerpoint/2010/main" val="24358340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Plassholder for lysbildenumm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8E6D40BB-5901-44A7-90D4-3E4A8883CC65}" type="slidenum">
              <a:rPr lang="en-GB" altLang="en-US" sz="1400" smtClean="0"/>
              <a:pPr/>
              <a:t>40</a:t>
            </a:fld>
            <a:endParaRPr lang="en-GB" altLang="en-US" sz="1400"/>
          </a:p>
        </p:txBody>
      </p:sp>
      <p:sp>
        <p:nvSpPr>
          <p:cNvPr id="112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4180" y="228600"/>
            <a:ext cx="8229600" cy="1143000"/>
          </a:xfrm>
        </p:spPr>
        <p:txBody>
          <a:bodyPr/>
          <a:lstStyle/>
          <a:p>
            <a:pPr eaLnBrk="1" hangingPunct="1"/>
            <a:r>
              <a:rPr lang="nb-NO" altLang="en-US" sz="4800"/>
              <a:t>TSP Example: Iteration 3</a:t>
            </a:r>
          </a:p>
        </p:txBody>
      </p:sp>
      <p:sp>
        <p:nvSpPr>
          <p:cNvPr id="11271" name="Text Box 3"/>
          <p:cNvSpPr txBox="1">
            <a:spLocks noChangeArrowheads="1"/>
          </p:cNvSpPr>
          <p:nvPr/>
        </p:nvSpPr>
        <p:spPr bwMode="auto">
          <a:xfrm>
            <a:off x="432289" y="1219200"/>
            <a:ext cx="38366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nb-NO" altLang="en-US"/>
              <a:t>Current solution: Value = 198</a:t>
            </a:r>
          </a:p>
        </p:txBody>
      </p:sp>
      <p:sp>
        <p:nvSpPr>
          <p:cNvPr id="11272" name="Text Box 4"/>
          <p:cNvSpPr txBox="1">
            <a:spLocks noChangeArrowheads="1"/>
          </p:cNvSpPr>
          <p:nvPr/>
        </p:nvSpPr>
        <p:spPr bwMode="auto">
          <a:xfrm>
            <a:off x="517281" y="3716338"/>
            <a:ext cx="13317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nb-NO" altLang="en-US"/>
              <a:t>Tabu list:</a:t>
            </a:r>
          </a:p>
        </p:txBody>
      </p:sp>
      <p:sp>
        <p:nvSpPr>
          <p:cNvPr id="11273" name="Text Box 5"/>
          <p:cNvSpPr txBox="1">
            <a:spLocks noChangeArrowheads="1"/>
          </p:cNvSpPr>
          <p:nvPr/>
        </p:nvSpPr>
        <p:spPr bwMode="auto">
          <a:xfrm>
            <a:off x="517281" y="2349500"/>
            <a:ext cx="19672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nb-NO" altLang="en-US"/>
              <a:t>Candidate list:</a:t>
            </a:r>
          </a:p>
        </p:txBody>
      </p:sp>
      <p:sp>
        <p:nvSpPr>
          <p:cNvPr id="11274" name="Line 6"/>
          <p:cNvSpPr>
            <a:spLocks noChangeShapeType="1"/>
          </p:cNvSpPr>
          <p:nvPr/>
        </p:nvSpPr>
        <p:spPr bwMode="auto">
          <a:xfrm flipH="1">
            <a:off x="4438651" y="2924175"/>
            <a:ext cx="6638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Text Box 7"/>
          <p:cNvSpPr txBox="1">
            <a:spLocks noChangeArrowheads="1"/>
          </p:cNvSpPr>
          <p:nvPr/>
        </p:nvSpPr>
        <p:spPr bwMode="auto">
          <a:xfrm>
            <a:off x="5102469" y="2708275"/>
            <a:ext cx="25346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nb-NO" altLang="en-US"/>
              <a:t>Choose move (2,4)</a:t>
            </a:r>
          </a:p>
        </p:txBody>
      </p:sp>
      <p:graphicFrame>
        <p:nvGraphicFramePr>
          <p:cNvPr id="11266" name="Object 9"/>
          <p:cNvGraphicFramePr>
            <a:graphicFrameLocks noChangeAspect="1"/>
          </p:cNvGraphicFramePr>
          <p:nvPr/>
        </p:nvGraphicFramePr>
        <p:xfrm>
          <a:off x="517281" y="1700213"/>
          <a:ext cx="5486400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egneark" r:id="rId3" imgW="5343754" imgH="409956" progId="Excel.Sheet.8">
                  <p:embed/>
                </p:oleObj>
              </mc:Choice>
              <mc:Fallback>
                <p:oleObj name="Regneark" r:id="rId3" imgW="5343754" imgH="40995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281" y="1700213"/>
                        <a:ext cx="5486400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10"/>
          <p:cNvGraphicFramePr>
            <a:graphicFrameLocks noChangeAspect="1"/>
          </p:cNvGraphicFramePr>
          <p:nvPr/>
        </p:nvGraphicFramePr>
        <p:xfrm>
          <a:off x="2511669" y="2349500"/>
          <a:ext cx="1828800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egneark" r:id="rId5" imgW="1533449" imgH="1209751" progId="Excel.Sheet.8">
                  <p:embed/>
                </p:oleObj>
              </mc:Choice>
              <mc:Fallback>
                <p:oleObj name="Regneark" r:id="rId5" imgW="1533449" imgH="1209751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1669" y="2349500"/>
                        <a:ext cx="1828800" cy="144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6" name="Line 11"/>
          <p:cNvSpPr>
            <a:spLocks noChangeShapeType="1"/>
          </p:cNvSpPr>
          <p:nvPr/>
        </p:nvSpPr>
        <p:spPr bwMode="auto">
          <a:xfrm flipH="1">
            <a:off x="4438651" y="2420939"/>
            <a:ext cx="66528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Text Box 12"/>
          <p:cNvSpPr txBox="1">
            <a:spLocks noChangeArrowheads="1"/>
          </p:cNvSpPr>
          <p:nvPr/>
        </p:nvSpPr>
        <p:spPr bwMode="auto">
          <a:xfrm>
            <a:off x="5218235" y="2227263"/>
            <a:ext cx="8973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nb-NO" altLang="en-US">
                <a:solidFill>
                  <a:srgbClr val="FF3300"/>
                </a:solidFill>
              </a:rPr>
              <a:t>Tabu!</a:t>
            </a:r>
          </a:p>
        </p:txBody>
      </p:sp>
      <p:sp>
        <p:nvSpPr>
          <p:cNvPr id="11278" name="Text Box 13"/>
          <p:cNvSpPr txBox="1">
            <a:spLocks noChangeArrowheads="1"/>
          </p:cNvSpPr>
          <p:nvPr/>
        </p:nvSpPr>
        <p:spPr bwMode="auto">
          <a:xfrm>
            <a:off x="5152293" y="3090863"/>
            <a:ext cx="29565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nb-NO" altLang="en-US">
                <a:solidFill>
                  <a:srgbClr val="FF3300"/>
                </a:solidFill>
              </a:rPr>
              <a:t>NB: Worsening move!</a:t>
            </a:r>
          </a:p>
        </p:txBody>
      </p:sp>
      <p:graphicFrame>
        <p:nvGraphicFramePr>
          <p:cNvPr id="11268" name="Object 16"/>
          <p:cNvGraphicFramePr>
            <a:graphicFrameLocks/>
          </p:cNvGraphicFramePr>
          <p:nvPr/>
        </p:nvGraphicFramePr>
        <p:xfrm>
          <a:off x="317989" y="4149726"/>
          <a:ext cx="6311411" cy="201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7" imgW="5343906" imgH="1571955" progId="Excel.Sheet.8">
                  <p:embed/>
                </p:oleObj>
              </mc:Choice>
              <mc:Fallback>
                <p:oleObj name="Worksheet" r:id="rId7" imgW="5343906" imgH="1571955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989" y="4149726"/>
                        <a:ext cx="6311411" cy="201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9" name="Line 17"/>
          <p:cNvSpPr>
            <a:spLocks noChangeShapeType="1"/>
          </p:cNvSpPr>
          <p:nvPr/>
        </p:nvSpPr>
        <p:spPr bwMode="auto">
          <a:xfrm flipH="1">
            <a:off x="6765682" y="4149725"/>
            <a:ext cx="663819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Text Box 18"/>
          <p:cNvSpPr txBox="1">
            <a:spLocks noChangeArrowheads="1"/>
          </p:cNvSpPr>
          <p:nvPr/>
        </p:nvSpPr>
        <p:spPr bwMode="auto">
          <a:xfrm>
            <a:off x="7411915" y="3883026"/>
            <a:ext cx="116570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nb-NO" altLang="en-US"/>
              <a:t>Update</a:t>
            </a:r>
          </a:p>
          <a:p>
            <a:r>
              <a:rPr lang="nb-NO" altLang="en-US"/>
              <a:t>tabu list</a:t>
            </a:r>
          </a:p>
        </p:txBody>
      </p:sp>
    </p:spTree>
    <p:extLst>
      <p:ext uri="{BB962C8B-B14F-4D97-AF65-F5344CB8AC3E}">
        <p14:creationId xmlns:p14="http://schemas.microsoft.com/office/powerpoint/2010/main" val="129590654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Plassholder for lysbildenumm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6F6A29AD-940D-4475-8D07-0AC76EB43861}" type="slidenum">
              <a:rPr lang="en-GB" altLang="en-US" sz="1400" smtClean="0"/>
              <a:pPr/>
              <a:t>41</a:t>
            </a:fld>
            <a:endParaRPr lang="en-GB" altLang="en-US" sz="1400"/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180" y="-76200"/>
            <a:ext cx="8229600" cy="1143000"/>
          </a:xfrm>
        </p:spPr>
        <p:txBody>
          <a:bodyPr/>
          <a:lstStyle/>
          <a:p>
            <a:pPr eaLnBrk="1" hangingPunct="1"/>
            <a:r>
              <a:rPr lang="nb-NO" altLang="en-US" sz="4800"/>
              <a:t>TSP Example: Iteration 4</a:t>
            </a:r>
          </a:p>
        </p:txBody>
      </p:sp>
      <p:sp>
        <p:nvSpPr>
          <p:cNvPr id="12295" name="Text Box 3"/>
          <p:cNvSpPr txBox="1">
            <a:spLocks noChangeArrowheads="1"/>
          </p:cNvSpPr>
          <p:nvPr/>
        </p:nvSpPr>
        <p:spPr bwMode="auto">
          <a:xfrm>
            <a:off x="432289" y="1219200"/>
            <a:ext cx="38366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nb-NO" altLang="en-US"/>
              <a:t>Current solution: Value = 202</a:t>
            </a:r>
          </a:p>
        </p:txBody>
      </p:sp>
      <p:sp>
        <p:nvSpPr>
          <p:cNvPr id="12296" name="Text Box 4"/>
          <p:cNvSpPr txBox="1">
            <a:spLocks noChangeArrowheads="1"/>
          </p:cNvSpPr>
          <p:nvPr/>
        </p:nvSpPr>
        <p:spPr bwMode="auto">
          <a:xfrm>
            <a:off x="517281" y="3716338"/>
            <a:ext cx="13317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nb-NO" altLang="en-US"/>
              <a:t>Tabu list:</a:t>
            </a:r>
          </a:p>
        </p:txBody>
      </p:sp>
      <p:sp>
        <p:nvSpPr>
          <p:cNvPr id="12297" name="Text Box 5"/>
          <p:cNvSpPr txBox="1">
            <a:spLocks noChangeArrowheads="1"/>
          </p:cNvSpPr>
          <p:nvPr/>
        </p:nvSpPr>
        <p:spPr bwMode="auto">
          <a:xfrm>
            <a:off x="517281" y="2349500"/>
            <a:ext cx="19672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nb-NO" altLang="en-US"/>
              <a:t>Candidate list:</a:t>
            </a:r>
          </a:p>
        </p:txBody>
      </p:sp>
      <p:graphicFrame>
        <p:nvGraphicFramePr>
          <p:cNvPr id="12290" name="Object 15"/>
          <p:cNvGraphicFramePr>
            <a:graphicFrameLocks noChangeAspect="1"/>
          </p:cNvGraphicFramePr>
          <p:nvPr/>
        </p:nvGraphicFramePr>
        <p:xfrm>
          <a:off x="609600" y="1676400"/>
          <a:ext cx="54864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5343906" imgH="410058" progId="Excel.Sheet.8">
                  <p:embed/>
                </p:oleObj>
              </mc:Choice>
              <mc:Fallback>
                <p:oleObj name="Worksheet" r:id="rId3" imgW="5343906" imgH="41005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76400"/>
                        <a:ext cx="5486400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16"/>
          <p:cNvGraphicFramePr>
            <a:graphicFrameLocks noChangeAspect="1"/>
          </p:cNvGraphicFramePr>
          <p:nvPr/>
        </p:nvGraphicFramePr>
        <p:xfrm>
          <a:off x="2445727" y="2349500"/>
          <a:ext cx="1828800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egneark" r:id="rId5" imgW="1533449" imgH="1209751" progId="Excel.Sheet.8">
                  <p:embed/>
                </p:oleObj>
              </mc:Choice>
              <mc:Fallback>
                <p:oleObj name="Regneark" r:id="rId5" imgW="1533449" imgH="1209751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5727" y="2349500"/>
                        <a:ext cx="1828800" cy="144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8" name="Line 17"/>
          <p:cNvSpPr>
            <a:spLocks noChangeShapeType="1"/>
          </p:cNvSpPr>
          <p:nvPr/>
        </p:nvSpPr>
        <p:spPr bwMode="auto">
          <a:xfrm flipH="1">
            <a:off x="4372708" y="2636838"/>
            <a:ext cx="53193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Text Box 18"/>
          <p:cNvSpPr txBox="1">
            <a:spLocks noChangeArrowheads="1"/>
          </p:cNvSpPr>
          <p:nvPr/>
        </p:nvSpPr>
        <p:spPr bwMode="auto">
          <a:xfrm>
            <a:off x="5018943" y="2370138"/>
            <a:ext cx="8973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nb-NO" altLang="en-US">
                <a:solidFill>
                  <a:srgbClr val="FF3300"/>
                </a:solidFill>
              </a:rPr>
              <a:t>Tabu!</a:t>
            </a:r>
          </a:p>
        </p:txBody>
      </p:sp>
      <p:sp>
        <p:nvSpPr>
          <p:cNvPr id="12300" name="Text Box 19"/>
          <p:cNvSpPr txBox="1">
            <a:spLocks noChangeArrowheads="1"/>
          </p:cNvSpPr>
          <p:nvPr/>
        </p:nvSpPr>
        <p:spPr bwMode="auto">
          <a:xfrm>
            <a:off x="4953000" y="2803525"/>
            <a:ext cx="25346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nb-NO" altLang="en-US"/>
              <a:t>Choose move (4,5)</a:t>
            </a:r>
          </a:p>
        </p:txBody>
      </p:sp>
      <p:sp>
        <p:nvSpPr>
          <p:cNvPr id="12301" name="Line 20"/>
          <p:cNvSpPr>
            <a:spLocks noChangeShapeType="1"/>
          </p:cNvSpPr>
          <p:nvPr/>
        </p:nvSpPr>
        <p:spPr bwMode="auto">
          <a:xfrm flipH="1" flipV="1">
            <a:off x="4438651" y="2781300"/>
            <a:ext cx="46599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Text Box 21"/>
          <p:cNvSpPr txBox="1">
            <a:spLocks noChangeArrowheads="1"/>
          </p:cNvSpPr>
          <p:nvPr/>
        </p:nvSpPr>
        <p:spPr bwMode="auto">
          <a:xfrm>
            <a:off x="4953000" y="3162300"/>
            <a:ext cx="15856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nb-NO" altLang="en-US">
                <a:solidFill>
                  <a:srgbClr val="FF3300"/>
                </a:solidFill>
              </a:rPr>
              <a:t>Aspiration!</a:t>
            </a:r>
          </a:p>
        </p:txBody>
      </p:sp>
      <p:graphicFrame>
        <p:nvGraphicFramePr>
          <p:cNvPr id="12292" name="Object 23"/>
          <p:cNvGraphicFramePr>
            <a:graphicFrameLocks/>
          </p:cNvGraphicFramePr>
          <p:nvPr/>
        </p:nvGraphicFramePr>
        <p:xfrm>
          <a:off x="317989" y="4149726"/>
          <a:ext cx="6311411" cy="201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7" imgW="5343906" imgH="1571955" progId="Excel.Sheet.8">
                  <p:embed/>
                </p:oleObj>
              </mc:Choice>
              <mc:Fallback>
                <p:oleObj name="Worksheet" r:id="rId7" imgW="5343906" imgH="1571955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989" y="4149726"/>
                        <a:ext cx="6311411" cy="201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3" name="Line 24"/>
          <p:cNvSpPr>
            <a:spLocks noChangeShapeType="1"/>
          </p:cNvSpPr>
          <p:nvPr/>
        </p:nvSpPr>
        <p:spPr bwMode="auto">
          <a:xfrm flipH="1" flipV="1">
            <a:off x="4306766" y="2852738"/>
            <a:ext cx="663819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142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383A52DD-A375-4C3C-942E-BFA2BF5FC97E}" type="slidenum">
              <a:rPr lang="en-GB" altLang="en-US" sz="1400" smtClean="0"/>
              <a:pPr/>
              <a:t>42</a:t>
            </a:fld>
            <a:endParaRPr lang="en-GB" altLang="en-US" sz="1400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Observations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807569" cy="4495800"/>
          </a:xfrm>
        </p:spPr>
        <p:txBody>
          <a:bodyPr/>
          <a:lstStyle/>
          <a:p>
            <a:pPr eaLnBrk="1" hangingPunct="1"/>
            <a:r>
              <a:rPr lang="en-US" altLang="en-US"/>
              <a:t>In the example 3 out of 21 moves are prohibited</a:t>
            </a:r>
          </a:p>
          <a:p>
            <a:pPr eaLnBrk="1" hangingPunct="1"/>
            <a:r>
              <a:rPr lang="en-US" altLang="en-US"/>
              <a:t>More restrictive tabu effect can be achieved by</a:t>
            </a:r>
          </a:p>
          <a:p>
            <a:pPr lvl="1" eaLnBrk="1" hangingPunct="1"/>
            <a:r>
              <a:rPr lang="en-US" altLang="en-US"/>
              <a:t>Increasing the tabu tenure</a:t>
            </a:r>
          </a:p>
          <a:p>
            <a:pPr lvl="1" eaLnBrk="1" hangingPunct="1"/>
            <a:r>
              <a:rPr lang="en-US" altLang="en-US"/>
              <a:t>Using stronger tabu-restrictions</a:t>
            </a:r>
          </a:p>
          <a:p>
            <a:pPr lvl="2" eaLnBrk="1" hangingPunct="1"/>
            <a:r>
              <a:rPr lang="en-US" altLang="en-US"/>
              <a:t>Using OR instead of AND for the 2 cities in a move</a:t>
            </a:r>
          </a:p>
        </p:txBody>
      </p:sp>
    </p:spTree>
    <p:extLst>
      <p:ext uri="{BB962C8B-B14F-4D97-AF65-F5344CB8AC3E}">
        <p14:creationId xmlns:p14="http://schemas.microsoft.com/office/powerpoint/2010/main" val="14670936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28075487-C912-481E-AE77-9FA35DE46428}" type="slidenum">
              <a:rPr lang="en-GB" altLang="en-US" sz="1400" smtClean="0"/>
              <a:pPr/>
              <a:t>43</a:t>
            </a:fld>
            <a:endParaRPr lang="en-GB" altLang="en-US" sz="140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296272" y="1524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nb-NO" altLang="en-US" dirty="0"/>
              <a:t>TSP Example: Frequency Based Long Term Memory</a:t>
            </a:r>
          </a:p>
        </p:txBody>
      </p:sp>
      <p:graphicFrame>
        <p:nvGraphicFramePr>
          <p:cNvPr id="122883" name="Object 3"/>
          <p:cNvGraphicFramePr>
            <a:graphicFrameLocks noChangeAspect="1"/>
          </p:cNvGraphicFramePr>
          <p:nvPr/>
        </p:nvGraphicFramePr>
        <p:xfrm>
          <a:off x="762000" y="3505200"/>
          <a:ext cx="7772400" cy="219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6867906" imgH="1934058" progId="Excel.Sheet.8">
                  <p:embed/>
                </p:oleObj>
              </mc:Choice>
              <mc:Fallback>
                <p:oleObj name="Worksheet" r:id="rId3" imgW="6867906" imgH="193405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505200"/>
                        <a:ext cx="7772400" cy="2192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884" name="Text Box 4"/>
          <p:cNvSpPr txBox="1">
            <a:spLocks noChangeArrowheads="1"/>
          </p:cNvSpPr>
          <p:nvPr/>
        </p:nvSpPr>
        <p:spPr bwMode="auto">
          <a:xfrm>
            <a:off x="3707423" y="2881313"/>
            <a:ext cx="39799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altLang="en-US"/>
              <a:t>Tabu-status (closeness in time)</a:t>
            </a:r>
          </a:p>
        </p:txBody>
      </p:sp>
      <p:sp>
        <p:nvSpPr>
          <p:cNvPr id="122885" name="Text Box 5"/>
          <p:cNvSpPr txBox="1">
            <a:spLocks noChangeArrowheads="1"/>
          </p:cNvSpPr>
          <p:nvPr/>
        </p:nvSpPr>
        <p:spPr bwMode="auto">
          <a:xfrm>
            <a:off x="1714500" y="5661025"/>
            <a:ext cx="26965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altLang="en-US"/>
              <a:t>Frequency of moves</a:t>
            </a:r>
          </a:p>
        </p:txBody>
      </p:sp>
      <p:sp>
        <p:nvSpPr>
          <p:cNvPr id="1331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1219200"/>
          </a:xfrm>
          <a:noFill/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400"/>
              <a:t>Typically used to diversify the search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Can be activated after a period with no improvement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Often penalize attributes of moves that have been selected often</a:t>
            </a:r>
          </a:p>
        </p:txBody>
      </p:sp>
    </p:spTree>
    <p:extLst>
      <p:ext uri="{BB962C8B-B14F-4D97-AF65-F5344CB8AC3E}">
        <p14:creationId xmlns:p14="http://schemas.microsoft.com/office/powerpoint/2010/main" val="1354662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4" grpId="0" autoUpdateAnimBg="0"/>
      <p:bldP spid="122885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312" y="762000"/>
            <a:ext cx="8146108" cy="541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732D-A7A5-474D-8A6E-6111E74273C4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57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716658CE-927C-42D8-8EB6-2B00A071BFC4}" type="slidenum">
              <a:rPr lang="en-GB" altLang="en-US" sz="1400" smtClean="0"/>
              <a:pPr/>
              <a:t>5</a:t>
            </a:fld>
            <a:endParaRPr lang="en-GB" altLang="en-US" sz="14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en-US"/>
              <a:t>Origin of Tabu Search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altLang="en-US"/>
              <a:t>Fred Glover 1986: ”Future paths for integer programming and links to artificial intelligence” </a:t>
            </a:r>
          </a:p>
          <a:p>
            <a:pPr eaLnBrk="1" hangingPunct="1"/>
            <a:r>
              <a:rPr lang="nb-NO" altLang="en-US"/>
              <a:t>Pierre Hansen 1986: ”The Steepest Ascent/Mildest Descent Heuristic for Combinatorial Optimization”</a:t>
            </a:r>
          </a:p>
          <a:p>
            <a:pPr eaLnBrk="1" hangingPunct="1"/>
            <a:r>
              <a:rPr lang="nb-NO" altLang="en-US" i="1"/>
              <a:t>Tabu</a:t>
            </a:r>
            <a:r>
              <a:rPr lang="nb-NO" altLang="en-US"/>
              <a:t> coined by Glover</a:t>
            </a:r>
            <a:endParaRPr lang="nb-NO" altLang="en-US" i="1"/>
          </a:p>
          <a:p>
            <a:pPr eaLnBrk="1" hangingPunct="1"/>
            <a:endParaRPr lang="nb-NO" altLang="en-US"/>
          </a:p>
        </p:txBody>
      </p:sp>
    </p:spTree>
    <p:extLst>
      <p:ext uri="{BB962C8B-B14F-4D97-AF65-F5344CB8AC3E}">
        <p14:creationId xmlns:p14="http://schemas.microsoft.com/office/powerpoint/2010/main" val="1473298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B54F5511-506D-4784-9B33-ADC4EEFEF53F}" type="slidenum">
              <a:rPr lang="en-GB" altLang="en-US" sz="1400" smtClean="0"/>
              <a:pPr/>
              <a:t>6</a:t>
            </a:fld>
            <a:endParaRPr lang="en-GB" altLang="en-US" sz="14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en-US"/>
              <a:t>Main Ideas of Tabu Search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Based on Local Search – LS</a:t>
            </a:r>
          </a:p>
          <a:p>
            <a:pPr eaLnBrk="1" hangingPunct="1"/>
            <a:r>
              <a:rPr lang="en-US" altLang="en-US" dirty="0"/>
              <a:t>Allows non-improving moves</a:t>
            </a:r>
          </a:p>
          <a:p>
            <a:pPr lvl="1" eaLnBrk="1" hangingPunct="1"/>
            <a:r>
              <a:rPr lang="en-US" altLang="en-US" dirty="0"/>
              <a:t>can exit local optima</a:t>
            </a:r>
          </a:p>
          <a:p>
            <a:pPr eaLnBrk="1" hangingPunct="1"/>
            <a:r>
              <a:rPr lang="en-US" altLang="en-US" dirty="0"/>
              <a:t>Uses </a:t>
            </a:r>
            <a:r>
              <a:rPr lang="en-US" altLang="en-US" b="1" u="sng" dirty="0">
                <a:solidFill>
                  <a:srgbClr val="FF0000"/>
                </a:solidFill>
              </a:rPr>
              <a:t>extra memory </a:t>
            </a:r>
            <a:r>
              <a:rPr lang="en-US" altLang="en-US" dirty="0"/>
              <a:t>to avoid looping, and to diversify the search</a:t>
            </a:r>
          </a:p>
          <a:p>
            <a:pPr eaLnBrk="1" hangingPunct="1"/>
            <a:r>
              <a:rPr lang="en-US" altLang="en-US" dirty="0"/>
              <a:t>General strategy for controlling a LS, or other “inner” heuristic</a:t>
            </a:r>
          </a:p>
          <a:p>
            <a:pPr eaLnBrk="1" hangingPunct="1"/>
            <a:r>
              <a:rPr lang="en-US" altLang="en-US" i="1" dirty="0"/>
              <a:t>Meta-Heuristic</a:t>
            </a:r>
            <a:r>
              <a:rPr lang="en-US" altLang="en-US" dirty="0"/>
              <a:t> (Glover)</a:t>
            </a:r>
            <a:endParaRPr lang="nb-NO" altLang="en-US" dirty="0"/>
          </a:p>
        </p:txBody>
      </p:sp>
    </p:spTree>
    <p:extLst>
      <p:ext uri="{BB962C8B-B14F-4D97-AF65-F5344CB8AC3E}">
        <p14:creationId xmlns:p14="http://schemas.microsoft.com/office/powerpoint/2010/main" val="160655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257D9FA2-7BA0-40B5-8553-82DE8A4F904A}" type="slidenum">
              <a:rPr lang="en-GB" altLang="en-US" sz="1400" smtClean="0"/>
              <a:pPr/>
              <a:t>7</a:t>
            </a:fld>
            <a:endParaRPr lang="en-GB" altLang="en-US" sz="14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nb-NO" altLang="en-US" dirty="0"/>
              <a:t>General Formulation</a:t>
            </a: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313"/>
            <a:ext cx="9144000" cy="335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7742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D66478DA-F227-40AE-9B82-1C85D634F00D}" type="slidenum">
              <a:rPr lang="en-GB" altLang="en-US" sz="1400" smtClean="0"/>
              <a:pPr/>
              <a:t>8</a:t>
            </a:fld>
            <a:endParaRPr lang="en-GB" altLang="en-US" sz="14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en-US"/>
              <a:t>Some Critical Choices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altLang="en-US"/>
              <a:t>Choice of neighborhood, </a:t>
            </a:r>
            <a:r>
              <a:rPr lang="nb-NO" altLang="en-US" i="1"/>
              <a:t>N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/>
              <a:t>Definition of the tabu memory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/>
              <a:t>How to select the candidate list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/>
              <a:t>The definition of the evaluation function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/>
              <a:t>Improvement in solution values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/>
              <a:t>Tabu criteria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/>
              <a:t>Aspiration criteria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/>
              <a:t>Long term strategies </a:t>
            </a:r>
          </a:p>
          <a:p>
            <a:pPr lvl="2" eaLnBrk="1" hangingPunct="1">
              <a:lnSpc>
                <a:spcPct val="90000"/>
              </a:lnSpc>
            </a:pPr>
            <a:r>
              <a:rPr lang="nb-NO" altLang="en-US"/>
              <a:t>Diversification, intensification, …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endParaRPr lang="nb-NO" altLang="en-US"/>
          </a:p>
        </p:txBody>
      </p:sp>
    </p:spTree>
    <p:extLst>
      <p:ext uri="{BB962C8B-B14F-4D97-AF65-F5344CB8AC3E}">
        <p14:creationId xmlns:p14="http://schemas.microsoft.com/office/powerpoint/2010/main" val="3844619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37030022-6F4D-4835-9EE0-B54376193B10}" type="slidenum">
              <a:rPr lang="en-GB" altLang="en-US" sz="1400" smtClean="0"/>
              <a:pPr/>
              <a:t>9</a:t>
            </a:fld>
            <a:endParaRPr lang="en-GB" altLang="en-US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Basic Tabu Search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Local Search with “Best Improvement”</a:t>
            </a:r>
            <a:r>
              <a:rPr lang="en-US" altLang="en-US" i="1"/>
              <a:t> </a:t>
            </a:r>
            <a:r>
              <a:rPr lang="en-US" altLang="en-US"/>
              <a:t>strategy</a:t>
            </a:r>
          </a:p>
          <a:p>
            <a:pPr lvl="1" eaLnBrk="1" hangingPunct="1"/>
            <a:r>
              <a:rPr lang="en-US" altLang="en-US"/>
              <a:t>Always select the best move</a:t>
            </a:r>
          </a:p>
          <a:p>
            <a:pPr eaLnBrk="1" hangingPunct="1"/>
            <a:r>
              <a:rPr lang="en-US" altLang="en-US"/>
              <a:t>But: Some neighbors are </a:t>
            </a:r>
            <a:r>
              <a:rPr lang="en-US" altLang="en-US" i="1"/>
              <a:t>tabu, </a:t>
            </a:r>
            <a:r>
              <a:rPr lang="en-US" altLang="en-US"/>
              <a:t>and cannot be selected</a:t>
            </a:r>
          </a:p>
          <a:p>
            <a:pPr lvl="1" eaLnBrk="1" hangingPunct="1"/>
            <a:r>
              <a:rPr lang="en-US" altLang="en-US"/>
              <a:t>Defined by the </a:t>
            </a:r>
            <a:r>
              <a:rPr lang="en-US" altLang="en-US" i="1"/>
              <a:t>tabu criterion</a:t>
            </a:r>
          </a:p>
          <a:p>
            <a:pPr lvl="1" eaLnBrk="1" hangingPunct="1"/>
            <a:r>
              <a:rPr lang="en-US" altLang="en-US"/>
              <a:t>Tabu neighbors might be selected anyway if they are deemed to be good enough</a:t>
            </a:r>
          </a:p>
          <a:p>
            <a:pPr lvl="2" eaLnBrk="1" hangingPunct="1"/>
            <a:r>
              <a:rPr lang="en-US" altLang="en-US" i="1"/>
              <a:t>Aspiration criterion</a:t>
            </a:r>
          </a:p>
          <a:p>
            <a:pPr eaLnBrk="1" hangingPunct="1"/>
            <a:r>
              <a:rPr lang="en-US" altLang="en-US"/>
              <a:t>Memory – tabu list </a:t>
            </a:r>
          </a:p>
        </p:txBody>
      </p:sp>
    </p:spTree>
    <p:extLst>
      <p:ext uri="{BB962C8B-B14F-4D97-AF65-F5344CB8AC3E}">
        <p14:creationId xmlns:p14="http://schemas.microsoft.com/office/powerpoint/2010/main" val="39258022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D252A50587B745B4FA9F9AA3713483" ma:contentTypeVersion="" ma:contentTypeDescription="Create a new document." ma:contentTypeScope="" ma:versionID="e363c19d2e72fd5ff8f96978e4abffc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53aad9280c7bc17f35f657eabd183f1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CB59F4C-525E-4204-BAD8-18ED1D8A6D4C}"/>
</file>

<file path=customXml/itemProps2.xml><?xml version="1.0" encoding="utf-8"?>
<ds:datastoreItem xmlns:ds="http://schemas.openxmlformats.org/officeDocument/2006/customXml" ds:itemID="{52A8414E-3387-4BD7-85DB-88BD15C91B41}"/>
</file>

<file path=customXml/itemProps3.xml><?xml version="1.0" encoding="utf-8"?>
<ds:datastoreItem xmlns:ds="http://schemas.openxmlformats.org/officeDocument/2006/customXml" ds:itemID="{2DA446F6-390D-49C8-8774-86FE519EC7CF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1661</TotalTime>
  <Words>2423</Words>
  <Application>Microsoft Office PowerPoint</Application>
  <PresentationFormat>On-screen Show (4:3)</PresentationFormat>
  <Paragraphs>444</Paragraphs>
  <Slides>44</Slides>
  <Notes>40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44</vt:i4>
      </vt:variant>
    </vt:vector>
  </HeadingPairs>
  <TitlesOfParts>
    <vt:vector size="55" baseType="lpstr">
      <vt:lpstr>宋体</vt:lpstr>
      <vt:lpstr>Calibri</vt:lpstr>
      <vt:lpstr>Constantia</vt:lpstr>
      <vt:lpstr>Symbol</vt:lpstr>
      <vt:lpstr>Tahoma</vt:lpstr>
      <vt:lpstr>Times New Roman</vt:lpstr>
      <vt:lpstr>Wingdings 2</vt:lpstr>
      <vt:lpstr>Flow</vt:lpstr>
      <vt:lpstr>Regneark</vt:lpstr>
      <vt:lpstr>Equation</vt:lpstr>
      <vt:lpstr>Worksheet</vt:lpstr>
      <vt:lpstr>Lecture V</vt:lpstr>
      <vt:lpstr>Basic Idea</vt:lpstr>
      <vt:lpstr>Tabu</vt:lpstr>
      <vt:lpstr>Tabu Search</vt:lpstr>
      <vt:lpstr>Origin of Tabu Search</vt:lpstr>
      <vt:lpstr>Main Ideas of Tabu Search</vt:lpstr>
      <vt:lpstr>General Formulation</vt:lpstr>
      <vt:lpstr>Some Critical Choices</vt:lpstr>
      <vt:lpstr>Basic Tabu Search</vt:lpstr>
      <vt:lpstr>The Tabu Criterion (1)</vt:lpstr>
      <vt:lpstr>The Tabu Criterion (2)</vt:lpstr>
      <vt:lpstr>Tabu Attribute Selection</vt:lpstr>
      <vt:lpstr>Example – Attributes in TSP</vt:lpstr>
      <vt:lpstr>TS – Tabu Criterion</vt:lpstr>
      <vt:lpstr>TS – Attributes and Tabu Criteria</vt:lpstr>
      <vt:lpstr>Use of Attributes in Tabu Restrictions</vt:lpstr>
      <vt:lpstr>Tabu Tenure (1)</vt:lpstr>
      <vt:lpstr>Tabu Tenure (2)</vt:lpstr>
      <vt:lpstr>Tabu Tenure (3)</vt:lpstr>
      <vt:lpstr>Aspiration Criterion (1)</vt:lpstr>
      <vt:lpstr>Aspiration Criterion (2)</vt:lpstr>
      <vt:lpstr>Frequency Based Memory</vt:lpstr>
      <vt:lpstr>TS - Diversification</vt:lpstr>
      <vt:lpstr>TS - Intensification</vt:lpstr>
      <vt:lpstr>Intensification and Diversification</vt:lpstr>
      <vt:lpstr>Intensification and Diversification - simple mechanisms</vt:lpstr>
      <vt:lpstr>Flowchart of a Standard Tabu Search Algorithm</vt:lpstr>
      <vt:lpstr>PowerPoint Presentation</vt:lpstr>
      <vt:lpstr>PowerPoint Presentation</vt:lpstr>
      <vt:lpstr>TS Example: TSP</vt:lpstr>
      <vt:lpstr>Move: Exchange in permutation vector</vt:lpstr>
      <vt:lpstr>TSP Example</vt:lpstr>
      <vt:lpstr>TSP Example: Data structure</vt:lpstr>
      <vt:lpstr>TSP Example: Tabu Criteria/Attributes</vt:lpstr>
      <vt:lpstr>TSP Example: Iteration 0</vt:lpstr>
      <vt:lpstr>TSP Example: Iteration 1</vt:lpstr>
      <vt:lpstr>TSP Example: Iteration 2</vt:lpstr>
      <vt:lpstr>TSP Example: Iteration 2</vt:lpstr>
      <vt:lpstr>TSP Example: Iteration 3</vt:lpstr>
      <vt:lpstr>TSP Example: Iteration 3</vt:lpstr>
      <vt:lpstr>TSP Example: Iteration 4</vt:lpstr>
      <vt:lpstr>Observations</vt:lpstr>
      <vt:lpstr>TSP Example: Frequency Based Long Term Memory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V</dc:title>
  <dc:creator>PC</dc:creator>
  <cp:lastModifiedBy>Ahmet UNVEREN</cp:lastModifiedBy>
  <cp:revision>19</cp:revision>
  <dcterms:created xsi:type="dcterms:W3CDTF">2015-10-20T09:17:23Z</dcterms:created>
  <dcterms:modified xsi:type="dcterms:W3CDTF">2025-03-12T09:01:39Z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0x01010021D252A50587B745B4FA9F9AA3713483</vt:lpwstr>
  </property>
</Properties>
</file>