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87" r:id="rId9"/>
    <p:sldId id="289" r:id="rId10"/>
    <p:sldId id="291" r:id="rId11"/>
    <p:sldId id="286" r:id="rId12"/>
    <p:sldId id="284" r:id="rId13"/>
    <p:sldId id="285" r:id="rId14"/>
    <p:sldId id="264" r:id="rId15"/>
    <p:sldId id="265" r:id="rId16"/>
    <p:sldId id="288" r:id="rId17"/>
    <p:sldId id="292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90" r:id="rId36"/>
    <p:sldId id="283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45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A040E-70A4-483F-8110-B2161DF5DE3E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86302-8351-49E1-81DC-85F98FBC4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71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0723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30724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D240540D-147A-4C25-BD76-CE7AE861149B}" type="slidenum">
              <a:rPr lang="en-GB" altLang="en-US" sz="1200" smtClean="0"/>
              <a:pPr/>
              <a:t>6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993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39940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6C5D8D16-DAC6-4356-98E6-FB8EAC990CC0}" type="slidenum">
              <a:rPr lang="en-GB" altLang="en-US" sz="1200" smtClean="0"/>
              <a:pPr/>
              <a:t>23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0963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40964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C2AF34FA-485C-4787-BE5F-29A01E5AFDA5}" type="slidenum">
              <a:rPr lang="en-GB" altLang="en-US" sz="1200" smtClean="0"/>
              <a:pPr/>
              <a:t>24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1987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41988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EE4E43CE-7783-4052-89BF-A1F6A0AF8BDB}" type="slidenum">
              <a:rPr lang="en-GB" altLang="en-US" sz="1200" smtClean="0"/>
              <a:pPr/>
              <a:t>25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3011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43012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3E1E252F-E246-489F-A308-D1C7C428FBD1}" type="slidenum">
              <a:rPr lang="en-GB" altLang="en-US" sz="1200" smtClean="0"/>
              <a:pPr/>
              <a:t>26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4035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44036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242284F8-FB5F-4B32-9B61-1F2960596B7D}" type="slidenum">
              <a:rPr lang="en-GB" altLang="en-US" sz="1200" smtClean="0"/>
              <a:pPr/>
              <a:t>27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505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45060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675A5BA8-3030-48C5-98F9-F90B54C8A792}" type="slidenum">
              <a:rPr lang="en-GB" altLang="en-US" sz="1200" smtClean="0"/>
              <a:pPr/>
              <a:t>28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6083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46084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0D350875-C26D-41BF-93D0-C8FDF9B65E6E}" type="slidenum">
              <a:rPr lang="en-GB" altLang="en-US" sz="1200" smtClean="0"/>
              <a:pPr/>
              <a:t>29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7107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47108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600D23E5-03CD-4447-A2D9-853FC8F2BFC4}" type="slidenum">
              <a:rPr lang="en-GB" altLang="en-US" sz="1200" smtClean="0"/>
              <a:pPr/>
              <a:t>30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8131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48132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8842C4D5-7AD7-4EF4-831E-CD4CAB7B9D5A}" type="slidenum">
              <a:rPr lang="en-GB" altLang="en-US" sz="1200" smtClean="0"/>
              <a:pPr/>
              <a:t>31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1747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31748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88468684-33BB-4C98-B6C3-29AC6E27E33D}" type="slidenum">
              <a:rPr lang="en-GB" altLang="en-US" sz="1200" smtClean="0"/>
              <a:pPr/>
              <a:t>7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1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32772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6EC980C2-4D4F-49A8-87A0-304AB53274AD}" type="slidenum">
              <a:rPr lang="en-GB" altLang="en-US" sz="1200" smtClean="0"/>
              <a:pPr/>
              <a:t>14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3795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33796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1B502B7F-46A1-497E-806A-F796F167BE94}" type="slidenum">
              <a:rPr lang="en-GB" altLang="en-US" sz="1200" smtClean="0"/>
              <a:pPr/>
              <a:t>15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481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34820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ACBBE41E-A237-4F9D-999F-F80A08368DA5}" type="slidenum">
              <a:rPr lang="en-GB" altLang="en-US" sz="1200" smtClean="0"/>
              <a:pPr/>
              <a:t>18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5843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35844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90C76AE0-591A-412E-865C-D4D70B5E8386}" type="slidenum">
              <a:rPr lang="en-GB" altLang="en-US" sz="1200" smtClean="0"/>
              <a:pPr/>
              <a:t>19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6867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36868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A7CFC1A7-F2AE-4F3E-9284-5A3EF7DDA8BD}" type="slidenum">
              <a:rPr lang="en-GB" altLang="en-US" sz="1200" smtClean="0"/>
              <a:pPr/>
              <a:t>20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7891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37892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B377D961-3BB9-479B-BAC5-F0E32D861A54}" type="slidenum">
              <a:rPr lang="en-GB" altLang="en-US" sz="1200" smtClean="0"/>
              <a:pPr/>
              <a:t>21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8915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  <p:sp>
        <p:nvSpPr>
          <p:cNvPr id="38916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AAEEDDBF-06D4-415C-89CD-9F53B4FCB287}" type="slidenum">
              <a:rPr lang="en-GB" altLang="en-US" sz="1200" smtClean="0"/>
              <a:pPr/>
              <a:t>22</a:t>
            </a:fld>
            <a:endParaRPr lang="en-GB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C81B-8C6B-4ECD-9963-9502EAABA04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732D-A7A5-474D-8A6E-6111E74273C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C81B-8C6B-4ECD-9963-9502EAABA04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732D-A7A5-474D-8A6E-6111E74273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C81B-8C6B-4ECD-9963-9502EAABA04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732D-A7A5-474D-8A6E-6111E74273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6574" y="188913"/>
            <a:ext cx="77724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685800" y="1412875"/>
            <a:ext cx="3815862" cy="446405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2338" y="1412875"/>
            <a:ext cx="3815862" cy="446405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19.01.2007</a:t>
            </a: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59C8C-BF2F-4E17-B933-52F8980FCB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255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tel, innhold og 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6574" y="188913"/>
            <a:ext cx="77724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85800" y="1412875"/>
            <a:ext cx="3815862" cy="446405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2"/>
          </p:nvPr>
        </p:nvSpPr>
        <p:spPr>
          <a:xfrm>
            <a:off x="4642338" y="1412876"/>
            <a:ext cx="3815862" cy="215582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3"/>
          </p:nvPr>
        </p:nvSpPr>
        <p:spPr>
          <a:xfrm>
            <a:off x="4642338" y="3721101"/>
            <a:ext cx="3815862" cy="215582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19.01.2007</a:t>
            </a: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32FE4-9109-48A6-BE39-A648E67A17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375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C81B-8C6B-4ECD-9963-9502EAABA04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732D-A7A5-474D-8A6E-6111E74273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C81B-8C6B-4ECD-9963-9502EAABA04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732D-A7A5-474D-8A6E-6111E74273C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C81B-8C6B-4ECD-9963-9502EAABA04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732D-A7A5-474D-8A6E-6111E74273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C81B-8C6B-4ECD-9963-9502EAABA04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732D-A7A5-474D-8A6E-6111E74273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C81B-8C6B-4ECD-9963-9502EAABA04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732D-A7A5-474D-8A6E-6111E74273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C81B-8C6B-4ECD-9963-9502EAABA04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732D-A7A5-474D-8A6E-6111E74273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C81B-8C6B-4ECD-9963-9502EAABA04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732D-A7A5-474D-8A6E-6111E74273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C81B-8C6B-4ECD-9963-9502EAABA04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9C8732D-A7A5-474D-8A6E-6111E74273C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56C81B-8C6B-4ECD-9963-9502EAABA04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C8732D-A7A5-474D-8A6E-6111E74273C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V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Simulated Annealing Algorithm</a:t>
            </a:r>
          </a:p>
          <a:p>
            <a:r>
              <a:rPr lang="en-AU" altLang="en-US" dirty="0"/>
              <a:t>(Advanced Stochastic Local Search)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250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animation">
            <a:extLst>
              <a:ext uri="{FF2B5EF4-FFF2-40B4-BE49-F238E27FC236}">
                <a16:creationId xmlns:a16="http://schemas.microsoft.com/office/drawing/2014/main" id="{4E1C91E7-BC39-3E0F-3C17-68184AAEF5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43000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3723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D848319D-5410-45B5-894C-687139004A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533400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>
              <a:spcAft>
                <a:spcPts val="300"/>
              </a:spcAft>
            </a:pPr>
            <a:r>
              <a:rPr lang="en-GB" altLang="en-US" dirty="0"/>
              <a:t>To accept or not to accept - SA?</a:t>
            </a:r>
            <a:endParaRPr lang="en-GB" altLang="en-US" b="1" i="0" u="sng" dirty="0">
              <a:solidFill>
                <a:schemeClr val="tx1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C03AFC3-8C0E-4B93-B071-48B3DA0868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5486400"/>
          </a:xfrm>
        </p:spPr>
        <p:txBody>
          <a:bodyPr/>
          <a:lstStyle/>
          <a:p>
            <a:pPr marL="574675" indent="-574675" algn="ctr">
              <a:spcAft>
                <a:spcPts val="2400"/>
              </a:spcAft>
              <a:buFont typeface="Symbol" panose="05050102010706020507" pitchFamily="18" charset="2"/>
              <a:buNone/>
              <a:tabLst>
                <a:tab pos="574675" algn="l"/>
              </a:tabLst>
            </a:pPr>
            <a:r>
              <a:rPr lang="en-GB" altLang="en-US" sz="4000" dirty="0">
                <a:solidFill>
                  <a:srgbClr val="00FF00"/>
                </a:solidFill>
              </a:rPr>
              <a:t>P = exp(-c/</a:t>
            </a:r>
            <a:r>
              <a:rPr lang="en-GB" altLang="en-US" sz="4000" i="1" dirty="0">
                <a:solidFill>
                  <a:srgbClr val="00FF00"/>
                </a:solidFill>
              </a:rPr>
              <a:t>t</a:t>
            </a:r>
            <a:r>
              <a:rPr lang="en-GB" altLang="en-US" sz="4000" dirty="0">
                <a:solidFill>
                  <a:srgbClr val="00FF00"/>
                </a:solidFill>
              </a:rPr>
              <a:t>) &gt; </a:t>
            </a:r>
            <a:r>
              <a:rPr lang="en-GB" altLang="en-US" sz="4000" i="1" dirty="0">
                <a:solidFill>
                  <a:srgbClr val="00FF00"/>
                </a:solidFill>
              </a:rPr>
              <a:t>r</a:t>
            </a:r>
            <a:endParaRPr lang="en-GB" altLang="en-US" dirty="0"/>
          </a:p>
          <a:p>
            <a:pPr marL="574675" indent="-574675">
              <a:tabLst>
                <a:tab pos="574675" algn="l"/>
              </a:tabLst>
            </a:pPr>
            <a:r>
              <a:rPr lang="en-GB" altLang="en-US" b="1" dirty="0"/>
              <a:t>Where</a:t>
            </a:r>
          </a:p>
          <a:p>
            <a:pPr marL="1233488" lvl="1">
              <a:tabLst>
                <a:tab pos="574675" algn="l"/>
              </a:tabLst>
            </a:pPr>
            <a:r>
              <a:rPr lang="en-GB" altLang="en-US" sz="3000" b="1" i="1" dirty="0"/>
              <a:t>c</a:t>
            </a:r>
            <a:r>
              <a:rPr lang="en-GB" altLang="en-US" sz="3000" b="1" dirty="0"/>
              <a:t> is change in the evaluation function</a:t>
            </a:r>
          </a:p>
          <a:p>
            <a:pPr marL="1233488" lvl="1">
              <a:tabLst>
                <a:tab pos="574675" algn="l"/>
              </a:tabLst>
            </a:pPr>
            <a:r>
              <a:rPr lang="en-GB" altLang="en-US" sz="3000" b="1" i="1" dirty="0"/>
              <a:t>t</a:t>
            </a:r>
            <a:r>
              <a:rPr lang="en-GB" altLang="en-US" sz="3000" b="1" dirty="0"/>
              <a:t> the current temperature</a:t>
            </a:r>
          </a:p>
          <a:p>
            <a:pPr marL="1233488" lvl="1">
              <a:tabLst>
                <a:tab pos="574675" algn="l"/>
              </a:tabLst>
            </a:pPr>
            <a:r>
              <a:rPr lang="en-GB" altLang="en-US" sz="3000" b="1" i="1" dirty="0"/>
              <a:t>r</a:t>
            </a:r>
            <a:r>
              <a:rPr lang="en-GB" altLang="en-US" sz="3000" b="1" dirty="0"/>
              <a:t> is a random number between 0 and 1</a:t>
            </a:r>
          </a:p>
          <a:p>
            <a:pPr marL="574675" indent="-574675">
              <a:tabLst>
                <a:tab pos="574675" algn="l"/>
              </a:tabLst>
            </a:pPr>
            <a:endParaRPr lang="en-US" altLang="en-US" dirty="0">
              <a:solidFill>
                <a:schemeClr val="tx1"/>
              </a:solidFill>
            </a:endParaRPr>
          </a:p>
          <a:p>
            <a:pPr marL="574675" indent="-574675">
              <a:tabLst>
                <a:tab pos="574675" algn="l"/>
              </a:tabLst>
            </a:pPr>
            <a:r>
              <a:rPr lang="en-US" altLang="en-US" b="1" dirty="0"/>
              <a:t>Example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17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533400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>
              <a:spcAft>
                <a:spcPts val="300"/>
              </a:spcAft>
            </a:pPr>
            <a:r>
              <a:rPr lang="en-GB"/>
              <a:t>To accept or not to accept - SA?</a:t>
            </a:r>
            <a:endParaRPr lang="en-GB" b="1" i="0" u="sng">
              <a:solidFill>
                <a:schemeClr val="tx1"/>
              </a:solidFill>
            </a:endParaRPr>
          </a:p>
        </p:txBody>
      </p:sp>
      <p:graphicFrame>
        <p:nvGraphicFramePr>
          <p:cNvPr id="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8096186"/>
              </p:ext>
            </p:extLst>
          </p:nvPr>
        </p:nvGraphicFramePr>
        <p:xfrm>
          <a:off x="228600" y="2362200"/>
          <a:ext cx="10439400" cy="231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310977" imgH="1838207" progId="Word.Document.8">
                  <p:embed/>
                </p:oleObj>
              </mc:Choice>
              <mc:Fallback>
                <p:oleObj name="Document" r:id="rId2" imgW="8310977" imgH="183820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362200"/>
                        <a:ext cx="10439400" cy="231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781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1A873A7-C066-4FF3-AFE9-3061DCDF0E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811050"/>
              </p:ext>
            </p:extLst>
          </p:nvPr>
        </p:nvGraphicFramePr>
        <p:xfrm>
          <a:off x="970756" y="369087"/>
          <a:ext cx="7202487" cy="611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795247" imgH="6926439" progId="Excel.Sheet.8">
                  <p:embed/>
                </p:oleObj>
              </mc:Choice>
              <mc:Fallback>
                <p:oleObj name="Worksheet" r:id="rId2" imgW="7795247" imgH="6926439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0756" y="369087"/>
                        <a:ext cx="7202487" cy="61198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1628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7D8BBA5E-FD3C-462C-8A1F-89D9A055CD28}" type="slidenum">
              <a:rPr lang="en-GB" altLang="en-US" sz="1400" smtClean="0"/>
              <a:pPr/>
              <a:t>14</a:t>
            </a:fld>
            <a:endParaRPr lang="en-GB" altLang="en-US" sz="14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SA - Structure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Initial temperature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0</a:t>
            </a:r>
            <a:r>
              <a:rPr lang="en-US" altLang="en-US" dirty="0"/>
              <a:t> high </a:t>
            </a:r>
          </a:p>
          <a:p>
            <a:pPr lvl="1" eaLnBrk="1" hangingPunct="1"/>
            <a:r>
              <a:rPr lang="en-US" altLang="en-US" dirty="0"/>
              <a:t>(if </a:t>
            </a:r>
            <a:r>
              <a:rPr lang="en-US" altLang="en-US" dirty="0">
                <a:sym typeface="Symbol" pitchFamily="18" charset="2"/>
              </a:rPr>
              <a:t>  random walk)</a:t>
            </a:r>
          </a:p>
          <a:p>
            <a:pPr eaLnBrk="1" hangingPunct="1"/>
            <a:r>
              <a:rPr lang="en-US" altLang="en-US" dirty="0">
                <a:sym typeface="Symbol" pitchFamily="18" charset="2"/>
              </a:rPr>
              <a:t>Reduce </a:t>
            </a:r>
            <a:r>
              <a:rPr lang="en-US" altLang="en-US" i="1" dirty="0">
                <a:sym typeface="Symbol" pitchFamily="18" charset="2"/>
              </a:rPr>
              <a:t>t</a:t>
            </a:r>
            <a:r>
              <a:rPr lang="en-US" altLang="en-US" dirty="0">
                <a:sym typeface="Symbol" pitchFamily="18" charset="2"/>
              </a:rPr>
              <a:t> regularly</a:t>
            </a:r>
          </a:p>
          <a:p>
            <a:pPr lvl="1" eaLnBrk="1" hangingPunct="1"/>
            <a:r>
              <a:rPr lang="en-US" altLang="en-US" dirty="0">
                <a:sym typeface="Symbol" pitchFamily="18" charset="2"/>
              </a:rPr>
              <a:t>need a </a:t>
            </a:r>
            <a:r>
              <a:rPr lang="en-US" altLang="en-US" i="1" dirty="0">
                <a:sym typeface="Symbol" pitchFamily="18" charset="2"/>
              </a:rPr>
              <a:t>cooling schedule</a:t>
            </a:r>
          </a:p>
          <a:p>
            <a:pPr lvl="1" eaLnBrk="1" hangingPunct="1"/>
            <a:r>
              <a:rPr lang="en-US" altLang="en-US" dirty="0">
                <a:sym typeface="Symbol" pitchFamily="18" charset="2"/>
              </a:rPr>
              <a:t>if too fast  stop in some local optimum too early</a:t>
            </a:r>
          </a:p>
          <a:p>
            <a:pPr lvl="1" eaLnBrk="1" hangingPunct="1"/>
            <a:r>
              <a:rPr lang="en-US" altLang="en-US" dirty="0">
                <a:sym typeface="Symbol" pitchFamily="18" charset="2"/>
              </a:rPr>
              <a:t>if too slow  too slow convergence</a:t>
            </a:r>
          </a:p>
          <a:p>
            <a:pPr eaLnBrk="1" hangingPunct="1"/>
            <a:r>
              <a:rPr lang="en-US" altLang="en-US" dirty="0">
                <a:sym typeface="Symbol" pitchFamily="18" charset="2"/>
              </a:rPr>
              <a:t>Might restart</a:t>
            </a:r>
          </a:p>
          <a:p>
            <a:pPr eaLnBrk="1" hangingPunct="1"/>
            <a:r>
              <a:rPr lang="en-US" altLang="en-US" dirty="0">
                <a:sym typeface="Symbol" pitchFamily="18" charset="2"/>
              </a:rPr>
              <a:t>Choice of neighborhood structure is important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066800" y="31335"/>
            <a:ext cx="8001000" cy="3550065"/>
            <a:chOff x="1066800" y="31335"/>
            <a:chExt cx="8001000" cy="3550065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5000" y="31335"/>
              <a:ext cx="7162800" cy="327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" name="Straight Arrow Connector 2"/>
            <p:cNvCxnSpPr/>
            <p:nvPr/>
          </p:nvCxnSpPr>
          <p:spPr>
            <a:xfrm flipV="1">
              <a:off x="1066800" y="2819400"/>
              <a:ext cx="838200" cy="762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0480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B1B6F60A-94A4-42CE-B168-B83D8DC2366E}" type="slidenum">
              <a:rPr lang="en-GB" altLang="en-US" sz="1400" smtClean="0"/>
              <a:pPr/>
              <a:t>15</a:t>
            </a:fld>
            <a:endParaRPr lang="en-GB" altLang="en-US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SA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6574" y="1484313"/>
            <a:ext cx="7772400" cy="4679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Statistical guarantee that SA finds the global optimum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In practice this requires exponential (or </a:t>
            </a:r>
            <a:r>
              <a:rPr lang="en-US" altLang="en-US">
                <a:sym typeface="Symbol" pitchFamily="18" charset="2"/>
              </a:rPr>
              <a:t>) running time</a:t>
            </a:r>
            <a:r>
              <a:rPr lang="en-US" altLang="en-US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The cooling schedule is vitally important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Much research on this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Static schedules: specified in advance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Adaptive schedules: react to information from the search</a:t>
            </a:r>
          </a:p>
        </p:txBody>
      </p:sp>
    </p:spTree>
    <p:extLst>
      <p:ext uri="{BB962C8B-B14F-4D97-AF65-F5344CB8AC3E}">
        <p14:creationId xmlns:p14="http://schemas.microsoft.com/office/powerpoint/2010/main" val="36514589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8E6C903-3788-4BA9-9512-99B9C564AB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7620000" cy="1143000"/>
          </a:xfrm>
        </p:spPr>
        <p:txBody>
          <a:bodyPr/>
          <a:lstStyle/>
          <a:p>
            <a:r>
              <a:rPr lang="en-US" altLang="en-US" dirty="0"/>
              <a:t>Simulated Annealing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092FE8E-DBF8-4420-BAD9-52E258F8A5D7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71600"/>
            <a:ext cx="8458200" cy="4876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 dirty="0"/>
              <a:t>Step 1: Initialize</a:t>
            </a:r>
            <a:r>
              <a:rPr lang="en-US" altLang="en-US" sz="2400" dirty="0"/>
              <a:t> – Start with a random initial placement. Initialize a very high “temperature”.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 dirty="0"/>
              <a:t>Step 2: Move</a:t>
            </a:r>
            <a:r>
              <a:rPr lang="en-US" altLang="en-US" sz="2400" dirty="0"/>
              <a:t> – Perturb the placement through a defined move.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 dirty="0"/>
              <a:t>Step 3: Calculate score</a:t>
            </a:r>
            <a:r>
              <a:rPr lang="en-US" altLang="en-US" sz="2400" dirty="0"/>
              <a:t> – calculate the change in the score due to the move made.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 dirty="0"/>
              <a:t>Step 4: Choose</a:t>
            </a:r>
            <a:r>
              <a:rPr lang="en-US" altLang="en-US" sz="2400" dirty="0"/>
              <a:t> – Depending on the change in score, accept or reject the move. The prob of acceptance depending on the current “temperature”.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 dirty="0"/>
              <a:t>Step 5: Update and repeat</a:t>
            </a:r>
            <a:r>
              <a:rPr lang="en-US" altLang="en-US" sz="2400" dirty="0"/>
              <a:t>– Update the temperature value by lowering the temperature. Go back to Step 2.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/>
              <a:t>The process is done until “Freezing Point” is reached.</a:t>
            </a:r>
            <a:r>
              <a:rPr lang="en-US" alt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8855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imulated annealing flowchart">
            <a:extLst>
              <a:ext uri="{FF2B5EF4-FFF2-40B4-BE49-F238E27FC236}">
                <a16:creationId xmlns:a16="http://schemas.microsoft.com/office/drawing/2014/main" id="{3794D5A2-B65C-BD4B-52FD-F01B53772E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0"/>
            <a:ext cx="533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169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C9899876-0083-49C4-B0DF-5CFCFD3F6FC6}" type="slidenum">
              <a:rPr lang="en-GB" altLang="en-US" sz="1400" smtClean="0"/>
              <a:pPr/>
              <a:t>18</a:t>
            </a:fld>
            <a:endParaRPr lang="en-GB" altLang="en-US" sz="1400"/>
          </a:p>
        </p:txBody>
      </p:sp>
      <p:grpSp>
        <p:nvGrpSpPr>
          <p:cNvPr id="12291" name="Group 6"/>
          <p:cNvGrpSpPr>
            <a:grpSpLocks/>
          </p:cNvGrpSpPr>
          <p:nvPr/>
        </p:nvGrpSpPr>
        <p:grpSpPr bwMode="auto">
          <a:xfrm>
            <a:off x="517281" y="0"/>
            <a:ext cx="7178919" cy="6870700"/>
            <a:chOff x="353" y="0"/>
            <a:chExt cx="4899" cy="4328"/>
          </a:xfrm>
        </p:grpSpPr>
        <p:pic>
          <p:nvPicPr>
            <p:cNvPr id="12292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" y="0"/>
              <a:ext cx="4899" cy="4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1895" y="58"/>
              <a:ext cx="227" cy="1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endParaRPr lang="nb-NO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343798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2C9E47E9-3AB2-4759-A48C-3BB2F0DCB3E5}" type="slidenum">
              <a:rPr lang="en-GB" altLang="en-US" sz="1400" smtClean="0"/>
              <a:pPr/>
              <a:t>19</a:t>
            </a:fld>
            <a:endParaRPr lang="en-GB" altLang="en-US" sz="14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en-US"/>
              <a:t>Choice of Move in SA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altLang="en-US"/>
              <a:t>Modified ”Random Descent”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/>
              <a:t>Select a random solution in the neighborhood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/>
              <a:t>Accept this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/>
              <a:t>Unconditionally if better than current 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/>
              <a:t>With a certain, finite probability if worse than current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/>
              <a:t>The probability is controlled by a parameter called the </a:t>
            </a:r>
            <a:r>
              <a:rPr lang="nb-NO" altLang="en-US" i="1"/>
              <a:t>temperature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/>
              <a:t>Can escape from local optima</a:t>
            </a:r>
          </a:p>
        </p:txBody>
      </p:sp>
    </p:spTree>
    <p:extLst>
      <p:ext uri="{BB962C8B-B14F-4D97-AF65-F5344CB8AC3E}">
        <p14:creationId xmlns:p14="http://schemas.microsoft.com/office/powerpoint/2010/main" val="935073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Problem:</a:t>
            </a:r>
            <a:r>
              <a:rPr lang="en-US" dirty="0"/>
              <a:t> Iterative Improvement stops at Local</a:t>
            </a:r>
          </a:p>
          <a:p>
            <a:pPr marL="0" indent="0">
              <a:buNone/>
            </a:pPr>
            <a:r>
              <a:rPr lang="en-US" dirty="0"/>
              <a:t>minima, which can be very “poor”.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Strategies are required to prevent the search from getting trapped in local minima and to escape from them.</a:t>
            </a:r>
          </a:p>
        </p:txBody>
      </p:sp>
    </p:spTree>
    <p:extLst>
      <p:ext uri="{BB962C8B-B14F-4D97-AF65-F5344CB8AC3E}">
        <p14:creationId xmlns:p14="http://schemas.microsoft.com/office/powerpoint/2010/main" val="12803951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Plassholder for lysbildenumm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1B309515-9096-4752-B3C1-726A1A62B4DD}" type="slidenum">
              <a:rPr lang="en-GB" altLang="en-US" sz="1400" smtClean="0"/>
              <a:pPr/>
              <a:t>20</a:t>
            </a:fld>
            <a:endParaRPr lang="en-GB" altLang="en-US" sz="1400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SA - Cooling</a:t>
            </a:r>
          </a:p>
        </p:txBody>
      </p:sp>
      <p:graphicFrame>
        <p:nvGraphicFramePr>
          <p:cNvPr id="2050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5354516" y="5445125"/>
          <a:ext cx="885092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80880" imgH="177480" progId="Equation.DSMT4">
                  <p:embed/>
                </p:oleObj>
              </mc:Choice>
              <mc:Fallback>
                <p:oleObj name="Equation" r:id="rId3" imgW="3808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4516" y="5445125"/>
                        <a:ext cx="885092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836127" y="2163763"/>
          <a:ext cx="455734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41200" imgH="304560" progId="Equation.DSMT4">
                  <p:embed/>
                </p:oleObj>
              </mc:Choice>
              <mc:Fallback>
                <p:oleObj name="Equation" r:id="rId5" imgW="24120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6127" y="2163763"/>
                        <a:ext cx="455734" cy="60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55" name="Group 5"/>
          <p:cNvGrpSpPr>
            <a:grpSpLocks/>
          </p:cNvGrpSpPr>
          <p:nvPr/>
        </p:nvGrpSpPr>
        <p:grpSpPr bwMode="auto">
          <a:xfrm>
            <a:off x="2209800" y="2667000"/>
            <a:ext cx="5462836" cy="2859088"/>
            <a:chOff x="1440" y="1607"/>
            <a:chExt cx="3441" cy="1801"/>
          </a:xfrm>
        </p:grpSpPr>
        <p:sp>
          <p:nvSpPr>
            <p:cNvPr id="2056" name="Line 6"/>
            <p:cNvSpPr>
              <a:spLocks noChangeShapeType="1"/>
            </p:cNvSpPr>
            <p:nvPr/>
          </p:nvSpPr>
          <p:spPr bwMode="auto">
            <a:xfrm flipV="1">
              <a:off x="1440" y="1824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7" name="Line 7"/>
            <p:cNvSpPr>
              <a:spLocks noChangeShapeType="1"/>
            </p:cNvSpPr>
            <p:nvPr/>
          </p:nvSpPr>
          <p:spPr bwMode="auto">
            <a:xfrm>
              <a:off x="1440" y="3408"/>
              <a:ext cx="22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Freeform 8"/>
            <p:cNvSpPr>
              <a:spLocks/>
            </p:cNvSpPr>
            <p:nvPr/>
          </p:nvSpPr>
          <p:spPr bwMode="auto">
            <a:xfrm>
              <a:off x="1680" y="1872"/>
              <a:ext cx="1872" cy="1408"/>
            </a:xfrm>
            <a:custGeom>
              <a:avLst/>
              <a:gdLst>
                <a:gd name="T0" fmla="*/ 0 w 1872"/>
                <a:gd name="T1" fmla="*/ 0 h 1408"/>
                <a:gd name="T2" fmla="*/ 48 w 1872"/>
                <a:gd name="T3" fmla="*/ 624 h 1408"/>
                <a:gd name="T4" fmla="*/ 144 w 1872"/>
                <a:gd name="T5" fmla="*/ 1008 h 1408"/>
                <a:gd name="T6" fmla="*/ 576 w 1872"/>
                <a:gd name="T7" fmla="*/ 1296 h 1408"/>
                <a:gd name="T8" fmla="*/ 1344 w 1872"/>
                <a:gd name="T9" fmla="*/ 1392 h 1408"/>
                <a:gd name="T10" fmla="*/ 1872 w 1872"/>
                <a:gd name="T11" fmla="*/ 1392 h 14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72"/>
                <a:gd name="T19" fmla="*/ 0 h 1408"/>
                <a:gd name="T20" fmla="*/ 1872 w 1872"/>
                <a:gd name="T21" fmla="*/ 1408 h 14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72" h="1408">
                  <a:moveTo>
                    <a:pt x="0" y="0"/>
                  </a:moveTo>
                  <a:cubicBezTo>
                    <a:pt x="12" y="228"/>
                    <a:pt x="24" y="456"/>
                    <a:pt x="48" y="624"/>
                  </a:cubicBezTo>
                  <a:cubicBezTo>
                    <a:pt x="72" y="792"/>
                    <a:pt x="56" y="896"/>
                    <a:pt x="144" y="1008"/>
                  </a:cubicBezTo>
                  <a:cubicBezTo>
                    <a:pt x="232" y="1120"/>
                    <a:pt x="376" y="1232"/>
                    <a:pt x="576" y="1296"/>
                  </a:cubicBezTo>
                  <a:cubicBezTo>
                    <a:pt x="776" y="1360"/>
                    <a:pt x="1128" y="1376"/>
                    <a:pt x="1344" y="1392"/>
                  </a:cubicBezTo>
                  <a:cubicBezTo>
                    <a:pt x="1560" y="1408"/>
                    <a:pt x="1784" y="1392"/>
                    <a:pt x="1872" y="1392"/>
                  </a:cubicBezTo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" name="Text Box 9"/>
            <p:cNvSpPr txBox="1">
              <a:spLocks noChangeArrowheads="1"/>
            </p:cNvSpPr>
            <p:nvPr/>
          </p:nvSpPr>
          <p:spPr bwMode="auto">
            <a:xfrm>
              <a:off x="2208" y="1607"/>
              <a:ext cx="139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/>
              <a:r>
                <a:rPr lang="nb-NO" altLang="en-US">
                  <a:latin typeface="Arial Rounded MT Bold" pitchFamily="34" charset="0"/>
                </a:rPr>
                <a:t>Random Walk</a:t>
              </a:r>
            </a:p>
          </p:txBody>
        </p:sp>
        <p:sp>
          <p:nvSpPr>
            <p:cNvPr id="2060" name="Line 10"/>
            <p:cNvSpPr>
              <a:spLocks noChangeShapeType="1"/>
            </p:cNvSpPr>
            <p:nvPr/>
          </p:nvSpPr>
          <p:spPr bwMode="auto">
            <a:xfrm flipH="1">
              <a:off x="1728" y="1824"/>
              <a:ext cx="52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Text Box 11"/>
            <p:cNvSpPr txBox="1">
              <a:spLocks noChangeArrowheads="1"/>
            </p:cNvSpPr>
            <p:nvPr/>
          </p:nvSpPr>
          <p:spPr bwMode="auto">
            <a:xfrm>
              <a:off x="3109" y="2496"/>
              <a:ext cx="177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/>
              <a:r>
                <a:rPr lang="nb-NO" altLang="en-US">
                  <a:latin typeface="Arial Rounded MT Bold" pitchFamily="34" charset="0"/>
                </a:rPr>
                <a:t> Random Descent</a:t>
              </a:r>
            </a:p>
          </p:txBody>
        </p:sp>
        <p:sp>
          <p:nvSpPr>
            <p:cNvPr id="2062" name="Line 12"/>
            <p:cNvSpPr>
              <a:spLocks noChangeShapeType="1"/>
            </p:cNvSpPr>
            <p:nvPr/>
          </p:nvSpPr>
          <p:spPr bwMode="auto">
            <a:xfrm flipH="1">
              <a:off x="3168" y="2784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2052" name="Object 1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828800" y="5522913"/>
          <a:ext cx="863112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5320" imgH="152280" progId="Equation.DSMT4">
                  <p:embed/>
                </p:oleObj>
              </mc:Choice>
              <mc:Fallback>
                <p:oleObj name="Equation" r:id="rId7" imgW="35532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522913"/>
                        <a:ext cx="863112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73432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7BB062FA-7642-4CAD-BAFD-5D814D50885F}" type="slidenum">
              <a:rPr lang="en-GB" altLang="en-US" sz="1400" smtClean="0"/>
              <a:pPr/>
              <a:t>21</a:t>
            </a:fld>
            <a:endParaRPr lang="en-GB" altLang="en-US" sz="140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8546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en-US" dirty="0"/>
              <a:t>SA – Overall Structure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8569" y="1285875"/>
            <a:ext cx="8153400" cy="46609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nb-NO" altLang="en-US" sz="2800" dirty="0"/>
              <a:t>Set the initial value of the control variable t (t</a:t>
            </a:r>
            <a:r>
              <a:rPr lang="nb-NO" altLang="en-US" sz="2800" baseline="-25000" dirty="0"/>
              <a:t>0</a:t>
            </a:r>
            <a:r>
              <a:rPr lang="nb-NO" altLang="en-US" sz="2800" dirty="0"/>
              <a:t>) to a high value</a:t>
            </a:r>
          </a:p>
          <a:p>
            <a:pPr eaLnBrk="1" hangingPunct="1">
              <a:lnSpc>
                <a:spcPct val="80000"/>
              </a:lnSpc>
            </a:pPr>
            <a:r>
              <a:rPr lang="nb-NO" altLang="en-US" sz="2800" dirty="0"/>
              <a:t>Do a certain number of iterations with the same temperature</a:t>
            </a:r>
          </a:p>
          <a:p>
            <a:pPr eaLnBrk="1" hangingPunct="1">
              <a:lnSpc>
                <a:spcPct val="80000"/>
              </a:lnSpc>
            </a:pPr>
            <a:r>
              <a:rPr lang="nb-NO" altLang="en-US" sz="2800" dirty="0"/>
              <a:t>Then reduce the temperature</a:t>
            </a:r>
          </a:p>
          <a:p>
            <a:pPr eaLnBrk="1" hangingPunct="1">
              <a:lnSpc>
                <a:spcPct val="80000"/>
              </a:lnSpc>
            </a:pPr>
            <a:r>
              <a:rPr lang="nb-NO" altLang="en-US" sz="2800" dirty="0"/>
              <a:t>Need a ”cooling schedule”</a:t>
            </a:r>
          </a:p>
          <a:p>
            <a:pPr eaLnBrk="1" hangingPunct="1">
              <a:lnSpc>
                <a:spcPct val="80000"/>
              </a:lnSpc>
            </a:pPr>
            <a:r>
              <a:rPr lang="nb-NO" altLang="en-US" sz="2800" dirty="0"/>
              <a:t>Stopping criterion – e.g. ”minimum temperature” 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en-US" sz="2400" dirty="0"/>
              <a:t>Repetition is possible</a:t>
            </a:r>
          </a:p>
          <a:p>
            <a:pPr eaLnBrk="1" hangingPunct="1">
              <a:lnSpc>
                <a:spcPct val="80000"/>
              </a:lnSpc>
            </a:pPr>
            <a:r>
              <a:rPr lang="nb-NO" altLang="en-US" sz="2800" dirty="0"/>
              <a:t>Solution quality and speed are dependent on the choices made </a:t>
            </a:r>
          </a:p>
          <a:p>
            <a:pPr eaLnBrk="1" hangingPunct="1">
              <a:lnSpc>
                <a:spcPct val="80000"/>
              </a:lnSpc>
            </a:pPr>
            <a:r>
              <a:rPr lang="nb-NO" altLang="en-US" sz="2800" dirty="0"/>
              <a:t>Choice of neighborhood structure is important</a:t>
            </a:r>
          </a:p>
          <a:p>
            <a:pPr eaLnBrk="1" hangingPunct="1">
              <a:lnSpc>
                <a:spcPct val="80000"/>
              </a:lnSpc>
            </a:pPr>
            <a:endParaRPr lang="nb-NO" altLang="en-US" sz="2800" dirty="0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5493727" y="2763839"/>
          <a:ext cx="1600200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60240" imgH="228600" progId="Equation.DSMT4">
                  <p:embed/>
                </p:oleObj>
              </mc:Choice>
              <mc:Fallback>
                <p:oleObj name="Equation" r:id="rId3" imgW="6602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3727" y="2763839"/>
                        <a:ext cx="1600200" cy="55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500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B993030F-1540-4A96-A6EC-0BEEA9AF8889}" type="slidenum">
              <a:rPr lang="en-GB" altLang="en-US" sz="1400" smtClean="0"/>
              <a:pPr/>
              <a:t>22</a:t>
            </a:fld>
            <a:endParaRPr lang="en-GB" altLang="en-US" sz="14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en-US" dirty="0"/>
              <a:t>Statistical Analysis of SA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923" y="1397000"/>
            <a:ext cx="8229600" cy="44577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r>
              <a:rPr lang="nb-NO" altLang="en-US" sz="2800" dirty="0"/>
              <a:t>Model: State transitions in the search space</a:t>
            </a:r>
          </a:p>
          <a:p>
            <a:pPr eaLnBrk="1" hangingPunct="1">
              <a:lnSpc>
                <a:spcPct val="80000"/>
              </a:lnSpc>
            </a:pPr>
            <a:r>
              <a:rPr lang="nb-NO" altLang="en-US" sz="2800" dirty="0"/>
              <a:t>Transition probabilities [p</a:t>
            </a:r>
            <a:r>
              <a:rPr lang="nb-NO" altLang="en-US" sz="2800" baseline="-25000" dirty="0"/>
              <a:t>ij</a:t>
            </a:r>
            <a:r>
              <a:rPr lang="nb-NO" altLang="en-US" sz="2800" dirty="0"/>
              <a:t>] (i,j are solutions)</a:t>
            </a:r>
          </a:p>
          <a:p>
            <a:pPr eaLnBrk="1" hangingPunct="1">
              <a:lnSpc>
                <a:spcPct val="80000"/>
              </a:lnSpc>
            </a:pPr>
            <a:r>
              <a:rPr lang="nb-NO" altLang="en-US" sz="2800" dirty="0"/>
              <a:t>Only dependent on i and j: homogenous Markov chain</a:t>
            </a:r>
          </a:p>
          <a:p>
            <a:pPr eaLnBrk="1" hangingPunct="1">
              <a:lnSpc>
                <a:spcPct val="80000"/>
              </a:lnSpc>
            </a:pPr>
            <a:r>
              <a:rPr lang="nb-NO" altLang="en-US" sz="2800" dirty="0"/>
              <a:t>If all the transition probabilities are finite, then the SA search will converge towards a stationary distribution, independent of the starting solution. 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en-US" sz="2400" dirty="0"/>
              <a:t>When the temperature approaches zero, this distribution will approach a uniform distribution over the global optima</a:t>
            </a:r>
          </a:p>
          <a:p>
            <a:pPr eaLnBrk="1" hangingPunct="1">
              <a:lnSpc>
                <a:spcPct val="80000"/>
              </a:lnSpc>
            </a:pPr>
            <a:r>
              <a:rPr lang="nb-NO" altLang="en-US" sz="2800" dirty="0"/>
              <a:t>Statistical guarantee that SA finds a global optimum</a:t>
            </a:r>
          </a:p>
          <a:p>
            <a:pPr eaLnBrk="1" hangingPunct="1">
              <a:lnSpc>
                <a:spcPct val="80000"/>
              </a:lnSpc>
            </a:pPr>
            <a:r>
              <a:rPr lang="nb-NO" altLang="en-US" sz="2800" dirty="0"/>
              <a:t>But: exponential (or infinite) search time to guarantee</a:t>
            </a:r>
            <a:br>
              <a:rPr lang="nb-NO" altLang="en-US" sz="2800" dirty="0"/>
            </a:br>
            <a:r>
              <a:rPr lang="nb-NO" altLang="en-US" sz="2800" dirty="0"/>
              <a:t>finding the optimum</a:t>
            </a:r>
          </a:p>
          <a:p>
            <a:pPr eaLnBrk="1" hangingPunct="1">
              <a:lnSpc>
                <a:spcPct val="80000"/>
              </a:lnSpc>
            </a:pPr>
            <a:endParaRPr lang="nb-NO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0165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A7B6DE67-999D-4AC1-9DB9-FEAA7495E3B2}" type="slidenum">
              <a:rPr lang="en-GB" altLang="en-US" sz="1400" smtClean="0"/>
              <a:pPr/>
              <a:t>23</a:t>
            </a:fld>
            <a:endParaRPr lang="en-GB" altLang="en-US" sz="1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en-US" dirty="0"/>
              <a:t>SA in Practice (1)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412" y="1335088"/>
            <a:ext cx="7872046" cy="42672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nb-NO" altLang="en-US" sz="2800" dirty="0"/>
              <a:t>Heuristic algorithm</a:t>
            </a:r>
          </a:p>
          <a:p>
            <a:pPr eaLnBrk="1" hangingPunct="1"/>
            <a:r>
              <a:rPr lang="nb-NO" altLang="en-US" sz="2800" dirty="0"/>
              <a:t>Behaviour strongly dependent on the cooling schedule</a:t>
            </a:r>
          </a:p>
          <a:p>
            <a:pPr eaLnBrk="1" hangingPunct="1"/>
            <a:r>
              <a:rPr lang="nb-NO" altLang="en-US" sz="2800" dirty="0"/>
              <a:t>Theory: </a:t>
            </a:r>
          </a:p>
          <a:p>
            <a:pPr lvl="1" eaLnBrk="1" hangingPunct="1"/>
            <a:r>
              <a:rPr lang="nb-NO" altLang="en-US" sz="2400" dirty="0"/>
              <a:t>An exponential number of  iterations at each temperature</a:t>
            </a:r>
          </a:p>
          <a:p>
            <a:pPr eaLnBrk="1" hangingPunct="1"/>
            <a:r>
              <a:rPr lang="nb-NO" altLang="en-US" sz="2800" dirty="0"/>
              <a:t>Practice:</a:t>
            </a:r>
          </a:p>
          <a:p>
            <a:pPr lvl="1" eaLnBrk="1" hangingPunct="1"/>
            <a:r>
              <a:rPr lang="nb-NO" altLang="en-US" sz="2400" dirty="0"/>
              <a:t>A large number of iterations at each temperature, few temperatures</a:t>
            </a:r>
          </a:p>
          <a:p>
            <a:pPr lvl="1" eaLnBrk="1" hangingPunct="1"/>
            <a:r>
              <a:rPr lang="nb-NO" altLang="en-US" sz="2400" dirty="0"/>
              <a:t>A small number of iterations at each temperature, many temperatures</a:t>
            </a:r>
            <a:endParaRPr lang="nb-NO" altLang="en-US" dirty="0"/>
          </a:p>
        </p:txBody>
      </p:sp>
    </p:spTree>
    <p:extLst>
      <p:ext uri="{BB962C8B-B14F-4D97-AF65-F5344CB8AC3E}">
        <p14:creationId xmlns:p14="http://schemas.microsoft.com/office/powerpoint/2010/main" val="3070519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4421248F-0ECD-49EE-9BA9-F26062DEF151}" type="slidenum">
              <a:rPr lang="en-GB" altLang="en-US" sz="1400" smtClean="0"/>
              <a:pPr/>
              <a:t>24</a:t>
            </a:fld>
            <a:endParaRPr lang="en-GB" altLang="en-US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en-US" sz="4000"/>
              <a:t>SA in Practice (2)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en-US"/>
              <a:t>Geometric chain</a:t>
            </a:r>
          </a:p>
          <a:p>
            <a:pPr lvl="1" eaLnBrk="1" hangingPunct="1"/>
            <a:r>
              <a:rPr lang="nb-NO" altLang="en-US"/>
              <a:t>t</a:t>
            </a:r>
            <a:r>
              <a:rPr lang="nb-NO" altLang="en-US" baseline="-25000"/>
              <a:t>i+1</a:t>
            </a:r>
            <a:r>
              <a:rPr lang="nb-NO" altLang="en-US"/>
              <a:t> = </a:t>
            </a:r>
            <a:r>
              <a:rPr lang="nb-NO" altLang="en-US">
                <a:sym typeface="Symbol" pitchFamily="18" charset="2"/>
              </a:rPr>
              <a:t></a:t>
            </a:r>
            <a:r>
              <a:rPr lang="nb-NO" altLang="en-US"/>
              <a:t> t</a:t>
            </a:r>
            <a:r>
              <a:rPr lang="nb-NO" altLang="en-US" baseline="-25000"/>
              <a:t>i</a:t>
            </a:r>
            <a:r>
              <a:rPr lang="nb-NO" altLang="en-US"/>
              <a:t>, i = 0,…,K</a:t>
            </a:r>
          </a:p>
          <a:p>
            <a:pPr lvl="1" eaLnBrk="1" hangingPunct="1"/>
            <a:r>
              <a:rPr lang="nb-NO" altLang="en-US">
                <a:sym typeface="Symbol" pitchFamily="18" charset="2"/>
              </a:rPr>
              <a:t></a:t>
            </a:r>
            <a:r>
              <a:rPr lang="nb-NO" altLang="en-US"/>
              <a:t> &lt;1 (0.8 - 0.99)</a:t>
            </a:r>
          </a:p>
          <a:p>
            <a:pPr eaLnBrk="1" hangingPunct="1"/>
            <a:r>
              <a:rPr lang="nb-NO" altLang="en-US"/>
              <a:t>Number of repetitions can be varied </a:t>
            </a:r>
          </a:p>
          <a:p>
            <a:pPr eaLnBrk="1" hangingPunct="1"/>
            <a:r>
              <a:rPr lang="nb-NO" altLang="en-US"/>
              <a:t>Adaptivity: </a:t>
            </a:r>
          </a:p>
          <a:p>
            <a:pPr lvl="1" eaLnBrk="1" hangingPunct="1"/>
            <a:r>
              <a:rPr lang="nb-NO" altLang="en-US"/>
              <a:t>Variable number of moves before the temperature reduction</a:t>
            </a:r>
          </a:p>
          <a:p>
            <a:pPr eaLnBrk="1" hangingPunct="1"/>
            <a:r>
              <a:rPr lang="nb-NO" altLang="en-US"/>
              <a:t>Necessary to experiment</a:t>
            </a:r>
          </a:p>
        </p:txBody>
      </p:sp>
    </p:spTree>
    <p:extLst>
      <p:ext uri="{BB962C8B-B14F-4D97-AF65-F5344CB8AC3E}">
        <p14:creationId xmlns:p14="http://schemas.microsoft.com/office/powerpoint/2010/main" val="22991895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F236B56A-95D5-48F8-9A16-1B717F45AD04}" type="slidenum">
              <a:rPr lang="en-GB" altLang="en-US" sz="1400" smtClean="0"/>
              <a:pPr/>
              <a:t>25</a:t>
            </a:fld>
            <a:endParaRPr lang="en-GB" alt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76200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en-US" dirty="0"/>
              <a:t>SA </a:t>
            </a:r>
            <a:r>
              <a:rPr lang="nb-NO" altLang="en-US" sz="4000" dirty="0"/>
              <a:t>– General Decisions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71575"/>
            <a:ext cx="7772400" cy="4794250"/>
          </a:xfrm>
        </p:spPr>
        <p:txBody>
          <a:bodyPr/>
          <a:lstStyle/>
          <a:p>
            <a:pPr eaLnBrk="1" hangingPunct="1"/>
            <a:r>
              <a:rPr lang="nb-NO" altLang="en-US" sz="2800" dirty="0"/>
              <a:t>Cooling Schedule </a:t>
            </a:r>
          </a:p>
          <a:p>
            <a:pPr lvl="1" eaLnBrk="1" hangingPunct="1"/>
            <a:r>
              <a:rPr lang="nb-NO" altLang="en-US" sz="2400" dirty="0"/>
              <a:t>Based on maximum difference in the objective function value of solutions, given a neighborhood </a:t>
            </a:r>
          </a:p>
          <a:p>
            <a:pPr lvl="1" eaLnBrk="1" hangingPunct="1"/>
            <a:r>
              <a:rPr lang="nb-NO" altLang="en-US" sz="2400" dirty="0"/>
              <a:t>Number of repetitions at each temperature</a:t>
            </a:r>
          </a:p>
          <a:p>
            <a:pPr lvl="1" eaLnBrk="1" hangingPunct="1"/>
            <a:r>
              <a:rPr lang="nb-NO" altLang="en-US" sz="2400" dirty="0"/>
              <a:t>Reduction rate, </a:t>
            </a:r>
            <a:r>
              <a:rPr lang="nb-NO" altLang="en-US" sz="2400" dirty="0">
                <a:sym typeface="Symbol" pitchFamily="18" charset="2"/>
              </a:rPr>
              <a:t></a:t>
            </a:r>
          </a:p>
          <a:p>
            <a:pPr eaLnBrk="1" hangingPunct="1"/>
            <a:r>
              <a:rPr lang="nb-NO" altLang="en-US" sz="2800" dirty="0"/>
              <a:t>Adaptive number of repetitions</a:t>
            </a:r>
          </a:p>
          <a:p>
            <a:pPr lvl="1" eaLnBrk="1" hangingPunct="1"/>
            <a:r>
              <a:rPr lang="nb-NO" altLang="en-US" sz="2400" dirty="0"/>
              <a:t>more repetitions at lower temperatures</a:t>
            </a:r>
          </a:p>
          <a:p>
            <a:pPr lvl="1" eaLnBrk="1" hangingPunct="1"/>
            <a:r>
              <a:rPr lang="nb-NO" altLang="en-US" sz="2400" dirty="0"/>
              <a:t>number of accepted moves, but a maximum limit</a:t>
            </a:r>
          </a:p>
          <a:p>
            <a:pPr eaLnBrk="1" hangingPunct="1"/>
            <a:r>
              <a:rPr lang="nb-NO" altLang="en-US" sz="2800" dirty="0"/>
              <a:t>Very low temperatures are not necessary</a:t>
            </a:r>
          </a:p>
          <a:p>
            <a:pPr eaLnBrk="1" hangingPunct="1"/>
            <a:r>
              <a:rPr lang="nb-NO" altLang="en-US" sz="2800" dirty="0"/>
              <a:t>Cooling rate most important</a:t>
            </a:r>
          </a:p>
        </p:txBody>
      </p:sp>
    </p:spTree>
    <p:extLst>
      <p:ext uri="{BB962C8B-B14F-4D97-AF65-F5344CB8AC3E}">
        <p14:creationId xmlns:p14="http://schemas.microsoft.com/office/powerpoint/2010/main" val="385385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80CF41C5-EE39-4EFA-8851-E70FC3B621FA}" type="slidenum">
              <a:rPr lang="en-GB" altLang="en-US" sz="1400" smtClean="0"/>
              <a:pPr/>
              <a:t>26</a:t>
            </a:fld>
            <a:endParaRPr lang="en-GB" altLang="en-US" sz="14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763000" cy="1295400"/>
          </a:xfrm>
        </p:spPr>
        <p:txBody>
          <a:bodyPr/>
          <a:lstStyle/>
          <a:p>
            <a:pPr eaLnBrk="1" hangingPunct="1"/>
            <a:r>
              <a:rPr lang="nb-NO" altLang="en-US" sz="4000"/>
              <a:t>SA </a:t>
            </a:r>
            <a:r>
              <a:rPr lang="nb-NO" altLang="en-US" sz="3600"/>
              <a:t>– Problem Specific Decisons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7489"/>
            <a:ext cx="7785589" cy="45672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altLang="en-US" sz="2800"/>
              <a:t>Important goals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Response time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Quality of the solution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sz="2800"/>
              <a:t>Important choices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Search space</a:t>
            </a:r>
          </a:p>
          <a:p>
            <a:pPr lvl="2" eaLnBrk="1" hangingPunct="1">
              <a:lnSpc>
                <a:spcPct val="90000"/>
              </a:lnSpc>
            </a:pPr>
            <a:r>
              <a:rPr lang="nb-NO" altLang="en-US" sz="2000"/>
              <a:t>Infeasible solutions – should they be included?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Neighborhood structure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Move evaluation function</a:t>
            </a:r>
          </a:p>
          <a:p>
            <a:pPr lvl="2" eaLnBrk="1" hangingPunct="1">
              <a:lnSpc>
                <a:spcPct val="90000"/>
              </a:lnSpc>
            </a:pPr>
            <a:r>
              <a:rPr lang="nb-NO" altLang="en-US" sz="2000"/>
              <a:t>Use of penalty for violated constraints</a:t>
            </a:r>
          </a:p>
          <a:p>
            <a:pPr lvl="2" eaLnBrk="1" hangingPunct="1">
              <a:lnSpc>
                <a:spcPct val="90000"/>
              </a:lnSpc>
            </a:pPr>
            <a:r>
              <a:rPr lang="nb-NO" altLang="en-US" sz="2000"/>
              <a:t>Approximation – if expensive to evaluate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Cooling schedule</a:t>
            </a:r>
          </a:p>
        </p:txBody>
      </p:sp>
    </p:spTree>
    <p:extLst>
      <p:ext uri="{BB962C8B-B14F-4D97-AF65-F5344CB8AC3E}">
        <p14:creationId xmlns:p14="http://schemas.microsoft.com/office/powerpoint/2010/main" val="2315632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F6369D90-5A96-415E-9759-E1CEE299F72E}" type="slidenum">
              <a:rPr lang="en-GB" altLang="en-US" sz="1400" smtClean="0"/>
              <a:pPr/>
              <a:t>27</a:t>
            </a:fld>
            <a:endParaRPr lang="en-GB" altLang="en-US" sz="14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en-US" dirty="0"/>
              <a:t>SA – Choice of Neighborhood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8554" y="13462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altLang="en-US" sz="2800"/>
              <a:t>Size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sz="2800"/>
              <a:t>Variation in size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sz="2800"/>
              <a:t>Topologi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Symmetry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Connectivity </a:t>
            </a:r>
          </a:p>
          <a:p>
            <a:pPr lvl="2" eaLnBrk="1" hangingPunct="1">
              <a:lnSpc>
                <a:spcPct val="90000"/>
              </a:lnSpc>
            </a:pPr>
            <a:r>
              <a:rPr lang="nb-NO" altLang="en-US" sz="2000"/>
              <a:t>Every solution can be reached from all the others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sz="2800"/>
              <a:t>Topography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Spikes, Plateaus, Deep local optima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sz="2800"/>
              <a:t>Move evaluation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How expensive is it to calculate ?</a:t>
            </a:r>
          </a:p>
        </p:txBody>
      </p:sp>
    </p:spTree>
    <p:extLst>
      <p:ext uri="{BB962C8B-B14F-4D97-AF65-F5344CB8AC3E}">
        <p14:creationId xmlns:p14="http://schemas.microsoft.com/office/powerpoint/2010/main" val="20197961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F5368A66-0E6A-498C-8207-B2A67C1967CB}" type="slidenum">
              <a:rPr lang="en-GB" altLang="en-US" sz="1400" smtClean="0"/>
              <a:pPr/>
              <a:t>28</a:t>
            </a:fld>
            <a:endParaRPr lang="en-GB" altLang="en-US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en-US" dirty="0"/>
              <a:t>SA - Speed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212" y="1487489"/>
            <a:ext cx="7485185" cy="3984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altLang="en-US"/>
              <a:t>Random choice of neighbor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/>
              <a:t>Reduction of the neighborhood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/>
              <a:t>Does not search through all the neighbors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/>
              <a:t>Cost of new candidate solution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/>
              <a:t>Difference without full evaluation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/>
              <a:t>Approximation (using surrogate functions)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/>
              <a:t>Move acceptance criterion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/>
              <a:t>Simplify</a:t>
            </a:r>
          </a:p>
        </p:txBody>
      </p:sp>
    </p:spTree>
    <p:extLst>
      <p:ext uri="{BB962C8B-B14F-4D97-AF65-F5344CB8AC3E}">
        <p14:creationId xmlns:p14="http://schemas.microsoft.com/office/powerpoint/2010/main" val="15347406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37AE46FB-9B21-443A-9D9B-CAA88EC37BB8}" type="slidenum">
              <a:rPr lang="en-GB" altLang="en-US" sz="1400" smtClean="0"/>
              <a:pPr/>
              <a:t>29</a:t>
            </a:fld>
            <a:endParaRPr lang="en-GB" altLang="en-US" sz="14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78826" y="341313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en-US" dirty="0"/>
              <a:t>SA – Example: TSP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nb-NO" altLang="en-US" sz="2800"/>
              <a:t>Search space - (n-1)!/2</a:t>
            </a:r>
          </a:p>
          <a:p>
            <a:pPr eaLnBrk="1" hangingPunct="1"/>
            <a:r>
              <a:rPr lang="nb-NO" altLang="en-US" sz="2800"/>
              <a:t>Neighborhood size: </a:t>
            </a:r>
          </a:p>
          <a:p>
            <a:pPr lvl="1" eaLnBrk="1" hangingPunct="1"/>
            <a:r>
              <a:rPr lang="nb-NO" altLang="en-US" sz="2400"/>
              <a:t>2-opt: n(n-1)/2</a:t>
            </a:r>
          </a:p>
          <a:p>
            <a:pPr eaLnBrk="1" hangingPunct="1"/>
            <a:r>
              <a:rPr lang="nb-NO" altLang="en-US" sz="2800"/>
              <a:t>Connected</a:t>
            </a:r>
          </a:p>
          <a:p>
            <a:pPr eaLnBrk="1" hangingPunct="1"/>
            <a:r>
              <a:rPr lang="nb-NO" altLang="en-US" sz="2800"/>
              <a:t>Simple representation of moves</a:t>
            </a:r>
          </a:p>
          <a:p>
            <a:pPr eaLnBrk="1" hangingPunct="1"/>
            <a:r>
              <a:rPr lang="nb-NO" altLang="en-US" sz="2800"/>
              <a:t>Natural cost function</a:t>
            </a:r>
          </a:p>
          <a:p>
            <a:pPr eaLnBrk="1" hangingPunct="1"/>
            <a:r>
              <a:rPr lang="nb-NO" altLang="en-US" sz="2800"/>
              <a:t>Difference in cost between solutions is easy to calculate</a:t>
            </a:r>
          </a:p>
          <a:p>
            <a:pPr eaLnBrk="1" hangingPunct="1"/>
            <a:r>
              <a:rPr lang="nb-NO" altLang="en-US" sz="2800"/>
              <a:t>Generalization: k-Opt</a:t>
            </a:r>
          </a:p>
          <a:p>
            <a:pPr eaLnBrk="1" hangingPunct="1"/>
            <a:endParaRPr lang="nb-NO" altLang="en-US" sz="2800"/>
          </a:p>
        </p:txBody>
      </p:sp>
      <p:grpSp>
        <p:nvGrpSpPr>
          <p:cNvPr id="21509" name="Group 4"/>
          <p:cNvGrpSpPr>
            <a:grpSpLocks/>
          </p:cNvGrpSpPr>
          <p:nvPr/>
        </p:nvGrpSpPr>
        <p:grpSpPr bwMode="auto">
          <a:xfrm>
            <a:off x="5651989" y="1484313"/>
            <a:ext cx="3165231" cy="1568450"/>
            <a:chOff x="432" y="1392"/>
            <a:chExt cx="5040" cy="2496"/>
          </a:xfrm>
        </p:grpSpPr>
        <p:grpSp>
          <p:nvGrpSpPr>
            <p:cNvPr id="21510" name="Group 5"/>
            <p:cNvGrpSpPr>
              <a:grpSpLocks/>
            </p:cNvGrpSpPr>
            <p:nvPr/>
          </p:nvGrpSpPr>
          <p:grpSpPr bwMode="auto">
            <a:xfrm>
              <a:off x="432" y="1872"/>
              <a:ext cx="1920" cy="1200"/>
              <a:chOff x="1392" y="1776"/>
              <a:chExt cx="3504" cy="1728"/>
            </a:xfrm>
          </p:grpSpPr>
          <p:sp>
            <p:nvSpPr>
              <p:cNvPr id="21549" name="Oval 6"/>
              <p:cNvSpPr>
                <a:spLocks noChangeArrowheads="1"/>
              </p:cNvSpPr>
              <p:nvPr/>
            </p:nvSpPr>
            <p:spPr bwMode="auto">
              <a:xfrm>
                <a:off x="1392" y="216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550" name="Oval 7"/>
              <p:cNvSpPr>
                <a:spLocks noChangeArrowheads="1"/>
              </p:cNvSpPr>
              <p:nvPr/>
            </p:nvSpPr>
            <p:spPr bwMode="auto">
              <a:xfrm>
                <a:off x="2064" y="1776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551" name="Oval 8"/>
              <p:cNvSpPr>
                <a:spLocks noChangeArrowheads="1"/>
              </p:cNvSpPr>
              <p:nvPr/>
            </p:nvSpPr>
            <p:spPr bwMode="auto">
              <a:xfrm>
                <a:off x="3168" y="2016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552" name="Oval 9"/>
              <p:cNvSpPr>
                <a:spLocks noChangeArrowheads="1"/>
              </p:cNvSpPr>
              <p:nvPr/>
            </p:nvSpPr>
            <p:spPr bwMode="auto">
              <a:xfrm>
                <a:off x="4800" y="288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553" name="Oval 10"/>
              <p:cNvSpPr>
                <a:spLocks noChangeArrowheads="1"/>
              </p:cNvSpPr>
              <p:nvPr/>
            </p:nvSpPr>
            <p:spPr bwMode="auto">
              <a:xfrm>
                <a:off x="4368" y="3408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554" name="Oval 11"/>
              <p:cNvSpPr>
                <a:spLocks noChangeArrowheads="1"/>
              </p:cNvSpPr>
              <p:nvPr/>
            </p:nvSpPr>
            <p:spPr bwMode="auto">
              <a:xfrm>
                <a:off x="3744" y="2736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555" name="Oval 12"/>
              <p:cNvSpPr>
                <a:spLocks noChangeArrowheads="1"/>
              </p:cNvSpPr>
              <p:nvPr/>
            </p:nvSpPr>
            <p:spPr bwMode="auto">
              <a:xfrm>
                <a:off x="2400" y="2784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556" name="Line 13"/>
              <p:cNvSpPr>
                <a:spLocks noChangeShapeType="1"/>
              </p:cNvSpPr>
              <p:nvPr/>
            </p:nvSpPr>
            <p:spPr bwMode="auto">
              <a:xfrm flipV="1">
                <a:off x="1440" y="1824"/>
                <a:ext cx="624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7" name="Line 14"/>
              <p:cNvSpPr>
                <a:spLocks noChangeShapeType="1"/>
              </p:cNvSpPr>
              <p:nvPr/>
            </p:nvSpPr>
            <p:spPr bwMode="auto">
              <a:xfrm>
                <a:off x="2160" y="1824"/>
                <a:ext cx="288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8" name="Line 15"/>
              <p:cNvSpPr>
                <a:spLocks noChangeShapeType="1"/>
              </p:cNvSpPr>
              <p:nvPr/>
            </p:nvSpPr>
            <p:spPr bwMode="auto">
              <a:xfrm flipV="1">
                <a:off x="2448" y="2112"/>
                <a:ext cx="72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9" name="Line 16"/>
              <p:cNvSpPr>
                <a:spLocks noChangeShapeType="1"/>
              </p:cNvSpPr>
              <p:nvPr/>
            </p:nvSpPr>
            <p:spPr bwMode="auto">
              <a:xfrm>
                <a:off x="3216" y="2064"/>
                <a:ext cx="576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0" name="Line 17"/>
              <p:cNvSpPr>
                <a:spLocks noChangeShapeType="1"/>
              </p:cNvSpPr>
              <p:nvPr/>
            </p:nvSpPr>
            <p:spPr bwMode="auto">
              <a:xfrm>
                <a:off x="3840" y="2784"/>
                <a:ext cx="100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1" name="Line 18"/>
              <p:cNvSpPr>
                <a:spLocks noChangeShapeType="1"/>
              </p:cNvSpPr>
              <p:nvPr/>
            </p:nvSpPr>
            <p:spPr bwMode="auto">
              <a:xfrm flipH="1">
                <a:off x="4416" y="2928"/>
                <a:ext cx="432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2" name="Line 19"/>
              <p:cNvSpPr>
                <a:spLocks noChangeShapeType="1"/>
              </p:cNvSpPr>
              <p:nvPr/>
            </p:nvSpPr>
            <p:spPr bwMode="auto">
              <a:xfrm flipH="1" flipV="1">
                <a:off x="1392" y="2208"/>
                <a:ext cx="3024" cy="1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11" name="Line 20"/>
            <p:cNvSpPr>
              <a:spLocks noChangeShapeType="1"/>
            </p:cNvSpPr>
            <p:nvPr/>
          </p:nvSpPr>
          <p:spPr bwMode="auto">
            <a:xfrm>
              <a:off x="2592" y="2640"/>
              <a:ext cx="62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512" name="Group 21"/>
            <p:cNvGrpSpPr>
              <a:grpSpLocks/>
            </p:cNvGrpSpPr>
            <p:nvPr/>
          </p:nvGrpSpPr>
          <p:grpSpPr bwMode="auto">
            <a:xfrm>
              <a:off x="3552" y="1392"/>
              <a:ext cx="1920" cy="1200"/>
              <a:chOff x="3552" y="1632"/>
              <a:chExt cx="1920" cy="1200"/>
            </a:xfrm>
          </p:grpSpPr>
          <p:sp>
            <p:nvSpPr>
              <p:cNvPr id="21533" name="Oval 22"/>
              <p:cNvSpPr>
                <a:spLocks noChangeArrowheads="1"/>
              </p:cNvSpPr>
              <p:nvPr/>
            </p:nvSpPr>
            <p:spPr bwMode="auto">
              <a:xfrm>
                <a:off x="3552" y="1899"/>
                <a:ext cx="53" cy="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534" name="Oval 23"/>
              <p:cNvSpPr>
                <a:spLocks noChangeArrowheads="1"/>
              </p:cNvSpPr>
              <p:nvPr/>
            </p:nvSpPr>
            <p:spPr bwMode="auto">
              <a:xfrm>
                <a:off x="3920" y="1632"/>
                <a:ext cx="53" cy="67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535" name="Oval 24"/>
              <p:cNvSpPr>
                <a:spLocks noChangeArrowheads="1"/>
              </p:cNvSpPr>
              <p:nvPr/>
            </p:nvSpPr>
            <p:spPr bwMode="auto">
              <a:xfrm>
                <a:off x="4525" y="1799"/>
                <a:ext cx="53" cy="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536" name="Oval 25"/>
              <p:cNvSpPr>
                <a:spLocks noChangeArrowheads="1"/>
              </p:cNvSpPr>
              <p:nvPr/>
            </p:nvSpPr>
            <p:spPr bwMode="auto">
              <a:xfrm>
                <a:off x="5419" y="2399"/>
                <a:ext cx="53" cy="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537" name="Oval 26"/>
              <p:cNvSpPr>
                <a:spLocks noChangeArrowheads="1"/>
              </p:cNvSpPr>
              <p:nvPr/>
            </p:nvSpPr>
            <p:spPr bwMode="auto">
              <a:xfrm>
                <a:off x="5183" y="2765"/>
                <a:ext cx="52" cy="67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538" name="Oval 27"/>
              <p:cNvSpPr>
                <a:spLocks noChangeArrowheads="1"/>
              </p:cNvSpPr>
              <p:nvPr/>
            </p:nvSpPr>
            <p:spPr bwMode="auto">
              <a:xfrm>
                <a:off x="4841" y="2299"/>
                <a:ext cx="52" cy="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539" name="Oval 28"/>
              <p:cNvSpPr>
                <a:spLocks noChangeArrowheads="1"/>
              </p:cNvSpPr>
              <p:nvPr/>
            </p:nvSpPr>
            <p:spPr bwMode="auto">
              <a:xfrm>
                <a:off x="4104" y="2332"/>
                <a:ext cx="53" cy="67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540" name="Line 29"/>
              <p:cNvSpPr>
                <a:spLocks noChangeShapeType="1"/>
              </p:cNvSpPr>
              <p:nvPr/>
            </p:nvSpPr>
            <p:spPr bwMode="auto">
              <a:xfrm flipV="1">
                <a:off x="3578" y="1665"/>
                <a:ext cx="342" cy="2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1" name="Line 30"/>
              <p:cNvSpPr>
                <a:spLocks noChangeShapeType="1"/>
              </p:cNvSpPr>
              <p:nvPr/>
            </p:nvSpPr>
            <p:spPr bwMode="auto">
              <a:xfrm>
                <a:off x="3973" y="1665"/>
                <a:ext cx="158" cy="6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2" name="Line 31"/>
              <p:cNvSpPr>
                <a:spLocks noChangeShapeType="1"/>
              </p:cNvSpPr>
              <p:nvPr/>
            </p:nvSpPr>
            <p:spPr bwMode="auto">
              <a:xfrm flipV="1">
                <a:off x="4131" y="1865"/>
                <a:ext cx="394" cy="4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3" name="Line 32"/>
              <p:cNvSpPr>
                <a:spLocks noChangeShapeType="1"/>
              </p:cNvSpPr>
              <p:nvPr/>
            </p:nvSpPr>
            <p:spPr bwMode="auto">
              <a:xfrm>
                <a:off x="4551" y="1832"/>
                <a:ext cx="316" cy="5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4" name="Line 33"/>
              <p:cNvSpPr>
                <a:spLocks noChangeShapeType="1"/>
              </p:cNvSpPr>
              <p:nvPr/>
            </p:nvSpPr>
            <p:spPr bwMode="auto">
              <a:xfrm>
                <a:off x="4893" y="2332"/>
                <a:ext cx="553" cy="1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5" name="Line 34"/>
              <p:cNvSpPr>
                <a:spLocks noChangeShapeType="1"/>
              </p:cNvSpPr>
              <p:nvPr/>
            </p:nvSpPr>
            <p:spPr bwMode="auto">
              <a:xfrm flipH="1">
                <a:off x="5209" y="2432"/>
                <a:ext cx="237" cy="3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6" name="Line 35"/>
              <p:cNvSpPr>
                <a:spLocks noChangeShapeType="1"/>
              </p:cNvSpPr>
              <p:nvPr/>
            </p:nvSpPr>
            <p:spPr bwMode="auto">
              <a:xfrm flipH="1" flipV="1">
                <a:off x="3552" y="1932"/>
                <a:ext cx="1657" cy="8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7" name="Line 36"/>
              <p:cNvSpPr>
                <a:spLocks noChangeShapeType="1"/>
              </p:cNvSpPr>
              <p:nvPr/>
            </p:nvSpPr>
            <p:spPr bwMode="auto">
              <a:xfrm>
                <a:off x="4128" y="2352"/>
                <a:ext cx="1056" cy="4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8" name="Line 37"/>
              <p:cNvSpPr>
                <a:spLocks noChangeShapeType="1"/>
              </p:cNvSpPr>
              <p:nvPr/>
            </p:nvSpPr>
            <p:spPr bwMode="auto">
              <a:xfrm flipH="1">
                <a:off x="3600" y="1824"/>
                <a:ext cx="96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513" name="Group 38"/>
            <p:cNvGrpSpPr>
              <a:grpSpLocks/>
            </p:cNvGrpSpPr>
            <p:nvPr/>
          </p:nvGrpSpPr>
          <p:grpSpPr bwMode="auto">
            <a:xfrm>
              <a:off x="3504" y="2448"/>
              <a:ext cx="1920" cy="1200"/>
              <a:chOff x="3504" y="2448"/>
              <a:chExt cx="1920" cy="1200"/>
            </a:xfrm>
          </p:grpSpPr>
          <p:sp>
            <p:nvSpPr>
              <p:cNvPr id="21517" name="Oval 39"/>
              <p:cNvSpPr>
                <a:spLocks noChangeArrowheads="1"/>
              </p:cNvSpPr>
              <p:nvPr/>
            </p:nvSpPr>
            <p:spPr bwMode="auto">
              <a:xfrm>
                <a:off x="3504" y="2715"/>
                <a:ext cx="53" cy="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518" name="Oval 40"/>
              <p:cNvSpPr>
                <a:spLocks noChangeArrowheads="1"/>
              </p:cNvSpPr>
              <p:nvPr/>
            </p:nvSpPr>
            <p:spPr bwMode="auto">
              <a:xfrm>
                <a:off x="3872" y="2448"/>
                <a:ext cx="53" cy="67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519" name="Oval 41"/>
              <p:cNvSpPr>
                <a:spLocks noChangeArrowheads="1"/>
              </p:cNvSpPr>
              <p:nvPr/>
            </p:nvSpPr>
            <p:spPr bwMode="auto">
              <a:xfrm>
                <a:off x="4477" y="2615"/>
                <a:ext cx="53" cy="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520" name="Oval 42"/>
              <p:cNvSpPr>
                <a:spLocks noChangeArrowheads="1"/>
              </p:cNvSpPr>
              <p:nvPr/>
            </p:nvSpPr>
            <p:spPr bwMode="auto">
              <a:xfrm>
                <a:off x="5371" y="3215"/>
                <a:ext cx="53" cy="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521" name="Oval 43"/>
              <p:cNvSpPr>
                <a:spLocks noChangeArrowheads="1"/>
              </p:cNvSpPr>
              <p:nvPr/>
            </p:nvSpPr>
            <p:spPr bwMode="auto">
              <a:xfrm>
                <a:off x="5135" y="3581"/>
                <a:ext cx="52" cy="67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522" name="Oval 44"/>
              <p:cNvSpPr>
                <a:spLocks noChangeArrowheads="1"/>
              </p:cNvSpPr>
              <p:nvPr/>
            </p:nvSpPr>
            <p:spPr bwMode="auto">
              <a:xfrm>
                <a:off x="4793" y="3115"/>
                <a:ext cx="52" cy="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523" name="Oval 45"/>
              <p:cNvSpPr>
                <a:spLocks noChangeArrowheads="1"/>
              </p:cNvSpPr>
              <p:nvPr/>
            </p:nvSpPr>
            <p:spPr bwMode="auto">
              <a:xfrm>
                <a:off x="4056" y="3148"/>
                <a:ext cx="53" cy="67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524" name="Line 46"/>
              <p:cNvSpPr>
                <a:spLocks noChangeShapeType="1"/>
              </p:cNvSpPr>
              <p:nvPr/>
            </p:nvSpPr>
            <p:spPr bwMode="auto">
              <a:xfrm flipV="1">
                <a:off x="3530" y="2481"/>
                <a:ext cx="342" cy="2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5" name="Line 47"/>
              <p:cNvSpPr>
                <a:spLocks noChangeShapeType="1"/>
              </p:cNvSpPr>
              <p:nvPr/>
            </p:nvSpPr>
            <p:spPr bwMode="auto">
              <a:xfrm>
                <a:off x="3925" y="2481"/>
                <a:ext cx="158" cy="6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6" name="Line 48"/>
              <p:cNvSpPr>
                <a:spLocks noChangeShapeType="1"/>
              </p:cNvSpPr>
              <p:nvPr/>
            </p:nvSpPr>
            <p:spPr bwMode="auto">
              <a:xfrm flipV="1">
                <a:off x="4083" y="2681"/>
                <a:ext cx="394" cy="4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7" name="Line 49"/>
              <p:cNvSpPr>
                <a:spLocks noChangeShapeType="1"/>
              </p:cNvSpPr>
              <p:nvPr/>
            </p:nvSpPr>
            <p:spPr bwMode="auto">
              <a:xfrm>
                <a:off x="4503" y="2648"/>
                <a:ext cx="316" cy="5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8" name="Line 50"/>
              <p:cNvSpPr>
                <a:spLocks noChangeShapeType="1"/>
              </p:cNvSpPr>
              <p:nvPr/>
            </p:nvSpPr>
            <p:spPr bwMode="auto">
              <a:xfrm>
                <a:off x="4845" y="3148"/>
                <a:ext cx="553" cy="1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9" name="Line 51"/>
              <p:cNvSpPr>
                <a:spLocks noChangeShapeType="1"/>
              </p:cNvSpPr>
              <p:nvPr/>
            </p:nvSpPr>
            <p:spPr bwMode="auto">
              <a:xfrm flipH="1">
                <a:off x="5161" y="3248"/>
                <a:ext cx="237" cy="3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0" name="Line 52"/>
              <p:cNvSpPr>
                <a:spLocks noChangeShapeType="1"/>
              </p:cNvSpPr>
              <p:nvPr/>
            </p:nvSpPr>
            <p:spPr bwMode="auto">
              <a:xfrm flipH="1" flipV="1">
                <a:off x="3504" y="2748"/>
                <a:ext cx="1657" cy="8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1" name="Line 53"/>
              <p:cNvSpPr>
                <a:spLocks noChangeShapeType="1"/>
              </p:cNvSpPr>
              <p:nvPr/>
            </p:nvSpPr>
            <p:spPr bwMode="auto">
              <a:xfrm flipH="1">
                <a:off x="4080" y="3120"/>
                <a:ext cx="72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2" name="Line 54"/>
              <p:cNvSpPr>
                <a:spLocks noChangeShapeType="1"/>
              </p:cNvSpPr>
              <p:nvPr/>
            </p:nvSpPr>
            <p:spPr bwMode="auto">
              <a:xfrm flipH="1" flipV="1">
                <a:off x="3888" y="2448"/>
                <a:ext cx="624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514" name="Group 55"/>
            <p:cNvGrpSpPr>
              <a:grpSpLocks/>
            </p:cNvGrpSpPr>
            <p:nvPr/>
          </p:nvGrpSpPr>
          <p:grpSpPr bwMode="auto">
            <a:xfrm>
              <a:off x="4272" y="3504"/>
              <a:ext cx="144" cy="384"/>
              <a:chOff x="4272" y="3504"/>
              <a:chExt cx="144" cy="384"/>
            </a:xfrm>
          </p:grpSpPr>
          <p:sp>
            <p:nvSpPr>
              <p:cNvPr id="21515" name="Oval 56"/>
              <p:cNvSpPr>
                <a:spLocks noChangeArrowheads="1"/>
              </p:cNvSpPr>
              <p:nvPr/>
            </p:nvSpPr>
            <p:spPr bwMode="auto">
              <a:xfrm>
                <a:off x="4272" y="3504"/>
                <a:ext cx="144" cy="144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  <p:sp>
            <p:nvSpPr>
              <p:cNvPr id="21516" name="Oval 57"/>
              <p:cNvSpPr>
                <a:spLocks noChangeArrowheads="1"/>
              </p:cNvSpPr>
              <p:nvPr/>
            </p:nvSpPr>
            <p:spPr bwMode="auto">
              <a:xfrm>
                <a:off x="4272" y="3744"/>
                <a:ext cx="144" cy="144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endParaRPr lang="nb-NO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85504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basic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480"/>
            <a:ext cx="8991600" cy="43891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1) </a:t>
            </a:r>
            <a:r>
              <a:rPr lang="en-US" b="1" dirty="0"/>
              <a:t>Accept </a:t>
            </a:r>
            <a:r>
              <a:rPr lang="en-US" b="1" i="1" dirty="0"/>
              <a:t>up-hill </a:t>
            </a:r>
            <a:r>
              <a:rPr lang="en-US" b="1" dirty="0"/>
              <a:t>moves</a:t>
            </a:r>
          </a:p>
          <a:p>
            <a:pPr lvl="1"/>
            <a:r>
              <a:rPr lang="en-US" dirty="0"/>
              <a:t>i.e., the search moves toward a solution with a </a:t>
            </a:r>
            <a:r>
              <a:rPr lang="en-US" i="1" dirty="0"/>
              <a:t>worse </a:t>
            </a:r>
            <a:r>
              <a:rPr lang="en-US" dirty="0"/>
              <a:t>objective function value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Intuition: </a:t>
            </a:r>
            <a:r>
              <a:rPr lang="en-US" dirty="0"/>
              <a:t>climb the hills and go downward in another direction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b="1" dirty="0"/>
              <a:t>Change neighborhood structure during the search</a:t>
            </a:r>
          </a:p>
          <a:p>
            <a:pPr marL="708660" lvl="1" indent="-342900"/>
            <a:r>
              <a:rPr lang="en-US" dirty="0">
                <a:solidFill>
                  <a:srgbClr val="FF0000"/>
                </a:solidFill>
              </a:rPr>
              <a:t>Intuition: </a:t>
            </a:r>
            <a:r>
              <a:rPr lang="en-US" dirty="0"/>
              <a:t>different neighborhoods generate different search space topologies</a:t>
            </a:r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b="1" dirty="0"/>
              <a:t>Change the objective function so as to “fill-in” local minima</a:t>
            </a:r>
          </a:p>
          <a:p>
            <a:pPr marL="708660" lvl="1" indent="-342900"/>
            <a:r>
              <a:rPr lang="en-US" dirty="0">
                <a:solidFill>
                  <a:srgbClr val="FF0000"/>
                </a:solidFill>
              </a:rPr>
              <a:t>Intuition: </a:t>
            </a:r>
            <a:r>
              <a:rPr lang="en-US" dirty="0"/>
              <a:t>modify the search space with the aim of making more “desirable” not yet explored areas</a:t>
            </a:r>
          </a:p>
        </p:txBody>
      </p:sp>
    </p:spTree>
    <p:extLst>
      <p:ext uri="{BB962C8B-B14F-4D97-AF65-F5344CB8AC3E}">
        <p14:creationId xmlns:p14="http://schemas.microsoft.com/office/powerpoint/2010/main" val="15853133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87D7CE63-90CE-44AE-ADC9-5DB623B1EA7E}" type="slidenum">
              <a:rPr lang="en-GB" altLang="en-US" sz="1400" smtClean="0"/>
              <a:pPr/>
              <a:t>30</a:t>
            </a:fld>
            <a:endParaRPr lang="en-GB" altLang="en-US" sz="14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en-US" dirty="0"/>
              <a:t>SA – Fine Tuning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212" y="1487489"/>
            <a:ext cx="7341577" cy="43592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nb-NO" altLang="en-US" sz="2800"/>
              <a:t>Test problems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sz="2800"/>
              <a:t>Test bench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sz="2800"/>
              <a:t>Visualization of solutions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sz="2800"/>
              <a:t>Values for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cost / penalties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temperature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number / proportion of accepted move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en-US" sz="2400"/>
              <a:t>iterations / CPU time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sz="2800"/>
              <a:t>Depencies between the SA-parameters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sz="2800"/>
              <a:t>The danger of overfitting </a:t>
            </a:r>
          </a:p>
        </p:txBody>
      </p:sp>
    </p:spTree>
    <p:extLst>
      <p:ext uri="{BB962C8B-B14F-4D97-AF65-F5344CB8AC3E}">
        <p14:creationId xmlns:p14="http://schemas.microsoft.com/office/powerpoint/2010/main" val="35926212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3F94D7B7-DF4E-498A-BBE0-35D56DED7037}" type="slidenum">
              <a:rPr lang="en-GB" altLang="en-US" sz="1400" smtClean="0"/>
              <a:pPr/>
              <a:t>31</a:t>
            </a:fld>
            <a:endParaRPr lang="en-GB" altLang="en-US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en-US" dirty="0"/>
              <a:t>SA – Summary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567246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nb-NO" altLang="en-US" sz="2400"/>
              <a:t>Inspired by statistical mechanics - cooling</a:t>
            </a:r>
          </a:p>
          <a:p>
            <a:pPr eaLnBrk="1" hangingPunct="1">
              <a:lnSpc>
                <a:spcPct val="80000"/>
              </a:lnSpc>
            </a:pPr>
            <a:r>
              <a:rPr lang="nb-NO" altLang="en-US" sz="2400"/>
              <a:t>Metaheuristic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en-US" sz="2000"/>
              <a:t>Local search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en-US" sz="2000"/>
              <a:t>Random descent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en-US" sz="2000"/>
              <a:t>Use randomness to escape local optima</a:t>
            </a:r>
          </a:p>
          <a:p>
            <a:pPr eaLnBrk="1" hangingPunct="1">
              <a:lnSpc>
                <a:spcPct val="80000"/>
              </a:lnSpc>
            </a:pPr>
            <a:r>
              <a:rPr lang="nb-NO" altLang="en-US" sz="2400"/>
              <a:t>Simple and robust method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en-US" sz="2000"/>
              <a:t>Easy to get started </a:t>
            </a:r>
          </a:p>
          <a:p>
            <a:pPr eaLnBrk="1" hangingPunct="1">
              <a:lnSpc>
                <a:spcPct val="80000"/>
              </a:lnSpc>
            </a:pPr>
            <a:r>
              <a:rPr lang="nb-NO" altLang="en-US" sz="2400"/>
              <a:t>Proof for convergence to the global optimum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en-US" sz="2000"/>
              <a:t>Worse than complete search</a:t>
            </a:r>
          </a:p>
          <a:p>
            <a:pPr eaLnBrk="1" hangingPunct="1">
              <a:lnSpc>
                <a:spcPct val="80000"/>
              </a:lnSpc>
            </a:pPr>
            <a:r>
              <a:rPr lang="nb-NO" altLang="en-US" sz="2400"/>
              <a:t>In practise: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en-US" sz="2000"/>
              <a:t>Computationally expensive 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en-US" sz="2000"/>
              <a:t>Fine tuning can give good results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en-US" sz="2000"/>
              <a:t>SA can be good where robust heuristics based on problem structure are difficult to make</a:t>
            </a:r>
          </a:p>
          <a:p>
            <a:pPr lvl="1" eaLnBrk="1" hangingPunct="1">
              <a:lnSpc>
                <a:spcPct val="80000"/>
              </a:lnSpc>
            </a:pPr>
            <a:endParaRPr lang="nb-NO" altLang="en-US" sz="2400"/>
          </a:p>
        </p:txBody>
      </p:sp>
    </p:spTree>
    <p:extLst>
      <p:ext uri="{BB962C8B-B14F-4D97-AF65-F5344CB8AC3E}">
        <p14:creationId xmlns:p14="http://schemas.microsoft.com/office/powerpoint/2010/main" val="25179370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1143000"/>
          </a:xfrm>
        </p:spPr>
        <p:txBody>
          <a:bodyPr/>
          <a:lstStyle/>
          <a:p>
            <a:r>
              <a:rPr lang="tr-TR" dirty="0"/>
              <a:t>Variants of Simulated Annealing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15" y="1752600"/>
            <a:ext cx="8677275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71042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685800"/>
            <a:ext cx="9010650" cy="503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09870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83" y="1143000"/>
            <a:ext cx="8694517" cy="4724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51467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17FDAFB-49D8-40FC-929B-377AB277A9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en-US" altLang="en-US"/>
              <a:t>Conclusions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9D96976-C68B-4B98-A883-6D98D5EB9D09}"/>
              </a:ext>
            </a:extLst>
          </p:cNvPr>
          <p:cNvSpPr txBox="1">
            <a:spLocks noChangeArrowheads="1"/>
          </p:cNvSpPr>
          <p:nvPr/>
        </p:nvSpPr>
        <p:spPr>
          <a:xfrm>
            <a:off x="1066800" y="1752600"/>
            <a:ext cx="7620000" cy="411480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800"/>
              <a:t>Simulated Annealing algorithms are usually better than greedy algorithms, when it comes to problems that have numerous locally optimum solutions.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Simulated Annealing is not the best solution to circuit partitioning or placement. Network flow approach to solving these problems functions much faster.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Simulated Annealing guarantees a convergence upon running sufficiently large number of iterations.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803578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2209800"/>
            <a:ext cx="839152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3655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Simulated Annealing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905000"/>
            <a:ext cx="8991600" cy="4389120"/>
          </a:xfrm>
        </p:spPr>
        <p:txBody>
          <a:bodyPr/>
          <a:lstStyle/>
          <a:p>
            <a:r>
              <a:rPr lang="en-US" dirty="0"/>
              <a:t>Simulated Annealing exploits the first idea: </a:t>
            </a:r>
          </a:p>
          <a:p>
            <a:pPr marL="0" indent="0">
              <a:buNone/>
            </a:pPr>
            <a:r>
              <a:rPr lang="en-US" i="1" dirty="0"/>
              <a:t>	accept also </a:t>
            </a:r>
            <a:r>
              <a:rPr lang="en-US" i="1" dirty="0">
                <a:solidFill>
                  <a:srgbClr val="FF0000"/>
                </a:solidFill>
              </a:rPr>
              <a:t>up-hill moves</a:t>
            </a:r>
            <a:r>
              <a:rPr lang="en-US" dirty="0"/>
              <a:t>.</a:t>
            </a:r>
          </a:p>
          <a:p>
            <a:endParaRPr lang="en-US" dirty="0"/>
          </a:p>
          <a:p>
            <a:pPr lvl="1"/>
            <a:r>
              <a:rPr lang="en-US" dirty="0"/>
              <a:t>Origins in statistical mechanics (Metropolis algorithm)</a:t>
            </a:r>
          </a:p>
          <a:p>
            <a:pPr lvl="1"/>
            <a:r>
              <a:rPr lang="en-US" dirty="0"/>
              <a:t>It allows moves resulting in solutions of worse quality than the current solution</a:t>
            </a:r>
          </a:p>
          <a:p>
            <a:pPr lvl="1"/>
            <a:r>
              <a:rPr lang="en-US" dirty="0"/>
              <a:t>The probability of doing such a move is decreased during the search.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236" y="5562600"/>
            <a:ext cx="85725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0556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676399"/>
            <a:ext cx="6934238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6964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Plassholder for lysbildenumm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3854AFCC-4112-4787-BDF9-02FA18CC57F7}" type="slidenum">
              <a:rPr lang="en-GB" altLang="en-US" sz="1400" smtClean="0"/>
              <a:pPr/>
              <a:t>6</a:t>
            </a:fld>
            <a:endParaRPr lang="en-GB" altLang="en-US" sz="140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Simulated Annealing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Can be interpreted as a modified random descent in the space of solutions</a:t>
            </a:r>
          </a:p>
          <a:p>
            <a:pPr lvl="1" eaLnBrk="1" hangingPunct="1"/>
            <a:r>
              <a:rPr lang="en-CA" altLang="en-US"/>
              <a:t>Choose a random neighbor</a:t>
            </a:r>
          </a:p>
          <a:p>
            <a:pPr lvl="1" eaLnBrk="1" hangingPunct="1"/>
            <a:r>
              <a:rPr lang="en-CA" altLang="en-US"/>
              <a:t>Improving moves are always accepted</a:t>
            </a:r>
          </a:p>
          <a:p>
            <a:pPr lvl="1" eaLnBrk="1" hangingPunct="1"/>
            <a:r>
              <a:rPr lang="en-CA" altLang="en-US"/>
              <a:t>Deteriorating moves are accepted with a probability that depends on the amount of the deterioration and on the </a:t>
            </a:r>
            <a:r>
              <a:rPr lang="en-CA" altLang="en-US" i="1"/>
              <a:t>temperature</a:t>
            </a:r>
            <a:r>
              <a:rPr lang="en-CA" altLang="en-US"/>
              <a:t> (a parameter that decreases with time)</a:t>
            </a:r>
          </a:p>
          <a:p>
            <a:pPr eaLnBrk="1" hangingPunct="1"/>
            <a:r>
              <a:rPr lang="en-CA" altLang="en-US"/>
              <a:t>Can escape local optima</a:t>
            </a:r>
          </a:p>
        </p:txBody>
      </p:sp>
    </p:spTree>
    <p:extLst>
      <p:ext uri="{BB962C8B-B14F-4D97-AF65-F5344CB8AC3E}">
        <p14:creationId xmlns:p14="http://schemas.microsoft.com/office/powerpoint/2010/main" val="264673727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Plassholder for lysbildenumm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AE57A45C-669E-4CDA-9F2C-6F282C7AFCD4}" type="slidenum">
              <a:rPr lang="en-GB" altLang="en-US" sz="1400" smtClean="0"/>
              <a:pPr/>
              <a:t>7</a:t>
            </a:fld>
            <a:endParaRPr lang="en-GB" altLang="en-US" sz="140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Move Acceptance in SA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12875"/>
            <a:ext cx="7674220" cy="44640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We assume a minimization problem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Set </a:t>
            </a:r>
            <a:r>
              <a:rPr lang="el-GR" altLang="en-US" sz="2800">
                <a:cs typeface="Times New Roman" pitchFamily="18" charset="0"/>
              </a:rPr>
              <a:t>Δ</a:t>
            </a:r>
            <a:r>
              <a:rPr lang="en-US" altLang="en-US" sz="2800">
                <a:cs typeface="Times New Roman" pitchFamily="18" charset="0"/>
              </a:rPr>
              <a:t> = Obj(random neighbor) </a:t>
            </a: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altLang="en-US" sz="2800">
                <a:cs typeface="Times New Roman" pitchFamily="18" charset="0"/>
              </a:rPr>
              <a:t> Obj(current solution)  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Times New Roman" pitchFamily="18" charset="0"/>
              </a:rPr>
              <a:t>If </a:t>
            </a:r>
            <a:r>
              <a:rPr lang="el-GR" altLang="en-US" sz="2800">
                <a:cs typeface="Times New Roman" pitchFamily="18" charset="0"/>
              </a:rPr>
              <a:t>Δ</a:t>
            </a:r>
            <a:r>
              <a:rPr lang="en-US" altLang="en-US" sz="2800">
                <a:cs typeface="Times New Roman" pitchFamily="18" charset="0"/>
              </a:rPr>
              <a:t> &lt; 0 </a:t>
            </a:r>
            <a:r>
              <a:rPr lang="en-US" altLang="en-US" sz="2800">
                <a:cs typeface="Times New Roman" pitchFamily="18" charset="0"/>
                <a:sym typeface="Symbol" pitchFamily="18" charset="2"/>
              </a:rPr>
              <a:t> accept (we have an improving move)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Times New Roman" pitchFamily="18" charset="0"/>
                <a:sym typeface="Symbol" pitchFamily="18" charset="2"/>
              </a:rPr>
              <a:t>Else accept if 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>
              <a:cs typeface="Times New Roman" pitchFamily="18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>
              <a:cs typeface="Times New Roman" pitchFamily="18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>
              <a:cs typeface="Times New Roman" pitchFamily="18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Times New Roman" pitchFamily="18" charset="0"/>
                <a:sym typeface="Symbol" pitchFamily="18" charset="2"/>
              </a:rPr>
              <a:t>If the move is not accepted: try another random neighbor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400"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261946" y="3763964"/>
          <a:ext cx="2735874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3" imgW="1180800" imgH="330120" progId="Equation.3">
                  <p:embed/>
                </p:oleObj>
              </mc:Choice>
              <mc:Fallback>
                <p:oleObj name="Formel" r:id="rId3" imgW="118080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1946" y="3763964"/>
                        <a:ext cx="2735874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3870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25932EFB-4CC4-459A-8F6A-5C86912B0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6096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Convergence of simulated annealing </a:t>
            </a:r>
          </a:p>
        </p:txBody>
      </p:sp>
      <p:graphicFrame>
        <p:nvGraphicFramePr>
          <p:cNvPr id="8" name="Object 4">
            <a:extLst>
              <a:ext uri="{FF2B5EF4-FFF2-40B4-BE49-F238E27FC236}">
                <a16:creationId xmlns:a16="http://schemas.microsoft.com/office/drawing/2014/main" id="{446175AD-CAD6-4EA0-95E5-70EAA6A209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1676400"/>
          <a:ext cx="8153400" cy="456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10029600" imgH="5782320" progId="Visio.Drawing.6">
                  <p:embed/>
                </p:oleObj>
              </mc:Choice>
              <mc:Fallback>
                <p:oleObj name="Visio" r:id="rId2" imgW="10029600" imgH="5782320" progId="Visio.Drawing.6">
                  <p:embed/>
                  <p:pic>
                    <p:nvPicPr>
                      <p:cNvPr id="23556" name="Object 4">
                        <a:extLst>
                          <a:ext uri="{FF2B5EF4-FFF2-40B4-BE49-F238E27FC236}">
                            <a16:creationId xmlns:a16="http://schemas.microsoft.com/office/drawing/2014/main" id="{0A8F28C5-C8B8-49C0-81D6-57C4D5AE73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676400"/>
                        <a:ext cx="8153400" cy="456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7706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6F559083-99A4-46C0-BBDB-1FE4EB550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976313"/>
            <a:ext cx="678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Ball on terrain example – SA vs Greedy Algorithms</a:t>
            </a:r>
          </a:p>
        </p:txBody>
      </p:sp>
      <p:graphicFrame>
        <p:nvGraphicFramePr>
          <p:cNvPr id="8" name="Object 3">
            <a:extLst>
              <a:ext uri="{FF2B5EF4-FFF2-40B4-BE49-F238E27FC236}">
                <a16:creationId xmlns:a16="http://schemas.microsoft.com/office/drawing/2014/main" id="{974733B6-53BE-4C6F-B135-C5C517F12E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90725" y="1649413"/>
          <a:ext cx="5467350" cy="490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954040" imgH="5047200" progId="Visio.Drawing.6">
                  <p:embed/>
                </p:oleObj>
              </mc:Choice>
              <mc:Fallback>
                <p:oleObj name="Visio" r:id="rId2" imgW="5954040" imgH="5047200" progId="Visio.Drawing.6">
                  <p:embed/>
                  <p:pic>
                    <p:nvPicPr>
                      <p:cNvPr id="25603" name="Object 3">
                        <a:extLst>
                          <a:ext uri="{FF2B5EF4-FFF2-40B4-BE49-F238E27FC236}">
                            <a16:creationId xmlns:a16="http://schemas.microsoft.com/office/drawing/2014/main" id="{FB347E49-FFE1-4C43-AF17-A4CF39B321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0725" y="1649413"/>
                        <a:ext cx="5467350" cy="490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49453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D252A50587B745B4FA9F9AA3713483" ma:contentTypeVersion="" ma:contentTypeDescription="Create a new document." ma:contentTypeScope="" ma:versionID="e363c19d2e72fd5ff8f96978e4abffc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3aad9280c7bc17f35f657eabd183f1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3D3A30F-E47B-4C86-A46C-E6F4E4BBCF38}"/>
</file>

<file path=customXml/itemProps2.xml><?xml version="1.0" encoding="utf-8"?>
<ds:datastoreItem xmlns:ds="http://schemas.openxmlformats.org/officeDocument/2006/customXml" ds:itemID="{F33B1ACA-F537-44D0-B62E-EA627AA74A09}"/>
</file>

<file path=customXml/itemProps3.xml><?xml version="1.0" encoding="utf-8"?>
<ds:datastoreItem xmlns:ds="http://schemas.openxmlformats.org/officeDocument/2006/customXml" ds:itemID="{9B303D4A-EF7F-4F62-BBFB-A5A501C273C9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628</TotalTime>
  <Words>1298</Words>
  <Application>Microsoft Office PowerPoint</Application>
  <PresentationFormat>On-screen Show (4:3)</PresentationFormat>
  <Paragraphs>232</Paragraphs>
  <Slides>36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36</vt:i4>
      </vt:variant>
    </vt:vector>
  </HeadingPairs>
  <TitlesOfParts>
    <vt:vector size="48" baseType="lpstr">
      <vt:lpstr>Arial Rounded MT Bold</vt:lpstr>
      <vt:lpstr>Calibri</vt:lpstr>
      <vt:lpstr>Constantia</vt:lpstr>
      <vt:lpstr>Symbol</vt:lpstr>
      <vt:lpstr>Times New Roman</vt:lpstr>
      <vt:lpstr>Wingdings 2</vt:lpstr>
      <vt:lpstr>Flow</vt:lpstr>
      <vt:lpstr>Visio</vt:lpstr>
      <vt:lpstr>Formel</vt:lpstr>
      <vt:lpstr>Document</vt:lpstr>
      <vt:lpstr>Worksheet</vt:lpstr>
      <vt:lpstr>Equation</vt:lpstr>
      <vt:lpstr>Lecture V</vt:lpstr>
      <vt:lpstr>PowerPoint Presentation</vt:lpstr>
      <vt:lpstr>Three basic ideas</vt:lpstr>
      <vt:lpstr>Simulated Annealing</vt:lpstr>
      <vt:lpstr>PowerPoint Presentation</vt:lpstr>
      <vt:lpstr>Simulated Annealing</vt:lpstr>
      <vt:lpstr>Move Acceptance in SA</vt:lpstr>
      <vt:lpstr>PowerPoint Presentation</vt:lpstr>
      <vt:lpstr>PowerPoint Presentation</vt:lpstr>
      <vt:lpstr>PowerPoint Presentation</vt:lpstr>
      <vt:lpstr>To accept or not to accept - SA?</vt:lpstr>
      <vt:lpstr>To accept or not to accept - SA?</vt:lpstr>
      <vt:lpstr>PowerPoint Presentation</vt:lpstr>
      <vt:lpstr>SA - Structure</vt:lpstr>
      <vt:lpstr>SA</vt:lpstr>
      <vt:lpstr>Simulated Annealing</vt:lpstr>
      <vt:lpstr>PowerPoint Presentation</vt:lpstr>
      <vt:lpstr>PowerPoint Presentation</vt:lpstr>
      <vt:lpstr>Choice of Move in SA</vt:lpstr>
      <vt:lpstr>SA - Cooling</vt:lpstr>
      <vt:lpstr>SA – Overall Structure</vt:lpstr>
      <vt:lpstr>Statistical Analysis of SA</vt:lpstr>
      <vt:lpstr>SA in Practice (1)</vt:lpstr>
      <vt:lpstr>SA in Practice (2)</vt:lpstr>
      <vt:lpstr>SA – General Decisions</vt:lpstr>
      <vt:lpstr>SA – Problem Specific Decisons</vt:lpstr>
      <vt:lpstr>SA – Choice of Neighborhood</vt:lpstr>
      <vt:lpstr>SA - Speed</vt:lpstr>
      <vt:lpstr>SA – Example: TSP</vt:lpstr>
      <vt:lpstr>SA – Fine Tuning</vt:lpstr>
      <vt:lpstr>SA – Summary</vt:lpstr>
      <vt:lpstr>Variants of Simulated Annealing</vt:lpstr>
      <vt:lpstr>PowerPoint Presentation</vt:lpstr>
      <vt:lpstr>PowerPoint Presentation</vt:lpstr>
      <vt:lpstr>Conclusions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V</dc:title>
  <dc:creator>PC</dc:creator>
  <cp:lastModifiedBy>Ahmet UNVEREN</cp:lastModifiedBy>
  <cp:revision>17</cp:revision>
  <dcterms:created xsi:type="dcterms:W3CDTF">2015-10-20T09:17:23Z</dcterms:created>
  <dcterms:modified xsi:type="dcterms:W3CDTF">2025-03-19T13:29:48Z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0x01010021D252A50587B745B4FA9F9AA3713483</vt:lpwstr>
  </property>
</Properties>
</file>