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7" r:id="rId9"/>
    <p:sldId id="289" r:id="rId10"/>
    <p:sldId id="291" r:id="rId11"/>
    <p:sldId id="286" r:id="rId12"/>
    <p:sldId id="284" r:id="rId13"/>
    <p:sldId id="285" r:id="rId14"/>
    <p:sldId id="264" r:id="rId15"/>
    <p:sldId id="265" r:id="rId16"/>
    <p:sldId id="288" r:id="rId17"/>
    <p:sldId id="292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90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A040E-70A4-483F-8110-B2161DF5DE3E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86302-8351-49E1-81DC-85F98FBC4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07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240540D-147A-4C25-BD76-CE7AE861149B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99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C5D8D16-DAC6-4356-98E6-FB8EAC990CC0}" type="slidenum">
              <a:rPr lang="en-GB" altLang="en-US" sz="1200" smtClean="0"/>
              <a:pPr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09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AF34FA-485C-4787-BE5F-29A01E5AFDA5}" type="slidenum">
              <a:rPr lang="en-GB" altLang="en-US" sz="1200" smtClean="0"/>
              <a:pPr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19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E4E43CE-7783-4052-89BF-A1F6A0AF8BDB}" type="slidenum">
              <a:rPr lang="en-GB" altLang="en-US" sz="1200" smtClean="0"/>
              <a:pPr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30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E1E252F-E246-489F-A308-D1C7C428FBD1}" type="slidenum">
              <a:rPr lang="en-GB" altLang="en-US" sz="1200" smtClean="0"/>
              <a:pPr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42284F8-FB5F-4B32-9B61-1F2960596B7D}" type="slidenum">
              <a:rPr lang="en-GB" altLang="en-US" sz="1200" smtClean="0"/>
              <a:pPr/>
              <a:t>27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50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75A5BA8-3030-48C5-98F9-F90B54C8A792}" type="slidenum">
              <a:rPr lang="en-GB" altLang="en-US" sz="1200" smtClean="0"/>
              <a:pPr/>
              <a:t>28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60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D350875-C26D-41BF-93D0-C8FDF9B65E6E}" type="slidenum">
              <a:rPr lang="en-GB" altLang="en-US" sz="1200" smtClean="0"/>
              <a:pPr/>
              <a:t>29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71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00D23E5-03CD-4447-A2D9-853FC8F2BFC4}" type="slidenum">
              <a:rPr lang="en-GB" altLang="en-US" sz="1200" smtClean="0"/>
              <a:pPr/>
              <a:t>30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81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842C4D5-7AD7-4EF4-831E-CD4CAB7B9D5A}" type="slidenum">
              <a:rPr lang="en-GB" altLang="en-US" sz="1200" smtClean="0"/>
              <a:pPr/>
              <a:t>31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17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8468684-33BB-4C98-B6C3-29AC6E27E33D}" type="slidenum">
              <a:rPr lang="en-GB" altLang="en-US" sz="1200" smtClean="0"/>
              <a:pPr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27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EC980C2-4D4F-49A8-87A0-304AB53274AD}" type="slidenum">
              <a:rPr lang="en-GB" altLang="en-US" sz="1200" smtClean="0"/>
              <a:pPr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37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502B7F-46A1-497E-806A-F796F167BE94}" type="slidenum">
              <a:rPr lang="en-GB" altLang="en-US" sz="1200" smtClean="0"/>
              <a:pPr/>
              <a:t>15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48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CBBE41E-A237-4F9D-999F-F80A08368DA5}" type="slidenum">
              <a:rPr lang="en-GB" altLang="en-US" sz="1200" smtClean="0"/>
              <a:pPr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584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0C76AE0-591A-412E-865C-D4D70B5E8386}" type="slidenum">
              <a:rPr lang="en-GB" altLang="en-US" sz="1200" smtClean="0"/>
              <a:pPr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68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7CFC1A7-F2AE-4F3E-9284-5A3EF7DDA8BD}" type="slidenum">
              <a:rPr lang="en-GB" altLang="en-US" sz="1200" smtClean="0"/>
              <a:pPr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377D961-3BB9-479B-BAC5-F0E32D861A54}" type="slidenum">
              <a:rPr lang="en-GB" altLang="en-US" sz="1200" smtClean="0"/>
              <a:pPr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89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AEEDDBF-06D4-415C-89CD-9F53B4FCB287}" type="slidenum">
              <a:rPr lang="en-GB" altLang="en-US" sz="1200" smtClean="0"/>
              <a:pPr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2338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19.01.2007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9C8C-BF2F-4E17-B933-52F8980FC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5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tel, innhold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2338" y="1412876"/>
            <a:ext cx="3815862" cy="21558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642338" y="3721101"/>
            <a:ext cx="3815862" cy="21558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19.01.2007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2FE4-9109-48A6-BE39-A648E67A17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7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6C81B-8C6B-4ECD-9963-9502EAABA04F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Simulated Annealing Algorithm</a:t>
            </a:r>
          </a:p>
          <a:p>
            <a:r>
              <a:rPr lang="en-AU" altLang="en-US" dirty="0"/>
              <a:t>(Advanced Stochastic Local Search)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5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animation">
            <a:extLst>
              <a:ext uri="{FF2B5EF4-FFF2-40B4-BE49-F238E27FC236}">
                <a16:creationId xmlns:a16="http://schemas.microsoft.com/office/drawing/2014/main" id="{4E1C91E7-BC39-3E0F-3C17-68184AAEF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2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848319D-5410-45B5-894C-687139004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33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spcAft>
                <a:spcPts val="300"/>
              </a:spcAft>
            </a:pPr>
            <a:r>
              <a:rPr lang="en-GB" altLang="en-US" dirty="0"/>
              <a:t>To accept or not to accept - SA?</a:t>
            </a:r>
            <a:endParaRPr lang="en-GB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03AFC3-8C0E-4B93-B071-48B3DA086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486400"/>
          </a:xfrm>
        </p:spPr>
        <p:txBody>
          <a:bodyPr/>
          <a:lstStyle/>
          <a:p>
            <a:pPr marL="574675" indent="-574675" algn="ctr">
              <a:spcAft>
                <a:spcPts val="2400"/>
              </a:spcAft>
              <a:buFont typeface="Symbol" panose="05050102010706020507" pitchFamily="18" charset="2"/>
              <a:buNone/>
              <a:tabLst>
                <a:tab pos="574675" algn="l"/>
              </a:tabLst>
            </a:pPr>
            <a:r>
              <a:rPr lang="en-GB" altLang="en-US" sz="4000" dirty="0">
                <a:solidFill>
                  <a:srgbClr val="00FF00"/>
                </a:solidFill>
              </a:rPr>
              <a:t>P = exp(-c/</a:t>
            </a:r>
            <a:r>
              <a:rPr lang="en-GB" altLang="en-US" sz="4000" i="1" dirty="0">
                <a:solidFill>
                  <a:srgbClr val="00FF00"/>
                </a:solidFill>
              </a:rPr>
              <a:t>t</a:t>
            </a:r>
            <a:r>
              <a:rPr lang="en-GB" altLang="en-US" sz="4000" dirty="0">
                <a:solidFill>
                  <a:srgbClr val="00FF00"/>
                </a:solidFill>
              </a:rPr>
              <a:t>) &gt; </a:t>
            </a:r>
            <a:r>
              <a:rPr lang="en-GB" altLang="en-US" sz="4000" i="1" dirty="0">
                <a:solidFill>
                  <a:srgbClr val="00FF00"/>
                </a:solidFill>
              </a:rPr>
              <a:t>r</a:t>
            </a:r>
            <a:endParaRPr lang="en-GB" altLang="en-US" dirty="0"/>
          </a:p>
          <a:p>
            <a:pPr marL="574675" indent="-574675">
              <a:tabLst>
                <a:tab pos="574675" algn="l"/>
              </a:tabLst>
            </a:pPr>
            <a:r>
              <a:rPr lang="en-GB" altLang="en-US" b="1" dirty="0"/>
              <a:t>Where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c</a:t>
            </a:r>
            <a:r>
              <a:rPr lang="en-GB" altLang="en-US" sz="3000" b="1" dirty="0"/>
              <a:t> is change in the evaluation function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t</a:t>
            </a:r>
            <a:r>
              <a:rPr lang="en-GB" altLang="en-US" sz="3000" b="1" dirty="0"/>
              <a:t> the current temperature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r</a:t>
            </a:r>
            <a:r>
              <a:rPr lang="en-GB" altLang="en-US" sz="3000" b="1" dirty="0"/>
              <a:t> is a random number between 0 and 1</a:t>
            </a:r>
          </a:p>
          <a:p>
            <a:pPr marL="574675" indent="-574675">
              <a:tabLst>
                <a:tab pos="574675" algn="l"/>
              </a:tabLst>
            </a:pPr>
            <a:endParaRPr lang="en-US" altLang="en-US" dirty="0">
              <a:solidFill>
                <a:schemeClr val="tx1"/>
              </a:solidFill>
            </a:endParaRPr>
          </a:p>
          <a:p>
            <a:pPr marL="574675" indent="-574675">
              <a:tabLst>
                <a:tab pos="574675" algn="l"/>
              </a:tabLst>
            </a:pPr>
            <a:r>
              <a:rPr lang="en-US" altLang="en-US" b="1" dirty="0"/>
              <a:t>Example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7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33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spcAft>
                <a:spcPts val="300"/>
              </a:spcAft>
            </a:pPr>
            <a:r>
              <a:rPr lang="en-GB"/>
              <a:t>To accept or not to accept - SA?</a:t>
            </a:r>
            <a:endParaRPr lang="en-GB" b="1" i="0" u="sng">
              <a:solidFill>
                <a:schemeClr val="tx1"/>
              </a:solidFill>
            </a:endParaRP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096186"/>
              </p:ext>
            </p:extLst>
          </p:nvPr>
        </p:nvGraphicFramePr>
        <p:xfrm>
          <a:off x="228600" y="2362200"/>
          <a:ext cx="104394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310977" imgH="1838207" progId="Word.Document.8">
                  <p:embed/>
                </p:oleObj>
              </mc:Choice>
              <mc:Fallback>
                <p:oleObj name="Document" r:id="rId2" imgW="8310977" imgH="18382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104394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8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1A873A7-C066-4FF3-AFE9-3061DCDF0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11050"/>
              </p:ext>
            </p:extLst>
          </p:nvPr>
        </p:nvGraphicFramePr>
        <p:xfrm>
          <a:off x="970756" y="369087"/>
          <a:ext cx="7202487" cy="611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95247" imgH="6926439" progId="Excel.Sheet.8">
                  <p:embed/>
                </p:oleObj>
              </mc:Choice>
              <mc:Fallback>
                <p:oleObj name="Worksheet" r:id="rId2" imgW="7795247" imgH="692643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756" y="369087"/>
                        <a:ext cx="7202487" cy="6119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62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D8BBA5E-FD3C-462C-8A1F-89D9A055CD28}" type="slidenum">
              <a:rPr lang="en-GB" altLang="en-US" sz="1400" smtClean="0"/>
              <a:pPr/>
              <a:t>14</a:t>
            </a:fld>
            <a:endParaRPr lang="en-GB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 - Structure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 temperature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0</a:t>
            </a:r>
            <a:r>
              <a:rPr lang="en-US" altLang="en-US" dirty="0"/>
              <a:t> high </a:t>
            </a:r>
          </a:p>
          <a:p>
            <a:pPr lvl="1" eaLnBrk="1" hangingPunct="1"/>
            <a:r>
              <a:rPr lang="en-US" altLang="en-US" dirty="0"/>
              <a:t>(if </a:t>
            </a:r>
            <a:r>
              <a:rPr lang="en-US" altLang="en-US" dirty="0">
                <a:sym typeface="Symbol" pitchFamily="18" charset="2"/>
              </a:rPr>
              <a:t>  random walk)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Reduce </a:t>
            </a:r>
            <a:r>
              <a:rPr lang="en-US" altLang="en-US" i="1" dirty="0">
                <a:sym typeface="Symbol" pitchFamily="18" charset="2"/>
              </a:rPr>
              <a:t>t</a:t>
            </a:r>
            <a:r>
              <a:rPr lang="en-US" altLang="en-US" dirty="0">
                <a:sym typeface="Symbol" pitchFamily="18" charset="2"/>
              </a:rPr>
              <a:t> regularly</a:t>
            </a:r>
          </a:p>
          <a:p>
            <a:pPr lvl="1" eaLnBrk="1" hangingPunct="1"/>
            <a:r>
              <a:rPr lang="en-US" altLang="en-US" dirty="0">
                <a:sym typeface="Symbol" pitchFamily="18" charset="2"/>
              </a:rPr>
              <a:t>need a </a:t>
            </a:r>
            <a:r>
              <a:rPr lang="en-US" altLang="en-US" i="1" dirty="0">
                <a:sym typeface="Symbol" pitchFamily="18" charset="2"/>
              </a:rPr>
              <a:t>cooling schedule</a:t>
            </a:r>
          </a:p>
          <a:p>
            <a:pPr lvl="1" eaLnBrk="1" hangingPunct="1"/>
            <a:r>
              <a:rPr lang="en-US" altLang="en-US" dirty="0">
                <a:sym typeface="Symbol" pitchFamily="18" charset="2"/>
              </a:rPr>
              <a:t>if too fast  stop in some local optimum too early</a:t>
            </a:r>
          </a:p>
          <a:p>
            <a:pPr lvl="1" eaLnBrk="1" hangingPunct="1"/>
            <a:r>
              <a:rPr lang="en-US" altLang="en-US" dirty="0">
                <a:sym typeface="Symbol" pitchFamily="18" charset="2"/>
              </a:rPr>
              <a:t>if too slow  too slow convergence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Might restart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Choice of neighborhood structure is important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31335"/>
            <a:ext cx="8001000" cy="3550065"/>
            <a:chOff x="1066800" y="31335"/>
            <a:chExt cx="8001000" cy="355006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1335"/>
              <a:ext cx="71628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>
            <a:xfrm flipV="1">
              <a:off x="1066800" y="2819400"/>
              <a:ext cx="838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48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1B6F60A-94A4-42CE-B168-B83D8DC2366E}" type="slidenum">
              <a:rPr lang="en-GB" altLang="en-US" sz="1400" smtClean="0"/>
              <a:pPr/>
              <a:t>15</a:t>
            </a:fld>
            <a:endParaRPr lang="en-GB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574" y="1484313"/>
            <a:ext cx="77724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Statistical guarantee that SA finds the global optimum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practice this requires exponential (or </a:t>
            </a:r>
            <a:r>
              <a:rPr lang="en-US" altLang="en-US">
                <a:sym typeface="Symbol" pitchFamily="18" charset="2"/>
              </a:rPr>
              <a:t>) running time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cooling schedule is vitally 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Much research on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Static schedules: specified in advance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Adaptive schedules: react to information from the search</a:t>
            </a:r>
          </a:p>
        </p:txBody>
      </p:sp>
    </p:spTree>
    <p:extLst>
      <p:ext uri="{BB962C8B-B14F-4D97-AF65-F5344CB8AC3E}">
        <p14:creationId xmlns:p14="http://schemas.microsoft.com/office/powerpoint/2010/main" val="365145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8E6C903-3788-4BA9-9512-99B9C564A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altLang="en-US" dirty="0"/>
              <a:t>Simulated Annealing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92FE8E-DBF8-4420-BAD9-52E258F8A5D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458200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1: Initialize</a:t>
            </a:r>
            <a:r>
              <a:rPr lang="en-US" altLang="en-US" sz="2400" dirty="0"/>
              <a:t> – Start with a random initial placement. Initialize a very high “temperature”.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2: Move</a:t>
            </a:r>
            <a:r>
              <a:rPr lang="en-US" altLang="en-US" sz="2400" dirty="0"/>
              <a:t> – Perturb the placement through a defined move.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3: Calculate score</a:t>
            </a:r>
            <a:r>
              <a:rPr lang="en-US" altLang="en-US" sz="2400" dirty="0"/>
              <a:t> – calculate the change in the score due to the move made.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4: Choose</a:t>
            </a:r>
            <a:r>
              <a:rPr lang="en-US" altLang="en-US" sz="2400" dirty="0"/>
              <a:t> – Depending on the change in score, accept or reject the move. The prob of acceptance depending on the current “temperature”.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5: Update and repeat</a:t>
            </a:r>
            <a:r>
              <a:rPr lang="en-US" altLang="en-US" sz="2400" dirty="0"/>
              <a:t>– Update the temperature value by lowering the temperature. Go back to Step 2.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The process is done until “Freezing Point” is reached.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5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mulated annealing flowchart">
            <a:extLst>
              <a:ext uri="{FF2B5EF4-FFF2-40B4-BE49-F238E27FC236}">
                <a16:creationId xmlns:a16="http://schemas.microsoft.com/office/drawing/2014/main" id="{3794D5A2-B65C-BD4B-52FD-F01B53772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33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6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9899876-0083-49C4-B0DF-5CFCFD3F6FC6}" type="slidenum">
              <a:rPr lang="en-GB" altLang="en-US" sz="1400" smtClean="0"/>
              <a:pPr/>
              <a:t>18</a:t>
            </a:fld>
            <a:endParaRPr lang="en-GB" altLang="en-US" sz="1400"/>
          </a:p>
        </p:txBody>
      </p:sp>
      <p:grpSp>
        <p:nvGrpSpPr>
          <p:cNvPr id="12291" name="Group 6"/>
          <p:cNvGrpSpPr>
            <a:grpSpLocks/>
          </p:cNvGrpSpPr>
          <p:nvPr/>
        </p:nvGrpSpPr>
        <p:grpSpPr bwMode="auto">
          <a:xfrm>
            <a:off x="517281" y="0"/>
            <a:ext cx="7178919" cy="6870700"/>
            <a:chOff x="353" y="0"/>
            <a:chExt cx="4899" cy="4328"/>
          </a:xfrm>
        </p:grpSpPr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0"/>
              <a:ext cx="4899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895" y="58"/>
              <a:ext cx="227" cy="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437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C9E47E9-3AB2-4759-A48C-3BB2F0DCB3E5}" type="slidenum">
              <a:rPr lang="en-GB" altLang="en-US" sz="1400" smtClean="0"/>
              <a:pPr/>
              <a:t>19</a:t>
            </a:fld>
            <a:endParaRPr lang="en-GB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Choice of Move in SA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Modified ”Random Descent”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Select a random solution in the neighborhood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Accept this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Unconditionally if better than current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With a certain, finite probability if worse than current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The probability is controlled by a parameter called the </a:t>
            </a:r>
            <a:r>
              <a:rPr lang="nb-NO" altLang="en-US" i="1"/>
              <a:t>temperature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Can escape from local optima</a:t>
            </a:r>
          </a:p>
        </p:txBody>
      </p:sp>
    </p:spTree>
    <p:extLst>
      <p:ext uri="{BB962C8B-B14F-4D97-AF65-F5344CB8AC3E}">
        <p14:creationId xmlns:p14="http://schemas.microsoft.com/office/powerpoint/2010/main" val="93507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dirty="0"/>
              <a:t> Iterative Improvement stops at Local</a:t>
            </a:r>
          </a:p>
          <a:p>
            <a:pPr marL="0" indent="0">
              <a:buNone/>
            </a:pPr>
            <a:r>
              <a:rPr lang="en-US" dirty="0"/>
              <a:t>minima, which can be very “poor”.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Strategies are required to prevent the search from getting trapped in local minima and to escape from them.</a:t>
            </a:r>
          </a:p>
        </p:txBody>
      </p:sp>
    </p:spTree>
    <p:extLst>
      <p:ext uri="{BB962C8B-B14F-4D97-AF65-F5344CB8AC3E}">
        <p14:creationId xmlns:p14="http://schemas.microsoft.com/office/powerpoint/2010/main" val="128039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309515-9096-4752-B3C1-726A1A62B4DD}" type="slidenum">
              <a:rPr lang="en-GB" altLang="en-US" sz="1400" smtClean="0"/>
              <a:pPr/>
              <a:t>20</a:t>
            </a:fld>
            <a:endParaRPr lang="en-GB" altLang="en-US" sz="140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 - Cooling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54516" y="5445125"/>
          <a:ext cx="88509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0880" imgH="177480" progId="Equation.DSMT4">
                  <p:embed/>
                </p:oleObj>
              </mc:Choice>
              <mc:Fallback>
                <p:oleObj name="Equation" r:id="rId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516" y="5445125"/>
                        <a:ext cx="88509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36127" y="2163763"/>
          <a:ext cx="455734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304560" progId="Equation.DSMT4">
                  <p:embed/>
                </p:oleObj>
              </mc:Choice>
              <mc:Fallback>
                <p:oleObj name="Equation" r:id="rId5" imgW="241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127" y="2163763"/>
                        <a:ext cx="455734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2209800" y="2667000"/>
            <a:ext cx="5462836" cy="2859088"/>
            <a:chOff x="1440" y="1607"/>
            <a:chExt cx="3441" cy="1801"/>
          </a:xfrm>
        </p:grpSpPr>
        <p:sp>
          <p:nvSpPr>
            <p:cNvPr id="2056" name="Line 6"/>
            <p:cNvSpPr>
              <a:spLocks noChangeShapeType="1"/>
            </p:cNvSpPr>
            <p:nvPr/>
          </p:nvSpPr>
          <p:spPr bwMode="auto">
            <a:xfrm flipV="1">
              <a:off x="1440" y="182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7"/>
            <p:cNvSpPr>
              <a:spLocks noChangeShapeType="1"/>
            </p:cNvSpPr>
            <p:nvPr/>
          </p:nvSpPr>
          <p:spPr bwMode="auto">
            <a:xfrm>
              <a:off x="1440" y="340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8"/>
            <p:cNvSpPr>
              <a:spLocks/>
            </p:cNvSpPr>
            <p:nvPr/>
          </p:nvSpPr>
          <p:spPr bwMode="auto">
            <a:xfrm>
              <a:off x="1680" y="1872"/>
              <a:ext cx="1872" cy="1408"/>
            </a:xfrm>
            <a:custGeom>
              <a:avLst/>
              <a:gdLst>
                <a:gd name="T0" fmla="*/ 0 w 1872"/>
                <a:gd name="T1" fmla="*/ 0 h 1408"/>
                <a:gd name="T2" fmla="*/ 48 w 1872"/>
                <a:gd name="T3" fmla="*/ 624 h 1408"/>
                <a:gd name="T4" fmla="*/ 144 w 1872"/>
                <a:gd name="T5" fmla="*/ 1008 h 1408"/>
                <a:gd name="T6" fmla="*/ 576 w 1872"/>
                <a:gd name="T7" fmla="*/ 1296 h 1408"/>
                <a:gd name="T8" fmla="*/ 1344 w 1872"/>
                <a:gd name="T9" fmla="*/ 1392 h 1408"/>
                <a:gd name="T10" fmla="*/ 1872 w 1872"/>
                <a:gd name="T11" fmla="*/ 1392 h 1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2"/>
                <a:gd name="T19" fmla="*/ 0 h 1408"/>
                <a:gd name="T20" fmla="*/ 1872 w 1872"/>
                <a:gd name="T21" fmla="*/ 1408 h 1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2" h="1408">
                  <a:moveTo>
                    <a:pt x="0" y="0"/>
                  </a:moveTo>
                  <a:cubicBezTo>
                    <a:pt x="12" y="228"/>
                    <a:pt x="24" y="456"/>
                    <a:pt x="48" y="624"/>
                  </a:cubicBezTo>
                  <a:cubicBezTo>
                    <a:pt x="72" y="792"/>
                    <a:pt x="56" y="896"/>
                    <a:pt x="144" y="1008"/>
                  </a:cubicBezTo>
                  <a:cubicBezTo>
                    <a:pt x="232" y="1120"/>
                    <a:pt x="376" y="1232"/>
                    <a:pt x="576" y="1296"/>
                  </a:cubicBezTo>
                  <a:cubicBezTo>
                    <a:pt x="776" y="1360"/>
                    <a:pt x="1128" y="1376"/>
                    <a:pt x="1344" y="1392"/>
                  </a:cubicBezTo>
                  <a:cubicBezTo>
                    <a:pt x="1560" y="1408"/>
                    <a:pt x="1784" y="1392"/>
                    <a:pt x="1872" y="1392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Text Box 9"/>
            <p:cNvSpPr txBox="1">
              <a:spLocks noChangeArrowheads="1"/>
            </p:cNvSpPr>
            <p:nvPr/>
          </p:nvSpPr>
          <p:spPr bwMode="auto">
            <a:xfrm>
              <a:off x="2208" y="1607"/>
              <a:ext cx="13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nb-NO" altLang="en-US">
                  <a:latin typeface="Arial Rounded MT Bold" pitchFamily="34" charset="0"/>
                </a:rPr>
                <a:t>Random Walk</a:t>
              </a:r>
            </a:p>
          </p:txBody>
        </p:sp>
        <p:sp>
          <p:nvSpPr>
            <p:cNvPr id="2060" name="Line 10"/>
            <p:cNvSpPr>
              <a:spLocks noChangeShapeType="1"/>
            </p:cNvSpPr>
            <p:nvPr/>
          </p:nvSpPr>
          <p:spPr bwMode="auto">
            <a:xfrm flipH="1">
              <a:off x="1728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Text Box 11"/>
            <p:cNvSpPr txBox="1">
              <a:spLocks noChangeArrowheads="1"/>
            </p:cNvSpPr>
            <p:nvPr/>
          </p:nvSpPr>
          <p:spPr bwMode="auto">
            <a:xfrm>
              <a:off x="3109" y="2496"/>
              <a:ext cx="17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nb-NO" altLang="en-US">
                  <a:latin typeface="Arial Rounded MT Bold" pitchFamily="34" charset="0"/>
                </a:rPr>
                <a:t> Random Descent</a:t>
              </a:r>
            </a:p>
          </p:txBody>
        </p:sp>
        <p:sp>
          <p:nvSpPr>
            <p:cNvPr id="2062" name="Line 12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2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5522913"/>
          <a:ext cx="8631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320" imgH="152280" progId="Equation.DSMT4">
                  <p:embed/>
                </p:oleObj>
              </mc:Choice>
              <mc:Fallback>
                <p:oleObj name="Equation" r:id="rId7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22913"/>
                        <a:ext cx="8631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343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BB062FA-7642-4CAD-BAFD-5D814D50885F}" type="slidenum">
              <a:rPr lang="en-GB" altLang="en-US" sz="1400" smtClean="0"/>
              <a:pPr/>
              <a:t>21</a:t>
            </a:fld>
            <a:endParaRPr lang="en-GB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8546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Overall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569" y="1285875"/>
            <a:ext cx="8153400" cy="4660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Set the initial value of the control variable t (t</a:t>
            </a:r>
            <a:r>
              <a:rPr lang="nb-NO" altLang="en-US" sz="2800" baseline="-25000" dirty="0"/>
              <a:t>0</a:t>
            </a:r>
            <a:r>
              <a:rPr lang="nb-NO" altLang="en-US" sz="2800" dirty="0"/>
              <a:t>) to a high value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Do a certain number of iterations with the same temperature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Then reduce the temperature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Need a ”cooling schedule”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Stopping criterion – e.g. ”minimum temperature”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Repetition is possible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Solution quality and speed are dependent on the choices made 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Choice of neighborhood structure is important</a:t>
            </a:r>
          </a:p>
          <a:p>
            <a:pPr eaLnBrk="1" hangingPunct="1">
              <a:lnSpc>
                <a:spcPct val="80000"/>
              </a:lnSpc>
            </a:pPr>
            <a:endParaRPr lang="nb-NO" altLang="en-US" sz="2800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493727" y="2763839"/>
          <a:ext cx="16002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228600" progId="Equation.DSMT4">
                  <p:embed/>
                </p:oleObj>
              </mc:Choice>
              <mc:Fallback>
                <p:oleObj name="Equation" r:id="rId3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727" y="2763839"/>
                        <a:ext cx="16002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0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993030F-1540-4A96-A6EC-0BEEA9AF8889}" type="slidenum">
              <a:rPr lang="en-GB" altLang="en-US" sz="1400" smtClean="0"/>
              <a:pPr/>
              <a:t>22</a:t>
            </a:fld>
            <a:endParaRPr lang="en-GB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Statistical Analysis of SA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397000"/>
            <a:ext cx="8229600" cy="44577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Model: State transitions in the search space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Transition probabilities [p</a:t>
            </a:r>
            <a:r>
              <a:rPr lang="nb-NO" altLang="en-US" sz="2800" baseline="-25000" dirty="0"/>
              <a:t>ij</a:t>
            </a:r>
            <a:r>
              <a:rPr lang="nb-NO" altLang="en-US" sz="2800" dirty="0"/>
              <a:t>] (i,j are solutions)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Only dependent on i and j: homogenous Markov chain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If all the transition probabilities are finite, then the SA search will converge towards a stationary distribution, independent of the starting solution.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 dirty="0"/>
              <a:t>When the temperature approaches zero, this distribution will approach a uniform distribution over the global optima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Statistical guarantee that SA finds a global optimum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 dirty="0"/>
              <a:t>But: exponential (or infinite) search time to guarantee</a:t>
            </a:r>
            <a:br>
              <a:rPr lang="nb-NO" altLang="en-US" sz="2800" dirty="0"/>
            </a:br>
            <a:r>
              <a:rPr lang="nb-NO" altLang="en-US" sz="2800" dirty="0"/>
              <a:t>finding the optimum</a:t>
            </a:r>
          </a:p>
          <a:p>
            <a:pPr eaLnBrk="1" hangingPunct="1">
              <a:lnSpc>
                <a:spcPct val="80000"/>
              </a:lnSpc>
            </a:pPr>
            <a:endParaRPr lang="nb-NO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16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7B6DE67-999D-4AC1-9DB9-FEAA7495E3B2}" type="slidenum">
              <a:rPr lang="en-GB" altLang="en-US" sz="1400" smtClean="0"/>
              <a:pPr/>
              <a:t>23</a:t>
            </a:fld>
            <a:endParaRPr lang="en-GB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in Practice (1)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412" y="1335088"/>
            <a:ext cx="7872046" cy="4267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nb-NO" altLang="en-US" sz="2800" dirty="0"/>
              <a:t>Heuristic algorithm</a:t>
            </a:r>
          </a:p>
          <a:p>
            <a:pPr eaLnBrk="1" hangingPunct="1"/>
            <a:r>
              <a:rPr lang="nb-NO" altLang="en-US" sz="2800" dirty="0"/>
              <a:t>Behaviour strongly dependent on the cooling schedule</a:t>
            </a:r>
          </a:p>
          <a:p>
            <a:pPr eaLnBrk="1" hangingPunct="1"/>
            <a:r>
              <a:rPr lang="nb-NO" altLang="en-US" sz="2800" dirty="0"/>
              <a:t>Theory: </a:t>
            </a:r>
          </a:p>
          <a:p>
            <a:pPr lvl="1" eaLnBrk="1" hangingPunct="1"/>
            <a:r>
              <a:rPr lang="nb-NO" altLang="en-US" sz="2400" dirty="0"/>
              <a:t>An exponential number of  iterations at each temperature</a:t>
            </a:r>
          </a:p>
          <a:p>
            <a:pPr eaLnBrk="1" hangingPunct="1"/>
            <a:r>
              <a:rPr lang="nb-NO" altLang="en-US" sz="2800" dirty="0"/>
              <a:t>Practice:</a:t>
            </a:r>
          </a:p>
          <a:p>
            <a:pPr lvl="1" eaLnBrk="1" hangingPunct="1"/>
            <a:r>
              <a:rPr lang="nb-NO" altLang="en-US" sz="2400" dirty="0"/>
              <a:t>A large number of iterations at each temperature, few temperatures</a:t>
            </a:r>
          </a:p>
          <a:p>
            <a:pPr lvl="1" eaLnBrk="1" hangingPunct="1"/>
            <a:r>
              <a:rPr lang="nb-NO" altLang="en-US" sz="2400" dirty="0"/>
              <a:t>A small number of iterations at each temperature, many temperatures</a:t>
            </a:r>
            <a:endParaRPr lang="nb-NO" altLang="en-US" dirty="0"/>
          </a:p>
        </p:txBody>
      </p:sp>
    </p:spTree>
    <p:extLst>
      <p:ext uri="{BB962C8B-B14F-4D97-AF65-F5344CB8AC3E}">
        <p14:creationId xmlns:p14="http://schemas.microsoft.com/office/powerpoint/2010/main" val="30705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421248F-0ECD-49EE-9BA9-F26062DEF151}" type="slidenum">
              <a:rPr lang="en-GB" altLang="en-US" sz="1400" smtClean="0"/>
              <a:pPr/>
              <a:t>24</a:t>
            </a:fld>
            <a:endParaRPr lang="en-GB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/>
              <a:t>SA in Practice (2)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Geometric chain</a:t>
            </a:r>
          </a:p>
          <a:p>
            <a:pPr lvl="1" eaLnBrk="1" hangingPunct="1"/>
            <a:r>
              <a:rPr lang="nb-NO" altLang="en-US"/>
              <a:t>t</a:t>
            </a:r>
            <a:r>
              <a:rPr lang="nb-NO" altLang="en-US" baseline="-25000"/>
              <a:t>i+1</a:t>
            </a:r>
            <a:r>
              <a:rPr lang="nb-NO" altLang="en-US"/>
              <a:t> = </a:t>
            </a:r>
            <a:r>
              <a:rPr lang="nb-NO" altLang="en-US">
                <a:sym typeface="Symbol" pitchFamily="18" charset="2"/>
              </a:rPr>
              <a:t></a:t>
            </a:r>
            <a:r>
              <a:rPr lang="nb-NO" altLang="en-US"/>
              <a:t> t</a:t>
            </a:r>
            <a:r>
              <a:rPr lang="nb-NO" altLang="en-US" baseline="-25000"/>
              <a:t>i</a:t>
            </a:r>
            <a:r>
              <a:rPr lang="nb-NO" altLang="en-US"/>
              <a:t>, i = 0,…,K</a:t>
            </a:r>
          </a:p>
          <a:p>
            <a:pPr lvl="1" eaLnBrk="1" hangingPunct="1"/>
            <a:r>
              <a:rPr lang="nb-NO" altLang="en-US">
                <a:sym typeface="Symbol" pitchFamily="18" charset="2"/>
              </a:rPr>
              <a:t></a:t>
            </a:r>
            <a:r>
              <a:rPr lang="nb-NO" altLang="en-US"/>
              <a:t> &lt;1 (0.8 - 0.99)</a:t>
            </a:r>
          </a:p>
          <a:p>
            <a:pPr eaLnBrk="1" hangingPunct="1"/>
            <a:r>
              <a:rPr lang="nb-NO" altLang="en-US"/>
              <a:t>Number of repetitions can be varied </a:t>
            </a:r>
          </a:p>
          <a:p>
            <a:pPr eaLnBrk="1" hangingPunct="1"/>
            <a:r>
              <a:rPr lang="nb-NO" altLang="en-US"/>
              <a:t>Adaptivity: </a:t>
            </a:r>
          </a:p>
          <a:p>
            <a:pPr lvl="1" eaLnBrk="1" hangingPunct="1"/>
            <a:r>
              <a:rPr lang="nb-NO" altLang="en-US"/>
              <a:t>Variable number of moves before the temperature reduction</a:t>
            </a:r>
          </a:p>
          <a:p>
            <a:pPr eaLnBrk="1" hangingPunct="1"/>
            <a:r>
              <a:rPr lang="nb-NO" altLang="en-US"/>
              <a:t>Necessary to experiment</a:t>
            </a:r>
          </a:p>
        </p:txBody>
      </p:sp>
    </p:spTree>
    <p:extLst>
      <p:ext uri="{BB962C8B-B14F-4D97-AF65-F5344CB8AC3E}">
        <p14:creationId xmlns:p14="http://schemas.microsoft.com/office/powerpoint/2010/main" val="2299189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236B56A-95D5-48F8-9A16-1B717F45AD04}" type="slidenum">
              <a:rPr lang="en-GB" altLang="en-US" sz="1400" smtClean="0"/>
              <a:pPr/>
              <a:t>25</a:t>
            </a:fld>
            <a:endParaRPr lang="en-GB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</a:t>
            </a:r>
            <a:r>
              <a:rPr lang="nb-NO" altLang="en-US" sz="4000" dirty="0"/>
              <a:t>– General Decisions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1575"/>
            <a:ext cx="7772400" cy="4794250"/>
          </a:xfrm>
        </p:spPr>
        <p:txBody>
          <a:bodyPr/>
          <a:lstStyle/>
          <a:p>
            <a:pPr eaLnBrk="1" hangingPunct="1"/>
            <a:r>
              <a:rPr lang="nb-NO" altLang="en-US" sz="2800" dirty="0"/>
              <a:t>Cooling Schedule </a:t>
            </a:r>
          </a:p>
          <a:p>
            <a:pPr lvl="1" eaLnBrk="1" hangingPunct="1"/>
            <a:r>
              <a:rPr lang="nb-NO" altLang="en-US" sz="2400" dirty="0"/>
              <a:t>Based on maximum difference in the objective function value of solutions, given a neighborhood </a:t>
            </a:r>
          </a:p>
          <a:p>
            <a:pPr lvl="1" eaLnBrk="1" hangingPunct="1"/>
            <a:r>
              <a:rPr lang="nb-NO" altLang="en-US" sz="2400" dirty="0"/>
              <a:t>Number of repetitions at each temperature</a:t>
            </a:r>
          </a:p>
          <a:p>
            <a:pPr lvl="1" eaLnBrk="1" hangingPunct="1"/>
            <a:r>
              <a:rPr lang="nb-NO" altLang="en-US" sz="2400" dirty="0"/>
              <a:t>Reduction rate, </a:t>
            </a:r>
            <a:r>
              <a:rPr lang="nb-NO" altLang="en-US" sz="2400" dirty="0">
                <a:sym typeface="Symbol" pitchFamily="18" charset="2"/>
              </a:rPr>
              <a:t></a:t>
            </a:r>
          </a:p>
          <a:p>
            <a:pPr eaLnBrk="1" hangingPunct="1"/>
            <a:r>
              <a:rPr lang="nb-NO" altLang="en-US" sz="2800" dirty="0"/>
              <a:t>Adaptive number of repetitions</a:t>
            </a:r>
          </a:p>
          <a:p>
            <a:pPr lvl="1" eaLnBrk="1" hangingPunct="1"/>
            <a:r>
              <a:rPr lang="nb-NO" altLang="en-US" sz="2400" dirty="0"/>
              <a:t>more repetitions at lower temperatures</a:t>
            </a:r>
          </a:p>
          <a:p>
            <a:pPr lvl="1" eaLnBrk="1" hangingPunct="1"/>
            <a:r>
              <a:rPr lang="nb-NO" altLang="en-US" sz="2400" dirty="0"/>
              <a:t>number of accepted moves, but a maximum limit</a:t>
            </a:r>
          </a:p>
          <a:p>
            <a:pPr eaLnBrk="1" hangingPunct="1"/>
            <a:r>
              <a:rPr lang="nb-NO" altLang="en-US" sz="2800" dirty="0"/>
              <a:t>Very low temperatures are not necessary</a:t>
            </a:r>
          </a:p>
          <a:p>
            <a:pPr eaLnBrk="1" hangingPunct="1"/>
            <a:r>
              <a:rPr lang="nb-NO" altLang="en-US" sz="2800" dirty="0"/>
              <a:t>Cooling rate most important</a:t>
            </a:r>
          </a:p>
        </p:txBody>
      </p:sp>
    </p:spTree>
    <p:extLst>
      <p:ext uri="{BB962C8B-B14F-4D97-AF65-F5344CB8AC3E}">
        <p14:creationId xmlns:p14="http://schemas.microsoft.com/office/powerpoint/2010/main" val="38538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0CF41C5-EE39-4EFA-8851-E70FC3B621FA}" type="slidenum">
              <a:rPr lang="en-GB" altLang="en-US" sz="1400" smtClean="0"/>
              <a:pPr/>
              <a:t>26</a:t>
            </a:fld>
            <a:endParaRPr lang="en-GB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295400"/>
          </a:xfrm>
        </p:spPr>
        <p:txBody>
          <a:bodyPr/>
          <a:lstStyle/>
          <a:p>
            <a:pPr eaLnBrk="1" hangingPunct="1"/>
            <a:r>
              <a:rPr lang="nb-NO" altLang="en-US" sz="4000"/>
              <a:t>SA </a:t>
            </a:r>
            <a:r>
              <a:rPr lang="nb-NO" altLang="en-US" sz="3600"/>
              <a:t>– Problem Specific Decisons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7489"/>
            <a:ext cx="7785589" cy="4567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Important goals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Response time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Quality of the solution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Important choices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Search space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Infeasible solutions – should they be included?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Neighborhood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Move evaluation function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Use of penalty for violated constraints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Approximation – if expensive to evaluate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Cooling schedule</a:t>
            </a:r>
          </a:p>
        </p:txBody>
      </p:sp>
    </p:spTree>
    <p:extLst>
      <p:ext uri="{BB962C8B-B14F-4D97-AF65-F5344CB8AC3E}">
        <p14:creationId xmlns:p14="http://schemas.microsoft.com/office/powerpoint/2010/main" val="231563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6369D90-5A96-415E-9759-E1CEE299F72E}" type="slidenum">
              <a:rPr lang="en-GB" altLang="en-US" sz="1400" smtClean="0"/>
              <a:pPr/>
              <a:t>27</a:t>
            </a:fld>
            <a:endParaRPr lang="en-GB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Choice of Neighborhood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554" y="1346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Size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Variation in size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Topologi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Symmetry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Connectivity 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Every solution can be reached from all the others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Topography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Spikes, Plateaus, Deep local optima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 evaluation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How expensive is it to calculate ?</a:t>
            </a:r>
          </a:p>
        </p:txBody>
      </p:sp>
    </p:spTree>
    <p:extLst>
      <p:ext uri="{BB962C8B-B14F-4D97-AF65-F5344CB8AC3E}">
        <p14:creationId xmlns:p14="http://schemas.microsoft.com/office/powerpoint/2010/main" val="2019796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5368A66-0E6A-498C-8207-B2A67C1967CB}" type="slidenum">
              <a:rPr lang="en-GB" altLang="en-US" sz="1400" smtClean="0"/>
              <a:pPr/>
              <a:t>28</a:t>
            </a:fld>
            <a:endParaRPr lang="en-GB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- Speed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7489"/>
            <a:ext cx="7485185" cy="398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Random choice of neighbor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Reduction of the neighborhood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Does not search through all the neighbors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Cost of new candidate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Difference without full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Approximation (using surrogate functions)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Move acceptance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534740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7AE46FB-9B21-443A-9D9B-CAA88EC37BB8}" type="slidenum">
              <a:rPr lang="en-GB" altLang="en-US" sz="1400" smtClean="0"/>
              <a:pPr/>
              <a:t>29</a:t>
            </a:fld>
            <a:endParaRPr lang="en-GB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26" y="3413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Example: TSP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b-NO" altLang="en-US" sz="2800"/>
              <a:t>Search space - (n-1)!/2</a:t>
            </a:r>
          </a:p>
          <a:p>
            <a:pPr eaLnBrk="1" hangingPunct="1"/>
            <a:r>
              <a:rPr lang="nb-NO" altLang="en-US" sz="2800"/>
              <a:t>Neighborhood size: </a:t>
            </a:r>
          </a:p>
          <a:p>
            <a:pPr lvl="1" eaLnBrk="1" hangingPunct="1"/>
            <a:r>
              <a:rPr lang="nb-NO" altLang="en-US" sz="2400"/>
              <a:t>2-opt: n(n-1)/2</a:t>
            </a:r>
          </a:p>
          <a:p>
            <a:pPr eaLnBrk="1" hangingPunct="1"/>
            <a:r>
              <a:rPr lang="nb-NO" altLang="en-US" sz="2800"/>
              <a:t>Connected</a:t>
            </a:r>
          </a:p>
          <a:p>
            <a:pPr eaLnBrk="1" hangingPunct="1"/>
            <a:r>
              <a:rPr lang="nb-NO" altLang="en-US" sz="2800"/>
              <a:t>Simple representation of moves</a:t>
            </a:r>
          </a:p>
          <a:p>
            <a:pPr eaLnBrk="1" hangingPunct="1"/>
            <a:r>
              <a:rPr lang="nb-NO" altLang="en-US" sz="2800"/>
              <a:t>Natural cost function</a:t>
            </a:r>
          </a:p>
          <a:p>
            <a:pPr eaLnBrk="1" hangingPunct="1"/>
            <a:r>
              <a:rPr lang="nb-NO" altLang="en-US" sz="2800"/>
              <a:t>Difference in cost between solutions is easy to calculate</a:t>
            </a:r>
          </a:p>
          <a:p>
            <a:pPr eaLnBrk="1" hangingPunct="1"/>
            <a:r>
              <a:rPr lang="nb-NO" altLang="en-US" sz="2800"/>
              <a:t>Generalization: k-Opt</a:t>
            </a:r>
          </a:p>
          <a:p>
            <a:pPr eaLnBrk="1" hangingPunct="1"/>
            <a:endParaRPr lang="nb-NO" altLang="en-US" sz="2800"/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5651989" y="1484313"/>
            <a:ext cx="3165231" cy="1568450"/>
            <a:chOff x="432" y="1392"/>
            <a:chExt cx="5040" cy="2496"/>
          </a:xfrm>
        </p:grpSpPr>
        <p:grpSp>
          <p:nvGrpSpPr>
            <p:cNvPr id="21510" name="Group 5"/>
            <p:cNvGrpSpPr>
              <a:grpSpLocks/>
            </p:cNvGrpSpPr>
            <p:nvPr/>
          </p:nvGrpSpPr>
          <p:grpSpPr bwMode="auto">
            <a:xfrm>
              <a:off x="432" y="1872"/>
              <a:ext cx="1920" cy="1200"/>
              <a:chOff x="1392" y="1776"/>
              <a:chExt cx="3504" cy="1728"/>
            </a:xfrm>
          </p:grpSpPr>
          <p:sp>
            <p:nvSpPr>
              <p:cNvPr id="21549" name="Oval 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0" name="Oval 7"/>
              <p:cNvSpPr>
                <a:spLocks noChangeArrowheads="1"/>
              </p:cNvSpPr>
              <p:nvPr/>
            </p:nvSpPr>
            <p:spPr bwMode="auto">
              <a:xfrm>
                <a:off x="2064" y="17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1" name="Oval 8"/>
              <p:cNvSpPr>
                <a:spLocks noChangeArrowheads="1"/>
              </p:cNvSpPr>
              <p:nvPr/>
            </p:nvSpPr>
            <p:spPr bwMode="auto">
              <a:xfrm>
                <a:off x="3168" y="201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2" name="Oval 9"/>
              <p:cNvSpPr>
                <a:spLocks noChangeArrowheads="1"/>
              </p:cNvSpPr>
              <p:nvPr/>
            </p:nvSpPr>
            <p:spPr bwMode="auto">
              <a:xfrm>
                <a:off x="4800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3" name="Oval 10"/>
              <p:cNvSpPr>
                <a:spLocks noChangeArrowheads="1"/>
              </p:cNvSpPr>
              <p:nvPr/>
            </p:nvSpPr>
            <p:spPr bwMode="auto">
              <a:xfrm>
                <a:off x="4368" y="34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4" name="Oval 11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5" name="Oval 12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6" name="Line 13"/>
              <p:cNvSpPr>
                <a:spLocks noChangeShapeType="1"/>
              </p:cNvSpPr>
              <p:nvPr/>
            </p:nvSpPr>
            <p:spPr bwMode="auto">
              <a:xfrm flipV="1">
                <a:off x="1440" y="1824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Line 14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28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Line 15"/>
              <p:cNvSpPr>
                <a:spLocks noChangeShapeType="1"/>
              </p:cNvSpPr>
              <p:nvPr/>
            </p:nvSpPr>
            <p:spPr bwMode="auto">
              <a:xfrm flipV="1">
                <a:off x="2448" y="2112"/>
                <a:ext cx="72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Line 16"/>
              <p:cNvSpPr>
                <a:spLocks noChangeShapeType="1"/>
              </p:cNvSpPr>
              <p:nvPr/>
            </p:nvSpPr>
            <p:spPr bwMode="auto">
              <a:xfrm>
                <a:off x="3216" y="2064"/>
                <a:ext cx="5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17"/>
              <p:cNvSpPr>
                <a:spLocks noChangeShapeType="1"/>
              </p:cNvSpPr>
              <p:nvPr/>
            </p:nvSpPr>
            <p:spPr bwMode="auto">
              <a:xfrm>
                <a:off x="3840" y="2784"/>
                <a:ext cx="100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Line 18"/>
              <p:cNvSpPr>
                <a:spLocks noChangeShapeType="1"/>
              </p:cNvSpPr>
              <p:nvPr/>
            </p:nvSpPr>
            <p:spPr bwMode="auto">
              <a:xfrm flipH="1">
                <a:off x="4416" y="2928"/>
                <a:ext cx="43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19"/>
              <p:cNvSpPr>
                <a:spLocks noChangeShapeType="1"/>
              </p:cNvSpPr>
              <p:nvPr/>
            </p:nvSpPr>
            <p:spPr bwMode="auto">
              <a:xfrm flipH="1" flipV="1">
                <a:off x="1392" y="2208"/>
                <a:ext cx="302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1" name="Line 20"/>
            <p:cNvSpPr>
              <a:spLocks noChangeShapeType="1"/>
            </p:cNvSpPr>
            <p:nvPr/>
          </p:nvSpPr>
          <p:spPr bwMode="auto">
            <a:xfrm>
              <a:off x="2592" y="2640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2" name="Group 21"/>
            <p:cNvGrpSpPr>
              <a:grpSpLocks/>
            </p:cNvGrpSpPr>
            <p:nvPr/>
          </p:nvGrpSpPr>
          <p:grpSpPr bwMode="auto">
            <a:xfrm>
              <a:off x="3552" y="1392"/>
              <a:ext cx="1920" cy="1200"/>
              <a:chOff x="3552" y="1632"/>
              <a:chExt cx="1920" cy="1200"/>
            </a:xfrm>
          </p:grpSpPr>
          <p:sp>
            <p:nvSpPr>
              <p:cNvPr id="21533" name="Oval 22"/>
              <p:cNvSpPr>
                <a:spLocks noChangeArrowheads="1"/>
              </p:cNvSpPr>
              <p:nvPr/>
            </p:nvSpPr>
            <p:spPr bwMode="auto">
              <a:xfrm>
                <a:off x="3552" y="18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4" name="Oval 23"/>
              <p:cNvSpPr>
                <a:spLocks noChangeArrowheads="1"/>
              </p:cNvSpPr>
              <p:nvPr/>
            </p:nvSpPr>
            <p:spPr bwMode="auto">
              <a:xfrm>
                <a:off x="3920" y="1632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5" name="Oval 24"/>
              <p:cNvSpPr>
                <a:spLocks noChangeArrowheads="1"/>
              </p:cNvSpPr>
              <p:nvPr/>
            </p:nvSpPr>
            <p:spPr bwMode="auto">
              <a:xfrm>
                <a:off x="4525" y="17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6" name="Oval 25"/>
              <p:cNvSpPr>
                <a:spLocks noChangeArrowheads="1"/>
              </p:cNvSpPr>
              <p:nvPr/>
            </p:nvSpPr>
            <p:spPr bwMode="auto">
              <a:xfrm>
                <a:off x="5419" y="23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7" name="Oval 26"/>
              <p:cNvSpPr>
                <a:spLocks noChangeArrowheads="1"/>
              </p:cNvSpPr>
              <p:nvPr/>
            </p:nvSpPr>
            <p:spPr bwMode="auto">
              <a:xfrm>
                <a:off x="5183" y="2765"/>
                <a:ext cx="52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8" name="Oval 27"/>
              <p:cNvSpPr>
                <a:spLocks noChangeArrowheads="1"/>
              </p:cNvSpPr>
              <p:nvPr/>
            </p:nvSpPr>
            <p:spPr bwMode="auto">
              <a:xfrm>
                <a:off x="4841" y="2299"/>
                <a:ext cx="52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9" name="Oval 28"/>
              <p:cNvSpPr>
                <a:spLocks noChangeArrowheads="1"/>
              </p:cNvSpPr>
              <p:nvPr/>
            </p:nvSpPr>
            <p:spPr bwMode="auto">
              <a:xfrm>
                <a:off x="4104" y="2332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40" name="Line 29"/>
              <p:cNvSpPr>
                <a:spLocks noChangeShapeType="1"/>
              </p:cNvSpPr>
              <p:nvPr/>
            </p:nvSpPr>
            <p:spPr bwMode="auto">
              <a:xfrm flipV="1">
                <a:off x="3578" y="1665"/>
                <a:ext cx="342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30"/>
              <p:cNvSpPr>
                <a:spLocks noChangeShapeType="1"/>
              </p:cNvSpPr>
              <p:nvPr/>
            </p:nvSpPr>
            <p:spPr bwMode="auto">
              <a:xfrm>
                <a:off x="3973" y="1665"/>
                <a:ext cx="158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31"/>
              <p:cNvSpPr>
                <a:spLocks noChangeShapeType="1"/>
              </p:cNvSpPr>
              <p:nvPr/>
            </p:nvSpPr>
            <p:spPr bwMode="auto">
              <a:xfrm flipV="1">
                <a:off x="4131" y="1865"/>
                <a:ext cx="394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Line 32"/>
              <p:cNvSpPr>
                <a:spLocks noChangeShapeType="1"/>
              </p:cNvSpPr>
              <p:nvPr/>
            </p:nvSpPr>
            <p:spPr bwMode="auto">
              <a:xfrm>
                <a:off x="4551" y="1832"/>
                <a:ext cx="316" cy="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Line 33"/>
              <p:cNvSpPr>
                <a:spLocks noChangeShapeType="1"/>
              </p:cNvSpPr>
              <p:nvPr/>
            </p:nvSpPr>
            <p:spPr bwMode="auto">
              <a:xfrm>
                <a:off x="4893" y="2332"/>
                <a:ext cx="553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34"/>
              <p:cNvSpPr>
                <a:spLocks noChangeShapeType="1"/>
              </p:cNvSpPr>
              <p:nvPr/>
            </p:nvSpPr>
            <p:spPr bwMode="auto">
              <a:xfrm flipH="1">
                <a:off x="5209" y="2432"/>
                <a:ext cx="237" cy="3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35"/>
              <p:cNvSpPr>
                <a:spLocks noChangeShapeType="1"/>
              </p:cNvSpPr>
              <p:nvPr/>
            </p:nvSpPr>
            <p:spPr bwMode="auto">
              <a:xfrm flipH="1" flipV="1">
                <a:off x="3552" y="1932"/>
                <a:ext cx="1657" cy="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Line 36"/>
              <p:cNvSpPr>
                <a:spLocks noChangeShapeType="1"/>
              </p:cNvSpPr>
              <p:nvPr/>
            </p:nvSpPr>
            <p:spPr bwMode="auto">
              <a:xfrm>
                <a:off x="4128" y="2352"/>
                <a:ext cx="1056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Line 37"/>
              <p:cNvSpPr>
                <a:spLocks noChangeShapeType="1"/>
              </p:cNvSpPr>
              <p:nvPr/>
            </p:nvSpPr>
            <p:spPr bwMode="auto">
              <a:xfrm flipH="1">
                <a:off x="3600" y="1824"/>
                <a:ext cx="96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3" name="Group 38"/>
            <p:cNvGrpSpPr>
              <a:grpSpLocks/>
            </p:cNvGrpSpPr>
            <p:nvPr/>
          </p:nvGrpSpPr>
          <p:grpSpPr bwMode="auto">
            <a:xfrm>
              <a:off x="3504" y="2448"/>
              <a:ext cx="1920" cy="1200"/>
              <a:chOff x="3504" y="2448"/>
              <a:chExt cx="1920" cy="1200"/>
            </a:xfrm>
          </p:grpSpPr>
          <p:sp>
            <p:nvSpPr>
              <p:cNvPr id="21517" name="Oval 39"/>
              <p:cNvSpPr>
                <a:spLocks noChangeArrowheads="1"/>
              </p:cNvSpPr>
              <p:nvPr/>
            </p:nvSpPr>
            <p:spPr bwMode="auto">
              <a:xfrm>
                <a:off x="3504" y="27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8" name="Oval 40"/>
              <p:cNvSpPr>
                <a:spLocks noChangeArrowheads="1"/>
              </p:cNvSpPr>
              <p:nvPr/>
            </p:nvSpPr>
            <p:spPr bwMode="auto">
              <a:xfrm>
                <a:off x="3872" y="2448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9" name="Oval 41"/>
              <p:cNvSpPr>
                <a:spLocks noChangeArrowheads="1"/>
              </p:cNvSpPr>
              <p:nvPr/>
            </p:nvSpPr>
            <p:spPr bwMode="auto">
              <a:xfrm>
                <a:off x="4477" y="26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0" name="Oval 42"/>
              <p:cNvSpPr>
                <a:spLocks noChangeArrowheads="1"/>
              </p:cNvSpPr>
              <p:nvPr/>
            </p:nvSpPr>
            <p:spPr bwMode="auto">
              <a:xfrm>
                <a:off x="5371" y="32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1" name="Oval 43"/>
              <p:cNvSpPr>
                <a:spLocks noChangeArrowheads="1"/>
              </p:cNvSpPr>
              <p:nvPr/>
            </p:nvSpPr>
            <p:spPr bwMode="auto">
              <a:xfrm>
                <a:off x="5135" y="3581"/>
                <a:ext cx="52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2" name="Oval 44"/>
              <p:cNvSpPr>
                <a:spLocks noChangeArrowheads="1"/>
              </p:cNvSpPr>
              <p:nvPr/>
            </p:nvSpPr>
            <p:spPr bwMode="auto">
              <a:xfrm>
                <a:off x="4793" y="3115"/>
                <a:ext cx="52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3" name="Oval 45"/>
              <p:cNvSpPr>
                <a:spLocks noChangeArrowheads="1"/>
              </p:cNvSpPr>
              <p:nvPr/>
            </p:nvSpPr>
            <p:spPr bwMode="auto">
              <a:xfrm>
                <a:off x="4056" y="3148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4" name="Line 46"/>
              <p:cNvSpPr>
                <a:spLocks noChangeShapeType="1"/>
              </p:cNvSpPr>
              <p:nvPr/>
            </p:nvSpPr>
            <p:spPr bwMode="auto">
              <a:xfrm flipV="1">
                <a:off x="3530" y="2481"/>
                <a:ext cx="342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47"/>
              <p:cNvSpPr>
                <a:spLocks noChangeShapeType="1"/>
              </p:cNvSpPr>
              <p:nvPr/>
            </p:nvSpPr>
            <p:spPr bwMode="auto">
              <a:xfrm>
                <a:off x="3925" y="2481"/>
                <a:ext cx="158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48"/>
              <p:cNvSpPr>
                <a:spLocks noChangeShapeType="1"/>
              </p:cNvSpPr>
              <p:nvPr/>
            </p:nvSpPr>
            <p:spPr bwMode="auto">
              <a:xfrm flipV="1">
                <a:off x="4083" y="2681"/>
                <a:ext cx="394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Line 49"/>
              <p:cNvSpPr>
                <a:spLocks noChangeShapeType="1"/>
              </p:cNvSpPr>
              <p:nvPr/>
            </p:nvSpPr>
            <p:spPr bwMode="auto">
              <a:xfrm>
                <a:off x="4503" y="2648"/>
                <a:ext cx="316" cy="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Line 50"/>
              <p:cNvSpPr>
                <a:spLocks noChangeShapeType="1"/>
              </p:cNvSpPr>
              <p:nvPr/>
            </p:nvSpPr>
            <p:spPr bwMode="auto">
              <a:xfrm>
                <a:off x="4845" y="3148"/>
                <a:ext cx="553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51"/>
              <p:cNvSpPr>
                <a:spLocks noChangeShapeType="1"/>
              </p:cNvSpPr>
              <p:nvPr/>
            </p:nvSpPr>
            <p:spPr bwMode="auto">
              <a:xfrm flipH="1">
                <a:off x="5161" y="3248"/>
                <a:ext cx="237" cy="3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52"/>
              <p:cNvSpPr>
                <a:spLocks noChangeShapeType="1"/>
              </p:cNvSpPr>
              <p:nvPr/>
            </p:nvSpPr>
            <p:spPr bwMode="auto">
              <a:xfrm flipH="1" flipV="1">
                <a:off x="3504" y="2748"/>
                <a:ext cx="1657" cy="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Line 53"/>
              <p:cNvSpPr>
                <a:spLocks noChangeShapeType="1"/>
              </p:cNvSpPr>
              <p:nvPr/>
            </p:nvSpPr>
            <p:spPr bwMode="auto">
              <a:xfrm flipH="1">
                <a:off x="4080" y="3120"/>
                <a:ext cx="72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Line 54"/>
              <p:cNvSpPr>
                <a:spLocks noChangeShapeType="1"/>
              </p:cNvSpPr>
              <p:nvPr/>
            </p:nvSpPr>
            <p:spPr bwMode="auto">
              <a:xfrm flipH="1" flipV="1">
                <a:off x="3888" y="2448"/>
                <a:ext cx="62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4" name="Group 55"/>
            <p:cNvGrpSpPr>
              <a:grpSpLocks/>
            </p:cNvGrpSpPr>
            <p:nvPr/>
          </p:nvGrpSpPr>
          <p:grpSpPr bwMode="auto">
            <a:xfrm>
              <a:off x="4272" y="3504"/>
              <a:ext cx="144" cy="384"/>
              <a:chOff x="4272" y="3504"/>
              <a:chExt cx="144" cy="384"/>
            </a:xfrm>
          </p:grpSpPr>
          <p:sp>
            <p:nvSpPr>
              <p:cNvPr id="21515" name="Oval 56"/>
              <p:cNvSpPr>
                <a:spLocks noChangeArrowheads="1"/>
              </p:cNvSpPr>
              <p:nvPr/>
            </p:nvSpPr>
            <p:spPr bwMode="auto">
              <a:xfrm>
                <a:off x="427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6" name="Oval 57"/>
              <p:cNvSpPr>
                <a:spLocks noChangeArrowheads="1"/>
              </p:cNvSpPr>
              <p:nvPr/>
            </p:nvSpPr>
            <p:spPr bwMode="auto">
              <a:xfrm>
                <a:off x="4272" y="374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550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991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b="1" dirty="0"/>
              <a:t>Accept </a:t>
            </a:r>
            <a:r>
              <a:rPr lang="en-US" b="1" i="1" dirty="0"/>
              <a:t>up-hill </a:t>
            </a:r>
            <a:r>
              <a:rPr lang="en-US" b="1" dirty="0"/>
              <a:t>moves</a:t>
            </a:r>
          </a:p>
          <a:p>
            <a:pPr lvl="1"/>
            <a:r>
              <a:rPr lang="en-US" dirty="0"/>
              <a:t>i.e., the search moves toward a solution with a </a:t>
            </a:r>
            <a:r>
              <a:rPr lang="en-US" i="1" dirty="0"/>
              <a:t>worse </a:t>
            </a:r>
            <a:r>
              <a:rPr lang="en-US" dirty="0"/>
              <a:t>objective function value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climb the hills and go downward in another direction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Change neighborhood structure during the search</a:t>
            </a:r>
          </a:p>
          <a:p>
            <a:pPr marL="708660" lvl="1" indent="-342900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different neighborhoods generate different search space topologies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Change the objective function so as to “fill-in” local minima</a:t>
            </a:r>
          </a:p>
          <a:p>
            <a:pPr marL="708660" lvl="1" indent="-342900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modify the search space with the aim of making more “desirable” not yet explored areas</a:t>
            </a:r>
          </a:p>
        </p:txBody>
      </p:sp>
    </p:spTree>
    <p:extLst>
      <p:ext uri="{BB962C8B-B14F-4D97-AF65-F5344CB8AC3E}">
        <p14:creationId xmlns:p14="http://schemas.microsoft.com/office/powerpoint/2010/main" val="1585313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7D7CE63-90CE-44AE-ADC9-5DB623B1EA7E}" type="slidenum">
              <a:rPr lang="en-GB" altLang="en-US" sz="1400" smtClean="0"/>
              <a:pPr/>
              <a:t>30</a:t>
            </a:fld>
            <a:endParaRPr lang="en-GB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Fine Tuning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7489"/>
            <a:ext cx="7341577" cy="4359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Test problems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Test bench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Visualization of solutions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Values for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cost / penalties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number / proportion of accepted move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iterations / CPU time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Depencies between the SA-parameters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The danger of overfitting </a:t>
            </a:r>
          </a:p>
        </p:txBody>
      </p:sp>
    </p:spTree>
    <p:extLst>
      <p:ext uri="{BB962C8B-B14F-4D97-AF65-F5344CB8AC3E}">
        <p14:creationId xmlns:p14="http://schemas.microsoft.com/office/powerpoint/2010/main" val="3592621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F94D7B7-DF4E-498A-BBE0-35D56DED7037}" type="slidenum">
              <a:rPr lang="en-GB" altLang="en-US" sz="1400" smtClean="0"/>
              <a:pPr/>
              <a:t>31</a:t>
            </a:fld>
            <a:endParaRPr lang="en-GB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Summary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567246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 sz="2400"/>
              <a:t>Inspired by statistical mechanics - cooling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Metaheuristic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Local search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Random descent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Use randomness to escape local optima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Simple and robust method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Easy to get started 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Proof for convergence to the global optimum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Worse than complete search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In practise: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Computationally expensive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Fine tuning can give good results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SA can be good where robust heuristics based on problem structure are difficult to make</a:t>
            </a:r>
          </a:p>
          <a:p>
            <a:pPr lvl="1" eaLnBrk="1" hangingPunct="1">
              <a:lnSpc>
                <a:spcPct val="80000"/>
              </a:lnSpc>
            </a:pPr>
            <a:endParaRPr lang="nb-NO" altLang="en-US" sz="2400"/>
          </a:p>
        </p:txBody>
      </p:sp>
    </p:spTree>
    <p:extLst>
      <p:ext uri="{BB962C8B-B14F-4D97-AF65-F5344CB8AC3E}">
        <p14:creationId xmlns:p14="http://schemas.microsoft.com/office/powerpoint/2010/main" val="2517937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tr-TR" dirty="0"/>
              <a:t>Variants of Simulated Annealing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5" y="1752600"/>
            <a:ext cx="86772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104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85800"/>
            <a:ext cx="90106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987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3" y="1143000"/>
            <a:ext cx="8694517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146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17FDAFB-49D8-40FC-929B-377AB277A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D96976-C68B-4B98-A883-6D98D5EB9D09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1752600"/>
            <a:ext cx="7620000" cy="4114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/>
              <a:t>Simulated Annealing algorithms are usually better than greedy algorithms, when it comes to problems that have numerous locally optimum solutions.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Simulated Annealing is not the best solution to circuit partitioning or placement. Network flow approach to solving these problems functions much faster.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Simulated Annealing guarantees a convergence upon running sufficiently large number of iterations.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80357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209800"/>
            <a:ext cx="8391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65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Simulated Annealing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389120"/>
          </a:xfrm>
        </p:spPr>
        <p:txBody>
          <a:bodyPr/>
          <a:lstStyle/>
          <a:p>
            <a:r>
              <a:rPr lang="en-US" dirty="0"/>
              <a:t>Simulated Annealing exploits the first idea: </a:t>
            </a:r>
          </a:p>
          <a:p>
            <a:pPr marL="0" indent="0">
              <a:buNone/>
            </a:pPr>
            <a:r>
              <a:rPr lang="en-US" i="1" dirty="0"/>
              <a:t>	accept also </a:t>
            </a:r>
            <a:r>
              <a:rPr lang="en-US" i="1" dirty="0">
                <a:solidFill>
                  <a:srgbClr val="FF0000"/>
                </a:solidFill>
              </a:rPr>
              <a:t>up-hill moves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r>
              <a:rPr lang="en-US" dirty="0"/>
              <a:t>Origins in statistical mechanics (Metropolis algorithm)</a:t>
            </a:r>
          </a:p>
          <a:p>
            <a:pPr lvl="1"/>
            <a:r>
              <a:rPr lang="en-US" dirty="0"/>
              <a:t>It allows moves resulting in solutions of worse quality than the current solution</a:t>
            </a:r>
          </a:p>
          <a:p>
            <a:pPr lvl="1"/>
            <a:r>
              <a:rPr lang="en-US" dirty="0"/>
              <a:t>The probability of doing such a move is decreased during the search.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6" y="5562600"/>
            <a:ext cx="8572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55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399"/>
            <a:ext cx="693423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54AFCC-4112-4787-BDF9-02FA18CC57F7}" type="slidenum">
              <a:rPr lang="en-GB" altLang="en-US" sz="1400" smtClean="0"/>
              <a:pPr/>
              <a:t>6</a:t>
            </a:fld>
            <a:endParaRPr lang="en-GB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Simulated Annealing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Can be interpreted as a modified random descent in the space of solutions</a:t>
            </a:r>
          </a:p>
          <a:p>
            <a:pPr lvl="1" eaLnBrk="1" hangingPunct="1"/>
            <a:r>
              <a:rPr lang="en-CA" altLang="en-US"/>
              <a:t>Choose a random neighbor</a:t>
            </a:r>
          </a:p>
          <a:p>
            <a:pPr lvl="1" eaLnBrk="1" hangingPunct="1"/>
            <a:r>
              <a:rPr lang="en-CA" altLang="en-US"/>
              <a:t>Improving moves are always accepted</a:t>
            </a:r>
          </a:p>
          <a:p>
            <a:pPr lvl="1" eaLnBrk="1" hangingPunct="1"/>
            <a:r>
              <a:rPr lang="en-CA" altLang="en-US"/>
              <a:t>Deteriorating moves are accepted with a probability that depends on the amount of the deterioration and on the </a:t>
            </a:r>
            <a:r>
              <a:rPr lang="en-CA" altLang="en-US" i="1"/>
              <a:t>temperature</a:t>
            </a:r>
            <a:r>
              <a:rPr lang="en-CA" altLang="en-US"/>
              <a:t> (a parameter that decreases with time)</a:t>
            </a:r>
          </a:p>
          <a:p>
            <a:pPr eaLnBrk="1" hangingPunct="1"/>
            <a:r>
              <a:rPr lang="en-CA" altLang="en-US"/>
              <a:t>Can escape local optima</a:t>
            </a:r>
          </a:p>
        </p:txBody>
      </p:sp>
    </p:spTree>
    <p:extLst>
      <p:ext uri="{BB962C8B-B14F-4D97-AF65-F5344CB8AC3E}">
        <p14:creationId xmlns:p14="http://schemas.microsoft.com/office/powerpoint/2010/main" val="26467372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E57A45C-669E-4CDA-9F2C-6F282C7AFCD4}" type="slidenum">
              <a:rPr lang="en-GB" altLang="en-US" sz="1400" smtClean="0"/>
              <a:pPr/>
              <a:t>7</a:t>
            </a:fld>
            <a:endParaRPr lang="en-GB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Move Acceptance in SA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2875"/>
            <a:ext cx="7674220" cy="4464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We assume a minimization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Set </a:t>
            </a:r>
            <a:r>
              <a:rPr lang="el-GR" altLang="en-US" sz="2800">
                <a:cs typeface="Times New Roman" pitchFamily="18" charset="0"/>
              </a:rPr>
              <a:t>Δ</a:t>
            </a:r>
            <a:r>
              <a:rPr lang="en-US" altLang="en-US" sz="2800">
                <a:cs typeface="Times New Roman" pitchFamily="18" charset="0"/>
              </a:rPr>
              <a:t> = Obj(random neighbor)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800">
                <a:cs typeface="Times New Roman" pitchFamily="18" charset="0"/>
              </a:rPr>
              <a:t> Obj(current solution)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If </a:t>
            </a:r>
            <a:r>
              <a:rPr lang="el-GR" altLang="en-US" sz="2800">
                <a:cs typeface="Times New Roman" pitchFamily="18" charset="0"/>
              </a:rPr>
              <a:t>Δ</a:t>
            </a:r>
            <a:r>
              <a:rPr lang="en-US" altLang="en-US" sz="2800">
                <a:cs typeface="Times New Roman" pitchFamily="18" charset="0"/>
              </a:rPr>
              <a:t> &lt; 0 </a:t>
            </a:r>
            <a:r>
              <a:rPr lang="en-US" altLang="en-US" sz="2800">
                <a:cs typeface="Times New Roman" pitchFamily="18" charset="0"/>
                <a:sym typeface="Symbol" pitchFamily="18" charset="2"/>
              </a:rPr>
              <a:t> accept (we have an improving move)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  <a:sym typeface="Symbol" pitchFamily="18" charset="2"/>
              </a:rPr>
              <a:t>Else accept if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  <a:sym typeface="Symbol" pitchFamily="18" charset="2"/>
              </a:rPr>
              <a:t>If the move is not accepted: try another random neighbor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61946" y="3763964"/>
          <a:ext cx="2735874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3" imgW="1180800" imgH="330120" progId="Equation.3">
                  <p:embed/>
                </p:oleObj>
              </mc:Choice>
              <mc:Fallback>
                <p:oleObj name="Formel" r:id="rId3" imgW="1180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946" y="3763964"/>
                        <a:ext cx="2735874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87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5932EFB-4CC4-459A-8F6A-5C86912B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Convergence of simulated annealing 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446175AD-CAD6-4EA0-95E5-70EAA6A209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8153400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9600" imgH="5782320" progId="Visio.Drawing.6">
                  <p:embed/>
                </p:oleObj>
              </mc:Choice>
              <mc:Fallback>
                <p:oleObj name="Visio" r:id="rId2" imgW="10029600" imgH="5782320" progId="Visio.Drawing.6">
                  <p:embed/>
                  <p:pic>
                    <p:nvPicPr>
                      <p:cNvPr id="23556" name="Object 4">
                        <a:extLst>
                          <a:ext uri="{FF2B5EF4-FFF2-40B4-BE49-F238E27FC236}">
                            <a16:creationId xmlns:a16="http://schemas.microsoft.com/office/drawing/2014/main" id="{0A8F28C5-C8B8-49C0-81D6-57C4D5AE73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8153400" cy="456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70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6F559083-99A4-46C0-BBDB-1FE4EB550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76313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Ball on terrain example – SA vs Greedy Algorithms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974733B6-53BE-4C6F-B135-C5C517F12E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0725" y="1649413"/>
          <a:ext cx="5467350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54040" imgH="5047200" progId="Visio.Drawing.6">
                  <p:embed/>
                </p:oleObj>
              </mc:Choice>
              <mc:Fallback>
                <p:oleObj name="Visio" r:id="rId2" imgW="5954040" imgH="5047200" progId="Visio.Drawing.6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FB347E49-FFE1-4C43-AF17-A4CF39B32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1649413"/>
                        <a:ext cx="5467350" cy="490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945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D3A30F-E47B-4C86-A46C-E6F4E4BBCF38}"/>
</file>

<file path=customXml/itemProps2.xml><?xml version="1.0" encoding="utf-8"?>
<ds:datastoreItem xmlns:ds="http://schemas.openxmlformats.org/officeDocument/2006/customXml" ds:itemID="{F33B1ACA-F537-44D0-B62E-EA627AA74A09}"/>
</file>

<file path=customXml/itemProps3.xml><?xml version="1.0" encoding="utf-8"?>
<ds:datastoreItem xmlns:ds="http://schemas.openxmlformats.org/officeDocument/2006/customXml" ds:itemID="{9B303D4A-EF7F-4F62-BBFB-A5A501C273C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1298</Words>
  <Application>Microsoft Office PowerPoint</Application>
  <PresentationFormat>On-screen Show (4:3)</PresentationFormat>
  <Paragraphs>232</Paragraphs>
  <Slides>36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 Rounded MT Bold</vt:lpstr>
      <vt:lpstr>Calibri</vt:lpstr>
      <vt:lpstr>Constantia</vt:lpstr>
      <vt:lpstr>Symbol</vt:lpstr>
      <vt:lpstr>Times New Roman</vt:lpstr>
      <vt:lpstr>Wingdings 2</vt:lpstr>
      <vt:lpstr>Flow</vt:lpstr>
      <vt:lpstr>Visio</vt:lpstr>
      <vt:lpstr>Formel</vt:lpstr>
      <vt:lpstr>Document</vt:lpstr>
      <vt:lpstr>Worksheet</vt:lpstr>
      <vt:lpstr>Equation</vt:lpstr>
      <vt:lpstr>Lecture V</vt:lpstr>
      <vt:lpstr>PowerPoint Presentation</vt:lpstr>
      <vt:lpstr>Three basic ideas</vt:lpstr>
      <vt:lpstr>Simulated Annealing</vt:lpstr>
      <vt:lpstr>PowerPoint Presentation</vt:lpstr>
      <vt:lpstr>Simulated Annealing</vt:lpstr>
      <vt:lpstr>Move Acceptance in SA</vt:lpstr>
      <vt:lpstr>PowerPoint Presentation</vt:lpstr>
      <vt:lpstr>PowerPoint Presentation</vt:lpstr>
      <vt:lpstr>PowerPoint Presentation</vt:lpstr>
      <vt:lpstr>To accept or not to accept - SA?</vt:lpstr>
      <vt:lpstr>To accept or not to accept - SA?</vt:lpstr>
      <vt:lpstr>PowerPoint Presentation</vt:lpstr>
      <vt:lpstr>SA - Structure</vt:lpstr>
      <vt:lpstr>SA</vt:lpstr>
      <vt:lpstr>Simulated Annealing</vt:lpstr>
      <vt:lpstr>PowerPoint Presentation</vt:lpstr>
      <vt:lpstr>PowerPoint Presentation</vt:lpstr>
      <vt:lpstr>Choice of Move in SA</vt:lpstr>
      <vt:lpstr>SA - Cooling</vt:lpstr>
      <vt:lpstr>SA – Overall Structure</vt:lpstr>
      <vt:lpstr>Statistical Analysis of SA</vt:lpstr>
      <vt:lpstr>SA in Practice (1)</vt:lpstr>
      <vt:lpstr>SA in Practice (2)</vt:lpstr>
      <vt:lpstr>SA – General Decisions</vt:lpstr>
      <vt:lpstr>SA – Problem Specific Decisons</vt:lpstr>
      <vt:lpstr>SA – Choice of Neighborhood</vt:lpstr>
      <vt:lpstr>SA - Speed</vt:lpstr>
      <vt:lpstr>SA – Example: TSP</vt:lpstr>
      <vt:lpstr>SA – Fine Tuning</vt:lpstr>
      <vt:lpstr>SA – Summary</vt:lpstr>
      <vt:lpstr>Variants of Simulated Annealing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V</dc:title>
  <dc:creator>PC</dc:creator>
  <cp:lastModifiedBy>Ahmet UNVEREN</cp:lastModifiedBy>
  <cp:revision>17</cp:revision>
  <dcterms:created xsi:type="dcterms:W3CDTF">2015-10-20T09:17:23Z</dcterms:created>
  <dcterms:modified xsi:type="dcterms:W3CDTF">2025-03-19T13:29:48Z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