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3" r:id="rId7"/>
    <p:sldId id="260" r:id="rId8"/>
    <p:sldId id="261" r:id="rId9"/>
    <p:sldId id="262" r:id="rId10"/>
    <p:sldId id="270" r:id="rId11"/>
    <p:sldId id="276" r:id="rId12"/>
    <p:sldId id="277" r:id="rId13"/>
    <p:sldId id="278" r:id="rId14"/>
    <p:sldId id="279" r:id="rId15"/>
    <p:sldId id="280" r:id="rId16"/>
    <p:sldId id="281" r:id="rId17"/>
    <p:sldId id="264" r:id="rId18"/>
    <p:sldId id="265" r:id="rId19"/>
    <p:sldId id="266" r:id="rId20"/>
    <p:sldId id="267" r:id="rId21"/>
    <p:sldId id="268" r:id="rId22"/>
    <p:sldId id="273" r:id="rId23"/>
    <p:sldId id="272" r:id="rId24"/>
    <p:sldId id="274" r:id="rId25"/>
    <p:sldId id="275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C3CB4-01CD-467A-A371-9B953496C56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Differential Evolution (DE)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3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1.icsi.berkeley.edu/~storn/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164"/>
            <a:ext cx="69342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2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EF3CBF-86D9-C1DF-3D28-FDC381C9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837"/>
            <a:ext cx="9144000" cy="59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F1557-4E41-4E38-F924-5F42B3419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6049219" cy="2667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A8DF3-A07C-FEBA-14D3-24926681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772"/>
            <a:ext cx="9144000" cy="18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44896-BAEC-92B2-46EE-6FF2ABAF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8" y="0"/>
            <a:ext cx="9144000" cy="1152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2576A-238A-E800-E564-26FBD50FA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" y="1152072"/>
            <a:ext cx="9144000" cy="57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9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A5E66-0765-42BD-33AE-84DE967C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871"/>
            <a:ext cx="9144000" cy="40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6772D-5854-F921-2337-FC08DD83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5" y="1066800"/>
            <a:ext cx="9144000" cy="1184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EA3B7-F1F0-1F38-5026-DA0E380B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" y="2819400"/>
            <a:ext cx="9144000" cy="33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800387-C174-4AEF-084F-6CBF6688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1"/>
            <a:ext cx="9144000" cy="68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5" y="914400"/>
            <a:ext cx="90068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8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8" y="1371600"/>
            <a:ext cx="8863777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6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Complete DE Family of </a:t>
            </a:r>
            <a:r>
              <a:rPr lang="en-US" sz="4000" b="1" dirty="0" err="1"/>
              <a:t>Storn</a:t>
            </a:r>
            <a:r>
              <a:rPr lang="en-US" sz="4000" b="1" dirty="0"/>
              <a:t> and 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Actually, it is the process of mutation, which demarcates one DE scheme from</a:t>
            </a:r>
            <a:r>
              <a:rPr lang="tr-TR" sz="2000" dirty="0"/>
              <a:t> </a:t>
            </a:r>
            <a:r>
              <a:rPr lang="en-US" sz="2000" dirty="0"/>
              <a:t>another. </a:t>
            </a:r>
            <a:endParaRPr lang="tr-TR" sz="2000" dirty="0"/>
          </a:p>
          <a:p>
            <a:r>
              <a:rPr lang="en-US" sz="2000" dirty="0"/>
              <a:t>In the former section, we have illustrated the basic steps of a simple</a:t>
            </a:r>
            <a:r>
              <a:rPr lang="tr-TR" sz="2000" dirty="0"/>
              <a:t> </a:t>
            </a:r>
            <a:r>
              <a:rPr lang="en-US" sz="2000" dirty="0"/>
              <a:t>DE. The mutation scheme uses a randomly selected vector </a:t>
            </a:r>
            <a:r>
              <a:rPr lang="en-US" sz="2000" i="1" dirty="0"/>
              <a:t>Xr</a:t>
            </a:r>
            <a:r>
              <a:rPr lang="en-US" sz="2000" dirty="0"/>
              <a:t>1 and only</a:t>
            </a:r>
            <a:r>
              <a:rPr lang="tr-TR" sz="2000" dirty="0"/>
              <a:t> </a:t>
            </a:r>
            <a:r>
              <a:rPr lang="en-US" sz="2000" dirty="0"/>
              <a:t>one weighted difference vector </a:t>
            </a:r>
            <a:r>
              <a:rPr lang="en-US" sz="2000" i="1" dirty="0"/>
              <a:t>F · </a:t>
            </a:r>
            <a:r>
              <a:rPr lang="en-US" sz="2000" dirty="0"/>
              <a:t>(</a:t>
            </a:r>
            <a:r>
              <a:rPr lang="en-US" sz="2000" i="1" dirty="0"/>
              <a:t>Xr</a:t>
            </a:r>
            <a:r>
              <a:rPr lang="en-US" sz="2000" dirty="0"/>
              <a:t>2 </a:t>
            </a:r>
            <a:r>
              <a:rPr lang="en-US" sz="2000" i="1" dirty="0"/>
              <a:t>− Xr</a:t>
            </a:r>
            <a:r>
              <a:rPr lang="en-US" sz="2000" dirty="0"/>
              <a:t>3) is used to perturb it. </a:t>
            </a:r>
            <a:endParaRPr lang="tr-TR" sz="2000" dirty="0"/>
          </a:p>
          <a:p>
            <a:r>
              <a:rPr lang="en-US" sz="2000" dirty="0"/>
              <a:t>Hence,</a:t>
            </a:r>
            <a:r>
              <a:rPr lang="tr-TR" sz="2000" dirty="0"/>
              <a:t> </a:t>
            </a:r>
            <a:r>
              <a:rPr lang="en-US" sz="2000" dirty="0"/>
              <a:t>in literature the particular mutation scheme is referred to as DE/rand/1. </a:t>
            </a:r>
            <a:endParaRPr lang="tr-TR" sz="2000" dirty="0"/>
          </a:p>
          <a:p>
            <a:pPr marL="0" indent="0">
              <a:buNone/>
            </a:pPr>
            <a:r>
              <a:rPr lang="en-US" sz="2000" dirty="0"/>
              <a:t>We</a:t>
            </a:r>
            <a:r>
              <a:rPr lang="tr-TR" sz="2000" dirty="0"/>
              <a:t> </a:t>
            </a:r>
            <a:r>
              <a:rPr lang="en-US" sz="2000" dirty="0"/>
              <a:t>can now have an idea of how different DE schemes are named. The general</a:t>
            </a:r>
            <a:r>
              <a:rPr lang="tr-TR" sz="2000" dirty="0"/>
              <a:t> </a:t>
            </a:r>
            <a:r>
              <a:rPr lang="en-US" sz="2000" dirty="0"/>
              <a:t>convention used, is DE/</a:t>
            </a:r>
            <a:r>
              <a:rPr lang="en-US" sz="2000" i="1" dirty="0"/>
              <a:t>x</a:t>
            </a:r>
            <a:r>
              <a:rPr lang="en-US" sz="2000" dirty="0"/>
              <a:t>/</a:t>
            </a:r>
            <a:r>
              <a:rPr lang="en-US" sz="2000" i="1" dirty="0"/>
              <a:t>y</a:t>
            </a:r>
            <a:r>
              <a:rPr lang="en-US" sz="2000" dirty="0"/>
              <a:t>. </a:t>
            </a:r>
            <a:endParaRPr lang="tr-TR" sz="2000" dirty="0"/>
          </a:p>
          <a:p>
            <a:r>
              <a:rPr lang="en-US" sz="2000" dirty="0"/>
              <a:t>DE stands for DE, </a:t>
            </a:r>
            <a:r>
              <a:rPr lang="en-US" sz="2000" i="1" dirty="0"/>
              <a:t>x </a:t>
            </a:r>
            <a:r>
              <a:rPr lang="en-US" sz="2000" dirty="0"/>
              <a:t>represents a string denoting</a:t>
            </a:r>
            <a:r>
              <a:rPr lang="tr-TR" sz="2000" dirty="0"/>
              <a:t> </a:t>
            </a:r>
            <a:r>
              <a:rPr lang="en-US" sz="2000" dirty="0"/>
              <a:t>the type of the vector to be perturbed (whether it is randomly selected or it</a:t>
            </a:r>
            <a:r>
              <a:rPr lang="tr-TR" sz="2000" dirty="0"/>
              <a:t> </a:t>
            </a:r>
            <a:r>
              <a:rPr lang="en-US" sz="2000" dirty="0"/>
              <a:t>is the best vector in the population with respect to fitness value) and </a:t>
            </a:r>
            <a:r>
              <a:rPr lang="en-US" sz="2000" i="1" dirty="0"/>
              <a:t>y </a:t>
            </a:r>
            <a:r>
              <a:rPr lang="en-US" sz="2000" dirty="0"/>
              <a:t>is the</a:t>
            </a:r>
            <a:r>
              <a:rPr lang="tr-TR" sz="2000" dirty="0"/>
              <a:t> </a:t>
            </a:r>
            <a:r>
              <a:rPr lang="en-US" sz="2000" dirty="0"/>
              <a:t>number of difference vectors considered for perturbation of </a:t>
            </a:r>
            <a:r>
              <a:rPr lang="en-US" sz="2000" i="1" dirty="0"/>
              <a:t>x</a:t>
            </a:r>
            <a:r>
              <a:rPr lang="en-US" sz="2000" dirty="0"/>
              <a:t>. Below we outline</a:t>
            </a:r>
            <a:r>
              <a:rPr lang="tr-TR" sz="2000" dirty="0"/>
              <a:t> </a:t>
            </a:r>
            <a:r>
              <a:rPr lang="en-US" sz="2000" dirty="0"/>
              <a:t>the other  different mutation schemes, suggested by Price et al.</a:t>
            </a:r>
          </a:p>
        </p:txBody>
      </p:sp>
    </p:spTree>
    <p:extLst>
      <p:ext uri="{BB962C8B-B14F-4D97-AF65-F5344CB8AC3E}">
        <p14:creationId xmlns:p14="http://schemas.microsoft.com/office/powerpoint/2010/main" val="394854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What is differential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Differential Evolution (DE) is an EA for continuous function optimization proposed by Kenneth Price and Rainer </a:t>
            </a:r>
            <a:r>
              <a:rPr lang="en-US" dirty="0" err="1"/>
              <a:t>Storn</a:t>
            </a:r>
            <a:r>
              <a:rPr lang="tr-TR" dirty="0"/>
              <a:t> </a:t>
            </a:r>
            <a:r>
              <a:rPr lang="en-US" dirty="0"/>
              <a:t>in 1994 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 is also a population based algorithm, in which each individual is called an agent, and is often represented as multi-dimensional real vector.</a:t>
            </a:r>
            <a:endParaRPr lang="tr-TR" dirty="0"/>
          </a:p>
          <a:p>
            <a:endParaRPr lang="en-US" dirty="0"/>
          </a:p>
          <a:p>
            <a:r>
              <a:rPr lang="en-US" dirty="0"/>
              <a:t>The basic idea is to use </a:t>
            </a:r>
            <a:r>
              <a:rPr lang="en-US" b="1" dirty="0"/>
              <a:t>vector differences </a:t>
            </a:r>
            <a:r>
              <a:rPr lang="en-US" dirty="0"/>
              <a:t>for perturbing (mutating) the vector population, instead of conventional crossover and mutation used in GA.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6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7757"/>
            <a:ext cx="869572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09600"/>
            <a:ext cx="890468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8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1998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4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2757"/>
            <a:ext cx="8699250" cy="560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58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" y="1371600"/>
            <a:ext cx="8866907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9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1"/>
            <a:ext cx="9091448" cy="503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38250"/>
            <a:ext cx="8051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2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specifically DEs basic strategy can be described as</a:t>
            </a:r>
            <a:r>
              <a:rPr lang="tr-TR" dirty="0"/>
              <a:t> </a:t>
            </a:r>
            <a:r>
              <a:rPr lang="en-US" dirty="0"/>
              <a:t>follows: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8991599" cy="2636520"/>
          </a:xfrm>
        </p:spPr>
        <p:txBody>
          <a:bodyPr>
            <a:normAutofit/>
          </a:bodyPr>
          <a:lstStyle/>
          <a:p>
            <a:r>
              <a:rPr lang="en-US" b="1" u="sng" dirty="0"/>
              <a:t>Initialization:</a:t>
            </a:r>
            <a:r>
              <a:rPr lang="en-US" dirty="0"/>
              <a:t> an initial population is generated randomly with a distribution uniform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Where, i=1,...,N (N: population size)</a:t>
            </a:r>
          </a:p>
          <a:p>
            <a:pPr marL="0" indent="0">
              <a:buNone/>
            </a:pPr>
            <a:r>
              <a:rPr lang="tr-TR" dirty="0"/>
              <a:t>j=1,...,D (D: length of the agent)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89" y="3429000"/>
            <a:ext cx="5766655" cy="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2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r>
              <a:rPr lang="en-US" b="1" u="sng" dirty="0"/>
              <a:t>Mutation</a:t>
            </a:r>
            <a:r>
              <a:rPr lang="tr-TR" b="1" u="sng" dirty="0"/>
              <a:t> (perturbation)</a:t>
            </a:r>
            <a:r>
              <a:rPr lang="en-US" b="1" u="sng" dirty="0"/>
              <a:t>:</a:t>
            </a:r>
            <a:r>
              <a:rPr lang="en-US" dirty="0"/>
              <a:t> randomly select </a:t>
            </a:r>
            <a:r>
              <a:rPr lang="en-US" b="1" dirty="0"/>
              <a:t>three vectors </a:t>
            </a:r>
            <a:r>
              <a:rPr lang="en-US" dirty="0"/>
              <a:t>that are different, subtract two of them</a:t>
            </a:r>
            <a:r>
              <a:rPr lang="tr-TR" dirty="0"/>
              <a:t> </a:t>
            </a:r>
            <a:r>
              <a:rPr lang="en-US" dirty="0"/>
              <a:t>and the differences are applied weight given to them by a factor and finally add</a:t>
            </a:r>
            <a:r>
              <a:rPr lang="tr-TR" dirty="0"/>
              <a:t> </a:t>
            </a:r>
            <a:r>
              <a:rPr lang="en-US" dirty="0"/>
              <a:t>the difference to the third vector difference</a:t>
            </a:r>
          </a:p>
          <a:p>
            <a:r>
              <a:rPr lang="tr-TR" dirty="0"/>
              <a:t>An agent x is perturbed in two steps:</a:t>
            </a:r>
          </a:p>
          <a:p>
            <a:r>
              <a:rPr lang="tr-TR" dirty="0"/>
              <a:t>Step 1: Find perturbation vector </a:t>
            </a:r>
            <a:r>
              <a:rPr lang="tr-TR" i="1" u="sng" dirty="0"/>
              <a:t>u:</a:t>
            </a:r>
          </a:p>
          <a:p>
            <a:endParaRPr lang="tr-TR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1" y="3515261"/>
            <a:ext cx="7010400" cy="33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8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86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8" y="838201"/>
            <a:ext cx="6804102" cy="54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3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9" y="1143000"/>
            <a:ext cx="893184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9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0622"/>
            <a:ext cx="83863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6515" y="1219200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200" b="1" dirty="0"/>
              <a:t>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638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0" y="1219200"/>
            <a:ext cx="883663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2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B96FEC-6DC3-4621-B40D-CF73D2B4C634}"/>
</file>

<file path=customXml/itemProps2.xml><?xml version="1.0" encoding="utf-8"?>
<ds:datastoreItem xmlns:ds="http://schemas.openxmlformats.org/officeDocument/2006/customXml" ds:itemID="{099AEED6-C32D-4DA3-B4D9-F05F4B8ED8ED}"/>
</file>

<file path=customXml/itemProps3.xml><?xml version="1.0" encoding="utf-8"?>
<ds:datastoreItem xmlns:ds="http://schemas.openxmlformats.org/officeDocument/2006/customXml" ds:itemID="{B66D8A44-FDA4-4674-8861-8E5447F5DEF9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371</Words>
  <Application>Microsoft Office PowerPoint</Application>
  <PresentationFormat>On-screen Show (4:3)</PresentationFormat>
  <Paragraphs>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Constantia</vt:lpstr>
      <vt:lpstr>Wingdings 2</vt:lpstr>
      <vt:lpstr>Flow</vt:lpstr>
      <vt:lpstr>Differential Evolution (DE)</vt:lpstr>
      <vt:lpstr>What is differential evolution?</vt:lpstr>
      <vt:lpstr>More specifically DEs basic strategy can be described as follows: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Complete DE Family of Storn and Price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Diferential Evaluation (DE)</dc:title>
  <dc:creator>PC</dc:creator>
  <cp:lastModifiedBy>Ahmet UNVEREN</cp:lastModifiedBy>
  <cp:revision>18</cp:revision>
  <dcterms:created xsi:type="dcterms:W3CDTF">2015-12-20T19:19:42Z</dcterms:created>
  <dcterms:modified xsi:type="dcterms:W3CDTF">2025-04-02T10:16:37Z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