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66" r:id="rId13"/>
    <p:sldId id="293" r:id="rId14"/>
    <p:sldId id="285" r:id="rId15"/>
    <p:sldId id="267" r:id="rId16"/>
    <p:sldId id="268" r:id="rId17"/>
    <p:sldId id="29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95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  <p:sldId id="286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1F7C1-C539-45C2-B881-8DD959676117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3A09A-C1F6-489F-B652-68A35E280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4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33A09A-C1F6-489F-B652-68A35E280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5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c1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c2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balance factors between the effect of  self-knowledge and social knowledge in  moving the particle towards the target. Usually  the value 2 is suggested for both factors in the  literature)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rand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:A random number between 0 and 1, and  different at each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w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Inertia weight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pbest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best position of a particle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gbest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 : The best position within the swarm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prtvel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velocity of jth particle in ith iteration</a:t>
            </a:r>
          </a:p>
          <a:p>
            <a:pPr eaLnBrk="1">
              <a:spcBef>
                <a:spcPct val="0"/>
              </a:spcBef>
            </a:pPr>
            <a:r>
              <a:rPr lang="pt-PT" sz="2000" i="1">
                <a:latin typeface="Arial" charset="0"/>
                <a:ea typeface="Lucida Sans Unicode" pitchFamily="34" charset="0"/>
                <a:cs typeface="Lucida Sans Unicode" pitchFamily="34" charset="0"/>
              </a:rPr>
              <a:t>prtpos </a:t>
            </a:r>
            <a:r>
              <a:rPr lang="pt-PT" sz="2000">
                <a:latin typeface="Arial" charset="0"/>
                <a:ea typeface="Lucida Sans Unicode" pitchFamily="34" charset="0"/>
                <a:cs typeface="Lucida Sans Unicode" pitchFamily="34" charset="0"/>
              </a:rPr>
              <a:t>: The position of jth particle in ith iteration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lnSpc>
                <a:spcPct val="90000"/>
              </a:lnSpc>
              <a:spcBef>
                <a:spcPct val="0"/>
              </a:spcBef>
            </a:pPr>
            <a:endParaRPr lang="pt-PT" sz="11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7411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6F9CB-1D86-4FFD-9A43-A682A900B261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9459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420BF-4613-40DC-9ABB-94CE3722AD9F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osição da Imagem do Diapositivo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1507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0F6DAD-197E-4016-A1B0-D11A3F248A25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pt-PT" sz="2000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PT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448CF-EAAB-41FD-A8FE-AEA0042BAA4A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2D8EE8-9C62-470F-890C-0D27D6CA64A4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niform_distribution_(continuous)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0" dirty="0"/>
            </a:br>
            <a:r>
              <a:rPr lang="en-US" b="0" dirty="0"/>
              <a:t> </a:t>
            </a:r>
            <a:r>
              <a:rPr lang="en-US" dirty="0"/>
              <a:t>Swarm Intelligence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4578" name="Marcador de Posição de Conteúdo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48069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Collection of flying particles (swarm</a:t>
            </a:r>
            <a:r>
              <a:rPr lang="tr-TR" sz="2400" dirty="0"/>
              <a:t> -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set of particles (S)</a:t>
            </a:r>
            <a:r>
              <a:rPr lang="en-US" sz="2400" dirty="0"/>
              <a:t>) - Changing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Search area - Possible solutions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Movement towards a promising area to get the global optimum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sz="2400" dirty="0"/>
              <a:t>Each particle keeps track: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its best solution, personal best, </a:t>
            </a:r>
            <a:r>
              <a:rPr lang="en-US" sz="1900" i="1" u="sng" dirty="0" err="1"/>
              <a:t>pbest</a:t>
            </a:r>
            <a:endParaRPr lang="en-US" sz="1900" i="1" u="sng" dirty="0"/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dirty="0"/>
              <a:t>the best value of any particle, global best, </a:t>
            </a:r>
            <a:r>
              <a:rPr lang="en-US" sz="1900" i="1" u="sng" dirty="0" err="1"/>
              <a:t>gbest</a:t>
            </a:r>
            <a:endParaRPr lang="en-US" sz="1900" i="1" u="sng" dirty="0"/>
          </a:p>
        </p:txBody>
      </p:sp>
    </p:spTree>
    <p:extLst>
      <p:ext uri="{BB962C8B-B14F-4D97-AF65-F5344CB8AC3E}">
        <p14:creationId xmlns:p14="http://schemas.microsoft.com/office/powerpoint/2010/main" val="1277286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</p:spPr>
        <p:txBody>
          <a:bodyPr/>
          <a:lstStyle/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Swarm: a set of particles (S)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Particle: a potential solution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Position: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Velocity: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Each particle maintains</a:t>
            </a:r>
          </a:p>
          <a:p>
            <a:pPr lvl="1"/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Individual best position (</a:t>
            </a:r>
            <a:r>
              <a:rPr lang="en-US" altLang="zh-TW" sz="2400" dirty="0" err="1">
                <a:latin typeface="Times New Roman" pitchFamily="18" charset="0"/>
                <a:cs typeface="Times New Roman" pitchFamily="18" charset="0"/>
              </a:rPr>
              <a:t>PBest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Swarm maintains its global best (</a:t>
            </a:r>
            <a:r>
              <a:rPr lang="en-US" altLang="zh-TW" sz="2800" dirty="0" err="1">
                <a:latin typeface="Times New Roman" pitchFamily="18" charset="0"/>
                <a:cs typeface="Times New Roman" pitchFamily="18" charset="0"/>
              </a:rPr>
              <a:t>GBest</a:t>
            </a:r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zh-TW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Particle Swarm Optimization</a:t>
            </a:r>
            <a:endParaRPr lang="zh-TW" altLang="en-US" dirty="0"/>
          </a:p>
        </p:txBody>
      </p:sp>
      <p:graphicFrame>
        <p:nvGraphicFramePr>
          <p:cNvPr id="13316" name="物件 3"/>
          <p:cNvGraphicFramePr>
            <a:graphicFrameLocks noChangeAspect="1"/>
          </p:cNvGraphicFramePr>
          <p:nvPr/>
        </p:nvGraphicFramePr>
        <p:xfrm>
          <a:off x="2436813" y="2481263"/>
          <a:ext cx="28209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1574640" imgH="253800" progId="Equation.3">
                  <p:embed/>
                </p:oleObj>
              </mc:Choice>
              <mc:Fallback>
                <p:oleObj name="方程式" r:id="rId2" imgW="1574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481263"/>
                        <a:ext cx="282098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物件 4"/>
          <p:cNvGraphicFramePr>
            <a:graphicFrameLocks noChangeAspect="1"/>
          </p:cNvGraphicFramePr>
          <p:nvPr/>
        </p:nvGraphicFramePr>
        <p:xfrm>
          <a:off x="2397125" y="2913063"/>
          <a:ext cx="27717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4" imgW="1549080" imgH="253800" progId="Equation.3">
                  <p:embed/>
                </p:oleObj>
              </mc:Choice>
              <mc:Fallback>
                <p:oleObj name="方程式" r:id="rId4" imgW="15490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2913063"/>
                        <a:ext cx="27717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1800225" y="5191125"/>
            <a:ext cx="431800" cy="647700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16238" y="5008563"/>
            <a:ext cx="2087562" cy="1011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function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直線單箭頭接點 10"/>
          <p:cNvCxnSpPr>
            <a:stCxn id="8" idx="3"/>
            <a:endCxn id="9" idx="1"/>
          </p:cNvCxnSpPr>
          <p:nvPr/>
        </p:nvCxnSpPr>
        <p:spPr>
          <a:xfrm flipV="1">
            <a:off x="2232025" y="5513388"/>
            <a:ext cx="684213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724525" y="5010150"/>
            <a:ext cx="1727200" cy="1011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2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Fitness value</a:t>
            </a:r>
            <a:endParaRPr kumimoji="0" lang="zh-TW" altLang="en-US" sz="2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>
            <a:stCxn id="9" idx="3"/>
            <a:endCxn id="17" idx="1"/>
          </p:cNvCxnSpPr>
          <p:nvPr/>
        </p:nvCxnSpPr>
        <p:spPr>
          <a:xfrm>
            <a:off x="5003800" y="5513388"/>
            <a:ext cx="7207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6627" name="Rectângulo 4"/>
          <p:cNvSpPr>
            <a:spLocks noChangeArrowheads="1"/>
          </p:cNvSpPr>
          <p:nvPr/>
        </p:nvSpPr>
        <p:spPr bwMode="auto">
          <a:xfrm>
            <a:off x="376085" y="2780928"/>
            <a:ext cx="40338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000" dirty="0">
                <a:latin typeface="Rockwell" pitchFamily="18" charset="0"/>
              </a:rPr>
              <a:t>Each particle modifies its position according to:</a:t>
            </a:r>
          </a:p>
          <a:p>
            <a:pPr marL="749300" lvl="1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position</a:t>
            </a:r>
          </a:p>
          <a:p>
            <a:pPr marL="749300" lvl="2" indent="-292100"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its current velocity</a:t>
            </a: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pbest</a:t>
            </a:r>
            <a:endParaRPr lang="en-US" i="1" u="sng" dirty="0">
              <a:latin typeface="Rockwell" pitchFamily="18" charset="0"/>
            </a:endParaRPr>
          </a:p>
          <a:p>
            <a:pPr marL="749300" lvl="2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Arial" charset="0"/>
              <a:buChar char="•"/>
            </a:pPr>
            <a:r>
              <a:rPr lang="en-US" dirty="0">
                <a:latin typeface="Rockwell" pitchFamily="18" charset="0"/>
              </a:rPr>
              <a:t>the distance between its current position and </a:t>
            </a:r>
            <a:r>
              <a:rPr lang="en-US" i="1" u="sng" dirty="0" err="1">
                <a:latin typeface="Rockwell" pitchFamily="18" charset="0"/>
              </a:rPr>
              <a:t>gbest</a:t>
            </a:r>
            <a:endParaRPr lang="en-US" i="1" u="sng" dirty="0">
              <a:latin typeface="Rockwell" pitchFamily="18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644900"/>
            <a:ext cx="4200525" cy="2492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132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內容版面配置區 1"/>
          <p:cNvSpPr>
            <a:spLocks noGrp="1"/>
          </p:cNvSpPr>
          <p:nvPr>
            <p:ph idx="1"/>
          </p:nvPr>
        </p:nvSpPr>
        <p:spPr>
          <a:xfrm>
            <a:off x="457200" y="1656715"/>
            <a:ext cx="8229600" cy="4389120"/>
          </a:xfrm>
        </p:spPr>
        <p:txBody>
          <a:bodyPr/>
          <a:lstStyle/>
          <a:p>
            <a:r>
              <a:rPr lang="en-US" altLang="zh-TW" dirty="0"/>
              <a:t>Particle’s velocity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81000" y="16099"/>
            <a:ext cx="8229600" cy="1143000"/>
          </a:xfrm>
        </p:spPr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  <p:graphicFrame>
        <p:nvGraphicFramePr>
          <p:cNvPr id="17412" name="物件 3"/>
          <p:cNvGraphicFramePr>
            <a:graphicFrameLocks noChangeAspect="1"/>
          </p:cNvGraphicFramePr>
          <p:nvPr/>
        </p:nvGraphicFramePr>
        <p:xfrm>
          <a:off x="1692275" y="2060575"/>
          <a:ext cx="53213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2" imgW="2298700" imgH="228600" progId="Equation.3">
                  <p:embed/>
                </p:oleObj>
              </mc:Choice>
              <mc:Fallback>
                <p:oleObj name="方程式" r:id="rId2" imgW="2298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060575"/>
                        <a:ext cx="53213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1258888" y="3748088"/>
            <a:ext cx="1404937" cy="296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zh-TW" sz="1200">
                <a:solidFill>
                  <a:schemeClr val="tx1"/>
                </a:solidFill>
              </a:rPr>
              <a:t>GBest</a:t>
            </a:r>
            <a:endParaRPr kumimoji="0" lang="zh-TW" altLang="en-US" sz="1200">
              <a:solidFill>
                <a:schemeClr val="tx1"/>
              </a:solidFill>
            </a:endParaRPr>
          </a:p>
        </p:txBody>
      </p:sp>
      <p:grpSp>
        <p:nvGrpSpPr>
          <p:cNvPr id="17414" name="群組 15"/>
          <p:cNvGrpSpPr>
            <a:grpSpLocks/>
          </p:cNvGrpSpPr>
          <p:nvPr/>
        </p:nvGrpSpPr>
        <p:grpSpPr bwMode="auto">
          <a:xfrm>
            <a:off x="2562012" y="2874583"/>
            <a:ext cx="5689600" cy="3033712"/>
            <a:chOff x="1835696" y="2852936"/>
            <a:chExt cx="5688632" cy="3033534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852936"/>
              <a:ext cx="5112568" cy="303353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067341" y="5516605"/>
              <a:ext cx="1801506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B050"/>
                  </a:solidFill>
                </a:rPr>
                <a:t>Inertia</a:t>
              </a:r>
              <a:endParaRPr kumimoji="0" lang="zh-TW" altLang="en-US">
                <a:solidFill>
                  <a:srgbClr val="00B050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508546" y="4581622"/>
              <a:ext cx="1799919" cy="358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0070C0"/>
                  </a:solidFill>
                </a:rPr>
                <a:t>cognitive</a:t>
              </a:r>
              <a:endParaRPr kumimoji="0"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724409" y="3851414"/>
              <a:ext cx="1799919" cy="29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>
                  <a:solidFill>
                    <a:srgbClr val="FF0000"/>
                  </a:solidFill>
                </a:rPr>
                <a:t>social</a:t>
              </a:r>
              <a:endParaRPr kumimoji="0"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92683" y="3079935"/>
              <a:ext cx="1799919" cy="29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PBest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59451" y="5445171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635615" y="3071998"/>
              <a:ext cx="720602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x(k+1)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564190" y="4059365"/>
              <a:ext cx="647590" cy="3063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v(k+1)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326015" y="5127690"/>
              <a:ext cx="576164" cy="304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kumimoji="0" lang="en-US" altLang="zh-TW" sz="1200">
                  <a:solidFill>
                    <a:schemeClr val="tx1"/>
                  </a:solidFill>
                </a:rPr>
                <a:t>v(k)</a:t>
              </a:r>
              <a:endParaRPr kumimoji="0" lang="zh-TW" altLang="en-US" sz="12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535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5"/>
          <p:cNvSpPr>
            <a:spLocks noChangeArrowheads="1"/>
          </p:cNvSpPr>
          <p:nvPr/>
        </p:nvSpPr>
        <p:spPr bwMode="auto">
          <a:xfrm>
            <a:off x="4724400" y="1298496"/>
            <a:ext cx="2362200" cy="21793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505200" y="955596"/>
            <a:ext cx="1676400" cy="1341120"/>
          </a:xfrm>
          <a:prstGeom prst="ellipse">
            <a:avLst/>
          </a:prstGeom>
          <a:noFill/>
          <a:ln w="25400" cap="rnd">
            <a:solidFill>
              <a:srgbClr val="0BF53D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19200" y="1502649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Here I am!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19800" y="1481297"/>
            <a:ext cx="2133600" cy="151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The best perf. of my neighbours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495800" y="359649"/>
            <a:ext cx="1524000" cy="104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800"/>
              <a:t>My best perf.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895600" y="2083356"/>
            <a:ext cx="16002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2971800" y="1363266"/>
            <a:ext cx="914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971800" y="2125266"/>
            <a:ext cx="2819400" cy="7543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2895600" y="2205276"/>
            <a:ext cx="609600" cy="67056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3429000" y="2445306"/>
            <a:ext cx="533400" cy="4191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3886200" y="2525316"/>
            <a:ext cx="1295400" cy="33528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400300" y="1816100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x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5397500" y="1993900"/>
            <a:ext cx="8382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g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848100" y="1231900"/>
            <a:ext cx="533400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altLang="fr-FR" sz="2800" i="1">
                <a:latin typeface="Times" pitchFamily="18" charset="0"/>
              </a:rPr>
              <a:t>p</a:t>
            </a:r>
            <a:r>
              <a:rPr lang="fr-FR" altLang="fr-FR" sz="2800" i="1" baseline="-25000">
                <a:latin typeface="Times" pitchFamily="18" charset="0"/>
              </a:rPr>
              <a:t>i</a:t>
            </a:r>
            <a:endParaRPr lang="fr-FR" altLang="fr-FR" sz="2800" i="1">
              <a:latin typeface="Times" pitchFamily="18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581400" y="3581400"/>
            <a:ext cx="341313" cy="57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GB" altLang="en-US" sz="2800" i="1">
                <a:latin typeface="Times New Roman" pitchFamily="18" charset="0"/>
              </a:rPr>
              <a:t>v</a:t>
            </a:r>
          </a:p>
        </p:txBody>
      </p:sp>
      <p:sp>
        <p:nvSpPr>
          <p:cNvPr id="19" name="Oval 21"/>
          <p:cNvSpPr>
            <a:spLocks noChangeArrowheads="1"/>
          </p:cNvSpPr>
          <p:nvPr/>
        </p:nvSpPr>
        <p:spPr bwMode="auto">
          <a:xfrm>
            <a:off x="2628900" y="1979216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5753100" y="2157016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4165600" y="1420416"/>
            <a:ext cx="304800" cy="33528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5092700" y="2715816"/>
            <a:ext cx="304800" cy="335280"/>
          </a:xfrm>
          <a:prstGeom prst="ellipse">
            <a:avLst/>
          </a:prstGeom>
          <a:solidFill>
            <a:srgbClr val="13D9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4E43DB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Neighborhood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r="3106" b="4703"/>
          <a:stretch>
            <a:fillRect/>
          </a:stretch>
        </p:blipFill>
        <p:spPr bwMode="auto">
          <a:xfrm>
            <a:off x="1193800" y="1747838"/>
            <a:ext cx="6546850" cy="434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675" name="Group 35"/>
          <p:cNvGrpSpPr>
            <a:grpSpLocks/>
          </p:cNvGrpSpPr>
          <p:nvPr/>
        </p:nvGrpSpPr>
        <p:grpSpPr bwMode="auto">
          <a:xfrm>
            <a:off x="1981200" y="1900238"/>
            <a:ext cx="5257800" cy="3810000"/>
            <a:chOff x="1248" y="1152"/>
            <a:chExt cx="3312" cy="2400"/>
          </a:xfrm>
        </p:grpSpPr>
        <p:sp>
          <p:nvSpPr>
            <p:cNvPr id="28692" name="Oval 5"/>
            <p:cNvSpPr>
              <a:spLocks noChangeArrowheads="1"/>
            </p:cNvSpPr>
            <p:nvPr/>
          </p:nvSpPr>
          <p:spPr bwMode="auto">
            <a:xfrm>
              <a:off x="1248" y="244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3" name="Oval 6"/>
            <p:cNvSpPr>
              <a:spLocks noChangeArrowheads="1"/>
            </p:cNvSpPr>
            <p:nvPr/>
          </p:nvSpPr>
          <p:spPr bwMode="auto">
            <a:xfrm>
              <a:off x="1776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4" name="Oval 7"/>
            <p:cNvSpPr>
              <a:spLocks noChangeArrowheads="1"/>
            </p:cNvSpPr>
            <p:nvPr/>
          </p:nvSpPr>
          <p:spPr bwMode="auto">
            <a:xfrm>
              <a:off x="1920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5" name="Oval 8"/>
            <p:cNvSpPr>
              <a:spLocks noChangeArrowheads="1"/>
            </p:cNvSpPr>
            <p:nvPr/>
          </p:nvSpPr>
          <p:spPr bwMode="auto">
            <a:xfrm>
              <a:off x="206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6" name="Oval 9"/>
            <p:cNvSpPr>
              <a:spLocks noChangeArrowheads="1"/>
            </p:cNvSpPr>
            <p:nvPr/>
          </p:nvSpPr>
          <p:spPr bwMode="auto">
            <a:xfrm>
              <a:off x="2496" y="33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7" name="Oval 10"/>
            <p:cNvSpPr>
              <a:spLocks noChangeArrowheads="1"/>
            </p:cNvSpPr>
            <p:nvPr/>
          </p:nvSpPr>
          <p:spPr bwMode="auto">
            <a:xfrm>
              <a:off x="3648" y="297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8" name="Oval 11"/>
            <p:cNvSpPr>
              <a:spLocks noChangeArrowheads="1"/>
            </p:cNvSpPr>
            <p:nvPr/>
          </p:nvSpPr>
          <p:spPr bwMode="auto">
            <a:xfrm>
              <a:off x="2928" y="148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9" name="Oval 12"/>
            <p:cNvSpPr>
              <a:spLocks noChangeArrowheads="1"/>
            </p:cNvSpPr>
            <p:nvPr/>
          </p:nvSpPr>
          <p:spPr bwMode="auto">
            <a:xfrm>
              <a:off x="1344" y="2016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0" name="Oval 13"/>
            <p:cNvSpPr>
              <a:spLocks noChangeArrowheads="1"/>
            </p:cNvSpPr>
            <p:nvPr/>
          </p:nvSpPr>
          <p:spPr bwMode="auto">
            <a:xfrm>
              <a:off x="2256" y="115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1" name="Oval 14"/>
            <p:cNvSpPr>
              <a:spLocks noChangeArrowheads="1"/>
            </p:cNvSpPr>
            <p:nvPr/>
          </p:nvSpPr>
          <p:spPr bwMode="auto">
            <a:xfrm>
              <a:off x="2832" y="264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2" name="Oval 15"/>
            <p:cNvSpPr>
              <a:spLocks noChangeArrowheads="1"/>
            </p:cNvSpPr>
            <p:nvPr/>
          </p:nvSpPr>
          <p:spPr bwMode="auto">
            <a:xfrm>
              <a:off x="3504" y="2592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3" name="Oval 16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4" name="Oval 17"/>
            <p:cNvSpPr>
              <a:spLocks noChangeArrowheads="1"/>
            </p:cNvSpPr>
            <p:nvPr/>
          </p:nvSpPr>
          <p:spPr bwMode="auto">
            <a:xfrm>
              <a:off x="4368" y="2160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705" name="Oval 18"/>
            <p:cNvSpPr>
              <a:spLocks noChangeArrowheads="1"/>
            </p:cNvSpPr>
            <p:nvPr/>
          </p:nvSpPr>
          <p:spPr bwMode="auto">
            <a:xfrm>
              <a:off x="3648" y="1728"/>
              <a:ext cx="192" cy="192"/>
            </a:xfrm>
            <a:prstGeom prst="ellipse">
              <a:avLst/>
            </a:prstGeom>
            <a:solidFill>
              <a:srgbClr val="13D92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6" name="Group 19"/>
          <p:cNvGrpSpPr>
            <a:grpSpLocks/>
          </p:cNvGrpSpPr>
          <p:nvPr/>
        </p:nvGrpSpPr>
        <p:grpSpPr bwMode="auto">
          <a:xfrm>
            <a:off x="4800600" y="3652838"/>
            <a:ext cx="1371600" cy="1295400"/>
            <a:chOff x="3024" y="2256"/>
            <a:chExt cx="864" cy="816"/>
          </a:xfrm>
        </p:grpSpPr>
        <p:sp>
          <p:nvSpPr>
            <p:cNvPr id="28689" name="Oval 20"/>
            <p:cNvSpPr>
              <a:spLocks noChangeArrowheads="1"/>
            </p:cNvSpPr>
            <p:nvPr/>
          </p:nvSpPr>
          <p:spPr bwMode="auto">
            <a:xfrm>
              <a:off x="384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90" name="Line 21"/>
            <p:cNvSpPr>
              <a:spLocks noChangeShapeType="1"/>
            </p:cNvSpPr>
            <p:nvPr/>
          </p:nvSpPr>
          <p:spPr bwMode="auto">
            <a:xfrm flipH="1">
              <a:off x="3024" y="2304"/>
              <a:ext cx="768" cy="384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91" name="Line 22"/>
            <p:cNvSpPr>
              <a:spLocks noChangeShapeType="1"/>
            </p:cNvSpPr>
            <p:nvPr/>
          </p:nvSpPr>
          <p:spPr bwMode="auto">
            <a:xfrm flipH="1">
              <a:off x="3744" y="2352"/>
              <a:ext cx="96" cy="720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</p:grpSp>
      <p:grpSp>
        <p:nvGrpSpPr>
          <p:cNvPr id="28677" name="Group 23"/>
          <p:cNvGrpSpPr>
            <a:grpSpLocks/>
          </p:cNvGrpSpPr>
          <p:nvPr/>
        </p:nvGrpSpPr>
        <p:grpSpPr bwMode="auto">
          <a:xfrm>
            <a:off x="2590800" y="2738438"/>
            <a:ext cx="990600" cy="1828800"/>
            <a:chOff x="1632" y="1680"/>
            <a:chExt cx="624" cy="1152"/>
          </a:xfrm>
        </p:grpSpPr>
        <p:sp>
          <p:nvSpPr>
            <p:cNvPr id="28687" name="Oval 24"/>
            <p:cNvSpPr>
              <a:spLocks noChangeArrowheads="1"/>
            </p:cNvSpPr>
            <p:nvPr/>
          </p:nvSpPr>
          <p:spPr bwMode="auto">
            <a:xfrm>
              <a:off x="2160" y="225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8" name="Oval 25"/>
            <p:cNvSpPr>
              <a:spLocks noChangeArrowheads="1"/>
            </p:cNvSpPr>
            <p:nvPr/>
          </p:nvSpPr>
          <p:spPr bwMode="auto">
            <a:xfrm rot="-61284">
              <a:off x="1632" y="1680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grpSp>
        <p:nvGrpSpPr>
          <p:cNvPr id="28678" name="Group 26"/>
          <p:cNvGrpSpPr>
            <a:grpSpLocks/>
          </p:cNvGrpSpPr>
          <p:nvPr/>
        </p:nvGrpSpPr>
        <p:grpSpPr bwMode="auto">
          <a:xfrm>
            <a:off x="1981200" y="2586038"/>
            <a:ext cx="990600" cy="1828800"/>
            <a:chOff x="1248" y="1584"/>
            <a:chExt cx="624" cy="1152"/>
          </a:xfrm>
        </p:grpSpPr>
        <p:sp>
          <p:nvSpPr>
            <p:cNvPr id="28685" name="Oval 27"/>
            <p:cNvSpPr>
              <a:spLocks noChangeArrowheads="1"/>
            </p:cNvSpPr>
            <p:nvPr/>
          </p:nvSpPr>
          <p:spPr bwMode="auto">
            <a:xfrm>
              <a:off x="1392" y="2064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28686" name="Oval 28"/>
            <p:cNvSpPr>
              <a:spLocks noChangeArrowheads="1"/>
            </p:cNvSpPr>
            <p:nvPr/>
          </p:nvSpPr>
          <p:spPr bwMode="auto">
            <a:xfrm rot="2186385">
              <a:off x="1248" y="1584"/>
              <a:ext cx="624" cy="1152"/>
            </a:xfrm>
            <a:prstGeom prst="ellipse">
              <a:avLst/>
            </a:prstGeom>
            <a:noFill/>
            <a:ln w="38100">
              <a:solidFill>
                <a:srgbClr val="4E43D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1187450" y="21320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2400">
                <a:solidFill>
                  <a:schemeClr val="bg1"/>
                </a:solidFill>
                <a:latin typeface="Rockwell" pitchFamily="18" charset="0"/>
              </a:rPr>
              <a:t>geographical</a:t>
            </a:r>
            <a:endParaRPr lang="en-US" altLang="fr-FR" sz="160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28680" name="Text Box 30"/>
          <p:cNvSpPr txBox="1">
            <a:spLocks noChangeArrowheads="1"/>
          </p:cNvSpPr>
          <p:nvPr/>
        </p:nvSpPr>
        <p:spPr bwMode="auto">
          <a:xfrm>
            <a:off x="6156325" y="49403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2400">
                <a:solidFill>
                  <a:schemeClr val="bg1"/>
                </a:solidFill>
                <a:latin typeface="Rockwell" pitchFamily="18" charset="0"/>
              </a:rPr>
              <a:t>social</a:t>
            </a:r>
          </a:p>
        </p:txBody>
      </p:sp>
      <p:grpSp>
        <p:nvGrpSpPr>
          <p:cNvPr id="28681" name="Group 31"/>
          <p:cNvGrpSpPr>
            <a:grpSpLocks/>
          </p:cNvGrpSpPr>
          <p:nvPr/>
        </p:nvGrpSpPr>
        <p:grpSpPr bwMode="auto">
          <a:xfrm>
            <a:off x="3733800" y="2052638"/>
            <a:ext cx="990600" cy="3352800"/>
            <a:chOff x="2352" y="1248"/>
            <a:chExt cx="624" cy="2112"/>
          </a:xfrm>
        </p:grpSpPr>
        <p:sp>
          <p:nvSpPr>
            <p:cNvPr id="28682" name="Line 32"/>
            <p:cNvSpPr>
              <a:spLocks noChangeShapeType="1"/>
            </p:cNvSpPr>
            <p:nvPr/>
          </p:nvSpPr>
          <p:spPr bwMode="auto">
            <a:xfrm flipH="1" flipV="1">
              <a:off x="2352" y="1248"/>
              <a:ext cx="528" cy="1392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3" name="Line 33"/>
            <p:cNvSpPr>
              <a:spLocks noChangeShapeType="1"/>
            </p:cNvSpPr>
            <p:nvPr/>
          </p:nvSpPr>
          <p:spPr bwMode="auto">
            <a:xfrm flipH="1">
              <a:off x="2640" y="2832"/>
              <a:ext cx="288" cy="528"/>
            </a:xfrm>
            <a:prstGeom prst="line">
              <a:avLst/>
            </a:prstGeom>
            <a:noFill/>
            <a:ln w="28575">
              <a:solidFill>
                <a:srgbClr val="4E43DB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28684" name="Oval 34"/>
            <p:cNvSpPr>
              <a:spLocks noChangeArrowheads="1"/>
            </p:cNvSpPr>
            <p:nvPr/>
          </p:nvSpPr>
          <p:spPr bwMode="auto">
            <a:xfrm>
              <a:off x="2928" y="2736"/>
              <a:ext cx="48" cy="48"/>
            </a:xfrm>
            <a:prstGeom prst="ellipse">
              <a:avLst/>
            </a:prstGeom>
            <a:solidFill>
              <a:srgbClr val="4E43DB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PT">
                <a:solidFill>
                  <a:schemeClr val="bg1"/>
                </a:solidFill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072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Neighborhood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pSp>
        <p:nvGrpSpPr>
          <p:cNvPr id="30722" name="Grupo 3"/>
          <p:cNvGrpSpPr>
            <a:grpSpLocks/>
          </p:cNvGrpSpPr>
          <p:nvPr/>
        </p:nvGrpSpPr>
        <p:grpSpPr bwMode="auto">
          <a:xfrm>
            <a:off x="1193800" y="1597025"/>
            <a:ext cx="6756400" cy="4711700"/>
            <a:chOff x="1193800" y="1524000"/>
            <a:chExt cx="6756400" cy="47117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3800" y="1676400"/>
              <a:ext cx="6756400" cy="4559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0724" name="Group 4"/>
            <p:cNvGrpSpPr>
              <a:grpSpLocks/>
            </p:cNvGrpSpPr>
            <p:nvPr/>
          </p:nvGrpSpPr>
          <p:grpSpPr bwMode="auto">
            <a:xfrm>
              <a:off x="1981200" y="1828800"/>
              <a:ext cx="5257800" cy="3810000"/>
              <a:chOff x="1248" y="1152"/>
              <a:chExt cx="3312" cy="2400"/>
            </a:xfrm>
          </p:grpSpPr>
          <p:sp>
            <p:nvSpPr>
              <p:cNvPr id="30727" name="Oval 5"/>
              <p:cNvSpPr>
                <a:spLocks noChangeArrowheads="1"/>
              </p:cNvSpPr>
              <p:nvPr/>
            </p:nvSpPr>
            <p:spPr bwMode="auto">
              <a:xfrm>
                <a:off x="1248" y="244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8" name="Oval 6"/>
              <p:cNvSpPr>
                <a:spLocks noChangeArrowheads="1"/>
              </p:cNvSpPr>
              <p:nvPr/>
            </p:nvSpPr>
            <p:spPr bwMode="auto">
              <a:xfrm>
                <a:off x="1776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29" name="Oval 7"/>
              <p:cNvSpPr>
                <a:spLocks noChangeArrowheads="1"/>
              </p:cNvSpPr>
              <p:nvPr/>
            </p:nvSpPr>
            <p:spPr bwMode="auto">
              <a:xfrm>
                <a:off x="1920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0" name="Oval 8"/>
              <p:cNvSpPr>
                <a:spLocks noChangeArrowheads="1"/>
              </p:cNvSpPr>
              <p:nvPr/>
            </p:nvSpPr>
            <p:spPr bwMode="auto">
              <a:xfrm>
                <a:off x="206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1" name="Oval 9"/>
              <p:cNvSpPr>
                <a:spLocks noChangeArrowheads="1"/>
              </p:cNvSpPr>
              <p:nvPr/>
            </p:nvSpPr>
            <p:spPr bwMode="auto">
              <a:xfrm>
                <a:off x="2496" y="33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2" name="Oval 10"/>
              <p:cNvSpPr>
                <a:spLocks noChangeArrowheads="1"/>
              </p:cNvSpPr>
              <p:nvPr/>
            </p:nvSpPr>
            <p:spPr bwMode="auto">
              <a:xfrm>
                <a:off x="3648" y="297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3" name="Oval 11"/>
              <p:cNvSpPr>
                <a:spLocks noChangeArrowheads="1"/>
              </p:cNvSpPr>
              <p:nvPr/>
            </p:nvSpPr>
            <p:spPr bwMode="auto">
              <a:xfrm>
                <a:off x="2928" y="148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4" name="Oval 12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5" name="Oval 13"/>
              <p:cNvSpPr>
                <a:spLocks noChangeArrowheads="1"/>
              </p:cNvSpPr>
              <p:nvPr/>
            </p:nvSpPr>
            <p:spPr bwMode="auto">
              <a:xfrm>
                <a:off x="2256" y="115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6" name="Oval 14"/>
              <p:cNvSpPr>
                <a:spLocks noChangeArrowheads="1"/>
              </p:cNvSpPr>
              <p:nvPr/>
            </p:nvSpPr>
            <p:spPr bwMode="auto">
              <a:xfrm>
                <a:off x="2832" y="264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7" name="Oval 15"/>
              <p:cNvSpPr>
                <a:spLocks noChangeArrowheads="1"/>
              </p:cNvSpPr>
              <p:nvPr/>
            </p:nvSpPr>
            <p:spPr bwMode="auto">
              <a:xfrm>
                <a:off x="3504" y="2592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8" name="Oval 16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39" name="Oval 17"/>
              <p:cNvSpPr>
                <a:spLocks noChangeArrowheads="1"/>
              </p:cNvSpPr>
              <p:nvPr/>
            </p:nvSpPr>
            <p:spPr bwMode="auto">
              <a:xfrm>
                <a:off x="4368" y="2160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  <p:sp>
            <p:nvSpPr>
              <p:cNvPr id="30740" name="Oval 18"/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192" cy="192"/>
              </a:xfrm>
              <a:prstGeom prst="ellipse">
                <a:avLst/>
              </a:prstGeom>
              <a:solidFill>
                <a:srgbClr val="13D92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PT">
                  <a:latin typeface="Rockwell" pitchFamily="18" charset="0"/>
                </a:endParaRPr>
              </a:p>
            </p:txBody>
          </p:sp>
        </p:grpSp>
        <p:sp>
          <p:nvSpPr>
            <p:cNvPr id="30725" name="Text Box 29"/>
            <p:cNvSpPr txBox="1">
              <a:spLocks noChangeArrowheads="1"/>
            </p:cNvSpPr>
            <p:nvPr/>
          </p:nvSpPr>
          <p:spPr bwMode="auto">
            <a:xfrm>
              <a:off x="1547664" y="5373216"/>
              <a:ext cx="11247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>
                  <a:solidFill>
                    <a:schemeClr val="bg1"/>
                  </a:solidFill>
                  <a:latin typeface="Rockwell" pitchFamily="18" charset="0"/>
                </a:rPr>
                <a:t>global</a:t>
              </a:r>
            </a:p>
          </p:txBody>
        </p:sp>
        <p:sp>
          <p:nvSpPr>
            <p:cNvPr id="30726" name="Oval 35"/>
            <p:cNvSpPr>
              <a:spLocks noChangeArrowheads="1"/>
            </p:cNvSpPr>
            <p:nvPr/>
          </p:nvSpPr>
          <p:spPr bwMode="auto">
            <a:xfrm>
              <a:off x="1828800" y="1524000"/>
              <a:ext cx="5715000" cy="4495800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pt-PT">
                <a:latin typeface="Rockwell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93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Basic algorithm of PSO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Initialize the swarm form the solution space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Evaluate the fitness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individual and global bests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Update velocity and position of each particle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zh-TW" sz="2600">
                <a:latin typeface="Times New Roman" pitchFamily="18" charset="0"/>
                <a:cs typeface="Times New Roman" pitchFamily="18" charset="0"/>
              </a:rPr>
              <a:t>Go to step2, and repeat until termination condition</a:t>
            </a:r>
            <a:endParaRPr lang="zh-TW" alt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PSO Algorithm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07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br>
              <a:rPr lang="tr-TR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</a:t>
            </a:r>
            <a:r>
              <a:rPr lang="en-US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Parameterss</a:t>
            </a:r>
            <a:endParaRPr lang="en-US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52987"/>
          </a:xfrm>
        </p:spPr>
        <p:txBody>
          <a:bodyPr>
            <a:normAutofit fontScale="25000" lnSpcReduction="20000"/>
          </a:bodyPr>
          <a:lstStyle/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Algorithm parameters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A</a:t>
            </a:r>
            <a:r>
              <a:rPr lang="en-US" sz="7200" dirty="0"/>
              <a:t> : Population of agents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p</a:t>
            </a:r>
            <a:r>
              <a:rPr lang="en-US" sz="7200" b="1" i="1" baseline="-25000" dirty="0"/>
              <a:t>i</a:t>
            </a:r>
            <a:r>
              <a:rPr lang="en-US" sz="7200" dirty="0"/>
              <a:t> : Position of agent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in the solution space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f</a:t>
            </a:r>
            <a:r>
              <a:rPr lang="en-US" sz="7200" dirty="0"/>
              <a:t> : Objective function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</a:t>
            </a:r>
            <a:r>
              <a:rPr lang="en-US" sz="7200" b="1" i="1" baseline="-25000" dirty="0"/>
              <a:t>i</a:t>
            </a:r>
            <a:r>
              <a:rPr lang="en-US" sz="7200" dirty="0"/>
              <a:t> : Velocity of agent’s 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</a:t>
            </a:r>
          </a:p>
          <a:p>
            <a:pPr marL="640080" lvl="1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7200" b="1" i="1" dirty="0"/>
              <a:t>V(</a:t>
            </a:r>
            <a:r>
              <a:rPr lang="en-US" sz="7200" b="1" i="1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b="1" i="1" dirty="0"/>
              <a:t>)</a:t>
            </a:r>
            <a:r>
              <a:rPr lang="en-US" sz="7200" dirty="0"/>
              <a:t> : Neighborhood of agent </a:t>
            </a:r>
            <a:r>
              <a:rPr lang="en-US" sz="7200" dirty="0" err="1"/>
              <a:t>a</a:t>
            </a:r>
            <a:r>
              <a:rPr lang="en-US" sz="7200" b="1" i="1" baseline="-25000" dirty="0" err="1"/>
              <a:t>i</a:t>
            </a:r>
            <a:r>
              <a:rPr lang="en-US" sz="7200" dirty="0"/>
              <a:t>  (fixed)</a:t>
            </a:r>
            <a:endParaRPr lang="en-US" sz="5100" dirty="0"/>
          </a:p>
          <a:p>
            <a:pPr marL="292100" lvl="1" indent="-292100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en-US" sz="9600" dirty="0"/>
              <a:t>The neighborhood concept in PSO is not the same as the one used in other meta-heuristics search, since in PSO each particle’s neighborhood never changes (is fixed)</a:t>
            </a:r>
            <a:endParaRPr lang="en-US" sz="5200" dirty="0"/>
          </a:p>
        </p:txBody>
      </p:sp>
    </p:spTree>
    <p:extLst>
      <p:ext uri="{BB962C8B-B14F-4D97-AF65-F5344CB8AC3E}">
        <p14:creationId xmlns:p14="http://schemas.microsoft.com/office/powerpoint/2010/main" val="413009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563938" y="1557338"/>
            <a:ext cx="5472112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600"/>
              </a:lnSpc>
            </a:pPr>
            <a:r>
              <a:rPr lang="pt-BR">
                <a:latin typeface="Rockwell" pitchFamily="18" charset="0"/>
              </a:rPr>
              <a:t>[</a:t>
            </a:r>
            <a:r>
              <a:rPr lang="pt-BR" sz="1600">
                <a:latin typeface="Rockwell" pitchFamily="18" charset="0"/>
              </a:rPr>
              <a:t>x*] = PSO()</a:t>
            </a:r>
          </a:p>
          <a:p>
            <a:pPr>
              <a:lnSpc>
                <a:spcPts val="2600"/>
              </a:lnSpc>
            </a:pP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Particle_Initialization();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For </a:t>
            </a:r>
            <a:r>
              <a:rPr lang="pt-BR" sz="1600" i="1">
                <a:latin typeface="Rockwell" pitchFamily="18" charset="0"/>
              </a:rPr>
              <a:t>i</a:t>
            </a:r>
            <a:r>
              <a:rPr lang="pt-BR" sz="1600">
                <a:latin typeface="Rockwell" pitchFamily="18" charset="0"/>
              </a:rPr>
              <a:t>=1 to </a:t>
            </a:r>
            <a:r>
              <a:rPr lang="pt-BR" sz="1600" i="1">
                <a:latin typeface="Rockwell" pitchFamily="18" charset="0"/>
              </a:rPr>
              <a:t>it_max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= f(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If </a:t>
            </a:r>
            <a:r>
              <a:rPr lang="pt-BR" sz="1600" i="1">
                <a:latin typeface="Rockwell" pitchFamily="18" charset="0"/>
              </a:rPr>
              <a:t>fp</a:t>
            </a:r>
            <a:r>
              <a:rPr lang="pt-BR" sz="1600">
                <a:latin typeface="Rockwell" pitchFamily="18" charset="0"/>
              </a:rPr>
              <a:t> is better than f(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) 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            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end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= best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For each particle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in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do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c1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pBest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 + </a:t>
            </a:r>
            <a:r>
              <a:rPr lang="pt-BR" sz="1600" i="1">
                <a:latin typeface="Rockwell" pitchFamily="18" charset="0"/>
              </a:rPr>
              <a:t>c2</a:t>
            </a:r>
            <a:r>
              <a:rPr lang="pt-BR" sz="1600">
                <a:latin typeface="Rockwell" pitchFamily="18" charset="0"/>
              </a:rPr>
              <a:t>*</a:t>
            </a:r>
            <a:r>
              <a:rPr lang="pt-BR" sz="1600" i="1">
                <a:latin typeface="Rockwell" pitchFamily="18" charset="0"/>
              </a:rPr>
              <a:t>rand</a:t>
            </a:r>
            <a:r>
              <a:rPr lang="pt-BR" sz="1600">
                <a:latin typeface="Rockwell" pitchFamily="18" charset="0"/>
              </a:rPr>
              <a:t>*(</a:t>
            </a:r>
            <a:r>
              <a:rPr lang="pt-BR" sz="1600" i="1">
                <a:latin typeface="Rockwell" pitchFamily="18" charset="0"/>
              </a:rPr>
              <a:t>gBest</a:t>
            </a:r>
            <a:r>
              <a:rPr lang="pt-BR" sz="1600">
                <a:latin typeface="Rockwell" pitchFamily="18" charset="0"/>
              </a:rPr>
              <a:t> –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);</a:t>
            </a:r>
          </a:p>
          <a:p>
            <a:pPr>
              <a:lnSpc>
                <a:spcPts val="2600"/>
              </a:lnSpc>
            </a:pPr>
            <a:r>
              <a:rPr lang="pt-BR" sz="1600">
                <a:latin typeface="Rockwell" pitchFamily="18" charset="0"/>
              </a:rPr>
              <a:t>       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= </a:t>
            </a:r>
            <a:r>
              <a:rPr lang="pt-BR" sz="1600" i="1">
                <a:latin typeface="Rockwell" pitchFamily="18" charset="0"/>
              </a:rPr>
              <a:t>p</a:t>
            </a:r>
            <a:r>
              <a:rPr lang="pt-BR" sz="1600">
                <a:latin typeface="Rockwell" pitchFamily="18" charset="0"/>
              </a:rPr>
              <a:t> + </a:t>
            </a:r>
            <a:r>
              <a:rPr lang="pt-BR" sz="1600" i="1">
                <a:latin typeface="Rockwell" pitchFamily="18" charset="0"/>
              </a:rPr>
              <a:t>v</a:t>
            </a:r>
            <a:r>
              <a:rPr lang="pt-BR" sz="1600">
                <a:latin typeface="Rockwell" pitchFamily="18" charset="0"/>
              </a:rPr>
              <a:t>; 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   end</a:t>
            </a:r>
            <a:br>
              <a:rPr lang="pt-BR" sz="1600">
                <a:latin typeface="Rockwell" pitchFamily="18" charset="0"/>
              </a:rPr>
            </a:br>
            <a:r>
              <a:rPr lang="pt-BR" sz="1600">
                <a:latin typeface="Rockwell" pitchFamily="18" charset="0"/>
              </a:rPr>
              <a:t>end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12724"/>
            <a:ext cx="250971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Cenas da Su\FEUP\PDEEC\1º Semestre\Decision Support - Apoio à Decisão\6. Populational Metaheuristics\Presentation\IMG_0301.jpg"/>
          <p:cNvPicPr>
            <a:picLocks noChangeAspect="1" noChangeArrowheads="1"/>
          </p:cNvPicPr>
          <p:nvPr/>
        </p:nvPicPr>
        <p:blipFill>
          <a:blip r:embed="rId3" cstate="print"/>
          <a:srcRect t="18753" r="6050" b="10782"/>
          <a:stretch>
            <a:fillRect/>
          </a:stretch>
        </p:blipFill>
        <p:spPr bwMode="auto">
          <a:xfrm>
            <a:off x="755576" y="4077072"/>
            <a:ext cx="252028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48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What is swarm intelligence?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Swarm intelligence (SI) is also a group of population based optimization (search) algorithms.</a:t>
            </a:r>
            <a:endParaRPr lang="tr-TR" dirty="0"/>
          </a:p>
          <a:p>
            <a:endParaRPr lang="en-US" dirty="0"/>
          </a:p>
          <a:p>
            <a:r>
              <a:rPr lang="en-US" dirty="0"/>
              <a:t>Instead of trying to emulate the evolution process, SI tries to emulate the “collective behaviors” of bacterial, ants, birds, fish, animals, etc. </a:t>
            </a:r>
            <a:endParaRPr lang="tr-TR" dirty="0"/>
          </a:p>
          <a:p>
            <a:endParaRPr lang="en-US" dirty="0"/>
          </a:p>
          <a:p>
            <a:r>
              <a:rPr lang="en-US" dirty="0"/>
              <a:t>In nature, different “agents” are often governed by some very simple rules. They make decisions in a local and decentralized way, but as a whole, some “intelligent” behaviors often emerge.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99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23850" y="1484313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Particle update rule</a:t>
            </a:r>
          </a:p>
          <a:p>
            <a:pPr marL="749300" lvl="2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with</a:t>
            </a:r>
          </a:p>
          <a:p>
            <a:pPr marL="1206500" lvl="3" indent="-292100" algn="ctr">
              <a:spcAft>
                <a:spcPts val="300"/>
              </a:spcAft>
              <a:buClr>
                <a:schemeClr val="accent1"/>
              </a:buClr>
              <a:buSzPct val="70000"/>
            </a:pP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= </a:t>
            </a:r>
            <a:r>
              <a:rPr lang="pt-BR" sz="2000" i="1">
                <a:latin typeface="Rockwell" pitchFamily="18" charset="0"/>
              </a:rPr>
              <a:t>v</a:t>
            </a:r>
            <a:r>
              <a:rPr lang="pt-BR" sz="2000">
                <a:latin typeface="Rockwell" pitchFamily="18" charset="0"/>
              </a:rPr>
              <a:t>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1 </a:t>
            </a:r>
            <a:r>
              <a:rPr lang="pt-BR" sz="2000">
                <a:latin typeface="Rockwell" pitchFamily="18" charset="0"/>
              </a:rPr>
              <a:t>* </a:t>
            </a:r>
            <a:r>
              <a:rPr lang="pt-BR" sz="2000" i="1">
                <a:latin typeface="Rockwell" pitchFamily="18" charset="0"/>
              </a:rPr>
              <a:t>rand </a:t>
            </a:r>
            <a:r>
              <a:rPr lang="pt-BR" sz="2000">
                <a:latin typeface="Rockwell" pitchFamily="18" charset="0"/>
              </a:rPr>
              <a:t>* (</a:t>
            </a:r>
            <a:r>
              <a:rPr lang="pt-BR" sz="2000" i="1">
                <a:latin typeface="Rockwell" pitchFamily="18" charset="0"/>
              </a:rPr>
              <a:t>pBest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 + </a:t>
            </a:r>
            <a:r>
              <a:rPr lang="pt-BR" sz="2000" i="1">
                <a:latin typeface="Rockwell" pitchFamily="18" charset="0"/>
              </a:rPr>
              <a:t>c</a:t>
            </a:r>
            <a:r>
              <a:rPr lang="pt-BR" sz="2000" i="1" baseline="-25000">
                <a:latin typeface="Rockwell" pitchFamily="18" charset="0"/>
              </a:rPr>
              <a:t>2</a:t>
            </a:r>
            <a:r>
              <a:rPr lang="pt-BR" sz="2000">
                <a:latin typeface="Rockwell" pitchFamily="18" charset="0"/>
              </a:rPr>
              <a:t> * </a:t>
            </a:r>
            <a:r>
              <a:rPr lang="pt-BR" sz="2000" i="1">
                <a:latin typeface="Rockwell" pitchFamily="18" charset="0"/>
              </a:rPr>
              <a:t>rand</a:t>
            </a:r>
            <a:r>
              <a:rPr lang="pt-BR" sz="2000">
                <a:latin typeface="Rockwell" pitchFamily="18" charset="0"/>
              </a:rPr>
              <a:t> * (</a:t>
            </a:r>
            <a:r>
              <a:rPr lang="pt-BR" sz="2000" i="1">
                <a:latin typeface="Rockwell" pitchFamily="18" charset="0"/>
              </a:rPr>
              <a:t>gBest</a:t>
            </a:r>
            <a:r>
              <a:rPr lang="pt-BR" sz="2000">
                <a:latin typeface="Rockwell" pitchFamily="18" charset="0"/>
              </a:rPr>
              <a:t> – </a:t>
            </a:r>
            <a:r>
              <a:rPr lang="pt-BR" sz="2000" i="1">
                <a:latin typeface="Rockwell" pitchFamily="18" charset="0"/>
              </a:rPr>
              <a:t>p</a:t>
            </a:r>
            <a:r>
              <a:rPr lang="pt-BR" sz="2000">
                <a:latin typeface="Rockwell" pitchFamily="18" charset="0"/>
              </a:rPr>
              <a:t>)</a:t>
            </a:r>
          </a:p>
          <a:p>
            <a:pPr marL="749300" lvl="2" indent="-292100"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pt-BR" sz="2400">
                <a:latin typeface="Rockwell" pitchFamily="18" charset="0"/>
              </a:rPr>
              <a:t>where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</a:t>
            </a:r>
            <a:r>
              <a:rPr lang="pt-BR">
                <a:latin typeface="Rockwell" pitchFamily="18" charset="0"/>
              </a:rPr>
              <a:t>: particle’s position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v</a:t>
            </a:r>
            <a:r>
              <a:rPr lang="pt-BR">
                <a:latin typeface="Rockwell" pitchFamily="18" charset="0"/>
              </a:rPr>
              <a:t>: path direction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1</a:t>
            </a:r>
            <a:r>
              <a:rPr lang="pt-BR">
                <a:latin typeface="Rockwell" pitchFamily="18" charset="0"/>
              </a:rPr>
              <a:t>: weight of local information 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c</a:t>
            </a:r>
            <a:r>
              <a:rPr lang="pt-BR" i="1" baseline="-25000">
                <a:latin typeface="Rockwell" pitchFamily="18" charset="0"/>
              </a:rPr>
              <a:t>2</a:t>
            </a:r>
            <a:r>
              <a:rPr lang="pt-BR">
                <a:latin typeface="Rockwell" pitchFamily="18" charset="0"/>
              </a:rPr>
              <a:t>: weight of global information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pBest</a:t>
            </a:r>
            <a:r>
              <a:rPr lang="pt-BR">
                <a:latin typeface="Rockwell" pitchFamily="18" charset="0"/>
              </a:rPr>
              <a:t>: best position of the particle</a:t>
            </a: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gBest</a:t>
            </a:r>
            <a:r>
              <a:rPr lang="pt-BR">
                <a:latin typeface="Rockwell" pitchFamily="18" charset="0"/>
              </a:rPr>
              <a:t>: best position </a:t>
            </a:r>
            <a:r>
              <a:rPr lang="pt-BR"/>
              <a:t>of the swarm</a:t>
            </a:r>
            <a:endParaRPr lang="pt-BR">
              <a:latin typeface="Rockwell" pitchFamily="18" charset="0"/>
            </a:endParaRPr>
          </a:p>
          <a:p>
            <a:pPr marL="292100" lvl="1" indent="-292100">
              <a:lnSpc>
                <a:spcPct val="150000"/>
              </a:lnSpc>
              <a:spcAft>
                <a:spcPts val="100"/>
              </a:spcAft>
              <a:buClr>
                <a:schemeClr val="accent2"/>
              </a:buClr>
              <a:buSzPct val="90000"/>
              <a:buFontTx/>
              <a:buChar char="•"/>
            </a:pPr>
            <a:r>
              <a:rPr lang="pt-BR" i="1">
                <a:latin typeface="Rockwell" pitchFamily="18" charset="0"/>
              </a:rPr>
              <a:t>rand</a:t>
            </a:r>
            <a:r>
              <a:rPr lang="pt-BR">
                <a:latin typeface="Rockwell" pitchFamily="18" charset="0"/>
              </a:rPr>
              <a:t>: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1698294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- Parameters</a:t>
            </a:r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506413" y="1711325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Number of particles usually between 10 and 50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</a:t>
            </a:r>
            <a:r>
              <a:rPr lang="en-US" sz="2400">
                <a:latin typeface="Rockwell" pitchFamily="18" charset="0"/>
              </a:rPr>
              <a:t> is the importance of personal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is the importance of neighborhood best value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Usually </a:t>
            </a:r>
            <a:r>
              <a:rPr lang="en-US" sz="2400" i="1">
                <a:latin typeface="Rockwell" pitchFamily="18" charset="0"/>
              </a:rPr>
              <a:t>C</a:t>
            </a:r>
            <a:r>
              <a:rPr lang="en-US" sz="2400" i="1" baseline="-25000">
                <a:latin typeface="Rockwell" pitchFamily="18" charset="0"/>
              </a:rPr>
              <a:t>1 </a:t>
            </a:r>
            <a:r>
              <a:rPr lang="en-US" sz="2400">
                <a:latin typeface="Rockwell" pitchFamily="18" charset="0"/>
              </a:rPr>
              <a:t>+</a:t>
            </a:r>
            <a:r>
              <a:rPr lang="en-US" sz="2400" i="1">
                <a:latin typeface="Rockwell" pitchFamily="18" charset="0"/>
              </a:rPr>
              <a:t> C</a:t>
            </a:r>
            <a:r>
              <a:rPr lang="en-US" sz="2400" i="1" baseline="-25000">
                <a:latin typeface="Rockwell" pitchFamily="18" charset="0"/>
              </a:rPr>
              <a:t>2</a:t>
            </a:r>
            <a:r>
              <a:rPr lang="en-US" sz="2400">
                <a:latin typeface="Rockwell" pitchFamily="18" charset="0"/>
              </a:rPr>
              <a:t> = 4 (empirically chosen value)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low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slow</a:t>
            </a:r>
          </a:p>
          <a:p>
            <a:pPr marL="292100" lvl="1" indent="-29210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If velocity is too high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>
                <a:latin typeface="Rockwell" pitchFamily="18" charset="0"/>
              </a:rPr>
              <a:t>algorithm too unstable  </a:t>
            </a:r>
            <a:endParaRPr lang="en-GB" sz="240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94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789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574800"/>
            <a:ext cx="8229600" cy="4878388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Create a ‘population’ of agents (particles) uniformly distributed over X 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Evaluate each particle’s position according to the objective function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If a particle’s current position is better than its previous best position, update it</a:t>
            </a:r>
          </a:p>
          <a:p>
            <a:pPr marL="514350" indent="-514350" eaLnBrk="1" hangingPunct="1">
              <a:lnSpc>
                <a:spcPct val="150000"/>
              </a:lnSpc>
              <a:spcAft>
                <a:spcPts val="1800"/>
              </a:spcAft>
              <a:buFont typeface="Rockwell" pitchFamily="18" charset="0"/>
              <a:buAutoNum type="arabicPeriod"/>
            </a:pPr>
            <a:r>
              <a:rPr lang="en-US" sz="2200"/>
              <a:t>Determine the best particle (according to the particle’s previous best positions)</a:t>
            </a:r>
          </a:p>
        </p:txBody>
      </p:sp>
    </p:spTree>
    <p:extLst>
      <p:ext uri="{BB962C8B-B14F-4D97-AF65-F5344CB8AC3E}">
        <p14:creationId xmlns:p14="http://schemas.microsoft.com/office/powerpoint/2010/main" val="729908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717675"/>
            <a:ext cx="8497887" cy="4519613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Update particles’ velocities: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Move particles to their new positions: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endParaRPr lang="en-US" dirty="0"/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200" dirty="0"/>
              <a:t>Go to step 2 until stopping criteria are satisfied</a:t>
            </a:r>
            <a:endParaRPr lang="pt-PT" sz="22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46" t="5287" r="1907" b="10127"/>
          <a:stretch>
            <a:fillRect/>
          </a:stretch>
        </p:blipFill>
        <p:spPr bwMode="auto">
          <a:xfrm>
            <a:off x="539750" y="22764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6100" y="4437063"/>
            <a:ext cx="2971800" cy="523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367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314325" y="1485900"/>
            <a:ext cx="7354888" cy="10064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indent="-292100" fontAlgn="auto"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2400" b="1" dirty="0">
                <a:latin typeface="Book Antiqua" pitchFamily="18" charset="0"/>
              </a:rPr>
              <a:t>	</a:t>
            </a:r>
            <a:r>
              <a:rPr lang="en-US" sz="2400" dirty="0">
                <a:latin typeface="+mj-lt"/>
              </a:rPr>
              <a:t>Particle’s velocity:</a:t>
            </a:r>
          </a:p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endParaRPr lang="en-US" sz="2400" dirty="0">
              <a:solidFill>
                <a:schemeClr val="hlink"/>
              </a:solidFill>
              <a:latin typeface="Book Antiqua" pitchFamily="18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4067175" y="3519488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move in the same direction and with the same velocity</a:t>
            </a:r>
          </a:p>
        </p:txBody>
      </p:sp>
      <p:grpSp>
        <p:nvGrpSpPr>
          <p:cNvPr id="39940" name="Group 5"/>
          <p:cNvGrpSpPr>
            <a:grpSpLocks/>
          </p:cNvGrpSpPr>
          <p:nvPr/>
        </p:nvGrpSpPr>
        <p:grpSpPr bwMode="auto">
          <a:xfrm>
            <a:off x="468313" y="3500438"/>
            <a:ext cx="3246437" cy="2797175"/>
            <a:chOff x="96" y="1515"/>
            <a:chExt cx="2045" cy="1762"/>
          </a:xfrm>
        </p:grpSpPr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96" y="2098"/>
              <a:ext cx="38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459" y="1644"/>
              <a:ext cx="590" cy="49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1131" y="1515"/>
              <a:ext cx="779" cy="25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1. Inertia</a:t>
              </a: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04" y="2324"/>
              <a:ext cx="544" cy="29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1116" y="2169"/>
              <a:ext cx="1025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2. Personal Influence</a:t>
              </a: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459" y="2461"/>
              <a:ext cx="544" cy="54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1098" y="2831"/>
              <a:ext cx="953" cy="44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rPr>
                <a:t>3. Social Influence</a:t>
              </a:r>
            </a:p>
          </p:txBody>
        </p:sp>
      </p:grpSp>
      <p:sp>
        <p:nvSpPr>
          <p:cNvPr id="39941" name="Text Box 13"/>
          <p:cNvSpPr txBox="1">
            <a:spLocks noChangeArrowheads="1"/>
          </p:cNvSpPr>
          <p:nvPr/>
        </p:nvSpPr>
        <p:spPr bwMode="auto">
          <a:xfrm>
            <a:off x="4067175" y="4327525"/>
            <a:ext cx="4608513" cy="1200150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Improves the individual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return to a previous position, better than the current</a:t>
            </a:r>
          </a:p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Conservative</a:t>
            </a:r>
          </a:p>
        </p:txBody>
      </p:sp>
      <p:sp>
        <p:nvSpPr>
          <p:cNvPr id="39942" name="Text Box 14"/>
          <p:cNvSpPr txBox="1">
            <a:spLocks noChangeArrowheads="1"/>
          </p:cNvSpPr>
          <p:nvPr/>
        </p:nvSpPr>
        <p:spPr bwMode="auto">
          <a:xfrm>
            <a:off x="4067175" y="5662613"/>
            <a:ext cx="4608513" cy="646112"/>
          </a:xfrm>
          <a:prstGeom prst="rect">
            <a:avLst/>
          </a:prstGeom>
          <a:noFill/>
          <a:ln w="9525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1"/>
              </a:buClr>
              <a:buFont typeface="Arial" charset="0"/>
              <a:buChar char="•"/>
            </a:pPr>
            <a:r>
              <a:rPr lang="en-US" b="1">
                <a:latin typeface="Book Antiqua" pitchFamily="18" charset="0"/>
                <a:cs typeface="Arial" charset="0"/>
              </a:rPr>
              <a:t>Makes the particle follow the best neighbors direction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l="846" t="5287" r="1907" b="10127"/>
          <a:stretch>
            <a:fillRect/>
          </a:stretch>
        </p:blipFill>
        <p:spPr bwMode="auto">
          <a:xfrm>
            <a:off x="539750" y="2060575"/>
            <a:ext cx="8280400" cy="1152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82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/>
      <p:bldP spid="39941" grpId="0" animBg="1"/>
      <p:bldP spid="399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457200" y="1557338"/>
            <a:ext cx="82296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Intensification</a:t>
            </a:r>
            <a:r>
              <a:rPr lang="en-US" sz="2400">
                <a:latin typeface="Rockwell" pitchFamily="18" charset="0"/>
              </a:rPr>
              <a:t>: explores the previous solutions, finds the best solution of a given region</a:t>
            </a:r>
          </a:p>
          <a:p>
            <a:pPr marL="292100" lvl="1" indent="-292100">
              <a:lnSpc>
                <a:spcPct val="150000"/>
              </a:lnSpc>
              <a:spcAft>
                <a:spcPts val="12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 u="sng">
                <a:latin typeface="Rockwell" pitchFamily="18" charset="0"/>
              </a:rPr>
              <a:t>Diversification</a:t>
            </a:r>
            <a:r>
              <a:rPr lang="en-US" sz="2400">
                <a:latin typeface="Rockwell" pitchFamily="18" charset="0"/>
              </a:rPr>
              <a:t>: searches new solutions, finds the regions with potentially the best solutions</a:t>
            </a:r>
          </a:p>
          <a:p>
            <a:pPr marL="292100" lvl="1" indent="-292100">
              <a:lnSpc>
                <a:spcPct val="150000"/>
              </a:lnSpc>
              <a:spcAft>
                <a:spcPts val="300"/>
              </a:spcAft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2400">
                <a:latin typeface="Rockwell" pitchFamily="18" charset="0"/>
              </a:rPr>
              <a:t>In PSO: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81" t="8542" r="1947" b="10306"/>
          <a:stretch>
            <a:fillRect/>
          </a:stretch>
        </p:blipFill>
        <p:spPr bwMode="auto">
          <a:xfrm>
            <a:off x="971550" y="4941888"/>
            <a:ext cx="7129463" cy="1366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3888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31D10B-A23C-4952-8E0C-DD6146B5E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62" y="0"/>
            <a:ext cx="6739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89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1986" name="Picture 2" descr="C:\Users\Su\Desktop\im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22463"/>
            <a:ext cx="81502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661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3010" name="Picture 2" descr="C:\Users\Su\Desktop\Image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8107362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688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4034" name="Picture 2" descr="C:\Users\Su\Desktop\Image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18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 colony optimization (ACO)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ACO was first studied by Marco </a:t>
            </a:r>
            <a:r>
              <a:rPr lang="en-US" dirty="0" err="1"/>
              <a:t>Dorigo</a:t>
            </a:r>
            <a:r>
              <a:rPr lang="en-US" dirty="0"/>
              <a:t> in his doctor thesis in 1991.</a:t>
            </a:r>
            <a:endParaRPr lang="tr-TR" dirty="0"/>
          </a:p>
          <a:p>
            <a:endParaRPr lang="en-US" dirty="0"/>
          </a:p>
          <a:p>
            <a:r>
              <a:rPr lang="en-US" dirty="0"/>
              <a:t>It simulates the collective behavior of an ant colony.</a:t>
            </a:r>
            <a:endParaRPr lang="tr-TR" dirty="0"/>
          </a:p>
          <a:p>
            <a:endParaRPr lang="en-US" dirty="0"/>
          </a:p>
          <a:p>
            <a:r>
              <a:rPr lang="en-US" dirty="0"/>
              <a:t>ACO can be used directly for solving problems related to finding the shortest paths to goals, such as traveling salesman problem (TSP).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888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5058" name="Picture 3" descr="C:\Users\Su\Desktop\Imagem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081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6082" name="Picture 2" descr="C:\Users\Su\Desktop\Image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72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7431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7106" name="Picture 2" descr="C:\Users\Su\Desktop\Imagem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9359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8130" name="Picture 2" descr="C:\Users\Su\Desktop\Image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38" y="1928813"/>
            <a:ext cx="7546975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205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</a:t>
            </a:r>
            <a:r>
              <a:rPr lang="pt-PT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-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Example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49154" name="Picture 2" descr="C:\Users\Su\Desktop\Imagem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1939925"/>
            <a:ext cx="754697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58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 to the PSO: </a:t>
            </a:r>
            <a:r>
              <a:rPr lang="en-US" b="1" u="sng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Algorithm Characteristics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9388" y="1628775"/>
            <a:ext cx="8785225" cy="49688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400" b="1"/>
              <a:t>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Insensitive to scaling of design variables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Simple implementation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Easily parallelized for concurrent processing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Derivative free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few algorithm parameters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Very efficient global search algorithm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2400" b="1"/>
              <a:t>Disadvantages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Tendency to a fast and premature convergence in mid optimum points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000"/>
              <a:t>Slow convergence in refined search stage (weak local search ability)</a:t>
            </a:r>
          </a:p>
        </p:txBody>
      </p:sp>
    </p:spTree>
    <p:extLst>
      <p:ext uri="{BB962C8B-B14F-4D97-AF65-F5344CB8AC3E}">
        <p14:creationId xmlns:p14="http://schemas.microsoft.com/office/powerpoint/2010/main" val="34164275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2" y="1"/>
            <a:ext cx="6633277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6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PSO</a:t>
            </a:r>
            <a:r>
              <a:rPr lang="tr-TR" altLang="en-US" dirty="0"/>
              <a:t>: Example</a:t>
            </a:r>
            <a:endParaRPr lang="en-US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Formally, let </a:t>
            </a:r>
            <a:r>
              <a:rPr lang="en-US" altLang="en-US" sz="2800" i="1"/>
              <a:t>f</a:t>
            </a:r>
            <a:r>
              <a:rPr lang="en-US" altLang="en-US" sz="2800"/>
              <a:t>: ℝ</a:t>
            </a:r>
            <a:r>
              <a:rPr lang="en-US" altLang="en-US" sz="2800" i="1" baseline="30000"/>
              <a:t>n</a:t>
            </a:r>
            <a:r>
              <a:rPr lang="en-US" altLang="en-US" sz="2800"/>
              <a:t> → ℝ be the fitness or cost function which must be minimized. </a:t>
            </a:r>
          </a:p>
          <a:p>
            <a:r>
              <a:rPr lang="en-US" altLang="en-US" sz="2800"/>
              <a:t>Let </a:t>
            </a:r>
            <a:r>
              <a:rPr lang="en-US" altLang="en-US" sz="2800" i="1"/>
              <a:t>S</a:t>
            </a:r>
            <a:r>
              <a:rPr lang="en-US" altLang="en-US" sz="2800"/>
              <a:t> be the number of particles in the swarm, each having a position </a:t>
            </a:r>
            <a:r>
              <a:rPr lang="en-US" altLang="en-US" sz="2800" b="1"/>
              <a:t>x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 in the search-space and a velocity </a:t>
            </a:r>
            <a:r>
              <a:rPr lang="en-US" altLang="en-US" sz="2800" b="1"/>
              <a:t>v</a:t>
            </a:r>
            <a:r>
              <a:rPr lang="en-US" altLang="en-US" sz="2800" baseline="-25000"/>
              <a:t>i</a:t>
            </a:r>
            <a:r>
              <a:rPr lang="en-US" altLang="en-US" sz="2800"/>
              <a:t> ∈ ℝ</a:t>
            </a:r>
            <a:r>
              <a:rPr lang="en-US" altLang="en-US" sz="2800" i="1" baseline="30000"/>
              <a:t>n</a:t>
            </a:r>
            <a:r>
              <a:rPr lang="en-US" altLang="en-US" sz="2800"/>
              <a:t>.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p</a:t>
            </a:r>
            <a:r>
              <a:rPr lang="en-US" altLang="en-US" sz="2800" baseline="-25000"/>
              <a:t>i</a:t>
            </a:r>
            <a:r>
              <a:rPr lang="en-US" altLang="en-US" sz="2800"/>
              <a:t> be the best known position of particle </a:t>
            </a:r>
            <a:r>
              <a:rPr lang="en-US" altLang="en-US" sz="2800" i="1"/>
              <a:t>i</a:t>
            </a:r>
            <a:r>
              <a:rPr lang="en-US" altLang="en-US" sz="2800"/>
              <a:t> and </a:t>
            </a:r>
          </a:p>
          <a:p>
            <a:r>
              <a:rPr lang="en-US" altLang="en-US" sz="2800"/>
              <a:t>let </a:t>
            </a:r>
            <a:r>
              <a:rPr lang="en-US" altLang="en-US" sz="2800" b="1"/>
              <a:t>g</a:t>
            </a:r>
            <a:r>
              <a:rPr lang="en-US" altLang="en-US" sz="2800"/>
              <a:t> be the best known position of the entire swarm.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291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Algorithm - init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1"/>
            <a:r>
              <a:rPr lang="en-US" altLang="en-US" sz="2000"/>
              <a:t>Initialize the particle's position with a </a:t>
            </a:r>
            <a:r>
              <a:rPr lang="en-US" altLang="en-US" sz="2000">
                <a:hlinkClick r:id="rId2" action="ppaction://hlinkfile" tooltip="Uniform distribution (continuous)"/>
              </a:rPr>
              <a:t>uniformly distributed</a:t>
            </a:r>
            <a:r>
              <a:rPr lang="en-US" altLang="en-US" sz="2000"/>
              <a:t> random vector: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, 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), where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 and 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 are the lower and upper boundaries of the search-space.</a:t>
            </a:r>
          </a:p>
          <a:p>
            <a:pPr lvl="1"/>
            <a:r>
              <a:rPr lang="en-US" altLang="en-US" sz="2000"/>
              <a:t>Initialize the particle's best known position to its initial position: 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g</a:t>
            </a:r>
            <a:r>
              <a:rPr lang="en-US" altLang="en-US" sz="2000"/>
              <a:t>)) update the swarm's best known position: </a:t>
            </a:r>
            <a:r>
              <a:rPr lang="en-US" altLang="en-US" sz="2000" b="1"/>
              <a:t>g</a:t>
            </a:r>
            <a:r>
              <a:rPr lang="en-US" altLang="en-US" sz="2000"/>
              <a:t> ← 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1"/>
            <a:r>
              <a:rPr lang="en-US" altLang="en-US" sz="2000"/>
              <a:t>Initialize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~ </a:t>
            </a:r>
            <a:r>
              <a:rPr lang="en-US" altLang="en-US" sz="2000" i="1"/>
              <a:t>U</a:t>
            </a:r>
            <a:r>
              <a:rPr lang="en-US" altLang="en-US" sz="2000"/>
              <a:t>(-|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|, |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up</a:t>
            </a:r>
            <a:r>
              <a:rPr lang="en-US" altLang="en-US" sz="2000"/>
              <a:t>-</a:t>
            </a:r>
            <a:r>
              <a:rPr lang="en-US" altLang="en-US" sz="2000" b="1"/>
              <a:t>b</a:t>
            </a:r>
            <a:r>
              <a:rPr lang="en-US" altLang="en-US" sz="2000" b="1" baseline="-25000"/>
              <a:t>lo</a:t>
            </a:r>
            <a:r>
              <a:rPr lang="en-US" altLang="en-US" sz="2000"/>
              <a:t>|)</a:t>
            </a:r>
          </a:p>
          <a:p>
            <a:r>
              <a:rPr lang="en-US" altLang="en-US" sz="2400"/>
              <a:t>The parameters ω, φ</a:t>
            </a:r>
            <a:r>
              <a:rPr lang="en-US" altLang="en-US" sz="2400" baseline="-25000"/>
              <a:t>p</a:t>
            </a:r>
            <a:r>
              <a:rPr lang="en-US" altLang="en-US" sz="2400"/>
              <a:t>, and φ</a:t>
            </a:r>
            <a:r>
              <a:rPr lang="en-US" altLang="en-US" sz="2400" baseline="-25000"/>
              <a:t>g</a:t>
            </a:r>
            <a:r>
              <a:rPr lang="en-US" altLang="en-US" sz="2400"/>
              <a:t> are selected by the practitioner and control the behaviour and efficacy of the PSO method.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0031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PSO – Main Loop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800"/>
              <a:t>Until a termination criterion is met (e.g. number of iterations performed, or adequate fitness reached), repeat: </a:t>
            </a:r>
          </a:p>
          <a:p>
            <a:pPr lvl="1"/>
            <a:r>
              <a:rPr lang="en-US" altLang="en-US" sz="2400"/>
              <a:t>For each particle </a:t>
            </a:r>
            <a:r>
              <a:rPr lang="en-US" altLang="en-US" sz="2400" i="1"/>
              <a:t>i</a:t>
            </a:r>
            <a:r>
              <a:rPr lang="en-US" altLang="en-US" sz="2400"/>
              <a:t> = 1, ..., </a:t>
            </a:r>
            <a:r>
              <a:rPr lang="en-US" altLang="en-US" sz="2400" i="1"/>
              <a:t>S</a:t>
            </a:r>
            <a:r>
              <a:rPr lang="en-US" altLang="en-US" sz="2400"/>
              <a:t> do: </a:t>
            </a:r>
          </a:p>
          <a:p>
            <a:pPr lvl="2"/>
            <a:r>
              <a:rPr lang="en-US" altLang="en-US" sz="2000"/>
              <a:t>Pick random numbers: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,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~ </a:t>
            </a:r>
            <a:r>
              <a:rPr lang="en-US" altLang="en-US" sz="2000" i="1"/>
              <a:t>U</a:t>
            </a:r>
            <a:r>
              <a:rPr lang="en-US" altLang="en-US" sz="2000"/>
              <a:t>(0,1)</a:t>
            </a:r>
          </a:p>
          <a:p>
            <a:pPr lvl="2"/>
            <a:r>
              <a:rPr lang="en-US" altLang="en-US" sz="2000"/>
              <a:t>Update the particle's velocity: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 ← ω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r>
              <a:rPr lang="en-US" altLang="en-US" sz="2000"/>
              <a:t> + φ</a:t>
            </a:r>
            <a:r>
              <a:rPr lang="en-US" altLang="en-US" sz="2000" baseline="-25000"/>
              <a:t>p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p</a:t>
            </a:r>
            <a:r>
              <a:rPr lang="en-US" altLang="en-US" sz="2000"/>
              <a:t> 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+ φ</a:t>
            </a:r>
            <a:r>
              <a:rPr lang="en-US" altLang="en-US" sz="2000" baseline="-25000"/>
              <a:t>g</a:t>
            </a:r>
            <a:r>
              <a:rPr lang="en-US" altLang="en-US" sz="2000"/>
              <a:t> </a:t>
            </a:r>
            <a:r>
              <a:rPr lang="en-US" altLang="en-US" sz="2000" i="1"/>
              <a:t>r</a:t>
            </a:r>
            <a:r>
              <a:rPr lang="en-US" altLang="en-US" sz="2000" baseline="-25000"/>
              <a:t>g</a:t>
            </a:r>
            <a:r>
              <a:rPr lang="en-US" altLang="en-US" sz="2000"/>
              <a:t> (</a:t>
            </a:r>
            <a:r>
              <a:rPr lang="en-US" altLang="en-US" sz="2000" b="1"/>
              <a:t>g</a:t>
            </a:r>
            <a:r>
              <a:rPr lang="en-US" altLang="en-US" sz="2000"/>
              <a:t>-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</a:t>
            </a:r>
          </a:p>
          <a:p>
            <a:pPr lvl="2"/>
            <a:r>
              <a:rPr lang="en-US" altLang="en-US" sz="2000"/>
              <a:t>Update the particle's position: 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 ← 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 + </a:t>
            </a:r>
            <a:r>
              <a:rPr lang="en-US" altLang="en-US" sz="2000" b="1"/>
              <a:t>v</a:t>
            </a:r>
            <a:r>
              <a:rPr lang="en-US" altLang="en-US" sz="2000" baseline="-25000"/>
              <a:t>i</a:t>
            </a:r>
            <a:endParaRPr lang="en-US" altLang="en-US" sz="2000"/>
          </a:p>
          <a:p>
            <a:pPr lvl="2"/>
            <a:r>
              <a:rPr lang="en-US" altLang="en-US" sz="2000"/>
              <a:t>If (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x</a:t>
            </a:r>
            <a:r>
              <a:rPr lang="en-US" altLang="en-US" sz="2000" baseline="-25000"/>
              <a:t>i</a:t>
            </a:r>
            <a:r>
              <a:rPr lang="en-US" altLang="en-US" sz="2000"/>
              <a:t>) &lt; </a:t>
            </a:r>
            <a:r>
              <a:rPr lang="en-US" altLang="en-US" sz="2000" i="1"/>
              <a:t>f</a:t>
            </a:r>
            <a:r>
              <a:rPr lang="en-US" altLang="en-US" sz="2000"/>
              <a:t>(</a:t>
            </a:r>
            <a:r>
              <a:rPr lang="en-US" altLang="en-US" sz="2000" b="1"/>
              <a:t>p</a:t>
            </a:r>
            <a:r>
              <a:rPr lang="en-US" altLang="en-US" sz="2000" baseline="-25000"/>
              <a:t>i</a:t>
            </a:r>
            <a:r>
              <a:rPr lang="en-US" altLang="en-US" sz="2000"/>
              <a:t>)) do: </a:t>
            </a:r>
          </a:p>
          <a:p>
            <a:pPr lvl="3"/>
            <a:r>
              <a:rPr lang="en-US" altLang="en-US" sz="1800"/>
              <a:t>Update the particle's best known position: 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 ← </a:t>
            </a:r>
            <a:r>
              <a:rPr lang="en-US" altLang="en-US" sz="1800" b="1"/>
              <a:t>x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pPr lvl="3"/>
            <a:r>
              <a:rPr lang="en-US" altLang="en-US" sz="1800"/>
              <a:t>If (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r>
              <a:rPr lang="en-US" altLang="en-US" sz="1800"/>
              <a:t>) &lt; </a:t>
            </a:r>
            <a:r>
              <a:rPr lang="en-US" altLang="en-US" sz="1800" i="1"/>
              <a:t>f</a:t>
            </a:r>
            <a:r>
              <a:rPr lang="en-US" altLang="en-US" sz="1800"/>
              <a:t>(</a:t>
            </a:r>
            <a:r>
              <a:rPr lang="en-US" altLang="en-US" sz="1800" b="1"/>
              <a:t>g</a:t>
            </a:r>
            <a:r>
              <a:rPr lang="en-US" altLang="en-US" sz="1800"/>
              <a:t>)) update the swarm's best known position: </a:t>
            </a:r>
            <a:r>
              <a:rPr lang="en-US" altLang="en-US" sz="1800" b="1"/>
              <a:t>g</a:t>
            </a:r>
            <a:r>
              <a:rPr lang="en-US" altLang="en-US" sz="1800"/>
              <a:t> ← </a:t>
            </a:r>
            <a:r>
              <a:rPr lang="en-US" altLang="en-US" sz="1800" b="1"/>
              <a:t>p</a:t>
            </a:r>
            <a:r>
              <a:rPr lang="en-US" altLang="en-US" sz="1800" baseline="-25000"/>
              <a:t>i</a:t>
            </a:r>
            <a:endParaRPr lang="en-US" altLang="en-US" sz="1800"/>
          </a:p>
          <a:p>
            <a:r>
              <a:rPr lang="en-US" altLang="en-US" sz="2800"/>
              <a:t>Now </a:t>
            </a:r>
            <a:r>
              <a:rPr lang="en-US" altLang="en-US" sz="2800" b="1"/>
              <a:t>g</a:t>
            </a:r>
            <a:r>
              <a:rPr lang="en-US" altLang="en-US" sz="2800"/>
              <a:t> holds the best found solution.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0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294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Select one of the following </a:t>
            </a:r>
            <a:r>
              <a:rPr lang="en-US" dirty="0" err="1"/>
              <a:t>topics:Try</a:t>
            </a:r>
            <a:r>
              <a:rPr lang="en-US" dirty="0"/>
              <a:t> to solve the TSP problem with </a:t>
            </a:r>
            <a:r>
              <a:rPr lang="tr-TR" dirty="0"/>
              <a:t>problems used in Assignment 1 using</a:t>
            </a:r>
            <a:r>
              <a:rPr lang="en-US" dirty="0"/>
              <a:t> GA, and ACO, and compare their performance.</a:t>
            </a:r>
          </a:p>
          <a:p>
            <a:r>
              <a:rPr lang="en-US" dirty="0"/>
              <a:t>Try to find the minimum points of the following functions, using GA and PSO, and compare their performance.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5105400"/>
            <a:ext cx="72263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84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Particle Swarm Optimization (PSO)</a:t>
            </a:r>
          </a:p>
        </p:txBody>
      </p:sp>
    </p:spTree>
    <p:extLst>
      <p:ext uri="{BB962C8B-B14F-4D97-AF65-F5344CB8AC3E}">
        <p14:creationId xmlns:p14="http://schemas.microsoft.com/office/powerpoint/2010/main" val="145705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263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538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en-US" sz="2400" u="sng"/>
              <a:t>Inspired from the nature</a:t>
            </a:r>
            <a:r>
              <a:rPr lang="en-US" sz="2400"/>
              <a:t> social behavior and dynamic movements with communications of insects, birds and fish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3845151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37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395288" y="5373688"/>
            <a:ext cx="806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Rockwell" pitchFamily="18" charset="0"/>
              </a:rPr>
              <a:t> 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483" y="2819400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833816"/>
            <a:ext cx="2497138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7241" y="2885602"/>
            <a:ext cx="2498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Marcador de Posição de Conteúdo 2"/>
          <p:cNvSpPr>
            <a:spLocks noGrp="1"/>
          </p:cNvSpPr>
          <p:nvPr>
            <p:ph idx="1"/>
          </p:nvPr>
        </p:nvSpPr>
        <p:spPr>
          <a:xfrm>
            <a:off x="323850" y="1530350"/>
            <a:ext cx="8434388" cy="13938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800"/>
              <a:t> </a:t>
            </a:r>
            <a:r>
              <a:rPr lang="pt-BR" sz="2400"/>
              <a:t>In 1986, Craig Reynolds described this </a:t>
            </a:r>
            <a:r>
              <a:rPr lang="en-US" sz="2400"/>
              <a:t>process</a:t>
            </a:r>
            <a:r>
              <a:rPr lang="pt-BR" sz="2400"/>
              <a:t> in 3 simple </a:t>
            </a:r>
            <a:r>
              <a:rPr lang="en-US" sz="2400"/>
              <a:t>behaviors:</a:t>
            </a:r>
          </a:p>
        </p:txBody>
      </p:sp>
      <p:sp>
        <p:nvSpPr>
          <p:cNvPr id="18439" name="Rectângulo 13"/>
          <p:cNvSpPr>
            <a:spLocks noChangeArrowheads="1"/>
          </p:cNvSpPr>
          <p:nvPr/>
        </p:nvSpPr>
        <p:spPr bwMode="auto">
          <a:xfrm>
            <a:off x="468313" y="4806607"/>
            <a:ext cx="251936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Separation</a:t>
            </a:r>
            <a:endParaRPr lang="en-US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avoid crowding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tr-TR" sz="1600" dirty="0">
              <a:latin typeface="Rockwell" pitchFamily="18" charset="0"/>
            </a:endParaRPr>
          </a:p>
          <a:p>
            <a:r>
              <a:rPr lang="tr-TR" sz="1600" dirty="0">
                <a:latin typeface="Rockwell" pitchFamily="18" charset="0"/>
              </a:rPr>
              <a:t>(</a:t>
            </a:r>
            <a:r>
              <a:rPr lang="en-US" sz="1600" dirty="0"/>
              <a:t>Each agent tries to</a:t>
            </a:r>
          </a:p>
          <a:p>
            <a:r>
              <a:rPr lang="en-US" sz="1600" dirty="0"/>
              <a:t>move away from its neighbors if</a:t>
            </a:r>
          </a:p>
          <a:p>
            <a:r>
              <a:rPr lang="en-US" sz="1600" dirty="0"/>
              <a:t>they are too close.</a:t>
            </a:r>
            <a:r>
              <a:rPr lang="tr-TR" sz="1600" dirty="0"/>
              <a:t>)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0" name="Rectângulo 14"/>
          <p:cNvSpPr>
            <a:spLocks noChangeArrowheads="1"/>
          </p:cNvSpPr>
          <p:nvPr/>
        </p:nvSpPr>
        <p:spPr bwMode="auto">
          <a:xfrm>
            <a:off x="3203575" y="4865688"/>
            <a:ext cx="26638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Alignment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towards the average heading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r>
              <a:rPr lang="tr-TR" sz="1600" dirty="0">
                <a:latin typeface="Rockwell" pitchFamily="18" charset="0"/>
              </a:rPr>
              <a:t> (or </a:t>
            </a:r>
            <a:r>
              <a:rPr lang="en-US" sz="1600" dirty="0"/>
              <a:t>Each agent steers</a:t>
            </a:r>
            <a:r>
              <a:rPr lang="tr-TR" sz="1600" dirty="0"/>
              <a:t> </a:t>
            </a:r>
            <a:r>
              <a:rPr lang="en-US" sz="1600" dirty="0"/>
              <a:t>towards the average heading of</a:t>
            </a:r>
            <a:r>
              <a:rPr lang="tr-TR" sz="1600" dirty="0"/>
              <a:t> </a:t>
            </a:r>
            <a:r>
              <a:rPr lang="en-US" sz="1600" dirty="0"/>
              <a:t>its neighbors.</a:t>
            </a:r>
            <a:endParaRPr lang="pt-PT" sz="1600" dirty="0">
              <a:latin typeface="Rockwell" pitchFamily="18" charset="0"/>
            </a:endParaRPr>
          </a:p>
        </p:txBody>
      </p:sp>
      <p:sp>
        <p:nvSpPr>
          <p:cNvPr id="18441" name="Rectângulo 15"/>
          <p:cNvSpPr>
            <a:spLocks noChangeArrowheads="1"/>
          </p:cNvSpPr>
          <p:nvPr/>
        </p:nvSpPr>
        <p:spPr bwMode="auto">
          <a:xfrm>
            <a:off x="6011863" y="4862170"/>
            <a:ext cx="2663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u="sng" dirty="0">
                <a:latin typeface="Rockwell" pitchFamily="18" charset="0"/>
              </a:rPr>
              <a:t>Cohesion</a:t>
            </a:r>
            <a:endParaRPr lang="en-US" u="sng" dirty="0">
              <a:latin typeface="Rockwell" pitchFamily="18" charset="0"/>
            </a:endParaRPr>
          </a:p>
          <a:p>
            <a:r>
              <a:rPr lang="en-US" sz="1600" dirty="0">
                <a:latin typeface="Rockwell" pitchFamily="18" charset="0"/>
              </a:rPr>
              <a:t>move toward the average position of local </a:t>
            </a:r>
            <a:r>
              <a:rPr lang="en-US" sz="1600" dirty="0" err="1">
                <a:latin typeface="Rockwell" pitchFamily="18" charset="0"/>
              </a:rPr>
              <a:t>flockmates</a:t>
            </a:r>
            <a:r>
              <a:rPr lang="en-US" sz="1600" dirty="0">
                <a:latin typeface="Rockwell" pitchFamily="18" charset="0"/>
              </a:rPr>
              <a:t> </a:t>
            </a:r>
            <a:endParaRPr lang="pt-PT" sz="1600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64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Origins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Marcador de Posição de Conteúdo 2"/>
          <p:cNvSpPr>
            <a:spLocks noGrp="1"/>
          </p:cNvSpPr>
          <p:nvPr>
            <p:ph idx="1"/>
          </p:nvPr>
        </p:nvSpPr>
        <p:spPr>
          <a:xfrm>
            <a:off x="425450" y="4076700"/>
            <a:ext cx="8291513" cy="2232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Application to optimization:  </a:t>
            </a:r>
            <a:r>
              <a:rPr lang="en-US" sz="2400" u="sng"/>
              <a:t>Particle Swarm Optimization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Proposed by </a:t>
            </a:r>
            <a:r>
              <a:rPr lang="pt-BR" sz="2400"/>
              <a:t>James </a:t>
            </a:r>
            <a:r>
              <a:rPr lang="en-US" sz="2400"/>
              <a:t>Kennedy &amp; </a:t>
            </a:r>
            <a:r>
              <a:rPr lang="pt-BR" sz="2400"/>
              <a:t>Russell </a:t>
            </a:r>
            <a:r>
              <a:rPr lang="en-US" sz="2400"/>
              <a:t>Eberhart (1995)</a:t>
            </a:r>
          </a:p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en-US" sz="2400"/>
              <a:t>Combines </a:t>
            </a:r>
            <a:r>
              <a:rPr lang="en-US" sz="2400" u="sng"/>
              <a:t>self-experiences</a:t>
            </a:r>
            <a:r>
              <a:rPr lang="en-US" sz="2400"/>
              <a:t> with </a:t>
            </a:r>
            <a:r>
              <a:rPr lang="en-US" sz="2400" u="sng"/>
              <a:t>social experiences</a:t>
            </a:r>
          </a:p>
        </p:txBody>
      </p:sp>
      <p:pic>
        <p:nvPicPr>
          <p:cNvPr id="2050" name="Picture 2" descr="C:\Users\Su\Desktop\12123233985zwAUl8.jpg"/>
          <p:cNvPicPr>
            <a:picLocks noChangeAspect="1" noChangeArrowheads="1"/>
          </p:cNvPicPr>
          <p:nvPr/>
        </p:nvPicPr>
        <p:blipFill>
          <a:blip r:embed="rId3"/>
          <a:srcRect b="19656"/>
          <a:stretch>
            <a:fillRect/>
          </a:stretch>
        </p:blipFill>
        <p:spPr bwMode="auto">
          <a:xfrm>
            <a:off x="2051720" y="1612144"/>
            <a:ext cx="5116116" cy="268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36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Introduction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to </a:t>
            </a:r>
            <a:r>
              <a:rPr lang="pt-PT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the</a:t>
            </a:r>
            <a:r>
              <a:rPr lang="pt-PT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PSO: </a:t>
            </a:r>
            <a:r>
              <a:rPr lang="pt-PT" b="1" u="sng" dirty="0" err="1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Concept</a:t>
            </a:r>
            <a:endParaRPr lang="pt-PT" b="1" u="sng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288" y="1628775"/>
            <a:ext cx="5256212" cy="4735513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Uses a number of agents (</a:t>
            </a:r>
            <a:r>
              <a:rPr lang="en-US" sz="2400" b="1" dirty="0"/>
              <a:t>particles</a:t>
            </a:r>
            <a:r>
              <a:rPr lang="en-US" sz="2400" dirty="0"/>
              <a:t>) that constitute a swarm moving around in the search space looking for the best solution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/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Each particle in search space adjusts its “flying” according to </a:t>
            </a:r>
            <a:r>
              <a:rPr lang="en-US" sz="2400" b="1" u="sng" dirty="0"/>
              <a:t>its own flying experience </a:t>
            </a:r>
            <a:r>
              <a:rPr lang="en-US" sz="2400" dirty="0"/>
              <a:t>as well as the </a:t>
            </a:r>
            <a:r>
              <a:rPr lang="en-US" sz="2400" b="1" u="sng" dirty="0"/>
              <a:t>flying experience of other particles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39237"/>
          <a:stretch>
            <a:fillRect/>
          </a:stretch>
        </p:blipFill>
        <p:spPr bwMode="auto">
          <a:xfrm>
            <a:off x="5724128" y="1981176"/>
            <a:ext cx="3096344" cy="38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9272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5412227-423E-4753-BF94-3E2D6CDCD7E1}"/>
</file>

<file path=customXml/itemProps2.xml><?xml version="1.0" encoding="utf-8"?>
<ds:datastoreItem xmlns:ds="http://schemas.openxmlformats.org/officeDocument/2006/customXml" ds:itemID="{BB125EF4-F69E-41F0-834B-B462C5293A21}"/>
</file>

<file path=customXml/itemProps3.xml><?xml version="1.0" encoding="utf-8"?>
<ds:datastoreItem xmlns:ds="http://schemas.openxmlformats.org/officeDocument/2006/customXml" ds:itemID="{BA795402-CE30-46C7-BF1E-39AFAF8B005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297</TotalTime>
  <Words>1689</Words>
  <Application>Microsoft Office PowerPoint</Application>
  <PresentationFormat>On-screen Show (4:3)</PresentationFormat>
  <Paragraphs>218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Book Antiqua</vt:lpstr>
      <vt:lpstr>Calibri</vt:lpstr>
      <vt:lpstr>Constantia</vt:lpstr>
      <vt:lpstr>Lucida Sans Unicode</vt:lpstr>
      <vt:lpstr>Rockwell</vt:lpstr>
      <vt:lpstr>Times</vt:lpstr>
      <vt:lpstr>Times New Roman</vt:lpstr>
      <vt:lpstr>Wingdings 2</vt:lpstr>
      <vt:lpstr>Flow</vt:lpstr>
      <vt:lpstr>方程式</vt:lpstr>
      <vt:lpstr>  Swarm Intelligence </vt:lpstr>
      <vt:lpstr>What is swarm intelligence?</vt:lpstr>
      <vt:lpstr>Ant colony optimization (ACO)</vt:lpstr>
      <vt:lpstr>PowerPoint Presentation</vt:lpstr>
      <vt:lpstr>Particle Swarm Optimization (PSO)</vt:lpstr>
      <vt:lpstr>Introduction to the PSO: Origins</vt:lpstr>
      <vt:lpstr>Introduction to the PSO: Origins</vt:lpstr>
      <vt:lpstr>Introduction to the PSO: Origins</vt:lpstr>
      <vt:lpstr>Introduction to the PSO: Concept</vt:lpstr>
      <vt:lpstr>Introduction to the PSO: Concept</vt:lpstr>
      <vt:lpstr>Particle Swarm Optimization</vt:lpstr>
      <vt:lpstr>Introduction to the PSO: Concept</vt:lpstr>
      <vt:lpstr>PSO Algorithm</vt:lpstr>
      <vt:lpstr>PowerPoint Presentation</vt:lpstr>
      <vt:lpstr>Introduction to the PSO: Algorithm - Neighborhood</vt:lpstr>
      <vt:lpstr>Introduction to the PSO: Algorithm - Neighborhood</vt:lpstr>
      <vt:lpstr>PSO Algorithm</vt:lpstr>
      <vt:lpstr>Introduction to the PSO:  Algorithm - Parameterss</vt:lpstr>
      <vt:lpstr>Introduction to the PSO: Algorithm</vt:lpstr>
      <vt:lpstr>Introduction to the PSO: Algorithm</vt:lpstr>
      <vt:lpstr>Introduction to the PSO: Algorithm - Parameters</vt:lpstr>
      <vt:lpstr>Introduction to the PSO: Algorithm</vt:lpstr>
      <vt:lpstr>Introduction to the PSO: Algorithm</vt:lpstr>
      <vt:lpstr>Introduction to the PSO: Algorithm</vt:lpstr>
      <vt:lpstr>Introduction to the PSO: Algorithm</vt:lpstr>
      <vt:lpstr>PowerPoint Presentation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- Example</vt:lpstr>
      <vt:lpstr>Introduction to the PSO: Algorithm Characteristics</vt:lpstr>
      <vt:lpstr>PowerPoint Presentation</vt:lpstr>
      <vt:lpstr>PSO: Example</vt:lpstr>
      <vt:lpstr>Basic PSO Algorithm - init</vt:lpstr>
      <vt:lpstr>Basic PSO – Main Loop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 Intelligence</dc:title>
  <dc:creator>PC</dc:creator>
  <cp:lastModifiedBy>Ahmet UNVEREN</cp:lastModifiedBy>
  <cp:revision>12</cp:revision>
  <dcterms:created xsi:type="dcterms:W3CDTF">2015-12-13T15:20:49Z</dcterms:created>
  <dcterms:modified xsi:type="dcterms:W3CDTF">2025-04-29T08:27:53Z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