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92" r:id="rId10"/>
    <p:sldId id="266" r:id="rId11"/>
    <p:sldId id="293" r:id="rId12"/>
    <p:sldId id="285" r:id="rId13"/>
    <p:sldId id="296" r:id="rId14"/>
    <p:sldId id="267" r:id="rId15"/>
    <p:sldId id="268" r:id="rId16"/>
    <p:sldId id="29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86" r:id="rId36"/>
    <p:sldId id="288" r:id="rId37"/>
    <p:sldId id="289" r:id="rId38"/>
    <p:sldId id="290" r:id="rId39"/>
    <p:sldId id="426" r:id="rId40"/>
    <p:sldId id="414" r:id="rId41"/>
    <p:sldId id="416" r:id="rId42"/>
    <p:sldId id="417" r:id="rId43"/>
    <p:sldId id="433" r:id="rId44"/>
    <p:sldId id="434" r:id="rId45"/>
    <p:sldId id="41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F7C1-C539-45C2-B881-8DD95967611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09A-C1F6-489F-B652-68A35E28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09A-C1F6-489F-B652-68A35E280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  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rand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:A random number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pbest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best position of a particle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 : The best position within the swarm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prtvel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jth particle in ith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prtpos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ith iteration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0000"/>
              </a:lnSpc>
              <a:spcBef>
                <a:spcPct val="0"/>
              </a:spcBef>
            </a:pPr>
            <a:endParaRPr lang="pt-PT" sz="11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8226B-D030-4C85-9707-C916E3DF783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Was first introduced in Marco Dorigo’s Ph.D. thesis.</a:t>
            </a:r>
          </a:p>
          <a:p>
            <a:r>
              <a:rPr lang="en-US" altLang="en-US"/>
              <a:t>As we have seen, the TSP provides an excellent test environment…</a:t>
            </a:r>
          </a:p>
          <a:p>
            <a:endParaRPr lang="en-US" altLang="en-US"/>
          </a:p>
          <a:p>
            <a:r>
              <a:rPr lang="en-US" altLang="en-US"/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  <p:extLst>
      <p:ext uri="{BB962C8B-B14F-4D97-AF65-F5344CB8AC3E}">
        <p14:creationId xmlns:p14="http://schemas.microsoft.com/office/powerpoint/2010/main" val="342419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6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2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E6F1C-354F-470E-B740-AB57018B86FA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6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420BF-4613-40DC-9ABB-94CE3722AD9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F6DAD-197E-4016-A1B0-D11A3F248A2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448CF-EAAB-41FD-A8FE-AEA0042BAA4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niform_distribution_(continuous)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Swarm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Rectângulo 4"/>
          <p:cNvSpPr>
            <a:spLocks noChangeArrowheads="1"/>
          </p:cNvSpPr>
          <p:nvPr/>
        </p:nvSpPr>
        <p:spPr bwMode="auto">
          <a:xfrm>
            <a:off x="376085" y="2780928"/>
            <a:ext cx="40338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000" dirty="0">
                <a:latin typeface="Rockwell" pitchFamily="18" charset="0"/>
              </a:rPr>
              <a:t>Each particle modifies its position according to:</a:t>
            </a:r>
          </a:p>
          <a:p>
            <a:pPr marL="749300" lvl="1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position</a:t>
            </a:r>
          </a:p>
          <a:p>
            <a:pPr marL="749300" lvl="2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velocity</a:t>
            </a: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pbest</a:t>
            </a:r>
            <a:endParaRPr lang="en-US" i="1" u="sng" dirty="0">
              <a:latin typeface="Rockwell" pitchFamily="18" charset="0"/>
            </a:endParaRP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gbest</a:t>
            </a:r>
            <a:endParaRPr lang="en-US" i="1" u="sng" dirty="0">
              <a:latin typeface="Rockwell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521" y="2182812"/>
            <a:ext cx="4200525" cy="2492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9ABD9E8-AF1A-EC7A-62C6-3B181914783F}"/>
              </a:ext>
            </a:extLst>
          </p:cNvPr>
          <p:cNvCxnSpPr/>
          <p:nvPr/>
        </p:nvCxnSpPr>
        <p:spPr>
          <a:xfrm flipH="1" flipV="1">
            <a:off x="3276600" y="4114800"/>
            <a:ext cx="26670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D28F69-B11C-0FA9-C456-EA438615CC11}"/>
              </a:ext>
            </a:extLst>
          </p:cNvPr>
          <p:cNvCxnSpPr>
            <a:cxnSpLocks/>
          </p:cNvCxnSpPr>
          <p:nvPr/>
        </p:nvCxnSpPr>
        <p:spPr>
          <a:xfrm flipH="1">
            <a:off x="3276600" y="4234132"/>
            <a:ext cx="4495800" cy="261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658FC12-EB57-34E5-5DF3-8E1A9483ACFA}"/>
              </a:ext>
            </a:extLst>
          </p:cNvPr>
          <p:cNvSpPr/>
          <p:nvPr/>
        </p:nvSpPr>
        <p:spPr>
          <a:xfrm>
            <a:off x="1066800" y="38862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171F4-1E0C-BB89-A70F-11FC5EC3FFC7}"/>
              </a:ext>
            </a:extLst>
          </p:cNvPr>
          <p:cNvSpPr/>
          <p:nvPr/>
        </p:nvSpPr>
        <p:spPr>
          <a:xfrm>
            <a:off x="1066800" y="43434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C0F24-27DF-E7BD-5683-213B2CCD006D}"/>
              </a:ext>
            </a:extLst>
          </p:cNvPr>
          <p:cNvSpPr/>
          <p:nvPr/>
        </p:nvSpPr>
        <p:spPr>
          <a:xfrm>
            <a:off x="1089000" y="4800600"/>
            <a:ext cx="2901600" cy="6985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CA69C-2A73-5177-B156-448BEB32EBB3}"/>
              </a:ext>
            </a:extLst>
          </p:cNvPr>
          <p:cNvSpPr/>
          <p:nvPr/>
        </p:nvSpPr>
        <p:spPr>
          <a:xfrm>
            <a:off x="1116038" y="5803992"/>
            <a:ext cx="2998762" cy="711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4BA9937-9A6A-9559-5152-E984948AC5E9}"/>
              </a:ext>
            </a:extLst>
          </p:cNvPr>
          <p:cNvSpPr/>
          <p:nvPr/>
        </p:nvSpPr>
        <p:spPr>
          <a:xfrm>
            <a:off x="7543800" y="2514600"/>
            <a:ext cx="152400" cy="4113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228E1-364F-D6C3-76AF-92164CB0A875}"/>
              </a:ext>
            </a:extLst>
          </p:cNvPr>
          <p:cNvSpPr txBox="1"/>
          <p:nvPr/>
        </p:nvSpPr>
        <p:spPr>
          <a:xfrm>
            <a:off x="7848600" y="21828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pbest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BBC65-1B62-5FDD-2ABC-68F2945497DD}"/>
              </a:ext>
            </a:extLst>
          </p:cNvPr>
          <p:cNvSpPr txBox="1"/>
          <p:nvPr/>
        </p:nvSpPr>
        <p:spPr>
          <a:xfrm>
            <a:off x="4562323" y="25521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gbest</a:t>
            </a:r>
            <a:endParaRPr lang="en-GB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06BCD526-8D87-B975-C8B0-E97A1A01A364}"/>
              </a:ext>
            </a:extLst>
          </p:cNvPr>
          <p:cNvSpPr/>
          <p:nvPr/>
        </p:nvSpPr>
        <p:spPr>
          <a:xfrm>
            <a:off x="8267700" y="3962400"/>
            <a:ext cx="114300" cy="381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457200" y="1656715"/>
            <a:ext cx="8229600" cy="4389120"/>
          </a:xfrm>
        </p:spPr>
        <p:txBody>
          <a:bodyPr/>
          <a:lstStyle/>
          <a:p>
            <a:r>
              <a:rPr lang="en-US" altLang="zh-TW" dirty="0"/>
              <a:t>Particle’s velocity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  <p:graphicFrame>
        <p:nvGraphicFramePr>
          <p:cNvPr id="17412" name="物件 3"/>
          <p:cNvGraphicFramePr>
            <a:graphicFrameLocks noChangeAspect="1"/>
          </p:cNvGraphicFramePr>
          <p:nvPr/>
        </p:nvGraphicFramePr>
        <p:xfrm>
          <a:off x="1692275" y="2060575"/>
          <a:ext cx="53213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98700" imgH="228600" progId="Equation.3">
                  <p:embed/>
                </p:oleObj>
              </mc:Choice>
              <mc:Fallback>
                <p:oleObj name="方程式" r:id="rId2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53213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258888" y="3748088"/>
            <a:ext cx="1404937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1200">
                <a:solidFill>
                  <a:schemeClr val="tx1"/>
                </a:solidFill>
              </a:rPr>
              <a:t>GBest</a:t>
            </a:r>
            <a:endParaRPr kumimoji="0" lang="zh-TW" altLang="en-US" sz="1200">
              <a:solidFill>
                <a:schemeClr val="tx1"/>
              </a:solidFill>
            </a:endParaRPr>
          </a:p>
        </p:txBody>
      </p:sp>
      <p:grpSp>
        <p:nvGrpSpPr>
          <p:cNvPr id="17414" name="群組 15"/>
          <p:cNvGrpSpPr>
            <a:grpSpLocks/>
          </p:cNvGrpSpPr>
          <p:nvPr/>
        </p:nvGrpSpPr>
        <p:grpSpPr bwMode="auto">
          <a:xfrm>
            <a:off x="2562012" y="2874583"/>
            <a:ext cx="5689600" cy="3033712"/>
            <a:chOff x="1835696" y="2852936"/>
            <a:chExt cx="5688632" cy="3033534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852936"/>
              <a:ext cx="5112568" cy="30335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067341" y="5516605"/>
              <a:ext cx="1801506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B050"/>
                  </a:solidFill>
                </a:rPr>
                <a:t>Inertia</a:t>
              </a:r>
              <a:endParaRPr kumimoji="0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546" y="4581622"/>
              <a:ext cx="1799919" cy="35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70C0"/>
                  </a:solidFill>
                </a:rPr>
                <a:t>cognitive</a:t>
              </a:r>
              <a:endParaRPr kumimoji="0"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24409" y="3851414"/>
              <a:ext cx="1799919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FF0000"/>
                  </a:solidFill>
                </a:rPr>
                <a:t>social</a:t>
              </a: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2683" y="3079935"/>
              <a:ext cx="1799919" cy="29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PBest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59451" y="5445171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35615" y="3071998"/>
              <a:ext cx="720602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64190" y="4059365"/>
              <a:ext cx="647590" cy="30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26015" y="5127690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53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724400" y="933931"/>
            <a:ext cx="2362200" cy="21793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05200" y="591031"/>
            <a:ext cx="1676400" cy="13411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1138084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Here I am!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1116732"/>
            <a:ext cx="2133600" cy="15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The best perf. of my neighbours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95800" y="-4916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My best perf.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895600" y="1718791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971800" y="998701"/>
            <a:ext cx="914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971800" y="1760701"/>
            <a:ext cx="2819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895600" y="1840711"/>
            <a:ext cx="609600" cy="67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429000" y="2080741"/>
            <a:ext cx="533400" cy="4191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886200" y="2160751"/>
            <a:ext cx="1295400" cy="33528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00300" y="1451535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x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97500" y="1629335"/>
            <a:ext cx="8382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g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848100" y="867335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i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581400" y="3216835"/>
            <a:ext cx="341313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2800" i="1">
                <a:latin typeface="Times New Roman" pitchFamily="18" charset="0"/>
              </a:rPr>
              <a:t>v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628900" y="16146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5753100" y="17924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4165600" y="1055851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5092700" y="2351251"/>
            <a:ext cx="304800" cy="335280"/>
          </a:xfrm>
          <a:prstGeom prst="ellipse">
            <a:avLst/>
          </a:prstGeom>
          <a:solidFill>
            <a:srgbClr val="13D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D52B71-F83D-059F-206B-2AF1B0A4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95" y="3675623"/>
            <a:ext cx="6640409" cy="31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8600D7-F533-0AE0-FAC4-D5C2D260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825"/>
            <a:ext cx="9144000" cy="42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Neighborhood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3106" b="4703"/>
          <a:stretch>
            <a:fillRect/>
          </a:stretch>
        </p:blipFill>
        <p:spPr bwMode="auto">
          <a:xfrm>
            <a:off x="1193800" y="1747838"/>
            <a:ext cx="6546850" cy="43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5" name="Group 35"/>
          <p:cNvGrpSpPr>
            <a:grpSpLocks/>
          </p:cNvGrpSpPr>
          <p:nvPr/>
        </p:nvGrpSpPr>
        <p:grpSpPr bwMode="auto">
          <a:xfrm>
            <a:off x="1981200" y="1900238"/>
            <a:ext cx="5257800" cy="3810000"/>
            <a:chOff x="1248" y="1152"/>
            <a:chExt cx="3312" cy="2400"/>
          </a:xfrm>
        </p:grpSpPr>
        <p:sp>
          <p:nvSpPr>
            <p:cNvPr id="28692" name="Oval 5"/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776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5" name="Oval 8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6" name="Oval 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7" name="Oval 10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auto">
            <a:xfrm>
              <a:off x="2928" y="148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9" name="Oval 1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0" name="Oval 13"/>
            <p:cNvSpPr>
              <a:spLocks noChangeArrowheads="1"/>
            </p:cNvSpPr>
            <p:nvPr/>
          </p:nvSpPr>
          <p:spPr bwMode="auto">
            <a:xfrm>
              <a:off x="2256" y="115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1" name="Oval 14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2" name="Oval 15"/>
            <p:cNvSpPr>
              <a:spLocks noChangeArrowheads="1"/>
            </p:cNvSpPr>
            <p:nvPr/>
          </p:nvSpPr>
          <p:spPr bwMode="auto">
            <a:xfrm>
              <a:off x="3504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3" name="Oval 16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4" name="Oval 17"/>
            <p:cNvSpPr>
              <a:spLocks noChangeArrowheads="1"/>
            </p:cNvSpPr>
            <p:nvPr/>
          </p:nvSpPr>
          <p:spPr bwMode="auto">
            <a:xfrm>
              <a:off x="4368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5" name="Oval 18"/>
            <p:cNvSpPr>
              <a:spLocks noChangeArrowheads="1"/>
            </p:cNvSpPr>
            <p:nvPr/>
          </p:nvSpPr>
          <p:spPr bwMode="auto">
            <a:xfrm>
              <a:off x="3648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4800600" y="3652838"/>
            <a:ext cx="1371600" cy="1295400"/>
            <a:chOff x="3024" y="2256"/>
            <a:chExt cx="864" cy="816"/>
          </a:xfrm>
        </p:grpSpPr>
        <p:sp>
          <p:nvSpPr>
            <p:cNvPr id="28689" name="Oval 20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flipH="1">
              <a:off x="3024" y="2304"/>
              <a:ext cx="768" cy="384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3744" y="2352"/>
              <a:ext cx="96" cy="720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2590800" y="2738438"/>
            <a:ext cx="990600" cy="1828800"/>
            <a:chOff x="1632" y="1680"/>
            <a:chExt cx="624" cy="1152"/>
          </a:xfrm>
        </p:grpSpPr>
        <p:sp>
          <p:nvSpPr>
            <p:cNvPr id="28687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8" name="Oval 25"/>
            <p:cNvSpPr>
              <a:spLocks noChangeArrowheads="1"/>
            </p:cNvSpPr>
            <p:nvPr/>
          </p:nvSpPr>
          <p:spPr bwMode="auto">
            <a:xfrm rot="-61284">
              <a:off x="1632" y="1680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1981200" y="2586038"/>
            <a:ext cx="990600" cy="1828800"/>
            <a:chOff x="1248" y="1584"/>
            <a:chExt cx="624" cy="1152"/>
          </a:xfrm>
        </p:grpSpPr>
        <p:sp>
          <p:nvSpPr>
            <p:cNvPr id="28685" name="Oval 27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6" name="Oval 28"/>
            <p:cNvSpPr>
              <a:spLocks noChangeArrowheads="1"/>
            </p:cNvSpPr>
            <p:nvPr/>
          </p:nvSpPr>
          <p:spPr bwMode="auto">
            <a:xfrm rot="2186385">
              <a:off x="1248" y="1584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1187450" y="21320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400">
                <a:solidFill>
                  <a:schemeClr val="bg1"/>
                </a:solidFill>
                <a:latin typeface="Rockwell" pitchFamily="18" charset="0"/>
              </a:rPr>
              <a:t>geographical</a:t>
            </a:r>
            <a:endParaRPr lang="en-US" altLang="fr-FR" sz="16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8680" name="Text Box 30"/>
          <p:cNvSpPr txBox="1">
            <a:spLocks noChangeArrowheads="1"/>
          </p:cNvSpPr>
          <p:nvPr/>
        </p:nvSpPr>
        <p:spPr bwMode="auto">
          <a:xfrm>
            <a:off x="6156325" y="49403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chemeClr val="bg1"/>
                </a:solidFill>
                <a:latin typeface="Rockwell" pitchFamily="18" charset="0"/>
              </a:rPr>
              <a:t>social</a:t>
            </a:r>
          </a:p>
        </p:txBody>
      </p:sp>
      <p:grpSp>
        <p:nvGrpSpPr>
          <p:cNvPr id="28681" name="Group 31"/>
          <p:cNvGrpSpPr>
            <a:grpSpLocks/>
          </p:cNvGrpSpPr>
          <p:nvPr/>
        </p:nvGrpSpPr>
        <p:grpSpPr bwMode="auto">
          <a:xfrm>
            <a:off x="3733800" y="2052638"/>
            <a:ext cx="990600" cy="3352800"/>
            <a:chOff x="2352" y="1248"/>
            <a:chExt cx="624" cy="2112"/>
          </a:xfrm>
        </p:grpSpPr>
        <p:sp>
          <p:nvSpPr>
            <p:cNvPr id="28682" name="Line 32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28" cy="1392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 flipH="1">
              <a:off x="2640" y="2832"/>
              <a:ext cx="288" cy="528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4" name="Oval 34"/>
            <p:cNvSpPr>
              <a:spLocks noChangeArrowheads="1"/>
            </p:cNvSpPr>
            <p:nvPr/>
          </p:nvSpPr>
          <p:spPr bwMode="auto">
            <a:xfrm>
              <a:off x="2928" y="273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2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Neighborhood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1193800" y="1597025"/>
            <a:ext cx="6756400" cy="4711700"/>
            <a:chOff x="1193800" y="1524000"/>
            <a:chExt cx="6756400" cy="4711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800" y="1676400"/>
              <a:ext cx="6756400" cy="455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981200" y="1828800"/>
              <a:ext cx="5257800" cy="3810000"/>
              <a:chOff x="1248" y="1152"/>
              <a:chExt cx="3312" cy="2400"/>
            </a:xfrm>
          </p:grpSpPr>
          <p:sp>
            <p:nvSpPr>
              <p:cNvPr id="30727" name="Oval 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8" name="Oval 6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9" name="Oval 7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0" name="Oval 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1" name="Oval 9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3" name="Oval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4" name="Oval 12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5" name="Oval 1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6" name="Oval 14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7" name="Oval 1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8" name="Oval 16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9" name="Oval 17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</p:grpSp>
        <p:sp>
          <p:nvSpPr>
            <p:cNvPr id="30725" name="Text Box 29"/>
            <p:cNvSpPr txBox="1">
              <a:spLocks noChangeArrowheads="1"/>
            </p:cNvSpPr>
            <p:nvPr/>
          </p:nvSpPr>
          <p:spPr bwMode="auto">
            <a:xfrm>
              <a:off x="1547664" y="5373216"/>
              <a:ext cx="11247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>
                  <a:solidFill>
                    <a:schemeClr val="bg1"/>
                  </a:solidFill>
                  <a:latin typeface="Rockwell" pitchFamily="18" charset="0"/>
                </a:rPr>
                <a:t>global</a:t>
              </a:r>
            </a:p>
          </p:txBody>
        </p:sp>
        <p:sp>
          <p:nvSpPr>
            <p:cNvPr id="30726" name="Oval 35"/>
            <p:cNvSpPr>
              <a:spLocks noChangeArrowheads="1"/>
            </p:cNvSpPr>
            <p:nvPr/>
          </p:nvSpPr>
          <p:spPr bwMode="auto">
            <a:xfrm>
              <a:off x="1828800" y="1524000"/>
              <a:ext cx="5715000" cy="449580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t-PT"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9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Basic algorithm of PSO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Initialize the swarm form the solution space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Evaluate the fitness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individual and global bests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velocity and position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Go to step2, and repeat until termination condition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07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br>
              <a:rPr lang="tr-T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</a:t>
            </a:r>
            <a:r>
              <a:rPr lang="en-US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Parameterss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52987"/>
          </a:xfrm>
        </p:spPr>
        <p:txBody>
          <a:bodyPr>
            <a:normAutofit fontScale="25000" lnSpcReduction="20000"/>
          </a:bodyPr>
          <a:lstStyle/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Algorithm parameters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A</a:t>
            </a:r>
            <a:r>
              <a:rPr lang="en-US" sz="7200" dirty="0"/>
              <a:t> : Population of agents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p</a:t>
            </a:r>
            <a:r>
              <a:rPr lang="en-US" sz="7200" b="1" i="1" baseline="-25000" dirty="0"/>
              <a:t>i</a:t>
            </a:r>
            <a:r>
              <a:rPr lang="en-US" sz="7200" dirty="0"/>
              <a:t> : Position of agent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in the solution space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f</a:t>
            </a:r>
            <a:r>
              <a:rPr lang="en-US" sz="7200" dirty="0"/>
              <a:t> : Objective function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</a:t>
            </a:r>
            <a:r>
              <a:rPr lang="en-US" sz="7200" b="1" i="1" baseline="-25000" dirty="0"/>
              <a:t>i</a:t>
            </a:r>
            <a:r>
              <a:rPr lang="en-US" sz="7200" dirty="0"/>
              <a:t> : Velocity of agent’s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V(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b="1" i="1" dirty="0"/>
              <a:t>)</a:t>
            </a:r>
            <a:r>
              <a:rPr lang="en-US" sz="7200" dirty="0"/>
              <a:t> : Neighborhood of agent </a:t>
            </a:r>
            <a:r>
              <a:rPr lang="en-US" sz="7200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 (fixed)</a:t>
            </a:r>
            <a:endParaRPr lang="en-US" sz="5100" dirty="0"/>
          </a:p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The neighborhood concept in PSO is not the same as the one used in other meta-heuristics search, since in PSO each particle’s neighborhood never changes (is fixed)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413009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63938" y="1557338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>
                <a:latin typeface="Rockwell" pitchFamily="18" charset="0"/>
              </a:rPr>
              <a:t>[</a:t>
            </a:r>
            <a:r>
              <a:rPr lang="pt-BR" sz="1600">
                <a:latin typeface="Rockwell" pitchFamily="18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For </a:t>
            </a:r>
            <a:r>
              <a:rPr lang="pt-BR" sz="1600" i="1">
                <a:latin typeface="Rockwell" pitchFamily="18" charset="0"/>
              </a:rPr>
              <a:t>i</a:t>
            </a:r>
            <a:r>
              <a:rPr lang="pt-BR" sz="1600">
                <a:latin typeface="Rockwell" pitchFamily="18" charset="0"/>
              </a:rPr>
              <a:t>=1 to </a:t>
            </a:r>
            <a:r>
              <a:rPr lang="pt-BR" sz="1600" i="1">
                <a:latin typeface="Rockwell" pitchFamily="18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= f(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If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is better than f(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            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= best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c1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 + </a:t>
            </a:r>
            <a:r>
              <a:rPr lang="pt-BR" sz="1600" i="1">
                <a:latin typeface="Rockwell" pitchFamily="18" charset="0"/>
              </a:rPr>
              <a:t>c2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; 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12724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Cenas da Su\FEUP\PDEEC\1º Semestre\Decision Support - Apoio à Decisão\6. Populational Metaheuristics\Presentation\IMG_0301.jpg"/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755576" y="4077072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48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850" y="1484313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Particle update rule</a:t>
            </a:r>
          </a:p>
          <a:p>
            <a:pPr marL="749300" lvl="2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with</a:t>
            </a:r>
          </a:p>
          <a:p>
            <a:pPr marL="1206500" lvl="3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1 </a:t>
            </a:r>
            <a:r>
              <a:rPr lang="pt-BR" sz="2000">
                <a:latin typeface="Rockwell" pitchFamily="18" charset="0"/>
              </a:rPr>
              <a:t>* </a:t>
            </a:r>
            <a:r>
              <a:rPr lang="pt-BR" sz="2000" i="1">
                <a:latin typeface="Rockwell" pitchFamily="18" charset="0"/>
              </a:rPr>
              <a:t>rand </a:t>
            </a:r>
            <a:r>
              <a:rPr lang="pt-BR" sz="2000">
                <a:latin typeface="Rockwell" pitchFamily="18" charset="0"/>
              </a:rPr>
              <a:t>* (</a:t>
            </a:r>
            <a:r>
              <a:rPr lang="pt-BR" sz="2000" i="1">
                <a:latin typeface="Rockwell" pitchFamily="18" charset="0"/>
              </a:rPr>
              <a:t>pBest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2</a:t>
            </a:r>
            <a:r>
              <a:rPr lang="pt-BR" sz="2000">
                <a:latin typeface="Rockwell" pitchFamily="18" charset="0"/>
              </a:rPr>
              <a:t> * </a:t>
            </a:r>
            <a:r>
              <a:rPr lang="pt-BR" sz="2000" i="1">
                <a:latin typeface="Rockwell" pitchFamily="18" charset="0"/>
              </a:rPr>
              <a:t>rand</a:t>
            </a:r>
            <a:r>
              <a:rPr lang="pt-BR" sz="2000">
                <a:latin typeface="Rockwell" pitchFamily="18" charset="0"/>
              </a:rPr>
              <a:t> * (</a:t>
            </a:r>
            <a:r>
              <a:rPr lang="pt-BR" sz="2000" i="1">
                <a:latin typeface="Rockwell" pitchFamily="18" charset="0"/>
              </a:rPr>
              <a:t>gBest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where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</a:t>
            </a:r>
            <a:r>
              <a:rPr lang="pt-BR">
                <a:latin typeface="Rockwell" pitchFamily="18" charset="0"/>
              </a:rPr>
              <a:t>: particle’s position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v</a:t>
            </a:r>
            <a:r>
              <a:rPr lang="pt-BR">
                <a:latin typeface="Rockwell" pitchFamily="18" charset="0"/>
              </a:rPr>
              <a:t>: path direction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1</a:t>
            </a:r>
            <a:r>
              <a:rPr lang="pt-BR">
                <a:latin typeface="Rockwell" pitchFamily="18" charset="0"/>
              </a:rPr>
              <a:t>: weight of local information 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2</a:t>
            </a:r>
            <a:r>
              <a:rPr lang="pt-BR">
                <a:latin typeface="Rockwell" pitchFamily="18" charset="0"/>
              </a:rPr>
              <a:t>: weight of global information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pBest</a:t>
            </a:r>
            <a:r>
              <a:rPr lang="pt-BR">
                <a:latin typeface="Rockwell" pitchFamily="18" charset="0"/>
              </a:rPr>
              <a:t>: best position of the particle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gBest</a:t>
            </a:r>
            <a:r>
              <a:rPr lang="pt-BR">
                <a:latin typeface="Rockwell" pitchFamily="18" charset="0"/>
              </a:rPr>
              <a:t>: best position </a:t>
            </a:r>
            <a:r>
              <a:rPr lang="pt-BR"/>
              <a:t>of the swarm</a:t>
            </a:r>
            <a:endParaRPr lang="pt-BR">
              <a:latin typeface="Rockwell" pitchFamily="18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rand</a:t>
            </a:r>
            <a:r>
              <a:rPr lang="pt-BR">
                <a:latin typeface="Rockwell" pitchFamily="18" charset="0"/>
              </a:rPr>
              <a:t>: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6982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What is swarm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Swarm intelligence (SI) is also a group of population based optimization (search) algorithms.</a:t>
            </a:r>
            <a:endParaRPr lang="tr-TR" dirty="0"/>
          </a:p>
          <a:p>
            <a:endParaRPr lang="en-US" dirty="0"/>
          </a:p>
          <a:p>
            <a:r>
              <a:rPr lang="en-US" dirty="0"/>
              <a:t>Instead of trying to emulate the evolution process, SI tries to emulate the “collective behaviors” of bacterial, ants, birds, fish, animals, etc. </a:t>
            </a:r>
            <a:endParaRPr lang="tr-TR" dirty="0"/>
          </a:p>
          <a:p>
            <a:endParaRPr lang="en-US" dirty="0"/>
          </a:p>
          <a:p>
            <a:r>
              <a:rPr lang="en-US" dirty="0"/>
              <a:t>In nature, different “agents” are often governed by some very simple rules. They make decisions in a local and decentralized way, but as a whole, some “intelligent” behaviors often emerge.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Parameters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6413" y="1711325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Number of particles usually between 10 and 50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</a:t>
            </a:r>
            <a:r>
              <a:rPr lang="en-US" sz="2400">
                <a:latin typeface="Rockwell" pitchFamily="18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is the importance of neighborhood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Usually </a:t>
            </a: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 </a:t>
            </a:r>
            <a:r>
              <a:rPr lang="en-US" sz="2400">
                <a:latin typeface="Rockwell" pitchFamily="18" charset="0"/>
              </a:rPr>
              <a:t>+</a:t>
            </a:r>
            <a:r>
              <a:rPr lang="en-US" sz="2400" i="1">
                <a:latin typeface="Rockwell" pitchFamily="18" charset="0"/>
              </a:rPr>
              <a:t> 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= 4 (empirically chosen value)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low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slow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high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unstable  </a:t>
            </a:r>
            <a:endParaRPr lang="en-GB" sz="240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4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838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Create a ‘population’ of agents (particles) uniformly distributed over X 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Evaluate each particle’s position according to the objective function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If a particle’s current position is better than its previous best position, update it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Determine the best particle (according to the particle’s previous best positions)</a:t>
            </a:r>
          </a:p>
        </p:txBody>
      </p:sp>
    </p:spTree>
    <p:extLst>
      <p:ext uri="{BB962C8B-B14F-4D97-AF65-F5344CB8AC3E}">
        <p14:creationId xmlns:p14="http://schemas.microsoft.com/office/powerpoint/2010/main" val="72990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717675"/>
            <a:ext cx="8497887" cy="451961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Update particles’ velocities: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Move particles to their new positions: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Go to step 2 until stopping criteria are satisfied</a:t>
            </a:r>
            <a:endParaRPr lang="pt-PT" sz="2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6" t="5287" r="1907" b="10127"/>
          <a:stretch>
            <a:fillRect/>
          </a:stretch>
        </p:blipFill>
        <p:spPr bwMode="auto">
          <a:xfrm>
            <a:off x="539750" y="22764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437063"/>
            <a:ext cx="29718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14325" y="1485900"/>
            <a:ext cx="7354888" cy="1006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dirty="0">
                <a:latin typeface="+mj-lt"/>
              </a:rPr>
              <a:t>Particle’s velocity: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400" dirty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067175" y="3519488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move in the same direction and with the same velocity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468313" y="3500438"/>
            <a:ext cx="3246437" cy="2797175"/>
            <a:chOff x="96" y="1515"/>
            <a:chExt cx="2045" cy="1762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96" y="2098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59" y="1644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31" y="1515"/>
              <a:ext cx="779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1. Inertia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04" y="2324"/>
              <a:ext cx="544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16" y="2169"/>
              <a:ext cx="1025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2. Personal Influence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59" y="2461"/>
              <a:ext cx="544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98" y="2831"/>
              <a:ext cx="953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3. Social Influence</a:t>
              </a:r>
            </a:p>
          </p:txBody>
        </p:sp>
      </p:grp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4067175" y="4327525"/>
            <a:ext cx="4608513" cy="12001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Improves the individual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return to a previous position, better than the current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Conservative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067175" y="5662613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follow the best neighbors direction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846" t="5287" r="1907" b="10127"/>
          <a:stretch>
            <a:fillRect/>
          </a:stretch>
        </p:blipFill>
        <p:spPr bwMode="auto">
          <a:xfrm>
            <a:off x="539750" y="20605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  <p:bldP spid="399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Intensification</a:t>
            </a:r>
            <a:r>
              <a:rPr lang="en-US" sz="2400">
                <a:latin typeface="Rockwell" pitchFamily="18" charset="0"/>
              </a:rPr>
              <a:t>: explores the previous solutions, finds the best solution of a given region</a:t>
            </a:r>
          </a:p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Diversification</a:t>
            </a:r>
            <a:r>
              <a:rPr lang="en-US" sz="2400">
                <a:latin typeface="Rockwell" pitchFamily="18" charset="0"/>
              </a:rPr>
              <a:t>: searches new solutions, finds the regions with potentially the best solutions</a:t>
            </a:r>
          </a:p>
          <a:p>
            <a:pPr marL="292100" lvl="1" indent="-29210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In PSO: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1" t="8542" r="1947" b="10306"/>
          <a:stretch>
            <a:fillRect/>
          </a:stretch>
        </p:blipFill>
        <p:spPr bwMode="auto">
          <a:xfrm>
            <a:off x="971550" y="4941888"/>
            <a:ext cx="7129463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88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1D10B-A23C-4952-8E0C-DD6146B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62" y="0"/>
            <a:ext cx="673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2463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1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3010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8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4034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18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08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Particle Swarm Optimization (PSO)</a:t>
            </a:r>
          </a:p>
        </p:txBody>
      </p:sp>
    </p:spTree>
    <p:extLst>
      <p:ext uri="{BB962C8B-B14F-4D97-AF65-F5344CB8AC3E}">
        <p14:creationId xmlns:p14="http://schemas.microsoft.com/office/powerpoint/2010/main" val="145705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2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431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7106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359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8130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052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399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8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Characteristics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/>
              <a:t>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Insensitive to scaling of design variables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Simple implementation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Easily parallelized for concurrent processing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Derivative free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few algorithm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efficient global search algorithm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Tendency to a fast and premature convergence in mid optimum points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Slow convergence in refined search stage (weak local search ability)</a:t>
            </a:r>
          </a:p>
        </p:txBody>
      </p:sp>
    </p:spTree>
    <p:extLst>
      <p:ext uri="{BB962C8B-B14F-4D97-AF65-F5344CB8AC3E}">
        <p14:creationId xmlns:p14="http://schemas.microsoft.com/office/powerpoint/2010/main" val="3416427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2" y="1"/>
            <a:ext cx="663327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6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PSO</a:t>
            </a:r>
            <a:r>
              <a:rPr lang="tr-TR" altLang="en-US" dirty="0"/>
              <a:t>: Example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Formally, let </a:t>
            </a:r>
            <a:r>
              <a:rPr lang="en-US" altLang="en-US" sz="2800" i="1"/>
              <a:t>f</a:t>
            </a:r>
            <a:r>
              <a:rPr lang="en-US" altLang="en-US" sz="2800"/>
              <a:t>: ℝ</a:t>
            </a:r>
            <a:r>
              <a:rPr lang="en-US" altLang="en-US" sz="2800" i="1" baseline="30000"/>
              <a:t>n</a:t>
            </a:r>
            <a:r>
              <a:rPr lang="en-US" altLang="en-US" sz="2800"/>
              <a:t> → ℝ be the fitness or cost function which must be minimized. </a:t>
            </a:r>
          </a:p>
          <a:p>
            <a:r>
              <a:rPr lang="en-US" altLang="en-US" sz="2800"/>
              <a:t>Let </a:t>
            </a:r>
            <a:r>
              <a:rPr lang="en-US" altLang="en-US" sz="2800" i="1"/>
              <a:t>S</a:t>
            </a:r>
            <a:r>
              <a:rPr lang="en-US" altLang="en-US" sz="2800"/>
              <a:t> be the number of particles in the swarm, each having a position </a:t>
            </a:r>
            <a:r>
              <a:rPr lang="en-US" altLang="en-US" sz="2800" b="1"/>
              <a:t>x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 in the search-space and a velocity </a:t>
            </a:r>
            <a:r>
              <a:rPr lang="en-US" altLang="en-US" sz="2800" b="1"/>
              <a:t>v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p</a:t>
            </a:r>
            <a:r>
              <a:rPr lang="en-US" altLang="en-US" sz="2800" baseline="-25000"/>
              <a:t>i</a:t>
            </a:r>
            <a:r>
              <a:rPr lang="en-US" altLang="en-US" sz="2800"/>
              <a:t> be the best known position of particle </a:t>
            </a:r>
            <a:r>
              <a:rPr lang="en-US" altLang="en-US" sz="2800" i="1"/>
              <a:t>i</a:t>
            </a:r>
            <a:r>
              <a:rPr lang="en-US" altLang="en-US" sz="2800"/>
              <a:t> and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g</a:t>
            </a:r>
            <a:r>
              <a:rPr lang="en-US" altLang="en-US" sz="2800"/>
              <a:t> be the best known position of the entire swarm.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91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Algorithm - init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1"/>
            <a:r>
              <a:rPr lang="en-US" altLang="en-US" sz="2000"/>
              <a:t>Initialize the particle's position with a </a:t>
            </a:r>
            <a:r>
              <a:rPr lang="en-US" altLang="en-US" sz="2000">
                <a:hlinkClick r:id="rId2" action="ppaction://hlinkfile" tooltip="Uniform distribution (continuous)"/>
              </a:rPr>
              <a:t>uniformly distributed</a:t>
            </a:r>
            <a:r>
              <a:rPr lang="en-US" altLang="en-US" sz="2000"/>
              <a:t> random vector: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, 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), where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 and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 are the lower and upper boundaries of the search-space.</a:t>
            </a:r>
          </a:p>
          <a:p>
            <a:pPr lvl="1"/>
            <a:r>
              <a:rPr lang="en-US" altLang="en-US" sz="2000"/>
              <a:t>Initialize the particle's best known position to its initial position: 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g</a:t>
            </a:r>
            <a:r>
              <a:rPr lang="en-US" altLang="en-US" sz="2000"/>
              <a:t>)) update the swarm's best known position: </a:t>
            </a:r>
            <a:r>
              <a:rPr lang="en-US" altLang="en-US" sz="2000" b="1"/>
              <a:t>g</a:t>
            </a:r>
            <a:r>
              <a:rPr lang="en-US" altLang="en-US" sz="2000"/>
              <a:t> ← 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Initialize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(-|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|, 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|)</a:t>
            </a:r>
          </a:p>
          <a:p>
            <a:r>
              <a:rPr lang="en-US" altLang="en-US" sz="2400"/>
              <a:t>The parameters ω, φ</a:t>
            </a:r>
            <a:r>
              <a:rPr lang="en-US" altLang="en-US" sz="2400" baseline="-25000"/>
              <a:t>p</a:t>
            </a:r>
            <a:r>
              <a:rPr lang="en-US" altLang="en-US" sz="2400"/>
              <a:t>, and φ</a:t>
            </a:r>
            <a:r>
              <a:rPr lang="en-US" altLang="en-US" sz="2400" baseline="-25000"/>
              <a:t>g</a:t>
            </a:r>
            <a:r>
              <a:rPr lang="en-US" altLang="en-US" sz="2400"/>
              <a:t> are selected by the practitioner and control the behaviour and efficacy of the PSO method.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003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– Main Loop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Until a termination criterion is met (e.g. number of iterations performed, or adequate fitness reached), repeat: </a:t>
            </a:r>
          </a:p>
          <a:p>
            <a:pPr lvl="1"/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2"/>
            <a:r>
              <a:rPr lang="en-US" altLang="en-US" sz="2000"/>
              <a:t>Pick random numbers: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,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~ </a:t>
            </a:r>
            <a:r>
              <a:rPr lang="en-US" altLang="en-US" sz="2000" i="1"/>
              <a:t>U</a:t>
            </a:r>
            <a:r>
              <a:rPr lang="en-US" altLang="en-US" sz="2000"/>
              <a:t>(0,1)</a:t>
            </a:r>
          </a:p>
          <a:p>
            <a:pPr lvl="2"/>
            <a:r>
              <a:rPr lang="en-US" altLang="en-US" sz="2000"/>
              <a:t>Update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← ω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 + φ</a:t>
            </a:r>
            <a:r>
              <a:rPr lang="en-US" altLang="en-US" sz="2000" baseline="-25000"/>
              <a:t>p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 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+ φ</a:t>
            </a:r>
            <a:r>
              <a:rPr lang="en-US" altLang="en-US" sz="2000" baseline="-25000"/>
              <a:t>g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(</a:t>
            </a:r>
            <a:r>
              <a:rPr lang="en-US" altLang="en-US" sz="2000" b="1"/>
              <a:t>g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</a:t>
            </a:r>
          </a:p>
          <a:p>
            <a:pPr lvl="2"/>
            <a:r>
              <a:rPr lang="en-US" altLang="en-US" sz="2000"/>
              <a:t>Update the particle's position: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+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2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)) do: </a:t>
            </a:r>
          </a:p>
          <a:p>
            <a:pPr lvl="3"/>
            <a:r>
              <a:rPr lang="en-US" altLang="en-US" sz="1800"/>
              <a:t>Update the particle's best known position: 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 ← </a:t>
            </a:r>
            <a:r>
              <a:rPr lang="en-US" altLang="en-US" sz="1800" b="1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pPr lvl="3"/>
            <a:r>
              <a:rPr lang="en-US" altLang="en-US" sz="1800"/>
              <a:t>If (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) &lt; 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g</a:t>
            </a:r>
            <a:r>
              <a:rPr lang="en-US" altLang="en-US" sz="1800"/>
              <a:t>)) update the swarm's best known position: </a:t>
            </a:r>
            <a:r>
              <a:rPr lang="en-US" altLang="en-US" sz="1800" b="1"/>
              <a:t>g</a:t>
            </a:r>
            <a:r>
              <a:rPr lang="en-US" altLang="en-US" sz="1800"/>
              <a:t> ← 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r>
              <a:rPr lang="en-US" altLang="en-US" sz="2800"/>
              <a:t>Now </a:t>
            </a:r>
            <a:r>
              <a:rPr lang="en-US" altLang="en-US" sz="2800" b="1"/>
              <a:t>g</a:t>
            </a:r>
            <a:r>
              <a:rPr lang="en-US" altLang="en-US" sz="2800"/>
              <a:t> holds the best found solution.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0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 descr="u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79" y="4894454"/>
            <a:ext cx="400050" cy="2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4425" y="200723"/>
            <a:ext cx="6858000" cy="857250"/>
          </a:xfrm>
        </p:spPr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Ant Colony Optimization</a:t>
            </a:r>
            <a:endParaRPr lang="en-US" alt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8187" y="1252188"/>
            <a:ext cx="7610475" cy="344805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altLang="en-US" dirty="0"/>
              <a:t>“</a:t>
            </a:r>
            <a:r>
              <a:rPr lang="en-US" altLang="en-US" sz="2700" dirty="0"/>
              <a:t>Ant Colony Optimization (ACO) studies artificial systems that take inspiration from the </a:t>
            </a:r>
            <a:r>
              <a:rPr lang="en-US" altLang="en-US" sz="2700" i="1" dirty="0"/>
              <a:t>behavior of real ant colonies</a:t>
            </a:r>
            <a:r>
              <a:rPr lang="en-US" altLang="en-US" sz="2700" dirty="0"/>
              <a:t> and which are used to solve discrete optimization problems.” </a:t>
            </a:r>
            <a:r>
              <a:rPr lang="en-US" altLang="en-US" sz="1800" dirty="0"/>
              <a:t>ACO Website [1]</a:t>
            </a:r>
          </a:p>
          <a:p>
            <a:pPr algn="ctr">
              <a:buFontTx/>
              <a:buNone/>
            </a:pPr>
            <a:endParaRPr lang="en-US" altLang="en-US" sz="1800" dirty="0"/>
          </a:p>
          <a:p>
            <a:pPr algn="ctr">
              <a:buFontTx/>
              <a:buNone/>
            </a:pPr>
            <a:endParaRPr lang="en-US" altLang="en-US" sz="1800" dirty="0"/>
          </a:p>
          <a:p>
            <a:pPr algn="r">
              <a:buFontTx/>
              <a:buNone/>
            </a:pPr>
            <a:endParaRPr lang="en-US" altLang="en-US" sz="900" b="1" i="1" dirty="0"/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Source: http://upload.wikimedia.org/wikipedia/commons/thumb/a/af/Aco_branches.svg/2000px-Aco_branches.svg.png</a:t>
            </a:r>
          </a:p>
          <a:p>
            <a:pPr>
              <a:buFontTx/>
              <a:buNone/>
            </a:pPr>
            <a:endParaRPr lang="en-US" altLang="en-US" sz="900" b="1" i="1" dirty="0"/>
          </a:p>
          <a:p>
            <a:endParaRPr lang="en-US" altLang="en-US" dirty="0"/>
          </a:p>
        </p:txBody>
      </p:sp>
      <p:pic>
        <p:nvPicPr>
          <p:cNvPr id="8" name="Picture 2" descr="http://upload.wikimedia.org/wikipedia/commons/thumb/a/af/Aco_branches.svg/2000px-Aco_branche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4" y="32766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3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010" y="-36871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78000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276929" y="2402729"/>
            <a:ext cx="8434388" cy="153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 dirty="0"/>
              <a:t> </a:t>
            </a:r>
            <a:r>
              <a:rPr lang="en-US" sz="2400" u="sng" dirty="0"/>
              <a:t>Inspired from the nature</a:t>
            </a:r>
            <a:r>
              <a:rPr lang="en-US" sz="2400" dirty="0"/>
              <a:t> social behavior and dynamic movements with communications of insects, birds and fish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290" y="3960794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49FBD-04C9-C555-8206-3DADDF62D1A0}"/>
              </a:ext>
            </a:extLst>
          </p:cNvPr>
          <p:cNvSpPr txBox="1"/>
          <p:nvPr/>
        </p:nvSpPr>
        <p:spPr>
          <a:xfrm>
            <a:off x="323850" y="1125906"/>
            <a:ext cx="85432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102"/>
                </a:solidFill>
                <a:effectLst/>
              </a:rPr>
              <a:t>Particle swarm optimization (PSO) is an algorithm that tries to find the best solution to a problem. It is inspired by the social </a:t>
            </a:r>
            <a:r>
              <a:rPr lang="en-GB" sz="2400" b="0" i="0" dirty="0" err="1">
                <a:solidFill>
                  <a:srgbClr val="000102"/>
                </a:solidFill>
                <a:effectLst/>
              </a:rPr>
              <a:t>behavior</a:t>
            </a:r>
            <a:r>
              <a:rPr lang="en-GB" sz="2400" b="0" i="0" dirty="0">
                <a:solidFill>
                  <a:srgbClr val="000102"/>
                </a:solidFill>
                <a:effectLst/>
              </a:rPr>
              <a:t> of animals like birds flocking or fish schooling.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8372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858000" cy="6278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rgbClr val="0000FF"/>
                </a:solidFill>
              </a:rPr>
              <a:t>Ant Colony Optimization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7239000" cy="1783386"/>
          </a:xfrm>
        </p:spPr>
        <p:txBody>
          <a:bodyPr>
            <a:noAutofit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Probalistic Techniques to solve optimization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population based metaheuristic used to find approximate solution to an optimization problem.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Optimization Problem must be written in the form of path finding with a weighted graph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ACO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Shortest paths and routing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Assignment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Set Problem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0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346374" y="457200"/>
            <a:ext cx="6430145" cy="859770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304598" algn="l"/>
                <a:tab pos="610277" algn="l"/>
                <a:tab pos="915955" algn="l"/>
                <a:tab pos="1221633" algn="l"/>
                <a:tab pos="1527311" algn="l"/>
                <a:tab pos="1832990" algn="l"/>
                <a:tab pos="2138667" algn="l"/>
                <a:tab pos="2444346" algn="l"/>
                <a:tab pos="2750024" algn="l"/>
                <a:tab pos="3055703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50" algn="l"/>
                <a:tab pos="5501128" algn="l"/>
                <a:tab pos="5806806" algn="l"/>
                <a:tab pos="6112484" algn="l"/>
              </a:tabLst>
            </a:pPr>
            <a:r>
              <a:rPr lang="en-GB" altLang="en-US" sz="3600" dirty="0">
                <a:solidFill>
                  <a:srgbClr val="0000FF"/>
                </a:solidFill>
              </a:rPr>
              <a:t>Idea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336023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 way ants  find their food in shortest path is interesting.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Ants hide pheromones to remember their path.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These pheromones evaporate with time.</a:t>
            </a:r>
          </a:p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Whenever an ant finds food , it marks its return journey with pheromones.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Pheromones evaporate faster on longer paths.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endParaRPr lang="en-GB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486400"/>
            <a:ext cx="2417294" cy="11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69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3803" y="1981200"/>
            <a:ext cx="7924800" cy="3360233"/>
          </a:xfrm>
          <a:ln/>
        </p:spPr>
        <p:txBody>
          <a:bodyPr/>
          <a:lstStyle/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Shorter paths serve as the way to food for  most of the other ants.</a:t>
            </a:r>
          </a:p>
          <a:p>
            <a:pPr>
              <a:lnSpc>
                <a:spcPct val="98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The shorter path will be reinforced by the pheromones further.</a:t>
            </a:r>
          </a:p>
          <a:p>
            <a:pPr>
              <a:lnSpc>
                <a:spcPct val="97000"/>
              </a:lnSpc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r>
              <a:rPr lang="en-GB" altLang="en-US" dirty="0"/>
              <a:t>Finally , the ants arrive at the shortest path.</a:t>
            </a:r>
          </a:p>
          <a:p>
            <a:pPr marL="0" indent="0">
              <a:lnSpc>
                <a:spcPct val="97000"/>
              </a:lnSpc>
              <a:buNone/>
              <a:tabLst>
                <a:tab pos="303518" algn="l"/>
                <a:tab pos="609197" algn="l"/>
                <a:tab pos="914875" algn="l"/>
                <a:tab pos="1220552" algn="l"/>
                <a:tab pos="1526231" algn="l"/>
                <a:tab pos="1831909" algn="l"/>
                <a:tab pos="2137588" algn="l"/>
                <a:tab pos="2443265" algn="l"/>
                <a:tab pos="2748944" algn="l"/>
                <a:tab pos="3054622" algn="l"/>
                <a:tab pos="3360300" algn="l"/>
                <a:tab pos="3665978" algn="l"/>
                <a:tab pos="3971657" algn="l"/>
                <a:tab pos="4277335" algn="l"/>
                <a:tab pos="4583013" algn="l"/>
                <a:tab pos="4888691" algn="l"/>
                <a:tab pos="5194370" algn="l"/>
                <a:tab pos="5500048" algn="l"/>
                <a:tab pos="5805726" algn="l"/>
                <a:tab pos="6111404" algn="l"/>
              </a:tabLst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Idea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22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ACO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r>
              <a:rPr lang="en-US" sz="3000" dirty="0"/>
              <a:t>Ants navigate from nest to food source. Ants are blind! </a:t>
            </a:r>
          </a:p>
          <a:p>
            <a:r>
              <a:rPr lang="en-US" sz="3000" dirty="0"/>
              <a:t>Shortest path is discovered via pheromone trails. Each ant moves at random </a:t>
            </a:r>
          </a:p>
          <a:p>
            <a:r>
              <a:rPr lang="en-US" sz="3000" dirty="0"/>
              <a:t>Pheromone is deposited on path </a:t>
            </a:r>
          </a:p>
          <a:p>
            <a:r>
              <a:rPr lang="en-US" sz="3000" dirty="0"/>
              <a:t>More pheromone on path increases probability of path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36BAD-FAED-4611-B0A0-AEFBAFB8F4A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0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715963" y="5649366"/>
            <a:ext cx="7543800" cy="619506"/>
          </a:xfrm>
        </p:spPr>
        <p:txBody>
          <a:bodyPr/>
          <a:lstStyle/>
          <a:p>
            <a:r>
              <a:rPr lang="en-US" sz="1200" dirty="0">
                <a:solidFill>
                  <a:srgbClr val="0000FF"/>
                </a:solidFill>
              </a:rPr>
              <a:t>Source: http://upload.wikimedia.org/wikipedia/commons/thumb/a/af/Aco_branches.svg/2000px-Aco_branches.svg.png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36BAD-FAED-4611-B0A0-AEFBAFB8F4A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194" name="Picture 2" descr="http://upload.wikimedia.org/wikipedia/commons/thumb/a/af/Aco_branches.svg/2000px-Aco_branches.sv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3915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228600"/>
            <a:ext cx="7772400" cy="89376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304598" algn="l"/>
                <a:tab pos="610277" algn="l"/>
                <a:tab pos="915955" algn="l"/>
                <a:tab pos="1221633" algn="l"/>
                <a:tab pos="1527311" algn="l"/>
                <a:tab pos="1832990" algn="l"/>
                <a:tab pos="2138667" algn="l"/>
                <a:tab pos="2444346" algn="l"/>
                <a:tab pos="2750024" algn="l"/>
                <a:tab pos="3055703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50" algn="l"/>
                <a:tab pos="5501128" algn="l"/>
                <a:tab pos="5806806" algn="l"/>
                <a:tab pos="6112484" algn="l"/>
              </a:tabLst>
            </a:pPr>
            <a:r>
              <a:rPr lang="en-GB" altLang="en-US" sz="4400" dirty="0">
                <a:solidFill>
                  <a:srgbClr val="0000FF"/>
                </a:solidFill>
              </a:rPr>
              <a:t>Ant Colony Optimization</a:t>
            </a:r>
          </a:p>
        </p:txBody>
      </p:sp>
    </p:spTree>
    <p:extLst>
      <p:ext uri="{BB962C8B-B14F-4D97-AF65-F5344CB8AC3E}">
        <p14:creationId xmlns:p14="http://schemas.microsoft.com/office/powerpoint/2010/main" val="3335254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733800"/>
            <a:ext cx="7200900" cy="196929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ConstructAntSolutions</a:t>
            </a:r>
            <a:r>
              <a:rPr lang="en-US" altLang="en-US" sz="2000" dirty="0"/>
              <a:t>: Partial solution extended by adding an edge based on stochastic and pheromone considerations.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ApplyLocalSearch</a:t>
            </a:r>
            <a:r>
              <a:rPr lang="en-US" altLang="en-US" sz="2000" dirty="0"/>
              <a:t>: problem-specific, used in state-of-art ACO algorithms.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UpdatePheromones</a:t>
            </a:r>
            <a:r>
              <a:rPr lang="en-US" altLang="en-US" sz="2000" dirty="0"/>
              <a:t>: increase pheromone of good solutions, decrease that of bad solutions (pheromone evaporation).</a:t>
            </a:r>
          </a:p>
        </p:txBody>
      </p:sp>
      <p:pic>
        <p:nvPicPr>
          <p:cNvPr id="38916" name="Picture 4" descr="Screenshot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8"/>
            <a:ext cx="44196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Ant Colony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Rockwell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83" y="2819400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33816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241" y="2885602"/>
            <a:ext cx="2498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pt-BR" sz="2400"/>
              <a:t>In 1986, Craig Reynolds described this </a:t>
            </a:r>
            <a:r>
              <a:rPr lang="en-US" sz="2400"/>
              <a:t>process</a:t>
            </a:r>
            <a:r>
              <a:rPr lang="pt-BR" sz="2400"/>
              <a:t> in 3 simple </a:t>
            </a:r>
            <a:r>
              <a:rPr lang="en-US" sz="2400"/>
              <a:t>behaviors:</a:t>
            </a:r>
          </a:p>
        </p:txBody>
      </p:sp>
      <p:sp>
        <p:nvSpPr>
          <p:cNvPr id="18439" name="Rectângulo 13"/>
          <p:cNvSpPr>
            <a:spLocks noChangeArrowheads="1"/>
          </p:cNvSpPr>
          <p:nvPr/>
        </p:nvSpPr>
        <p:spPr bwMode="auto">
          <a:xfrm>
            <a:off x="468313" y="4806607"/>
            <a:ext cx="25193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Separation</a:t>
            </a:r>
            <a:endParaRPr lang="en-US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avoid crowding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tr-TR" sz="1600" dirty="0">
              <a:latin typeface="Rockwell" pitchFamily="18" charset="0"/>
            </a:endParaRPr>
          </a:p>
          <a:p>
            <a:r>
              <a:rPr lang="tr-TR" sz="1600" dirty="0">
                <a:latin typeface="Rockwell" pitchFamily="18" charset="0"/>
              </a:rPr>
              <a:t>(</a:t>
            </a:r>
            <a:r>
              <a:rPr lang="en-US" sz="1600" dirty="0"/>
              <a:t>Each agent tries to</a:t>
            </a:r>
          </a:p>
          <a:p>
            <a:r>
              <a:rPr lang="en-US" sz="1600" dirty="0"/>
              <a:t>move away from its neighbors if</a:t>
            </a:r>
          </a:p>
          <a:p>
            <a:r>
              <a:rPr lang="en-US" sz="1600" dirty="0"/>
              <a:t>they are too close.</a:t>
            </a:r>
            <a:r>
              <a:rPr lang="tr-TR" sz="1600" dirty="0"/>
              <a:t>)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0" name="Rectângulo 14"/>
          <p:cNvSpPr>
            <a:spLocks noChangeArrowheads="1"/>
          </p:cNvSpPr>
          <p:nvPr/>
        </p:nvSpPr>
        <p:spPr bwMode="auto">
          <a:xfrm>
            <a:off x="3203575" y="4865688"/>
            <a:ext cx="2663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Alignment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towards the average heading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tr-TR" sz="1600" dirty="0">
                <a:latin typeface="Rockwell" pitchFamily="18" charset="0"/>
              </a:rPr>
              <a:t> (or </a:t>
            </a:r>
            <a:r>
              <a:rPr lang="en-US" sz="1600" dirty="0"/>
              <a:t>Each agent steers</a:t>
            </a:r>
            <a:r>
              <a:rPr lang="tr-TR" sz="1600" dirty="0"/>
              <a:t> </a:t>
            </a:r>
            <a:r>
              <a:rPr lang="en-US" sz="1600" dirty="0"/>
              <a:t>towards the average heading of</a:t>
            </a:r>
            <a:r>
              <a:rPr lang="tr-TR" sz="1600" dirty="0"/>
              <a:t> </a:t>
            </a:r>
            <a:r>
              <a:rPr lang="en-US" sz="1600" dirty="0"/>
              <a:t>its neighbors.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1" name="Rectângulo 15"/>
          <p:cNvSpPr>
            <a:spLocks noChangeArrowheads="1"/>
          </p:cNvSpPr>
          <p:nvPr/>
        </p:nvSpPr>
        <p:spPr bwMode="auto">
          <a:xfrm>
            <a:off x="6011863" y="4862170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Cohesion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 the average position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pt-PT" sz="1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>
          <a:xfrm>
            <a:off x="425450" y="4076700"/>
            <a:ext cx="8291513" cy="2232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Application to optimization:  </a:t>
            </a:r>
            <a:r>
              <a:rPr lang="en-US" sz="2400" u="sng"/>
              <a:t>Particle Swarm Optimization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Proposed by </a:t>
            </a:r>
            <a:r>
              <a:rPr lang="pt-BR" sz="2400"/>
              <a:t>James </a:t>
            </a:r>
            <a:r>
              <a:rPr lang="en-US" sz="2400"/>
              <a:t>Kennedy &amp; </a:t>
            </a:r>
            <a:r>
              <a:rPr lang="pt-BR" sz="2400"/>
              <a:t>Russell </a:t>
            </a:r>
            <a:r>
              <a:rPr lang="en-US" sz="2400"/>
              <a:t>Eberhart (1995)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Combines </a:t>
            </a:r>
            <a:r>
              <a:rPr lang="en-US" sz="2400" u="sng"/>
              <a:t>self-experiences</a:t>
            </a:r>
            <a:r>
              <a:rPr lang="en-US" sz="2400"/>
              <a:t> with </a:t>
            </a:r>
            <a:r>
              <a:rPr lang="en-US" sz="2400" u="sng"/>
              <a:t>social experiences</a:t>
            </a:r>
          </a:p>
        </p:txBody>
      </p:sp>
      <p:pic>
        <p:nvPicPr>
          <p:cNvPr id="2050" name="Picture 2" descr="C:\Users\Su\Desktop\12123233985zwAUl8.jpg"/>
          <p:cNvPicPr>
            <a:picLocks noChangeAspect="1" noChangeArrowheads="1"/>
          </p:cNvPicPr>
          <p:nvPr/>
        </p:nvPicPr>
        <p:blipFill>
          <a:blip r:embed="rId3"/>
          <a:srcRect b="19656"/>
          <a:stretch>
            <a:fillRect/>
          </a:stretch>
        </p:blipFill>
        <p:spPr bwMode="auto">
          <a:xfrm>
            <a:off x="2051720" y="1612144"/>
            <a:ext cx="5116116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3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28775"/>
            <a:ext cx="5256212" cy="4735513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Uses a number of agents (</a:t>
            </a:r>
            <a:r>
              <a:rPr lang="en-US" sz="2400" b="1" dirty="0"/>
              <a:t>particles</a:t>
            </a:r>
            <a:r>
              <a:rPr lang="en-US" sz="2400" dirty="0"/>
              <a:t>) that constitute a swarm moving around in the search space looking for the best solution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Each particle in search space adjusts its “flying” according to </a:t>
            </a:r>
            <a:r>
              <a:rPr lang="en-US" sz="2400" b="1" u="sng" dirty="0"/>
              <a:t>its own flying experience </a:t>
            </a:r>
            <a:r>
              <a:rPr lang="en-US" sz="2400" dirty="0"/>
              <a:t>as well as the </a:t>
            </a:r>
            <a:r>
              <a:rPr lang="en-US" sz="2400" b="1" u="sng" dirty="0"/>
              <a:t>flying experience of other particles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5724128" y="1981176"/>
            <a:ext cx="3096344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06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Collection of flying particles (swarm</a:t>
            </a:r>
            <a:r>
              <a:rPr lang="tr-TR" sz="2400" dirty="0"/>
              <a:t> -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set of particles (S)</a:t>
            </a:r>
            <a:r>
              <a:rPr lang="en-US" sz="2400" dirty="0"/>
              <a:t>) - Changing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Search area - Possible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Movement towards a promising area to get the global optimum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Each particle keeps track: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its best solution, personal best, </a:t>
            </a:r>
            <a:r>
              <a:rPr lang="en-US" sz="1900" i="1" u="sng" dirty="0" err="1"/>
              <a:t>pbest</a:t>
            </a:r>
            <a:endParaRPr lang="en-US" sz="1900" i="1" u="sng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the best value of any particle, global best, </a:t>
            </a:r>
            <a:r>
              <a:rPr lang="en-US" sz="1900" i="1" u="sng" dirty="0" err="1"/>
              <a:t>gbest</a:t>
            </a:r>
            <a:endParaRPr lang="en-US" sz="1900" i="1" u="sng" dirty="0"/>
          </a:p>
        </p:txBody>
      </p:sp>
    </p:spTree>
    <p:extLst>
      <p:ext uri="{BB962C8B-B14F-4D97-AF65-F5344CB8AC3E}">
        <p14:creationId xmlns:p14="http://schemas.microsoft.com/office/powerpoint/2010/main" val="12772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Swarm: a set of particles (S)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Particle: a potential solution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Position: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Velocity: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Each particle maintains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Individual best position (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PBest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 maintains its global best 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GBest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Particle Swarm Optimization</a:t>
            </a:r>
            <a:endParaRPr lang="zh-TW" altLang="en-US" dirty="0"/>
          </a:p>
        </p:txBody>
      </p:sp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2436813" y="2481263"/>
          <a:ext cx="28209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574640" imgH="253800" progId="Equation.3">
                  <p:embed/>
                </p:oleObj>
              </mc:Choice>
              <mc:Fallback>
                <p:oleObj name="方程式" r:id="rId2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481263"/>
                        <a:ext cx="28209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物件 4"/>
          <p:cNvGraphicFramePr>
            <a:graphicFrameLocks noChangeAspect="1"/>
          </p:cNvGraphicFramePr>
          <p:nvPr/>
        </p:nvGraphicFramePr>
        <p:xfrm>
          <a:off x="2397125" y="2913063"/>
          <a:ext cx="2771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549080" imgH="253800" progId="Equation.3">
                  <p:embed/>
                </p:oleObj>
              </mc:Choice>
              <mc:Fallback>
                <p:oleObj name="方程式" r:id="rId4" imgW="1549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913063"/>
                        <a:ext cx="27717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800225" y="5191125"/>
            <a:ext cx="431800" cy="6477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6238" y="5008563"/>
            <a:ext cx="2087562" cy="101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function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單箭頭接點 10"/>
          <p:cNvCxnSpPr>
            <a:stCxn id="8" idx="3"/>
            <a:endCxn id="9" idx="1"/>
          </p:cNvCxnSpPr>
          <p:nvPr/>
        </p:nvCxnSpPr>
        <p:spPr>
          <a:xfrm flipV="1">
            <a:off x="2232025" y="5513388"/>
            <a:ext cx="6842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4525" y="5010150"/>
            <a:ext cx="1727200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value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>
            <a:stCxn id="9" idx="3"/>
            <a:endCxn id="17" idx="1"/>
          </p:cNvCxnSpPr>
          <p:nvPr/>
        </p:nvCxnSpPr>
        <p:spPr>
          <a:xfrm>
            <a:off x="5003800" y="5513388"/>
            <a:ext cx="7207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CE1EC8-9765-4217-94C5-EF4993103A41}"/>
</file>

<file path=customXml/itemProps2.xml><?xml version="1.0" encoding="utf-8"?>
<ds:datastoreItem xmlns:ds="http://schemas.openxmlformats.org/officeDocument/2006/customXml" ds:itemID="{8E28674C-82BA-47FA-A3CF-6C07090D6758}"/>
</file>

<file path=customXml/itemProps3.xml><?xml version="1.0" encoding="utf-8"?>
<ds:datastoreItem xmlns:ds="http://schemas.openxmlformats.org/officeDocument/2006/customXml" ds:itemID="{0D7D8953-096A-4F14-93F4-99C2FC7D611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</TotalTime>
  <Words>2010</Words>
  <Application>Microsoft Office PowerPoint</Application>
  <PresentationFormat>On-screen Show (4:3)</PresentationFormat>
  <Paragraphs>263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Book Antiqua</vt:lpstr>
      <vt:lpstr>Calibri</vt:lpstr>
      <vt:lpstr>Constantia</vt:lpstr>
      <vt:lpstr>Lucida Sans Unicode</vt:lpstr>
      <vt:lpstr>Rockwell</vt:lpstr>
      <vt:lpstr>Times</vt:lpstr>
      <vt:lpstr>Times New Roman</vt:lpstr>
      <vt:lpstr>Wingdings</vt:lpstr>
      <vt:lpstr>Wingdings 2</vt:lpstr>
      <vt:lpstr>Flow</vt:lpstr>
      <vt:lpstr>方程式</vt:lpstr>
      <vt:lpstr>  Swarm Intelligence </vt:lpstr>
      <vt:lpstr>What is swarm intelligence?</vt:lpstr>
      <vt:lpstr>Particle Swarm Optimization (PSO)</vt:lpstr>
      <vt:lpstr>Introduction to the PSO: Origins</vt:lpstr>
      <vt:lpstr>Introduction to the PSO: Origins</vt:lpstr>
      <vt:lpstr>Introduction to the PSO: Origins</vt:lpstr>
      <vt:lpstr>Introduction to the PSO: Concept</vt:lpstr>
      <vt:lpstr>Introduction to the PSO: Concept</vt:lpstr>
      <vt:lpstr>Particle Swarm Optimization</vt:lpstr>
      <vt:lpstr>Introduction to the PSO: Concept</vt:lpstr>
      <vt:lpstr>PSO Algorithm</vt:lpstr>
      <vt:lpstr>PowerPoint Presentation</vt:lpstr>
      <vt:lpstr>PowerPoint Presentation</vt:lpstr>
      <vt:lpstr>Introduction to the PSO: Algorithm - Neighborhood</vt:lpstr>
      <vt:lpstr>Introduction to the PSO: Algorithm - Neighborhood</vt:lpstr>
      <vt:lpstr>PSO Algorithm</vt:lpstr>
      <vt:lpstr>Introduction to the PSO:  Algorithm - Parameterss</vt:lpstr>
      <vt:lpstr>Introduction to the PSO: Algorithm</vt:lpstr>
      <vt:lpstr>Introduction to the PSO: Algorithm</vt:lpstr>
      <vt:lpstr>Introduction to the PSO: Algorithm - Parameters</vt:lpstr>
      <vt:lpstr>Introduction to the PSO: Algorithm</vt:lpstr>
      <vt:lpstr>Introduction to the PSO: Algorithm</vt:lpstr>
      <vt:lpstr>Introduction to the PSO: Algorithm</vt:lpstr>
      <vt:lpstr>Introduction to the PSO: Algorithm</vt:lpstr>
      <vt:lpstr>PowerPoint Presentation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Characteristics</vt:lpstr>
      <vt:lpstr>PowerPoint Presentation</vt:lpstr>
      <vt:lpstr>PSO: Example</vt:lpstr>
      <vt:lpstr>Basic PSO Algorithm - init</vt:lpstr>
      <vt:lpstr>Basic PSO – Main Loop</vt:lpstr>
      <vt:lpstr>Ant Colony Optimization</vt:lpstr>
      <vt:lpstr>Ant Colony Optimization</vt:lpstr>
      <vt:lpstr>Idea</vt:lpstr>
      <vt:lpstr>Idea (cont.)</vt:lpstr>
      <vt:lpstr>ACO Concept</vt:lpstr>
      <vt:lpstr>Ant Colony Optimization</vt:lpstr>
      <vt:lpstr>Ant Colony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Intelligence</dc:title>
  <dc:creator>PC</dc:creator>
  <cp:lastModifiedBy>Ahmet UNVEREN</cp:lastModifiedBy>
  <cp:revision>17</cp:revision>
  <dcterms:created xsi:type="dcterms:W3CDTF">2015-12-13T15:20:49Z</dcterms:created>
  <dcterms:modified xsi:type="dcterms:W3CDTF">2025-05-07T18:51:55Z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