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1" r:id="rId6"/>
    <p:sldId id="260" r:id="rId7"/>
    <p:sldId id="261" r:id="rId8"/>
    <p:sldId id="262" r:id="rId9"/>
    <p:sldId id="270" r:id="rId10"/>
    <p:sldId id="274" r:id="rId11"/>
    <p:sldId id="275" r:id="rId12"/>
    <p:sldId id="263" r:id="rId13"/>
    <p:sldId id="266" r:id="rId14"/>
    <p:sldId id="267" r:id="rId15"/>
    <p:sldId id="268" r:id="rId16"/>
    <p:sldId id="264" r:id="rId17"/>
    <p:sldId id="265" r:id="rId18"/>
    <p:sldId id="276" r:id="rId19"/>
    <p:sldId id="282" r:id="rId20"/>
    <p:sldId id="277" r:id="rId21"/>
    <p:sldId id="278" r:id="rId22"/>
    <p:sldId id="279" r:id="rId23"/>
    <p:sldId id="280" r:id="rId24"/>
    <p:sldId id="28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1018" y="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3CB4-01CD-467A-A371-9B953496C562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E5F1A-D023-40B4-92B8-C5DC9D267AF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3CB4-01CD-467A-A371-9B953496C562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E5F1A-D023-40B4-92B8-C5DC9D267A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3CB4-01CD-467A-A371-9B953496C562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E5F1A-D023-40B4-92B8-C5DC9D267A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3CB4-01CD-467A-A371-9B953496C562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E5F1A-D023-40B4-92B8-C5DC9D267A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3CB4-01CD-467A-A371-9B953496C562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E5F1A-D023-40B4-92B8-C5DC9D267AF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3CB4-01CD-467A-A371-9B953496C562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E5F1A-D023-40B4-92B8-C5DC9D267A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3CB4-01CD-467A-A371-9B953496C562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E5F1A-D023-40B4-92B8-C5DC9D267A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3CB4-01CD-467A-A371-9B953496C562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E5F1A-D023-40B4-92B8-C5DC9D267A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3CB4-01CD-467A-A371-9B953496C562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E5F1A-D023-40B4-92B8-C5DC9D267A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3CB4-01CD-467A-A371-9B953496C562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E5F1A-D023-40B4-92B8-C5DC9D267A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3CB4-01CD-467A-A371-9B953496C562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13E5F1A-D023-40B4-92B8-C5DC9D267AF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85C3CB4-01CD-467A-A371-9B953496C562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13E5F1A-D023-40B4-92B8-C5DC9D267AF1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Multy- Objective </a:t>
            </a:r>
            <a:br>
              <a:rPr lang="tr-TR" dirty="0"/>
            </a:br>
            <a:r>
              <a:rPr lang="tr-TR" dirty="0"/>
              <a:t>Differential Evolution (MODE)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235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35" y="1371600"/>
            <a:ext cx="8866907" cy="478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5690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43001"/>
            <a:ext cx="9091448" cy="5038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695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298" y="838201"/>
            <a:ext cx="6804102" cy="5469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1838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4000" b="1" dirty="0"/>
              <a:t>The Complete DE Family of </a:t>
            </a:r>
            <a:r>
              <a:rPr lang="en-US" sz="4000" b="1" dirty="0" err="1"/>
              <a:t>Storn</a:t>
            </a:r>
            <a:r>
              <a:rPr lang="en-US" sz="4000" b="1" dirty="0"/>
              <a:t> and Price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34440"/>
            <a:ext cx="8229600" cy="4389120"/>
          </a:xfrm>
        </p:spPr>
        <p:txBody>
          <a:bodyPr>
            <a:noAutofit/>
          </a:bodyPr>
          <a:lstStyle/>
          <a:p>
            <a:r>
              <a:rPr lang="en-US" sz="2000" dirty="0"/>
              <a:t>Actually, it is the process of mutation, which demarcates one DE scheme from</a:t>
            </a:r>
            <a:r>
              <a:rPr lang="tr-TR" sz="2000" dirty="0"/>
              <a:t> </a:t>
            </a:r>
            <a:r>
              <a:rPr lang="en-US" sz="2000" dirty="0"/>
              <a:t>another. </a:t>
            </a:r>
            <a:endParaRPr lang="tr-TR" sz="2000" dirty="0"/>
          </a:p>
          <a:p>
            <a:r>
              <a:rPr lang="en-US" sz="2000" dirty="0"/>
              <a:t>In the former section, we have illustrated the basic steps of a simple</a:t>
            </a:r>
            <a:r>
              <a:rPr lang="tr-TR" sz="2000" dirty="0"/>
              <a:t> </a:t>
            </a:r>
            <a:r>
              <a:rPr lang="en-US" sz="2000" dirty="0"/>
              <a:t>DE. The mutation scheme uses a randomly selected vector </a:t>
            </a:r>
            <a:r>
              <a:rPr lang="en-US" sz="2000" i="1" dirty="0"/>
              <a:t>Xr</a:t>
            </a:r>
            <a:r>
              <a:rPr lang="en-US" sz="2000" dirty="0"/>
              <a:t>1 and only</a:t>
            </a:r>
            <a:r>
              <a:rPr lang="tr-TR" sz="2000" dirty="0"/>
              <a:t> </a:t>
            </a:r>
            <a:r>
              <a:rPr lang="en-US" sz="2000" dirty="0"/>
              <a:t>one weighted difference vector </a:t>
            </a:r>
            <a:r>
              <a:rPr lang="en-US" sz="2000" i="1" dirty="0"/>
              <a:t>F · </a:t>
            </a:r>
            <a:r>
              <a:rPr lang="en-US" sz="2000" dirty="0"/>
              <a:t>(</a:t>
            </a:r>
            <a:r>
              <a:rPr lang="en-US" sz="2000" i="1" dirty="0"/>
              <a:t>Xr</a:t>
            </a:r>
            <a:r>
              <a:rPr lang="en-US" sz="2000" dirty="0"/>
              <a:t>2 </a:t>
            </a:r>
            <a:r>
              <a:rPr lang="en-US" sz="2000" i="1" dirty="0"/>
              <a:t>− Xr</a:t>
            </a:r>
            <a:r>
              <a:rPr lang="en-US" sz="2000" dirty="0"/>
              <a:t>3) is used to perturb it. </a:t>
            </a:r>
            <a:endParaRPr lang="tr-TR" sz="2000" dirty="0"/>
          </a:p>
          <a:p>
            <a:r>
              <a:rPr lang="en-US" sz="2000" dirty="0"/>
              <a:t>Hence,</a:t>
            </a:r>
            <a:r>
              <a:rPr lang="tr-TR" sz="2000" dirty="0"/>
              <a:t> </a:t>
            </a:r>
            <a:r>
              <a:rPr lang="en-US" sz="2000" dirty="0"/>
              <a:t>in literature the particular mutation scheme is referred to as DE/rand/1. </a:t>
            </a:r>
            <a:endParaRPr lang="tr-TR" sz="2000" dirty="0"/>
          </a:p>
          <a:p>
            <a:pPr marL="0" indent="0">
              <a:buNone/>
            </a:pPr>
            <a:r>
              <a:rPr lang="en-US" sz="2000" dirty="0"/>
              <a:t>We</a:t>
            </a:r>
            <a:r>
              <a:rPr lang="tr-TR" sz="2000" dirty="0"/>
              <a:t> </a:t>
            </a:r>
            <a:r>
              <a:rPr lang="en-US" sz="2000" dirty="0"/>
              <a:t>can now have an idea of how different DE</a:t>
            </a:r>
            <a:endParaRPr lang="tr-TR" sz="2000" dirty="0"/>
          </a:p>
          <a:p>
            <a:pPr marL="0" indent="0">
              <a:buNone/>
            </a:pPr>
            <a:endParaRPr lang="tr-TR" sz="2000" dirty="0"/>
          </a:p>
          <a:p>
            <a:pPr marL="0" indent="0">
              <a:buNone/>
            </a:pPr>
            <a:endParaRPr lang="tr-TR" sz="2000" dirty="0"/>
          </a:p>
          <a:p>
            <a:pPr marL="0" indent="0">
              <a:buNone/>
            </a:pPr>
            <a:r>
              <a:rPr lang="en-US" sz="2000" dirty="0"/>
              <a:t> schemes are named. The general</a:t>
            </a:r>
            <a:r>
              <a:rPr lang="tr-TR" sz="2000" dirty="0"/>
              <a:t> </a:t>
            </a:r>
            <a:r>
              <a:rPr lang="en-US" sz="2000" dirty="0"/>
              <a:t>convention used, is DE/</a:t>
            </a:r>
            <a:r>
              <a:rPr lang="en-US" sz="2000" i="1" dirty="0"/>
              <a:t>x</a:t>
            </a:r>
            <a:r>
              <a:rPr lang="en-US" sz="2000" dirty="0"/>
              <a:t>/</a:t>
            </a:r>
            <a:r>
              <a:rPr lang="en-US" sz="2000" i="1" dirty="0"/>
              <a:t>y</a:t>
            </a:r>
            <a:r>
              <a:rPr lang="en-US" sz="2000" dirty="0"/>
              <a:t>. </a:t>
            </a:r>
            <a:endParaRPr lang="tr-TR" sz="2000" dirty="0"/>
          </a:p>
          <a:p>
            <a:r>
              <a:rPr lang="en-US" sz="2000" dirty="0"/>
              <a:t>DE stands for DE, </a:t>
            </a:r>
            <a:r>
              <a:rPr lang="en-US" sz="2000" i="1" dirty="0"/>
              <a:t>x </a:t>
            </a:r>
            <a:r>
              <a:rPr lang="en-US" sz="2000" dirty="0"/>
              <a:t>represents a string denoting</a:t>
            </a:r>
            <a:r>
              <a:rPr lang="tr-TR" sz="2000" dirty="0"/>
              <a:t> </a:t>
            </a:r>
            <a:r>
              <a:rPr lang="en-US" sz="2000" dirty="0"/>
              <a:t>the type of the vector to be perturbed (whether it is randomly selected or it</a:t>
            </a:r>
            <a:r>
              <a:rPr lang="tr-TR" sz="2000" dirty="0"/>
              <a:t> </a:t>
            </a:r>
            <a:r>
              <a:rPr lang="en-US" sz="2000" dirty="0"/>
              <a:t>is the best vector in the population with respect to fitness value) and </a:t>
            </a:r>
            <a:r>
              <a:rPr lang="en-US" sz="2000" i="1" dirty="0"/>
              <a:t>y </a:t>
            </a:r>
            <a:r>
              <a:rPr lang="en-US" sz="2000" dirty="0"/>
              <a:t>is the</a:t>
            </a:r>
            <a:r>
              <a:rPr lang="tr-TR" sz="2000" dirty="0"/>
              <a:t> </a:t>
            </a:r>
            <a:r>
              <a:rPr lang="en-US" sz="2000" dirty="0"/>
              <a:t>number of difference vectors considered for perturbation of </a:t>
            </a:r>
            <a:r>
              <a:rPr lang="en-US" sz="2000" i="1" dirty="0"/>
              <a:t>x</a:t>
            </a:r>
            <a:r>
              <a:rPr lang="en-US" sz="2000" dirty="0"/>
              <a:t>. Below we outline</a:t>
            </a:r>
            <a:r>
              <a:rPr lang="tr-TR" sz="2000" dirty="0"/>
              <a:t> </a:t>
            </a:r>
            <a:r>
              <a:rPr lang="en-US" sz="2000" dirty="0"/>
              <a:t>the other  different mutation schemes, suggested by Price et al.</a:t>
            </a:r>
          </a:p>
        </p:txBody>
      </p:sp>
    </p:spTree>
    <p:extLst>
      <p:ext uri="{BB962C8B-B14F-4D97-AF65-F5344CB8AC3E}">
        <p14:creationId xmlns:p14="http://schemas.microsoft.com/office/powerpoint/2010/main" val="3948549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07757"/>
            <a:ext cx="8695726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6142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6" y="609600"/>
            <a:ext cx="8904684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37881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95" y="914400"/>
            <a:ext cx="9006838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10880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08" y="1371600"/>
            <a:ext cx="8863777" cy="320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06675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MODE approach has</a:t>
            </a:r>
            <a:r>
              <a:rPr lang="tr-TR" dirty="0"/>
              <a:t> </a:t>
            </a:r>
            <a:r>
              <a:rPr lang="en-US" dirty="0"/>
              <a:t>three major components, those are </a:t>
            </a:r>
            <a:endParaRPr lang="tr-TR" dirty="0"/>
          </a:p>
          <a:p>
            <a:pPr lvl="1"/>
            <a:r>
              <a:rPr lang="en-US" dirty="0"/>
              <a:t>reproduction, </a:t>
            </a:r>
            <a:endParaRPr lang="tr-TR" dirty="0"/>
          </a:p>
          <a:p>
            <a:pPr lvl="1"/>
            <a:r>
              <a:rPr lang="en-US" dirty="0"/>
              <a:t>Pareto-based</a:t>
            </a:r>
            <a:r>
              <a:rPr lang="tr-TR" dirty="0"/>
              <a:t> </a:t>
            </a:r>
            <a:r>
              <a:rPr lang="en-US" dirty="0"/>
              <a:t>evaluation, and </a:t>
            </a:r>
            <a:endParaRPr lang="tr-TR" dirty="0"/>
          </a:p>
          <a:p>
            <a:pPr lvl="1"/>
            <a:r>
              <a:rPr lang="en-US" dirty="0"/>
              <a:t>selection. </a:t>
            </a:r>
            <a:endParaRPr lang="tr-TR" dirty="0"/>
          </a:p>
          <a:p>
            <a:r>
              <a:rPr lang="en-US" dirty="0"/>
              <a:t>These components will be described</a:t>
            </a:r>
            <a:r>
              <a:rPr lang="tr-TR" dirty="0"/>
              <a:t> </a:t>
            </a:r>
            <a:r>
              <a:rPr lang="en-US" dirty="0"/>
              <a:t>in detail in this section.</a:t>
            </a:r>
          </a:p>
        </p:txBody>
      </p:sp>
    </p:spTree>
    <p:extLst>
      <p:ext uri="{BB962C8B-B14F-4D97-AF65-F5344CB8AC3E}">
        <p14:creationId xmlns:p14="http://schemas.microsoft.com/office/powerpoint/2010/main" val="27404440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B3F68953-4270-42FD-A501-D79DDB5317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492" y="228600"/>
            <a:ext cx="7163421" cy="2042337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2C54ACA2-B0B5-4300-BDBA-8D5E27F05A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595" y="2511512"/>
            <a:ext cx="7087214" cy="20423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26B95C4-AEFF-42DE-8D68-5F19336073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595" y="4655629"/>
            <a:ext cx="7171041" cy="2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371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/>
              <a:t>What is differential evolution?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800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Differential Evolution (DE) is an EA for continuous function optimization proposed by Kenneth Price and Rainer </a:t>
            </a:r>
            <a:r>
              <a:rPr lang="en-US" dirty="0" err="1"/>
              <a:t>Storn</a:t>
            </a:r>
            <a:r>
              <a:rPr lang="tr-TR" dirty="0"/>
              <a:t> </a:t>
            </a:r>
            <a:r>
              <a:rPr lang="en-US" dirty="0"/>
              <a:t>in 1994 </a:t>
            </a:r>
            <a:endParaRPr lang="tr-TR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DE is also a population based algorithm, in which each individual is called an agent, and is often represented as multi-dimensional real vector.</a:t>
            </a:r>
            <a:endParaRPr lang="tr-TR" dirty="0"/>
          </a:p>
          <a:p>
            <a:endParaRPr lang="en-US" dirty="0"/>
          </a:p>
          <a:p>
            <a:r>
              <a:rPr lang="en-US" dirty="0"/>
              <a:t>The basic idea is to use </a:t>
            </a:r>
            <a:r>
              <a:rPr lang="en-US" b="1" dirty="0"/>
              <a:t>vector differences </a:t>
            </a:r>
            <a:r>
              <a:rPr lang="en-US" dirty="0"/>
              <a:t>for perturbing (mutating) the vector population, instead of conventional crossover and mutation used in GA.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0624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1143000"/>
          </a:xfrm>
        </p:spPr>
        <p:txBody>
          <a:bodyPr/>
          <a:lstStyle/>
          <a:p>
            <a:r>
              <a:rPr lang="en-US" dirty="0"/>
              <a:t>1) Pareto-based evaluation: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534400" cy="484632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Fitness assignment to the individuals</a:t>
            </a:r>
            <a:r>
              <a:rPr lang="tr-TR" dirty="0"/>
              <a:t> </a:t>
            </a:r>
            <a:r>
              <a:rPr lang="en-US" dirty="0"/>
              <a:t>in a evolving population of a multi-objective evolutionary</a:t>
            </a:r>
            <a:r>
              <a:rPr lang="tr-TR" dirty="0"/>
              <a:t>  </a:t>
            </a:r>
            <a:r>
              <a:rPr lang="en-US" dirty="0"/>
              <a:t>algorithm is rather different than the single-objective</a:t>
            </a:r>
            <a:r>
              <a:rPr lang="tr-TR" dirty="0"/>
              <a:t> </a:t>
            </a:r>
            <a:r>
              <a:rPr lang="en-US" dirty="0"/>
              <a:t>counterpart. There are </a:t>
            </a:r>
            <a:r>
              <a:rPr lang="tr-TR" dirty="0"/>
              <a:t> d</a:t>
            </a:r>
            <a:r>
              <a:rPr lang="en-US" dirty="0" err="1"/>
              <a:t>ifferent</a:t>
            </a:r>
            <a:r>
              <a:rPr lang="en-US" dirty="0"/>
              <a:t> approaches to </a:t>
            </a:r>
            <a:r>
              <a:rPr lang="tr-TR" dirty="0"/>
              <a:t> </a:t>
            </a:r>
            <a:r>
              <a:rPr lang="en-US" dirty="0"/>
              <a:t>evaluating</a:t>
            </a:r>
            <a:r>
              <a:rPr lang="tr-TR" dirty="0"/>
              <a:t> </a:t>
            </a:r>
            <a:r>
              <a:rPr lang="en-US" dirty="0"/>
              <a:t>individual fitness of a population, all of which can be regarded</a:t>
            </a:r>
            <a:r>
              <a:rPr lang="tr-TR" dirty="0"/>
              <a:t> </a:t>
            </a:r>
            <a:r>
              <a:rPr lang="en-US" dirty="0"/>
              <a:t>as the variants of the non-dominated sorting schema suggested</a:t>
            </a:r>
            <a:r>
              <a:rPr lang="tr-TR" dirty="0"/>
              <a:t> </a:t>
            </a:r>
            <a:r>
              <a:rPr lang="en-US" dirty="0"/>
              <a:t>by Goldberg [19]. This Pareto-based rank assignment is employed</a:t>
            </a:r>
            <a:r>
              <a:rPr lang="tr-TR" dirty="0"/>
              <a:t> </a:t>
            </a:r>
            <a:r>
              <a:rPr lang="en-US" dirty="0"/>
              <a:t>in a way to assign ranks to individuals based on their</a:t>
            </a:r>
            <a:r>
              <a:rPr lang="tr-TR" dirty="0"/>
              <a:t> </a:t>
            </a:r>
            <a:r>
              <a:rPr lang="en-US" dirty="0"/>
              <a:t>Pareto dominance relation to other individuals in the same</a:t>
            </a:r>
            <a:r>
              <a:rPr lang="tr-TR" dirty="0"/>
              <a:t> </a:t>
            </a:r>
            <a:r>
              <a:rPr lang="en-US" dirty="0"/>
              <a:t>population. At first, the whole population is considered and</a:t>
            </a:r>
            <a:r>
              <a:rPr lang="tr-TR" dirty="0"/>
              <a:t> </a:t>
            </a:r>
            <a:r>
              <a:rPr lang="en-US" dirty="0"/>
              <a:t>all the non-dominated solutions are assigned rank 1, which</a:t>
            </a:r>
            <a:r>
              <a:rPr lang="tr-TR" dirty="0"/>
              <a:t> </a:t>
            </a:r>
            <a:r>
              <a:rPr lang="en-US" dirty="0"/>
              <a:t>indicates they have the highest fitness values in the population.</a:t>
            </a:r>
            <a:r>
              <a:rPr lang="tr-TR" dirty="0"/>
              <a:t> </a:t>
            </a:r>
            <a:r>
              <a:rPr lang="en-US" dirty="0"/>
              <a:t>At the next step, the already labeled solutions are removed</a:t>
            </a:r>
            <a:r>
              <a:rPr lang="tr-TR" dirty="0"/>
              <a:t> </a:t>
            </a:r>
            <a:r>
              <a:rPr lang="en-US" dirty="0"/>
              <a:t>from the population and only the rest subset population is</a:t>
            </a:r>
            <a:r>
              <a:rPr lang="tr-TR" dirty="0"/>
              <a:t> </a:t>
            </a:r>
            <a:r>
              <a:rPr lang="en-US" dirty="0"/>
              <a:t>considered and the non-dominated solutions in that subset</a:t>
            </a:r>
            <a:r>
              <a:rPr lang="tr-TR" dirty="0"/>
              <a:t> </a:t>
            </a:r>
            <a:r>
              <a:rPr lang="en-US" dirty="0"/>
              <a:t>population are identified and assigned rank 2, which indicates</a:t>
            </a:r>
            <a:r>
              <a:rPr lang="tr-TR" dirty="0"/>
              <a:t> </a:t>
            </a:r>
            <a:r>
              <a:rPr lang="en-US" dirty="0"/>
              <a:t>t</a:t>
            </a:r>
            <a:r>
              <a:rPr lang="tr-TR" dirty="0"/>
              <a:t> t</a:t>
            </a:r>
            <a:r>
              <a:rPr lang="en-US" dirty="0"/>
              <a:t>hey have the next highest fitness values. The above process</a:t>
            </a:r>
            <a:r>
              <a:rPr lang="tr-TR" dirty="0"/>
              <a:t> </a:t>
            </a:r>
            <a:r>
              <a:rPr lang="en-US" dirty="0"/>
              <a:t>continues until every</a:t>
            </a:r>
            <a:r>
              <a:rPr lang="tr-TR" dirty="0"/>
              <a:t> </a:t>
            </a:r>
            <a:r>
              <a:rPr lang="en-US" dirty="0"/>
              <a:t>individual in the population is assigned</a:t>
            </a:r>
            <a:r>
              <a:rPr lang="tr-TR" dirty="0"/>
              <a:t> </a:t>
            </a:r>
            <a:r>
              <a:rPr lang="en-US" dirty="0"/>
              <a:t>a fitness value. This process is illustrated in Figure 2 where</a:t>
            </a:r>
            <a:r>
              <a:rPr lang="tr-TR" dirty="0"/>
              <a:t> </a:t>
            </a:r>
            <a:r>
              <a:rPr lang="en-US" dirty="0"/>
              <a:t>the whole population </a:t>
            </a:r>
            <a:r>
              <a:rPr lang="en-US" dirty="0" err="1"/>
              <a:t>i</a:t>
            </a:r>
            <a:r>
              <a:rPr lang="tr-TR" dirty="0"/>
              <a:t> </a:t>
            </a:r>
            <a:r>
              <a:rPr lang="en-US" dirty="0"/>
              <a:t>s divided into multiple ranks with all</a:t>
            </a:r>
            <a:r>
              <a:rPr lang="tr-TR" dirty="0"/>
              <a:t> </a:t>
            </a:r>
            <a:r>
              <a:rPr lang="en-US" dirty="0"/>
              <a:t>individuals in each rank assigned the same fitness values.</a:t>
            </a:r>
            <a:r>
              <a:rPr lang="tr-TR" dirty="0"/>
              <a:t> (Non dominated sorting)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6889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8807504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86675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176" y="152400"/>
            <a:ext cx="89154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2) Pareto-based reproduction operator: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In order to mimic</a:t>
            </a:r>
            <a:r>
              <a:rPr lang="tr-TR" dirty="0"/>
              <a:t> </a:t>
            </a:r>
            <a:r>
              <a:rPr lang="en-US" dirty="0"/>
              <a:t>the reproduction operator in the DE approach described</a:t>
            </a:r>
            <a:r>
              <a:rPr lang="tr-TR" dirty="0"/>
              <a:t> </a:t>
            </a:r>
            <a:r>
              <a:rPr lang="en-US" dirty="0"/>
              <a:t>above, we need to define two kinds of vectors: </a:t>
            </a:r>
            <a:endParaRPr lang="tr-TR" dirty="0"/>
          </a:p>
          <a:p>
            <a:pPr lvl="1"/>
            <a:r>
              <a:rPr lang="en-US" dirty="0"/>
              <a:t>the differential</a:t>
            </a:r>
            <a:r>
              <a:rPr lang="tr-TR" dirty="0"/>
              <a:t> </a:t>
            </a:r>
            <a:r>
              <a:rPr lang="en-US" dirty="0"/>
              <a:t>vector and </a:t>
            </a:r>
            <a:endParaRPr lang="tr-TR" dirty="0"/>
          </a:p>
          <a:p>
            <a:pPr lvl="1"/>
            <a:r>
              <a:rPr lang="en-US" dirty="0"/>
              <a:t>the perturbation vectors </a:t>
            </a:r>
            <a:endParaRPr lang="tr-TR" dirty="0"/>
          </a:p>
          <a:p>
            <a:r>
              <a:rPr lang="en-US" dirty="0"/>
              <a:t>for each individual in the</a:t>
            </a:r>
            <a:r>
              <a:rPr lang="tr-TR" dirty="0"/>
              <a:t> </a:t>
            </a:r>
            <a:r>
              <a:rPr lang="en-US" dirty="0"/>
              <a:t>population for its reproduction of offspring. </a:t>
            </a:r>
            <a:endParaRPr lang="tr-TR" dirty="0"/>
          </a:p>
          <a:p>
            <a:r>
              <a:rPr lang="en-US" dirty="0"/>
              <a:t>In the proposed</a:t>
            </a:r>
            <a:r>
              <a:rPr lang="tr-TR" dirty="0"/>
              <a:t> </a:t>
            </a:r>
            <a:r>
              <a:rPr lang="en-US" dirty="0"/>
              <a:t>MODE, a Pareto-based approach is introduced to implement</a:t>
            </a:r>
            <a:r>
              <a:rPr lang="tr-TR" dirty="0"/>
              <a:t> </a:t>
            </a:r>
            <a:r>
              <a:rPr lang="en-US" dirty="0"/>
              <a:t>the selection of the best individual to define the differential</a:t>
            </a:r>
            <a:r>
              <a:rPr lang="tr-TR" dirty="0"/>
              <a:t> </a:t>
            </a:r>
            <a:r>
              <a:rPr lang="en-US" dirty="0"/>
              <a:t>vector for the reproduction operation of an individual. </a:t>
            </a:r>
            <a:endParaRPr lang="tr-TR" dirty="0"/>
          </a:p>
          <a:p>
            <a:r>
              <a:rPr lang="en-US" dirty="0"/>
              <a:t>As</a:t>
            </a:r>
            <a:r>
              <a:rPr lang="tr-TR" dirty="0"/>
              <a:t> </a:t>
            </a:r>
            <a:r>
              <a:rPr lang="en-US" dirty="0"/>
              <a:t>described in the Pareto-based evaluation procedure above,</a:t>
            </a:r>
            <a:r>
              <a:rPr lang="tr-TR" dirty="0"/>
              <a:t> </a:t>
            </a:r>
            <a:r>
              <a:rPr lang="en-US" dirty="0"/>
              <a:t>the whole population is divided into multiple ranks. </a:t>
            </a:r>
            <a:endParaRPr lang="tr-TR" dirty="0"/>
          </a:p>
          <a:p>
            <a:r>
              <a:rPr lang="en-US" dirty="0"/>
              <a:t>The</a:t>
            </a:r>
            <a:r>
              <a:rPr lang="tr-TR" dirty="0"/>
              <a:t> </a:t>
            </a:r>
            <a:r>
              <a:rPr lang="en-US" dirty="0"/>
              <a:t>algorithm can identify the set non-dominated solutions (those</a:t>
            </a:r>
            <a:r>
              <a:rPr lang="tr-TR" dirty="0"/>
              <a:t> </a:t>
            </a:r>
            <a:r>
              <a:rPr lang="en-US" dirty="0"/>
              <a:t>assigned as first rank) of the population at each generation of</a:t>
            </a:r>
            <a:r>
              <a:rPr lang="tr-TR" dirty="0"/>
              <a:t> </a:t>
            </a:r>
            <a:r>
              <a:rPr lang="en-US" dirty="0"/>
              <a:t>the evolutionary process. In order to apply the reproduction</a:t>
            </a:r>
            <a:r>
              <a:rPr lang="tr-TR" dirty="0"/>
              <a:t> </a:t>
            </a:r>
            <a:r>
              <a:rPr lang="en-US" dirty="0"/>
              <a:t>operation to an individual, pi , we need to examine whether</a:t>
            </a:r>
            <a:r>
              <a:rPr lang="tr-TR" dirty="0"/>
              <a:t> </a:t>
            </a:r>
            <a:r>
              <a:rPr lang="en-US" dirty="0"/>
              <a:t>the individual is dominated or not. If this is a dominated</a:t>
            </a:r>
            <a:r>
              <a:rPr lang="tr-TR" dirty="0"/>
              <a:t> </a:t>
            </a:r>
            <a:r>
              <a:rPr lang="en-US" dirty="0"/>
              <a:t>individual, a subset non-dominated individuals, Di , that</a:t>
            </a:r>
            <a:r>
              <a:rPr lang="tr-TR" dirty="0"/>
              <a:t> </a:t>
            </a:r>
            <a:r>
              <a:rPr lang="en-US" dirty="0"/>
              <a:t>dominates this individual can be identified. </a:t>
            </a:r>
            <a:endParaRPr lang="tr-TR" dirty="0"/>
          </a:p>
          <a:p>
            <a:r>
              <a:rPr lang="en-US" dirty="0"/>
              <a:t>A "best" solution,</a:t>
            </a:r>
            <a:r>
              <a:rPr lang="tr-TR" dirty="0"/>
              <a:t> </a:t>
            </a:r>
            <a:r>
              <a:rPr lang="en-US" dirty="0" err="1"/>
              <a:t>Pbest</a:t>
            </a:r>
            <a:r>
              <a:rPr lang="en-US" dirty="0"/>
              <a:t> , is chosen randomly from the set Di.</a:t>
            </a:r>
          </a:p>
        </p:txBody>
      </p:sp>
    </p:spTree>
    <p:extLst>
      <p:ext uri="{BB962C8B-B14F-4D97-AF65-F5344CB8AC3E}">
        <p14:creationId xmlns:p14="http://schemas.microsoft.com/office/powerpoint/2010/main" val="25127695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8839200" cy="6019800"/>
          </a:xfrm>
        </p:spPr>
        <p:txBody>
          <a:bodyPr>
            <a:normAutofit/>
          </a:bodyPr>
          <a:lstStyle/>
          <a:p>
            <a:r>
              <a:rPr lang="en-US" dirty="0"/>
              <a:t>A "best" solution,</a:t>
            </a:r>
            <a:r>
              <a:rPr lang="tr-TR" dirty="0"/>
              <a:t> </a:t>
            </a:r>
            <a:r>
              <a:rPr lang="en-US" dirty="0" err="1"/>
              <a:t>Pbest</a:t>
            </a:r>
            <a:r>
              <a:rPr lang="en-US" dirty="0"/>
              <a:t> , is chosen randomly from the set Di. </a:t>
            </a:r>
            <a:endParaRPr lang="tr-TR" dirty="0"/>
          </a:p>
          <a:p>
            <a:r>
              <a:rPr lang="en-US" dirty="0"/>
              <a:t>The vector defined</a:t>
            </a:r>
            <a:r>
              <a:rPr lang="tr-TR" dirty="0"/>
              <a:t> </a:t>
            </a:r>
            <a:r>
              <a:rPr lang="en-US" dirty="0"/>
              <a:t>between pi and </a:t>
            </a:r>
            <a:r>
              <a:rPr lang="en-US" dirty="0" err="1"/>
              <a:t>Pbest</a:t>
            </a:r>
            <a:r>
              <a:rPr lang="en-US" dirty="0"/>
              <a:t> becomes the differential vector for the</a:t>
            </a:r>
            <a:r>
              <a:rPr lang="tr-TR" dirty="0"/>
              <a:t> </a:t>
            </a:r>
            <a:r>
              <a:rPr lang="en-US" dirty="0"/>
              <a:t>reproduction operation of the individual pi. </a:t>
            </a:r>
            <a:endParaRPr lang="tr-TR" dirty="0"/>
          </a:p>
          <a:p>
            <a:r>
              <a:rPr lang="en-US" dirty="0"/>
              <a:t>If the individual</a:t>
            </a:r>
            <a:r>
              <a:rPr lang="tr-TR" dirty="0"/>
              <a:t> </a:t>
            </a:r>
            <a:r>
              <a:rPr lang="en-US" dirty="0"/>
              <a:t>is already a non-dominated individual, the </a:t>
            </a:r>
            <a:r>
              <a:rPr lang="en-US" dirty="0" err="1"/>
              <a:t>Pbest</a:t>
            </a:r>
            <a:r>
              <a:rPr lang="en-US" dirty="0"/>
              <a:t> will be the</a:t>
            </a:r>
            <a:r>
              <a:rPr lang="tr-TR" dirty="0"/>
              <a:t> </a:t>
            </a:r>
            <a:r>
              <a:rPr lang="en-US" dirty="0"/>
              <a:t>individual itself. In this case, the differential vector</a:t>
            </a:r>
            <a:r>
              <a:rPr lang="tr-TR" dirty="0"/>
              <a:t> </a:t>
            </a:r>
            <a:r>
              <a:rPr lang="en-US" dirty="0"/>
              <a:t>becomes</a:t>
            </a:r>
            <a:r>
              <a:rPr lang="tr-TR" dirty="0"/>
              <a:t> 0</a:t>
            </a:r>
            <a:r>
              <a:rPr lang="en-US" dirty="0"/>
              <a:t> and only perturbation vectors play effect.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648200"/>
            <a:ext cx="5638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23414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389120"/>
          </a:xfrm>
        </p:spPr>
        <p:txBody>
          <a:bodyPr/>
          <a:lstStyle/>
          <a:p>
            <a:r>
              <a:rPr lang="en-US" dirty="0"/>
              <a:t>In the proposed MODE, all the parent and the children</a:t>
            </a:r>
            <a:r>
              <a:rPr lang="tr-TR" dirty="0"/>
              <a:t> </a:t>
            </a:r>
            <a:r>
              <a:rPr lang="en-US" dirty="0"/>
              <a:t>(one parental individual generates one child) are put together</a:t>
            </a:r>
            <a:r>
              <a:rPr lang="tr-TR" dirty="0"/>
              <a:t> </a:t>
            </a:r>
            <a:r>
              <a:rPr lang="en-US" dirty="0"/>
              <a:t>to compete for entering into the next generation based on their</a:t>
            </a:r>
            <a:r>
              <a:rPr lang="tr-TR" dirty="0"/>
              <a:t> </a:t>
            </a:r>
            <a:r>
              <a:rPr lang="en-US" dirty="0"/>
              <a:t>ranks and the crowd distance metrics.</a:t>
            </a:r>
          </a:p>
        </p:txBody>
      </p:sp>
    </p:spTree>
    <p:extLst>
      <p:ext uri="{BB962C8B-B14F-4D97-AF65-F5344CB8AC3E}">
        <p14:creationId xmlns:p14="http://schemas.microsoft.com/office/powerpoint/2010/main" val="1691755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More specifically DEs basic strategy can be described as</a:t>
            </a:r>
            <a:r>
              <a:rPr lang="tr-TR" dirty="0"/>
              <a:t> </a:t>
            </a:r>
            <a:r>
              <a:rPr lang="en-US" dirty="0"/>
              <a:t>follows: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927" y="2514600"/>
            <a:ext cx="8229600" cy="2636520"/>
          </a:xfrm>
        </p:spPr>
        <p:txBody>
          <a:bodyPr>
            <a:normAutofit/>
          </a:bodyPr>
          <a:lstStyle/>
          <a:p>
            <a:r>
              <a:rPr lang="en-US" b="1" u="sng" dirty="0"/>
              <a:t>Initialization:</a:t>
            </a:r>
            <a:r>
              <a:rPr lang="en-US" dirty="0"/>
              <a:t> an initial population is generated randomly with a distribution uniform</a:t>
            </a:r>
            <a:endParaRPr lang="tr-TR" dirty="0"/>
          </a:p>
          <a:p>
            <a:endParaRPr lang="tr-TR" dirty="0"/>
          </a:p>
          <a:p>
            <a:pPr marL="0" indent="0">
              <a:buNone/>
            </a:pPr>
            <a:r>
              <a:rPr lang="tr-TR" dirty="0"/>
              <a:t>Where, i=1,...,N (N: population size)</a:t>
            </a:r>
          </a:p>
          <a:p>
            <a:pPr marL="0" indent="0">
              <a:buNone/>
            </a:pPr>
            <a:r>
              <a:rPr lang="tr-TR" dirty="0"/>
              <a:t>j=1,...,D (D: length of the agent)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389" y="3429000"/>
            <a:ext cx="5766655" cy="438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5820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r>
              <a:rPr lang="en-US" b="1" u="sng" dirty="0"/>
              <a:t>Mutation</a:t>
            </a:r>
            <a:r>
              <a:rPr lang="tr-TR" b="1" u="sng" dirty="0"/>
              <a:t> (perturbation)</a:t>
            </a:r>
            <a:r>
              <a:rPr lang="en-US" b="1" u="sng" dirty="0"/>
              <a:t>:</a:t>
            </a:r>
            <a:r>
              <a:rPr lang="en-US" dirty="0"/>
              <a:t> randomly select </a:t>
            </a:r>
            <a:r>
              <a:rPr lang="en-US" b="1" dirty="0"/>
              <a:t>three vectors </a:t>
            </a:r>
            <a:r>
              <a:rPr lang="en-US" dirty="0"/>
              <a:t>that are different, subtract two of them</a:t>
            </a:r>
            <a:r>
              <a:rPr lang="tr-TR" dirty="0"/>
              <a:t> </a:t>
            </a:r>
            <a:r>
              <a:rPr lang="en-US" dirty="0"/>
              <a:t>and the differences are applied weight given to them by a factor and finally add</a:t>
            </a:r>
            <a:r>
              <a:rPr lang="tr-TR" dirty="0"/>
              <a:t> </a:t>
            </a:r>
            <a:r>
              <a:rPr lang="en-US" dirty="0"/>
              <a:t>the difference to the third vector difference</a:t>
            </a:r>
          </a:p>
          <a:p>
            <a:r>
              <a:rPr lang="tr-TR" dirty="0"/>
              <a:t>An agent x is perturbed in two steps:</a:t>
            </a:r>
          </a:p>
          <a:p>
            <a:r>
              <a:rPr lang="tr-TR" dirty="0"/>
              <a:t>Step 1: Find perturbation vector </a:t>
            </a:r>
            <a:r>
              <a:rPr lang="tr-TR" i="1" u="sng" dirty="0"/>
              <a:t>u:</a:t>
            </a:r>
          </a:p>
          <a:p>
            <a:endParaRPr lang="tr-TR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51" y="3515261"/>
            <a:ext cx="7010400" cy="330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4684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76400"/>
            <a:ext cx="7086600" cy="403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468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39" y="1143000"/>
            <a:ext cx="8931844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8697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0622"/>
            <a:ext cx="8386313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66515" y="1219200"/>
            <a:ext cx="8382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3200" b="1" dirty="0"/>
              <a:t>DE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786380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80" y="1219200"/>
            <a:ext cx="8836639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9821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1.icsi.berkeley.edu/~storn/d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6164"/>
            <a:ext cx="6934200" cy="626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1276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D252A50587B745B4FA9F9AA3713483" ma:contentTypeVersion="" ma:contentTypeDescription="Create a new document." ma:contentTypeScope="" ma:versionID="e363c19d2e72fd5ff8f96978e4abffc8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3aad9280c7bc17f35f657eabd183f1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4A115C5-4685-4C65-BBB4-5FBE5C342026}"/>
</file>

<file path=customXml/itemProps2.xml><?xml version="1.0" encoding="utf-8"?>
<ds:datastoreItem xmlns:ds="http://schemas.openxmlformats.org/officeDocument/2006/customXml" ds:itemID="{1082AAFD-9236-4120-81A6-FDD2E775491E}"/>
</file>

<file path=customXml/itemProps3.xml><?xml version="1.0" encoding="utf-8"?>
<ds:datastoreItem xmlns:ds="http://schemas.openxmlformats.org/officeDocument/2006/customXml" ds:itemID="{C0C09204-0404-4848-A1EC-1D820FE9D56A}"/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604</TotalTime>
  <Words>917</Words>
  <Application>Microsoft Office PowerPoint</Application>
  <PresentationFormat>On-screen Show (4:3)</PresentationFormat>
  <Paragraphs>47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Calibri</vt:lpstr>
      <vt:lpstr>Constantia</vt:lpstr>
      <vt:lpstr>Wingdings 2</vt:lpstr>
      <vt:lpstr>Flow</vt:lpstr>
      <vt:lpstr>Multy- Objective  Differential Evolution (MODE)</vt:lpstr>
      <vt:lpstr>What is differential evolution?</vt:lpstr>
      <vt:lpstr>More specifically DEs basic strategy can be described as follows: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Complete DE Family of Storn and Price</vt:lpstr>
      <vt:lpstr>PowerPoint Presentation</vt:lpstr>
      <vt:lpstr>PowerPoint Presentation</vt:lpstr>
      <vt:lpstr>PowerPoint Presentation</vt:lpstr>
      <vt:lpstr>PowerPoint Presentation</vt:lpstr>
      <vt:lpstr>MODE</vt:lpstr>
      <vt:lpstr>PowerPoint Presentation</vt:lpstr>
      <vt:lpstr>1) Pareto-based evaluation:</vt:lpstr>
      <vt:lpstr>PowerPoint Presentation</vt:lpstr>
      <vt:lpstr>2) Pareto-based reproduction operator: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Diferential Evaluation (DE)</dc:title>
  <dc:creator>PC</dc:creator>
  <cp:lastModifiedBy>Ahmet UNVEREN</cp:lastModifiedBy>
  <cp:revision>26</cp:revision>
  <dcterms:created xsi:type="dcterms:W3CDTF">2015-12-20T19:19:42Z</dcterms:created>
  <dcterms:modified xsi:type="dcterms:W3CDTF">2021-04-13T10:22:00Z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0x01010021D252A50587B745B4FA9F9AA3713483</vt:lpwstr>
  </property>
</Properties>
</file>