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1D8E4-8F35-4905-A85B-37365AF04A7D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0DAD0-D93C-44BD-AF51-1159C1B0A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78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289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30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711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01586-2791-4FDF-BDB2-BC9FFA77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4" y="100014"/>
            <a:ext cx="10972800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76A4B-7BCF-4AC5-B500-87D6189BD22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67784" y="1214440"/>
            <a:ext cx="5384800" cy="5076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E4E8F-204D-4CD3-960F-DB9788F31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55784" y="1214440"/>
            <a:ext cx="5384800" cy="5076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EDC7C-A340-407E-AA52-A39BBB1DD5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EEBC9-D3BC-491D-93C7-93066FA6E8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fld id="{1B3FAABE-617C-4EC8-A358-069F3AD591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13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6FA9F-292A-429B-985F-E7CF81E60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4" y="100014"/>
            <a:ext cx="10972800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B2169-ECDA-4B4E-AB6C-28D100EC0EA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67784" y="1214440"/>
            <a:ext cx="5384800" cy="5076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67269B-C4D5-4296-B401-1B85B0C5D13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055784" y="1214439"/>
            <a:ext cx="5384800" cy="2462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5174841-107D-4601-8894-349D29EA237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055784" y="3829051"/>
            <a:ext cx="5384800" cy="24622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5D9F19E-C1A9-418F-ADED-40D0C331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A6A47-1157-4A53-BF8F-CC939A30BB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97625"/>
            <a:ext cx="2844800" cy="323851"/>
          </a:xfrm>
        </p:spPr>
        <p:txBody>
          <a:bodyPr/>
          <a:lstStyle>
            <a:lvl1pPr>
              <a:defRPr/>
            </a:lvl1pPr>
          </a:lstStyle>
          <a:p>
            <a:fld id="{092A267F-FEAF-479B-B0CD-087B4D28A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28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39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21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80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64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88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90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92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892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6D5E-B54A-4CED-AABE-41EFE365BA20}" type="datetimeFigureOut">
              <a:rPr lang="tr-TR" smtClean="0"/>
              <a:t>10.10.2025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C6F00-667E-42AC-9B66-E3AA4EAD0F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1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2415179" y="2181212"/>
            <a:ext cx="7175861" cy="211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CMPE371</a:t>
            </a:r>
            <a:br>
              <a:rPr lang="tr-TR" dirty="0"/>
            </a:br>
            <a:r>
              <a:rPr lang="tr-TR" sz="2667" dirty="0"/>
              <a:t>Analysis of Algorithms</a:t>
            </a:r>
            <a:br>
              <a:rPr lang="tr-TR" sz="2667" dirty="0"/>
            </a:br>
            <a:r>
              <a:rPr lang="en-GB" sz="2667" dirty="0"/>
              <a:t>FALL</a:t>
            </a:r>
            <a:r>
              <a:rPr lang="tr-TR" sz="2667" dirty="0"/>
              <a:t> 202</a:t>
            </a:r>
            <a:r>
              <a:rPr lang="en-GB" sz="2667" dirty="0"/>
              <a:t>5</a:t>
            </a:r>
            <a:r>
              <a:rPr lang="tr-TR" sz="2667" dirty="0"/>
              <a:t>-202</a:t>
            </a:r>
            <a:r>
              <a:rPr lang="en-GB" sz="2667" dirty="0"/>
              <a:t>6</a:t>
            </a:r>
            <a:br>
              <a:rPr lang="tr-TR" sz="2667" dirty="0"/>
            </a:br>
            <a:r>
              <a:rPr lang="tr-TR" sz="2667" dirty="0"/>
              <a:t>Lecture </a:t>
            </a:r>
            <a:r>
              <a:rPr lang="en-GB" sz="2667" dirty="0"/>
              <a:t>4</a:t>
            </a:r>
            <a:r>
              <a:rPr lang="tr-TR" sz="2667" dirty="0"/>
              <a:t> Part </a:t>
            </a:r>
            <a:r>
              <a:rPr lang="en-GB" sz="2667" dirty="0"/>
              <a:t>IV</a:t>
            </a:r>
            <a:br>
              <a:rPr lang="tr-TR" sz="2667" dirty="0"/>
            </a:br>
            <a:br>
              <a:rPr lang="tr-TR" sz="2667" dirty="0"/>
            </a:br>
            <a:br>
              <a:rPr lang="tr-TR" sz="2667" dirty="0"/>
            </a:br>
            <a:endParaRPr sz="2667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7DE0C66-32C3-47C1-AF1A-3E85AE2D4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384" y="1846730"/>
            <a:ext cx="2802521" cy="3300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968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Line 2">
            <a:extLst>
              <a:ext uri="{FF2B5EF4-FFF2-40B4-BE49-F238E27FC236}">
                <a16:creationId xmlns:a16="http://schemas.microsoft.com/office/drawing/2014/main" id="{4AC832A0-9660-48CE-A560-137E526D16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47" name="Line 3">
            <a:extLst>
              <a:ext uri="{FF2B5EF4-FFF2-40B4-BE49-F238E27FC236}">
                <a16:creationId xmlns:a16="http://schemas.microsoft.com/office/drawing/2014/main" id="{5A26D4BB-C15C-4CB4-AA00-B602303A5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CB097EA6-992A-403A-A071-BAB766C85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82949" name="Line 5">
            <a:extLst>
              <a:ext uri="{FF2B5EF4-FFF2-40B4-BE49-F238E27FC236}">
                <a16:creationId xmlns:a16="http://schemas.microsoft.com/office/drawing/2014/main" id="{C05AC67A-4E04-4527-8604-B764668E9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4038600"/>
            <a:ext cx="60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0" name="Line 6">
            <a:extLst>
              <a:ext uri="{FF2B5EF4-FFF2-40B4-BE49-F238E27FC236}">
                <a16:creationId xmlns:a16="http://schemas.microsoft.com/office/drawing/2014/main" id="{7AA07EF9-9B18-4EFD-8D2C-7ACA3DA6D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438400"/>
            <a:ext cx="29718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E6DE4DB5-1E6C-4DFC-9D01-18814A25B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2952" name="Line 8">
            <a:extLst>
              <a:ext uri="{FF2B5EF4-FFF2-40B4-BE49-F238E27FC236}">
                <a16:creationId xmlns:a16="http://schemas.microsoft.com/office/drawing/2014/main" id="{10E83D9A-FEBE-4FF1-A024-6C7B955B51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1" y="4038600"/>
            <a:ext cx="5334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3" name="Line 9">
            <a:extLst>
              <a:ext uri="{FF2B5EF4-FFF2-40B4-BE49-F238E27FC236}">
                <a16:creationId xmlns:a16="http://schemas.microsoft.com/office/drawing/2014/main" id="{C11CDCD4-631C-4963-8898-04F770441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4" name="Line 10">
            <a:extLst>
              <a:ext uri="{FF2B5EF4-FFF2-40B4-BE49-F238E27FC236}">
                <a16:creationId xmlns:a16="http://schemas.microsoft.com/office/drawing/2014/main" id="{59FF61C0-0027-4D4C-B698-9FED5A52C4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5" name="Line 11">
            <a:extLst>
              <a:ext uri="{FF2B5EF4-FFF2-40B4-BE49-F238E27FC236}">
                <a16:creationId xmlns:a16="http://schemas.microsoft.com/office/drawing/2014/main" id="{296CB542-0BD9-4FE4-828C-BED0F16E1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6" name="Line 12">
            <a:extLst>
              <a:ext uri="{FF2B5EF4-FFF2-40B4-BE49-F238E27FC236}">
                <a16:creationId xmlns:a16="http://schemas.microsoft.com/office/drawing/2014/main" id="{659CA77A-09A6-400D-9737-0E588969DF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57" name="Rectangle 13">
            <a:extLst>
              <a:ext uri="{FF2B5EF4-FFF2-40B4-BE49-F238E27FC236}">
                <a16:creationId xmlns:a16="http://schemas.microsoft.com/office/drawing/2014/main" id="{F03CEE0D-0781-4E3E-B270-1C8D09C0A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921" y="3733801"/>
            <a:ext cx="132279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58" name="Rectangle 14">
            <a:extLst>
              <a:ext uri="{FF2B5EF4-FFF2-40B4-BE49-F238E27FC236}">
                <a16:creationId xmlns:a16="http://schemas.microsoft.com/office/drawing/2014/main" id="{22FE551E-1AD7-46EB-A5B2-47E345093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0338" y="37338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59" name="Rectangle 15">
            <a:extLst>
              <a:ext uri="{FF2B5EF4-FFF2-40B4-BE49-F238E27FC236}">
                <a16:creationId xmlns:a16="http://schemas.microsoft.com/office/drawing/2014/main" id="{85339DD6-EA03-4CE6-893F-F35857536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60" name="Rectangle 16">
            <a:extLst>
              <a:ext uri="{FF2B5EF4-FFF2-40B4-BE49-F238E27FC236}">
                <a16:creationId xmlns:a16="http://schemas.microsoft.com/office/drawing/2014/main" id="{137A0951-A29C-4760-A012-3A5FC31F1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61" name="Rectangle 17">
            <a:extLst>
              <a:ext uri="{FF2B5EF4-FFF2-40B4-BE49-F238E27FC236}">
                <a16:creationId xmlns:a16="http://schemas.microsoft.com/office/drawing/2014/main" id="{F0E577D7-C393-465F-8314-3D880FD32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63" name="Rectangle 19">
            <a:extLst>
              <a:ext uri="{FF2B5EF4-FFF2-40B4-BE49-F238E27FC236}">
                <a16:creationId xmlns:a16="http://schemas.microsoft.com/office/drawing/2014/main" id="{E4683320-385D-41BE-A60F-4A31271B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561" y="5181601"/>
            <a:ext cx="966931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82964" name="Text Box 20">
            <a:extLst>
              <a:ext uri="{FF2B5EF4-FFF2-40B4-BE49-F238E27FC236}">
                <a16:creationId xmlns:a16="http://schemas.microsoft.com/office/drawing/2014/main" id="{3D0E140B-43E2-48F5-A9F6-757D2E97FC18}"/>
              </a:ext>
            </a:extLst>
          </p:cNvPr>
          <p:cNvSpPr txBox="1">
            <a:spLocks noChangeArrowheads="1"/>
          </p:cNvSpPr>
          <p:nvPr/>
        </p:nvSpPr>
        <p:spPr bwMode="auto">
          <a:xfrm rot="17366799">
            <a:off x="2352817" y="4422488"/>
            <a:ext cx="59503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82966" name="Line 22">
            <a:extLst>
              <a:ext uri="{FF2B5EF4-FFF2-40B4-BE49-F238E27FC236}">
                <a16:creationId xmlns:a16="http://schemas.microsoft.com/office/drawing/2014/main" id="{AB0702C2-8E1C-4CCF-9674-0E91A72BF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200400"/>
            <a:ext cx="16764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2967" name="Line 23">
            <a:extLst>
              <a:ext uri="{FF2B5EF4-FFF2-40B4-BE49-F238E27FC236}">
                <a16:creationId xmlns:a16="http://schemas.microsoft.com/office/drawing/2014/main" id="{1313147A-ECEE-4B56-9479-6A8583A9E3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438400"/>
            <a:ext cx="42672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2968" name="Object 24">
            <a:extLst>
              <a:ext uri="{FF2B5EF4-FFF2-40B4-BE49-F238E27FC236}">
                <a16:creationId xmlns:a16="http://schemas.microsoft.com/office/drawing/2014/main" id="{C74528AD-7319-43CA-BB5A-7B0DE5968D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96400" y="2781301"/>
          <a:ext cx="838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99920" progId="Equation.3">
                  <p:embed/>
                </p:oleObj>
              </mc:Choice>
              <mc:Fallback>
                <p:oleObj name="Equation" r:id="rId2" imgW="83808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2781301"/>
                        <a:ext cx="838200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69" name="Object 25">
            <a:extLst>
              <a:ext uri="{FF2B5EF4-FFF2-40B4-BE49-F238E27FC236}">
                <a16:creationId xmlns:a16="http://schemas.microsoft.com/office/drawing/2014/main" id="{D622F099-D37A-4B88-A28C-3FCAB6CF5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28200" y="2216151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406080" progId="Equation.3">
                  <p:embed/>
                </p:oleObj>
              </mc:Choice>
              <mc:Fallback>
                <p:oleObj name="Equation" r:id="rId4" imgW="4060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8200" y="2216151"/>
                        <a:ext cx="406400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70" name="Object 26">
            <a:extLst>
              <a:ext uri="{FF2B5EF4-FFF2-40B4-BE49-F238E27FC236}">
                <a16:creationId xmlns:a16="http://schemas.microsoft.com/office/drawing/2014/main" id="{DB1CEA32-6F8C-44C4-926D-3F0DE668D4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2400" y="3619501"/>
          <a:ext cx="1092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799920" progId="Equation.3">
                  <p:embed/>
                </p:oleObj>
              </mc:Choice>
              <mc:Fallback>
                <p:oleObj name="Equation" r:id="rId6" imgW="109188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2400" y="3619501"/>
                        <a:ext cx="1092200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71" name="Line 27">
            <a:extLst>
              <a:ext uri="{FF2B5EF4-FFF2-40B4-BE49-F238E27FC236}">
                <a16:creationId xmlns:a16="http://schemas.microsoft.com/office/drawing/2014/main" id="{CA82F5DE-7B25-4AFA-A9EB-BDEF6080A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181600"/>
            <a:ext cx="4572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2972" name="Object 28">
            <a:extLst>
              <a:ext uri="{FF2B5EF4-FFF2-40B4-BE49-F238E27FC236}">
                <a16:creationId xmlns:a16="http://schemas.microsoft.com/office/drawing/2014/main" id="{47065E87-CD3A-477D-B955-41422E4AB2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6151" y="5270501"/>
          <a:ext cx="4432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31960" imgH="723600" progId="Equation.3">
                  <p:embed/>
                </p:oleObj>
              </mc:Choice>
              <mc:Fallback>
                <p:oleObj name="Equation" r:id="rId8" imgW="443196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1" y="5270501"/>
                        <a:ext cx="4432300" cy="723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73" name="Text Box 29">
            <a:extLst>
              <a:ext uri="{FF2B5EF4-FFF2-40B4-BE49-F238E27FC236}">
                <a16:creationId xmlns:a16="http://schemas.microsoft.com/office/drawing/2014/main" id="{A4A37BA4-4572-4917-9E36-4221D3A13CA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364803" y="4441537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99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82974" name="Text Box 30">
            <a:extLst>
              <a:ext uri="{FF2B5EF4-FFF2-40B4-BE49-F238E27FC236}">
                <a16:creationId xmlns:a16="http://schemas.microsoft.com/office/drawing/2014/main" id="{0884662A-6CF7-4BC4-8A53-618F62FC7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558" y="5364165"/>
            <a:ext cx="14576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Total  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82975" name="Text Box 31">
            <a:extLst>
              <a:ext uri="{FF2B5EF4-FFF2-40B4-BE49-F238E27FC236}">
                <a16:creationId xmlns:a16="http://schemas.microsoft.com/office/drawing/2014/main" id="{39334527-C508-4F1D-9E6B-2C6CE0453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925" y="5897565"/>
            <a:ext cx="14366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2965" name="Rectangle 21">
            <a:extLst>
              <a:ext uri="{FF2B5EF4-FFF2-40B4-BE49-F238E27FC236}">
                <a16:creationId xmlns:a16="http://schemas.microsoft.com/office/drawing/2014/main" id="{BCE8E62E-8C02-470E-AA97-3A865A76B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62" name="Rectangle 18">
            <a:extLst>
              <a:ext uri="{FF2B5EF4-FFF2-40B4-BE49-F238E27FC236}">
                <a16:creationId xmlns:a16="http://schemas.microsoft.com/office/drawing/2014/main" id="{F27D6A1A-721C-45F3-8720-EBD93EC4F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76" name="Text Box 32">
            <a:extLst>
              <a:ext uri="{FF2B5EF4-FFF2-40B4-BE49-F238E27FC236}">
                <a16:creationId xmlns:a16="http://schemas.microsoft.com/office/drawing/2014/main" id="{4B7F55B7-B056-4327-A757-E0F7628D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5526" y="5897565"/>
            <a:ext cx="28905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CC0000"/>
                </a:solidFill>
                <a:latin typeface="Times New Roman" panose="02020603050405020304" pitchFamily="18" charset="0"/>
              </a:rPr>
              <a:t>geometric series</a:t>
            </a:r>
          </a:p>
        </p:txBody>
      </p:sp>
      <p:sp>
        <p:nvSpPr>
          <p:cNvPr id="82977" name="AutoShape 33" descr="Appendix: geometric series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CD2F7AD-7075-45C5-B8B1-44B13CB49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800" y="6096000"/>
            <a:ext cx="304800" cy="304800"/>
          </a:xfrm>
          <a:prstGeom prst="actionButtonInformation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94110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3538" name="Object 2">
            <a:extLst>
              <a:ext uri="{FF2B5EF4-FFF2-40B4-BE49-F238E27FC236}">
                <a16:creationId xmlns:a16="http://schemas.microsoft.com/office/drawing/2014/main" id="{FD7D8D60-1760-4657-BD33-270B0EFF6927}"/>
              </a:ext>
            </a:extLst>
          </p:cNvPr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581400" y="1295400"/>
          <a:ext cx="6934200" cy="3614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7619512" imgH="3970732" progId="PaintShopPro">
                  <p:embed/>
                </p:oleObj>
              </mc:Choice>
              <mc:Fallback>
                <p:oleObj name="Paint Shop Pro Image" r:id="rId2" imgW="7619512" imgH="3970732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295400"/>
                        <a:ext cx="6934200" cy="36147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539" name="Rectangle 3">
            <a:extLst>
              <a:ext uri="{FF2B5EF4-FFF2-40B4-BE49-F238E27FC236}">
                <a16:creationId xmlns:a16="http://schemas.microsoft.com/office/drawing/2014/main" id="{40269187-786B-4D65-B040-C8EF7C118A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sp>
        <p:nvSpPr>
          <p:cNvPr id="193540" name="Rectangle 4">
            <a:extLst>
              <a:ext uri="{FF2B5EF4-FFF2-40B4-BE49-F238E27FC236}">
                <a16:creationId xmlns:a16="http://schemas.microsoft.com/office/drawing/2014/main" id="{380D8A41-4B02-4C0C-BF6A-2B2210235C6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74837" y="1138237"/>
            <a:ext cx="4602163" cy="461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>
                <a:latin typeface="Comic Sans MS" panose="030F0702030302020204" pitchFamily="66" charset="0"/>
              </a:rPr>
              <a:t>W(n) = 2W(n/2) + n</a:t>
            </a:r>
            <a:r>
              <a:rPr lang="en-US" altLang="en-US" sz="2400" baseline="30000" dirty="0">
                <a:latin typeface="Comic Sans MS" panose="030F0702030302020204" pitchFamily="66" charset="0"/>
              </a:rPr>
              <a:t>2</a:t>
            </a:r>
            <a:endParaRPr lang="en-US" altLang="en-US" sz="2400" dirty="0"/>
          </a:p>
        </p:txBody>
      </p:sp>
      <p:sp>
        <p:nvSpPr>
          <p:cNvPr id="193541" name="Rectangle 5">
            <a:extLst>
              <a:ext uri="{FF2B5EF4-FFF2-40B4-BE49-F238E27FC236}">
                <a16:creationId xmlns:a16="http://schemas.microsoft.com/office/drawing/2014/main" id="{9691A314-B89B-457E-859A-E2BE7DAFB83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828800" y="4343400"/>
            <a:ext cx="8610600" cy="2514600"/>
          </a:xfrm>
        </p:spPr>
        <p:txBody>
          <a:bodyPr/>
          <a:lstStyle/>
          <a:p>
            <a:pPr marL="457189" indent="-457189"/>
            <a:r>
              <a:rPr lang="en-US" altLang="en-US" sz="2000" dirty="0" err="1"/>
              <a:t>Subproblem</a:t>
            </a:r>
            <a:r>
              <a:rPr lang="en-US" altLang="en-US" sz="2000"/>
              <a:t> size at level i is: </a:t>
            </a:r>
            <a:r>
              <a:rPr lang="en-US" altLang="en-US" sz="2000">
                <a:latin typeface="Comic Sans MS" panose="030F0702030302020204" pitchFamily="66" charset="0"/>
              </a:rPr>
              <a:t>n/2</a:t>
            </a:r>
            <a:r>
              <a:rPr lang="en-US" altLang="en-US" sz="2000" baseline="30000">
                <a:latin typeface="Comic Sans MS" panose="030F0702030302020204" pitchFamily="66" charset="0"/>
              </a:rPr>
              <a:t>i</a:t>
            </a:r>
          </a:p>
          <a:p>
            <a:pPr marL="457189" indent="-457189"/>
            <a:r>
              <a:rPr lang="en-US" altLang="en-US" sz="2000"/>
              <a:t>Subproblem size hits 1 when 1 = </a:t>
            </a:r>
            <a:r>
              <a:rPr lang="en-US" altLang="en-US" sz="2000">
                <a:latin typeface="Comic Sans MS" panose="030F0702030302020204" pitchFamily="66" charset="0"/>
              </a:rPr>
              <a:t>n/2</a:t>
            </a:r>
            <a:r>
              <a:rPr lang="en-US" altLang="en-US" sz="2000" baseline="30000">
                <a:latin typeface="Comic Sans MS" panose="030F0702030302020204" pitchFamily="66" charset="0"/>
              </a:rPr>
              <a:t>i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i = lgn</a:t>
            </a:r>
          </a:p>
          <a:p>
            <a:pPr marL="457189" indent="-457189"/>
            <a:r>
              <a:rPr lang="en-US" altLang="en-US" sz="2000">
                <a:cs typeface="Arial" panose="020B0604020202020204" pitchFamily="34" charset="0"/>
                <a:sym typeface="Symbol" panose="05050102010706020507" pitchFamily="18" charset="2"/>
              </a:rPr>
              <a:t>Cost of the problem at level i = (</a:t>
            </a:r>
            <a:r>
              <a:rPr lang="en-US" altLang="en-US" sz="2000">
                <a:latin typeface="Comic Sans MS" panose="030F0702030302020204" pitchFamily="66" charset="0"/>
              </a:rPr>
              <a:t>n/2</a:t>
            </a:r>
            <a:r>
              <a:rPr lang="en-US" altLang="en-US" sz="2000" baseline="30000">
                <a:latin typeface="Comic Sans MS" panose="030F0702030302020204" pitchFamily="66" charset="0"/>
              </a:rPr>
              <a:t>i</a:t>
            </a:r>
            <a:r>
              <a:rPr lang="en-US" altLang="en-US" sz="2000">
                <a:latin typeface="Comic Sans MS" panose="030F0702030302020204" pitchFamily="66" charset="0"/>
              </a:rPr>
              <a:t>)</a:t>
            </a:r>
            <a:r>
              <a:rPr lang="en-US" altLang="en-US" sz="2000" baseline="30000">
                <a:latin typeface="Comic Sans MS" panose="030F0702030302020204" pitchFamily="66" charset="0"/>
              </a:rPr>
              <a:t>2</a:t>
            </a:r>
            <a:r>
              <a:rPr lang="en-US" altLang="en-US" sz="2000">
                <a:latin typeface="Comic Sans MS" panose="030F0702030302020204" pitchFamily="66" charset="0"/>
              </a:rPr>
              <a:t>      </a:t>
            </a:r>
            <a:r>
              <a:rPr lang="en-US" altLang="en-US" sz="2000"/>
              <a:t>No. of nodes at level </a:t>
            </a:r>
            <a:r>
              <a:rPr lang="en-US" altLang="en-US" sz="2000">
                <a:latin typeface="Comic Sans MS" panose="030F0702030302020204" pitchFamily="66" charset="0"/>
              </a:rPr>
              <a:t>i = 2</a:t>
            </a:r>
            <a:r>
              <a:rPr lang="en-US" altLang="en-US" sz="2000" baseline="30000">
                <a:latin typeface="Comic Sans MS" panose="030F0702030302020204" pitchFamily="66" charset="0"/>
              </a:rPr>
              <a:t>i</a:t>
            </a:r>
            <a:r>
              <a:rPr lang="en-US" altLang="en-US" sz="2000"/>
              <a:t> </a:t>
            </a:r>
            <a:endParaRPr lang="en-US" altLang="en-US" sz="2000" baseline="30000">
              <a:latin typeface="Comic Sans MS" panose="030F0702030302020204" pitchFamily="66" charset="0"/>
            </a:endParaRPr>
          </a:p>
          <a:p>
            <a:pPr marL="457189" indent="-457189"/>
            <a:r>
              <a:rPr lang="en-US" altLang="en-US" sz="2000"/>
              <a:t>Total cost: </a:t>
            </a:r>
          </a:p>
          <a:p>
            <a:pPr marL="457189" indent="-457189"/>
            <a:endParaRPr lang="en-US" altLang="en-US" sz="2000"/>
          </a:p>
          <a:p>
            <a:pPr marL="457189" indent="-457189">
              <a:buNone/>
            </a:pPr>
            <a:r>
              <a:rPr lang="en-US" altLang="en-US" sz="2000">
                <a:latin typeface="Comic Sans MS" panose="030F0702030302020204" pitchFamily="66" charset="0"/>
              </a:rPr>
              <a:t>	 </a:t>
            </a:r>
            <a:r>
              <a:rPr lang="en-US" altLang="en-US" sz="2000"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</a:t>
            </a:r>
            <a:r>
              <a:rPr lang="en-US" altLang="en-US" sz="2000">
                <a:latin typeface="Comic Sans MS" panose="030F0702030302020204" pitchFamily="66" charset="0"/>
              </a:rPr>
              <a:t>W(n) = O(n</a:t>
            </a:r>
            <a:r>
              <a:rPr lang="en-US" altLang="en-US" sz="2000" baseline="30000">
                <a:latin typeface="Comic Sans MS" panose="030F0702030302020204" pitchFamily="66" charset="0"/>
              </a:rPr>
              <a:t>2</a:t>
            </a:r>
            <a:r>
              <a:rPr lang="en-US" altLang="en-US" sz="2000">
                <a:latin typeface="Comic Sans MS" panose="030F0702030302020204" pitchFamily="66" charset="0"/>
              </a:rPr>
              <a:t>)</a:t>
            </a:r>
          </a:p>
        </p:txBody>
      </p:sp>
      <p:graphicFrame>
        <p:nvGraphicFramePr>
          <p:cNvPr id="193542" name="Object 6">
            <a:extLst>
              <a:ext uri="{FF2B5EF4-FFF2-40B4-BE49-F238E27FC236}">
                <a16:creationId xmlns:a16="http://schemas.microsoft.com/office/drawing/2014/main" id="{3FB20F33-57AB-4E3F-ACE9-233E93C597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625" y="5545139"/>
          <a:ext cx="694848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19640" imgH="533160" progId="Equation.3">
                  <p:embed/>
                </p:oleObj>
              </mc:Choice>
              <mc:Fallback>
                <p:oleObj name="Equation" r:id="rId4" imgW="52196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5545139"/>
                        <a:ext cx="694848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194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build="p"/>
      <p:bldP spid="19354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2" name="Picture 2">
            <a:extLst>
              <a:ext uri="{FF2B5EF4-FFF2-40B4-BE49-F238E27FC236}">
                <a16:creationId xmlns:a16="http://schemas.microsoft.com/office/drawing/2014/main" id="{F1A51916-127D-4EE7-A7DA-475480E0B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41426"/>
            <a:ext cx="8763000" cy="272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63" name="Rectangle 3">
            <a:extLst>
              <a:ext uri="{FF2B5EF4-FFF2-40B4-BE49-F238E27FC236}">
                <a16:creationId xmlns:a16="http://schemas.microsoft.com/office/drawing/2014/main" id="{E79F6296-A58A-4E03-9D08-941D055B2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sp>
        <p:nvSpPr>
          <p:cNvPr id="194564" name="Rectangle 4">
            <a:extLst>
              <a:ext uri="{FF2B5EF4-FFF2-40B4-BE49-F238E27FC236}">
                <a16:creationId xmlns:a16="http://schemas.microsoft.com/office/drawing/2014/main" id="{73B510F4-8931-4129-A8BA-86985FD904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74837" y="1214437"/>
            <a:ext cx="8335963" cy="614363"/>
          </a:xfrm>
        </p:spPr>
        <p:txBody>
          <a:bodyPr/>
          <a:lstStyle/>
          <a:p>
            <a:pPr marL="533387" indent="-533387">
              <a:buNone/>
            </a:pPr>
            <a:r>
              <a:rPr lang="en-US" altLang="en-US" sz="2400">
                <a:solidFill>
                  <a:srgbClr val="DD0111"/>
                </a:solidFill>
                <a:latin typeface="Monotype Corsiva" panose="03010101010201010101" pitchFamily="66" charset="0"/>
              </a:rPr>
              <a:t>E.g.:</a:t>
            </a:r>
            <a:r>
              <a:rPr lang="en-US" altLang="en-US" sz="2400"/>
              <a:t> </a:t>
            </a:r>
            <a:r>
              <a:rPr lang="en-US" altLang="en-US" sz="2400">
                <a:latin typeface="Comic Sans MS" panose="030F0702030302020204" pitchFamily="66" charset="0"/>
              </a:rPr>
              <a:t>T(n) = 3T(n/4) + cn</a:t>
            </a:r>
            <a:r>
              <a:rPr lang="en-US" altLang="en-US" sz="2400" baseline="3000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4565" name="Rectangle 5">
            <a:extLst>
              <a:ext uri="{FF2B5EF4-FFF2-40B4-BE49-F238E27FC236}">
                <a16:creationId xmlns:a16="http://schemas.microsoft.com/office/drawing/2014/main" id="{04050B62-F0EF-4744-86ED-ED3173CC3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86106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838200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76400" indent="-3048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667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189" indent="-457189" defTabSz="914377" fontAlgn="base"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Subproblem size at level i is: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n/4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i</a:t>
            </a:r>
          </a:p>
          <a:p>
            <a:pPr marL="457189" indent="-457189" defTabSz="914377" fontAlgn="base"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Subproblem size hits 1 when 1 =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n/4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i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i = log</a:t>
            </a:r>
            <a:r>
              <a:rPr lang="en-US" altLang="en-US" sz="2000" baseline="-25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n</a:t>
            </a:r>
          </a:p>
          <a:p>
            <a:pPr marL="457189" indent="-457189" defTabSz="914377" fontAlgn="base"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  <a:cs typeface="Arial" panose="020B0604020202020204" pitchFamily="34" charset="0"/>
                <a:sym typeface="Symbol" panose="05050102010706020507" pitchFamily="18" charset="2"/>
              </a:rPr>
              <a:t>Cost of a node at level i = c(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n/4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)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2</a:t>
            </a:r>
          </a:p>
          <a:p>
            <a:pPr marL="457189" indent="-457189" defTabSz="914377" fontAlgn="base"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Number of nodes at level i = 3</a:t>
            </a:r>
            <a:r>
              <a:rPr lang="en-US" altLang="en-US" sz="2000" baseline="30000">
                <a:solidFill>
                  <a:srgbClr val="333399"/>
                </a:solidFill>
              </a:rPr>
              <a:t>i</a:t>
            </a:r>
            <a:r>
              <a:rPr lang="en-US" altLang="en-US" sz="2000">
                <a:solidFill>
                  <a:srgbClr val="333399"/>
                </a:solidFill>
              </a:rPr>
              <a:t>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</a:t>
            </a:r>
            <a:r>
              <a:rPr lang="en-US" altLang="en-US" sz="2000">
                <a:solidFill>
                  <a:srgbClr val="333399"/>
                </a:solidFill>
                <a:cs typeface="Arial" panose="020B0604020202020204" pitchFamily="34" charset="0"/>
                <a:sym typeface="Symbol" panose="05050102010706020507" pitchFamily="18" charset="2"/>
              </a:rPr>
              <a:t>last level has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3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log</a:t>
            </a:r>
            <a:r>
              <a:rPr lang="en-US" altLang="en-US" sz="2000" baseline="-25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n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= n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log</a:t>
            </a:r>
            <a:r>
              <a:rPr lang="en-US" altLang="en-US" sz="2000" baseline="-25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000">
                <a:solidFill>
                  <a:srgbClr val="333399"/>
                </a:solidFill>
                <a:cs typeface="Arial" panose="020B0604020202020204" pitchFamily="34" charset="0"/>
                <a:sym typeface="Symbol" panose="05050102010706020507" pitchFamily="18" charset="2"/>
              </a:rPr>
              <a:t>nodes</a:t>
            </a:r>
            <a:endParaRPr lang="en-US" altLang="en-US" sz="2000">
              <a:solidFill>
                <a:srgbClr val="333399"/>
              </a:solidFill>
            </a:endParaRPr>
          </a:p>
          <a:p>
            <a:pPr marL="457189" indent="-457189" defTabSz="914377" fontAlgn="base"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Total cost: </a:t>
            </a:r>
          </a:p>
          <a:p>
            <a:pPr marL="457189" indent="-457189" defTabSz="914377" fontAlgn="base">
              <a:spcAft>
                <a:spcPct val="0"/>
              </a:spcAft>
            </a:pPr>
            <a:endParaRPr lang="en-US" altLang="en-US" sz="2000">
              <a:solidFill>
                <a:srgbClr val="333399"/>
              </a:solidFill>
            </a:endParaRPr>
          </a:p>
          <a:p>
            <a:pPr marL="457189" indent="-457189" defTabSz="914377" fontAlgn="base">
              <a:spcAft>
                <a:spcPct val="0"/>
              </a:spcAft>
            </a:pPr>
            <a:endParaRPr lang="en-US" altLang="en-US" sz="2000">
              <a:solidFill>
                <a:srgbClr val="333399"/>
              </a:solidFill>
            </a:endParaRPr>
          </a:p>
          <a:p>
            <a:pPr marL="457189" indent="-457189" defTabSz="914377" fontAlgn="base">
              <a:spcAft>
                <a:spcPct val="0"/>
              </a:spcAft>
              <a:buNone/>
            </a:pP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	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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T(n) = O(n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)</a:t>
            </a:r>
          </a:p>
        </p:txBody>
      </p:sp>
      <p:graphicFrame>
        <p:nvGraphicFramePr>
          <p:cNvPr id="194566" name="Object 6">
            <a:extLst>
              <a:ext uri="{FF2B5EF4-FFF2-40B4-BE49-F238E27FC236}">
                <a16:creationId xmlns:a16="http://schemas.microsoft.com/office/drawing/2014/main" id="{1AB59CB7-E01E-4964-80AC-B4BE35DC000A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362200" y="5727701"/>
          <a:ext cx="76200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10080" imgH="634680" progId="Equation.3">
                  <p:embed/>
                </p:oleObj>
              </mc:Choice>
              <mc:Fallback>
                <p:oleObj name="Equation" r:id="rId3" imgW="541008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727701"/>
                        <a:ext cx="762000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58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4" grpId="0" build="p"/>
      <p:bldP spid="19456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53B22841-D3E4-48AF-8789-2AAA5C8CD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6400800"/>
            <a:ext cx="5105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673381F6-CA5D-48A3-A9F5-081C48CAB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</a:p>
        </p:txBody>
      </p:sp>
      <p:sp>
        <p:nvSpPr>
          <p:cNvPr id="198660" name="Rectangle 4">
            <a:extLst>
              <a:ext uri="{FF2B5EF4-FFF2-40B4-BE49-F238E27FC236}">
                <a16:creationId xmlns:a16="http://schemas.microsoft.com/office/drawing/2014/main" id="{46A475AC-A8A9-4517-83C9-898B4E5FC1F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74837" y="1214440"/>
            <a:ext cx="4602163" cy="5076825"/>
          </a:xfrm>
        </p:spPr>
        <p:txBody>
          <a:bodyPr/>
          <a:lstStyle/>
          <a:p>
            <a:pPr marL="533387" indent="-533387"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W(n) = W(n/3) + W(2n/3) + n</a:t>
            </a:r>
          </a:p>
        </p:txBody>
      </p:sp>
      <p:graphicFrame>
        <p:nvGraphicFramePr>
          <p:cNvPr id="198661" name="Object 5">
            <a:extLst>
              <a:ext uri="{FF2B5EF4-FFF2-40B4-BE49-F238E27FC236}">
                <a16:creationId xmlns:a16="http://schemas.microsoft.com/office/drawing/2014/main" id="{08632E71-896C-4FD2-98D9-85FA6C74738B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400801" y="1219200"/>
          <a:ext cx="3724275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5648780" imgH="6126829" progId="PaintShopPro">
                  <p:embed/>
                </p:oleObj>
              </mc:Choice>
              <mc:Fallback>
                <p:oleObj name="Paint Shop Pro Image" r:id="rId2" imgW="5648780" imgH="6126829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1" y="1219200"/>
                        <a:ext cx="3724275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2" name="Rectangle 6">
            <a:extLst>
              <a:ext uri="{FF2B5EF4-FFF2-40B4-BE49-F238E27FC236}">
                <a16:creationId xmlns:a16="http://schemas.microsoft.com/office/drawing/2014/main" id="{2B128255-DCA0-4308-B7E9-FD6D849D3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828800"/>
            <a:ext cx="44958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838200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76400" indent="-3048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667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667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189" indent="-457189" defTabSz="914377" fontAlgn="base">
              <a:lnSpc>
                <a:spcPct val="150000"/>
              </a:lnSpc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The longest path from the root to a leaf is:                  		       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 (2/3)n  (2/3)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2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n  …  1</a:t>
            </a:r>
            <a:endParaRPr lang="en-US" altLang="en-US" sz="2000" baseline="30000">
              <a:solidFill>
                <a:srgbClr val="333399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marL="457189" indent="-457189" defTabSz="914377" fontAlgn="base">
              <a:lnSpc>
                <a:spcPct val="150000"/>
              </a:lnSpc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Subproblem size hits 1 when       1 =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(2/3)</a:t>
            </a:r>
            <a:r>
              <a:rPr lang="en-US" altLang="en-US" sz="2000" baseline="30000">
                <a:solidFill>
                  <a:srgbClr val="333399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 i=log</a:t>
            </a:r>
            <a:r>
              <a:rPr lang="en-US" altLang="en-US" sz="2000" baseline="-25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3/2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n</a:t>
            </a:r>
            <a:endParaRPr lang="en-US" altLang="en-US" sz="2000">
              <a:solidFill>
                <a:srgbClr val="333399"/>
              </a:solidFill>
              <a:latin typeface="Comic Sans MS" panose="030F0702030302020204" pitchFamily="66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457189" indent="-457189" defTabSz="914377" fontAlgn="base">
              <a:lnSpc>
                <a:spcPct val="150000"/>
              </a:lnSpc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  <a:cs typeface="Arial" panose="020B0604020202020204" pitchFamily="34" charset="0"/>
                <a:sym typeface="Symbol" panose="05050102010706020507" pitchFamily="18" charset="2"/>
              </a:rPr>
              <a:t>Cost of the problem at level i =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n</a:t>
            </a:r>
          </a:p>
          <a:p>
            <a:pPr marL="457189" indent="-457189" defTabSz="914377" fontAlgn="base">
              <a:lnSpc>
                <a:spcPct val="150000"/>
              </a:lnSpc>
              <a:spcAft>
                <a:spcPct val="0"/>
              </a:spcAft>
            </a:pPr>
            <a:r>
              <a:rPr lang="en-US" altLang="en-US" sz="2000">
                <a:solidFill>
                  <a:srgbClr val="333399"/>
                </a:solidFill>
              </a:rPr>
              <a:t>Total cost:</a:t>
            </a:r>
          </a:p>
          <a:p>
            <a:pPr marL="457189" indent="-457189" defTabSz="914377" fontAlgn="base">
              <a:spcAft>
                <a:spcPct val="0"/>
              </a:spcAft>
            </a:pPr>
            <a:endParaRPr lang="en-US" altLang="en-US" sz="2000">
              <a:solidFill>
                <a:srgbClr val="333399"/>
              </a:solidFill>
            </a:endParaRPr>
          </a:p>
          <a:p>
            <a:pPr marL="457189" indent="-457189" defTabSz="914377" fontAlgn="base">
              <a:spcAft>
                <a:spcPct val="0"/>
              </a:spcAft>
            </a:pPr>
            <a:endParaRPr lang="en-US" altLang="en-US" sz="2000">
              <a:solidFill>
                <a:srgbClr val="333399"/>
              </a:solidFill>
            </a:endParaRPr>
          </a:p>
          <a:p>
            <a:pPr marL="457189" indent="-457189" defTabSz="914377" fontAlgn="base">
              <a:spcAft>
                <a:spcPct val="0"/>
              </a:spcAft>
              <a:buNone/>
            </a:pPr>
            <a:endParaRPr lang="en-US" altLang="en-US" sz="2000">
              <a:solidFill>
                <a:srgbClr val="333399"/>
              </a:solidFill>
              <a:latin typeface="Comic Sans MS" panose="030F0702030302020204" pitchFamily="66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457189" indent="-457189" defTabSz="914377" fontAlgn="base">
              <a:spcAft>
                <a:spcPct val="0"/>
              </a:spcAft>
              <a:buNone/>
            </a:pP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			 </a:t>
            </a:r>
            <a:r>
              <a:rPr lang="en-US" altLang="en-US" sz="2000">
                <a:solidFill>
                  <a:srgbClr val="333399"/>
                </a:solidFill>
                <a:latin typeface="Comic Sans MS" panose="030F0702030302020204" pitchFamily="66" charset="0"/>
              </a:rPr>
              <a:t>W(n) = O(nlgn)</a:t>
            </a:r>
          </a:p>
        </p:txBody>
      </p:sp>
      <p:graphicFrame>
        <p:nvGraphicFramePr>
          <p:cNvPr id="198663" name="Object 7">
            <a:extLst>
              <a:ext uri="{FF2B5EF4-FFF2-40B4-BE49-F238E27FC236}">
                <a16:creationId xmlns:a16="http://schemas.microsoft.com/office/drawing/2014/main" id="{66173548-DF1F-490A-9AED-E651B56BED64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4260850" y="5119689"/>
          <a:ext cx="4338639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44240" progId="Equation.DSMT4">
                  <p:embed/>
                </p:oleObj>
              </mc:Choice>
              <mc:Fallback>
                <p:oleObj name="Equation" r:id="rId4" imgW="27176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5119689"/>
                        <a:ext cx="4338639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67" name="Object 11">
            <a:extLst>
              <a:ext uri="{FF2B5EF4-FFF2-40B4-BE49-F238E27FC236}">
                <a16:creationId xmlns:a16="http://schemas.microsoft.com/office/drawing/2014/main" id="{7BA3EEFE-14BD-4AD4-92BB-A230023D0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63888" y="5792789"/>
          <a:ext cx="6216651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97200" imgH="444240" progId="Equation.DSMT4">
                  <p:embed/>
                </p:oleObj>
              </mc:Choice>
              <mc:Fallback>
                <p:oleObj name="Equation" r:id="rId6" imgW="45972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5792789"/>
                        <a:ext cx="6216651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884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build="p"/>
      <p:bldP spid="19866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98066A6A-9CE3-4412-9A40-ED90D85EC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master method</a:t>
            </a:r>
          </a:p>
        </p:txBody>
      </p:sp>
      <p:sp>
        <p:nvSpPr>
          <p:cNvPr id="84995" name="Text Box 3">
            <a:extLst>
              <a:ext uri="{FF2B5EF4-FFF2-40B4-BE49-F238E27FC236}">
                <a16:creationId xmlns:a16="http://schemas.microsoft.com/office/drawing/2014/main" id="{CF3DD0E7-ABB6-48F4-B7F2-AEBABA86C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1" y="2119314"/>
            <a:ext cx="7559675" cy="2776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377" fontAlgn="base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The master method applies to recurrences of the form</a:t>
            </a:r>
          </a:p>
          <a:p>
            <a:pPr algn="ctr" defTabSz="914377" fontAlgn="base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i="1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/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+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 i="1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3200">
                <a:latin typeface="Times New Roman" panose="02020603050405020304" pitchFamily="18" charset="0"/>
              </a:rPr>
              <a:t>, </a:t>
            </a:r>
          </a:p>
          <a:p>
            <a:pPr defTabSz="914377" fontAlgn="base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where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³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200">
                <a:latin typeface="Times New Roman" panose="02020603050405020304" pitchFamily="18" charset="0"/>
              </a:rPr>
              <a:t>,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 &gt; 1</a:t>
            </a:r>
            <a:r>
              <a:rPr lang="en-US" altLang="en-US" sz="3200">
                <a:latin typeface="Times New Roman" panose="02020603050405020304" pitchFamily="18" charset="0"/>
              </a:rPr>
              <a:t>, and 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latin typeface="Times New Roman" panose="02020603050405020304" pitchFamily="18" charset="0"/>
              </a:rPr>
              <a:t> is asymptotically positive.</a:t>
            </a:r>
          </a:p>
        </p:txBody>
      </p:sp>
    </p:spTree>
    <p:extLst>
      <p:ext uri="{BB962C8B-B14F-4D97-AF65-F5344CB8AC3E}">
        <p14:creationId xmlns:p14="http://schemas.microsoft.com/office/powerpoint/2010/main" val="1329442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34476AA6-66FE-4564-9A73-78D7C5BA9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Three common cases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8E5E8703-D5A5-4484-9BD5-430B5B3ED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1543051"/>
            <a:ext cx="43156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Compare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>
                <a:latin typeface="Times New Roman" panose="02020603050405020304" pitchFamily="18" charset="0"/>
              </a:rPr>
              <a:t> with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320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6020" name="Text Box 4">
            <a:extLst>
              <a:ext uri="{FF2B5EF4-FFF2-40B4-BE49-F238E27FC236}">
                <a16:creationId xmlns:a16="http://schemas.microsoft.com/office/drawing/2014/main" id="{B2D4EF13-F011-465F-9351-2956E65FD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2144713"/>
            <a:ext cx="8016875" cy="216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8975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287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0002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5717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89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861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433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005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/>
            </a:pP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6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 i="1">
                <a:solidFill>
                  <a:srgbClr val="009999"/>
                </a:solidFill>
              </a:rPr>
              <a:t>O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 </a:t>
            </a:r>
            <a:r>
              <a:rPr lang="en-US" altLang="en-US" sz="3200" baseline="30000">
                <a:solidFill>
                  <a:srgbClr val="009999"/>
                </a:solidFill>
              </a:rPr>
              <a:t>– </a:t>
            </a:r>
            <a:r>
              <a:rPr lang="en-US" altLang="en-US" sz="3200" baseline="300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for some constant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9999"/>
                </a:solidFill>
              </a:rPr>
              <a:t> &gt; 0</a:t>
            </a:r>
            <a:r>
              <a:rPr lang="en-US" altLang="en-US" sz="3200">
                <a:solidFill>
                  <a:srgbClr val="000000"/>
                </a:solidFill>
              </a:rPr>
              <a:t>.</a:t>
            </a:r>
          </a:p>
          <a:p>
            <a:pPr marL="688957" lvl="1" indent="-23176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0000"/>
                </a:solidFill>
              </a:rPr>
              <a:t>grows polynomially slower than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</a:t>
            </a:r>
            <a:r>
              <a:rPr lang="en-US" altLang="en-US" sz="3200">
                <a:solidFill>
                  <a:srgbClr val="000000"/>
                </a:solidFill>
              </a:rPr>
              <a:t> (by an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0000"/>
                </a:solidFill>
              </a:rPr>
              <a:t> factor).</a:t>
            </a:r>
          </a:p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>
                <a:solidFill>
                  <a:srgbClr val="000000"/>
                </a:solidFill>
              </a:rPr>
              <a:t>	</a:t>
            </a:r>
            <a:r>
              <a:rPr lang="en-US" altLang="en-US" sz="3200" b="1" i="1">
                <a:solidFill>
                  <a:srgbClr val="CC0000"/>
                </a:solidFill>
              </a:rPr>
              <a:t>Solution: </a:t>
            </a:r>
            <a:r>
              <a:rPr lang="en-US" altLang="en-US" sz="3200" i="1">
                <a:solidFill>
                  <a:srgbClr val="009999"/>
                </a:solidFill>
              </a:rPr>
              <a:t>T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.</a:t>
            </a:r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854454FD-D24C-4A37-998B-B77B60F3E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473576"/>
            <a:ext cx="8077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8975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255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970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5685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57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829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401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3973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</a:pPr>
            <a:endParaRPr lang="en-US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11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28621772-D610-4767-B9DE-EF29C162E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Three common cases</a:t>
            </a:r>
          </a:p>
        </p:txBody>
      </p:sp>
      <p:sp>
        <p:nvSpPr>
          <p:cNvPr id="154627" name="Text Box 3">
            <a:extLst>
              <a:ext uri="{FF2B5EF4-FFF2-40B4-BE49-F238E27FC236}">
                <a16:creationId xmlns:a16="http://schemas.microsoft.com/office/drawing/2014/main" id="{8E5D2083-9EE6-4BCF-B8B1-FA26C8006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1543051"/>
            <a:ext cx="43156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latin typeface="Times New Roman" panose="02020603050405020304" pitchFamily="18" charset="0"/>
              </a:rPr>
              <a:t>Compare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>
                <a:latin typeface="Times New Roman" panose="02020603050405020304" pitchFamily="18" charset="0"/>
              </a:rPr>
              <a:t> with </a:t>
            </a:r>
            <a:r>
              <a:rPr lang="en-US" altLang="en-US" sz="3200" i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320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54629" name="Rectangle 5">
            <a:extLst>
              <a:ext uri="{FF2B5EF4-FFF2-40B4-BE49-F238E27FC236}">
                <a16:creationId xmlns:a16="http://schemas.microsoft.com/office/drawing/2014/main" id="{E1F62473-F3DD-4113-9725-A12094DF0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67000"/>
            <a:ext cx="8077200" cy="1717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8975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255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970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5685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57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829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401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3973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 startAt="2"/>
            </a:pP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 </a:t>
            </a:r>
            <a:r>
              <a:rPr lang="en-US" altLang="en-US" sz="3200">
                <a:solidFill>
                  <a:srgbClr val="009999"/>
                </a:solidFill>
              </a:rPr>
              <a:t>lg</a:t>
            </a:r>
            <a:r>
              <a:rPr lang="en-US" altLang="en-US" sz="3200" i="1" baseline="30000">
                <a:solidFill>
                  <a:srgbClr val="009999"/>
                </a:solidFill>
              </a:rPr>
              <a:t>k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for some constant </a:t>
            </a:r>
            <a:r>
              <a:rPr lang="en-US" altLang="en-US" sz="3200" i="1">
                <a:solidFill>
                  <a:srgbClr val="009999"/>
                </a:solidFill>
              </a:rPr>
              <a:t>k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³</a:t>
            </a:r>
            <a:r>
              <a:rPr lang="en-US" altLang="en-US" sz="3200">
                <a:solidFill>
                  <a:srgbClr val="009999"/>
                </a:solidFill>
              </a:rPr>
              <a:t> 0</a:t>
            </a:r>
            <a:r>
              <a:rPr lang="en-US" altLang="en-US" sz="3200">
                <a:solidFill>
                  <a:srgbClr val="000000"/>
                </a:solidFill>
              </a:rPr>
              <a:t>.</a:t>
            </a:r>
          </a:p>
          <a:p>
            <a:pPr marL="688957" lvl="1" indent="-23176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0000"/>
                </a:solidFill>
              </a:rPr>
              <a:t>and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</a:t>
            </a:r>
            <a:r>
              <a:rPr lang="en-US" altLang="en-US" sz="3200">
                <a:solidFill>
                  <a:srgbClr val="000000"/>
                </a:solidFill>
              </a:rPr>
              <a:t> grow at similar rates.</a:t>
            </a:r>
          </a:p>
          <a:p>
            <a:pPr marL="688957" lvl="1" indent="-23176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b="1" i="1">
                <a:solidFill>
                  <a:srgbClr val="CC0000"/>
                </a:solidFill>
              </a:rPr>
              <a:t>Solution: </a:t>
            </a:r>
            <a:r>
              <a:rPr lang="en-US" altLang="en-US" sz="3200" i="1">
                <a:solidFill>
                  <a:srgbClr val="009999"/>
                </a:solidFill>
              </a:rPr>
              <a:t>T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</a:t>
            </a:r>
            <a:r>
              <a:rPr lang="en-US" altLang="en-US" sz="3200">
                <a:solidFill>
                  <a:srgbClr val="009999"/>
                </a:solidFill>
              </a:rPr>
              <a:t> lg</a:t>
            </a:r>
            <a:r>
              <a:rPr lang="en-US" altLang="en-US" sz="3200" i="1" baseline="30000">
                <a:solidFill>
                  <a:srgbClr val="009999"/>
                </a:solidFill>
              </a:rPr>
              <a:t>k</a:t>
            </a:r>
            <a:r>
              <a:rPr lang="en-US" altLang="en-US" sz="3200" baseline="30000">
                <a:solidFill>
                  <a:srgbClr val="009999"/>
                </a:solidFill>
              </a:rPr>
              <a:t>+1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24144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0AE14ED6-2A31-4E07-8FAA-C92D6506A5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kern="1200" dirty="0">
                <a:latin typeface="Times New Roman" panose="02020603050405020304" pitchFamily="18" charset="0"/>
                <a:ea typeface="+mn-ea"/>
                <a:cs typeface="+mn-cs"/>
              </a:rPr>
              <a:t>L2.</a:t>
            </a:r>
            <a:fld id="{04E26431-EDA0-4223-9F15-2617A73266EF}" type="slidenum">
              <a:rPr lang="en-US" altLang="en-US" kern="1200">
                <a:latin typeface="Times New Roman" panose="02020603050405020304" pitchFamily="18" charset="0"/>
                <a:ea typeface="+mn-ea"/>
                <a:cs typeface="+mn-cs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 kern="120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69B71084-6B86-4A98-9041-5A86F1BA1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Three common cases (cont.)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F515DE2F-AD8F-49FA-92BF-812F174D7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1543051"/>
            <a:ext cx="43156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Compare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 dirty="0">
                <a:latin typeface="Times New Roman" panose="02020603050405020304" pitchFamily="18" charset="0"/>
              </a:rPr>
              <a:t> with </a:t>
            </a:r>
            <a:r>
              <a:rPr lang="en-US" altLang="en-US" sz="3200" i="1" dirty="0" err="1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 err="1">
                <a:solidFill>
                  <a:srgbClr val="009999"/>
                </a:solidFill>
                <a:latin typeface="Times New Roman" panose="02020603050405020304" pitchFamily="18" charset="0"/>
              </a:rPr>
              <a:t>log</a:t>
            </a:r>
            <a:r>
              <a:rPr lang="en-US" altLang="en-US" sz="3200" i="1" baseline="16000" dirty="0" err="1">
                <a:solidFill>
                  <a:srgbClr val="009999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i="1" baseline="30000" dirty="0" err="1">
                <a:solidFill>
                  <a:srgbClr val="009999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7044" name="Text Box 4">
            <a:extLst>
              <a:ext uri="{FF2B5EF4-FFF2-40B4-BE49-F238E27FC236}">
                <a16:creationId xmlns:a16="http://schemas.microsoft.com/office/drawing/2014/main" id="{6A2504F5-2026-4CF5-9297-9336A0884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64" y="2251077"/>
            <a:ext cx="8275637" cy="319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287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0002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5717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289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4861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433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0055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eriod" startAt="3"/>
            </a:pP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W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 </a:t>
            </a:r>
            <a:r>
              <a:rPr lang="en-US" altLang="en-US" sz="3200" baseline="30000">
                <a:solidFill>
                  <a:srgbClr val="009999"/>
                </a:solidFill>
              </a:rPr>
              <a:t>+ </a:t>
            </a:r>
            <a:r>
              <a:rPr lang="en-US" altLang="en-US" sz="3200" baseline="300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for some constant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9999"/>
                </a:solidFill>
              </a:rPr>
              <a:t> &gt; 0</a:t>
            </a:r>
            <a:r>
              <a:rPr lang="en-US" altLang="en-US" sz="3200">
                <a:solidFill>
                  <a:srgbClr val="000000"/>
                </a:solidFill>
              </a:rPr>
              <a:t>.</a:t>
            </a:r>
          </a:p>
          <a:p>
            <a:pPr marL="685783" lvl="1" indent="-228594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  <a:buFontTx/>
              <a:buChar char="•"/>
            </a:pP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0000"/>
                </a:solidFill>
              </a:rPr>
              <a:t>grows polynomially faster than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</a:rPr>
              <a:t>log</a:t>
            </a:r>
            <a:r>
              <a:rPr lang="en-US" altLang="en-US" sz="3200" i="1" baseline="16000">
                <a:solidFill>
                  <a:srgbClr val="009999"/>
                </a:solidFill>
              </a:rPr>
              <a:t>b</a:t>
            </a:r>
            <a:r>
              <a:rPr lang="en-US" altLang="en-US" sz="3200" i="1" baseline="30000">
                <a:solidFill>
                  <a:srgbClr val="009999"/>
                </a:solidFill>
              </a:rPr>
              <a:t>a</a:t>
            </a:r>
            <a:r>
              <a:rPr lang="en-US" altLang="en-US" sz="3200">
                <a:solidFill>
                  <a:srgbClr val="000000"/>
                </a:solidFill>
              </a:rPr>
              <a:t> (by an 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 baseline="3000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>
                <a:solidFill>
                  <a:srgbClr val="000000"/>
                </a:solidFill>
              </a:rPr>
              <a:t> factor),</a:t>
            </a:r>
          </a:p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b="1" i="1">
                <a:solidFill>
                  <a:srgbClr val="000000"/>
                </a:solidFill>
              </a:rPr>
              <a:t>	and</a:t>
            </a:r>
            <a:r>
              <a:rPr lang="en-US" altLang="en-US" i="1">
                <a:solidFill>
                  <a:srgbClr val="000000"/>
                </a:solidFill>
              </a:rPr>
              <a:t> </a:t>
            </a:r>
            <a:r>
              <a:rPr lang="en-US" altLang="en-US" sz="1800" i="1">
                <a:solidFill>
                  <a:srgbClr val="000000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0000"/>
                </a:solidFill>
              </a:rPr>
              <a:t>satisfies the </a:t>
            </a:r>
            <a:r>
              <a:rPr lang="en-US" altLang="en-US" sz="3200" b="1" i="1">
                <a:solidFill>
                  <a:srgbClr val="CC0000"/>
                </a:solidFill>
              </a:rPr>
              <a:t>regularity condition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that </a:t>
            </a:r>
            <a:r>
              <a:rPr lang="en-US" altLang="en-US" sz="3200" i="1">
                <a:solidFill>
                  <a:srgbClr val="009999"/>
                </a:solidFill>
              </a:rPr>
              <a:t>a</a:t>
            </a:r>
            <a:r>
              <a:rPr lang="en-US" altLang="en-US" sz="1800" i="1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n/b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c</a:t>
            </a:r>
            <a:r>
              <a:rPr lang="en-US" altLang="en-US" sz="2000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</a:t>
            </a:r>
            <a:r>
              <a:rPr lang="en-US" altLang="en-US" sz="3200">
                <a:solidFill>
                  <a:srgbClr val="000000"/>
                </a:solidFill>
              </a:rPr>
              <a:t>for some constant </a:t>
            </a:r>
            <a:r>
              <a:rPr lang="en-US" altLang="en-US" sz="3200" i="1">
                <a:solidFill>
                  <a:srgbClr val="009999"/>
                </a:solidFill>
              </a:rPr>
              <a:t>c</a:t>
            </a:r>
            <a:r>
              <a:rPr lang="en-US" altLang="en-US" sz="32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&lt; 1</a:t>
            </a:r>
            <a:r>
              <a:rPr lang="en-US" altLang="en-US" sz="3200">
                <a:solidFill>
                  <a:srgbClr val="000000"/>
                </a:solidFill>
              </a:rPr>
              <a:t>.</a:t>
            </a:r>
            <a:endParaRPr lang="en-US" altLang="en-US" sz="3200" b="1" i="1">
              <a:solidFill>
                <a:srgbClr val="000000"/>
              </a:solidFill>
            </a:endParaRPr>
          </a:p>
          <a:p>
            <a:pPr marL="457189" indent="-457189" defTabSz="914377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>
                <a:solidFill>
                  <a:srgbClr val="000000"/>
                </a:solidFill>
              </a:rPr>
              <a:t>	</a:t>
            </a:r>
            <a:r>
              <a:rPr lang="en-US" altLang="en-US" sz="3200" b="1" i="1">
                <a:solidFill>
                  <a:srgbClr val="CC0000"/>
                </a:solidFill>
              </a:rPr>
              <a:t>Solution: </a:t>
            </a:r>
            <a:r>
              <a:rPr lang="en-US" altLang="en-US" sz="3200" i="1">
                <a:solidFill>
                  <a:srgbClr val="009999"/>
                </a:solidFill>
              </a:rPr>
              <a:t>T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 = </a:t>
            </a:r>
            <a:r>
              <a:rPr lang="en-US" altLang="en-US" sz="320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>
                <a:solidFill>
                  <a:srgbClr val="009999"/>
                </a:solidFill>
              </a:rPr>
              <a:t> </a:t>
            </a:r>
            <a:r>
              <a:rPr lang="en-US" altLang="en-US" sz="3200" i="1">
                <a:solidFill>
                  <a:srgbClr val="009999"/>
                </a:solidFill>
              </a:rPr>
              <a:t>f</a:t>
            </a:r>
            <a:r>
              <a:rPr lang="en-US" altLang="en-US" sz="18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(</a:t>
            </a:r>
            <a:r>
              <a:rPr lang="en-US" altLang="en-US" sz="3200" i="1">
                <a:solidFill>
                  <a:srgbClr val="009999"/>
                </a:solidFill>
              </a:rPr>
              <a:t>n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1200">
                <a:solidFill>
                  <a:srgbClr val="009999"/>
                </a:solidFill>
              </a:rPr>
              <a:t> </a:t>
            </a:r>
            <a:r>
              <a:rPr lang="en-US" altLang="en-US" sz="3200">
                <a:solidFill>
                  <a:srgbClr val="009999"/>
                </a:solidFill>
              </a:rPr>
              <a:t>)</a:t>
            </a:r>
            <a:r>
              <a:rPr lang="en-US" altLang="en-US" sz="3200">
                <a:solidFill>
                  <a:srgbClr val="000000"/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059989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E25F1070-E164-4989-9AAD-D73CE9D28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kern="1200">
                <a:latin typeface="Times New Roman" panose="02020603050405020304" pitchFamily="18" charset="0"/>
                <a:ea typeface="+mn-ea"/>
                <a:cs typeface="+mn-cs"/>
              </a:rPr>
              <a:t>L2.</a:t>
            </a:r>
            <a:fld id="{FE4A6F86-6791-4341-AF03-6746BA3C9833}" type="slidenum">
              <a:rPr lang="en-US" altLang="en-US" kern="1200">
                <a:latin typeface="Times New Roman" panose="02020603050405020304" pitchFamily="18" charset="0"/>
                <a:ea typeface="+mn-ea"/>
                <a:cs typeface="+mn-cs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 kern="120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23680F27-07C1-42D8-8706-1AFF31F57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</a:t>
            </a:r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50CBC952-5C74-4B13-85A3-FE3B820A8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1"/>
            <a:ext cx="876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377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8068" name="Text Box 4">
            <a:extLst>
              <a:ext uri="{FF2B5EF4-FFF2-40B4-BE49-F238E27FC236}">
                <a16:creationId xmlns:a16="http://schemas.microsoft.com/office/drawing/2014/main" id="{C940BE8B-5D7C-45AD-9654-854279B85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81534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90563" indent="-6905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4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9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b="1" i="1" dirty="0">
                <a:solidFill>
                  <a:srgbClr val="CC0000"/>
                </a:solidFill>
              </a:rPr>
              <a:t>Ex.</a:t>
            </a:r>
            <a:r>
              <a:rPr lang="en-US" altLang="en-US" sz="3200" i="1" dirty="0">
                <a:solidFill>
                  <a:srgbClr val="009999"/>
                </a:solidFill>
              </a:rPr>
              <a:t> 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4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/2) +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endParaRPr lang="en-US" altLang="en-US" sz="3200" i="1" dirty="0">
              <a:solidFill>
                <a:srgbClr val="000000"/>
              </a:solidFill>
            </a:endParaRP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9999"/>
                </a:solidFill>
              </a:rPr>
              <a:t>	a =</a:t>
            </a:r>
            <a:r>
              <a:rPr lang="en-US" altLang="en-US" sz="3200" dirty="0">
                <a:solidFill>
                  <a:srgbClr val="009999"/>
                </a:solidFill>
              </a:rPr>
              <a:t> 4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r>
              <a:rPr lang="en-US" altLang="en-US" sz="3200" i="1" dirty="0">
                <a:solidFill>
                  <a:srgbClr val="009999"/>
                </a:solidFill>
              </a:rPr>
              <a:t>b</a:t>
            </a:r>
            <a:r>
              <a:rPr lang="en-US" altLang="en-US" sz="3200" dirty="0">
                <a:solidFill>
                  <a:srgbClr val="009999"/>
                </a:solidFill>
              </a:rPr>
              <a:t> = 2 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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 err="1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 err="1">
                <a:solidFill>
                  <a:srgbClr val="009999"/>
                </a:solidFill>
              </a:rPr>
              <a:t>log</a:t>
            </a:r>
            <a:r>
              <a:rPr lang="en-US" altLang="en-US" sz="3200" i="1" baseline="16000" dirty="0" err="1">
                <a:solidFill>
                  <a:srgbClr val="009999"/>
                </a:solidFill>
              </a:rPr>
              <a:t>b</a:t>
            </a:r>
            <a:r>
              <a:rPr lang="en-US" altLang="en-US" sz="3200" i="1" baseline="30000" dirty="0" err="1">
                <a:solidFill>
                  <a:srgbClr val="009999"/>
                </a:solidFill>
              </a:rPr>
              <a:t>a</a:t>
            </a:r>
            <a:r>
              <a:rPr lang="en-US" altLang="en-US" sz="3200" i="1" baseline="300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=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0000"/>
                </a:solidFill>
              </a:rPr>
              <a:t>;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8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i="1" dirty="0">
                <a:solidFill>
                  <a:srgbClr val="000000"/>
                </a:solidFill>
              </a:rPr>
              <a:t>.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0000"/>
                </a:solidFill>
              </a:rPr>
              <a:t>	</a:t>
            </a:r>
            <a:r>
              <a:rPr lang="en-US" altLang="en-US" sz="3200" b="1" dirty="0">
                <a:solidFill>
                  <a:srgbClr val="000000"/>
                </a:solidFill>
              </a:rPr>
              <a:t>C</a:t>
            </a:r>
            <a:r>
              <a:rPr lang="en-US" altLang="en-US" b="1" dirty="0">
                <a:solidFill>
                  <a:srgbClr val="000000"/>
                </a:solidFill>
              </a:rPr>
              <a:t>ASE</a:t>
            </a:r>
            <a:r>
              <a:rPr lang="en-US" altLang="en-US" sz="3200" b="1" dirty="0">
                <a:solidFill>
                  <a:srgbClr val="000000"/>
                </a:solidFill>
              </a:rPr>
              <a:t> 1</a:t>
            </a:r>
            <a:r>
              <a:rPr lang="en-US" altLang="en-US" sz="3200" dirty="0">
                <a:solidFill>
                  <a:srgbClr val="000000"/>
                </a:solidFill>
              </a:rPr>
              <a:t>: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6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</a:rPr>
              <a:t>O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i="1" baseline="30000" dirty="0">
                <a:solidFill>
                  <a:srgbClr val="009999"/>
                </a:solidFill>
              </a:rPr>
              <a:t> </a:t>
            </a:r>
            <a:r>
              <a:rPr lang="en-US" altLang="en-US" sz="3200" baseline="30000" dirty="0">
                <a:solidFill>
                  <a:srgbClr val="009999"/>
                </a:solidFill>
              </a:rPr>
              <a:t>– </a:t>
            </a:r>
            <a:r>
              <a:rPr lang="en-US" altLang="en-US" sz="3200" baseline="30000" dirty="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 for </a:t>
            </a:r>
            <a:r>
              <a:rPr lang="tr-TR" altLang="en-US" sz="3200" dirty="0">
                <a:solidFill>
                  <a:srgbClr val="000000"/>
                </a:solidFill>
              </a:rPr>
              <a:t>0&lt; </a:t>
            </a:r>
            <a:r>
              <a:rPr lang="en-US" altLang="en-US" sz="3200" dirty="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r>
              <a:rPr lang="tr-TR" altLang="en-US" sz="3200" dirty="0">
                <a:solidFill>
                  <a:srgbClr val="009999"/>
                </a:solidFill>
              </a:rPr>
              <a:t>&lt;</a:t>
            </a:r>
            <a:r>
              <a:rPr lang="en-US" altLang="en-US" sz="3200" dirty="0">
                <a:solidFill>
                  <a:srgbClr val="009999"/>
                </a:solidFill>
              </a:rPr>
              <a:t> 1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dirty="0">
                <a:solidFill>
                  <a:srgbClr val="000000"/>
                </a:solidFill>
              </a:rPr>
              <a:t>	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 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8069" name="Text Box 5">
            <a:extLst>
              <a:ext uri="{FF2B5EF4-FFF2-40B4-BE49-F238E27FC236}">
                <a16:creationId xmlns:a16="http://schemas.microsoft.com/office/drawing/2014/main" id="{4C7B5B5C-D25D-4F11-9A7D-30B608677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14800"/>
            <a:ext cx="81534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90563" indent="-6905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4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9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b="1" i="1" dirty="0">
                <a:solidFill>
                  <a:srgbClr val="CC0000"/>
                </a:solidFill>
              </a:rPr>
              <a:t>Ex.</a:t>
            </a:r>
            <a:r>
              <a:rPr lang="en-US" altLang="en-US" sz="3200" i="1" dirty="0">
                <a:solidFill>
                  <a:srgbClr val="009999"/>
                </a:solidFill>
              </a:rPr>
              <a:t> 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4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/2) +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endParaRPr lang="en-US" altLang="en-US" sz="3200" dirty="0">
              <a:solidFill>
                <a:srgbClr val="000000"/>
              </a:solidFill>
            </a:endParaRP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9999"/>
                </a:solidFill>
              </a:rPr>
              <a:t>	a =</a:t>
            </a:r>
            <a:r>
              <a:rPr lang="en-US" altLang="en-US" sz="3200" dirty="0">
                <a:solidFill>
                  <a:srgbClr val="009999"/>
                </a:solidFill>
              </a:rPr>
              <a:t> 4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r>
              <a:rPr lang="en-US" altLang="en-US" sz="3200" i="1" dirty="0">
                <a:solidFill>
                  <a:srgbClr val="009999"/>
                </a:solidFill>
              </a:rPr>
              <a:t>b</a:t>
            </a:r>
            <a:r>
              <a:rPr lang="en-US" altLang="en-US" sz="3200" dirty="0">
                <a:solidFill>
                  <a:srgbClr val="009999"/>
                </a:solidFill>
              </a:rPr>
              <a:t> = 2 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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 err="1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 err="1">
                <a:solidFill>
                  <a:srgbClr val="009999"/>
                </a:solidFill>
              </a:rPr>
              <a:t>log</a:t>
            </a:r>
            <a:r>
              <a:rPr lang="en-US" altLang="en-US" sz="3200" i="1" baseline="16000" dirty="0" err="1">
                <a:solidFill>
                  <a:srgbClr val="009999"/>
                </a:solidFill>
              </a:rPr>
              <a:t>b</a:t>
            </a:r>
            <a:r>
              <a:rPr lang="en-US" altLang="en-US" sz="3200" i="1" baseline="30000" dirty="0" err="1">
                <a:solidFill>
                  <a:srgbClr val="009999"/>
                </a:solidFill>
              </a:rPr>
              <a:t>a</a:t>
            </a:r>
            <a:r>
              <a:rPr lang="en-US" altLang="en-US" sz="3200" i="1" baseline="300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=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0000"/>
                </a:solidFill>
              </a:rPr>
              <a:t>;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8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i="1" dirty="0">
                <a:solidFill>
                  <a:srgbClr val="000000"/>
                </a:solidFill>
              </a:rPr>
              <a:t>.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0000"/>
                </a:solidFill>
              </a:rPr>
              <a:t>	 </a:t>
            </a:r>
            <a:r>
              <a:rPr lang="en-US" altLang="en-US" sz="3200" b="1" dirty="0">
                <a:solidFill>
                  <a:srgbClr val="000000"/>
                </a:solidFill>
              </a:rPr>
              <a:t>C</a:t>
            </a:r>
            <a:r>
              <a:rPr lang="en-US" altLang="en-US" b="1" dirty="0">
                <a:solidFill>
                  <a:srgbClr val="000000"/>
                </a:solidFill>
              </a:rPr>
              <a:t>ASE</a:t>
            </a:r>
            <a:r>
              <a:rPr lang="en-US" altLang="en-US" sz="3200" b="1" dirty="0">
                <a:solidFill>
                  <a:srgbClr val="000000"/>
                </a:solidFill>
              </a:rPr>
              <a:t> 2</a:t>
            </a:r>
            <a:r>
              <a:rPr lang="en-US" altLang="en-US" sz="3200" dirty="0">
                <a:solidFill>
                  <a:srgbClr val="000000"/>
                </a:solidFill>
              </a:rPr>
              <a:t>: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6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9999"/>
                </a:solidFill>
              </a:rPr>
              <a:t>lg</a:t>
            </a:r>
            <a:r>
              <a:rPr lang="en-US" altLang="en-US" sz="3200" baseline="30000" dirty="0">
                <a:solidFill>
                  <a:srgbClr val="009999"/>
                </a:solidFill>
              </a:rPr>
              <a:t>0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, that is, </a:t>
            </a:r>
            <a:r>
              <a:rPr lang="en-US" altLang="en-US" sz="3200" i="1" dirty="0">
                <a:solidFill>
                  <a:srgbClr val="009999"/>
                </a:solidFill>
              </a:rPr>
              <a:t>k </a:t>
            </a:r>
            <a:r>
              <a:rPr lang="en-US" altLang="en-US" sz="3200" dirty="0">
                <a:solidFill>
                  <a:srgbClr val="009999"/>
                </a:solidFill>
              </a:rPr>
              <a:t>= 0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dirty="0">
                <a:solidFill>
                  <a:srgbClr val="000000"/>
                </a:solidFill>
              </a:rPr>
              <a:t>	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 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9999"/>
                </a:solidFill>
              </a:rPr>
              <a:t>lg</a:t>
            </a:r>
            <a:r>
              <a:rPr lang="en-US" altLang="en-US" sz="1800" dirty="0">
                <a:solidFill>
                  <a:srgbClr val="009999"/>
                </a:solidFill>
              </a:rPr>
              <a:t>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864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661D8699-8222-4208-8F71-8F80BC36EF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kern="1200">
                <a:latin typeface="Times New Roman" panose="02020603050405020304" pitchFamily="18" charset="0"/>
                <a:ea typeface="+mn-ea"/>
                <a:cs typeface="+mn-cs"/>
              </a:rPr>
              <a:t>L2.</a:t>
            </a:r>
            <a:fld id="{5E215333-5510-4FEA-B670-B4FA8BEB1D60}" type="slidenum">
              <a:rPr lang="en-US" altLang="en-US" kern="1200">
                <a:latin typeface="Times New Roman" panose="02020603050405020304" pitchFamily="18" charset="0"/>
                <a:ea typeface="+mn-ea"/>
                <a:cs typeface="+mn-cs"/>
              </a:rPr>
              <a:pPr defTabSz="914377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 kern="120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C4244356-C0C3-4546-97DE-30C09659A5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</a:t>
            </a:r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2862FE44-3CFE-44C1-80FC-C5AB17818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1"/>
            <a:ext cx="876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377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89092" name="Text Box 4">
            <a:extLst>
              <a:ext uri="{FF2B5EF4-FFF2-40B4-BE49-F238E27FC236}">
                <a16:creationId xmlns:a16="http://schemas.microsoft.com/office/drawing/2014/main" id="{F6119CAA-2547-43A3-B367-136328608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1"/>
            <a:ext cx="8153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90563" indent="-6905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4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91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b="1" i="1" dirty="0">
                <a:solidFill>
                  <a:srgbClr val="CC0000"/>
                </a:solidFill>
              </a:rPr>
              <a:t>Ex.</a:t>
            </a:r>
            <a:r>
              <a:rPr lang="en-US" altLang="en-US" sz="3200" i="1" dirty="0">
                <a:solidFill>
                  <a:srgbClr val="009999"/>
                </a:solidFill>
              </a:rPr>
              <a:t> 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4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/2) +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3</a:t>
            </a:r>
            <a:endParaRPr lang="en-US" altLang="en-US" sz="3200" i="1" dirty="0">
              <a:solidFill>
                <a:srgbClr val="000000"/>
              </a:solidFill>
            </a:endParaRP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9999"/>
                </a:solidFill>
              </a:rPr>
              <a:t>	a =</a:t>
            </a:r>
            <a:r>
              <a:rPr lang="en-US" altLang="en-US" sz="3200" dirty="0">
                <a:solidFill>
                  <a:srgbClr val="009999"/>
                </a:solidFill>
              </a:rPr>
              <a:t> 4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r>
              <a:rPr lang="en-US" altLang="en-US" sz="3200" i="1" dirty="0">
                <a:solidFill>
                  <a:srgbClr val="009999"/>
                </a:solidFill>
              </a:rPr>
              <a:t>b</a:t>
            </a:r>
            <a:r>
              <a:rPr lang="en-US" altLang="en-US" sz="3200" dirty="0">
                <a:solidFill>
                  <a:srgbClr val="009999"/>
                </a:solidFill>
              </a:rPr>
              <a:t> = 2 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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 err="1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 err="1">
                <a:solidFill>
                  <a:srgbClr val="009999"/>
                </a:solidFill>
              </a:rPr>
              <a:t>log</a:t>
            </a:r>
            <a:r>
              <a:rPr lang="en-US" altLang="en-US" sz="3200" i="1" baseline="16000" dirty="0" err="1">
                <a:solidFill>
                  <a:srgbClr val="009999"/>
                </a:solidFill>
              </a:rPr>
              <a:t>b</a:t>
            </a:r>
            <a:r>
              <a:rPr lang="en-US" altLang="en-US" sz="3200" i="1" baseline="30000" dirty="0" err="1">
                <a:solidFill>
                  <a:srgbClr val="009999"/>
                </a:solidFill>
              </a:rPr>
              <a:t>a</a:t>
            </a:r>
            <a:r>
              <a:rPr lang="en-US" altLang="en-US" sz="3200" i="1" baseline="300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=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dirty="0">
                <a:solidFill>
                  <a:srgbClr val="000000"/>
                </a:solidFill>
              </a:rPr>
              <a:t>;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8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3</a:t>
            </a:r>
            <a:r>
              <a:rPr lang="en-US" altLang="en-US" sz="3200" i="1" dirty="0">
                <a:solidFill>
                  <a:srgbClr val="000000"/>
                </a:solidFill>
              </a:rPr>
              <a:t>.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i="1" dirty="0">
                <a:solidFill>
                  <a:srgbClr val="000000"/>
                </a:solidFill>
              </a:rPr>
              <a:t>	 </a:t>
            </a:r>
            <a:r>
              <a:rPr lang="en-US" altLang="en-US" sz="3200" b="1" dirty="0">
                <a:solidFill>
                  <a:srgbClr val="000000"/>
                </a:solidFill>
              </a:rPr>
              <a:t>C</a:t>
            </a:r>
            <a:r>
              <a:rPr lang="en-US" altLang="en-US" b="1" dirty="0">
                <a:solidFill>
                  <a:srgbClr val="000000"/>
                </a:solidFill>
              </a:rPr>
              <a:t>ASE</a:t>
            </a:r>
            <a:r>
              <a:rPr lang="en-US" altLang="en-US" sz="3200" b="1" dirty="0">
                <a:solidFill>
                  <a:srgbClr val="000000"/>
                </a:solidFill>
              </a:rPr>
              <a:t> 3</a:t>
            </a:r>
            <a:r>
              <a:rPr lang="en-US" altLang="en-US" sz="3200" dirty="0">
                <a:solidFill>
                  <a:srgbClr val="000000"/>
                </a:solidFill>
              </a:rPr>
              <a:t>: </a:t>
            </a:r>
            <a:r>
              <a:rPr lang="en-US" altLang="en-US" sz="3200" i="1" dirty="0">
                <a:solidFill>
                  <a:srgbClr val="009999"/>
                </a:solidFill>
              </a:rPr>
              <a:t>f</a:t>
            </a:r>
            <a:r>
              <a:rPr lang="en-US" altLang="en-US" sz="16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W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2</a:t>
            </a:r>
            <a:r>
              <a:rPr lang="en-US" altLang="en-US" sz="3200" i="1" baseline="30000" dirty="0">
                <a:solidFill>
                  <a:srgbClr val="009999"/>
                </a:solidFill>
              </a:rPr>
              <a:t> </a:t>
            </a:r>
            <a:r>
              <a:rPr lang="en-US" altLang="en-US" sz="3200" baseline="30000" dirty="0">
                <a:solidFill>
                  <a:srgbClr val="009999"/>
                </a:solidFill>
              </a:rPr>
              <a:t>+ </a:t>
            </a:r>
            <a:r>
              <a:rPr lang="en-US" altLang="en-US" sz="3200" baseline="30000" dirty="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 for </a:t>
            </a:r>
            <a:r>
              <a:rPr lang="tr-TR" altLang="en-US" sz="3200" dirty="0">
                <a:solidFill>
                  <a:srgbClr val="000000"/>
                </a:solidFill>
              </a:rPr>
              <a:t>0&lt;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r>
              <a:rPr lang="tr-TR" altLang="en-US" sz="3200" dirty="0">
                <a:solidFill>
                  <a:srgbClr val="009999"/>
                </a:solidFill>
              </a:rPr>
              <a:t>&lt;</a:t>
            </a:r>
            <a:r>
              <a:rPr lang="en-US" altLang="en-US" sz="3200" dirty="0">
                <a:solidFill>
                  <a:srgbClr val="009999"/>
                </a:solidFill>
              </a:rPr>
              <a:t> 1</a:t>
            </a: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dirty="0">
                <a:solidFill>
                  <a:srgbClr val="009999"/>
                </a:solidFill>
              </a:rPr>
              <a:t>	</a:t>
            </a:r>
            <a:r>
              <a:rPr lang="en-US" altLang="en-US" sz="3200" b="1" i="1" dirty="0">
                <a:solidFill>
                  <a:srgbClr val="000000"/>
                </a:solidFill>
              </a:rPr>
              <a:t>and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</a:rPr>
              <a:t>4(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</a:rPr>
              <a:t>3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£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r>
              <a:rPr lang="en-US" altLang="en-US" sz="3200" i="1" dirty="0">
                <a:solidFill>
                  <a:srgbClr val="009999"/>
                </a:solidFill>
              </a:rPr>
              <a:t>cn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3 </a:t>
            </a:r>
            <a:r>
              <a:rPr lang="en-US" altLang="en-US" sz="3200" dirty="0">
                <a:solidFill>
                  <a:srgbClr val="000000"/>
                </a:solidFill>
              </a:rPr>
              <a:t>(reg. cond.) for </a:t>
            </a:r>
            <a:r>
              <a:rPr lang="tr-TR" altLang="en-US" sz="3200" dirty="0">
                <a:solidFill>
                  <a:srgbClr val="000000"/>
                </a:solidFill>
              </a:rPr>
              <a:t>½ &lt;= </a:t>
            </a:r>
            <a:r>
              <a:rPr lang="en-US" altLang="en-US" sz="3200" i="1" dirty="0">
                <a:solidFill>
                  <a:srgbClr val="009999"/>
                </a:solidFill>
              </a:rPr>
              <a:t>c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r>
              <a:rPr lang="tr-TR" altLang="en-US" sz="3200" dirty="0">
                <a:solidFill>
                  <a:srgbClr val="009999"/>
                </a:solidFill>
              </a:rPr>
              <a:t>&lt;1</a:t>
            </a:r>
            <a:r>
              <a:rPr lang="en-US" altLang="en-US" sz="3200" dirty="0">
                <a:solidFill>
                  <a:srgbClr val="009999"/>
                </a:solidFill>
              </a:rPr>
              <a:t> </a:t>
            </a:r>
            <a:endParaRPr lang="en-US" altLang="en-US" sz="3200" dirty="0">
              <a:solidFill>
                <a:srgbClr val="000000"/>
              </a:solidFill>
            </a:endParaRPr>
          </a:p>
          <a:p>
            <a:pPr marL="690545" indent="-690545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</a:pPr>
            <a:r>
              <a:rPr lang="en-US" altLang="en-US" sz="3200" dirty="0">
                <a:solidFill>
                  <a:srgbClr val="000000"/>
                </a:solidFill>
              </a:rPr>
              <a:t>	</a:t>
            </a:r>
            <a:r>
              <a:rPr lang="en-US" altLang="en-US" sz="3200" dirty="0">
                <a:solidFill>
                  <a:srgbClr val="000000"/>
                </a:solidFill>
                <a:sym typeface="Symbol" panose="05050102010706020507" pitchFamily="18" charset="2"/>
              </a:rPr>
              <a:t> </a:t>
            </a:r>
            <a:r>
              <a:rPr lang="en-US" altLang="en-US" sz="3200" i="1" dirty="0">
                <a:solidFill>
                  <a:srgbClr val="009999"/>
                </a:solidFill>
              </a:rPr>
              <a:t>T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dirty="0">
                <a:solidFill>
                  <a:srgbClr val="009999"/>
                </a:solidFill>
              </a:rPr>
              <a:t>) = </a:t>
            </a: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</a:rPr>
              <a:t>3</a:t>
            </a:r>
            <a:r>
              <a:rPr lang="en-US" altLang="en-US" sz="3200" dirty="0">
                <a:solidFill>
                  <a:srgbClr val="009999"/>
                </a:solidFill>
              </a:rPr>
              <a:t>)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912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C5CA5D78-6586-4B64-B6A9-B3A32CBE76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Methods for Solving Recurrences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CEC2F1FA-C372-4BD9-8B5A-0B8B67DBC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Substitution method</a:t>
            </a:r>
            <a:endParaRPr lang="tr-T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 method</a:t>
            </a: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Recursion tree method</a:t>
            </a:r>
          </a:p>
          <a:p>
            <a:pPr>
              <a:lnSpc>
                <a:spcPct val="3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 method</a:t>
            </a:r>
          </a:p>
        </p:txBody>
      </p:sp>
    </p:spTree>
    <p:extLst>
      <p:ext uri="{BB962C8B-B14F-4D97-AF65-F5344CB8AC3E}">
        <p14:creationId xmlns:p14="http://schemas.microsoft.com/office/powerpoint/2010/main" val="288896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F4F08EF6-3ADB-476A-9787-E6542B62A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5A6B9D01-7FCE-4B6F-AD3A-0385599BA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9333" y="2209801"/>
            <a:ext cx="8899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72709" name="Text Box 5">
            <a:extLst>
              <a:ext uri="{FF2B5EF4-FFF2-40B4-BE49-F238E27FC236}">
                <a16:creationId xmlns:a16="http://schemas.microsoft.com/office/drawing/2014/main" id="{0E31DB37-707E-4D1E-B8B6-D3910A066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5621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8C097230-C5FB-4859-9816-329A8996D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3733" name="Line 5">
            <a:extLst>
              <a:ext uri="{FF2B5EF4-FFF2-40B4-BE49-F238E27FC236}">
                <a16:creationId xmlns:a16="http://schemas.microsoft.com/office/drawing/2014/main" id="{03759BED-C557-42CB-B67E-05A1E73459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3734" name="Line 6">
            <a:extLst>
              <a:ext uri="{FF2B5EF4-FFF2-40B4-BE49-F238E27FC236}">
                <a16:creationId xmlns:a16="http://schemas.microsoft.com/office/drawing/2014/main" id="{D9B441DA-CF7C-4075-B72F-D5B341082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grpSp>
        <p:nvGrpSpPr>
          <p:cNvPr id="73735" name="Group 7">
            <a:extLst>
              <a:ext uri="{FF2B5EF4-FFF2-40B4-BE49-F238E27FC236}">
                <a16:creationId xmlns:a16="http://schemas.microsoft.com/office/drawing/2014/main" id="{53E55B49-D771-40FC-ABD0-CA34AD5DB6B5}"/>
              </a:ext>
            </a:extLst>
          </p:cNvPr>
          <p:cNvGrpSpPr>
            <a:grpSpLocks/>
          </p:cNvGrpSpPr>
          <p:nvPr/>
        </p:nvGrpSpPr>
        <p:grpSpPr bwMode="auto">
          <a:xfrm>
            <a:off x="3119439" y="2895603"/>
            <a:ext cx="4430714" cy="600077"/>
            <a:chOff x="1485" y="1968"/>
            <a:chExt cx="2791" cy="378"/>
          </a:xfrm>
        </p:grpSpPr>
        <p:sp>
          <p:nvSpPr>
            <p:cNvPr id="73736" name="Rectangle 8">
              <a:extLst>
                <a:ext uri="{FF2B5EF4-FFF2-40B4-BE49-F238E27FC236}">
                  <a16:creationId xmlns:a16="http://schemas.microsoft.com/office/drawing/2014/main" id="{ECD576AF-4305-482B-B3BD-15F84D10F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1978"/>
              <a:ext cx="762" cy="3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T</a:t>
              </a:r>
              <a:r>
                <a:rPr lang="en-US" altLang="en-US" sz="3200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3200" i="1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n</a:t>
              </a:r>
              <a:r>
                <a:rPr lang="en-US" altLang="en-US" sz="3200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/4)</a:t>
              </a:r>
            </a:p>
          </p:txBody>
        </p:sp>
        <p:sp>
          <p:nvSpPr>
            <p:cNvPr id="73737" name="Rectangle 9">
              <a:extLst>
                <a:ext uri="{FF2B5EF4-FFF2-40B4-BE49-F238E27FC236}">
                  <a16:creationId xmlns:a16="http://schemas.microsoft.com/office/drawing/2014/main" id="{BB91DA2A-8895-423E-A7EE-80C28822E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4" y="1968"/>
              <a:ext cx="762" cy="3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377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i="1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T</a:t>
              </a:r>
              <a:r>
                <a:rPr lang="en-US" altLang="en-US" sz="3200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3200" i="1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n</a:t>
              </a:r>
              <a:r>
                <a:rPr lang="en-US" altLang="en-US" sz="3200" dirty="0">
                  <a:solidFill>
                    <a:srgbClr val="009999"/>
                  </a:solidFill>
                  <a:latin typeface="Times New Roman" panose="02020603050405020304" pitchFamily="18" charset="0"/>
                </a:rPr>
                <a:t>/2)</a:t>
              </a:r>
            </a:p>
          </p:txBody>
        </p:sp>
      </p:grpSp>
      <p:sp>
        <p:nvSpPr>
          <p:cNvPr id="73738" name="Rectangle 10">
            <a:extLst>
              <a:ext uri="{FF2B5EF4-FFF2-40B4-BE49-F238E27FC236}">
                <a16:creationId xmlns:a16="http://schemas.microsoft.com/office/drawing/2014/main" id="{9A605D96-99E9-44E9-B954-08B0998F4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3739" name="Text Box 11">
            <a:extLst>
              <a:ext uri="{FF2B5EF4-FFF2-40B4-BE49-F238E27FC236}">
                <a16:creationId xmlns:a16="http://schemas.microsoft.com/office/drawing/2014/main" id="{5B3AFCA8-FFF2-482D-9AAB-9D062D2E9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11410651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1" name="Line 19">
            <a:extLst>
              <a:ext uri="{FF2B5EF4-FFF2-40B4-BE49-F238E27FC236}">
                <a16:creationId xmlns:a16="http://schemas.microsoft.com/office/drawing/2014/main" id="{69F38FCD-9F0D-431E-91CC-ADBEA3B477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72" name="Line 20">
            <a:extLst>
              <a:ext uri="{FF2B5EF4-FFF2-40B4-BE49-F238E27FC236}">
                <a16:creationId xmlns:a16="http://schemas.microsoft.com/office/drawing/2014/main" id="{C566BA50-E43B-4B50-889D-49E9A2DD3C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ADE5544C-AC7C-40DB-8EF8-0F11CCF5C9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9070908C-8AC1-4817-8E9C-25422B24A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4773" name="Rectangle 21">
            <a:extLst>
              <a:ext uri="{FF2B5EF4-FFF2-40B4-BE49-F238E27FC236}">
                <a16:creationId xmlns:a16="http://schemas.microsoft.com/office/drawing/2014/main" id="{22A3EA6A-B870-4111-8483-B5DD891AA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4774" name="Line 22">
            <a:extLst>
              <a:ext uri="{FF2B5EF4-FFF2-40B4-BE49-F238E27FC236}">
                <a16:creationId xmlns:a16="http://schemas.microsoft.com/office/drawing/2014/main" id="{B7D85237-1F2D-4128-A0CC-7B34E92ED0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75" name="Line 23">
            <a:extLst>
              <a:ext uri="{FF2B5EF4-FFF2-40B4-BE49-F238E27FC236}">
                <a16:creationId xmlns:a16="http://schemas.microsoft.com/office/drawing/2014/main" id="{C0907ABB-5687-442D-8477-9390359F9F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76" name="Line 24">
            <a:extLst>
              <a:ext uri="{FF2B5EF4-FFF2-40B4-BE49-F238E27FC236}">
                <a16:creationId xmlns:a16="http://schemas.microsoft.com/office/drawing/2014/main" id="{E3DC39E5-6B7E-46E5-B4D0-B233225258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77" name="Line 25">
            <a:extLst>
              <a:ext uri="{FF2B5EF4-FFF2-40B4-BE49-F238E27FC236}">
                <a16:creationId xmlns:a16="http://schemas.microsoft.com/office/drawing/2014/main" id="{721FC70E-0FE5-43D6-BAF7-6ACCEE6B29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4778" name="Rectangle 26">
            <a:extLst>
              <a:ext uri="{FF2B5EF4-FFF2-40B4-BE49-F238E27FC236}">
                <a16:creationId xmlns:a16="http://schemas.microsoft.com/office/drawing/2014/main" id="{D3F08C22-C398-450A-BE08-440798CB2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4779" name="Rectangle 27">
            <a:extLst>
              <a:ext uri="{FF2B5EF4-FFF2-40B4-BE49-F238E27FC236}">
                <a16:creationId xmlns:a16="http://schemas.microsoft.com/office/drawing/2014/main" id="{D691FFA1-93D0-4F53-A73D-6B5B80998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4764" name="Rectangle 12">
            <a:extLst>
              <a:ext uri="{FF2B5EF4-FFF2-40B4-BE49-F238E27FC236}">
                <a16:creationId xmlns:a16="http://schemas.microsoft.com/office/drawing/2014/main" id="{CBF6C6FD-5489-4BA9-B3D8-394173665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3596" y="3733801"/>
            <a:ext cx="1414170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</a:p>
        </p:txBody>
      </p:sp>
      <p:sp>
        <p:nvSpPr>
          <p:cNvPr id="74765" name="Rectangle 13">
            <a:extLst>
              <a:ext uri="{FF2B5EF4-FFF2-40B4-BE49-F238E27FC236}">
                <a16:creationId xmlns:a16="http://schemas.microsoft.com/office/drawing/2014/main" id="{3CE4CEB6-D186-44F8-A10C-A737F831E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191" y="3733801"/>
            <a:ext cx="120898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</a:p>
        </p:txBody>
      </p:sp>
      <p:sp>
        <p:nvSpPr>
          <p:cNvPr id="74766" name="Rectangle 14">
            <a:extLst>
              <a:ext uri="{FF2B5EF4-FFF2-40B4-BE49-F238E27FC236}">
                <a16:creationId xmlns:a16="http://schemas.microsoft.com/office/drawing/2014/main" id="{2389D712-D634-4931-A8BA-B75059E1A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6591" y="3732214"/>
            <a:ext cx="120898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</a:p>
        </p:txBody>
      </p:sp>
      <p:sp>
        <p:nvSpPr>
          <p:cNvPr id="74767" name="Rectangle 15">
            <a:extLst>
              <a:ext uri="{FF2B5EF4-FFF2-40B4-BE49-F238E27FC236}">
                <a16:creationId xmlns:a16="http://schemas.microsoft.com/office/drawing/2014/main" id="{0907394F-0BCD-432F-88B6-B7D008374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591" y="3732214"/>
            <a:ext cx="120898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</a:p>
        </p:txBody>
      </p:sp>
    </p:spTree>
    <p:extLst>
      <p:ext uri="{BB962C8B-B14F-4D97-AF65-F5344CB8AC3E}">
        <p14:creationId xmlns:p14="http://schemas.microsoft.com/office/powerpoint/2010/main" val="490488854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97" name="Line 21">
            <a:extLst>
              <a:ext uri="{FF2B5EF4-FFF2-40B4-BE49-F238E27FC236}">
                <a16:creationId xmlns:a16="http://schemas.microsoft.com/office/drawing/2014/main" id="{FD368610-3F48-4C76-8F89-B9589CFE0F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98" name="Line 22">
            <a:extLst>
              <a:ext uri="{FF2B5EF4-FFF2-40B4-BE49-F238E27FC236}">
                <a16:creationId xmlns:a16="http://schemas.microsoft.com/office/drawing/2014/main" id="{CAE8F863-616A-451B-9D6C-2DB3452EC1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585CAE40-7CB9-4E6B-884B-DBA577D2AA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5780" name="Line 4">
            <a:extLst>
              <a:ext uri="{FF2B5EF4-FFF2-40B4-BE49-F238E27FC236}">
                <a16:creationId xmlns:a16="http://schemas.microsoft.com/office/drawing/2014/main" id="{5F08E9A0-3A46-4A06-85DF-9DF870B642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1" y="4038600"/>
            <a:ext cx="5334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84" name="Line 8">
            <a:extLst>
              <a:ext uri="{FF2B5EF4-FFF2-40B4-BE49-F238E27FC236}">
                <a16:creationId xmlns:a16="http://schemas.microsoft.com/office/drawing/2014/main" id="{0D59F4DD-E207-4960-84BD-3D99711B78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85" name="Line 9">
            <a:extLst>
              <a:ext uri="{FF2B5EF4-FFF2-40B4-BE49-F238E27FC236}">
                <a16:creationId xmlns:a16="http://schemas.microsoft.com/office/drawing/2014/main" id="{E579937D-64E6-4BE9-8AE4-BFD78FEB17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86" name="Line 10">
            <a:extLst>
              <a:ext uri="{FF2B5EF4-FFF2-40B4-BE49-F238E27FC236}">
                <a16:creationId xmlns:a16="http://schemas.microsoft.com/office/drawing/2014/main" id="{A7BA3542-80F6-43BA-9396-F24CE3FC0E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87" name="Line 11">
            <a:extLst>
              <a:ext uri="{FF2B5EF4-FFF2-40B4-BE49-F238E27FC236}">
                <a16:creationId xmlns:a16="http://schemas.microsoft.com/office/drawing/2014/main" id="{5463F67B-6526-43A6-A6F2-83B203381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9E07E529-7EBA-4843-9ADA-1A04C2BF4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921" y="3733801"/>
            <a:ext cx="132279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89" name="Rectangle 13">
            <a:extLst>
              <a:ext uri="{FF2B5EF4-FFF2-40B4-BE49-F238E27FC236}">
                <a16:creationId xmlns:a16="http://schemas.microsoft.com/office/drawing/2014/main" id="{16F3A48B-D096-4B75-A03D-F582BA89F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0338" y="37338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0" name="Rectangle 14">
            <a:extLst>
              <a:ext uri="{FF2B5EF4-FFF2-40B4-BE49-F238E27FC236}">
                <a16:creationId xmlns:a16="http://schemas.microsoft.com/office/drawing/2014/main" id="{62AACD59-99F9-4B62-9C75-788685B25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1" name="Rectangle 15">
            <a:extLst>
              <a:ext uri="{FF2B5EF4-FFF2-40B4-BE49-F238E27FC236}">
                <a16:creationId xmlns:a16="http://schemas.microsoft.com/office/drawing/2014/main" id="{C7159AA3-33C5-4276-BB4C-64BF9CC8B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2" name="Rectangle 16">
            <a:extLst>
              <a:ext uri="{FF2B5EF4-FFF2-40B4-BE49-F238E27FC236}">
                <a16:creationId xmlns:a16="http://schemas.microsoft.com/office/drawing/2014/main" id="{CA836937-5AF8-4029-AB5B-90DD9421D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3" name="Rectangle 17">
            <a:extLst>
              <a:ext uri="{FF2B5EF4-FFF2-40B4-BE49-F238E27FC236}">
                <a16:creationId xmlns:a16="http://schemas.microsoft.com/office/drawing/2014/main" id="{0028CE5F-6BC9-4AA1-B034-BB45B2A7B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4" name="Rectangle 18">
            <a:extLst>
              <a:ext uri="{FF2B5EF4-FFF2-40B4-BE49-F238E27FC236}">
                <a16:creationId xmlns:a16="http://schemas.microsoft.com/office/drawing/2014/main" id="{44BF3014-378D-49DA-A1A4-F9C4837B1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561" y="5181601"/>
            <a:ext cx="966931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75795" name="Text Box 19">
            <a:extLst>
              <a:ext uri="{FF2B5EF4-FFF2-40B4-BE49-F238E27FC236}">
                <a16:creationId xmlns:a16="http://schemas.microsoft.com/office/drawing/2014/main" id="{58A1E53F-1754-4893-A1C2-7098C3809C6A}"/>
              </a:ext>
            </a:extLst>
          </p:cNvPr>
          <p:cNvSpPr txBox="1">
            <a:spLocks noChangeArrowheads="1"/>
          </p:cNvSpPr>
          <p:nvPr/>
        </p:nvSpPr>
        <p:spPr bwMode="auto">
          <a:xfrm rot="17366799">
            <a:off x="2352817" y="4422488"/>
            <a:ext cx="59503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5796" name="Text Box 20">
            <a:extLst>
              <a:ext uri="{FF2B5EF4-FFF2-40B4-BE49-F238E27FC236}">
                <a16:creationId xmlns:a16="http://schemas.microsoft.com/office/drawing/2014/main" id="{0CC84656-252E-4A42-88CC-6CCF9B86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5799" name="Rectangle 23">
            <a:extLst>
              <a:ext uri="{FF2B5EF4-FFF2-40B4-BE49-F238E27FC236}">
                <a16:creationId xmlns:a16="http://schemas.microsoft.com/office/drawing/2014/main" id="{09948F86-78DC-4820-8DE1-D736E7AC5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91922210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68" name="Line 44">
            <a:extLst>
              <a:ext uri="{FF2B5EF4-FFF2-40B4-BE49-F238E27FC236}">
                <a16:creationId xmlns:a16="http://schemas.microsoft.com/office/drawing/2014/main" id="{1C99538A-B5CC-4812-81EE-4C9579CAD2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69" name="Line 45">
            <a:extLst>
              <a:ext uri="{FF2B5EF4-FFF2-40B4-BE49-F238E27FC236}">
                <a16:creationId xmlns:a16="http://schemas.microsoft.com/office/drawing/2014/main" id="{8A52BF14-D0F6-4D21-BF58-4B8281952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65" name="Line 41">
            <a:extLst>
              <a:ext uri="{FF2B5EF4-FFF2-40B4-BE49-F238E27FC236}">
                <a16:creationId xmlns:a16="http://schemas.microsoft.com/office/drawing/2014/main" id="{C8CA67E6-0630-49FE-8BB8-EFD325543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438400"/>
            <a:ext cx="42672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B5E403D5-DCC3-4D01-9966-378855B9D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7848" name="Text Box 24">
            <a:extLst>
              <a:ext uri="{FF2B5EF4-FFF2-40B4-BE49-F238E27FC236}">
                <a16:creationId xmlns:a16="http://schemas.microsoft.com/office/drawing/2014/main" id="{6633A5AF-875E-4FB4-8CC4-C72412749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7849" name="Line 25">
            <a:extLst>
              <a:ext uri="{FF2B5EF4-FFF2-40B4-BE49-F238E27FC236}">
                <a16:creationId xmlns:a16="http://schemas.microsoft.com/office/drawing/2014/main" id="{E19D6601-42A3-4B1B-A2E8-7F6B8F6157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1" y="4038600"/>
            <a:ext cx="5334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53" name="Line 29">
            <a:extLst>
              <a:ext uri="{FF2B5EF4-FFF2-40B4-BE49-F238E27FC236}">
                <a16:creationId xmlns:a16="http://schemas.microsoft.com/office/drawing/2014/main" id="{3B2C476F-0DD0-48B4-9BE9-8210713910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54" name="Line 30">
            <a:extLst>
              <a:ext uri="{FF2B5EF4-FFF2-40B4-BE49-F238E27FC236}">
                <a16:creationId xmlns:a16="http://schemas.microsoft.com/office/drawing/2014/main" id="{2A9EECD4-E749-47A3-B5BA-04A642E6C2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55" name="Line 31">
            <a:extLst>
              <a:ext uri="{FF2B5EF4-FFF2-40B4-BE49-F238E27FC236}">
                <a16:creationId xmlns:a16="http://schemas.microsoft.com/office/drawing/2014/main" id="{F25A1432-43EE-48D0-B055-D1195D07D7A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56" name="Line 32">
            <a:extLst>
              <a:ext uri="{FF2B5EF4-FFF2-40B4-BE49-F238E27FC236}">
                <a16:creationId xmlns:a16="http://schemas.microsoft.com/office/drawing/2014/main" id="{00369141-F6DF-40D9-A0E2-A4828FED3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7857" name="Rectangle 33">
            <a:extLst>
              <a:ext uri="{FF2B5EF4-FFF2-40B4-BE49-F238E27FC236}">
                <a16:creationId xmlns:a16="http://schemas.microsoft.com/office/drawing/2014/main" id="{2B9F74BE-80C2-46FD-8171-F3AC7AC35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921" y="3733801"/>
            <a:ext cx="132279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58" name="Rectangle 34">
            <a:extLst>
              <a:ext uri="{FF2B5EF4-FFF2-40B4-BE49-F238E27FC236}">
                <a16:creationId xmlns:a16="http://schemas.microsoft.com/office/drawing/2014/main" id="{DDB6779B-C4CA-4A1D-9AA5-416F48701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0338" y="37338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59" name="Rectangle 35">
            <a:extLst>
              <a:ext uri="{FF2B5EF4-FFF2-40B4-BE49-F238E27FC236}">
                <a16:creationId xmlns:a16="http://schemas.microsoft.com/office/drawing/2014/main" id="{44CDF377-60E2-48A1-92E4-EFC047A7B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60" name="Rectangle 36">
            <a:extLst>
              <a:ext uri="{FF2B5EF4-FFF2-40B4-BE49-F238E27FC236}">
                <a16:creationId xmlns:a16="http://schemas.microsoft.com/office/drawing/2014/main" id="{463DB9CD-4DC2-49BC-BAB1-2D08D9E7E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61" name="Rectangle 37">
            <a:extLst>
              <a:ext uri="{FF2B5EF4-FFF2-40B4-BE49-F238E27FC236}">
                <a16:creationId xmlns:a16="http://schemas.microsoft.com/office/drawing/2014/main" id="{29BA0E80-B59F-4CE2-9528-B0F42B143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62" name="Rectangle 38">
            <a:extLst>
              <a:ext uri="{FF2B5EF4-FFF2-40B4-BE49-F238E27FC236}">
                <a16:creationId xmlns:a16="http://schemas.microsoft.com/office/drawing/2014/main" id="{9FFD8A22-8CCE-4023-9CD5-23A15B26B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63" name="Rectangle 39">
            <a:extLst>
              <a:ext uri="{FF2B5EF4-FFF2-40B4-BE49-F238E27FC236}">
                <a16:creationId xmlns:a16="http://schemas.microsoft.com/office/drawing/2014/main" id="{6D4DEB33-B837-4B44-AA97-870BA4ED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561" y="5181601"/>
            <a:ext cx="966931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77864" name="Text Box 40">
            <a:extLst>
              <a:ext uri="{FF2B5EF4-FFF2-40B4-BE49-F238E27FC236}">
                <a16:creationId xmlns:a16="http://schemas.microsoft.com/office/drawing/2014/main" id="{577936C5-50BC-482F-A3B3-14CF902BFD2B}"/>
              </a:ext>
            </a:extLst>
          </p:cNvPr>
          <p:cNvSpPr txBox="1">
            <a:spLocks noChangeArrowheads="1"/>
          </p:cNvSpPr>
          <p:nvPr/>
        </p:nvSpPr>
        <p:spPr bwMode="auto">
          <a:xfrm rot="17366799">
            <a:off x="2352817" y="4422488"/>
            <a:ext cx="59503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</a:p>
        </p:txBody>
      </p:sp>
      <p:graphicFrame>
        <p:nvGraphicFramePr>
          <p:cNvPr id="77867" name="Object 43">
            <a:extLst>
              <a:ext uri="{FF2B5EF4-FFF2-40B4-BE49-F238E27FC236}">
                <a16:creationId xmlns:a16="http://schemas.microsoft.com/office/drawing/2014/main" id="{711051D7-5165-42E0-B634-3F03C83BB3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28200" y="2216151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406080" progId="Equation.3">
                  <p:embed/>
                </p:oleObj>
              </mc:Choice>
              <mc:Fallback>
                <p:oleObj name="Equation" r:id="rId2" imgW="4060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8200" y="2216151"/>
                        <a:ext cx="406400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70" name="Rectangle 46">
            <a:extLst>
              <a:ext uri="{FF2B5EF4-FFF2-40B4-BE49-F238E27FC236}">
                <a16:creationId xmlns:a16="http://schemas.microsoft.com/office/drawing/2014/main" id="{58F677AF-215A-4944-BD00-180ADC241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6780010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Line 5">
            <a:extLst>
              <a:ext uri="{FF2B5EF4-FFF2-40B4-BE49-F238E27FC236}">
                <a16:creationId xmlns:a16="http://schemas.microsoft.com/office/drawing/2014/main" id="{32B68E33-76FE-49A4-849C-9BEDD17E8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200400"/>
            <a:ext cx="16764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96" name="Line 48">
            <a:extLst>
              <a:ext uri="{FF2B5EF4-FFF2-40B4-BE49-F238E27FC236}">
                <a16:creationId xmlns:a16="http://schemas.microsoft.com/office/drawing/2014/main" id="{BB4A6AEF-8485-4C87-8E5B-D4446D830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438400"/>
            <a:ext cx="42672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93" name="Line 45">
            <a:extLst>
              <a:ext uri="{FF2B5EF4-FFF2-40B4-BE49-F238E27FC236}">
                <a16:creationId xmlns:a16="http://schemas.microsoft.com/office/drawing/2014/main" id="{9DC01576-A33A-4B7D-A024-4A0312256E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94" name="Line 46">
            <a:extLst>
              <a:ext uri="{FF2B5EF4-FFF2-40B4-BE49-F238E27FC236}">
                <a16:creationId xmlns:a16="http://schemas.microsoft.com/office/drawing/2014/main" id="{A12324D0-1EAE-46C8-B0B1-429874E03A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AD1A2CB-1081-4B8F-A797-DE26C25B2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8874" name="Text Box 26">
            <a:extLst>
              <a:ext uri="{FF2B5EF4-FFF2-40B4-BE49-F238E27FC236}">
                <a16:creationId xmlns:a16="http://schemas.microsoft.com/office/drawing/2014/main" id="{CE56033F-35B9-4F24-B2F2-2916F35E3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8875" name="Line 27">
            <a:extLst>
              <a:ext uri="{FF2B5EF4-FFF2-40B4-BE49-F238E27FC236}">
                <a16:creationId xmlns:a16="http://schemas.microsoft.com/office/drawing/2014/main" id="{402BD6D0-0AB9-4CAC-B0B9-AA167E4CCE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1" y="4038600"/>
            <a:ext cx="5334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79" name="Line 31">
            <a:extLst>
              <a:ext uri="{FF2B5EF4-FFF2-40B4-BE49-F238E27FC236}">
                <a16:creationId xmlns:a16="http://schemas.microsoft.com/office/drawing/2014/main" id="{E0326504-53B3-4C41-B0EF-5B74983A3C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80" name="Line 32">
            <a:extLst>
              <a:ext uri="{FF2B5EF4-FFF2-40B4-BE49-F238E27FC236}">
                <a16:creationId xmlns:a16="http://schemas.microsoft.com/office/drawing/2014/main" id="{6E033425-241B-490B-AFE8-EB64EDE524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81" name="Line 33">
            <a:extLst>
              <a:ext uri="{FF2B5EF4-FFF2-40B4-BE49-F238E27FC236}">
                <a16:creationId xmlns:a16="http://schemas.microsoft.com/office/drawing/2014/main" id="{8B4D63DF-4D15-4591-BBC5-35D0D3D10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82" name="Line 34">
            <a:extLst>
              <a:ext uri="{FF2B5EF4-FFF2-40B4-BE49-F238E27FC236}">
                <a16:creationId xmlns:a16="http://schemas.microsoft.com/office/drawing/2014/main" id="{90D1C58F-450B-4FEB-889E-71C79FAFCE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8883" name="Rectangle 35">
            <a:extLst>
              <a:ext uri="{FF2B5EF4-FFF2-40B4-BE49-F238E27FC236}">
                <a16:creationId xmlns:a16="http://schemas.microsoft.com/office/drawing/2014/main" id="{244BACB7-71AD-4346-B90D-CCBE43283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921" y="3733801"/>
            <a:ext cx="132279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4" name="Rectangle 36">
            <a:extLst>
              <a:ext uri="{FF2B5EF4-FFF2-40B4-BE49-F238E27FC236}">
                <a16:creationId xmlns:a16="http://schemas.microsoft.com/office/drawing/2014/main" id="{ED508510-E766-475A-8FFD-0028B102C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0338" y="37338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5" name="Rectangle 37">
            <a:extLst>
              <a:ext uri="{FF2B5EF4-FFF2-40B4-BE49-F238E27FC236}">
                <a16:creationId xmlns:a16="http://schemas.microsoft.com/office/drawing/2014/main" id="{2C8084E6-92A2-467C-856C-E37307F25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6" name="Rectangle 38">
            <a:extLst>
              <a:ext uri="{FF2B5EF4-FFF2-40B4-BE49-F238E27FC236}">
                <a16:creationId xmlns:a16="http://schemas.microsoft.com/office/drawing/2014/main" id="{474A6493-C766-40FD-8804-FCBE32D7C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7" name="Rectangle 39">
            <a:extLst>
              <a:ext uri="{FF2B5EF4-FFF2-40B4-BE49-F238E27FC236}">
                <a16:creationId xmlns:a16="http://schemas.microsoft.com/office/drawing/2014/main" id="{0B32777A-5D6D-44A4-8FB5-98BBD2CF6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8" name="Rectangle 40">
            <a:extLst>
              <a:ext uri="{FF2B5EF4-FFF2-40B4-BE49-F238E27FC236}">
                <a16:creationId xmlns:a16="http://schemas.microsoft.com/office/drawing/2014/main" id="{4DC6DEF3-1B02-4C2C-A990-FA56FB56B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8889" name="Rectangle 41">
            <a:extLst>
              <a:ext uri="{FF2B5EF4-FFF2-40B4-BE49-F238E27FC236}">
                <a16:creationId xmlns:a16="http://schemas.microsoft.com/office/drawing/2014/main" id="{DB18D6BD-D0F1-471B-9F27-46C514492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561" y="5181601"/>
            <a:ext cx="966931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78890" name="Text Box 42">
            <a:extLst>
              <a:ext uri="{FF2B5EF4-FFF2-40B4-BE49-F238E27FC236}">
                <a16:creationId xmlns:a16="http://schemas.microsoft.com/office/drawing/2014/main" id="{E4B152C5-44A7-499C-A48F-00D79F62F05E}"/>
              </a:ext>
            </a:extLst>
          </p:cNvPr>
          <p:cNvSpPr txBox="1">
            <a:spLocks noChangeArrowheads="1"/>
          </p:cNvSpPr>
          <p:nvPr/>
        </p:nvSpPr>
        <p:spPr bwMode="auto">
          <a:xfrm rot="17366799">
            <a:off x="2352817" y="4422488"/>
            <a:ext cx="59503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</a:p>
        </p:txBody>
      </p:sp>
      <p:graphicFrame>
        <p:nvGraphicFramePr>
          <p:cNvPr id="78891" name="Object 43">
            <a:extLst>
              <a:ext uri="{FF2B5EF4-FFF2-40B4-BE49-F238E27FC236}">
                <a16:creationId xmlns:a16="http://schemas.microsoft.com/office/drawing/2014/main" id="{25B8F7E0-B227-42E9-9848-631C4FFEC5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96400" y="2781301"/>
          <a:ext cx="838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99920" progId="Equation.3">
                  <p:embed/>
                </p:oleObj>
              </mc:Choice>
              <mc:Fallback>
                <p:oleObj name="Equation" r:id="rId2" imgW="83808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2781301"/>
                        <a:ext cx="838200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92" name="Object 44">
            <a:extLst>
              <a:ext uri="{FF2B5EF4-FFF2-40B4-BE49-F238E27FC236}">
                <a16:creationId xmlns:a16="http://schemas.microsoft.com/office/drawing/2014/main" id="{1AE09DF2-602E-49A7-9893-0DF5ED7A0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28200" y="2216151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406080" progId="Equation.3">
                  <p:embed/>
                </p:oleObj>
              </mc:Choice>
              <mc:Fallback>
                <p:oleObj name="Equation" r:id="rId4" imgW="4060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8200" y="2216151"/>
                        <a:ext cx="406400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95" name="Rectangle 47">
            <a:extLst>
              <a:ext uri="{FF2B5EF4-FFF2-40B4-BE49-F238E27FC236}">
                <a16:creationId xmlns:a16="http://schemas.microsoft.com/office/drawing/2014/main" id="{871F3294-FF10-4BE5-83AD-04A122F2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3804715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22" name="Line 50">
            <a:extLst>
              <a:ext uri="{FF2B5EF4-FFF2-40B4-BE49-F238E27FC236}">
                <a16:creationId xmlns:a16="http://schemas.microsoft.com/office/drawing/2014/main" id="{7B33F3AC-91C6-40BF-BF39-E4CFF209DC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14600"/>
            <a:ext cx="15240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23" name="Line 51">
            <a:extLst>
              <a:ext uri="{FF2B5EF4-FFF2-40B4-BE49-F238E27FC236}">
                <a16:creationId xmlns:a16="http://schemas.microsoft.com/office/drawing/2014/main" id="{E297C69F-FC0A-4B7F-819D-D24418662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5146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EDBE7ACB-664B-4427-ADE6-24DD46433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recursion tree</a:t>
            </a:r>
          </a:p>
        </p:txBody>
      </p:sp>
      <p:sp>
        <p:nvSpPr>
          <p:cNvPr id="79877" name="Line 5">
            <a:extLst>
              <a:ext uri="{FF2B5EF4-FFF2-40B4-BE49-F238E27FC236}">
                <a16:creationId xmlns:a16="http://schemas.microsoft.com/office/drawing/2014/main" id="{4298A9B4-E3B9-486D-AFFD-77230CAC0CD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4038600"/>
            <a:ext cx="60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896" name="Line 24">
            <a:extLst>
              <a:ext uri="{FF2B5EF4-FFF2-40B4-BE49-F238E27FC236}">
                <a16:creationId xmlns:a16="http://schemas.microsoft.com/office/drawing/2014/main" id="{2819783C-42E1-426B-8DCA-6EF7BF2274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438400"/>
            <a:ext cx="29718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01" name="Text Box 29">
            <a:extLst>
              <a:ext uri="{FF2B5EF4-FFF2-40B4-BE49-F238E27FC236}">
                <a16:creationId xmlns:a16="http://schemas.microsoft.com/office/drawing/2014/main" id="{3AB5D2BF-23F3-4D04-903C-AB7DAB85D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4" y="1543051"/>
            <a:ext cx="5785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Solve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 + 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n/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2)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 + 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9902" name="Line 30">
            <a:extLst>
              <a:ext uri="{FF2B5EF4-FFF2-40B4-BE49-F238E27FC236}">
                <a16:creationId xmlns:a16="http://schemas.microsoft.com/office/drawing/2014/main" id="{B839C9A6-3BF8-4199-BBDF-6792117AA5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1" y="4038600"/>
            <a:ext cx="53340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06" name="Line 34">
            <a:extLst>
              <a:ext uri="{FF2B5EF4-FFF2-40B4-BE49-F238E27FC236}">
                <a16:creationId xmlns:a16="http://schemas.microsoft.com/office/drawing/2014/main" id="{5FE08A51-0F1B-433B-95DA-22A7E33FE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162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07" name="Line 35">
            <a:extLst>
              <a:ext uri="{FF2B5EF4-FFF2-40B4-BE49-F238E27FC236}">
                <a16:creationId xmlns:a16="http://schemas.microsoft.com/office/drawing/2014/main" id="{058B68C7-9F68-465B-B9AB-EF4B9A9FEA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0451" y="3200400"/>
            <a:ext cx="8382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08" name="Line 36">
            <a:extLst>
              <a:ext uri="{FF2B5EF4-FFF2-40B4-BE49-F238E27FC236}">
                <a16:creationId xmlns:a16="http://schemas.microsoft.com/office/drawing/2014/main" id="{78E051CD-E4BC-4BCF-82EB-10EB47261D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09" name="Line 37">
            <a:extLst>
              <a:ext uri="{FF2B5EF4-FFF2-40B4-BE49-F238E27FC236}">
                <a16:creationId xmlns:a16="http://schemas.microsoft.com/office/drawing/2014/main" id="{9FCCF43C-80A6-4D36-BE66-A9B91C0695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1" y="3200400"/>
            <a:ext cx="914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10" name="Rectangle 38">
            <a:extLst>
              <a:ext uri="{FF2B5EF4-FFF2-40B4-BE49-F238E27FC236}">
                <a16:creationId xmlns:a16="http://schemas.microsoft.com/office/drawing/2014/main" id="{3EAFA895-D6D0-476A-AC13-EF5AEC124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921" y="3733801"/>
            <a:ext cx="132279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/16)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11" name="Rectangle 39">
            <a:extLst>
              <a:ext uri="{FF2B5EF4-FFF2-40B4-BE49-F238E27FC236}">
                <a16:creationId xmlns:a16="http://schemas.microsoft.com/office/drawing/2014/main" id="{B8EF7C12-0A9A-480C-B124-7C18B1168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0338" y="37338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12" name="Rectangle 40">
            <a:extLst>
              <a:ext uri="{FF2B5EF4-FFF2-40B4-BE49-F238E27FC236}">
                <a16:creationId xmlns:a16="http://schemas.microsoft.com/office/drawing/2014/main" id="{9F22B458-D732-44E9-89AD-381268DD2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/8)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13" name="Rectangle 41">
            <a:extLst>
              <a:ext uri="{FF2B5EF4-FFF2-40B4-BE49-F238E27FC236}">
                <a16:creationId xmlns:a16="http://schemas.microsoft.com/office/drawing/2014/main" id="{F2FEB8B9-E5EA-4D3D-9C5E-4D4B2D9B4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26" y="3732214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14" name="Rectangle 42">
            <a:extLst>
              <a:ext uri="{FF2B5EF4-FFF2-40B4-BE49-F238E27FC236}">
                <a16:creationId xmlns:a16="http://schemas.microsoft.com/office/drawing/2014/main" id="{3F357F7C-E007-462D-9796-8B1881E00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713" y="2911477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/4)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16" name="Rectangle 44">
            <a:extLst>
              <a:ext uri="{FF2B5EF4-FFF2-40B4-BE49-F238E27FC236}">
                <a16:creationId xmlns:a16="http://schemas.microsoft.com/office/drawing/2014/main" id="{484279D5-1D53-4A54-A3C3-4BB12172A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561" y="5181601"/>
            <a:ext cx="966931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79917" name="Text Box 45">
            <a:extLst>
              <a:ext uri="{FF2B5EF4-FFF2-40B4-BE49-F238E27FC236}">
                <a16:creationId xmlns:a16="http://schemas.microsoft.com/office/drawing/2014/main" id="{82AE6637-4AEA-427A-AC0F-0A257AD5A2EA}"/>
              </a:ext>
            </a:extLst>
          </p:cNvPr>
          <p:cNvSpPr txBox="1">
            <a:spLocks noChangeArrowheads="1"/>
          </p:cNvSpPr>
          <p:nvPr/>
        </p:nvSpPr>
        <p:spPr bwMode="auto">
          <a:xfrm rot="17366799">
            <a:off x="2352817" y="4422488"/>
            <a:ext cx="595035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9926" name="Line 54">
            <a:extLst>
              <a:ext uri="{FF2B5EF4-FFF2-40B4-BE49-F238E27FC236}">
                <a16:creationId xmlns:a16="http://schemas.microsoft.com/office/drawing/2014/main" id="{E0A939DF-0396-4247-8824-7CBB8B3C6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438400"/>
            <a:ext cx="42672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79927" name="Object 55">
            <a:extLst>
              <a:ext uri="{FF2B5EF4-FFF2-40B4-BE49-F238E27FC236}">
                <a16:creationId xmlns:a16="http://schemas.microsoft.com/office/drawing/2014/main" id="{504DD8B9-6E46-4FE4-86F4-38AFCADB22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96400" y="2781301"/>
          <a:ext cx="838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99920" progId="Equation.3">
                  <p:embed/>
                </p:oleObj>
              </mc:Choice>
              <mc:Fallback>
                <p:oleObj name="Equation" r:id="rId2" imgW="83808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2781301"/>
                        <a:ext cx="838200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28" name="Object 56">
            <a:extLst>
              <a:ext uri="{FF2B5EF4-FFF2-40B4-BE49-F238E27FC236}">
                <a16:creationId xmlns:a16="http://schemas.microsoft.com/office/drawing/2014/main" id="{7534647D-8EBC-493D-AD86-4195A7CA9C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28200" y="2216151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406080" progId="Equation.3">
                  <p:embed/>
                </p:oleObj>
              </mc:Choice>
              <mc:Fallback>
                <p:oleObj name="Equation" r:id="rId4" imgW="4060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8200" y="2216151"/>
                        <a:ext cx="406400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33" name="Object 61">
            <a:extLst>
              <a:ext uri="{FF2B5EF4-FFF2-40B4-BE49-F238E27FC236}">
                <a16:creationId xmlns:a16="http://schemas.microsoft.com/office/drawing/2014/main" id="{CBAA1A78-9901-45B0-9F3E-1A69037F0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2400" y="3619501"/>
          <a:ext cx="1092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799920" progId="Equation.3">
                  <p:embed/>
                </p:oleObj>
              </mc:Choice>
              <mc:Fallback>
                <p:oleObj name="Equation" r:id="rId6" imgW="109188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2400" y="3619501"/>
                        <a:ext cx="1092200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24" name="Rectangle 52">
            <a:extLst>
              <a:ext uri="{FF2B5EF4-FFF2-40B4-BE49-F238E27FC236}">
                <a16:creationId xmlns:a16="http://schemas.microsoft.com/office/drawing/2014/main" id="{DFE00195-1BB2-46AC-A897-2BC0F569C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361" y="2133601"/>
            <a:ext cx="526106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35" name="Line 63">
            <a:extLst>
              <a:ext uri="{FF2B5EF4-FFF2-40B4-BE49-F238E27FC236}">
                <a16:creationId xmlns:a16="http://schemas.microsoft.com/office/drawing/2014/main" id="{C68A34D6-D349-4D07-94E8-7C796E1D9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200400"/>
            <a:ext cx="16764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anose="02020603050405020304" pitchFamily="18" charset="0"/>
            </a:endParaRPr>
          </a:p>
        </p:txBody>
      </p:sp>
      <p:sp>
        <p:nvSpPr>
          <p:cNvPr id="79915" name="Rectangle 43">
            <a:extLst>
              <a:ext uri="{FF2B5EF4-FFF2-40B4-BE49-F238E27FC236}">
                <a16:creationId xmlns:a16="http://schemas.microsoft.com/office/drawing/2014/main" id="{07AD6D24-65B3-4638-AC3D-205E27B3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752" y="2895601"/>
            <a:ext cx="1117614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>
                <a:solidFill>
                  <a:srgbClr val="009999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/2)</a:t>
            </a:r>
            <a:r>
              <a:rPr lang="en-US" altLang="en-US" sz="3200" baseline="30000" dirty="0">
                <a:solidFill>
                  <a:srgbClr val="0099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9936" name="Text Box 64">
            <a:extLst>
              <a:ext uri="{FF2B5EF4-FFF2-40B4-BE49-F238E27FC236}">
                <a16:creationId xmlns:a16="http://schemas.microsoft.com/office/drawing/2014/main" id="{AD151DB6-B91C-40CA-B047-67CE5C3972D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364803" y="4441537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99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9999"/>
                </a:solidFill>
                <a:latin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49815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8EBAF76-68E0-4718-A947-8C202963A439}"/>
</file>

<file path=customXml/itemProps2.xml><?xml version="1.0" encoding="utf-8"?>
<ds:datastoreItem xmlns:ds="http://schemas.openxmlformats.org/officeDocument/2006/customXml" ds:itemID="{B38287F1-6135-459C-B058-C87B24EE57B4}"/>
</file>

<file path=customXml/itemProps3.xml><?xml version="1.0" encoding="utf-8"?>
<ds:datastoreItem xmlns:ds="http://schemas.openxmlformats.org/officeDocument/2006/customXml" ds:itemID="{6FCBFD68-D26F-411E-B5F0-6BE2FAC9CDA9}"/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1186</Words>
  <Application>Microsoft Office PowerPoint</Application>
  <PresentationFormat>Widescreen</PresentationFormat>
  <Paragraphs>149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Monotype Corsiva</vt:lpstr>
      <vt:lpstr>Symbol</vt:lpstr>
      <vt:lpstr>Times New Roman</vt:lpstr>
      <vt:lpstr>Office Theme</vt:lpstr>
      <vt:lpstr>Equation</vt:lpstr>
      <vt:lpstr>Paint Shop Pro Image</vt:lpstr>
      <vt:lpstr>CMPE371 Analysis of Algorithms FALL 2025-2026 Lecture 4 Part IV   </vt:lpstr>
      <vt:lpstr>Methods for Solving Recurrences</vt:lpstr>
      <vt:lpstr>Example of recursion tree</vt:lpstr>
      <vt:lpstr>Example of recursion tree</vt:lpstr>
      <vt:lpstr>Example of recursion tree</vt:lpstr>
      <vt:lpstr>Example of recursion tree</vt:lpstr>
      <vt:lpstr>Example of recursion tree</vt:lpstr>
      <vt:lpstr>Example of recursion tree</vt:lpstr>
      <vt:lpstr>Example of recursion tree</vt:lpstr>
      <vt:lpstr>Example of recursion tree</vt:lpstr>
      <vt:lpstr>Example </vt:lpstr>
      <vt:lpstr>Example </vt:lpstr>
      <vt:lpstr>Example </vt:lpstr>
      <vt:lpstr>The master method</vt:lpstr>
      <vt:lpstr>Three common cases</vt:lpstr>
      <vt:lpstr>Three common cases</vt:lpstr>
      <vt:lpstr>Three common cases (cont.)</vt:lpstr>
      <vt:lpstr>Examples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CMPE371 Analysis of Algorithms Summer 2022-2023 Lecture 6 Part III  Adnan ACAN</dc:title>
  <dc:creator>ACAN</dc:creator>
  <cp:lastModifiedBy>Ahmet UNVEREN</cp:lastModifiedBy>
  <cp:revision>6</cp:revision>
  <dcterms:created xsi:type="dcterms:W3CDTF">2023-08-04T18:46:11Z</dcterms:created>
  <dcterms:modified xsi:type="dcterms:W3CDTF">2025-10-10T06:55:05Z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