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5" r:id="rId3"/>
    <p:sldId id="272" r:id="rId4"/>
    <p:sldId id="257" r:id="rId5"/>
    <p:sldId id="264" r:id="rId6"/>
    <p:sldId id="258" r:id="rId7"/>
    <p:sldId id="266" r:id="rId8"/>
    <p:sldId id="267" r:id="rId9"/>
    <p:sldId id="268" r:id="rId10"/>
    <p:sldId id="261" r:id="rId11"/>
    <p:sldId id="276" r:id="rId12"/>
    <p:sldId id="259" r:id="rId13"/>
    <p:sldId id="269" r:id="rId14"/>
    <p:sldId id="282" r:id="rId15"/>
    <p:sldId id="277" r:id="rId16"/>
    <p:sldId id="278" r:id="rId17"/>
    <p:sldId id="280" r:id="rId18"/>
    <p:sldId id="279" r:id="rId19"/>
    <p:sldId id="281" r:id="rId20"/>
    <p:sldId id="270"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80" d="100"/>
          <a:sy n="80" d="100"/>
        </p:scale>
        <p:origin x="33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410E28-056F-490F-8031-9C1383D7F3E3}" type="datetimeFigureOut">
              <a:rPr lang="en-US" smtClean="0"/>
              <a:t>5/14/2017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6B7DD-0643-4A57-88EE-27B0445BB932}" type="slidenum">
              <a:rPr lang="en-US" smtClean="0"/>
              <a:t>‹#›</a:t>
            </a:fld>
            <a:endParaRPr lang="en-US"/>
          </a:p>
        </p:txBody>
      </p:sp>
    </p:spTree>
    <p:extLst>
      <p:ext uri="{BB962C8B-B14F-4D97-AF65-F5344CB8AC3E}">
        <p14:creationId xmlns:p14="http://schemas.microsoft.com/office/powerpoint/2010/main" val="286684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tıklayın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p:cNvSpPr>
            <a:spLocks noGrp="1"/>
          </p:cNvSpPr>
          <p:nvPr>
            <p:ph type="dt" sz="half" idx="10"/>
          </p:nvPr>
        </p:nvSpPr>
        <p:spPr/>
        <p:txBody>
          <a:bodyPr/>
          <a:lstStyle/>
          <a:p>
            <a:fld id="{392CB8F2-9FC4-45D3-842D-9E1FD95BE1EF}" type="datetime1">
              <a:rPr lang="en-US" smtClean="0"/>
              <a:t>5/14/2017</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413086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D89CCF99-3A4B-4F14-83E1-CCF08E147CF8}" type="datetime1">
              <a:rPr lang="en-US" smtClean="0"/>
              <a:t>5/14/2017</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209551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tıklayın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87F19C0D-5EE2-4932-AED4-D14EE8142DF0}" type="datetime1">
              <a:rPr lang="en-US" smtClean="0"/>
              <a:t>5/14/2017</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179543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en-US"/>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CFBBED6-A6B1-4EB3-A0E2-E296D4BDE2B9}" type="datetime1">
              <a:rPr lang="en-US" smtClean="0"/>
              <a:t>5/14/2017</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318670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tıklayın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9C88BF91-8F2D-453D-A515-C09E7531BB22}" type="datetime1">
              <a:rPr lang="en-US" smtClean="0"/>
              <a:t>5/14/2017</a:t>
            </a:fld>
            <a:endParaRPr lang="en-US"/>
          </a:p>
        </p:txBody>
      </p:sp>
      <p:sp>
        <p:nvSpPr>
          <p:cNvPr id="5" name="Alt 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111457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A3FB1673-CE38-45F8-9C86-EEF635871280}" type="datetime1">
              <a:rPr lang="en-US" smtClean="0"/>
              <a:t>5/14/2017</a:t>
            </a:fld>
            <a:endParaRPr lang="en-US"/>
          </a:p>
        </p:txBody>
      </p:sp>
      <p:sp>
        <p:nvSpPr>
          <p:cNvPr id="6" name="Alt 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37481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tıklayın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0BC4D7F7-6C67-402D-9E4F-7793F73964A7}" type="datetime1">
              <a:rPr lang="en-US" smtClean="0"/>
              <a:t>5/14/2017</a:t>
            </a:fld>
            <a:endParaRPr lang="en-US"/>
          </a:p>
        </p:txBody>
      </p:sp>
      <p:sp>
        <p:nvSpPr>
          <p:cNvPr id="8" name="Alt 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269299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tıklayın</a:t>
            </a:r>
            <a:endParaRPr lang="en-US"/>
          </a:p>
        </p:txBody>
      </p:sp>
      <p:sp>
        <p:nvSpPr>
          <p:cNvPr id="3" name="Veri Yer Tutucusu 2"/>
          <p:cNvSpPr>
            <a:spLocks noGrp="1"/>
          </p:cNvSpPr>
          <p:nvPr>
            <p:ph type="dt" sz="half" idx="10"/>
          </p:nvPr>
        </p:nvSpPr>
        <p:spPr/>
        <p:txBody>
          <a:bodyPr/>
          <a:lstStyle/>
          <a:p>
            <a:fld id="{02A85828-B060-4341-8FFE-31376D1DA2F6}" type="datetime1">
              <a:rPr lang="en-US" smtClean="0"/>
              <a:t>5/14/2017</a:t>
            </a:fld>
            <a:endParaRPr lang="en-US"/>
          </a:p>
        </p:txBody>
      </p:sp>
      <p:sp>
        <p:nvSpPr>
          <p:cNvPr id="4" name="Alt 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49184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B6FD7C-8E05-4D8B-929F-76CC2F150BED}" type="datetime1">
              <a:rPr lang="en-US" smtClean="0"/>
              <a:t>5/14/2017</a:t>
            </a:fld>
            <a:endParaRPr lang="en-US"/>
          </a:p>
        </p:txBody>
      </p:sp>
      <p:sp>
        <p:nvSpPr>
          <p:cNvPr id="3" name="Alt 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327823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37474898-D13E-45BF-B943-F56915589881}" type="datetime1">
              <a:rPr lang="en-US" smtClean="0"/>
              <a:t>5/14/2017</a:t>
            </a:fld>
            <a:endParaRPr lang="en-US"/>
          </a:p>
        </p:txBody>
      </p:sp>
      <p:sp>
        <p:nvSpPr>
          <p:cNvPr id="6" name="Alt 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377469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tıklayın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222CA96-6792-4B93-896A-65A3D4E9811B}" type="datetime1">
              <a:rPr lang="en-US" smtClean="0"/>
              <a:t>5/14/2017</a:t>
            </a:fld>
            <a:endParaRPr lang="en-US"/>
          </a:p>
        </p:txBody>
      </p:sp>
      <p:sp>
        <p:nvSpPr>
          <p:cNvPr id="6" name="Alt 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8F2A0D9F-FC19-4FBE-8163-CB7F26AF0E16}" type="slidenum">
              <a:rPr lang="en-US" smtClean="0"/>
              <a:t>‹#›</a:t>
            </a:fld>
            <a:endParaRPr lang="en-US"/>
          </a:p>
        </p:txBody>
      </p:sp>
    </p:spTree>
    <p:extLst>
      <p:ext uri="{BB962C8B-B14F-4D97-AF65-F5344CB8AC3E}">
        <p14:creationId xmlns:p14="http://schemas.microsoft.com/office/powerpoint/2010/main" val="395488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tıklayın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92489-12B0-430C-A820-98D413EEDA26}" type="datetime1">
              <a:rPr lang="en-US" smtClean="0"/>
              <a:t>5/14/2017</a:t>
            </a:fld>
            <a:endParaRPr lang="en-US"/>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A0D9F-FC19-4FBE-8163-CB7F26AF0E16}" type="slidenum">
              <a:rPr lang="en-US" smtClean="0"/>
              <a:t>‹#›</a:t>
            </a:fld>
            <a:endParaRPr lang="en-US"/>
          </a:p>
        </p:txBody>
      </p:sp>
    </p:spTree>
    <p:extLst>
      <p:ext uri="{BB962C8B-B14F-4D97-AF65-F5344CB8AC3E}">
        <p14:creationId xmlns:p14="http://schemas.microsoft.com/office/powerpoint/2010/main" val="147851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a:t>Asst.</a:t>
            </a:r>
            <a:r>
              <a:rPr lang="en-US" dirty="0"/>
              <a:t> </a:t>
            </a:r>
            <a:r>
              <a:rPr lang="tr-TR" dirty="0"/>
              <a:t>Prof.</a:t>
            </a:r>
            <a:r>
              <a:rPr lang="en-US" dirty="0"/>
              <a:t> </a:t>
            </a:r>
            <a:r>
              <a:rPr lang="tr-TR" dirty="0"/>
              <a:t>Dr.</a:t>
            </a:r>
            <a:r>
              <a:rPr lang="en-US" dirty="0"/>
              <a:t> </a:t>
            </a:r>
            <a:r>
              <a:rPr lang="tr-TR" dirty="0"/>
              <a:t>Duygu Çelik Ertuğrul</a:t>
            </a:r>
            <a:endParaRPr lang="en-US" dirty="0"/>
          </a:p>
        </p:txBody>
      </p:sp>
      <p:sp>
        <p:nvSpPr>
          <p:cNvPr id="4" name="Rectangle 2"/>
          <p:cNvSpPr>
            <a:spLocks noGrp="1" noChangeArrowheads="1"/>
          </p:cNvSpPr>
          <p:nvPr>
            <p:ph type="ctrTitle"/>
          </p:nvPr>
        </p:nvSpPr>
        <p:spPr/>
        <p:txBody>
          <a:bodyPr/>
          <a:lstStyle/>
          <a:p>
            <a:r>
              <a:rPr lang="en-US" altLang="zh-TW" sz="4800" dirty="0">
                <a:ea typeface="新細明體" pitchFamily="18" charset="-120"/>
              </a:rPr>
              <a:t>Chapter </a:t>
            </a:r>
            <a:r>
              <a:rPr lang="tr-TR" altLang="zh-TW" sz="4800" dirty="0">
                <a:ea typeface="新細明體" pitchFamily="18" charset="-120"/>
              </a:rPr>
              <a:t>11</a:t>
            </a:r>
            <a:r>
              <a:rPr lang="en-US" altLang="zh-TW" sz="4800" dirty="0">
                <a:ea typeface="新細明體" pitchFamily="18" charset="-120"/>
              </a:rPr>
              <a:t>:</a:t>
            </a:r>
            <a:br>
              <a:rPr lang="en-US" altLang="zh-TW" sz="4800" dirty="0">
                <a:ea typeface="新細明體" pitchFamily="18" charset="-120"/>
              </a:rPr>
            </a:br>
            <a:r>
              <a:rPr lang="tr-TR" altLang="zh-TW" sz="4800" dirty="0">
                <a:ea typeface="新細明體" pitchFamily="18" charset="-120"/>
              </a:rPr>
              <a:t>Software</a:t>
            </a:r>
            <a:r>
              <a:rPr lang="en-US" altLang="zh-TW" sz="4800" dirty="0">
                <a:ea typeface="新細明體" pitchFamily="18" charset="-120"/>
              </a:rPr>
              <a:t> </a:t>
            </a:r>
            <a:r>
              <a:rPr lang="tr-TR" altLang="zh-TW" sz="4800" dirty="0" err="1">
                <a:ea typeface="新細明體" pitchFamily="18" charset="-120"/>
              </a:rPr>
              <a:t>Configuration</a:t>
            </a:r>
            <a:r>
              <a:rPr lang="en-US" altLang="zh-TW" sz="4800" dirty="0">
                <a:ea typeface="新細明體" pitchFamily="18" charset="-120"/>
              </a:rPr>
              <a:t> Management</a:t>
            </a:r>
          </a:p>
        </p:txBody>
      </p:sp>
      <p:sp>
        <p:nvSpPr>
          <p:cNvPr id="2" name="Slide Number Placeholder 1"/>
          <p:cNvSpPr>
            <a:spLocks noGrp="1"/>
          </p:cNvSpPr>
          <p:nvPr>
            <p:ph type="sldNum" sz="quarter" idx="12"/>
          </p:nvPr>
        </p:nvSpPr>
        <p:spPr/>
        <p:txBody>
          <a:bodyPr/>
          <a:lstStyle/>
          <a:p>
            <a:fld id="{8F2A0D9F-FC19-4FBE-8163-CB7F26AF0E16}" type="slidenum">
              <a:rPr lang="en-US" smtClean="0"/>
              <a:t>1</a:t>
            </a:fld>
            <a:endParaRPr lang="en-US"/>
          </a:p>
        </p:txBody>
      </p:sp>
    </p:spTree>
    <p:extLst>
      <p:ext uri="{BB962C8B-B14F-4D97-AF65-F5344CB8AC3E}">
        <p14:creationId xmlns:p14="http://schemas.microsoft.com/office/powerpoint/2010/main" val="3349976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74352"/>
            <a:ext cx="10515600" cy="5802611"/>
          </a:xfrm>
        </p:spPr>
        <p:txBody>
          <a:bodyPr>
            <a:normAutofit fontScale="92500"/>
          </a:bodyPr>
          <a:lstStyle/>
          <a:p>
            <a:pPr marL="0" indent="0" algn="just">
              <a:buNone/>
            </a:pPr>
            <a:r>
              <a:rPr lang="tr-TR" sz="2400" b="1" dirty="0"/>
              <a:t>SUMMARY: </a:t>
            </a:r>
            <a:r>
              <a:rPr lang="en-US" sz="2400" b="1" dirty="0"/>
              <a:t>A </a:t>
            </a:r>
            <a:r>
              <a:rPr lang="en-US" sz="2400" b="1" u="sng" dirty="0"/>
              <a:t>Baseline</a:t>
            </a:r>
            <a:r>
              <a:rPr lang="en-US" sz="2400" b="1" dirty="0">
                <a:sym typeface="Wingdings" panose="05000000000000000000" pitchFamily="2" charset="2"/>
              </a:rPr>
              <a:t>: </a:t>
            </a:r>
            <a:r>
              <a:rPr lang="en-US" sz="2400" dirty="0">
                <a:sym typeface="Wingdings" panose="05000000000000000000" pitchFamily="2" charset="2"/>
              </a:rPr>
              <a:t>(IEEE Std. 610. 12_1990)</a:t>
            </a:r>
            <a:endParaRPr lang="tr-TR" sz="2400" dirty="0">
              <a:sym typeface="Wingdings" panose="05000000000000000000" pitchFamily="2" charset="2"/>
            </a:endParaRPr>
          </a:p>
          <a:p>
            <a:pPr algn="just"/>
            <a:r>
              <a:rPr lang="tr-TR" sz="2400" dirty="0">
                <a:sym typeface="Wingdings" panose="05000000000000000000" pitchFamily="2" charset="2"/>
              </a:rPr>
              <a:t>A</a:t>
            </a:r>
            <a:r>
              <a:rPr lang="en-US" sz="2400" dirty="0">
                <a:sym typeface="Wingdings" panose="05000000000000000000" pitchFamily="2" charset="2"/>
              </a:rPr>
              <a:t> specification or product that has been formally reviewed and agreed upon, that thereafter serves as the basis for further development, and that can be changed only through formal change control procedures.</a:t>
            </a:r>
          </a:p>
          <a:p>
            <a:pPr algn="just"/>
            <a:r>
              <a:rPr lang="en-US" sz="2400" dirty="0">
                <a:sym typeface="Wingdings" panose="05000000000000000000" pitchFamily="2" charset="2"/>
              </a:rPr>
              <a:t>Before </a:t>
            </a:r>
            <a:r>
              <a:rPr lang="en-US" sz="2400" dirty="0">
                <a:effectLst>
                  <a:outerShdw blurRad="38100" dist="38100" dir="2700000" algn="tl">
                    <a:srgbClr val="000000">
                      <a:alpha val="43137"/>
                    </a:srgbClr>
                  </a:outerShdw>
                </a:effectLst>
                <a:sym typeface="Wingdings" panose="05000000000000000000" pitchFamily="2" charset="2"/>
              </a:rPr>
              <a:t>a software configuration item </a:t>
            </a:r>
            <a:r>
              <a:rPr lang="en-US" sz="2400" dirty="0">
                <a:sym typeface="Wingdings" panose="05000000000000000000" pitchFamily="2" charset="2"/>
              </a:rPr>
              <a:t>becomes a baseline, changes may be made quickly and informally.</a:t>
            </a:r>
          </a:p>
          <a:p>
            <a:pPr algn="just"/>
            <a:r>
              <a:rPr lang="en-US" sz="2400" dirty="0">
                <a:sym typeface="Wingdings" panose="05000000000000000000" pitchFamily="2" charset="2"/>
              </a:rPr>
              <a:t>Once a baseline is established, changes can only be made by applying formal procedures</a:t>
            </a:r>
            <a:endParaRPr lang="tr-TR" sz="2400" dirty="0">
              <a:sym typeface="Wingdings" panose="05000000000000000000" pitchFamily="2" charset="2"/>
            </a:endParaRPr>
          </a:p>
          <a:p>
            <a:pPr algn="just"/>
            <a:r>
              <a:rPr lang="tr-TR" sz="2400" u="sng" dirty="0">
                <a:sym typeface="Wingdings" panose="05000000000000000000" pitchFamily="2" charset="2"/>
              </a:rPr>
              <a:t>M</a:t>
            </a:r>
            <a:r>
              <a:rPr lang="en-US" sz="2400" u="sng" dirty="0">
                <a:sym typeface="Wingdings" panose="05000000000000000000" pitchFamily="2" charset="2"/>
              </a:rPr>
              <a:t>ilestones </a:t>
            </a:r>
            <a:r>
              <a:rPr lang="en-US" sz="2400" dirty="0">
                <a:sym typeface="Wingdings" panose="05000000000000000000" pitchFamily="2" charset="2"/>
              </a:rPr>
              <a:t>usually define baselines.</a:t>
            </a:r>
            <a:endParaRPr lang="tr-TR" sz="2400" dirty="0">
              <a:sym typeface="Wingdings" panose="05000000000000000000" pitchFamily="2" charset="2"/>
            </a:endParaRPr>
          </a:p>
          <a:p>
            <a:pPr algn="just"/>
            <a:r>
              <a:rPr lang="tr-TR" sz="2400" dirty="0">
                <a:sym typeface="Wingdings" panose="05000000000000000000" pitchFamily="2" charset="2"/>
              </a:rPr>
              <a:t>T</a:t>
            </a:r>
            <a:r>
              <a:rPr lang="en-US" sz="2400" dirty="0">
                <a:sym typeface="Wingdings" panose="05000000000000000000" pitchFamily="2" charset="2"/>
              </a:rPr>
              <a:t>he progress of events that lead to a baseline is illustrated in the previous slide</a:t>
            </a:r>
            <a:endParaRPr lang="tr-TR" sz="2400" dirty="0">
              <a:sym typeface="Wingdings" panose="05000000000000000000" pitchFamily="2" charset="2"/>
            </a:endParaRPr>
          </a:p>
          <a:p>
            <a:pPr marL="0" indent="0" algn="just">
              <a:buNone/>
            </a:pPr>
            <a:r>
              <a:rPr lang="tr-TR" sz="2400" dirty="0">
                <a:effectLst>
                  <a:outerShdw blurRad="38100" dist="38100" dir="2700000" algn="tl">
                    <a:srgbClr val="000000"/>
                  </a:outerShdw>
                </a:effectLst>
              </a:rPr>
              <a:t>P</a:t>
            </a:r>
            <a:r>
              <a:rPr lang="en-US" sz="2400" dirty="0" err="1">
                <a:effectLst>
                  <a:outerShdw blurRad="38100" dist="38100" dir="2700000" algn="tl">
                    <a:srgbClr val="000000"/>
                  </a:outerShdw>
                </a:effectLst>
              </a:rPr>
              <a:t>urpose</a:t>
            </a:r>
            <a:r>
              <a:rPr lang="en-US" sz="2400" dirty="0">
                <a:effectLst>
                  <a:outerShdw blurRad="38100" dist="38100" dir="2700000" algn="tl">
                    <a:srgbClr val="000000"/>
                  </a:outerShdw>
                </a:effectLst>
              </a:rPr>
              <a:t> </a:t>
            </a:r>
            <a:r>
              <a:rPr lang="tr-TR" sz="2400" dirty="0">
                <a:effectLst>
                  <a:outerShdw blurRad="38100" dist="38100" dir="2700000" algn="tl">
                    <a:srgbClr val="000000"/>
                  </a:outerShdw>
                </a:effectLst>
              </a:rPr>
              <a:t>of </a:t>
            </a:r>
            <a:r>
              <a:rPr lang="tr-TR" sz="2400" dirty="0" err="1">
                <a:effectLst>
                  <a:outerShdw blurRad="38100" dist="38100" dir="2700000" algn="tl">
                    <a:srgbClr val="000000"/>
                  </a:outerShdw>
                </a:effectLst>
              </a:rPr>
              <a:t>creating</a:t>
            </a:r>
            <a:r>
              <a:rPr lang="tr-TR" sz="2400" dirty="0">
                <a:effectLst>
                  <a:outerShdw blurRad="38100" dist="38100" dir="2700000" algn="tl">
                    <a:srgbClr val="000000"/>
                  </a:outerShdw>
                </a:effectLst>
              </a:rPr>
              <a:t> </a:t>
            </a:r>
            <a:r>
              <a:rPr lang="en-US" sz="2400" dirty="0">
                <a:effectLst>
                  <a:outerShdw blurRad="38100" dist="38100" dir="2700000" algn="tl">
                    <a:srgbClr val="000000"/>
                  </a:outerShdw>
                </a:effectLst>
              </a:rPr>
              <a:t>Baseline</a:t>
            </a:r>
            <a:r>
              <a:rPr lang="tr-TR" sz="2400" dirty="0">
                <a:effectLst>
                  <a:outerShdw blurRad="38100" dist="38100" dir="2700000" algn="tl">
                    <a:srgbClr val="000000"/>
                  </a:outerShdw>
                </a:effectLst>
              </a:rPr>
              <a:t>?</a:t>
            </a:r>
            <a:endParaRPr lang="en-US" sz="2400" dirty="0">
              <a:effectLst>
                <a:outerShdw blurRad="38100" dist="38100" dir="2700000" algn="tl">
                  <a:srgbClr val="000000"/>
                </a:outerShdw>
              </a:effectLst>
              <a:sym typeface="Wingdings" panose="05000000000000000000" pitchFamily="2" charset="2"/>
            </a:endParaRPr>
          </a:p>
          <a:p>
            <a:pPr>
              <a:spcBef>
                <a:spcPct val="40000"/>
              </a:spcBef>
            </a:pPr>
            <a:r>
              <a:rPr lang="en-US" sz="2400" b="1" dirty="0">
                <a:solidFill>
                  <a:srgbClr val="FF0000"/>
                </a:solidFill>
              </a:rPr>
              <a:t>Creation of a baseline </a:t>
            </a:r>
            <a:r>
              <a:rPr lang="en-US" sz="2400" dirty="0"/>
              <a:t>is usually a </a:t>
            </a:r>
            <a:r>
              <a:rPr lang="en-US" sz="2400" b="1" dirty="0">
                <a:solidFill>
                  <a:srgbClr val="FF0000"/>
                </a:solidFill>
              </a:rPr>
              <a:t>milestone</a:t>
            </a:r>
            <a:r>
              <a:rPr lang="en-US" sz="2400" dirty="0"/>
              <a:t> in the schedule.</a:t>
            </a:r>
          </a:p>
          <a:p>
            <a:pPr>
              <a:spcBef>
                <a:spcPct val="40000"/>
              </a:spcBef>
            </a:pPr>
            <a:r>
              <a:rPr lang="en-US" sz="2400" dirty="0"/>
              <a:t>The </a:t>
            </a:r>
            <a:r>
              <a:rPr lang="en-US" sz="2400" b="1" dirty="0">
                <a:solidFill>
                  <a:srgbClr val="FF0000"/>
                </a:solidFill>
              </a:rPr>
              <a:t>baseline</a:t>
            </a:r>
            <a:r>
              <a:rPr lang="en-US" sz="2400" dirty="0"/>
              <a:t> is </a:t>
            </a:r>
            <a:r>
              <a:rPr lang="en-US" sz="2400" b="1" dirty="0">
                <a:solidFill>
                  <a:srgbClr val="FF0000"/>
                </a:solidFill>
              </a:rPr>
              <a:t>centrally controlled</a:t>
            </a:r>
            <a:r>
              <a:rPr lang="en-US" sz="2400" dirty="0"/>
              <a:t>.</a:t>
            </a:r>
          </a:p>
          <a:p>
            <a:pPr>
              <a:spcBef>
                <a:spcPct val="40000"/>
              </a:spcBef>
            </a:pPr>
            <a:r>
              <a:rPr lang="en-US" sz="2400" b="1" dirty="0">
                <a:solidFill>
                  <a:srgbClr val="FF0000"/>
                </a:solidFill>
              </a:rPr>
              <a:t>Everyone</a:t>
            </a:r>
            <a:r>
              <a:rPr lang="en-US" sz="2400" dirty="0"/>
              <a:t> uses the </a:t>
            </a:r>
            <a:r>
              <a:rPr lang="en-US" sz="2400" b="1" dirty="0">
                <a:solidFill>
                  <a:srgbClr val="FF0000"/>
                </a:solidFill>
              </a:rPr>
              <a:t>same current baselines</a:t>
            </a:r>
            <a:r>
              <a:rPr lang="en-US" sz="2400" dirty="0"/>
              <a:t>.</a:t>
            </a:r>
          </a:p>
          <a:p>
            <a:pPr>
              <a:spcBef>
                <a:spcPct val="40000"/>
              </a:spcBef>
            </a:pPr>
            <a:r>
              <a:rPr lang="en-US" sz="2400" b="1" dirty="0">
                <a:solidFill>
                  <a:srgbClr val="FF0000"/>
                </a:solidFill>
              </a:rPr>
              <a:t>To change the baseline, </a:t>
            </a:r>
            <a:r>
              <a:rPr lang="en-US" sz="2400" dirty="0"/>
              <a:t>a formal process is required.</a:t>
            </a:r>
          </a:p>
          <a:p>
            <a:pPr algn="just"/>
            <a:endParaRPr lang="en-US" sz="2400" dirty="0">
              <a:sym typeface="Wingdings" panose="05000000000000000000" pitchFamily="2" charset="2"/>
            </a:endParaRPr>
          </a:p>
        </p:txBody>
      </p:sp>
      <p:sp>
        <p:nvSpPr>
          <p:cNvPr id="2" name="Slide Number Placeholder 1"/>
          <p:cNvSpPr>
            <a:spLocks noGrp="1"/>
          </p:cNvSpPr>
          <p:nvPr>
            <p:ph type="sldNum" sz="quarter" idx="12"/>
          </p:nvPr>
        </p:nvSpPr>
        <p:spPr/>
        <p:txBody>
          <a:bodyPr/>
          <a:lstStyle/>
          <a:p>
            <a:fld id="{8F2A0D9F-FC19-4FBE-8163-CB7F26AF0E16}" type="slidenum">
              <a:rPr lang="en-US" smtClean="0"/>
              <a:t>10</a:t>
            </a:fld>
            <a:endParaRPr lang="en-US"/>
          </a:p>
        </p:txBody>
      </p:sp>
    </p:spTree>
    <p:extLst>
      <p:ext uri="{BB962C8B-B14F-4D97-AF65-F5344CB8AC3E}">
        <p14:creationId xmlns:p14="http://schemas.microsoft.com/office/powerpoint/2010/main" val="313850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1026"/>
          <p:cNvSpPr>
            <a:spLocks noGrp="1" noChangeArrowheads="1"/>
          </p:cNvSpPr>
          <p:nvPr>
            <p:ph type="title" idx="4294967295"/>
          </p:nvPr>
        </p:nvSpPr>
        <p:spPr>
          <a:xfrm>
            <a:off x="1939212" y="136849"/>
            <a:ext cx="8077200" cy="1143000"/>
          </a:xfrm>
        </p:spPr>
        <p:txBody>
          <a:bodyPr/>
          <a:lstStyle/>
          <a:p>
            <a:pPr eaLnBrk="1" hangingPunct="1"/>
            <a:r>
              <a:rPr lang="en-US" altLang="en-US" sz="4000" dirty="0"/>
              <a:t>Software Configuration Item (SCI)</a:t>
            </a:r>
          </a:p>
        </p:txBody>
      </p:sp>
      <p:sp>
        <p:nvSpPr>
          <p:cNvPr id="11269" name="Rectangle 1028"/>
          <p:cNvSpPr>
            <a:spLocks noGrp="1" noChangeArrowheads="1"/>
          </p:cNvSpPr>
          <p:nvPr>
            <p:ph type="body" idx="4294967295"/>
          </p:nvPr>
        </p:nvSpPr>
        <p:spPr>
          <a:xfrm>
            <a:off x="597159" y="1468016"/>
            <a:ext cx="10848392" cy="4683968"/>
          </a:xfrm>
        </p:spPr>
        <p:txBody>
          <a:bodyPr/>
          <a:lstStyle/>
          <a:p>
            <a:pPr eaLnBrk="1" hangingPunct="1">
              <a:lnSpc>
                <a:spcPct val="90000"/>
              </a:lnSpc>
            </a:pPr>
            <a:r>
              <a:rPr lang="en-US" altLang="en-US" dirty="0"/>
              <a:t>Definition: Information that is created as part of the software</a:t>
            </a:r>
            <a:r>
              <a:rPr lang="tr-TR" altLang="en-US" dirty="0"/>
              <a:t> </a:t>
            </a:r>
            <a:r>
              <a:rPr lang="en-US" altLang="en-US" dirty="0"/>
              <a:t>engineering process.</a:t>
            </a:r>
          </a:p>
          <a:p>
            <a:pPr eaLnBrk="1" hangingPunct="1">
              <a:lnSpc>
                <a:spcPct val="90000"/>
              </a:lnSpc>
            </a:pPr>
            <a:r>
              <a:rPr lang="en-US" altLang="en-US" dirty="0"/>
              <a:t>Examples: </a:t>
            </a:r>
          </a:p>
          <a:p>
            <a:pPr lvl="1" eaLnBrk="1" hangingPunct="1">
              <a:lnSpc>
                <a:spcPct val="90000"/>
              </a:lnSpc>
            </a:pPr>
            <a:r>
              <a:rPr lang="en-US" altLang="en-US" dirty="0"/>
              <a:t>Software Project Plan</a:t>
            </a:r>
          </a:p>
          <a:p>
            <a:pPr lvl="1" eaLnBrk="1" hangingPunct="1">
              <a:lnSpc>
                <a:spcPct val="90000"/>
              </a:lnSpc>
            </a:pPr>
            <a:r>
              <a:rPr lang="en-US" altLang="en-US" dirty="0"/>
              <a:t>Software Requirements Specification</a:t>
            </a:r>
          </a:p>
          <a:p>
            <a:pPr lvl="2" eaLnBrk="1" hangingPunct="1">
              <a:lnSpc>
                <a:spcPct val="90000"/>
              </a:lnSpc>
            </a:pPr>
            <a:r>
              <a:rPr lang="en-US" altLang="en-US" dirty="0"/>
              <a:t>Models, Prototypes, Requirements</a:t>
            </a:r>
          </a:p>
          <a:p>
            <a:pPr lvl="1" eaLnBrk="1" hangingPunct="1">
              <a:lnSpc>
                <a:spcPct val="90000"/>
              </a:lnSpc>
            </a:pPr>
            <a:r>
              <a:rPr lang="en-US" altLang="en-US" dirty="0"/>
              <a:t>Design document		</a:t>
            </a:r>
          </a:p>
          <a:p>
            <a:pPr lvl="1" eaLnBrk="1" hangingPunct="1">
              <a:lnSpc>
                <a:spcPct val="90000"/>
              </a:lnSpc>
            </a:pPr>
            <a:r>
              <a:rPr lang="en-US" altLang="en-US" dirty="0"/>
              <a:t>Source code </a:t>
            </a:r>
          </a:p>
          <a:p>
            <a:pPr lvl="1" eaLnBrk="1" hangingPunct="1">
              <a:lnSpc>
                <a:spcPct val="90000"/>
              </a:lnSpc>
            </a:pPr>
            <a:r>
              <a:rPr lang="en-US" altLang="en-US" dirty="0"/>
              <a:t>Test suite</a:t>
            </a:r>
          </a:p>
          <a:p>
            <a:pPr lvl="1" eaLnBrk="1" hangingPunct="1">
              <a:lnSpc>
                <a:spcPct val="90000"/>
              </a:lnSpc>
            </a:pPr>
            <a:r>
              <a:rPr lang="en-US" altLang="en-US" dirty="0"/>
              <a:t>Software tools (e.g., compilers)</a:t>
            </a:r>
          </a:p>
        </p:txBody>
      </p:sp>
      <p:sp>
        <p:nvSpPr>
          <p:cNvPr id="2" name="Slide Number Placeholder 1"/>
          <p:cNvSpPr>
            <a:spLocks noGrp="1"/>
          </p:cNvSpPr>
          <p:nvPr>
            <p:ph type="sldNum" sz="quarter" idx="12"/>
          </p:nvPr>
        </p:nvSpPr>
        <p:spPr/>
        <p:txBody>
          <a:bodyPr/>
          <a:lstStyle/>
          <a:p>
            <a:fld id="{8F2A0D9F-FC19-4FBE-8163-CB7F26AF0E16}" type="slidenum">
              <a:rPr lang="en-US" smtClean="0"/>
              <a:t>11</a:t>
            </a:fld>
            <a:endParaRPr lang="en-US"/>
          </a:p>
        </p:txBody>
      </p:sp>
    </p:spTree>
    <p:extLst>
      <p:ext uri="{BB962C8B-B14F-4D97-AF65-F5344CB8AC3E}">
        <p14:creationId xmlns:p14="http://schemas.microsoft.com/office/powerpoint/2010/main" val="7260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906" y="952766"/>
            <a:ext cx="5568821" cy="5796474"/>
          </a:xfrm>
        </p:spPr>
        <p:txBody>
          <a:bodyPr>
            <a:noAutofit/>
          </a:bodyPr>
          <a:lstStyle/>
          <a:p>
            <a:pPr marL="0" indent="0">
              <a:lnSpc>
                <a:spcPct val="100000"/>
              </a:lnSpc>
              <a:buNone/>
            </a:pPr>
            <a:r>
              <a:rPr lang="en-US" altLang="en-US" sz="1800" b="1" dirty="0"/>
              <a:t>1. System Specification</a:t>
            </a:r>
          </a:p>
          <a:p>
            <a:pPr marL="0" indent="0">
              <a:lnSpc>
                <a:spcPct val="100000"/>
              </a:lnSpc>
              <a:buNone/>
            </a:pPr>
            <a:r>
              <a:rPr lang="en-US" altLang="en-US" sz="1800" b="1" dirty="0"/>
              <a:t>2. Software Project Plan</a:t>
            </a:r>
          </a:p>
          <a:p>
            <a:pPr marL="0" indent="0">
              <a:lnSpc>
                <a:spcPct val="100000"/>
              </a:lnSpc>
              <a:buNone/>
            </a:pPr>
            <a:r>
              <a:rPr lang="en-US" altLang="en-US" sz="1800" b="1" dirty="0"/>
              <a:t>3. Software Requirement Specification</a:t>
            </a:r>
          </a:p>
          <a:p>
            <a:pPr marL="914400" lvl="1" indent="-457200">
              <a:lnSpc>
                <a:spcPct val="100000"/>
              </a:lnSpc>
              <a:buFont typeface="+mj-lt"/>
              <a:buAutoNum type="alphaLcParenR"/>
            </a:pPr>
            <a:r>
              <a:rPr lang="en-US" altLang="en-US" sz="1800" dirty="0"/>
              <a:t>Graphical analysis model</a:t>
            </a:r>
          </a:p>
          <a:p>
            <a:pPr marL="914400" lvl="1" indent="-457200">
              <a:lnSpc>
                <a:spcPct val="100000"/>
              </a:lnSpc>
              <a:buFont typeface="+mj-lt"/>
              <a:buAutoNum type="alphaLcParenR"/>
            </a:pPr>
            <a:r>
              <a:rPr lang="en-US" altLang="en-US" sz="1800" dirty="0"/>
              <a:t>Process specifications</a:t>
            </a:r>
          </a:p>
          <a:p>
            <a:pPr marL="914400" lvl="1" indent="-457200">
              <a:lnSpc>
                <a:spcPct val="100000"/>
              </a:lnSpc>
              <a:buFont typeface="+mj-lt"/>
              <a:buAutoNum type="alphaLcParenR"/>
            </a:pPr>
            <a:r>
              <a:rPr lang="en-US" altLang="en-US" sz="1800" dirty="0"/>
              <a:t>Prototype(s)</a:t>
            </a:r>
          </a:p>
          <a:p>
            <a:pPr marL="914400" lvl="1" indent="-457200">
              <a:lnSpc>
                <a:spcPct val="100000"/>
              </a:lnSpc>
              <a:buFont typeface="+mj-lt"/>
              <a:buAutoNum type="alphaLcParenR"/>
            </a:pPr>
            <a:r>
              <a:rPr lang="en-US" altLang="en-US" sz="1800" dirty="0"/>
              <a:t>Mathematical specification</a:t>
            </a:r>
            <a:endParaRPr lang="tr-TR" altLang="en-US" sz="1800" dirty="0"/>
          </a:p>
          <a:p>
            <a:pPr marL="0" indent="0">
              <a:lnSpc>
                <a:spcPct val="100000"/>
              </a:lnSpc>
              <a:buNone/>
            </a:pPr>
            <a:r>
              <a:rPr lang="tr-TR" altLang="en-US" sz="1800" b="1" dirty="0"/>
              <a:t>4. </a:t>
            </a:r>
            <a:r>
              <a:rPr lang="en-US" altLang="en-US" sz="1800" b="1" dirty="0"/>
              <a:t>Preliminary User Manual</a:t>
            </a:r>
            <a:endParaRPr lang="tr-TR" altLang="en-US" sz="1800" b="1" dirty="0"/>
          </a:p>
          <a:p>
            <a:pPr marL="0" indent="0">
              <a:lnSpc>
                <a:spcPct val="100000"/>
              </a:lnSpc>
              <a:buNone/>
            </a:pPr>
            <a:r>
              <a:rPr lang="tr-TR" sz="1800" b="1" dirty="0"/>
              <a:t>5. </a:t>
            </a:r>
            <a:r>
              <a:rPr lang="en-US" sz="1800" b="1" dirty="0"/>
              <a:t>Design specification</a:t>
            </a:r>
          </a:p>
          <a:p>
            <a:pPr marL="914400" lvl="1" indent="-457200" algn="just">
              <a:lnSpc>
                <a:spcPct val="100000"/>
              </a:lnSpc>
              <a:buFont typeface="+mj-lt"/>
              <a:buAutoNum type="alphaLcParenR"/>
            </a:pPr>
            <a:r>
              <a:rPr lang="en-US" sz="1800" dirty="0"/>
              <a:t>Data design description</a:t>
            </a:r>
          </a:p>
          <a:p>
            <a:pPr marL="914400" lvl="1" indent="-457200" algn="just">
              <a:lnSpc>
                <a:spcPct val="100000"/>
              </a:lnSpc>
              <a:buFont typeface="+mj-lt"/>
              <a:buAutoNum type="alphaLcParenR"/>
            </a:pPr>
            <a:r>
              <a:rPr lang="en-US" sz="1800" dirty="0"/>
              <a:t>Architectural design description</a:t>
            </a:r>
          </a:p>
          <a:p>
            <a:pPr marL="914400" lvl="1" indent="-457200" algn="just">
              <a:lnSpc>
                <a:spcPct val="100000"/>
              </a:lnSpc>
              <a:buFont typeface="+mj-lt"/>
              <a:buAutoNum type="alphaLcParenR"/>
            </a:pPr>
            <a:r>
              <a:rPr lang="en-US" sz="1800" dirty="0"/>
              <a:t>Module design descriptions</a:t>
            </a:r>
          </a:p>
          <a:p>
            <a:pPr marL="914400" lvl="1" indent="-457200" algn="just">
              <a:lnSpc>
                <a:spcPct val="100000"/>
              </a:lnSpc>
              <a:buFont typeface="+mj-lt"/>
              <a:buAutoNum type="alphaLcParenR"/>
            </a:pPr>
            <a:r>
              <a:rPr lang="en-US" sz="1800" dirty="0"/>
              <a:t>Interface design descriptions</a:t>
            </a:r>
          </a:p>
          <a:p>
            <a:pPr marL="914400" lvl="1" indent="-457200" algn="just">
              <a:lnSpc>
                <a:spcPct val="100000"/>
              </a:lnSpc>
              <a:buFont typeface="+mj-lt"/>
              <a:buAutoNum type="alphaLcParenR"/>
            </a:pPr>
            <a:r>
              <a:rPr lang="en-US" sz="1800" dirty="0"/>
              <a:t>Object descriptions</a:t>
            </a:r>
          </a:p>
          <a:p>
            <a:pPr marL="0" indent="0" algn="just">
              <a:lnSpc>
                <a:spcPct val="100000"/>
              </a:lnSpc>
              <a:buNone/>
            </a:pPr>
            <a:r>
              <a:rPr lang="tr-TR" sz="1800" b="1" dirty="0"/>
              <a:t>6. </a:t>
            </a:r>
            <a:r>
              <a:rPr lang="en-US" sz="1800" b="1" dirty="0"/>
              <a:t>Source code listing</a:t>
            </a:r>
          </a:p>
        </p:txBody>
      </p:sp>
      <p:sp>
        <p:nvSpPr>
          <p:cNvPr id="4" name="İçerik Yer Tutucusu 2"/>
          <p:cNvSpPr txBox="1">
            <a:spLocks/>
          </p:cNvSpPr>
          <p:nvPr/>
        </p:nvSpPr>
        <p:spPr>
          <a:xfrm>
            <a:off x="4775717" y="789990"/>
            <a:ext cx="4766390" cy="57725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Font typeface="Arial" panose="020B0604020202020204" pitchFamily="34" charset="0"/>
              <a:buNone/>
            </a:pPr>
            <a:r>
              <a:rPr lang="tr-TR" sz="1800" b="1" dirty="0"/>
              <a:t>7. </a:t>
            </a:r>
            <a:r>
              <a:rPr lang="en-US" sz="1800" b="1" dirty="0"/>
              <a:t>Test specification</a:t>
            </a:r>
          </a:p>
          <a:p>
            <a:pPr marL="1371600" lvl="2" indent="-457200" algn="just">
              <a:lnSpc>
                <a:spcPct val="100000"/>
              </a:lnSpc>
              <a:buFont typeface="+mj-lt"/>
              <a:buAutoNum type="alphaLcParenR"/>
            </a:pPr>
            <a:r>
              <a:rPr lang="en-US" sz="1800" dirty="0"/>
              <a:t>Test plan and procedure</a:t>
            </a:r>
          </a:p>
          <a:p>
            <a:pPr marL="1371600" lvl="2" indent="-457200" algn="just">
              <a:lnSpc>
                <a:spcPct val="100000"/>
              </a:lnSpc>
              <a:buFont typeface="+mj-lt"/>
              <a:buAutoNum type="alphaLcParenR"/>
            </a:pPr>
            <a:r>
              <a:rPr lang="en-US" sz="1800" dirty="0"/>
              <a:t>Test cases and recorded results</a:t>
            </a:r>
          </a:p>
          <a:p>
            <a:pPr marL="0" indent="0" algn="just">
              <a:lnSpc>
                <a:spcPct val="100000"/>
              </a:lnSpc>
              <a:buFont typeface="Arial" panose="020B0604020202020204" pitchFamily="34" charset="0"/>
              <a:buNone/>
            </a:pPr>
            <a:r>
              <a:rPr lang="tr-TR" sz="1800" b="1" dirty="0"/>
              <a:t>8. </a:t>
            </a:r>
            <a:r>
              <a:rPr lang="en-US" sz="1800" b="1" dirty="0"/>
              <a:t>Operation and installation manuals </a:t>
            </a:r>
          </a:p>
          <a:p>
            <a:pPr marL="0" indent="0" algn="just">
              <a:lnSpc>
                <a:spcPct val="100000"/>
              </a:lnSpc>
              <a:buFont typeface="Arial" panose="020B0604020202020204" pitchFamily="34" charset="0"/>
              <a:buNone/>
            </a:pPr>
            <a:r>
              <a:rPr lang="tr-TR" sz="1800" b="1" dirty="0"/>
              <a:t>9. </a:t>
            </a:r>
            <a:r>
              <a:rPr lang="en-US" sz="1800" b="1" dirty="0"/>
              <a:t>Executable program</a:t>
            </a:r>
          </a:p>
          <a:p>
            <a:pPr marL="1371600" lvl="2" indent="-457200" algn="just">
              <a:lnSpc>
                <a:spcPct val="100000"/>
              </a:lnSpc>
              <a:buFont typeface="+mj-lt"/>
              <a:buAutoNum type="alphaLcParenR"/>
            </a:pPr>
            <a:r>
              <a:rPr lang="en-US" sz="1800" dirty="0"/>
              <a:t>Module executable codes</a:t>
            </a:r>
          </a:p>
          <a:p>
            <a:pPr marL="1371600" lvl="2" indent="-457200" algn="just">
              <a:lnSpc>
                <a:spcPct val="100000"/>
              </a:lnSpc>
              <a:buFont typeface="+mj-lt"/>
              <a:buAutoNum type="alphaLcParenR"/>
            </a:pPr>
            <a:r>
              <a:rPr lang="en-US" sz="1800" dirty="0"/>
              <a:t>Linked modules executable codes</a:t>
            </a:r>
          </a:p>
          <a:p>
            <a:pPr marL="0" indent="0" algn="just">
              <a:lnSpc>
                <a:spcPct val="100000"/>
              </a:lnSpc>
              <a:buNone/>
            </a:pPr>
            <a:r>
              <a:rPr lang="tr-TR" sz="1800" b="1" dirty="0"/>
              <a:t>10. </a:t>
            </a:r>
            <a:r>
              <a:rPr lang="en-US" sz="1800" b="1" dirty="0"/>
              <a:t>Database description</a:t>
            </a:r>
          </a:p>
          <a:p>
            <a:pPr marL="1371600" lvl="2" indent="-457200" algn="just">
              <a:lnSpc>
                <a:spcPct val="100000"/>
              </a:lnSpc>
              <a:buFont typeface="+mj-lt"/>
              <a:buAutoNum type="alphaLcParenR"/>
            </a:pPr>
            <a:r>
              <a:rPr lang="en-US" sz="1800" dirty="0"/>
              <a:t>Scheme and file structure </a:t>
            </a:r>
          </a:p>
          <a:p>
            <a:pPr marL="1371600" lvl="2" indent="-457200" algn="just">
              <a:lnSpc>
                <a:spcPct val="100000"/>
              </a:lnSpc>
              <a:buFont typeface="+mj-lt"/>
              <a:buAutoNum type="alphaLcParenR"/>
            </a:pPr>
            <a:r>
              <a:rPr lang="en-US" sz="1800" dirty="0"/>
              <a:t>Inıtıal content</a:t>
            </a:r>
            <a:endParaRPr lang="tr-TR" sz="1800" dirty="0"/>
          </a:p>
          <a:p>
            <a:pPr marL="514350" indent="-514350" algn="just">
              <a:buFont typeface="+mj-lt"/>
              <a:buAutoNum type="arabicPeriod" startAt="12"/>
            </a:pPr>
            <a:r>
              <a:rPr lang="en-US" sz="1800" b="1" dirty="0"/>
              <a:t>User manual</a:t>
            </a:r>
          </a:p>
          <a:p>
            <a:pPr marL="514350" indent="-514350" algn="just">
              <a:buFont typeface="+mj-lt"/>
              <a:buAutoNum type="arabicPeriod" startAt="12"/>
            </a:pPr>
            <a:r>
              <a:rPr lang="en-US" sz="1800" b="1" dirty="0"/>
              <a:t>Maintenance documents</a:t>
            </a:r>
          </a:p>
          <a:p>
            <a:pPr marL="1257300" lvl="2" indent="-342900" algn="just">
              <a:buFont typeface="+mj-lt"/>
              <a:buAutoNum type="alphaLcParenR"/>
            </a:pPr>
            <a:r>
              <a:rPr lang="en-US" sz="1800" dirty="0"/>
              <a:t>Software problem reports</a:t>
            </a:r>
          </a:p>
          <a:p>
            <a:pPr marL="1257300" lvl="2" indent="-342900" algn="just">
              <a:buFont typeface="+mj-lt"/>
              <a:buAutoNum type="alphaLcParenR"/>
            </a:pPr>
            <a:r>
              <a:rPr lang="en-US" sz="1800" dirty="0"/>
              <a:t>Maintenance requests</a:t>
            </a:r>
          </a:p>
          <a:p>
            <a:pPr marL="1257300" lvl="2" indent="-342900" algn="just">
              <a:buFont typeface="+mj-lt"/>
              <a:buAutoNum type="alphaLcParenR"/>
            </a:pPr>
            <a:r>
              <a:rPr lang="en-US" sz="1800" dirty="0"/>
              <a:t>Engineering change orders</a:t>
            </a:r>
          </a:p>
          <a:p>
            <a:pPr marL="514350" indent="-514350" algn="just">
              <a:buFont typeface="+mj-lt"/>
              <a:buAutoNum type="arabicPeriod" startAt="12"/>
            </a:pPr>
            <a:r>
              <a:rPr lang="en-US" sz="1800" b="1" dirty="0"/>
              <a:t>Standards and procedures for SE</a:t>
            </a:r>
          </a:p>
          <a:p>
            <a:pPr marL="0" indent="0" algn="just">
              <a:lnSpc>
                <a:spcPct val="100000"/>
              </a:lnSpc>
              <a:buNone/>
            </a:pPr>
            <a:endParaRPr lang="en-US" sz="2600" dirty="0"/>
          </a:p>
          <a:p>
            <a:pPr marL="0" indent="0" algn="just">
              <a:lnSpc>
                <a:spcPct val="100000"/>
              </a:lnSpc>
              <a:buFont typeface="Arial" panose="020B0604020202020204" pitchFamily="34" charset="0"/>
              <a:buNone/>
            </a:pPr>
            <a:endParaRPr lang="en-US" sz="1800" dirty="0"/>
          </a:p>
        </p:txBody>
      </p:sp>
      <p:sp>
        <p:nvSpPr>
          <p:cNvPr id="2" name="Dikdörtgen 1"/>
          <p:cNvSpPr/>
          <p:nvPr/>
        </p:nvSpPr>
        <p:spPr>
          <a:xfrm>
            <a:off x="0" y="-41007"/>
            <a:ext cx="12192000" cy="830997"/>
          </a:xfrm>
          <a:prstGeom prst="rect">
            <a:avLst/>
          </a:prstGeom>
        </p:spPr>
        <p:txBody>
          <a:bodyPr wrap="square">
            <a:spAutoFit/>
          </a:bodyPr>
          <a:lstStyle/>
          <a:p>
            <a:pPr algn="just"/>
            <a:r>
              <a:rPr lang="en-US" sz="2400" b="1" dirty="0">
                <a:solidFill>
                  <a:srgbClr val="FF0000"/>
                </a:solidFill>
                <a:highlight>
                  <a:srgbClr val="FFFF00"/>
                </a:highlight>
              </a:rPr>
              <a:t>The following SCI</a:t>
            </a:r>
            <a:r>
              <a:rPr lang="tr-TR" sz="2400" b="1" dirty="0">
                <a:solidFill>
                  <a:srgbClr val="FF0000"/>
                </a:solidFill>
                <a:highlight>
                  <a:srgbClr val="FFFF00"/>
                </a:highlight>
              </a:rPr>
              <a:t>-Software </a:t>
            </a:r>
            <a:r>
              <a:rPr lang="tr-TR" sz="2400" b="1" dirty="0" err="1">
                <a:solidFill>
                  <a:srgbClr val="FF0000"/>
                </a:solidFill>
                <a:highlight>
                  <a:srgbClr val="FFFF00"/>
                </a:highlight>
              </a:rPr>
              <a:t>Configuraion</a:t>
            </a:r>
            <a:r>
              <a:rPr lang="tr-TR" sz="2400" b="1" dirty="0">
                <a:solidFill>
                  <a:srgbClr val="FF0000"/>
                </a:solidFill>
                <a:highlight>
                  <a:srgbClr val="FFFF00"/>
                </a:highlight>
              </a:rPr>
              <a:t> </a:t>
            </a:r>
            <a:r>
              <a:rPr lang="tr-TR" sz="2400" b="1" dirty="0" err="1">
                <a:solidFill>
                  <a:srgbClr val="FF0000"/>
                </a:solidFill>
                <a:highlight>
                  <a:srgbClr val="FFFF00"/>
                </a:highlight>
              </a:rPr>
              <a:t>Item</a:t>
            </a:r>
            <a:r>
              <a:rPr lang="en-US" sz="2400" b="1" dirty="0">
                <a:solidFill>
                  <a:srgbClr val="FF0000"/>
                </a:solidFill>
                <a:highlight>
                  <a:srgbClr val="FFFF00"/>
                </a:highlight>
              </a:rPr>
              <a:t>s become the target for configuration management techniques, and hence form a set of baselines</a:t>
            </a:r>
            <a:r>
              <a:rPr lang="tr-TR" sz="2400" b="1" dirty="0">
                <a:solidFill>
                  <a:srgbClr val="FF0000"/>
                </a:solidFill>
                <a:highlight>
                  <a:srgbClr val="FFFF00"/>
                </a:highlight>
              </a:rPr>
              <a:t>:</a:t>
            </a:r>
            <a:endParaRPr lang="en-US" sz="2400" b="1" dirty="0">
              <a:solidFill>
                <a:srgbClr val="FF0000"/>
              </a:solidFill>
              <a:highlight>
                <a:srgbClr val="FFFF00"/>
              </a:highlight>
            </a:endParaRPr>
          </a:p>
        </p:txBody>
      </p:sp>
      <p:sp>
        <p:nvSpPr>
          <p:cNvPr id="5" name="Dikdörtgen 4"/>
          <p:cNvSpPr/>
          <p:nvPr/>
        </p:nvSpPr>
        <p:spPr>
          <a:xfrm>
            <a:off x="9231349" y="4826675"/>
            <a:ext cx="2960651" cy="2031325"/>
          </a:xfrm>
          <a:prstGeom prst="rect">
            <a:avLst/>
          </a:prstGeom>
          <a:solidFill>
            <a:schemeClr val="accent2"/>
          </a:solidFill>
        </p:spPr>
        <p:txBody>
          <a:bodyPr wrap="square">
            <a:spAutoFit/>
          </a:bodyPr>
          <a:lstStyle/>
          <a:p>
            <a:pPr algn="ctr"/>
            <a:r>
              <a:rPr lang="en-US" b="1" dirty="0">
                <a:sym typeface="Wingdings" panose="05000000000000000000" pitchFamily="2" charset="2"/>
              </a:rPr>
              <a:t>A </a:t>
            </a:r>
            <a:r>
              <a:rPr lang="en-US" b="1" u="sng" dirty="0">
                <a:sym typeface="Wingdings" panose="05000000000000000000" pitchFamily="2" charset="2"/>
              </a:rPr>
              <a:t>Software Configuration Item</a:t>
            </a:r>
            <a:r>
              <a:rPr lang="tr-TR" b="1" u="sng" dirty="0">
                <a:sym typeface="Wingdings" panose="05000000000000000000" pitchFamily="2" charset="2"/>
              </a:rPr>
              <a:t> ?</a:t>
            </a:r>
          </a:p>
          <a:p>
            <a:pPr algn="ctr"/>
            <a:r>
              <a:rPr lang="en-US" dirty="0">
                <a:sym typeface="Wingdings" panose="05000000000000000000" pitchFamily="2" charset="2"/>
              </a:rPr>
              <a:t>Information that is created as a part of the SE process</a:t>
            </a:r>
            <a:r>
              <a:rPr lang="tr-TR" dirty="0">
                <a:sym typeface="Wingdings" panose="05000000000000000000" pitchFamily="2" charset="2"/>
              </a:rPr>
              <a:t> </a:t>
            </a:r>
            <a:r>
              <a:rPr lang="en-US" dirty="0">
                <a:sym typeface="Wingdings" panose="05000000000000000000" pitchFamily="2" charset="2"/>
              </a:rPr>
              <a:t>(a document, an entire </a:t>
            </a:r>
            <a:r>
              <a:rPr lang="tr-TR" dirty="0">
                <a:sym typeface="Wingdings" panose="05000000000000000000" pitchFamily="2" charset="2"/>
              </a:rPr>
              <a:t>plan</a:t>
            </a:r>
            <a:r>
              <a:rPr lang="en-US" dirty="0">
                <a:sym typeface="Wingdings" panose="05000000000000000000" pitchFamily="2" charset="2"/>
              </a:rPr>
              <a:t> of test cases, or a program module) </a:t>
            </a:r>
          </a:p>
        </p:txBody>
      </p:sp>
      <p:sp>
        <p:nvSpPr>
          <p:cNvPr id="6" name="Slide Number Placeholder 5"/>
          <p:cNvSpPr>
            <a:spLocks noGrp="1"/>
          </p:cNvSpPr>
          <p:nvPr>
            <p:ph type="sldNum" sz="quarter" idx="12"/>
          </p:nvPr>
        </p:nvSpPr>
        <p:spPr/>
        <p:txBody>
          <a:bodyPr/>
          <a:lstStyle/>
          <a:p>
            <a:fld id="{8F2A0D9F-FC19-4FBE-8163-CB7F26AF0E16}" type="slidenum">
              <a:rPr lang="en-US" smtClean="0"/>
              <a:t>12</a:t>
            </a:fld>
            <a:endParaRPr lang="en-US"/>
          </a:p>
        </p:txBody>
      </p:sp>
    </p:spTree>
    <p:extLst>
      <p:ext uri="{BB962C8B-B14F-4D97-AF65-F5344CB8AC3E}">
        <p14:creationId xmlns:p14="http://schemas.microsoft.com/office/powerpoint/2010/main" val="87491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80489"/>
            <a:ext cx="10515600" cy="5796474"/>
          </a:xfrm>
        </p:spPr>
        <p:txBody>
          <a:bodyPr/>
          <a:lstStyle/>
          <a:p>
            <a:pPr algn="just">
              <a:lnSpc>
                <a:spcPct val="200000"/>
              </a:lnSpc>
              <a:spcBef>
                <a:spcPts val="0"/>
              </a:spcBef>
            </a:pPr>
            <a:r>
              <a:rPr lang="en-US" b="1" dirty="0">
                <a:solidFill>
                  <a:srgbClr val="FF0000"/>
                </a:solidFill>
              </a:rPr>
              <a:t>Many companies </a:t>
            </a:r>
            <a:r>
              <a:rPr lang="en-US" dirty="0"/>
              <a:t>also place </a:t>
            </a:r>
            <a:r>
              <a:rPr lang="en-US" b="1" dirty="0">
                <a:solidFill>
                  <a:srgbClr val="FF0000"/>
                </a:solidFill>
              </a:rPr>
              <a:t>specific versions of editors</a:t>
            </a:r>
            <a:r>
              <a:rPr lang="en-US" dirty="0"/>
              <a:t>, </a:t>
            </a:r>
            <a:r>
              <a:rPr lang="en-US" b="1" dirty="0">
                <a:solidFill>
                  <a:srgbClr val="FF0000"/>
                </a:solidFill>
              </a:rPr>
              <a:t>compilers</a:t>
            </a:r>
            <a:r>
              <a:rPr lang="en-US" dirty="0"/>
              <a:t>, and </a:t>
            </a:r>
            <a:r>
              <a:rPr lang="en-US" b="1" dirty="0">
                <a:solidFill>
                  <a:srgbClr val="FF0000"/>
                </a:solidFill>
              </a:rPr>
              <a:t>other CASE tools </a:t>
            </a:r>
            <a:r>
              <a:rPr lang="en-US" dirty="0"/>
              <a:t>under</a:t>
            </a:r>
            <a:r>
              <a:rPr lang="en-US" b="1" dirty="0">
                <a:solidFill>
                  <a:srgbClr val="FF0000"/>
                </a:solidFill>
              </a:rPr>
              <a:t> configuration control</a:t>
            </a:r>
            <a:r>
              <a:rPr lang="en-US" dirty="0"/>
              <a:t>. </a:t>
            </a:r>
          </a:p>
          <a:p>
            <a:pPr algn="just">
              <a:lnSpc>
                <a:spcPct val="200000"/>
              </a:lnSpc>
              <a:spcBef>
                <a:spcPts val="0"/>
              </a:spcBef>
            </a:pPr>
            <a:r>
              <a:rPr lang="en-US" b="1" dirty="0">
                <a:solidFill>
                  <a:srgbClr val="FF0000"/>
                </a:solidFill>
                <a:effectLst>
                  <a:outerShdw blurRad="38100" dist="38100" dir="2700000" algn="tl">
                    <a:srgbClr val="000000">
                      <a:alpha val="43137"/>
                    </a:srgbClr>
                  </a:outerShdw>
                </a:effectLst>
              </a:rPr>
              <a:t>A configuration object </a:t>
            </a:r>
            <a:r>
              <a:rPr lang="en-US" dirty="0"/>
              <a:t>has </a:t>
            </a:r>
            <a:r>
              <a:rPr lang="en-US" b="1" dirty="0">
                <a:solidFill>
                  <a:srgbClr val="FF0000"/>
                </a:solidFill>
              </a:rPr>
              <a:t>a name</a:t>
            </a:r>
            <a:r>
              <a:rPr lang="en-US" dirty="0"/>
              <a:t>, </a:t>
            </a:r>
            <a:r>
              <a:rPr lang="en-US" b="1" dirty="0">
                <a:solidFill>
                  <a:srgbClr val="FF0000"/>
                </a:solidFill>
              </a:rPr>
              <a:t>attributes</a:t>
            </a:r>
            <a:r>
              <a:rPr lang="en-US" dirty="0"/>
              <a:t> and </a:t>
            </a:r>
            <a:r>
              <a:rPr lang="en-US" b="1" dirty="0">
                <a:solidFill>
                  <a:srgbClr val="FF0000"/>
                </a:solidFill>
              </a:rPr>
              <a:t>connections</a:t>
            </a:r>
            <a:r>
              <a:rPr lang="en-US" dirty="0"/>
              <a:t> to other config</a:t>
            </a:r>
            <a:r>
              <a:rPr lang="tr-TR" dirty="0" err="1"/>
              <a:t>uration</a:t>
            </a:r>
            <a:r>
              <a:rPr lang="en-US" dirty="0"/>
              <a:t> </a:t>
            </a:r>
            <a:r>
              <a:rPr lang="tr-TR" dirty="0"/>
              <a:t>o</a:t>
            </a:r>
            <a:r>
              <a:rPr lang="en-US" dirty="0" err="1"/>
              <a:t>bjects</a:t>
            </a:r>
            <a:r>
              <a:rPr lang="en-US" dirty="0"/>
              <a:t>.</a:t>
            </a:r>
          </a:p>
        </p:txBody>
      </p:sp>
      <p:sp>
        <p:nvSpPr>
          <p:cNvPr id="2" name="Slide Number Placeholder 1"/>
          <p:cNvSpPr>
            <a:spLocks noGrp="1"/>
          </p:cNvSpPr>
          <p:nvPr>
            <p:ph type="sldNum" sz="quarter" idx="12"/>
          </p:nvPr>
        </p:nvSpPr>
        <p:spPr/>
        <p:txBody>
          <a:bodyPr/>
          <a:lstStyle/>
          <a:p>
            <a:fld id="{8F2A0D9F-FC19-4FBE-8163-CB7F26AF0E16}" type="slidenum">
              <a:rPr lang="en-US" smtClean="0"/>
              <a:t>13</a:t>
            </a:fld>
            <a:endParaRPr lang="en-US"/>
          </a:p>
        </p:txBody>
      </p:sp>
    </p:spTree>
    <p:extLst>
      <p:ext uri="{BB962C8B-B14F-4D97-AF65-F5344CB8AC3E}">
        <p14:creationId xmlns:p14="http://schemas.microsoft.com/office/powerpoint/2010/main" val="2369458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F2A0D9F-FC19-4FBE-8163-CB7F26AF0E16}" type="slidenum">
              <a:rPr lang="en-US" smtClean="0"/>
              <a:t>14</a:t>
            </a:fld>
            <a:endParaRPr lang="en-US"/>
          </a:p>
        </p:txBody>
      </p:sp>
      <p:pic>
        <p:nvPicPr>
          <p:cNvPr id="5" name="Picture 4"/>
          <p:cNvPicPr>
            <a:picLocks noChangeAspect="1"/>
          </p:cNvPicPr>
          <p:nvPr/>
        </p:nvPicPr>
        <p:blipFill>
          <a:blip r:embed="rId2"/>
          <a:stretch>
            <a:fillRect/>
          </a:stretch>
        </p:blipFill>
        <p:spPr>
          <a:xfrm>
            <a:off x="1563757" y="477078"/>
            <a:ext cx="8256103" cy="5817837"/>
          </a:xfrm>
          <a:prstGeom prst="rect">
            <a:avLst/>
          </a:prstGeom>
        </p:spPr>
      </p:pic>
    </p:spTree>
    <p:extLst>
      <p:ext uri="{BB962C8B-B14F-4D97-AF65-F5344CB8AC3E}">
        <p14:creationId xmlns:p14="http://schemas.microsoft.com/office/powerpoint/2010/main" val="2647006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F224918-4800-4700-9943-518389370F54}" type="slidenum">
              <a:rPr lang="ko-KR" altLang="en-US" sz="1200"/>
              <a:pPr>
                <a:spcBef>
                  <a:spcPct val="0"/>
                </a:spcBef>
                <a:buClrTx/>
                <a:buSzTx/>
                <a:buFontTx/>
                <a:buNone/>
              </a:pPr>
              <a:t>15</a:t>
            </a:fld>
            <a:endParaRPr lang="en-US" altLang="ko-KR" sz="1200"/>
          </a:p>
        </p:txBody>
      </p:sp>
      <p:sp>
        <p:nvSpPr>
          <p:cNvPr id="12292" name="Rectangle 2"/>
          <p:cNvSpPr>
            <a:spLocks noGrp="1" noChangeArrowheads="1"/>
          </p:cNvSpPr>
          <p:nvPr>
            <p:ph type="title" idx="4294967295"/>
          </p:nvPr>
        </p:nvSpPr>
        <p:spPr/>
        <p:txBody>
          <a:bodyPr/>
          <a:lstStyle/>
          <a:p>
            <a:pPr eaLnBrk="1" hangingPunct="1"/>
            <a:r>
              <a:rPr lang="en-US" altLang="en-US"/>
              <a:t>Elements of SCM</a:t>
            </a:r>
          </a:p>
        </p:txBody>
      </p:sp>
      <p:sp>
        <p:nvSpPr>
          <p:cNvPr id="12293" name="Rectangle 3"/>
          <p:cNvSpPr>
            <a:spLocks noGrp="1" noChangeArrowheads="1"/>
          </p:cNvSpPr>
          <p:nvPr>
            <p:ph idx="4294967295"/>
          </p:nvPr>
        </p:nvSpPr>
        <p:spPr>
          <a:xfrm>
            <a:off x="838200" y="1393371"/>
            <a:ext cx="10515600" cy="4783592"/>
          </a:xfrm>
        </p:spPr>
        <p:txBody>
          <a:bodyPr/>
          <a:lstStyle/>
          <a:p>
            <a:pPr marL="609600" indent="-609600">
              <a:buNone/>
            </a:pPr>
            <a:r>
              <a:rPr lang="en-US" altLang="en-US" dirty="0"/>
              <a:t>There are four elements of SCM:</a:t>
            </a:r>
            <a:endParaRPr lang="tr-TR" altLang="en-US" dirty="0"/>
          </a:p>
          <a:p>
            <a:pPr marL="609600" indent="-609600">
              <a:buNone/>
            </a:pPr>
            <a:endParaRPr lang="en-US" altLang="en-US" dirty="0"/>
          </a:p>
          <a:p>
            <a:pPr marL="609600" indent="-609600">
              <a:buFontTx/>
              <a:buAutoNum type="arabicPeriod"/>
            </a:pPr>
            <a:r>
              <a:rPr lang="en-US" altLang="en-US" dirty="0"/>
              <a:t>Software Configuration Identification</a:t>
            </a:r>
          </a:p>
          <a:p>
            <a:pPr marL="609600" indent="-609600">
              <a:buFontTx/>
              <a:buAutoNum type="arabicPeriod" startAt="2"/>
            </a:pPr>
            <a:r>
              <a:rPr lang="en-US" altLang="en-US" dirty="0"/>
              <a:t>Software Configuration Control</a:t>
            </a:r>
          </a:p>
          <a:p>
            <a:pPr marL="609600" indent="-609600">
              <a:buFontTx/>
              <a:buAutoNum type="arabicPeriod" startAt="3"/>
            </a:pPr>
            <a:r>
              <a:rPr lang="en-US" altLang="en-US" dirty="0"/>
              <a:t>Software Configuration Auditing</a:t>
            </a:r>
          </a:p>
          <a:p>
            <a:pPr marL="609600" indent="-609600">
              <a:buFontTx/>
              <a:buAutoNum type="arabicPeriod" startAt="4"/>
            </a:pPr>
            <a:r>
              <a:rPr lang="en-US" altLang="en-US" dirty="0"/>
              <a:t>Software Configuration Status Accounting</a:t>
            </a:r>
          </a:p>
          <a:p>
            <a:pPr marL="609600" indent="-609600">
              <a:buNone/>
            </a:pPr>
            <a:endParaRPr lang="en-US" altLang="en-US" dirty="0"/>
          </a:p>
          <a:p>
            <a:pPr marL="609600" indent="-609600">
              <a:buNone/>
            </a:pPr>
            <a:endParaRPr lang="en-US" altLang="en-US" dirty="0"/>
          </a:p>
        </p:txBody>
      </p:sp>
    </p:spTree>
    <p:extLst>
      <p:ext uri="{BB962C8B-B14F-4D97-AF65-F5344CB8AC3E}">
        <p14:creationId xmlns:p14="http://schemas.microsoft.com/office/powerpoint/2010/main" val="427013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8" name="Group 4"/>
          <p:cNvGrpSpPr>
            <a:grpSpLocks/>
          </p:cNvGrpSpPr>
          <p:nvPr/>
        </p:nvGrpSpPr>
        <p:grpSpPr bwMode="auto">
          <a:xfrm>
            <a:off x="2914652" y="5076825"/>
            <a:ext cx="1190625" cy="965200"/>
            <a:chOff x="931" y="3246"/>
            <a:chExt cx="750" cy="608"/>
          </a:xfrm>
        </p:grpSpPr>
        <p:sp>
          <p:nvSpPr>
            <p:cNvPr id="91141" name="Text Box 5"/>
            <p:cNvSpPr txBox="1">
              <a:spLocks noChangeArrowheads="1"/>
            </p:cNvSpPr>
            <p:nvPr/>
          </p:nvSpPr>
          <p:spPr bwMode="auto">
            <a:xfrm>
              <a:off x="931" y="3246"/>
              <a:ext cx="75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400">
                  <a:latin typeface="Times New Roman" charset="0"/>
                  <a:ea typeface="ＭＳ Ｐゴシック" charset="0"/>
                </a:rPr>
                <a:t>Configuration</a:t>
              </a:r>
            </a:p>
            <a:p>
              <a:pPr algn="ctr">
                <a:defRPr/>
              </a:pPr>
              <a:r>
                <a:rPr lang="en-US" sz="1400">
                  <a:latin typeface="Times New Roman" charset="0"/>
                  <a:ea typeface="ＭＳ Ｐゴシック" charset="0"/>
                </a:rPr>
                <a:t>Manager*</a:t>
              </a:r>
            </a:p>
          </p:txBody>
        </p:sp>
        <p:graphicFrame>
          <p:nvGraphicFramePr>
            <p:cNvPr id="21545" name="Object 6"/>
            <p:cNvGraphicFramePr>
              <a:graphicFrameLocks noChangeAspect="1"/>
            </p:cNvGraphicFramePr>
            <p:nvPr/>
          </p:nvGraphicFramePr>
          <p:xfrm>
            <a:off x="1225" y="3549"/>
            <a:ext cx="134" cy="305"/>
          </p:xfrm>
          <a:graphic>
            <a:graphicData uri="http://schemas.openxmlformats.org/presentationml/2006/ole">
              <mc:AlternateContent xmlns:mc="http://schemas.openxmlformats.org/markup-compatibility/2006">
                <mc:Choice xmlns:v="urn:schemas-microsoft-com:vml" Requires="v">
                  <p:oleObj spid="_x0000_s3106" name="Clip" r:id="rId3" imgW="1487120" imgH="4217304" progId="MS_ClipArt_Gallery.5">
                    <p:embed/>
                  </p:oleObj>
                </mc:Choice>
                <mc:Fallback>
                  <p:oleObj name="Clip" r:id="rId3" imgW="1487120" imgH="4217304" progId="MS_ClipArt_Gallery.5">
                    <p:embed/>
                    <p:pic>
                      <p:nvPicPr>
                        <p:cNvPr id="2154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 y="3549"/>
                          <a:ext cx="134" cy="3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21509" name="Group 7"/>
          <p:cNvGrpSpPr>
            <a:grpSpLocks/>
          </p:cNvGrpSpPr>
          <p:nvPr/>
        </p:nvGrpSpPr>
        <p:grpSpPr bwMode="auto">
          <a:xfrm>
            <a:off x="3113088" y="1601788"/>
            <a:ext cx="876300" cy="982662"/>
            <a:chOff x="1056" y="1057"/>
            <a:chExt cx="552" cy="619"/>
          </a:xfrm>
        </p:grpSpPr>
        <p:sp>
          <p:nvSpPr>
            <p:cNvPr id="91144" name="Text Box 8"/>
            <p:cNvSpPr txBox="1">
              <a:spLocks noChangeArrowheads="1"/>
            </p:cNvSpPr>
            <p:nvPr/>
          </p:nvSpPr>
          <p:spPr bwMode="auto">
            <a:xfrm>
              <a:off x="1056" y="1057"/>
              <a:ext cx="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a:latin typeface="Times New Roman" charset="0"/>
                  <a:ea typeface="ＭＳ Ｐゴシック" charset="0"/>
                </a:rPr>
                <a:t>Customer</a:t>
              </a:r>
            </a:p>
          </p:txBody>
        </p:sp>
        <p:graphicFrame>
          <p:nvGraphicFramePr>
            <p:cNvPr id="21543" name="Object 9"/>
            <p:cNvGraphicFramePr>
              <a:graphicFrameLocks noChangeAspect="1"/>
            </p:cNvGraphicFramePr>
            <p:nvPr/>
          </p:nvGraphicFramePr>
          <p:xfrm>
            <a:off x="1195" y="1242"/>
            <a:ext cx="190" cy="434"/>
          </p:xfrm>
          <a:graphic>
            <a:graphicData uri="http://schemas.openxmlformats.org/presentationml/2006/ole">
              <mc:AlternateContent xmlns:mc="http://schemas.openxmlformats.org/markup-compatibility/2006">
                <mc:Choice xmlns:v="urn:schemas-microsoft-com:vml" Requires="v">
                  <p:oleObj spid="_x0000_s3107" name="Clip" r:id="rId5" imgW="1433209" imgH="3440349" progId="MS_ClipArt_Gallery.5">
                    <p:embed/>
                  </p:oleObj>
                </mc:Choice>
                <mc:Fallback>
                  <p:oleObj name="Clip" r:id="rId5" imgW="1433209" imgH="3440349" progId="MS_ClipArt_Gallery.5">
                    <p:embed/>
                    <p:pic>
                      <p:nvPicPr>
                        <p:cNvPr id="21543"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5" y="1242"/>
                          <a:ext cx="190" cy="4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21510" name="Group 10"/>
          <p:cNvGrpSpPr>
            <a:grpSpLocks/>
          </p:cNvGrpSpPr>
          <p:nvPr/>
        </p:nvGrpSpPr>
        <p:grpSpPr bwMode="auto">
          <a:xfrm>
            <a:off x="2817813" y="2714626"/>
            <a:ext cx="1365250" cy="923925"/>
            <a:chOff x="870" y="1758"/>
            <a:chExt cx="860" cy="582"/>
          </a:xfrm>
        </p:grpSpPr>
        <p:sp>
          <p:nvSpPr>
            <p:cNvPr id="91147" name="Text Box 11"/>
            <p:cNvSpPr txBox="1">
              <a:spLocks noChangeArrowheads="1"/>
            </p:cNvSpPr>
            <p:nvPr/>
          </p:nvSpPr>
          <p:spPr bwMode="auto">
            <a:xfrm>
              <a:off x="870" y="1758"/>
              <a:ext cx="8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a:latin typeface="Times New Roman" charset="0"/>
                  <a:ea typeface="ＭＳ Ｐゴシック" charset="0"/>
                </a:rPr>
                <a:t>Project Manager</a:t>
              </a:r>
            </a:p>
          </p:txBody>
        </p:sp>
        <p:graphicFrame>
          <p:nvGraphicFramePr>
            <p:cNvPr id="21541" name="Object 12"/>
            <p:cNvGraphicFramePr>
              <a:graphicFrameLocks noChangeAspect="1"/>
            </p:cNvGraphicFramePr>
            <p:nvPr/>
          </p:nvGraphicFramePr>
          <p:xfrm>
            <a:off x="1253" y="1968"/>
            <a:ext cx="135" cy="372"/>
          </p:xfrm>
          <a:graphic>
            <a:graphicData uri="http://schemas.openxmlformats.org/presentationml/2006/ole">
              <mc:AlternateContent xmlns:mc="http://schemas.openxmlformats.org/markup-compatibility/2006">
                <mc:Choice xmlns:v="urn:schemas-microsoft-com:vml" Requires="v">
                  <p:oleObj spid="_x0000_s3108" name="Clip" r:id="rId7" imgW="652681" imgH="3040461" progId="MS_ClipArt_Gallery.5">
                    <p:embed/>
                  </p:oleObj>
                </mc:Choice>
                <mc:Fallback>
                  <p:oleObj name="Clip" r:id="rId7" imgW="652681" imgH="3040461" progId="MS_ClipArt_Gallery.5">
                    <p:embed/>
                    <p:pic>
                      <p:nvPicPr>
                        <p:cNvPr id="21541"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3" y="1968"/>
                          <a:ext cx="135" cy="3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21511" name="Group 13"/>
          <p:cNvGrpSpPr>
            <a:grpSpLocks/>
          </p:cNvGrpSpPr>
          <p:nvPr/>
        </p:nvGrpSpPr>
        <p:grpSpPr bwMode="auto">
          <a:xfrm>
            <a:off x="3108326" y="3967163"/>
            <a:ext cx="930275" cy="906462"/>
            <a:chOff x="1053" y="2547"/>
            <a:chExt cx="586" cy="571"/>
          </a:xfrm>
        </p:grpSpPr>
        <p:sp>
          <p:nvSpPr>
            <p:cNvPr id="91150" name="Text Box 14"/>
            <p:cNvSpPr txBox="1">
              <a:spLocks noChangeArrowheads="1"/>
            </p:cNvSpPr>
            <p:nvPr/>
          </p:nvSpPr>
          <p:spPr bwMode="auto">
            <a:xfrm>
              <a:off x="1053" y="2547"/>
              <a:ext cx="58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a:latin typeface="Times New Roman" charset="0"/>
                  <a:ea typeface="ＭＳ Ｐゴシック" charset="0"/>
                </a:rPr>
                <a:t>Dev Team</a:t>
              </a:r>
            </a:p>
          </p:txBody>
        </p:sp>
        <p:graphicFrame>
          <p:nvGraphicFramePr>
            <p:cNvPr id="21539" name="Object 15"/>
            <p:cNvGraphicFramePr>
              <a:graphicFrameLocks noChangeAspect="1"/>
            </p:cNvGraphicFramePr>
            <p:nvPr/>
          </p:nvGraphicFramePr>
          <p:xfrm>
            <a:off x="1063" y="2731"/>
            <a:ext cx="552" cy="387"/>
          </p:xfrm>
          <a:graphic>
            <a:graphicData uri="http://schemas.openxmlformats.org/presentationml/2006/ole">
              <mc:AlternateContent xmlns:mc="http://schemas.openxmlformats.org/markup-compatibility/2006">
                <mc:Choice xmlns:v="urn:schemas-microsoft-com:vml" Requires="v">
                  <p:oleObj spid="_x0000_s3109" name="Clip" r:id="rId9" imgW="4040221" imgH="2535677" progId="MS_ClipArt_Gallery.5">
                    <p:embed/>
                  </p:oleObj>
                </mc:Choice>
                <mc:Fallback>
                  <p:oleObj name="Clip" r:id="rId9" imgW="4040221" imgH="2535677" progId="MS_ClipArt_Gallery.5">
                    <p:embed/>
                    <p:pic>
                      <p:nvPicPr>
                        <p:cNvPr id="21539"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3" y="2731"/>
                          <a:ext cx="552" cy="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91152" name="Text Box 16"/>
          <p:cNvSpPr txBox="1">
            <a:spLocks noChangeArrowheads="1"/>
          </p:cNvSpPr>
          <p:nvPr/>
        </p:nvSpPr>
        <p:spPr bwMode="auto">
          <a:xfrm>
            <a:off x="4700589" y="1771650"/>
            <a:ext cx="1393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200">
                <a:latin typeface="Times New Roman" charset="0"/>
                <a:ea typeface="ＭＳ Ｐゴシック" charset="0"/>
              </a:rPr>
              <a:t>Customer generates</a:t>
            </a:r>
          </a:p>
          <a:p>
            <a:pPr algn="ctr">
              <a:defRPr/>
            </a:pPr>
            <a:r>
              <a:rPr lang="en-US" sz="1200">
                <a:latin typeface="Times New Roman" charset="0"/>
                <a:ea typeface="ＭＳ Ｐゴシック" charset="0"/>
              </a:rPr>
              <a:t>a change request</a:t>
            </a:r>
          </a:p>
        </p:txBody>
      </p:sp>
      <p:grpSp>
        <p:nvGrpSpPr>
          <p:cNvPr id="21513" name="Group 17"/>
          <p:cNvGrpSpPr>
            <a:grpSpLocks/>
          </p:cNvGrpSpPr>
          <p:nvPr/>
        </p:nvGrpSpPr>
        <p:grpSpPr bwMode="auto">
          <a:xfrm>
            <a:off x="2463800" y="600075"/>
            <a:ext cx="7366000" cy="5507038"/>
            <a:chOff x="647" y="426"/>
            <a:chExt cx="4640" cy="3469"/>
          </a:xfrm>
        </p:grpSpPr>
        <p:sp>
          <p:nvSpPr>
            <p:cNvPr id="91154" name="Rectangle 18"/>
            <p:cNvSpPr>
              <a:spLocks noChangeArrowheads="1"/>
            </p:cNvSpPr>
            <p:nvPr/>
          </p:nvSpPr>
          <p:spPr bwMode="auto">
            <a:xfrm>
              <a:off x="647" y="426"/>
              <a:ext cx="4622" cy="346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55" name="Line 19"/>
            <p:cNvSpPr>
              <a:spLocks noChangeShapeType="1"/>
            </p:cNvSpPr>
            <p:nvPr/>
          </p:nvSpPr>
          <p:spPr bwMode="auto">
            <a:xfrm>
              <a:off x="647" y="1705"/>
              <a:ext cx="4622" cy="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56" name="Line 20"/>
            <p:cNvSpPr>
              <a:spLocks noChangeShapeType="1"/>
            </p:cNvSpPr>
            <p:nvPr/>
          </p:nvSpPr>
          <p:spPr bwMode="auto">
            <a:xfrm>
              <a:off x="664" y="2487"/>
              <a:ext cx="4622" cy="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57" name="Line 21"/>
            <p:cNvSpPr>
              <a:spLocks noChangeShapeType="1"/>
            </p:cNvSpPr>
            <p:nvPr/>
          </p:nvSpPr>
          <p:spPr bwMode="auto">
            <a:xfrm>
              <a:off x="665" y="3195"/>
              <a:ext cx="4622" cy="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58" name="Line 22"/>
            <p:cNvSpPr>
              <a:spLocks noChangeShapeType="1"/>
            </p:cNvSpPr>
            <p:nvPr/>
          </p:nvSpPr>
          <p:spPr bwMode="auto">
            <a:xfrm>
              <a:off x="647" y="1004"/>
              <a:ext cx="4622" cy="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grpSp>
      <p:sp>
        <p:nvSpPr>
          <p:cNvPr id="91159" name="Line 23"/>
          <p:cNvSpPr>
            <a:spLocks noChangeShapeType="1"/>
          </p:cNvSpPr>
          <p:nvPr/>
        </p:nvSpPr>
        <p:spPr bwMode="auto">
          <a:xfrm>
            <a:off x="4537075" y="1552576"/>
            <a:ext cx="1588" cy="4557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60" name="Text Box 24"/>
          <p:cNvSpPr txBox="1">
            <a:spLocks noChangeArrowheads="1"/>
          </p:cNvSpPr>
          <p:nvPr/>
        </p:nvSpPr>
        <p:spPr bwMode="auto">
          <a:xfrm>
            <a:off x="4648201" y="3970339"/>
            <a:ext cx="12604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Software engineer checks out necessary configuration objects</a:t>
            </a:r>
          </a:p>
        </p:txBody>
      </p:sp>
      <p:sp>
        <p:nvSpPr>
          <p:cNvPr id="91161" name="Text Box 25"/>
          <p:cNvSpPr txBox="1">
            <a:spLocks noChangeArrowheads="1"/>
          </p:cNvSpPr>
          <p:nvPr/>
        </p:nvSpPr>
        <p:spPr bwMode="auto">
          <a:xfrm>
            <a:off x="4754563" y="2813051"/>
            <a:ext cx="11414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Manager assigns change request to software engineer </a:t>
            </a:r>
          </a:p>
        </p:txBody>
      </p:sp>
      <p:sp>
        <p:nvSpPr>
          <p:cNvPr id="91162" name="Line 26"/>
          <p:cNvSpPr>
            <a:spLocks noChangeShapeType="1"/>
          </p:cNvSpPr>
          <p:nvPr/>
        </p:nvSpPr>
        <p:spPr bwMode="auto">
          <a:xfrm>
            <a:off x="5756276" y="4479926"/>
            <a:ext cx="447675" cy="9525"/>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63" name="Text Box 27"/>
          <p:cNvSpPr txBox="1">
            <a:spLocks noChangeArrowheads="1"/>
          </p:cNvSpPr>
          <p:nvPr/>
        </p:nvSpPr>
        <p:spPr bwMode="auto">
          <a:xfrm>
            <a:off x="6113463" y="4078289"/>
            <a:ext cx="838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SE completes necessary changes </a:t>
            </a:r>
          </a:p>
        </p:txBody>
      </p:sp>
      <p:sp>
        <p:nvSpPr>
          <p:cNvPr id="91164" name="Text Box 28"/>
          <p:cNvSpPr txBox="1">
            <a:spLocks noChangeArrowheads="1"/>
          </p:cNvSpPr>
          <p:nvPr/>
        </p:nvSpPr>
        <p:spPr bwMode="auto">
          <a:xfrm>
            <a:off x="7285039" y="5307014"/>
            <a:ext cx="9604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CM creates new system baseline </a:t>
            </a:r>
          </a:p>
        </p:txBody>
      </p:sp>
      <p:sp>
        <p:nvSpPr>
          <p:cNvPr id="91165" name="Line 29"/>
          <p:cNvSpPr>
            <a:spLocks noChangeShapeType="1"/>
          </p:cNvSpPr>
          <p:nvPr/>
        </p:nvSpPr>
        <p:spPr bwMode="auto">
          <a:xfrm flipV="1">
            <a:off x="6564313" y="2446338"/>
            <a:ext cx="4762" cy="159385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66" name="Text Box 30"/>
          <p:cNvSpPr txBox="1">
            <a:spLocks noChangeArrowheads="1"/>
          </p:cNvSpPr>
          <p:nvPr/>
        </p:nvSpPr>
        <p:spPr bwMode="auto">
          <a:xfrm>
            <a:off x="6210301" y="1741489"/>
            <a:ext cx="796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Customer approves changes</a:t>
            </a:r>
          </a:p>
        </p:txBody>
      </p:sp>
      <p:sp>
        <p:nvSpPr>
          <p:cNvPr id="91167" name="Line 31"/>
          <p:cNvSpPr>
            <a:spLocks noChangeShapeType="1"/>
          </p:cNvSpPr>
          <p:nvPr/>
        </p:nvSpPr>
        <p:spPr bwMode="auto">
          <a:xfrm>
            <a:off x="5375275" y="2233614"/>
            <a:ext cx="0" cy="585787"/>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68" name="Text Box 32"/>
          <p:cNvSpPr txBox="1">
            <a:spLocks noChangeArrowheads="1"/>
          </p:cNvSpPr>
          <p:nvPr/>
        </p:nvSpPr>
        <p:spPr bwMode="auto">
          <a:xfrm>
            <a:off x="2635251" y="6278564"/>
            <a:ext cx="71913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en-US" altLang="en-US" sz="1200">
                <a:ea typeface="MS PGothic" pitchFamily="34" charset="-128"/>
              </a:rPr>
              <a:t>*In charge of administering project database and providing access control to engineers</a:t>
            </a:r>
          </a:p>
        </p:txBody>
      </p:sp>
      <p:sp>
        <p:nvSpPr>
          <p:cNvPr id="91169" name="Text Box 33"/>
          <p:cNvSpPr txBox="1">
            <a:spLocks noChangeArrowheads="1"/>
          </p:cNvSpPr>
          <p:nvPr/>
        </p:nvSpPr>
        <p:spPr bwMode="auto">
          <a:xfrm>
            <a:off x="7138988" y="3962401"/>
            <a:ext cx="11160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SE checks in modified configuration objects and notifies CM</a:t>
            </a:r>
          </a:p>
        </p:txBody>
      </p:sp>
      <p:grpSp>
        <p:nvGrpSpPr>
          <p:cNvPr id="21525" name="Group 34"/>
          <p:cNvGrpSpPr>
            <a:grpSpLocks/>
          </p:cNvGrpSpPr>
          <p:nvPr/>
        </p:nvGrpSpPr>
        <p:grpSpPr bwMode="auto">
          <a:xfrm>
            <a:off x="7065963" y="2078038"/>
            <a:ext cx="660400" cy="1892300"/>
            <a:chOff x="1296" y="1632"/>
            <a:chExt cx="288" cy="192"/>
          </a:xfrm>
        </p:grpSpPr>
        <p:sp>
          <p:nvSpPr>
            <p:cNvPr id="91171" name="Line 35"/>
            <p:cNvSpPr>
              <a:spLocks noChangeShapeType="1"/>
            </p:cNvSpPr>
            <p:nvPr/>
          </p:nvSpPr>
          <p:spPr bwMode="auto">
            <a:xfrm>
              <a:off x="1584" y="1632"/>
              <a:ext cx="0" cy="192"/>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72" name="Line 36"/>
            <p:cNvSpPr>
              <a:spLocks noChangeShapeType="1"/>
            </p:cNvSpPr>
            <p:nvPr/>
          </p:nvSpPr>
          <p:spPr bwMode="auto">
            <a:xfrm flipH="1">
              <a:off x="1296" y="1632"/>
              <a:ext cx="288" cy="0"/>
            </a:xfrm>
            <a:prstGeom prst="line">
              <a:avLst/>
            </a:prstGeom>
            <a:noFill/>
            <a:ln w="127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grpSp>
      <p:sp>
        <p:nvSpPr>
          <p:cNvPr id="91173" name="Line 37"/>
          <p:cNvSpPr>
            <a:spLocks noChangeShapeType="1"/>
          </p:cNvSpPr>
          <p:nvPr/>
        </p:nvSpPr>
        <p:spPr bwMode="auto">
          <a:xfrm>
            <a:off x="7793038" y="4968875"/>
            <a:ext cx="0" cy="3683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74" name="Line 38"/>
          <p:cNvSpPr>
            <a:spLocks noChangeShapeType="1"/>
          </p:cNvSpPr>
          <p:nvPr/>
        </p:nvSpPr>
        <p:spPr bwMode="auto">
          <a:xfrm>
            <a:off x="5321300" y="3767138"/>
            <a:ext cx="0" cy="26670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75" name="Line 39"/>
          <p:cNvSpPr>
            <a:spLocks noChangeShapeType="1"/>
          </p:cNvSpPr>
          <p:nvPr/>
        </p:nvSpPr>
        <p:spPr bwMode="auto">
          <a:xfrm>
            <a:off x="8296276" y="5502276"/>
            <a:ext cx="447675" cy="9525"/>
          </a:xfrm>
          <a:prstGeom prst="line">
            <a:avLst/>
          </a:prstGeom>
          <a:noFill/>
          <a:ln w="127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sz="2400">
              <a:latin typeface="Times New Roman" charset="0"/>
              <a:ea typeface="ＭＳ Ｐゴシック" charset="0"/>
            </a:endParaRPr>
          </a:p>
        </p:txBody>
      </p:sp>
      <p:sp>
        <p:nvSpPr>
          <p:cNvPr id="91176" name="Text Box 40"/>
          <p:cNvSpPr txBox="1">
            <a:spLocks noChangeArrowheads="1"/>
          </p:cNvSpPr>
          <p:nvPr/>
        </p:nvSpPr>
        <p:spPr bwMode="auto">
          <a:xfrm>
            <a:off x="8615363" y="5075239"/>
            <a:ext cx="109061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200">
                <a:latin typeface="Times New Roman" charset="0"/>
                <a:ea typeface="ＭＳ Ｐゴシック" charset="0"/>
              </a:rPr>
              <a:t>CM prepares new system release for operation if necessary </a:t>
            </a:r>
          </a:p>
        </p:txBody>
      </p:sp>
      <p:sp>
        <p:nvSpPr>
          <p:cNvPr id="91177" name="Text Box 41"/>
          <p:cNvSpPr txBox="1">
            <a:spLocks noChangeArrowheads="1"/>
          </p:cNvSpPr>
          <p:nvPr/>
        </p:nvSpPr>
        <p:spPr bwMode="auto">
          <a:xfrm>
            <a:off x="4397744" y="781606"/>
            <a:ext cx="3666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en-US" altLang="en-US">
                <a:ea typeface="MS PGothic" pitchFamily="34" charset="-128"/>
              </a:rPr>
              <a:t>Configuration Management Cycle</a:t>
            </a:r>
            <a:r>
              <a:rPr lang="en-US" altLang="en-US">
                <a:latin typeface="Times New Roman" pitchFamily="18" charset="0"/>
                <a:ea typeface="MS PGothic" pitchFamily="34" charset="-128"/>
              </a:rPr>
              <a:t> </a:t>
            </a:r>
          </a:p>
        </p:txBody>
      </p:sp>
      <p:sp>
        <p:nvSpPr>
          <p:cNvPr id="2" name="Slide Number Placeholder 1"/>
          <p:cNvSpPr>
            <a:spLocks noGrp="1"/>
          </p:cNvSpPr>
          <p:nvPr>
            <p:ph type="sldNum" sz="quarter" idx="12"/>
          </p:nvPr>
        </p:nvSpPr>
        <p:spPr/>
        <p:txBody>
          <a:bodyPr/>
          <a:lstStyle/>
          <a:p>
            <a:fld id="{8F2A0D9F-FC19-4FBE-8163-CB7F26AF0E16}" type="slidenum">
              <a:rPr lang="en-US" smtClean="0"/>
              <a:t>16</a:t>
            </a:fld>
            <a:endParaRPr lang="en-US"/>
          </a:p>
        </p:txBody>
      </p:sp>
    </p:spTree>
    <p:extLst>
      <p:ext uri="{BB962C8B-B14F-4D97-AF65-F5344CB8AC3E}">
        <p14:creationId xmlns:p14="http://schemas.microsoft.com/office/powerpoint/2010/main" val="182909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16295" y="1965087"/>
            <a:ext cx="11240276" cy="1938992"/>
          </a:xfrm>
          <a:prstGeom prst="rect">
            <a:avLst/>
          </a:prstGeom>
        </p:spPr>
        <p:txBody>
          <a:bodyPr wrap="square">
            <a:spAutoFit/>
          </a:bodyPr>
          <a:lstStyle/>
          <a:p>
            <a:pPr marL="342900" lvl="0" indent="-342900" algn="just">
              <a:spcAft>
                <a:spcPts val="0"/>
              </a:spcAft>
              <a:buFont typeface="Symbol" panose="05050102010706020507" pitchFamily="18" charset="2"/>
              <a:buChar char=""/>
              <a:tabLst>
                <a:tab pos="228600" algn="l"/>
              </a:tabLst>
            </a:pPr>
            <a:r>
              <a:rPr lang="en-US" sz="2400" dirty="0">
                <a:latin typeface="Arial" panose="020B0604020202020204" pitchFamily="34" charset="0"/>
                <a:ea typeface="Times New Roman" panose="02020603050405020304" pitchFamily="18" charset="0"/>
                <a:cs typeface="Times New Roman" panose="02020603050405020304" pitchFamily="18" charset="0"/>
              </a:rPr>
              <a:t>Identification (tracking multiple versions to enable efficient changes)</a:t>
            </a:r>
            <a:endParaRPr lang="en-US"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en-US" sz="2400" dirty="0">
                <a:latin typeface="Arial" panose="020B0604020202020204" pitchFamily="34" charset="0"/>
                <a:ea typeface="Times New Roman" panose="02020603050405020304" pitchFamily="18" charset="0"/>
                <a:cs typeface="Times New Roman" panose="02020603050405020304" pitchFamily="18" charset="0"/>
              </a:rPr>
              <a:t>Version control (control changes before and after release to customer)</a:t>
            </a:r>
            <a:endParaRPr lang="en-US"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en-US" sz="2400" dirty="0">
                <a:latin typeface="Arial" panose="020B0604020202020204" pitchFamily="34" charset="0"/>
                <a:ea typeface="Times New Roman" panose="02020603050405020304" pitchFamily="18" charset="0"/>
                <a:cs typeface="Times New Roman" panose="02020603050405020304" pitchFamily="18" charset="0"/>
              </a:rPr>
              <a:t>Change control (authority to approve and prioritize changes)</a:t>
            </a:r>
            <a:endParaRPr lang="en-US"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en-US" sz="2400" dirty="0">
                <a:latin typeface="Arial" panose="020B0604020202020204" pitchFamily="34" charset="0"/>
                <a:ea typeface="Times New Roman" panose="02020603050405020304" pitchFamily="18" charset="0"/>
                <a:cs typeface="Times New Roman" panose="02020603050405020304" pitchFamily="18" charset="0"/>
              </a:rPr>
              <a:t>Configuration auditing (ensure changes made properly)</a:t>
            </a:r>
            <a:endParaRPr lang="en-US"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228600" algn="l"/>
              </a:tabLst>
            </a:pPr>
            <a:r>
              <a:rPr lang="en-US" sz="2400" dirty="0">
                <a:latin typeface="Arial" panose="020B0604020202020204" pitchFamily="34" charset="0"/>
                <a:ea typeface="Times New Roman" panose="02020603050405020304" pitchFamily="18" charset="0"/>
                <a:cs typeface="Times New Roman" panose="02020603050405020304" pitchFamily="18" charset="0"/>
              </a:rPr>
              <a:t>Reporting (tell others about changes made)</a:t>
            </a:r>
            <a:endParaRPr lang="en-US" sz="2400" dirty="0">
              <a:effectLst/>
              <a:latin typeface="Times New Roman" panose="02020603050405020304" pitchFamily="18" charset="0"/>
              <a:ea typeface="Times New Roman" panose="02020603050405020304" pitchFamily="18" charset="0"/>
            </a:endParaRPr>
          </a:p>
        </p:txBody>
      </p:sp>
      <p:sp>
        <p:nvSpPr>
          <p:cNvPr id="4" name="Dikdörtgen 3"/>
          <p:cNvSpPr/>
          <p:nvPr/>
        </p:nvSpPr>
        <p:spPr>
          <a:xfrm>
            <a:off x="1293162" y="295861"/>
            <a:ext cx="9986580" cy="707886"/>
          </a:xfrm>
          <a:prstGeom prst="rect">
            <a:avLst/>
          </a:prstGeom>
        </p:spPr>
        <p:txBody>
          <a:bodyPr wrap="none">
            <a:spAutoFit/>
          </a:bodyPr>
          <a:lstStyle/>
          <a:p>
            <a:pPr>
              <a:spcAft>
                <a:spcPts val="0"/>
              </a:spcAft>
            </a:pPr>
            <a:r>
              <a:rPr lang="en-US" sz="4000" dirty="0">
                <a:latin typeface="Arial" panose="020B0604020202020204" pitchFamily="34" charset="0"/>
                <a:ea typeface="Times New Roman" panose="02020603050405020304" pitchFamily="18" charset="0"/>
                <a:cs typeface="Times New Roman" panose="02020603050405020304" pitchFamily="18" charset="0"/>
              </a:rPr>
              <a:t>Software Configuration Management Tasks</a:t>
            </a:r>
            <a:endParaRPr lang="en-US" sz="2800" dirty="0">
              <a:latin typeface="Times New Roman" panose="02020603050405020304" pitchFamily="18" charset="0"/>
              <a:ea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8F2A0D9F-FC19-4FBE-8163-CB7F26AF0E16}" type="slidenum">
              <a:rPr lang="en-US" smtClean="0"/>
              <a:t>17</a:t>
            </a:fld>
            <a:endParaRPr lang="en-US"/>
          </a:p>
        </p:txBody>
      </p:sp>
    </p:spTree>
    <p:extLst>
      <p:ext uri="{BB962C8B-B14F-4D97-AF65-F5344CB8AC3E}">
        <p14:creationId xmlns:p14="http://schemas.microsoft.com/office/powerpoint/2010/main" val="4010595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7460DFF-0A67-4884-B200-516DD5163CCD}" type="slidenum">
              <a:rPr lang="ko-KR" altLang="en-US" sz="1200"/>
              <a:pPr>
                <a:spcBef>
                  <a:spcPct val="0"/>
                </a:spcBef>
                <a:buClrTx/>
                <a:buSzTx/>
                <a:buFontTx/>
                <a:buNone/>
              </a:pPr>
              <a:t>18</a:t>
            </a:fld>
            <a:endParaRPr lang="en-US" altLang="ko-KR" sz="1200"/>
          </a:p>
        </p:txBody>
      </p:sp>
      <p:sp>
        <p:nvSpPr>
          <p:cNvPr id="29700" name="Rectangle 2"/>
          <p:cNvSpPr>
            <a:spLocks noGrp="1" noChangeArrowheads="1"/>
          </p:cNvSpPr>
          <p:nvPr>
            <p:ph type="title" idx="4294967295"/>
          </p:nvPr>
        </p:nvSpPr>
        <p:spPr/>
        <p:txBody>
          <a:bodyPr/>
          <a:lstStyle/>
          <a:p>
            <a:pPr eaLnBrk="1" hangingPunct="1"/>
            <a:r>
              <a:rPr lang="en-US" altLang="en-US" dirty="0"/>
              <a:t>Requirements for SCM</a:t>
            </a:r>
          </a:p>
        </p:txBody>
      </p:sp>
      <p:sp>
        <p:nvSpPr>
          <p:cNvPr id="29701" name="Rectangle 3"/>
          <p:cNvSpPr>
            <a:spLocks noGrp="1" noChangeArrowheads="1"/>
          </p:cNvSpPr>
          <p:nvPr>
            <p:ph type="body" idx="4294967295"/>
          </p:nvPr>
        </p:nvSpPr>
        <p:spPr>
          <a:xfrm>
            <a:off x="334347" y="1847850"/>
            <a:ext cx="11142306" cy="4351338"/>
          </a:xfrm>
        </p:spPr>
        <p:txBody>
          <a:bodyPr>
            <a:normAutofit/>
          </a:bodyPr>
          <a:lstStyle/>
          <a:p>
            <a:pPr algn="just" eaLnBrk="1" hangingPunct="1">
              <a:lnSpc>
                <a:spcPct val="80000"/>
              </a:lnSpc>
            </a:pPr>
            <a:r>
              <a:rPr lang="en-US" altLang="en-US" b="1" u="sng" dirty="0">
                <a:solidFill>
                  <a:srgbClr val="FF0000"/>
                </a:solidFill>
              </a:rPr>
              <a:t>Repository:</a:t>
            </a:r>
            <a:r>
              <a:rPr lang="en-US" altLang="en-US" b="1" dirty="0">
                <a:solidFill>
                  <a:srgbClr val="FF0000"/>
                </a:solidFill>
              </a:rPr>
              <a:t> </a:t>
            </a:r>
            <a:r>
              <a:rPr lang="en-US" altLang="en-US" dirty="0"/>
              <a:t>shared DB for artifacts</a:t>
            </a:r>
            <a:r>
              <a:rPr lang="tr-TR" altLang="en-US" dirty="0"/>
              <a:t> (eserler)</a:t>
            </a:r>
            <a:r>
              <a:rPr lang="en-US" altLang="en-US" dirty="0"/>
              <a:t> with controlled access to prevent overwrites.</a:t>
            </a:r>
          </a:p>
          <a:p>
            <a:pPr algn="just" eaLnBrk="1" hangingPunct="1">
              <a:lnSpc>
                <a:spcPct val="80000"/>
              </a:lnSpc>
            </a:pPr>
            <a:r>
              <a:rPr lang="en-US" altLang="en-US" b="1" u="sng" dirty="0">
                <a:solidFill>
                  <a:srgbClr val="FF0000"/>
                </a:solidFill>
              </a:rPr>
              <a:t>Version management: </a:t>
            </a:r>
            <a:r>
              <a:rPr lang="en-US" altLang="en-US" dirty="0"/>
              <a:t>Preserve history of changes made to each artifact; provide ability to see how version was created.</a:t>
            </a:r>
          </a:p>
          <a:p>
            <a:pPr algn="just" eaLnBrk="1" hangingPunct="1">
              <a:lnSpc>
                <a:spcPct val="80000"/>
              </a:lnSpc>
            </a:pPr>
            <a:r>
              <a:rPr lang="en-US" altLang="en-US" b="1" u="sng" dirty="0">
                <a:solidFill>
                  <a:srgbClr val="FF0000"/>
                </a:solidFill>
              </a:rPr>
              <a:t>Workspace control: </a:t>
            </a:r>
            <a:r>
              <a:rPr lang="en-US" altLang="en-US" dirty="0"/>
              <a:t>Private work space with ability to check out from repository and check in with new version number.</a:t>
            </a:r>
          </a:p>
          <a:p>
            <a:pPr algn="just" eaLnBrk="1" hangingPunct="1">
              <a:lnSpc>
                <a:spcPct val="80000"/>
              </a:lnSpc>
            </a:pPr>
            <a:r>
              <a:rPr lang="en-US" altLang="en-US" b="1" u="sng" dirty="0">
                <a:solidFill>
                  <a:srgbClr val="FF0000"/>
                </a:solidFill>
              </a:rPr>
              <a:t>Product modeling and building: </a:t>
            </a:r>
            <a:r>
              <a:rPr lang="en-US" altLang="en-US" dirty="0"/>
              <a:t>Procedure to build the product from artifacts in repository.</a:t>
            </a:r>
          </a:p>
        </p:txBody>
      </p:sp>
    </p:spTree>
    <p:extLst>
      <p:ext uri="{BB962C8B-B14F-4D97-AF65-F5344CB8AC3E}">
        <p14:creationId xmlns:p14="http://schemas.microsoft.com/office/powerpoint/2010/main" val="3165300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z="4000"/>
              <a:t>Version Terminology</a:t>
            </a:r>
          </a:p>
        </p:txBody>
      </p:sp>
      <p:sp>
        <p:nvSpPr>
          <p:cNvPr id="25603" name="Rectangle 3"/>
          <p:cNvSpPr>
            <a:spLocks noGrp="1" noChangeArrowheads="1"/>
          </p:cNvSpPr>
          <p:nvPr>
            <p:ph type="body" idx="1"/>
          </p:nvPr>
        </p:nvSpPr>
        <p:spPr>
          <a:xfrm>
            <a:off x="838200" y="1825625"/>
            <a:ext cx="7156938" cy="4351338"/>
          </a:xfrm>
        </p:spPr>
        <p:txBody>
          <a:bodyPr/>
          <a:lstStyle/>
          <a:p>
            <a:r>
              <a:rPr lang="en-US" altLang="en-US" dirty="0"/>
              <a:t>Version</a:t>
            </a:r>
          </a:p>
          <a:p>
            <a:pPr lvl="1"/>
            <a:r>
              <a:rPr lang="en-US" altLang="en-US" dirty="0"/>
              <a:t>instance of system that is </a:t>
            </a:r>
            <a:r>
              <a:rPr lang="en-US" altLang="en-US" b="1" dirty="0">
                <a:solidFill>
                  <a:srgbClr val="FF0000"/>
                </a:solidFill>
                <a:effectLst>
                  <a:outerShdw blurRad="38100" dist="38100" dir="2700000" algn="tl">
                    <a:srgbClr val="000000">
                      <a:alpha val="43137"/>
                    </a:srgbClr>
                  </a:outerShdw>
                </a:effectLst>
              </a:rPr>
              <a:t>functionally different </a:t>
            </a:r>
            <a:r>
              <a:rPr lang="en-US" altLang="en-US" dirty="0"/>
              <a:t>from other system instances</a:t>
            </a:r>
          </a:p>
          <a:p>
            <a:r>
              <a:rPr lang="en-US" altLang="en-US" dirty="0"/>
              <a:t>Variant</a:t>
            </a:r>
          </a:p>
          <a:p>
            <a:pPr lvl="1"/>
            <a:r>
              <a:rPr lang="en-US" altLang="en-US" dirty="0"/>
              <a:t>instance of system that is </a:t>
            </a:r>
            <a:r>
              <a:rPr lang="en-US" altLang="en-US" b="1" dirty="0">
                <a:solidFill>
                  <a:srgbClr val="FF0000"/>
                </a:solidFill>
                <a:effectLst>
                  <a:outerShdw blurRad="38100" dist="38100" dir="2700000" algn="tl">
                    <a:srgbClr val="000000">
                      <a:alpha val="43137"/>
                    </a:srgbClr>
                  </a:outerShdw>
                </a:effectLst>
              </a:rPr>
              <a:t>functionally identical but</a:t>
            </a:r>
            <a:r>
              <a:rPr lang="en-US" altLang="en-US" dirty="0"/>
              <a:t> </a:t>
            </a:r>
            <a:r>
              <a:rPr lang="en-US" altLang="en-US" b="1" dirty="0">
                <a:solidFill>
                  <a:srgbClr val="FF0000"/>
                </a:solidFill>
                <a:effectLst>
                  <a:outerShdw blurRad="38100" dist="38100" dir="2700000" algn="tl">
                    <a:srgbClr val="000000">
                      <a:alpha val="43137"/>
                    </a:srgbClr>
                  </a:outerShdw>
                </a:effectLst>
              </a:rPr>
              <a:t>non-functionally different </a:t>
            </a:r>
            <a:r>
              <a:rPr lang="en-US" altLang="en-US" dirty="0"/>
              <a:t>from other system instances</a:t>
            </a:r>
            <a:r>
              <a:rPr lang="tr-TR" altLang="en-US" dirty="0"/>
              <a:t>.</a:t>
            </a:r>
            <a:endParaRPr lang="en-US" altLang="en-US" dirty="0"/>
          </a:p>
          <a:p>
            <a:r>
              <a:rPr lang="en-US" altLang="en-US" dirty="0"/>
              <a:t>Release</a:t>
            </a:r>
          </a:p>
          <a:p>
            <a:pPr lvl="1"/>
            <a:r>
              <a:rPr lang="en-US" altLang="en-US" dirty="0"/>
              <a:t>system instance </a:t>
            </a:r>
            <a:r>
              <a:rPr lang="en-US" altLang="en-US" b="1" dirty="0">
                <a:solidFill>
                  <a:srgbClr val="FF0000"/>
                </a:solidFill>
                <a:effectLst>
                  <a:outerShdw blurRad="38100" dist="38100" dir="2700000" algn="tl">
                    <a:srgbClr val="000000">
                      <a:alpha val="43137"/>
                    </a:srgbClr>
                  </a:outerShdw>
                </a:effectLst>
              </a:rPr>
              <a:t>distributed to users outside </a:t>
            </a:r>
            <a:r>
              <a:rPr lang="en-US" altLang="en-US" dirty="0"/>
              <a:t>the development team</a:t>
            </a:r>
            <a:r>
              <a:rPr lang="tr-TR" altLang="en-US" dirty="0"/>
              <a:t>.</a:t>
            </a:r>
            <a:endParaRPr lang="en-US" altLang="en-US" dirty="0"/>
          </a:p>
        </p:txBody>
      </p:sp>
      <p:sp>
        <p:nvSpPr>
          <p:cNvPr id="4" name="Rectangle 2"/>
          <p:cNvSpPr txBox="1">
            <a:spLocks noChangeArrowheads="1"/>
          </p:cNvSpPr>
          <p:nvPr/>
        </p:nvSpPr>
        <p:spPr>
          <a:xfrm>
            <a:off x="7651260" y="1985108"/>
            <a:ext cx="4298463" cy="529426"/>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lIns="90840" tIns="44623" rIns="90840" bIns="44623" anchor="b"/>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1600" b="1" dirty="0">
                <a:solidFill>
                  <a:srgbClr val="FF0000"/>
                </a:solidFill>
                <a:highlight>
                  <a:srgbClr val="FFFF00"/>
                </a:highlight>
              </a:rPr>
              <a:t>Version Numbering Derivation Structure</a:t>
            </a:r>
            <a:br>
              <a:rPr lang="en-GB" altLang="en-US" sz="1600" b="1" dirty="0">
                <a:solidFill>
                  <a:srgbClr val="FF0000"/>
                </a:solidFill>
                <a:highlight>
                  <a:srgbClr val="FFFF00"/>
                </a:highlight>
              </a:rPr>
            </a:br>
            <a:r>
              <a:rPr lang="en-GB" altLang="en-US" sz="1600" b="1" dirty="0">
                <a:solidFill>
                  <a:srgbClr val="FF0000"/>
                </a:solidFill>
                <a:highlight>
                  <a:srgbClr val="FFFF00"/>
                </a:highlight>
              </a:rPr>
              <a:t>from </a:t>
            </a:r>
            <a:r>
              <a:rPr lang="en-GB" altLang="en-US" sz="1600" b="1" dirty="0" err="1">
                <a:solidFill>
                  <a:srgbClr val="FF0000"/>
                </a:solidFill>
                <a:highlight>
                  <a:srgbClr val="FFFF00"/>
                </a:highlight>
              </a:rPr>
              <a:t>Sommerville</a:t>
            </a:r>
            <a:endParaRPr lang="en-GB" altLang="en-US" sz="2000" b="1" dirty="0">
              <a:solidFill>
                <a:srgbClr val="FF0000"/>
              </a:solidFill>
              <a:highlight>
                <a:srgbClr val="FFFF00"/>
              </a:highlight>
            </a:endParaRPr>
          </a:p>
        </p:txBody>
      </p:sp>
      <p:pic>
        <p:nvPicPr>
          <p:cNvPr id="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3616" y="2867608"/>
            <a:ext cx="3776107" cy="252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8F2A0D9F-FC19-4FBE-8163-CB7F26AF0E16}" type="slidenum">
              <a:rPr lang="en-US" smtClean="0"/>
              <a:t>19</a:t>
            </a:fld>
            <a:endParaRPr lang="en-US"/>
          </a:p>
        </p:txBody>
      </p:sp>
    </p:spTree>
    <p:extLst>
      <p:ext uri="{BB962C8B-B14F-4D97-AF65-F5344CB8AC3E}">
        <p14:creationId xmlns:p14="http://schemas.microsoft.com/office/powerpoint/2010/main" val="23517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4000"/>
              <a:t>Configuration Management</a:t>
            </a:r>
          </a:p>
        </p:txBody>
      </p:sp>
      <p:sp>
        <p:nvSpPr>
          <p:cNvPr id="15363" name="Rectangle 3"/>
          <p:cNvSpPr>
            <a:spLocks noGrp="1" noChangeArrowheads="1"/>
          </p:cNvSpPr>
          <p:nvPr>
            <p:ph type="body" idx="1"/>
          </p:nvPr>
        </p:nvSpPr>
        <p:spPr>
          <a:xfrm>
            <a:off x="838200" y="1690688"/>
            <a:ext cx="10515600" cy="4351338"/>
          </a:xfrm>
        </p:spPr>
        <p:txBody>
          <a:bodyPr/>
          <a:lstStyle/>
          <a:p>
            <a:pPr algn="just"/>
            <a:r>
              <a:rPr lang="en-US" altLang="en-US" b="1" dirty="0">
                <a:solidFill>
                  <a:srgbClr val="FF0000"/>
                </a:solidFill>
              </a:rPr>
              <a:t>New versions</a:t>
            </a:r>
            <a:r>
              <a:rPr lang="en-US" altLang="en-US" dirty="0"/>
              <a:t> of software systems are created as they change</a:t>
            </a:r>
          </a:p>
          <a:p>
            <a:pPr algn="just"/>
            <a:r>
              <a:rPr lang="en-US" altLang="en-US" dirty="0"/>
              <a:t>Configuration management is concerned with </a:t>
            </a:r>
            <a:r>
              <a:rPr lang="en-US" altLang="en-US" b="1" dirty="0">
                <a:solidFill>
                  <a:srgbClr val="FF0000"/>
                </a:solidFill>
              </a:rPr>
              <a:t>managing evolving systems</a:t>
            </a:r>
          </a:p>
          <a:p>
            <a:pPr algn="just"/>
            <a:r>
              <a:rPr lang="en-US" altLang="en-US" b="1" dirty="0">
                <a:solidFill>
                  <a:srgbClr val="FF0000"/>
                </a:solidFill>
              </a:rPr>
              <a:t>Involves</a:t>
            </a:r>
            <a:r>
              <a:rPr lang="en-US" altLang="en-US" dirty="0"/>
              <a:t> the development of </a:t>
            </a:r>
            <a:r>
              <a:rPr lang="en-US" altLang="en-US" b="1" dirty="0">
                <a:solidFill>
                  <a:srgbClr val="FF0000"/>
                </a:solidFill>
              </a:rPr>
              <a:t>procedures</a:t>
            </a:r>
            <a:r>
              <a:rPr lang="en-US" altLang="en-US" dirty="0"/>
              <a:t> and </a:t>
            </a:r>
            <a:r>
              <a:rPr lang="en-US" altLang="en-US" b="1" dirty="0">
                <a:solidFill>
                  <a:srgbClr val="FF0000"/>
                </a:solidFill>
              </a:rPr>
              <a:t>standards</a:t>
            </a:r>
            <a:r>
              <a:rPr lang="en-US" altLang="en-US" dirty="0"/>
              <a:t> to manage product evolution</a:t>
            </a:r>
          </a:p>
          <a:p>
            <a:pPr algn="just"/>
            <a:r>
              <a:rPr lang="en-US" altLang="en-US" dirty="0"/>
              <a:t>May be viewed as part of a more </a:t>
            </a:r>
            <a:r>
              <a:rPr lang="en-US" altLang="en-US" b="1" dirty="0">
                <a:solidFill>
                  <a:srgbClr val="FF0000"/>
                </a:solidFill>
              </a:rPr>
              <a:t>general quality management process</a:t>
            </a:r>
            <a:r>
              <a:rPr lang="tr-TR" altLang="en-US" b="1" dirty="0">
                <a:solidFill>
                  <a:srgbClr val="FF0000"/>
                </a:solidFill>
              </a:rPr>
              <a:t>.</a:t>
            </a:r>
          </a:p>
        </p:txBody>
      </p:sp>
      <p:sp>
        <p:nvSpPr>
          <p:cNvPr id="2" name="Slide Number Placeholder 1"/>
          <p:cNvSpPr>
            <a:spLocks noGrp="1"/>
          </p:cNvSpPr>
          <p:nvPr>
            <p:ph type="sldNum" sz="quarter" idx="12"/>
          </p:nvPr>
        </p:nvSpPr>
        <p:spPr/>
        <p:txBody>
          <a:bodyPr/>
          <a:lstStyle/>
          <a:p>
            <a:fld id="{8F2A0D9F-FC19-4FBE-8163-CB7F26AF0E16}" type="slidenum">
              <a:rPr lang="en-US" smtClean="0"/>
              <a:t>2</a:t>
            </a:fld>
            <a:endParaRPr lang="en-US"/>
          </a:p>
        </p:txBody>
      </p:sp>
    </p:spTree>
    <p:extLst>
      <p:ext uri="{BB962C8B-B14F-4D97-AF65-F5344CB8AC3E}">
        <p14:creationId xmlns:p14="http://schemas.microsoft.com/office/powerpoint/2010/main" val="1017014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4000"/>
              <a:t>Change Tracking Tools</a:t>
            </a:r>
          </a:p>
        </p:txBody>
      </p:sp>
      <p:sp>
        <p:nvSpPr>
          <p:cNvPr id="23555" name="Rectangle 3"/>
          <p:cNvSpPr>
            <a:spLocks noGrp="1" noChangeArrowheads="1"/>
          </p:cNvSpPr>
          <p:nvPr>
            <p:ph type="body" idx="1"/>
          </p:nvPr>
        </p:nvSpPr>
        <p:spPr>
          <a:xfrm>
            <a:off x="726233" y="1690688"/>
            <a:ext cx="10515600" cy="4351338"/>
          </a:xfrm>
        </p:spPr>
        <p:txBody>
          <a:bodyPr/>
          <a:lstStyle/>
          <a:p>
            <a:r>
              <a:rPr lang="en-US" altLang="en-US" b="1" dirty="0">
                <a:solidFill>
                  <a:srgbClr val="FF0000"/>
                </a:solidFill>
              </a:rPr>
              <a:t>Major problem </a:t>
            </a:r>
            <a:r>
              <a:rPr lang="en-US" altLang="en-US" dirty="0"/>
              <a:t>in change management </a:t>
            </a:r>
            <a:r>
              <a:rPr lang="en-US" altLang="en-US" b="1" dirty="0">
                <a:solidFill>
                  <a:srgbClr val="FF0000"/>
                </a:solidFill>
              </a:rPr>
              <a:t>is tracking the change status</a:t>
            </a:r>
          </a:p>
          <a:p>
            <a:r>
              <a:rPr lang="en-US" altLang="en-US" b="1" dirty="0">
                <a:solidFill>
                  <a:srgbClr val="FF0000"/>
                </a:solidFill>
              </a:rPr>
              <a:t>Change tracking tools </a:t>
            </a:r>
            <a:r>
              <a:rPr lang="en-US" altLang="en-US" dirty="0"/>
              <a:t>help track the status of each change request</a:t>
            </a:r>
          </a:p>
          <a:p>
            <a:r>
              <a:rPr lang="en-US" altLang="en-US" b="1" dirty="0">
                <a:solidFill>
                  <a:srgbClr val="FF0000"/>
                </a:solidFill>
              </a:rPr>
              <a:t>Ensures</a:t>
            </a:r>
            <a:r>
              <a:rPr lang="en-US" altLang="en-US" dirty="0"/>
              <a:t> that change requests </a:t>
            </a:r>
            <a:r>
              <a:rPr lang="en-US" altLang="en-US" b="1" dirty="0">
                <a:solidFill>
                  <a:srgbClr val="FF0000"/>
                </a:solidFill>
              </a:rPr>
              <a:t>are sent to the right people </a:t>
            </a:r>
            <a:r>
              <a:rPr lang="en-US" altLang="en-US" dirty="0"/>
              <a:t>at the </a:t>
            </a:r>
            <a:r>
              <a:rPr lang="en-US" altLang="en-US" b="1" dirty="0">
                <a:solidFill>
                  <a:srgbClr val="FF0000"/>
                </a:solidFill>
              </a:rPr>
              <a:t>right time</a:t>
            </a:r>
          </a:p>
          <a:p>
            <a:r>
              <a:rPr lang="en-US" altLang="en-US" dirty="0"/>
              <a:t>Can </a:t>
            </a:r>
            <a:r>
              <a:rPr lang="en-US" altLang="en-US" b="1" dirty="0">
                <a:solidFill>
                  <a:srgbClr val="FF0000"/>
                </a:solidFill>
              </a:rPr>
              <a:t>be integrated with e-mail systems </a:t>
            </a:r>
            <a:r>
              <a:rPr lang="en-US" altLang="en-US" dirty="0"/>
              <a:t>to all</a:t>
            </a:r>
            <a:r>
              <a:rPr lang="en-US" altLang="en-US" b="1" dirty="0">
                <a:solidFill>
                  <a:srgbClr val="FF0000"/>
                </a:solidFill>
              </a:rPr>
              <a:t>ow electronic</a:t>
            </a:r>
            <a:r>
              <a:rPr lang="tr-TR" altLang="en-US" b="1" dirty="0">
                <a:solidFill>
                  <a:srgbClr val="FF0000"/>
                </a:solidFill>
              </a:rPr>
              <a:t> </a:t>
            </a:r>
            <a:r>
              <a:rPr lang="en-US" altLang="en-US" b="1" dirty="0">
                <a:solidFill>
                  <a:srgbClr val="FF0000"/>
                </a:solidFill>
              </a:rPr>
              <a:t>distributions</a:t>
            </a:r>
            <a:r>
              <a:rPr lang="en-US" altLang="en-US" dirty="0"/>
              <a:t> of change requests</a:t>
            </a:r>
          </a:p>
        </p:txBody>
      </p:sp>
      <p:sp>
        <p:nvSpPr>
          <p:cNvPr id="2" name="Slide Number Placeholder 1"/>
          <p:cNvSpPr>
            <a:spLocks noGrp="1"/>
          </p:cNvSpPr>
          <p:nvPr>
            <p:ph type="sldNum" sz="quarter" idx="12"/>
          </p:nvPr>
        </p:nvSpPr>
        <p:spPr/>
        <p:txBody>
          <a:bodyPr/>
          <a:lstStyle/>
          <a:p>
            <a:fld id="{8F2A0D9F-FC19-4FBE-8163-CB7F26AF0E16}" type="slidenum">
              <a:rPr lang="en-US" smtClean="0"/>
              <a:t>20</a:t>
            </a:fld>
            <a:endParaRPr lang="en-US"/>
          </a:p>
        </p:txBody>
      </p:sp>
    </p:spTree>
    <p:extLst>
      <p:ext uri="{BB962C8B-B14F-4D97-AF65-F5344CB8AC3E}">
        <p14:creationId xmlns:p14="http://schemas.microsoft.com/office/powerpoint/2010/main" val="453961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a:xfrm>
            <a:off x="838200" y="187443"/>
            <a:ext cx="10515600" cy="735887"/>
          </a:xfrm>
        </p:spPr>
        <p:txBody>
          <a:bodyPr>
            <a:normAutofit/>
          </a:bodyPr>
          <a:lstStyle/>
          <a:p>
            <a:pPr>
              <a:defRPr/>
            </a:pPr>
            <a:r>
              <a:rPr lang="en-US" dirty="0">
                <a:solidFill>
                  <a:schemeClr val="tx1"/>
                </a:solidFill>
                <a:effectLst>
                  <a:outerShdw blurRad="38100" dist="38100" dir="2700000" algn="tl">
                    <a:srgbClr val="000000"/>
                  </a:outerShdw>
                </a:effectLst>
              </a:rPr>
              <a:t>CM Plan </a:t>
            </a:r>
            <a:r>
              <a:rPr lang="en-US" sz="3200" dirty="0"/>
              <a:t>- Format</a:t>
            </a:r>
            <a:endParaRPr lang="en-US" sz="2400" dirty="0"/>
          </a:p>
        </p:txBody>
      </p:sp>
      <p:sp>
        <p:nvSpPr>
          <p:cNvPr id="17411" name="Rectangle 3"/>
          <p:cNvSpPr>
            <a:spLocks noGrp="1" noChangeArrowheads="1"/>
          </p:cNvSpPr>
          <p:nvPr>
            <p:ph idx="1"/>
          </p:nvPr>
        </p:nvSpPr>
        <p:spPr>
          <a:xfrm>
            <a:off x="744894" y="1004532"/>
            <a:ext cx="10515600" cy="4351338"/>
          </a:xfrm>
        </p:spPr>
        <p:txBody>
          <a:bodyPr>
            <a:noAutofit/>
          </a:bodyPr>
          <a:lstStyle/>
          <a:p>
            <a:pPr marL="0" indent="4763">
              <a:spcBef>
                <a:spcPct val="0"/>
              </a:spcBef>
              <a:buNone/>
            </a:pPr>
            <a:r>
              <a:rPr lang="en-US" sz="2200" b="1" dirty="0"/>
              <a:t>1.  Introduction</a:t>
            </a:r>
          </a:p>
          <a:p>
            <a:pPr marL="747713" lvl="1">
              <a:spcBef>
                <a:spcPct val="0"/>
              </a:spcBef>
              <a:buNone/>
            </a:pPr>
            <a:r>
              <a:rPr lang="en-US" sz="2200" b="1" dirty="0"/>
              <a:t>a) purpose   b) scope   c) definitions and acronyms   d) references</a:t>
            </a:r>
          </a:p>
          <a:p>
            <a:pPr marL="0" indent="4763">
              <a:spcBef>
                <a:spcPct val="0"/>
              </a:spcBef>
              <a:buNone/>
            </a:pPr>
            <a:r>
              <a:rPr lang="en-US" sz="2200" b="1" dirty="0"/>
              <a:t>2.  Management</a:t>
            </a:r>
          </a:p>
          <a:p>
            <a:pPr marL="747713" lvl="1">
              <a:spcBef>
                <a:spcPct val="0"/>
              </a:spcBef>
              <a:buNone/>
            </a:pPr>
            <a:r>
              <a:rPr lang="en-US" sz="2200" b="1" dirty="0"/>
              <a:t>a) organization</a:t>
            </a:r>
          </a:p>
          <a:p>
            <a:pPr marL="747713" lvl="1">
              <a:spcBef>
                <a:spcPct val="0"/>
              </a:spcBef>
              <a:buNone/>
            </a:pPr>
            <a:r>
              <a:rPr lang="en-US" sz="2200" b="1" dirty="0"/>
              <a:t>b) SCM responsibilities</a:t>
            </a:r>
          </a:p>
          <a:p>
            <a:pPr marL="747713" lvl="1">
              <a:spcBef>
                <a:spcPct val="0"/>
              </a:spcBef>
              <a:buNone/>
            </a:pPr>
            <a:r>
              <a:rPr lang="en-US" sz="2200" b="1" dirty="0"/>
              <a:t>c) interface control</a:t>
            </a:r>
          </a:p>
          <a:p>
            <a:pPr marL="747713" lvl="1">
              <a:spcBef>
                <a:spcPct val="0"/>
              </a:spcBef>
              <a:buNone/>
            </a:pPr>
            <a:r>
              <a:rPr lang="en-US" sz="2200" b="1" dirty="0"/>
              <a:t>d) SCMP implementation</a:t>
            </a:r>
          </a:p>
          <a:p>
            <a:pPr marL="747713" lvl="1">
              <a:spcBef>
                <a:spcPct val="0"/>
              </a:spcBef>
              <a:buNone/>
            </a:pPr>
            <a:r>
              <a:rPr lang="en-US" sz="2200" b="1" dirty="0"/>
              <a:t>e) policies, directives, procedures </a:t>
            </a:r>
            <a:r>
              <a:rPr lang="en-US" sz="2200" dirty="0"/>
              <a:t>(naming conventions, version designations, problem report process)</a:t>
            </a:r>
          </a:p>
          <a:p>
            <a:pPr marL="0" indent="4763">
              <a:spcBef>
                <a:spcPct val="0"/>
              </a:spcBef>
              <a:buNone/>
            </a:pPr>
            <a:r>
              <a:rPr lang="en-US" sz="2200" b="1" dirty="0"/>
              <a:t>3.  SCM Activities</a:t>
            </a:r>
          </a:p>
          <a:p>
            <a:pPr marL="747713" lvl="1">
              <a:spcBef>
                <a:spcPct val="0"/>
              </a:spcBef>
              <a:buNone/>
            </a:pPr>
            <a:r>
              <a:rPr lang="en-US" sz="2200" b="1" dirty="0"/>
              <a:t>a) configuration identification</a:t>
            </a:r>
          </a:p>
          <a:p>
            <a:pPr marL="747713" lvl="1">
              <a:spcBef>
                <a:spcPct val="0"/>
              </a:spcBef>
              <a:buNone/>
            </a:pPr>
            <a:r>
              <a:rPr lang="en-US" sz="2200" b="1" dirty="0"/>
              <a:t>b) configuration control </a:t>
            </a:r>
            <a:r>
              <a:rPr lang="en-US" sz="2200" dirty="0"/>
              <a:t>(change history, review authority, read/write control, member identification)</a:t>
            </a:r>
          </a:p>
          <a:p>
            <a:pPr marL="747713" lvl="1">
              <a:spcBef>
                <a:spcPct val="0"/>
              </a:spcBef>
              <a:buNone/>
            </a:pPr>
            <a:r>
              <a:rPr lang="en-US" sz="2200" b="1" dirty="0"/>
              <a:t>c) configuration status accounting </a:t>
            </a:r>
            <a:r>
              <a:rPr lang="en-US" sz="2200" dirty="0"/>
              <a:t>(status of requests, status of approved changes, …)</a:t>
            </a:r>
          </a:p>
          <a:p>
            <a:pPr marL="747713" lvl="1">
              <a:spcBef>
                <a:spcPct val="0"/>
              </a:spcBef>
              <a:buNone/>
            </a:pPr>
            <a:r>
              <a:rPr lang="en-US" sz="2200" b="1" dirty="0"/>
              <a:t>d) audits and reviews</a:t>
            </a:r>
          </a:p>
          <a:p>
            <a:pPr marL="0" indent="4763">
              <a:spcBef>
                <a:spcPct val="0"/>
              </a:spcBef>
              <a:buNone/>
            </a:pPr>
            <a:r>
              <a:rPr lang="en-US" sz="2200" b="1" dirty="0"/>
              <a:t>4.  Tools, Techniques, and Methodologies</a:t>
            </a:r>
          </a:p>
          <a:p>
            <a:pPr marL="0" indent="4763">
              <a:spcBef>
                <a:spcPct val="0"/>
              </a:spcBef>
              <a:buNone/>
            </a:pPr>
            <a:r>
              <a:rPr lang="en-US" sz="2200" b="1" dirty="0"/>
              <a:t>5.  Supplier Control</a:t>
            </a:r>
          </a:p>
          <a:p>
            <a:pPr marL="0" indent="4763">
              <a:spcBef>
                <a:spcPct val="0"/>
              </a:spcBef>
              <a:buNone/>
            </a:pPr>
            <a:r>
              <a:rPr lang="en-US" sz="2200" b="1" dirty="0"/>
              <a:t>6.  Records Collection and Retention</a:t>
            </a:r>
          </a:p>
        </p:txBody>
      </p:sp>
      <p:sp>
        <p:nvSpPr>
          <p:cNvPr id="17412" name="Text Box 6"/>
          <p:cNvSpPr txBox="1">
            <a:spLocks noChangeArrowheads="1"/>
          </p:cNvSpPr>
          <p:nvPr/>
        </p:nvSpPr>
        <p:spPr bwMode="auto">
          <a:xfrm>
            <a:off x="7896080" y="0"/>
            <a:ext cx="4295920" cy="923330"/>
          </a:xfrm>
          <a:prstGeom prst="rect">
            <a:avLst/>
          </a:prstGeom>
          <a:solidFill>
            <a:schemeClr val="hlink"/>
          </a:solidFill>
          <a:ln w="9525">
            <a:noFill/>
            <a:miter lim="800000"/>
            <a:headEnd/>
            <a:tailEnd/>
          </a:ln>
        </p:spPr>
        <p:txBody>
          <a:bodyPr wrap="none">
            <a:spAutoFit/>
          </a:bodyPr>
          <a:lstStyle/>
          <a:p>
            <a:pPr algn="ctr"/>
            <a:r>
              <a:rPr lang="en-US" b="1" dirty="0">
                <a:solidFill>
                  <a:schemeClr val="bg2"/>
                </a:solidFill>
              </a:rPr>
              <a:t>According to</a:t>
            </a:r>
          </a:p>
          <a:p>
            <a:pPr algn="ctr"/>
            <a:r>
              <a:rPr lang="en-US" b="1" u="sng" dirty="0">
                <a:solidFill>
                  <a:schemeClr val="bg2"/>
                </a:solidFill>
              </a:rPr>
              <a:t>IEEE Standard 828</a:t>
            </a:r>
            <a:r>
              <a:rPr lang="en-US" b="1" dirty="0">
                <a:solidFill>
                  <a:schemeClr val="bg2"/>
                </a:solidFill>
              </a:rPr>
              <a:t> - standard for</a:t>
            </a:r>
          </a:p>
          <a:p>
            <a:pPr algn="ctr"/>
            <a:r>
              <a:rPr lang="en-US" b="1" dirty="0">
                <a:solidFill>
                  <a:schemeClr val="bg2"/>
                </a:solidFill>
              </a:rPr>
              <a:t>Software Configuration Management Plans</a:t>
            </a:r>
          </a:p>
        </p:txBody>
      </p:sp>
      <p:sp>
        <p:nvSpPr>
          <p:cNvPr id="2" name="Slide Number Placeholder 1"/>
          <p:cNvSpPr>
            <a:spLocks noGrp="1"/>
          </p:cNvSpPr>
          <p:nvPr>
            <p:ph type="sldNum" sz="quarter" idx="12"/>
          </p:nvPr>
        </p:nvSpPr>
        <p:spPr/>
        <p:txBody>
          <a:bodyPr/>
          <a:lstStyle/>
          <a:p>
            <a:fld id="{8F2A0D9F-FC19-4FBE-8163-CB7F26AF0E16}" type="slidenum">
              <a:rPr lang="en-US" smtClean="0"/>
              <a:t>21</a:t>
            </a:fld>
            <a:endParaRPr lang="en-US"/>
          </a:p>
        </p:txBody>
      </p:sp>
    </p:spTree>
    <p:extLst>
      <p:ext uri="{BB962C8B-B14F-4D97-AF65-F5344CB8AC3E}">
        <p14:creationId xmlns:p14="http://schemas.microsoft.com/office/powerpoint/2010/main" val="966974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normAutofit/>
          </a:bodyPr>
          <a:lstStyle/>
          <a:p>
            <a:pPr>
              <a:defRPr/>
            </a:pPr>
            <a:r>
              <a:rPr lang="en-US" sz="3200" dirty="0">
                <a:effectLst>
                  <a:outerShdw blurRad="38100" dist="38100" dir="2700000" algn="tl">
                    <a:srgbClr val="000000"/>
                  </a:outerShdw>
                </a:effectLst>
              </a:rPr>
              <a:t>IEEE 1042</a:t>
            </a:r>
            <a:br>
              <a:rPr lang="en-US" sz="3200" dirty="0">
                <a:effectLst>
                  <a:outerShdw blurRad="38100" dist="38100" dir="2700000" algn="tl">
                    <a:srgbClr val="000000"/>
                  </a:outerShdw>
                </a:effectLst>
              </a:rPr>
            </a:br>
            <a:r>
              <a:rPr lang="en-US" sz="2800" dirty="0"/>
              <a:t>Guide to Software Configuration Management</a:t>
            </a:r>
          </a:p>
        </p:txBody>
      </p:sp>
      <p:sp>
        <p:nvSpPr>
          <p:cNvPr id="18435" name="Rectangle 3"/>
          <p:cNvSpPr>
            <a:spLocks noGrp="1" noChangeArrowheads="1"/>
          </p:cNvSpPr>
          <p:nvPr>
            <p:ph idx="1"/>
          </p:nvPr>
        </p:nvSpPr>
        <p:spPr/>
        <p:txBody>
          <a:bodyPr>
            <a:normAutofit/>
          </a:bodyPr>
          <a:lstStyle/>
          <a:p>
            <a:r>
              <a:rPr lang="en-US" dirty="0"/>
              <a:t>Defines </a:t>
            </a:r>
            <a:r>
              <a:rPr lang="en-US" b="1" u="sng" dirty="0"/>
              <a:t>terms</a:t>
            </a:r>
            <a:r>
              <a:rPr lang="en-US" dirty="0"/>
              <a:t>, such as baseline and version</a:t>
            </a:r>
          </a:p>
          <a:p>
            <a:pPr>
              <a:spcBef>
                <a:spcPct val="40000"/>
              </a:spcBef>
            </a:pPr>
            <a:r>
              <a:rPr lang="en-US" dirty="0"/>
              <a:t>Discusses configuration management as a management discipline and its </a:t>
            </a:r>
            <a:r>
              <a:rPr lang="en-US" b="1" u="sng" dirty="0"/>
              <a:t>role</a:t>
            </a:r>
            <a:r>
              <a:rPr lang="en-US" dirty="0"/>
              <a:t> in the engineering process</a:t>
            </a:r>
          </a:p>
          <a:p>
            <a:pPr>
              <a:spcBef>
                <a:spcPct val="40000"/>
              </a:spcBef>
            </a:pPr>
            <a:r>
              <a:rPr lang="en-US" dirty="0"/>
              <a:t>Includes </a:t>
            </a:r>
            <a:r>
              <a:rPr lang="en-US" b="1" u="sng" dirty="0"/>
              <a:t>checklists</a:t>
            </a:r>
            <a:r>
              <a:rPr lang="en-US" dirty="0"/>
              <a:t> of issues for sections of the SCMP (IEEE </a:t>
            </a:r>
            <a:r>
              <a:rPr lang="en-US" dirty="0" err="1"/>
              <a:t>Std</a:t>
            </a:r>
            <a:r>
              <a:rPr lang="en-US" dirty="0"/>
              <a:t> 828)</a:t>
            </a:r>
          </a:p>
          <a:p>
            <a:pPr>
              <a:spcBef>
                <a:spcPct val="40000"/>
              </a:spcBef>
            </a:pPr>
            <a:r>
              <a:rPr lang="en-US" dirty="0"/>
              <a:t>Includes four complete </a:t>
            </a:r>
            <a:r>
              <a:rPr lang="en-US" b="1" u="sng" dirty="0"/>
              <a:t>examples</a:t>
            </a:r>
            <a:r>
              <a:rPr lang="en-US" dirty="0"/>
              <a:t> of SCMPs</a:t>
            </a:r>
          </a:p>
        </p:txBody>
      </p:sp>
      <p:sp>
        <p:nvSpPr>
          <p:cNvPr id="4" name="Slide Number Placeholder 3"/>
          <p:cNvSpPr>
            <a:spLocks noGrp="1"/>
          </p:cNvSpPr>
          <p:nvPr>
            <p:ph type="sldNum" sz="quarter" idx="12"/>
          </p:nvPr>
        </p:nvSpPr>
        <p:spPr/>
        <p:txBody>
          <a:bodyPr/>
          <a:lstStyle/>
          <a:p>
            <a:pPr>
              <a:defRPr/>
            </a:pPr>
            <a:fld id="{91FE62D6-67FF-4C76-A8BF-8A4A0240DC41}" type="slidenum">
              <a:rPr lang="en-US" smtClean="0"/>
              <a:pPr>
                <a:defRPr/>
              </a:pPr>
              <a:t>22</a:t>
            </a:fld>
            <a:endParaRPr lang="en-US"/>
          </a:p>
        </p:txBody>
      </p:sp>
    </p:spTree>
    <p:extLst>
      <p:ext uri="{BB962C8B-B14F-4D97-AF65-F5344CB8AC3E}">
        <p14:creationId xmlns:p14="http://schemas.microsoft.com/office/powerpoint/2010/main" val="1754781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normAutofit/>
          </a:bodyPr>
          <a:lstStyle/>
          <a:p>
            <a:pPr>
              <a:defRPr/>
            </a:pPr>
            <a:r>
              <a:rPr lang="en-US">
                <a:effectLst>
                  <a:outerShdw blurRad="38100" dist="38100" dir="2700000" algn="tl">
                    <a:srgbClr val="000000"/>
                  </a:outerShdw>
                </a:effectLst>
              </a:rPr>
              <a:t>CM Tools</a:t>
            </a:r>
            <a:r>
              <a:rPr lang="en-US"/>
              <a:t> </a:t>
            </a:r>
            <a:r>
              <a:rPr lang="en-US" sz="3200"/>
              <a:t>- Necessary Features</a:t>
            </a:r>
          </a:p>
        </p:txBody>
      </p:sp>
      <p:sp>
        <p:nvSpPr>
          <p:cNvPr id="19459" name="Rectangle 3"/>
          <p:cNvSpPr>
            <a:spLocks noGrp="1" noChangeArrowheads="1"/>
          </p:cNvSpPr>
          <p:nvPr>
            <p:ph idx="1"/>
          </p:nvPr>
        </p:nvSpPr>
        <p:spPr/>
        <p:txBody>
          <a:bodyPr/>
          <a:lstStyle/>
          <a:p>
            <a:pPr marL="319088" indent="-319088">
              <a:buFont typeface="Wingdings" pitchFamily="2" charset="2"/>
              <a:buChar char=""/>
            </a:pPr>
            <a:r>
              <a:rPr lang="en-US" sz="2400"/>
              <a:t>Dependency Tracking!!!</a:t>
            </a:r>
          </a:p>
          <a:p>
            <a:pPr marL="319088" indent="-319088">
              <a:buFont typeface="Wingdings" pitchFamily="2" charset="2"/>
              <a:buChar char=""/>
            </a:pPr>
            <a:r>
              <a:rPr lang="en-US" sz="2400"/>
              <a:t>Audit Trails!!!</a:t>
            </a:r>
          </a:p>
          <a:p>
            <a:pPr marL="319088" indent="-319088">
              <a:buFont typeface="Wingdings" pitchFamily="2" charset="2"/>
              <a:buChar char=""/>
            </a:pPr>
            <a:r>
              <a:rPr lang="en-US" sz="2400"/>
              <a:t>Reporting of Changes</a:t>
            </a:r>
          </a:p>
          <a:p>
            <a:pPr marL="319088" indent="-319088">
              <a:buFont typeface="Wingdings" pitchFamily="2" charset="2"/>
              <a:buChar char=""/>
            </a:pPr>
            <a:r>
              <a:rPr lang="en-US" sz="2400"/>
              <a:t>Supports the Change Rules</a:t>
            </a:r>
          </a:p>
          <a:p>
            <a:pPr marL="319088" indent="-319088">
              <a:buFont typeface="Wingdings" pitchFamily="2" charset="2"/>
              <a:buChar char=""/>
            </a:pPr>
            <a:r>
              <a:rPr lang="en-US" sz="2400"/>
              <a:t>Versioning</a:t>
            </a:r>
          </a:p>
          <a:p>
            <a:pPr marL="319088" indent="-319088">
              <a:buFont typeface="Wingdings" pitchFamily="2" charset="2"/>
              <a:buChar char=""/>
            </a:pPr>
            <a:r>
              <a:rPr lang="en-US" sz="2400"/>
              <a:t>Requirements Tracing</a:t>
            </a:r>
          </a:p>
          <a:p>
            <a:pPr marL="319088" indent="-319088">
              <a:buFont typeface="Wingdings" pitchFamily="2" charset="2"/>
              <a:buChar char=""/>
            </a:pPr>
            <a:r>
              <a:rPr lang="en-US" sz="2400"/>
              <a:t>Repository arranged as "basic objects" and "aggregate objects"</a:t>
            </a:r>
          </a:p>
          <a:p>
            <a:pPr marL="319088" indent="-319088">
              <a:buFont typeface="Wingdings" pitchFamily="2" charset="2"/>
              <a:buChar char=""/>
            </a:pPr>
            <a:r>
              <a:rPr lang="en-US" sz="2400"/>
              <a:t>Supports both Linear evolution and Trees</a:t>
            </a:r>
          </a:p>
        </p:txBody>
      </p:sp>
      <p:pic>
        <p:nvPicPr>
          <p:cNvPr id="19460" name="Picture 5" descr="MCj02316290000[1]"/>
          <p:cNvPicPr>
            <a:picLocks noChangeAspect="1" noChangeArrowheads="1"/>
          </p:cNvPicPr>
          <p:nvPr/>
        </p:nvPicPr>
        <p:blipFill>
          <a:blip r:embed="rId2"/>
          <a:srcRect/>
          <a:stretch>
            <a:fillRect/>
          </a:stretch>
        </p:blipFill>
        <p:spPr bwMode="auto">
          <a:xfrm>
            <a:off x="7848600" y="2590800"/>
            <a:ext cx="2495550" cy="181768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1FE62D6-67FF-4C76-A8BF-8A4A0240DC41}" type="slidenum">
              <a:rPr lang="en-US" smtClean="0"/>
              <a:pPr>
                <a:defRPr/>
              </a:pPr>
              <a:t>23</a:t>
            </a:fld>
            <a:endParaRPr lang="en-US"/>
          </a:p>
        </p:txBody>
      </p:sp>
    </p:spTree>
    <p:extLst>
      <p:ext uri="{BB962C8B-B14F-4D97-AF65-F5344CB8AC3E}">
        <p14:creationId xmlns:p14="http://schemas.microsoft.com/office/powerpoint/2010/main" val="215068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Software Configuration Management (SCM)</a:t>
            </a:r>
          </a:p>
        </p:txBody>
      </p:sp>
      <p:sp>
        <p:nvSpPr>
          <p:cNvPr id="3" name="İçerik Yer Tutucusu 2"/>
          <p:cNvSpPr>
            <a:spLocks noGrp="1"/>
          </p:cNvSpPr>
          <p:nvPr>
            <p:ph idx="1"/>
          </p:nvPr>
        </p:nvSpPr>
        <p:spPr>
          <a:xfrm>
            <a:off x="838200" y="1838065"/>
            <a:ext cx="10515600" cy="4351338"/>
          </a:xfrm>
        </p:spPr>
        <p:txBody>
          <a:bodyPr/>
          <a:lstStyle/>
          <a:p>
            <a:pPr algn="just"/>
            <a:r>
              <a:rPr lang="en-US" dirty="0"/>
              <a:t>A Software Configuration Management (SCM) Plan defines the</a:t>
            </a:r>
            <a:r>
              <a:rPr lang="tr-TR" dirty="0"/>
              <a:t> </a:t>
            </a:r>
            <a:r>
              <a:rPr lang="en-US" dirty="0"/>
              <a:t>strategy to be used for change management.</a:t>
            </a:r>
          </a:p>
          <a:p>
            <a:pPr algn="just"/>
            <a:endParaRPr lang="en-US" dirty="0"/>
          </a:p>
        </p:txBody>
      </p:sp>
      <p:sp>
        <p:nvSpPr>
          <p:cNvPr id="4" name="Slide Number Placeholder 3"/>
          <p:cNvSpPr>
            <a:spLocks noGrp="1"/>
          </p:cNvSpPr>
          <p:nvPr>
            <p:ph type="sldNum" sz="quarter" idx="12"/>
          </p:nvPr>
        </p:nvSpPr>
        <p:spPr/>
        <p:txBody>
          <a:bodyPr/>
          <a:lstStyle/>
          <a:p>
            <a:fld id="{8F2A0D9F-FC19-4FBE-8163-CB7F26AF0E16}" type="slidenum">
              <a:rPr lang="en-US" smtClean="0"/>
              <a:t>3</a:t>
            </a:fld>
            <a:endParaRPr lang="en-US"/>
          </a:p>
        </p:txBody>
      </p:sp>
    </p:spTree>
    <p:extLst>
      <p:ext uri="{BB962C8B-B14F-4D97-AF65-F5344CB8AC3E}">
        <p14:creationId xmlns:p14="http://schemas.microsoft.com/office/powerpoint/2010/main" val="147986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92344"/>
          </a:xfrm>
        </p:spPr>
        <p:txBody>
          <a:bodyPr>
            <a:normAutofit fontScale="90000"/>
          </a:bodyPr>
          <a:lstStyle/>
          <a:p>
            <a:r>
              <a:rPr lang="en-US" b="1" dirty="0"/>
              <a:t>Software Configuration Management</a:t>
            </a:r>
          </a:p>
        </p:txBody>
      </p:sp>
      <p:sp>
        <p:nvSpPr>
          <p:cNvPr id="3" name="İçerik Yer Tutucusu 2"/>
          <p:cNvSpPr>
            <a:spLocks noGrp="1"/>
          </p:cNvSpPr>
          <p:nvPr>
            <p:ph idx="1"/>
          </p:nvPr>
        </p:nvSpPr>
        <p:spPr>
          <a:xfrm>
            <a:off x="732453" y="1548882"/>
            <a:ext cx="10515600" cy="4677747"/>
          </a:xfrm>
        </p:spPr>
        <p:txBody>
          <a:bodyPr>
            <a:noAutofit/>
          </a:bodyPr>
          <a:lstStyle/>
          <a:p>
            <a:pPr marL="0" indent="0" algn="just">
              <a:buNone/>
            </a:pPr>
            <a:r>
              <a:rPr lang="en-US" sz="3200" b="1" dirty="0">
                <a:solidFill>
                  <a:srgbClr val="FF0000"/>
                </a:solidFill>
              </a:rPr>
              <a:t>How to manage ‘change’ in software ? </a:t>
            </a:r>
          </a:p>
          <a:p>
            <a:pPr marL="0" indent="0" algn="just">
              <a:buNone/>
            </a:pPr>
            <a:r>
              <a:rPr lang="en-US" sz="3200" dirty="0"/>
              <a:t>SE Process produces </a:t>
            </a:r>
            <a:r>
              <a:rPr lang="en-US" sz="3200" b="1" u="sng" dirty="0"/>
              <a:t>three main categories of outputs</a:t>
            </a:r>
            <a:r>
              <a:rPr lang="en-US" sz="3200" dirty="0"/>
              <a:t>:</a:t>
            </a:r>
          </a:p>
          <a:p>
            <a:pPr marL="514350" indent="-514350">
              <a:buFont typeface="+mj-lt"/>
              <a:buAutoNum type="arabicPeriod"/>
            </a:pPr>
            <a:r>
              <a:rPr lang="en-US" altLang="en-US" dirty="0"/>
              <a:t>Computer programs</a:t>
            </a:r>
          </a:p>
          <a:p>
            <a:pPr lvl="1"/>
            <a:r>
              <a:rPr lang="en-US" altLang="en-US" dirty="0"/>
              <a:t>both source and executable</a:t>
            </a:r>
          </a:p>
          <a:p>
            <a:pPr marL="514350" indent="-514350">
              <a:buFont typeface="+mj-lt"/>
              <a:buAutoNum type="arabicPeriod"/>
            </a:pPr>
            <a:r>
              <a:rPr lang="en-US" altLang="en-US" dirty="0"/>
              <a:t>Documentation</a:t>
            </a:r>
          </a:p>
          <a:p>
            <a:pPr lvl="1"/>
            <a:r>
              <a:rPr lang="en-US" altLang="en-US" dirty="0"/>
              <a:t>both technical and user</a:t>
            </a:r>
          </a:p>
          <a:p>
            <a:pPr marL="514350" indent="-514350">
              <a:buFont typeface="+mj-lt"/>
              <a:buAutoNum type="arabicPeriod"/>
            </a:pPr>
            <a:r>
              <a:rPr lang="en-US" altLang="en-US" dirty="0"/>
              <a:t>Data</a:t>
            </a:r>
          </a:p>
          <a:p>
            <a:pPr lvl="1"/>
            <a:r>
              <a:rPr lang="en-US" altLang="en-US" dirty="0"/>
              <a:t>within a program or external to it</a:t>
            </a:r>
          </a:p>
          <a:p>
            <a:pPr marL="0" indent="0" algn="just">
              <a:buNone/>
            </a:pPr>
            <a:r>
              <a:rPr lang="en-US" sz="3200" dirty="0"/>
              <a:t>These items are called a </a:t>
            </a:r>
            <a:r>
              <a:rPr lang="en-US" sz="3200" b="1" u="sng" dirty="0">
                <a:solidFill>
                  <a:srgbClr val="FF0000"/>
                </a:solidFill>
              </a:rPr>
              <a:t>‘software configuration’</a:t>
            </a:r>
            <a:r>
              <a:rPr lang="tr-TR" sz="3200" b="1" u="sng" dirty="0">
                <a:solidFill>
                  <a:srgbClr val="FF0000"/>
                </a:solidFill>
              </a:rPr>
              <a:t>.</a:t>
            </a:r>
            <a:endParaRPr lang="en-US" sz="3200" dirty="0"/>
          </a:p>
        </p:txBody>
      </p:sp>
      <p:sp>
        <p:nvSpPr>
          <p:cNvPr id="4" name="Slide Number Placeholder 3"/>
          <p:cNvSpPr>
            <a:spLocks noGrp="1"/>
          </p:cNvSpPr>
          <p:nvPr>
            <p:ph type="sldNum" sz="quarter" idx="12"/>
          </p:nvPr>
        </p:nvSpPr>
        <p:spPr/>
        <p:txBody>
          <a:bodyPr/>
          <a:lstStyle/>
          <a:p>
            <a:fld id="{8F2A0D9F-FC19-4FBE-8163-CB7F26AF0E16}" type="slidenum">
              <a:rPr lang="en-US" smtClean="0"/>
              <a:t>4</a:t>
            </a:fld>
            <a:endParaRPr lang="en-US"/>
          </a:p>
        </p:txBody>
      </p:sp>
    </p:spTree>
    <p:extLst>
      <p:ext uri="{BB962C8B-B14F-4D97-AF65-F5344CB8AC3E}">
        <p14:creationId xmlns:p14="http://schemas.microsoft.com/office/powerpoint/2010/main" val="187524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365126"/>
            <a:ext cx="12148457" cy="692344"/>
          </a:xfrm>
        </p:spPr>
        <p:txBody>
          <a:bodyPr>
            <a:noAutofit/>
          </a:bodyPr>
          <a:lstStyle/>
          <a:p>
            <a:pPr algn="ctr"/>
            <a:r>
              <a:rPr lang="tr-TR" sz="3600" b="1" dirty="0"/>
              <a:t>F</a:t>
            </a:r>
            <a:r>
              <a:rPr lang="en-US" sz="3600" b="1" dirty="0" err="1"/>
              <a:t>undamental</a:t>
            </a:r>
            <a:r>
              <a:rPr lang="en-US" sz="3600" b="1" dirty="0"/>
              <a:t> sources of change (in software configuration)</a:t>
            </a:r>
          </a:p>
        </p:txBody>
      </p:sp>
      <p:sp>
        <p:nvSpPr>
          <p:cNvPr id="3" name="İçerik Yer Tutucusu 2"/>
          <p:cNvSpPr>
            <a:spLocks noGrp="1"/>
          </p:cNvSpPr>
          <p:nvPr>
            <p:ph idx="1"/>
          </p:nvPr>
        </p:nvSpPr>
        <p:spPr>
          <a:xfrm>
            <a:off x="688910" y="1231640"/>
            <a:ext cx="10515600" cy="5169159"/>
          </a:xfrm>
        </p:spPr>
        <p:txBody>
          <a:bodyPr>
            <a:noAutofit/>
          </a:bodyPr>
          <a:lstStyle/>
          <a:p>
            <a:pPr marL="514350" indent="-514350" algn="just">
              <a:buFont typeface="+mj-lt"/>
              <a:buAutoNum type="alphaLcParenR"/>
            </a:pPr>
            <a:r>
              <a:rPr lang="tr-TR" dirty="0">
                <a:solidFill>
                  <a:srgbClr val="FF0000"/>
                </a:solidFill>
              </a:rPr>
              <a:t>N</a:t>
            </a:r>
            <a:r>
              <a:rPr lang="en-US" dirty="0" err="1">
                <a:solidFill>
                  <a:srgbClr val="FF0000"/>
                </a:solidFill>
              </a:rPr>
              <a:t>ew</a:t>
            </a:r>
            <a:r>
              <a:rPr lang="en-US" dirty="0">
                <a:solidFill>
                  <a:srgbClr val="FF0000"/>
                </a:solidFill>
              </a:rPr>
              <a:t> business </a:t>
            </a:r>
            <a:r>
              <a:rPr lang="en-US" dirty="0"/>
              <a:t>or</a:t>
            </a:r>
            <a:r>
              <a:rPr lang="en-US" dirty="0">
                <a:solidFill>
                  <a:srgbClr val="FF0000"/>
                </a:solidFill>
              </a:rPr>
              <a:t> market conditions </a:t>
            </a:r>
            <a:r>
              <a:rPr lang="en-US" dirty="0"/>
              <a:t>may </a:t>
            </a:r>
            <a:r>
              <a:rPr lang="tr-TR" dirty="0" err="1"/>
              <a:t>dictate</a:t>
            </a:r>
            <a:r>
              <a:rPr lang="en-US" dirty="0"/>
              <a:t> </a:t>
            </a:r>
            <a:r>
              <a:rPr lang="en-US" i="1" u="sng" dirty="0">
                <a:solidFill>
                  <a:srgbClr val="FF0000"/>
                </a:solidFill>
                <a:effectLst>
                  <a:outerShdw blurRad="38100" dist="38100" dir="2700000" algn="tl">
                    <a:srgbClr val="000000">
                      <a:alpha val="43137"/>
                    </a:srgbClr>
                  </a:outerShdw>
                </a:effectLst>
              </a:rPr>
              <a:t>changes in requirements or business rules</a:t>
            </a:r>
            <a:r>
              <a:rPr lang="en-US" dirty="0"/>
              <a:t>.</a:t>
            </a:r>
          </a:p>
          <a:p>
            <a:pPr marL="514350" indent="-514350" algn="just">
              <a:buFont typeface="+mj-lt"/>
              <a:buAutoNum type="alphaLcParenR"/>
            </a:pPr>
            <a:r>
              <a:rPr lang="en-US" dirty="0">
                <a:solidFill>
                  <a:srgbClr val="FF0000"/>
                </a:solidFill>
              </a:rPr>
              <a:t>Customers may ask </a:t>
            </a:r>
            <a:r>
              <a:rPr lang="en-US" dirty="0"/>
              <a:t>for modification of:</a:t>
            </a:r>
          </a:p>
          <a:p>
            <a:pPr lvl="1" algn="just">
              <a:buFont typeface="Calibri" panose="020F0502020204030204" pitchFamily="34" charset="0"/>
              <a:buChar char="₋"/>
            </a:pPr>
            <a:r>
              <a:rPr lang="en-US" sz="2800" dirty="0">
                <a:solidFill>
                  <a:schemeClr val="accent1"/>
                </a:solidFill>
              </a:rPr>
              <a:t>Data produced</a:t>
            </a:r>
          </a:p>
          <a:p>
            <a:pPr lvl="1" algn="just">
              <a:buFont typeface="Calibri" panose="020F0502020204030204" pitchFamily="34" charset="0"/>
              <a:buChar char="₋"/>
            </a:pPr>
            <a:r>
              <a:rPr lang="en-US" sz="2800" dirty="0">
                <a:solidFill>
                  <a:schemeClr val="accent1"/>
                </a:solidFill>
              </a:rPr>
              <a:t>Functionality delivered </a:t>
            </a:r>
          </a:p>
          <a:p>
            <a:pPr lvl="1" algn="just">
              <a:buFont typeface="Calibri" panose="020F0502020204030204" pitchFamily="34" charset="0"/>
              <a:buChar char="₋"/>
            </a:pPr>
            <a:r>
              <a:rPr lang="en-US" sz="2800" dirty="0">
                <a:solidFill>
                  <a:schemeClr val="accent1"/>
                </a:solidFill>
              </a:rPr>
              <a:t>Services delivered by a computer program</a:t>
            </a:r>
            <a:endParaRPr lang="tr-TR" sz="2800" dirty="0">
              <a:solidFill>
                <a:schemeClr val="accent1"/>
              </a:solidFill>
            </a:endParaRPr>
          </a:p>
          <a:p>
            <a:pPr marL="514350" indent="-514350" algn="just">
              <a:buFont typeface="+mj-lt"/>
              <a:buAutoNum type="alphaLcParenR" startAt="3"/>
            </a:pPr>
            <a:r>
              <a:rPr lang="en-US" dirty="0">
                <a:solidFill>
                  <a:srgbClr val="FF0000"/>
                </a:solidFill>
              </a:rPr>
              <a:t>Reorganization or change of business size </a:t>
            </a:r>
            <a:r>
              <a:rPr lang="en-US" dirty="0"/>
              <a:t>(↗ or ↘) may cause changes in </a:t>
            </a:r>
            <a:r>
              <a:rPr lang="tr-TR" dirty="0"/>
              <a:t>p</a:t>
            </a:r>
            <a:r>
              <a:rPr lang="en-US" dirty="0" err="1"/>
              <a:t>roject</a:t>
            </a:r>
            <a:r>
              <a:rPr lang="en-US" dirty="0"/>
              <a:t> priorities</a:t>
            </a:r>
            <a:r>
              <a:rPr lang="tr-TR" dirty="0"/>
              <a:t>.</a:t>
            </a:r>
            <a:endParaRPr lang="en-US" dirty="0"/>
          </a:p>
          <a:p>
            <a:pPr marL="514350" indent="-514350" algn="just">
              <a:buFont typeface="+mj-lt"/>
              <a:buAutoNum type="alphaLcParenR" startAt="3"/>
            </a:pPr>
            <a:r>
              <a:rPr lang="en-US" dirty="0">
                <a:solidFill>
                  <a:srgbClr val="FF0000"/>
                </a:solidFill>
              </a:rPr>
              <a:t>Budgeting or scheduling constraints </a:t>
            </a:r>
            <a:r>
              <a:rPr lang="en-US" dirty="0"/>
              <a:t>may cause a redefinition of the system to be built</a:t>
            </a:r>
            <a:endParaRPr lang="tr-TR" dirty="0"/>
          </a:p>
          <a:p>
            <a:pPr marL="514350" indent="-514350" algn="just">
              <a:buFont typeface="+mj-lt"/>
              <a:buAutoNum type="alphaLcParenR" startAt="3"/>
            </a:pPr>
            <a:r>
              <a:rPr lang="en-US" altLang="en-US" dirty="0">
                <a:solidFill>
                  <a:srgbClr val="FF0000"/>
                </a:solidFill>
              </a:rPr>
              <a:t>Errors  detected </a:t>
            </a:r>
            <a:r>
              <a:rPr lang="en-US" altLang="en-US" dirty="0"/>
              <a:t>in the software need to be corrected</a:t>
            </a:r>
            <a:endParaRPr lang="en-US" altLang="en-US" u="sng" dirty="0"/>
          </a:p>
          <a:p>
            <a:pPr marL="514350" indent="-514350" algn="just">
              <a:buFont typeface="+mj-lt"/>
              <a:buAutoNum type="alphaLcParenR" startAt="3"/>
            </a:pPr>
            <a:endParaRPr lang="en-US" dirty="0"/>
          </a:p>
        </p:txBody>
      </p:sp>
      <p:sp>
        <p:nvSpPr>
          <p:cNvPr id="4" name="Slide Number Placeholder 3"/>
          <p:cNvSpPr>
            <a:spLocks noGrp="1"/>
          </p:cNvSpPr>
          <p:nvPr>
            <p:ph type="sldNum" sz="quarter" idx="12"/>
          </p:nvPr>
        </p:nvSpPr>
        <p:spPr/>
        <p:txBody>
          <a:bodyPr/>
          <a:lstStyle/>
          <a:p>
            <a:fld id="{8F2A0D9F-FC19-4FBE-8163-CB7F26AF0E16}" type="slidenum">
              <a:rPr lang="en-US" smtClean="0"/>
              <a:t>5</a:t>
            </a:fld>
            <a:endParaRPr lang="en-US"/>
          </a:p>
        </p:txBody>
      </p:sp>
    </p:spTree>
    <p:extLst>
      <p:ext uri="{BB962C8B-B14F-4D97-AF65-F5344CB8AC3E}">
        <p14:creationId xmlns:p14="http://schemas.microsoft.com/office/powerpoint/2010/main" val="109109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282" y="1281404"/>
            <a:ext cx="10515600" cy="3900294"/>
          </a:xfrm>
        </p:spPr>
        <p:txBody>
          <a:bodyPr>
            <a:normAutofit/>
          </a:bodyPr>
          <a:lstStyle/>
          <a:p>
            <a:pPr algn="just">
              <a:lnSpc>
                <a:spcPct val="110000"/>
              </a:lnSpc>
              <a:spcBef>
                <a:spcPts val="0"/>
              </a:spcBef>
            </a:pPr>
            <a:r>
              <a:rPr lang="en-US" b="1" dirty="0">
                <a:solidFill>
                  <a:srgbClr val="FF0000"/>
                </a:solidFill>
              </a:rPr>
              <a:t>A set of activities </a:t>
            </a:r>
            <a:r>
              <a:rPr lang="en-US" dirty="0"/>
              <a:t>that have been </a:t>
            </a:r>
            <a:r>
              <a:rPr lang="en-US" b="1" dirty="0">
                <a:solidFill>
                  <a:srgbClr val="FF0000"/>
                </a:solidFill>
              </a:rPr>
              <a:t>developed to manage change </a:t>
            </a:r>
            <a:r>
              <a:rPr lang="en-US" dirty="0"/>
              <a:t>throughout the life cycle of computer software.</a:t>
            </a:r>
          </a:p>
          <a:p>
            <a:pPr algn="just"/>
            <a:r>
              <a:rPr lang="en-US" dirty="0"/>
              <a:t>Change is a </a:t>
            </a:r>
            <a:r>
              <a:rPr lang="en-US" b="1" dirty="0">
                <a:solidFill>
                  <a:srgbClr val="FF0000"/>
                </a:solidFill>
              </a:rPr>
              <a:t>‘fact of life’ </a:t>
            </a:r>
            <a:r>
              <a:rPr lang="en-US" dirty="0"/>
              <a:t>in SE.</a:t>
            </a:r>
          </a:p>
          <a:p>
            <a:pPr lvl="1" algn="just"/>
            <a:r>
              <a:rPr lang="en-US" b="1" dirty="0">
                <a:solidFill>
                  <a:srgbClr val="FF0000"/>
                </a:solidFill>
              </a:rPr>
              <a:t>Customers</a:t>
            </a:r>
            <a:r>
              <a:rPr lang="en-US" dirty="0"/>
              <a:t> want to </a:t>
            </a:r>
            <a:r>
              <a:rPr lang="en-US" b="1" dirty="0">
                <a:solidFill>
                  <a:srgbClr val="FF0000"/>
                </a:solidFill>
              </a:rPr>
              <a:t>modify requirements</a:t>
            </a:r>
            <a:r>
              <a:rPr lang="en-US" dirty="0"/>
              <a:t>,</a:t>
            </a:r>
          </a:p>
          <a:p>
            <a:pPr lvl="1" algn="just"/>
            <a:r>
              <a:rPr lang="en-US" b="1" dirty="0">
                <a:solidFill>
                  <a:srgbClr val="FF0000"/>
                </a:solidFill>
              </a:rPr>
              <a:t>Developers</a:t>
            </a:r>
            <a:r>
              <a:rPr lang="en-US" dirty="0"/>
              <a:t> want to </a:t>
            </a:r>
            <a:r>
              <a:rPr lang="en-US" b="1" dirty="0">
                <a:solidFill>
                  <a:srgbClr val="FF0000"/>
                </a:solidFill>
              </a:rPr>
              <a:t>modify technical </a:t>
            </a:r>
            <a:r>
              <a:rPr lang="en-US" dirty="0"/>
              <a:t>approach,</a:t>
            </a:r>
          </a:p>
          <a:p>
            <a:pPr lvl="1" algn="just"/>
            <a:r>
              <a:rPr lang="en-US" b="1" dirty="0">
                <a:solidFill>
                  <a:srgbClr val="FF0000"/>
                </a:solidFill>
              </a:rPr>
              <a:t>Managers</a:t>
            </a:r>
            <a:r>
              <a:rPr lang="en-US" dirty="0"/>
              <a:t> want to </a:t>
            </a:r>
            <a:r>
              <a:rPr lang="en-US" b="1" dirty="0">
                <a:solidFill>
                  <a:srgbClr val="FF0000"/>
                </a:solidFill>
              </a:rPr>
              <a:t>modify </a:t>
            </a:r>
            <a:r>
              <a:rPr lang="tr-TR" b="1" dirty="0">
                <a:solidFill>
                  <a:srgbClr val="FF0000"/>
                </a:solidFill>
              </a:rPr>
              <a:t>p</a:t>
            </a:r>
            <a:r>
              <a:rPr lang="en-US" b="1" dirty="0" err="1">
                <a:solidFill>
                  <a:srgbClr val="FF0000"/>
                </a:solidFill>
              </a:rPr>
              <a:t>roject</a:t>
            </a:r>
            <a:r>
              <a:rPr lang="en-US" b="1" dirty="0">
                <a:solidFill>
                  <a:srgbClr val="FF0000"/>
                </a:solidFill>
              </a:rPr>
              <a:t> approach</a:t>
            </a:r>
            <a:r>
              <a:rPr lang="en-US" dirty="0"/>
              <a:t>,</a:t>
            </a:r>
          </a:p>
          <a:p>
            <a:pPr marL="0" indent="0" algn="just">
              <a:buNone/>
            </a:pPr>
            <a:r>
              <a:rPr lang="en-US" b="1" dirty="0">
                <a:solidFill>
                  <a:srgbClr val="FF0000"/>
                </a:solidFill>
              </a:rPr>
              <a:t>as they get more experienced</a:t>
            </a:r>
            <a:r>
              <a:rPr lang="en-US" dirty="0"/>
              <a:t>, and collect additional info.</a:t>
            </a:r>
          </a:p>
          <a:p>
            <a:pPr marL="0" indent="0" algn="just">
              <a:buNone/>
            </a:pPr>
            <a:endParaRPr lang="en-US" b="1" dirty="0"/>
          </a:p>
        </p:txBody>
      </p:sp>
      <p:sp>
        <p:nvSpPr>
          <p:cNvPr id="2" name="Dikdörtgen 1"/>
          <p:cNvSpPr/>
          <p:nvPr/>
        </p:nvSpPr>
        <p:spPr>
          <a:xfrm>
            <a:off x="2337318" y="395387"/>
            <a:ext cx="7621574" cy="646331"/>
          </a:xfrm>
          <a:prstGeom prst="rect">
            <a:avLst/>
          </a:prstGeom>
        </p:spPr>
        <p:txBody>
          <a:bodyPr wrap="none">
            <a:spAutoFit/>
          </a:bodyPr>
          <a:lstStyle/>
          <a:p>
            <a:pPr algn="ctr"/>
            <a:r>
              <a:rPr lang="en-US" sz="3600" b="1" dirty="0"/>
              <a:t>Software Configuration Management</a:t>
            </a:r>
            <a:r>
              <a:rPr lang="tr-TR" sz="3600" b="1" dirty="0"/>
              <a:t>?</a:t>
            </a:r>
            <a:r>
              <a:rPr lang="en-US" sz="3600" b="1" dirty="0"/>
              <a:t> </a:t>
            </a:r>
            <a:endParaRPr lang="en-US" sz="3600" dirty="0"/>
          </a:p>
        </p:txBody>
      </p:sp>
      <p:sp>
        <p:nvSpPr>
          <p:cNvPr id="4" name="Slide Number Placeholder 3"/>
          <p:cNvSpPr>
            <a:spLocks noGrp="1"/>
          </p:cNvSpPr>
          <p:nvPr>
            <p:ph type="sldNum" sz="quarter" idx="12"/>
          </p:nvPr>
        </p:nvSpPr>
        <p:spPr/>
        <p:txBody>
          <a:bodyPr/>
          <a:lstStyle/>
          <a:p>
            <a:fld id="{8F2A0D9F-FC19-4FBE-8163-CB7F26AF0E16}" type="slidenum">
              <a:rPr lang="en-US" smtClean="0"/>
              <a:t>6</a:t>
            </a:fld>
            <a:endParaRPr lang="en-US"/>
          </a:p>
        </p:txBody>
      </p:sp>
    </p:spTree>
    <p:extLst>
      <p:ext uri="{BB962C8B-B14F-4D97-AF65-F5344CB8AC3E}">
        <p14:creationId xmlns:p14="http://schemas.microsoft.com/office/powerpoint/2010/main" val="2934347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altLang="en-US" sz="4000" dirty="0"/>
              <a:t>Configuration Management Standards</a:t>
            </a:r>
          </a:p>
        </p:txBody>
      </p:sp>
      <p:sp>
        <p:nvSpPr>
          <p:cNvPr id="16387" name="Rectangle 3"/>
          <p:cNvSpPr>
            <a:spLocks noGrp="1" noChangeArrowheads="1"/>
          </p:cNvSpPr>
          <p:nvPr>
            <p:ph type="body" idx="1"/>
          </p:nvPr>
        </p:nvSpPr>
        <p:spPr/>
        <p:txBody>
          <a:bodyPr/>
          <a:lstStyle/>
          <a:p>
            <a:r>
              <a:rPr lang="en-US" altLang="en-US" dirty="0"/>
              <a:t>CM should always be </a:t>
            </a:r>
            <a:r>
              <a:rPr lang="en-US" altLang="en-US" dirty="0">
                <a:solidFill>
                  <a:srgbClr val="FF0000"/>
                </a:solidFill>
              </a:rPr>
              <a:t>based on a set of standards </a:t>
            </a:r>
            <a:r>
              <a:rPr lang="en-US" altLang="en-US" dirty="0"/>
              <a:t>which are applied </a:t>
            </a:r>
            <a:r>
              <a:rPr lang="en-US" altLang="en-US" dirty="0">
                <a:solidFill>
                  <a:srgbClr val="FF0000"/>
                </a:solidFill>
              </a:rPr>
              <a:t>within an organization</a:t>
            </a:r>
          </a:p>
          <a:p>
            <a:r>
              <a:rPr lang="en-US" altLang="en-US" dirty="0"/>
              <a:t>Should define how</a:t>
            </a:r>
          </a:p>
          <a:p>
            <a:pPr lvl="1"/>
            <a:r>
              <a:rPr lang="en-US" altLang="en-US" dirty="0">
                <a:solidFill>
                  <a:srgbClr val="FF0000"/>
                </a:solidFill>
              </a:rPr>
              <a:t>items are identified</a:t>
            </a:r>
          </a:p>
          <a:p>
            <a:pPr lvl="1"/>
            <a:r>
              <a:rPr lang="en-US" altLang="en-US" dirty="0">
                <a:solidFill>
                  <a:srgbClr val="FF0000"/>
                </a:solidFill>
              </a:rPr>
              <a:t>changes are controlled</a:t>
            </a:r>
          </a:p>
          <a:p>
            <a:pPr lvl="1"/>
            <a:r>
              <a:rPr lang="en-US" altLang="en-US" dirty="0">
                <a:solidFill>
                  <a:srgbClr val="FF0000"/>
                </a:solidFill>
              </a:rPr>
              <a:t>versions are managed</a:t>
            </a:r>
          </a:p>
          <a:p>
            <a:r>
              <a:rPr lang="en-US" altLang="en-US" dirty="0"/>
              <a:t>Should be </a:t>
            </a:r>
            <a:r>
              <a:rPr lang="en-US" altLang="en-US" dirty="0">
                <a:solidFill>
                  <a:srgbClr val="FF0000"/>
                </a:solidFill>
              </a:rPr>
              <a:t>based on an evolutionary process model </a:t>
            </a:r>
            <a:r>
              <a:rPr lang="en-US" altLang="en-US" dirty="0"/>
              <a:t>rather than something like the waterfall model</a:t>
            </a:r>
            <a:r>
              <a:rPr lang="tr-TR" altLang="en-US" dirty="0"/>
              <a:t>!!!</a:t>
            </a:r>
            <a:endParaRPr lang="en-US" altLang="en-US" dirty="0"/>
          </a:p>
        </p:txBody>
      </p:sp>
      <p:sp>
        <p:nvSpPr>
          <p:cNvPr id="2" name="Slide Number Placeholder 1"/>
          <p:cNvSpPr>
            <a:spLocks noGrp="1"/>
          </p:cNvSpPr>
          <p:nvPr>
            <p:ph type="sldNum" sz="quarter" idx="12"/>
          </p:nvPr>
        </p:nvSpPr>
        <p:spPr/>
        <p:txBody>
          <a:bodyPr/>
          <a:lstStyle/>
          <a:p>
            <a:fld id="{8F2A0D9F-FC19-4FBE-8163-CB7F26AF0E16}" type="slidenum">
              <a:rPr lang="en-US" smtClean="0"/>
              <a:t>7</a:t>
            </a:fld>
            <a:endParaRPr lang="en-US"/>
          </a:p>
        </p:txBody>
      </p:sp>
    </p:spTree>
    <p:extLst>
      <p:ext uri="{BB962C8B-B14F-4D97-AF65-F5344CB8AC3E}">
        <p14:creationId xmlns:p14="http://schemas.microsoft.com/office/powerpoint/2010/main" val="1685693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22514" y="365125"/>
            <a:ext cx="10831286" cy="1325563"/>
          </a:xfrm>
        </p:spPr>
        <p:txBody>
          <a:bodyPr/>
          <a:lstStyle/>
          <a:p>
            <a:r>
              <a:rPr lang="en-US" altLang="en-US" dirty="0"/>
              <a:t>Baselines</a:t>
            </a:r>
            <a:r>
              <a:rPr lang="tr-TR" altLang="en-US" dirty="0"/>
              <a:t> </a:t>
            </a:r>
            <a:endParaRPr lang="en-US" altLang="en-US" dirty="0"/>
          </a:p>
        </p:txBody>
      </p:sp>
      <p:sp>
        <p:nvSpPr>
          <p:cNvPr id="5123" name="Rectangle 3"/>
          <p:cNvSpPr>
            <a:spLocks noGrp="1" noChangeArrowheads="1"/>
          </p:cNvSpPr>
          <p:nvPr>
            <p:ph type="body" idx="1"/>
          </p:nvPr>
        </p:nvSpPr>
        <p:spPr>
          <a:xfrm>
            <a:off x="296986" y="1825625"/>
            <a:ext cx="4660680" cy="4351338"/>
          </a:xfrm>
        </p:spPr>
        <p:txBody>
          <a:bodyPr>
            <a:normAutofit fontScale="92500" lnSpcReduction="20000"/>
          </a:bodyPr>
          <a:lstStyle/>
          <a:p>
            <a:pPr algn="just"/>
            <a:r>
              <a:rPr lang="en-US" altLang="en-US" b="1" dirty="0">
                <a:solidFill>
                  <a:srgbClr val="FF0000"/>
                </a:solidFill>
                <a:effectLst>
                  <a:outerShdw blurRad="38100" dist="38100" dir="2700000" algn="tl">
                    <a:srgbClr val="000000">
                      <a:alpha val="43137"/>
                    </a:srgbClr>
                  </a:outerShdw>
                </a:effectLst>
              </a:rPr>
              <a:t>A work product </a:t>
            </a:r>
            <a:r>
              <a:rPr lang="en-US" altLang="en-US" dirty="0"/>
              <a:t>becomes a </a:t>
            </a:r>
            <a:r>
              <a:rPr lang="en-US" altLang="en-US" b="1" dirty="0">
                <a:solidFill>
                  <a:srgbClr val="FF0000"/>
                </a:solidFill>
                <a:effectLst>
                  <a:outerShdw blurRad="38100" dist="38100" dir="2700000" algn="tl">
                    <a:srgbClr val="000000">
                      <a:alpha val="43137"/>
                    </a:srgbClr>
                  </a:outerShdw>
                </a:effectLst>
              </a:rPr>
              <a:t>baseline</a:t>
            </a:r>
            <a:r>
              <a:rPr lang="en-US" altLang="en-US" dirty="0"/>
              <a:t> only </a:t>
            </a:r>
            <a:r>
              <a:rPr lang="en-US" altLang="en-US" dirty="0">
                <a:solidFill>
                  <a:srgbClr val="FF0000"/>
                </a:solidFill>
              </a:rPr>
              <a:t>after it is reviewed and approved</a:t>
            </a:r>
            <a:r>
              <a:rPr lang="en-US" altLang="en-US" dirty="0"/>
              <a:t>.</a:t>
            </a:r>
            <a:endParaRPr lang="tr-TR" altLang="en-US" dirty="0"/>
          </a:p>
          <a:p>
            <a:pPr algn="just"/>
            <a:r>
              <a:rPr lang="en-US" dirty="0"/>
              <a:t>A baseline is a software configuration management concept that helps us to </a:t>
            </a:r>
            <a:r>
              <a:rPr lang="en-US" b="1" dirty="0">
                <a:solidFill>
                  <a:srgbClr val="FF0000"/>
                </a:solidFill>
                <a:effectLst>
                  <a:outerShdw blurRad="38100" dist="38100" dir="2700000" algn="tl">
                    <a:srgbClr val="000000">
                      <a:alpha val="43137"/>
                    </a:srgbClr>
                  </a:outerShdw>
                </a:effectLst>
              </a:rPr>
              <a:t>control</a:t>
            </a:r>
            <a:r>
              <a:rPr lang="en-US" dirty="0">
                <a:solidFill>
                  <a:srgbClr val="FFFF00"/>
                </a:solidFill>
              </a:rPr>
              <a:t> </a:t>
            </a:r>
            <a:r>
              <a:rPr lang="en-US" b="1" dirty="0">
                <a:solidFill>
                  <a:srgbClr val="FF0000"/>
                </a:solidFill>
                <a:effectLst>
                  <a:outerShdw blurRad="38100" dist="38100" dir="2700000" algn="tl">
                    <a:srgbClr val="000000">
                      <a:alpha val="43137"/>
                    </a:srgbClr>
                  </a:outerShdw>
                </a:effectLst>
              </a:rPr>
              <a:t>change without</a:t>
            </a:r>
            <a:r>
              <a:rPr lang="en-US" dirty="0">
                <a:solidFill>
                  <a:srgbClr val="FFFF00"/>
                </a:solidFill>
              </a:rPr>
              <a:t> </a:t>
            </a:r>
            <a:r>
              <a:rPr lang="en-US" dirty="0"/>
              <a:t>seriously </a:t>
            </a:r>
            <a:r>
              <a:rPr lang="en-US" altLang="en-US" b="1" dirty="0">
                <a:solidFill>
                  <a:srgbClr val="FF0000"/>
                </a:solidFill>
                <a:effectLst>
                  <a:outerShdw blurRad="38100" dist="38100" dir="2700000" algn="tl">
                    <a:srgbClr val="000000">
                      <a:alpha val="43137"/>
                    </a:srgbClr>
                  </a:outerShdw>
                </a:effectLst>
              </a:rPr>
              <a:t>approaching</a:t>
            </a:r>
            <a:r>
              <a:rPr lang="en-US" altLang="en-US" sz="400" dirty="0"/>
              <a:t> </a:t>
            </a:r>
            <a:r>
              <a:rPr lang="en-US" b="1" dirty="0">
                <a:solidFill>
                  <a:srgbClr val="FF0000"/>
                </a:solidFill>
                <a:effectLst>
                  <a:outerShdw blurRad="38100" dist="38100" dir="2700000" algn="tl">
                    <a:srgbClr val="000000">
                      <a:alpha val="43137"/>
                    </a:srgbClr>
                  </a:outerShdw>
                </a:effectLst>
              </a:rPr>
              <a:t> justifiable change.</a:t>
            </a:r>
            <a:endParaRPr lang="tr-TR" b="1" dirty="0">
              <a:solidFill>
                <a:srgbClr val="FF0000"/>
              </a:solidFill>
              <a:effectLst>
                <a:outerShdw blurRad="38100" dist="38100" dir="2700000" algn="tl">
                  <a:srgbClr val="000000">
                    <a:alpha val="43137"/>
                  </a:srgbClr>
                </a:outerShdw>
              </a:effectLst>
            </a:endParaRPr>
          </a:p>
          <a:p>
            <a:pPr algn="just"/>
            <a:r>
              <a:rPr lang="en-US" altLang="en-US" b="1" dirty="0">
                <a:solidFill>
                  <a:srgbClr val="FF0000"/>
                </a:solidFill>
                <a:effectLst>
                  <a:outerShdw blurRad="38100" dist="38100" dir="2700000" algn="tl">
                    <a:srgbClr val="000000">
                      <a:alpha val="43137"/>
                    </a:srgbClr>
                  </a:outerShdw>
                </a:effectLst>
              </a:rPr>
              <a:t>Once a baseline is established each change request </a:t>
            </a:r>
            <a:r>
              <a:rPr lang="en-US" altLang="en-US" dirty="0"/>
              <a:t>must be evaluated and verified by a formal procedure before it is processed.</a:t>
            </a:r>
          </a:p>
        </p:txBody>
      </p:sp>
      <p:pic>
        <p:nvPicPr>
          <p:cNvPr id="1026" name="Picture 2" descr="software project baseline exampl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534" y="1414723"/>
            <a:ext cx="6990569" cy="463818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F2A0D9F-FC19-4FBE-8163-CB7F26AF0E16}" type="slidenum">
              <a:rPr lang="en-US" smtClean="0"/>
              <a:t>8</a:t>
            </a:fld>
            <a:endParaRPr lang="en-US"/>
          </a:p>
        </p:txBody>
      </p:sp>
    </p:spTree>
    <p:extLst>
      <p:ext uri="{BB962C8B-B14F-4D97-AF65-F5344CB8AC3E}">
        <p14:creationId xmlns:p14="http://schemas.microsoft.com/office/powerpoint/2010/main" val="121471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85" y="274638"/>
            <a:ext cx="11775232" cy="1325563"/>
          </a:xfrm>
        </p:spPr>
        <p:txBody>
          <a:bodyPr>
            <a:noAutofit/>
          </a:bodyPr>
          <a:lstStyle/>
          <a:p>
            <a:r>
              <a:rPr lang="tr-TR" sz="2800" dirty="0" err="1"/>
              <a:t>Fig</a:t>
            </a:r>
            <a:r>
              <a:rPr lang="tr-TR" sz="2800"/>
              <a:t> 9.2. </a:t>
            </a:r>
            <a:r>
              <a:rPr lang="en-US" sz="2800"/>
              <a:t>Baselined </a:t>
            </a:r>
            <a:r>
              <a:rPr lang="en-US" sz="2800" dirty="0"/>
              <a:t>SCIs and Project Database (Software Repository or Project Library)</a:t>
            </a:r>
          </a:p>
        </p:txBody>
      </p:sp>
      <p:sp>
        <p:nvSpPr>
          <p:cNvPr id="4" name="Slide Number Placeholder 3"/>
          <p:cNvSpPr>
            <a:spLocks noGrp="1"/>
          </p:cNvSpPr>
          <p:nvPr>
            <p:ph type="sldNum" sz="quarter" idx="12"/>
          </p:nvPr>
        </p:nvSpPr>
        <p:spPr/>
        <p:txBody>
          <a:bodyPr/>
          <a:lstStyle/>
          <a:p>
            <a:pPr>
              <a:defRPr/>
            </a:pPr>
            <a:fld id="{91FE62D6-67FF-4C76-A8BF-8A4A0240DC41}" type="slidenum">
              <a:rPr lang="en-US" smtClean="0"/>
              <a:pPr>
                <a:defRPr/>
              </a:pPr>
              <a:t>9</a:t>
            </a:fld>
            <a:endParaRPr lang="en-US"/>
          </a:p>
        </p:txBody>
      </p:sp>
      <p:pic>
        <p:nvPicPr>
          <p:cNvPr id="1026" name="Picture 2" descr="C:\Users\Administrator\Desktop\Baselines.bmp"/>
          <p:cNvPicPr>
            <a:picLocks noChangeAspect="1" noChangeArrowheads="1"/>
          </p:cNvPicPr>
          <p:nvPr/>
        </p:nvPicPr>
        <p:blipFill>
          <a:blip r:embed="rId2"/>
          <a:srcRect/>
          <a:stretch>
            <a:fillRect/>
          </a:stretch>
        </p:blipFill>
        <p:spPr bwMode="auto">
          <a:xfrm>
            <a:off x="1281403" y="1369152"/>
            <a:ext cx="8634733" cy="5488848"/>
          </a:xfrm>
          <a:prstGeom prst="rect">
            <a:avLst/>
          </a:prstGeom>
          <a:noFill/>
        </p:spPr>
      </p:pic>
    </p:spTree>
    <p:extLst>
      <p:ext uri="{BB962C8B-B14F-4D97-AF65-F5344CB8AC3E}">
        <p14:creationId xmlns:p14="http://schemas.microsoft.com/office/powerpoint/2010/main" val="6996851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26625B39D0674192CEFB80C28E16DB" ma:contentTypeVersion="" ma:contentTypeDescription="Create a new document." ma:contentTypeScope="" ma:versionID="a37eac47d1731a7ccc5bc5de530254d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E2BE6E-D79E-448D-9F02-1DBBF432F61F}"/>
</file>

<file path=customXml/itemProps2.xml><?xml version="1.0" encoding="utf-8"?>
<ds:datastoreItem xmlns:ds="http://schemas.openxmlformats.org/officeDocument/2006/customXml" ds:itemID="{DDEF8A5B-5C89-4F26-887B-EFFAB14039FE}"/>
</file>

<file path=customXml/itemProps3.xml><?xml version="1.0" encoding="utf-8"?>
<ds:datastoreItem xmlns:ds="http://schemas.openxmlformats.org/officeDocument/2006/customXml" ds:itemID="{A9474408-E964-46C3-AE78-B1DDEE0D21B4}"/>
</file>

<file path=docProps/app.xml><?xml version="1.0" encoding="utf-8"?>
<Properties xmlns="http://schemas.openxmlformats.org/officeDocument/2006/extended-properties" xmlns:vt="http://schemas.openxmlformats.org/officeDocument/2006/docPropsVTypes">
  <TotalTime>234</TotalTime>
  <Words>1340</Words>
  <Application>Microsoft Office PowerPoint</Application>
  <PresentationFormat>Widescreen</PresentationFormat>
  <Paragraphs>208</Paragraphs>
  <Slides>23</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5" baseType="lpstr">
      <vt:lpstr>Malgun Gothic</vt:lpstr>
      <vt:lpstr>Arial</vt:lpstr>
      <vt:lpstr>Calibri</vt:lpstr>
      <vt:lpstr>Calibri Light</vt:lpstr>
      <vt:lpstr>MS PGothic</vt:lpstr>
      <vt:lpstr>MS PGothic</vt:lpstr>
      <vt:lpstr>新細明體</vt:lpstr>
      <vt:lpstr>Symbol</vt:lpstr>
      <vt:lpstr>Times New Roman</vt:lpstr>
      <vt:lpstr>Wingdings</vt:lpstr>
      <vt:lpstr>Office Teması</vt:lpstr>
      <vt:lpstr>Clip</vt:lpstr>
      <vt:lpstr>Chapter 11: Software Configuration Management</vt:lpstr>
      <vt:lpstr>Configuration Management</vt:lpstr>
      <vt:lpstr>Software Configuration Management (SCM)</vt:lpstr>
      <vt:lpstr>Software Configuration Management</vt:lpstr>
      <vt:lpstr>Fundamental sources of change (in software configuration)</vt:lpstr>
      <vt:lpstr>PowerPoint Presentation</vt:lpstr>
      <vt:lpstr>Configuration Management Standards</vt:lpstr>
      <vt:lpstr>Baselines </vt:lpstr>
      <vt:lpstr>Fig 9.2. Baselined SCIs and Project Database (Software Repository or Project Library)</vt:lpstr>
      <vt:lpstr>PowerPoint Presentation</vt:lpstr>
      <vt:lpstr>Software Configuration Item (SCI)</vt:lpstr>
      <vt:lpstr>PowerPoint Presentation</vt:lpstr>
      <vt:lpstr>PowerPoint Presentation</vt:lpstr>
      <vt:lpstr>PowerPoint Presentation</vt:lpstr>
      <vt:lpstr>Elements of SCM</vt:lpstr>
      <vt:lpstr>PowerPoint Presentation</vt:lpstr>
      <vt:lpstr>PowerPoint Presentation</vt:lpstr>
      <vt:lpstr>Requirements for SCM</vt:lpstr>
      <vt:lpstr>Version Terminology</vt:lpstr>
      <vt:lpstr>Change Tracking Tools</vt:lpstr>
      <vt:lpstr>CM Plan - Format</vt:lpstr>
      <vt:lpstr>IEEE 1042 Guide to Software Configuration Management</vt:lpstr>
      <vt:lpstr>CM Tools - Necessary Features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Software Configuration Management</dc:title>
  <dc:creator>Duygu</dc:creator>
  <cp:lastModifiedBy>Home</cp:lastModifiedBy>
  <cp:revision>48</cp:revision>
  <dcterms:created xsi:type="dcterms:W3CDTF">2016-12-20T09:28:49Z</dcterms:created>
  <dcterms:modified xsi:type="dcterms:W3CDTF">2017-05-14T14:00:28Z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0x0101001126625B39D0674192CEFB80C28E16DB</vt:lpwstr>
  </property>
</Properties>
</file>