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2"/>
  </p:notesMasterIdLst>
  <p:handoutMasterIdLst>
    <p:handoutMasterId r:id="rId63"/>
  </p:handoutMasterIdLst>
  <p:sldIdLst>
    <p:sldId id="256" r:id="rId2"/>
    <p:sldId id="412" r:id="rId3"/>
    <p:sldId id="413" r:id="rId4"/>
    <p:sldId id="272" r:id="rId5"/>
    <p:sldId id="407" r:id="rId6"/>
    <p:sldId id="392" r:id="rId7"/>
    <p:sldId id="291" r:id="rId8"/>
    <p:sldId id="260" r:id="rId9"/>
    <p:sldId id="406" r:id="rId10"/>
    <p:sldId id="414" r:id="rId11"/>
    <p:sldId id="396" r:id="rId12"/>
    <p:sldId id="293" r:id="rId13"/>
    <p:sldId id="323" r:id="rId14"/>
    <p:sldId id="261" r:id="rId15"/>
    <p:sldId id="348" r:id="rId16"/>
    <p:sldId id="415" r:id="rId17"/>
    <p:sldId id="408" r:id="rId18"/>
    <p:sldId id="299" r:id="rId19"/>
    <p:sldId id="262" r:id="rId20"/>
    <p:sldId id="301" r:id="rId21"/>
    <p:sldId id="263" r:id="rId22"/>
    <p:sldId id="385" r:id="rId23"/>
    <p:sldId id="390" r:id="rId24"/>
    <p:sldId id="389" r:id="rId25"/>
    <p:sldId id="416" r:id="rId26"/>
    <p:sldId id="409" r:id="rId27"/>
    <p:sldId id="303" r:id="rId28"/>
    <p:sldId id="264" r:id="rId29"/>
    <p:sldId id="410" r:id="rId30"/>
    <p:sldId id="411" r:id="rId31"/>
    <p:sldId id="337" r:id="rId32"/>
    <p:sldId id="399" r:id="rId33"/>
    <p:sldId id="400" r:id="rId34"/>
    <p:sldId id="417" r:id="rId35"/>
    <p:sldId id="312" r:id="rId36"/>
    <p:sldId id="265" r:id="rId37"/>
    <p:sldId id="313" r:id="rId38"/>
    <p:sldId id="328" r:id="rId39"/>
    <p:sldId id="316" r:id="rId40"/>
    <p:sldId id="393" r:id="rId41"/>
    <p:sldId id="329" r:id="rId42"/>
    <p:sldId id="375" r:id="rId43"/>
    <p:sldId id="266" r:id="rId44"/>
    <p:sldId id="307" r:id="rId45"/>
    <p:sldId id="326" r:id="rId46"/>
    <p:sldId id="377" r:id="rId47"/>
    <p:sldId id="405" r:id="rId48"/>
    <p:sldId id="378" r:id="rId49"/>
    <p:sldId id="339" r:id="rId50"/>
    <p:sldId id="340" r:id="rId51"/>
    <p:sldId id="341" r:id="rId52"/>
    <p:sldId id="350" r:id="rId53"/>
    <p:sldId id="379" r:id="rId54"/>
    <p:sldId id="342" r:id="rId55"/>
    <p:sldId id="343" r:id="rId56"/>
    <p:sldId id="380" r:id="rId57"/>
    <p:sldId id="381" r:id="rId58"/>
    <p:sldId id="335" r:id="rId59"/>
    <p:sldId id="336" r:id="rId60"/>
    <p:sldId id="280" r:id="rId61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ygu Çelik Ertuğrul" initials="DÇE" lastIdx="1" clrIdx="0">
    <p:extLst>
      <p:ext uri="{19B8F6BF-5375-455C-9EA6-DF929625EA0E}">
        <p15:presenceInfo xmlns="" xmlns:p15="http://schemas.microsoft.com/office/powerpoint/2012/main" userId="ed38a8bf02d8c1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4249" autoAdjust="0"/>
  </p:normalViewPr>
  <p:slideViewPr>
    <p:cSldViewPr snapToGrid="0" snapToObjects="1">
      <p:cViewPr>
        <p:scale>
          <a:sx n="68" d="100"/>
          <a:sy n="68" d="100"/>
        </p:scale>
        <p:origin x="-147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gs" Target="tags/tag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3BB4-0A16-5245-9E06-FF8135372772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F50E6-3C15-004E-9EE0-94B9FD5DD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31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69228-E2B9-114B-84AC-2DD0140A52E6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5A050-7306-7B4E-867E-A3663FBCD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7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Artımlı</a:t>
            </a:r>
            <a:r>
              <a:rPr lang="en-US" dirty="0"/>
              <a:t> </a:t>
            </a:r>
            <a:r>
              <a:rPr lang="en-US" dirty="0" err="1"/>
              <a:t>gelişim</a:t>
            </a:r>
            <a:endParaRPr lang="en-US" dirty="0"/>
          </a:p>
          <a:p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artışlarla</a:t>
            </a:r>
            <a:r>
              <a:rPr lang="en-US" dirty="0"/>
              <a:t> </a:t>
            </a:r>
            <a:r>
              <a:rPr lang="en-US" dirty="0" err="1"/>
              <a:t>geliştirin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artışa</a:t>
            </a:r>
            <a:r>
              <a:rPr lang="en-US" dirty="0"/>
              <a:t> </a:t>
            </a:r>
            <a:r>
              <a:rPr lang="en-US" dirty="0" err="1"/>
              <a:t>geçmeden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artışı</a:t>
            </a:r>
            <a:r>
              <a:rPr lang="en-US" dirty="0"/>
              <a:t> </a:t>
            </a:r>
            <a:r>
              <a:rPr lang="en-US" dirty="0" err="1"/>
              <a:t>değerlendirin</a:t>
            </a:r>
            <a:r>
              <a:rPr lang="en-US" dirty="0"/>
              <a:t>;</a:t>
            </a:r>
          </a:p>
          <a:p>
            <a:r>
              <a:rPr lang="en-US" dirty="0" err="1"/>
              <a:t>Çevik</a:t>
            </a:r>
            <a:r>
              <a:rPr lang="en-US" dirty="0"/>
              <a:t> </a:t>
            </a:r>
            <a:r>
              <a:rPr lang="en-US" dirty="0" err="1"/>
              <a:t>yöntemlerde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normal </a:t>
            </a:r>
            <a:r>
              <a:rPr lang="en-US" dirty="0" err="1"/>
              <a:t>yaklaşım</a:t>
            </a:r>
            <a:r>
              <a:rPr lang="en-US" dirty="0"/>
              <a:t>;</a:t>
            </a:r>
          </a:p>
          <a:p>
            <a:r>
              <a:rPr lang="en-US" dirty="0" err="1"/>
              <a:t>Kullanıcı</a:t>
            </a:r>
            <a:r>
              <a:rPr lang="en-US" dirty="0"/>
              <a:t> /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vekili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Artımlı</a:t>
            </a:r>
            <a:r>
              <a:rPr lang="en-US" dirty="0"/>
              <a:t> </a:t>
            </a:r>
            <a:r>
              <a:rPr lang="en-US" dirty="0" err="1"/>
              <a:t>teslimat</a:t>
            </a:r>
            <a:endParaRPr lang="en-US" dirty="0"/>
          </a:p>
          <a:p>
            <a:r>
              <a:rPr lang="en-US" dirty="0"/>
              <a:t>Son </a:t>
            </a:r>
            <a:r>
              <a:rPr lang="en-US" dirty="0" err="1"/>
              <a:t>kullanıcılar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kullanılmak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artış</a:t>
            </a:r>
            <a:r>
              <a:rPr lang="en-US" dirty="0"/>
              <a:t> </a:t>
            </a:r>
            <a:r>
              <a:rPr lang="en-US" dirty="0" err="1"/>
              <a:t>dağıtın</a:t>
            </a:r>
            <a:r>
              <a:rPr lang="en-US" dirty="0"/>
              <a:t>;</a:t>
            </a:r>
          </a:p>
          <a:p>
            <a:r>
              <a:rPr lang="en-US" dirty="0" err="1"/>
              <a:t>Yazılımın</a:t>
            </a:r>
            <a:r>
              <a:rPr lang="en-US" dirty="0"/>
              <a:t> </a:t>
            </a:r>
            <a:r>
              <a:rPr lang="en-US" dirty="0" err="1"/>
              <a:t>pratik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gerçekçi</a:t>
            </a:r>
            <a:r>
              <a:rPr lang="en-US" dirty="0"/>
              <a:t> </a:t>
            </a:r>
            <a:r>
              <a:rPr lang="en-US" dirty="0" err="1"/>
              <a:t>değerlendirme</a:t>
            </a:r>
            <a:r>
              <a:rPr lang="en-US" dirty="0"/>
              <a:t>;</a:t>
            </a:r>
          </a:p>
          <a:p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sistemleri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uygulanması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,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artışlar</a:t>
            </a:r>
            <a:r>
              <a:rPr lang="en-US" dirty="0"/>
              <a:t> </a:t>
            </a:r>
            <a:r>
              <a:rPr lang="en-US" dirty="0" err="1"/>
              <a:t>değiştirilen</a:t>
            </a:r>
            <a:r>
              <a:rPr lang="en-US" dirty="0"/>
              <a:t> </a:t>
            </a:r>
            <a:r>
              <a:rPr lang="en-US" dirty="0" err="1"/>
              <a:t>sistemden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işlevselliğe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5A050-7306-7B4E-867E-A3663FBCD5C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93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E67C1E-A116-FA4E-B295-2EE9C41BD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" y="256035"/>
            <a:ext cx="8218749" cy="1163191"/>
            <a:chOff x="457200" y="256035"/>
            <a:chExt cx="8218749" cy="116319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6696" y="256035"/>
              <a:ext cx="959253" cy="1152000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 flipV="1">
              <a:off x="457200" y="1417638"/>
              <a:ext cx="8217026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FaWOw8bIMM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b0_bY1tHfQ" TargetMode="External"/><Relationship Id="rId5" Type="http://schemas.openxmlformats.org/officeDocument/2006/relationships/hyperlink" Target="https://www.youtube.com/watch?v=N8-qNMHOVyw" TargetMode="External"/><Relationship Id="rId4" Type="http://schemas.openxmlformats.org/officeDocument/2006/relationships/hyperlink" Target="https://www.youtube.com/watch?v=lj5nnGa_DI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Software Development Processes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r>
              <a:rPr lang="en-GB" b="1" dirty="0">
                <a:solidFill>
                  <a:srgbClr val="FF0000"/>
                </a:solidFill>
              </a:rPr>
              <a:t/>
            </a:r>
            <a:br>
              <a:rPr lang="en-GB" b="1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4" y="1600199"/>
            <a:ext cx="9086045" cy="4742645"/>
          </a:xfrm>
        </p:spPr>
        <p:txBody>
          <a:bodyPr/>
          <a:lstStyle/>
          <a:p>
            <a:pPr algn="just"/>
            <a:r>
              <a:rPr lang="en-GB" dirty="0"/>
              <a:t>The </a:t>
            </a:r>
            <a:r>
              <a:rPr lang="en-GB" b="1" u="sng" dirty="0">
                <a:solidFill>
                  <a:srgbClr val="FF0000"/>
                </a:solidFill>
              </a:rPr>
              <a:t>four basic process activities</a:t>
            </a:r>
            <a:r>
              <a:rPr lang="en-GB" dirty="0"/>
              <a:t> of:</a:t>
            </a:r>
          </a:p>
          <a:p>
            <a:pPr algn="just"/>
            <a:r>
              <a:rPr lang="en-GB" b="1" dirty="0"/>
              <a:t>(1) SPECIFICATION (SRS), </a:t>
            </a:r>
          </a:p>
          <a:p>
            <a:pPr algn="just"/>
            <a:r>
              <a:rPr lang="en-GB" b="1" dirty="0">
                <a:solidFill>
                  <a:srgbClr val="FF0000"/>
                </a:solidFill>
              </a:rPr>
              <a:t>(2) DESIGN (SDS) AND DEVELOPMENT</a:t>
            </a:r>
            <a:r>
              <a:rPr lang="en-GB" dirty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en-GB" dirty="0"/>
              <a:t>(3) </a:t>
            </a:r>
            <a:r>
              <a:rPr lang="en-GB" b="1" dirty="0"/>
              <a:t>VALIDATION</a:t>
            </a:r>
            <a:r>
              <a:rPr lang="en-GB" dirty="0"/>
              <a:t> (TEST, REVIEWS, CUS</a:t>
            </a:r>
            <a:r>
              <a:rPr lang="tr-TR" dirty="0"/>
              <a:t>TOMER</a:t>
            </a:r>
            <a:r>
              <a:rPr lang="en-GB" dirty="0"/>
              <a:t> APPROVAL)</a:t>
            </a:r>
          </a:p>
          <a:p>
            <a:pPr algn="just"/>
            <a:r>
              <a:rPr lang="en-GB" dirty="0"/>
              <a:t>(4) </a:t>
            </a:r>
            <a:r>
              <a:rPr lang="en-GB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24242998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27FDD9C-94CF-4B5A-98DE-CA7869EF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226" y="2857500"/>
            <a:ext cx="7293232" cy="1143000"/>
          </a:xfrm>
        </p:spPr>
        <p:txBody>
          <a:bodyPr/>
          <a:lstStyle/>
          <a:p>
            <a:pPr algn="ctr"/>
            <a:r>
              <a:rPr lang="en-GB" dirty="0"/>
              <a:t>2-SOFTWARE DESIGN &amp;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026601674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0337"/>
            <a:ext cx="7293232" cy="1143000"/>
          </a:xfrm>
        </p:spPr>
        <p:txBody>
          <a:bodyPr/>
          <a:lstStyle/>
          <a:p>
            <a:r>
              <a:rPr lang="en-GB" dirty="0"/>
              <a:t>2-SOFTWARE DESIGN &amp; IMPLEMENTATION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Aim is converting the </a:t>
            </a:r>
            <a:r>
              <a:rPr lang="en-GB" b="1" u="sng" dirty="0">
                <a:solidFill>
                  <a:srgbClr val="0070C0"/>
                </a:solidFill>
              </a:rPr>
              <a:t>system specification</a:t>
            </a:r>
            <a:r>
              <a:rPr lang="tr-TR" b="1" u="sng" dirty="0">
                <a:solidFill>
                  <a:srgbClr val="0070C0"/>
                </a:solidFill>
              </a:rPr>
              <a:t>s</a:t>
            </a:r>
            <a:r>
              <a:rPr lang="en-GB" b="1" dirty="0">
                <a:solidFill>
                  <a:srgbClr val="0070C0"/>
                </a:solidFill>
              </a:rPr>
              <a:t> into an executable system</a:t>
            </a:r>
            <a:r>
              <a:rPr lang="en-GB" dirty="0"/>
              <a:t>.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Software design</a:t>
            </a:r>
          </a:p>
          <a:p>
            <a:pPr lvl="1" algn="just"/>
            <a:r>
              <a:rPr lang="en-GB" dirty="0"/>
              <a:t>Design a software structure that realises the specification;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Implementation</a:t>
            </a:r>
          </a:p>
          <a:p>
            <a:pPr lvl="1" algn="just"/>
            <a:r>
              <a:rPr lang="en-GB" dirty="0"/>
              <a:t>Translate this structure into an executable program;</a:t>
            </a:r>
          </a:p>
          <a:p>
            <a:pPr algn="just"/>
            <a:r>
              <a:rPr lang="en-GB" dirty="0"/>
              <a:t>The activities of </a:t>
            </a:r>
            <a:r>
              <a:rPr lang="en-GB" b="1" dirty="0">
                <a:solidFill>
                  <a:srgbClr val="0070C0"/>
                </a:solidFill>
              </a:rPr>
              <a:t>design and implementation are closely related</a:t>
            </a:r>
            <a:r>
              <a:rPr lang="en-GB" dirty="0"/>
              <a:t> and may be inter-leaved.</a:t>
            </a: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2.1-DESIGN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1484194"/>
            <a:ext cx="8680360" cy="4983162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Architectural design</a:t>
            </a:r>
            <a:r>
              <a:rPr lang="en-GB" b="1" dirty="0"/>
              <a:t>, where you identify the overall </a:t>
            </a:r>
            <a:r>
              <a:rPr lang="en-GB" b="1" u="sng" dirty="0"/>
              <a:t>structure of the system</a:t>
            </a:r>
            <a:r>
              <a:rPr lang="en-GB" b="1" dirty="0"/>
              <a:t>, the </a:t>
            </a:r>
            <a:r>
              <a:rPr lang="en-GB" b="1" dirty="0">
                <a:highlight>
                  <a:srgbClr val="00FFFF"/>
                </a:highlight>
              </a:rPr>
              <a:t>principal components (subsystems or modules</a:t>
            </a:r>
            <a:r>
              <a:rPr lang="en-GB" b="1" u="sng" dirty="0"/>
              <a:t>)</a:t>
            </a:r>
            <a:r>
              <a:rPr lang="en-GB" b="1" dirty="0"/>
              <a:t>, their </a:t>
            </a:r>
            <a:r>
              <a:rPr lang="en-GB" b="1" dirty="0">
                <a:highlight>
                  <a:srgbClr val="00FFFF"/>
                </a:highlight>
              </a:rPr>
              <a:t>relationships</a:t>
            </a:r>
            <a:r>
              <a:rPr lang="en-GB" b="1" dirty="0"/>
              <a:t> and how they are distributed.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Interface design</a:t>
            </a:r>
            <a:r>
              <a:rPr lang="en-GB" b="1" dirty="0"/>
              <a:t>, where you define the </a:t>
            </a:r>
            <a:r>
              <a:rPr lang="en-GB" b="1" dirty="0">
                <a:highlight>
                  <a:srgbClr val="00FFFF"/>
                </a:highlight>
              </a:rPr>
              <a:t>interfaces between system components</a:t>
            </a:r>
            <a:r>
              <a:rPr lang="en-GB" b="1" dirty="0"/>
              <a:t>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Component selection and design</a:t>
            </a:r>
            <a:r>
              <a:rPr lang="en-GB" b="1" dirty="0"/>
              <a:t>, where you </a:t>
            </a:r>
            <a:r>
              <a:rPr lang="en-GB" b="1" dirty="0">
                <a:highlight>
                  <a:srgbClr val="00FFFF"/>
                </a:highlight>
              </a:rPr>
              <a:t>search for reusable components</a:t>
            </a:r>
            <a:r>
              <a:rPr lang="en-GB" b="1" dirty="0"/>
              <a:t>.</a:t>
            </a:r>
            <a:endParaRPr lang="en-GB" b="1" dirty="0">
              <a:solidFill>
                <a:srgbClr val="0070C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Database design</a:t>
            </a:r>
            <a:r>
              <a:rPr lang="en-GB" b="1" dirty="0"/>
              <a:t>, where you design the </a:t>
            </a:r>
            <a:r>
              <a:rPr lang="en-GB" b="1" dirty="0">
                <a:highlight>
                  <a:srgbClr val="00FFFF"/>
                </a:highlight>
              </a:rPr>
              <a:t>system data structures </a:t>
            </a:r>
            <a:r>
              <a:rPr lang="en-GB" b="1" dirty="0"/>
              <a:t>and how these are to be represented in a database.</a:t>
            </a: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general model of the </a:t>
            </a:r>
            <a:r>
              <a:rPr lang="en-GB" u="sng" dirty="0"/>
              <a:t>design process 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 descr="2.5 Design-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43" y="1638390"/>
            <a:ext cx="6211739" cy="463809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2.2-SYSTEM IMPLEMENTATION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software is implemented either by </a:t>
            </a:r>
            <a:r>
              <a:rPr lang="en-US" b="1" i="1" dirty="0"/>
              <a:t>developing a program/</a:t>
            </a:r>
            <a:r>
              <a:rPr lang="en-US" b="1" dirty="0"/>
              <a:t>programs</a:t>
            </a:r>
            <a:r>
              <a:rPr lang="en-US" dirty="0"/>
              <a:t> or </a:t>
            </a:r>
            <a:r>
              <a:rPr lang="en-US" b="1" i="1" dirty="0"/>
              <a:t>by configuring</a:t>
            </a:r>
            <a:r>
              <a:rPr lang="en-US" dirty="0"/>
              <a:t> an application system.</a:t>
            </a:r>
          </a:p>
          <a:p>
            <a:pPr algn="just"/>
            <a:r>
              <a:rPr lang="en-US" b="1" u="sng" dirty="0">
                <a:solidFill>
                  <a:srgbClr val="FF0000"/>
                </a:solidFill>
              </a:rPr>
              <a:t>Design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</a:rPr>
              <a:t>implementation</a:t>
            </a:r>
            <a:r>
              <a:rPr lang="en-US" dirty="0"/>
              <a:t> </a:t>
            </a:r>
            <a:r>
              <a:rPr lang="en-US" b="1" i="1" dirty="0"/>
              <a:t>are interleaved activities</a:t>
            </a:r>
            <a:r>
              <a:rPr lang="en-US" dirty="0"/>
              <a:t> for most types of software system.</a:t>
            </a:r>
          </a:p>
          <a:p>
            <a:pPr algn="just"/>
            <a:r>
              <a:rPr lang="en-US" b="1" u="sng" dirty="0">
                <a:solidFill>
                  <a:srgbClr val="FF0000"/>
                </a:solidFill>
              </a:rPr>
              <a:t>Programming</a:t>
            </a:r>
            <a:r>
              <a:rPr lang="en-US" dirty="0"/>
              <a:t> </a:t>
            </a:r>
            <a:r>
              <a:rPr lang="en-US" b="1" i="1" dirty="0"/>
              <a:t>is an individual activity</a:t>
            </a:r>
            <a:r>
              <a:rPr lang="en-US" dirty="0"/>
              <a:t> with no standard process.</a:t>
            </a:r>
          </a:p>
          <a:p>
            <a:pPr algn="just"/>
            <a:r>
              <a:rPr lang="en-US" b="1" u="sng" dirty="0">
                <a:solidFill>
                  <a:srgbClr val="FF0000"/>
                </a:solidFill>
              </a:rPr>
              <a:t>Debugging</a:t>
            </a:r>
            <a:r>
              <a:rPr lang="en-US" dirty="0"/>
              <a:t> </a:t>
            </a:r>
            <a:r>
              <a:rPr lang="en-US" b="1" i="1" dirty="0"/>
              <a:t>is the activity of finding program faults</a:t>
            </a:r>
            <a:r>
              <a:rPr lang="en-US" dirty="0"/>
              <a:t> and correcting these faults.</a:t>
            </a:r>
          </a:p>
        </p:txBody>
      </p:sp>
    </p:spTree>
    <p:extLst>
      <p:ext uri="{BB962C8B-B14F-4D97-AF65-F5344CB8AC3E}">
        <p14:creationId xmlns:p14="http://schemas.microsoft.com/office/powerpoint/2010/main" val="4135383746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4" y="1600199"/>
            <a:ext cx="9086045" cy="4742645"/>
          </a:xfrm>
        </p:spPr>
        <p:txBody>
          <a:bodyPr/>
          <a:lstStyle/>
          <a:p>
            <a:pPr algn="just"/>
            <a:r>
              <a:rPr lang="en-GB" dirty="0"/>
              <a:t>The </a:t>
            </a:r>
            <a:r>
              <a:rPr lang="en-GB" b="1" u="sng" dirty="0">
                <a:solidFill>
                  <a:srgbClr val="FF0000"/>
                </a:solidFill>
              </a:rPr>
              <a:t>four basic process activities</a:t>
            </a:r>
            <a:r>
              <a:rPr lang="en-GB" dirty="0"/>
              <a:t> of:</a:t>
            </a:r>
          </a:p>
          <a:p>
            <a:pPr algn="just"/>
            <a:r>
              <a:rPr lang="en-GB" b="1" dirty="0"/>
              <a:t>(1) SPECIFICATION (SRS), </a:t>
            </a:r>
          </a:p>
          <a:p>
            <a:pPr algn="just"/>
            <a:r>
              <a:rPr lang="en-GB" dirty="0"/>
              <a:t>(2) DESIGN (SDS) AND DEVELOPMENT, </a:t>
            </a:r>
          </a:p>
          <a:p>
            <a:pPr algn="just"/>
            <a:r>
              <a:rPr lang="en-GB" dirty="0">
                <a:solidFill>
                  <a:srgbClr val="FF0000"/>
                </a:solidFill>
              </a:rPr>
              <a:t>(3) </a:t>
            </a:r>
            <a:r>
              <a:rPr lang="en-GB" b="1" dirty="0">
                <a:solidFill>
                  <a:srgbClr val="FF0000"/>
                </a:solidFill>
              </a:rPr>
              <a:t>VALIDATION</a:t>
            </a:r>
            <a:r>
              <a:rPr lang="en-GB" dirty="0">
                <a:solidFill>
                  <a:srgbClr val="FF0000"/>
                </a:solidFill>
              </a:rPr>
              <a:t> (TEST, REVIEWS, CUS</a:t>
            </a:r>
            <a:r>
              <a:rPr lang="tr-TR" dirty="0">
                <a:solidFill>
                  <a:srgbClr val="FF0000"/>
                </a:solidFill>
              </a:rPr>
              <a:t>TOMER</a:t>
            </a:r>
            <a:r>
              <a:rPr lang="en-GB" dirty="0">
                <a:solidFill>
                  <a:srgbClr val="FF0000"/>
                </a:solidFill>
              </a:rPr>
              <a:t> APPROVAL)</a:t>
            </a:r>
          </a:p>
          <a:p>
            <a:pPr algn="just"/>
            <a:r>
              <a:rPr lang="en-GB" dirty="0"/>
              <a:t>(4) </a:t>
            </a:r>
            <a:r>
              <a:rPr lang="en-GB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375493206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27FDD9C-94CF-4B5A-98DE-CA7869EF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226" y="2857500"/>
            <a:ext cx="7293232" cy="1143000"/>
          </a:xfrm>
        </p:spPr>
        <p:txBody>
          <a:bodyPr/>
          <a:lstStyle/>
          <a:p>
            <a:pPr algn="ctr"/>
            <a:r>
              <a:rPr lang="tr-TR" dirty="0"/>
              <a:t>3</a:t>
            </a:r>
            <a:r>
              <a:rPr lang="en-GB" dirty="0"/>
              <a:t>-SOFTWARE VALIDATION (TEST, REVIEWS, CUST</a:t>
            </a:r>
            <a:r>
              <a:rPr lang="tr-TR" dirty="0"/>
              <a:t>OMER</a:t>
            </a:r>
            <a:r>
              <a:rPr lang="en-GB" dirty="0"/>
              <a:t> APPROVAL) </a:t>
            </a:r>
          </a:p>
        </p:txBody>
      </p:sp>
    </p:spTree>
    <p:extLst>
      <p:ext uri="{BB962C8B-B14F-4D97-AF65-F5344CB8AC3E}">
        <p14:creationId xmlns:p14="http://schemas.microsoft.com/office/powerpoint/2010/main" val="112457933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3-SOFTWARE VALIDATION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11540" y="1600200"/>
            <a:ext cx="8598090" cy="4525963"/>
          </a:xfrm>
        </p:spPr>
        <p:txBody>
          <a:bodyPr/>
          <a:lstStyle/>
          <a:p>
            <a:pPr algn="just"/>
            <a:r>
              <a:rPr lang="en-GB" sz="2000" b="1" u="sng" dirty="0">
                <a:solidFill>
                  <a:srgbClr val="FF0000"/>
                </a:solidFill>
              </a:rPr>
              <a:t>VERIFICATION AND VALIDATION (V &amp; V)</a:t>
            </a:r>
            <a:r>
              <a:rPr lang="en-GB" sz="2000" dirty="0"/>
              <a:t> is intended to show that a system fit</a:t>
            </a:r>
            <a:r>
              <a:rPr lang="tr-TR" sz="2000" dirty="0"/>
              <a:t>s</a:t>
            </a:r>
            <a:r>
              <a:rPr lang="en-GB" sz="2000" dirty="0"/>
              <a:t> to its specification and </a:t>
            </a:r>
          </a:p>
          <a:p>
            <a:pPr algn="just"/>
            <a:r>
              <a:rPr lang="en-GB" sz="2000" dirty="0"/>
              <a:t>show that </a:t>
            </a:r>
            <a:r>
              <a:rPr lang="en-GB" sz="2000" b="1" dirty="0">
                <a:highlight>
                  <a:srgbClr val="00FFFF"/>
                </a:highlight>
              </a:rPr>
              <a:t>the system meets the </a:t>
            </a:r>
            <a:r>
              <a:rPr lang="tr-TR" sz="2000" b="1" dirty="0">
                <a:highlight>
                  <a:srgbClr val="00FFFF"/>
                </a:highlight>
              </a:rPr>
              <a:t>customer </a:t>
            </a:r>
            <a:r>
              <a:rPr lang="en-GB" sz="2000" b="1" dirty="0">
                <a:highlight>
                  <a:srgbClr val="00FFFF"/>
                </a:highlight>
              </a:rPr>
              <a:t>requirements</a:t>
            </a:r>
            <a:r>
              <a:rPr lang="tr-TR" sz="2000" dirty="0"/>
              <a:t>.</a:t>
            </a:r>
            <a:endParaRPr lang="en-GB" sz="2000" dirty="0"/>
          </a:p>
          <a:p>
            <a:pPr algn="just"/>
            <a:r>
              <a:rPr lang="en-GB" sz="2000" b="1" u="sng" dirty="0">
                <a:solidFill>
                  <a:srgbClr val="0070C0"/>
                </a:solidFill>
              </a:rPr>
              <a:t>Involves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CHECKING</a:t>
            </a:r>
            <a:r>
              <a:rPr lang="en-GB" sz="2000" dirty="0"/>
              <a:t> </a:t>
            </a:r>
            <a:r>
              <a:rPr lang="tr-TR" sz="2000" dirty="0"/>
              <a:t>&amp;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REVIEW </a:t>
            </a:r>
            <a:r>
              <a:rPr lang="en-GB" sz="2000" dirty="0"/>
              <a:t>processes</a:t>
            </a:r>
            <a:r>
              <a:rPr lang="tr-TR" sz="2000" dirty="0"/>
              <a:t>,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and </a:t>
            </a:r>
            <a:r>
              <a:rPr lang="en-GB" sz="2000" b="1" dirty="0">
                <a:solidFill>
                  <a:srgbClr val="FF0000"/>
                </a:solidFill>
              </a:rPr>
              <a:t>SYSTEM TESTING</a:t>
            </a:r>
            <a:r>
              <a:rPr lang="en-GB" sz="2000" dirty="0"/>
              <a:t>.</a:t>
            </a:r>
          </a:p>
          <a:p>
            <a:pPr algn="just"/>
            <a:r>
              <a:rPr lang="en-GB" sz="2000" b="1" u="sng" dirty="0">
                <a:solidFill>
                  <a:srgbClr val="0070C0"/>
                </a:solidFill>
              </a:rPr>
              <a:t>System testing</a:t>
            </a:r>
            <a:r>
              <a:rPr lang="en-GB" sz="2000" dirty="0"/>
              <a:t> involves </a:t>
            </a:r>
            <a:r>
              <a:rPr lang="en-GB" sz="2000" b="1" u="sng" dirty="0"/>
              <a:t>executing the system with test cases</a:t>
            </a:r>
            <a:r>
              <a:rPr lang="en-GB" sz="2000" dirty="0"/>
              <a:t> that are derived from the specification </a:t>
            </a:r>
            <a:r>
              <a:rPr lang="en-GB" sz="2000" b="1" u="sng" dirty="0"/>
              <a:t>of the real data to be processed </a:t>
            </a:r>
            <a:r>
              <a:rPr lang="en-GB" sz="2000" dirty="0"/>
              <a:t>by the system.</a:t>
            </a:r>
          </a:p>
          <a:p>
            <a:pPr algn="just"/>
            <a:r>
              <a:rPr lang="en-GB" sz="2000" b="1" u="sng" dirty="0">
                <a:solidFill>
                  <a:srgbClr val="0070C0"/>
                </a:solidFill>
              </a:rPr>
              <a:t>Testing is the most commonly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dirty="0"/>
              <a:t>used V &amp; V activity.</a:t>
            </a: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76177" y="92965"/>
            <a:ext cx="7293232" cy="735171"/>
          </a:xfrm>
        </p:spPr>
        <p:txBody>
          <a:bodyPr/>
          <a:lstStyle/>
          <a:p>
            <a:r>
              <a:rPr lang="en-GB" dirty="0"/>
              <a:t>3.1- Stages of testing</a:t>
            </a:r>
            <a:endParaRPr lang="en-US" dirty="0"/>
          </a:p>
        </p:txBody>
      </p:sp>
      <p:pic>
        <p:nvPicPr>
          <p:cNvPr id="4" name="Picture 3" descr="2.6 Testing-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0" y="1094406"/>
            <a:ext cx="6860174" cy="18654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382C207-9D33-43E0-BA83-7019A3EC4D9F}"/>
              </a:ext>
            </a:extLst>
          </p:cNvPr>
          <p:cNvSpPr/>
          <p:nvPr/>
        </p:nvSpPr>
        <p:spPr>
          <a:xfrm>
            <a:off x="199463" y="1104477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Functions/Modules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UNIT TEST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C52D6E-8DB6-47A5-AE5B-454AC913A8AD}"/>
              </a:ext>
            </a:extLst>
          </p:cNvPr>
          <p:cNvSpPr/>
          <p:nvPr/>
        </p:nvSpPr>
        <p:spPr>
          <a:xfrm>
            <a:off x="2907218" y="1328933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Entire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27227F9-0A51-4CAE-B705-BF19074F723A}"/>
              </a:ext>
            </a:extLst>
          </p:cNvPr>
          <p:cNvSpPr/>
          <p:nvPr/>
        </p:nvSpPr>
        <p:spPr>
          <a:xfrm>
            <a:off x="6399803" y="2439529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Testing with</a:t>
            </a:r>
          </a:p>
          <a:p>
            <a:r>
              <a:rPr lang="en-GB" b="1" dirty="0">
                <a:solidFill>
                  <a:srgbClr val="FF0000"/>
                </a:solidFill>
              </a:rPr>
              <a:t>customer data</a:t>
            </a:r>
            <a:r>
              <a:rPr lang="en-GB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8" name="Picture 4" descr="NetBeans IDE Java Quick Start Tutorial">
            <a:extLst>
              <a:ext uri="{FF2B5EF4-FFF2-40B4-BE49-F238E27FC236}">
                <a16:creationId xmlns="" xmlns:a16="http://schemas.microsoft.com/office/drawing/2014/main" id="{B48CA487-E664-47AE-A56F-E88DAF6D9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7"/>
          <a:stretch/>
        </p:blipFill>
        <p:spPr bwMode="auto">
          <a:xfrm>
            <a:off x="818931" y="3362201"/>
            <a:ext cx="7572375" cy="333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dirty="0"/>
              <a:t>SOFTWARE PROCESS MODELS</a:t>
            </a:r>
          </a:p>
          <a:p>
            <a:pPr marL="514350" indent="-514350">
              <a:buFont typeface="+mj-lt"/>
              <a:buAutoNum type="romanUcPeriod"/>
            </a:pPr>
            <a:r>
              <a:rPr lang="en-GB" b="1" dirty="0">
                <a:solidFill>
                  <a:srgbClr val="FF0000"/>
                </a:solidFill>
              </a:rPr>
              <a:t>PROCESS ACTIVITIES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GB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COPING WITH CHANGE</a:t>
            </a:r>
            <a:r>
              <a:rPr lang="tr-TR" dirty="0"/>
              <a:t> (1-PROTOTYPE, 2- DESİGN AS A NEW INCREMENT) </a:t>
            </a: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PROCESS IMPROVEMENT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(</a:t>
            </a:r>
            <a:r>
              <a:rPr lang="tr-TR" b="1" dirty="0" err="1">
                <a:solidFill>
                  <a:srgbClr val="FF0000"/>
                </a:solidFill>
              </a:rPr>
              <a:t>Ch</a:t>
            </a:r>
            <a:r>
              <a:rPr lang="tr-TR" b="1" dirty="0">
                <a:solidFill>
                  <a:srgbClr val="FF0000"/>
                </a:solidFill>
              </a:rPr>
              <a:t> 2.1)</a:t>
            </a:r>
            <a:endParaRPr lang="en-GB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23635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Testing stages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5035826" cy="49831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Component Testing/Unit testing</a:t>
            </a:r>
          </a:p>
          <a:p>
            <a:pPr lvl="1" algn="just">
              <a:lnSpc>
                <a:spcPct val="90000"/>
              </a:lnSpc>
            </a:pPr>
            <a:r>
              <a:rPr lang="en-GB" dirty="0"/>
              <a:t>Individual components are tested independently; </a:t>
            </a:r>
          </a:p>
          <a:p>
            <a:pPr lvl="1" algn="just">
              <a:lnSpc>
                <a:spcPct val="90000"/>
              </a:lnSpc>
            </a:pPr>
            <a:r>
              <a:rPr lang="en-GB" dirty="0"/>
              <a:t>Components </a:t>
            </a:r>
            <a:r>
              <a:rPr lang="en-GB" b="1" dirty="0"/>
              <a:t>may be functions or objects</a:t>
            </a:r>
            <a:r>
              <a:rPr lang="en-GB" dirty="0"/>
              <a:t> or coherent groupings of these entities.</a:t>
            </a:r>
          </a:p>
          <a:p>
            <a:pPr algn="just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System Testing</a:t>
            </a:r>
          </a:p>
          <a:p>
            <a:pPr lvl="1" algn="just">
              <a:lnSpc>
                <a:spcPct val="90000"/>
              </a:lnSpc>
            </a:pPr>
            <a:r>
              <a:rPr lang="en-GB" dirty="0"/>
              <a:t>Testing of the </a:t>
            </a:r>
            <a:r>
              <a:rPr lang="en-GB" b="1" dirty="0"/>
              <a:t>system as a whole</a:t>
            </a:r>
            <a:r>
              <a:rPr lang="en-GB" dirty="0"/>
              <a:t>. </a:t>
            </a:r>
          </a:p>
          <a:p>
            <a:pPr lvl="1" algn="just">
              <a:lnSpc>
                <a:spcPct val="90000"/>
              </a:lnSpc>
            </a:pPr>
            <a:r>
              <a:rPr lang="en-GB" dirty="0"/>
              <a:t>Testing of </a:t>
            </a:r>
            <a:r>
              <a:rPr lang="tr-TR" dirty="0"/>
              <a:t>SYSTEM FEATURES </a:t>
            </a:r>
            <a:r>
              <a:rPr lang="en-GB" dirty="0"/>
              <a:t>developed is particularly important.</a:t>
            </a:r>
          </a:p>
          <a:p>
            <a:pPr algn="just">
              <a:lnSpc>
                <a:spcPct val="9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Customer Testing (USER ACCEPTANCE)</a:t>
            </a:r>
          </a:p>
          <a:p>
            <a:pPr lvl="1" algn="just">
              <a:lnSpc>
                <a:spcPct val="90000"/>
              </a:lnSpc>
            </a:pPr>
            <a:r>
              <a:rPr lang="en-GB" b="1" dirty="0"/>
              <a:t>Testing with customer data</a:t>
            </a:r>
            <a:r>
              <a:rPr lang="en-GB" dirty="0"/>
              <a:t> to check that the system meets the customer’s needs.</a:t>
            </a:r>
          </a:p>
        </p:txBody>
      </p:sp>
      <p:pic>
        <p:nvPicPr>
          <p:cNvPr id="4" name="Picture 4" descr="Related image">
            <a:extLst>
              <a:ext uri="{FF2B5EF4-FFF2-40B4-BE49-F238E27FC236}">
                <a16:creationId xmlns="" xmlns:a16="http://schemas.microsoft.com/office/drawing/2014/main" id="{D0C86F07-8CF9-4119-8631-E3F5E0B0E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4829" y="1719469"/>
            <a:ext cx="2330871" cy="4525963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phases in a plan-driven software process</a:t>
            </a:r>
            <a:r>
              <a:rPr lang="en-GB" dirty="0">
                <a:highlight>
                  <a:srgbClr val="FFFF00"/>
                </a:highlight>
              </a:rPr>
              <a:t> (V-model</a:t>
            </a:r>
            <a:r>
              <a:rPr lang="tr-TR" dirty="0">
                <a:highlight>
                  <a:srgbClr val="FFFF00"/>
                </a:highlight>
              </a:rPr>
              <a:t>/</a:t>
            </a:r>
            <a:r>
              <a:rPr lang="tr-TR" dirty="0" err="1">
                <a:highlight>
                  <a:srgbClr val="FFFF00"/>
                </a:highlight>
              </a:rPr>
              <a:t>Waterfall</a:t>
            </a:r>
            <a:r>
              <a:rPr lang="en-GB" dirty="0">
                <a:highlight>
                  <a:srgbClr val="FFFF00"/>
                </a:highlight>
              </a:rPr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3" descr="2.7 Testing-phase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6" y="1687606"/>
            <a:ext cx="8982636" cy="3192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0D1C2F-4F4F-4ADE-B12A-82480AB39B2F}"/>
              </a:ext>
            </a:extLst>
          </p:cNvPr>
          <p:cNvSpPr/>
          <p:nvPr/>
        </p:nvSpPr>
        <p:spPr>
          <a:xfrm>
            <a:off x="411915" y="5218202"/>
            <a:ext cx="7261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Seven Testing Principles</a:t>
            </a:r>
            <a:r>
              <a:rPr lang="tr-TR" sz="1200" dirty="0"/>
              <a:t>: </a:t>
            </a:r>
            <a:r>
              <a:rPr lang="tr-TR" sz="1200" dirty="0">
                <a:hlinkClick r:id="rId3"/>
              </a:rPr>
              <a:t>https://www.youtube.com/watch?v=rFaWOw8bIMM</a:t>
            </a:r>
            <a:endParaRPr lang="tr-TR" sz="1200" dirty="0"/>
          </a:p>
          <a:p>
            <a:r>
              <a:rPr lang="en-US" sz="1200" dirty="0"/>
              <a:t>How to write a Test Case</a:t>
            </a:r>
            <a:r>
              <a:rPr lang="tr-TR" sz="1200" dirty="0"/>
              <a:t>: https://www.youtube.com/watch?v=BBmA5Qp6Ghk</a:t>
            </a:r>
          </a:p>
          <a:p>
            <a:r>
              <a:rPr lang="tr-TR" sz="1200" dirty="0"/>
              <a:t>Unit Testing Example: </a:t>
            </a:r>
            <a:r>
              <a:rPr lang="en-US" sz="1200" dirty="0">
                <a:hlinkClick r:id="rId4"/>
              </a:rPr>
              <a:t>https://www.youtube.com/watch?v=lj5nnGa_DIw</a:t>
            </a:r>
            <a:endParaRPr lang="tr-TR" sz="1200" dirty="0"/>
          </a:p>
          <a:p>
            <a:r>
              <a:rPr lang="tr-TR" sz="1200" dirty="0"/>
              <a:t>Integration Testing Example: </a:t>
            </a:r>
            <a:r>
              <a:rPr lang="en-US" sz="1200" dirty="0"/>
              <a:t>https://www.youtube.com/watch?v=QYCaaNz8emY </a:t>
            </a:r>
            <a:endParaRPr lang="tr-TR" sz="1200" dirty="0"/>
          </a:p>
          <a:p>
            <a:r>
              <a:rPr lang="en-US" sz="1200" dirty="0"/>
              <a:t>System Testing &amp; Acceptance Testing</a:t>
            </a:r>
            <a:r>
              <a:rPr lang="tr-TR" sz="1200" dirty="0"/>
              <a:t>: </a:t>
            </a:r>
            <a:r>
              <a:rPr lang="tr-TR" sz="1200" dirty="0">
                <a:hlinkClick r:id="rId5"/>
              </a:rPr>
              <a:t>https://www.youtube.com/watch?v=N8-qNMHOVyw</a:t>
            </a:r>
            <a:endParaRPr lang="tr-TR" sz="1200" dirty="0"/>
          </a:p>
          <a:p>
            <a:r>
              <a:rPr lang="en-US" sz="1200" dirty="0"/>
              <a:t>Top 5 Software Testing Interview Questions</a:t>
            </a:r>
            <a:r>
              <a:rPr lang="tr-TR" sz="1200" dirty="0"/>
              <a:t>: </a:t>
            </a:r>
            <a:r>
              <a:rPr lang="tr-TR" sz="1200" dirty="0">
                <a:hlinkClick r:id="rId6"/>
              </a:rPr>
              <a:t>https://www.youtube.com/watch?v=Vb0_bY1tHfQ</a:t>
            </a:r>
            <a:r>
              <a:rPr lang="tr-TR" sz="1200" dirty="0"/>
              <a:t> </a:t>
            </a:r>
          </a:p>
          <a:p>
            <a:endParaRPr lang="tr-TR" sz="1200" dirty="0"/>
          </a:p>
          <a:p>
            <a:endParaRPr lang="en-US" sz="1200" dirty="0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AD445D4-FE02-4D48-AD9C-4EDD672F17C6}"/>
              </a:ext>
            </a:extLst>
          </p:cNvPr>
          <p:cNvSpPr/>
          <p:nvPr/>
        </p:nvSpPr>
        <p:spPr>
          <a:xfrm>
            <a:off x="480732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867ED4D-F808-4964-91CE-9F7EE857CF1E}"/>
              </a:ext>
            </a:extLst>
          </p:cNvPr>
          <p:cNvSpPr/>
          <p:nvPr/>
        </p:nvSpPr>
        <p:spPr>
          <a:xfrm>
            <a:off x="1268496" y="2444003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1-2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9997297-74B8-40BA-B7DE-6B6EDAA9DD0F}"/>
              </a:ext>
            </a:extLst>
          </p:cNvPr>
          <p:cNvSpPr/>
          <p:nvPr/>
        </p:nvSpPr>
        <p:spPr>
          <a:xfrm>
            <a:off x="2506754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05B52BD-5DCB-446B-B8E0-6CA2C672288F}"/>
              </a:ext>
            </a:extLst>
          </p:cNvPr>
          <p:cNvSpPr/>
          <p:nvPr/>
        </p:nvSpPr>
        <p:spPr>
          <a:xfrm>
            <a:off x="4393826" y="2245659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0B54186-DFA5-4A94-945F-AF4D435E0A22}"/>
              </a:ext>
            </a:extLst>
          </p:cNvPr>
          <p:cNvSpPr/>
          <p:nvPr/>
        </p:nvSpPr>
        <p:spPr>
          <a:xfrm>
            <a:off x="6365502" y="2299447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E51CDCE-B038-4EF1-914E-1DE05F8A987C}"/>
              </a:ext>
            </a:extLst>
          </p:cNvPr>
          <p:cNvSpPr/>
          <p:nvPr/>
        </p:nvSpPr>
        <p:spPr>
          <a:xfrm>
            <a:off x="8335496" y="3724836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2F749A0-A3C2-47F9-BA8C-58828C64A7AC}"/>
              </a:ext>
            </a:extLst>
          </p:cNvPr>
          <p:cNvSpPr/>
          <p:nvPr/>
        </p:nvSpPr>
        <p:spPr>
          <a:xfrm>
            <a:off x="3242428" y="2426946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2-3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DBAB029E-7687-4055-8A44-16D98EB14624}"/>
              </a:ext>
            </a:extLst>
          </p:cNvPr>
          <p:cNvSpPr/>
          <p:nvPr/>
        </p:nvSpPr>
        <p:spPr>
          <a:xfrm>
            <a:off x="5101471" y="2382931"/>
            <a:ext cx="800100" cy="5188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3-4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F659080-88E0-4604-AF00-EB857552AEBE}"/>
              </a:ext>
            </a:extLst>
          </p:cNvPr>
          <p:cNvSpPr/>
          <p:nvPr/>
        </p:nvSpPr>
        <p:spPr>
          <a:xfrm>
            <a:off x="6187328" y="3765178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0F1E68F-E23F-482C-9E36-C4B0C1E494FF}"/>
              </a:ext>
            </a:extLst>
          </p:cNvPr>
          <p:cNvSpPr/>
          <p:nvPr/>
        </p:nvSpPr>
        <p:spPr>
          <a:xfrm>
            <a:off x="4380380" y="3765178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3322B18-8641-4EEA-AD83-C958CF96574B}"/>
              </a:ext>
            </a:extLst>
          </p:cNvPr>
          <p:cNvSpPr/>
          <p:nvPr/>
        </p:nvSpPr>
        <p:spPr>
          <a:xfrm>
            <a:off x="2573432" y="3812243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5BE8A25E-62DF-4B8B-B63D-FAAB0FB5C4CD}"/>
              </a:ext>
            </a:extLst>
          </p:cNvPr>
          <p:cNvSpPr/>
          <p:nvPr/>
        </p:nvSpPr>
        <p:spPr>
          <a:xfrm>
            <a:off x="595874" y="3822329"/>
            <a:ext cx="356347" cy="3966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859FC6-00ED-469A-B19E-3189D54AAAC7}"/>
              </a:ext>
            </a:extLst>
          </p:cNvPr>
          <p:cNvSpPr txBox="1"/>
          <p:nvPr/>
        </p:nvSpPr>
        <p:spPr>
          <a:xfrm>
            <a:off x="7786988" y="229944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Coding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+ </a:t>
            </a: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19EE830B-F86A-43BE-B704-73EC486E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GB" dirty="0"/>
              <a:t>Example-2</a:t>
            </a: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D7F9D8CD-7BA9-4470-A698-EC5DDCF2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85" y="1417638"/>
            <a:ext cx="8598430" cy="491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45266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Student Management System Software? Advantages vs Disadvantages">
            <a:extLst>
              <a:ext uri="{FF2B5EF4-FFF2-40B4-BE49-F238E27FC236}">
                <a16:creationId xmlns="" xmlns:a16="http://schemas.microsoft.com/office/drawing/2014/main" id="{849EC214-F2D0-4FC9-84B8-69E04D030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t="8636" r="10085" b="9492"/>
          <a:stretch/>
        </p:blipFill>
        <p:spPr bwMode="auto">
          <a:xfrm>
            <a:off x="143300" y="1972101"/>
            <a:ext cx="4128449" cy="42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2C41847B-904A-4D11-AD5F-F2780ED3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376" y="58003"/>
            <a:ext cx="7293232" cy="1143000"/>
          </a:xfrm>
        </p:spPr>
        <p:txBody>
          <a:bodyPr/>
          <a:lstStyle/>
          <a:p>
            <a:pPr algn="ctr"/>
            <a:r>
              <a:rPr lang="en-US" dirty="0"/>
              <a:t>Student Management System:</a:t>
            </a:r>
            <a:br>
              <a:rPr lang="en-US" dirty="0"/>
            </a:br>
            <a:r>
              <a:rPr lang="en-US" dirty="0"/>
              <a:t>Modules and their classes</a:t>
            </a:r>
          </a:p>
        </p:txBody>
      </p:sp>
      <p:pic>
        <p:nvPicPr>
          <p:cNvPr id="2052" name="Picture 4" descr="Attendance Management System | Class diagram, Student management,  Information architecture">
            <a:extLst>
              <a:ext uri="{FF2B5EF4-FFF2-40B4-BE49-F238E27FC236}">
                <a16:creationId xmlns="" xmlns:a16="http://schemas.microsoft.com/office/drawing/2014/main" id="{B50B292E-F0A5-4C8B-844B-40643C51D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76" y="1581411"/>
            <a:ext cx="4528429" cy="40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="" xmlns:a16="http://schemas.microsoft.com/office/drawing/2014/main" id="{783D8666-8377-410A-96D6-0ACE72EC806E}"/>
              </a:ext>
            </a:extLst>
          </p:cNvPr>
          <p:cNvSpPr/>
          <p:nvPr/>
        </p:nvSpPr>
        <p:spPr>
          <a:xfrm rot="14693819">
            <a:off x="3359760" y="1448928"/>
            <a:ext cx="1221475" cy="1419367"/>
          </a:xfrm>
          <a:prstGeom prst="downArrow">
            <a:avLst>
              <a:gd name="adj1" fmla="val 25419"/>
              <a:gd name="adj2" fmla="val 371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104FADB-E6A4-48A7-98DB-7C02BDAE4CF5}"/>
              </a:ext>
            </a:extLst>
          </p:cNvPr>
          <p:cNvSpPr/>
          <p:nvPr/>
        </p:nvSpPr>
        <p:spPr>
          <a:xfrm>
            <a:off x="6055771" y="979081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Module 1 Classes</a:t>
            </a:r>
          </a:p>
        </p:txBody>
      </p:sp>
    </p:spTree>
    <p:extLst>
      <p:ext uri="{BB962C8B-B14F-4D97-AF65-F5344CB8AC3E}">
        <p14:creationId xmlns:p14="http://schemas.microsoft.com/office/powerpoint/2010/main" val="2885053901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ed Requirements for User Interfaces and Reports">
            <a:extLst>
              <a:ext uri="{FF2B5EF4-FFF2-40B4-BE49-F238E27FC236}">
                <a16:creationId xmlns="" xmlns:a16="http://schemas.microsoft.com/office/drawing/2014/main" id="{713FE48C-AF0C-4411-B619-D9AB8F06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75" y="1458036"/>
            <a:ext cx="72485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6F9F1B4-772F-48C0-A343-17E3D05C3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2279" y="128588"/>
            <a:ext cx="8759686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dirty="0"/>
              <a:t>CUSTOMER APPROVAL: </a:t>
            </a:r>
            <a:br>
              <a:rPr lang="tr-TR" altLang="tr-TR" dirty="0"/>
            </a:br>
            <a:r>
              <a:rPr lang="en-US" altLang="tr-TR" dirty="0">
                <a:solidFill>
                  <a:srgbClr val="FF0000"/>
                </a:solidFill>
              </a:rPr>
              <a:t>User acceptance test plan is created from our customer requirements on </a:t>
            </a:r>
            <a:r>
              <a:rPr lang="tr-TR" altLang="tr-TR" dirty="0">
                <a:solidFill>
                  <a:srgbClr val="FF0000"/>
                </a:solidFill>
              </a:rPr>
              <a:t>Flight </a:t>
            </a:r>
            <a:r>
              <a:rPr lang="tr-TR" altLang="tr-TR" dirty="0" err="1">
                <a:solidFill>
                  <a:srgbClr val="FF0000"/>
                </a:solidFill>
              </a:rPr>
              <a:t>Search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  <a:r>
              <a:rPr lang="en-US" altLang="tr-TR" dirty="0">
                <a:solidFill>
                  <a:srgbClr val="FF0000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662835546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4" y="1600199"/>
            <a:ext cx="9086045" cy="4742645"/>
          </a:xfrm>
        </p:spPr>
        <p:txBody>
          <a:bodyPr/>
          <a:lstStyle/>
          <a:p>
            <a:pPr algn="just"/>
            <a:r>
              <a:rPr lang="en-GB" dirty="0"/>
              <a:t>The </a:t>
            </a:r>
            <a:r>
              <a:rPr lang="en-GB" b="1" u="sng" dirty="0">
                <a:solidFill>
                  <a:srgbClr val="FF0000"/>
                </a:solidFill>
              </a:rPr>
              <a:t>four basic process activities</a:t>
            </a:r>
            <a:r>
              <a:rPr lang="en-GB" dirty="0"/>
              <a:t> of:</a:t>
            </a:r>
          </a:p>
          <a:p>
            <a:pPr algn="just"/>
            <a:r>
              <a:rPr lang="en-GB" b="1" dirty="0"/>
              <a:t>(1) SPECIFICATION (SRS), </a:t>
            </a:r>
          </a:p>
          <a:p>
            <a:pPr algn="just"/>
            <a:r>
              <a:rPr lang="en-GB" dirty="0"/>
              <a:t>(2) </a:t>
            </a:r>
            <a:r>
              <a:rPr lang="en-GB" b="1" dirty="0"/>
              <a:t>DESIGN</a:t>
            </a:r>
            <a:r>
              <a:rPr lang="en-GB" dirty="0"/>
              <a:t> (SDS) AND DEVELOPMENT, </a:t>
            </a:r>
          </a:p>
          <a:p>
            <a:pPr algn="just"/>
            <a:r>
              <a:rPr lang="en-GB" dirty="0"/>
              <a:t>(3) </a:t>
            </a:r>
            <a:r>
              <a:rPr lang="en-GB" b="1" dirty="0"/>
              <a:t>VALIDATION</a:t>
            </a:r>
            <a:r>
              <a:rPr lang="en-GB" dirty="0"/>
              <a:t> (TEST, REVIEWS, CUS</a:t>
            </a:r>
            <a:r>
              <a:rPr lang="tr-TR" dirty="0"/>
              <a:t>TOMER</a:t>
            </a:r>
            <a:r>
              <a:rPr lang="en-GB" dirty="0"/>
              <a:t> APPROVAL)</a:t>
            </a:r>
          </a:p>
          <a:p>
            <a:pPr algn="just"/>
            <a:r>
              <a:rPr lang="en-GB" dirty="0">
                <a:solidFill>
                  <a:srgbClr val="FF0000"/>
                </a:solidFill>
              </a:rPr>
              <a:t>(4) </a:t>
            </a:r>
            <a:r>
              <a:rPr lang="en-GB" b="1" dirty="0">
                <a:solidFill>
                  <a:srgbClr val="FF0000"/>
                </a:solidFill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3659886772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127FDD9C-94CF-4B5A-98DE-CA7869EFC3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6226" y="2857500"/>
            <a:ext cx="7293232" cy="1143000"/>
          </a:xfrm>
        </p:spPr>
        <p:txBody>
          <a:bodyPr/>
          <a:lstStyle/>
          <a:p>
            <a:pPr algn="ctr"/>
            <a:r>
              <a:rPr lang="en-GB" dirty="0"/>
              <a:t>4-SOFTWARE EVOLUTION</a:t>
            </a:r>
          </a:p>
        </p:txBody>
      </p:sp>
    </p:spTree>
    <p:extLst>
      <p:ext uri="{BB962C8B-B14F-4D97-AF65-F5344CB8AC3E}">
        <p14:creationId xmlns:p14="http://schemas.microsoft.com/office/powerpoint/2010/main" val="4189920207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4-SOFTWARE EVOLUTION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83335" y="1600200"/>
            <a:ext cx="8403465" cy="4525963"/>
          </a:xfrm>
        </p:spPr>
        <p:txBody>
          <a:bodyPr/>
          <a:lstStyle/>
          <a:p>
            <a:pPr algn="just"/>
            <a:r>
              <a:rPr lang="en-GB" dirty="0"/>
              <a:t>Software is </a:t>
            </a:r>
            <a:r>
              <a:rPr lang="en-US" dirty="0">
                <a:solidFill>
                  <a:srgbClr val="FF0000"/>
                </a:solidFill>
              </a:rPr>
              <a:t>flexible and changeable </a:t>
            </a:r>
            <a:r>
              <a:rPr lang="en-US" dirty="0"/>
              <a:t>in nature</a:t>
            </a:r>
            <a:r>
              <a:rPr lang="en-GB" dirty="0"/>
              <a:t>. </a:t>
            </a:r>
          </a:p>
          <a:p>
            <a:pPr algn="just"/>
            <a:r>
              <a:rPr lang="en-GB" dirty="0"/>
              <a:t>As </a:t>
            </a:r>
            <a:r>
              <a:rPr lang="en-GB" b="1" dirty="0"/>
              <a:t>requirements change</a:t>
            </a:r>
            <a:r>
              <a:rPr lang="en-GB" dirty="0"/>
              <a:t>, through </a:t>
            </a:r>
            <a:r>
              <a:rPr lang="en-GB" b="1" dirty="0"/>
              <a:t>changing business conditions</a:t>
            </a:r>
            <a:r>
              <a:rPr lang="en-GB" dirty="0"/>
              <a:t>, the </a:t>
            </a:r>
            <a:r>
              <a:rPr lang="en-GB" u="sng" dirty="0">
                <a:solidFill>
                  <a:srgbClr val="FF0000"/>
                </a:solidFill>
              </a:rPr>
              <a:t>software</a:t>
            </a:r>
            <a:r>
              <a:rPr lang="en-GB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en-GB" dirty="0"/>
              <a:t>that supports the business </a:t>
            </a:r>
            <a:r>
              <a:rPr lang="en-GB" dirty="0">
                <a:solidFill>
                  <a:srgbClr val="FF0000"/>
                </a:solidFill>
              </a:rPr>
              <a:t>must also evolve and change</a:t>
            </a:r>
            <a:r>
              <a:rPr lang="en-GB" dirty="0"/>
              <a:t>.</a:t>
            </a:r>
          </a:p>
          <a:p>
            <a:pPr algn="just"/>
            <a:r>
              <a:rPr lang="en-GB" dirty="0"/>
              <a:t>Although there has been a separation between development and evolution (maintenance), this is </a:t>
            </a:r>
            <a:r>
              <a:rPr lang="en-GB" dirty="0">
                <a:solidFill>
                  <a:srgbClr val="FF0000"/>
                </a:solidFill>
              </a:rPr>
              <a:t>increasingly irrelevant fewer </a:t>
            </a:r>
            <a:r>
              <a:rPr lang="tr-TR" dirty="0" err="1">
                <a:solidFill>
                  <a:srgbClr val="FF0000"/>
                </a:solidFill>
              </a:rPr>
              <a:t>if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GB" dirty="0">
                <a:solidFill>
                  <a:srgbClr val="FF0000"/>
                </a:solidFill>
              </a:rPr>
              <a:t>systems are completely new</a:t>
            </a:r>
            <a:r>
              <a:rPr lang="en-GB" dirty="0"/>
              <a:t>.</a:t>
            </a:r>
            <a:endParaRPr lang="tr-TR" dirty="0"/>
          </a:p>
          <a:p>
            <a:pPr lvl="1" algn="just"/>
            <a:r>
              <a:rPr lang="tr-TR" b="1" dirty="0" err="1">
                <a:highlight>
                  <a:srgbClr val="FFFF00"/>
                </a:highlight>
              </a:rPr>
              <a:t>If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your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System</a:t>
            </a:r>
            <a:r>
              <a:rPr lang="tr-TR" b="1" dirty="0">
                <a:highlight>
                  <a:srgbClr val="FFFF00"/>
                </a:highlight>
              </a:rPr>
              <a:t> is New </a:t>
            </a:r>
            <a:r>
              <a:rPr lang="tr-TR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tr-TR" b="1" dirty="0" err="1">
                <a:highlight>
                  <a:srgbClr val="FFFF00"/>
                </a:highlight>
                <a:sym typeface="Wingdings" panose="05000000000000000000" pitchFamily="2" charset="2"/>
              </a:rPr>
              <a:t>Evolution</a:t>
            </a:r>
            <a:r>
              <a:rPr lang="tr-TR" b="1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tr-TR" b="1" dirty="0" err="1">
                <a:highlight>
                  <a:srgbClr val="FFFF00"/>
                </a:highlight>
                <a:sym typeface="Wingdings" panose="05000000000000000000" pitchFamily="2" charset="2"/>
              </a:rPr>
              <a:t>Need</a:t>
            </a:r>
            <a:r>
              <a:rPr lang="tr-TR" b="1" dirty="0">
                <a:highlight>
                  <a:srgbClr val="FFFF00"/>
                </a:highlight>
                <a:sym typeface="Wingdings" panose="05000000000000000000" pitchFamily="2" charset="2"/>
              </a:rPr>
              <a:t> is </a:t>
            </a:r>
            <a:r>
              <a:rPr lang="tr-TR" b="1" dirty="0" err="1">
                <a:highlight>
                  <a:srgbClr val="FFFF00"/>
                </a:highlight>
                <a:sym typeface="Wingdings" panose="05000000000000000000" pitchFamily="2" charset="2"/>
              </a:rPr>
              <a:t>Less</a:t>
            </a:r>
            <a:r>
              <a:rPr lang="tr-TR" b="1" dirty="0">
                <a:highlight>
                  <a:srgbClr val="FFFF00"/>
                </a:highlight>
                <a:sym typeface="Wingdings" panose="05000000000000000000" pitchFamily="2" charset="2"/>
              </a:rPr>
              <a:t>.</a:t>
            </a:r>
            <a:endParaRPr lang="en-GB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52321"/>
            <a:ext cx="8653006" cy="1143000"/>
          </a:xfrm>
        </p:spPr>
        <p:txBody>
          <a:bodyPr/>
          <a:lstStyle/>
          <a:p>
            <a:r>
              <a:rPr lang="en-GB" sz="3600" dirty="0"/>
              <a:t>System evolution is needed? </a:t>
            </a:r>
            <a:endParaRPr lang="en-US" sz="3600" dirty="0"/>
          </a:p>
        </p:txBody>
      </p:sp>
      <p:pic>
        <p:nvPicPr>
          <p:cNvPr id="4" name="Picture 3" descr="2.8 System evolution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" y="1556101"/>
            <a:ext cx="5086613" cy="1884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65FBEC-3252-42F8-822A-68E7FA44613B}"/>
              </a:ext>
            </a:extLst>
          </p:cNvPr>
          <p:cNvSpPr txBox="1"/>
          <p:nvPr/>
        </p:nvSpPr>
        <p:spPr>
          <a:xfrm>
            <a:off x="-49565" y="2498166"/>
            <a:ext cx="1098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What we need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as new functions?</a:t>
            </a:r>
          </a:p>
        </p:txBody>
      </p:sp>
      <p:pic>
        <p:nvPicPr>
          <p:cNvPr id="6" name="Picture 2" descr="Understand Record Templates | Zoho Creator Help">
            <a:extLst>
              <a:ext uri="{FF2B5EF4-FFF2-40B4-BE49-F238E27FC236}">
                <a16:creationId xmlns="" xmlns:a16="http://schemas.microsoft.com/office/drawing/2014/main" id="{70210246-38BF-4E99-9BD9-30EA256E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31" y="1223562"/>
            <a:ext cx="3987169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Düz Ok Bağlayıcısı 4">
            <a:extLst>
              <a:ext uri="{FF2B5EF4-FFF2-40B4-BE49-F238E27FC236}">
                <a16:creationId xmlns="" xmlns:a16="http://schemas.microsoft.com/office/drawing/2014/main" id="{1F1CC1B4-FBB0-4E12-A270-C1A6B17C758B}"/>
              </a:ext>
            </a:extLst>
          </p:cNvPr>
          <p:cNvCxnSpPr/>
          <p:nvPr/>
        </p:nvCxnSpPr>
        <p:spPr>
          <a:xfrm flipV="1">
            <a:off x="4585330" y="5077786"/>
            <a:ext cx="1231900" cy="83820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64C15C29-3F3F-488A-9997-0D603A80DD2F}"/>
              </a:ext>
            </a:extLst>
          </p:cNvPr>
          <p:cNvSpPr txBox="1"/>
          <p:nvPr/>
        </p:nvSpPr>
        <p:spPr>
          <a:xfrm>
            <a:off x="70217" y="5695950"/>
            <a:ext cx="4925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Assume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that</a:t>
            </a:r>
            <a:endParaRPr lang="tr-TR" b="1" dirty="0">
              <a:solidFill>
                <a:srgbClr val="FF0000"/>
              </a:solidFill>
            </a:endParaRPr>
          </a:p>
          <a:p>
            <a:pPr algn="ctr"/>
            <a:r>
              <a:rPr lang="tr-TR" b="1" dirty="0" err="1">
                <a:solidFill>
                  <a:srgbClr val="FF0000"/>
                </a:solidFill>
              </a:rPr>
              <a:t>you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need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to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add</a:t>
            </a:r>
            <a:r>
              <a:rPr lang="tr-TR" b="1" dirty="0">
                <a:solidFill>
                  <a:srgbClr val="FF0000"/>
                </a:solidFill>
              </a:rPr>
              <a:t> a </a:t>
            </a:r>
            <a:r>
              <a:rPr lang="tr-TR" b="1" dirty="0" err="1">
                <a:solidFill>
                  <a:srgbClr val="FF0000"/>
                </a:solidFill>
              </a:rPr>
              <a:t>new</a:t>
            </a:r>
            <a:r>
              <a:rPr lang="tr-TR" b="1" dirty="0">
                <a:solidFill>
                  <a:srgbClr val="FF0000"/>
                </a:solidFill>
              </a:rPr>
              <a:t> «Product </a:t>
            </a:r>
            <a:r>
              <a:rPr lang="tr-TR" b="1" dirty="0" err="1">
                <a:solidFill>
                  <a:srgbClr val="FF0000"/>
                </a:solidFill>
              </a:rPr>
              <a:t>Category</a:t>
            </a:r>
            <a:r>
              <a:rPr lang="tr-TR" b="1" dirty="0">
                <a:solidFill>
                  <a:srgbClr val="FF0000"/>
                </a:solidFill>
              </a:rPr>
              <a:t>» </a:t>
            </a:r>
            <a:r>
              <a:rPr lang="tr-TR" b="1" dirty="0" err="1">
                <a:solidFill>
                  <a:srgbClr val="FF0000"/>
                </a:solidFill>
              </a:rPr>
              <a:t>column</a:t>
            </a:r>
            <a:r>
              <a:rPr lang="tr-TR" b="1" dirty="0">
                <a:solidFill>
                  <a:srgbClr val="FF0000"/>
                </a:solidFill>
              </a:rPr>
              <a:t>???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dirty="0"/>
              <a:t>SOFTWARE PROCESS MODELS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PROCESS ACTIVITIES</a:t>
            </a:r>
          </a:p>
          <a:p>
            <a:pPr marL="514350" indent="-514350">
              <a:buFont typeface="+mj-lt"/>
              <a:buAutoNum type="romanUcPeriod"/>
            </a:pPr>
            <a:r>
              <a:rPr lang="en-GB" b="1" dirty="0">
                <a:solidFill>
                  <a:srgbClr val="FF0000"/>
                </a:solidFill>
              </a:rPr>
              <a:t>COPING WITH CHANGE</a:t>
            </a:r>
            <a:r>
              <a:rPr lang="tr-TR" b="1" dirty="0">
                <a:solidFill>
                  <a:srgbClr val="FF0000"/>
                </a:solidFill>
              </a:rPr>
              <a:t> (1-PROTOTYPE, 2- DESİGN AS A NEW INCREMENT)</a:t>
            </a:r>
            <a:endParaRPr lang="en-GB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PROCESS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0735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1856558"/>
            <a:ext cx="8229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II. </a:t>
            </a:r>
            <a:r>
              <a:rPr lang="en-GB" b="1" dirty="0">
                <a:solidFill>
                  <a:srgbClr val="FF0000"/>
                </a:solidFill>
              </a:rPr>
              <a:t>PROCESS ACTIVITIES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="" xmlns:a16="http://schemas.microsoft.com/office/drawing/2014/main" id="{9B8E4367-5D95-4F38-8D31-4D18D94AB217}"/>
              </a:ext>
            </a:extLst>
          </p:cNvPr>
          <p:cNvSpPr txBox="1"/>
          <p:nvPr/>
        </p:nvSpPr>
        <p:spPr>
          <a:xfrm>
            <a:off x="457200" y="3615324"/>
            <a:ext cx="83422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Real software development processes are interleaved sequences of </a:t>
            </a:r>
            <a:r>
              <a:rPr lang="en-GB" sz="2800" b="1" dirty="0">
                <a:solidFill>
                  <a:srgbClr val="FF0000"/>
                </a:solidFill>
              </a:rPr>
              <a:t>technical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FF0000"/>
                </a:solidFill>
              </a:rPr>
              <a:t>collaborative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FF0000"/>
                </a:solidFill>
              </a:rPr>
              <a:t>managerial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activities</a:t>
            </a:r>
            <a:r>
              <a:rPr lang="en-GB" sz="2800" dirty="0"/>
              <a:t> with the overall </a:t>
            </a:r>
            <a:r>
              <a:rPr lang="en-GB" sz="2800" b="1" dirty="0">
                <a:solidFill>
                  <a:srgbClr val="FF0000"/>
                </a:solidFill>
              </a:rPr>
              <a:t>goal of </a:t>
            </a:r>
            <a:r>
              <a:rPr lang="en-GB" sz="2800" b="1" dirty="0">
                <a:solidFill>
                  <a:srgbClr val="00B0F0"/>
                </a:solidFill>
              </a:rPr>
              <a:t>specifying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>
                <a:solidFill>
                  <a:srgbClr val="00B0F0"/>
                </a:solidFill>
              </a:rPr>
              <a:t>designing</a:t>
            </a:r>
            <a:r>
              <a:rPr lang="en-GB" sz="2800" b="1" dirty="0">
                <a:solidFill>
                  <a:srgbClr val="FF0000"/>
                </a:solidFill>
              </a:rPr>
              <a:t>, </a:t>
            </a:r>
            <a:r>
              <a:rPr lang="en-GB" sz="2800" b="1" dirty="0">
                <a:solidFill>
                  <a:srgbClr val="00B0F0"/>
                </a:solidFill>
              </a:rPr>
              <a:t>implementing</a:t>
            </a:r>
            <a:r>
              <a:rPr lang="en-GB" sz="2800" b="1" dirty="0">
                <a:solidFill>
                  <a:srgbClr val="FF0000"/>
                </a:solidFill>
              </a:rPr>
              <a:t> and </a:t>
            </a:r>
            <a:r>
              <a:rPr lang="en-GB" sz="2800" b="1" dirty="0">
                <a:solidFill>
                  <a:srgbClr val="00B0F0"/>
                </a:solidFill>
              </a:rPr>
              <a:t>testing</a:t>
            </a:r>
            <a:r>
              <a:rPr lang="en-GB" sz="2800" dirty="0"/>
              <a:t> a software system. </a:t>
            </a:r>
          </a:p>
        </p:txBody>
      </p:sp>
    </p:spTree>
    <p:extLst>
      <p:ext uri="{BB962C8B-B14F-4D97-AF65-F5344CB8AC3E}">
        <p14:creationId xmlns:p14="http://schemas.microsoft.com/office/powerpoint/2010/main" val="1253096460"/>
      </p:ext>
    </p:extLst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804"/>
            <a:ext cx="8229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III. </a:t>
            </a:r>
            <a:r>
              <a:rPr lang="en-GB" b="1" dirty="0">
                <a:solidFill>
                  <a:srgbClr val="FF0000"/>
                </a:solidFill>
              </a:rPr>
              <a:t>COPING WITH CHANGE</a:t>
            </a:r>
            <a:r>
              <a:rPr lang="tr-TR" b="1" dirty="0">
                <a:solidFill>
                  <a:srgbClr val="FF0000"/>
                </a:solidFill>
              </a:rPr>
              <a:t> (1-PROTOTYPE, 2- DESİGN AS A NEW INCREMENT)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99371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Coping with change</a:t>
            </a:r>
            <a:endParaRPr lang="en-US"/>
          </a:p>
        </p:txBody>
      </p:sp>
      <p:pic>
        <p:nvPicPr>
          <p:cNvPr id="1026" name="Picture 2" descr="What are Beams &amp;amp; Columns in Structures?">
            <a:extLst>
              <a:ext uri="{FF2B5EF4-FFF2-40B4-BE49-F238E27FC236}">
                <a16:creationId xmlns="" xmlns:a16="http://schemas.microsoft.com/office/drawing/2014/main" id="{1019441D-3C05-461A-B540-CE3D0837A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"/>
          <a:stretch/>
        </p:blipFill>
        <p:spPr bwMode="auto">
          <a:xfrm>
            <a:off x="457200" y="1630581"/>
            <a:ext cx="82296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Date Placeholder 3">
            <a:extLst>
              <a:ext uri="{FF2B5EF4-FFF2-40B4-BE49-F238E27FC236}">
                <a16:creationId xmlns="" xmlns:a16="http://schemas.microsoft.com/office/drawing/2014/main" id="{13C82E73-2A89-47CE-9E06-705A1687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73" name="Footer Placeholder 4">
            <a:extLst>
              <a:ext uri="{FF2B5EF4-FFF2-40B4-BE49-F238E27FC236}">
                <a16:creationId xmlns="" xmlns:a16="http://schemas.microsoft.com/office/drawing/2014/main" id="{11731892-046A-4F8E-9168-6041C6DD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Chapter 2 Software Processes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="" xmlns:a16="http://schemas.microsoft.com/office/drawing/2014/main" id="{140001FF-AA56-4229-BA4B-72A2576B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AFD720AD-0A16-4141-82CA-5619F80A2BC8}" type="slidenum">
              <a:rPr lang="en-US" smtClean="0"/>
              <a:pPr>
                <a:spcAft>
                  <a:spcPts val="600"/>
                </a:spcAft>
                <a:defRPr/>
              </a:pPr>
              <a:t>31</a:t>
            </a:fld>
            <a:endParaRPr lang="en-US" dirty="0"/>
          </a:p>
        </p:txBody>
      </p:sp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C666DD50-747A-423E-AE4F-9D30DC5225FB}"/>
              </a:ext>
            </a:extLst>
          </p:cNvPr>
          <p:cNvSpPr txBox="1"/>
          <p:nvPr/>
        </p:nvSpPr>
        <p:spPr>
          <a:xfrm>
            <a:off x="139148" y="5297260"/>
            <a:ext cx="88657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3200" b="1" i="0" dirty="0">
                <a:solidFill>
                  <a:srgbClr val="FF0000"/>
                </a:solidFill>
                <a:effectLst/>
                <a:latin typeface="Literata"/>
              </a:rPr>
              <a:t>Similar To </a:t>
            </a:r>
            <a:r>
              <a:rPr lang="tr-TR" sz="3200" b="1" i="0" dirty="0" smtClean="0">
                <a:solidFill>
                  <a:srgbClr val="FF0000"/>
                </a:solidFill>
                <a:effectLst/>
                <a:latin typeface="Literata"/>
              </a:rPr>
              <a:t>Chan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Literata"/>
              </a:rPr>
              <a:t>g</a:t>
            </a:r>
            <a:r>
              <a:rPr lang="tr-TR" sz="3200" b="1" i="0" dirty="0" smtClean="0">
                <a:solidFill>
                  <a:srgbClr val="FF0000"/>
                </a:solidFill>
                <a:effectLst/>
                <a:latin typeface="Literata"/>
              </a:rPr>
              <a:t>ing </a:t>
            </a:r>
            <a:r>
              <a:rPr lang="tr-TR" sz="3200" b="1" i="0" dirty="0">
                <a:solidFill>
                  <a:srgbClr val="FF0000"/>
                </a:solidFill>
                <a:effectLst/>
                <a:latin typeface="Literata"/>
              </a:rPr>
              <a:t>Any/Some of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Literata"/>
              </a:rPr>
              <a:t>Beams </a:t>
            </a:r>
            <a:r>
              <a:rPr lang="tr-TR" sz="3200" b="1" i="0" dirty="0">
                <a:solidFill>
                  <a:srgbClr val="FF0000"/>
                </a:solidFill>
                <a:effectLst/>
                <a:latin typeface="Literata"/>
              </a:rPr>
              <a:t>&amp;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Literata"/>
              </a:rPr>
              <a:t> Columns In Structural Engineering</a:t>
            </a:r>
            <a:r>
              <a:rPr lang="tr-TR" sz="3200" b="1" i="0" dirty="0">
                <a:solidFill>
                  <a:srgbClr val="FF0000"/>
                </a:solidFill>
                <a:effectLst/>
                <a:latin typeface="Literata"/>
              </a:rPr>
              <a:t>….</a:t>
            </a:r>
            <a:endParaRPr lang="en-US" sz="3200" b="1" i="0" dirty="0">
              <a:solidFill>
                <a:srgbClr val="FF0000"/>
              </a:solidFill>
              <a:effectLst/>
              <a:latin typeface="Literata"/>
            </a:endParaRPr>
          </a:p>
        </p:txBody>
      </p:sp>
    </p:spTree>
    <p:extLst>
      <p:ext uri="{BB962C8B-B14F-4D97-AF65-F5344CB8AC3E}">
        <p14:creationId xmlns:p14="http://schemas.microsoft.com/office/powerpoint/2010/main" val="1021939441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500" y="1687401"/>
            <a:ext cx="8966200" cy="5068999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FF0000"/>
                </a:solidFill>
              </a:rPr>
              <a:t>Change is inevitable </a:t>
            </a:r>
            <a:r>
              <a:rPr lang="en-US" dirty="0"/>
              <a:t>in all large software projects. </a:t>
            </a:r>
          </a:p>
          <a:p>
            <a:pPr lvl="1" algn="just"/>
            <a:r>
              <a:rPr lang="en-US" dirty="0"/>
              <a:t>e.g. </a:t>
            </a:r>
            <a:r>
              <a:rPr lang="tr-TR" b="1" dirty="0" err="1">
                <a:solidFill>
                  <a:srgbClr val="FF0000"/>
                </a:solidFill>
              </a:rPr>
              <a:t>Company</a:t>
            </a:r>
            <a:r>
              <a:rPr lang="tr-TR" b="1" dirty="0">
                <a:solidFill>
                  <a:srgbClr val="FF0000"/>
                </a:solidFill>
              </a:rPr>
              <a:t> b</a:t>
            </a:r>
            <a:r>
              <a:rPr lang="en-US" b="1" dirty="0" err="1">
                <a:solidFill>
                  <a:srgbClr val="FF0000"/>
                </a:solidFill>
              </a:rPr>
              <a:t>usiness</a:t>
            </a:r>
            <a:r>
              <a:rPr lang="en-US" b="1" dirty="0">
                <a:solidFill>
                  <a:srgbClr val="FF0000"/>
                </a:solidFill>
              </a:rPr>
              <a:t> operations’</a:t>
            </a:r>
            <a:r>
              <a:rPr lang="en-US" dirty="0"/>
              <a:t> changes may cause </a:t>
            </a:r>
            <a:r>
              <a:rPr lang="en-US" b="1" dirty="0"/>
              <a:t>new requirements or modifying </a:t>
            </a:r>
            <a:r>
              <a:rPr lang="tr-TR" b="1" dirty="0"/>
              <a:t>existing </a:t>
            </a:r>
            <a:r>
              <a:rPr lang="en-US" b="1" dirty="0"/>
              <a:t>system requirements</a:t>
            </a:r>
            <a:r>
              <a:rPr lang="en-US" dirty="0"/>
              <a:t>.</a:t>
            </a:r>
          </a:p>
          <a:p>
            <a:pPr lvl="1" algn="just"/>
            <a:r>
              <a:rPr lang="en-US" dirty="0"/>
              <a:t>Another reason to make changes, </a:t>
            </a:r>
            <a:r>
              <a:rPr lang="en-US" b="1" u="sng" dirty="0"/>
              <a:t>new technologies</a:t>
            </a:r>
            <a:r>
              <a:rPr lang="en-US" dirty="0"/>
              <a:t> allows new possibilities for </a:t>
            </a:r>
            <a:r>
              <a:rPr lang="en-US" b="1" u="sng" dirty="0"/>
              <a:t>improving business processes (of SWs).</a:t>
            </a:r>
            <a:endParaRPr lang="en-US" dirty="0"/>
          </a:p>
          <a:p>
            <a:pPr algn="just"/>
            <a:r>
              <a:rPr lang="en-US" dirty="0"/>
              <a:t>But r</a:t>
            </a:r>
            <a:r>
              <a:rPr lang="tr-TR" dirty="0" err="1"/>
              <a:t>equired</a:t>
            </a:r>
            <a:r>
              <a:rPr lang="tr-TR" dirty="0"/>
              <a:t> c</a:t>
            </a:r>
            <a:r>
              <a:rPr lang="en-US" dirty="0" err="1"/>
              <a:t>hange</a:t>
            </a:r>
            <a:r>
              <a:rPr lang="tr-TR" dirty="0"/>
              <a:t>s</a:t>
            </a:r>
            <a:r>
              <a:rPr lang="en-US" dirty="0"/>
              <a:t> push to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REWORK</a:t>
            </a:r>
            <a:r>
              <a:rPr lang="tr-TR" dirty="0"/>
              <a:t>.</a:t>
            </a:r>
            <a:endParaRPr lang="en-US" dirty="0"/>
          </a:p>
          <a:p>
            <a:pPr algn="just"/>
            <a:r>
              <a:rPr lang="tr-TR" dirty="0"/>
              <a:t>S</a:t>
            </a:r>
            <a:r>
              <a:rPr lang="en-US" dirty="0"/>
              <a:t>o the total costs of change</a:t>
            </a:r>
            <a:r>
              <a:rPr lang="tr-TR" dirty="0"/>
              <a:t>s</a:t>
            </a:r>
            <a:r>
              <a:rPr lang="en-US" dirty="0"/>
              <a:t> include both </a:t>
            </a:r>
            <a:r>
              <a:rPr lang="en-US" dirty="0">
                <a:solidFill>
                  <a:srgbClr val="FF0000"/>
                </a:solidFill>
              </a:rPr>
              <a:t>rework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costs</a:t>
            </a:r>
            <a:r>
              <a:rPr lang="en-US" dirty="0"/>
              <a:t> (e.g. </a:t>
            </a:r>
            <a:r>
              <a:rPr lang="en-US" dirty="0">
                <a:highlight>
                  <a:srgbClr val="FFFF00"/>
                </a:highlight>
              </a:rPr>
              <a:t>re-analyzing requirements</a:t>
            </a:r>
            <a:r>
              <a:rPr lang="en-US" dirty="0"/>
              <a:t>) as well as </a:t>
            </a:r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costs of implementing new functionalities...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Total Cost= </a:t>
            </a:r>
            <a:r>
              <a:rPr lang="en-US" sz="20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ReWorkCost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(Change Existing </a:t>
            </a:r>
            <a:r>
              <a:rPr lang="en-US" sz="20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Funcs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)+Cost(New </a:t>
            </a:r>
            <a:r>
              <a:rPr lang="en-US" sz="2000" b="1" dirty="0" err="1">
                <a:solidFill>
                  <a:schemeClr val="tx1"/>
                </a:solidFill>
                <a:highlight>
                  <a:srgbClr val="FFFF00"/>
                </a:highlight>
              </a:rPr>
              <a:t>Funcs</a:t>
            </a:r>
            <a:r>
              <a:rPr lang="en-US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)</a:t>
            </a: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costs of rework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6" y="1417638"/>
            <a:ext cx="8888885" cy="5165724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Change Avoidance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Process</a:t>
            </a:r>
            <a:r>
              <a:rPr lang="tr-TR" sz="2000" dirty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> foresee</a:t>
            </a:r>
            <a:r>
              <a:rPr lang="tr-TR" sz="2000" dirty="0">
                <a:solidFill>
                  <a:schemeClr val="tx1"/>
                </a:solidFill>
              </a:rPr>
              <a:t>/</a:t>
            </a:r>
            <a:r>
              <a:rPr lang="tr-TR" sz="2000" dirty="0" err="1">
                <a:solidFill>
                  <a:schemeClr val="tx1"/>
                </a:solidFill>
              </a:rPr>
              <a:t>predict</a:t>
            </a:r>
            <a:r>
              <a:rPr lang="en-US" sz="2000" dirty="0">
                <a:solidFill>
                  <a:schemeClr val="tx1"/>
                </a:solidFill>
              </a:rPr>
              <a:t> possible changes before significant rework is required (e.g., </a:t>
            </a:r>
            <a:r>
              <a:rPr lang="tr-TR" sz="2000" dirty="0" err="1">
                <a:solidFill>
                  <a:schemeClr val="tx1"/>
                </a:solidFill>
              </a:rPr>
              <a:t>develop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prototype system) It reduces the effort required in rework</a:t>
            </a:r>
            <a:r>
              <a:rPr lang="tr-TR" sz="2000" dirty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tr-TR" b="1" dirty="0">
                <a:solidFill>
                  <a:schemeClr val="tx1"/>
                </a:solidFill>
                <a:highlight>
                  <a:srgbClr val="FFFF00"/>
                </a:highlight>
              </a:rPr>
              <a:t>Solution: </a:t>
            </a:r>
            <a:r>
              <a:rPr lang="en-GB" b="1" u="sng" dirty="0">
                <a:solidFill>
                  <a:schemeClr val="tx1"/>
                </a:solidFill>
                <a:highlight>
                  <a:srgbClr val="FFFF00"/>
                </a:highlight>
              </a:rPr>
              <a:t>a prototype could be developed to show</a:t>
            </a:r>
            <a:r>
              <a:rPr lang="en-GB" b="1" dirty="0">
                <a:solidFill>
                  <a:schemeClr val="tx1"/>
                </a:solidFill>
                <a:highlight>
                  <a:srgbClr val="FFFF00"/>
                </a:highlight>
              </a:rPr>
              <a:t> some key features of the system.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Change Tolerance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Process</a:t>
            </a:r>
            <a:r>
              <a:rPr lang="tr-TR" sz="20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tr-TR" sz="2000" dirty="0">
                <a:solidFill>
                  <a:schemeClr val="tx1"/>
                </a:solidFill>
                <a:latin typeface="Open Sans" panose="020B0606030504020204" pitchFamily="34" charset="0"/>
              </a:rPr>
              <a:t>is a</a:t>
            </a:r>
            <a:r>
              <a:rPr lang="en-US" sz="2000" dirty="0">
                <a:solidFill>
                  <a:schemeClr val="tx1"/>
                </a:solidFill>
              </a:rPr>
              <a:t> development process should be </a:t>
            </a:r>
            <a:r>
              <a:rPr lang="en-US" sz="2000" dirty="0" err="1">
                <a:solidFill>
                  <a:schemeClr val="tx1"/>
                </a:solidFill>
              </a:rPr>
              <a:t>designe</a:t>
            </a:r>
            <a:r>
              <a:rPr lang="tr-TR" sz="2000" dirty="0">
                <a:solidFill>
                  <a:schemeClr val="tx1"/>
                </a:solidFill>
              </a:rPr>
              <a:t>d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changes </a:t>
            </a:r>
            <a:r>
              <a:rPr lang="tr-TR" sz="2000" dirty="0" err="1">
                <a:solidFill>
                  <a:schemeClr val="tx1"/>
                </a:solidFill>
              </a:rPr>
              <a:t>needed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can be </a:t>
            </a:r>
            <a:r>
              <a:rPr lang="tr-TR" sz="2000" dirty="0" err="1">
                <a:solidFill>
                  <a:schemeClr val="tx1"/>
                </a:solidFill>
              </a:rPr>
              <a:t>implemented</a:t>
            </a:r>
            <a:r>
              <a:rPr lang="en-US" sz="2000" dirty="0">
                <a:solidFill>
                  <a:schemeClr val="tx1"/>
                </a:solidFill>
              </a:rPr>
              <a:t> at relatively low cost (e.g., incremental development)</a:t>
            </a: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So the changes can be made at a relatively low cost:</a:t>
            </a:r>
          </a:p>
          <a:p>
            <a:pPr lvl="1" algn="just"/>
            <a:r>
              <a:rPr lang="tr-TR" dirty="0" err="1">
                <a:solidFill>
                  <a:schemeClr val="tx1"/>
                </a:solidFill>
                <a:highlight>
                  <a:srgbClr val="FFFF00"/>
                </a:highlight>
              </a:rPr>
              <a:t>Similar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the format of incremental development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en-GB" dirty="0">
                <a:solidFill>
                  <a:schemeClr val="tx1"/>
                </a:solidFill>
              </a:rPr>
              <a:t>Proposed changes may be 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implemented as increments </a:t>
            </a:r>
            <a:r>
              <a:rPr lang="en-GB" dirty="0">
                <a:solidFill>
                  <a:schemeClr val="tx1"/>
                </a:solidFill>
              </a:rPr>
              <a:t>that have not yet been developed.</a:t>
            </a:r>
          </a:p>
          <a:p>
            <a:pPr lvl="1" algn="just"/>
            <a:r>
              <a:rPr lang="en-GB" dirty="0">
                <a:solidFill>
                  <a:schemeClr val="tx1"/>
                </a:solidFill>
              </a:rPr>
              <a:t>If this is impossible, </a:t>
            </a:r>
            <a:r>
              <a:rPr lang="en-GB" dirty="0">
                <a:solidFill>
                  <a:schemeClr val="tx1"/>
                </a:solidFill>
                <a:highlight>
                  <a:srgbClr val="FFFF00"/>
                </a:highlight>
              </a:rPr>
              <a:t>then only a single increment </a:t>
            </a:r>
            <a:r>
              <a:rPr lang="en-GB" dirty="0">
                <a:solidFill>
                  <a:schemeClr val="tx1"/>
                </a:solidFill>
              </a:rPr>
              <a:t>(a small part of the system) may have be altered to integrate the change.</a:t>
            </a: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costs of rework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03" y="1944618"/>
            <a:ext cx="3856208" cy="4499044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SOLUTION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In summary, for reducing costs 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of </a:t>
            </a:r>
            <a:r>
              <a:rPr lang="tr-TR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rework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due to potential </a:t>
            </a:r>
            <a:r>
              <a:rPr lang="tr-TR" sz="20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requirement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changes, you can use:</a:t>
            </a:r>
            <a:endParaRPr lang="tr-TR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endParaRPr lang="tr-TR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(1) PROTOTYPING,</a:t>
            </a:r>
            <a:endParaRPr lang="tr-TR" sz="2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(2) DESIGN </a:t>
            </a:r>
            <a:r>
              <a:rPr lang="tr-TR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&amp; DEVELOP THEM AS </a:t>
            </a:r>
            <a:r>
              <a:rPr lang="en-GB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A SINGLE INCREMENT</a:t>
            </a:r>
            <a:r>
              <a:rPr lang="en-GB" sz="2000" b="1" i="1" dirty="0">
                <a:solidFill>
                  <a:srgbClr val="FF0000"/>
                </a:solidFill>
                <a:highlight>
                  <a:srgbClr val="FFFF00"/>
                </a:highlight>
              </a:rPr>
              <a:t>…</a:t>
            </a:r>
            <a:endParaRPr lang="en-US" sz="20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2" descr="Iterations">
            <a:extLst>
              <a:ext uri="{FF2B5EF4-FFF2-40B4-BE49-F238E27FC236}">
                <a16:creationId xmlns="" xmlns:a16="http://schemas.microsoft.com/office/drawing/2014/main" id="{D21B0AC3-4B25-4A26-805E-CD388040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590" y="3682822"/>
            <a:ext cx="4280497" cy="294431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Your Complete Guide to Prototyping — Stage Four Of Design Thinking">
            <a:extLst>
              <a:ext uri="{FF2B5EF4-FFF2-40B4-BE49-F238E27FC236}">
                <a16:creationId xmlns="" xmlns:a16="http://schemas.microsoft.com/office/drawing/2014/main" id="{5C73B88C-2F2A-456F-97CB-4C1BAFB8C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0" y="1451769"/>
            <a:ext cx="4209410" cy="21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516"/>
      </p:ext>
    </p:extLst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highlight>
                  <a:srgbClr val="FFFF00"/>
                </a:highlight>
              </a:rPr>
              <a:t>(1) PROTOTYPING : </a:t>
            </a:r>
            <a:r>
              <a:rPr lang="en-US" dirty="0"/>
              <a:t>Software prototyping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>
          <a:xfrm>
            <a:off x="-1" y="1600199"/>
            <a:ext cx="5791201" cy="521003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000" b="1" dirty="0"/>
              <a:t>A prototype is an initial version of a system used to</a:t>
            </a:r>
            <a:r>
              <a:rPr lang="tr-TR" sz="2000" b="1" dirty="0"/>
              <a:t>:</a:t>
            </a:r>
          </a:p>
          <a:p>
            <a:pPr lvl="1">
              <a:spcAft>
                <a:spcPts val="0"/>
              </a:spcAft>
            </a:pPr>
            <a:r>
              <a:rPr lang="en-US" sz="1800" b="1" u="sng" dirty="0">
                <a:solidFill>
                  <a:srgbClr val="00B0F0"/>
                </a:solidFill>
              </a:rPr>
              <a:t>Demonstrate Concepts</a:t>
            </a:r>
            <a:endParaRPr lang="tr-TR" sz="1800" b="1" u="sng" dirty="0">
              <a:solidFill>
                <a:srgbClr val="00B0F0"/>
              </a:solidFill>
            </a:endParaRPr>
          </a:p>
          <a:p>
            <a:pPr lvl="1">
              <a:spcAft>
                <a:spcPts val="0"/>
              </a:spcAft>
            </a:pPr>
            <a:r>
              <a:rPr lang="tr-TR" sz="1800" b="1" u="sng" dirty="0">
                <a:solidFill>
                  <a:srgbClr val="00B0F0"/>
                </a:solidFill>
              </a:rPr>
              <a:t>Show/</a:t>
            </a:r>
            <a:r>
              <a:rPr lang="tr-TR" sz="1800" b="1" u="sng" dirty="0" err="1">
                <a:solidFill>
                  <a:srgbClr val="00B0F0"/>
                </a:solidFill>
              </a:rPr>
              <a:t>Make</a:t>
            </a:r>
            <a:r>
              <a:rPr lang="tr-TR" sz="1800" b="1" u="sng" dirty="0">
                <a:solidFill>
                  <a:srgbClr val="00B0F0"/>
                </a:solidFill>
              </a:rPr>
              <a:t> </a:t>
            </a:r>
            <a:r>
              <a:rPr lang="tr-TR" sz="1800" b="1" u="sng" dirty="0" err="1">
                <a:solidFill>
                  <a:srgbClr val="00B0F0"/>
                </a:solidFill>
              </a:rPr>
              <a:t>Clear</a:t>
            </a:r>
            <a:r>
              <a:rPr lang="tr-TR" sz="1800" b="1" u="sng" dirty="0">
                <a:solidFill>
                  <a:srgbClr val="00B0F0"/>
                </a:solidFill>
              </a:rPr>
              <a:t> </a:t>
            </a:r>
            <a:r>
              <a:rPr lang="en-US" sz="1800" b="1" u="sng" dirty="0">
                <a:solidFill>
                  <a:srgbClr val="00B0F0"/>
                </a:solidFill>
              </a:rPr>
              <a:t>Design Options.</a:t>
            </a:r>
          </a:p>
          <a:p>
            <a:pPr algn="just">
              <a:spcAft>
                <a:spcPts val="0"/>
              </a:spcAft>
            </a:pPr>
            <a:r>
              <a:rPr lang="tr-TR" b="1" dirty="0" err="1">
                <a:solidFill>
                  <a:srgbClr val="FF0000"/>
                </a:solidFill>
              </a:rPr>
              <a:t>When</a:t>
            </a:r>
            <a:r>
              <a:rPr lang="tr-TR" b="1" dirty="0">
                <a:solidFill>
                  <a:srgbClr val="FF0000"/>
                </a:solidFill>
              </a:rPr>
              <a:t> 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u="sng" dirty="0">
                <a:solidFill>
                  <a:srgbClr val="FF0000"/>
                </a:solidFill>
              </a:rPr>
              <a:t>prototype</a:t>
            </a:r>
            <a:r>
              <a:rPr lang="en-US" b="1" dirty="0">
                <a:solidFill>
                  <a:srgbClr val="FF0000"/>
                </a:solidFill>
              </a:rPr>
              <a:t> can be used:</a:t>
            </a:r>
          </a:p>
          <a:p>
            <a:pPr marL="914400" lvl="1" indent="-4572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/>
              <a:t>ANALYSIS</a:t>
            </a:r>
            <a:r>
              <a:rPr lang="en-US" sz="1800" dirty="0"/>
              <a:t>: Requirement engineering process to </a:t>
            </a:r>
            <a:r>
              <a:rPr lang="en-US" sz="1800" b="1" dirty="0"/>
              <a:t>help </a:t>
            </a:r>
            <a:r>
              <a:rPr lang="tr-TR" sz="1800" b="1" dirty="0"/>
              <a:t>in</a:t>
            </a:r>
            <a:r>
              <a:rPr lang="en-US" sz="1800" b="1" dirty="0"/>
              <a:t> requirements elicitation and validation.</a:t>
            </a:r>
          </a:p>
          <a:p>
            <a:pPr marL="914400" lvl="1" indent="-4572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/>
              <a:t>DESIGN</a:t>
            </a:r>
            <a:r>
              <a:rPr lang="en-US" sz="1800" dirty="0"/>
              <a:t>: In design processes to </a:t>
            </a:r>
            <a:r>
              <a:rPr lang="en-US" sz="1800" b="1" dirty="0"/>
              <a:t>discover options and develop a UI design</a:t>
            </a:r>
            <a:r>
              <a:rPr lang="en-US" sz="1800" dirty="0"/>
              <a:t>; Designers are able to validate product designs quicker, cheaper, and with less risk than building a fully functional product.</a:t>
            </a:r>
          </a:p>
          <a:p>
            <a:pPr marL="914400" lvl="1" indent="-4572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/>
              <a:t>TEST</a:t>
            </a:r>
            <a:r>
              <a:rPr lang="en-US" sz="1800" dirty="0"/>
              <a:t>:</a:t>
            </a:r>
            <a:r>
              <a:rPr lang="tr-TR" sz="1800" dirty="0"/>
              <a:t> </a:t>
            </a:r>
            <a:r>
              <a:rPr lang="en-US" sz="1800" dirty="0"/>
              <a:t>In the testing process </a:t>
            </a:r>
            <a:r>
              <a:rPr lang="en-US" sz="1800" b="1" dirty="0"/>
              <a:t>to run back-to-back tests.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="" xmlns:a16="http://schemas.microsoft.com/office/drawing/2014/main" id="{68875727-7FFD-433B-80D1-9FE0960DC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3" r="22873"/>
          <a:stretch/>
        </p:blipFill>
        <p:spPr bwMode="auto">
          <a:xfrm>
            <a:off x="5848066" y="1870762"/>
            <a:ext cx="3206182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process of prototype development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3" descr="2.9 PrototypeProces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532152"/>
            <a:ext cx="8200793" cy="232559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prototyping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>
          <a:xfrm>
            <a:off x="266131" y="1600200"/>
            <a:ext cx="8632209" cy="4616355"/>
          </a:xfrm>
        </p:spPr>
        <p:txBody>
          <a:bodyPr/>
          <a:lstStyle/>
          <a:p>
            <a:r>
              <a:rPr lang="en-US" dirty="0"/>
              <a:t>Improved system </a:t>
            </a:r>
            <a:r>
              <a:rPr lang="en-US" u="sng" dirty="0">
                <a:solidFill>
                  <a:srgbClr val="FF0000"/>
                </a:solidFill>
              </a:rPr>
              <a:t>usability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u="sng" dirty="0">
                <a:solidFill>
                  <a:srgbClr val="FF0000"/>
                </a:solidFill>
              </a:rPr>
              <a:t>closer</a:t>
            </a:r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match</a:t>
            </a:r>
            <a:r>
              <a:rPr lang="en-US" dirty="0"/>
              <a:t> to </a:t>
            </a:r>
            <a:r>
              <a:rPr lang="tr-TR" dirty="0" err="1"/>
              <a:t>customers</a:t>
            </a:r>
            <a:r>
              <a:rPr lang="tr-TR" dirty="0"/>
              <a:t>/</a:t>
            </a:r>
            <a:r>
              <a:rPr lang="tr-TR" dirty="0" err="1"/>
              <a:t>users</a:t>
            </a:r>
            <a:r>
              <a:rPr lang="en-US" dirty="0"/>
              <a:t>’ real needs.</a:t>
            </a:r>
          </a:p>
          <a:p>
            <a:r>
              <a:rPr lang="tr-TR" dirty="0" err="1"/>
              <a:t>Better</a:t>
            </a:r>
            <a:r>
              <a:rPr lang="en-US" dirty="0"/>
              <a:t> design </a:t>
            </a:r>
            <a:r>
              <a:rPr lang="en-US" u="sng" dirty="0">
                <a:solidFill>
                  <a:srgbClr val="FF0000"/>
                </a:solidFill>
              </a:rPr>
              <a:t>quality</a:t>
            </a:r>
            <a:r>
              <a:rPr lang="en-US" dirty="0"/>
              <a:t>.</a:t>
            </a:r>
          </a:p>
          <a:p>
            <a:r>
              <a:rPr lang="en-US" dirty="0"/>
              <a:t>Improved </a:t>
            </a:r>
            <a:r>
              <a:rPr lang="en-US" u="sng" dirty="0">
                <a:solidFill>
                  <a:srgbClr val="FF0000"/>
                </a:solidFill>
              </a:rPr>
              <a:t>maintainability</a:t>
            </a:r>
            <a:r>
              <a:rPr lang="en-US" dirty="0"/>
              <a:t>. Provide evolving system</a:t>
            </a:r>
            <a:r>
              <a:rPr lang="tr-TR" dirty="0"/>
              <a:t> in </a:t>
            </a:r>
            <a:r>
              <a:rPr lang="en-US" dirty="0"/>
              <a:t>future.</a:t>
            </a:r>
          </a:p>
          <a:p>
            <a:r>
              <a:rPr lang="en-US" dirty="0"/>
              <a:t>Reduce</a:t>
            </a:r>
            <a:r>
              <a:rPr lang="tr-TR" dirty="0"/>
              <a:t>s</a:t>
            </a:r>
            <a:r>
              <a:rPr lang="en-US" dirty="0"/>
              <a:t> development </a:t>
            </a:r>
            <a:r>
              <a:rPr lang="en-US" u="sng" dirty="0">
                <a:solidFill>
                  <a:srgbClr val="FF0000"/>
                </a:solidFill>
              </a:rPr>
              <a:t>effort</a:t>
            </a:r>
            <a:r>
              <a:rPr lang="en-US" dirty="0"/>
              <a:t>.</a:t>
            </a:r>
            <a:endParaRPr lang="tr-TR" dirty="0"/>
          </a:p>
          <a:p>
            <a:pPr lvl="1"/>
            <a:r>
              <a:rPr lang="en-US" dirty="0">
                <a:highlight>
                  <a:srgbClr val="FFFF00"/>
                </a:highlight>
              </a:rPr>
              <a:t>If you clear</a:t>
            </a:r>
            <a:r>
              <a:rPr lang="tr-TR" dirty="0" err="1">
                <a:highlight>
                  <a:srgbClr val="FFFF00"/>
                </a:highlight>
              </a:rPr>
              <a:t>ly</a:t>
            </a:r>
            <a:r>
              <a:rPr lang="en-US" dirty="0">
                <a:highlight>
                  <a:srgbClr val="FFFF00"/>
                </a:highlight>
              </a:rPr>
              <a:t> understand the REQs</a:t>
            </a:r>
            <a:r>
              <a:rPr lang="tr-TR" dirty="0">
                <a:highlight>
                  <a:srgbClr val="FFFF00"/>
                </a:highlight>
              </a:rPr>
              <a:t> </a:t>
            </a:r>
            <a:r>
              <a:rPr lang="tr-TR" dirty="0" err="1">
                <a:highlight>
                  <a:srgbClr val="FFFF00"/>
                </a:highlight>
              </a:rPr>
              <a:t>via</a:t>
            </a:r>
            <a:r>
              <a:rPr lang="tr-TR" dirty="0">
                <a:highlight>
                  <a:srgbClr val="FFFF00"/>
                </a:highlight>
              </a:rPr>
              <a:t> a </a:t>
            </a:r>
            <a:r>
              <a:rPr lang="tr-TR" dirty="0" err="1">
                <a:highlight>
                  <a:srgbClr val="FFFF00"/>
                </a:highlight>
              </a:rPr>
              <a:t>prototype</a:t>
            </a:r>
            <a:r>
              <a:rPr lang="en-US" dirty="0">
                <a:highlight>
                  <a:srgbClr val="FFFF00"/>
                </a:highlight>
              </a:rPr>
              <a:t>, you can implement the system as perfectly as possible at once.</a:t>
            </a:r>
          </a:p>
        </p:txBody>
      </p:sp>
    </p:spTree>
  </p:cSld>
  <p:clrMapOvr>
    <a:masterClrMapping/>
  </p:clrMapOvr>
  <p:transition spd="med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989454" cy="4525963"/>
          </a:xfrm>
        </p:spPr>
        <p:txBody>
          <a:bodyPr/>
          <a:lstStyle/>
          <a:p>
            <a:pPr algn="just"/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en-US" dirty="0">
                <a:highlight>
                  <a:srgbClr val="FFFF00"/>
                </a:highlight>
              </a:rPr>
              <a:t>rapid prototyping languages or tools</a:t>
            </a:r>
          </a:p>
          <a:p>
            <a:pPr algn="just"/>
            <a:r>
              <a:rPr lang="tr-TR" dirty="0" err="1"/>
              <a:t>However</a:t>
            </a:r>
            <a:r>
              <a:rPr lang="tr-TR" dirty="0"/>
              <a:t>, p</a:t>
            </a:r>
            <a:r>
              <a:rPr lang="en-US" dirty="0" err="1"/>
              <a:t>rototyping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may bypass </a:t>
            </a:r>
            <a:r>
              <a:rPr lang="tr-TR" b="1" dirty="0" err="1">
                <a:solidFill>
                  <a:srgbClr val="00B0F0"/>
                </a:solidFill>
              </a:rPr>
              <a:t>some</a:t>
            </a:r>
            <a:r>
              <a:rPr lang="en-US" b="1" dirty="0">
                <a:solidFill>
                  <a:srgbClr val="00B0F0"/>
                </a:solidFill>
              </a:rPr>
              <a:t> functions</a:t>
            </a:r>
            <a:r>
              <a:rPr lang="tr-TR" b="1" dirty="0">
                <a:solidFill>
                  <a:srgbClr val="00B0F0"/>
                </a:solidFill>
              </a:rPr>
              <a:t>,</a:t>
            </a:r>
            <a:r>
              <a:rPr lang="en-US" dirty="0"/>
              <a:t> such as;</a:t>
            </a:r>
          </a:p>
          <a:p>
            <a:pPr lvl="1" algn="just"/>
            <a:r>
              <a:rPr lang="en-US" b="1" u="sng" dirty="0">
                <a:solidFill>
                  <a:srgbClr val="FF0000"/>
                </a:solidFill>
              </a:rPr>
              <a:t>Error checking and recovery</a:t>
            </a:r>
            <a:r>
              <a:rPr lang="en-US" dirty="0"/>
              <a:t> functions may not be included in the prototype</a:t>
            </a:r>
            <a:r>
              <a:rPr lang="tr-TR" dirty="0"/>
              <a:t> </a:t>
            </a:r>
            <a:r>
              <a:rPr lang="tr-TR" sz="1600" i="1" dirty="0"/>
              <a:t>(</a:t>
            </a:r>
            <a:r>
              <a:rPr lang="tr-TR" sz="1600" i="1" dirty="0" err="1"/>
              <a:t>e.g</a:t>
            </a:r>
            <a:r>
              <a:rPr lang="tr-TR" sz="1600" i="1" dirty="0"/>
              <a:t>. </a:t>
            </a:r>
            <a:r>
              <a:rPr lang="tr-TR" sz="1600" i="1" dirty="0" err="1"/>
              <a:t>Email</a:t>
            </a:r>
            <a:r>
              <a:rPr lang="tr-TR" sz="1600" i="1" dirty="0"/>
              <a:t> </a:t>
            </a:r>
            <a:r>
              <a:rPr lang="tr-TR" sz="1600" i="1" dirty="0" err="1"/>
              <a:t>control</a:t>
            </a:r>
            <a:r>
              <a:rPr lang="tr-TR" sz="1600" i="1" dirty="0"/>
              <a:t>, </a:t>
            </a:r>
            <a:r>
              <a:rPr lang="tr-TR" sz="1600" i="1" dirty="0" err="1"/>
              <a:t>password</a:t>
            </a:r>
            <a:r>
              <a:rPr lang="tr-TR" sz="1600" i="1" dirty="0"/>
              <a:t> </a:t>
            </a:r>
            <a:r>
              <a:rPr lang="tr-TR" sz="1600" i="1" dirty="0" err="1"/>
              <a:t>checking</a:t>
            </a:r>
            <a:r>
              <a:rPr lang="tr-TR" sz="1600" i="1" dirty="0"/>
              <a:t>, </a:t>
            </a:r>
            <a:r>
              <a:rPr lang="tr-TR" sz="1600" i="1" dirty="0" err="1"/>
              <a:t>username</a:t>
            </a:r>
            <a:r>
              <a:rPr lang="tr-TR" sz="1600" i="1" dirty="0"/>
              <a:t> </a:t>
            </a:r>
            <a:r>
              <a:rPr lang="tr-TR" sz="1600" i="1" dirty="0" err="1"/>
              <a:t>control</a:t>
            </a:r>
            <a:r>
              <a:rPr lang="tr-TR" sz="1600" i="1" dirty="0"/>
              <a:t> </a:t>
            </a:r>
            <a:r>
              <a:rPr lang="tr-TR" sz="1600" i="1" dirty="0" err="1"/>
              <a:t>etc</a:t>
            </a:r>
            <a:r>
              <a:rPr lang="tr-TR" sz="1600" i="1" dirty="0"/>
              <a:t>.)</a:t>
            </a:r>
            <a:r>
              <a:rPr lang="en-US" sz="1600" i="1" dirty="0"/>
              <a:t>;</a:t>
            </a:r>
            <a:endParaRPr lang="en-US" i="1" dirty="0"/>
          </a:p>
          <a:p>
            <a:pPr lvl="1" algn="just"/>
            <a:r>
              <a:rPr lang="en-US" b="1" u="sng" dirty="0">
                <a:solidFill>
                  <a:srgbClr val="FF0000"/>
                </a:solidFill>
              </a:rPr>
              <a:t>Focuses on functional requirements</a:t>
            </a:r>
            <a:r>
              <a:rPr lang="en-US" dirty="0"/>
              <a:t> </a:t>
            </a:r>
            <a:r>
              <a:rPr lang="en-US" b="1" dirty="0">
                <a:highlight>
                  <a:srgbClr val="FFFF00"/>
                </a:highlight>
              </a:rPr>
              <a:t>rather than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FF0000"/>
                </a:solidFill>
              </a:rPr>
              <a:t>non-functional requirements </a:t>
            </a:r>
            <a:r>
              <a:rPr lang="en-US" dirty="0"/>
              <a:t>such as </a:t>
            </a:r>
            <a:r>
              <a:rPr lang="en-US" i="1" dirty="0"/>
              <a:t>reliability</a:t>
            </a:r>
            <a:r>
              <a:rPr lang="tr-TR" i="1" dirty="0"/>
              <a:t> </a:t>
            </a:r>
            <a:r>
              <a:rPr lang="en-US" dirty="0"/>
              <a:t>and </a:t>
            </a:r>
            <a:r>
              <a:rPr lang="en-US" i="1" dirty="0"/>
              <a:t>security</a:t>
            </a:r>
          </a:p>
          <a:p>
            <a:pPr algn="just"/>
            <a:r>
              <a:rPr lang="en-US" dirty="0"/>
              <a:t>Prototype can be used on the </a:t>
            </a:r>
            <a:r>
              <a:rPr lang="en-US" b="1" dirty="0"/>
              <a:t>areas of the product business operations </a:t>
            </a:r>
            <a:r>
              <a:rPr lang="en-US" dirty="0"/>
              <a:t>that </a:t>
            </a:r>
            <a:r>
              <a:rPr lang="en-US" b="1" u="sng" dirty="0">
                <a:solidFill>
                  <a:srgbClr val="FF0000"/>
                </a:solidFill>
              </a:rPr>
              <a:t>are not well-understood</a:t>
            </a:r>
            <a:r>
              <a:rPr lang="en-US" dirty="0"/>
              <a:t>;</a:t>
            </a:r>
          </a:p>
        </p:txBody>
      </p:sp>
    </p:spTree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6823881" cy="757356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Throw-away prototypes</a:t>
            </a:r>
          </a:p>
        </p:txBody>
      </p:sp>
      <p:pic>
        <p:nvPicPr>
          <p:cNvPr id="1026" name="Picture 2" descr="Throwaway Prototyping vs Evolutionary Prototyping | by Pavithra Jayasinghe  | Medium">
            <a:extLst>
              <a:ext uri="{FF2B5EF4-FFF2-40B4-BE49-F238E27FC236}">
                <a16:creationId xmlns="" xmlns:a16="http://schemas.microsoft.com/office/drawing/2014/main" id="{A310D88E-0E98-4659-9EB9-C12872000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r="6964"/>
          <a:stretch/>
        </p:blipFill>
        <p:spPr bwMode="auto">
          <a:xfrm>
            <a:off x="4067223" y="1973001"/>
            <a:ext cx="4940300" cy="333559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84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1435100"/>
            <a:ext cx="3937000" cy="5422900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Prototypes should be </a:t>
            </a:r>
            <a:r>
              <a:rPr lang="en-US" sz="2000" dirty="0">
                <a:highlight>
                  <a:srgbClr val="FFFF00"/>
                </a:highlight>
              </a:rPr>
              <a:t>discarded after development </a:t>
            </a:r>
            <a:r>
              <a:rPr lang="en-US" sz="2000" dirty="0"/>
              <a:t>as </a:t>
            </a:r>
            <a:r>
              <a:rPr lang="en-US" sz="2000" b="1" u="sng" dirty="0"/>
              <a:t>they are not a good basis for a production</a:t>
            </a:r>
            <a:r>
              <a:rPr lang="en-US" sz="2000" dirty="0"/>
              <a:t> system: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It may be </a:t>
            </a:r>
            <a:r>
              <a:rPr lang="en-US" sz="2000" b="1" u="sng" dirty="0">
                <a:highlight>
                  <a:srgbClr val="FFFF00"/>
                </a:highlight>
              </a:rPr>
              <a:t>impossible</a:t>
            </a:r>
            <a:r>
              <a:rPr lang="en-US" sz="2000" dirty="0"/>
              <a:t> to produce the system to </a:t>
            </a:r>
            <a:r>
              <a:rPr lang="en-US" sz="2000" b="1" i="1" dirty="0"/>
              <a:t>meet non-functional requirements</a:t>
            </a:r>
            <a:r>
              <a:rPr lang="en-US" sz="2000" dirty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b="1" i="1" dirty="0"/>
              <a:t>Prototypes</a:t>
            </a:r>
            <a:r>
              <a:rPr lang="en-US" sz="2000" dirty="0"/>
              <a:t> are normally </a:t>
            </a:r>
            <a:r>
              <a:rPr lang="en-US" sz="2000" b="1" u="sng" dirty="0">
                <a:highlight>
                  <a:srgbClr val="FFFF00"/>
                </a:highlight>
              </a:rPr>
              <a:t>undocumented</a:t>
            </a:r>
            <a:r>
              <a:rPr lang="en-US" sz="2000" dirty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i="1" dirty="0"/>
              <a:t>prototype structure </a:t>
            </a:r>
            <a:r>
              <a:rPr lang="tr-TR" sz="2000" dirty="0" err="1"/>
              <a:t>may</a:t>
            </a:r>
            <a:r>
              <a:rPr lang="en-US" sz="2000" dirty="0"/>
              <a:t> </a:t>
            </a:r>
            <a:r>
              <a:rPr lang="en-US" sz="2000" b="1" u="sng" dirty="0">
                <a:highlight>
                  <a:srgbClr val="FFFF00"/>
                </a:highlight>
              </a:rPr>
              <a:t>usually degraded/corrupted</a:t>
            </a:r>
            <a:r>
              <a:rPr lang="en-US" sz="2000" dirty="0"/>
              <a:t> through rapid change;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i="1" dirty="0"/>
              <a:t>prototype probably </a:t>
            </a:r>
            <a:r>
              <a:rPr lang="tr-TR" sz="2000" dirty="0" err="1"/>
              <a:t>may</a:t>
            </a:r>
            <a:r>
              <a:rPr lang="en-US" sz="2000" dirty="0"/>
              <a:t> </a:t>
            </a:r>
            <a:r>
              <a:rPr lang="en-US" sz="2000" b="1" u="sng" dirty="0">
                <a:highlight>
                  <a:srgbClr val="FFFF00"/>
                </a:highlight>
              </a:rPr>
              <a:t>not meet normal organizational quality</a:t>
            </a:r>
            <a:r>
              <a:rPr lang="en-US" sz="2000" dirty="0"/>
              <a:t> standards.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199"/>
            <a:ext cx="9143999" cy="4742645"/>
          </a:xfrm>
        </p:spPr>
        <p:txBody>
          <a:bodyPr/>
          <a:lstStyle/>
          <a:p>
            <a:pPr algn="just"/>
            <a:r>
              <a:rPr lang="en-GB" dirty="0">
                <a:highlight>
                  <a:srgbClr val="00FFFF"/>
                </a:highlight>
              </a:rPr>
              <a:t>The </a:t>
            </a:r>
            <a:r>
              <a:rPr lang="en-GB" b="1" u="sng" dirty="0">
                <a:solidFill>
                  <a:srgbClr val="FF0000"/>
                </a:solidFill>
                <a:highlight>
                  <a:srgbClr val="00FFFF"/>
                </a:highlight>
              </a:rPr>
              <a:t>four basic process activities</a:t>
            </a:r>
            <a:r>
              <a:rPr lang="en-GB" dirty="0">
                <a:highlight>
                  <a:srgbClr val="00FFFF"/>
                </a:highlight>
              </a:rPr>
              <a:t> of:</a:t>
            </a:r>
          </a:p>
          <a:p>
            <a:pPr algn="just"/>
            <a:r>
              <a:rPr lang="en-GB" dirty="0">
                <a:highlight>
                  <a:srgbClr val="00FFFF"/>
                </a:highlight>
              </a:rPr>
              <a:t>(1) </a:t>
            </a:r>
            <a:r>
              <a:rPr lang="en-GB" b="1" dirty="0">
                <a:highlight>
                  <a:srgbClr val="00FFFF"/>
                </a:highlight>
              </a:rPr>
              <a:t>specification (SRS)</a:t>
            </a:r>
            <a:r>
              <a:rPr lang="en-GB" dirty="0">
                <a:highlight>
                  <a:srgbClr val="00FFFF"/>
                </a:highlight>
              </a:rPr>
              <a:t>, (2) design (SDS) &amp; </a:t>
            </a:r>
            <a:r>
              <a:rPr lang="en-GB" b="1" dirty="0">
                <a:highlight>
                  <a:srgbClr val="00FFFF"/>
                </a:highlight>
              </a:rPr>
              <a:t>development</a:t>
            </a:r>
            <a:r>
              <a:rPr lang="en-GB" dirty="0">
                <a:highlight>
                  <a:srgbClr val="00FFFF"/>
                </a:highlight>
              </a:rPr>
              <a:t>, (3) </a:t>
            </a:r>
            <a:r>
              <a:rPr lang="en-GB" b="1" dirty="0">
                <a:highlight>
                  <a:srgbClr val="00FFFF"/>
                </a:highlight>
              </a:rPr>
              <a:t>validation</a:t>
            </a:r>
            <a:r>
              <a:rPr lang="en-GB" dirty="0">
                <a:highlight>
                  <a:srgbClr val="00FFFF"/>
                </a:highlight>
              </a:rPr>
              <a:t> and (4) </a:t>
            </a:r>
            <a:r>
              <a:rPr lang="en-GB" b="1" dirty="0">
                <a:highlight>
                  <a:srgbClr val="00FFFF"/>
                </a:highlight>
              </a:rPr>
              <a:t>evolution</a:t>
            </a:r>
          </a:p>
          <a:p>
            <a:pPr algn="just"/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are organized differently in different development processes. </a:t>
            </a:r>
          </a:p>
          <a:p>
            <a:pPr lvl="1" algn="just"/>
            <a:r>
              <a:rPr lang="en-GB" sz="2800" dirty="0"/>
              <a:t>For example, in the waterfall model, they (</a:t>
            </a:r>
            <a:r>
              <a:rPr lang="en-GB" sz="2800" b="1" dirty="0"/>
              <a:t>specification</a:t>
            </a:r>
            <a:r>
              <a:rPr lang="en-GB" sz="2800" dirty="0"/>
              <a:t>, </a:t>
            </a:r>
            <a:r>
              <a:rPr lang="en-GB" sz="2800" b="1" dirty="0"/>
              <a:t>development</a:t>
            </a:r>
            <a:r>
              <a:rPr lang="en-GB" sz="2800" dirty="0"/>
              <a:t>, </a:t>
            </a:r>
            <a:r>
              <a:rPr lang="en-GB" sz="2800" b="1" dirty="0"/>
              <a:t>validation</a:t>
            </a:r>
            <a:r>
              <a:rPr lang="en-GB" sz="2800" dirty="0"/>
              <a:t> and </a:t>
            </a:r>
            <a:r>
              <a:rPr lang="en-GB" sz="2800" b="1" dirty="0"/>
              <a:t>evolution act</a:t>
            </a:r>
            <a:r>
              <a:rPr lang="en-US" sz="2800" b="1" dirty="0"/>
              <a:t>ivities</a:t>
            </a:r>
            <a:r>
              <a:rPr lang="en-GB" sz="2800" b="1" dirty="0"/>
              <a:t>)</a:t>
            </a:r>
            <a:r>
              <a:rPr lang="en-GB" sz="2800" dirty="0"/>
              <a:t> are organized in sequence, </a:t>
            </a:r>
            <a:r>
              <a:rPr lang="en-GB" sz="2800" b="1" dirty="0">
                <a:solidFill>
                  <a:srgbClr val="0070C0"/>
                </a:solidFill>
              </a:rPr>
              <a:t>whereas in incremental development they are interleaved activities</a:t>
            </a:r>
            <a:r>
              <a:rPr lang="en-GB" sz="2800" dirty="0"/>
              <a:t>. 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533F7-0E37-4BB3-8090-23BDD0D0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84" y="369394"/>
            <a:ext cx="7293232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(2) DESIGN AS </a:t>
            </a:r>
            <a:r>
              <a:rPr lang="en-GB" dirty="0">
                <a:solidFill>
                  <a:schemeClr val="tx1"/>
                </a:solidFill>
              </a:rPr>
              <a:t>A SINGLE INCREMENT</a:t>
            </a: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 descr="Iterations">
            <a:extLst>
              <a:ext uri="{FF2B5EF4-FFF2-40B4-BE49-F238E27FC236}">
                <a16:creationId xmlns="" xmlns:a16="http://schemas.microsoft.com/office/drawing/2014/main" id="{78E0F4F2-4C30-426F-8EF0-26325C88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0816" y="1691777"/>
            <a:ext cx="6070600" cy="41756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Metin kutusu 7">
            <a:extLst>
              <a:ext uri="{FF2B5EF4-FFF2-40B4-BE49-F238E27FC236}">
                <a16:creationId xmlns="" xmlns:a16="http://schemas.microsoft.com/office/drawing/2014/main" id="{04156A00-869D-45B7-A227-C15E7C3D82D9}"/>
              </a:ext>
            </a:extLst>
          </p:cNvPr>
          <p:cNvSpPr txBox="1"/>
          <p:nvPr/>
        </p:nvSpPr>
        <p:spPr>
          <a:xfrm>
            <a:off x="279400" y="5628776"/>
            <a:ext cx="1104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highest priority </a:t>
            </a:r>
            <a:r>
              <a:rPr lang="en-GB" b="1" dirty="0" err="1">
                <a:solidFill>
                  <a:srgbClr val="FF0000"/>
                </a:solidFill>
              </a:rPr>
              <a:t>reqs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D2159562-F918-4F31-872A-419301833599}"/>
              </a:ext>
            </a:extLst>
          </p:cNvPr>
          <p:cNvSpPr txBox="1"/>
          <p:nvPr/>
        </p:nvSpPr>
        <p:spPr>
          <a:xfrm>
            <a:off x="7162800" y="5490277"/>
            <a:ext cx="1701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Lowest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priority </a:t>
            </a:r>
            <a:r>
              <a:rPr lang="en-GB" b="1" dirty="0" err="1">
                <a:solidFill>
                  <a:srgbClr val="FF0000"/>
                </a:solidFill>
              </a:rPr>
              <a:t>reqs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/</a:t>
            </a:r>
            <a:r>
              <a:rPr lang="tr-TR" b="1" dirty="0" err="1">
                <a:solidFill>
                  <a:srgbClr val="FF0000"/>
                </a:solidFill>
              </a:rPr>
              <a:t>changes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noticed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late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11" name="Düz Ok Bağlayıcısı 10">
            <a:extLst>
              <a:ext uri="{FF2B5EF4-FFF2-40B4-BE49-F238E27FC236}">
                <a16:creationId xmlns="" xmlns:a16="http://schemas.microsoft.com/office/drawing/2014/main" id="{006BE612-C8E3-4122-B872-513B0CEB8E63}"/>
              </a:ext>
            </a:extLst>
          </p:cNvPr>
          <p:cNvCxnSpPr/>
          <p:nvPr/>
        </p:nvCxnSpPr>
        <p:spPr>
          <a:xfrm>
            <a:off x="1690816" y="6235700"/>
            <a:ext cx="5471984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44381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 and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338762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Incremental development</a:t>
            </a:r>
          </a:p>
          <a:p>
            <a:pPr lvl="1" algn="just"/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Develop</a:t>
            </a:r>
            <a:r>
              <a:rPr lang="en-US" dirty="0"/>
              <a:t> the system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in increments</a:t>
            </a:r>
            <a:r>
              <a:rPr lang="en-US" dirty="0"/>
              <a:t> and </a:t>
            </a:r>
            <a:endParaRPr lang="tr-TR" dirty="0"/>
          </a:p>
          <a:p>
            <a:pPr lvl="1" algn="just"/>
            <a:r>
              <a:rPr lang="tr-TR" dirty="0"/>
              <a:t>E</a:t>
            </a:r>
            <a:r>
              <a:rPr lang="en-US" dirty="0"/>
              <a:t>valuate each increment before </a:t>
            </a:r>
            <a:r>
              <a:rPr lang="tr-TR" dirty="0" err="1"/>
              <a:t>starting</a:t>
            </a:r>
            <a:r>
              <a:rPr lang="en-US" dirty="0"/>
              <a:t> to the development of the next increment;</a:t>
            </a:r>
          </a:p>
          <a:p>
            <a:pPr lvl="1" algn="just"/>
            <a:r>
              <a:rPr lang="en-US" dirty="0"/>
              <a:t>Normal approach used in agile methods;</a:t>
            </a:r>
          </a:p>
          <a:p>
            <a:pPr lvl="1" algn="just"/>
            <a:r>
              <a:rPr lang="en-US" dirty="0"/>
              <a:t>Evaluation done by user/customer proxy.</a:t>
            </a:r>
            <a:r>
              <a:rPr lang="tr-TR" dirty="0"/>
              <a:t> Not </a:t>
            </a:r>
            <a:r>
              <a:rPr lang="tr-TR" dirty="0" err="1"/>
              <a:t>started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it.</a:t>
            </a:r>
            <a:endParaRPr lang="en-US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Incremental delivery</a:t>
            </a:r>
          </a:p>
          <a:p>
            <a:pPr lvl="1" algn="just"/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Deliver</a:t>
            </a:r>
            <a:r>
              <a:rPr lang="en-US" dirty="0"/>
              <a:t> and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Install</a:t>
            </a:r>
            <a:r>
              <a:rPr lang="en-US" dirty="0"/>
              <a:t> an increment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for use</a:t>
            </a:r>
            <a:r>
              <a:rPr lang="en-US" dirty="0"/>
              <a:t> by end-users;</a:t>
            </a:r>
          </a:p>
          <a:p>
            <a:pPr lvl="1" algn="just"/>
            <a:r>
              <a:rPr lang="en-US" dirty="0"/>
              <a:t>More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realistic evaluation</a:t>
            </a:r>
            <a:r>
              <a:rPr lang="en-US" dirty="0"/>
              <a:t> about practical use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software;</a:t>
            </a:r>
          </a:p>
          <a:p>
            <a:pPr lvl="1" algn="just"/>
            <a:r>
              <a:rPr lang="en-US" dirty="0"/>
              <a:t>The modes is difficult to implement for replacement systems as </a:t>
            </a:r>
            <a:r>
              <a:rPr lang="tr-TR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initial</a:t>
            </a:r>
            <a:r>
              <a:rPr lang="tr-TR" dirty="0"/>
              <a:t>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increments have less functionality</a:t>
            </a:r>
            <a:r>
              <a:rPr lang="en-US" dirty="0"/>
              <a:t> than the system</a:t>
            </a:r>
            <a:r>
              <a:rPr lang="tr-TR" dirty="0"/>
              <a:t> (</a:t>
            </a:r>
            <a:r>
              <a:rPr lang="en-US" dirty="0"/>
              <a:t>being replaced</a:t>
            </a:r>
            <a:r>
              <a:rPr lang="tr-TR" dirty="0"/>
              <a:t>)</a:t>
            </a:r>
            <a:r>
              <a:rPr lang="en-US" dirty="0"/>
              <a:t>.</a:t>
            </a:r>
            <a:endParaRPr lang="tr-TR" dirty="0"/>
          </a:p>
          <a:p>
            <a:pPr lvl="1" algn="just"/>
            <a:r>
              <a:rPr lang="tr-TR" dirty="0" err="1"/>
              <a:t>Therefore</a:t>
            </a:r>
            <a:r>
              <a:rPr lang="tr-TR" dirty="0"/>
              <a:t>, u</a:t>
            </a:r>
            <a:r>
              <a:rPr lang="en-US" dirty="0" err="1"/>
              <a:t>sers</a:t>
            </a:r>
            <a:r>
              <a:rPr lang="en-US" dirty="0"/>
              <a:t> may want to use all of the functionality of the old system and</a:t>
            </a:r>
            <a:r>
              <a:rPr lang="tr-TR" dirty="0"/>
              <a:t> </a:t>
            </a:r>
            <a:r>
              <a:rPr lang="tr-TR" b="1" u="sng" dirty="0" err="1">
                <a:solidFill>
                  <a:srgbClr val="00B0F0"/>
                </a:solidFill>
              </a:rPr>
              <a:t>they</a:t>
            </a:r>
            <a:r>
              <a:rPr lang="tr-TR" b="1" u="sng" dirty="0">
                <a:solidFill>
                  <a:srgbClr val="00B0F0"/>
                </a:solidFill>
              </a:rPr>
              <a:t> </a:t>
            </a:r>
            <a:r>
              <a:rPr lang="en-US" b="1" u="sng" dirty="0">
                <a:solidFill>
                  <a:srgbClr val="00B0F0"/>
                </a:solidFill>
              </a:rPr>
              <a:t>are often unwilling to use</a:t>
            </a:r>
            <a:r>
              <a:rPr lang="en-US" dirty="0"/>
              <a:t> with an incomplete new system.</a:t>
            </a:r>
            <a:endParaRPr lang="en-US" sz="1400" i="1" dirty="0">
              <a:solidFill>
                <a:srgbClr val="00B0F0"/>
              </a:solidFill>
            </a:endParaRPr>
          </a:p>
          <a:p>
            <a:pPr lvl="1" algn="just"/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cremental delivery">
            <a:extLst>
              <a:ext uri="{FF2B5EF4-FFF2-40B4-BE49-F238E27FC236}">
                <a16:creationId xmlns="" xmlns:a16="http://schemas.microsoft.com/office/drawing/2014/main" id="{B92C2DC6-65FD-4657-B0CA-A1C6AA510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9144000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AA0303-212A-49CC-82B4-A6C6DEFB12D5}"/>
              </a:ext>
            </a:extLst>
          </p:cNvPr>
          <p:cNvSpPr/>
          <p:nvPr/>
        </p:nvSpPr>
        <p:spPr>
          <a:xfrm>
            <a:off x="2189264" y="79571"/>
            <a:ext cx="4147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Incremental delivery</a:t>
            </a:r>
          </a:p>
        </p:txBody>
      </p:sp>
    </p:spTree>
    <p:extLst>
      <p:ext uri="{BB962C8B-B14F-4D97-AF65-F5344CB8AC3E}">
        <p14:creationId xmlns:p14="http://schemas.microsoft.com/office/powerpoint/2010/main" val="1599127628"/>
      </p:ext>
    </p:extLst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delivery </a:t>
            </a:r>
            <a:endParaRPr lang="en-US" dirty="0"/>
          </a:p>
        </p:txBody>
      </p:sp>
      <p:pic>
        <p:nvPicPr>
          <p:cNvPr id="4" name="Picture 3" descr="2.10 Incremental-deliver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0" y="2353036"/>
            <a:ext cx="8378458" cy="283715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6A7ECD47-7FC3-4B86-AE09-AA8EACDF4463}"/>
              </a:ext>
            </a:extLst>
          </p:cNvPr>
          <p:cNvSpPr/>
          <p:nvPr/>
        </p:nvSpPr>
        <p:spPr>
          <a:xfrm>
            <a:off x="83510" y="1783724"/>
            <a:ext cx="8983219" cy="4552682"/>
          </a:xfrm>
          <a:custGeom>
            <a:avLst/>
            <a:gdLst>
              <a:gd name="connsiteX0" fmla="*/ 7154417 w 8983219"/>
              <a:gd name="connsiteY0" fmla="*/ 225380 h 4552682"/>
              <a:gd name="connsiteX1" fmla="*/ 7096462 w 8983219"/>
              <a:gd name="connsiteY1" fmla="*/ 231820 h 4552682"/>
              <a:gd name="connsiteX2" fmla="*/ 7070704 w 8983219"/>
              <a:gd name="connsiteY2" fmla="*/ 251138 h 4552682"/>
              <a:gd name="connsiteX3" fmla="*/ 7051386 w 8983219"/>
              <a:gd name="connsiteY3" fmla="*/ 257577 h 4552682"/>
              <a:gd name="connsiteX4" fmla="*/ 6999870 w 8983219"/>
              <a:gd name="connsiteY4" fmla="*/ 276896 h 4552682"/>
              <a:gd name="connsiteX5" fmla="*/ 6896839 w 8983219"/>
              <a:gd name="connsiteY5" fmla="*/ 347730 h 4552682"/>
              <a:gd name="connsiteX6" fmla="*/ 6851763 w 8983219"/>
              <a:gd name="connsiteY6" fmla="*/ 379927 h 4552682"/>
              <a:gd name="connsiteX7" fmla="*/ 6806687 w 8983219"/>
              <a:gd name="connsiteY7" fmla="*/ 412124 h 4552682"/>
              <a:gd name="connsiteX8" fmla="*/ 6761611 w 8983219"/>
              <a:gd name="connsiteY8" fmla="*/ 450761 h 4552682"/>
              <a:gd name="connsiteX9" fmla="*/ 6671459 w 8983219"/>
              <a:gd name="connsiteY9" fmla="*/ 515155 h 4552682"/>
              <a:gd name="connsiteX10" fmla="*/ 6587746 w 8983219"/>
              <a:gd name="connsiteY10" fmla="*/ 573110 h 4552682"/>
              <a:gd name="connsiteX11" fmla="*/ 6542670 w 8983219"/>
              <a:gd name="connsiteY11" fmla="*/ 592428 h 4552682"/>
              <a:gd name="connsiteX12" fmla="*/ 6497594 w 8983219"/>
              <a:gd name="connsiteY12" fmla="*/ 618186 h 4552682"/>
              <a:gd name="connsiteX13" fmla="*/ 6471836 w 8983219"/>
              <a:gd name="connsiteY13" fmla="*/ 643944 h 4552682"/>
              <a:gd name="connsiteX14" fmla="*/ 6452518 w 8983219"/>
              <a:gd name="connsiteY14" fmla="*/ 656822 h 4552682"/>
              <a:gd name="connsiteX15" fmla="*/ 6413882 w 8983219"/>
              <a:gd name="connsiteY15" fmla="*/ 695459 h 4552682"/>
              <a:gd name="connsiteX16" fmla="*/ 6407442 w 8983219"/>
              <a:gd name="connsiteY16" fmla="*/ 714777 h 4552682"/>
              <a:gd name="connsiteX17" fmla="*/ 6375245 w 8983219"/>
              <a:gd name="connsiteY17" fmla="*/ 759853 h 4552682"/>
              <a:gd name="connsiteX18" fmla="*/ 6368805 w 8983219"/>
              <a:gd name="connsiteY18" fmla="*/ 779172 h 4552682"/>
              <a:gd name="connsiteX19" fmla="*/ 6362366 w 8983219"/>
              <a:gd name="connsiteY19" fmla="*/ 804930 h 4552682"/>
              <a:gd name="connsiteX20" fmla="*/ 6343048 w 8983219"/>
              <a:gd name="connsiteY20" fmla="*/ 830687 h 4552682"/>
              <a:gd name="connsiteX21" fmla="*/ 6323729 w 8983219"/>
              <a:gd name="connsiteY21" fmla="*/ 862884 h 4552682"/>
              <a:gd name="connsiteX22" fmla="*/ 6297972 w 8983219"/>
              <a:gd name="connsiteY22" fmla="*/ 953037 h 4552682"/>
              <a:gd name="connsiteX23" fmla="*/ 6285093 w 8983219"/>
              <a:gd name="connsiteY23" fmla="*/ 1101144 h 4552682"/>
              <a:gd name="connsiteX24" fmla="*/ 6278653 w 8983219"/>
              <a:gd name="connsiteY24" fmla="*/ 1120462 h 4552682"/>
              <a:gd name="connsiteX25" fmla="*/ 6265775 w 8983219"/>
              <a:gd name="connsiteY25" fmla="*/ 1139780 h 4552682"/>
              <a:gd name="connsiteX26" fmla="*/ 6246456 w 8983219"/>
              <a:gd name="connsiteY26" fmla="*/ 1159099 h 4552682"/>
              <a:gd name="connsiteX27" fmla="*/ 6214259 w 8983219"/>
              <a:gd name="connsiteY27" fmla="*/ 1197735 h 4552682"/>
              <a:gd name="connsiteX28" fmla="*/ 6188501 w 8983219"/>
              <a:gd name="connsiteY28" fmla="*/ 1236372 h 4552682"/>
              <a:gd name="connsiteX29" fmla="*/ 6169183 w 8983219"/>
              <a:gd name="connsiteY29" fmla="*/ 1242811 h 4552682"/>
              <a:gd name="connsiteX30" fmla="*/ 6124107 w 8983219"/>
              <a:gd name="connsiteY30" fmla="*/ 1262130 h 4552682"/>
              <a:gd name="connsiteX31" fmla="*/ 6098349 w 8983219"/>
              <a:gd name="connsiteY31" fmla="*/ 1268569 h 4552682"/>
              <a:gd name="connsiteX32" fmla="*/ 6066152 w 8983219"/>
              <a:gd name="connsiteY32" fmla="*/ 1281448 h 4552682"/>
              <a:gd name="connsiteX33" fmla="*/ 6014636 w 8983219"/>
              <a:gd name="connsiteY33" fmla="*/ 1294327 h 4552682"/>
              <a:gd name="connsiteX34" fmla="*/ 5956682 w 8983219"/>
              <a:gd name="connsiteY34" fmla="*/ 1313645 h 4552682"/>
              <a:gd name="connsiteX35" fmla="*/ 5898727 w 8983219"/>
              <a:gd name="connsiteY35" fmla="*/ 1332963 h 4552682"/>
              <a:gd name="connsiteX36" fmla="*/ 5872969 w 8983219"/>
              <a:gd name="connsiteY36" fmla="*/ 1345842 h 4552682"/>
              <a:gd name="connsiteX37" fmla="*/ 5840772 w 8983219"/>
              <a:gd name="connsiteY37" fmla="*/ 1352282 h 4552682"/>
              <a:gd name="connsiteX38" fmla="*/ 5757059 w 8983219"/>
              <a:gd name="connsiteY38" fmla="*/ 1371600 h 4552682"/>
              <a:gd name="connsiteX39" fmla="*/ 5692665 w 8983219"/>
              <a:gd name="connsiteY39" fmla="*/ 1390918 h 4552682"/>
              <a:gd name="connsiteX40" fmla="*/ 5608952 w 8983219"/>
              <a:gd name="connsiteY40" fmla="*/ 1410237 h 4552682"/>
              <a:gd name="connsiteX41" fmla="*/ 5583194 w 8983219"/>
              <a:gd name="connsiteY41" fmla="*/ 1423115 h 4552682"/>
              <a:gd name="connsiteX42" fmla="*/ 5557436 w 8983219"/>
              <a:gd name="connsiteY42" fmla="*/ 1429555 h 4552682"/>
              <a:gd name="connsiteX43" fmla="*/ 5512360 w 8983219"/>
              <a:gd name="connsiteY43" fmla="*/ 1442434 h 4552682"/>
              <a:gd name="connsiteX44" fmla="*/ 5460845 w 8983219"/>
              <a:gd name="connsiteY44" fmla="*/ 1448873 h 4552682"/>
              <a:gd name="connsiteX45" fmla="*/ 4939251 w 8983219"/>
              <a:gd name="connsiteY45" fmla="*/ 1468191 h 4552682"/>
              <a:gd name="connsiteX46" fmla="*/ 4662355 w 8983219"/>
              <a:gd name="connsiteY46" fmla="*/ 1487510 h 4552682"/>
              <a:gd name="connsiteX47" fmla="*/ 4636597 w 8983219"/>
              <a:gd name="connsiteY47" fmla="*/ 1500389 h 4552682"/>
              <a:gd name="connsiteX48" fmla="*/ 4597960 w 8983219"/>
              <a:gd name="connsiteY48" fmla="*/ 1506828 h 4552682"/>
              <a:gd name="connsiteX49" fmla="*/ 4514248 w 8983219"/>
              <a:gd name="connsiteY49" fmla="*/ 1526146 h 4552682"/>
              <a:gd name="connsiteX50" fmla="*/ 4436975 w 8983219"/>
              <a:gd name="connsiteY50" fmla="*/ 1545465 h 4552682"/>
              <a:gd name="connsiteX51" fmla="*/ 4366141 w 8983219"/>
              <a:gd name="connsiteY51" fmla="*/ 1564783 h 4552682"/>
              <a:gd name="connsiteX52" fmla="*/ 4340383 w 8983219"/>
              <a:gd name="connsiteY52" fmla="*/ 1577662 h 4552682"/>
              <a:gd name="connsiteX53" fmla="*/ 4314625 w 8983219"/>
              <a:gd name="connsiteY53" fmla="*/ 1584101 h 4552682"/>
              <a:gd name="connsiteX54" fmla="*/ 4224473 w 8983219"/>
              <a:gd name="connsiteY54" fmla="*/ 1603420 h 4552682"/>
              <a:gd name="connsiteX55" fmla="*/ 4069927 w 8983219"/>
              <a:gd name="connsiteY55" fmla="*/ 1622738 h 4552682"/>
              <a:gd name="connsiteX56" fmla="*/ 3973335 w 8983219"/>
              <a:gd name="connsiteY56" fmla="*/ 1642056 h 4552682"/>
              <a:gd name="connsiteX57" fmla="*/ 3947577 w 8983219"/>
              <a:gd name="connsiteY57" fmla="*/ 1654935 h 4552682"/>
              <a:gd name="connsiteX58" fmla="*/ 3812349 w 8983219"/>
              <a:gd name="connsiteY58" fmla="*/ 1661375 h 4552682"/>
              <a:gd name="connsiteX59" fmla="*/ 3129769 w 8983219"/>
              <a:gd name="connsiteY59" fmla="*/ 1674253 h 4552682"/>
              <a:gd name="connsiteX60" fmla="*/ 2955904 w 8983219"/>
              <a:gd name="connsiteY60" fmla="*/ 1667814 h 4552682"/>
              <a:gd name="connsiteX61" fmla="*/ 2897949 w 8983219"/>
              <a:gd name="connsiteY61" fmla="*/ 1648496 h 4552682"/>
              <a:gd name="connsiteX62" fmla="*/ 2852873 w 8983219"/>
              <a:gd name="connsiteY62" fmla="*/ 1635617 h 4552682"/>
              <a:gd name="connsiteX63" fmla="*/ 2794918 w 8983219"/>
              <a:gd name="connsiteY63" fmla="*/ 1603420 h 4552682"/>
              <a:gd name="connsiteX64" fmla="*/ 2775600 w 8983219"/>
              <a:gd name="connsiteY64" fmla="*/ 1590541 h 4552682"/>
              <a:gd name="connsiteX65" fmla="*/ 2756282 w 8983219"/>
              <a:gd name="connsiteY65" fmla="*/ 1571222 h 4552682"/>
              <a:gd name="connsiteX66" fmla="*/ 2736963 w 8983219"/>
              <a:gd name="connsiteY66" fmla="*/ 1564783 h 4552682"/>
              <a:gd name="connsiteX67" fmla="*/ 2717645 w 8983219"/>
              <a:gd name="connsiteY67" fmla="*/ 1545465 h 4552682"/>
              <a:gd name="connsiteX68" fmla="*/ 2691887 w 8983219"/>
              <a:gd name="connsiteY68" fmla="*/ 1532586 h 4552682"/>
              <a:gd name="connsiteX69" fmla="*/ 2679008 w 8983219"/>
              <a:gd name="connsiteY69" fmla="*/ 1513268 h 4552682"/>
              <a:gd name="connsiteX70" fmla="*/ 2633932 w 8983219"/>
              <a:gd name="connsiteY70" fmla="*/ 1468191 h 4552682"/>
              <a:gd name="connsiteX71" fmla="*/ 2614614 w 8983219"/>
              <a:gd name="connsiteY71" fmla="*/ 1448873 h 4552682"/>
              <a:gd name="connsiteX72" fmla="*/ 2595296 w 8983219"/>
              <a:gd name="connsiteY72" fmla="*/ 1435994 h 4552682"/>
              <a:gd name="connsiteX73" fmla="*/ 2556659 w 8983219"/>
              <a:gd name="connsiteY73" fmla="*/ 1397358 h 4552682"/>
              <a:gd name="connsiteX74" fmla="*/ 2530901 w 8983219"/>
              <a:gd name="connsiteY74" fmla="*/ 1384479 h 4552682"/>
              <a:gd name="connsiteX75" fmla="*/ 2498704 w 8983219"/>
              <a:gd name="connsiteY75" fmla="*/ 1365161 h 4552682"/>
              <a:gd name="connsiteX76" fmla="*/ 2472946 w 8983219"/>
              <a:gd name="connsiteY76" fmla="*/ 1358721 h 4552682"/>
              <a:gd name="connsiteX77" fmla="*/ 2402113 w 8983219"/>
              <a:gd name="connsiteY77" fmla="*/ 1339403 h 4552682"/>
              <a:gd name="connsiteX78" fmla="*/ 2376355 w 8983219"/>
              <a:gd name="connsiteY78" fmla="*/ 1326524 h 4552682"/>
              <a:gd name="connsiteX79" fmla="*/ 2350597 w 8983219"/>
              <a:gd name="connsiteY79" fmla="*/ 1320084 h 4552682"/>
              <a:gd name="connsiteX80" fmla="*/ 2279763 w 8983219"/>
              <a:gd name="connsiteY80" fmla="*/ 1300766 h 4552682"/>
              <a:gd name="connsiteX81" fmla="*/ 2183172 w 8983219"/>
              <a:gd name="connsiteY81" fmla="*/ 1281448 h 4552682"/>
              <a:gd name="connsiteX82" fmla="*/ 2144535 w 8983219"/>
              <a:gd name="connsiteY82" fmla="*/ 1268569 h 4552682"/>
              <a:gd name="connsiteX83" fmla="*/ 2035065 w 8983219"/>
              <a:gd name="connsiteY83" fmla="*/ 1255690 h 4552682"/>
              <a:gd name="connsiteX84" fmla="*/ 1886958 w 8983219"/>
              <a:gd name="connsiteY84" fmla="*/ 1236372 h 4552682"/>
              <a:gd name="connsiteX85" fmla="*/ 1809684 w 8983219"/>
              <a:gd name="connsiteY85" fmla="*/ 1223493 h 4552682"/>
              <a:gd name="connsiteX86" fmla="*/ 1655138 w 8983219"/>
              <a:gd name="connsiteY86" fmla="*/ 1184856 h 4552682"/>
              <a:gd name="connsiteX87" fmla="*/ 1500591 w 8983219"/>
              <a:gd name="connsiteY87" fmla="*/ 1165538 h 4552682"/>
              <a:gd name="connsiteX88" fmla="*/ 1455515 w 8983219"/>
              <a:gd name="connsiteY88" fmla="*/ 1159099 h 4552682"/>
              <a:gd name="connsiteX89" fmla="*/ 1165741 w 8983219"/>
              <a:gd name="connsiteY89" fmla="*/ 1171977 h 4552682"/>
              <a:gd name="connsiteX90" fmla="*/ 1056270 w 8983219"/>
              <a:gd name="connsiteY90" fmla="*/ 1191296 h 4552682"/>
              <a:gd name="connsiteX91" fmla="*/ 914603 w 8983219"/>
              <a:gd name="connsiteY91" fmla="*/ 1197735 h 4552682"/>
              <a:gd name="connsiteX92" fmla="*/ 727859 w 8983219"/>
              <a:gd name="connsiteY92" fmla="*/ 1217053 h 4552682"/>
              <a:gd name="connsiteX93" fmla="*/ 644146 w 8983219"/>
              <a:gd name="connsiteY93" fmla="*/ 1249251 h 4552682"/>
              <a:gd name="connsiteX94" fmla="*/ 624828 w 8983219"/>
              <a:gd name="connsiteY94" fmla="*/ 1262130 h 4552682"/>
              <a:gd name="connsiteX95" fmla="*/ 579752 w 8983219"/>
              <a:gd name="connsiteY95" fmla="*/ 1300766 h 4552682"/>
              <a:gd name="connsiteX96" fmla="*/ 528236 w 8983219"/>
              <a:gd name="connsiteY96" fmla="*/ 1345842 h 4552682"/>
              <a:gd name="connsiteX97" fmla="*/ 476721 w 8983219"/>
              <a:gd name="connsiteY97" fmla="*/ 1390918 h 4552682"/>
              <a:gd name="connsiteX98" fmla="*/ 438084 w 8983219"/>
              <a:gd name="connsiteY98" fmla="*/ 1416676 h 4552682"/>
              <a:gd name="connsiteX99" fmla="*/ 354372 w 8983219"/>
              <a:gd name="connsiteY99" fmla="*/ 1513268 h 4552682"/>
              <a:gd name="connsiteX100" fmla="*/ 238462 w 8983219"/>
              <a:gd name="connsiteY100" fmla="*/ 1654935 h 4552682"/>
              <a:gd name="connsiteX101" fmla="*/ 199825 w 8983219"/>
              <a:gd name="connsiteY101" fmla="*/ 1706451 h 4552682"/>
              <a:gd name="connsiteX102" fmla="*/ 174067 w 8983219"/>
              <a:gd name="connsiteY102" fmla="*/ 1738648 h 4552682"/>
              <a:gd name="connsiteX103" fmla="*/ 122552 w 8983219"/>
              <a:gd name="connsiteY103" fmla="*/ 1777284 h 4552682"/>
              <a:gd name="connsiteX104" fmla="*/ 96794 w 8983219"/>
              <a:gd name="connsiteY104" fmla="*/ 1809482 h 4552682"/>
              <a:gd name="connsiteX105" fmla="*/ 77476 w 8983219"/>
              <a:gd name="connsiteY105" fmla="*/ 1828800 h 4552682"/>
              <a:gd name="connsiteX106" fmla="*/ 64597 w 8983219"/>
              <a:gd name="connsiteY106" fmla="*/ 1854558 h 4552682"/>
              <a:gd name="connsiteX107" fmla="*/ 45279 w 8983219"/>
              <a:gd name="connsiteY107" fmla="*/ 1873876 h 4552682"/>
              <a:gd name="connsiteX108" fmla="*/ 32400 w 8983219"/>
              <a:gd name="connsiteY108" fmla="*/ 1899634 h 4552682"/>
              <a:gd name="connsiteX109" fmla="*/ 19521 w 8983219"/>
              <a:gd name="connsiteY109" fmla="*/ 1951149 h 4552682"/>
              <a:gd name="connsiteX110" fmla="*/ 203 w 8983219"/>
              <a:gd name="connsiteY110" fmla="*/ 2208727 h 4552682"/>
              <a:gd name="connsiteX111" fmla="*/ 6642 w 8983219"/>
              <a:gd name="connsiteY111" fmla="*/ 2408349 h 4552682"/>
              <a:gd name="connsiteX112" fmla="*/ 13082 w 8983219"/>
              <a:gd name="connsiteY112" fmla="*/ 2434107 h 4552682"/>
              <a:gd name="connsiteX113" fmla="*/ 25960 w 8983219"/>
              <a:gd name="connsiteY113" fmla="*/ 2459865 h 4552682"/>
              <a:gd name="connsiteX114" fmla="*/ 32400 w 8983219"/>
              <a:gd name="connsiteY114" fmla="*/ 2498501 h 4552682"/>
              <a:gd name="connsiteX115" fmla="*/ 64597 w 8983219"/>
              <a:gd name="connsiteY115" fmla="*/ 2569335 h 4552682"/>
              <a:gd name="connsiteX116" fmla="*/ 83915 w 8983219"/>
              <a:gd name="connsiteY116" fmla="*/ 2627290 h 4552682"/>
              <a:gd name="connsiteX117" fmla="*/ 103234 w 8983219"/>
              <a:gd name="connsiteY117" fmla="*/ 2685245 h 4552682"/>
              <a:gd name="connsiteX118" fmla="*/ 109673 w 8983219"/>
              <a:gd name="connsiteY118" fmla="*/ 2711003 h 4552682"/>
              <a:gd name="connsiteX119" fmla="*/ 180507 w 8983219"/>
              <a:gd name="connsiteY119" fmla="*/ 2814034 h 4552682"/>
              <a:gd name="connsiteX120" fmla="*/ 264220 w 8983219"/>
              <a:gd name="connsiteY120" fmla="*/ 2904186 h 4552682"/>
              <a:gd name="connsiteX121" fmla="*/ 309296 w 8983219"/>
              <a:gd name="connsiteY121" fmla="*/ 2949262 h 4552682"/>
              <a:gd name="connsiteX122" fmla="*/ 354372 w 8983219"/>
              <a:gd name="connsiteY122" fmla="*/ 3000777 h 4552682"/>
              <a:gd name="connsiteX123" fmla="*/ 418766 w 8983219"/>
              <a:gd name="connsiteY123" fmla="*/ 3045853 h 4552682"/>
              <a:gd name="connsiteX124" fmla="*/ 476721 w 8983219"/>
              <a:gd name="connsiteY124" fmla="*/ 3110248 h 4552682"/>
              <a:gd name="connsiteX125" fmla="*/ 560434 w 8983219"/>
              <a:gd name="connsiteY125" fmla="*/ 3174642 h 4552682"/>
              <a:gd name="connsiteX126" fmla="*/ 624828 w 8983219"/>
              <a:gd name="connsiteY126" fmla="*/ 3239037 h 4552682"/>
              <a:gd name="connsiteX127" fmla="*/ 702101 w 8983219"/>
              <a:gd name="connsiteY127" fmla="*/ 3303431 h 4552682"/>
              <a:gd name="connsiteX128" fmla="*/ 766496 w 8983219"/>
              <a:gd name="connsiteY128" fmla="*/ 3367825 h 4552682"/>
              <a:gd name="connsiteX129" fmla="*/ 921042 w 8983219"/>
              <a:gd name="connsiteY129" fmla="*/ 3503053 h 4552682"/>
              <a:gd name="connsiteX130" fmla="*/ 1223696 w 8983219"/>
              <a:gd name="connsiteY130" fmla="*/ 3734873 h 4552682"/>
              <a:gd name="connsiteX131" fmla="*/ 1352484 w 8983219"/>
              <a:gd name="connsiteY131" fmla="*/ 3818586 h 4552682"/>
              <a:gd name="connsiteX132" fmla="*/ 1513470 w 8983219"/>
              <a:gd name="connsiteY132" fmla="*/ 3889420 h 4552682"/>
              <a:gd name="connsiteX133" fmla="*/ 1668017 w 8983219"/>
              <a:gd name="connsiteY133" fmla="*/ 3966693 h 4552682"/>
              <a:gd name="connsiteX134" fmla="*/ 1951352 w 8983219"/>
              <a:gd name="connsiteY134" fmla="*/ 4063284 h 4552682"/>
              <a:gd name="connsiteX135" fmla="*/ 2093020 w 8983219"/>
              <a:gd name="connsiteY135" fmla="*/ 4121239 h 4552682"/>
              <a:gd name="connsiteX136" fmla="*/ 2221808 w 8983219"/>
              <a:gd name="connsiteY136" fmla="*/ 4159876 h 4552682"/>
              <a:gd name="connsiteX137" fmla="*/ 2453628 w 8983219"/>
              <a:gd name="connsiteY137" fmla="*/ 4243589 h 4552682"/>
              <a:gd name="connsiteX138" fmla="*/ 2749842 w 8983219"/>
              <a:gd name="connsiteY138" fmla="*/ 4314422 h 4552682"/>
              <a:gd name="connsiteX139" fmla="*/ 2917267 w 8983219"/>
              <a:gd name="connsiteY139" fmla="*/ 4327301 h 4552682"/>
              <a:gd name="connsiteX140" fmla="*/ 3709318 w 8983219"/>
              <a:gd name="connsiteY140" fmla="*/ 4327301 h 4552682"/>
              <a:gd name="connsiteX141" fmla="*/ 3863865 w 8983219"/>
              <a:gd name="connsiteY141" fmla="*/ 4340180 h 4552682"/>
              <a:gd name="connsiteX142" fmla="*/ 4121442 w 8983219"/>
              <a:gd name="connsiteY142" fmla="*/ 4385256 h 4552682"/>
              <a:gd name="connsiteX143" fmla="*/ 4243791 w 8983219"/>
              <a:gd name="connsiteY143" fmla="*/ 4398135 h 4552682"/>
              <a:gd name="connsiteX144" fmla="*/ 4353262 w 8983219"/>
              <a:gd name="connsiteY144" fmla="*/ 4411014 h 4552682"/>
              <a:gd name="connsiteX145" fmla="*/ 4565763 w 8983219"/>
              <a:gd name="connsiteY145" fmla="*/ 4462530 h 4552682"/>
              <a:gd name="connsiteX146" fmla="*/ 4668794 w 8983219"/>
              <a:gd name="connsiteY146" fmla="*/ 4488287 h 4552682"/>
              <a:gd name="connsiteX147" fmla="*/ 4791144 w 8983219"/>
              <a:gd name="connsiteY147" fmla="*/ 4501166 h 4552682"/>
              <a:gd name="connsiteX148" fmla="*/ 4900614 w 8983219"/>
              <a:gd name="connsiteY148" fmla="*/ 4526924 h 4552682"/>
              <a:gd name="connsiteX149" fmla="*/ 5132434 w 8983219"/>
              <a:gd name="connsiteY149" fmla="*/ 4552682 h 4552682"/>
              <a:gd name="connsiteX150" fmla="*/ 5364253 w 8983219"/>
              <a:gd name="connsiteY150" fmla="*/ 4539803 h 4552682"/>
              <a:gd name="connsiteX151" fmla="*/ 5402890 w 8983219"/>
              <a:gd name="connsiteY151" fmla="*/ 4533363 h 4552682"/>
              <a:gd name="connsiteX152" fmla="*/ 5550997 w 8983219"/>
              <a:gd name="connsiteY152" fmla="*/ 4468969 h 4552682"/>
              <a:gd name="connsiteX153" fmla="*/ 5660467 w 8983219"/>
              <a:gd name="connsiteY153" fmla="*/ 4443211 h 4552682"/>
              <a:gd name="connsiteX154" fmla="*/ 5885848 w 8983219"/>
              <a:gd name="connsiteY154" fmla="*/ 4372377 h 4552682"/>
              <a:gd name="connsiteX155" fmla="*/ 6104789 w 8983219"/>
              <a:gd name="connsiteY155" fmla="*/ 4320862 h 4552682"/>
              <a:gd name="connsiteX156" fmla="*/ 6175622 w 8983219"/>
              <a:gd name="connsiteY156" fmla="*/ 4307983 h 4552682"/>
              <a:gd name="connsiteX157" fmla="*/ 6304411 w 8983219"/>
              <a:gd name="connsiteY157" fmla="*/ 4262907 h 4552682"/>
              <a:gd name="connsiteX158" fmla="*/ 6381684 w 8983219"/>
              <a:gd name="connsiteY158" fmla="*/ 4237149 h 4552682"/>
              <a:gd name="connsiteX159" fmla="*/ 6626383 w 8983219"/>
              <a:gd name="connsiteY159" fmla="*/ 4134118 h 4552682"/>
              <a:gd name="connsiteX160" fmla="*/ 6729414 w 8983219"/>
              <a:gd name="connsiteY160" fmla="*/ 4095482 h 4552682"/>
              <a:gd name="connsiteX161" fmla="*/ 7012749 w 8983219"/>
              <a:gd name="connsiteY161" fmla="*/ 3979572 h 4552682"/>
              <a:gd name="connsiteX162" fmla="*/ 7173735 w 8983219"/>
              <a:gd name="connsiteY162" fmla="*/ 3940935 h 4552682"/>
              <a:gd name="connsiteX163" fmla="*/ 7283205 w 8983219"/>
              <a:gd name="connsiteY163" fmla="*/ 3882980 h 4552682"/>
              <a:gd name="connsiteX164" fmla="*/ 7534344 w 8983219"/>
              <a:gd name="connsiteY164" fmla="*/ 3818586 h 4552682"/>
              <a:gd name="connsiteX165" fmla="*/ 7650253 w 8983219"/>
              <a:gd name="connsiteY165" fmla="*/ 3799268 h 4552682"/>
              <a:gd name="connsiteX166" fmla="*/ 7688890 w 8983219"/>
              <a:gd name="connsiteY166" fmla="*/ 3786389 h 4552682"/>
              <a:gd name="connsiteX167" fmla="*/ 7740405 w 8983219"/>
              <a:gd name="connsiteY167" fmla="*/ 3773510 h 4552682"/>
              <a:gd name="connsiteX168" fmla="*/ 7785482 w 8983219"/>
              <a:gd name="connsiteY168" fmla="*/ 3754191 h 4552682"/>
              <a:gd name="connsiteX169" fmla="*/ 7862755 w 8983219"/>
              <a:gd name="connsiteY169" fmla="*/ 3728434 h 4552682"/>
              <a:gd name="connsiteX170" fmla="*/ 7933589 w 8983219"/>
              <a:gd name="connsiteY170" fmla="*/ 3689797 h 4552682"/>
              <a:gd name="connsiteX171" fmla="*/ 8043059 w 8983219"/>
              <a:gd name="connsiteY171" fmla="*/ 3651161 h 4552682"/>
              <a:gd name="connsiteX172" fmla="*/ 8281318 w 8983219"/>
              <a:gd name="connsiteY172" fmla="*/ 3541690 h 4552682"/>
              <a:gd name="connsiteX173" fmla="*/ 8403667 w 8983219"/>
              <a:gd name="connsiteY173" fmla="*/ 3483735 h 4552682"/>
              <a:gd name="connsiteX174" fmla="*/ 8526017 w 8983219"/>
              <a:gd name="connsiteY174" fmla="*/ 3445099 h 4552682"/>
              <a:gd name="connsiteX175" fmla="*/ 8616169 w 8983219"/>
              <a:gd name="connsiteY175" fmla="*/ 3432220 h 4552682"/>
              <a:gd name="connsiteX176" fmla="*/ 8744958 w 8983219"/>
              <a:gd name="connsiteY176" fmla="*/ 3406462 h 4552682"/>
              <a:gd name="connsiteX177" fmla="*/ 8828670 w 8983219"/>
              <a:gd name="connsiteY177" fmla="*/ 3387144 h 4552682"/>
              <a:gd name="connsiteX178" fmla="*/ 8847989 w 8983219"/>
              <a:gd name="connsiteY178" fmla="*/ 3354946 h 4552682"/>
              <a:gd name="connsiteX179" fmla="*/ 8880186 w 8983219"/>
              <a:gd name="connsiteY179" fmla="*/ 3213279 h 4552682"/>
              <a:gd name="connsiteX180" fmla="*/ 8886625 w 8983219"/>
              <a:gd name="connsiteY180" fmla="*/ 3142445 h 4552682"/>
              <a:gd name="connsiteX181" fmla="*/ 8925262 w 8983219"/>
              <a:gd name="connsiteY181" fmla="*/ 2942822 h 4552682"/>
              <a:gd name="connsiteX182" fmla="*/ 8938141 w 8983219"/>
              <a:gd name="connsiteY182" fmla="*/ 2871989 h 4552682"/>
              <a:gd name="connsiteX183" fmla="*/ 8931701 w 8983219"/>
              <a:gd name="connsiteY183" fmla="*/ 2479183 h 4552682"/>
              <a:gd name="connsiteX184" fmla="*/ 8905944 w 8983219"/>
              <a:gd name="connsiteY184" fmla="*/ 2331076 h 4552682"/>
              <a:gd name="connsiteX185" fmla="*/ 8899504 w 8983219"/>
              <a:gd name="connsiteY185" fmla="*/ 2221606 h 4552682"/>
              <a:gd name="connsiteX186" fmla="*/ 8886625 w 8983219"/>
              <a:gd name="connsiteY186" fmla="*/ 2182969 h 4552682"/>
              <a:gd name="connsiteX187" fmla="*/ 8880186 w 8983219"/>
              <a:gd name="connsiteY187" fmla="*/ 2105696 h 4552682"/>
              <a:gd name="connsiteX188" fmla="*/ 8893065 w 8983219"/>
              <a:gd name="connsiteY188" fmla="*/ 1970468 h 4552682"/>
              <a:gd name="connsiteX189" fmla="*/ 8899504 w 8983219"/>
              <a:gd name="connsiteY189" fmla="*/ 1944710 h 4552682"/>
              <a:gd name="connsiteX190" fmla="*/ 8931701 w 8983219"/>
              <a:gd name="connsiteY190" fmla="*/ 1796603 h 4552682"/>
              <a:gd name="connsiteX191" fmla="*/ 8951020 w 8983219"/>
              <a:gd name="connsiteY191" fmla="*/ 1732208 h 4552682"/>
              <a:gd name="connsiteX192" fmla="*/ 8970338 w 8983219"/>
              <a:gd name="connsiteY192" fmla="*/ 1674253 h 4552682"/>
              <a:gd name="connsiteX193" fmla="*/ 8983217 w 8983219"/>
              <a:gd name="connsiteY193" fmla="*/ 1616299 h 4552682"/>
              <a:gd name="connsiteX194" fmla="*/ 8970338 w 8983219"/>
              <a:gd name="connsiteY194" fmla="*/ 1416676 h 4552682"/>
              <a:gd name="connsiteX195" fmla="*/ 8963898 w 8983219"/>
              <a:gd name="connsiteY195" fmla="*/ 1390918 h 4552682"/>
              <a:gd name="connsiteX196" fmla="*/ 8957459 w 8983219"/>
              <a:gd name="connsiteY196" fmla="*/ 1358721 h 4552682"/>
              <a:gd name="connsiteX197" fmla="*/ 8931701 w 8983219"/>
              <a:gd name="connsiteY197" fmla="*/ 1281448 h 4552682"/>
              <a:gd name="connsiteX198" fmla="*/ 8925262 w 8983219"/>
              <a:gd name="connsiteY198" fmla="*/ 1242811 h 4552682"/>
              <a:gd name="connsiteX199" fmla="*/ 8893065 w 8983219"/>
              <a:gd name="connsiteY199" fmla="*/ 1197735 h 4552682"/>
              <a:gd name="connsiteX200" fmla="*/ 8880186 w 8983219"/>
              <a:gd name="connsiteY200" fmla="*/ 1171977 h 4552682"/>
              <a:gd name="connsiteX201" fmla="*/ 8873746 w 8983219"/>
              <a:gd name="connsiteY201" fmla="*/ 1126901 h 4552682"/>
              <a:gd name="connsiteX202" fmla="*/ 8860867 w 8983219"/>
              <a:gd name="connsiteY202" fmla="*/ 1101144 h 4552682"/>
              <a:gd name="connsiteX203" fmla="*/ 8854428 w 8983219"/>
              <a:gd name="connsiteY203" fmla="*/ 1075386 h 4552682"/>
              <a:gd name="connsiteX204" fmla="*/ 8841549 w 8983219"/>
              <a:gd name="connsiteY204" fmla="*/ 1043189 h 4552682"/>
              <a:gd name="connsiteX205" fmla="*/ 8835110 w 8983219"/>
              <a:gd name="connsiteY205" fmla="*/ 1017431 h 4552682"/>
              <a:gd name="connsiteX206" fmla="*/ 8783594 w 8983219"/>
              <a:gd name="connsiteY206" fmla="*/ 888642 h 4552682"/>
              <a:gd name="connsiteX207" fmla="*/ 8738518 w 8983219"/>
              <a:gd name="connsiteY207" fmla="*/ 804930 h 4552682"/>
              <a:gd name="connsiteX208" fmla="*/ 8699882 w 8983219"/>
              <a:gd name="connsiteY208" fmla="*/ 746975 h 4552682"/>
              <a:gd name="connsiteX209" fmla="*/ 8648366 w 8983219"/>
              <a:gd name="connsiteY209" fmla="*/ 643944 h 4552682"/>
              <a:gd name="connsiteX210" fmla="*/ 8616169 w 8983219"/>
              <a:gd name="connsiteY210" fmla="*/ 560231 h 4552682"/>
              <a:gd name="connsiteX211" fmla="*/ 8596851 w 8983219"/>
              <a:gd name="connsiteY211" fmla="*/ 534473 h 4552682"/>
              <a:gd name="connsiteX212" fmla="*/ 8583972 w 8983219"/>
              <a:gd name="connsiteY212" fmla="*/ 502276 h 4552682"/>
              <a:gd name="connsiteX213" fmla="*/ 8564653 w 8983219"/>
              <a:gd name="connsiteY213" fmla="*/ 476518 h 4552682"/>
              <a:gd name="connsiteX214" fmla="*/ 8545335 w 8983219"/>
              <a:gd name="connsiteY214" fmla="*/ 444321 h 4552682"/>
              <a:gd name="connsiteX215" fmla="*/ 8526017 w 8983219"/>
              <a:gd name="connsiteY215" fmla="*/ 418563 h 4552682"/>
              <a:gd name="connsiteX216" fmla="*/ 8487380 w 8983219"/>
              <a:gd name="connsiteY216" fmla="*/ 360608 h 4552682"/>
              <a:gd name="connsiteX217" fmla="*/ 8461622 w 8983219"/>
              <a:gd name="connsiteY217" fmla="*/ 341290 h 4552682"/>
              <a:gd name="connsiteX218" fmla="*/ 8429425 w 8983219"/>
              <a:gd name="connsiteY218" fmla="*/ 309093 h 4552682"/>
              <a:gd name="connsiteX219" fmla="*/ 8410107 w 8983219"/>
              <a:gd name="connsiteY219" fmla="*/ 283335 h 4552682"/>
              <a:gd name="connsiteX220" fmla="*/ 8365031 w 8983219"/>
              <a:gd name="connsiteY220" fmla="*/ 244699 h 4552682"/>
              <a:gd name="connsiteX221" fmla="*/ 8345713 w 8983219"/>
              <a:gd name="connsiteY221" fmla="*/ 212501 h 4552682"/>
              <a:gd name="connsiteX222" fmla="*/ 8307076 w 8983219"/>
              <a:gd name="connsiteY222" fmla="*/ 186744 h 4552682"/>
              <a:gd name="connsiteX223" fmla="*/ 8262000 w 8983219"/>
              <a:gd name="connsiteY223" fmla="*/ 148107 h 4552682"/>
              <a:gd name="connsiteX224" fmla="*/ 8242682 w 8983219"/>
              <a:gd name="connsiteY224" fmla="*/ 135228 h 4552682"/>
              <a:gd name="connsiteX225" fmla="*/ 8223363 w 8983219"/>
              <a:gd name="connsiteY225" fmla="*/ 128789 h 4552682"/>
              <a:gd name="connsiteX226" fmla="*/ 8204045 w 8983219"/>
              <a:gd name="connsiteY226" fmla="*/ 115910 h 4552682"/>
              <a:gd name="connsiteX227" fmla="*/ 8178287 w 8983219"/>
              <a:gd name="connsiteY227" fmla="*/ 109470 h 4552682"/>
              <a:gd name="connsiteX228" fmla="*/ 8139651 w 8983219"/>
              <a:gd name="connsiteY228" fmla="*/ 96591 h 4552682"/>
              <a:gd name="connsiteX229" fmla="*/ 8107453 w 8983219"/>
              <a:gd name="connsiteY229" fmla="*/ 90152 h 4552682"/>
              <a:gd name="connsiteX230" fmla="*/ 8030180 w 8983219"/>
              <a:gd name="connsiteY230" fmla="*/ 70834 h 4552682"/>
              <a:gd name="connsiteX231" fmla="*/ 7946467 w 8983219"/>
              <a:gd name="connsiteY231" fmla="*/ 51515 h 4552682"/>
              <a:gd name="connsiteX232" fmla="*/ 7907831 w 8983219"/>
              <a:gd name="connsiteY232" fmla="*/ 38637 h 4552682"/>
              <a:gd name="connsiteX233" fmla="*/ 7856315 w 8983219"/>
              <a:gd name="connsiteY233" fmla="*/ 25758 h 4552682"/>
              <a:gd name="connsiteX234" fmla="*/ 7811239 w 8983219"/>
              <a:gd name="connsiteY234" fmla="*/ 19318 h 4552682"/>
              <a:gd name="connsiteX235" fmla="*/ 7759724 w 8983219"/>
              <a:gd name="connsiteY235" fmla="*/ 6439 h 4552682"/>
              <a:gd name="connsiteX236" fmla="*/ 7682451 w 8983219"/>
              <a:gd name="connsiteY236" fmla="*/ 0 h 4552682"/>
              <a:gd name="connsiteX237" fmla="*/ 7572980 w 8983219"/>
              <a:gd name="connsiteY237" fmla="*/ 6439 h 4552682"/>
              <a:gd name="connsiteX238" fmla="*/ 7534344 w 8983219"/>
              <a:gd name="connsiteY238" fmla="*/ 19318 h 4552682"/>
              <a:gd name="connsiteX239" fmla="*/ 7521465 w 8983219"/>
              <a:gd name="connsiteY239" fmla="*/ 38637 h 4552682"/>
              <a:gd name="connsiteX240" fmla="*/ 7476389 w 8983219"/>
              <a:gd name="connsiteY240" fmla="*/ 57955 h 4552682"/>
              <a:gd name="connsiteX241" fmla="*/ 7431313 w 8983219"/>
              <a:gd name="connsiteY241" fmla="*/ 77273 h 4552682"/>
              <a:gd name="connsiteX242" fmla="*/ 7411994 w 8983219"/>
              <a:gd name="connsiteY242" fmla="*/ 90152 h 4552682"/>
              <a:gd name="connsiteX243" fmla="*/ 7379797 w 8983219"/>
              <a:gd name="connsiteY243" fmla="*/ 103031 h 4552682"/>
              <a:gd name="connsiteX244" fmla="*/ 7366918 w 8983219"/>
              <a:gd name="connsiteY244" fmla="*/ 122349 h 4552682"/>
              <a:gd name="connsiteX245" fmla="*/ 7328282 w 8983219"/>
              <a:gd name="connsiteY245" fmla="*/ 154546 h 4552682"/>
              <a:gd name="connsiteX246" fmla="*/ 7315403 w 8983219"/>
              <a:gd name="connsiteY246" fmla="*/ 173865 h 4552682"/>
              <a:gd name="connsiteX247" fmla="*/ 7263887 w 8983219"/>
              <a:gd name="connsiteY247" fmla="*/ 199622 h 4552682"/>
              <a:gd name="connsiteX248" fmla="*/ 7218811 w 8983219"/>
              <a:gd name="connsiteY248" fmla="*/ 231820 h 4552682"/>
              <a:gd name="connsiteX249" fmla="*/ 7180175 w 8983219"/>
              <a:gd name="connsiteY249" fmla="*/ 257577 h 4552682"/>
              <a:gd name="connsiteX250" fmla="*/ 7135098 w 8983219"/>
              <a:gd name="connsiteY250" fmla="*/ 270456 h 4552682"/>
              <a:gd name="connsiteX251" fmla="*/ 7109341 w 8983219"/>
              <a:gd name="connsiteY251" fmla="*/ 264017 h 4552682"/>
              <a:gd name="connsiteX252" fmla="*/ 7096462 w 8983219"/>
              <a:gd name="connsiteY252" fmla="*/ 238259 h 4552682"/>
              <a:gd name="connsiteX253" fmla="*/ 7006310 w 8983219"/>
              <a:gd name="connsiteY253" fmla="*/ 244699 h 4552682"/>
              <a:gd name="connsiteX254" fmla="*/ 6986991 w 8983219"/>
              <a:gd name="connsiteY254" fmla="*/ 264017 h 455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983219" h="4552682">
                <a:moveTo>
                  <a:pt x="7154417" y="225380"/>
                </a:moveTo>
                <a:cubicBezTo>
                  <a:pt x="7135099" y="227527"/>
                  <a:pt x="7115040" y="226104"/>
                  <a:pt x="7096462" y="231820"/>
                </a:cubicBezTo>
                <a:cubicBezTo>
                  <a:pt x="7086204" y="234976"/>
                  <a:pt x="7080022" y="245813"/>
                  <a:pt x="7070704" y="251138"/>
                </a:cubicBezTo>
                <a:cubicBezTo>
                  <a:pt x="7064811" y="254506"/>
                  <a:pt x="7057625" y="254903"/>
                  <a:pt x="7051386" y="257577"/>
                </a:cubicBezTo>
                <a:cubicBezTo>
                  <a:pt x="7004239" y="277782"/>
                  <a:pt x="7047362" y="265022"/>
                  <a:pt x="6999870" y="276896"/>
                </a:cubicBezTo>
                <a:cubicBezTo>
                  <a:pt x="6941203" y="312096"/>
                  <a:pt x="6981142" y="286844"/>
                  <a:pt x="6896839" y="347730"/>
                </a:cubicBezTo>
                <a:lnTo>
                  <a:pt x="6851763" y="379927"/>
                </a:lnTo>
                <a:cubicBezTo>
                  <a:pt x="6836738" y="390659"/>
                  <a:pt x="6820706" y="400107"/>
                  <a:pt x="6806687" y="412124"/>
                </a:cubicBezTo>
                <a:cubicBezTo>
                  <a:pt x="6791662" y="425003"/>
                  <a:pt x="6777352" y="438768"/>
                  <a:pt x="6761611" y="450761"/>
                </a:cubicBezTo>
                <a:cubicBezTo>
                  <a:pt x="6732236" y="473142"/>
                  <a:pt x="6701510" y="493690"/>
                  <a:pt x="6671459" y="515155"/>
                </a:cubicBezTo>
                <a:cubicBezTo>
                  <a:pt x="6667470" y="518004"/>
                  <a:pt x="6596745" y="569253"/>
                  <a:pt x="6587746" y="573110"/>
                </a:cubicBezTo>
                <a:cubicBezTo>
                  <a:pt x="6572721" y="579549"/>
                  <a:pt x="6557021" y="584600"/>
                  <a:pt x="6542670" y="592428"/>
                </a:cubicBezTo>
                <a:cubicBezTo>
                  <a:pt x="6481404" y="625845"/>
                  <a:pt x="6546119" y="602010"/>
                  <a:pt x="6497594" y="618186"/>
                </a:cubicBezTo>
                <a:cubicBezTo>
                  <a:pt x="6489008" y="626772"/>
                  <a:pt x="6481055" y="636042"/>
                  <a:pt x="6471836" y="643944"/>
                </a:cubicBezTo>
                <a:cubicBezTo>
                  <a:pt x="6465960" y="648980"/>
                  <a:pt x="6458302" y="651680"/>
                  <a:pt x="6452518" y="656822"/>
                </a:cubicBezTo>
                <a:cubicBezTo>
                  <a:pt x="6438905" y="668922"/>
                  <a:pt x="6413882" y="695459"/>
                  <a:pt x="6413882" y="695459"/>
                </a:cubicBezTo>
                <a:cubicBezTo>
                  <a:pt x="6411735" y="701898"/>
                  <a:pt x="6410810" y="708884"/>
                  <a:pt x="6407442" y="714777"/>
                </a:cubicBezTo>
                <a:cubicBezTo>
                  <a:pt x="6395782" y="735181"/>
                  <a:pt x="6385207" y="739930"/>
                  <a:pt x="6375245" y="759853"/>
                </a:cubicBezTo>
                <a:cubicBezTo>
                  <a:pt x="6372209" y="765924"/>
                  <a:pt x="6370670" y="772645"/>
                  <a:pt x="6368805" y="779172"/>
                </a:cubicBezTo>
                <a:cubicBezTo>
                  <a:pt x="6366374" y="787682"/>
                  <a:pt x="6366324" y="797014"/>
                  <a:pt x="6362366" y="804930"/>
                </a:cubicBezTo>
                <a:cubicBezTo>
                  <a:pt x="6357567" y="814529"/>
                  <a:pt x="6349001" y="821757"/>
                  <a:pt x="6343048" y="830687"/>
                </a:cubicBezTo>
                <a:cubicBezTo>
                  <a:pt x="6336105" y="841101"/>
                  <a:pt x="6328908" y="851490"/>
                  <a:pt x="6323729" y="862884"/>
                </a:cubicBezTo>
                <a:cubicBezTo>
                  <a:pt x="6313467" y="885460"/>
                  <a:pt x="6303435" y="931187"/>
                  <a:pt x="6297972" y="953037"/>
                </a:cubicBezTo>
                <a:cubicBezTo>
                  <a:pt x="6293679" y="1002406"/>
                  <a:pt x="6300765" y="1054132"/>
                  <a:pt x="6285093" y="1101144"/>
                </a:cubicBezTo>
                <a:cubicBezTo>
                  <a:pt x="6282946" y="1107583"/>
                  <a:pt x="6281689" y="1114391"/>
                  <a:pt x="6278653" y="1120462"/>
                </a:cubicBezTo>
                <a:cubicBezTo>
                  <a:pt x="6275192" y="1127384"/>
                  <a:pt x="6270729" y="1133835"/>
                  <a:pt x="6265775" y="1139780"/>
                </a:cubicBezTo>
                <a:cubicBezTo>
                  <a:pt x="6259945" y="1146776"/>
                  <a:pt x="6251749" y="1151688"/>
                  <a:pt x="6246456" y="1159099"/>
                </a:cubicBezTo>
                <a:cubicBezTo>
                  <a:pt x="6216747" y="1200691"/>
                  <a:pt x="6252343" y="1172345"/>
                  <a:pt x="6214259" y="1197735"/>
                </a:cubicBezTo>
                <a:cubicBezTo>
                  <a:pt x="6205673" y="1210614"/>
                  <a:pt x="6203185" y="1231477"/>
                  <a:pt x="6188501" y="1236372"/>
                </a:cubicBezTo>
                <a:cubicBezTo>
                  <a:pt x="6182062" y="1238518"/>
                  <a:pt x="6175485" y="1240290"/>
                  <a:pt x="6169183" y="1242811"/>
                </a:cubicBezTo>
                <a:cubicBezTo>
                  <a:pt x="6154005" y="1248882"/>
                  <a:pt x="6139470" y="1256543"/>
                  <a:pt x="6124107" y="1262130"/>
                </a:cubicBezTo>
                <a:cubicBezTo>
                  <a:pt x="6115790" y="1265155"/>
                  <a:pt x="6106745" y="1265770"/>
                  <a:pt x="6098349" y="1268569"/>
                </a:cubicBezTo>
                <a:cubicBezTo>
                  <a:pt x="6087383" y="1272224"/>
                  <a:pt x="6077200" y="1278049"/>
                  <a:pt x="6066152" y="1281448"/>
                </a:cubicBezTo>
                <a:cubicBezTo>
                  <a:pt x="6049234" y="1286653"/>
                  <a:pt x="6031070" y="1287753"/>
                  <a:pt x="6014636" y="1294327"/>
                </a:cubicBezTo>
                <a:cubicBezTo>
                  <a:pt x="5913869" y="1334634"/>
                  <a:pt x="6039861" y="1285919"/>
                  <a:pt x="5956682" y="1313645"/>
                </a:cubicBezTo>
                <a:cubicBezTo>
                  <a:pt x="5883937" y="1337893"/>
                  <a:pt x="5960450" y="1317533"/>
                  <a:pt x="5898727" y="1332963"/>
                </a:cubicBezTo>
                <a:cubicBezTo>
                  <a:pt x="5890141" y="1337256"/>
                  <a:pt x="5882076" y="1342806"/>
                  <a:pt x="5872969" y="1345842"/>
                </a:cubicBezTo>
                <a:cubicBezTo>
                  <a:pt x="5862586" y="1349303"/>
                  <a:pt x="5851437" y="1349821"/>
                  <a:pt x="5840772" y="1352282"/>
                </a:cubicBezTo>
                <a:cubicBezTo>
                  <a:pt x="5739844" y="1375574"/>
                  <a:pt x="5830601" y="1356893"/>
                  <a:pt x="5757059" y="1371600"/>
                </a:cubicBezTo>
                <a:cubicBezTo>
                  <a:pt x="5711201" y="1394529"/>
                  <a:pt x="5752225" y="1377174"/>
                  <a:pt x="5692665" y="1390918"/>
                </a:cubicBezTo>
                <a:cubicBezTo>
                  <a:pt x="5585621" y="1415620"/>
                  <a:pt x="5704290" y="1394346"/>
                  <a:pt x="5608952" y="1410237"/>
                </a:cubicBezTo>
                <a:cubicBezTo>
                  <a:pt x="5600366" y="1414530"/>
                  <a:pt x="5592182" y="1419745"/>
                  <a:pt x="5583194" y="1423115"/>
                </a:cubicBezTo>
                <a:cubicBezTo>
                  <a:pt x="5574907" y="1426222"/>
                  <a:pt x="5565974" y="1427226"/>
                  <a:pt x="5557436" y="1429555"/>
                </a:cubicBezTo>
                <a:cubicBezTo>
                  <a:pt x="5542360" y="1433667"/>
                  <a:pt x="5527683" y="1439369"/>
                  <a:pt x="5512360" y="1442434"/>
                </a:cubicBezTo>
                <a:cubicBezTo>
                  <a:pt x="5495391" y="1445828"/>
                  <a:pt x="5477939" y="1446174"/>
                  <a:pt x="5460845" y="1448873"/>
                </a:cubicBezTo>
                <a:cubicBezTo>
                  <a:pt x="5205732" y="1489154"/>
                  <a:pt x="5642146" y="1458150"/>
                  <a:pt x="4939251" y="1468191"/>
                </a:cubicBezTo>
                <a:cubicBezTo>
                  <a:pt x="4774451" y="1501151"/>
                  <a:pt x="4996819" y="1460390"/>
                  <a:pt x="4662355" y="1487510"/>
                </a:cubicBezTo>
                <a:cubicBezTo>
                  <a:pt x="4652787" y="1488286"/>
                  <a:pt x="4645792" y="1497631"/>
                  <a:pt x="4636597" y="1500389"/>
                </a:cubicBezTo>
                <a:cubicBezTo>
                  <a:pt x="4624091" y="1504141"/>
                  <a:pt x="4610682" y="1503892"/>
                  <a:pt x="4597960" y="1506828"/>
                </a:cubicBezTo>
                <a:cubicBezTo>
                  <a:pt x="4490929" y="1531527"/>
                  <a:pt x="4609573" y="1510259"/>
                  <a:pt x="4514248" y="1526146"/>
                </a:cubicBezTo>
                <a:cubicBezTo>
                  <a:pt x="4409127" y="1561186"/>
                  <a:pt x="4541030" y="1519450"/>
                  <a:pt x="4436975" y="1545465"/>
                </a:cubicBezTo>
                <a:cubicBezTo>
                  <a:pt x="4306300" y="1578135"/>
                  <a:pt x="4477481" y="1542516"/>
                  <a:pt x="4366141" y="1564783"/>
                </a:cubicBezTo>
                <a:cubicBezTo>
                  <a:pt x="4357555" y="1569076"/>
                  <a:pt x="4349371" y="1574291"/>
                  <a:pt x="4340383" y="1577662"/>
                </a:cubicBezTo>
                <a:cubicBezTo>
                  <a:pt x="4332096" y="1580769"/>
                  <a:pt x="4323264" y="1582181"/>
                  <a:pt x="4314625" y="1584101"/>
                </a:cubicBezTo>
                <a:cubicBezTo>
                  <a:pt x="4284624" y="1590768"/>
                  <a:pt x="4254788" y="1598367"/>
                  <a:pt x="4224473" y="1603420"/>
                </a:cubicBezTo>
                <a:cubicBezTo>
                  <a:pt x="4121705" y="1620548"/>
                  <a:pt x="4173223" y="1614131"/>
                  <a:pt x="4069927" y="1622738"/>
                </a:cubicBezTo>
                <a:cubicBezTo>
                  <a:pt x="3954633" y="1661169"/>
                  <a:pt x="4128137" y="1606333"/>
                  <a:pt x="3973335" y="1642056"/>
                </a:cubicBezTo>
                <a:cubicBezTo>
                  <a:pt x="3963981" y="1644214"/>
                  <a:pt x="3957108" y="1653791"/>
                  <a:pt x="3947577" y="1654935"/>
                </a:cubicBezTo>
                <a:cubicBezTo>
                  <a:pt x="3902771" y="1660312"/>
                  <a:pt x="3857464" y="1660309"/>
                  <a:pt x="3812349" y="1661375"/>
                </a:cubicBezTo>
                <a:lnTo>
                  <a:pt x="3129769" y="1674253"/>
                </a:lnTo>
                <a:cubicBezTo>
                  <a:pt x="3071814" y="1672107"/>
                  <a:pt x="3013786" y="1671431"/>
                  <a:pt x="2955904" y="1667814"/>
                </a:cubicBezTo>
                <a:cubicBezTo>
                  <a:pt x="2922015" y="1665696"/>
                  <a:pt x="2926724" y="1660829"/>
                  <a:pt x="2897949" y="1648496"/>
                </a:cubicBezTo>
                <a:cubicBezTo>
                  <a:pt x="2885010" y="1642951"/>
                  <a:pt x="2865952" y="1638886"/>
                  <a:pt x="2852873" y="1635617"/>
                </a:cubicBezTo>
                <a:cubicBezTo>
                  <a:pt x="2808588" y="1606094"/>
                  <a:pt x="2828920" y="1614754"/>
                  <a:pt x="2794918" y="1603420"/>
                </a:cubicBezTo>
                <a:cubicBezTo>
                  <a:pt x="2788479" y="1599127"/>
                  <a:pt x="2781545" y="1595496"/>
                  <a:pt x="2775600" y="1590541"/>
                </a:cubicBezTo>
                <a:cubicBezTo>
                  <a:pt x="2768604" y="1584711"/>
                  <a:pt x="2763859" y="1576274"/>
                  <a:pt x="2756282" y="1571222"/>
                </a:cubicBezTo>
                <a:cubicBezTo>
                  <a:pt x="2750634" y="1567457"/>
                  <a:pt x="2743403" y="1566929"/>
                  <a:pt x="2736963" y="1564783"/>
                </a:cubicBezTo>
                <a:cubicBezTo>
                  <a:pt x="2730524" y="1558344"/>
                  <a:pt x="2725055" y="1550758"/>
                  <a:pt x="2717645" y="1545465"/>
                </a:cubicBezTo>
                <a:cubicBezTo>
                  <a:pt x="2709834" y="1539885"/>
                  <a:pt x="2699262" y="1538731"/>
                  <a:pt x="2691887" y="1532586"/>
                </a:cubicBezTo>
                <a:cubicBezTo>
                  <a:pt x="2685942" y="1527632"/>
                  <a:pt x="2684185" y="1519021"/>
                  <a:pt x="2679008" y="1513268"/>
                </a:cubicBezTo>
                <a:cubicBezTo>
                  <a:pt x="2664793" y="1497473"/>
                  <a:pt x="2648957" y="1483217"/>
                  <a:pt x="2633932" y="1468191"/>
                </a:cubicBezTo>
                <a:cubicBezTo>
                  <a:pt x="2627493" y="1461752"/>
                  <a:pt x="2622191" y="1453925"/>
                  <a:pt x="2614614" y="1448873"/>
                </a:cubicBezTo>
                <a:cubicBezTo>
                  <a:pt x="2608175" y="1444580"/>
                  <a:pt x="2601080" y="1441136"/>
                  <a:pt x="2595296" y="1435994"/>
                </a:cubicBezTo>
                <a:cubicBezTo>
                  <a:pt x="2581683" y="1423894"/>
                  <a:pt x="2572950" y="1405503"/>
                  <a:pt x="2556659" y="1397358"/>
                </a:cubicBezTo>
                <a:cubicBezTo>
                  <a:pt x="2548073" y="1393065"/>
                  <a:pt x="2539292" y="1389141"/>
                  <a:pt x="2530901" y="1384479"/>
                </a:cubicBezTo>
                <a:cubicBezTo>
                  <a:pt x="2519960" y="1378401"/>
                  <a:pt x="2510141" y="1370244"/>
                  <a:pt x="2498704" y="1365161"/>
                </a:cubicBezTo>
                <a:cubicBezTo>
                  <a:pt x="2490617" y="1361567"/>
                  <a:pt x="2481342" y="1361520"/>
                  <a:pt x="2472946" y="1358721"/>
                </a:cubicBezTo>
                <a:cubicBezTo>
                  <a:pt x="2410902" y="1338039"/>
                  <a:pt x="2472171" y="1351079"/>
                  <a:pt x="2402113" y="1339403"/>
                </a:cubicBezTo>
                <a:cubicBezTo>
                  <a:pt x="2393527" y="1335110"/>
                  <a:pt x="2385343" y="1329895"/>
                  <a:pt x="2376355" y="1326524"/>
                </a:cubicBezTo>
                <a:cubicBezTo>
                  <a:pt x="2368068" y="1323416"/>
                  <a:pt x="2359135" y="1322413"/>
                  <a:pt x="2350597" y="1320084"/>
                </a:cubicBezTo>
                <a:cubicBezTo>
                  <a:pt x="2331708" y="1314932"/>
                  <a:pt x="2301030" y="1305243"/>
                  <a:pt x="2279763" y="1300766"/>
                </a:cubicBezTo>
                <a:cubicBezTo>
                  <a:pt x="2247633" y="1294002"/>
                  <a:pt x="2215114" y="1289053"/>
                  <a:pt x="2183172" y="1281448"/>
                </a:cubicBezTo>
                <a:cubicBezTo>
                  <a:pt x="2169966" y="1278304"/>
                  <a:pt x="2157910" y="1270895"/>
                  <a:pt x="2144535" y="1268569"/>
                </a:cubicBezTo>
                <a:cubicBezTo>
                  <a:pt x="2108337" y="1262274"/>
                  <a:pt x="2071379" y="1261277"/>
                  <a:pt x="2035065" y="1255690"/>
                </a:cubicBezTo>
                <a:cubicBezTo>
                  <a:pt x="1875226" y="1231099"/>
                  <a:pt x="2107183" y="1252101"/>
                  <a:pt x="1886958" y="1236372"/>
                </a:cubicBezTo>
                <a:cubicBezTo>
                  <a:pt x="1861200" y="1232079"/>
                  <a:pt x="1835148" y="1229280"/>
                  <a:pt x="1809684" y="1223493"/>
                </a:cubicBezTo>
                <a:cubicBezTo>
                  <a:pt x="1683919" y="1194910"/>
                  <a:pt x="1810997" y="1209466"/>
                  <a:pt x="1655138" y="1184856"/>
                </a:cubicBezTo>
                <a:cubicBezTo>
                  <a:pt x="1603857" y="1176759"/>
                  <a:pt x="1551986" y="1172880"/>
                  <a:pt x="1500591" y="1165538"/>
                </a:cubicBezTo>
                <a:lnTo>
                  <a:pt x="1455515" y="1159099"/>
                </a:lnTo>
                <a:lnTo>
                  <a:pt x="1165741" y="1171977"/>
                </a:lnTo>
                <a:cubicBezTo>
                  <a:pt x="923827" y="1185416"/>
                  <a:pt x="1278144" y="1169109"/>
                  <a:pt x="1056270" y="1191296"/>
                </a:cubicBezTo>
                <a:cubicBezTo>
                  <a:pt x="1009234" y="1196000"/>
                  <a:pt x="961825" y="1195589"/>
                  <a:pt x="914603" y="1197735"/>
                </a:cubicBezTo>
                <a:cubicBezTo>
                  <a:pt x="852355" y="1204174"/>
                  <a:pt x="786268" y="1194588"/>
                  <a:pt x="727859" y="1217053"/>
                </a:cubicBezTo>
                <a:cubicBezTo>
                  <a:pt x="699955" y="1227786"/>
                  <a:pt x="671536" y="1237267"/>
                  <a:pt x="644146" y="1249251"/>
                </a:cubicBezTo>
                <a:cubicBezTo>
                  <a:pt x="637056" y="1252353"/>
                  <a:pt x="631126" y="1257632"/>
                  <a:pt x="624828" y="1262130"/>
                </a:cubicBezTo>
                <a:cubicBezTo>
                  <a:pt x="583040" y="1291978"/>
                  <a:pt x="614079" y="1269560"/>
                  <a:pt x="579752" y="1300766"/>
                </a:cubicBezTo>
                <a:cubicBezTo>
                  <a:pt x="562868" y="1316115"/>
                  <a:pt x="545120" y="1330493"/>
                  <a:pt x="528236" y="1345842"/>
                </a:cubicBezTo>
                <a:cubicBezTo>
                  <a:pt x="495092" y="1375973"/>
                  <a:pt x="522229" y="1357822"/>
                  <a:pt x="476721" y="1390918"/>
                </a:cubicBezTo>
                <a:cubicBezTo>
                  <a:pt x="464203" y="1400022"/>
                  <a:pt x="450963" y="1408090"/>
                  <a:pt x="438084" y="1416676"/>
                </a:cubicBezTo>
                <a:cubicBezTo>
                  <a:pt x="361091" y="1524467"/>
                  <a:pt x="459295" y="1392203"/>
                  <a:pt x="354372" y="1513268"/>
                </a:cubicBezTo>
                <a:cubicBezTo>
                  <a:pt x="314412" y="1559376"/>
                  <a:pt x="276577" y="1607291"/>
                  <a:pt x="238462" y="1654935"/>
                </a:cubicBezTo>
                <a:cubicBezTo>
                  <a:pt x="225053" y="1671696"/>
                  <a:pt x="212912" y="1689437"/>
                  <a:pt x="199825" y="1706451"/>
                </a:cubicBezTo>
                <a:cubicBezTo>
                  <a:pt x="191445" y="1717345"/>
                  <a:pt x="185062" y="1730402"/>
                  <a:pt x="174067" y="1738648"/>
                </a:cubicBezTo>
                <a:cubicBezTo>
                  <a:pt x="156895" y="1751527"/>
                  <a:pt x="135961" y="1760523"/>
                  <a:pt x="122552" y="1777284"/>
                </a:cubicBezTo>
                <a:cubicBezTo>
                  <a:pt x="113966" y="1788017"/>
                  <a:pt x="105845" y="1799138"/>
                  <a:pt x="96794" y="1809482"/>
                </a:cubicBezTo>
                <a:cubicBezTo>
                  <a:pt x="90797" y="1816335"/>
                  <a:pt x="82769" y="1821390"/>
                  <a:pt x="77476" y="1828800"/>
                </a:cubicBezTo>
                <a:cubicBezTo>
                  <a:pt x="71896" y="1836611"/>
                  <a:pt x="70177" y="1846747"/>
                  <a:pt x="64597" y="1854558"/>
                </a:cubicBezTo>
                <a:cubicBezTo>
                  <a:pt x="59304" y="1861968"/>
                  <a:pt x="50572" y="1866466"/>
                  <a:pt x="45279" y="1873876"/>
                </a:cubicBezTo>
                <a:cubicBezTo>
                  <a:pt x="39699" y="1881687"/>
                  <a:pt x="35436" y="1890527"/>
                  <a:pt x="32400" y="1899634"/>
                </a:cubicBezTo>
                <a:cubicBezTo>
                  <a:pt x="26803" y="1916426"/>
                  <a:pt x="19521" y="1951149"/>
                  <a:pt x="19521" y="1951149"/>
                </a:cubicBezTo>
                <a:cubicBezTo>
                  <a:pt x="14124" y="2015913"/>
                  <a:pt x="829" y="2171783"/>
                  <a:pt x="203" y="2208727"/>
                </a:cubicBezTo>
                <a:cubicBezTo>
                  <a:pt x="-925" y="2275293"/>
                  <a:pt x="2844" y="2341882"/>
                  <a:pt x="6642" y="2408349"/>
                </a:cubicBezTo>
                <a:cubicBezTo>
                  <a:pt x="7147" y="2417185"/>
                  <a:pt x="9975" y="2425820"/>
                  <a:pt x="13082" y="2434107"/>
                </a:cubicBezTo>
                <a:cubicBezTo>
                  <a:pt x="16452" y="2443095"/>
                  <a:pt x="21667" y="2451279"/>
                  <a:pt x="25960" y="2459865"/>
                </a:cubicBezTo>
                <a:cubicBezTo>
                  <a:pt x="28107" y="2472744"/>
                  <a:pt x="28560" y="2486022"/>
                  <a:pt x="32400" y="2498501"/>
                </a:cubicBezTo>
                <a:cubicBezTo>
                  <a:pt x="38561" y="2518523"/>
                  <a:pt x="54354" y="2548849"/>
                  <a:pt x="64597" y="2569335"/>
                </a:cubicBezTo>
                <a:cubicBezTo>
                  <a:pt x="83048" y="2661594"/>
                  <a:pt x="57257" y="2547319"/>
                  <a:pt x="83915" y="2627290"/>
                </a:cubicBezTo>
                <a:cubicBezTo>
                  <a:pt x="108882" y="2702189"/>
                  <a:pt x="70862" y="2620501"/>
                  <a:pt x="103234" y="2685245"/>
                </a:cubicBezTo>
                <a:cubicBezTo>
                  <a:pt x="105380" y="2693831"/>
                  <a:pt x="106079" y="2702916"/>
                  <a:pt x="109673" y="2711003"/>
                </a:cubicBezTo>
                <a:cubicBezTo>
                  <a:pt x="121145" y="2736817"/>
                  <a:pt x="174969" y="2806366"/>
                  <a:pt x="180507" y="2814034"/>
                </a:cubicBezTo>
                <a:cubicBezTo>
                  <a:pt x="234360" y="2888599"/>
                  <a:pt x="188436" y="2833454"/>
                  <a:pt x="264220" y="2904186"/>
                </a:cubicBezTo>
                <a:cubicBezTo>
                  <a:pt x="279754" y="2918685"/>
                  <a:pt x="294797" y="2933728"/>
                  <a:pt x="309296" y="2949262"/>
                </a:cubicBezTo>
                <a:cubicBezTo>
                  <a:pt x="324865" y="2965943"/>
                  <a:pt x="337263" y="2985681"/>
                  <a:pt x="354372" y="3000777"/>
                </a:cubicBezTo>
                <a:cubicBezTo>
                  <a:pt x="374019" y="3018112"/>
                  <a:pt x="399240" y="3028382"/>
                  <a:pt x="418766" y="3045853"/>
                </a:cubicBezTo>
                <a:cubicBezTo>
                  <a:pt x="440287" y="3065109"/>
                  <a:pt x="455353" y="3090823"/>
                  <a:pt x="476721" y="3110248"/>
                </a:cubicBezTo>
                <a:cubicBezTo>
                  <a:pt x="502771" y="3133929"/>
                  <a:pt x="533868" y="3151541"/>
                  <a:pt x="560434" y="3174642"/>
                </a:cubicBezTo>
                <a:cubicBezTo>
                  <a:pt x="583341" y="3194561"/>
                  <a:pt x="602367" y="3218617"/>
                  <a:pt x="624828" y="3239037"/>
                </a:cubicBezTo>
                <a:cubicBezTo>
                  <a:pt x="649637" y="3261591"/>
                  <a:pt x="677292" y="3280877"/>
                  <a:pt x="702101" y="3303431"/>
                </a:cubicBezTo>
                <a:cubicBezTo>
                  <a:pt x="724563" y="3323850"/>
                  <a:pt x="744064" y="3347373"/>
                  <a:pt x="766496" y="3367825"/>
                </a:cubicBezTo>
                <a:cubicBezTo>
                  <a:pt x="817079" y="3413945"/>
                  <a:pt x="869171" y="3458386"/>
                  <a:pt x="921042" y="3503053"/>
                </a:cubicBezTo>
                <a:cubicBezTo>
                  <a:pt x="1010834" y="3580374"/>
                  <a:pt x="1137134" y="3678607"/>
                  <a:pt x="1223696" y="3734873"/>
                </a:cubicBezTo>
                <a:cubicBezTo>
                  <a:pt x="1266625" y="3762777"/>
                  <a:pt x="1307306" y="3794491"/>
                  <a:pt x="1352484" y="3818586"/>
                </a:cubicBezTo>
                <a:cubicBezTo>
                  <a:pt x="1404213" y="3846175"/>
                  <a:pt x="1460399" y="3864509"/>
                  <a:pt x="1513470" y="3889420"/>
                </a:cubicBezTo>
                <a:cubicBezTo>
                  <a:pt x="1565608" y="3913893"/>
                  <a:pt x="1615197" y="3943728"/>
                  <a:pt x="1668017" y="3966693"/>
                </a:cubicBezTo>
                <a:cubicBezTo>
                  <a:pt x="1790811" y="4020081"/>
                  <a:pt x="1826346" y="4017827"/>
                  <a:pt x="1951352" y="4063284"/>
                </a:cubicBezTo>
                <a:cubicBezTo>
                  <a:pt x="1999302" y="4080720"/>
                  <a:pt x="2044971" y="4104079"/>
                  <a:pt x="2093020" y="4121239"/>
                </a:cubicBezTo>
                <a:cubicBezTo>
                  <a:pt x="2135228" y="4136314"/>
                  <a:pt x="2179365" y="4145476"/>
                  <a:pt x="2221808" y="4159876"/>
                </a:cubicBezTo>
                <a:cubicBezTo>
                  <a:pt x="2299609" y="4186273"/>
                  <a:pt x="2374366" y="4221972"/>
                  <a:pt x="2453628" y="4243589"/>
                </a:cubicBezTo>
                <a:cubicBezTo>
                  <a:pt x="2549102" y="4269627"/>
                  <a:pt x="2651617" y="4300671"/>
                  <a:pt x="2749842" y="4314422"/>
                </a:cubicBezTo>
                <a:cubicBezTo>
                  <a:pt x="2805275" y="4322183"/>
                  <a:pt x="2861459" y="4323008"/>
                  <a:pt x="2917267" y="4327301"/>
                </a:cubicBezTo>
                <a:cubicBezTo>
                  <a:pt x="3257990" y="4321217"/>
                  <a:pt x="3353505" y="4315571"/>
                  <a:pt x="3709318" y="4327301"/>
                </a:cubicBezTo>
                <a:cubicBezTo>
                  <a:pt x="3760984" y="4329004"/>
                  <a:pt x="3812349" y="4335887"/>
                  <a:pt x="3863865" y="4340180"/>
                </a:cubicBezTo>
                <a:cubicBezTo>
                  <a:pt x="3956399" y="4357806"/>
                  <a:pt x="4028678" y="4373050"/>
                  <a:pt x="4121442" y="4385256"/>
                </a:cubicBezTo>
                <a:cubicBezTo>
                  <a:pt x="4162100" y="4390606"/>
                  <a:pt x="4203033" y="4393606"/>
                  <a:pt x="4243791" y="4398135"/>
                </a:cubicBezTo>
                <a:lnTo>
                  <a:pt x="4353262" y="4411014"/>
                </a:lnTo>
                <a:lnTo>
                  <a:pt x="4565763" y="4462530"/>
                </a:lnTo>
                <a:cubicBezTo>
                  <a:pt x="4600147" y="4470951"/>
                  <a:pt x="4633588" y="4484581"/>
                  <a:pt x="4668794" y="4488287"/>
                </a:cubicBezTo>
                <a:lnTo>
                  <a:pt x="4791144" y="4501166"/>
                </a:lnTo>
                <a:cubicBezTo>
                  <a:pt x="4827634" y="4509752"/>
                  <a:pt x="4863811" y="4519801"/>
                  <a:pt x="4900614" y="4526924"/>
                </a:cubicBezTo>
                <a:cubicBezTo>
                  <a:pt x="4970000" y="4540354"/>
                  <a:pt x="5066297" y="4546670"/>
                  <a:pt x="5132434" y="4552682"/>
                </a:cubicBezTo>
                <a:lnTo>
                  <a:pt x="5364253" y="4539803"/>
                </a:lnTo>
                <a:cubicBezTo>
                  <a:pt x="5377276" y="4538873"/>
                  <a:pt x="5390364" y="4537047"/>
                  <a:pt x="5402890" y="4533363"/>
                </a:cubicBezTo>
                <a:cubicBezTo>
                  <a:pt x="5632855" y="4465727"/>
                  <a:pt x="5299873" y="4555565"/>
                  <a:pt x="5550997" y="4468969"/>
                </a:cubicBezTo>
                <a:cubicBezTo>
                  <a:pt x="5586436" y="4456749"/>
                  <a:pt x="5624449" y="4453601"/>
                  <a:pt x="5660467" y="4443211"/>
                </a:cubicBezTo>
                <a:cubicBezTo>
                  <a:pt x="5736132" y="4421385"/>
                  <a:pt x="5809191" y="4390414"/>
                  <a:pt x="5885848" y="4372377"/>
                </a:cubicBezTo>
                <a:cubicBezTo>
                  <a:pt x="5958828" y="4355205"/>
                  <a:pt x="6031025" y="4334274"/>
                  <a:pt x="6104789" y="4320862"/>
                </a:cubicBezTo>
                <a:cubicBezTo>
                  <a:pt x="6128400" y="4316569"/>
                  <a:pt x="6152576" y="4314674"/>
                  <a:pt x="6175622" y="4307983"/>
                </a:cubicBezTo>
                <a:cubicBezTo>
                  <a:pt x="6219302" y="4295302"/>
                  <a:pt x="6261398" y="4277693"/>
                  <a:pt x="6304411" y="4262907"/>
                </a:cubicBezTo>
                <a:cubicBezTo>
                  <a:pt x="6330087" y="4254081"/>
                  <a:pt x="6357399" y="4249291"/>
                  <a:pt x="6381684" y="4237149"/>
                </a:cubicBezTo>
                <a:cubicBezTo>
                  <a:pt x="6509557" y="4173214"/>
                  <a:pt x="6438065" y="4205858"/>
                  <a:pt x="6626383" y="4134118"/>
                </a:cubicBezTo>
                <a:cubicBezTo>
                  <a:pt x="6660659" y="4121060"/>
                  <a:pt x="6695966" y="4110534"/>
                  <a:pt x="6729414" y="4095482"/>
                </a:cubicBezTo>
                <a:cubicBezTo>
                  <a:pt x="6827015" y="4051562"/>
                  <a:pt x="6909212" y="4011267"/>
                  <a:pt x="7012749" y="3979572"/>
                </a:cubicBezTo>
                <a:cubicBezTo>
                  <a:pt x="7065518" y="3963418"/>
                  <a:pt x="7120073" y="3953814"/>
                  <a:pt x="7173735" y="3940935"/>
                </a:cubicBezTo>
                <a:cubicBezTo>
                  <a:pt x="7210225" y="3921617"/>
                  <a:pt x="7244581" y="3897571"/>
                  <a:pt x="7283205" y="3882980"/>
                </a:cubicBezTo>
                <a:cubicBezTo>
                  <a:pt x="7416513" y="3832619"/>
                  <a:pt x="7428915" y="3839672"/>
                  <a:pt x="7534344" y="3818586"/>
                </a:cubicBezTo>
                <a:cubicBezTo>
                  <a:pt x="7630504" y="3799354"/>
                  <a:pt x="7553740" y="3809991"/>
                  <a:pt x="7650253" y="3799268"/>
                </a:cubicBezTo>
                <a:cubicBezTo>
                  <a:pt x="7663132" y="3794975"/>
                  <a:pt x="7675837" y="3790119"/>
                  <a:pt x="7688890" y="3786389"/>
                </a:cubicBezTo>
                <a:cubicBezTo>
                  <a:pt x="7705909" y="3781526"/>
                  <a:pt x="7723613" y="3779107"/>
                  <a:pt x="7740405" y="3773510"/>
                </a:cubicBezTo>
                <a:cubicBezTo>
                  <a:pt x="7755914" y="3768340"/>
                  <a:pt x="7770142" y="3759842"/>
                  <a:pt x="7785482" y="3754191"/>
                </a:cubicBezTo>
                <a:cubicBezTo>
                  <a:pt x="7810959" y="3744805"/>
                  <a:pt x="7837856" y="3739260"/>
                  <a:pt x="7862755" y="3728434"/>
                </a:cubicBezTo>
                <a:cubicBezTo>
                  <a:pt x="7887420" y="3717710"/>
                  <a:pt x="7908868" y="3700392"/>
                  <a:pt x="7933589" y="3689797"/>
                </a:cubicBezTo>
                <a:cubicBezTo>
                  <a:pt x="7969156" y="3674554"/>
                  <a:pt x="8007458" y="3666325"/>
                  <a:pt x="8043059" y="3651161"/>
                </a:cubicBezTo>
                <a:cubicBezTo>
                  <a:pt x="8123470" y="3616912"/>
                  <a:pt x="8202044" y="3578496"/>
                  <a:pt x="8281318" y="3541690"/>
                </a:cubicBezTo>
                <a:cubicBezTo>
                  <a:pt x="8322249" y="3522686"/>
                  <a:pt x="8360635" y="3497324"/>
                  <a:pt x="8403667" y="3483735"/>
                </a:cubicBezTo>
                <a:cubicBezTo>
                  <a:pt x="8444450" y="3470856"/>
                  <a:pt x="8484452" y="3455175"/>
                  <a:pt x="8526017" y="3445099"/>
                </a:cubicBezTo>
                <a:cubicBezTo>
                  <a:pt x="8555518" y="3437947"/>
                  <a:pt x="8586194" y="3437016"/>
                  <a:pt x="8616169" y="3432220"/>
                </a:cubicBezTo>
                <a:cubicBezTo>
                  <a:pt x="8712028" y="3416882"/>
                  <a:pt x="8658995" y="3423655"/>
                  <a:pt x="8744958" y="3406462"/>
                </a:cubicBezTo>
                <a:cubicBezTo>
                  <a:pt x="8820028" y="3391447"/>
                  <a:pt x="8745882" y="3410796"/>
                  <a:pt x="8828670" y="3387144"/>
                </a:cubicBezTo>
                <a:cubicBezTo>
                  <a:pt x="8835110" y="3376411"/>
                  <a:pt x="8843341" y="3366567"/>
                  <a:pt x="8847989" y="3354946"/>
                </a:cubicBezTo>
                <a:cubicBezTo>
                  <a:pt x="8865899" y="3310172"/>
                  <a:pt x="8874007" y="3260649"/>
                  <a:pt x="8880186" y="3213279"/>
                </a:cubicBezTo>
                <a:cubicBezTo>
                  <a:pt x="8883252" y="3189769"/>
                  <a:pt x="8883073" y="3165886"/>
                  <a:pt x="8886625" y="3142445"/>
                </a:cubicBezTo>
                <a:cubicBezTo>
                  <a:pt x="8913431" y="2965526"/>
                  <a:pt x="8902999" y="3054137"/>
                  <a:pt x="8925262" y="2942822"/>
                </a:cubicBezTo>
                <a:cubicBezTo>
                  <a:pt x="8929968" y="2919290"/>
                  <a:pt x="8933848" y="2895600"/>
                  <a:pt x="8938141" y="2871989"/>
                </a:cubicBezTo>
                <a:cubicBezTo>
                  <a:pt x="8935994" y="2741054"/>
                  <a:pt x="8939482" y="2609905"/>
                  <a:pt x="8931701" y="2479183"/>
                </a:cubicBezTo>
                <a:cubicBezTo>
                  <a:pt x="8928724" y="2429162"/>
                  <a:pt x="8905944" y="2331076"/>
                  <a:pt x="8905944" y="2331076"/>
                </a:cubicBezTo>
                <a:cubicBezTo>
                  <a:pt x="8903797" y="2294586"/>
                  <a:pt x="8904232" y="2257852"/>
                  <a:pt x="8899504" y="2221606"/>
                </a:cubicBezTo>
                <a:cubicBezTo>
                  <a:pt x="8897748" y="2208144"/>
                  <a:pt x="8888857" y="2196360"/>
                  <a:pt x="8886625" y="2182969"/>
                </a:cubicBezTo>
                <a:cubicBezTo>
                  <a:pt x="8882376" y="2157474"/>
                  <a:pt x="8882332" y="2131454"/>
                  <a:pt x="8880186" y="2105696"/>
                </a:cubicBezTo>
                <a:cubicBezTo>
                  <a:pt x="8884479" y="2060620"/>
                  <a:pt x="8887670" y="2015425"/>
                  <a:pt x="8893065" y="1970468"/>
                </a:cubicBezTo>
                <a:cubicBezTo>
                  <a:pt x="8894119" y="1961681"/>
                  <a:pt x="8897921" y="1953417"/>
                  <a:pt x="8899504" y="1944710"/>
                </a:cubicBezTo>
                <a:cubicBezTo>
                  <a:pt x="8924258" y="1808559"/>
                  <a:pt x="8903231" y="1867776"/>
                  <a:pt x="8931701" y="1796603"/>
                </a:cubicBezTo>
                <a:cubicBezTo>
                  <a:pt x="8948208" y="1697571"/>
                  <a:pt x="8926061" y="1807086"/>
                  <a:pt x="8951020" y="1732208"/>
                </a:cubicBezTo>
                <a:cubicBezTo>
                  <a:pt x="8975986" y="1657309"/>
                  <a:pt x="8937966" y="1738997"/>
                  <a:pt x="8970338" y="1674253"/>
                </a:cubicBezTo>
                <a:cubicBezTo>
                  <a:pt x="8972655" y="1664983"/>
                  <a:pt x="8983421" y="1623653"/>
                  <a:pt x="8983217" y="1616299"/>
                </a:cubicBezTo>
                <a:cubicBezTo>
                  <a:pt x="8981366" y="1549645"/>
                  <a:pt x="8976033" y="1483112"/>
                  <a:pt x="8970338" y="1416676"/>
                </a:cubicBezTo>
                <a:cubicBezTo>
                  <a:pt x="8969582" y="1407858"/>
                  <a:pt x="8965818" y="1399558"/>
                  <a:pt x="8963898" y="1390918"/>
                </a:cubicBezTo>
                <a:cubicBezTo>
                  <a:pt x="8961524" y="1380234"/>
                  <a:pt x="8960547" y="1369221"/>
                  <a:pt x="8957459" y="1358721"/>
                </a:cubicBezTo>
                <a:cubicBezTo>
                  <a:pt x="8949798" y="1332673"/>
                  <a:pt x="8931701" y="1281448"/>
                  <a:pt x="8931701" y="1281448"/>
                </a:cubicBezTo>
                <a:cubicBezTo>
                  <a:pt x="8929555" y="1268569"/>
                  <a:pt x="8930733" y="1254666"/>
                  <a:pt x="8925262" y="1242811"/>
                </a:cubicBezTo>
                <a:cubicBezTo>
                  <a:pt x="8917524" y="1226046"/>
                  <a:pt x="8902978" y="1213313"/>
                  <a:pt x="8893065" y="1197735"/>
                </a:cubicBezTo>
                <a:cubicBezTo>
                  <a:pt x="8887911" y="1189636"/>
                  <a:pt x="8884479" y="1180563"/>
                  <a:pt x="8880186" y="1171977"/>
                </a:cubicBezTo>
                <a:cubicBezTo>
                  <a:pt x="8878039" y="1156952"/>
                  <a:pt x="8877740" y="1141544"/>
                  <a:pt x="8873746" y="1126901"/>
                </a:cubicBezTo>
                <a:cubicBezTo>
                  <a:pt x="8871220" y="1117640"/>
                  <a:pt x="8864237" y="1110132"/>
                  <a:pt x="8860867" y="1101144"/>
                </a:cubicBezTo>
                <a:cubicBezTo>
                  <a:pt x="8857760" y="1092857"/>
                  <a:pt x="8857227" y="1083782"/>
                  <a:pt x="8854428" y="1075386"/>
                </a:cubicBezTo>
                <a:cubicBezTo>
                  <a:pt x="8850773" y="1064420"/>
                  <a:pt x="8845204" y="1054155"/>
                  <a:pt x="8841549" y="1043189"/>
                </a:cubicBezTo>
                <a:cubicBezTo>
                  <a:pt x="8838750" y="1034793"/>
                  <a:pt x="8837653" y="1025908"/>
                  <a:pt x="8835110" y="1017431"/>
                </a:cubicBezTo>
                <a:cubicBezTo>
                  <a:pt x="8824416" y="981782"/>
                  <a:pt x="8797418" y="909378"/>
                  <a:pt x="8783594" y="888642"/>
                </a:cubicBezTo>
                <a:cubicBezTo>
                  <a:pt x="8700650" y="764229"/>
                  <a:pt x="8814752" y="940459"/>
                  <a:pt x="8738518" y="804930"/>
                </a:cubicBezTo>
                <a:cubicBezTo>
                  <a:pt x="8727135" y="784694"/>
                  <a:pt x="8710265" y="767741"/>
                  <a:pt x="8699882" y="746975"/>
                </a:cubicBezTo>
                <a:cubicBezTo>
                  <a:pt x="8632797" y="612806"/>
                  <a:pt x="8730416" y="758815"/>
                  <a:pt x="8648366" y="643944"/>
                </a:cubicBezTo>
                <a:cubicBezTo>
                  <a:pt x="8639097" y="616136"/>
                  <a:pt x="8630263" y="586071"/>
                  <a:pt x="8616169" y="560231"/>
                </a:cubicBezTo>
                <a:cubicBezTo>
                  <a:pt x="8611030" y="550809"/>
                  <a:pt x="8602063" y="543855"/>
                  <a:pt x="8596851" y="534473"/>
                </a:cubicBezTo>
                <a:cubicBezTo>
                  <a:pt x="8591237" y="524369"/>
                  <a:pt x="8589586" y="512380"/>
                  <a:pt x="8583972" y="502276"/>
                </a:cubicBezTo>
                <a:cubicBezTo>
                  <a:pt x="8578760" y="492894"/>
                  <a:pt x="8570606" y="485448"/>
                  <a:pt x="8564653" y="476518"/>
                </a:cubicBezTo>
                <a:cubicBezTo>
                  <a:pt x="8557710" y="466104"/>
                  <a:pt x="8552277" y="454735"/>
                  <a:pt x="8545335" y="444321"/>
                </a:cubicBezTo>
                <a:cubicBezTo>
                  <a:pt x="8539382" y="435391"/>
                  <a:pt x="8531970" y="427493"/>
                  <a:pt x="8526017" y="418563"/>
                </a:cubicBezTo>
                <a:cubicBezTo>
                  <a:pt x="8513758" y="400175"/>
                  <a:pt x="8503418" y="376646"/>
                  <a:pt x="8487380" y="360608"/>
                </a:cubicBezTo>
                <a:cubicBezTo>
                  <a:pt x="8479791" y="353019"/>
                  <a:pt x="8469644" y="348420"/>
                  <a:pt x="8461622" y="341290"/>
                </a:cubicBezTo>
                <a:cubicBezTo>
                  <a:pt x="8450278" y="331206"/>
                  <a:pt x="8439509" y="320437"/>
                  <a:pt x="8429425" y="309093"/>
                </a:cubicBezTo>
                <a:cubicBezTo>
                  <a:pt x="8422295" y="301071"/>
                  <a:pt x="8417091" y="291484"/>
                  <a:pt x="8410107" y="283335"/>
                </a:cubicBezTo>
                <a:cubicBezTo>
                  <a:pt x="8393963" y="264500"/>
                  <a:pt x="8385390" y="259968"/>
                  <a:pt x="8365031" y="244699"/>
                </a:cubicBezTo>
                <a:cubicBezTo>
                  <a:pt x="8358592" y="233966"/>
                  <a:pt x="8354563" y="221351"/>
                  <a:pt x="8345713" y="212501"/>
                </a:cubicBezTo>
                <a:cubicBezTo>
                  <a:pt x="8334768" y="201556"/>
                  <a:pt x="8318021" y="197689"/>
                  <a:pt x="8307076" y="186744"/>
                </a:cubicBezTo>
                <a:cubicBezTo>
                  <a:pt x="8283672" y="163339"/>
                  <a:pt x="8290916" y="168761"/>
                  <a:pt x="8262000" y="148107"/>
                </a:cubicBezTo>
                <a:cubicBezTo>
                  <a:pt x="8255702" y="143609"/>
                  <a:pt x="8249604" y="138689"/>
                  <a:pt x="8242682" y="135228"/>
                </a:cubicBezTo>
                <a:cubicBezTo>
                  <a:pt x="8236611" y="132192"/>
                  <a:pt x="8229803" y="130935"/>
                  <a:pt x="8223363" y="128789"/>
                </a:cubicBezTo>
                <a:cubicBezTo>
                  <a:pt x="8216924" y="124496"/>
                  <a:pt x="8211158" y="118959"/>
                  <a:pt x="8204045" y="115910"/>
                </a:cubicBezTo>
                <a:cubicBezTo>
                  <a:pt x="8195910" y="112424"/>
                  <a:pt x="8186764" y="112013"/>
                  <a:pt x="8178287" y="109470"/>
                </a:cubicBezTo>
                <a:cubicBezTo>
                  <a:pt x="8165284" y="105569"/>
                  <a:pt x="8152748" y="100163"/>
                  <a:pt x="8139651" y="96591"/>
                </a:cubicBezTo>
                <a:cubicBezTo>
                  <a:pt x="8129091" y="93711"/>
                  <a:pt x="8118013" y="93032"/>
                  <a:pt x="8107453" y="90152"/>
                </a:cubicBezTo>
                <a:cubicBezTo>
                  <a:pt x="8027270" y="68284"/>
                  <a:pt x="8110254" y="84179"/>
                  <a:pt x="8030180" y="70834"/>
                </a:cubicBezTo>
                <a:cubicBezTo>
                  <a:pt x="7977161" y="44325"/>
                  <a:pt x="8033959" y="69013"/>
                  <a:pt x="7946467" y="51515"/>
                </a:cubicBezTo>
                <a:cubicBezTo>
                  <a:pt x="7933155" y="48853"/>
                  <a:pt x="7920884" y="42366"/>
                  <a:pt x="7907831" y="38637"/>
                </a:cubicBezTo>
                <a:cubicBezTo>
                  <a:pt x="7890812" y="33774"/>
                  <a:pt x="7873672" y="29229"/>
                  <a:pt x="7856315" y="25758"/>
                </a:cubicBezTo>
                <a:cubicBezTo>
                  <a:pt x="7841432" y="22781"/>
                  <a:pt x="7826122" y="22295"/>
                  <a:pt x="7811239" y="19318"/>
                </a:cubicBezTo>
                <a:cubicBezTo>
                  <a:pt x="7793883" y="15847"/>
                  <a:pt x="7777228" y="9065"/>
                  <a:pt x="7759724" y="6439"/>
                </a:cubicBezTo>
                <a:cubicBezTo>
                  <a:pt x="7734163" y="2605"/>
                  <a:pt x="7708209" y="2146"/>
                  <a:pt x="7682451" y="0"/>
                </a:cubicBezTo>
                <a:cubicBezTo>
                  <a:pt x="7645961" y="2146"/>
                  <a:pt x="7609226" y="1711"/>
                  <a:pt x="7572980" y="6439"/>
                </a:cubicBezTo>
                <a:cubicBezTo>
                  <a:pt x="7559519" y="8195"/>
                  <a:pt x="7534344" y="19318"/>
                  <a:pt x="7534344" y="19318"/>
                </a:cubicBezTo>
                <a:cubicBezTo>
                  <a:pt x="7530051" y="25758"/>
                  <a:pt x="7527411" y="33682"/>
                  <a:pt x="7521465" y="38637"/>
                </a:cubicBezTo>
                <a:cubicBezTo>
                  <a:pt x="7506395" y="51195"/>
                  <a:pt x="7492963" y="50851"/>
                  <a:pt x="7476389" y="57955"/>
                </a:cubicBezTo>
                <a:cubicBezTo>
                  <a:pt x="7420702" y="81822"/>
                  <a:pt x="7476608" y="62176"/>
                  <a:pt x="7431313" y="77273"/>
                </a:cubicBezTo>
                <a:cubicBezTo>
                  <a:pt x="7424873" y="81566"/>
                  <a:pt x="7418916" y="86691"/>
                  <a:pt x="7411994" y="90152"/>
                </a:cubicBezTo>
                <a:cubicBezTo>
                  <a:pt x="7401655" y="95321"/>
                  <a:pt x="7389203" y="96312"/>
                  <a:pt x="7379797" y="103031"/>
                </a:cubicBezTo>
                <a:cubicBezTo>
                  <a:pt x="7373499" y="107529"/>
                  <a:pt x="7372390" y="116877"/>
                  <a:pt x="7366918" y="122349"/>
                </a:cubicBezTo>
                <a:cubicBezTo>
                  <a:pt x="7316272" y="172995"/>
                  <a:pt x="7381020" y="91260"/>
                  <a:pt x="7328282" y="154546"/>
                </a:cubicBezTo>
                <a:cubicBezTo>
                  <a:pt x="7323327" y="160492"/>
                  <a:pt x="7321743" y="169427"/>
                  <a:pt x="7315403" y="173865"/>
                </a:cubicBezTo>
                <a:cubicBezTo>
                  <a:pt x="7299675" y="184875"/>
                  <a:pt x="7263887" y="199622"/>
                  <a:pt x="7263887" y="199622"/>
                </a:cubicBezTo>
                <a:cubicBezTo>
                  <a:pt x="7229742" y="233769"/>
                  <a:pt x="7261188" y="206394"/>
                  <a:pt x="7218811" y="231820"/>
                </a:cubicBezTo>
                <a:cubicBezTo>
                  <a:pt x="7205539" y="239783"/>
                  <a:pt x="7194859" y="252682"/>
                  <a:pt x="7180175" y="257577"/>
                </a:cubicBezTo>
                <a:cubicBezTo>
                  <a:pt x="7152460" y="266816"/>
                  <a:pt x="7167441" y="262371"/>
                  <a:pt x="7135098" y="270456"/>
                </a:cubicBezTo>
                <a:cubicBezTo>
                  <a:pt x="7126512" y="268310"/>
                  <a:pt x="7116140" y="269683"/>
                  <a:pt x="7109341" y="264017"/>
                </a:cubicBezTo>
                <a:cubicBezTo>
                  <a:pt x="7101967" y="257872"/>
                  <a:pt x="7105897" y="240028"/>
                  <a:pt x="7096462" y="238259"/>
                </a:cubicBezTo>
                <a:cubicBezTo>
                  <a:pt x="7066851" y="232707"/>
                  <a:pt x="7036361" y="242552"/>
                  <a:pt x="7006310" y="244699"/>
                </a:cubicBezTo>
                <a:lnTo>
                  <a:pt x="6986991" y="264017"/>
                </a:lnTo>
              </a:path>
            </a:pathLst>
          </a:custGeom>
          <a:noFill/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Curved Up 4">
            <a:extLst>
              <a:ext uri="{FF2B5EF4-FFF2-40B4-BE49-F238E27FC236}">
                <a16:creationId xmlns="" xmlns:a16="http://schemas.microsoft.com/office/drawing/2014/main" id="{AC44F2BF-9579-4384-9117-DE547F184264}"/>
              </a:ext>
            </a:extLst>
          </p:cNvPr>
          <p:cNvSpPr/>
          <p:nvPr/>
        </p:nvSpPr>
        <p:spPr>
          <a:xfrm>
            <a:off x="2034863" y="4507606"/>
            <a:ext cx="4784500" cy="1114022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delivery advantages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206063" y="1600201"/>
            <a:ext cx="8480738" cy="3886200"/>
          </a:xfrm>
        </p:spPr>
        <p:txBody>
          <a:bodyPr/>
          <a:lstStyle/>
          <a:p>
            <a:pPr algn="just"/>
            <a:r>
              <a:rPr lang="en-GB" b="1" i="1" dirty="0">
                <a:solidFill>
                  <a:srgbClr val="FF0000"/>
                </a:solidFill>
              </a:rPr>
              <a:t>Customer value can be delivered with each increment </a:t>
            </a:r>
            <a:r>
              <a:rPr lang="en-GB" dirty="0"/>
              <a:t>so </a:t>
            </a:r>
            <a:r>
              <a:rPr lang="en-GB" b="1" dirty="0">
                <a:highlight>
                  <a:srgbClr val="FFFF00"/>
                </a:highlight>
              </a:rPr>
              <a:t>system is available earlier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for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our</a:t>
            </a:r>
            <a:r>
              <a:rPr lang="tr-TR" b="1" dirty="0">
                <a:highlight>
                  <a:srgbClr val="FFFF00"/>
                </a:highlight>
              </a:rPr>
              <a:t> </a:t>
            </a:r>
            <a:r>
              <a:rPr lang="tr-TR" b="1" dirty="0" err="1">
                <a:highlight>
                  <a:srgbClr val="FFFF00"/>
                </a:highlight>
              </a:rPr>
              <a:t>customers</a:t>
            </a:r>
            <a:r>
              <a:rPr lang="en-GB" dirty="0"/>
              <a:t>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</a:rPr>
              <a:t>Early increments act as a prototype</a:t>
            </a:r>
            <a:r>
              <a:rPr lang="en-GB" dirty="0"/>
              <a:t> to help find new requirements for later increments.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</a:rPr>
              <a:t>Lower risk</a:t>
            </a:r>
            <a:r>
              <a:rPr lang="en-GB" dirty="0"/>
              <a:t> of overall project failure.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</a:rPr>
              <a:t>The highest priority services</a:t>
            </a:r>
            <a:r>
              <a:rPr lang="tr-TR" b="1" i="1" dirty="0">
                <a:solidFill>
                  <a:srgbClr val="FF0000"/>
                </a:solidFill>
              </a:rPr>
              <a:t>/</a:t>
            </a:r>
            <a:r>
              <a:rPr lang="tr-TR" b="1" i="1" dirty="0" err="1">
                <a:solidFill>
                  <a:srgbClr val="FF0000"/>
                </a:solidFill>
              </a:rPr>
              <a:t>functions</a:t>
            </a:r>
            <a:r>
              <a:rPr lang="en-GB" dirty="0"/>
              <a:t> </a:t>
            </a:r>
            <a:r>
              <a:rPr lang="tr-TR" dirty="0"/>
              <a:t>of</a:t>
            </a:r>
            <a:r>
              <a:rPr lang="en-GB" dirty="0"/>
              <a:t> the</a:t>
            </a:r>
            <a:r>
              <a:rPr lang="tr-TR" dirty="0"/>
              <a:t> </a:t>
            </a:r>
            <a:r>
              <a:rPr lang="en-GB" dirty="0"/>
              <a:t>system may take the most testing.</a:t>
            </a:r>
          </a:p>
        </p:txBody>
      </p:sp>
    </p:spTree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delivery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24" y="1483329"/>
            <a:ext cx="8776952" cy="5108730"/>
          </a:xfrm>
        </p:spPr>
        <p:txBody>
          <a:bodyPr/>
          <a:lstStyle/>
          <a:p>
            <a:pPr algn="just"/>
            <a:r>
              <a:rPr lang="en-US" sz="2000" dirty="0"/>
              <a:t>In the incremental approach, </a:t>
            </a:r>
            <a:r>
              <a:rPr lang="en-US" sz="2000" b="1" dirty="0">
                <a:solidFill>
                  <a:srgbClr val="FF0000"/>
                </a:solidFill>
              </a:rPr>
              <a:t>there is no complete system specification until the final increment is specified</a:t>
            </a:r>
            <a:r>
              <a:rPr lang="en-US" sz="2000" dirty="0"/>
              <a:t>.</a:t>
            </a:r>
            <a:r>
              <a:rPr lang="tr-TR" sz="2000" dirty="0"/>
              <a:t> </a:t>
            </a:r>
            <a:endParaRPr lang="en-US" sz="2000" dirty="0"/>
          </a:p>
          <a:p>
            <a:pPr algn="just"/>
            <a:r>
              <a:rPr lang="en-US" sz="2000" dirty="0"/>
              <a:t>This requires a </a:t>
            </a:r>
            <a:r>
              <a:rPr lang="en-US" sz="2000" b="1" u="sng" dirty="0"/>
              <a:t>new form of contract</a:t>
            </a:r>
            <a:r>
              <a:rPr lang="en-US" sz="2000" dirty="0"/>
              <a:t>, </a:t>
            </a:r>
            <a:r>
              <a:rPr lang="en-US" sz="2000" dirty="0" err="1"/>
              <a:t>bcz</a:t>
            </a:r>
            <a:r>
              <a:rPr lang="en-US" sz="2000" dirty="0"/>
              <a:t> customers such as government institutions may find difficult to accommodate. </a:t>
            </a:r>
          </a:p>
          <a:p>
            <a:pPr lvl="1" algn="just"/>
            <a:r>
              <a:rPr lang="en-US" sz="1600" dirty="0"/>
              <a:t>Yeni </a:t>
            </a:r>
            <a:r>
              <a:rPr lang="en-US" sz="1600" dirty="0" err="1"/>
              <a:t>tür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kontrat</a:t>
            </a:r>
            <a:r>
              <a:rPr lang="en-US" sz="1600" dirty="0"/>
              <a:t> </a:t>
            </a:r>
            <a:r>
              <a:rPr lang="en-US" sz="1600" dirty="0" err="1"/>
              <a:t>gerektiriyor</a:t>
            </a:r>
            <a:r>
              <a:rPr lang="en-US" sz="1600" dirty="0"/>
              <a:t>, </a:t>
            </a:r>
            <a:r>
              <a:rPr lang="en-US" sz="1600" dirty="0" err="1"/>
              <a:t>hükümet</a:t>
            </a:r>
            <a:r>
              <a:rPr lang="en-US" sz="1600" dirty="0"/>
              <a:t> </a:t>
            </a:r>
            <a:r>
              <a:rPr lang="en-US" sz="1600" dirty="0" err="1"/>
              <a:t>kurumları</a:t>
            </a:r>
            <a:r>
              <a:rPr lang="en-US" sz="1600" dirty="0"/>
              <a:t> </a:t>
            </a:r>
            <a:r>
              <a:rPr lang="en-US" sz="1600" dirty="0" err="1"/>
              <a:t>vb</a:t>
            </a:r>
            <a:r>
              <a:rPr lang="en-US" sz="1600" dirty="0"/>
              <a:t> </a:t>
            </a:r>
            <a:r>
              <a:rPr lang="en-US" sz="1600" dirty="0" err="1"/>
              <a:t>kurumlar</a:t>
            </a:r>
            <a:r>
              <a:rPr lang="en-US" sz="1600" dirty="0"/>
              <a:t> </a:t>
            </a:r>
            <a:r>
              <a:rPr lang="en-US" sz="1600" dirty="0" err="1"/>
              <a:t>için</a:t>
            </a:r>
            <a:r>
              <a:rPr lang="en-US" sz="1600" dirty="0"/>
              <a:t> </a:t>
            </a:r>
            <a:r>
              <a:rPr lang="en-US" sz="1600" dirty="0" err="1"/>
              <a:t>yazılım</a:t>
            </a:r>
            <a:r>
              <a:rPr lang="en-US" sz="1600" dirty="0"/>
              <a:t> </a:t>
            </a:r>
            <a:r>
              <a:rPr lang="en-US" sz="1600" dirty="0" err="1"/>
              <a:t>yaparken</a:t>
            </a:r>
            <a:r>
              <a:rPr lang="en-US" sz="1600" dirty="0"/>
              <a:t> </a:t>
            </a:r>
            <a:r>
              <a:rPr lang="en-US" sz="1600" dirty="0" err="1"/>
              <a:t>uyum</a:t>
            </a:r>
            <a:r>
              <a:rPr lang="en-US" sz="1600" dirty="0"/>
              <a:t> </a:t>
            </a:r>
            <a:r>
              <a:rPr lang="en-US" sz="1600" dirty="0" err="1"/>
              <a:t>zor</a:t>
            </a:r>
            <a:r>
              <a:rPr lang="en-US" sz="1600" dirty="0"/>
              <a:t>. </a:t>
            </a:r>
          </a:p>
          <a:p>
            <a:r>
              <a:rPr lang="en-US" sz="2000" dirty="0"/>
              <a:t>Total cost is higher than </a:t>
            </a:r>
            <a:r>
              <a:rPr lang="en-US" sz="2000" b="1" dirty="0"/>
              <a:t>waterfall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As requirements are not defined in detail until an increment is to be implemented, </a:t>
            </a:r>
            <a:r>
              <a:rPr lang="en-US" sz="2000" b="1" dirty="0">
                <a:solidFill>
                  <a:srgbClr val="00B0F0"/>
                </a:solidFill>
              </a:rPr>
              <a:t>it can be hard to identify common </a:t>
            </a:r>
            <a:r>
              <a:rPr lang="tr-TR" sz="2000" b="1" dirty="0">
                <a:solidFill>
                  <a:srgbClr val="00B0F0"/>
                </a:solidFill>
              </a:rPr>
              <a:t>functions</a:t>
            </a:r>
            <a:r>
              <a:rPr lang="tr-TR" sz="2000" dirty="0"/>
              <a:t> </a:t>
            </a:r>
            <a:r>
              <a:rPr lang="en-US" sz="2000" dirty="0"/>
              <a:t>that are needed by all increments.</a:t>
            </a:r>
          </a:p>
          <a:p>
            <a:pPr algn="just"/>
            <a:r>
              <a:rPr lang="tr-TR" sz="2000" dirty="0" err="1"/>
              <a:t>Therefore</a:t>
            </a:r>
            <a:r>
              <a:rPr lang="tr-TR" sz="2000" dirty="0"/>
              <a:t>,</a:t>
            </a:r>
            <a:r>
              <a:rPr lang="en-US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model n</a:t>
            </a:r>
            <a:r>
              <a:rPr lang="en-US" sz="2000" b="1" dirty="0" err="1">
                <a:solidFill>
                  <a:srgbClr val="FF0000"/>
                </a:solidFill>
              </a:rPr>
              <a:t>eeds</a:t>
            </a:r>
            <a:r>
              <a:rPr lang="en-US" sz="2000" b="1" dirty="0">
                <a:solidFill>
                  <a:srgbClr val="FF0000"/>
                </a:solidFill>
              </a:rPr>
              <a:t> a clear and complete definition of the entire system</a:t>
            </a:r>
            <a:r>
              <a:rPr lang="en-US" sz="2000" dirty="0"/>
              <a:t> before it can be broken down and built incrementally.</a:t>
            </a:r>
            <a:endParaRPr lang="tr-TR" sz="2000" dirty="0"/>
          </a:p>
          <a:p>
            <a:pPr algn="just"/>
            <a:endParaRPr lang="en-US" sz="2000" dirty="0"/>
          </a:p>
        </p:txBody>
      </p:sp>
    </p:spTree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AC0B3-A59D-460C-B49C-9722327E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the Incremental model: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16C823-7B49-4432-B05C-C5FBE92A7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This model can be used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when the requirements of the complete system are clearly defined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and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understood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Major requirements must be defined; however, some details can evolve </a:t>
            </a:r>
            <a:r>
              <a:rPr lang="tr-TR" dirty="0" err="1"/>
              <a:t>over</a:t>
            </a:r>
            <a:r>
              <a:rPr lang="en-US" dirty="0"/>
              <a:t> time.</a:t>
            </a:r>
          </a:p>
          <a:p>
            <a:pPr algn="just"/>
            <a:r>
              <a:rPr lang="en-US" dirty="0"/>
              <a:t>If your customer needs a </a:t>
            </a:r>
            <a:r>
              <a:rPr lang="en-US" u="sng" dirty="0">
                <a:solidFill>
                  <a:srgbClr val="FF0000"/>
                </a:solidFill>
              </a:rPr>
              <a:t>product urgently </a:t>
            </a:r>
            <a:r>
              <a:rPr lang="en-US" dirty="0"/>
              <a:t>and needs to </a:t>
            </a:r>
            <a:r>
              <a:rPr lang="tr-TR" u="sng" dirty="0" err="1">
                <a:solidFill>
                  <a:srgbClr val="FF0000"/>
                </a:solidFill>
              </a:rPr>
              <a:t>take</a:t>
            </a:r>
            <a:r>
              <a:rPr lang="tr-TR" u="sng" dirty="0">
                <a:solidFill>
                  <a:srgbClr val="FF0000"/>
                </a:solidFill>
              </a:rPr>
              <a:t> </a:t>
            </a:r>
            <a:r>
              <a:rPr lang="tr-TR" u="sng" dirty="0" err="1">
                <a:solidFill>
                  <a:srgbClr val="FF0000"/>
                </a:solidFill>
              </a:rPr>
              <a:t>place</a:t>
            </a:r>
            <a:r>
              <a:rPr lang="en-US" u="sng" dirty="0">
                <a:solidFill>
                  <a:srgbClr val="FF0000"/>
                </a:solidFill>
              </a:rPr>
              <a:t> to market with that product early</a:t>
            </a:r>
            <a:r>
              <a:rPr lang="tr-TR" u="sng" dirty="0">
                <a:solidFill>
                  <a:srgbClr val="FF0000"/>
                </a:solidFill>
              </a:rPr>
              <a:t>….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endParaRPr lang="tr-TR" u="sng" dirty="0">
              <a:solidFill>
                <a:srgbClr val="FF0000"/>
              </a:solidFill>
            </a:endParaRPr>
          </a:p>
          <a:p>
            <a:pPr algn="just"/>
            <a:r>
              <a:rPr lang="tr-TR" u="sng" dirty="0" err="1">
                <a:solidFill>
                  <a:srgbClr val="FF0000"/>
                </a:solidFill>
              </a:rPr>
              <a:t>If</a:t>
            </a:r>
            <a:r>
              <a:rPr lang="tr-TR" u="sng" dirty="0">
                <a:solidFill>
                  <a:srgbClr val="FF0000"/>
                </a:solidFill>
              </a:rPr>
              <a:t> a</a:t>
            </a:r>
            <a:r>
              <a:rPr lang="en-US" u="sng" dirty="0">
                <a:solidFill>
                  <a:srgbClr val="FF0000"/>
                </a:solidFill>
              </a:rPr>
              <a:t> new technology is being used.</a:t>
            </a:r>
          </a:p>
          <a:p>
            <a:pPr algn="just"/>
            <a:r>
              <a:rPr lang="en-US" dirty="0"/>
              <a:t>If resources with needed skill set </a:t>
            </a:r>
            <a:r>
              <a:rPr lang="en-US" u="sng" dirty="0">
                <a:solidFill>
                  <a:srgbClr val="FF0000"/>
                </a:solidFill>
              </a:rPr>
              <a:t>are not available.</a:t>
            </a:r>
          </a:p>
          <a:p>
            <a:pPr algn="just"/>
            <a:r>
              <a:rPr lang="tr-TR" dirty="0" err="1"/>
              <a:t>If</a:t>
            </a:r>
            <a:r>
              <a:rPr lang="tr-TR" dirty="0"/>
              <a:t> t</a:t>
            </a:r>
            <a:r>
              <a:rPr lang="en-US" dirty="0"/>
              <a:t>here are some </a:t>
            </a:r>
            <a:r>
              <a:rPr lang="en-US" u="sng" dirty="0">
                <a:solidFill>
                  <a:srgbClr val="FF0000"/>
                </a:solidFill>
              </a:rPr>
              <a:t>high risk features and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64880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dirty="0"/>
              <a:t>SOFTWARE PROCESS MODELS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PROCESS ACTIVITIES</a:t>
            </a:r>
          </a:p>
          <a:p>
            <a:pPr marL="514350" indent="-514350">
              <a:buFont typeface="+mj-lt"/>
              <a:buAutoNum type="romanUcPeriod"/>
            </a:pPr>
            <a:r>
              <a:rPr lang="en-GB" dirty="0"/>
              <a:t>COPING WITH CHANGE</a:t>
            </a:r>
            <a:r>
              <a:rPr lang="tr-TR" dirty="0"/>
              <a:t> (1-PROTOTYPE, 2- DESİGN AS A NEW INCREMENT)</a:t>
            </a:r>
            <a:endParaRPr lang="en-GB" dirty="0"/>
          </a:p>
          <a:p>
            <a:pPr marL="514350" indent="-514350">
              <a:buFont typeface="+mj-lt"/>
              <a:buAutoNum type="romanUcPeriod"/>
            </a:pPr>
            <a:r>
              <a:rPr lang="en-GB" b="1" dirty="0">
                <a:solidFill>
                  <a:srgbClr val="FF0000"/>
                </a:solidFill>
              </a:rPr>
              <a:t>PROCESS IMPROVEMENT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92279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7804"/>
            <a:ext cx="82296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IV. </a:t>
            </a:r>
            <a:r>
              <a:rPr lang="en-GB" b="1" dirty="0">
                <a:solidFill>
                  <a:srgbClr val="FF0000"/>
                </a:solidFill>
              </a:rPr>
              <a:t>PROCESS IMPROVEMENT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7748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8225"/>
          </a:xfrm>
        </p:spPr>
        <p:txBody>
          <a:bodyPr/>
          <a:lstStyle/>
          <a:p>
            <a:pPr algn="just"/>
            <a:r>
              <a:rPr lang="en-US" dirty="0"/>
              <a:t>Many software companies have turned to </a:t>
            </a:r>
            <a:r>
              <a:rPr lang="en-US" b="1" dirty="0">
                <a:solidFill>
                  <a:srgbClr val="FF0000"/>
                </a:solidFill>
              </a:rPr>
              <a:t>Software Process Improvement </a:t>
            </a:r>
            <a:r>
              <a:rPr lang="en-US" dirty="0"/>
              <a:t>as a way of</a:t>
            </a:r>
            <a:endParaRPr lang="tr-TR" dirty="0"/>
          </a:p>
          <a:p>
            <a:pPr lvl="1" algn="just"/>
            <a:r>
              <a:rPr lang="en-US" b="1" u="sng" dirty="0">
                <a:highlight>
                  <a:srgbClr val="FFFF00"/>
                </a:highlight>
              </a:rPr>
              <a:t>enhancing the quality</a:t>
            </a:r>
            <a:r>
              <a:rPr lang="en-US" dirty="0">
                <a:highlight>
                  <a:srgbClr val="FFFF00"/>
                </a:highlight>
              </a:rPr>
              <a:t> of their software</a:t>
            </a:r>
            <a:r>
              <a:rPr lang="en-US" dirty="0"/>
              <a:t>,</a:t>
            </a:r>
            <a:endParaRPr lang="tr-TR" dirty="0"/>
          </a:p>
          <a:p>
            <a:pPr lvl="1" algn="just"/>
            <a:r>
              <a:rPr lang="en-US" b="1" u="sng" dirty="0">
                <a:highlight>
                  <a:srgbClr val="FFFF00"/>
                </a:highlight>
              </a:rPr>
              <a:t>reducing costs</a:t>
            </a:r>
            <a:r>
              <a:rPr lang="tr-TR" b="1" u="sng" dirty="0">
                <a:highlight>
                  <a:srgbClr val="FFFF00"/>
                </a:highlight>
              </a:rPr>
              <a:t>,</a:t>
            </a:r>
            <a:endParaRPr lang="tr-TR" dirty="0"/>
          </a:p>
          <a:p>
            <a:pPr lvl="1" algn="just"/>
            <a:r>
              <a:rPr lang="en-US" b="1" u="sng" dirty="0">
                <a:highlight>
                  <a:srgbClr val="FFFF00"/>
                </a:highlight>
              </a:rPr>
              <a:t>accelerating</a:t>
            </a:r>
            <a:r>
              <a:rPr lang="en-US" dirty="0"/>
              <a:t> their </a:t>
            </a:r>
            <a:r>
              <a:rPr lang="en-US" b="1" u="sng" dirty="0">
                <a:highlight>
                  <a:srgbClr val="FFFF00"/>
                </a:highlight>
              </a:rPr>
              <a:t>development</a:t>
            </a:r>
            <a:r>
              <a:rPr lang="en-US" dirty="0"/>
              <a:t> processes. 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Process improvement means</a:t>
            </a:r>
            <a:r>
              <a:rPr lang="en-US" dirty="0"/>
              <a:t>:</a:t>
            </a:r>
          </a:p>
          <a:p>
            <a:pPr lvl="1" algn="just"/>
            <a:r>
              <a:rPr lang="en-US" sz="2800" dirty="0">
                <a:solidFill>
                  <a:srgbClr val="0070C0"/>
                </a:solidFill>
              </a:rPr>
              <a:t>understanding existing processes and </a:t>
            </a:r>
          </a:p>
          <a:p>
            <a:pPr lvl="1" algn="just"/>
            <a:r>
              <a:rPr lang="en-US" sz="2800" dirty="0">
                <a:solidFill>
                  <a:srgbClr val="0070C0"/>
                </a:solidFill>
              </a:rPr>
              <a:t>changing these processes to</a:t>
            </a:r>
          </a:p>
          <a:p>
            <a:pPr marL="1257300" lvl="3" indent="0" algn="just">
              <a:buNone/>
            </a:pPr>
            <a:r>
              <a:rPr lang="en-US" sz="2400" dirty="0"/>
              <a:t>(1) </a:t>
            </a:r>
            <a:r>
              <a:rPr lang="en-US" sz="2400" b="1" u="sng" dirty="0"/>
              <a:t>increase product quality</a:t>
            </a:r>
            <a:r>
              <a:rPr lang="en-US" sz="2400" dirty="0"/>
              <a:t> and/or </a:t>
            </a:r>
          </a:p>
          <a:p>
            <a:pPr marL="1257300" lvl="3" indent="0" algn="just">
              <a:buNone/>
            </a:pPr>
            <a:r>
              <a:rPr lang="en-US" sz="2400" dirty="0"/>
              <a:t>(2) </a:t>
            </a:r>
            <a:r>
              <a:rPr lang="en-US" sz="2400" b="1" u="sng" dirty="0"/>
              <a:t>reduce costs</a:t>
            </a:r>
            <a:r>
              <a:rPr lang="en-US" sz="2400" dirty="0"/>
              <a:t> </a:t>
            </a:r>
            <a:r>
              <a:rPr lang="tr-TR" sz="2400" dirty="0" err="1"/>
              <a:t>during</a:t>
            </a:r>
            <a:r>
              <a:rPr lang="tr-TR" sz="2400" dirty="0"/>
              <a:t> </a:t>
            </a:r>
            <a:r>
              <a:rPr lang="tr-TR" sz="2400" dirty="0" err="1"/>
              <a:t>business</a:t>
            </a:r>
            <a:r>
              <a:rPr lang="tr-TR" sz="2400" dirty="0"/>
              <a:t> </a:t>
            </a:r>
            <a:r>
              <a:rPr lang="tr-TR" sz="2400" dirty="0" err="1"/>
              <a:t>operations</a:t>
            </a:r>
            <a:r>
              <a:rPr lang="tr-TR" sz="2400" dirty="0"/>
              <a:t> </a:t>
            </a:r>
            <a:r>
              <a:rPr lang="en-US" sz="2400" dirty="0"/>
              <a:t>and </a:t>
            </a:r>
          </a:p>
          <a:p>
            <a:pPr marL="1257300" lvl="3" indent="0" algn="just">
              <a:buNone/>
            </a:pPr>
            <a:r>
              <a:rPr lang="en-US" sz="2400" dirty="0"/>
              <a:t>(3) </a:t>
            </a:r>
            <a:r>
              <a:rPr lang="en-US" sz="2400" b="1" u="sng" dirty="0"/>
              <a:t>reduce development</a:t>
            </a:r>
            <a:r>
              <a:rPr lang="tr-TR" sz="2400" b="1" u="sng" dirty="0"/>
              <a:t>/</a:t>
            </a:r>
            <a:r>
              <a:rPr lang="tr-TR" sz="2400" b="1" u="sng" dirty="0" err="1"/>
              <a:t>operation</a:t>
            </a:r>
            <a:r>
              <a:rPr lang="en-US" sz="2400" b="1" u="sng" dirty="0"/>
              <a:t> time</a:t>
            </a:r>
            <a:r>
              <a:rPr lang="en-US" sz="2400" dirty="0"/>
              <a:t>. </a:t>
            </a:r>
            <a:endParaRPr lang="en-GB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42665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Process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954" y="1600199"/>
            <a:ext cx="9086045" cy="4742645"/>
          </a:xfrm>
        </p:spPr>
        <p:txBody>
          <a:bodyPr/>
          <a:lstStyle/>
          <a:p>
            <a:pPr algn="just"/>
            <a:r>
              <a:rPr lang="en-GB" dirty="0"/>
              <a:t>The </a:t>
            </a:r>
            <a:r>
              <a:rPr lang="en-GB" b="1" u="sng" dirty="0">
                <a:solidFill>
                  <a:srgbClr val="FF0000"/>
                </a:solidFill>
              </a:rPr>
              <a:t>four basic process activities</a:t>
            </a:r>
            <a:r>
              <a:rPr lang="en-GB" dirty="0"/>
              <a:t> of:</a:t>
            </a:r>
          </a:p>
          <a:p>
            <a:pPr algn="just"/>
            <a:r>
              <a:rPr lang="en-GB" dirty="0">
                <a:solidFill>
                  <a:srgbClr val="FF0000"/>
                </a:solidFill>
              </a:rPr>
              <a:t>(1) </a:t>
            </a:r>
            <a:r>
              <a:rPr lang="en-GB" b="1" dirty="0">
                <a:solidFill>
                  <a:srgbClr val="FF0000"/>
                </a:solidFill>
              </a:rPr>
              <a:t>SPECIFICATION (SRS)</a:t>
            </a:r>
            <a:r>
              <a:rPr lang="en-GB" dirty="0">
                <a:solidFill>
                  <a:srgbClr val="FF0000"/>
                </a:solidFill>
              </a:rPr>
              <a:t>, </a:t>
            </a:r>
          </a:p>
          <a:p>
            <a:pPr algn="just"/>
            <a:r>
              <a:rPr lang="en-GB" dirty="0"/>
              <a:t>(2) </a:t>
            </a:r>
            <a:r>
              <a:rPr lang="en-GB" b="1" dirty="0"/>
              <a:t>DESIGN (SDS) </a:t>
            </a:r>
            <a:r>
              <a:rPr lang="en-GB" dirty="0"/>
              <a:t>AND </a:t>
            </a:r>
            <a:r>
              <a:rPr lang="en-GB" b="1" dirty="0"/>
              <a:t>DEVELOPMENT</a:t>
            </a:r>
            <a:r>
              <a:rPr lang="en-GB" dirty="0"/>
              <a:t>, </a:t>
            </a:r>
          </a:p>
          <a:p>
            <a:pPr algn="just"/>
            <a:r>
              <a:rPr lang="en-GB" dirty="0"/>
              <a:t>(3) </a:t>
            </a:r>
            <a:r>
              <a:rPr lang="en-GB" b="1" dirty="0"/>
              <a:t>VALIDATION</a:t>
            </a:r>
            <a:r>
              <a:rPr lang="en-GB" dirty="0"/>
              <a:t> (TEST, REVIEWS, CUS</a:t>
            </a:r>
            <a:r>
              <a:rPr lang="tr-TR" dirty="0"/>
              <a:t>TOMER</a:t>
            </a:r>
            <a:r>
              <a:rPr lang="en-GB" dirty="0"/>
              <a:t> APPROVAL)</a:t>
            </a:r>
          </a:p>
          <a:p>
            <a:pPr algn="just"/>
            <a:r>
              <a:rPr lang="en-GB" dirty="0"/>
              <a:t>(4) </a:t>
            </a:r>
            <a:r>
              <a:rPr lang="en-GB" b="1" dirty="0"/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835621935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Process Maturity Approach</a:t>
            </a:r>
            <a:r>
              <a:rPr lang="en-US" dirty="0"/>
              <a:t>, which focuses on </a:t>
            </a:r>
            <a:r>
              <a:rPr lang="en-US" b="1" dirty="0"/>
              <a:t>improving process </a:t>
            </a:r>
            <a:r>
              <a:rPr lang="en-US" dirty="0"/>
              <a:t>and </a:t>
            </a:r>
            <a:r>
              <a:rPr lang="en-US" b="1" dirty="0"/>
              <a:t>project management </a:t>
            </a:r>
            <a:r>
              <a:rPr lang="en-US" dirty="0"/>
              <a:t>and introducing good software engineering practice. </a:t>
            </a:r>
          </a:p>
          <a:p>
            <a:pPr lvl="1" algn="just"/>
            <a:r>
              <a:rPr lang="en-US" dirty="0"/>
              <a:t>The level of process maturity reflects the extent to which </a:t>
            </a:r>
            <a:r>
              <a:rPr lang="en-US" b="1" u="sng" dirty="0"/>
              <a:t>good technical and management practice has been adopted</a:t>
            </a:r>
            <a:r>
              <a:rPr lang="en-US" dirty="0"/>
              <a:t> in organizational software development processes. </a:t>
            </a:r>
            <a:endParaRPr lang="en-GB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The agile approach</a:t>
            </a:r>
            <a:r>
              <a:rPr lang="en-US" dirty="0"/>
              <a:t>, which </a:t>
            </a:r>
            <a:r>
              <a:rPr lang="en-US" b="1" dirty="0"/>
              <a:t>focuses on iterative development</a:t>
            </a:r>
            <a:r>
              <a:rPr lang="en-US" dirty="0"/>
              <a:t> and the </a:t>
            </a:r>
            <a:r>
              <a:rPr lang="en-US" b="1" dirty="0"/>
              <a:t>reduction of overheads</a:t>
            </a:r>
            <a:r>
              <a:rPr lang="en-US" dirty="0"/>
              <a:t> in the software development processes. </a:t>
            </a:r>
          </a:p>
          <a:p>
            <a:pPr lvl="1" algn="just"/>
            <a:r>
              <a:rPr lang="en-US" dirty="0"/>
              <a:t>The primary characteristics of agile methods are </a:t>
            </a:r>
            <a:r>
              <a:rPr lang="en-US" b="1" u="sng" dirty="0"/>
              <a:t>rapid delivery of functionality</a:t>
            </a:r>
            <a:r>
              <a:rPr lang="en-US" dirty="0"/>
              <a:t> and </a:t>
            </a:r>
            <a:r>
              <a:rPr lang="en-US" b="1" u="sng" dirty="0"/>
              <a:t>response to changing customer requirements</a:t>
            </a:r>
            <a:r>
              <a:rPr lang="en-US" dirty="0"/>
              <a:t>.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36099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 improvement cycle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4" name="Content Placeholder 3" descr="26.3 Process improvement.eps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976" b="-2227"/>
          <a:stretch/>
        </p:blipFill>
        <p:spPr>
          <a:xfrm>
            <a:off x="1760331" y="1698510"/>
            <a:ext cx="5128382" cy="4322728"/>
          </a:xfrm>
        </p:spPr>
      </p:pic>
    </p:spTree>
    <p:extLst>
      <p:ext uri="{BB962C8B-B14F-4D97-AF65-F5344CB8AC3E}">
        <p14:creationId xmlns:p14="http://schemas.microsoft.com/office/powerpoint/2010/main" val="676002720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70" y="1417637"/>
            <a:ext cx="8787575" cy="5023419"/>
          </a:xfrm>
        </p:spPr>
        <p:txBody>
          <a:bodyPr/>
          <a:lstStyle/>
          <a:p>
            <a:pPr marL="457200" indent="-457200" algn="just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Process measurement </a:t>
            </a:r>
          </a:p>
          <a:p>
            <a:pPr lvl="1" algn="just"/>
            <a:r>
              <a:rPr lang="en-US" dirty="0"/>
              <a:t>You measure one or more attributes of the process or product.</a:t>
            </a:r>
          </a:p>
          <a:p>
            <a:pPr lvl="1" algn="just"/>
            <a:r>
              <a:rPr lang="en-US" dirty="0"/>
              <a:t>The measurements give an idea that helps you decide if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en-US" dirty="0"/>
              <a:t>process improvement </a:t>
            </a:r>
            <a:r>
              <a:rPr lang="tr-TR" dirty="0"/>
              <a:t>has</a:t>
            </a:r>
            <a:r>
              <a:rPr lang="en-US" dirty="0"/>
              <a:t> been required or not. </a:t>
            </a:r>
            <a:r>
              <a:rPr lang="en-GB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Process analysis</a:t>
            </a:r>
          </a:p>
          <a:p>
            <a:pPr lvl="1" algn="just"/>
            <a:r>
              <a:rPr lang="en-US" dirty="0"/>
              <a:t>The current process is assessed, and process weaknesses and bottlenecks are identified.</a:t>
            </a:r>
          </a:p>
          <a:p>
            <a:pPr lvl="1" algn="just"/>
            <a:r>
              <a:rPr lang="en-US" dirty="0"/>
              <a:t>Process models (sometimes called process maps) that describe the process may be developed.</a:t>
            </a:r>
            <a:endParaRPr lang="en-GB" dirty="0"/>
          </a:p>
          <a:p>
            <a:pPr marL="457200" indent="-457200" algn="just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Process change</a:t>
            </a:r>
          </a:p>
          <a:p>
            <a:pPr lvl="1" algn="just"/>
            <a:r>
              <a:rPr lang="en-US" dirty="0"/>
              <a:t>Process changes are proposed to address some of the identified process weaknesses.</a:t>
            </a:r>
          </a:p>
          <a:p>
            <a:pPr lvl="1" algn="just"/>
            <a:r>
              <a:rPr lang="en-US" dirty="0"/>
              <a:t>Propose solutions or necessary improvements are done!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508528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ocess metrics">
            <a:extLst>
              <a:ext uri="{FF2B5EF4-FFF2-40B4-BE49-F238E27FC236}">
                <a16:creationId xmlns="" xmlns:a16="http://schemas.microsoft.com/office/drawing/2014/main" id="{32139699-B319-4794-8BD3-6F3186D40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7" y="1504213"/>
            <a:ext cx="7357056" cy="49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7EC10B4C-41F8-448C-AA3C-66A082DD71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293232" cy="1143000"/>
          </a:xfrm>
          <a:noFill/>
          <a:ln/>
        </p:spPr>
        <p:txBody>
          <a:bodyPr lIns="90487" tIns="44450" rIns="90487" bIns="44450"/>
          <a:lstStyle/>
          <a:p>
            <a:r>
              <a:rPr lang="en-GB" dirty="0"/>
              <a:t>1-Process measurement</a:t>
            </a:r>
            <a:r>
              <a:rPr lang="tr-TR" dirty="0"/>
              <a:t/>
            </a:r>
            <a:br>
              <a:rPr lang="tr-TR" dirty="0"/>
            </a:br>
            <a:r>
              <a:rPr lang="en-GB" sz="2000" i="1" dirty="0">
                <a:solidFill>
                  <a:srgbClr val="FF0000"/>
                </a:solidFill>
              </a:rPr>
              <a:t>We can measure anything using metrics</a:t>
            </a:r>
            <a:r>
              <a:rPr lang="tr-TR" sz="2000" i="1" dirty="0">
                <a:solidFill>
                  <a:srgbClr val="FF0000"/>
                </a:solidFill>
              </a:rPr>
              <a:t>: </a:t>
            </a:r>
            <a:endParaRPr lang="en-GB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71701"/>
      </p:ext>
    </p:extLst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dirty="0"/>
              <a:t>1-Process measurement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206061" y="1614579"/>
            <a:ext cx="8628657" cy="4913968"/>
          </a:xfrm>
          <a:noFill/>
          <a:ln/>
        </p:spPr>
        <p:txBody>
          <a:bodyPr lIns="90487" tIns="44450" rIns="90487" bIns="44450"/>
          <a:lstStyle/>
          <a:p>
            <a:pPr algn="just"/>
            <a:r>
              <a:rPr lang="en-GB" b="1" i="1" dirty="0"/>
              <a:t>Wherever possible, quantitative process data (numerical measurements)  should be collected</a:t>
            </a:r>
          </a:p>
          <a:p>
            <a:pPr lvl="1" algn="just"/>
            <a:r>
              <a:rPr lang="en-GB" sz="2000" dirty="0"/>
              <a:t>However, where organisations </a:t>
            </a:r>
            <a:r>
              <a:rPr lang="en-GB" sz="2000" u="sng" dirty="0">
                <a:solidFill>
                  <a:srgbClr val="FF0000"/>
                </a:solidFill>
              </a:rPr>
              <a:t>do not have clearly defined process standards</a:t>
            </a:r>
            <a:r>
              <a:rPr lang="en-GB" sz="2000" dirty="0"/>
              <a:t> this is very difficult as </a:t>
            </a:r>
            <a:r>
              <a:rPr lang="en-GB" sz="2000" b="1" i="1" u="sng" dirty="0"/>
              <a:t>you don’t know what to measure</a:t>
            </a:r>
            <a:r>
              <a:rPr lang="en-GB" sz="2000" dirty="0"/>
              <a:t>.</a:t>
            </a:r>
          </a:p>
          <a:p>
            <a:pPr lvl="1" algn="just"/>
            <a:r>
              <a:rPr lang="en-GB" sz="2000" dirty="0"/>
              <a:t>A process </a:t>
            </a:r>
            <a:r>
              <a:rPr lang="en-GB" u="sng" dirty="0">
                <a:solidFill>
                  <a:srgbClr val="FF0000"/>
                </a:solidFill>
              </a:rPr>
              <a:t>may have to be defined before </a:t>
            </a:r>
            <a:r>
              <a:rPr lang="en-GB" sz="2000" dirty="0"/>
              <a:t>any measurement is possible.</a:t>
            </a:r>
          </a:p>
          <a:p>
            <a:pPr algn="just"/>
            <a:r>
              <a:rPr lang="en-GB" b="1" i="1" dirty="0"/>
              <a:t>Process measurements should be used to assess improvement</a:t>
            </a:r>
            <a:r>
              <a:rPr lang="tr-TR" b="1" i="1" dirty="0"/>
              <a:t>,,, is it </a:t>
            </a:r>
            <a:r>
              <a:rPr lang="tr-TR" b="1" i="1" dirty="0" err="1"/>
              <a:t>necessary</a:t>
            </a:r>
            <a:r>
              <a:rPr lang="tr-TR" b="1" i="1" dirty="0"/>
              <a:t> </a:t>
            </a:r>
            <a:r>
              <a:rPr lang="tr-TR" b="1" i="1" dirty="0" err="1"/>
              <a:t>or</a:t>
            </a:r>
            <a:r>
              <a:rPr lang="tr-TR" b="1" i="1" dirty="0"/>
              <a:t> not??</a:t>
            </a:r>
            <a:r>
              <a:rPr lang="en-GB" b="1" i="1" dirty="0"/>
              <a:t>.</a:t>
            </a:r>
          </a:p>
          <a:p>
            <a:pPr lvl="1" algn="just"/>
            <a:r>
              <a:rPr lang="en-GB" sz="2000" dirty="0"/>
              <a:t>But this does not mean that measurements should </a:t>
            </a:r>
            <a:r>
              <a:rPr lang="en-GB" sz="2000" dirty="0" smtClean="0"/>
              <a:t>determine </a:t>
            </a:r>
            <a:r>
              <a:rPr lang="en-GB" sz="2000" dirty="0"/>
              <a:t>the improvements.</a:t>
            </a:r>
          </a:p>
          <a:p>
            <a:pPr lvl="1" algn="just"/>
            <a:r>
              <a:rPr lang="en-GB" sz="2000" dirty="0"/>
              <a:t>The improvement driver should be the organizational objectives.</a:t>
            </a:r>
          </a:p>
          <a:p>
            <a:pPr lvl="2" algn="just"/>
            <a:r>
              <a:rPr lang="en-GB" dirty="0"/>
              <a:t>We need to consider the future aims/strategies of our company when defining the improvements of the existing processes in company.</a:t>
            </a:r>
          </a:p>
        </p:txBody>
      </p:sp>
    </p:spTree>
    <p:extLst>
      <p:ext uri="{BB962C8B-B14F-4D97-AF65-F5344CB8AC3E}">
        <p14:creationId xmlns:p14="http://schemas.microsoft.com/office/powerpoint/2010/main" val="147318825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932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7" tIns="44450" rIns="90487" bIns="44450" anchor="ctr">
            <a:normAutofit/>
          </a:bodyPr>
          <a:lstStyle/>
          <a:p>
            <a:r>
              <a:rPr lang="en-GB" dirty="0"/>
              <a:t>Process metrics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" y="1600200"/>
            <a:ext cx="4908176" cy="4525963"/>
          </a:xfrm>
          <a:prstGeom prst="rect">
            <a:avLst/>
          </a:prstGeom>
        </p:spPr>
        <p:txBody>
          <a:bodyPr lIns="90487" tIns="44450" rIns="90487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Time taken for process activities to be completed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E.g. </a:t>
            </a:r>
            <a:r>
              <a:rPr lang="en-GB" sz="2200" dirty="0">
                <a:highlight>
                  <a:srgbClr val="FFFF00"/>
                </a:highlight>
              </a:rPr>
              <a:t>Calendar time or effort to complete an activity or process</a:t>
            </a:r>
            <a:r>
              <a:rPr lang="en-GB" sz="2200" dirty="0"/>
              <a:t>.</a:t>
            </a:r>
          </a:p>
          <a:p>
            <a:pPr>
              <a:lnSpc>
                <a:spcPct val="90000"/>
              </a:lnSpc>
            </a:pPr>
            <a:r>
              <a:rPr lang="en-GB" sz="2200" b="1" dirty="0"/>
              <a:t>Resources required for processes or activities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E.g. </a:t>
            </a:r>
            <a:r>
              <a:rPr lang="en-GB" sz="2200" dirty="0">
                <a:highlight>
                  <a:srgbClr val="FFFF00"/>
                </a:highlight>
              </a:rPr>
              <a:t>Total effort in person-days.</a:t>
            </a:r>
          </a:p>
          <a:p>
            <a:pPr>
              <a:lnSpc>
                <a:spcPct val="90000"/>
              </a:lnSpc>
            </a:pPr>
            <a:r>
              <a:rPr lang="en-GB" sz="2200" b="1" dirty="0"/>
              <a:t>Number of occurrences of a particular event</a:t>
            </a:r>
          </a:p>
          <a:p>
            <a:pPr lvl="1">
              <a:lnSpc>
                <a:spcPct val="90000"/>
              </a:lnSpc>
            </a:pPr>
            <a:r>
              <a:rPr lang="en-GB" sz="2200" dirty="0"/>
              <a:t>E.g. </a:t>
            </a:r>
            <a:r>
              <a:rPr lang="en-GB" sz="2200" dirty="0">
                <a:highlight>
                  <a:srgbClr val="FFFF00"/>
                </a:highlight>
              </a:rPr>
              <a:t>Number of defects discovered</a:t>
            </a:r>
            <a:r>
              <a:rPr lang="en-GB" sz="2200" dirty="0"/>
              <a:t>.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GB" sz="2200" dirty="0">
                <a:highlight>
                  <a:srgbClr val="FFFF00"/>
                </a:highlight>
              </a:rPr>
              <a:t>Number of web page views per month.</a:t>
            </a:r>
          </a:p>
          <a:p>
            <a:pPr lvl="1">
              <a:lnSpc>
                <a:spcPct val="90000"/>
              </a:lnSpc>
            </a:pPr>
            <a:endParaRPr lang="en-GB" sz="2200" dirty="0"/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="" xmlns:a16="http://schemas.microsoft.com/office/drawing/2014/main" id="{0DB59CAA-EDA7-4453-B118-E1E53BD0F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2" r="18247"/>
          <a:stretch/>
        </p:blipFill>
        <p:spPr bwMode="auto">
          <a:xfrm>
            <a:off x="4745668" y="110371"/>
            <a:ext cx="4314249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42710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2840B70A-B287-4C1C-A410-05A9CBFD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293232" cy="1143000"/>
          </a:xfrm>
        </p:spPr>
        <p:txBody>
          <a:bodyPr/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Software Engineering Institute (SEI)</a:t>
            </a:r>
            <a:b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Capability Maturity Model (CMM)</a:t>
            </a:r>
            <a:endParaRPr lang="en-US" dirty="0"/>
          </a:p>
        </p:txBody>
      </p:sp>
      <p:pic>
        <p:nvPicPr>
          <p:cNvPr id="2052" name="Picture 4" descr="Image result for Capability maturity levels process">
            <a:extLst>
              <a:ext uri="{FF2B5EF4-FFF2-40B4-BE49-F238E27FC236}">
                <a16:creationId xmlns="" xmlns:a16="http://schemas.microsoft.com/office/drawing/2014/main" id="{90B61597-AE22-4438-AFDB-A1E8991C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3" y="1427243"/>
            <a:ext cx="8290473" cy="53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FB0342-2F02-47A6-80B9-3E33F8E17E8C}"/>
              </a:ext>
            </a:extLst>
          </p:cNvPr>
          <p:cNvSpPr/>
          <p:nvPr/>
        </p:nvSpPr>
        <p:spPr>
          <a:xfrm>
            <a:off x="167835" y="1996429"/>
            <a:ext cx="44041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What is SEI Capability Maturity Model?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The 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SEI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CMM specifies an increasing series of 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</a:rPr>
              <a:t>levels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of a software development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</a:rPr>
              <a:t>The higher level (that mean is you have better the software development process) 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reaching each level is an expensive and time-consuming process.</a:t>
            </a:r>
            <a:endParaRPr lang="en-US" sz="1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10703"/>
      </p:ext>
    </p:extLst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apability maturity levels process">
            <a:extLst>
              <a:ext uri="{FF2B5EF4-FFF2-40B4-BE49-F238E27FC236}">
                <a16:creationId xmlns="" xmlns:a16="http://schemas.microsoft.com/office/drawing/2014/main" id="{9B76B8E7-7254-457F-B7D1-8A85EB0B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0"/>
            <a:ext cx="85966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983DB68-0AB8-4990-940E-E2011D3BBA3B}"/>
              </a:ext>
            </a:extLst>
          </p:cNvPr>
          <p:cNvSpPr/>
          <p:nvPr/>
        </p:nvSpPr>
        <p:spPr>
          <a:xfrm>
            <a:off x="367071" y="501134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CMM in 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58777"/>
      </p:ext>
    </p:extLst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processes are the activities involved in producing a software system. Software process models are abstract representations of these processes.</a:t>
            </a:r>
          </a:p>
          <a:p>
            <a:r>
              <a:rPr lang="en-GB" dirty="0"/>
              <a:t>General process models describe the organization of software processes. </a:t>
            </a:r>
          </a:p>
          <a:p>
            <a:pPr lvl="1"/>
            <a:r>
              <a:rPr lang="en-GB" dirty="0"/>
              <a:t>Examples of these general models include the ‘waterfall’ model,  incremental development, and reuse-oriented development.</a:t>
            </a:r>
          </a:p>
          <a:p>
            <a:r>
              <a:rPr lang="en-GB" dirty="0"/>
              <a:t>Requirements engineering is the process of developing a software specification.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779458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and implementation processes are concerned with transforming a requirements specification into an executable software system. </a:t>
            </a:r>
          </a:p>
          <a:p>
            <a:r>
              <a:rPr lang="en-GB" dirty="0"/>
              <a:t>Software validation is the process of checking that the system conforms to its specification and that it meets the real needs of the users of the system.</a:t>
            </a:r>
          </a:p>
          <a:p>
            <a:r>
              <a:rPr lang="en-GB" dirty="0"/>
              <a:t>Software evolution takes place when you change existing software systems to meet new requirements. The software must evolve to remain useful.</a:t>
            </a:r>
          </a:p>
          <a:p>
            <a:r>
              <a:rPr lang="en-GB" dirty="0"/>
              <a:t>Processes should include activities such as prototyping and incremental delivery to cope with change.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070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26F9F1B4-772F-48C0-A343-17E3D05C3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7350" y="128588"/>
            <a:ext cx="729323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tr-TR" dirty="0"/>
              <a:t>Our problem: difficult to understand </a:t>
            </a:r>
            <a:r>
              <a:rPr lang="tr-TR" altLang="tr-TR" dirty="0" err="1"/>
              <a:t>the</a:t>
            </a:r>
            <a:r>
              <a:rPr lang="en-US" altLang="tr-TR" dirty="0"/>
              <a:t> business operations </a:t>
            </a:r>
            <a:r>
              <a:rPr lang="tr-TR" altLang="tr-TR" dirty="0"/>
              <a:t>of </a:t>
            </a:r>
            <a:r>
              <a:rPr lang="tr-TR" altLang="tr-TR" dirty="0" err="1"/>
              <a:t>our</a:t>
            </a:r>
            <a:r>
              <a:rPr lang="tr-TR" altLang="tr-TR" dirty="0"/>
              <a:t> </a:t>
            </a:r>
            <a:r>
              <a:rPr lang="en-US" altLang="tr-TR" dirty="0"/>
              <a:t>customers</a:t>
            </a:r>
            <a:r>
              <a:rPr lang="tr-TR" altLang="tr-TR" dirty="0"/>
              <a:t> </a:t>
            </a:r>
            <a:r>
              <a:rPr lang="en-US" altLang="tr-TR" dirty="0"/>
              <a:t>due to complexity!</a:t>
            </a:r>
          </a:p>
        </p:txBody>
      </p:sp>
      <p:pic>
        <p:nvPicPr>
          <p:cNvPr id="4098" name="Picture 2" descr="Microsoft Dynamics 365 Enterprise Edition - Financial Management (Third  Edition)">
            <a:extLst>
              <a:ext uri="{FF2B5EF4-FFF2-40B4-BE49-F238E27FC236}">
                <a16:creationId xmlns="" xmlns:a16="http://schemas.microsoft.com/office/drawing/2014/main" id="{B59FE756-FF82-45F9-8A61-565131337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7"/>
            <a:ext cx="8972550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8353"/>
      </p:ext>
    </p:extLst>
  </p:cSld>
  <p:clrMapOvr>
    <a:masterClrMapping/>
  </p:clrMapOvr>
  <p:transition spd="med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Processes may be structured for iterative development and delivery so that changes may be made without disrupting the system as a whole.</a:t>
            </a:r>
          </a:p>
          <a:p>
            <a:r>
              <a:rPr lang="en-GB" dirty="0"/>
              <a:t> The principal approaches to process improvement are agile approaches, geared to reducing process overheads, and maturity-based approaches based on better process management and the use of good software engineering practice.</a:t>
            </a:r>
          </a:p>
          <a:p>
            <a:r>
              <a:rPr lang="en-GB" dirty="0"/>
              <a:t>The SEI process maturity framework identifies maturity levels that essentially correspond to the use of good software engineering practice.</a:t>
            </a:r>
          </a:p>
          <a:p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1-SOFTWARE SPECIFICATION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83335" y="1600200"/>
            <a:ext cx="8593809" cy="5069541"/>
          </a:xfrm>
        </p:spPr>
        <p:txBody>
          <a:bodyPr/>
          <a:lstStyle/>
          <a:p>
            <a:pPr algn="just"/>
            <a:r>
              <a:rPr lang="en-GB" dirty="0"/>
              <a:t>The process </a:t>
            </a:r>
            <a:r>
              <a:rPr lang="tr-TR" dirty="0"/>
              <a:t>involves:</a:t>
            </a:r>
          </a:p>
          <a:p>
            <a:pPr lvl="1" algn="just"/>
            <a:r>
              <a:rPr lang="tr-TR" b="1" u="sng" dirty="0">
                <a:solidFill>
                  <a:srgbClr val="FF0000"/>
                </a:solidFill>
              </a:rPr>
              <a:t>W</a:t>
            </a:r>
            <a:r>
              <a:rPr lang="en-GB" b="1" u="sng" dirty="0">
                <a:solidFill>
                  <a:srgbClr val="FF0000"/>
                </a:solidFill>
              </a:rPr>
              <a:t>hat services are required</a:t>
            </a:r>
            <a:r>
              <a:rPr lang="en-GB" dirty="0"/>
              <a:t> and </a:t>
            </a:r>
            <a:endParaRPr lang="tr-TR" dirty="0"/>
          </a:p>
          <a:p>
            <a:pPr lvl="1" algn="just"/>
            <a:r>
              <a:rPr lang="tr-TR" dirty="0"/>
              <a:t>T</a:t>
            </a:r>
            <a:r>
              <a:rPr lang="en-GB" dirty="0"/>
              <a:t>he </a:t>
            </a:r>
            <a:r>
              <a:rPr lang="en-GB" b="1" dirty="0">
                <a:solidFill>
                  <a:srgbClr val="FF0000"/>
                </a:solidFill>
              </a:rPr>
              <a:t>constraints</a:t>
            </a:r>
            <a:r>
              <a:rPr lang="en-GB" dirty="0"/>
              <a:t> </a:t>
            </a:r>
            <a:r>
              <a:rPr lang="en-GB" b="1" i="1" dirty="0">
                <a:solidFill>
                  <a:srgbClr val="FF0000"/>
                </a:solidFill>
              </a:rPr>
              <a:t>(development cost, HW cost, operational cost, training cost, etc.) </a:t>
            </a:r>
            <a:r>
              <a:rPr lang="en-GB" dirty="0"/>
              <a:t>during the system’s operation and development.</a:t>
            </a:r>
          </a:p>
          <a:p>
            <a:pPr algn="just"/>
            <a:r>
              <a:rPr lang="en-GB" b="1" dirty="0">
                <a:solidFill>
                  <a:srgbClr val="0070C0"/>
                </a:solidFill>
              </a:rPr>
              <a:t>REQUIREMENTS ENGINEERING PROCESS</a:t>
            </a:r>
            <a:r>
              <a:rPr lang="tr-TR" b="1" dirty="0">
                <a:solidFill>
                  <a:srgbClr val="0070C0"/>
                </a:solidFill>
              </a:rPr>
              <a:t>ES</a:t>
            </a:r>
            <a:endParaRPr lang="en-GB" b="1" dirty="0">
              <a:solidFill>
                <a:srgbClr val="0070C0"/>
              </a:solidFill>
            </a:endParaRPr>
          </a:p>
          <a:p>
            <a:pPr lvl="1" algn="just"/>
            <a:r>
              <a:rPr lang="en-GB" dirty="0"/>
              <a:t>Requirements </a:t>
            </a:r>
            <a:r>
              <a:rPr lang="en-GB" b="1" u="sng" dirty="0"/>
              <a:t>elicitation and analysis</a:t>
            </a:r>
          </a:p>
          <a:p>
            <a:pPr lvl="2" algn="just"/>
            <a:r>
              <a:rPr lang="en-GB" dirty="0"/>
              <a:t>What do the system stakeholders require or expect from the system?</a:t>
            </a:r>
            <a:endParaRPr lang="tr-TR" dirty="0"/>
          </a:p>
          <a:p>
            <a:pPr lvl="2" algn="just"/>
            <a:r>
              <a:rPr lang="tr-TR" dirty="0"/>
              <a:t>Main </a:t>
            </a:r>
            <a:r>
              <a:rPr lang="tr-TR" dirty="0" err="1"/>
              <a:t>aim</a:t>
            </a:r>
            <a:r>
              <a:rPr lang="en-US" dirty="0"/>
              <a:t> of the system?</a:t>
            </a:r>
            <a:endParaRPr lang="en-GB" dirty="0"/>
          </a:p>
          <a:p>
            <a:pPr lvl="1" algn="just"/>
            <a:r>
              <a:rPr lang="en-GB" dirty="0"/>
              <a:t>Requirements </a:t>
            </a:r>
            <a:r>
              <a:rPr lang="en-GB" b="1" u="sng" dirty="0"/>
              <a:t>specification</a:t>
            </a:r>
            <a:r>
              <a:rPr lang="en-GB" dirty="0"/>
              <a:t>	</a:t>
            </a:r>
          </a:p>
          <a:p>
            <a:pPr lvl="2" algn="just"/>
            <a:r>
              <a:rPr lang="en-GB" dirty="0"/>
              <a:t>Defining the requirements in detail (functions)</a:t>
            </a:r>
          </a:p>
          <a:p>
            <a:pPr lvl="1" algn="just"/>
            <a:r>
              <a:rPr lang="en-GB" dirty="0"/>
              <a:t>Requirements </a:t>
            </a:r>
            <a:r>
              <a:rPr lang="en-GB" b="1" u="sng" dirty="0"/>
              <a:t>validation</a:t>
            </a:r>
          </a:p>
          <a:p>
            <a:pPr lvl="2" algn="just"/>
            <a:r>
              <a:rPr lang="en-GB" dirty="0"/>
              <a:t>Checking the validity of the requirements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requirements engineering process</a:t>
            </a:r>
            <a:br>
              <a:rPr lang="en-GB" dirty="0"/>
            </a:br>
            <a:r>
              <a:rPr lang="tr-TR" dirty="0" err="1"/>
              <a:t>Validated</a:t>
            </a:r>
            <a:r>
              <a:rPr lang="tr-TR" dirty="0"/>
              <a:t> </a:t>
            </a:r>
            <a:r>
              <a:rPr lang="en-GB" dirty="0"/>
              <a:t>SRS DOCUMENT???</a:t>
            </a:r>
            <a:endParaRPr lang="en-US" dirty="0"/>
          </a:p>
        </p:txBody>
      </p:sp>
      <p:pic>
        <p:nvPicPr>
          <p:cNvPr id="2" name="Picture 1" descr="2.4 RE-proces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417638"/>
            <a:ext cx="7226490" cy="50075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A35B765-721D-4E81-900D-58F9A3A02FAB}"/>
              </a:ext>
            </a:extLst>
          </p:cNvPr>
          <p:cNvSpPr txBox="1"/>
          <p:nvPr/>
        </p:nvSpPr>
        <p:spPr>
          <a:xfrm>
            <a:off x="4868366" y="1523774"/>
            <a:ext cx="427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Rectangles are intermediate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Ovals are SW process activities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760A89-789C-423B-AF8C-AE34C15AFF2B}"/>
              </a:ext>
            </a:extLst>
          </p:cNvPr>
          <p:cNvSpPr/>
          <p:nvPr/>
        </p:nvSpPr>
        <p:spPr>
          <a:xfrm>
            <a:off x="2925858" y="142829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iterative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42A5761-F0E4-4346-B2BA-CE4B7B307415}"/>
              </a:ext>
            </a:extLst>
          </p:cNvPr>
          <p:cNvSpPr/>
          <p:nvPr/>
        </p:nvSpPr>
        <p:spPr>
          <a:xfrm>
            <a:off x="240332" y="4737877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 aims</a:t>
            </a:r>
          </a:p>
          <a:p>
            <a:r>
              <a:rPr lang="en-US" b="1" dirty="0">
                <a:solidFill>
                  <a:srgbClr val="FF0000"/>
                </a:solidFill>
              </a:rPr>
              <a:t>of the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D06E99-AF7A-45D7-A4BF-0AFF5B22F5D6}"/>
              </a:ext>
            </a:extLst>
          </p:cNvPr>
          <p:cNvSpPr/>
          <p:nvPr/>
        </p:nvSpPr>
        <p:spPr>
          <a:xfrm>
            <a:off x="2778816" y="5384208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Actor </a:t>
            </a:r>
            <a:r>
              <a:rPr lang="en-US" b="1" dirty="0" err="1">
                <a:solidFill>
                  <a:srgbClr val="FF0000"/>
                </a:solidFill>
              </a:rPr>
              <a:t>funcs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="" xmlns:a16="http://schemas.microsoft.com/office/drawing/2014/main" id="{9FD356A7-FEFA-4C84-B0B9-A91E553301EC}"/>
              </a:ext>
            </a:extLst>
          </p:cNvPr>
          <p:cNvSpPr/>
          <p:nvPr/>
        </p:nvSpPr>
        <p:spPr>
          <a:xfrm>
            <a:off x="7801638" y="2187308"/>
            <a:ext cx="1149350" cy="123484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FF0047C0-0C1D-441D-8ACD-21825D4E4650}"/>
              </a:ext>
            </a:extLst>
          </p:cNvPr>
          <p:cNvSpPr/>
          <p:nvPr/>
        </p:nvSpPr>
        <p:spPr>
          <a:xfrm>
            <a:off x="5871565" y="6300509"/>
            <a:ext cx="22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Validated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SRS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="" xmlns:a16="http://schemas.microsoft.com/office/drawing/2014/main" id="{B3D1F0A4-EDED-45A8-8CA8-9B3E2C0E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00" y="0"/>
            <a:ext cx="70108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DB52D86-2A35-47FA-868F-7B1EAC1C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6200000">
            <a:off x="-2459068" y="2724977"/>
            <a:ext cx="5999922" cy="755374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1-SOFTWARE SPECIFICATION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A0BAD3D7-F42C-47B0-ABD5-7C187879F7D0}"/>
              </a:ext>
            </a:extLst>
          </p:cNvPr>
          <p:cNvSpPr/>
          <p:nvPr/>
        </p:nvSpPr>
        <p:spPr>
          <a:xfrm>
            <a:off x="6998156" y="6236251"/>
            <a:ext cx="2253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Validated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SRS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14300"/>
      </p:ext>
    </p:extLst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26625B39D0674192CEFB80C28E16DB" ma:contentTypeVersion="" ma:contentTypeDescription="Create a new document." ma:contentTypeScope="" ma:versionID="a37eac47d1731a7ccc5bc5de530254d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5ED82C-682E-44BA-93AC-F7A932DEEA00}"/>
</file>

<file path=customXml/itemProps2.xml><?xml version="1.0" encoding="utf-8"?>
<ds:datastoreItem xmlns:ds="http://schemas.openxmlformats.org/officeDocument/2006/customXml" ds:itemID="{96FF83FF-57D5-493B-BBDB-3F5DE8132B9B}"/>
</file>

<file path=customXml/itemProps3.xml><?xml version="1.0" encoding="utf-8"?>
<ds:datastoreItem xmlns:ds="http://schemas.openxmlformats.org/officeDocument/2006/customXml" ds:itemID="{26588651-08A7-4290-922F-9CB03E9B3419}"/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2711</Words>
  <Application>Microsoft Office PowerPoint</Application>
  <PresentationFormat>On-screen Show (4:3)</PresentationFormat>
  <Paragraphs>312</Paragraphs>
  <Slides>60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SE10 slides</vt:lpstr>
      <vt:lpstr>Software Development Processes (Ch 2.1) </vt:lpstr>
      <vt:lpstr>Topics covered</vt:lpstr>
      <vt:lpstr>II. PROCESS ACTIVITIES</vt:lpstr>
      <vt:lpstr>Software Development Process activities</vt:lpstr>
      <vt:lpstr>Software Development Process activities</vt:lpstr>
      <vt:lpstr>Our problem: difficult to understand the business operations of our customers due to complexity!</vt:lpstr>
      <vt:lpstr>1-SOFTWARE SPECIFICATION</vt:lpstr>
      <vt:lpstr>The requirements engineering process Validated SRS DOCUMENT???</vt:lpstr>
      <vt:lpstr>1-SOFTWARE SPECIFICATION</vt:lpstr>
      <vt:lpstr>Software Development Process activities</vt:lpstr>
      <vt:lpstr>2-SOFTWARE DESIGN &amp; IMPLEMENTATION</vt:lpstr>
      <vt:lpstr>2-SOFTWARE DESIGN &amp; IMPLEMENTATION</vt:lpstr>
      <vt:lpstr>2.1-DESIGN ACTIVITIES</vt:lpstr>
      <vt:lpstr>A general model of the design process  </vt:lpstr>
      <vt:lpstr>2.2-SYSTEM IMPLEMENTATION ACTIVITIES</vt:lpstr>
      <vt:lpstr>Software Development Process activities</vt:lpstr>
      <vt:lpstr>3-SOFTWARE VALIDATION (TEST, REVIEWS, CUSTOMER APPROVAL) </vt:lpstr>
      <vt:lpstr>3-SOFTWARE VALIDATION</vt:lpstr>
      <vt:lpstr>3.1- Stages of testing</vt:lpstr>
      <vt:lpstr>Testing stages</vt:lpstr>
      <vt:lpstr>Testing phases in a plan-driven software process (V-model/Waterfall)</vt:lpstr>
      <vt:lpstr>Example-2</vt:lpstr>
      <vt:lpstr>Student Management System: Modules and their classes</vt:lpstr>
      <vt:lpstr>CUSTOMER APPROVAL:  User acceptance test plan is created from our customer requirements on Flight Search process</vt:lpstr>
      <vt:lpstr>Software Development Process activities</vt:lpstr>
      <vt:lpstr>4-SOFTWARE EVOLUTION</vt:lpstr>
      <vt:lpstr>4-SOFTWARE EVOLUTION</vt:lpstr>
      <vt:lpstr>System evolution is needed? </vt:lpstr>
      <vt:lpstr>Topics covered</vt:lpstr>
      <vt:lpstr>III. COPING WITH CHANGE (1-PROTOTYPE, 2- DESİGN AS A NEW INCREMENT)</vt:lpstr>
      <vt:lpstr>Coping with change</vt:lpstr>
      <vt:lpstr>Coping with change</vt:lpstr>
      <vt:lpstr>Reducing the costs of rework</vt:lpstr>
      <vt:lpstr>Reducing the costs of rework</vt:lpstr>
      <vt:lpstr>(1) PROTOTYPING : Software prototyping</vt:lpstr>
      <vt:lpstr>The process of prototype development </vt:lpstr>
      <vt:lpstr>Benefits of prototyping</vt:lpstr>
      <vt:lpstr>Prototype development</vt:lpstr>
      <vt:lpstr>Throw-away prototypes</vt:lpstr>
      <vt:lpstr>(2) DESIGN AS A SINGLE INCREMENT </vt:lpstr>
      <vt:lpstr>Incremental development and delivery</vt:lpstr>
      <vt:lpstr>PowerPoint Presentation</vt:lpstr>
      <vt:lpstr>Incremental delivery </vt:lpstr>
      <vt:lpstr>Incremental delivery advantages</vt:lpstr>
      <vt:lpstr>Incremental delivery problems</vt:lpstr>
      <vt:lpstr>When to use the Incremental model:</vt:lpstr>
      <vt:lpstr>Topics covered</vt:lpstr>
      <vt:lpstr>IV. PROCESS IMPROVEMENT</vt:lpstr>
      <vt:lpstr>Process improvement</vt:lpstr>
      <vt:lpstr>Approaches to improvement</vt:lpstr>
      <vt:lpstr>The process improvement cycle </vt:lpstr>
      <vt:lpstr>Process improvement activities</vt:lpstr>
      <vt:lpstr>1-Process measurement We can measure anything using metrics: </vt:lpstr>
      <vt:lpstr>1-Process measurement</vt:lpstr>
      <vt:lpstr>Process metrics</vt:lpstr>
      <vt:lpstr>Software Engineering Institute (SEI) Capability Maturity Model (CMM)</vt:lpstr>
      <vt:lpstr>PowerPoint Presentation</vt:lpstr>
      <vt:lpstr>Key points</vt:lpstr>
      <vt:lpstr>Key points</vt:lpstr>
      <vt:lpstr>Key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Processes Software Development Life Cycle Models</dc:title>
  <dc:creator>Duygu Celik</dc:creator>
  <cp:lastModifiedBy>cmpe1</cp:lastModifiedBy>
  <cp:revision>177</cp:revision>
  <dcterms:created xsi:type="dcterms:W3CDTF">2021-03-16T07:51:53Z</dcterms:created>
  <dcterms:modified xsi:type="dcterms:W3CDTF">2022-03-06T13:31:23Z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0x0101001126625B39D0674192CEFB80C28E16DB</vt:lpwstr>
  </property>
</Properties>
</file>